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4.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2" r:id="rId3"/>
    <p:sldId id="283" r:id="rId4"/>
    <p:sldId id="279" r:id="rId5"/>
    <p:sldId id="284" r:id="rId6"/>
    <p:sldId id="265" r:id="rId7"/>
    <p:sldId id="294" r:id="rId8"/>
    <p:sldId id="287" r:id="rId9"/>
    <p:sldId id="293" r:id="rId10"/>
    <p:sldId id="288" r:id="rId11"/>
    <p:sldId id="289" r:id="rId12"/>
    <p:sldId id="292" r:id="rId13"/>
    <p:sldId id="291" r:id="rId14"/>
    <p:sldId id="290" r:id="rId15"/>
    <p:sldId id="276" r:id="rId16"/>
    <p:sldId id="282" r:id="rId17"/>
    <p:sldId id="295"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599" autoAdjust="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02:34.060"/>
    </inkml:context>
    <inkml:brush xml:id="br0">
      <inkml:brushProperty name="width" value="0.05" units="cm"/>
      <inkml:brushProperty name="height" value="0.05" units="cm"/>
      <inkml:brushProperty name="color" value="#E71224"/>
    </inkml:brush>
  </inkml:definitions>
  <inkml:trace contextRef="#ctx0" brushRef="#br0">0 0 24575,'151'9'-1365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49:30.803"/>
    </inkml:context>
    <inkml:brush xml:id="br0">
      <inkml:brushProperty name="width" value="0.05" units="cm"/>
      <inkml:brushProperty name="height" value="0.05" units="cm"/>
      <inkml:brushProperty name="color" value="#E71224"/>
    </inkml:brush>
  </inkml:definitions>
  <inkml:trace contextRef="#ctx0" brushRef="#br0">1 0 24575,'183'12'0,"-137"-1"0,-39-9 0,0 0 0,0 0 0,0 0 0,0-1 0,11 1 0,91 8 0,-76-5 0,48 1 0,-10-8 0,100 4 0,-104 17-1365,-58-17-5461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49:33.289"/>
    </inkml:context>
    <inkml:brush xml:id="br0">
      <inkml:brushProperty name="width" value="0.05" units="cm"/>
      <inkml:brushProperty name="height" value="0.05" units="cm"/>
      <inkml:brushProperty name="color" value="#E71224"/>
    </inkml:brush>
  </inkml:definitions>
  <inkml:trace contextRef="#ctx0" brushRef="#br0">0 3 24575,'150'-2'0,"153"4"0,-292 0 0,1 0 0,-1 0 0,20 8 0,-19-6 0,-1-1 0,1 1 0,19 1 0,-21-4 0,-1 1 0,1 0 0,-1 1 0,15 6 0,-16-6 0,1 0 0,-1 0 0,1-1 0,-1 0 0,1 0 0,10 0 0,58-3-1365,-68 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49:35.985"/>
    </inkml:context>
    <inkml:brush xml:id="br0">
      <inkml:brushProperty name="width" value="0.05" units="cm"/>
      <inkml:brushProperty name="height" value="0.05" units="cm"/>
      <inkml:brushProperty name="color" value="#E71224"/>
    </inkml:brush>
  </inkml:definitions>
  <inkml:trace contextRef="#ctx0" brushRef="#br0">1 0 24575,'131'12'0,"-108"-12"0,38-2 0,0 4 0,107 15 0,-9 10 0,-133-21-273,0 0 0,1-2 0,0-1 0,28-1 0,-44-2-6553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49:40.114"/>
    </inkml:context>
    <inkml:brush xml:id="br0">
      <inkml:brushProperty name="width" value="0.05" units="cm"/>
      <inkml:brushProperty name="height" value="0.05" units="cm"/>
      <inkml:brushProperty name="color" value="#E71224"/>
    </inkml:brush>
  </inkml:definitions>
  <inkml:trace contextRef="#ctx0" brushRef="#br0">0 0 24575,'56'11'0,"23"-13"0,-54 1 0,0 0 0,0 2 0,50 7 0,34 18 0,-76-17 0,-22-5 0,0-1 0,1 0 0,-1-1 0,1-1 0,16 1 0,-15-1 0,0 1 0,1 0 0,-1 0 0,0 1 0,21 9 0,-20-7 0,0-1 0,0 0 0,1-1 0,24 3 0,144-7-1365,-174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3:42:23.759"/>
    </inkml:context>
    <inkml:brush xml:id="br0">
      <inkml:brushProperty name="width" value="0.05" units="cm"/>
      <inkml:brushProperty name="height" value="0.05" units="cm"/>
      <inkml:brushProperty name="color" value="#E71224"/>
    </inkml:brush>
  </inkml:definitions>
  <inkml:trace contextRef="#ctx0" brushRef="#br0">0 1 24575,'19'1'0,"0"1"0,0 1 0,19 5 0,47 6 0,167 2 0,-194-9 0,30 0 0,338-7-1365,-409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02:39.029"/>
    </inkml:context>
    <inkml:brush xml:id="br0">
      <inkml:brushProperty name="width" value="0.05" units="cm"/>
      <inkml:brushProperty name="height" value="0.05" units="cm"/>
      <inkml:brushProperty name="color" value="#E71224"/>
    </inkml:brush>
  </inkml:definitions>
  <inkml:trace contextRef="#ctx0" brushRef="#br0">0 0 24575,'0'2'0,"0"-1"0,0 1 0,1-1 0,-1 1 0,0-1 0,0 0 0,1 1 0,-1-1 0,1 0 0,-1 1 0,1-1 0,0 0 0,0 0 0,-1 0 0,1 1 0,0-1 0,0 0 0,0 0 0,0 0 0,0 0 0,0-1 0,1 1 0,-1 0 0,0 0 0,2 0 0,1 1 0,1-1 0,-1 1 0,0-1 0,1 0 0,0 0 0,-1-1 0,1 1 0,5-1 0,2-1 0,0 1 0,0-2 0,1 0 0,-1 0 0,18-7 0,-8 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02:57.531"/>
    </inkml:context>
    <inkml:brush xml:id="br0">
      <inkml:brushProperty name="width" value="0.05" units="cm"/>
      <inkml:brushProperty name="height" value="0.05" units="cm"/>
      <inkml:brushProperty name="color" value="#E71224"/>
    </inkml:brush>
  </inkml:definitions>
  <inkml:trace contextRef="#ctx0" brushRef="#br0">1 0 24575,'166'9'0,"-156"-8"0,1 0 0,-1 1 0,1 0 0,-1 1 0,17 6 0,-17-5 0,0-1 0,1 0 0,-1 0 0,1-1 0,21 1 0,11-1-41,-29-1-179,-1 0-1,0-1 0,1-1 0,-1 0 1,24-5-1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03:03.550"/>
    </inkml:context>
    <inkml:brush xml:id="br0">
      <inkml:brushProperty name="width" value="0.05" units="cm"/>
      <inkml:brushProperty name="height" value="0.05" units="cm"/>
      <inkml:brushProperty name="color" value="#E71224"/>
    </inkml:brush>
  </inkml:definitions>
  <inkml:trace contextRef="#ctx0" brushRef="#br0">1 0 24575,'93'19'0,"88"-10"0,-113-1 0,-48-4 0,1-1 0,-1-1 0,35-2 0,-46-3-1365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03:08.135"/>
    </inkml:context>
    <inkml:brush xml:id="br0">
      <inkml:brushProperty name="width" value="0.05" units="cm"/>
      <inkml:brushProperty name="height" value="0.05" units="cm"/>
      <inkml:brushProperty name="color" value="#E71224"/>
    </inkml:brush>
  </inkml:definitions>
  <inkml:trace contextRef="#ctx0" brushRef="#br0">1 1 24575,'45'9'0,"-10"-1"0,7-11 0,-35 2 0,-1 0 0,1 0 0,-1 1 0,1 0 0,-1 0 0,7 1 0,0 1 0,0-1 0,0 0 0,-1-1 0,1 0 0,17-4 0,5 1 0,-10 5 20,-22-1-107,-1-1 1,1 1-1,-1-1 1,0 0-1,1 0 1,-1 0-1,1 0 0,-1 0 1,1 0-1,-1-1 1,0 1-1,1-1 1,-1 0-1,0 0 1,4-1-1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03:12.284"/>
    </inkml:context>
    <inkml:brush xml:id="br0">
      <inkml:brushProperty name="width" value="0.05" units="cm"/>
      <inkml:brushProperty name="height" value="0.05" units="cm"/>
      <inkml:brushProperty name="color" value="#E71224"/>
    </inkml:brush>
  </inkml:definitions>
  <inkml:trace contextRef="#ctx0" brushRef="#br0">1 1 24575,'35'31'0,"-23"-28"0,-1 0 0,1-1 0,-1-1 0,1 0 0,-1 0 0,1-1 0,18-3 0,-15 2 0,1 0 0,0 1 0,23 4 0,-16 1-103,-18-3 19,0 0 0,1-1 0,0 1 0,-1-1-1,1 0 1,0-1 0,-1 1 0,1-1 0,0 0 0,-1-1 0,1 1-1,0-1 1,-1 0 0,11-4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46:30.598"/>
    </inkml:context>
    <inkml:brush xml:id="br0">
      <inkml:brushProperty name="width" value="0.05" units="cm"/>
      <inkml:brushProperty name="height" value="0.05" units="cm"/>
      <inkml:brushProperty name="color" value="#E71224"/>
    </inkml:brush>
  </inkml:definitions>
  <inkml:trace contextRef="#ctx0" brushRef="#br0">1 1 24575,'117'10'0,"-53"-3"0,-46-4 0,1 0 0,-1-2 0,1 0 0,0-1 0,0-1 0,-1-1 0,23-4 0,-20 2 0,1 1 0,-1 1 0,1 0 0,-1 2 0,42 5 0,-35-2 0,-1-2 0,52-4 0,-15-9-1365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49:17.218"/>
    </inkml:context>
    <inkml:brush xml:id="br0">
      <inkml:brushProperty name="width" value="0.05" units="cm"/>
      <inkml:brushProperty name="height" value="0.05" units="cm"/>
      <inkml:brushProperty name="color" value="#E71224"/>
    </inkml:brush>
  </inkml:definitions>
  <inkml:trace contextRef="#ctx0" brushRef="#br0">0 1 24575,'1'1'0,"-1"1"0,1-1 0,0 1 0,0-1 0,0 0 0,-1 1 0,1-1 0,1 0 0,-1 0 0,0 1 0,0-1 0,0 0 0,1 0 0,-1 0 0,0 0 0,1-1 0,-1 1 0,1 0 0,-1-1 0,1 1 0,-1-1 0,1 1 0,0-1 0,1 1 0,41 7 0,331-7 0,-185-3 0,-182 2 0,-1-1 0,0 0 0,0-1 0,0 0 0,8-2 0,29-7 0,7 7-1365,-41 2-5461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22:49:27.001"/>
    </inkml:context>
    <inkml:brush xml:id="br0">
      <inkml:brushProperty name="width" value="0.05" units="cm"/>
      <inkml:brushProperty name="height" value="0.05" units="cm"/>
      <inkml:brushProperty name="color" value="#E71224"/>
    </inkml:brush>
  </inkml:definitions>
  <inkml:trace contextRef="#ctx0" brushRef="#br0">1 5 24575,'18'1'0,"0"1"0,28 6 0,-28-4 0,0-1 0,31 1 0,51-3 0,89-3 0,-183 1 0,161-8 0,-119 1 0,-42 6 0,1 1 0,-1-1 0,0 1 0,0 0 0,0 1 0,1 0 0,10 1 0,15 2-1365,-22-3-5461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7E679-FF3A-40D1-BF08-E6C710C57B56}"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A00AB-CF78-401F-890B-FD76DDB80600}" type="slidenum">
              <a:rPr lang="en-US" smtClean="0"/>
              <a:t>‹#›</a:t>
            </a:fld>
            <a:endParaRPr lang="en-US"/>
          </a:p>
        </p:txBody>
      </p:sp>
    </p:spTree>
    <p:extLst>
      <p:ext uri="{BB962C8B-B14F-4D97-AF65-F5344CB8AC3E}">
        <p14:creationId xmlns:p14="http://schemas.microsoft.com/office/powerpoint/2010/main" val="11999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the title of this presentation is: “</a:t>
            </a:r>
            <a:r>
              <a:rPr lang="en-US" dirty="0">
                <a:latin typeface="Times New Roman" panose="02020603050405020304" pitchFamily="18" charset="0"/>
                <a:cs typeface="Times New Roman" panose="02020603050405020304" pitchFamily="18" charset="0"/>
              </a:rPr>
              <a:t>Harnessing the Power of Synthetic Data for Improved Predictive Analysis</a:t>
            </a:r>
            <a:r>
              <a:rPr lang="en-US" dirty="0"/>
              <a:t>”</a:t>
            </a:r>
          </a:p>
        </p:txBody>
      </p:sp>
      <p:sp>
        <p:nvSpPr>
          <p:cNvPr id="4" name="Slide Number Placeholder 3"/>
          <p:cNvSpPr>
            <a:spLocks noGrp="1"/>
          </p:cNvSpPr>
          <p:nvPr>
            <p:ph type="sldNum" sz="quarter" idx="5"/>
          </p:nvPr>
        </p:nvSpPr>
        <p:spPr/>
        <p:txBody>
          <a:bodyPr/>
          <a:lstStyle/>
          <a:p>
            <a:fld id="{A14A00AB-CF78-401F-890B-FD76DDB80600}" type="slidenum">
              <a:rPr lang="en-US" smtClean="0"/>
              <a:t>1</a:t>
            </a:fld>
            <a:endParaRPr lang="en-US"/>
          </a:p>
        </p:txBody>
      </p:sp>
    </p:spTree>
    <p:extLst>
      <p:ext uri="{BB962C8B-B14F-4D97-AF65-F5344CB8AC3E}">
        <p14:creationId xmlns:p14="http://schemas.microsoft.com/office/powerpoint/2010/main" val="2490536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a:t>
            </a:r>
            <a:r>
              <a:rPr lang="en-US" b="0" i="0" dirty="0">
                <a:solidFill>
                  <a:srgbClr val="374151"/>
                </a:solidFill>
                <a:effectLst/>
                <a:latin typeface="Söhne"/>
              </a:rPr>
              <a:t> study the utility of synthetic data by comparing the effect of ADASYN on the predictive accuracy of Logistic Regression and Gaussian Naive Bayes, both algorithms were trained and evaluated on a multiclass imbalanced dataset, both with and without ADASYN treatment. The results showed that using ADASYN improved the predictive accuracy of both Logistic Regression and Gaussian Naive Bayes, particularly for the minority class(es). The study demonstrated that ADASYN could be an effective tool for improving the performance of machine learning algorithms in imbalanced multiclass classification problems.</a:t>
            </a:r>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10</a:t>
            </a:fld>
            <a:endParaRPr lang="en-US"/>
          </a:p>
        </p:txBody>
      </p:sp>
    </p:spTree>
    <p:extLst>
      <p:ext uri="{BB962C8B-B14F-4D97-AF65-F5344CB8AC3E}">
        <p14:creationId xmlns:p14="http://schemas.microsoft.com/office/powerpoint/2010/main" val="3565813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This study highlights the importance of addressing class imbalance in multiclass classification problems, and the effectiveness of ADASYN as a tool for improving the predictive accuracy of machine learning algorithms. Practitioners working with imbalanced multiclass datasets should consider using techniques such as ADASYN to balance the class distribution and achieve better results.</a:t>
            </a:r>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11</a:t>
            </a:fld>
            <a:endParaRPr lang="en-US"/>
          </a:p>
        </p:txBody>
      </p:sp>
    </p:spTree>
    <p:extLst>
      <p:ext uri="{BB962C8B-B14F-4D97-AF65-F5344CB8AC3E}">
        <p14:creationId xmlns:p14="http://schemas.microsoft.com/office/powerpoint/2010/main" val="795676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is an example of the best-performing predictive algorithm of those tested: the X Gradient Boosting algorithm before (right-hand side)  and after (left-hand side) dataset treatment with ADASYN.  </a:t>
            </a:r>
          </a:p>
          <a:p>
            <a:endParaRPr lang="en-US" dirty="0"/>
          </a:p>
          <a:p>
            <a:r>
              <a:rPr lang="en-US" dirty="0"/>
              <a:t>It is important to remember that accuracy only tends to measure the algorithm’s performance in detecting the true positives. It falls short in considering the False Positives and False Negatives. These False levels brought the predictive AUC despite the illusion of the predictions having higher accuracy that accuracy is a measure of how well the algorithm is becoming at recognizing members of the predominant classes as opposed to being a generalized predictive algorithm. </a:t>
            </a:r>
          </a:p>
        </p:txBody>
      </p:sp>
      <p:sp>
        <p:nvSpPr>
          <p:cNvPr id="4" name="Slide Number Placeholder 3"/>
          <p:cNvSpPr>
            <a:spLocks noGrp="1"/>
          </p:cNvSpPr>
          <p:nvPr>
            <p:ph type="sldNum" sz="quarter" idx="5"/>
          </p:nvPr>
        </p:nvSpPr>
        <p:spPr/>
        <p:txBody>
          <a:bodyPr/>
          <a:lstStyle/>
          <a:p>
            <a:fld id="{A14A00AB-CF78-401F-890B-FD76DDB80600}" type="slidenum">
              <a:rPr lang="en-US" smtClean="0"/>
              <a:t>12</a:t>
            </a:fld>
            <a:endParaRPr lang="en-US"/>
          </a:p>
        </p:txBody>
      </p:sp>
    </p:spTree>
    <p:extLst>
      <p:ext uri="{BB962C8B-B14F-4D97-AF65-F5344CB8AC3E}">
        <p14:creationId xmlns:p14="http://schemas.microsoft.com/office/powerpoint/2010/main" val="985636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a:t>
            </a:r>
            <a:r>
              <a:rPr lang="en-US" b="0" i="0" dirty="0">
                <a:solidFill>
                  <a:srgbClr val="374151"/>
                </a:solidFill>
                <a:effectLst/>
                <a:latin typeface="Söhne"/>
              </a:rPr>
              <a:t>found XGBoost to be the most effective predictive algorithm for a multiclass classification dataset. However, even XGBoost needed help to achieve good accuracy on the imbalanced dataset. But, after the dataset was treated with ADASYN, </a:t>
            </a:r>
            <a:r>
              <a:rPr lang="en-US" b="0" i="0" dirty="0" err="1">
                <a:solidFill>
                  <a:srgbClr val="374151"/>
                </a:solidFill>
                <a:effectLst/>
                <a:latin typeface="Söhne"/>
              </a:rPr>
              <a:t>XGBoost's</a:t>
            </a:r>
            <a:r>
              <a:rPr lang="en-US" b="0" i="0" dirty="0">
                <a:solidFill>
                  <a:srgbClr val="374151"/>
                </a:solidFill>
                <a:effectLst/>
                <a:latin typeface="Söhne"/>
              </a:rPr>
              <a:t> performance improved significantly. The results showed that using ADASYN to balance the class distribution made XGBoost and other algorithms tested more effective in predicting the minority class(es). The study demonstrated that even the most advanced algorithms must address class imbalance to achieve optimal performance on multiclass classification problems.</a:t>
            </a:r>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13</a:t>
            </a:fld>
            <a:endParaRPr lang="en-US"/>
          </a:p>
        </p:txBody>
      </p:sp>
    </p:spTree>
    <p:extLst>
      <p:ext uri="{BB962C8B-B14F-4D97-AF65-F5344CB8AC3E}">
        <p14:creationId xmlns:p14="http://schemas.microsoft.com/office/powerpoint/2010/main" val="86872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you can see, the accuracy and precision scores went up, which is great. Still, much more important is that you can see notable changes in the predictive accuracy (recall) of all the minority Classes.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you can see, the accuracy of the predictions of the Minority Classes has gone from 0%, 32%, and 46%, respectively, to 20%, 44%, and 54% due to “SMOTE-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using the ADASYN technique using the XGBoost classification prediction algorithm. The above results in these data sets being put into a more reasonable range of predictive accuracy.</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might notice that the predictive accuracy of the largest Majority Class has taken a slight hit because of the “SMOTE-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process, where it has gone from 75% down to 70% Recall, but that is the price that one pays for the ADASYN process.</a:t>
            </a:r>
          </a:p>
          <a:p>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14</a:t>
            </a:fld>
            <a:endParaRPr lang="en-US"/>
          </a:p>
        </p:txBody>
      </p:sp>
    </p:spTree>
    <p:extLst>
      <p:ext uri="{BB962C8B-B14F-4D97-AF65-F5344CB8AC3E}">
        <p14:creationId xmlns:p14="http://schemas.microsoft.com/office/powerpoint/2010/main" val="1474867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Handling imbalanced data sets is a critical challenge in predictive modeling that requires a tailored approach. This presentation has introduced several successful examples of handling imbalanced data sets. The oversampling of the minority datasets using synthetic data provides clinical healthcare means to mitigate bias in the allocation of medical resources. To determine the best approach, it is important to consider the impact of different techniques in different scenarios. Techniques such as oversampling with synthetic data provide class weight adjustments that can each have varying effects on model performance thereby a thorough understanding of the pros and cons of each technique is key to making informed decisions and effectively handling imbalanced data sets in any scenario.</a:t>
            </a:r>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15</a:t>
            </a:fld>
            <a:endParaRPr lang="en-US"/>
          </a:p>
        </p:txBody>
      </p:sp>
    </p:spTree>
    <p:extLst>
      <p:ext uri="{BB962C8B-B14F-4D97-AF65-F5344CB8AC3E}">
        <p14:creationId xmlns:p14="http://schemas.microsoft.com/office/powerpoint/2010/main" val="3134780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Misclassifications in the minority class can result in false predictions and incorrect decision-making, leading to unfair treatment of certain groups, financial losses, and reputational damage. Additionally, there may be ethical and legal implications to consider. It is crucial to understand the consequences of misclassification in the minority class to mitigate the impact and handle imbalanced data sets effectively in predictive modeling.</a:t>
            </a:r>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16</a:t>
            </a:fld>
            <a:endParaRPr lang="en-US"/>
          </a:p>
        </p:txBody>
      </p:sp>
    </p:spTree>
    <p:extLst>
      <p:ext uri="{BB962C8B-B14F-4D97-AF65-F5344CB8AC3E}">
        <p14:creationId xmlns:p14="http://schemas.microsoft.com/office/powerpoint/2010/main" val="2716106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Synthetic data generation is a technique used to address class imbalance in datasets by generating new samples of the minority class. This helps to balance the class distribution and mitigate the impact of bias towards the majority class. This study has shown that using synthetic data to oversample minority classes can lead to improved predictive accuracy in machine learning algorithms.</a:t>
            </a:r>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17</a:t>
            </a:fld>
            <a:endParaRPr lang="en-US"/>
          </a:p>
        </p:txBody>
      </p:sp>
    </p:spTree>
    <p:extLst>
      <p:ext uri="{BB962C8B-B14F-4D97-AF65-F5344CB8AC3E}">
        <p14:creationId xmlns:p14="http://schemas.microsoft.com/office/powerpoint/2010/main" val="21925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and attention.</a:t>
            </a:r>
          </a:p>
        </p:txBody>
      </p:sp>
      <p:sp>
        <p:nvSpPr>
          <p:cNvPr id="4" name="Slide Number Placeholder 3"/>
          <p:cNvSpPr>
            <a:spLocks noGrp="1"/>
          </p:cNvSpPr>
          <p:nvPr>
            <p:ph type="sldNum" sz="quarter" idx="5"/>
          </p:nvPr>
        </p:nvSpPr>
        <p:spPr/>
        <p:txBody>
          <a:bodyPr/>
          <a:lstStyle/>
          <a:p>
            <a:fld id="{A14A00AB-CF78-401F-890B-FD76DDB80600}" type="slidenum">
              <a:rPr lang="en-US" smtClean="0"/>
              <a:t>18</a:t>
            </a:fld>
            <a:endParaRPr lang="en-US"/>
          </a:p>
        </p:txBody>
      </p:sp>
    </p:spTree>
    <p:extLst>
      <p:ext uri="{BB962C8B-B14F-4D97-AF65-F5344CB8AC3E}">
        <p14:creationId xmlns:p14="http://schemas.microsoft.com/office/powerpoint/2010/main" val="304285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presentation on how to best handle imbalanced data sets. Imbalanced data sets pose a significant challenge in predictive modeling as they can result in biased models that primarily focus on the majority class. This can lead to misclassifications of the minority class, which can have serious consequences in many real-world applications. In this presentation, I will explore various techniques and strategies for addressing this issue and discuss their pros and cons. </a:t>
            </a:r>
          </a:p>
        </p:txBody>
      </p:sp>
      <p:sp>
        <p:nvSpPr>
          <p:cNvPr id="4" name="Slide Number Placeholder 3"/>
          <p:cNvSpPr>
            <a:spLocks noGrp="1"/>
          </p:cNvSpPr>
          <p:nvPr>
            <p:ph type="sldNum" sz="quarter" idx="5"/>
          </p:nvPr>
        </p:nvSpPr>
        <p:spPr/>
        <p:txBody>
          <a:bodyPr/>
          <a:lstStyle/>
          <a:p>
            <a:fld id="{A14A00AB-CF78-401F-890B-FD76DDB80600}" type="slidenum">
              <a:rPr lang="en-US" smtClean="0"/>
              <a:t>2</a:t>
            </a:fld>
            <a:endParaRPr lang="en-US"/>
          </a:p>
        </p:txBody>
      </p:sp>
    </p:spTree>
    <p:extLst>
      <p:ext uri="{BB962C8B-B14F-4D97-AF65-F5344CB8AC3E}">
        <p14:creationId xmlns:p14="http://schemas.microsoft.com/office/powerpoint/2010/main" val="294714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presentation, the "Red Wine Quality" dataset of the Kaggle data repository was used because it is a multiclass imbalanced dataset that contains the various attributes of red wine samples, along with the quality score of each wine on a scale of 0-10. This data set is interesting because it includes not just the chemical properties of the wines, such as pH, alcohol content, and citric acid and sulfur content, but also has a subjective target attribute, "quality," which represents the various classes of the wines and is based on the wine's aroma and taste.</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the "Red Wine Quality" dataset is a multi-class dataset with classification scores ranging from 0 to 10. This makes it a challenging and interesting problem for machine learning models, as the model must learn to predict the quality of the wine based on the various attributes and distinguish between different quality scores. This can be more difficult than binary classification problems, where the model only needs to predict two outcomes.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the misclassification of the various classes of wine is an issue that we will attempt to remedy by applying various classification models with and without Grid Search, which is a model optimization methodology, to this dataset before and after the application of the SMOTE (ADASYN) technique.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presentation, data exploration was conducted using the Python programming language. Subsequently, various classifier models were employed to predict the classification variable, which is wine quality, including: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K-Nearest Neighbors Classifier (KNN)</a:t>
            </a:r>
          </a:p>
          <a:p>
            <a:pPr marL="285750" marR="0" indent="-285750">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Gaussian Naive Bayes Classifier* (with and without Grid Search)</a:t>
            </a:r>
          </a:p>
          <a:p>
            <a:pPr marL="285750" marR="0" indent="-285750">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Logistic Regression Classifier</a:t>
            </a:r>
          </a:p>
          <a:p>
            <a:pPr marL="285750" marR="0" indent="-285750">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XGradient Boosting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model performance was optimized using a cross-validation evaluation technique with Grid Search.</a:t>
            </a:r>
          </a:p>
          <a:p>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3</a:t>
            </a:fld>
            <a:endParaRPr lang="en-US"/>
          </a:p>
        </p:txBody>
      </p:sp>
    </p:spTree>
    <p:extLst>
      <p:ext uri="{BB962C8B-B14F-4D97-AF65-F5344CB8AC3E}">
        <p14:creationId xmlns:p14="http://schemas.microsoft.com/office/powerpoint/2010/main" val="360127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Imbalanced data sets in predictive modeling refer to datasets where the number of instances in the majority class greatly outnumbers those in the minority class. This imbalance can occur naturally in real-world applications or be artificially created through data collection methods. The imbalance can result in models that primarily focus on the majority class and leads to misclassifications of the minority class. This can have serious consequences in many real-world, which is why addressing the imbalance in data sets is crucial for effective predictive modeling and ensuring fair and accurate results.</a:t>
            </a:r>
          </a:p>
        </p:txBody>
      </p:sp>
      <p:sp>
        <p:nvSpPr>
          <p:cNvPr id="4" name="Slide Number Placeholder 3"/>
          <p:cNvSpPr>
            <a:spLocks noGrp="1"/>
          </p:cNvSpPr>
          <p:nvPr>
            <p:ph type="sldNum" sz="quarter" idx="5"/>
          </p:nvPr>
        </p:nvSpPr>
        <p:spPr/>
        <p:txBody>
          <a:bodyPr/>
          <a:lstStyle/>
          <a:p>
            <a:fld id="{A14A00AB-CF78-401F-890B-FD76DDB80600}" type="slidenum">
              <a:rPr lang="en-US" smtClean="0"/>
              <a:t>4</a:t>
            </a:fld>
            <a:endParaRPr lang="en-US"/>
          </a:p>
        </p:txBody>
      </p:sp>
    </p:spTree>
    <p:extLst>
      <p:ext uri="{BB962C8B-B14F-4D97-AF65-F5344CB8AC3E}">
        <p14:creationId xmlns:p14="http://schemas.microsoft.com/office/powerpoint/2010/main" val="3044133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see here are the ten attributes that make up the columns of the training and testing datasets which will eventually be used to predict the value of the target variable column-11, the quality attribute.</a:t>
            </a:r>
          </a:p>
          <a:p>
            <a:endParaRPr lang="en-US" dirty="0"/>
          </a:p>
          <a:p>
            <a:r>
              <a:rPr lang="en-US" dirty="0"/>
              <a:t>Figure 1 shows the relative abundance of the various classes in the imbalanced wine quality dataset with Classes 5,6 and 7 having the greatest abundance amount the various classes.</a:t>
            </a:r>
          </a:p>
          <a:p>
            <a:endParaRPr lang="en-US" dirty="0"/>
          </a:p>
          <a:p>
            <a:r>
              <a:rPr lang="en-US" dirty="0"/>
              <a:t>  </a:t>
            </a:r>
          </a:p>
        </p:txBody>
      </p:sp>
      <p:sp>
        <p:nvSpPr>
          <p:cNvPr id="4" name="Slide Number Placeholder 3"/>
          <p:cNvSpPr>
            <a:spLocks noGrp="1"/>
          </p:cNvSpPr>
          <p:nvPr>
            <p:ph type="sldNum" sz="quarter" idx="5"/>
          </p:nvPr>
        </p:nvSpPr>
        <p:spPr/>
        <p:txBody>
          <a:bodyPr/>
          <a:lstStyle/>
          <a:p>
            <a:fld id="{A14A00AB-CF78-401F-890B-FD76DDB80600}" type="slidenum">
              <a:rPr lang="en-US" smtClean="0"/>
              <a:t>5</a:t>
            </a:fld>
            <a:endParaRPr lang="en-US"/>
          </a:p>
        </p:txBody>
      </p:sp>
    </p:spTree>
    <p:extLst>
      <p:ext uri="{BB962C8B-B14F-4D97-AF65-F5344CB8AC3E}">
        <p14:creationId xmlns:p14="http://schemas.microsoft.com/office/powerpoint/2010/main" val="388683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Predictive modeling with imbalanced data sets poses several challenges impacting model performance and accuracy. One of the main challenges is bias in models towards the majority class, which can result in an inadequate representation of the minority class. This can lead to model performance and accuracy limitations, making it difficult to predict outcomes accurately for the minority class. To address these challenges, synthetic data generation can artificially balance the data set, allowing for an equal representation of the minority class. Furthermore, evaluating the performance of models in imbalanced data sets can be challenging, as traditional metrics such as accuracy may not reflect the performance of the minority class, making the use of synthetic data even more valuable.</a:t>
            </a:r>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6</a:t>
            </a:fld>
            <a:endParaRPr lang="en-US"/>
          </a:p>
        </p:txBody>
      </p:sp>
    </p:spTree>
    <p:extLst>
      <p:ext uri="{BB962C8B-B14F-4D97-AF65-F5344CB8AC3E}">
        <p14:creationId xmlns:p14="http://schemas.microsoft.com/office/powerpoint/2010/main" val="67706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Imbalanced multiclass datasets pose a challenge for standard machine learning algorithms like Logistic Regression, Gaussian Naive Bayes, and XGBoost. These algorithms tend to be biased towards majority class(es) and have low accuracy for minority class(es). A study showed that using Grid Search to optimize hyperparameters did not improve the poor performance of these algorithms on an imbalanced multiclass dataset. However, using ADASYN to generate synthetic instances of minority class(es) significantly improved the accuracy of all three algorithms, resulting in a more balanced prediction performance. ADASYN is a valuable tool for addressing class imbalance in multiclass classification problems.</a:t>
            </a:r>
          </a:p>
          <a:p>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7</a:t>
            </a:fld>
            <a:endParaRPr lang="en-US"/>
          </a:p>
        </p:txBody>
      </p:sp>
    </p:spTree>
    <p:extLst>
      <p:ext uri="{BB962C8B-B14F-4D97-AF65-F5344CB8AC3E}">
        <p14:creationId xmlns:p14="http://schemas.microsoft.com/office/powerpoint/2010/main" val="328172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Grid optimization or Grid search is a method for tuning the hyperparameters of a machine-learning model by exhaustively searching over a specified hyperparameter grid. It involves training and evaluating a model for each combination of hyperparameters in the grid and selecting the hyperparameters that result in the best performance on a validation set.</a:t>
            </a:r>
          </a:p>
          <a:p>
            <a:endParaRPr lang="en-US" b="0" i="0" dirty="0">
              <a:solidFill>
                <a:srgbClr val="374151"/>
              </a:solidFill>
              <a:effectLst/>
              <a:latin typeface="Söhne"/>
            </a:endParaRPr>
          </a:p>
          <a:p>
            <a:r>
              <a:rPr lang="en-US" b="0" i="0" dirty="0">
                <a:solidFill>
                  <a:srgbClr val="374151"/>
                </a:solidFill>
                <a:effectLst/>
                <a:latin typeface="Söhne"/>
              </a:rPr>
              <a:t>As you can see from the results above, the Gaussian Naïve Bayes algorithm performed worse on the imbalanced dataset with the Grid Search, which is evident in the obtained Recall values </a:t>
            </a:r>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8</a:t>
            </a:fld>
            <a:endParaRPr lang="en-US"/>
          </a:p>
        </p:txBody>
      </p:sp>
    </p:spTree>
    <p:extLst>
      <p:ext uri="{BB962C8B-B14F-4D97-AF65-F5344CB8AC3E}">
        <p14:creationId xmlns:p14="http://schemas.microsoft.com/office/powerpoint/2010/main" val="2615617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shape of the data frame after having ADASYN applied, where it has grown from 3918 to 12223 rows, wherein in Figure 2, the relative abundance of the various classes is now nearly equal.</a:t>
            </a:r>
          </a:p>
          <a:p>
            <a:endParaRPr lang="en-US" dirty="0"/>
          </a:p>
          <a:p>
            <a:r>
              <a:rPr lang="en-US" b="0" i="0" dirty="0">
                <a:solidFill>
                  <a:srgbClr val="374151"/>
                </a:solidFill>
                <a:effectLst/>
                <a:latin typeface="Söhne"/>
              </a:rPr>
              <a:t>ADASYN (Adaptive Synthetic Sampling) is a technique used to handle imbalanced datasets in multiclass classification problems. Imbalanced datasets occur when one or more classes have significantly fewer instances compared to other classes. This can lead to biased model predictions and lower predictive accuracy for the minority class(es). ADASYN overcomes this issue by generating synthetic instances of the minority class(es) to balance the class distribution.</a:t>
            </a:r>
            <a:endParaRPr lang="en-US" dirty="0"/>
          </a:p>
        </p:txBody>
      </p:sp>
      <p:sp>
        <p:nvSpPr>
          <p:cNvPr id="4" name="Slide Number Placeholder 3"/>
          <p:cNvSpPr>
            <a:spLocks noGrp="1"/>
          </p:cNvSpPr>
          <p:nvPr>
            <p:ph type="sldNum" sz="quarter" idx="5"/>
          </p:nvPr>
        </p:nvSpPr>
        <p:spPr/>
        <p:txBody>
          <a:bodyPr/>
          <a:lstStyle/>
          <a:p>
            <a:fld id="{A14A00AB-CF78-401F-890B-FD76DDB80600}" type="slidenum">
              <a:rPr lang="en-US" smtClean="0"/>
              <a:t>9</a:t>
            </a:fld>
            <a:endParaRPr lang="en-US"/>
          </a:p>
        </p:txBody>
      </p:sp>
    </p:spTree>
    <p:extLst>
      <p:ext uri="{BB962C8B-B14F-4D97-AF65-F5344CB8AC3E}">
        <p14:creationId xmlns:p14="http://schemas.microsoft.com/office/powerpoint/2010/main" val="3188667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New background_title.png"/>
          <p:cNvPicPr>
            <a:picLocks noChangeAspect="1"/>
          </p:cNvPicPr>
          <p:nvPr userDrawn="1"/>
        </p:nvPicPr>
        <p:blipFill>
          <a:blip r:embed="rId2" cstate="print"/>
          <a:srcRect b="1"/>
          <a:stretch>
            <a:fillRect/>
          </a:stretch>
        </p:blipFill>
        <p:spPr>
          <a:xfrm>
            <a:off x="0" y="0"/>
            <a:ext cx="12192000" cy="6858000"/>
          </a:xfrm>
          <a:prstGeom prst="rect">
            <a:avLst/>
          </a:prstGeom>
        </p:spPr>
      </p:pic>
      <p:sp>
        <p:nvSpPr>
          <p:cNvPr id="9" name="Title 8"/>
          <p:cNvSpPr>
            <a:spLocks noGrp="1"/>
          </p:cNvSpPr>
          <p:nvPr>
            <p:ph type="ctrTitle"/>
          </p:nvPr>
        </p:nvSpPr>
        <p:spPr bwMode="auto">
          <a:xfrm>
            <a:off x="1011936" y="1984248"/>
            <a:ext cx="8631936"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3600" b="1">
                <a:ln>
                  <a:noFill/>
                </a:ln>
                <a:solidFill>
                  <a:schemeClr val="tx1"/>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1011936" y="1298448"/>
            <a:ext cx="8631936" cy="457200"/>
          </a:xfrm>
        </p:spPr>
        <p:txBody>
          <a:bodyPr lIns="0" rIns="18288">
            <a:normAutofit/>
          </a:bodyPr>
          <a:lstStyle>
            <a:lvl1pPr marL="0" marR="45720" indent="0" algn="l">
              <a:buNone/>
              <a:defRPr sz="2400">
                <a:solidFill>
                  <a:schemeClr val="tx1"/>
                </a:solidFill>
                <a:latin typeface="+mn-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ext Placeholder 7"/>
          <p:cNvSpPr>
            <a:spLocks noGrp="1"/>
          </p:cNvSpPr>
          <p:nvPr>
            <p:ph type="body" sz="quarter" idx="13"/>
          </p:nvPr>
        </p:nvSpPr>
        <p:spPr>
          <a:xfrm>
            <a:off x="1011936" y="4416552"/>
            <a:ext cx="8631936" cy="457200"/>
          </a:xfrm>
        </p:spPr>
        <p:txBody>
          <a:bodyPr>
            <a:noAutofit/>
          </a:bodyPr>
          <a:lstStyle>
            <a:lvl1pPr>
              <a:buNone/>
              <a:defRPr sz="1600"/>
            </a:lvl1pPr>
            <a:lvl2pPr>
              <a:defRPr sz="1600"/>
            </a:lvl2pPr>
            <a:lvl3pPr>
              <a:defRPr sz="1600"/>
            </a:lvl3pPr>
            <a:lvl4pPr>
              <a:defRPr sz="1600"/>
            </a:lvl4pPr>
            <a:lvl5pPr>
              <a:defRPr sz="1600"/>
            </a:lvl5pPr>
          </a:lstStyle>
          <a:p>
            <a:pPr lvl="0"/>
            <a:r>
              <a:rPr lang="en-US"/>
              <a:t>Click to edit Master text styles</a:t>
            </a:r>
          </a:p>
        </p:txBody>
      </p:sp>
      <p:sp>
        <p:nvSpPr>
          <p:cNvPr id="10" name="Text Placeholder 7"/>
          <p:cNvSpPr>
            <a:spLocks noGrp="1"/>
          </p:cNvSpPr>
          <p:nvPr>
            <p:ph type="body" sz="quarter" idx="14"/>
          </p:nvPr>
        </p:nvSpPr>
        <p:spPr bwMode="gray">
          <a:xfrm>
            <a:off x="4876800" y="5943600"/>
            <a:ext cx="6912864" cy="301752"/>
          </a:xfrm>
        </p:spPr>
        <p:txBody>
          <a:bodyPr>
            <a:noAutofit/>
          </a:bodyPr>
          <a:lstStyle>
            <a:lvl1pPr>
              <a:buNone/>
              <a:defRPr sz="1800" b="1">
                <a:solidFill>
                  <a:schemeClr val="bg1"/>
                </a:solidFill>
              </a:defRPr>
            </a:lvl1pPr>
            <a:lvl2pPr>
              <a:defRPr sz="1600"/>
            </a:lvl2pPr>
            <a:lvl3pPr>
              <a:defRPr sz="1600"/>
            </a:lvl3pPr>
            <a:lvl4pPr>
              <a:defRPr sz="1600"/>
            </a:lvl4pPr>
            <a:lvl5pPr>
              <a:defRPr sz="1600"/>
            </a:lvl5pPr>
          </a:lstStyle>
          <a:p>
            <a:pPr lvl="0"/>
            <a:r>
              <a:rPr lang="en-US"/>
              <a:t>Click to edit Master text styles</a:t>
            </a:r>
          </a:p>
        </p:txBody>
      </p:sp>
      <p:sp>
        <p:nvSpPr>
          <p:cNvPr id="11" name="Text Placeholder 7"/>
          <p:cNvSpPr>
            <a:spLocks noGrp="1"/>
          </p:cNvSpPr>
          <p:nvPr>
            <p:ph type="body" sz="quarter" idx="15"/>
          </p:nvPr>
        </p:nvSpPr>
        <p:spPr bwMode="gray">
          <a:xfrm>
            <a:off x="4876800" y="6236208"/>
            <a:ext cx="6912864" cy="539496"/>
          </a:xfrm>
        </p:spPr>
        <p:txBody>
          <a:bodyPr>
            <a:noAutofit/>
          </a:bodyPr>
          <a:lstStyle>
            <a:lvl1pPr>
              <a:buNone/>
              <a:defRPr sz="1400" b="0">
                <a:solidFill>
                  <a:schemeClr val="bg1"/>
                </a:solidFill>
              </a:defRPr>
            </a:lvl1pPr>
            <a:lvl2pPr>
              <a:defRPr sz="1600"/>
            </a:lvl2pPr>
            <a:lvl3pPr>
              <a:defRPr sz="1600"/>
            </a:lvl3pPr>
            <a:lvl4pPr>
              <a:defRPr sz="1600"/>
            </a:lvl4pPr>
            <a:lvl5pPr>
              <a:defRPr sz="1600"/>
            </a:lvl5pPr>
          </a:lstStyle>
          <a:p>
            <a:pPr lvl="0"/>
            <a:r>
              <a:rPr lang="en-US"/>
              <a:t>Click to edit Master text styles</a:t>
            </a:r>
          </a:p>
        </p:txBody>
      </p:sp>
    </p:spTree>
    <p:extLst>
      <p:ext uri="{BB962C8B-B14F-4D97-AF65-F5344CB8AC3E}">
        <p14:creationId xmlns:p14="http://schemas.microsoft.com/office/powerpoint/2010/main" val="8512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371600"/>
            <a:ext cx="1219200" cy="5029200"/>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304800" y="1371600"/>
            <a:ext cx="8331200" cy="50292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0235576B-7F3C-4840-ADD7-A9DF1158E3A5}" type="slidenum">
              <a:rPr lang="en-US" smtClean="0"/>
              <a:pPr/>
              <a:t>‹#›</a:t>
            </a:fld>
            <a:endParaRPr lang="en-US"/>
          </a:p>
        </p:txBody>
      </p:sp>
    </p:spTree>
    <p:extLst>
      <p:ext uri="{BB962C8B-B14F-4D97-AF65-F5344CB8AC3E}">
        <p14:creationId xmlns:p14="http://schemas.microsoft.com/office/powerpoint/2010/main" val="47218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37F4-A5F8-4A51-A316-4C4E6D031F03}"/>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B0736F9-1EE0-4152-BE2D-5939763F27EC}"/>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D854368-A844-4841-9346-4DD14887D0A0}"/>
              </a:ext>
            </a:extLst>
          </p:cNvPr>
          <p:cNvSpPr>
            <a:spLocks noGrp="1"/>
          </p:cNvSpPr>
          <p:nvPr>
            <p:ph type="dt" sz="half" idx="10"/>
          </p:nvPr>
        </p:nvSpPr>
        <p:spPr/>
        <p:txBody>
          <a:bodyPr/>
          <a:lstStyle/>
          <a:p>
            <a:fld id="{FA6C2F62-A3F4-456B-96A6-2E2C0A5C29AA}" type="datetimeFigureOut">
              <a:rPr lang="en-US" smtClean="0"/>
              <a:t>3/28/2023</a:t>
            </a:fld>
            <a:endParaRPr lang="en-US"/>
          </a:p>
        </p:txBody>
      </p:sp>
      <p:sp>
        <p:nvSpPr>
          <p:cNvPr id="5" name="Footer Placeholder 4">
            <a:extLst>
              <a:ext uri="{FF2B5EF4-FFF2-40B4-BE49-F238E27FC236}">
                <a16:creationId xmlns:a16="http://schemas.microsoft.com/office/drawing/2014/main" id="{FD7B585C-A269-42FD-A8A7-91434D526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FE05E-1DAC-4A46-802C-523F21E304CE}"/>
              </a:ext>
            </a:extLst>
          </p:cNvPr>
          <p:cNvSpPr>
            <a:spLocks noGrp="1"/>
          </p:cNvSpPr>
          <p:nvPr>
            <p:ph type="sldNum" sz="quarter" idx="12"/>
          </p:nvPr>
        </p:nvSpPr>
        <p:spPr/>
        <p:txBody>
          <a:bodyPr/>
          <a:lstStyle/>
          <a:p>
            <a:fld id="{544286E4-81A6-4EED-92E2-E7C8D5F5DA39}" type="slidenum">
              <a:rPr lang="en-US" smtClean="0"/>
              <a:t>‹#›</a:t>
            </a:fld>
            <a:endParaRPr lang="en-US"/>
          </a:p>
        </p:txBody>
      </p:sp>
    </p:spTree>
    <p:extLst>
      <p:ext uri="{BB962C8B-B14F-4D97-AF65-F5344CB8AC3E}">
        <p14:creationId xmlns:p14="http://schemas.microsoft.com/office/powerpoint/2010/main" val="390054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0235576B-7F3C-4840-ADD7-A9DF1158E3A5}" type="slidenum">
              <a:rPr lang="en-US" smtClean="0"/>
              <a:pPr/>
              <a:t>‹#›</a:t>
            </a:fld>
            <a:endParaRPr lang="en-US"/>
          </a:p>
        </p:txBody>
      </p:sp>
    </p:spTree>
    <p:extLst>
      <p:ext uri="{BB962C8B-B14F-4D97-AF65-F5344CB8AC3E}">
        <p14:creationId xmlns:p14="http://schemas.microsoft.com/office/powerpoint/2010/main" val="237435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New background_title.png"/>
          <p:cNvPicPr>
            <a:picLocks noChangeAspect="1"/>
          </p:cNvPicPr>
          <p:nvPr userDrawn="1"/>
        </p:nvPicPr>
        <p:blipFill>
          <a:blip r:embed="rId2" cstate="print"/>
          <a:srcRect b="1"/>
          <a:stretch>
            <a:fillRect/>
          </a:stretch>
        </p:blipFill>
        <p:spPr>
          <a:xfrm>
            <a:off x="0" y="0"/>
            <a:ext cx="12192000" cy="6858000"/>
          </a:xfrm>
          <a:prstGeom prst="rect">
            <a:avLst/>
          </a:prstGeom>
        </p:spPr>
      </p:pic>
      <p:sp>
        <p:nvSpPr>
          <p:cNvPr id="2" name="Title 1"/>
          <p:cNvSpPr>
            <a:spLocks noGrp="1"/>
          </p:cNvSpPr>
          <p:nvPr>
            <p:ph type="title"/>
          </p:nvPr>
        </p:nvSpPr>
        <p:spPr>
          <a:xfrm>
            <a:off x="1011936" y="1984248"/>
            <a:ext cx="8631936" cy="1371600"/>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3600" b="1" cap="none" baseline="0" dirty="0">
                <a:ln w="635">
                  <a:noFill/>
                </a:ln>
                <a:solidFill>
                  <a:schemeClr val="tx1"/>
                </a:solidFill>
                <a:effectLst/>
                <a:latin typeface="+mj-lt"/>
                <a:ea typeface="+mj-ea"/>
                <a:cs typeface="+mj-cs"/>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011936" y="3429000"/>
            <a:ext cx="8631936" cy="1371600"/>
          </a:xfrm>
        </p:spPr>
        <p:txBody>
          <a:bodyPr lIns="0" rIns="0" anchor="t">
            <a:normAutofit/>
          </a:bodyPr>
          <a:lstStyle>
            <a:lvl1pPr marL="0" indent="0">
              <a:buNone/>
              <a:defRPr sz="24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bwMode="gray"/>
        <p:txBody>
          <a:bodyPr/>
          <a:lstStyle/>
          <a:p>
            <a:fld id="{0235576B-7F3C-4840-ADD7-A9DF1158E3A5}" type="slidenum">
              <a:rPr lang="en-US" smtClean="0"/>
              <a:pPr/>
              <a:t>‹#›</a:t>
            </a:fld>
            <a:endParaRPr lang="en-US"/>
          </a:p>
        </p:txBody>
      </p:sp>
    </p:spTree>
    <p:extLst>
      <p:ext uri="{BB962C8B-B14F-4D97-AF65-F5344CB8AC3E}">
        <p14:creationId xmlns:p14="http://schemas.microsoft.com/office/powerpoint/2010/main" val="236077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10058400" cy="914400"/>
          </a:xfrm>
        </p:spPr>
        <p:txBody>
          <a:bodyPr/>
          <a:lstStyle/>
          <a:p>
            <a:r>
              <a:rPr kumimoji="0" lang="en-US"/>
              <a:t>Click to edit Master title style</a:t>
            </a:r>
            <a:endParaRPr kumimoji="0" lang="en-US" dirty="0"/>
          </a:p>
        </p:txBody>
      </p:sp>
      <p:sp>
        <p:nvSpPr>
          <p:cNvPr id="3" name="Content Placeholder 2"/>
          <p:cNvSpPr>
            <a:spLocks noGrp="1"/>
          </p:cNvSpPr>
          <p:nvPr>
            <p:ph sz="half" idx="1"/>
          </p:nvPr>
        </p:nvSpPr>
        <p:spPr>
          <a:xfrm>
            <a:off x="304800" y="1527048"/>
            <a:ext cx="4876800" cy="5029200"/>
          </a:xfrm>
        </p:spPr>
        <p:txBody>
          <a:bodyPr/>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5384800" y="1527048"/>
            <a:ext cx="4876800" cy="5029200"/>
          </a:xfrm>
        </p:spPr>
        <p:txBody>
          <a:bodyPr/>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Slide Number Placeholder 6"/>
          <p:cNvSpPr>
            <a:spLocks noGrp="1"/>
          </p:cNvSpPr>
          <p:nvPr>
            <p:ph type="sldNum" sz="quarter" idx="12"/>
          </p:nvPr>
        </p:nvSpPr>
        <p:spPr/>
        <p:txBody>
          <a:bodyPr/>
          <a:lstStyle/>
          <a:p>
            <a:fld id="{0235576B-7F3C-4840-ADD7-A9DF1158E3A5}" type="slidenum">
              <a:rPr lang="en-US" smtClean="0"/>
              <a:pPr/>
              <a:t>‹#›</a:t>
            </a:fld>
            <a:endParaRPr lang="en-US"/>
          </a:p>
        </p:txBody>
      </p:sp>
    </p:spTree>
    <p:extLst>
      <p:ext uri="{BB962C8B-B14F-4D97-AF65-F5344CB8AC3E}">
        <p14:creationId xmlns:p14="http://schemas.microsoft.com/office/powerpoint/2010/main" val="25106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10058400" cy="914400"/>
          </a:xfrm>
        </p:spPr>
        <p:txBody>
          <a:bodyPr tIns="45720" anchor="b"/>
          <a:lstStyle>
            <a:lvl1pPr>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304800" y="1447800"/>
            <a:ext cx="487680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388864" y="1452310"/>
            <a:ext cx="487680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04800" y="2107152"/>
            <a:ext cx="4876800" cy="4434840"/>
          </a:xfrm>
        </p:spPr>
        <p:txBody>
          <a:bodyPr tIns="0"/>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Content Placeholder 5"/>
          <p:cNvSpPr>
            <a:spLocks noGrp="1"/>
          </p:cNvSpPr>
          <p:nvPr>
            <p:ph sz="quarter" idx="4"/>
          </p:nvPr>
        </p:nvSpPr>
        <p:spPr>
          <a:xfrm>
            <a:off x="5388864" y="2107152"/>
            <a:ext cx="4876800" cy="4434840"/>
          </a:xfrm>
        </p:spPr>
        <p:txBody>
          <a:bodyPr tIns="0"/>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9" name="Slide Number Placeholder 8"/>
          <p:cNvSpPr>
            <a:spLocks noGrp="1"/>
          </p:cNvSpPr>
          <p:nvPr>
            <p:ph type="sldNum" sz="quarter" idx="12"/>
          </p:nvPr>
        </p:nvSpPr>
        <p:spPr/>
        <p:txBody>
          <a:bodyPr/>
          <a:lstStyle/>
          <a:p>
            <a:fld id="{0235576B-7F3C-4840-ADD7-A9DF1158E3A5}" type="slidenum">
              <a:rPr lang="en-US" smtClean="0"/>
              <a:pPr/>
              <a:t>‹#›</a:t>
            </a:fld>
            <a:endParaRPr lang="en-US"/>
          </a:p>
        </p:txBody>
      </p:sp>
    </p:spTree>
    <p:extLst>
      <p:ext uri="{BB962C8B-B14F-4D97-AF65-F5344CB8AC3E}">
        <p14:creationId xmlns:p14="http://schemas.microsoft.com/office/powerpoint/2010/main" val="285177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10058400" cy="9144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200" b="1">
                <a:ln>
                  <a:noFill/>
                </a:ln>
                <a:solidFill>
                  <a:schemeClr val="tx1"/>
                </a:solidFill>
                <a:effectLst/>
                <a:latin typeface="+mj-lt"/>
                <a:ea typeface="+mj-ea"/>
                <a:cs typeface="+mj-cs"/>
              </a:defRPr>
            </a:lvl1pPr>
          </a:lstStyle>
          <a:p>
            <a:r>
              <a:rPr kumimoji="0" lang="en-US"/>
              <a:t>Click to edit Master title style</a:t>
            </a:r>
            <a:endParaRPr kumimoji="0" lang="en-US" dirty="0"/>
          </a:p>
        </p:txBody>
      </p:sp>
      <p:sp>
        <p:nvSpPr>
          <p:cNvPr id="5" name="Slide Number Placeholder 4"/>
          <p:cNvSpPr>
            <a:spLocks noGrp="1"/>
          </p:cNvSpPr>
          <p:nvPr>
            <p:ph type="sldNum" sz="quarter" idx="12"/>
          </p:nvPr>
        </p:nvSpPr>
        <p:spPr/>
        <p:txBody>
          <a:bodyPr/>
          <a:lstStyle/>
          <a:p>
            <a:fld id="{0235576B-7F3C-4840-ADD7-A9DF1158E3A5}" type="slidenum">
              <a:rPr lang="en-US" smtClean="0"/>
              <a:pPr/>
              <a:t>‹#›</a:t>
            </a:fld>
            <a:endParaRPr lang="en-US"/>
          </a:p>
        </p:txBody>
      </p:sp>
    </p:spTree>
    <p:extLst>
      <p:ext uri="{BB962C8B-B14F-4D97-AF65-F5344CB8AC3E}">
        <p14:creationId xmlns:p14="http://schemas.microsoft.com/office/powerpoint/2010/main" val="184912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35576B-7F3C-4840-ADD7-A9DF1158E3A5}" type="slidenum">
              <a:rPr lang="en-US" smtClean="0"/>
              <a:pPr/>
              <a:t>‹#›</a:t>
            </a:fld>
            <a:endParaRPr lang="en-US"/>
          </a:p>
        </p:txBody>
      </p:sp>
    </p:spTree>
    <p:extLst>
      <p:ext uri="{BB962C8B-B14F-4D97-AF65-F5344CB8AC3E}">
        <p14:creationId xmlns:p14="http://schemas.microsoft.com/office/powerpoint/2010/main" val="86481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1066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304800" y="590552"/>
            <a:ext cx="3657600" cy="1162050"/>
          </a:xfrm>
        </p:spPr>
        <p:txBody>
          <a:bodyPr lIns="0" anchor="b">
            <a:noAutofit/>
          </a:bodyPr>
          <a:lstStyle>
            <a:lvl1pPr algn="l" rtl="0">
              <a:spcBef>
                <a:spcPct val="0"/>
              </a:spcBef>
              <a:buNone/>
              <a:defRPr sz="24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304800" y="1752600"/>
            <a:ext cx="3657600" cy="4572000"/>
          </a:xfrm>
        </p:spPr>
        <p:txBody>
          <a:bodyPr lIns="18288" rIns="18288">
            <a:normAutofit/>
          </a:bodyPr>
          <a:lstStyle>
            <a:lvl1pPr marL="0" indent="0" algn="l">
              <a:buNone/>
              <a:defRPr sz="20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165600" y="594360"/>
            <a:ext cx="6299200" cy="5730240"/>
          </a:xfrm>
        </p:spPr>
        <p:txBody>
          <a:bodyPr tIns="0"/>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Slide Number Placeholder 6"/>
          <p:cNvSpPr>
            <a:spLocks noGrp="1"/>
          </p:cNvSpPr>
          <p:nvPr>
            <p:ph type="sldNum" sz="quarter" idx="12"/>
          </p:nvPr>
        </p:nvSpPr>
        <p:spPr/>
        <p:txBody>
          <a:bodyPr/>
          <a:lstStyle/>
          <a:p>
            <a:fld id="{0235576B-7F3C-4840-ADD7-A9DF1158E3A5}" type="slidenum">
              <a:rPr lang="en-US" smtClean="0"/>
              <a:pPr/>
              <a:t>‹#›</a:t>
            </a:fld>
            <a:endParaRPr lang="en-US"/>
          </a:p>
        </p:txBody>
      </p:sp>
    </p:spTree>
    <p:extLst>
      <p:ext uri="{BB962C8B-B14F-4D97-AF65-F5344CB8AC3E}">
        <p14:creationId xmlns:p14="http://schemas.microsoft.com/office/powerpoint/2010/main" val="21431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0235576B-7F3C-4840-ADD7-A9DF1158E3A5}" type="slidenum">
              <a:rPr lang="en-US" smtClean="0"/>
              <a:pPr/>
              <a:t>‹#›</a:t>
            </a:fld>
            <a:endParaRPr lang="en-US"/>
          </a:p>
        </p:txBody>
      </p:sp>
    </p:spTree>
    <p:extLst>
      <p:ext uri="{BB962C8B-B14F-4D97-AF65-F5344CB8AC3E}">
        <p14:creationId xmlns:p14="http://schemas.microsoft.com/office/powerpoint/2010/main" val="148828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descr="New background.png"/>
          <p:cNvPicPr>
            <a:picLocks noChangeAspect="1"/>
          </p:cNvPicPr>
          <p:nvPr/>
        </p:nvPicPr>
        <p:blipFill>
          <a:blip r:embed="rId13" cstate="print"/>
          <a:stretch>
            <a:fillRect/>
          </a:stretch>
        </p:blipFill>
        <p:spPr>
          <a:xfrm>
            <a:off x="2536" y="283"/>
            <a:ext cx="12186929" cy="6857434"/>
          </a:xfrm>
          <a:prstGeom prst="rect">
            <a:avLst/>
          </a:prstGeom>
        </p:spPr>
      </p:pic>
      <p:sp>
        <p:nvSpPr>
          <p:cNvPr id="9" name="Title Placeholder 8"/>
          <p:cNvSpPr>
            <a:spLocks noGrp="1"/>
          </p:cNvSpPr>
          <p:nvPr>
            <p:ph type="title"/>
          </p:nvPr>
        </p:nvSpPr>
        <p:spPr>
          <a:xfrm>
            <a:off x="304800" y="155448"/>
            <a:ext cx="10058400" cy="9144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304800" y="1527048"/>
            <a:ext cx="10058400" cy="5029200"/>
          </a:xfrm>
          <a:prstGeom prst="rect">
            <a:avLst/>
          </a:prstGeom>
        </p:spPr>
        <p:txBody>
          <a:bodyPr vert="horz" lIns="0" tIns="0" rIns="0" bIns="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8" name="Slide Number Placeholder 17"/>
          <p:cNvSpPr>
            <a:spLocks noGrp="1"/>
          </p:cNvSpPr>
          <p:nvPr>
            <p:ph type="sldNum" sz="quarter" idx="4"/>
          </p:nvPr>
        </p:nvSpPr>
        <p:spPr>
          <a:xfrm>
            <a:off x="10838688" y="6419088"/>
            <a:ext cx="1219200" cy="384048"/>
          </a:xfrm>
          <a:prstGeom prst="rect">
            <a:avLst/>
          </a:prstGeom>
        </p:spPr>
        <p:txBody>
          <a:bodyPr vert="horz" lIns="91440" tIns="45720" rIns="91440" bIns="45720" anchor="b"/>
          <a:lstStyle>
            <a:lvl1pPr algn="r" eaLnBrk="1" latinLnBrk="0" hangingPunct="1">
              <a:defRPr kumimoji="0" sz="1200">
                <a:solidFill>
                  <a:schemeClr val="bg1"/>
                </a:solidFill>
              </a:defRPr>
            </a:lvl1pPr>
          </a:lstStyle>
          <a:p>
            <a:fld id="{0235576B-7F3C-4840-ADD7-A9DF1158E3A5}" type="slidenum">
              <a:rPr lang="en-US" smtClean="0"/>
              <a:pPr/>
              <a:t>‹#›</a:t>
            </a:fld>
            <a:endParaRPr lang="en-US" dirty="0"/>
          </a:p>
        </p:txBody>
      </p:sp>
    </p:spTree>
    <p:extLst>
      <p:ext uri="{BB962C8B-B14F-4D97-AF65-F5344CB8AC3E}">
        <p14:creationId xmlns:p14="http://schemas.microsoft.com/office/powerpoint/2010/main" val="4075635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b="1" kern="1200">
          <a:ln>
            <a:noFill/>
          </a:ln>
          <a:solidFill>
            <a:schemeClr val="tx1"/>
          </a:solidFill>
          <a:effectLst/>
          <a:latin typeface="+mj-lt"/>
          <a:ea typeface="+mj-ea"/>
          <a:cs typeface="+mj-cs"/>
        </a:defRPr>
      </a:lvl1pPr>
    </p:titleStyle>
    <p:bodyStyle>
      <a:lvl1pPr marL="228600" indent="-228600" algn="l" rtl="0" eaLnBrk="1" latinLnBrk="0" hangingPunct="1">
        <a:spcBef>
          <a:spcPct val="20000"/>
        </a:spcBef>
        <a:buClr>
          <a:schemeClr val="tx2"/>
        </a:buClr>
        <a:buSzPct val="100000"/>
        <a:buFont typeface="Wingdings" pitchFamily="2" charset="2"/>
        <a:buChar char="§"/>
        <a:defRPr kumimoji="0" sz="2400" kern="1200">
          <a:solidFill>
            <a:schemeClr val="tx1"/>
          </a:solidFill>
          <a:latin typeface="+mn-lt"/>
          <a:ea typeface="+mn-ea"/>
          <a:cs typeface="+mn-cs"/>
        </a:defRPr>
      </a:lvl1pPr>
      <a:lvl2pPr marL="455613" indent="-227013" algn="l" rtl="0" eaLnBrk="1" latinLnBrk="0" hangingPunct="1">
        <a:spcBef>
          <a:spcPct val="20000"/>
        </a:spcBef>
        <a:buClr>
          <a:schemeClr val="tx2"/>
        </a:buClr>
        <a:buSzPct val="100000"/>
        <a:buFont typeface="Arial" pitchFamily="34" charset="0"/>
        <a:buChar char="•"/>
        <a:defRPr kumimoji="0" sz="2400" kern="1200">
          <a:solidFill>
            <a:schemeClr val="tx1"/>
          </a:solidFill>
          <a:latin typeface="+mn-lt"/>
          <a:ea typeface="+mn-ea"/>
          <a:cs typeface="+mn-cs"/>
        </a:defRPr>
      </a:lvl2pPr>
      <a:lvl3pPr marL="685800" indent="-228600" algn="l" rtl="0" eaLnBrk="1" latinLnBrk="0" hangingPunct="1">
        <a:spcBef>
          <a:spcPct val="20000"/>
        </a:spcBef>
        <a:buClr>
          <a:schemeClr val="tx2"/>
        </a:buClr>
        <a:buSzPct val="100000"/>
        <a:buFont typeface="Arial" pitchFamily="34" charset="0"/>
        <a:buChar char="–"/>
        <a:defRPr kumimoji="0" sz="2000" kern="1200">
          <a:solidFill>
            <a:schemeClr val="tx1"/>
          </a:solidFill>
          <a:latin typeface="+mn-lt"/>
          <a:ea typeface="+mn-ea"/>
          <a:cs typeface="+mn-cs"/>
        </a:defRPr>
      </a:lvl3pPr>
      <a:lvl4pPr marL="914400" indent="-228600" algn="l" rtl="0" eaLnBrk="1" latinLnBrk="0" hangingPunct="1">
        <a:spcBef>
          <a:spcPct val="20000"/>
        </a:spcBef>
        <a:buClr>
          <a:schemeClr val="accent2"/>
        </a:buClr>
        <a:buSzPct val="100000"/>
        <a:buFont typeface="Wingdings" pitchFamily="2" charset="2"/>
        <a:buChar char="§"/>
        <a:defRPr kumimoji="0" sz="2000" kern="1200">
          <a:solidFill>
            <a:schemeClr val="tx1"/>
          </a:solidFill>
          <a:latin typeface="+mn-lt"/>
          <a:ea typeface="+mn-ea"/>
          <a:cs typeface="+mn-cs"/>
        </a:defRPr>
      </a:lvl4pPr>
      <a:lvl5pPr marL="1144588" indent="-230188" algn="l" rtl="0" eaLnBrk="1" latinLnBrk="0" hangingPunct="1">
        <a:spcBef>
          <a:spcPct val="20000"/>
        </a:spcBef>
        <a:buClr>
          <a:schemeClr val="accent2"/>
        </a:buClr>
        <a:buSzPct val="100000"/>
        <a:buFont typeface="Arial" pitchFamily="34" charset="0"/>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0.png"/><Relationship Id="rId1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5.xml"/><Relationship Id="rId17" Type="http://schemas.openxmlformats.org/officeDocument/2006/relationships/customXml" Target="../ink/ink7.xml"/><Relationship Id="rId2" Type="http://schemas.openxmlformats.org/officeDocument/2006/relationships/notesSlide" Target="../notesSlides/notesSlide1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8.png"/><Relationship Id="rId14" Type="http://schemas.openxmlformats.org/officeDocument/2006/relationships/customXml" Target="../ink/ink6.xml"/></Relationships>
</file>

<file path=ppt/slides/_rels/slide14.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6.png"/><Relationship Id="rId12" Type="http://schemas.openxmlformats.org/officeDocument/2006/relationships/customXml" Target="../ink/ink12.xml"/><Relationship Id="rId17" Type="http://schemas.openxmlformats.org/officeDocument/2006/relationships/image" Target="../media/image31.png"/><Relationship Id="rId2" Type="http://schemas.openxmlformats.org/officeDocument/2006/relationships/notesSlide" Target="../notesSlides/notesSlide14.xml"/><Relationship Id="rId16"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27.png"/><Relationship Id="rId14" Type="http://schemas.openxmlformats.org/officeDocument/2006/relationships/customXml" Target="../ink/ink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FA4EAF-6C9F-4160-8EF3-57D2BEA73658}"/>
              </a:ext>
            </a:extLst>
          </p:cNvPr>
          <p:cNvSpPr>
            <a:spLocks noGrp="1"/>
          </p:cNvSpPr>
          <p:nvPr>
            <p:ph type="ctrTitle"/>
          </p:nvPr>
        </p:nvSpPr>
        <p:spPr>
          <a:xfrm>
            <a:off x="1102009" y="1984248"/>
            <a:ext cx="8451790" cy="113942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Harnessing the Power of Synthetic Data for Improved Predictive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DED44861-049E-4FC2-8E8F-AF727EEAD9C8}"/>
              </a:ext>
            </a:extLst>
          </p:cNvPr>
          <p:cNvSpPr>
            <a:spLocks noGrp="1"/>
          </p:cNvSpPr>
          <p:nvPr>
            <p:ph type="body" sz="quarter" idx="13"/>
          </p:nvPr>
        </p:nvSpPr>
        <p:spPr>
          <a:xfrm>
            <a:off x="4141638" y="4416552"/>
            <a:ext cx="2372532" cy="457200"/>
          </a:xfrm>
        </p:spPr>
        <p:txBody>
          <a:bodyPr/>
          <a:lstStyle/>
          <a:p>
            <a:pPr algn="ctr"/>
            <a:r>
              <a:rPr lang="en-US" sz="2000" dirty="0">
                <a:latin typeface="Times New Roman" panose="02020603050405020304" pitchFamily="18" charset="0"/>
                <a:cs typeface="Times New Roman" panose="02020603050405020304" pitchFamily="18" charset="0"/>
              </a:rPr>
              <a:t>January 30, 2023</a:t>
            </a:r>
          </a:p>
        </p:txBody>
      </p:sp>
      <p:sp>
        <p:nvSpPr>
          <p:cNvPr id="7" name="Text Placeholder 6">
            <a:extLst>
              <a:ext uri="{FF2B5EF4-FFF2-40B4-BE49-F238E27FC236}">
                <a16:creationId xmlns:a16="http://schemas.microsoft.com/office/drawing/2014/main" id="{1C719FF5-CC2B-4B3D-8474-B1AB7AEEC8AB}"/>
              </a:ext>
            </a:extLst>
          </p:cNvPr>
          <p:cNvSpPr>
            <a:spLocks noGrp="1"/>
          </p:cNvSpPr>
          <p:nvPr>
            <p:ph type="body" sz="quarter" idx="14"/>
          </p:nvPr>
        </p:nvSpPr>
        <p:spPr>
          <a:xfrm>
            <a:off x="4876800" y="5864882"/>
            <a:ext cx="6912864" cy="301752"/>
          </a:xfrm>
        </p:spPr>
        <p:txBody>
          <a:bodyPr/>
          <a:lstStyle/>
          <a:p>
            <a:r>
              <a:rPr lang="en-US" dirty="0">
                <a:latin typeface="Times New Roman" panose="02020603050405020304" pitchFamily="18" charset="0"/>
                <a:cs typeface="Times New Roman" panose="02020603050405020304" pitchFamily="18" charset="0"/>
              </a:rPr>
              <a:t>Thomas Houze</a:t>
            </a:r>
          </a:p>
        </p:txBody>
      </p:sp>
      <p:sp>
        <p:nvSpPr>
          <p:cNvPr id="8" name="Text Placeholder 7">
            <a:extLst>
              <a:ext uri="{FF2B5EF4-FFF2-40B4-BE49-F238E27FC236}">
                <a16:creationId xmlns:a16="http://schemas.microsoft.com/office/drawing/2014/main" id="{DE2BC0BE-16D1-46B0-8B68-00E5CE5418A0}"/>
              </a:ext>
            </a:extLst>
          </p:cNvPr>
          <p:cNvSpPr>
            <a:spLocks noGrp="1"/>
          </p:cNvSpPr>
          <p:nvPr>
            <p:ph type="body" sz="quarter" idx="15"/>
          </p:nvPr>
        </p:nvSpPr>
        <p:spPr>
          <a:xfrm>
            <a:off x="4876800" y="6166634"/>
            <a:ext cx="6912864" cy="539496"/>
          </a:xfrm>
        </p:spPr>
        <p:txBody>
          <a:bodyPr/>
          <a:lstStyle/>
          <a:p>
            <a:r>
              <a:rPr lang="en-US" sz="1600" dirty="0">
                <a:latin typeface="Times New Roman" panose="02020603050405020304" pitchFamily="18" charset="0"/>
                <a:cs typeface="Times New Roman" panose="02020603050405020304" pitchFamily="18" charset="0"/>
              </a:rPr>
              <a:t>Program Officer</a:t>
            </a:r>
          </a:p>
          <a:p>
            <a:r>
              <a:rPr lang="en-US" sz="1600" dirty="0">
                <a:latin typeface="Times New Roman" panose="02020603050405020304" pitchFamily="18" charset="0"/>
                <a:cs typeface="Times New Roman" panose="02020603050405020304" pitchFamily="18" charset="0"/>
              </a:rPr>
              <a:t>Preclinical, DAIDS, NIAID</a:t>
            </a:r>
          </a:p>
        </p:txBody>
      </p:sp>
    </p:spTree>
    <p:extLst>
      <p:ext uri="{BB962C8B-B14F-4D97-AF65-F5344CB8AC3E}">
        <p14:creationId xmlns:p14="http://schemas.microsoft.com/office/powerpoint/2010/main" val="136708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63E6-5FD4-5BC6-624E-439010F112C3}"/>
              </a:ext>
            </a:extLst>
          </p:cNvPr>
          <p:cNvSpPr>
            <a:spLocks noGrp="1"/>
          </p:cNvSpPr>
          <p:nvPr>
            <p:ph type="title"/>
          </p:nvPr>
        </p:nvSpPr>
        <p:spPr>
          <a:xfrm>
            <a:off x="129702" y="311285"/>
            <a:ext cx="10485250" cy="505644"/>
          </a:xfrm>
        </p:spPr>
        <p:txBody>
          <a:bodyPr>
            <a:noAutofit/>
          </a:bodyPr>
          <a:lstStyle/>
          <a:p>
            <a:r>
              <a:rPr lang="en-US" sz="2800" i="0" dirty="0">
                <a:solidFill>
                  <a:srgbClr val="374151"/>
                </a:solidFill>
                <a:effectLst/>
                <a:latin typeface="Times New Roman" panose="02020603050405020304" pitchFamily="18" charset="0"/>
                <a:cs typeface="Times New Roman" panose="02020603050405020304" pitchFamily="18" charset="0"/>
              </a:rPr>
              <a:t>The </a:t>
            </a:r>
            <a:r>
              <a:rPr lang="en-US" sz="2800" dirty="0">
                <a:solidFill>
                  <a:srgbClr val="374151"/>
                </a:solidFill>
                <a:latin typeface="Times New Roman" panose="02020603050405020304" pitchFamily="18" charset="0"/>
                <a:cs typeface="Times New Roman" panose="02020603050405020304" pitchFamily="18" charset="0"/>
              </a:rPr>
              <a:t>U</a:t>
            </a:r>
            <a:r>
              <a:rPr lang="en-US" sz="2800" i="0" dirty="0">
                <a:solidFill>
                  <a:srgbClr val="374151"/>
                </a:solidFill>
                <a:effectLst/>
                <a:latin typeface="Times New Roman" panose="02020603050405020304" pitchFamily="18" charset="0"/>
                <a:cs typeface="Times New Roman" panose="02020603050405020304" pitchFamily="18" charset="0"/>
              </a:rPr>
              <a:t>tility of Synthetic Data by Comparison of Predictive Accuracy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B4A795-3E25-183A-7C69-894AF52A5B45}"/>
              </a:ext>
            </a:extLst>
          </p:cNvPr>
          <p:cNvSpPr>
            <a:spLocks noGrp="1"/>
          </p:cNvSpPr>
          <p:nvPr>
            <p:ph type="sldNum" sz="quarter" idx="12"/>
          </p:nvPr>
        </p:nvSpPr>
        <p:spPr/>
        <p:txBody>
          <a:bodyPr/>
          <a:lstStyle/>
          <a:p>
            <a:fld id="{0235576B-7F3C-4840-ADD7-A9DF1158E3A5}" type="slidenum">
              <a:rPr lang="en-US" smtClean="0"/>
              <a:pPr/>
              <a:t>10</a:t>
            </a:fld>
            <a:endParaRPr lang="en-US"/>
          </a:p>
        </p:txBody>
      </p:sp>
      <p:pic>
        <p:nvPicPr>
          <p:cNvPr id="14" name="Content Placeholder 13">
            <a:extLst>
              <a:ext uri="{FF2B5EF4-FFF2-40B4-BE49-F238E27FC236}">
                <a16:creationId xmlns:a16="http://schemas.microsoft.com/office/drawing/2014/main" id="{FD9D4BB9-9744-15EC-41F7-5429391D8EBD}"/>
              </a:ext>
            </a:extLst>
          </p:cNvPr>
          <p:cNvPicPr>
            <a:picLocks noGrp="1" noChangeAspect="1"/>
          </p:cNvPicPr>
          <p:nvPr>
            <p:ph idx="1"/>
          </p:nvPr>
        </p:nvPicPr>
        <p:blipFill>
          <a:blip r:embed="rId3"/>
          <a:stretch>
            <a:fillRect/>
          </a:stretch>
        </p:blipFill>
        <p:spPr>
          <a:xfrm>
            <a:off x="453055" y="1838527"/>
            <a:ext cx="9628729" cy="4007796"/>
          </a:xfrm>
        </p:spPr>
      </p:pic>
    </p:spTree>
    <p:extLst>
      <p:ext uri="{BB962C8B-B14F-4D97-AF65-F5344CB8AC3E}">
        <p14:creationId xmlns:p14="http://schemas.microsoft.com/office/powerpoint/2010/main" val="156635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D068-96FF-357F-C37F-BF72448A5E75}"/>
              </a:ext>
            </a:extLst>
          </p:cNvPr>
          <p:cNvSpPr>
            <a:spLocks noGrp="1"/>
          </p:cNvSpPr>
          <p:nvPr>
            <p:ph type="title"/>
          </p:nvPr>
        </p:nvSpPr>
        <p:spPr>
          <a:xfrm>
            <a:off x="544262" y="262647"/>
            <a:ext cx="10058400" cy="530968"/>
          </a:xfrm>
        </p:spPr>
        <p:txBody>
          <a:bodyPr>
            <a:normAutofit fontScale="90000"/>
          </a:bodyPr>
          <a:lstStyle/>
          <a:p>
            <a:r>
              <a:rPr lang="en-US" dirty="0">
                <a:latin typeface="Times New Roman" panose="02020603050405020304" pitchFamily="18" charset="0"/>
                <a:cs typeface="Times New Roman" panose="02020603050405020304" pitchFamily="18" charset="0"/>
              </a:rPr>
              <a:t>Runners Up in Recall Values after ADASYN Treatment  </a:t>
            </a:r>
          </a:p>
        </p:txBody>
      </p:sp>
      <p:pic>
        <p:nvPicPr>
          <p:cNvPr id="6" name="Content Placeholder 5">
            <a:extLst>
              <a:ext uri="{FF2B5EF4-FFF2-40B4-BE49-F238E27FC236}">
                <a16:creationId xmlns:a16="http://schemas.microsoft.com/office/drawing/2014/main" id="{08E8173B-8FD9-3EB5-5088-747322452AF8}"/>
              </a:ext>
            </a:extLst>
          </p:cNvPr>
          <p:cNvPicPr>
            <a:picLocks noGrp="1" noChangeAspect="1"/>
          </p:cNvPicPr>
          <p:nvPr>
            <p:ph idx="1"/>
          </p:nvPr>
        </p:nvPicPr>
        <p:blipFill>
          <a:blip r:embed="rId3"/>
          <a:stretch>
            <a:fillRect/>
          </a:stretch>
        </p:blipFill>
        <p:spPr>
          <a:xfrm>
            <a:off x="446985" y="2219326"/>
            <a:ext cx="9476040" cy="3533774"/>
          </a:xfrm>
        </p:spPr>
      </p:pic>
      <p:sp>
        <p:nvSpPr>
          <p:cNvPr id="4" name="Slide Number Placeholder 3">
            <a:extLst>
              <a:ext uri="{FF2B5EF4-FFF2-40B4-BE49-F238E27FC236}">
                <a16:creationId xmlns:a16="http://schemas.microsoft.com/office/drawing/2014/main" id="{EAED11A5-1182-A0A5-538B-984B38D691FA}"/>
              </a:ext>
            </a:extLst>
          </p:cNvPr>
          <p:cNvSpPr>
            <a:spLocks noGrp="1"/>
          </p:cNvSpPr>
          <p:nvPr>
            <p:ph type="sldNum" sz="quarter" idx="12"/>
          </p:nvPr>
        </p:nvSpPr>
        <p:spPr/>
        <p:txBody>
          <a:bodyPr/>
          <a:lstStyle/>
          <a:p>
            <a:fld id="{0235576B-7F3C-4840-ADD7-A9DF1158E3A5}" type="slidenum">
              <a:rPr lang="en-US" smtClean="0"/>
              <a:pPr/>
              <a:t>11</a:t>
            </a:fld>
            <a:endParaRPr lang="en-US"/>
          </a:p>
        </p:txBody>
      </p:sp>
    </p:spTree>
    <p:extLst>
      <p:ext uri="{BB962C8B-B14F-4D97-AF65-F5344CB8AC3E}">
        <p14:creationId xmlns:p14="http://schemas.microsoft.com/office/powerpoint/2010/main" val="180511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43C3-8414-4EE6-E614-EA05212FD98C}"/>
              </a:ext>
            </a:extLst>
          </p:cNvPr>
          <p:cNvSpPr>
            <a:spLocks noGrp="1"/>
          </p:cNvSpPr>
          <p:nvPr>
            <p:ph type="title"/>
          </p:nvPr>
        </p:nvSpPr>
        <p:spPr>
          <a:xfrm>
            <a:off x="1066800" y="291830"/>
            <a:ext cx="8758136" cy="544554"/>
          </a:xfrm>
        </p:spPr>
        <p:txBody>
          <a:bodyPr/>
          <a:lstStyle/>
          <a:p>
            <a:r>
              <a:rPr lang="en-US" dirty="0">
                <a:latin typeface="Times New Roman" panose="02020603050405020304" pitchFamily="18" charset="0"/>
                <a:cs typeface="Times New Roman" panose="02020603050405020304" pitchFamily="18" charset="0"/>
              </a:rPr>
              <a:t>X Gradient Boosting Algorithm: Best in Test</a:t>
            </a:r>
          </a:p>
        </p:txBody>
      </p:sp>
      <p:pic>
        <p:nvPicPr>
          <p:cNvPr id="6" name="Content Placeholder 5">
            <a:extLst>
              <a:ext uri="{FF2B5EF4-FFF2-40B4-BE49-F238E27FC236}">
                <a16:creationId xmlns:a16="http://schemas.microsoft.com/office/drawing/2014/main" id="{5D4180A5-CAC9-9446-8E80-6B4F7093CB71}"/>
              </a:ext>
            </a:extLst>
          </p:cNvPr>
          <p:cNvPicPr>
            <a:picLocks noGrp="1" noChangeAspect="1"/>
          </p:cNvPicPr>
          <p:nvPr>
            <p:ph idx="1"/>
          </p:nvPr>
        </p:nvPicPr>
        <p:blipFill>
          <a:blip r:embed="rId3"/>
          <a:stretch>
            <a:fillRect/>
          </a:stretch>
        </p:blipFill>
        <p:spPr>
          <a:xfrm>
            <a:off x="131220" y="3014090"/>
            <a:ext cx="10297883" cy="1545748"/>
          </a:xfrm>
        </p:spPr>
      </p:pic>
      <p:sp>
        <p:nvSpPr>
          <p:cNvPr id="4" name="Slide Number Placeholder 3">
            <a:extLst>
              <a:ext uri="{FF2B5EF4-FFF2-40B4-BE49-F238E27FC236}">
                <a16:creationId xmlns:a16="http://schemas.microsoft.com/office/drawing/2014/main" id="{F4052E75-3C57-B022-244B-47CAADB9B0B7}"/>
              </a:ext>
            </a:extLst>
          </p:cNvPr>
          <p:cNvSpPr>
            <a:spLocks noGrp="1"/>
          </p:cNvSpPr>
          <p:nvPr>
            <p:ph type="sldNum" sz="quarter" idx="12"/>
          </p:nvPr>
        </p:nvSpPr>
        <p:spPr/>
        <p:txBody>
          <a:bodyPr/>
          <a:lstStyle/>
          <a:p>
            <a:fld id="{0235576B-7F3C-4840-ADD7-A9DF1158E3A5}" type="slidenum">
              <a:rPr lang="en-US" smtClean="0"/>
              <a:pPr/>
              <a:t>12</a:t>
            </a:fld>
            <a:endParaRPr lang="en-US"/>
          </a:p>
        </p:txBody>
      </p:sp>
    </p:spTree>
    <p:extLst>
      <p:ext uri="{BB962C8B-B14F-4D97-AF65-F5344CB8AC3E}">
        <p14:creationId xmlns:p14="http://schemas.microsoft.com/office/powerpoint/2010/main" val="297951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F39C-9F54-3F55-EEBE-4FB949F1FA16}"/>
              </a:ext>
            </a:extLst>
          </p:cNvPr>
          <p:cNvSpPr>
            <a:spLocks noGrp="1"/>
          </p:cNvSpPr>
          <p:nvPr>
            <p:ph type="title"/>
          </p:nvPr>
        </p:nvSpPr>
        <p:spPr>
          <a:xfrm>
            <a:off x="128459" y="322038"/>
            <a:ext cx="10337260" cy="514147"/>
          </a:xfrm>
        </p:spPr>
        <p:txBody>
          <a:bodyPr>
            <a:normAutofit fontScale="90000"/>
          </a:bodyPr>
          <a:lstStyle/>
          <a:p>
            <a:r>
              <a:rPr lang="en-US" i="0" dirty="0">
                <a:solidFill>
                  <a:srgbClr val="374151"/>
                </a:solidFill>
                <a:effectLst/>
                <a:latin typeface="Times New Roman" panose="02020603050405020304" pitchFamily="18" charset="0"/>
                <a:cs typeface="Times New Roman" panose="02020603050405020304" pitchFamily="18" charset="0"/>
              </a:rPr>
              <a:t>XGBoost: most Effective for our Multiclass Classification </a:t>
            </a:r>
            <a:r>
              <a:rPr lang="en-US" dirty="0">
                <a:solidFill>
                  <a:srgbClr val="374151"/>
                </a:solidFill>
                <a:latin typeface="Times New Roman" panose="02020603050405020304" pitchFamily="18" charset="0"/>
                <a:cs typeface="Times New Roman" panose="02020603050405020304" pitchFamily="18" charset="0"/>
              </a:rPr>
              <a:t>D</a:t>
            </a:r>
            <a:r>
              <a:rPr lang="en-US" i="0" dirty="0">
                <a:solidFill>
                  <a:srgbClr val="374151"/>
                </a:solidFill>
                <a:effectLst/>
                <a:latin typeface="Times New Roman" panose="02020603050405020304" pitchFamily="18" charset="0"/>
                <a:cs typeface="Times New Roman" panose="02020603050405020304" pitchFamily="18" charset="0"/>
              </a:rPr>
              <a:t>ataset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25E6C4A-AF8D-7518-28FD-E3027F0D93EC}"/>
              </a:ext>
            </a:extLst>
          </p:cNvPr>
          <p:cNvSpPr>
            <a:spLocks noGrp="1"/>
          </p:cNvSpPr>
          <p:nvPr>
            <p:ph type="sldNum" sz="quarter" idx="12"/>
          </p:nvPr>
        </p:nvSpPr>
        <p:spPr/>
        <p:txBody>
          <a:bodyPr/>
          <a:lstStyle/>
          <a:p>
            <a:fld id="{0235576B-7F3C-4840-ADD7-A9DF1158E3A5}" type="slidenum">
              <a:rPr lang="en-US" smtClean="0"/>
              <a:pPr/>
              <a:t>13</a:t>
            </a:fld>
            <a:endParaRPr lang="en-US"/>
          </a:p>
        </p:txBody>
      </p:sp>
      <p:pic>
        <p:nvPicPr>
          <p:cNvPr id="6" name="Picture 5">
            <a:extLst>
              <a:ext uri="{FF2B5EF4-FFF2-40B4-BE49-F238E27FC236}">
                <a16:creationId xmlns:a16="http://schemas.microsoft.com/office/drawing/2014/main" id="{DEA97B28-A99E-BDEA-7424-B00B3E3B5EF4}"/>
              </a:ext>
            </a:extLst>
          </p:cNvPr>
          <p:cNvPicPr>
            <a:picLocks noChangeAspect="1"/>
          </p:cNvPicPr>
          <p:nvPr/>
        </p:nvPicPr>
        <p:blipFill>
          <a:blip r:embed="rId3"/>
          <a:stretch>
            <a:fillRect/>
          </a:stretch>
        </p:blipFill>
        <p:spPr>
          <a:xfrm>
            <a:off x="313285" y="2057100"/>
            <a:ext cx="3530781" cy="4121362"/>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D02B3E4-6774-5123-901A-68163CE2EDF5}"/>
                  </a:ext>
                </a:extLst>
              </p14:cNvPr>
              <p14:cNvContentPartPr/>
              <p14:nvPr/>
            </p14:nvContentPartPr>
            <p14:xfrm>
              <a:off x="629741" y="4325657"/>
              <a:ext cx="54720" cy="3600"/>
            </p14:xfrm>
          </p:contentPart>
        </mc:Choice>
        <mc:Fallback xmlns="">
          <p:pic>
            <p:nvPicPr>
              <p:cNvPr id="7" name="Ink 6">
                <a:extLst>
                  <a:ext uri="{FF2B5EF4-FFF2-40B4-BE49-F238E27FC236}">
                    <a16:creationId xmlns:a16="http://schemas.microsoft.com/office/drawing/2014/main" id="{CD02B3E4-6774-5123-901A-68163CE2EDF5}"/>
                  </a:ext>
                </a:extLst>
              </p:cNvPr>
              <p:cNvPicPr/>
              <p:nvPr/>
            </p:nvPicPr>
            <p:blipFill>
              <a:blip r:embed="rId5"/>
              <a:stretch>
                <a:fillRect/>
              </a:stretch>
            </p:blipFill>
            <p:spPr>
              <a:xfrm>
                <a:off x="620741" y="4316657"/>
                <a:ext cx="72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95B94AA7-0BA6-BD2A-EE7F-95E3BB9A8939}"/>
                  </a:ext>
                </a:extLst>
              </p14:cNvPr>
              <p14:cNvContentPartPr/>
              <p14:nvPr/>
            </p14:nvContentPartPr>
            <p14:xfrm>
              <a:off x="821621" y="4459937"/>
              <a:ext cx="64800" cy="14400"/>
            </p14:xfrm>
          </p:contentPart>
        </mc:Choice>
        <mc:Fallback xmlns="">
          <p:pic>
            <p:nvPicPr>
              <p:cNvPr id="8" name="Ink 7">
                <a:extLst>
                  <a:ext uri="{FF2B5EF4-FFF2-40B4-BE49-F238E27FC236}">
                    <a16:creationId xmlns:a16="http://schemas.microsoft.com/office/drawing/2014/main" id="{95B94AA7-0BA6-BD2A-EE7F-95E3BB9A8939}"/>
                  </a:ext>
                </a:extLst>
              </p:cNvPr>
              <p:cNvPicPr/>
              <p:nvPr/>
            </p:nvPicPr>
            <p:blipFill>
              <a:blip r:embed="rId7"/>
              <a:stretch>
                <a:fillRect/>
              </a:stretch>
            </p:blipFill>
            <p:spPr>
              <a:xfrm>
                <a:off x="812621" y="4450937"/>
                <a:ext cx="824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EBF236A-BABB-BA04-C114-AA6562C9FF42}"/>
                  </a:ext>
                </a:extLst>
              </p14:cNvPr>
              <p14:cNvContentPartPr/>
              <p14:nvPr/>
            </p14:nvContentPartPr>
            <p14:xfrm>
              <a:off x="965261" y="4600697"/>
              <a:ext cx="171720" cy="17640"/>
            </p14:xfrm>
          </p:contentPart>
        </mc:Choice>
        <mc:Fallback xmlns="">
          <p:pic>
            <p:nvPicPr>
              <p:cNvPr id="10" name="Ink 9">
                <a:extLst>
                  <a:ext uri="{FF2B5EF4-FFF2-40B4-BE49-F238E27FC236}">
                    <a16:creationId xmlns:a16="http://schemas.microsoft.com/office/drawing/2014/main" id="{9EBF236A-BABB-BA04-C114-AA6562C9FF42}"/>
                  </a:ext>
                </a:extLst>
              </p:cNvPr>
              <p:cNvPicPr/>
              <p:nvPr/>
            </p:nvPicPr>
            <p:blipFill>
              <a:blip r:embed="rId9"/>
              <a:stretch>
                <a:fillRect/>
              </a:stretch>
            </p:blipFill>
            <p:spPr>
              <a:xfrm>
                <a:off x="956621" y="4591697"/>
                <a:ext cx="1893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BA4C615-08EB-2608-85F1-7E4B43096FC8}"/>
                  </a:ext>
                </a:extLst>
              </p14:cNvPr>
              <p14:cNvContentPartPr/>
              <p14:nvPr/>
            </p14:nvContentPartPr>
            <p14:xfrm>
              <a:off x="1224101" y="4744337"/>
              <a:ext cx="168480" cy="16560"/>
            </p14:xfrm>
          </p:contentPart>
        </mc:Choice>
        <mc:Fallback xmlns="">
          <p:pic>
            <p:nvPicPr>
              <p:cNvPr id="11" name="Ink 10">
                <a:extLst>
                  <a:ext uri="{FF2B5EF4-FFF2-40B4-BE49-F238E27FC236}">
                    <a16:creationId xmlns:a16="http://schemas.microsoft.com/office/drawing/2014/main" id="{DBA4C615-08EB-2608-85F1-7E4B43096FC8}"/>
                  </a:ext>
                </a:extLst>
              </p:cNvPr>
              <p:cNvPicPr/>
              <p:nvPr/>
            </p:nvPicPr>
            <p:blipFill>
              <a:blip r:embed="rId11"/>
              <a:stretch>
                <a:fillRect/>
              </a:stretch>
            </p:blipFill>
            <p:spPr>
              <a:xfrm>
                <a:off x="1215461" y="4735337"/>
                <a:ext cx="1861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3A86A1FC-D94C-7E9D-F1A3-EBDA71B29229}"/>
                  </a:ext>
                </a:extLst>
              </p14:cNvPr>
              <p14:cNvContentPartPr/>
              <p14:nvPr/>
            </p14:nvContentPartPr>
            <p14:xfrm>
              <a:off x="1499141" y="4894457"/>
              <a:ext cx="133560" cy="6480"/>
            </p14:xfrm>
          </p:contentPart>
        </mc:Choice>
        <mc:Fallback xmlns="">
          <p:pic>
            <p:nvPicPr>
              <p:cNvPr id="12" name="Ink 11">
                <a:extLst>
                  <a:ext uri="{FF2B5EF4-FFF2-40B4-BE49-F238E27FC236}">
                    <a16:creationId xmlns:a16="http://schemas.microsoft.com/office/drawing/2014/main" id="{3A86A1FC-D94C-7E9D-F1A3-EBDA71B29229}"/>
                  </a:ext>
                </a:extLst>
              </p:cNvPr>
              <p:cNvPicPr/>
              <p:nvPr/>
            </p:nvPicPr>
            <p:blipFill>
              <a:blip r:embed="rId13"/>
              <a:stretch>
                <a:fillRect/>
              </a:stretch>
            </p:blipFill>
            <p:spPr>
              <a:xfrm>
                <a:off x="1490501" y="4885817"/>
                <a:ext cx="1512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4DCAB596-F767-21C0-9454-C6238DA46CD0}"/>
                  </a:ext>
                </a:extLst>
              </p14:cNvPr>
              <p14:cNvContentPartPr/>
              <p14:nvPr/>
            </p14:nvContentPartPr>
            <p14:xfrm>
              <a:off x="1796501" y="5038457"/>
              <a:ext cx="126000" cy="20520"/>
            </p14:xfrm>
          </p:contentPart>
        </mc:Choice>
        <mc:Fallback xmlns="">
          <p:pic>
            <p:nvPicPr>
              <p:cNvPr id="13" name="Ink 12">
                <a:extLst>
                  <a:ext uri="{FF2B5EF4-FFF2-40B4-BE49-F238E27FC236}">
                    <a16:creationId xmlns:a16="http://schemas.microsoft.com/office/drawing/2014/main" id="{4DCAB596-F767-21C0-9454-C6238DA46CD0}"/>
                  </a:ext>
                </a:extLst>
              </p:cNvPr>
              <p:cNvPicPr/>
              <p:nvPr/>
            </p:nvPicPr>
            <p:blipFill>
              <a:blip r:embed="rId15"/>
              <a:stretch>
                <a:fillRect/>
              </a:stretch>
            </p:blipFill>
            <p:spPr>
              <a:xfrm>
                <a:off x="1787861" y="5029817"/>
                <a:ext cx="143640" cy="38160"/>
              </a:xfrm>
              <a:prstGeom prst="rect">
                <a:avLst/>
              </a:prstGeom>
            </p:spPr>
          </p:pic>
        </mc:Fallback>
      </mc:AlternateContent>
      <p:cxnSp>
        <p:nvCxnSpPr>
          <p:cNvPr id="21" name="Straight Arrow Connector 20">
            <a:extLst>
              <a:ext uri="{FF2B5EF4-FFF2-40B4-BE49-F238E27FC236}">
                <a16:creationId xmlns:a16="http://schemas.microsoft.com/office/drawing/2014/main" id="{A54DED7A-1BB6-7227-2BF8-40FB0B80E994}"/>
              </a:ext>
            </a:extLst>
          </p:cNvPr>
          <p:cNvCxnSpPr/>
          <p:nvPr/>
        </p:nvCxnSpPr>
        <p:spPr>
          <a:xfrm flipH="1">
            <a:off x="2070190" y="4255477"/>
            <a:ext cx="155063" cy="28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161EB54-2B67-9DD8-8818-A4F2A5262C5B}"/>
              </a:ext>
            </a:extLst>
          </p:cNvPr>
          <p:cNvCxnSpPr>
            <a:cxnSpLocks/>
          </p:cNvCxnSpPr>
          <p:nvPr/>
        </p:nvCxnSpPr>
        <p:spPr>
          <a:xfrm flipH="1">
            <a:off x="2070190" y="4446909"/>
            <a:ext cx="189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B9F5019C-1450-4CB3-192C-2ACCCFA51632}"/>
              </a:ext>
            </a:extLst>
          </p:cNvPr>
          <p:cNvPicPr>
            <a:picLocks noChangeAspect="1"/>
          </p:cNvPicPr>
          <p:nvPr/>
        </p:nvPicPr>
        <p:blipFill>
          <a:blip r:embed="rId16"/>
          <a:stretch>
            <a:fillRect/>
          </a:stretch>
        </p:blipFill>
        <p:spPr>
          <a:xfrm>
            <a:off x="1993364" y="4521442"/>
            <a:ext cx="274344" cy="158510"/>
          </a:xfrm>
          <a:prstGeom prst="rect">
            <a:avLst/>
          </a:prstGeom>
        </p:spPr>
      </p:pic>
      <p:pic>
        <p:nvPicPr>
          <p:cNvPr id="26" name="Picture 25">
            <a:extLst>
              <a:ext uri="{FF2B5EF4-FFF2-40B4-BE49-F238E27FC236}">
                <a16:creationId xmlns:a16="http://schemas.microsoft.com/office/drawing/2014/main" id="{B7E4E0EB-7842-0159-A339-264F8CBDDFFC}"/>
              </a:ext>
            </a:extLst>
          </p:cNvPr>
          <p:cNvPicPr>
            <a:picLocks noChangeAspect="1"/>
          </p:cNvPicPr>
          <p:nvPr/>
        </p:nvPicPr>
        <p:blipFill>
          <a:blip r:embed="rId16"/>
          <a:stretch>
            <a:fillRect/>
          </a:stretch>
        </p:blipFill>
        <p:spPr>
          <a:xfrm>
            <a:off x="2010549" y="4673362"/>
            <a:ext cx="274344" cy="158510"/>
          </a:xfrm>
          <a:prstGeom prst="rect">
            <a:avLst/>
          </a:prstGeom>
        </p:spPr>
      </p:pic>
      <p:pic>
        <p:nvPicPr>
          <p:cNvPr id="27" name="Picture 26">
            <a:extLst>
              <a:ext uri="{FF2B5EF4-FFF2-40B4-BE49-F238E27FC236}">
                <a16:creationId xmlns:a16="http://schemas.microsoft.com/office/drawing/2014/main" id="{E45E85E7-E036-7392-AC59-1AA613A176E3}"/>
              </a:ext>
            </a:extLst>
          </p:cNvPr>
          <p:cNvPicPr>
            <a:picLocks noChangeAspect="1"/>
          </p:cNvPicPr>
          <p:nvPr/>
        </p:nvPicPr>
        <p:blipFill>
          <a:blip r:embed="rId16"/>
          <a:stretch>
            <a:fillRect/>
          </a:stretch>
        </p:blipFill>
        <p:spPr>
          <a:xfrm>
            <a:off x="2010549" y="4799037"/>
            <a:ext cx="274344" cy="158510"/>
          </a:xfrm>
          <a:prstGeom prst="rect">
            <a:avLst/>
          </a:prstGeom>
        </p:spPr>
      </p:pic>
      <p:pic>
        <p:nvPicPr>
          <p:cNvPr id="28" name="Picture 27">
            <a:extLst>
              <a:ext uri="{FF2B5EF4-FFF2-40B4-BE49-F238E27FC236}">
                <a16:creationId xmlns:a16="http://schemas.microsoft.com/office/drawing/2014/main" id="{686504BD-4A98-AD45-405B-5256F3F37E93}"/>
              </a:ext>
            </a:extLst>
          </p:cNvPr>
          <p:cNvPicPr>
            <a:picLocks noChangeAspect="1"/>
          </p:cNvPicPr>
          <p:nvPr/>
        </p:nvPicPr>
        <p:blipFill>
          <a:blip r:embed="rId16"/>
          <a:stretch>
            <a:fillRect/>
          </a:stretch>
        </p:blipFill>
        <p:spPr>
          <a:xfrm rot="850079">
            <a:off x="2035819" y="4962236"/>
            <a:ext cx="274344" cy="158510"/>
          </a:xfrm>
          <a:prstGeom prst="rect">
            <a:avLst/>
          </a:prstGeom>
        </p:spPr>
      </p:pic>
      <p:sp>
        <p:nvSpPr>
          <p:cNvPr id="29" name="TextBox 28">
            <a:extLst>
              <a:ext uri="{FF2B5EF4-FFF2-40B4-BE49-F238E27FC236}">
                <a16:creationId xmlns:a16="http://schemas.microsoft.com/office/drawing/2014/main" id="{6611518F-14E4-90F7-4794-91012C6AD4EF}"/>
              </a:ext>
            </a:extLst>
          </p:cNvPr>
          <p:cNvSpPr txBox="1"/>
          <p:nvPr/>
        </p:nvSpPr>
        <p:spPr>
          <a:xfrm>
            <a:off x="2187931" y="4117781"/>
            <a:ext cx="579005" cy="230832"/>
          </a:xfrm>
          <a:prstGeom prst="rect">
            <a:avLst/>
          </a:prstGeom>
          <a:noFill/>
        </p:spPr>
        <p:txBody>
          <a:bodyPr wrap="none" rtlCol="0">
            <a:spAutoFit/>
          </a:bodyPr>
          <a:lstStyle/>
          <a:p>
            <a:r>
              <a:rPr lang="en-US" sz="900" dirty="0"/>
              <a:t>0/5=</a:t>
            </a:r>
            <a:r>
              <a:rPr lang="en-US" sz="900" dirty="0">
                <a:solidFill>
                  <a:srgbClr val="FF0000"/>
                </a:solidFill>
              </a:rPr>
              <a:t>0%</a:t>
            </a:r>
          </a:p>
        </p:txBody>
      </p:sp>
      <p:sp>
        <p:nvSpPr>
          <p:cNvPr id="30" name="TextBox 29">
            <a:extLst>
              <a:ext uri="{FF2B5EF4-FFF2-40B4-BE49-F238E27FC236}">
                <a16:creationId xmlns:a16="http://schemas.microsoft.com/office/drawing/2014/main" id="{1C7A1C6D-5AA4-59F8-5794-D628D89F33B4}"/>
              </a:ext>
            </a:extLst>
          </p:cNvPr>
          <p:cNvSpPr txBox="1"/>
          <p:nvPr/>
        </p:nvSpPr>
        <p:spPr>
          <a:xfrm>
            <a:off x="2187931" y="4317132"/>
            <a:ext cx="970137" cy="230832"/>
          </a:xfrm>
          <a:prstGeom prst="rect">
            <a:avLst/>
          </a:prstGeom>
          <a:noFill/>
        </p:spPr>
        <p:txBody>
          <a:bodyPr wrap="none" rtlCol="0">
            <a:spAutoFit/>
          </a:bodyPr>
          <a:lstStyle/>
          <a:p>
            <a:r>
              <a:rPr lang="en-US" sz="900" dirty="0"/>
              <a:t>8/8+11+6=</a:t>
            </a:r>
            <a:r>
              <a:rPr lang="en-US" sz="900" dirty="0">
                <a:solidFill>
                  <a:srgbClr val="FF0000"/>
                </a:solidFill>
              </a:rPr>
              <a:t>32%</a:t>
            </a:r>
          </a:p>
        </p:txBody>
      </p:sp>
      <p:sp>
        <p:nvSpPr>
          <p:cNvPr id="31" name="TextBox 30">
            <a:extLst>
              <a:ext uri="{FF2B5EF4-FFF2-40B4-BE49-F238E27FC236}">
                <a16:creationId xmlns:a16="http://schemas.microsoft.com/office/drawing/2014/main" id="{6DF41917-FB4B-4ADB-9A97-2FBFF185231E}"/>
              </a:ext>
            </a:extLst>
          </p:cNvPr>
          <p:cNvSpPr txBox="1"/>
          <p:nvPr/>
        </p:nvSpPr>
        <p:spPr>
          <a:xfrm>
            <a:off x="2184882" y="4478940"/>
            <a:ext cx="1358064" cy="230832"/>
          </a:xfrm>
          <a:prstGeom prst="rect">
            <a:avLst/>
          </a:prstGeom>
          <a:noFill/>
        </p:spPr>
        <p:txBody>
          <a:bodyPr wrap="none" rtlCol="0">
            <a:spAutoFit/>
          </a:bodyPr>
          <a:lstStyle/>
          <a:p>
            <a:r>
              <a:rPr lang="en-US" sz="900" dirty="0"/>
              <a:t>198/198+7+83+3=</a:t>
            </a:r>
            <a:r>
              <a:rPr lang="en-US" sz="900" dirty="0">
                <a:solidFill>
                  <a:srgbClr val="FF0000"/>
                </a:solidFill>
              </a:rPr>
              <a:t>68%</a:t>
            </a:r>
          </a:p>
        </p:txBody>
      </p:sp>
      <p:sp>
        <p:nvSpPr>
          <p:cNvPr id="32" name="TextBox 31">
            <a:extLst>
              <a:ext uri="{FF2B5EF4-FFF2-40B4-BE49-F238E27FC236}">
                <a16:creationId xmlns:a16="http://schemas.microsoft.com/office/drawing/2014/main" id="{9EE71CC0-9E34-17D1-BF1C-BEB60C836A59}"/>
              </a:ext>
            </a:extLst>
          </p:cNvPr>
          <p:cNvSpPr txBox="1"/>
          <p:nvPr/>
        </p:nvSpPr>
        <p:spPr>
          <a:xfrm>
            <a:off x="2225253" y="4636858"/>
            <a:ext cx="1539452" cy="230832"/>
          </a:xfrm>
          <a:prstGeom prst="rect">
            <a:avLst/>
          </a:prstGeom>
          <a:noFill/>
        </p:spPr>
        <p:txBody>
          <a:bodyPr wrap="square" rtlCol="0">
            <a:spAutoFit/>
          </a:bodyPr>
          <a:lstStyle/>
          <a:p>
            <a:r>
              <a:rPr lang="en-US" sz="900" dirty="0"/>
              <a:t>326/326+74+30+2=</a:t>
            </a:r>
            <a:r>
              <a:rPr lang="en-US" sz="900" dirty="0">
                <a:solidFill>
                  <a:srgbClr val="FF0000"/>
                </a:solidFill>
              </a:rPr>
              <a:t>75%</a:t>
            </a:r>
          </a:p>
        </p:txBody>
      </p:sp>
      <p:sp>
        <p:nvSpPr>
          <p:cNvPr id="33" name="TextBox 32">
            <a:extLst>
              <a:ext uri="{FF2B5EF4-FFF2-40B4-BE49-F238E27FC236}">
                <a16:creationId xmlns:a16="http://schemas.microsoft.com/office/drawing/2014/main" id="{039600AE-D6EA-B12A-795C-85ACB8D7B5DA}"/>
              </a:ext>
            </a:extLst>
          </p:cNvPr>
          <p:cNvSpPr txBox="1"/>
          <p:nvPr/>
        </p:nvSpPr>
        <p:spPr>
          <a:xfrm>
            <a:off x="2225253" y="4788778"/>
            <a:ext cx="1227726" cy="230832"/>
          </a:xfrm>
          <a:prstGeom prst="rect">
            <a:avLst/>
          </a:prstGeom>
          <a:noFill/>
        </p:spPr>
        <p:txBody>
          <a:bodyPr wrap="square" rtlCol="0">
            <a:spAutoFit/>
          </a:bodyPr>
          <a:lstStyle/>
          <a:p>
            <a:r>
              <a:rPr lang="en-US" sz="900" dirty="0"/>
              <a:t>117/117+70+5=</a:t>
            </a:r>
            <a:r>
              <a:rPr lang="en-US" sz="900" dirty="0">
                <a:solidFill>
                  <a:srgbClr val="FF0000"/>
                </a:solidFill>
              </a:rPr>
              <a:t>61%</a:t>
            </a:r>
          </a:p>
        </p:txBody>
      </p:sp>
      <p:sp>
        <p:nvSpPr>
          <p:cNvPr id="34" name="TextBox 33">
            <a:extLst>
              <a:ext uri="{FF2B5EF4-FFF2-40B4-BE49-F238E27FC236}">
                <a16:creationId xmlns:a16="http://schemas.microsoft.com/office/drawing/2014/main" id="{F4953BFF-102D-7C14-3AE0-F6DCF8901D35}"/>
              </a:ext>
            </a:extLst>
          </p:cNvPr>
          <p:cNvSpPr txBox="1"/>
          <p:nvPr/>
        </p:nvSpPr>
        <p:spPr>
          <a:xfrm>
            <a:off x="2225253" y="4961216"/>
            <a:ext cx="1095042" cy="230832"/>
          </a:xfrm>
          <a:prstGeom prst="rect">
            <a:avLst/>
          </a:prstGeom>
          <a:noFill/>
        </p:spPr>
        <p:txBody>
          <a:bodyPr wrap="square" rtlCol="0">
            <a:spAutoFit/>
          </a:bodyPr>
          <a:lstStyle/>
          <a:p>
            <a:r>
              <a:rPr lang="en-US" sz="900" dirty="0"/>
              <a:t>16/16+12+7=</a:t>
            </a:r>
            <a:r>
              <a:rPr lang="en-US" sz="900" dirty="0">
                <a:solidFill>
                  <a:srgbClr val="FF0000"/>
                </a:solidFill>
              </a:rPr>
              <a:t>46%</a:t>
            </a:r>
          </a:p>
        </p:txBody>
      </p:sp>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D934D5EA-6689-354C-5F0F-913BD323F559}"/>
                  </a:ext>
                </a:extLst>
              </p14:cNvPr>
              <p14:cNvContentPartPr/>
              <p14:nvPr/>
            </p14:nvContentPartPr>
            <p14:xfrm>
              <a:off x="2794061" y="2259826"/>
              <a:ext cx="259920" cy="9360"/>
            </p14:xfrm>
          </p:contentPart>
        </mc:Choice>
        <mc:Fallback xmlns="">
          <p:pic>
            <p:nvPicPr>
              <p:cNvPr id="38" name="Ink 37">
                <a:extLst>
                  <a:ext uri="{FF2B5EF4-FFF2-40B4-BE49-F238E27FC236}">
                    <a16:creationId xmlns:a16="http://schemas.microsoft.com/office/drawing/2014/main" id="{D934D5EA-6689-354C-5F0F-913BD323F559}"/>
                  </a:ext>
                </a:extLst>
              </p:cNvPr>
              <p:cNvPicPr/>
              <p:nvPr/>
            </p:nvPicPr>
            <p:blipFill>
              <a:blip r:embed="rId18"/>
              <a:stretch>
                <a:fillRect/>
              </a:stretch>
            </p:blipFill>
            <p:spPr>
              <a:xfrm>
                <a:off x="2785421" y="2250826"/>
                <a:ext cx="277560" cy="27000"/>
              </a:xfrm>
              <a:prstGeom prst="rect">
                <a:avLst/>
              </a:prstGeom>
            </p:spPr>
          </p:pic>
        </mc:Fallback>
      </mc:AlternateContent>
      <p:cxnSp>
        <p:nvCxnSpPr>
          <p:cNvPr id="40" name="Straight Arrow Connector 39">
            <a:extLst>
              <a:ext uri="{FF2B5EF4-FFF2-40B4-BE49-F238E27FC236}">
                <a16:creationId xmlns:a16="http://schemas.microsoft.com/office/drawing/2014/main" id="{11381289-1B24-5B0E-6DE9-C57E7A5BCA68}"/>
              </a:ext>
            </a:extLst>
          </p:cNvPr>
          <p:cNvCxnSpPr>
            <a:cxnSpLocks/>
          </p:cNvCxnSpPr>
          <p:nvPr/>
        </p:nvCxnSpPr>
        <p:spPr>
          <a:xfrm flipV="1">
            <a:off x="2130536" y="5305919"/>
            <a:ext cx="379891" cy="306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8E2E1D88-7300-518B-45AC-38F7BBE0BF52}"/>
              </a:ext>
            </a:extLst>
          </p:cNvPr>
          <p:cNvSpPr txBox="1"/>
          <p:nvPr/>
        </p:nvSpPr>
        <p:spPr>
          <a:xfrm>
            <a:off x="4160522" y="2166013"/>
            <a:ext cx="6094378" cy="2957861"/>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rgbClr val="374151"/>
                </a:solidFill>
                <a:effectLst/>
                <a:latin typeface="Söhne"/>
              </a:rPr>
              <a:t>XGBoost was the best predictive algorithm for a multiclass classification dataset in this study.</a:t>
            </a:r>
          </a:p>
          <a:p>
            <a:pPr algn="l">
              <a:lnSpc>
                <a:spcPct val="150000"/>
              </a:lnSpc>
              <a:buFont typeface="Arial" panose="020B0604020202020204" pitchFamily="34" charset="0"/>
              <a:buChar char="•"/>
            </a:pPr>
            <a:r>
              <a:rPr lang="en-US" b="0" i="0" dirty="0">
                <a:solidFill>
                  <a:srgbClr val="374151"/>
                </a:solidFill>
                <a:effectLst/>
                <a:latin typeface="Söhne"/>
              </a:rPr>
              <a:t>The performance of XGBoost improved significantly after the dataset was treated with ADASYN.</a:t>
            </a:r>
          </a:p>
          <a:p>
            <a:pPr algn="l">
              <a:lnSpc>
                <a:spcPct val="150000"/>
              </a:lnSpc>
              <a:buFont typeface="Arial" panose="020B0604020202020204" pitchFamily="34" charset="0"/>
              <a:buChar char="•"/>
            </a:pPr>
            <a:r>
              <a:rPr lang="en-US" b="0" i="0" dirty="0">
                <a:solidFill>
                  <a:srgbClr val="374151"/>
                </a:solidFill>
                <a:effectLst/>
                <a:latin typeface="Söhne"/>
              </a:rPr>
              <a:t>The </a:t>
            </a:r>
            <a:r>
              <a:rPr lang="en-US" b="0" i="0" dirty="0">
                <a:solidFill>
                  <a:srgbClr val="374151"/>
                </a:solidFill>
                <a:effectLst/>
                <a:latin typeface="Times New Roman" panose="02020603050405020304" pitchFamily="18" charset="0"/>
                <a:cs typeface="Times New Roman" panose="02020603050405020304" pitchFamily="18" charset="0"/>
              </a:rPr>
              <a:t>study</a:t>
            </a:r>
            <a:r>
              <a:rPr lang="en-US" b="0" i="0" dirty="0">
                <a:solidFill>
                  <a:srgbClr val="374151"/>
                </a:solidFill>
                <a:effectLst/>
                <a:latin typeface="Söhne"/>
              </a:rPr>
              <a:t> showed that even the most advanced algorithms must address class imbalance to achieve optimal performance on multiclass classification problems.</a:t>
            </a:r>
          </a:p>
        </p:txBody>
      </p:sp>
    </p:spTree>
    <p:extLst>
      <p:ext uri="{BB962C8B-B14F-4D97-AF65-F5344CB8AC3E}">
        <p14:creationId xmlns:p14="http://schemas.microsoft.com/office/powerpoint/2010/main" val="119835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A872-1275-707E-4379-D9F7108A3E8C}"/>
              </a:ext>
            </a:extLst>
          </p:cNvPr>
          <p:cNvSpPr>
            <a:spLocks noGrp="1"/>
          </p:cNvSpPr>
          <p:nvPr>
            <p:ph type="title"/>
          </p:nvPr>
        </p:nvSpPr>
        <p:spPr>
          <a:xfrm>
            <a:off x="134563" y="405965"/>
            <a:ext cx="10415081" cy="457395"/>
          </a:xfrm>
        </p:spPr>
        <p:txBody>
          <a:bodyPr>
            <a:noAutofit/>
          </a:bodyPr>
          <a:lstStyle/>
          <a:p>
            <a:r>
              <a:rPr lang="en-US" sz="2800" dirty="0">
                <a:latin typeface="Times New Roman" panose="02020603050405020304" pitchFamily="18" charset="0"/>
                <a:cs typeface="Times New Roman" panose="02020603050405020304" pitchFamily="18" charset="0"/>
              </a:rPr>
              <a:t>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otable Improvement in the Predictive (Recall) of Minority Classes</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98AAC77-705D-30CD-AC4B-F92FA1F11334}"/>
              </a:ext>
            </a:extLst>
          </p:cNvPr>
          <p:cNvSpPr>
            <a:spLocks noGrp="1"/>
          </p:cNvSpPr>
          <p:nvPr>
            <p:ph type="sldNum" sz="quarter" idx="12"/>
          </p:nvPr>
        </p:nvSpPr>
        <p:spPr/>
        <p:txBody>
          <a:bodyPr/>
          <a:lstStyle/>
          <a:p>
            <a:fld id="{0235576B-7F3C-4840-ADD7-A9DF1158E3A5}" type="slidenum">
              <a:rPr lang="en-US" smtClean="0"/>
              <a:pPr/>
              <a:t>14</a:t>
            </a:fld>
            <a:endParaRPr lang="en-US"/>
          </a:p>
        </p:txBody>
      </p:sp>
      <p:pic>
        <p:nvPicPr>
          <p:cNvPr id="10" name="Picture 9">
            <a:extLst>
              <a:ext uri="{FF2B5EF4-FFF2-40B4-BE49-F238E27FC236}">
                <a16:creationId xmlns:a16="http://schemas.microsoft.com/office/drawing/2014/main" id="{3D5154C0-D44B-5B14-9ED6-385AD142E077}"/>
              </a:ext>
            </a:extLst>
          </p:cNvPr>
          <p:cNvPicPr>
            <a:picLocks noChangeAspect="1"/>
          </p:cNvPicPr>
          <p:nvPr/>
        </p:nvPicPr>
        <p:blipFill>
          <a:blip r:embed="rId3"/>
          <a:stretch>
            <a:fillRect/>
          </a:stretch>
        </p:blipFill>
        <p:spPr>
          <a:xfrm>
            <a:off x="304800" y="1623096"/>
            <a:ext cx="4359408" cy="4930095"/>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DF74034-9FC5-5A7F-EB98-3AFB5C19CDAB}"/>
                  </a:ext>
                </a:extLst>
              </p14:cNvPr>
              <p14:cNvContentPartPr/>
              <p14:nvPr/>
            </p14:nvContentPartPr>
            <p14:xfrm>
              <a:off x="2110037" y="5634640"/>
              <a:ext cx="287280" cy="12960"/>
            </p14:xfrm>
          </p:contentPart>
        </mc:Choice>
        <mc:Fallback xmlns="">
          <p:pic>
            <p:nvPicPr>
              <p:cNvPr id="11" name="Ink 10">
                <a:extLst>
                  <a:ext uri="{FF2B5EF4-FFF2-40B4-BE49-F238E27FC236}">
                    <a16:creationId xmlns:a16="http://schemas.microsoft.com/office/drawing/2014/main" id="{CDF74034-9FC5-5A7F-EB98-3AFB5C19CDAB}"/>
                  </a:ext>
                </a:extLst>
              </p:cNvPr>
              <p:cNvPicPr/>
              <p:nvPr/>
            </p:nvPicPr>
            <p:blipFill>
              <a:blip r:embed="rId5"/>
              <a:stretch>
                <a:fillRect/>
              </a:stretch>
            </p:blipFill>
            <p:spPr>
              <a:xfrm>
                <a:off x="2101037" y="5626000"/>
                <a:ext cx="3049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AC55D629-6020-2CF5-4254-19A46C3F588A}"/>
                  </a:ext>
                </a:extLst>
              </p14:cNvPr>
              <p14:cNvContentPartPr/>
              <p14:nvPr/>
            </p14:nvContentPartPr>
            <p14:xfrm>
              <a:off x="2106077" y="5812840"/>
              <a:ext cx="281160" cy="10440"/>
            </p14:xfrm>
          </p:contentPart>
        </mc:Choice>
        <mc:Fallback xmlns="">
          <p:pic>
            <p:nvPicPr>
              <p:cNvPr id="13" name="Ink 12">
                <a:extLst>
                  <a:ext uri="{FF2B5EF4-FFF2-40B4-BE49-F238E27FC236}">
                    <a16:creationId xmlns:a16="http://schemas.microsoft.com/office/drawing/2014/main" id="{AC55D629-6020-2CF5-4254-19A46C3F588A}"/>
                  </a:ext>
                </a:extLst>
              </p:cNvPr>
              <p:cNvPicPr/>
              <p:nvPr/>
            </p:nvPicPr>
            <p:blipFill>
              <a:blip r:embed="rId7"/>
              <a:stretch>
                <a:fillRect/>
              </a:stretch>
            </p:blipFill>
            <p:spPr>
              <a:xfrm>
                <a:off x="2097437" y="5804200"/>
                <a:ext cx="2988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8F415526-51BC-3339-4B25-CF24D41638C5}"/>
                  </a:ext>
                </a:extLst>
              </p14:cNvPr>
              <p14:cNvContentPartPr/>
              <p14:nvPr/>
            </p14:nvContentPartPr>
            <p14:xfrm>
              <a:off x="2098157" y="5966920"/>
              <a:ext cx="297000" cy="27720"/>
            </p14:xfrm>
          </p:contentPart>
        </mc:Choice>
        <mc:Fallback xmlns="">
          <p:pic>
            <p:nvPicPr>
              <p:cNvPr id="14" name="Ink 13">
                <a:extLst>
                  <a:ext uri="{FF2B5EF4-FFF2-40B4-BE49-F238E27FC236}">
                    <a16:creationId xmlns:a16="http://schemas.microsoft.com/office/drawing/2014/main" id="{8F415526-51BC-3339-4B25-CF24D41638C5}"/>
                  </a:ext>
                </a:extLst>
              </p:cNvPr>
              <p:cNvPicPr/>
              <p:nvPr/>
            </p:nvPicPr>
            <p:blipFill>
              <a:blip r:embed="rId9"/>
              <a:stretch>
                <a:fillRect/>
              </a:stretch>
            </p:blipFill>
            <p:spPr>
              <a:xfrm>
                <a:off x="2089517" y="5957920"/>
                <a:ext cx="3146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753DB8FD-743C-7B0B-59A2-B40C45F45B60}"/>
                  </a:ext>
                </a:extLst>
              </p14:cNvPr>
              <p14:cNvContentPartPr/>
              <p14:nvPr/>
            </p14:nvContentPartPr>
            <p14:xfrm>
              <a:off x="2094557" y="6137920"/>
              <a:ext cx="289080" cy="24840"/>
            </p14:xfrm>
          </p:contentPart>
        </mc:Choice>
        <mc:Fallback xmlns="">
          <p:pic>
            <p:nvPicPr>
              <p:cNvPr id="15" name="Ink 14">
                <a:extLst>
                  <a:ext uri="{FF2B5EF4-FFF2-40B4-BE49-F238E27FC236}">
                    <a16:creationId xmlns:a16="http://schemas.microsoft.com/office/drawing/2014/main" id="{753DB8FD-743C-7B0B-59A2-B40C45F45B60}"/>
                  </a:ext>
                </a:extLst>
              </p:cNvPr>
              <p:cNvPicPr/>
              <p:nvPr/>
            </p:nvPicPr>
            <p:blipFill>
              <a:blip r:embed="rId11"/>
              <a:stretch>
                <a:fillRect/>
              </a:stretch>
            </p:blipFill>
            <p:spPr>
              <a:xfrm>
                <a:off x="2085557" y="6129280"/>
                <a:ext cx="3067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12EB3BA4-9058-FF2D-590F-609E76A4A556}"/>
                  </a:ext>
                </a:extLst>
              </p14:cNvPr>
              <p14:cNvContentPartPr/>
              <p14:nvPr/>
            </p14:nvContentPartPr>
            <p14:xfrm>
              <a:off x="2098157" y="6330160"/>
              <a:ext cx="279720" cy="28080"/>
            </p14:xfrm>
          </p:contentPart>
        </mc:Choice>
        <mc:Fallback xmlns="">
          <p:pic>
            <p:nvPicPr>
              <p:cNvPr id="16" name="Ink 15">
                <a:extLst>
                  <a:ext uri="{FF2B5EF4-FFF2-40B4-BE49-F238E27FC236}">
                    <a16:creationId xmlns:a16="http://schemas.microsoft.com/office/drawing/2014/main" id="{12EB3BA4-9058-FF2D-590F-609E76A4A556}"/>
                  </a:ext>
                </a:extLst>
              </p:cNvPr>
              <p:cNvPicPr/>
              <p:nvPr/>
            </p:nvPicPr>
            <p:blipFill>
              <a:blip r:embed="rId13"/>
              <a:stretch>
                <a:fillRect/>
              </a:stretch>
            </p:blipFill>
            <p:spPr>
              <a:xfrm>
                <a:off x="2089517" y="6321160"/>
                <a:ext cx="2973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790CF495-BBD1-7D22-ADD0-3A1FA2F42022}"/>
                  </a:ext>
                </a:extLst>
              </p14:cNvPr>
              <p14:cNvContentPartPr/>
              <p14:nvPr/>
            </p14:nvContentPartPr>
            <p14:xfrm>
              <a:off x="2082677" y="6506200"/>
              <a:ext cx="324000" cy="39960"/>
            </p14:xfrm>
          </p:contentPart>
        </mc:Choice>
        <mc:Fallback xmlns="">
          <p:pic>
            <p:nvPicPr>
              <p:cNvPr id="17" name="Ink 16">
                <a:extLst>
                  <a:ext uri="{FF2B5EF4-FFF2-40B4-BE49-F238E27FC236}">
                    <a16:creationId xmlns:a16="http://schemas.microsoft.com/office/drawing/2014/main" id="{790CF495-BBD1-7D22-ADD0-3A1FA2F42022}"/>
                  </a:ext>
                </a:extLst>
              </p:cNvPr>
              <p:cNvPicPr/>
              <p:nvPr/>
            </p:nvPicPr>
            <p:blipFill>
              <a:blip r:embed="rId15"/>
              <a:stretch>
                <a:fillRect/>
              </a:stretch>
            </p:blipFill>
            <p:spPr>
              <a:xfrm>
                <a:off x="2073677" y="6497200"/>
                <a:ext cx="341640" cy="57600"/>
              </a:xfrm>
              <a:prstGeom prst="rect">
                <a:avLst/>
              </a:prstGeom>
            </p:spPr>
          </p:pic>
        </mc:Fallback>
      </mc:AlternateContent>
      <p:sp>
        <p:nvSpPr>
          <p:cNvPr id="18" name="TextBox 17">
            <a:extLst>
              <a:ext uri="{FF2B5EF4-FFF2-40B4-BE49-F238E27FC236}">
                <a16:creationId xmlns:a16="http://schemas.microsoft.com/office/drawing/2014/main" id="{52B14FBC-107C-4785-3E02-2B55BFF20F24}"/>
              </a:ext>
            </a:extLst>
          </p:cNvPr>
          <p:cNvSpPr txBox="1"/>
          <p:nvPr/>
        </p:nvSpPr>
        <p:spPr>
          <a:xfrm>
            <a:off x="4790951" y="3586528"/>
            <a:ext cx="5318372" cy="372794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50" b="1" dirty="0">
                <a:highlight>
                  <a:srgbClr val="FFFF00"/>
                </a:highlight>
              </a:rPr>
              <a:t>Class-1</a:t>
            </a:r>
            <a:r>
              <a:rPr lang="en-US" sz="1050" dirty="0"/>
              <a:t> 20% vs. 0.0%, an increase of </a:t>
            </a:r>
            <a:r>
              <a:rPr lang="en-US" sz="1050" b="1" dirty="0">
                <a:highlight>
                  <a:srgbClr val="FFFF00"/>
                </a:highlight>
              </a:rPr>
              <a:t>20%</a:t>
            </a:r>
            <a:r>
              <a:rPr lang="en-US" sz="1050" dirty="0"/>
              <a:t>  [</a:t>
            </a:r>
            <a:r>
              <a:rPr lang="en-US" sz="1050" dirty="0">
                <a:highlight>
                  <a:srgbClr val="FFFF00"/>
                </a:highlight>
              </a:rPr>
              <a:t>5 members</a:t>
            </a:r>
            <a:r>
              <a:rPr lang="en-US" sz="1050" dirty="0"/>
              <a:t>]</a:t>
            </a:r>
          </a:p>
          <a:p>
            <a:pPr marL="171450" indent="-171450">
              <a:lnSpc>
                <a:spcPct val="150000"/>
              </a:lnSpc>
              <a:buFont typeface="Arial" panose="020B0604020202020204" pitchFamily="34" charset="0"/>
              <a:buChar char="•"/>
            </a:pPr>
            <a:r>
              <a:rPr lang="en-US" sz="1050" b="1" dirty="0">
                <a:highlight>
                  <a:srgbClr val="FFFF00"/>
                </a:highlight>
              </a:rPr>
              <a:t>Class-2</a:t>
            </a:r>
            <a:r>
              <a:rPr lang="en-US" sz="1050" dirty="0"/>
              <a:t> 44% vs. 32%, an increase of </a:t>
            </a:r>
            <a:r>
              <a:rPr lang="en-US" sz="1050" b="1" dirty="0">
                <a:highlight>
                  <a:srgbClr val="FFFF00"/>
                </a:highlight>
              </a:rPr>
              <a:t>12%</a:t>
            </a:r>
            <a:r>
              <a:rPr lang="en-US" sz="1050" dirty="0"/>
              <a:t>   [</a:t>
            </a:r>
            <a:r>
              <a:rPr lang="en-US" sz="1050" dirty="0">
                <a:highlight>
                  <a:srgbClr val="FFFF00"/>
                </a:highlight>
              </a:rPr>
              <a:t>25 members</a:t>
            </a:r>
            <a:r>
              <a:rPr lang="en-US" sz="1050" dirty="0"/>
              <a:t>]</a:t>
            </a:r>
          </a:p>
          <a:p>
            <a:pPr marL="171450" indent="-171450">
              <a:lnSpc>
                <a:spcPct val="150000"/>
              </a:lnSpc>
              <a:buFont typeface="Arial" panose="020B0604020202020204" pitchFamily="34" charset="0"/>
              <a:buChar char="•"/>
            </a:pPr>
            <a:r>
              <a:rPr lang="en-US" sz="1050" dirty="0"/>
              <a:t>Class-3 70% vs. 68%, an increase of 2%      [291members]</a:t>
            </a:r>
          </a:p>
          <a:p>
            <a:pPr marL="171450" indent="-171450">
              <a:lnSpc>
                <a:spcPct val="150000"/>
              </a:lnSpc>
              <a:buFont typeface="Arial" panose="020B0604020202020204" pitchFamily="34" charset="0"/>
              <a:buChar char="•"/>
            </a:pPr>
            <a:r>
              <a:rPr lang="en-US" sz="1050" dirty="0"/>
              <a:t>Class-4 70% vs. 75%, a </a:t>
            </a:r>
            <a:r>
              <a:rPr lang="en-US" sz="1050" u="sng" dirty="0"/>
              <a:t>decrease</a:t>
            </a:r>
            <a:r>
              <a:rPr lang="en-US" sz="1050" dirty="0"/>
              <a:t> of 5%    [432 members]</a:t>
            </a:r>
          </a:p>
          <a:p>
            <a:pPr marL="171450" indent="-171450">
              <a:lnSpc>
                <a:spcPct val="150000"/>
              </a:lnSpc>
              <a:buFont typeface="Arial" panose="020B0604020202020204" pitchFamily="34" charset="0"/>
              <a:buChar char="•"/>
            </a:pPr>
            <a:r>
              <a:rPr lang="en-US" sz="1050" dirty="0"/>
              <a:t>Class-5 67% vs. 61%, an increase of 6%     [192 members]</a:t>
            </a:r>
          </a:p>
          <a:p>
            <a:pPr marL="171450" indent="-171450">
              <a:lnSpc>
                <a:spcPct val="150000"/>
              </a:lnSpc>
              <a:buFont typeface="Arial" panose="020B0604020202020204" pitchFamily="34" charset="0"/>
              <a:buChar char="•"/>
            </a:pPr>
            <a:r>
              <a:rPr lang="en-US" sz="1050" b="1" dirty="0">
                <a:highlight>
                  <a:srgbClr val="FFFF00"/>
                </a:highlight>
              </a:rPr>
              <a:t>Class-6</a:t>
            </a:r>
            <a:r>
              <a:rPr lang="en-US" sz="1050" dirty="0"/>
              <a:t> 54% vs. 46%, an increase of </a:t>
            </a:r>
            <a:r>
              <a:rPr lang="en-US" sz="1050" b="1" dirty="0">
                <a:highlight>
                  <a:srgbClr val="FFFF00"/>
                </a:highlight>
              </a:rPr>
              <a:t>8%</a:t>
            </a:r>
            <a:r>
              <a:rPr lang="en-US" sz="1050" dirty="0"/>
              <a:t>     [</a:t>
            </a:r>
            <a:r>
              <a:rPr lang="en-US" sz="1050" dirty="0">
                <a:highlight>
                  <a:srgbClr val="FFFF00"/>
                </a:highlight>
              </a:rPr>
              <a:t>35 members</a:t>
            </a:r>
            <a:r>
              <a:rPr lang="en-US" sz="1050" dirty="0"/>
              <a:t>]</a:t>
            </a:r>
          </a:p>
          <a:p>
            <a:endParaRPr lang="en-US" sz="1050" dirty="0"/>
          </a:p>
          <a:p>
            <a:r>
              <a:rPr lang="en-US" sz="1050" dirty="0"/>
              <a:t>The minority datasets:</a:t>
            </a:r>
          </a:p>
          <a:p>
            <a:endParaRPr lang="en-US" sz="1050" dirty="0"/>
          </a:p>
          <a:p>
            <a:pPr marL="171450" indent="-171450">
              <a:lnSpc>
                <a:spcPct val="150000"/>
              </a:lnSpc>
              <a:buFont typeface="Arial" panose="020B0604020202020204" pitchFamily="34" charset="0"/>
              <a:buChar char="•"/>
            </a:pPr>
            <a:r>
              <a:rPr lang="en-US" sz="1050" b="1" dirty="0">
                <a:highlight>
                  <a:srgbClr val="FFFF00"/>
                </a:highlight>
              </a:rPr>
              <a:t>Class-1</a:t>
            </a:r>
            <a:r>
              <a:rPr lang="en-US" sz="1050" dirty="0"/>
              <a:t> only has 5 members in the test dataset     [5/432=</a:t>
            </a:r>
            <a:r>
              <a:rPr lang="en-US" sz="1050" dirty="0">
                <a:highlight>
                  <a:srgbClr val="FFFF00"/>
                </a:highlight>
              </a:rPr>
              <a:t>1.2%</a:t>
            </a:r>
            <a:r>
              <a:rPr lang="en-US" sz="1050" dirty="0"/>
              <a:t>]*</a:t>
            </a:r>
          </a:p>
          <a:p>
            <a:pPr marL="171450" indent="-171450">
              <a:lnSpc>
                <a:spcPct val="150000"/>
              </a:lnSpc>
              <a:buFont typeface="Arial" panose="020B0604020202020204" pitchFamily="34" charset="0"/>
              <a:buChar char="•"/>
            </a:pPr>
            <a:r>
              <a:rPr lang="en-US" sz="1050" b="1" dirty="0">
                <a:highlight>
                  <a:srgbClr val="FFFF00"/>
                </a:highlight>
              </a:rPr>
              <a:t>Class-2</a:t>
            </a:r>
            <a:r>
              <a:rPr lang="en-US" sz="1050" dirty="0"/>
              <a:t> only has 25 members in the test dataset   [25/432=</a:t>
            </a:r>
            <a:r>
              <a:rPr lang="en-US" sz="1050" dirty="0">
                <a:highlight>
                  <a:srgbClr val="FFFF00"/>
                </a:highlight>
              </a:rPr>
              <a:t>5.8%</a:t>
            </a:r>
            <a:r>
              <a:rPr lang="en-US" sz="1050" dirty="0"/>
              <a:t>]*</a:t>
            </a:r>
          </a:p>
          <a:p>
            <a:pPr marL="171450" indent="-171450">
              <a:lnSpc>
                <a:spcPct val="150000"/>
              </a:lnSpc>
              <a:buFont typeface="Arial" panose="020B0604020202020204" pitchFamily="34" charset="0"/>
              <a:buChar char="•"/>
            </a:pPr>
            <a:r>
              <a:rPr lang="en-US" sz="1050" b="1" dirty="0">
                <a:highlight>
                  <a:srgbClr val="FFFF00"/>
                </a:highlight>
              </a:rPr>
              <a:t>Class-6</a:t>
            </a:r>
            <a:r>
              <a:rPr lang="en-US" sz="1050" dirty="0"/>
              <a:t> only has 35 members in the test dataset   [35/432=</a:t>
            </a:r>
            <a:r>
              <a:rPr lang="en-US" sz="1050" dirty="0">
                <a:highlight>
                  <a:srgbClr val="FFFF00"/>
                </a:highlight>
              </a:rPr>
              <a:t>8.1%</a:t>
            </a:r>
            <a:r>
              <a:rPr lang="en-US" sz="1050" dirty="0"/>
              <a:t>]*</a:t>
            </a:r>
          </a:p>
          <a:p>
            <a:endParaRPr lang="en-US" sz="1050" dirty="0"/>
          </a:p>
          <a:p>
            <a:r>
              <a:rPr lang="en-US" sz="1050" dirty="0"/>
              <a:t>*The respective relative ratios to the largest majority dataset.</a:t>
            </a:r>
          </a:p>
          <a:p>
            <a:endParaRPr lang="en-US" sz="1050" dirty="0"/>
          </a:p>
          <a:p>
            <a:endParaRPr lang="en-US" sz="1050" dirty="0"/>
          </a:p>
          <a:p>
            <a:endParaRPr lang="en-US" sz="1050" dirty="0"/>
          </a:p>
          <a:p>
            <a:endParaRPr lang="en-US" sz="1050" dirty="0"/>
          </a:p>
        </p:txBody>
      </p:sp>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AC648640-BA0A-0895-B140-EF8172B879AB}"/>
                  </a:ext>
                </a:extLst>
              </p14:cNvPr>
              <p14:cNvContentPartPr/>
              <p14:nvPr/>
            </p14:nvContentPartPr>
            <p14:xfrm>
              <a:off x="3418380" y="2316747"/>
              <a:ext cx="367920" cy="21240"/>
            </p14:xfrm>
          </p:contentPart>
        </mc:Choice>
        <mc:Fallback xmlns="">
          <p:pic>
            <p:nvPicPr>
              <p:cNvPr id="20" name="Ink 19">
                <a:extLst>
                  <a:ext uri="{FF2B5EF4-FFF2-40B4-BE49-F238E27FC236}">
                    <a16:creationId xmlns:a16="http://schemas.microsoft.com/office/drawing/2014/main" id="{AC648640-BA0A-0895-B140-EF8172B879AB}"/>
                  </a:ext>
                </a:extLst>
              </p:cNvPr>
              <p:cNvPicPr/>
              <p:nvPr/>
            </p:nvPicPr>
            <p:blipFill>
              <a:blip r:embed="rId17"/>
              <a:stretch>
                <a:fillRect/>
              </a:stretch>
            </p:blipFill>
            <p:spPr>
              <a:xfrm>
                <a:off x="3409380" y="2308107"/>
                <a:ext cx="385560" cy="38880"/>
              </a:xfrm>
              <a:prstGeom prst="rect">
                <a:avLst/>
              </a:prstGeom>
            </p:spPr>
          </p:pic>
        </mc:Fallback>
      </mc:AlternateContent>
      <p:sp>
        <p:nvSpPr>
          <p:cNvPr id="23" name="TextBox 22">
            <a:extLst>
              <a:ext uri="{FF2B5EF4-FFF2-40B4-BE49-F238E27FC236}">
                <a16:creationId xmlns:a16="http://schemas.microsoft.com/office/drawing/2014/main" id="{9AB44CB8-9336-FEB7-8B7A-24D4BA84D2E1}"/>
              </a:ext>
            </a:extLst>
          </p:cNvPr>
          <p:cNvSpPr txBox="1"/>
          <p:nvPr/>
        </p:nvSpPr>
        <p:spPr>
          <a:xfrm>
            <a:off x="5111883" y="2316747"/>
            <a:ext cx="5470392" cy="1061829"/>
          </a:xfrm>
          <a:prstGeom prst="rect">
            <a:avLst/>
          </a:prstGeom>
          <a:noFill/>
        </p:spPr>
        <p:txBody>
          <a:bodyPr wrap="square">
            <a:spAutoFit/>
          </a:bodyPr>
          <a:lstStyle/>
          <a:p>
            <a:pPr marL="171450" indent="-171450">
              <a:buFont typeface="Arial" panose="020B0604020202020204" pitchFamily="34" charset="0"/>
              <a:buChar char="•"/>
            </a:pPr>
            <a:r>
              <a:rPr lang="en-US" sz="1050" dirty="0"/>
              <a:t>The accuracy and precision scores went up. There are improvements in the predictive accuracy (Recall) scores of all the Minority Classes.</a:t>
            </a:r>
          </a:p>
          <a:p>
            <a:endParaRPr lang="en-US" sz="1050" dirty="0"/>
          </a:p>
          <a:p>
            <a:pPr marL="171450" indent="-171450">
              <a:buFont typeface="Arial" panose="020B0604020202020204" pitchFamily="34" charset="0"/>
              <a:buChar char="•"/>
            </a:pPr>
            <a:r>
              <a:rPr lang="en-US" sz="1050" dirty="0"/>
              <a:t>The accuracy of the predictions of the Minority Classes has gone from 0%, 32%, and 46%, respectively, to 20%, 44%, and 54% due to the ADASYN technique using the XGBoost classification prediction algorithm.</a:t>
            </a:r>
          </a:p>
        </p:txBody>
      </p:sp>
    </p:spTree>
    <p:extLst>
      <p:ext uri="{BB962C8B-B14F-4D97-AF65-F5344CB8AC3E}">
        <p14:creationId xmlns:p14="http://schemas.microsoft.com/office/powerpoint/2010/main" val="261193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0698A78-6B94-4953-BA0A-B50C601EEA08}"/>
              </a:ext>
            </a:extLst>
          </p:cNvPr>
          <p:cNvSpPr txBox="1">
            <a:spLocks/>
          </p:cNvSpPr>
          <p:nvPr/>
        </p:nvSpPr>
        <p:spPr>
          <a:xfrm>
            <a:off x="248479" y="155448"/>
            <a:ext cx="10058400" cy="914400"/>
          </a:xfrm>
          <a:prstGeom prst="rect">
            <a:avLst/>
          </a:prstGeom>
        </p:spPr>
        <p:txBody>
          <a:bodyPr vert="horz" lIns="0" rIns="0" bIns="0" anchor="b">
            <a:normAutofit/>
          </a:bodyPr>
          <a:lstStyle>
            <a:lvl1pPr algn="l" rtl="0" eaLnBrk="1" latinLnBrk="0" hangingPunct="1">
              <a:spcBef>
                <a:spcPct val="0"/>
              </a:spcBef>
              <a:buNone/>
              <a:defRPr kumimoji="0" sz="3200" b="1" kern="1200">
                <a:ln>
                  <a:noFill/>
                </a:ln>
                <a:solidFill>
                  <a:schemeClr val="tx1"/>
                </a:solidFill>
                <a:effectLst/>
                <a:latin typeface="+mj-lt"/>
                <a:ea typeface="+mj-ea"/>
                <a:cs typeface="+mj-cs"/>
              </a:defRPr>
            </a:lvl1pPr>
          </a:lstStyle>
          <a:p>
            <a:endParaRPr lang="en-US" dirty="0"/>
          </a:p>
        </p:txBody>
      </p:sp>
      <p:sp>
        <p:nvSpPr>
          <p:cNvPr id="4" name="Rectangle 3">
            <a:extLst>
              <a:ext uri="{FF2B5EF4-FFF2-40B4-BE49-F238E27FC236}">
                <a16:creationId xmlns:a16="http://schemas.microsoft.com/office/drawing/2014/main" id="{2F46CF52-9A20-48DE-B7AB-EEDA53E6909F}"/>
              </a:ext>
            </a:extLst>
          </p:cNvPr>
          <p:cNvSpPr/>
          <p:nvPr/>
        </p:nvSpPr>
        <p:spPr>
          <a:xfrm>
            <a:off x="1712661" y="221342"/>
            <a:ext cx="7130033" cy="954107"/>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Case Studies and Real-World Applications</a:t>
            </a:r>
          </a:p>
          <a:p>
            <a:endParaRPr lang="en-US"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F3F818D-7A46-5B95-0A97-C652CB82039A}"/>
              </a:ext>
            </a:extLst>
          </p:cNvPr>
          <p:cNvSpPr txBox="1"/>
          <p:nvPr/>
        </p:nvSpPr>
        <p:spPr>
          <a:xfrm>
            <a:off x="100344" y="2040030"/>
            <a:ext cx="10354669" cy="2777940"/>
          </a:xfrm>
          <a:prstGeom prst="rect">
            <a:avLst/>
          </a:prstGeom>
          <a:noFill/>
        </p:spPr>
        <p:txBody>
          <a:bodyPr wrap="square">
            <a:spAutoFit/>
          </a:bodyPr>
          <a:lstStyle/>
          <a:p>
            <a:pPr algn="l">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Handling imbalanced datasets is a critical challenge in predictive modeling.</a:t>
            </a:r>
          </a:p>
          <a:p>
            <a:pPr algn="l">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presentation introduced successful examples of handling imbalanced datasets.</a:t>
            </a:r>
          </a:p>
          <a:p>
            <a:pPr algn="l">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Synthetic data can be used for oversampling minority datasets to mitigate bias in medical resource allocation.</a:t>
            </a:r>
          </a:p>
          <a:p>
            <a:pPr algn="l">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Understanding the pros and cons of each technique is key to making informed decisions and effectively handling imbalanced datasets in any scenario.</a:t>
            </a:r>
          </a:p>
        </p:txBody>
      </p:sp>
    </p:spTree>
    <p:extLst>
      <p:ext uri="{BB962C8B-B14F-4D97-AF65-F5344CB8AC3E}">
        <p14:creationId xmlns:p14="http://schemas.microsoft.com/office/powerpoint/2010/main" val="743152924"/>
      </p:ext>
    </p:extLst>
  </p:cSld>
  <p:clrMapOvr>
    <a:masterClrMapping/>
  </p:clrMapOvr>
  <mc:AlternateContent xmlns:mc="http://schemas.openxmlformats.org/markup-compatibility/2006" xmlns:p14="http://schemas.microsoft.com/office/powerpoint/2010/main">
    <mc:Choice Requires="p14">
      <p:transition spd="slow" p14:dur="2000" advTm="33312"/>
    </mc:Choice>
    <mc:Fallback xmlns="">
      <p:transition spd="slow" advTm="3331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722E-7DDB-DB26-1AB9-F292FEC91FB4}"/>
              </a:ext>
            </a:extLst>
          </p:cNvPr>
          <p:cNvSpPr>
            <a:spLocks noGrp="1"/>
          </p:cNvSpPr>
          <p:nvPr>
            <p:ph type="title"/>
          </p:nvPr>
        </p:nvSpPr>
        <p:spPr>
          <a:xfrm>
            <a:off x="2270166" y="282102"/>
            <a:ext cx="7651668" cy="515245"/>
          </a:xfrm>
        </p:spPr>
        <p:txBody>
          <a:bodyPr>
            <a:normAutofit fontScale="90000"/>
          </a:bodyPr>
          <a:lstStyle/>
          <a:p>
            <a:r>
              <a:rPr lang="en-US" dirty="0">
                <a:latin typeface="Times New Roman" panose="02020603050405020304" pitchFamily="18" charset="0"/>
                <a:cs typeface="Times New Roman" panose="02020603050405020304" pitchFamily="18" charset="0"/>
              </a:rPr>
              <a:t>Biased Data Leads to Biased Decisions</a:t>
            </a:r>
          </a:p>
        </p:txBody>
      </p:sp>
      <p:sp>
        <p:nvSpPr>
          <p:cNvPr id="3" name="Content Placeholder 2">
            <a:extLst>
              <a:ext uri="{FF2B5EF4-FFF2-40B4-BE49-F238E27FC236}">
                <a16:creationId xmlns:a16="http://schemas.microsoft.com/office/drawing/2014/main" id="{DBFFDC4C-1B83-2AEA-8F99-0EDCC00DDDCB}"/>
              </a:ext>
            </a:extLst>
          </p:cNvPr>
          <p:cNvSpPr>
            <a:spLocks noGrp="1"/>
          </p:cNvSpPr>
          <p:nvPr>
            <p:ph idx="1"/>
          </p:nvPr>
        </p:nvSpPr>
        <p:spPr>
          <a:xfrm>
            <a:off x="1353787" y="2090057"/>
            <a:ext cx="8156368" cy="3799569"/>
          </a:xfrm>
        </p:spPr>
        <p:txBody>
          <a:bodyPr>
            <a:normAutofit/>
          </a:bodyPr>
          <a:lstStyle/>
          <a:p>
            <a:pPr marL="0" indent="0" algn="l">
              <a:lnSpc>
                <a:spcPct val="170000"/>
              </a:lnSpc>
              <a:buNone/>
            </a:pPr>
            <a:r>
              <a:rPr lang="en-US" sz="2000" b="0" i="0" dirty="0">
                <a:solidFill>
                  <a:srgbClr val="374151"/>
                </a:solidFill>
                <a:effectLst/>
                <a:latin typeface="+mj-lt"/>
              </a:rPr>
              <a:t>Consequences of Misclassification in Minority Class</a:t>
            </a:r>
          </a:p>
          <a:p>
            <a:pPr marL="800100" lvl="1" indent="-342900">
              <a:lnSpc>
                <a:spcPct val="170000"/>
              </a:lnSpc>
            </a:pPr>
            <a:r>
              <a:rPr lang="en-US" sz="2000" b="0" i="0" dirty="0">
                <a:solidFill>
                  <a:srgbClr val="374151"/>
                </a:solidFill>
                <a:effectLst/>
                <a:latin typeface="+mj-lt"/>
              </a:rPr>
              <a:t>Significant impact on real-world applications</a:t>
            </a:r>
          </a:p>
          <a:p>
            <a:pPr marL="800100" lvl="1" indent="-342900">
              <a:lnSpc>
                <a:spcPct val="170000"/>
              </a:lnSpc>
            </a:pPr>
            <a:r>
              <a:rPr lang="en-US" sz="2000" b="0" i="0" dirty="0">
                <a:solidFill>
                  <a:srgbClr val="374151"/>
                </a:solidFill>
                <a:effectLst/>
                <a:latin typeface="+mj-lt"/>
              </a:rPr>
              <a:t>False predictions and incorrect decision making</a:t>
            </a:r>
          </a:p>
          <a:p>
            <a:pPr marL="800100" lvl="1" indent="-342900">
              <a:lnSpc>
                <a:spcPct val="170000"/>
              </a:lnSpc>
            </a:pPr>
            <a:r>
              <a:rPr lang="en-US" sz="2000" b="0" i="0" dirty="0">
                <a:solidFill>
                  <a:srgbClr val="374151"/>
                </a:solidFill>
                <a:effectLst/>
                <a:latin typeface="+mj-lt"/>
              </a:rPr>
              <a:t>Unfair treatment of certain groups</a:t>
            </a:r>
          </a:p>
          <a:p>
            <a:pPr marL="800100" lvl="1" indent="-342900">
              <a:lnSpc>
                <a:spcPct val="170000"/>
              </a:lnSpc>
            </a:pPr>
            <a:r>
              <a:rPr lang="en-US" sz="2000" b="0" i="0" dirty="0">
                <a:solidFill>
                  <a:srgbClr val="374151"/>
                </a:solidFill>
                <a:effectLst/>
                <a:latin typeface="+mj-lt"/>
              </a:rPr>
              <a:t>Financial losses and reputational damage</a:t>
            </a:r>
          </a:p>
          <a:p>
            <a:pPr marL="800100" lvl="1" indent="-342900">
              <a:lnSpc>
                <a:spcPct val="170000"/>
              </a:lnSpc>
            </a:pPr>
            <a:r>
              <a:rPr lang="en-US" sz="2000" b="0" i="0" dirty="0">
                <a:solidFill>
                  <a:srgbClr val="374151"/>
                </a:solidFill>
                <a:effectLst/>
                <a:latin typeface="+mj-lt"/>
              </a:rPr>
              <a:t>Ethical and legal implications.</a:t>
            </a:r>
          </a:p>
          <a:p>
            <a:pPr>
              <a:lnSpc>
                <a:spcPct val="170000"/>
              </a:lnSpc>
            </a:pPr>
            <a:endParaRPr lang="en-US" sz="1000" dirty="0"/>
          </a:p>
        </p:txBody>
      </p:sp>
      <p:sp>
        <p:nvSpPr>
          <p:cNvPr id="4" name="Slide Number Placeholder 3">
            <a:extLst>
              <a:ext uri="{FF2B5EF4-FFF2-40B4-BE49-F238E27FC236}">
                <a16:creationId xmlns:a16="http://schemas.microsoft.com/office/drawing/2014/main" id="{77FFB3C9-8840-FAC3-EFA4-DDD07E89448C}"/>
              </a:ext>
            </a:extLst>
          </p:cNvPr>
          <p:cNvSpPr>
            <a:spLocks noGrp="1"/>
          </p:cNvSpPr>
          <p:nvPr>
            <p:ph type="sldNum" sz="quarter" idx="12"/>
          </p:nvPr>
        </p:nvSpPr>
        <p:spPr/>
        <p:txBody>
          <a:bodyPr/>
          <a:lstStyle/>
          <a:p>
            <a:fld id="{0235576B-7F3C-4840-ADD7-A9DF1158E3A5}" type="slidenum">
              <a:rPr lang="en-US" smtClean="0"/>
              <a:pPr/>
              <a:t>16</a:t>
            </a:fld>
            <a:endParaRPr lang="en-US"/>
          </a:p>
        </p:txBody>
      </p:sp>
    </p:spTree>
    <p:extLst>
      <p:ext uri="{BB962C8B-B14F-4D97-AF65-F5344CB8AC3E}">
        <p14:creationId xmlns:p14="http://schemas.microsoft.com/office/powerpoint/2010/main" val="2455439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5E73-0AD2-1957-DF8E-1220E46BD0E3}"/>
              </a:ext>
            </a:extLst>
          </p:cNvPr>
          <p:cNvSpPr>
            <a:spLocks noGrp="1"/>
          </p:cNvSpPr>
          <p:nvPr>
            <p:ph type="title"/>
          </p:nvPr>
        </p:nvSpPr>
        <p:spPr>
          <a:xfrm>
            <a:off x="2935548" y="301362"/>
            <a:ext cx="4928681" cy="9144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Synthetic Data Remedies Bias</a:t>
            </a:r>
            <a:br>
              <a:rPr lang="en-US" sz="3200" b="1" dirty="0">
                <a:latin typeface="Times New Roman" panose="02020603050405020304" pitchFamily="18"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5E5D362E-AE55-0DE2-A888-A3569EBDB951}"/>
              </a:ext>
            </a:extLst>
          </p:cNvPr>
          <p:cNvSpPr>
            <a:spLocks noGrp="1"/>
          </p:cNvSpPr>
          <p:nvPr>
            <p:ph type="sldNum" sz="quarter" idx="12"/>
          </p:nvPr>
        </p:nvSpPr>
        <p:spPr/>
        <p:txBody>
          <a:bodyPr/>
          <a:lstStyle/>
          <a:p>
            <a:fld id="{0235576B-7F3C-4840-ADD7-A9DF1158E3A5}" type="slidenum">
              <a:rPr lang="en-US" smtClean="0"/>
              <a:pPr/>
              <a:t>17</a:t>
            </a:fld>
            <a:endParaRPr lang="en-US"/>
          </a:p>
        </p:txBody>
      </p:sp>
      <p:sp>
        <p:nvSpPr>
          <p:cNvPr id="6" name="TextBox 5">
            <a:extLst>
              <a:ext uri="{FF2B5EF4-FFF2-40B4-BE49-F238E27FC236}">
                <a16:creationId xmlns:a16="http://schemas.microsoft.com/office/drawing/2014/main" id="{08EC3B27-1F27-A0EE-4221-53A298CB2289}"/>
              </a:ext>
            </a:extLst>
          </p:cNvPr>
          <p:cNvSpPr txBox="1"/>
          <p:nvPr/>
        </p:nvSpPr>
        <p:spPr>
          <a:xfrm>
            <a:off x="252920" y="1890854"/>
            <a:ext cx="10585768" cy="3076291"/>
          </a:xfrm>
          <a:prstGeom prst="rect">
            <a:avLst/>
          </a:prstGeom>
          <a:noFill/>
        </p:spPr>
        <p:txBody>
          <a:bodyPr wrap="square">
            <a:spAutoFit/>
          </a:bodyPr>
          <a:lstStyle/>
          <a:p>
            <a:pPr algn="l">
              <a:lnSpc>
                <a:spcPct val="200000"/>
              </a:lnSpc>
            </a:pPr>
            <a:r>
              <a:rPr lang="en-US" sz="2000" b="1" i="0" dirty="0">
                <a:solidFill>
                  <a:srgbClr val="374151"/>
                </a:solidFill>
                <a:effectLst/>
                <a:latin typeface="Times New Roman" panose="02020603050405020304" pitchFamily="18" charset="0"/>
                <a:cs typeface="Times New Roman" panose="02020603050405020304" pitchFamily="18" charset="0"/>
              </a:rPr>
              <a:t>Summary:</a:t>
            </a:r>
          </a:p>
          <a:p>
            <a:pPr algn="l">
              <a:lnSpc>
                <a:spcPct val="20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Synthetic data generation addresses class imbalance in datasets.</a:t>
            </a:r>
          </a:p>
          <a:p>
            <a:pPr algn="l">
              <a:lnSpc>
                <a:spcPct val="20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Generating new samples of the minority class helps balance class distribution and mitigate bias.</a:t>
            </a:r>
          </a:p>
          <a:p>
            <a:pPr algn="l">
              <a:lnSpc>
                <a:spcPct val="20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Using synthetic data for oversampling minority classes leads to improved predictive accuracy.</a:t>
            </a:r>
          </a:p>
          <a:p>
            <a:pPr algn="l">
              <a:lnSpc>
                <a:spcPct val="20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Synthetic data addresses class imbalance and improves machine learning algorithm performance.</a:t>
            </a:r>
          </a:p>
        </p:txBody>
      </p:sp>
    </p:spTree>
    <p:extLst>
      <p:ext uri="{BB962C8B-B14F-4D97-AF65-F5344CB8AC3E}">
        <p14:creationId xmlns:p14="http://schemas.microsoft.com/office/powerpoint/2010/main" val="412214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0698A78-6B94-4953-BA0A-B50C601EEA08}"/>
              </a:ext>
            </a:extLst>
          </p:cNvPr>
          <p:cNvSpPr txBox="1">
            <a:spLocks/>
          </p:cNvSpPr>
          <p:nvPr/>
        </p:nvSpPr>
        <p:spPr>
          <a:xfrm>
            <a:off x="248479" y="155448"/>
            <a:ext cx="10058400" cy="914400"/>
          </a:xfrm>
          <a:prstGeom prst="rect">
            <a:avLst/>
          </a:prstGeom>
        </p:spPr>
        <p:txBody>
          <a:bodyPr vert="horz" lIns="0" rIns="0" bIns="0" anchor="b">
            <a:normAutofit/>
          </a:bodyPr>
          <a:lstStyle>
            <a:lvl1pPr algn="l" rtl="0" eaLnBrk="1" latinLnBrk="0" hangingPunct="1">
              <a:spcBef>
                <a:spcPct val="0"/>
              </a:spcBef>
              <a:buNone/>
              <a:defRPr kumimoji="0" sz="3200" b="1" kern="1200">
                <a:ln>
                  <a:noFill/>
                </a:ln>
                <a:solidFill>
                  <a:schemeClr val="tx1"/>
                </a:solidFill>
                <a:effectLst/>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31B31F37-01C2-404D-AAF0-5F6E732D7493}"/>
              </a:ext>
            </a:extLst>
          </p:cNvPr>
          <p:cNvSpPr/>
          <p:nvPr/>
        </p:nvSpPr>
        <p:spPr>
          <a:xfrm>
            <a:off x="3934463" y="2721114"/>
            <a:ext cx="2361544"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2912092563"/>
      </p:ext>
    </p:extLst>
  </p:cSld>
  <p:clrMapOvr>
    <a:masterClrMapping/>
  </p:clrMapOvr>
  <mc:AlternateContent xmlns:mc="http://schemas.openxmlformats.org/markup-compatibility/2006" xmlns:p14="http://schemas.microsoft.com/office/powerpoint/2010/main">
    <mc:Choice Requires="p14">
      <p:transition spd="slow" p14:dur="2000" advTm="26960"/>
    </mc:Choice>
    <mc:Fallback xmlns="">
      <p:transition spd="slow" advTm="269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D40B87-A972-4CB2-8837-C9513086B773}"/>
              </a:ext>
            </a:extLst>
          </p:cNvPr>
          <p:cNvSpPr/>
          <p:nvPr/>
        </p:nvSpPr>
        <p:spPr>
          <a:xfrm>
            <a:off x="4070498" y="341659"/>
            <a:ext cx="2410212" cy="584775"/>
          </a:xfrm>
          <a:prstGeom prst="rect">
            <a:avLst/>
          </a:prstGeom>
        </p:spPr>
        <p:txBody>
          <a:bodyPr wrap="none">
            <a:spAutoFit/>
          </a:bodyPr>
          <a:lstStyle/>
          <a:p>
            <a:pPr algn="ctr"/>
            <a:r>
              <a:rPr lang="en-US" sz="3200" b="1" dirty="0">
                <a:latin typeface="Times New Roman" panose="02020603050405020304" pitchFamily="18" charset="0"/>
                <a:cs typeface="Times New Roman" panose="02020603050405020304" pitchFamily="18" charset="0"/>
              </a:rPr>
              <a:t>Introduction</a:t>
            </a:r>
            <a:endParaRPr lang="en-US" sz="3200" b="1" dirty="0"/>
          </a:p>
        </p:txBody>
      </p:sp>
      <p:sp>
        <p:nvSpPr>
          <p:cNvPr id="4" name="Title 3">
            <a:extLst>
              <a:ext uri="{FF2B5EF4-FFF2-40B4-BE49-F238E27FC236}">
                <a16:creationId xmlns:a16="http://schemas.microsoft.com/office/drawing/2014/main" id="{8AB26FBE-AE39-47E2-9ED5-8858C6C3FFF6}"/>
              </a:ext>
            </a:extLst>
          </p:cNvPr>
          <p:cNvSpPr txBox="1">
            <a:spLocks/>
          </p:cNvSpPr>
          <p:nvPr/>
        </p:nvSpPr>
        <p:spPr>
          <a:xfrm>
            <a:off x="552949" y="1341690"/>
            <a:ext cx="9126909" cy="3196127"/>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3200" b="1" kern="1200">
                <a:ln>
                  <a:noFill/>
                </a:ln>
                <a:solidFill>
                  <a:schemeClr val="tx1"/>
                </a:solidFill>
                <a:effectLst/>
                <a:latin typeface="+mj-lt"/>
                <a:ea typeface="+mj-ea"/>
                <a:cs typeface="+mj-cs"/>
              </a:defRPr>
            </a:lvl1pPr>
          </a:lstStyle>
          <a:p>
            <a:pPr>
              <a:lnSpc>
                <a:spcPct val="220000"/>
              </a:lnSpc>
            </a:pPr>
            <a:endParaRPr lang="en-US" sz="1800" b="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C411EDC-2376-7D53-4497-7CB7FE5E4FA2}"/>
              </a:ext>
            </a:extLst>
          </p:cNvPr>
          <p:cNvSpPr txBox="1"/>
          <p:nvPr/>
        </p:nvSpPr>
        <p:spPr>
          <a:xfrm>
            <a:off x="388907" y="2384960"/>
            <a:ext cx="9773392" cy="3600986"/>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presentation will focus on handling imbalanced data sets using synthetic data and AI/ML-enhanced predictive modeling. Imbalanced data sets can result in biased models that primarily focus on the majority class, leading to misclassifications of the minority class and potential consequences in real-world scenarios. Different techniques and strategies for addressing this issue will be explored with illustrations of the pros and cons of each approach, providing insights and guidance for those looking to handle imbalanced data sets effectively by providing practical knowledge.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529199"/>
      </p:ext>
    </p:extLst>
  </p:cSld>
  <p:clrMapOvr>
    <a:masterClrMapping/>
  </p:clrMapOvr>
  <mc:AlternateContent xmlns:mc="http://schemas.openxmlformats.org/markup-compatibility/2006" xmlns:p14="http://schemas.microsoft.com/office/powerpoint/2010/main">
    <mc:Choice Requires="p14">
      <p:transition spd="slow" p14:dur="2000" advTm="45113"/>
    </mc:Choice>
    <mc:Fallback xmlns="">
      <p:transition spd="slow" advTm="4511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026D-18BB-C5F1-D1AD-4806F95FFACC}"/>
              </a:ext>
            </a:extLst>
          </p:cNvPr>
          <p:cNvSpPr>
            <a:spLocks noGrp="1"/>
          </p:cNvSpPr>
          <p:nvPr>
            <p:ph type="title"/>
          </p:nvPr>
        </p:nvSpPr>
        <p:spPr>
          <a:xfrm>
            <a:off x="510639" y="342045"/>
            <a:ext cx="9675653" cy="511708"/>
          </a:xfrm>
        </p:spPr>
        <p:txBody>
          <a:bodyPr>
            <a:noAutofit/>
          </a:bodyPr>
          <a:lstStyle/>
          <a:p>
            <a:pPr algn="just"/>
            <a:r>
              <a:rPr lang="en-US" sz="2800" dirty="0">
                <a:latin typeface="Times New Roman" panose="02020603050405020304" pitchFamily="18" charset="0"/>
                <a:cs typeface="Times New Roman" panose="02020603050405020304" pitchFamily="18" charset="0"/>
              </a:rPr>
              <a:t>The “Red Wine Quality” Dataset is Multi-Class &amp; Imbalanced</a:t>
            </a:r>
          </a:p>
        </p:txBody>
      </p:sp>
      <p:sp>
        <p:nvSpPr>
          <p:cNvPr id="3" name="Slide Number Placeholder 2">
            <a:extLst>
              <a:ext uri="{FF2B5EF4-FFF2-40B4-BE49-F238E27FC236}">
                <a16:creationId xmlns:a16="http://schemas.microsoft.com/office/drawing/2014/main" id="{A0F82E52-665C-7171-5D44-4F81C670BFB8}"/>
              </a:ext>
            </a:extLst>
          </p:cNvPr>
          <p:cNvSpPr>
            <a:spLocks noGrp="1"/>
          </p:cNvSpPr>
          <p:nvPr>
            <p:ph type="sldNum" sz="quarter" idx="12"/>
          </p:nvPr>
        </p:nvSpPr>
        <p:spPr/>
        <p:txBody>
          <a:bodyPr/>
          <a:lstStyle/>
          <a:p>
            <a:fld id="{0235576B-7F3C-4840-ADD7-A9DF1158E3A5}" type="slidenum">
              <a:rPr lang="en-US" smtClean="0"/>
              <a:pPr/>
              <a:t>3</a:t>
            </a:fld>
            <a:endParaRPr lang="en-US"/>
          </a:p>
        </p:txBody>
      </p:sp>
      <p:sp>
        <p:nvSpPr>
          <p:cNvPr id="5" name="TextBox 4">
            <a:extLst>
              <a:ext uri="{FF2B5EF4-FFF2-40B4-BE49-F238E27FC236}">
                <a16:creationId xmlns:a16="http://schemas.microsoft.com/office/drawing/2014/main" id="{6942A889-7210-AFAA-1C9F-FF85BEBB284C}"/>
              </a:ext>
            </a:extLst>
          </p:cNvPr>
          <p:cNvSpPr txBox="1"/>
          <p:nvPr/>
        </p:nvSpPr>
        <p:spPr>
          <a:xfrm>
            <a:off x="510639" y="1862309"/>
            <a:ext cx="8636329" cy="4653646"/>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In this presentation, the "Red Wine Quality" dataset from Kaggle was used to demonstrate synthetic data and AI/ML techniques. It is a multi-class imbalanced dataset where wine quality scores ranging from 0-10 are the data classes. The aim is to predict the wine quality based on various wine attributes. Predictive AI/ML machine learning models are applied with and without Grid Search optimization and with and without the ADASYN (SMOTE) technique. The models used include K Nearest Neighbors (KNN), Gaussian Naive Bayes, Logistic Regression, and XGradient Boosting. Data exploration was conducted using Python and cross-validation with and without Grid Search, which is used to auto-optimize model performance.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0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D40B87-A972-4CB2-8837-C9513086B773}"/>
              </a:ext>
            </a:extLst>
          </p:cNvPr>
          <p:cNvSpPr/>
          <p:nvPr/>
        </p:nvSpPr>
        <p:spPr>
          <a:xfrm>
            <a:off x="1698718" y="412911"/>
            <a:ext cx="5968236" cy="954107"/>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Introduction to Imbalanced Data Sets</a:t>
            </a:r>
          </a:p>
          <a:p>
            <a:pPr algn="ct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618597-AE42-CC3C-3C20-F56F8C5DEEFD}"/>
              </a:ext>
            </a:extLst>
          </p:cNvPr>
          <p:cNvSpPr txBox="1"/>
          <p:nvPr/>
        </p:nvSpPr>
        <p:spPr>
          <a:xfrm>
            <a:off x="1589251" y="1955182"/>
            <a:ext cx="7318170" cy="1785104"/>
          </a:xfrm>
          <a:prstGeom prst="rect">
            <a:avLst/>
          </a:prstGeom>
          <a:noFill/>
        </p:spPr>
        <p:txBody>
          <a:bodyPr wrap="square">
            <a:spAutoFit/>
          </a:bodyPr>
          <a:lstStyle/>
          <a:p>
            <a:pPr algn="l">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Definition of Imbalanced Data Sets in Predictive Modeling</a:t>
            </a:r>
          </a:p>
          <a:p>
            <a:pPr marL="800100" lvl="1"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Characteristics and occurrence of imbalanced data sets</a:t>
            </a:r>
          </a:p>
          <a:p>
            <a:pPr marL="800100" lvl="1"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Importance and implications in predictive modeling</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021677"/>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9B05-FB05-10A5-D4EE-B122EB5FD944}"/>
              </a:ext>
            </a:extLst>
          </p:cNvPr>
          <p:cNvSpPr>
            <a:spLocks noGrp="1"/>
          </p:cNvSpPr>
          <p:nvPr>
            <p:ph type="title"/>
          </p:nvPr>
        </p:nvSpPr>
        <p:spPr>
          <a:xfrm>
            <a:off x="1423480" y="25767"/>
            <a:ext cx="8245813" cy="914400"/>
          </a:xfrm>
        </p:spPr>
        <p:txBody>
          <a:bodyPr/>
          <a:lstStyle/>
          <a:p>
            <a:r>
              <a:rPr lang="en-US" dirty="0">
                <a:latin typeface="Times New Roman" panose="02020603050405020304" pitchFamily="18" charset="0"/>
                <a:cs typeface="Times New Roman" panose="02020603050405020304" pitchFamily="18" charset="0"/>
              </a:rPr>
              <a:t>The Attributes of the Wine Quality Dataset</a:t>
            </a:r>
          </a:p>
        </p:txBody>
      </p:sp>
      <p:sp>
        <p:nvSpPr>
          <p:cNvPr id="3" name="Slide Number Placeholder 2">
            <a:extLst>
              <a:ext uri="{FF2B5EF4-FFF2-40B4-BE49-F238E27FC236}">
                <a16:creationId xmlns:a16="http://schemas.microsoft.com/office/drawing/2014/main" id="{EE29BAFF-5447-6A0B-CE62-50BDD84A0D60}"/>
              </a:ext>
            </a:extLst>
          </p:cNvPr>
          <p:cNvSpPr>
            <a:spLocks noGrp="1"/>
          </p:cNvSpPr>
          <p:nvPr>
            <p:ph type="sldNum" sz="quarter" idx="12"/>
          </p:nvPr>
        </p:nvSpPr>
        <p:spPr/>
        <p:txBody>
          <a:bodyPr/>
          <a:lstStyle/>
          <a:p>
            <a:fld id="{0235576B-7F3C-4840-ADD7-A9DF1158E3A5}" type="slidenum">
              <a:rPr lang="en-US" smtClean="0"/>
              <a:pPr/>
              <a:t>5</a:t>
            </a:fld>
            <a:endParaRPr lang="en-US"/>
          </a:p>
        </p:txBody>
      </p:sp>
      <p:pic>
        <p:nvPicPr>
          <p:cNvPr id="5" name="Picture 4">
            <a:extLst>
              <a:ext uri="{FF2B5EF4-FFF2-40B4-BE49-F238E27FC236}">
                <a16:creationId xmlns:a16="http://schemas.microsoft.com/office/drawing/2014/main" id="{98E7A57C-A3DB-2ABB-D75B-A46E0A2622B1}"/>
              </a:ext>
            </a:extLst>
          </p:cNvPr>
          <p:cNvPicPr>
            <a:picLocks noChangeAspect="1"/>
          </p:cNvPicPr>
          <p:nvPr/>
        </p:nvPicPr>
        <p:blipFill>
          <a:blip r:embed="rId3"/>
          <a:stretch>
            <a:fillRect/>
          </a:stretch>
        </p:blipFill>
        <p:spPr>
          <a:xfrm>
            <a:off x="540010" y="2102337"/>
            <a:ext cx="3038899" cy="3477110"/>
          </a:xfrm>
          <a:prstGeom prst="rect">
            <a:avLst/>
          </a:prstGeom>
        </p:spPr>
      </p:pic>
      <p:pic>
        <p:nvPicPr>
          <p:cNvPr id="7" name="Picture 6">
            <a:extLst>
              <a:ext uri="{FF2B5EF4-FFF2-40B4-BE49-F238E27FC236}">
                <a16:creationId xmlns:a16="http://schemas.microsoft.com/office/drawing/2014/main" id="{55BC28C7-BED0-4D46-6B3D-07E8CD8F779F}"/>
              </a:ext>
            </a:extLst>
          </p:cNvPr>
          <p:cNvPicPr>
            <a:picLocks noChangeAspect="1"/>
          </p:cNvPicPr>
          <p:nvPr/>
        </p:nvPicPr>
        <p:blipFill>
          <a:blip r:embed="rId4"/>
          <a:stretch>
            <a:fillRect/>
          </a:stretch>
        </p:blipFill>
        <p:spPr>
          <a:xfrm>
            <a:off x="304800" y="1528283"/>
            <a:ext cx="6159817" cy="292115"/>
          </a:xfrm>
          <a:prstGeom prst="rect">
            <a:avLst/>
          </a:prstGeom>
        </p:spPr>
      </p:pic>
      <p:pic>
        <p:nvPicPr>
          <p:cNvPr id="9" name="Picture 8">
            <a:extLst>
              <a:ext uri="{FF2B5EF4-FFF2-40B4-BE49-F238E27FC236}">
                <a16:creationId xmlns:a16="http://schemas.microsoft.com/office/drawing/2014/main" id="{ED89E5F9-58C9-C97C-57FA-7B6DC42EE7D4}"/>
              </a:ext>
            </a:extLst>
          </p:cNvPr>
          <p:cNvPicPr>
            <a:picLocks noChangeAspect="1"/>
          </p:cNvPicPr>
          <p:nvPr/>
        </p:nvPicPr>
        <p:blipFill>
          <a:blip r:embed="rId5"/>
          <a:stretch>
            <a:fillRect/>
          </a:stretch>
        </p:blipFill>
        <p:spPr>
          <a:xfrm>
            <a:off x="4320572" y="3301179"/>
            <a:ext cx="1663786" cy="1911448"/>
          </a:xfrm>
          <a:prstGeom prst="rect">
            <a:avLst/>
          </a:prstGeom>
        </p:spPr>
      </p:pic>
      <p:pic>
        <p:nvPicPr>
          <p:cNvPr id="11" name="Picture 10">
            <a:extLst>
              <a:ext uri="{FF2B5EF4-FFF2-40B4-BE49-F238E27FC236}">
                <a16:creationId xmlns:a16="http://schemas.microsoft.com/office/drawing/2014/main" id="{BD76FE6E-8576-22F8-E37C-DB9CB973D8B4}"/>
              </a:ext>
            </a:extLst>
          </p:cNvPr>
          <p:cNvPicPr>
            <a:picLocks noChangeAspect="1"/>
          </p:cNvPicPr>
          <p:nvPr/>
        </p:nvPicPr>
        <p:blipFill>
          <a:blip r:embed="rId6"/>
          <a:stretch>
            <a:fillRect/>
          </a:stretch>
        </p:blipFill>
        <p:spPr>
          <a:xfrm>
            <a:off x="4229380" y="2321492"/>
            <a:ext cx="5759746" cy="209561"/>
          </a:xfrm>
          <a:prstGeom prst="rect">
            <a:avLst/>
          </a:prstGeom>
        </p:spPr>
      </p:pic>
      <p:pic>
        <p:nvPicPr>
          <p:cNvPr id="13" name="Picture 12">
            <a:extLst>
              <a:ext uri="{FF2B5EF4-FFF2-40B4-BE49-F238E27FC236}">
                <a16:creationId xmlns:a16="http://schemas.microsoft.com/office/drawing/2014/main" id="{120BDCCC-348B-D769-D7D5-2AB82CA81392}"/>
              </a:ext>
            </a:extLst>
          </p:cNvPr>
          <p:cNvPicPr>
            <a:picLocks noChangeAspect="1"/>
          </p:cNvPicPr>
          <p:nvPr/>
        </p:nvPicPr>
        <p:blipFill>
          <a:blip r:embed="rId7"/>
          <a:stretch>
            <a:fillRect/>
          </a:stretch>
        </p:blipFill>
        <p:spPr>
          <a:xfrm>
            <a:off x="6405351" y="2907755"/>
            <a:ext cx="2952902" cy="3467278"/>
          </a:xfrm>
          <a:prstGeom prst="rect">
            <a:avLst/>
          </a:prstGeom>
        </p:spPr>
      </p:pic>
      <p:sp>
        <p:nvSpPr>
          <p:cNvPr id="14" name="TextBox 13">
            <a:extLst>
              <a:ext uri="{FF2B5EF4-FFF2-40B4-BE49-F238E27FC236}">
                <a16:creationId xmlns:a16="http://schemas.microsoft.com/office/drawing/2014/main" id="{B21B288E-2EED-B345-CA3F-6ED78D889970}"/>
              </a:ext>
            </a:extLst>
          </p:cNvPr>
          <p:cNvSpPr txBox="1"/>
          <p:nvPr/>
        </p:nvSpPr>
        <p:spPr>
          <a:xfrm>
            <a:off x="6728379" y="6333220"/>
            <a:ext cx="761747" cy="369332"/>
          </a:xfrm>
          <a:prstGeom prst="rect">
            <a:avLst/>
          </a:prstGeom>
          <a:noFill/>
        </p:spPr>
        <p:txBody>
          <a:bodyPr wrap="none" rtlCol="0">
            <a:spAutoFit/>
          </a:bodyPr>
          <a:lstStyle/>
          <a:p>
            <a:r>
              <a:rPr lang="en-US" dirty="0"/>
              <a:t>Fig. 1</a:t>
            </a:r>
          </a:p>
        </p:txBody>
      </p:sp>
    </p:spTree>
    <p:extLst>
      <p:ext uri="{BB962C8B-B14F-4D97-AF65-F5344CB8AC3E}">
        <p14:creationId xmlns:p14="http://schemas.microsoft.com/office/powerpoint/2010/main" val="126390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0698A78-6B94-4953-BA0A-B50C601EEA08}"/>
              </a:ext>
            </a:extLst>
          </p:cNvPr>
          <p:cNvSpPr txBox="1">
            <a:spLocks/>
          </p:cNvSpPr>
          <p:nvPr/>
        </p:nvSpPr>
        <p:spPr>
          <a:xfrm>
            <a:off x="248479" y="155448"/>
            <a:ext cx="10058400" cy="914400"/>
          </a:xfrm>
          <a:prstGeom prst="rect">
            <a:avLst/>
          </a:prstGeom>
        </p:spPr>
        <p:txBody>
          <a:bodyPr vert="horz" lIns="0" rIns="0" bIns="0" anchor="b">
            <a:normAutofit/>
          </a:bodyPr>
          <a:lstStyle>
            <a:lvl1pPr algn="l" rtl="0" eaLnBrk="1" latinLnBrk="0" hangingPunct="1">
              <a:spcBef>
                <a:spcPct val="0"/>
              </a:spcBef>
              <a:buNone/>
              <a:defRPr kumimoji="0" sz="3200" b="1" kern="1200">
                <a:ln>
                  <a:noFill/>
                </a:ln>
                <a:solidFill>
                  <a:schemeClr val="tx1"/>
                </a:solidFill>
                <a:effectLst/>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C350B263-1D10-4480-85AF-AAC3E6AAADD5}"/>
              </a:ext>
            </a:extLst>
          </p:cNvPr>
          <p:cNvSpPr/>
          <p:nvPr/>
        </p:nvSpPr>
        <p:spPr>
          <a:xfrm>
            <a:off x="1978046" y="387121"/>
            <a:ext cx="6599264"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Techniques for Handling Imbalanced Data Sets</a:t>
            </a:r>
          </a:p>
          <a:p>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858BE2-1009-EC52-103F-9A9B5425AE1F}"/>
              </a:ext>
            </a:extLst>
          </p:cNvPr>
          <p:cNvSpPr txBox="1"/>
          <p:nvPr/>
        </p:nvSpPr>
        <p:spPr>
          <a:xfrm>
            <a:off x="1594843" y="2026340"/>
            <a:ext cx="7365671" cy="2805320"/>
          </a:xfrm>
          <a:prstGeom prst="rect">
            <a:avLst/>
          </a:prstGeom>
          <a:noFill/>
        </p:spPr>
        <p:txBody>
          <a:bodyPr wrap="square">
            <a:spAutoFit/>
          </a:bodyPr>
          <a:lstStyle/>
          <a:p>
            <a:pPr algn="l">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Challenges in Predictive Modeling with Imbalanced Data Sets</a:t>
            </a:r>
          </a:p>
          <a:p>
            <a:pPr marL="742950" lvl="1" indent="-285750" algn="l">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Bias in models towards the majority class</a:t>
            </a:r>
          </a:p>
          <a:p>
            <a:pPr marL="742950" lvl="1" indent="-285750" algn="l">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Inadequate representation of minority class</a:t>
            </a:r>
          </a:p>
          <a:p>
            <a:pPr marL="742950" lvl="1" indent="-285750" algn="l">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Limitations in model performance and accuracy</a:t>
            </a:r>
          </a:p>
          <a:p>
            <a:pPr marL="742950" lvl="1" indent="-285750" algn="l">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Difficulty in evaluating model performance</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268158"/>
      </p:ext>
    </p:extLst>
  </p:cSld>
  <p:clrMapOvr>
    <a:masterClrMapping/>
  </p:clrMapOvr>
  <mc:AlternateContent xmlns:mc="http://schemas.openxmlformats.org/markup-compatibility/2006" xmlns:p14="http://schemas.microsoft.com/office/powerpoint/2010/main">
    <mc:Choice Requires="p14">
      <p:transition spd="slow" p14:dur="2000" advTm="12749"/>
    </mc:Choice>
    <mc:Fallback xmlns="">
      <p:transition spd="slow" advTm="1274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21FF7C1-063A-4411-74B0-A31A88A06796}"/>
              </a:ext>
            </a:extLst>
          </p:cNvPr>
          <p:cNvSpPr>
            <a:spLocks noGrp="1"/>
          </p:cNvSpPr>
          <p:nvPr>
            <p:ph type="title"/>
          </p:nvPr>
        </p:nvSpPr>
        <p:spPr>
          <a:xfrm>
            <a:off x="355513" y="155448"/>
            <a:ext cx="10082265" cy="564399"/>
          </a:xfrm>
        </p:spPr>
        <p:txBody>
          <a:bodyPr>
            <a:normAutofit fontScale="90000"/>
          </a:bodyPr>
          <a:lstStyle/>
          <a:p>
            <a:r>
              <a:rPr lang="en-US" sz="2400" i="0" dirty="0">
                <a:effectLst/>
                <a:latin typeface="Times New Roman" panose="02020603050405020304" pitchFamily="18" charset="0"/>
                <a:cs typeface="Times New Roman" panose="02020603050405020304" pitchFamily="18" charset="0"/>
              </a:rPr>
              <a:t>Imbalanced Multiclass Datasets Challenge Standard Machine Learning Algorithms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9AD329-269C-CFCA-C5E8-B43704D9EF31}"/>
              </a:ext>
            </a:extLst>
          </p:cNvPr>
          <p:cNvSpPr>
            <a:spLocks noGrp="1"/>
          </p:cNvSpPr>
          <p:nvPr>
            <p:ph type="sldNum" sz="quarter" idx="12"/>
          </p:nvPr>
        </p:nvSpPr>
        <p:spPr/>
        <p:txBody>
          <a:bodyPr/>
          <a:lstStyle/>
          <a:p>
            <a:fld id="{0235576B-7F3C-4840-ADD7-A9DF1158E3A5}" type="slidenum">
              <a:rPr lang="en-US" smtClean="0"/>
              <a:pPr/>
              <a:t>7</a:t>
            </a:fld>
            <a:endParaRPr lang="en-US"/>
          </a:p>
        </p:txBody>
      </p:sp>
      <p:pic>
        <p:nvPicPr>
          <p:cNvPr id="7" name="Picture 6">
            <a:extLst>
              <a:ext uri="{FF2B5EF4-FFF2-40B4-BE49-F238E27FC236}">
                <a16:creationId xmlns:a16="http://schemas.microsoft.com/office/drawing/2014/main" id="{F990DBF0-5329-9F3E-AF5D-AFEE9C207B87}"/>
              </a:ext>
            </a:extLst>
          </p:cNvPr>
          <p:cNvPicPr>
            <a:picLocks noChangeAspect="1"/>
          </p:cNvPicPr>
          <p:nvPr/>
        </p:nvPicPr>
        <p:blipFill>
          <a:blip r:embed="rId3"/>
          <a:stretch>
            <a:fillRect/>
          </a:stretch>
        </p:blipFill>
        <p:spPr>
          <a:xfrm>
            <a:off x="3181350" y="1403424"/>
            <a:ext cx="3867150" cy="5299128"/>
          </a:xfrm>
          <a:prstGeom prst="rect">
            <a:avLst/>
          </a:prstGeom>
        </p:spPr>
      </p:pic>
    </p:spTree>
    <p:extLst>
      <p:ext uri="{BB962C8B-B14F-4D97-AF65-F5344CB8AC3E}">
        <p14:creationId xmlns:p14="http://schemas.microsoft.com/office/powerpoint/2010/main" val="384696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3194-BE06-F0F0-356B-C03BF5C75840}"/>
              </a:ext>
            </a:extLst>
          </p:cNvPr>
          <p:cNvSpPr>
            <a:spLocks noGrp="1"/>
          </p:cNvSpPr>
          <p:nvPr>
            <p:ph type="title"/>
          </p:nvPr>
        </p:nvSpPr>
        <p:spPr>
          <a:xfrm>
            <a:off x="0" y="390265"/>
            <a:ext cx="10476689" cy="466733"/>
          </a:xfrm>
        </p:spPr>
        <p:txBody>
          <a:bodyPr>
            <a:normAutofit fontScale="90000"/>
          </a:bodyPr>
          <a:lstStyle/>
          <a:p>
            <a:pPr algn="just"/>
            <a:r>
              <a:rPr lang="en-US" i="0" dirty="0">
                <a:effectLst/>
                <a:latin typeface="Times New Roman" panose="02020603050405020304" pitchFamily="18" charset="0"/>
                <a:cs typeface="Times New Roman" panose="02020603050405020304" pitchFamily="18" charset="0"/>
              </a:rPr>
              <a:t>Grid Search Optimization is no Remedy for an Imbalance Dataset </a:t>
            </a: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65D17A7-5A13-6531-B954-28C8679E59B8}"/>
              </a:ext>
            </a:extLst>
          </p:cNvPr>
          <p:cNvPicPr>
            <a:picLocks noGrp="1" noChangeAspect="1"/>
          </p:cNvPicPr>
          <p:nvPr>
            <p:ph idx="1"/>
          </p:nvPr>
        </p:nvPicPr>
        <p:blipFill>
          <a:blip r:embed="rId3"/>
          <a:stretch>
            <a:fillRect/>
          </a:stretch>
        </p:blipFill>
        <p:spPr>
          <a:xfrm>
            <a:off x="2320937" y="1419147"/>
            <a:ext cx="4908538" cy="5213958"/>
          </a:xfrm>
        </p:spPr>
      </p:pic>
      <p:sp>
        <p:nvSpPr>
          <p:cNvPr id="4" name="Slide Number Placeholder 3">
            <a:extLst>
              <a:ext uri="{FF2B5EF4-FFF2-40B4-BE49-F238E27FC236}">
                <a16:creationId xmlns:a16="http://schemas.microsoft.com/office/drawing/2014/main" id="{9FF23382-0C72-049A-971F-251AF451CE4F}"/>
              </a:ext>
            </a:extLst>
          </p:cNvPr>
          <p:cNvSpPr>
            <a:spLocks noGrp="1"/>
          </p:cNvSpPr>
          <p:nvPr>
            <p:ph type="sldNum" sz="quarter" idx="12"/>
          </p:nvPr>
        </p:nvSpPr>
        <p:spPr/>
        <p:txBody>
          <a:bodyPr/>
          <a:lstStyle/>
          <a:p>
            <a:fld id="{0235576B-7F3C-4840-ADD7-A9DF1158E3A5}" type="slidenum">
              <a:rPr lang="en-US" smtClean="0"/>
              <a:pPr/>
              <a:t>8</a:t>
            </a:fld>
            <a:endParaRPr lang="en-US"/>
          </a:p>
        </p:txBody>
      </p:sp>
    </p:spTree>
    <p:extLst>
      <p:ext uri="{BB962C8B-B14F-4D97-AF65-F5344CB8AC3E}">
        <p14:creationId xmlns:p14="http://schemas.microsoft.com/office/powerpoint/2010/main" val="276166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9BD10E-E235-A361-DD82-9C6264DAA5F0}"/>
              </a:ext>
            </a:extLst>
          </p:cNvPr>
          <p:cNvSpPr>
            <a:spLocks noGrp="1"/>
          </p:cNvSpPr>
          <p:nvPr>
            <p:ph type="title"/>
          </p:nvPr>
        </p:nvSpPr>
        <p:spPr>
          <a:xfrm>
            <a:off x="823819" y="243191"/>
            <a:ext cx="9597957" cy="612648"/>
          </a:xfrm>
        </p:spPr>
        <p:txBody>
          <a:bodyPr>
            <a:normAutofit/>
          </a:bodyPr>
          <a:lstStyle/>
          <a:p>
            <a:r>
              <a:rPr lang="en-US" sz="2800" dirty="0">
                <a:latin typeface="Times New Roman" panose="02020603050405020304" pitchFamily="18" charset="0"/>
                <a:cs typeface="Times New Roman" panose="02020603050405020304" pitchFamily="18" charset="0"/>
              </a:rPr>
              <a:t>Oversampling of Minority Data Balances Dataset</a:t>
            </a:r>
          </a:p>
        </p:txBody>
      </p:sp>
      <p:sp>
        <p:nvSpPr>
          <p:cNvPr id="4" name="Slide Number Placeholder 3">
            <a:extLst>
              <a:ext uri="{FF2B5EF4-FFF2-40B4-BE49-F238E27FC236}">
                <a16:creationId xmlns:a16="http://schemas.microsoft.com/office/drawing/2014/main" id="{9AB8CCBE-2B76-8511-A78E-2E9596D6A370}"/>
              </a:ext>
            </a:extLst>
          </p:cNvPr>
          <p:cNvSpPr>
            <a:spLocks noGrp="1"/>
          </p:cNvSpPr>
          <p:nvPr>
            <p:ph type="sldNum" sz="quarter" idx="12"/>
          </p:nvPr>
        </p:nvSpPr>
        <p:spPr/>
        <p:txBody>
          <a:bodyPr/>
          <a:lstStyle/>
          <a:p>
            <a:fld id="{0235576B-7F3C-4840-ADD7-A9DF1158E3A5}" type="slidenum">
              <a:rPr lang="en-US" smtClean="0"/>
              <a:pPr/>
              <a:t>9</a:t>
            </a:fld>
            <a:endParaRPr lang="en-US"/>
          </a:p>
        </p:txBody>
      </p:sp>
      <p:pic>
        <p:nvPicPr>
          <p:cNvPr id="5" name="Content Placeholder 4">
            <a:extLst>
              <a:ext uri="{FF2B5EF4-FFF2-40B4-BE49-F238E27FC236}">
                <a16:creationId xmlns:a16="http://schemas.microsoft.com/office/drawing/2014/main" id="{A94CD6BA-A2AC-17EE-EB34-61165F2E1BE2}"/>
              </a:ext>
            </a:extLst>
          </p:cNvPr>
          <p:cNvPicPr>
            <a:picLocks noGrp="1" noChangeAspect="1"/>
          </p:cNvPicPr>
          <p:nvPr>
            <p:ph idx="4294967295"/>
          </p:nvPr>
        </p:nvPicPr>
        <p:blipFill>
          <a:blip r:embed="rId3"/>
          <a:stretch>
            <a:fillRect/>
          </a:stretch>
        </p:blipFill>
        <p:spPr>
          <a:xfrm>
            <a:off x="-3429" y="1069848"/>
            <a:ext cx="11252454" cy="6402258"/>
          </a:xfrm>
          <a:prstGeom prst="rect">
            <a:avLst/>
          </a:prstGeom>
        </p:spPr>
      </p:pic>
      <p:sp>
        <p:nvSpPr>
          <p:cNvPr id="7" name="TextBox 6">
            <a:extLst>
              <a:ext uri="{FF2B5EF4-FFF2-40B4-BE49-F238E27FC236}">
                <a16:creationId xmlns:a16="http://schemas.microsoft.com/office/drawing/2014/main" id="{14C33FCC-6892-DEFE-2593-51DE5FF91A84}"/>
              </a:ext>
            </a:extLst>
          </p:cNvPr>
          <p:cNvSpPr txBox="1"/>
          <p:nvPr/>
        </p:nvSpPr>
        <p:spPr>
          <a:xfrm>
            <a:off x="6010275" y="6153150"/>
            <a:ext cx="914400" cy="369332"/>
          </a:xfrm>
          <a:prstGeom prst="rect">
            <a:avLst/>
          </a:prstGeom>
          <a:noFill/>
        </p:spPr>
        <p:txBody>
          <a:bodyPr wrap="square" rtlCol="0">
            <a:spAutoFit/>
          </a:bodyPr>
          <a:lstStyle/>
          <a:p>
            <a:r>
              <a:rPr lang="en-US" dirty="0"/>
              <a:t>Fig.2 </a:t>
            </a:r>
          </a:p>
        </p:txBody>
      </p:sp>
    </p:spTree>
    <p:extLst>
      <p:ext uri="{BB962C8B-B14F-4D97-AF65-F5344CB8AC3E}">
        <p14:creationId xmlns:p14="http://schemas.microsoft.com/office/powerpoint/2010/main" val="1209885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AID_Template_Samples_rev">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1607</TotalTime>
  <Words>2669</Words>
  <Application>Microsoft Office PowerPoint</Application>
  <PresentationFormat>Widescreen</PresentationFormat>
  <Paragraphs>151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Söhne</vt:lpstr>
      <vt:lpstr>Times New Roman</vt:lpstr>
      <vt:lpstr>Wingdings</vt:lpstr>
      <vt:lpstr>Wingdings 2</vt:lpstr>
      <vt:lpstr>NIAID_Template_Samples_rev</vt:lpstr>
      <vt:lpstr>Harnessing the Power of Synthetic Data for Improved Predictive Analysis  </vt:lpstr>
      <vt:lpstr>PowerPoint Presentation</vt:lpstr>
      <vt:lpstr>The “Red Wine Quality” Dataset is Multi-Class &amp; Imbalanced</vt:lpstr>
      <vt:lpstr>PowerPoint Presentation</vt:lpstr>
      <vt:lpstr>The Attributes of the Wine Quality Dataset</vt:lpstr>
      <vt:lpstr>PowerPoint Presentation</vt:lpstr>
      <vt:lpstr>Imbalanced Multiclass Datasets Challenge Standard Machine Learning Algorithms </vt:lpstr>
      <vt:lpstr>Grid Search Optimization is no Remedy for an Imbalance Dataset </vt:lpstr>
      <vt:lpstr>Oversampling of Minority Data Balances Dataset</vt:lpstr>
      <vt:lpstr>The Utility of Synthetic Data by Comparison of Predictive Accuracy </vt:lpstr>
      <vt:lpstr>Runners Up in Recall Values after ADASYN Treatment  </vt:lpstr>
      <vt:lpstr>X Gradient Boosting Algorithm: Best in Test</vt:lpstr>
      <vt:lpstr>XGBoost: most Effective for our Multiclass Classification Dataset</vt:lpstr>
      <vt:lpstr>Notable Improvement in the Predictive (Recall) of Minority Classes</vt:lpstr>
      <vt:lpstr>PowerPoint Presentation</vt:lpstr>
      <vt:lpstr>Biased Data Leads to Biased Decisions</vt:lpstr>
      <vt:lpstr>Synthetic Data Remedies Bias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Portfolio Analysis of PSP</dc:title>
  <dc:creator>Houze, Thomas (NIH/NIAID) [E]</dc:creator>
  <cp:lastModifiedBy>Houze, Thomas (NIH/NIAID) [E]</cp:lastModifiedBy>
  <cp:revision>153</cp:revision>
  <dcterms:created xsi:type="dcterms:W3CDTF">2021-04-15T20:43:24Z</dcterms:created>
  <dcterms:modified xsi:type="dcterms:W3CDTF">2023-03-28T19:39:24Z</dcterms:modified>
</cp:coreProperties>
</file>