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6.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61" r:id="rId2"/>
    <p:sldId id="273" r:id="rId3"/>
    <p:sldId id="256" r:id="rId4"/>
    <p:sldId id="278" r:id="rId5"/>
    <p:sldId id="279" r:id="rId6"/>
    <p:sldId id="282" r:id="rId7"/>
    <p:sldId id="281" r:id="rId8"/>
    <p:sldId id="280" r:id="rId9"/>
    <p:sldId id="257" r:id="rId10"/>
    <p:sldId id="275" r:id="rId11"/>
    <p:sldId id="277" r:id="rId12"/>
    <p:sldId id="283" r:id="rId13"/>
    <p:sldId id="284" r:id="rId14"/>
    <p:sldId id="285" r:id="rId15"/>
    <p:sldId id="286" r:id="rId16"/>
    <p:sldId id="287" r:id="rId17"/>
    <p:sldId id="258" r:id="rId18"/>
    <p:sldId id="259" r:id="rId19"/>
    <p:sldId id="289" r:id="rId20"/>
    <p:sldId id="262" r:id="rId21"/>
    <p:sldId id="264" r:id="rId22"/>
    <p:sldId id="297" r:id="rId23"/>
    <p:sldId id="272" r:id="rId24"/>
    <p:sldId id="265" r:id="rId25"/>
    <p:sldId id="266" r:id="rId26"/>
    <p:sldId id="290" r:id="rId27"/>
    <p:sldId id="291" r:id="rId28"/>
    <p:sldId id="292" r:id="rId29"/>
    <p:sldId id="293" r:id="rId30"/>
    <p:sldId id="294" r:id="rId31"/>
    <p:sldId id="298" r:id="rId32"/>
    <p:sldId id="295" r:id="rId33"/>
    <p:sldId id="29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325" autoAdjust="0"/>
  </p:normalViewPr>
  <p:slideViewPr>
    <p:cSldViewPr snapToGrid="0">
      <p:cViewPr varScale="1">
        <p:scale>
          <a:sx n="83" d="100"/>
          <a:sy n="83" d="100"/>
        </p:scale>
        <p:origin x="1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7T14:33:22.861"/>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0 0 24575,'0'0'0,"6"0"0,8 0 0,6 0 0,11 0 0,5 0 0,2 0 0,0 0 0,-1 0 0,-1 0 0,-1 0 0,-2 0 0,0 0 0,0 0 0,-1 0 0,0 0 0,-1 0 0,1 0 0,0 0 0,0 7 0,0 0 0,1 0 0,-1-2 0,0-1 0,0-1 0,0-2 0,0 0 0,1-1 0,-1 0 0,0 0 0,-7 6 0,1 0 0,-1 0 0,2 0 0,2-3 0,-6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7T14:33:32.334"/>
    </inkml:context>
    <inkml:brush xml:id="br0">
      <inkml:brushProperty name="width" value="0.1" units="cm"/>
      <inkml:brushProperty name="height" value="0.1" units="cm"/>
      <inkml:brushProperty name="color" value="#AE198D"/>
      <inkml:brushProperty name="inkEffects" value="galaxy"/>
      <inkml:brushProperty name="anchorX" value="-2327.70923"/>
      <inkml:brushProperty name="anchorY" value="-1334.57373"/>
      <inkml:brushProperty name="scaleFactor" value="0.5"/>
    </inkml:brush>
  </inkml:definitions>
  <inkml:trace contextRef="#ctx0" brushRef="#br0">0 0 24575,'0'0'0,"0"6"0,0 7 0,0 7 0,0 5 0,7-3 0,-1 3 0,7-5 0,6-6 0,4-4 0,5-4 0,2-3 0,2-3 0,1 0 0,0-1 0,0 0 0,1 0 0,-2 0 0,1 1 0,-1 6 0,0 1 0,1 0 0,-8 5 0,1-1 0,0-2 0,0-2 0,2-3 0,2-1 0,-6 4 0,1 0 0,1-1 0,1-1 0,1-1 0,2-2 0,-5-1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7T14:33:38.294"/>
    </inkml:context>
    <inkml:brush xml:id="br0">
      <inkml:brushProperty name="width" value="0.1" units="cm"/>
      <inkml:brushProperty name="height" value="0.1" units="cm"/>
      <inkml:brushProperty name="color" value="#AE198D"/>
      <inkml:brushProperty name="inkEffects" value="galaxy"/>
      <inkml:brushProperty name="anchorX" value="-4395.79053"/>
      <inkml:brushProperty name="anchorY" value="-2862.24536"/>
      <inkml:brushProperty name="scaleFactor" value="0.5"/>
    </inkml:brush>
  </inkml:definitions>
  <inkml:trace contextRef="#ctx0" brushRef="#br0">1 0 24575,'0'0'0,"5"6"0,9 1 0,5 0 0,6-2 0,5-1 0,1-1 0,8-2 0,1 0 0,0-1 0,-1 0 0,-2-1 0,-2 1 0,-7 6 0,-2 0 0,-1 1 0,2-2 0,1 5 0,1-1 0,8-1 0,8-2 0,0-2 0,5-1 0,-1-2 0,-4-1 0,-10-7 0,-3 1 0,-3-1 0,-1 1 0,0 2 0,-5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7T14:33:42.126"/>
    </inkml:context>
    <inkml:brush xml:id="br0">
      <inkml:brushProperty name="width" value="0.1" units="cm"/>
      <inkml:brushProperty name="height" value="0.1" units="cm"/>
      <inkml:brushProperty name="color" value="#AE198D"/>
      <inkml:brushProperty name="inkEffects" value="galaxy"/>
      <inkml:brushProperty name="anchorX" value="-6629.23926"/>
      <inkml:brushProperty name="anchorY" value="-4196.81836"/>
      <inkml:brushProperty name="scaleFactor" value="0.5"/>
    </inkml:brush>
  </inkml:definitions>
  <inkml:trace contextRef="#ctx0" brushRef="#br0">0 1 24575,'0'0'0,"6"0"0,1 6 0,6 1 0,6 0 0,4-1 0,5-2 0,9 5 0,1-1 0,2-1 0,-2-2 0,6-1 0,-2-2 0,-1-1 0,-3 0 0,-1-2 0,-3 1 0,6 0 0,-1-1 0,-1 1 0,-1 0 0,-1 0 0,-1 0 0,-2 0 0,-1 0 0,0 0 0,0 0 0,0 0 0,-6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7T14:33:48.584"/>
    </inkml:context>
    <inkml:brush xml:id="br0">
      <inkml:brushProperty name="width" value="0.05" units="cm"/>
      <inkml:brushProperty name="height" value="0.05" units="cm"/>
      <inkml:brushProperty name="color" value="#E71224"/>
    </inkml:brush>
  </inkml:definitions>
  <inkml:trace contextRef="#ctx0" brushRef="#br0">0 0 24575,'1'3'0,"0"0"0,0 0 0,0 0 0,0-1 0,0 1 0,0-1 0,1 1 0,-1-1 0,1 1 0,-1-1 0,1 0 0,0 1 0,0-1 0,0 0 0,1-1 0,-1 1 0,5 3 0,43 25 0,-19-17 0,55 17 0,-29-11 0,-40-14 0,1-1 0,-1 0 0,1-1 0,-1-1 0,1 0 0,0-1 0,30-3 0,6-5 0,63-16 0,-64 11 0,65-5 0,-45 14-1365,-45 3-5461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7T15:13:42.862"/>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0 38 24575,'0'0'0,"0"-6"0,7-1 0,12 0 0,7 2 0,12 1 0,9 2 0,2 0 0,5 2 0,-4 0 0,4 0 0,1 0 0,-3 0 0,2 1 0,-4-1 0,1 0 0,9 0 0,10 0 0,9 0 0,2 0 0,-2 0 0,-9 0 0,-11 0 0,-9 0 0,-15 6 0,-5 1 0,-4-1 0,-7 6 0,1-1 0,1-2 0,9-3 0,9-1 0,-3-9 0,0-1 0,-2-2 0,0 2 0,-2 0 0,1 2 0,-2 2 0,1 0 0,0 1 0,6 0 0,1 0 0,0 0 0,-2 0 0,-1 1 0,-7-8 0,-2 1 0,-8-7 0,-5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DC806-D186-49E8-B806-094DF66B47A3}" type="datetimeFigureOut">
              <a:rPr lang="en-US" smtClean="0"/>
              <a:t>1/14/2023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EB185D-2B50-4BDB-BE9C-99CEBECBADD0}" type="slidenum">
              <a:rPr lang="en-US" smtClean="0"/>
              <a:t>‹#›</a:t>
            </a:fld>
            <a:endParaRPr lang="en-US"/>
          </a:p>
        </p:txBody>
      </p:sp>
    </p:spTree>
    <p:extLst>
      <p:ext uri="{BB962C8B-B14F-4D97-AF65-F5344CB8AC3E}">
        <p14:creationId xmlns:p14="http://schemas.microsoft.com/office/powerpoint/2010/main" val="969544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 plan on making this a three-part presentation and discuss two topics wherein the first will be how Synthetic data provides an accepted means of dealing with privacy concerns when using sensitive data, and the second topic will concern how synthetic data can be used to remedy issues associated with small sample size, especially when associated with under-represented groups. I will give three means of accomplishing the above by providing examples of how to handle unbalanced data sets, such as the issue we have with our transgender population. </a:t>
            </a:r>
            <a:r>
              <a:rPr lang="en-US" sz="1800">
                <a:effectLst/>
                <a:latin typeface="Calibri" panose="020F0502020204030204" pitchFamily="34" charset="0"/>
                <a:ea typeface="Calibri" panose="020F0502020204030204" pitchFamily="34" charset="0"/>
                <a:cs typeface="Times New Roman" panose="02020603050405020304" pitchFamily="18" charset="0"/>
              </a:rPr>
              <a:t>I hope to have time at the end of my presentation to include a live demo of the application of Artificial Intelligence in solving the problems associated with unbalanced data sets using the Python programming language.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So please standby this should be both fun and interesting… </a:t>
            </a:r>
            <a:r>
              <a:rPr lang="en-US"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E0EB185D-2B50-4BDB-BE9C-99CEBECBADD0}" type="slidenum">
              <a:rPr lang="en-US" smtClean="0"/>
              <a:t>1</a:t>
            </a:fld>
            <a:endParaRPr lang="en-US"/>
          </a:p>
        </p:txBody>
      </p:sp>
    </p:spTree>
    <p:extLst>
      <p:ext uri="{BB962C8B-B14F-4D97-AF65-F5344CB8AC3E}">
        <p14:creationId xmlns:p14="http://schemas.microsoft.com/office/powerpoint/2010/main" val="2192259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“There is of course a trade-off between cost and data utility. For example, implementing a high level of controls entails higher operational costs. This cost becomes more acceptable when the data utility achieved is also high (assuming that data utility is a priority to the organization). Of course, the ideal is when there is low operational cost and high data utility. While this is perhaps a simple view, ‘Figure 1’ illustrates some important trade-offs that an organization can make (4).”</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 Practical Synthetic Data Generation, K. El </a:t>
            </a:r>
            <a:r>
              <a:rPr lang="en-US" sz="900" dirty="0" err="1">
                <a:effectLst/>
                <a:latin typeface="Calibri" panose="020F0502020204030204" pitchFamily="34" charset="0"/>
                <a:ea typeface="Calibri" panose="020F0502020204030204" pitchFamily="34" charset="0"/>
                <a:cs typeface="Calibri" panose="020F0502020204030204" pitchFamily="34" charset="0"/>
              </a:rPr>
              <a:t>Eman</a:t>
            </a:r>
            <a:r>
              <a:rPr lang="en-US" sz="900" dirty="0">
                <a:effectLst/>
                <a:latin typeface="Calibri" panose="020F0502020204030204" pitchFamily="34" charset="0"/>
                <a:ea typeface="Calibri" panose="020F0502020204030204" pitchFamily="34" charset="0"/>
                <a:cs typeface="Calibri" panose="020F0502020204030204" pitchFamily="34" charset="0"/>
              </a:rPr>
              <a:t> et al, (2021) p.32. Chapter 2, Implementing Data Synthesis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E0EB185D-2B50-4BDB-BE9C-99CEBECBADD0}" type="slidenum">
              <a:rPr lang="en-US" smtClean="0"/>
              <a:t>11</a:t>
            </a:fld>
            <a:endParaRPr lang="en-US"/>
          </a:p>
        </p:txBody>
      </p:sp>
    </p:spTree>
    <p:extLst>
      <p:ext uri="{BB962C8B-B14F-4D97-AF65-F5344CB8AC3E}">
        <p14:creationId xmlns:p14="http://schemas.microsoft.com/office/powerpoint/2010/main" val="3121858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Synthetic data is usually of better quality due to </a:t>
            </a:r>
            <a:r>
              <a:rPr lang="en-US"/>
              <a:t>the augmentation process than </a:t>
            </a:r>
            <a:r>
              <a:rPr lang="en-US" dirty="0"/>
              <a:t>the original data from which it is derived.</a:t>
            </a:r>
          </a:p>
        </p:txBody>
      </p:sp>
      <p:sp>
        <p:nvSpPr>
          <p:cNvPr id="4" name="Slide Number Placeholder 3"/>
          <p:cNvSpPr>
            <a:spLocks noGrp="1"/>
          </p:cNvSpPr>
          <p:nvPr>
            <p:ph type="sldNum" sz="quarter" idx="5"/>
          </p:nvPr>
        </p:nvSpPr>
        <p:spPr/>
        <p:txBody>
          <a:bodyPr/>
          <a:lstStyle/>
          <a:p>
            <a:fld id="{E0EB185D-2B50-4BDB-BE9C-99CEBECBADD0}" type="slidenum">
              <a:rPr lang="en-US" smtClean="0"/>
              <a:t>13</a:t>
            </a:fld>
            <a:endParaRPr lang="en-US"/>
          </a:p>
        </p:txBody>
      </p:sp>
    </p:spTree>
    <p:extLst>
      <p:ext uri="{BB962C8B-B14F-4D97-AF65-F5344CB8AC3E}">
        <p14:creationId xmlns:p14="http://schemas.microsoft.com/office/powerpoint/2010/main" val="3466760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solidFill>
                  <a:schemeClr val="accent1">
                    <a:lumMod val="75000"/>
                  </a:schemeClr>
                </a:solidFill>
              </a:rPr>
              <a:t>Evaluation metrics and human-in-the-loop tests</a:t>
            </a:r>
          </a:p>
          <a:p>
            <a:endParaRPr lang="en-US" dirty="0"/>
          </a:p>
          <a:p>
            <a:r>
              <a:rPr lang="en-US" dirty="0"/>
              <a:t> In addition to creating regulatory standards for synthetic-data quality, regulations and evaluation metrics should also be developed for models that assess not only realism but also failure modes, such as information leakage. </a:t>
            </a:r>
          </a:p>
          <a:p>
            <a:endParaRPr lang="en-US" dirty="0"/>
          </a:p>
          <a:p>
            <a:r>
              <a:rPr lang="en-US" dirty="0"/>
              <a:t>Although no consensus for a universal quantitative metric has been reached, recent discussions have pointed toward rethinking the evaluation of generative models as if facing a bias– variance trade-off — that is, models biased toward emulating only one label would fail to capture the multimodal nature of probability distributions, and models with high variance would generate data outside of the distributions. </a:t>
            </a:r>
          </a:p>
          <a:p>
            <a:endParaRPr lang="en-US" dirty="0"/>
          </a:p>
          <a:p>
            <a:r>
              <a:rPr lang="en-US" dirty="0"/>
              <a:t>This analogy gives rise to two qualities for scoring synthetic datasets:</a:t>
            </a:r>
          </a:p>
          <a:p>
            <a:endParaRPr lang="en-US" dirty="0"/>
          </a:p>
          <a:p>
            <a:r>
              <a:rPr lang="en-US" dirty="0"/>
              <a:t>Fidelity, for assessing the realism of synthetic samples; and diversity, for capturing the variability of real data.</a:t>
            </a:r>
          </a:p>
          <a:p>
            <a:endParaRPr lang="en-US" dirty="0"/>
          </a:p>
          <a:p>
            <a:r>
              <a:rPr lang="en-US" dirty="0"/>
              <a:t>The privacy issues in synthetic data can also define authenticity, a measurement of the number of copies of real data made by the model.</a:t>
            </a:r>
          </a:p>
          <a:p>
            <a:endParaRPr lang="en-US" dirty="0"/>
          </a:p>
          <a:p>
            <a:r>
              <a:rPr lang="en-US" dirty="0"/>
              <a:t>In experimentation with synthetic EMR data in the context of COVID-19, these three metrics were used to understand the fidelity–diversity and privacy–utility trade-offs in ranking generative models.</a:t>
            </a:r>
          </a:p>
          <a:p>
            <a:endParaRPr lang="en-US" dirty="0"/>
          </a:p>
          <a:p>
            <a:r>
              <a:rPr lang="en-US" b="1" dirty="0">
                <a:highlight>
                  <a:srgbClr val="FFFF00"/>
                </a:highlight>
              </a:rPr>
              <a:t> It was seen that prioritizing diversity and privacy-preserving performance decreased fidelity and downstream classification tasks using synthetic data.</a:t>
            </a:r>
          </a:p>
          <a:p>
            <a:endParaRPr lang="en-US" dirty="0"/>
          </a:p>
        </p:txBody>
      </p:sp>
      <p:sp>
        <p:nvSpPr>
          <p:cNvPr id="4" name="Slide Number Placeholder 3"/>
          <p:cNvSpPr>
            <a:spLocks noGrp="1"/>
          </p:cNvSpPr>
          <p:nvPr>
            <p:ph type="sldNum" sz="quarter" idx="5"/>
          </p:nvPr>
        </p:nvSpPr>
        <p:spPr/>
        <p:txBody>
          <a:bodyPr/>
          <a:lstStyle/>
          <a:p>
            <a:fld id="{E0EB185D-2B50-4BDB-BE9C-99CEBECBADD0}" type="slidenum">
              <a:rPr lang="en-US" smtClean="0"/>
              <a:t>14</a:t>
            </a:fld>
            <a:endParaRPr lang="en-US"/>
          </a:p>
        </p:txBody>
      </p:sp>
    </p:spTree>
    <p:extLst>
      <p:ext uri="{BB962C8B-B14F-4D97-AF65-F5344CB8AC3E}">
        <p14:creationId xmlns:p14="http://schemas.microsoft.com/office/powerpoint/2010/main" val="1962606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accent1">
                    <a:lumMod val="75000"/>
                  </a:schemeClr>
                </a:solidFill>
              </a:rPr>
              <a:t>Who knows what the future holds?</a:t>
            </a:r>
          </a:p>
          <a:p>
            <a:endParaRPr lang="en-US"/>
          </a:p>
        </p:txBody>
      </p:sp>
      <p:sp>
        <p:nvSpPr>
          <p:cNvPr id="4" name="Slide Number Placeholder 3"/>
          <p:cNvSpPr>
            <a:spLocks noGrp="1"/>
          </p:cNvSpPr>
          <p:nvPr>
            <p:ph type="sldNum" sz="quarter" idx="5"/>
          </p:nvPr>
        </p:nvSpPr>
        <p:spPr/>
        <p:txBody>
          <a:bodyPr/>
          <a:lstStyle/>
          <a:p>
            <a:fld id="{E0EB185D-2B50-4BDB-BE9C-99CEBECBADD0}" type="slidenum">
              <a:rPr lang="en-US" smtClean="0"/>
              <a:t>15</a:t>
            </a:fld>
            <a:endParaRPr lang="en-US"/>
          </a:p>
        </p:txBody>
      </p:sp>
    </p:spTree>
    <p:extLst>
      <p:ext uri="{BB962C8B-B14F-4D97-AF65-F5344CB8AC3E}">
        <p14:creationId xmlns:p14="http://schemas.microsoft.com/office/powerpoint/2010/main" val="3351687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263238"/>
                </a:solidFill>
                <a:latin typeface="ArialMT"/>
              </a:rPr>
              <a:t>According to Gartner by 2024, 60% of data utilized for developing A.I. and analytical projects will be synthetically generated, and consumption for A.I. projects will increase by 2030, whereby synthetic data would eventually supplant actual data in A.I. models as shown in Figure 1.</a:t>
            </a:r>
          </a:p>
          <a:p>
            <a:pPr algn="l"/>
            <a:r>
              <a:rPr lang="en-US" sz="1800" b="1" i="0" u="none" strike="noStrike" baseline="0" dirty="0">
                <a:solidFill>
                  <a:srgbClr val="000000"/>
                </a:solidFill>
                <a:latin typeface="Arial-BoldMT"/>
              </a:rPr>
              <a:t>Figure 1. </a:t>
            </a:r>
            <a:r>
              <a:rPr lang="en-US" sz="1800" b="0" i="0" u="none" strike="noStrike" baseline="0" dirty="0">
                <a:solidFill>
                  <a:srgbClr val="263238"/>
                </a:solidFill>
                <a:latin typeface="ArialMT"/>
              </a:rPr>
              <a:t>Synthetic Data will replace actual data in A.I. models by 2030 </a:t>
            </a:r>
            <a:r>
              <a:rPr lang="en-US" sz="1800" b="0" i="0" u="none" strike="noStrike" baseline="0" dirty="0">
                <a:solidFill>
                  <a:srgbClr val="000000"/>
                </a:solidFill>
                <a:latin typeface="ArialMT"/>
              </a:rPr>
              <a:t>[2]</a:t>
            </a:r>
          </a:p>
          <a:p>
            <a:pPr algn="l"/>
            <a:endParaRPr lang="en-US" sz="1800" b="0" i="0" u="none" strike="noStrike" baseline="0" dirty="0">
              <a:solidFill>
                <a:srgbClr val="000000"/>
              </a:solidFill>
              <a:latin typeface="ArialMT"/>
            </a:endParaRPr>
          </a:p>
          <a:p>
            <a:pPr algn="l"/>
            <a:endParaRPr lang="en-US" sz="1800" b="0" i="0" u="none" strike="noStrike" baseline="0" dirty="0">
              <a:solidFill>
                <a:srgbClr val="000000"/>
              </a:solidFill>
              <a:latin typeface="ArialMT"/>
            </a:endParaRPr>
          </a:p>
          <a:p>
            <a:pPr algn="l"/>
            <a:endParaRPr lang="en-US" dirty="0"/>
          </a:p>
        </p:txBody>
      </p:sp>
      <p:sp>
        <p:nvSpPr>
          <p:cNvPr id="4" name="Slide Number Placeholder 3"/>
          <p:cNvSpPr>
            <a:spLocks noGrp="1"/>
          </p:cNvSpPr>
          <p:nvPr>
            <p:ph type="sldNum" sz="quarter" idx="5"/>
          </p:nvPr>
        </p:nvSpPr>
        <p:spPr/>
        <p:txBody>
          <a:bodyPr/>
          <a:lstStyle/>
          <a:p>
            <a:fld id="{E0EB185D-2B50-4BDB-BE9C-99CEBECBADD0}" type="slidenum">
              <a:rPr lang="en-US" smtClean="0"/>
              <a:t>16</a:t>
            </a:fld>
            <a:endParaRPr lang="en-US"/>
          </a:p>
        </p:txBody>
      </p:sp>
    </p:spTree>
    <p:extLst>
      <p:ext uri="{BB962C8B-B14F-4D97-AF65-F5344CB8AC3E}">
        <p14:creationId xmlns:p14="http://schemas.microsoft.com/office/powerpoint/2010/main" val="2945400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How to handle an </a:t>
            </a:r>
            <a:r>
              <a:rPr lang="en-US"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Im</a:t>
            </a:r>
            <a:r>
              <a:rPr lang="en-US"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balanced </a:t>
            </a:r>
            <a:r>
              <a:rPr lang="en-US"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Data Set</a:t>
            </a:r>
            <a:br>
              <a:rPr lang="en-US"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br>
            <a:br>
              <a:rPr lang="en-US"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br>
            <a:r>
              <a:rPr lang="en-US"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An imbalanced data set is a data set where the number of members of the majority class far outnumbers the number of members of the minority class.</a:t>
            </a:r>
            <a:endParaRPr lang="en-US" dirty="0"/>
          </a:p>
        </p:txBody>
      </p:sp>
      <p:sp>
        <p:nvSpPr>
          <p:cNvPr id="4" name="Slide Number Placeholder 3"/>
          <p:cNvSpPr>
            <a:spLocks noGrp="1"/>
          </p:cNvSpPr>
          <p:nvPr>
            <p:ph type="sldNum" sz="quarter" idx="5"/>
          </p:nvPr>
        </p:nvSpPr>
        <p:spPr/>
        <p:txBody>
          <a:bodyPr/>
          <a:lstStyle/>
          <a:p>
            <a:fld id="{E0EB185D-2B50-4BDB-BE9C-99CEBECBADD0}" type="slidenum">
              <a:rPr lang="en-US" smtClean="0"/>
              <a:t>17</a:t>
            </a:fld>
            <a:endParaRPr lang="en-US"/>
          </a:p>
        </p:txBody>
      </p:sp>
    </p:spTree>
    <p:extLst>
      <p:ext uri="{BB962C8B-B14F-4D97-AF65-F5344CB8AC3E}">
        <p14:creationId xmlns:p14="http://schemas.microsoft.com/office/powerpoint/2010/main" val="3175868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In the first (left most) instance we see the final affect of undersampling were one pull all the rare events while also pulling small sample of the abundant events to equalize the databases. This means of data analysis is not very popular because one must reduce the number of data points for the dominant data category to match the number of data points for the dominant data category and in data science the more data you have the better so anything that makes you reduce the amount of data that you have is problematic and not desirable .
In the middle is a more common occurrence and unbalanced data set where the sample will contain a multiple of relative abundances but in this case let's say that we are looking at an abundant data set and a rare data set. </a:t>
            </a:r>
          </a:p>
          <a:p>
            <a:endParaRPr lang="en-US" dirty="0"/>
          </a:p>
          <a:p>
            <a:r>
              <a:rPr lang="en-US" dirty="0"/>
              <a:t>And the last example on the far right is an example of oversampling where a rare database will be amplified and even augmented so that the number of samples of the rare data will have the same relative abundance as the more abundant data and therefore the data set will be balanced and the rare data or not be biased by the relative abundance of the common or more abundant data.   </a:t>
            </a:r>
          </a:p>
        </p:txBody>
      </p:sp>
      <p:sp>
        <p:nvSpPr>
          <p:cNvPr id="4" name="Slide Number Placeholder 3"/>
          <p:cNvSpPr>
            <a:spLocks noGrp="1"/>
          </p:cNvSpPr>
          <p:nvPr>
            <p:ph type="sldNum" sz="quarter" idx="5"/>
          </p:nvPr>
        </p:nvSpPr>
        <p:spPr/>
        <p:txBody>
          <a:bodyPr/>
          <a:lstStyle/>
          <a:p>
            <a:fld id="{E0EB185D-2B50-4BDB-BE9C-99CEBECBADD0}" type="slidenum">
              <a:rPr lang="en-US" smtClean="0"/>
              <a:t>18</a:t>
            </a:fld>
            <a:endParaRPr lang="en-US"/>
          </a:p>
        </p:txBody>
      </p:sp>
    </p:spTree>
    <p:extLst>
      <p:ext uri="{BB962C8B-B14F-4D97-AF65-F5344CB8AC3E}">
        <p14:creationId xmlns:p14="http://schemas.microsoft.com/office/powerpoint/2010/main" val="821315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Three </a:t>
            </a:r>
            <a:r>
              <a:rPr lang="en-US"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M</a:t>
            </a:r>
            <a:r>
              <a:rPr lang="en-US"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eans of Balancing an Imbalanced </a:t>
            </a:r>
            <a:r>
              <a:rPr lang="en-US"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D</a:t>
            </a:r>
            <a:r>
              <a:rPr lang="en-US"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ata </a:t>
            </a:r>
            <a:r>
              <a:rPr lang="en-US"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S</a:t>
            </a:r>
            <a:r>
              <a:rPr lang="en-US"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et</a:t>
            </a:r>
            <a:endParaRPr lang="en-US" dirty="0"/>
          </a:p>
        </p:txBody>
      </p:sp>
      <p:sp>
        <p:nvSpPr>
          <p:cNvPr id="4" name="Slide Number Placeholder 3"/>
          <p:cNvSpPr>
            <a:spLocks noGrp="1"/>
          </p:cNvSpPr>
          <p:nvPr>
            <p:ph type="sldNum" sz="quarter" idx="5"/>
          </p:nvPr>
        </p:nvSpPr>
        <p:spPr/>
        <p:txBody>
          <a:bodyPr/>
          <a:lstStyle/>
          <a:p>
            <a:fld id="{E0EB185D-2B50-4BDB-BE9C-99CEBECBADD0}" type="slidenum">
              <a:rPr lang="en-US" smtClean="0"/>
              <a:t>19</a:t>
            </a:fld>
            <a:endParaRPr lang="en-US"/>
          </a:p>
        </p:txBody>
      </p:sp>
    </p:spTree>
    <p:extLst>
      <p:ext uri="{BB962C8B-B14F-4D97-AF65-F5344CB8AC3E}">
        <p14:creationId xmlns:p14="http://schemas.microsoft.com/office/powerpoint/2010/main" val="2532534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My aim is to demonstrate how synthetic data can be used to balance an unbalanced data set by amplifying random sampling of 33% of the minority (target) data set three times with replacement.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Please note that it is vital that we are always working with totally randomized samples so that we have a shuffled deck of randomly "mixed cards“ just as if you were playing a game of chance to prevent bias, where the samples are hopefully "representative" of the entire population, which is never really the case for every possible attribute in a population, and so that samples are randomly distributed to reduce sampling bias.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Each sampling (aliquot) is returned to the original sample which is then re-randomization before another cycle of amplification is performed so that with replacement the sample used in the subsequent amplification has the same sample composition as the original sample following re-randomization.  </a:t>
            </a:r>
          </a:p>
          <a:p>
            <a:endParaRPr lang="en-US" dirty="0"/>
          </a:p>
        </p:txBody>
      </p:sp>
      <p:sp>
        <p:nvSpPr>
          <p:cNvPr id="4" name="Slide Number Placeholder 3"/>
          <p:cNvSpPr>
            <a:spLocks noGrp="1"/>
          </p:cNvSpPr>
          <p:nvPr>
            <p:ph type="sldNum" sz="quarter" idx="5"/>
          </p:nvPr>
        </p:nvSpPr>
        <p:spPr/>
        <p:txBody>
          <a:bodyPr/>
          <a:lstStyle/>
          <a:p>
            <a:fld id="{E0EB185D-2B50-4BDB-BE9C-99CEBECBADD0}" type="slidenum">
              <a:rPr lang="en-US" smtClean="0"/>
              <a:t>20</a:t>
            </a:fld>
            <a:endParaRPr lang="en-US"/>
          </a:p>
        </p:txBody>
      </p:sp>
    </p:spTree>
    <p:extLst>
      <p:ext uri="{BB962C8B-B14F-4D97-AF65-F5344CB8AC3E}">
        <p14:creationId xmlns:p14="http://schemas.microsoft.com/office/powerpoint/2010/main" val="3237176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B185D-2B50-4BDB-BE9C-99CEBECBADD0}" type="slidenum">
              <a:rPr lang="en-US" smtClean="0"/>
              <a:t>21</a:t>
            </a:fld>
            <a:endParaRPr lang="en-US"/>
          </a:p>
        </p:txBody>
      </p:sp>
    </p:spTree>
    <p:extLst>
      <p:ext uri="{BB962C8B-B14F-4D97-AF65-F5344CB8AC3E}">
        <p14:creationId xmlns:p14="http://schemas.microsoft.com/office/powerpoint/2010/main" val="1023977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Nowadays, machine learning is widely employed to solve real-world problems, particularly in the medical and diagnostics fields.</a:t>
            </a:r>
          </a:p>
          <a:p>
            <a:endParaRPr lang="en-US" sz="1200" dirty="0"/>
          </a:p>
          <a:p>
            <a:r>
              <a:rPr lang="en-US" sz="1200" dirty="0"/>
              <a:t>However, training a machine learning model requires a massive amount of data, making it challenging due to the demand for access to medical data being rigid since the data is kept confidential, secure, and difficult to obtain.</a:t>
            </a:r>
          </a:p>
          <a:p>
            <a:endParaRPr lang="en-US" dirty="0"/>
          </a:p>
        </p:txBody>
      </p:sp>
      <p:sp>
        <p:nvSpPr>
          <p:cNvPr id="4" name="Slide Number Placeholder 3"/>
          <p:cNvSpPr>
            <a:spLocks noGrp="1"/>
          </p:cNvSpPr>
          <p:nvPr>
            <p:ph type="sldNum" sz="quarter" idx="5"/>
          </p:nvPr>
        </p:nvSpPr>
        <p:spPr/>
        <p:txBody>
          <a:bodyPr/>
          <a:lstStyle/>
          <a:p>
            <a:fld id="{E0EB185D-2B50-4BDB-BE9C-99CEBECBADD0}" type="slidenum">
              <a:rPr lang="en-US" smtClean="0"/>
              <a:t>2</a:t>
            </a:fld>
            <a:endParaRPr lang="en-US"/>
          </a:p>
        </p:txBody>
      </p:sp>
    </p:spTree>
    <p:extLst>
      <p:ext uri="{BB962C8B-B14F-4D97-AF65-F5344CB8AC3E}">
        <p14:creationId xmlns:p14="http://schemas.microsoft.com/office/powerpoint/2010/main" val="2396084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SMOTE technique, we generate data.  </a:t>
            </a:r>
          </a:p>
          <a:p>
            <a:endParaRPr lang="en-US" dirty="0"/>
          </a:p>
          <a:p>
            <a:r>
              <a:rPr lang="en-US" dirty="0"/>
              <a:t>Let’s say that the dots in the above illustration represents various data points where we have two Classes.</a:t>
            </a:r>
          </a:p>
          <a:p>
            <a:endParaRPr lang="en-US" dirty="0"/>
          </a:p>
          <a:p>
            <a:r>
              <a:rPr lang="en-US" dirty="0"/>
              <a:t>The Blue color is not Cancer, and the Red color is Cancer.  </a:t>
            </a:r>
          </a:p>
          <a:p>
            <a:endParaRPr lang="en-US" dirty="0"/>
          </a:p>
          <a:p>
            <a:r>
              <a:rPr lang="en-US" dirty="0"/>
              <a:t>So, let’s say that the Red Class is initially much smaller than Blue Class, making it very difficult to predict the Red or Cancer Class elements.</a:t>
            </a:r>
          </a:p>
          <a:p>
            <a:endParaRPr lang="en-US" dirty="0"/>
          </a:p>
          <a:p>
            <a:r>
              <a:rPr lang="en-US" dirty="0"/>
              <a:t>So, what SMOTE will do, which is illustrated above in the box is take SMOTE will take the distance to the nearest neighbors of any members of the Minority (RED) Class and then take the average of those nearest neighbors and predict the plausible location of where another member of the Minority (Red) Class would be found and then use that information to create and new Red class member until the number of Minority Class members is equal to the number of Majority Class members.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EB185D-2B50-4BDB-BE9C-99CEBECBADD0}" type="slidenum">
              <a:rPr lang="en-US" smtClean="0"/>
              <a:t>22</a:t>
            </a:fld>
            <a:endParaRPr lang="en-US"/>
          </a:p>
        </p:txBody>
      </p:sp>
    </p:spTree>
    <p:extLst>
      <p:ext uri="{BB962C8B-B14F-4D97-AF65-F5344CB8AC3E}">
        <p14:creationId xmlns:p14="http://schemas.microsoft.com/office/powerpoint/2010/main" val="1026276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will attempt to demonstrate the use of SMOTE and how it can be used to balance data sets.</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Next, I will quickly show how you do it with a real data set, so now that you understand the concept, I can show you the Python code part.</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have a data set called car evaluation, a data set of 1728 records with seven columns containing data attributes.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data is from the UCI Data Repository.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Let me quickly explain this data to you; this data describes in the “outcome” column of the data set, which is the evaluation (y-value) of a car model as being “acceptable” or “unacceptable” by a consumer affairs orientated magazine based on the six variables in the columns of the dataset which are “buying cost,” “maintenance cost,” “the number of doors,” the “number of persons that the car can hold,” the “size of the trunk ‘luggage boot’ of the car,” and the “safety rating of the car.”</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ratings of the car model are rated regarding safety as low, medium, and high, and in terms of outcome, the car models are rated as “acceptable” or “unacceptable.”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If you were to look at the number of records of each of the classes, you would see that out of the 1728 car models, 1210 of the records belong to the “unacceptable class,” 384 of the models belong to the “acceptable class,” 69 of the models belong to the “good cars class,” and 65 of the models belong to the “very good class.”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you can see that this is an example of an imbalanced data set in that the “minority class” for “very good” cars and “good cars” have 65 and 69 members, respectively. Thus, both data sets are about 19 times smaller than the “majority class,” so it can be said that the majority class is about 19 times bigger than the minority classes.</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now I use the Sklearn software to preprocess and classify the data by first removing the values of the last column and then re-labeling the data so that the algorithm can process it.</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E0EB185D-2B50-4BDB-BE9C-99CEBECBADD0}" type="slidenum">
              <a:rPr lang="en-US" smtClean="0"/>
              <a:t>23</a:t>
            </a:fld>
            <a:endParaRPr lang="en-US"/>
          </a:p>
        </p:txBody>
      </p:sp>
    </p:spTree>
    <p:extLst>
      <p:ext uri="{BB962C8B-B14F-4D97-AF65-F5344CB8AC3E}">
        <p14:creationId xmlns:p14="http://schemas.microsoft.com/office/powerpoint/2010/main" val="185326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clearly see that the majority class has a huge advantage in the accuracy (98%) of its predictions when compared to the Minority Classes wherein the case of “Good” and “Very Good” car models only have a predictive accuracy of 67% and 68%.</a:t>
            </a:r>
          </a:p>
        </p:txBody>
      </p:sp>
      <p:sp>
        <p:nvSpPr>
          <p:cNvPr id="4" name="Slide Number Placeholder 3"/>
          <p:cNvSpPr>
            <a:spLocks noGrp="1"/>
          </p:cNvSpPr>
          <p:nvPr>
            <p:ph type="sldNum" sz="quarter" idx="5"/>
          </p:nvPr>
        </p:nvSpPr>
        <p:spPr/>
        <p:txBody>
          <a:bodyPr/>
          <a:lstStyle/>
          <a:p>
            <a:fld id="{E0EB185D-2B50-4BDB-BE9C-99CEBECBADD0}" type="slidenum">
              <a:rPr lang="en-US" smtClean="0"/>
              <a:t>27</a:t>
            </a:fld>
            <a:endParaRPr lang="en-US"/>
          </a:p>
        </p:txBody>
      </p:sp>
    </p:spTree>
    <p:extLst>
      <p:ext uri="{BB962C8B-B14F-4D97-AF65-F5344CB8AC3E}">
        <p14:creationId xmlns:p14="http://schemas.microsoft.com/office/powerpoint/2010/main" val="19197014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Get SMOTE!</a:t>
            </a:r>
          </a:p>
          <a:p>
            <a:endParaRPr lang="en-US" dirty="0"/>
          </a:p>
          <a:p>
            <a:endParaRPr lang="en-US" dirty="0"/>
          </a:p>
          <a:p>
            <a:r>
              <a:rPr lang="en-US" dirty="0"/>
              <a:t>Before SMOTE-</a:t>
            </a:r>
            <a:r>
              <a:rPr lang="en-US" dirty="0" err="1"/>
              <a:t>ing</a:t>
            </a:r>
            <a:r>
              <a:rPr lang="en-US" dirty="0"/>
              <a:t>, the classes had the following numbers Unacceptable 839, Acceptable 282, Good 48, and Very Good 40, AND after SMOTE-</a:t>
            </a:r>
            <a:r>
              <a:rPr lang="en-US" dirty="0" err="1"/>
              <a:t>ing</a:t>
            </a:r>
            <a:r>
              <a:rPr lang="en-US" dirty="0"/>
              <a:t>, all the classes have the same number of members as the Majority class.</a:t>
            </a:r>
          </a:p>
          <a:p>
            <a:endParaRPr lang="en-US" dirty="0"/>
          </a:p>
          <a:p>
            <a:endParaRPr lang="en-US" dirty="0"/>
          </a:p>
          <a:p>
            <a:r>
              <a:rPr lang="en-US" dirty="0"/>
              <a:t>How did this happen? This happened because the SMOTE algorithm performed extrapolation on all the individual classes, effectively amplifying them so that they have the same number of members at the Majority Class.</a:t>
            </a:r>
          </a:p>
          <a:p>
            <a:endParaRPr lang="en-US" dirty="0"/>
          </a:p>
          <a:p>
            <a:r>
              <a:rPr lang="en-US" dirty="0"/>
              <a:t>So what the software does is that it looks at the nearest neighbors to each of the members of the various Classes and takes the average of the neighboring data and uses this value to create new data  </a:t>
            </a:r>
          </a:p>
          <a:p>
            <a:endParaRPr lang="en-US" dirty="0"/>
          </a:p>
          <a:p>
            <a:endParaRPr lang="en-US" dirty="0"/>
          </a:p>
        </p:txBody>
      </p:sp>
      <p:sp>
        <p:nvSpPr>
          <p:cNvPr id="4" name="Slide Number Placeholder 3"/>
          <p:cNvSpPr>
            <a:spLocks noGrp="1"/>
          </p:cNvSpPr>
          <p:nvPr>
            <p:ph type="sldNum" sz="quarter" idx="5"/>
          </p:nvPr>
        </p:nvSpPr>
        <p:spPr/>
        <p:txBody>
          <a:bodyPr/>
          <a:lstStyle/>
          <a:p>
            <a:fld id="{E0EB185D-2B50-4BDB-BE9C-99CEBECBADD0}" type="slidenum">
              <a:rPr lang="en-US" smtClean="0"/>
              <a:t>28</a:t>
            </a:fld>
            <a:endParaRPr lang="en-US"/>
          </a:p>
        </p:txBody>
      </p:sp>
    </p:spTree>
    <p:extLst>
      <p:ext uri="{BB962C8B-B14F-4D97-AF65-F5344CB8AC3E}">
        <p14:creationId xmlns:p14="http://schemas.microsoft.com/office/powerpoint/2010/main" val="32364422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the accuracy went up, which is great but what is much more important is that you can see notable changes in the predictive accuracy of all the Classes.</a:t>
            </a:r>
          </a:p>
          <a:p>
            <a:endParaRPr lang="en-US" dirty="0"/>
          </a:p>
          <a:p>
            <a:endParaRPr lang="en-US" dirty="0"/>
          </a:p>
          <a:p>
            <a:r>
              <a:rPr lang="en-US" dirty="0"/>
              <a:t>As you can see the accuracy of the predictions of the Minority Classes have gone from 67% and 68% to 90% and 96% due to the SMOTE-</a:t>
            </a:r>
            <a:r>
              <a:rPr lang="en-US" dirty="0" err="1"/>
              <a:t>ing</a:t>
            </a:r>
            <a:r>
              <a:rPr lang="en-US" dirty="0"/>
              <a:t> of there data sets which now put them into a reasonable range of predictive accuracy.</a:t>
            </a:r>
          </a:p>
          <a:p>
            <a:endParaRPr lang="en-US" dirty="0"/>
          </a:p>
          <a:p>
            <a:r>
              <a:rPr lang="en-US" dirty="0"/>
              <a:t>One might notice that the predictive accuracy of the Majority Class has taken a slight hit as a result of the SMOTE-</a:t>
            </a:r>
            <a:r>
              <a:rPr lang="en-US" dirty="0" err="1"/>
              <a:t>ing</a:t>
            </a:r>
            <a:r>
              <a:rPr lang="en-US" dirty="0"/>
              <a:t> process where it has gone from 98% down to 95% but that is the price that one pays for the SMOTE-</a:t>
            </a:r>
            <a:r>
              <a:rPr lang="en-US" dirty="0" err="1"/>
              <a:t>ing</a:t>
            </a:r>
            <a:r>
              <a:rPr lang="en-US" dirty="0"/>
              <a:t> process.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EB185D-2B50-4BDB-BE9C-99CEBECBADD0}" type="slidenum">
              <a:rPr lang="en-US" smtClean="0"/>
              <a:t>29</a:t>
            </a:fld>
            <a:endParaRPr lang="en-US"/>
          </a:p>
        </p:txBody>
      </p:sp>
    </p:spTree>
    <p:extLst>
      <p:ext uri="{BB962C8B-B14F-4D97-AF65-F5344CB8AC3E}">
        <p14:creationId xmlns:p14="http://schemas.microsoft.com/office/powerpoint/2010/main" val="2406908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look at this: all our Classes now have a predictive accuracy between 87% and 96%. In contrast, before, the Minority Classes only had a predictive accuracy in the upper sixty present range, and now have a predictive accuracy of 90% and 96%, which is a vast improvement in the original predictive accuracy of the Minority </a:t>
            </a:r>
            <a:r>
              <a:rPr lang="en-US"/>
              <a:t>Class before treatment with SMOTE, </a:t>
            </a:r>
            <a:r>
              <a:rPr lang="en-US" dirty="0"/>
              <a:t>which in our HIV-related studies would be the data that, for instance, might belong to and under-represented population like the transgender population. </a:t>
            </a:r>
          </a:p>
          <a:p>
            <a:endParaRPr lang="en-US" dirty="0"/>
          </a:p>
        </p:txBody>
      </p:sp>
      <p:sp>
        <p:nvSpPr>
          <p:cNvPr id="4" name="Slide Number Placeholder 3"/>
          <p:cNvSpPr>
            <a:spLocks noGrp="1"/>
          </p:cNvSpPr>
          <p:nvPr>
            <p:ph type="sldNum" sz="quarter" idx="5"/>
          </p:nvPr>
        </p:nvSpPr>
        <p:spPr/>
        <p:txBody>
          <a:bodyPr/>
          <a:lstStyle/>
          <a:p>
            <a:fld id="{E0EB185D-2B50-4BDB-BE9C-99CEBECBADD0}" type="slidenum">
              <a:rPr lang="en-US" smtClean="0"/>
              <a:t>30</a:t>
            </a:fld>
            <a:endParaRPr lang="en-US"/>
          </a:p>
        </p:txBody>
      </p:sp>
    </p:spTree>
    <p:extLst>
      <p:ext uri="{BB962C8B-B14F-4D97-AF65-F5344CB8AC3E}">
        <p14:creationId xmlns:p14="http://schemas.microsoft.com/office/powerpoint/2010/main" val="18827387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I have attempted to demonstrate how predictive analytics can be performed using data science techniques for the accurate prediction of patterns even in small data sets which is a common occurrence when trying to study data from underrepresented populations.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above was accomplished with a demo of the power of Python programming language applying the Synthetic Minority Oversampling Technique (SMOTE) which does a form of data synthesis a powerful Machine Learning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Python was applied with a few keystrokes to clean and balance a data set with about 2000 rows in an instant after using Python.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application of SMOTE on the data set increases the predictive accuracy of the two Minority Classes, that is, under-represented data in the sample data set from about 67% and 68% to about 90% and 96%, with only a slight hit taken in the predictive accuracy of the Majority data set as a statistical trade off when using SMOTE were using Python in the Jupyter Notebook environment makes doing the above seem relatively easy.</a:t>
            </a:r>
          </a:p>
          <a:p>
            <a:endParaRPr lang="en-US" dirty="0"/>
          </a:p>
        </p:txBody>
      </p:sp>
      <p:sp>
        <p:nvSpPr>
          <p:cNvPr id="4" name="Slide Number Placeholder 3"/>
          <p:cNvSpPr>
            <a:spLocks noGrp="1"/>
          </p:cNvSpPr>
          <p:nvPr>
            <p:ph type="sldNum" sz="quarter" idx="5"/>
          </p:nvPr>
        </p:nvSpPr>
        <p:spPr/>
        <p:txBody>
          <a:bodyPr/>
          <a:lstStyle/>
          <a:p>
            <a:fld id="{E0EB185D-2B50-4BDB-BE9C-99CEBECBADD0}" type="slidenum">
              <a:rPr lang="en-US" smtClean="0"/>
              <a:t>31</a:t>
            </a:fld>
            <a:endParaRPr lang="en-US"/>
          </a:p>
        </p:txBody>
      </p:sp>
    </p:spTree>
    <p:extLst>
      <p:ext uri="{BB962C8B-B14F-4D97-AF65-F5344CB8AC3E}">
        <p14:creationId xmlns:p14="http://schemas.microsoft.com/office/powerpoint/2010/main" val="3120831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and let’s please hope that the benefits of synthetic data will allow us to please put one more nail in the coffin of HIV and its dreaded comorbidities because I am excited about its potential.</a:t>
            </a:r>
          </a:p>
        </p:txBody>
      </p:sp>
      <p:sp>
        <p:nvSpPr>
          <p:cNvPr id="4" name="Slide Number Placeholder 3"/>
          <p:cNvSpPr>
            <a:spLocks noGrp="1"/>
          </p:cNvSpPr>
          <p:nvPr>
            <p:ph type="sldNum" sz="quarter" idx="5"/>
          </p:nvPr>
        </p:nvSpPr>
        <p:spPr/>
        <p:txBody>
          <a:bodyPr/>
          <a:lstStyle/>
          <a:p>
            <a:fld id="{E0EB185D-2B50-4BDB-BE9C-99CEBECBADD0}" type="slidenum">
              <a:rPr lang="en-US" smtClean="0"/>
              <a:t>33</a:t>
            </a:fld>
            <a:endParaRPr lang="en-US"/>
          </a:p>
        </p:txBody>
      </p:sp>
    </p:spTree>
    <p:extLst>
      <p:ext uri="{BB962C8B-B14F-4D97-AF65-F5344CB8AC3E}">
        <p14:creationId xmlns:p14="http://schemas.microsoft.com/office/powerpoint/2010/main" val="735698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 quick show and tell on how data synthesis and de-identify data on the fly and how it has satisfied all regulatory agencies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Part-1 is most relevant the community at large and I will attempt to demonstrate how synthetic data satisfies the requirements of all the major privacy organizations with references from the book titled "Practical Synthetic Data Generation" where the author refers to a "Privacy Assurance Certification"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E0EB185D-2B50-4BDB-BE9C-99CEBECBADD0}" type="slidenum">
              <a:rPr lang="en-US" smtClean="0"/>
              <a:t>3</a:t>
            </a:fld>
            <a:endParaRPr lang="en-US"/>
          </a:p>
        </p:txBody>
      </p:sp>
    </p:spTree>
    <p:extLst>
      <p:ext uri="{BB962C8B-B14F-4D97-AF65-F5344CB8AC3E}">
        <p14:creationId xmlns:p14="http://schemas.microsoft.com/office/powerpoint/2010/main" val="3269974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to prove my point here is a figure showing the number of US Start-up firms just from 2021 which specialize in the various application of synthetic data and this sector is expanding at a rate of 28% per year and it has been predicted in a report by the Gartner Consulting Company that the amount of synthesize data will exceed the amount of original data being used in data analytics by 2025. and the </a:t>
            </a:r>
            <a:r>
              <a:rPr lang="en-US" b="1" i="0" dirty="0">
                <a:solidFill>
                  <a:srgbClr val="128AB7"/>
                </a:solidFill>
                <a:effectLst/>
                <a:latin typeface="itcfranklingothicstd-book"/>
              </a:rPr>
              <a:t>Synthetic Data Generation Market is projected to reach $1.79 Billion in annual revenues by 2030.</a:t>
            </a:r>
          </a:p>
          <a:p>
            <a:endParaRPr lang="en-US" dirty="0"/>
          </a:p>
        </p:txBody>
      </p:sp>
      <p:sp>
        <p:nvSpPr>
          <p:cNvPr id="4" name="Slide Number Placeholder 3"/>
          <p:cNvSpPr>
            <a:spLocks noGrp="1"/>
          </p:cNvSpPr>
          <p:nvPr>
            <p:ph type="sldNum" sz="quarter" idx="5"/>
          </p:nvPr>
        </p:nvSpPr>
        <p:spPr/>
        <p:txBody>
          <a:bodyPr/>
          <a:lstStyle/>
          <a:p>
            <a:fld id="{E0EB185D-2B50-4BDB-BE9C-99CEBECBADD0}" type="slidenum">
              <a:rPr lang="en-US" smtClean="0"/>
              <a:t>4</a:t>
            </a:fld>
            <a:endParaRPr lang="en-US"/>
          </a:p>
        </p:txBody>
      </p:sp>
    </p:spTree>
    <p:extLst>
      <p:ext uri="{BB962C8B-B14F-4D97-AF65-F5344CB8AC3E}">
        <p14:creationId xmlns:p14="http://schemas.microsoft.com/office/powerpoint/2010/main" val="165694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1">
                    <a:lumMod val="75000"/>
                  </a:schemeClr>
                </a:solidFill>
              </a:rPr>
              <a:t>And you might the asking yourself why would any one want to use synthetic data? </a:t>
            </a:r>
          </a:p>
          <a:p>
            <a:endParaRPr lang="en-US" dirty="0"/>
          </a:p>
        </p:txBody>
      </p:sp>
      <p:sp>
        <p:nvSpPr>
          <p:cNvPr id="4" name="Slide Number Placeholder 3"/>
          <p:cNvSpPr>
            <a:spLocks noGrp="1"/>
          </p:cNvSpPr>
          <p:nvPr>
            <p:ph type="sldNum" sz="quarter" idx="5"/>
          </p:nvPr>
        </p:nvSpPr>
        <p:spPr/>
        <p:txBody>
          <a:bodyPr/>
          <a:lstStyle/>
          <a:p>
            <a:fld id="{E0EB185D-2B50-4BDB-BE9C-99CEBECBADD0}" type="slidenum">
              <a:rPr lang="en-US" smtClean="0"/>
              <a:t>5</a:t>
            </a:fld>
            <a:endParaRPr lang="en-US"/>
          </a:p>
        </p:txBody>
      </p:sp>
    </p:spTree>
    <p:extLst>
      <p:ext uri="{BB962C8B-B14F-4D97-AF65-F5344CB8AC3E}">
        <p14:creationId xmlns:p14="http://schemas.microsoft.com/office/powerpoint/2010/main" val="761185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1">
                    <a:lumMod val="75000"/>
                  </a:schemeClr>
                </a:solidFill>
              </a:rPr>
              <a:t>"Primary and secondary outcome measures Analyses from a study published on the real dataset were replicated on synthetic data to investigate the relationship between bowel obstruction and event-free survival. Information theoretic metrics were used to compare the univariate distributions between real and synthetic data. Percentage CI overlap was used to assess the similarity in the size of the bivariate relationships, and similarly for the multivariate Cox models derived from the two datasets."</a:t>
            </a:r>
          </a:p>
          <a:p>
            <a:endParaRPr lang="en-US" dirty="0"/>
          </a:p>
        </p:txBody>
      </p:sp>
      <p:sp>
        <p:nvSpPr>
          <p:cNvPr id="4" name="Slide Number Placeholder 3"/>
          <p:cNvSpPr>
            <a:spLocks noGrp="1"/>
          </p:cNvSpPr>
          <p:nvPr>
            <p:ph type="sldNum" sz="quarter" idx="5"/>
          </p:nvPr>
        </p:nvSpPr>
        <p:spPr/>
        <p:txBody>
          <a:bodyPr/>
          <a:lstStyle/>
          <a:p>
            <a:fld id="{E0EB185D-2B50-4BDB-BE9C-99CEBECBADD0}" type="slidenum">
              <a:rPr lang="en-US" smtClean="0"/>
              <a:t>7</a:t>
            </a:fld>
            <a:endParaRPr lang="en-US"/>
          </a:p>
        </p:txBody>
      </p:sp>
    </p:spTree>
    <p:extLst>
      <p:ext uri="{BB962C8B-B14F-4D97-AF65-F5344CB8AC3E}">
        <p14:creationId xmlns:p14="http://schemas.microsoft.com/office/powerpoint/2010/main" val="393255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sz="12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Besides the fact that synthetic data can be used to </a:t>
            </a:r>
            <a:r>
              <a:rPr kumimoji="0" lang="en-US" sz="1200" b="1" i="1" u="sng" strike="noStrike" kern="1200" cap="none" spc="0" normalizeH="0" baseline="0" noProof="0" dirty="0">
                <a:ln>
                  <a:noFill/>
                </a:ln>
                <a:solidFill>
                  <a:srgbClr val="4472C4">
                    <a:lumMod val="75000"/>
                  </a:srgbClr>
                </a:solidFill>
                <a:effectLst/>
                <a:uLnTx/>
                <a:uFillTx/>
                <a:latin typeface="Calibri" panose="020F0502020204030204"/>
                <a:ea typeface="+mn-ea"/>
                <a:cs typeface="+mn-cs"/>
              </a:rPr>
              <a:t>amplify and augment</a:t>
            </a:r>
            <a:r>
              <a:rPr kumimoji="0" lang="en-US" sz="1200" b="1" i="1"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 </a:t>
            </a:r>
            <a:r>
              <a:rPr kumimoji="0" lang="en-US" sz="12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existing small data sets and that synthetic data is </a:t>
            </a:r>
            <a:r>
              <a:rPr kumimoji="0" lang="en-US" sz="1200" b="1" i="1" u="sng" strike="noStrike" kern="1200" cap="none" spc="0" normalizeH="0" baseline="0" noProof="0" dirty="0">
                <a:ln>
                  <a:noFill/>
                </a:ln>
                <a:solidFill>
                  <a:srgbClr val="4472C4">
                    <a:lumMod val="75000"/>
                  </a:srgbClr>
                </a:solidFill>
                <a:effectLst/>
                <a:uLnTx/>
                <a:uFillTx/>
                <a:latin typeface="Calibri" panose="020F0502020204030204"/>
                <a:ea typeface="+mn-ea"/>
                <a:cs typeface="+mn-cs"/>
              </a:rPr>
              <a:t>usually of much better quality</a:t>
            </a:r>
            <a:r>
              <a:rPr kumimoji="0" lang="en-US" sz="12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 than the original data from which it was derived, synthetic data biggest advantage is that </a:t>
            </a:r>
            <a:r>
              <a:rPr kumimoji="0" lang="en-US" sz="1200" b="1" i="1" u="sng" strike="noStrike" kern="1200" cap="none" spc="0" normalizeH="0" baseline="0" noProof="0" dirty="0">
                <a:ln>
                  <a:noFill/>
                </a:ln>
                <a:solidFill>
                  <a:srgbClr val="4472C4">
                    <a:lumMod val="75000"/>
                  </a:srgbClr>
                </a:solidFill>
                <a:effectLst/>
                <a:uLnTx/>
                <a:uFillTx/>
                <a:latin typeface="Calibri" panose="020F0502020204030204"/>
                <a:ea typeface="+mn-ea"/>
                <a:cs typeface="+mn-cs"/>
              </a:rPr>
              <a:t>it is a “silver bullet” remedy </a:t>
            </a:r>
            <a:r>
              <a:rPr kumimoji="0" lang="en-US" sz="12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to privacy concerns like </a:t>
            </a:r>
            <a:r>
              <a:rPr kumimoji="0" lang="en-US" sz="1200" b="1" i="0" u="sng" strike="noStrike" kern="1200" cap="none" spc="0" normalizeH="0" baseline="0" noProof="0" dirty="0">
                <a:ln>
                  <a:noFill/>
                </a:ln>
                <a:solidFill>
                  <a:srgbClr val="4472C4">
                    <a:lumMod val="75000"/>
                  </a:srgbClr>
                </a:solidFill>
                <a:effectLst/>
                <a:highlight>
                  <a:srgbClr val="FFFF00"/>
                </a:highlight>
                <a:uLnTx/>
                <a:uFillTx/>
                <a:latin typeface="Calibri" panose="020F0502020204030204"/>
                <a:ea typeface="+mn-ea"/>
                <a:cs typeface="+mn-cs"/>
              </a:rPr>
              <a:t>HIPAA</a:t>
            </a:r>
            <a:r>
              <a:rPr kumimoji="0" lang="en-US" sz="12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 type regulations. </a:t>
            </a:r>
            <a:endParaRPr lang="en-US" dirty="0"/>
          </a:p>
        </p:txBody>
      </p:sp>
      <p:sp>
        <p:nvSpPr>
          <p:cNvPr id="4" name="Slide Number Placeholder 3"/>
          <p:cNvSpPr>
            <a:spLocks noGrp="1"/>
          </p:cNvSpPr>
          <p:nvPr>
            <p:ph type="sldNum" sz="quarter" idx="5"/>
          </p:nvPr>
        </p:nvSpPr>
        <p:spPr/>
        <p:txBody>
          <a:bodyPr/>
          <a:lstStyle/>
          <a:p>
            <a:fld id="{E0EB185D-2B50-4BDB-BE9C-99CEBECBADD0}" type="slidenum">
              <a:rPr lang="en-US" smtClean="0"/>
              <a:t>8</a:t>
            </a:fld>
            <a:endParaRPr lang="en-US"/>
          </a:p>
        </p:txBody>
      </p:sp>
    </p:spTree>
    <p:extLst>
      <p:ext uri="{BB962C8B-B14F-4D97-AF65-F5344CB8AC3E}">
        <p14:creationId xmlns:p14="http://schemas.microsoft.com/office/powerpoint/2010/main" val="2180866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conclusion holds true even if the person using the synthetic dataset has or could gain access to the original dataset. That would not occur in most cases, since the key objective of creating synthetic data is to enable</a:t>
            </a:r>
          </a:p>
          <a:p>
            <a:r>
              <a:rPr lang="en-US" sz="1200" dirty="0"/>
              <a:t>the benefits of data use and analysis without giving access to real, personal data. Nevertheless, it may be worthwhile to have in place additional safeguards such as strong access controls on the original dataset, and</a:t>
            </a:r>
          </a:p>
          <a:p>
            <a:r>
              <a:rPr lang="en-US" sz="1200" dirty="0"/>
              <a:t>contractual prohibitions on any attempts to reverse engineer or link the synthetic data to the original data.</a:t>
            </a:r>
          </a:p>
          <a:p>
            <a:endParaRPr lang="en-US" dirty="0"/>
          </a:p>
        </p:txBody>
      </p:sp>
      <p:sp>
        <p:nvSpPr>
          <p:cNvPr id="4" name="Slide Number Placeholder 3"/>
          <p:cNvSpPr>
            <a:spLocks noGrp="1"/>
          </p:cNvSpPr>
          <p:nvPr>
            <p:ph type="sldNum" sz="quarter" idx="5"/>
          </p:nvPr>
        </p:nvSpPr>
        <p:spPr/>
        <p:txBody>
          <a:bodyPr/>
          <a:lstStyle/>
          <a:p>
            <a:fld id="{E0EB185D-2B50-4BDB-BE9C-99CEBECBADD0}" type="slidenum">
              <a:rPr lang="en-US" smtClean="0"/>
              <a:t>9</a:t>
            </a:fld>
            <a:endParaRPr lang="en-US"/>
          </a:p>
        </p:txBody>
      </p:sp>
    </p:spTree>
    <p:extLst>
      <p:ext uri="{BB962C8B-B14F-4D97-AF65-F5344CB8AC3E}">
        <p14:creationId xmlns:p14="http://schemas.microsoft.com/office/powerpoint/2010/main" val="229656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If an organization does not have the capability and expertise to create synthetic data in-house, it may need to share the original (real) dataset with a service provider to create the synthetic data. That sharing is also likely to be subject to privacy law. </a:t>
            </a:r>
          </a:p>
          <a:p>
            <a:endParaRPr lang="en-US" sz="1200" dirty="0"/>
          </a:p>
          <a:p>
            <a:endParaRPr lang="en-US" sz="1200" dirty="0"/>
          </a:p>
          <a:p>
            <a:endParaRPr lang="en-US" sz="1200" dirty="0"/>
          </a:p>
          <a:p>
            <a:r>
              <a:rPr lang="en-US" sz="1200" dirty="0"/>
              <a:t>The creation and use of synthetic data is regulated under three key privacy laws: the European General Data Protection Regulation (GDPR),(1) the California Consumer Privacy Act (CCPA), (2) and the US Health Insurance Portability and Accountability Act (HIPAA) (3) </a:t>
            </a:r>
          </a:p>
          <a:p>
            <a:endParaRPr lang="en-US" dirty="0"/>
          </a:p>
        </p:txBody>
      </p:sp>
      <p:sp>
        <p:nvSpPr>
          <p:cNvPr id="4" name="Slide Number Placeholder 3"/>
          <p:cNvSpPr>
            <a:spLocks noGrp="1"/>
          </p:cNvSpPr>
          <p:nvPr>
            <p:ph type="sldNum" sz="quarter" idx="5"/>
          </p:nvPr>
        </p:nvSpPr>
        <p:spPr/>
        <p:txBody>
          <a:bodyPr/>
          <a:lstStyle/>
          <a:p>
            <a:fld id="{E0EB185D-2B50-4BDB-BE9C-99CEBECBADD0}" type="slidenum">
              <a:rPr lang="en-US" smtClean="0"/>
              <a:t>10</a:t>
            </a:fld>
            <a:endParaRPr lang="en-US"/>
          </a:p>
        </p:txBody>
      </p:sp>
    </p:spTree>
    <p:extLst>
      <p:ext uri="{BB962C8B-B14F-4D97-AF65-F5344CB8AC3E}">
        <p14:creationId xmlns:p14="http://schemas.microsoft.com/office/powerpoint/2010/main" val="3712869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FBBC5-EA76-4459-A5BB-151E0F5208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AC006D-8BB1-49DF-9B9B-BEF0C28EC1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2DCB9A-5A92-4435-82B1-6328B4742C90}"/>
              </a:ext>
            </a:extLst>
          </p:cNvPr>
          <p:cNvSpPr>
            <a:spLocks noGrp="1"/>
          </p:cNvSpPr>
          <p:nvPr>
            <p:ph type="dt" sz="half" idx="10"/>
          </p:nvPr>
        </p:nvSpPr>
        <p:spPr/>
        <p:txBody>
          <a:bodyPr/>
          <a:lstStyle/>
          <a:p>
            <a:fld id="{120A593C-FEA8-4A41-BDA2-E16AA1F052FB}" type="datetimeFigureOut">
              <a:rPr lang="en-US" smtClean="0"/>
              <a:t>1/14/2023</a:t>
            </a:fld>
            <a:endParaRPr lang="en-US"/>
          </a:p>
        </p:txBody>
      </p:sp>
      <p:sp>
        <p:nvSpPr>
          <p:cNvPr id="5" name="Footer Placeholder 4">
            <a:extLst>
              <a:ext uri="{FF2B5EF4-FFF2-40B4-BE49-F238E27FC236}">
                <a16:creationId xmlns:a16="http://schemas.microsoft.com/office/drawing/2014/main" id="{AF5FC5DB-8396-40CF-BF6B-34ACCB7DA8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1610CA-E462-4F56-B28E-60EE112F2569}"/>
              </a:ext>
            </a:extLst>
          </p:cNvPr>
          <p:cNvSpPr>
            <a:spLocks noGrp="1"/>
          </p:cNvSpPr>
          <p:nvPr>
            <p:ph type="sldNum" sz="quarter" idx="12"/>
          </p:nvPr>
        </p:nvSpPr>
        <p:spPr/>
        <p:txBody>
          <a:bodyPr/>
          <a:lstStyle/>
          <a:p>
            <a:fld id="{325E21C8-5A0C-4812-ABE3-8D3E373512CB}" type="slidenum">
              <a:rPr lang="en-US" smtClean="0"/>
              <a:t>‹#›</a:t>
            </a:fld>
            <a:endParaRPr lang="en-US"/>
          </a:p>
        </p:txBody>
      </p:sp>
    </p:spTree>
    <p:extLst>
      <p:ext uri="{BB962C8B-B14F-4D97-AF65-F5344CB8AC3E}">
        <p14:creationId xmlns:p14="http://schemas.microsoft.com/office/powerpoint/2010/main" val="1110837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59BB6-AB14-4981-9C4D-6D3D3C6FF1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D838B3-2365-4D45-9F7A-5783ACB4B3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B18397-F8B9-4F42-A6C6-77669B4176B0}"/>
              </a:ext>
            </a:extLst>
          </p:cNvPr>
          <p:cNvSpPr>
            <a:spLocks noGrp="1"/>
          </p:cNvSpPr>
          <p:nvPr>
            <p:ph type="dt" sz="half" idx="10"/>
          </p:nvPr>
        </p:nvSpPr>
        <p:spPr/>
        <p:txBody>
          <a:bodyPr/>
          <a:lstStyle/>
          <a:p>
            <a:fld id="{120A593C-FEA8-4A41-BDA2-E16AA1F052FB}" type="datetimeFigureOut">
              <a:rPr lang="en-US" smtClean="0"/>
              <a:t>1/14/2023</a:t>
            </a:fld>
            <a:endParaRPr lang="en-US"/>
          </a:p>
        </p:txBody>
      </p:sp>
      <p:sp>
        <p:nvSpPr>
          <p:cNvPr id="5" name="Footer Placeholder 4">
            <a:extLst>
              <a:ext uri="{FF2B5EF4-FFF2-40B4-BE49-F238E27FC236}">
                <a16:creationId xmlns:a16="http://schemas.microsoft.com/office/drawing/2014/main" id="{8A3A13B9-D3E7-49DF-8493-067A24D5F2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E6EE45-2C35-4B47-A6D5-B5727B405FBA}"/>
              </a:ext>
            </a:extLst>
          </p:cNvPr>
          <p:cNvSpPr>
            <a:spLocks noGrp="1"/>
          </p:cNvSpPr>
          <p:nvPr>
            <p:ph type="sldNum" sz="quarter" idx="12"/>
          </p:nvPr>
        </p:nvSpPr>
        <p:spPr/>
        <p:txBody>
          <a:bodyPr/>
          <a:lstStyle/>
          <a:p>
            <a:fld id="{325E21C8-5A0C-4812-ABE3-8D3E373512CB}" type="slidenum">
              <a:rPr lang="en-US" smtClean="0"/>
              <a:t>‹#›</a:t>
            </a:fld>
            <a:endParaRPr lang="en-US"/>
          </a:p>
        </p:txBody>
      </p:sp>
    </p:spTree>
    <p:extLst>
      <p:ext uri="{BB962C8B-B14F-4D97-AF65-F5344CB8AC3E}">
        <p14:creationId xmlns:p14="http://schemas.microsoft.com/office/powerpoint/2010/main" val="553982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A20D45-9142-4077-820F-AECD4F6EF2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6133E0-7893-446C-BBA2-2F1C1DC17E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A2F62E-D48D-44F4-AC03-4887E167A2E7}"/>
              </a:ext>
            </a:extLst>
          </p:cNvPr>
          <p:cNvSpPr>
            <a:spLocks noGrp="1"/>
          </p:cNvSpPr>
          <p:nvPr>
            <p:ph type="dt" sz="half" idx="10"/>
          </p:nvPr>
        </p:nvSpPr>
        <p:spPr/>
        <p:txBody>
          <a:bodyPr/>
          <a:lstStyle/>
          <a:p>
            <a:fld id="{120A593C-FEA8-4A41-BDA2-E16AA1F052FB}" type="datetimeFigureOut">
              <a:rPr lang="en-US" smtClean="0"/>
              <a:t>1/14/2023</a:t>
            </a:fld>
            <a:endParaRPr lang="en-US"/>
          </a:p>
        </p:txBody>
      </p:sp>
      <p:sp>
        <p:nvSpPr>
          <p:cNvPr id="5" name="Footer Placeholder 4">
            <a:extLst>
              <a:ext uri="{FF2B5EF4-FFF2-40B4-BE49-F238E27FC236}">
                <a16:creationId xmlns:a16="http://schemas.microsoft.com/office/drawing/2014/main" id="{55FD8DE2-E530-41C4-88A4-B8DBC5CAF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516584-BAF8-42EA-B6B9-ECF10AF85CFF}"/>
              </a:ext>
            </a:extLst>
          </p:cNvPr>
          <p:cNvSpPr>
            <a:spLocks noGrp="1"/>
          </p:cNvSpPr>
          <p:nvPr>
            <p:ph type="sldNum" sz="quarter" idx="12"/>
          </p:nvPr>
        </p:nvSpPr>
        <p:spPr/>
        <p:txBody>
          <a:bodyPr/>
          <a:lstStyle/>
          <a:p>
            <a:fld id="{325E21C8-5A0C-4812-ABE3-8D3E373512CB}" type="slidenum">
              <a:rPr lang="en-US" smtClean="0"/>
              <a:t>‹#›</a:t>
            </a:fld>
            <a:endParaRPr lang="en-US"/>
          </a:p>
        </p:txBody>
      </p:sp>
    </p:spTree>
    <p:extLst>
      <p:ext uri="{BB962C8B-B14F-4D97-AF65-F5344CB8AC3E}">
        <p14:creationId xmlns:p14="http://schemas.microsoft.com/office/powerpoint/2010/main" val="3122075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1F42-D3E9-4D14-BE5B-EE3D6DDE4E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CB57D8-3AE8-4FE1-9237-1F3EB6F9C7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123DBC-AE5E-43A5-91E9-338D8D340D10}"/>
              </a:ext>
            </a:extLst>
          </p:cNvPr>
          <p:cNvSpPr>
            <a:spLocks noGrp="1"/>
          </p:cNvSpPr>
          <p:nvPr>
            <p:ph type="dt" sz="half" idx="10"/>
          </p:nvPr>
        </p:nvSpPr>
        <p:spPr/>
        <p:txBody>
          <a:bodyPr/>
          <a:lstStyle/>
          <a:p>
            <a:fld id="{120A593C-FEA8-4A41-BDA2-E16AA1F052FB}" type="datetimeFigureOut">
              <a:rPr lang="en-US" smtClean="0"/>
              <a:t>1/14/2023</a:t>
            </a:fld>
            <a:endParaRPr lang="en-US"/>
          </a:p>
        </p:txBody>
      </p:sp>
      <p:sp>
        <p:nvSpPr>
          <p:cNvPr id="5" name="Footer Placeholder 4">
            <a:extLst>
              <a:ext uri="{FF2B5EF4-FFF2-40B4-BE49-F238E27FC236}">
                <a16:creationId xmlns:a16="http://schemas.microsoft.com/office/drawing/2014/main" id="{4D0706B4-F76B-449E-B68F-8B5113DA2C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438BC-E538-4E5A-A43A-C7AA38D15FF7}"/>
              </a:ext>
            </a:extLst>
          </p:cNvPr>
          <p:cNvSpPr>
            <a:spLocks noGrp="1"/>
          </p:cNvSpPr>
          <p:nvPr>
            <p:ph type="sldNum" sz="quarter" idx="12"/>
          </p:nvPr>
        </p:nvSpPr>
        <p:spPr/>
        <p:txBody>
          <a:bodyPr/>
          <a:lstStyle/>
          <a:p>
            <a:fld id="{325E21C8-5A0C-4812-ABE3-8D3E373512CB}" type="slidenum">
              <a:rPr lang="en-US" smtClean="0"/>
              <a:t>‹#›</a:t>
            </a:fld>
            <a:endParaRPr lang="en-US"/>
          </a:p>
        </p:txBody>
      </p:sp>
    </p:spTree>
    <p:extLst>
      <p:ext uri="{BB962C8B-B14F-4D97-AF65-F5344CB8AC3E}">
        <p14:creationId xmlns:p14="http://schemas.microsoft.com/office/powerpoint/2010/main" val="75169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B3068-F564-4FAF-A2AA-DEED9E2240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BBD336-37D8-4E41-BC52-EBF08C128C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01EA3A-678A-45B7-98CB-4AA64531417A}"/>
              </a:ext>
            </a:extLst>
          </p:cNvPr>
          <p:cNvSpPr>
            <a:spLocks noGrp="1"/>
          </p:cNvSpPr>
          <p:nvPr>
            <p:ph type="dt" sz="half" idx="10"/>
          </p:nvPr>
        </p:nvSpPr>
        <p:spPr/>
        <p:txBody>
          <a:bodyPr/>
          <a:lstStyle/>
          <a:p>
            <a:fld id="{120A593C-FEA8-4A41-BDA2-E16AA1F052FB}" type="datetimeFigureOut">
              <a:rPr lang="en-US" smtClean="0"/>
              <a:t>1/14/2023</a:t>
            </a:fld>
            <a:endParaRPr lang="en-US"/>
          </a:p>
        </p:txBody>
      </p:sp>
      <p:sp>
        <p:nvSpPr>
          <p:cNvPr id="5" name="Footer Placeholder 4">
            <a:extLst>
              <a:ext uri="{FF2B5EF4-FFF2-40B4-BE49-F238E27FC236}">
                <a16:creationId xmlns:a16="http://schemas.microsoft.com/office/drawing/2014/main" id="{1EFEEFAB-4E55-454B-BD0A-E39A5733E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886580-6241-4A56-AAED-3706F82E13A7}"/>
              </a:ext>
            </a:extLst>
          </p:cNvPr>
          <p:cNvSpPr>
            <a:spLocks noGrp="1"/>
          </p:cNvSpPr>
          <p:nvPr>
            <p:ph type="sldNum" sz="quarter" idx="12"/>
          </p:nvPr>
        </p:nvSpPr>
        <p:spPr/>
        <p:txBody>
          <a:bodyPr/>
          <a:lstStyle/>
          <a:p>
            <a:fld id="{325E21C8-5A0C-4812-ABE3-8D3E373512CB}" type="slidenum">
              <a:rPr lang="en-US" smtClean="0"/>
              <a:t>‹#›</a:t>
            </a:fld>
            <a:endParaRPr lang="en-US"/>
          </a:p>
        </p:txBody>
      </p:sp>
    </p:spTree>
    <p:extLst>
      <p:ext uri="{BB962C8B-B14F-4D97-AF65-F5344CB8AC3E}">
        <p14:creationId xmlns:p14="http://schemas.microsoft.com/office/powerpoint/2010/main" val="1914105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53A5C-1030-496E-9E57-1702C9A683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D2F267-9879-4E2E-B2AF-A09BA1CB53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D4C341-289F-4FD0-A490-A5836DAECC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272661-058C-49CE-84A6-E225B4A87916}"/>
              </a:ext>
            </a:extLst>
          </p:cNvPr>
          <p:cNvSpPr>
            <a:spLocks noGrp="1"/>
          </p:cNvSpPr>
          <p:nvPr>
            <p:ph type="dt" sz="half" idx="10"/>
          </p:nvPr>
        </p:nvSpPr>
        <p:spPr/>
        <p:txBody>
          <a:bodyPr/>
          <a:lstStyle/>
          <a:p>
            <a:fld id="{120A593C-FEA8-4A41-BDA2-E16AA1F052FB}" type="datetimeFigureOut">
              <a:rPr lang="en-US" smtClean="0"/>
              <a:t>1/14/2023</a:t>
            </a:fld>
            <a:endParaRPr lang="en-US"/>
          </a:p>
        </p:txBody>
      </p:sp>
      <p:sp>
        <p:nvSpPr>
          <p:cNvPr id="6" name="Footer Placeholder 5">
            <a:extLst>
              <a:ext uri="{FF2B5EF4-FFF2-40B4-BE49-F238E27FC236}">
                <a16:creationId xmlns:a16="http://schemas.microsoft.com/office/drawing/2014/main" id="{7110E216-E2B0-4F35-A613-49F6154B60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0539B7-4210-40EE-8563-4453C2A1B760}"/>
              </a:ext>
            </a:extLst>
          </p:cNvPr>
          <p:cNvSpPr>
            <a:spLocks noGrp="1"/>
          </p:cNvSpPr>
          <p:nvPr>
            <p:ph type="sldNum" sz="quarter" idx="12"/>
          </p:nvPr>
        </p:nvSpPr>
        <p:spPr/>
        <p:txBody>
          <a:bodyPr/>
          <a:lstStyle/>
          <a:p>
            <a:fld id="{325E21C8-5A0C-4812-ABE3-8D3E373512CB}" type="slidenum">
              <a:rPr lang="en-US" smtClean="0"/>
              <a:t>‹#›</a:t>
            </a:fld>
            <a:endParaRPr lang="en-US"/>
          </a:p>
        </p:txBody>
      </p:sp>
    </p:spTree>
    <p:extLst>
      <p:ext uri="{BB962C8B-B14F-4D97-AF65-F5344CB8AC3E}">
        <p14:creationId xmlns:p14="http://schemas.microsoft.com/office/powerpoint/2010/main" val="3286312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F85F9-E7D6-46AA-9A2A-F608DE2DB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D88787-9E99-4FCA-943B-6B211DA0EA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A7E836-DE94-41A6-BD87-28597F1117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18A9C3-0F38-4D45-9B0D-44125B2502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7B3478-7D83-46EF-A61E-D66B5C5A17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F8ACDF-A12A-4A42-8F28-08DB697FD24F}"/>
              </a:ext>
            </a:extLst>
          </p:cNvPr>
          <p:cNvSpPr>
            <a:spLocks noGrp="1"/>
          </p:cNvSpPr>
          <p:nvPr>
            <p:ph type="dt" sz="half" idx="10"/>
          </p:nvPr>
        </p:nvSpPr>
        <p:spPr/>
        <p:txBody>
          <a:bodyPr/>
          <a:lstStyle/>
          <a:p>
            <a:fld id="{120A593C-FEA8-4A41-BDA2-E16AA1F052FB}" type="datetimeFigureOut">
              <a:rPr lang="en-US" smtClean="0"/>
              <a:t>1/14/2023</a:t>
            </a:fld>
            <a:endParaRPr lang="en-US"/>
          </a:p>
        </p:txBody>
      </p:sp>
      <p:sp>
        <p:nvSpPr>
          <p:cNvPr id="8" name="Footer Placeholder 7">
            <a:extLst>
              <a:ext uri="{FF2B5EF4-FFF2-40B4-BE49-F238E27FC236}">
                <a16:creationId xmlns:a16="http://schemas.microsoft.com/office/drawing/2014/main" id="{22CCDF81-7512-452E-B3A6-4A96C00CAD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5D878D-3A6D-45DB-9C5D-4A54783A67EA}"/>
              </a:ext>
            </a:extLst>
          </p:cNvPr>
          <p:cNvSpPr>
            <a:spLocks noGrp="1"/>
          </p:cNvSpPr>
          <p:nvPr>
            <p:ph type="sldNum" sz="quarter" idx="12"/>
          </p:nvPr>
        </p:nvSpPr>
        <p:spPr/>
        <p:txBody>
          <a:bodyPr/>
          <a:lstStyle/>
          <a:p>
            <a:fld id="{325E21C8-5A0C-4812-ABE3-8D3E373512CB}" type="slidenum">
              <a:rPr lang="en-US" smtClean="0"/>
              <a:t>‹#›</a:t>
            </a:fld>
            <a:endParaRPr lang="en-US"/>
          </a:p>
        </p:txBody>
      </p:sp>
    </p:spTree>
    <p:extLst>
      <p:ext uri="{BB962C8B-B14F-4D97-AF65-F5344CB8AC3E}">
        <p14:creationId xmlns:p14="http://schemas.microsoft.com/office/powerpoint/2010/main" val="3779581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5BC5-C1B0-4CC4-9FE9-5AD803DEC1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68C51F-C2B1-4D35-A605-99FEF225D6D6}"/>
              </a:ext>
            </a:extLst>
          </p:cNvPr>
          <p:cNvSpPr>
            <a:spLocks noGrp="1"/>
          </p:cNvSpPr>
          <p:nvPr>
            <p:ph type="dt" sz="half" idx="10"/>
          </p:nvPr>
        </p:nvSpPr>
        <p:spPr/>
        <p:txBody>
          <a:bodyPr/>
          <a:lstStyle/>
          <a:p>
            <a:fld id="{120A593C-FEA8-4A41-BDA2-E16AA1F052FB}" type="datetimeFigureOut">
              <a:rPr lang="en-US" smtClean="0"/>
              <a:t>1/14/2023</a:t>
            </a:fld>
            <a:endParaRPr lang="en-US"/>
          </a:p>
        </p:txBody>
      </p:sp>
      <p:sp>
        <p:nvSpPr>
          <p:cNvPr id="4" name="Footer Placeholder 3">
            <a:extLst>
              <a:ext uri="{FF2B5EF4-FFF2-40B4-BE49-F238E27FC236}">
                <a16:creationId xmlns:a16="http://schemas.microsoft.com/office/drawing/2014/main" id="{DC0C0D07-EC72-4F60-8E05-D869AF8EE2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1587E9-D20D-4A98-9F94-BE9F8CF4C0CB}"/>
              </a:ext>
            </a:extLst>
          </p:cNvPr>
          <p:cNvSpPr>
            <a:spLocks noGrp="1"/>
          </p:cNvSpPr>
          <p:nvPr>
            <p:ph type="sldNum" sz="quarter" idx="12"/>
          </p:nvPr>
        </p:nvSpPr>
        <p:spPr/>
        <p:txBody>
          <a:bodyPr/>
          <a:lstStyle/>
          <a:p>
            <a:fld id="{325E21C8-5A0C-4812-ABE3-8D3E373512CB}" type="slidenum">
              <a:rPr lang="en-US" smtClean="0"/>
              <a:t>‹#›</a:t>
            </a:fld>
            <a:endParaRPr lang="en-US"/>
          </a:p>
        </p:txBody>
      </p:sp>
    </p:spTree>
    <p:extLst>
      <p:ext uri="{BB962C8B-B14F-4D97-AF65-F5344CB8AC3E}">
        <p14:creationId xmlns:p14="http://schemas.microsoft.com/office/powerpoint/2010/main" val="3642643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F0310F-2A56-4D59-90A6-7CFA3EDA7C75}"/>
              </a:ext>
            </a:extLst>
          </p:cNvPr>
          <p:cNvSpPr>
            <a:spLocks noGrp="1"/>
          </p:cNvSpPr>
          <p:nvPr>
            <p:ph type="dt" sz="half" idx="10"/>
          </p:nvPr>
        </p:nvSpPr>
        <p:spPr/>
        <p:txBody>
          <a:bodyPr/>
          <a:lstStyle/>
          <a:p>
            <a:fld id="{120A593C-FEA8-4A41-BDA2-E16AA1F052FB}" type="datetimeFigureOut">
              <a:rPr lang="en-US" smtClean="0"/>
              <a:t>1/14/2023</a:t>
            </a:fld>
            <a:endParaRPr lang="en-US"/>
          </a:p>
        </p:txBody>
      </p:sp>
      <p:sp>
        <p:nvSpPr>
          <p:cNvPr id="3" name="Footer Placeholder 2">
            <a:extLst>
              <a:ext uri="{FF2B5EF4-FFF2-40B4-BE49-F238E27FC236}">
                <a16:creationId xmlns:a16="http://schemas.microsoft.com/office/drawing/2014/main" id="{AF83D5AB-D5C9-4989-A8CB-8807B4BF38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EBAFFC-D76A-42FD-ACEF-DC96B0BA7955}"/>
              </a:ext>
            </a:extLst>
          </p:cNvPr>
          <p:cNvSpPr>
            <a:spLocks noGrp="1"/>
          </p:cNvSpPr>
          <p:nvPr>
            <p:ph type="sldNum" sz="quarter" idx="12"/>
          </p:nvPr>
        </p:nvSpPr>
        <p:spPr/>
        <p:txBody>
          <a:bodyPr/>
          <a:lstStyle/>
          <a:p>
            <a:fld id="{325E21C8-5A0C-4812-ABE3-8D3E373512CB}" type="slidenum">
              <a:rPr lang="en-US" smtClean="0"/>
              <a:t>‹#›</a:t>
            </a:fld>
            <a:endParaRPr lang="en-US"/>
          </a:p>
        </p:txBody>
      </p:sp>
    </p:spTree>
    <p:extLst>
      <p:ext uri="{BB962C8B-B14F-4D97-AF65-F5344CB8AC3E}">
        <p14:creationId xmlns:p14="http://schemas.microsoft.com/office/powerpoint/2010/main" val="609122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1970B-7ED2-47FD-B37F-AD5660ECF3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75BA22-045E-4B22-BEEE-219DC8A36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FB1E29-2A6A-4E54-8BBB-DC9FD0272A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940F7-5B27-46E3-9BCD-46B0F7363B98}"/>
              </a:ext>
            </a:extLst>
          </p:cNvPr>
          <p:cNvSpPr>
            <a:spLocks noGrp="1"/>
          </p:cNvSpPr>
          <p:nvPr>
            <p:ph type="dt" sz="half" idx="10"/>
          </p:nvPr>
        </p:nvSpPr>
        <p:spPr/>
        <p:txBody>
          <a:bodyPr/>
          <a:lstStyle/>
          <a:p>
            <a:fld id="{120A593C-FEA8-4A41-BDA2-E16AA1F052FB}" type="datetimeFigureOut">
              <a:rPr lang="en-US" smtClean="0"/>
              <a:t>1/14/2023</a:t>
            </a:fld>
            <a:endParaRPr lang="en-US"/>
          </a:p>
        </p:txBody>
      </p:sp>
      <p:sp>
        <p:nvSpPr>
          <p:cNvPr id="6" name="Footer Placeholder 5">
            <a:extLst>
              <a:ext uri="{FF2B5EF4-FFF2-40B4-BE49-F238E27FC236}">
                <a16:creationId xmlns:a16="http://schemas.microsoft.com/office/drawing/2014/main" id="{A1D56CC4-AE3E-489D-A0E2-5BC4D19E1E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23B671-0A7B-46D6-BF9D-41DB62361F4D}"/>
              </a:ext>
            </a:extLst>
          </p:cNvPr>
          <p:cNvSpPr>
            <a:spLocks noGrp="1"/>
          </p:cNvSpPr>
          <p:nvPr>
            <p:ph type="sldNum" sz="quarter" idx="12"/>
          </p:nvPr>
        </p:nvSpPr>
        <p:spPr/>
        <p:txBody>
          <a:bodyPr/>
          <a:lstStyle/>
          <a:p>
            <a:fld id="{325E21C8-5A0C-4812-ABE3-8D3E373512CB}" type="slidenum">
              <a:rPr lang="en-US" smtClean="0"/>
              <a:t>‹#›</a:t>
            </a:fld>
            <a:endParaRPr lang="en-US"/>
          </a:p>
        </p:txBody>
      </p:sp>
    </p:spTree>
    <p:extLst>
      <p:ext uri="{BB962C8B-B14F-4D97-AF65-F5344CB8AC3E}">
        <p14:creationId xmlns:p14="http://schemas.microsoft.com/office/powerpoint/2010/main" val="712492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80188-9557-437C-85DA-6CD0E698F6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84BDFC-2F3B-42B2-A204-E3ACB0424A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AFA105-06D3-4238-B1D2-6C1BEA502B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0A21CA-0923-4A8A-9B05-7363D292EF4B}"/>
              </a:ext>
            </a:extLst>
          </p:cNvPr>
          <p:cNvSpPr>
            <a:spLocks noGrp="1"/>
          </p:cNvSpPr>
          <p:nvPr>
            <p:ph type="dt" sz="half" idx="10"/>
          </p:nvPr>
        </p:nvSpPr>
        <p:spPr/>
        <p:txBody>
          <a:bodyPr/>
          <a:lstStyle/>
          <a:p>
            <a:fld id="{120A593C-FEA8-4A41-BDA2-E16AA1F052FB}" type="datetimeFigureOut">
              <a:rPr lang="en-US" smtClean="0"/>
              <a:t>1/14/2023</a:t>
            </a:fld>
            <a:endParaRPr lang="en-US"/>
          </a:p>
        </p:txBody>
      </p:sp>
      <p:sp>
        <p:nvSpPr>
          <p:cNvPr id="6" name="Footer Placeholder 5">
            <a:extLst>
              <a:ext uri="{FF2B5EF4-FFF2-40B4-BE49-F238E27FC236}">
                <a16:creationId xmlns:a16="http://schemas.microsoft.com/office/drawing/2014/main" id="{F4F996C2-31A8-4902-975C-396348B985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86509E-DB33-4D67-A479-64F4161E6B11}"/>
              </a:ext>
            </a:extLst>
          </p:cNvPr>
          <p:cNvSpPr>
            <a:spLocks noGrp="1"/>
          </p:cNvSpPr>
          <p:nvPr>
            <p:ph type="sldNum" sz="quarter" idx="12"/>
          </p:nvPr>
        </p:nvSpPr>
        <p:spPr/>
        <p:txBody>
          <a:bodyPr/>
          <a:lstStyle/>
          <a:p>
            <a:fld id="{325E21C8-5A0C-4812-ABE3-8D3E373512CB}" type="slidenum">
              <a:rPr lang="en-US" smtClean="0"/>
              <a:t>‹#›</a:t>
            </a:fld>
            <a:endParaRPr lang="en-US"/>
          </a:p>
        </p:txBody>
      </p:sp>
    </p:spTree>
    <p:extLst>
      <p:ext uri="{BB962C8B-B14F-4D97-AF65-F5344CB8AC3E}">
        <p14:creationId xmlns:p14="http://schemas.microsoft.com/office/powerpoint/2010/main" val="2601513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F7AC06-444A-4AAF-AB0A-6C3AE53A3C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5B830C-C2B4-4EF7-AEAF-613989D148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261790-5EA0-445C-9902-8EA491F5F1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0A593C-FEA8-4A41-BDA2-E16AA1F052FB}" type="datetimeFigureOut">
              <a:rPr lang="en-US" smtClean="0"/>
              <a:t>1/14/2023</a:t>
            </a:fld>
            <a:endParaRPr lang="en-US"/>
          </a:p>
        </p:txBody>
      </p:sp>
      <p:sp>
        <p:nvSpPr>
          <p:cNvPr id="5" name="Footer Placeholder 4">
            <a:extLst>
              <a:ext uri="{FF2B5EF4-FFF2-40B4-BE49-F238E27FC236}">
                <a16:creationId xmlns:a16="http://schemas.microsoft.com/office/drawing/2014/main" id="{6190EB7C-594A-4F0E-99FE-788F21A694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C8C201-1B78-4047-929D-8A51D3DC6F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E21C8-5A0C-4812-ABE3-8D3E373512CB}" type="slidenum">
              <a:rPr lang="en-US" smtClean="0"/>
              <a:t>‹#›</a:t>
            </a:fld>
            <a:endParaRPr lang="en-US"/>
          </a:p>
        </p:txBody>
      </p:sp>
    </p:spTree>
    <p:extLst>
      <p:ext uri="{BB962C8B-B14F-4D97-AF65-F5344CB8AC3E}">
        <p14:creationId xmlns:p14="http://schemas.microsoft.com/office/powerpoint/2010/main" val="366131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464.png"/><Relationship Id="rId3" Type="http://schemas.openxmlformats.org/officeDocument/2006/relationships/image" Target="../media/image14.png"/><Relationship Id="rId7" Type="http://schemas.openxmlformats.org/officeDocument/2006/relationships/image" Target="../media/image461.png"/><Relationship Id="rId12" Type="http://schemas.openxmlformats.org/officeDocument/2006/relationships/customXml" Target="../ink/ink5.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image" Target="../media/image463.png"/><Relationship Id="rId5" Type="http://schemas.openxmlformats.org/officeDocument/2006/relationships/image" Target="../media/image46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462.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555.png"/><Relationship Id="rId4" Type="http://schemas.openxmlformats.org/officeDocument/2006/relationships/customXml" Target="../ink/ink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5627B-FA5A-4B7D-B3CD-AD075DCB7912}"/>
              </a:ext>
            </a:extLst>
          </p:cNvPr>
          <p:cNvSpPr>
            <a:spLocks noGrp="1"/>
          </p:cNvSpPr>
          <p:nvPr>
            <p:ph type="title" idx="4294967295"/>
          </p:nvPr>
        </p:nvSpPr>
        <p:spPr>
          <a:xfrm>
            <a:off x="277793" y="1418420"/>
            <a:ext cx="11725153" cy="1325563"/>
          </a:xfrm>
        </p:spPr>
        <p:txBody>
          <a:bodyPr>
            <a:noAutofit/>
          </a:bodyPr>
          <a:lstStyle/>
          <a:p>
            <a:pPr algn="ctr"/>
            <a:r>
              <a:rPr lang="en-US" sz="4800" b="1" i="0" dirty="0">
                <a:solidFill>
                  <a:schemeClr val="accent1">
                    <a:lumMod val="75000"/>
                  </a:schemeClr>
                </a:solidFill>
                <a:effectLst/>
              </a:rPr>
              <a:t>De-identifying Data on the Fly, and Handling Imbalanced Datasets Using Synthetic Data Creation Using SMOTE-</a:t>
            </a:r>
            <a:r>
              <a:rPr lang="en-US" sz="4800" b="1" u="sng" dirty="0">
                <a:solidFill>
                  <a:schemeClr val="accent1">
                    <a:lumMod val="75000"/>
                  </a:schemeClr>
                </a:solidFill>
                <a:effectLst/>
                <a:ea typeface="Calibri" panose="020F0502020204030204" pitchFamily="34" charset="0"/>
                <a:cs typeface="Times New Roman" panose="02020603050405020304" pitchFamily="18" charset="0"/>
              </a:rPr>
              <a:t>S</a:t>
            </a:r>
            <a:r>
              <a:rPr lang="en-US" sz="4800" b="1" dirty="0">
                <a:solidFill>
                  <a:schemeClr val="accent1">
                    <a:lumMod val="75000"/>
                  </a:schemeClr>
                </a:solidFill>
                <a:effectLst/>
                <a:ea typeface="Calibri" panose="020F0502020204030204" pitchFamily="34" charset="0"/>
                <a:cs typeface="Times New Roman" panose="02020603050405020304" pitchFamily="18" charset="0"/>
              </a:rPr>
              <a:t>ynthetic </a:t>
            </a:r>
            <a:r>
              <a:rPr lang="en-US" sz="4800" b="1" u="sng" dirty="0">
                <a:solidFill>
                  <a:schemeClr val="accent1">
                    <a:lumMod val="75000"/>
                  </a:schemeClr>
                </a:solidFill>
                <a:effectLst/>
                <a:ea typeface="Calibri" panose="020F0502020204030204" pitchFamily="34" charset="0"/>
                <a:cs typeface="Times New Roman" panose="02020603050405020304" pitchFamily="18" charset="0"/>
              </a:rPr>
              <a:t>M</a:t>
            </a:r>
            <a:r>
              <a:rPr lang="en-US" sz="4800" b="1" dirty="0">
                <a:solidFill>
                  <a:schemeClr val="accent1">
                    <a:lumMod val="75000"/>
                  </a:schemeClr>
                </a:solidFill>
                <a:effectLst/>
                <a:ea typeface="Calibri" panose="020F0502020204030204" pitchFamily="34" charset="0"/>
                <a:cs typeface="Times New Roman" panose="02020603050405020304" pitchFamily="18" charset="0"/>
              </a:rPr>
              <a:t>inority </a:t>
            </a:r>
            <a:r>
              <a:rPr lang="en-US" sz="4800" b="1" u="sng" dirty="0">
                <a:solidFill>
                  <a:schemeClr val="accent1">
                    <a:lumMod val="75000"/>
                  </a:schemeClr>
                </a:solidFill>
                <a:effectLst/>
                <a:ea typeface="Calibri" panose="020F0502020204030204" pitchFamily="34" charset="0"/>
                <a:cs typeface="Times New Roman" panose="02020603050405020304" pitchFamily="18" charset="0"/>
              </a:rPr>
              <a:t>O</a:t>
            </a:r>
            <a:r>
              <a:rPr lang="en-US" sz="4800" b="1" dirty="0">
                <a:solidFill>
                  <a:schemeClr val="accent1">
                    <a:lumMod val="75000"/>
                  </a:schemeClr>
                </a:solidFill>
                <a:effectLst/>
                <a:ea typeface="Calibri" panose="020F0502020204030204" pitchFamily="34" charset="0"/>
                <a:cs typeface="Times New Roman" panose="02020603050405020304" pitchFamily="18" charset="0"/>
              </a:rPr>
              <a:t>versampling </a:t>
            </a:r>
            <a:r>
              <a:rPr lang="en-US" sz="4800" b="1" u="sng" dirty="0">
                <a:solidFill>
                  <a:schemeClr val="accent1">
                    <a:lumMod val="75000"/>
                  </a:schemeClr>
                </a:solidFill>
                <a:effectLst/>
                <a:ea typeface="Calibri" panose="020F0502020204030204" pitchFamily="34" charset="0"/>
                <a:cs typeface="Times New Roman" panose="02020603050405020304" pitchFamily="18" charset="0"/>
              </a:rPr>
              <a:t>T</a:t>
            </a:r>
            <a:r>
              <a:rPr lang="en-US" sz="4800" b="1" dirty="0">
                <a:solidFill>
                  <a:schemeClr val="accent1">
                    <a:lumMod val="75000"/>
                  </a:schemeClr>
                </a:solidFill>
                <a:effectLst/>
                <a:ea typeface="Calibri" panose="020F0502020204030204" pitchFamily="34" charset="0"/>
                <a:cs typeface="Times New Roman" panose="02020603050405020304" pitchFamily="18" charset="0"/>
              </a:rPr>
              <a:t>echnique</a:t>
            </a:r>
            <a:endParaRPr lang="en-US" sz="2800" b="1" dirty="0">
              <a:solidFill>
                <a:schemeClr val="accent1">
                  <a:lumMod val="75000"/>
                </a:schemeClr>
              </a:solidFill>
            </a:endParaRPr>
          </a:p>
        </p:txBody>
      </p:sp>
      <p:sp>
        <p:nvSpPr>
          <p:cNvPr id="4" name="TextBox 3">
            <a:extLst>
              <a:ext uri="{FF2B5EF4-FFF2-40B4-BE49-F238E27FC236}">
                <a16:creationId xmlns:a16="http://schemas.microsoft.com/office/drawing/2014/main" id="{EB54299D-F74A-427B-B2B7-75CCC0079BBD}"/>
              </a:ext>
            </a:extLst>
          </p:cNvPr>
          <p:cNvSpPr txBox="1"/>
          <p:nvPr/>
        </p:nvSpPr>
        <p:spPr>
          <a:xfrm>
            <a:off x="3048965" y="3929352"/>
            <a:ext cx="6094070" cy="369332"/>
          </a:xfrm>
          <a:prstGeom prst="rect">
            <a:avLst/>
          </a:prstGeom>
          <a:noFill/>
        </p:spPr>
        <p:txBody>
          <a:bodyPr wrap="square">
            <a:spAutoFit/>
          </a:bodyPr>
          <a:lstStyle/>
          <a:p>
            <a:pPr algn="ctr"/>
            <a:r>
              <a:rPr lang="en-US" b="1" dirty="0"/>
              <a:t>Thomas Houze, Ph.D., M.Sc.</a:t>
            </a:r>
          </a:p>
        </p:txBody>
      </p:sp>
    </p:spTree>
    <p:extLst>
      <p:ext uri="{BB962C8B-B14F-4D97-AF65-F5344CB8AC3E}">
        <p14:creationId xmlns:p14="http://schemas.microsoft.com/office/powerpoint/2010/main" val="2035843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50019A-43AE-4549-99D3-2CA718982EE7}"/>
              </a:ext>
            </a:extLst>
          </p:cNvPr>
          <p:cNvSpPr txBox="1"/>
          <p:nvPr/>
        </p:nvSpPr>
        <p:spPr>
          <a:xfrm>
            <a:off x="593684" y="1987983"/>
            <a:ext cx="10544536" cy="3416320"/>
          </a:xfrm>
          <a:prstGeom prst="rect">
            <a:avLst/>
          </a:prstGeom>
          <a:noFill/>
        </p:spPr>
        <p:txBody>
          <a:bodyPr wrap="square">
            <a:spAutoFit/>
          </a:bodyPr>
          <a:lstStyle/>
          <a:p>
            <a:r>
              <a:rPr lang="en-US" sz="2400" dirty="0"/>
              <a:t>If an organization does not have the capability and expertise to create synthetic data in-house, it may need to share the original (real) dataset with a service provider to create the synthetic data. That sharing is also likely to be subject to privacy law. </a:t>
            </a:r>
          </a:p>
          <a:p>
            <a:endParaRPr lang="en-US" sz="2400" dirty="0"/>
          </a:p>
          <a:p>
            <a:r>
              <a:rPr lang="en-US" sz="2400" dirty="0"/>
              <a:t>The creation and use of synthetic data is regulated under </a:t>
            </a:r>
            <a:r>
              <a:rPr lang="en-US" sz="2400" b="1" dirty="0"/>
              <a:t>three key privacy laws</a:t>
            </a:r>
            <a:r>
              <a:rPr lang="en-US" sz="2400" dirty="0"/>
              <a:t>: the European General Data Protection Regulation (GDPR),(1) the California Consumer Privacy Act (CCPA), (2) and the US Health Insurance Portability and Accountability Act (HIPAA) (3) </a:t>
            </a:r>
          </a:p>
        </p:txBody>
      </p:sp>
      <p:sp>
        <p:nvSpPr>
          <p:cNvPr id="5" name="TextBox 4">
            <a:extLst>
              <a:ext uri="{FF2B5EF4-FFF2-40B4-BE49-F238E27FC236}">
                <a16:creationId xmlns:a16="http://schemas.microsoft.com/office/drawing/2014/main" id="{168E72F0-A2E8-443C-8861-FB1692849013}"/>
              </a:ext>
            </a:extLst>
          </p:cNvPr>
          <p:cNvSpPr txBox="1"/>
          <p:nvPr/>
        </p:nvSpPr>
        <p:spPr>
          <a:xfrm>
            <a:off x="593684" y="5789618"/>
            <a:ext cx="11004631" cy="938719"/>
          </a:xfrm>
          <a:prstGeom prst="rect">
            <a:avLst/>
          </a:prstGeom>
          <a:noFill/>
        </p:spPr>
        <p:txBody>
          <a:bodyPr wrap="square">
            <a:spAutoFit/>
          </a:bodyPr>
          <a:lstStyle/>
          <a:p>
            <a:r>
              <a:rPr lang="en-US" sz="1100" dirty="0"/>
              <a:t>1. Regulation (EU) 2016/679 of the European Parliament and of the Council of 27 April 2016 on the protection of natural persons with regard to the processing of personal data and on the free movement of such data, and repealing Directive 95/46/EC (General Data Protection Regulation), 2016 O.J. (L 119) 1 (hereinafter “GDPR”).</a:t>
            </a:r>
          </a:p>
          <a:p>
            <a:r>
              <a:rPr lang="en-US" sz="1100" dirty="0"/>
              <a:t>2. California Consumer Privacy Act of 2018, Cal. Civ. Code §§1798.100-1798.199 (hereinafter “CCPA”).</a:t>
            </a:r>
          </a:p>
          <a:p>
            <a:r>
              <a:rPr lang="en-US" sz="1100" dirty="0"/>
              <a:t>3. Health Insurance Portability and Accountability Act of 1996, Pub. L. 104-191 (hereinafter “HIPAA”); Standards for Privacy of Individually Identifiable Health Information, 45 C.F.R. Parts 160 and 164 (hereinafter “HIPAA Privacy Rule”).</a:t>
            </a:r>
            <a:endParaRPr lang="en-US" dirty="0"/>
          </a:p>
        </p:txBody>
      </p:sp>
      <p:sp>
        <p:nvSpPr>
          <p:cNvPr id="7" name="TextBox 6">
            <a:extLst>
              <a:ext uri="{FF2B5EF4-FFF2-40B4-BE49-F238E27FC236}">
                <a16:creationId xmlns:a16="http://schemas.microsoft.com/office/drawing/2014/main" id="{0046529D-22BA-49D1-842F-BEC718465265}"/>
              </a:ext>
            </a:extLst>
          </p:cNvPr>
          <p:cNvSpPr txBox="1"/>
          <p:nvPr/>
        </p:nvSpPr>
        <p:spPr>
          <a:xfrm>
            <a:off x="686281" y="279229"/>
            <a:ext cx="9846681" cy="1323439"/>
          </a:xfrm>
          <a:prstGeom prst="rect">
            <a:avLst/>
          </a:prstGeom>
          <a:noFill/>
        </p:spPr>
        <p:txBody>
          <a:bodyPr wrap="square">
            <a:spAutoFit/>
          </a:bodyPr>
          <a:lstStyle/>
          <a:p>
            <a:pPr algn="ctr"/>
            <a:r>
              <a:rPr lang="en-US" sz="4000" b="1" dirty="0">
                <a:solidFill>
                  <a:schemeClr val="accent1">
                    <a:lumMod val="75000"/>
                  </a:schemeClr>
                </a:solidFill>
              </a:rPr>
              <a:t>How the Use of Synthetic Data is About to Impact Privacy Regulations  </a:t>
            </a:r>
          </a:p>
        </p:txBody>
      </p:sp>
    </p:spTree>
    <p:extLst>
      <p:ext uri="{BB962C8B-B14F-4D97-AF65-F5344CB8AC3E}">
        <p14:creationId xmlns:p14="http://schemas.microsoft.com/office/powerpoint/2010/main" val="514335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62A0A9-84C2-4BA9-B80C-A1BDCC3AB446}"/>
              </a:ext>
            </a:extLst>
          </p:cNvPr>
          <p:cNvPicPr>
            <a:picLocks noChangeAspect="1"/>
          </p:cNvPicPr>
          <p:nvPr/>
        </p:nvPicPr>
        <p:blipFill>
          <a:blip r:embed="rId3"/>
          <a:stretch>
            <a:fillRect/>
          </a:stretch>
        </p:blipFill>
        <p:spPr>
          <a:xfrm>
            <a:off x="2776723" y="0"/>
            <a:ext cx="6638555" cy="4371512"/>
          </a:xfrm>
          <a:prstGeom prst="rect">
            <a:avLst/>
          </a:prstGeom>
        </p:spPr>
      </p:pic>
      <p:sp>
        <p:nvSpPr>
          <p:cNvPr id="4" name="TextBox 3">
            <a:extLst>
              <a:ext uri="{FF2B5EF4-FFF2-40B4-BE49-F238E27FC236}">
                <a16:creationId xmlns:a16="http://schemas.microsoft.com/office/drawing/2014/main" id="{EC0DC2AD-3A18-4A82-BFCB-79EC5D0E4AAA}"/>
              </a:ext>
            </a:extLst>
          </p:cNvPr>
          <p:cNvSpPr txBox="1"/>
          <p:nvPr/>
        </p:nvSpPr>
        <p:spPr>
          <a:xfrm>
            <a:off x="163974" y="4556707"/>
            <a:ext cx="11516810" cy="2124749"/>
          </a:xfrm>
          <a:prstGeom prst="rect">
            <a:avLst/>
          </a:prstGeom>
          <a:noFill/>
        </p:spPr>
        <p:txBody>
          <a:bodyPr wrap="square">
            <a:spAutoFit/>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“There is of course a trade-off between cost and data utility. For example, implementing a high level of controls entails higher operational costs. This cost becomes more acceptable when the data utility achieved is also high (assuming that data utility is a priority to the organization). Of course, the ideal is when there is low operational cost and high data utility. While this is perhaps a simple view, ‘Figure 1’ illustrates some important trade-offs that an organization can make (4).”</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4.</a:t>
            </a:r>
            <a:r>
              <a:rPr lang="en-US" sz="1100" dirty="0">
                <a:effectLst/>
                <a:latin typeface="Calibri" panose="020F0502020204030204" pitchFamily="34" charset="0"/>
                <a:ea typeface="Calibri" panose="020F0502020204030204" pitchFamily="34" charset="0"/>
                <a:cs typeface="Calibri" panose="020F0502020204030204" pitchFamily="34" charset="0"/>
              </a:rPr>
              <a:t>Practical Synthetic Data Generation, K. El </a:t>
            </a:r>
            <a:r>
              <a:rPr lang="en-US" sz="1100" dirty="0" err="1">
                <a:effectLst/>
                <a:latin typeface="Calibri" panose="020F0502020204030204" pitchFamily="34" charset="0"/>
                <a:ea typeface="Calibri" panose="020F0502020204030204" pitchFamily="34" charset="0"/>
                <a:cs typeface="Calibri" panose="020F0502020204030204" pitchFamily="34" charset="0"/>
              </a:rPr>
              <a:t>Eman</a:t>
            </a:r>
            <a:r>
              <a:rPr lang="en-US" sz="1100" dirty="0">
                <a:effectLst/>
                <a:latin typeface="Calibri" panose="020F0502020204030204" pitchFamily="34" charset="0"/>
                <a:ea typeface="Calibri" panose="020F0502020204030204" pitchFamily="34" charset="0"/>
                <a:cs typeface="Calibri" panose="020F0502020204030204" pitchFamily="34" charset="0"/>
              </a:rPr>
              <a:t> et al, (2021) p.32. Chapter 2, Implementing Data Synthesis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FFE5BECD-3C3C-45E4-A5F3-40EA2747EFFB}"/>
              </a:ext>
            </a:extLst>
          </p:cNvPr>
          <p:cNvSpPr txBox="1"/>
          <p:nvPr/>
        </p:nvSpPr>
        <p:spPr>
          <a:xfrm>
            <a:off x="1780098" y="4002180"/>
            <a:ext cx="996625" cy="369332"/>
          </a:xfrm>
          <a:prstGeom prst="rect">
            <a:avLst/>
          </a:prstGeom>
          <a:noFill/>
        </p:spPr>
        <p:txBody>
          <a:bodyPr wrap="square">
            <a:spAutoFit/>
          </a:bodyPr>
          <a:lstStyle/>
          <a:p>
            <a:r>
              <a:rPr lang="en-US" b="1" dirty="0"/>
              <a:t>Figure 1</a:t>
            </a:r>
          </a:p>
        </p:txBody>
      </p:sp>
    </p:spTree>
    <p:extLst>
      <p:ext uri="{BB962C8B-B14F-4D97-AF65-F5344CB8AC3E}">
        <p14:creationId xmlns:p14="http://schemas.microsoft.com/office/powerpoint/2010/main" val="2712865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EE74DD-17E0-47E5-8D4F-918EE8D39927}"/>
              </a:ext>
            </a:extLst>
          </p:cNvPr>
          <p:cNvPicPr>
            <a:picLocks noChangeAspect="1"/>
          </p:cNvPicPr>
          <p:nvPr/>
        </p:nvPicPr>
        <p:blipFill>
          <a:blip r:embed="rId2"/>
          <a:stretch>
            <a:fillRect/>
          </a:stretch>
        </p:blipFill>
        <p:spPr>
          <a:xfrm>
            <a:off x="164819" y="405115"/>
            <a:ext cx="11817559" cy="3287210"/>
          </a:xfrm>
          <a:prstGeom prst="rect">
            <a:avLst/>
          </a:prstGeom>
        </p:spPr>
      </p:pic>
    </p:spTree>
    <p:extLst>
      <p:ext uri="{BB962C8B-B14F-4D97-AF65-F5344CB8AC3E}">
        <p14:creationId xmlns:p14="http://schemas.microsoft.com/office/powerpoint/2010/main" val="802721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E8CEC9-64CB-46FF-BA06-0DF7175DF78F}"/>
              </a:ext>
            </a:extLst>
          </p:cNvPr>
          <p:cNvPicPr>
            <a:picLocks noChangeAspect="1"/>
          </p:cNvPicPr>
          <p:nvPr/>
        </p:nvPicPr>
        <p:blipFill>
          <a:blip r:embed="rId3"/>
          <a:stretch>
            <a:fillRect/>
          </a:stretch>
        </p:blipFill>
        <p:spPr>
          <a:xfrm>
            <a:off x="4052887" y="120931"/>
            <a:ext cx="4086225" cy="4324350"/>
          </a:xfrm>
          <a:prstGeom prst="rect">
            <a:avLst/>
          </a:prstGeom>
        </p:spPr>
      </p:pic>
      <p:pic>
        <p:nvPicPr>
          <p:cNvPr id="5" name="Picture 4">
            <a:extLst>
              <a:ext uri="{FF2B5EF4-FFF2-40B4-BE49-F238E27FC236}">
                <a16:creationId xmlns:a16="http://schemas.microsoft.com/office/drawing/2014/main" id="{0C28822C-C3AD-4090-BD1E-A2B15FD89984}"/>
              </a:ext>
            </a:extLst>
          </p:cNvPr>
          <p:cNvPicPr>
            <a:picLocks noChangeAspect="1"/>
          </p:cNvPicPr>
          <p:nvPr/>
        </p:nvPicPr>
        <p:blipFill>
          <a:blip r:embed="rId4"/>
          <a:stretch>
            <a:fillRect/>
          </a:stretch>
        </p:blipFill>
        <p:spPr>
          <a:xfrm>
            <a:off x="1180155" y="4352083"/>
            <a:ext cx="9831689" cy="2265654"/>
          </a:xfrm>
          <a:prstGeom prst="rect">
            <a:avLst/>
          </a:prstGeom>
        </p:spPr>
      </p:pic>
    </p:spTree>
    <p:extLst>
      <p:ext uri="{BB962C8B-B14F-4D97-AF65-F5344CB8AC3E}">
        <p14:creationId xmlns:p14="http://schemas.microsoft.com/office/powerpoint/2010/main" val="2066568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E9B7A9-0B52-4292-A096-C96D3B161050}"/>
              </a:ext>
            </a:extLst>
          </p:cNvPr>
          <p:cNvSpPr txBox="1"/>
          <p:nvPr/>
        </p:nvSpPr>
        <p:spPr>
          <a:xfrm>
            <a:off x="210274" y="92957"/>
            <a:ext cx="11516810" cy="6340197"/>
          </a:xfrm>
          <a:prstGeom prst="rect">
            <a:avLst/>
          </a:prstGeom>
          <a:noFill/>
        </p:spPr>
        <p:txBody>
          <a:bodyPr wrap="square">
            <a:spAutoFit/>
          </a:bodyPr>
          <a:lstStyle/>
          <a:p>
            <a:r>
              <a:rPr lang="en-US" sz="2800" b="1" dirty="0">
                <a:solidFill>
                  <a:schemeClr val="accent1">
                    <a:lumMod val="75000"/>
                  </a:schemeClr>
                </a:solidFill>
              </a:rPr>
              <a:t>Evaluation metrics and human-in-the-loop tests</a:t>
            </a:r>
          </a:p>
          <a:p>
            <a:endParaRPr lang="en-US" dirty="0"/>
          </a:p>
          <a:p>
            <a:r>
              <a:rPr lang="en-US" dirty="0"/>
              <a:t> In addition to creating regulatory standards for synthetic-data quality, regulations and evaluation metrics should also be developed for models that assess not only realism but also failure modes, such as information leakage. </a:t>
            </a:r>
          </a:p>
          <a:p>
            <a:endParaRPr lang="en-US" dirty="0"/>
          </a:p>
          <a:p>
            <a:r>
              <a:rPr lang="en-US" dirty="0"/>
              <a:t>Although no consensus for a universal quantitative metric has been reached, recent discussions have pointed toward rethinking the evaluation of generative models as if facing a bias– variance trade-off — that is, models biased toward emulating only one label would fail to capture the multimodal nature of probability distributions, and models with high variance would generate data outside of the distributions. </a:t>
            </a:r>
          </a:p>
          <a:p>
            <a:endParaRPr lang="en-US" dirty="0"/>
          </a:p>
          <a:p>
            <a:r>
              <a:rPr lang="en-US" dirty="0"/>
              <a:t>This analogy gives rise to two qualities for scoring synthetic datasets:</a:t>
            </a:r>
          </a:p>
          <a:p>
            <a:endParaRPr lang="en-US" dirty="0"/>
          </a:p>
          <a:p>
            <a:r>
              <a:rPr lang="en-US" dirty="0"/>
              <a:t>Fidelity, for assessing the realism of synthetic samples; and diversity, for capturing the variability of real data.</a:t>
            </a:r>
          </a:p>
          <a:p>
            <a:endParaRPr lang="en-US" dirty="0"/>
          </a:p>
          <a:p>
            <a:r>
              <a:rPr lang="en-US" dirty="0"/>
              <a:t>The privacy issues in synthetic data can also define authenticity, a measurement of the number of copies of real data made by the model.</a:t>
            </a:r>
          </a:p>
          <a:p>
            <a:endParaRPr lang="en-US" dirty="0"/>
          </a:p>
          <a:p>
            <a:r>
              <a:rPr lang="en-US" dirty="0"/>
              <a:t>In experimentation with synthetic EMR data in the context of COVID-19, these three metrics were used to understand the fidelity–diversity and privacy–utility trade-offs in ranking generative models.</a:t>
            </a:r>
          </a:p>
          <a:p>
            <a:endParaRPr lang="en-US" dirty="0"/>
          </a:p>
          <a:p>
            <a:r>
              <a:rPr lang="en-US" b="1" dirty="0">
                <a:highlight>
                  <a:srgbClr val="FFFF00"/>
                </a:highlight>
              </a:rPr>
              <a:t> It was seen that prioritizing diversity and privacy-preserving performance decreased fidelity and downstream classification tasks using synthetic data.</a:t>
            </a:r>
          </a:p>
        </p:txBody>
      </p:sp>
    </p:spTree>
    <p:extLst>
      <p:ext uri="{BB962C8B-B14F-4D97-AF65-F5344CB8AC3E}">
        <p14:creationId xmlns:p14="http://schemas.microsoft.com/office/powerpoint/2010/main" val="2071904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10D94A-11C2-441F-B654-EFB672EB419D}"/>
              </a:ext>
            </a:extLst>
          </p:cNvPr>
          <p:cNvSpPr txBox="1"/>
          <p:nvPr/>
        </p:nvSpPr>
        <p:spPr>
          <a:xfrm>
            <a:off x="1148787" y="1858265"/>
            <a:ext cx="10321724" cy="2554545"/>
          </a:xfrm>
          <a:prstGeom prst="rect">
            <a:avLst/>
          </a:prstGeom>
          <a:noFill/>
        </p:spPr>
        <p:txBody>
          <a:bodyPr wrap="square">
            <a:spAutoFit/>
          </a:bodyPr>
          <a:lstStyle/>
          <a:p>
            <a:r>
              <a:rPr lang="en-US" sz="8000" b="1" dirty="0">
                <a:solidFill>
                  <a:schemeClr val="accent1">
                    <a:lumMod val="75000"/>
                  </a:schemeClr>
                </a:solidFill>
              </a:rPr>
              <a:t>Who knows what the future holds?</a:t>
            </a:r>
          </a:p>
        </p:txBody>
      </p:sp>
    </p:spTree>
    <p:extLst>
      <p:ext uri="{BB962C8B-B14F-4D97-AF65-F5344CB8AC3E}">
        <p14:creationId xmlns:p14="http://schemas.microsoft.com/office/powerpoint/2010/main" val="3801904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4DA889-D530-4003-A87A-ED4BE875BA7B}"/>
              </a:ext>
            </a:extLst>
          </p:cNvPr>
          <p:cNvPicPr>
            <a:picLocks noChangeAspect="1"/>
          </p:cNvPicPr>
          <p:nvPr/>
        </p:nvPicPr>
        <p:blipFill>
          <a:blip r:embed="rId3"/>
          <a:stretch>
            <a:fillRect/>
          </a:stretch>
        </p:blipFill>
        <p:spPr>
          <a:xfrm>
            <a:off x="1223839" y="509286"/>
            <a:ext cx="7864014" cy="4712625"/>
          </a:xfrm>
          <a:prstGeom prst="rect">
            <a:avLst/>
          </a:prstGeom>
        </p:spPr>
      </p:pic>
      <p:sp>
        <p:nvSpPr>
          <p:cNvPr id="5" name="TextBox 4">
            <a:extLst>
              <a:ext uri="{FF2B5EF4-FFF2-40B4-BE49-F238E27FC236}">
                <a16:creationId xmlns:a16="http://schemas.microsoft.com/office/drawing/2014/main" id="{E7B37447-FA21-4C46-A218-CBE7EEEE9DE1}"/>
              </a:ext>
            </a:extLst>
          </p:cNvPr>
          <p:cNvSpPr txBox="1"/>
          <p:nvPr/>
        </p:nvSpPr>
        <p:spPr>
          <a:xfrm>
            <a:off x="617621" y="6348714"/>
            <a:ext cx="10956758" cy="230832"/>
          </a:xfrm>
          <a:prstGeom prst="rect">
            <a:avLst/>
          </a:prstGeom>
          <a:noFill/>
        </p:spPr>
        <p:txBody>
          <a:bodyPr wrap="square">
            <a:spAutoFit/>
          </a:bodyPr>
          <a:lstStyle/>
          <a:p>
            <a:r>
              <a:rPr lang="en-US" sz="900" dirty="0"/>
              <a:t>5. White, A.(2022). By 2024, 60% of the data used for the development of A.I. and analytics projects will be synthetically generated - Andrew White. </a:t>
            </a:r>
          </a:p>
        </p:txBody>
      </p:sp>
      <p:sp>
        <p:nvSpPr>
          <p:cNvPr id="7" name="TextBox 6">
            <a:extLst>
              <a:ext uri="{FF2B5EF4-FFF2-40B4-BE49-F238E27FC236}">
                <a16:creationId xmlns:a16="http://schemas.microsoft.com/office/drawing/2014/main" id="{C45DC349-961B-49A8-A5E6-A9C53D29EB9C}"/>
              </a:ext>
            </a:extLst>
          </p:cNvPr>
          <p:cNvSpPr txBox="1"/>
          <p:nvPr/>
        </p:nvSpPr>
        <p:spPr>
          <a:xfrm>
            <a:off x="946485" y="5323647"/>
            <a:ext cx="10122568" cy="923330"/>
          </a:xfrm>
          <a:prstGeom prst="rect">
            <a:avLst/>
          </a:prstGeom>
          <a:noFill/>
        </p:spPr>
        <p:txBody>
          <a:bodyPr wrap="square">
            <a:spAutoFit/>
          </a:bodyPr>
          <a:lstStyle/>
          <a:p>
            <a:r>
              <a:rPr lang="en-US" dirty="0"/>
              <a:t>According to Gartner, by 2024, 60% of data utilized for developing A.I. and analytical projects will be synthetically generated, and consumption for A.I. projects will increase by 2030, whereby synthetic data would eventually supplant actual data in A.I. models (5).</a:t>
            </a:r>
          </a:p>
        </p:txBody>
      </p:sp>
    </p:spTree>
    <p:extLst>
      <p:ext uri="{BB962C8B-B14F-4D97-AF65-F5344CB8AC3E}">
        <p14:creationId xmlns:p14="http://schemas.microsoft.com/office/powerpoint/2010/main" val="933342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6911E-12BB-4E9B-B2F3-E72A0B01FFC7}"/>
              </a:ext>
            </a:extLst>
          </p:cNvPr>
          <p:cNvSpPr>
            <a:spLocks noGrp="1"/>
          </p:cNvSpPr>
          <p:nvPr>
            <p:ph type="title" idx="4294967295"/>
          </p:nvPr>
        </p:nvSpPr>
        <p:spPr>
          <a:xfrm>
            <a:off x="324092" y="2992578"/>
            <a:ext cx="10515600" cy="1325563"/>
          </a:xfrm>
        </p:spPr>
        <p:txBody>
          <a:bodyPr>
            <a:normAutofit fontScale="90000"/>
          </a:bodyPr>
          <a:lstStyle/>
          <a:p>
            <a:r>
              <a:rPr lang="en-US"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Section-2</a:t>
            </a:r>
            <a:br>
              <a:rPr lang="en-US"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en-US"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US"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How to handle an </a:t>
            </a:r>
            <a:r>
              <a:rPr lang="en-US"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Im</a:t>
            </a:r>
            <a:r>
              <a:rPr lang="en-US"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balanced </a:t>
            </a:r>
            <a:r>
              <a:rPr lang="en-US"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Data Set</a:t>
            </a:r>
            <a:br>
              <a:rPr lang="en-US"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br>
            <a:br>
              <a:rPr lang="en-US"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br>
            <a:r>
              <a:rPr lang="en-US"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An imbalanced data set is a data set where the number of members of the majority class far outnumbers the number of members of the minority class.</a:t>
            </a:r>
            <a:br>
              <a:rPr lang="en-US"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br>
            <a:br>
              <a:rPr lang="en-US"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br>
            <a:br>
              <a:rPr lang="en-US"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br>
            <a:br>
              <a:rPr lang="en-US" sz="2800" dirty="0">
                <a:effectLst/>
                <a:latin typeface="Calibri" panose="020F0502020204030204" pitchFamily="34" charset="0"/>
                <a:ea typeface="Calibri" panose="020F0502020204030204" pitchFamily="34" charset="0"/>
                <a:cs typeface="Times New Roman" panose="02020603050405020304" pitchFamily="18" charset="0"/>
              </a:rPr>
            </a:br>
            <a:endParaRPr lang="en-US" sz="6000" dirty="0"/>
          </a:p>
        </p:txBody>
      </p:sp>
    </p:spTree>
    <p:extLst>
      <p:ext uri="{BB962C8B-B14F-4D97-AF65-F5344CB8AC3E}">
        <p14:creationId xmlns:p14="http://schemas.microsoft.com/office/powerpoint/2010/main" val="1168487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D4E74-BA9A-4490-AAEA-E5FEF2E1DCA5}"/>
              </a:ext>
            </a:extLst>
          </p:cNvPr>
          <p:cNvSpPr>
            <a:spLocks noGrp="1"/>
          </p:cNvSpPr>
          <p:nvPr>
            <p:ph type="title" idx="4294967295"/>
          </p:nvPr>
        </p:nvSpPr>
        <p:spPr>
          <a:xfrm>
            <a:off x="324091" y="257405"/>
            <a:ext cx="10515600" cy="1325563"/>
          </a:xfrm>
        </p:spPr>
        <p:txBody>
          <a:bodyPr>
            <a:noAutofit/>
          </a:bodyPr>
          <a:lstStyle/>
          <a:p>
            <a:pPr algn="ctr"/>
            <a:r>
              <a:rPr lang="en-US" sz="25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Part-1</a:t>
            </a:r>
            <a:br>
              <a:rPr lang="en-US" sz="25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en-US" sz="25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US" sz="25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Under-sampling (Not very popular)</a:t>
            </a:r>
            <a:br>
              <a:rPr lang="en-US" sz="2500" dirty="0">
                <a:effectLst/>
                <a:latin typeface="Calibri" panose="020F0502020204030204" pitchFamily="34" charset="0"/>
                <a:ea typeface="Calibri" panose="020F0502020204030204" pitchFamily="34" charset="0"/>
                <a:cs typeface="Times New Roman" panose="02020603050405020304" pitchFamily="18" charset="0"/>
              </a:rPr>
            </a:br>
            <a:endParaRPr lang="en-US" sz="2500" dirty="0"/>
          </a:p>
        </p:txBody>
      </p:sp>
      <p:pic>
        <p:nvPicPr>
          <p:cNvPr id="4" name="Picture 3">
            <a:extLst>
              <a:ext uri="{FF2B5EF4-FFF2-40B4-BE49-F238E27FC236}">
                <a16:creationId xmlns:a16="http://schemas.microsoft.com/office/drawing/2014/main" id="{C8C11AFE-59BE-4DA7-8990-D5216DF6FE32}"/>
              </a:ext>
            </a:extLst>
          </p:cNvPr>
          <p:cNvPicPr>
            <a:picLocks noChangeAspect="1"/>
          </p:cNvPicPr>
          <p:nvPr/>
        </p:nvPicPr>
        <p:blipFill>
          <a:blip r:embed="rId3"/>
          <a:stretch>
            <a:fillRect/>
          </a:stretch>
        </p:blipFill>
        <p:spPr>
          <a:xfrm>
            <a:off x="312458" y="1875099"/>
            <a:ext cx="11281442" cy="4062714"/>
          </a:xfrm>
          <a:prstGeom prst="rect">
            <a:avLst/>
          </a:prstGeom>
        </p:spPr>
      </p:pic>
    </p:spTree>
    <p:extLst>
      <p:ext uri="{BB962C8B-B14F-4D97-AF65-F5344CB8AC3E}">
        <p14:creationId xmlns:p14="http://schemas.microsoft.com/office/powerpoint/2010/main" val="1257907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F2885D-2340-4C52-9CDA-AC596E4A85EE}"/>
              </a:ext>
            </a:extLst>
          </p:cNvPr>
          <p:cNvSpPr txBox="1"/>
          <p:nvPr/>
        </p:nvSpPr>
        <p:spPr>
          <a:xfrm>
            <a:off x="1273215" y="1534174"/>
            <a:ext cx="10706582" cy="646331"/>
          </a:xfrm>
          <a:prstGeom prst="rect">
            <a:avLst/>
          </a:prstGeom>
          <a:noFill/>
        </p:spPr>
        <p:txBody>
          <a:bodyPr wrap="square">
            <a:spAutoFit/>
          </a:bodyPr>
          <a:lstStyle/>
          <a:p>
            <a:r>
              <a:rPr lang="en-US" sz="3600" b="1" dirty="0">
                <a:solidFill>
                  <a:schemeClr val="accent5">
                    <a:lumMod val="50000"/>
                  </a:schemeClr>
                </a:solidFill>
              </a:rPr>
              <a:t>Three Means of Balancing an Imbalanced Data Set</a:t>
            </a:r>
          </a:p>
        </p:txBody>
      </p:sp>
    </p:spTree>
    <p:extLst>
      <p:ext uri="{BB962C8B-B14F-4D97-AF65-F5344CB8AC3E}">
        <p14:creationId xmlns:p14="http://schemas.microsoft.com/office/powerpoint/2010/main" val="3051051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790D-5726-4F55-AD0C-F18E9020AED6}"/>
              </a:ext>
            </a:extLst>
          </p:cNvPr>
          <p:cNvSpPr>
            <a:spLocks noGrp="1"/>
          </p:cNvSpPr>
          <p:nvPr>
            <p:ph type="title" idx="4294967295"/>
          </p:nvPr>
        </p:nvSpPr>
        <p:spPr>
          <a:xfrm>
            <a:off x="838200" y="1255673"/>
            <a:ext cx="10515600" cy="1325562"/>
          </a:xfrm>
        </p:spPr>
        <p:txBody>
          <a:bodyPr/>
          <a:lstStyle/>
          <a:p>
            <a:pPr algn="ctr"/>
            <a:r>
              <a:rPr lang="en-US" b="1" dirty="0">
                <a:solidFill>
                  <a:schemeClr val="accent1">
                    <a:lumMod val="75000"/>
                  </a:schemeClr>
                </a:solidFill>
              </a:rPr>
              <a:t>An Exploration of the State of the Art</a:t>
            </a:r>
            <a:br>
              <a:rPr lang="en-US" dirty="0"/>
            </a:br>
            <a:endParaRPr lang="en-US" dirty="0"/>
          </a:p>
        </p:txBody>
      </p:sp>
      <p:sp>
        <p:nvSpPr>
          <p:cNvPr id="4" name="TextBox 3">
            <a:extLst>
              <a:ext uri="{FF2B5EF4-FFF2-40B4-BE49-F238E27FC236}">
                <a16:creationId xmlns:a16="http://schemas.microsoft.com/office/drawing/2014/main" id="{AFA5D689-8667-4F5C-AADF-B99C9C3180ED}"/>
              </a:ext>
            </a:extLst>
          </p:cNvPr>
          <p:cNvSpPr txBox="1"/>
          <p:nvPr/>
        </p:nvSpPr>
        <p:spPr>
          <a:xfrm>
            <a:off x="401052" y="2306922"/>
            <a:ext cx="11518232" cy="3539430"/>
          </a:xfrm>
          <a:prstGeom prst="rect">
            <a:avLst/>
          </a:prstGeom>
          <a:noFill/>
        </p:spPr>
        <p:txBody>
          <a:bodyPr wrap="square">
            <a:spAutoFit/>
          </a:bodyPr>
          <a:lstStyle/>
          <a:p>
            <a:pPr algn="ctr"/>
            <a:r>
              <a:rPr lang="en-US" sz="3200" dirty="0"/>
              <a:t>Nowadays, machine learning is widely employed to solve real-world problems, particularly in the medical and diagnostics fields.</a:t>
            </a:r>
          </a:p>
          <a:p>
            <a:pPr algn="ctr"/>
            <a:endParaRPr lang="en-US" sz="3200" dirty="0"/>
          </a:p>
          <a:p>
            <a:pPr algn="ctr"/>
            <a:r>
              <a:rPr lang="en-US" sz="3200" dirty="0"/>
              <a:t>However, training a machine learning model requires a massive amount of data, making it challenging due to the demand for access to medical data being rigid since the data is kept confidential, secure, and difficult to obtain.</a:t>
            </a:r>
          </a:p>
        </p:txBody>
      </p:sp>
    </p:spTree>
    <p:extLst>
      <p:ext uri="{BB962C8B-B14F-4D97-AF65-F5344CB8AC3E}">
        <p14:creationId xmlns:p14="http://schemas.microsoft.com/office/powerpoint/2010/main" val="564453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8D59E-9386-4483-BA6C-67DD53FE3B54}"/>
              </a:ext>
            </a:extLst>
          </p:cNvPr>
          <p:cNvSpPr>
            <a:spLocks noGrp="1"/>
          </p:cNvSpPr>
          <p:nvPr>
            <p:ph type="title" idx="4294967295"/>
          </p:nvPr>
        </p:nvSpPr>
        <p:spPr>
          <a:xfrm>
            <a:off x="838200" y="1765661"/>
            <a:ext cx="10515600" cy="1325563"/>
          </a:xfrm>
        </p:spPr>
        <p:txBody>
          <a:bodyPr>
            <a:normAutofit fontScale="90000"/>
          </a:bodyPr>
          <a:lstStyle/>
          <a:p>
            <a:r>
              <a:rPr lang="en-US" sz="36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Part-2</a:t>
            </a:r>
            <a:br>
              <a:rPr lang="en-US" sz="24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en-US" sz="24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US"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Oversampling: the best and most accurate method but time consuming and expensive</a:t>
            </a:r>
            <a:br>
              <a:rPr lang="en-US" sz="24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b="1" dirty="0">
              <a:solidFill>
                <a:schemeClr val="accent1">
                  <a:lumMod val="75000"/>
                </a:schemeClr>
              </a:solidFill>
            </a:endParaRPr>
          </a:p>
        </p:txBody>
      </p:sp>
      <p:sp>
        <p:nvSpPr>
          <p:cNvPr id="4" name="TextBox 3">
            <a:extLst>
              <a:ext uri="{FF2B5EF4-FFF2-40B4-BE49-F238E27FC236}">
                <a16:creationId xmlns:a16="http://schemas.microsoft.com/office/drawing/2014/main" id="{FD0A0BE8-ADA2-48AA-A41E-D13B86AF2B0E}"/>
              </a:ext>
            </a:extLst>
          </p:cNvPr>
          <p:cNvSpPr txBox="1"/>
          <p:nvPr/>
        </p:nvSpPr>
        <p:spPr>
          <a:xfrm>
            <a:off x="303836" y="6314518"/>
            <a:ext cx="6094070" cy="369332"/>
          </a:xfrm>
          <a:prstGeom prst="rect">
            <a:avLst/>
          </a:prstGeom>
          <a:noFill/>
        </p:spPr>
        <p:txBody>
          <a:bodyPr wrap="square">
            <a:spAutoFit/>
          </a:bodyPr>
          <a:lstStyle/>
          <a:p>
            <a:r>
              <a:rPr lang="en-US" b="1" dirty="0"/>
              <a:t>NB: </a:t>
            </a:r>
            <a:r>
              <a:rPr lang="en-US" dirty="0"/>
              <a:t>Please note that expensive is a relative term.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842659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7DC6-FF5F-4E25-B4FC-32148737A0C2}"/>
              </a:ext>
            </a:extLst>
          </p:cNvPr>
          <p:cNvSpPr>
            <a:spLocks noGrp="1"/>
          </p:cNvSpPr>
          <p:nvPr>
            <p:ph type="title" idx="4294967295"/>
          </p:nvPr>
        </p:nvSpPr>
        <p:spPr>
          <a:xfrm>
            <a:off x="0" y="593500"/>
            <a:ext cx="12192000" cy="1325563"/>
          </a:xfrm>
        </p:spPr>
        <p:txBody>
          <a:bodyPr>
            <a:normAutofit fontScale="90000"/>
          </a:bodyPr>
          <a:lstStyle/>
          <a:p>
            <a:pPr algn="ctr"/>
            <a:r>
              <a:rPr lang="en-US" sz="40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Part-3 </a:t>
            </a:r>
            <a:br>
              <a:rPr lang="en-US" sz="40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en-US" sz="40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US" sz="40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SMOTE - Synthetic Minority Oversampling Technique</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4" name="TextBox 3">
            <a:extLst>
              <a:ext uri="{FF2B5EF4-FFF2-40B4-BE49-F238E27FC236}">
                <a16:creationId xmlns:a16="http://schemas.microsoft.com/office/drawing/2014/main" id="{DC795C4E-E3F0-4610-85F0-A4B7D8DD8531}"/>
              </a:ext>
            </a:extLst>
          </p:cNvPr>
          <p:cNvSpPr txBox="1"/>
          <p:nvPr/>
        </p:nvSpPr>
        <p:spPr>
          <a:xfrm>
            <a:off x="578735" y="2554730"/>
            <a:ext cx="10914926" cy="3046988"/>
          </a:xfrm>
          <a:prstGeom prst="rect">
            <a:avLst/>
          </a:prstGeom>
          <a:noFill/>
        </p:spPr>
        <p:txBody>
          <a:bodyPr wrap="square">
            <a:spAutoFit/>
          </a:bodyPr>
          <a:lstStyle/>
          <a:p>
            <a:r>
              <a:rPr lang="en-US" sz="3200" dirty="0"/>
              <a:t>The most important and impressive, in my opinion, is a demo of the power of Python programming language applying the </a:t>
            </a:r>
            <a:r>
              <a:rPr lang="en-US" sz="3200" b="1" dirty="0"/>
              <a:t>Synthetic Minority Oversampling Technique</a:t>
            </a:r>
            <a:r>
              <a:rPr lang="en-US" sz="3200" dirty="0"/>
              <a:t> (SMOTE), which does not require data synthesis but rather uses a powerful Machine Learning method using the Python  Sklearn and Pandas Libraries to perform ML on a sample data set.</a:t>
            </a:r>
          </a:p>
        </p:txBody>
      </p:sp>
    </p:spTree>
    <p:extLst>
      <p:ext uri="{BB962C8B-B14F-4D97-AF65-F5344CB8AC3E}">
        <p14:creationId xmlns:p14="http://schemas.microsoft.com/office/powerpoint/2010/main" val="424883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11972324-668B-E58F-4195-D870AD017D1C}"/>
              </a:ext>
            </a:extLst>
          </p:cNvPr>
          <p:cNvPicPr>
            <a:picLocks noChangeAspect="1"/>
          </p:cNvPicPr>
          <p:nvPr/>
        </p:nvPicPr>
        <p:blipFill>
          <a:blip r:embed="rId3"/>
          <a:stretch>
            <a:fillRect/>
          </a:stretch>
        </p:blipFill>
        <p:spPr>
          <a:xfrm>
            <a:off x="1690072" y="2352525"/>
            <a:ext cx="8811855" cy="2152950"/>
          </a:xfrm>
          <a:prstGeom prst="rect">
            <a:avLst/>
          </a:prstGeom>
        </p:spPr>
      </p:pic>
      <p:sp>
        <p:nvSpPr>
          <p:cNvPr id="42" name="TextBox 41">
            <a:extLst>
              <a:ext uri="{FF2B5EF4-FFF2-40B4-BE49-F238E27FC236}">
                <a16:creationId xmlns:a16="http://schemas.microsoft.com/office/drawing/2014/main" id="{85ABD6FF-1597-A07E-08F0-83E47B62DACF}"/>
              </a:ext>
            </a:extLst>
          </p:cNvPr>
          <p:cNvSpPr txBox="1"/>
          <p:nvPr/>
        </p:nvSpPr>
        <p:spPr>
          <a:xfrm>
            <a:off x="2083443" y="1377387"/>
            <a:ext cx="1409938" cy="584775"/>
          </a:xfrm>
          <a:prstGeom prst="rect">
            <a:avLst/>
          </a:prstGeom>
          <a:noFill/>
        </p:spPr>
        <p:txBody>
          <a:bodyPr wrap="none" rtlCol="0">
            <a:spAutoFit/>
          </a:bodyPr>
          <a:lstStyle/>
          <a:p>
            <a:r>
              <a:rPr lang="en-US" sz="3200" b="1" dirty="0"/>
              <a:t>SMOTE</a:t>
            </a:r>
          </a:p>
        </p:txBody>
      </p:sp>
      <p:sp>
        <p:nvSpPr>
          <p:cNvPr id="43" name="TextBox 42">
            <a:extLst>
              <a:ext uri="{FF2B5EF4-FFF2-40B4-BE49-F238E27FC236}">
                <a16:creationId xmlns:a16="http://schemas.microsoft.com/office/drawing/2014/main" id="{83E6A92B-026B-9348-0A6E-D54F8E201D99}"/>
              </a:ext>
            </a:extLst>
          </p:cNvPr>
          <p:cNvSpPr txBox="1"/>
          <p:nvPr/>
        </p:nvSpPr>
        <p:spPr>
          <a:xfrm>
            <a:off x="1690072" y="4901626"/>
            <a:ext cx="9347495" cy="646331"/>
          </a:xfrm>
          <a:prstGeom prst="rect">
            <a:avLst/>
          </a:prstGeom>
          <a:noFill/>
        </p:spPr>
        <p:txBody>
          <a:bodyPr wrap="none" rtlCol="0">
            <a:spAutoFit/>
          </a:bodyPr>
          <a:lstStyle/>
          <a:p>
            <a:r>
              <a:rPr lang="en-US" dirty="0"/>
              <a:t>Amplification of the minority class instances till the number of majority class instances to prevent </a:t>
            </a:r>
          </a:p>
          <a:p>
            <a:r>
              <a:rPr lang="en-US" dirty="0"/>
              <a:t>Overfitting of the prediction model to the majority class </a:t>
            </a:r>
          </a:p>
        </p:txBody>
      </p:sp>
      <p:sp>
        <p:nvSpPr>
          <p:cNvPr id="44" name="TextBox 43">
            <a:extLst>
              <a:ext uri="{FF2B5EF4-FFF2-40B4-BE49-F238E27FC236}">
                <a16:creationId xmlns:a16="http://schemas.microsoft.com/office/drawing/2014/main" id="{28942DF3-BADF-973B-B9DF-A50515DAF277}"/>
              </a:ext>
            </a:extLst>
          </p:cNvPr>
          <p:cNvSpPr txBox="1"/>
          <p:nvPr/>
        </p:nvSpPr>
        <p:spPr>
          <a:xfrm>
            <a:off x="1134319" y="6342927"/>
            <a:ext cx="4073551" cy="261610"/>
          </a:xfrm>
          <a:prstGeom prst="rect">
            <a:avLst/>
          </a:prstGeom>
          <a:noFill/>
        </p:spPr>
        <p:txBody>
          <a:bodyPr wrap="none" rtlCol="0">
            <a:spAutoFit/>
          </a:bodyPr>
          <a:lstStyle/>
          <a:p>
            <a:r>
              <a:rPr lang="en-US" sz="1100" dirty="0"/>
              <a:t>1. https://datasciencecampus.github.io/balancing-data-with-smote/</a:t>
            </a:r>
          </a:p>
        </p:txBody>
      </p:sp>
    </p:spTree>
    <p:extLst>
      <p:ext uri="{BB962C8B-B14F-4D97-AF65-F5344CB8AC3E}">
        <p14:creationId xmlns:p14="http://schemas.microsoft.com/office/powerpoint/2010/main" val="1294575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2B9D7F-10AD-4CBE-B00C-B1852955A6ED}"/>
              </a:ext>
            </a:extLst>
          </p:cNvPr>
          <p:cNvPicPr>
            <a:picLocks noChangeAspect="1"/>
          </p:cNvPicPr>
          <p:nvPr/>
        </p:nvPicPr>
        <p:blipFill>
          <a:blip r:embed="rId3"/>
          <a:stretch>
            <a:fillRect/>
          </a:stretch>
        </p:blipFill>
        <p:spPr>
          <a:xfrm>
            <a:off x="1084978" y="1180618"/>
            <a:ext cx="10808845" cy="4849792"/>
          </a:xfrm>
          <a:prstGeom prst="rect">
            <a:avLst/>
          </a:prstGeom>
        </p:spPr>
      </p:pic>
    </p:spTree>
    <p:extLst>
      <p:ext uri="{BB962C8B-B14F-4D97-AF65-F5344CB8AC3E}">
        <p14:creationId xmlns:p14="http://schemas.microsoft.com/office/powerpoint/2010/main" val="781111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9F1312-CF28-460E-8CFB-6623EC11A4FB}"/>
              </a:ext>
            </a:extLst>
          </p:cNvPr>
          <p:cNvPicPr>
            <a:picLocks noChangeAspect="1"/>
          </p:cNvPicPr>
          <p:nvPr/>
        </p:nvPicPr>
        <p:blipFill>
          <a:blip r:embed="rId2"/>
          <a:stretch>
            <a:fillRect/>
          </a:stretch>
        </p:blipFill>
        <p:spPr>
          <a:xfrm>
            <a:off x="2400580" y="1493134"/>
            <a:ext cx="7461966" cy="3287210"/>
          </a:xfrm>
          <a:prstGeom prst="rect">
            <a:avLst/>
          </a:prstGeom>
        </p:spPr>
      </p:pic>
    </p:spTree>
    <p:extLst>
      <p:ext uri="{BB962C8B-B14F-4D97-AF65-F5344CB8AC3E}">
        <p14:creationId xmlns:p14="http://schemas.microsoft.com/office/powerpoint/2010/main" val="3045596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43A1E7-E595-49E9-80B2-076A3F93F9EF}"/>
              </a:ext>
            </a:extLst>
          </p:cNvPr>
          <p:cNvPicPr>
            <a:picLocks noChangeAspect="1"/>
          </p:cNvPicPr>
          <p:nvPr/>
        </p:nvPicPr>
        <p:blipFill>
          <a:blip r:embed="rId2"/>
          <a:stretch>
            <a:fillRect/>
          </a:stretch>
        </p:blipFill>
        <p:spPr>
          <a:xfrm>
            <a:off x="1870852" y="1481559"/>
            <a:ext cx="8035944" cy="3703899"/>
          </a:xfrm>
          <a:prstGeom prst="rect">
            <a:avLst/>
          </a:prstGeom>
        </p:spPr>
      </p:pic>
    </p:spTree>
    <p:extLst>
      <p:ext uri="{BB962C8B-B14F-4D97-AF65-F5344CB8AC3E}">
        <p14:creationId xmlns:p14="http://schemas.microsoft.com/office/powerpoint/2010/main" val="3150689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AAF35C-BF8E-440E-B41E-846D82E06CE3}"/>
              </a:ext>
            </a:extLst>
          </p:cNvPr>
          <p:cNvPicPr>
            <a:picLocks noChangeAspect="1"/>
          </p:cNvPicPr>
          <p:nvPr/>
        </p:nvPicPr>
        <p:blipFill>
          <a:blip r:embed="rId2"/>
          <a:stretch>
            <a:fillRect/>
          </a:stretch>
        </p:blipFill>
        <p:spPr>
          <a:xfrm>
            <a:off x="935150" y="1400538"/>
            <a:ext cx="8392824" cy="3298784"/>
          </a:xfrm>
          <a:prstGeom prst="rect">
            <a:avLst/>
          </a:prstGeom>
        </p:spPr>
      </p:pic>
    </p:spTree>
    <p:extLst>
      <p:ext uri="{BB962C8B-B14F-4D97-AF65-F5344CB8AC3E}">
        <p14:creationId xmlns:p14="http://schemas.microsoft.com/office/powerpoint/2010/main" val="1730947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2DC6D1-8F5B-4C8D-9642-4213D0B3CB78}"/>
              </a:ext>
            </a:extLst>
          </p:cNvPr>
          <p:cNvPicPr>
            <a:picLocks noChangeAspect="1"/>
          </p:cNvPicPr>
          <p:nvPr/>
        </p:nvPicPr>
        <p:blipFill>
          <a:blip r:embed="rId3"/>
          <a:stretch>
            <a:fillRect/>
          </a:stretch>
        </p:blipFill>
        <p:spPr>
          <a:xfrm>
            <a:off x="416688" y="626406"/>
            <a:ext cx="7289213" cy="4570625"/>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4" name="Ink 3">
                <a:extLst>
                  <a:ext uri="{FF2B5EF4-FFF2-40B4-BE49-F238E27FC236}">
                    <a16:creationId xmlns:a16="http://schemas.microsoft.com/office/drawing/2014/main" id="{5B918B1B-A80D-47C8-9590-2C002CE569BB}"/>
                  </a:ext>
                </a:extLst>
              </p14:cNvPr>
              <p14:cNvContentPartPr/>
              <p14:nvPr/>
            </p14:nvContentPartPr>
            <p14:xfrm>
              <a:off x="2349242" y="3518125"/>
              <a:ext cx="381240" cy="23760"/>
            </p14:xfrm>
          </p:contentPart>
        </mc:Choice>
        <mc:Fallback xmlns="">
          <p:pic>
            <p:nvPicPr>
              <p:cNvPr id="4" name="Ink 3">
                <a:extLst>
                  <a:ext uri="{FF2B5EF4-FFF2-40B4-BE49-F238E27FC236}">
                    <a16:creationId xmlns:a16="http://schemas.microsoft.com/office/drawing/2014/main" id="{5B918B1B-A80D-47C8-9590-2C002CE569BB}"/>
                  </a:ext>
                </a:extLst>
              </p:cNvPr>
              <p:cNvPicPr/>
              <p:nvPr/>
            </p:nvPicPr>
            <p:blipFill>
              <a:blip r:embed="rId5"/>
              <a:stretch>
                <a:fillRect/>
              </a:stretch>
            </p:blipFill>
            <p:spPr>
              <a:xfrm>
                <a:off x="2331242" y="3500125"/>
                <a:ext cx="416880" cy="59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5" name="Ink 4">
                <a:extLst>
                  <a:ext uri="{FF2B5EF4-FFF2-40B4-BE49-F238E27FC236}">
                    <a16:creationId xmlns:a16="http://schemas.microsoft.com/office/drawing/2014/main" id="{00969DD4-C428-4098-AA64-155A092DAA26}"/>
                  </a:ext>
                </a:extLst>
              </p14:cNvPr>
              <p14:cNvContentPartPr/>
              <p14:nvPr/>
            </p14:nvContentPartPr>
            <p14:xfrm>
              <a:off x="3090122" y="3946885"/>
              <a:ext cx="287640" cy="93240"/>
            </p14:xfrm>
          </p:contentPart>
        </mc:Choice>
        <mc:Fallback xmlns="">
          <p:pic>
            <p:nvPicPr>
              <p:cNvPr id="5" name="Ink 4">
                <a:extLst>
                  <a:ext uri="{FF2B5EF4-FFF2-40B4-BE49-F238E27FC236}">
                    <a16:creationId xmlns:a16="http://schemas.microsoft.com/office/drawing/2014/main" id="{00969DD4-C428-4098-AA64-155A092DAA26}"/>
                  </a:ext>
                </a:extLst>
              </p:cNvPr>
              <p:cNvPicPr/>
              <p:nvPr/>
            </p:nvPicPr>
            <p:blipFill>
              <a:blip r:embed="rId7"/>
              <a:stretch>
                <a:fillRect/>
              </a:stretch>
            </p:blipFill>
            <p:spPr>
              <a:xfrm>
                <a:off x="3072122" y="3928885"/>
                <a:ext cx="323280" cy="128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6" name="Ink 5">
                <a:extLst>
                  <a:ext uri="{FF2B5EF4-FFF2-40B4-BE49-F238E27FC236}">
                    <a16:creationId xmlns:a16="http://schemas.microsoft.com/office/drawing/2014/main" id="{A7F3A2AD-2851-4561-9425-B6449530B6F4}"/>
                  </a:ext>
                </a:extLst>
              </p14:cNvPr>
              <p14:cNvContentPartPr/>
              <p14:nvPr/>
            </p14:nvContentPartPr>
            <p14:xfrm>
              <a:off x="3784562" y="4386445"/>
              <a:ext cx="347040" cy="35280"/>
            </p14:xfrm>
          </p:contentPart>
        </mc:Choice>
        <mc:Fallback xmlns="">
          <p:pic>
            <p:nvPicPr>
              <p:cNvPr id="6" name="Ink 5">
                <a:extLst>
                  <a:ext uri="{FF2B5EF4-FFF2-40B4-BE49-F238E27FC236}">
                    <a16:creationId xmlns:a16="http://schemas.microsoft.com/office/drawing/2014/main" id="{A7F3A2AD-2851-4561-9425-B6449530B6F4}"/>
                  </a:ext>
                </a:extLst>
              </p:cNvPr>
              <p:cNvPicPr/>
              <p:nvPr/>
            </p:nvPicPr>
            <p:blipFill>
              <a:blip r:embed="rId9"/>
              <a:stretch>
                <a:fillRect/>
              </a:stretch>
            </p:blipFill>
            <p:spPr>
              <a:xfrm>
                <a:off x="3766922" y="4368445"/>
                <a:ext cx="382680" cy="70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7" name="Ink 6">
                <a:extLst>
                  <a:ext uri="{FF2B5EF4-FFF2-40B4-BE49-F238E27FC236}">
                    <a16:creationId xmlns:a16="http://schemas.microsoft.com/office/drawing/2014/main" id="{16A1AA96-1E29-462F-A8E7-BE77CCF87AAB}"/>
                  </a:ext>
                </a:extLst>
              </p14:cNvPr>
              <p14:cNvContentPartPr/>
              <p14:nvPr/>
            </p14:nvContentPartPr>
            <p14:xfrm>
              <a:off x="4687442" y="4837525"/>
              <a:ext cx="322920" cy="24480"/>
            </p14:xfrm>
          </p:contentPart>
        </mc:Choice>
        <mc:Fallback xmlns="">
          <p:pic>
            <p:nvPicPr>
              <p:cNvPr id="7" name="Ink 6">
                <a:extLst>
                  <a:ext uri="{FF2B5EF4-FFF2-40B4-BE49-F238E27FC236}">
                    <a16:creationId xmlns:a16="http://schemas.microsoft.com/office/drawing/2014/main" id="{16A1AA96-1E29-462F-A8E7-BE77CCF87AAB}"/>
                  </a:ext>
                </a:extLst>
              </p:cNvPr>
              <p:cNvPicPr/>
              <p:nvPr/>
            </p:nvPicPr>
            <p:blipFill>
              <a:blip r:embed="rId11"/>
              <a:stretch>
                <a:fillRect/>
              </a:stretch>
            </p:blipFill>
            <p:spPr>
              <a:xfrm>
                <a:off x="4669442" y="4819885"/>
                <a:ext cx="35856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5984A06E-EA2B-403D-9C70-1D149F196000}"/>
                  </a:ext>
                </a:extLst>
              </p14:cNvPr>
              <p14:cNvContentPartPr/>
              <p14:nvPr/>
            </p14:nvContentPartPr>
            <p14:xfrm>
              <a:off x="3865562" y="3448645"/>
              <a:ext cx="313920" cy="57240"/>
            </p14:xfrm>
          </p:contentPart>
        </mc:Choice>
        <mc:Fallback xmlns="">
          <p:pic>
            <p:nvPicPr>
              <p:cNvPr id="8" name="Ink 7">
                <a:extLst>
                  <a:ext uri="{FF2B5EF4-FFF2-40B4-BE49-F238E27FC236}">
                    <a16:creationId xmlns:a16="http://schemas.microsoft.com/office/drawing/2014/main" id="{5984A06E-EA2B-403D-9C70-1D149F196000}"/>
                  </a:ext>
                </a:extLst>
              </p:cNvPr>
              <p:cNvPicPr/>
              <p:nvPr/>
            </p:nvPicPr>
            <p:blipFill>
              <a:blip r:embed="rId13"/>
              <a:stretch>
                <a:fillRect/>
              </a:stretch>
            </p:blipFill>
            <p:spPr>
              <a:xfrm>
                <a:off x="3856562" y="3439645"/>
                <a:ext cx="331560" cy="74880"/>
              </a:xfrm>
              <a:prstGeom prst="rect">
                <a:avLst/>
              </a:prstGeom>
            </p:spPr>
          </p:pic>
        </mc:Fallback>
      </mc:AlternateContent>
      <p:sp>
        <p:nvSpPr>
          <p:cNvPr id="2" name="TextBox 1">
            <a:extLst>
              <a:ext uri="{FF2B5EF4-FFF2-40B4-BE49-F238E27FC236}">
                <a16:creationId xmlns:a16="http://schemas.microsoft.com/office/drawing/2014/main" id="{7446A295-5BE8-7813-43BA-4BDCBF87DE2B}"/>
              </a:ext>
            </a:extLst>
          </p:cNvPr>
          <p:cNvSpPr txBox="1"/>
          <p:nvPr/>
        </p:nvSpPr>
        <p:spPr>
          <a:xfrm>
            <a:off x="2349242" y="1991886"/>
            <a:ext cx="1252907" cy="369332"/>
          </a:xfrm>
          <a:prstGeom prst="rect">
            <a:avLst/>
          </a:prstGeom>
          <a:noFill/>
        </p:spPr>
        <p:txBody>
          <a:bodyPr wrap="none" rtlCol="0">
            <a:spAutoFit/>
          </a:bodyPr>
          <a:lstStyle/>
          <a:p>
            <a:r>
              <a:rPr lang="en-US" b="1" dirty="0"/>
              <a:t>Predictions</a:t>
            </a:r>
          </a:p>
        </p:txBody>
      </p:sp>
      <p:sp>
        <p:nvSpPr>
          <p:cNvPr id="19" name="TextBox 18">
            <a:extLst>
              <a:ext uri="{FF2B5EF4-FFF2-40B4-BE49-F238E27FC236}">
                <a16:creationId xmlns:a16="http://schemas.microsoft.com/office/drawing/2014/main" id="{AB28A12E-398B-D280-2FAB-654CDFE39593}"/>
              </a:ext>
            </a:extLst>
          </p:cNvPr>
          <p:cNvSpPr txBox="1"/>
          <p:nvPr/>
        </p:nvSpPr>
        <p:spPr>
          <a:xfrm rot="16200000" flipH="1">
            <a:off x="-212324" y="3525574"/>
            <a:ext cx="1945127" cy="369332"/>
          </a:xfrm>
          <a:prstGeom prst="rect">
            <a:avLst/>
          </a:prstGeom>
          <a:noFill/>
        </p:spPr>
        <p:txBody>
          <a:bodyPr wrap="square" rtlCol="0">
            <a:spAutoFit/>
          </a:bodyPr>
          <a:lstStyle/>
          <a:p>
            <a:r>
              <a:rPr lang="en-US" b="1" dirty="0"/>
              <a:t>Actual Values</a:t>
            </a:r>
          </a:p>
        </p:txBody>
      </p:sp>
      <p:sp>
        <p:nvSpPr>
          <p:cNvPr id="22" name="TextBox 21">
            <a:extLst>
              <a:ext uri="{FF2B5EF4-FFF2-40B4-BE49-F238E27FC236}">
                <a16:creationId xmlns:a16="http://schemas.microsoft.com/office/drawing/2014/main" id="{350364ED-803C-C92A-FCF6-3682458D57CA}"/>
              </a:ext>
            </a:extLst>
          </p:cNvPr>
          <p:cNvSpPr txBox="1"/>
          <p:nvPr/>
        </p:nvSpPr>
        <p:spPr>
          <a:xfrm>
            <a:off x="6213020" y="3234100"/>
            <a:ext cx="1479892" cy="369332"/>
          </a:xfrm>
          <a:prstGeom prst="rect">
            <a:avLst/>
          </a:prstGeom>
          <a:noFill/>
        </p:spPr>
        <p:txBody>
          <a:bodyPr wrap="none" rtlCol="0">
            <a:spAutoFit/>
          </a:bodyPr>
          <a:lstStyle/>
          <a:p>
            <a:r>
              <a:rPr lang="en-US" dirty="0"/>
              <a:t>89/102 = 87%</a:t>
            </a:r>
          </a:p>
        </p:txBody>
      </p:sp>
      <p:sp>
        <p:nvSpPr>
          <p:cNvPr id="30" name="TextBox 29">
            <a:extLst>
              <a:ext uri="{FF2B5EF4-FFF2-40B4-BE49-F238E27FC236}">
                <a16:creationId xmlns:a16="http://schemas.microsoft.com/office/drawing/2014/main" id="{A0630DCC-BDDA-F252-880A-BEEAB320625A}"/>
              </a:ext>
            </a:extLst>
          </p:cNvPr>
          <p:cNvSpPr txBox="1"/>
          <p:nvPr/>
        </p:nvSpPr>
        <p:spPr>
          <a:xfrm>
            <a:off x="6136052" y="3623900"/>
            <a:ext cx="1362874" cy="369332"/>
          </a:xfrm>
          <a:prstGeom prst="rect">
            <a:avLst/>
          </a:prstGeom>
          <a:noFill/>
        </p:spPr>
        <p:txBody>
          <a:bodyPr wrap="none" rtlCol="0">
            <a:spAutoFit/>
          </a:bodyPr>
          <a:lstStyle/>
          <a:p>
            <a:r>
              <a:rPr lang="en-US" dirty="0"/>
              <a:t>10/21 = 67%</a:t>
            </a:r>
          </a:p>
        </p:txBody>
      </p:sp>
      <p:sp>
        <p:nvSpPr>
          <p:cNvPr id="38" name="TextBox 37">
            <a:extLst>
              <a:ext uri="{FF2B5EF4-FFF2-40B4-BE49-F238E27FC236}">
                <a16:creationId xmlns:a16="http://schemas.microsoft.com/office/drawing/2014/main" id="{91253C70-37B0-BB46-81BE-448B4A26F9D7}"/>
              </a:ext>
            </a:extLst>
          </p:cNvPr>
          <p:cNvSpPr txBox="1"/>
          <p:nvPr/>
        </p:nvSpPr>
        <p:spPr>
          <a:xfrm>
            <a:off x="6096000" y="4058721"/>
            <a:ext cx="1596912" cy="369332"/>
          </a:xfrm>
          <a:prstGeom prst="rect">
            <a:avLst/>
          </a:prstGeom>
          <a:noFill/>
        </p:spPr>
        <p:txBody>
          <a:bodyPr wrap="none" rtlCol="0">
            <a:spAutoFit/>
          </a:bodyPr>
          <a:lstStyle/>
          <a:p>
            <a:r>
              <a:rPr lang="en-US" dirty="0"/>
              <a:t>366/571 = 98%</a:t>
            </a:r>
          </a:p>
        </p:txBody>
      </p:sp>
      <p:sp>
        <p:nvSpPr>
          <p:cNvPr id="45" name="TextBox 44">
            <a:extLst>
              <a:ext uri="{FF2B5EF4-FFF2-40B4-BE49-F238E27FC236}">
                <a16:creationId xmlns:a16="http://schemas.microsoft.com/office/drawing/2014/main" id="{9121FBA3-4F60-A6E3-2837-BBDF7BFE9166}"/>
              </a:ext>
            </a:extLst>
          </p:cNvPr>
          <p:cNvSpPr txBox="1"/>
          <p:nvPr/>
        </p:nvSpPr>
        <p:spPr>
          <a:xfrm>
            <a:off x="6136052" y="4582646"/>
            <a:ext cx="1362874" cy="369332"/>
          </a:xfrm>
          <a:prstGeom prst="rect">
            <a:avLst/>
          </a:prstGeom>
          <a:noFill/>
        </p:spPr>
        <p:txBody>
          <a:bodyPr wrap="none" rtlCol="0">
            <a:spAutoFit/>
          </a:bodyPr>
          <a:lstStyle/>
          <a:p>
            <a:r>
              <a:rPr lang="en-US" dirty="0"/>
              <a:t>17/25 = 68%</a:t>
            </a:r>
          </a:p>
        </p:txBody>
      </p:sp>
      <p:cxnSp>
        <p:nvCxnSpPr>
          <p:cNvPr id="53" name="Straight Arrow Connector 52">
            <a:extLst>
              <a:ext uri="{FF2B5EF4-FFF2-40B4-BE49-F238E27FC236}">
                <a16:creationId xmlns:a16="http://schemas.microsoft.com/office/drawing/2014/main" id="{D0575C40-FF20-2FFD-98F6-1415B02036FB}"/>
              </a:ext>
            </a:extLst>
          </p:cNvPr>
          <p:cNvCxnSpPr>
            <a:cxnSpLocks/>
          </p:cNvCxnSpPr>
          <p:nvPr/>
        </p:nvCxnSpPr>
        <p:spPr>
          <a:xfrm flipH="1">
            <a:off x="5104435" y="3423000"/>
            <a:ext cx="1031617" cy="162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921B9F37-8FD1-2665-B6EA-A0F19D0E5451}"/>
              </a:ext>
            </a:extLst>
          </p:cNvPr>
          <p:cNvCxnSpPr/>
          <p:nvPr/>
        </p:nvCxnSpPr>
        <p:spPr>
          <a:xfrm flipH="1">
            <a:off x="5104435" y="3808566"/>
            <a:ext cx="9915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AC7C9612-33DA-DC3E-1CFF-6DF46741E992}"/>
              </a:ext>
            </a:extLst>
          </p:cNvPr>
          <p:cNvCxnSpPr/>
          <p:nvPr/>
        </p:nvCxnSpPr>
        <p:spPr>
          <a:xfrm flipH="1">
            <a:off x="5104435" y="4243387"/>
            <a:ext cx="9915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35FC1409-6EFA-50D1-047E-AA54D40AC8AB}"/>
              </a:ext>
            </a:extLst>
          </p:cNvPr>
          <p:cNvCxnSpPr>
            <a:cxnSpLocks/>
          </p:cNvCxnSpPr>
          <p:nvPr/>
        </p:nvCxnSpPr>
        <p:spPr>
          <a:xfrm flipH="1" flipV="1">
            <a:off x="5104435" y="4767312"/>
            <a:ext cx="951514" cy="101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24879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23E1A2-09DD-4122-8038-4196D42D83A2}"/>
              </a:ext>
            </a:extLst>
          </p:cNvPr>
          <p:cNvPicPr>
            <a:picLocks noChangeAspect="1"/>
          </p:cNvPicPr>
          <p:nvPr/>
        </p:nvPicPr>
        <p:blipFill>
          <a:blip r:embed="rId3"/>
          <a:stretch>
            <a:fillRect/>
          </a:stretch>
        </p:blipFill>
        <p:spPr>
          <a:xfrm>
            <a:off x="989662" y="2572231"/>
            <a:ext cx="10212675" cy="1918745"/>
          </a:xfrm>
          <a:prstGeom prst="rect">
            <a:avLst/>
          </a:prstGeom>
        </p:spPr>
      </p:pic>
      <p:sp>
        <p:nvSpPr>
          <p:cNvPr id="5" name="TextBox 4">
            <a:extLst>
              <a:ext uri="{FF2B5EF4-FFF2-40B4-BE49-F238E27FC236}">
                <a16:creationId xmlns:a16="http://schemas.microsoft.com/office/drawing/2014/main" id="{E8955CD0-1B8C-47C6-85E6-0DC4C0D66107}"/>
              </a:ext>
            </a:extLst>
          </p:cNvPr>
          <p:cNvSpPr txBox="1"/>
          <p:nvPr/>
        </p:nvSpPr>
        <p:spPr>
          <a:xfrm>
            <a:off x="3048964" y="874417"/>
            <a:ext cx="6094070" cy="1200329"/>
          </a:xfrm>
          <a:prstGeom prst="rect">
            <a:avLst/>
          </a:prstGeom>
          <a:noFill/>
        </p:spPr>
        <p:txBody>
          <a:bodyPr wrap="square">
            <a:spAutoFit/>
          </a:bodyPr>
          <a:lstStyle/>
          <a:p>
            <a:pPr algn="ctr"/>
            <a:r>
              <a:rPr lang="en-US" sz="7200" b="1" dirty="0">
                <a:solidFill>
                  <a:schemeClr val="accent5">
                    <a:lumMod val="50000"/>
                  </a:schemeClr>
                </a:solidFill>
              </a:rPr>
              <a:t>Get SMOTE!</a:t>
            </a:r>
          </a:p>
        </p:txBody>
      </p:sp>
    </p:spTree>
    <p:extLst>
      <p:ext uri="{BB962C8B-B14F-4D97-AF65-F5344CB8AC3E}">
        <p14:creationId xmlns:p14="http://schemas.microsoft.com/office/powerpoint/2010/main" val="4278114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D3C34D-F751-4037-A141-51AF1EA5E0BF}"/>
              </a:ext>
            </a:extLst>
          </p:cNvPr>
          <p:cNvPicPr>
            <a:picLocks noChangeAspect="1"/>
          </p:cNvPicPr>
          <p:nvPr/>
        </p:nvPicPr>
        <p:blipFill>
          <a:blip r:embed="rId3"/>
          <a:stretch>
            <a:fillRect/>
          </a:stretch>
        </p:blipFill>
        <p:spPr>
          <a:xfrm>
            <a:off x="609992" y="1127527"/>
            <a:ext cx="5294897" cy="4030444"/>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4" name="Ink 3">
                <a:extLst>
                  <a:ext uri="{FF2B5EF4-FFF2-40B4-BE49-F238E27FC236}">
                    <a16:creationId xmlns:a16="http://schemas.microsoft.com/office/drawing/2014/main" id="{A2CEBEC4-0930-43E3-8B71-6FD46DEC39EF}"/>
                  </a:ext>
                </a:extLst>
              </p14:cNvPr>
              <p14:cNvContentPartPr/>
              <p14:nvPr/>
            </p14:nvContentPartPr>
            <p14:xfrm>
              <a:off x="995282" y="1687525"/>
              <a:ext cx="703080" cy="24840"/>
            </p14:xfrm>
          </p:contentPart>
        </mc:Choice>
        <mc:Fallback xmlns="">
          <p:pic>
            <p:nvPicPr>
              <p:cNvPr id="4" name="Ink 3">
                <a:extLst>
                  <a:ext uri="{FF2B5EF4-FFF2-40B4-BE49-F238E27FC236}">
                    <a16:creationId xmlns:a16="http://schemas.microsoft.com/office/drawing/2014/main" id="{A2CEBEC4-0930-43E3-8B71-6FD46DEC39EF}"/>
                  </a:ext>
                </a:extLst>
              </p:cNvPr>
              <p:cNvPicPr/>
              <p:nvPr/>
            </p:nvPicPr>
            <p:blipFill>
              <a:blip r:embed="rId5"/>
              <a:stretch>
                <a:fillRect/>
              </a:stretch>
            </p:blipFill>
            <p:spPr>
              <a:xfrm>
                <a:off x="977282" y="1669525"/>
                <a:ext cx="738720" cy="60480"/>
              </a:xfrm>
              <a:prstGeom prst="rect">
                <a:avLst/>
              </a:prstGeom>
            </p:spPr>
          </p:pic>
        </mc:Fallback>
      </mc:AlternateContent>
      <p:sp>
        <p:nvSpPr>
          <p:cNvPr id="2" name="TextBox 1">
            <a:extLst>
              <a:ext uri="{FF2B5EF4-FFF2-40B4-BE49-F238E27FC236}">
                <a16:creationId xmlns:a16="http://schemas.microsoft.com/office/drawing/2014/main" id="{D215ECE3-C988-8856-A574-95A02288A204}"/>
              </a:ext>
            </a:extLst>
          </p:cNvPr>
          <p:cNvSpPr txBox="1"/>
          <p:nvPr/>
        </p:nvSpPr>
        <p:spPr>
          <a:xfrm>
            <a:off x="6096000" y="3244334"/>
            <a:ext cx="2337499" cy="369332"/>
          </a:xfrm>
          <a:prstGeom prst="rect">
            <a:avLst/>
          </a:prstGeom>
          <a:noFill/>
        </p:spPr>
        <p:txBody>
          <a:bodyPr wrap="none" rtlCol="0">
            <a:spAutoFit/>
          </a:bodyPr>
          <a:lstStyle/>
          <a:p>
            <a:r>
              <a:rPr lang="en-US" dirty="0"/>
              <a:t>89/102 = 87%      </a:t>
            </a:r>
            <a:r>
              <a:rPr lang="en-US" dirty="0">
                <a:solidFill>
                  <a:srgbClr val="FF0000"/>
                </a:solidFill>
                <a:highlight>
                  <a:srgbClr val="FFFF00"/>
                </a:highlight>
              </a:rPr>
              <a:t>(87%)</a:t>
            </a:r>
          </a:p>
        </p:txBody>
      </p:sp>
      <p:sp>
        <p:nvSpPr>
          <p:cNvPr id="7" name="TextBox 6">
            <a:extLst>
              <a:ext uri="{FF2B5EF4-FFF2-40B4-BE49-F238E27FC236}">
                <a16:creationId xmlns:a16="http://schemas.microsoft.com/office/drawing/2014/main" id="{D54ACB6B-A354-50D1-DA0B-E831DB202C66}"/>
              </a:ext>
            </a:extLst>
          </p:cNvPr>
          <p:cNvSpPr txBox="1"/>
          <p:nvPr/>
        </p:nvSpPr>
        <p:spPr>
          <a:xfrm>
            <a:off x="6096000" y="3668510"/>
            <a:ext cx="2507418" cy="461665"/>
          </a:xfrm>
          <a:prstGeom prst="rect">
            <a:avLst/>
          </a:prstGeom>
          <a:noFill/>
        </p:spPr>
        <p:txBody>
          <a:bodyPr wrap="none" rtlCol="0">
            <a:spAutoFit/>
          </a:bodyPr>
          <a:lstStyle/>
          <a:p>
            <a:r>
              <a:rPr lang="en-US" dirty="0"/>
              <a:t>19/21 = </a:t>
            </a:r>
            <a:r>
              <a:rPr lang="en-US" sz="2400" b="1" dirty="0"/>
              <a:t>90% </a:t>
            </a:r>
            <a:r>
              <a:rPr lang="en-US" dirty="0"/>
              <a:t>    </a:t>
            </a:r>
            <a:r>
              <a:rPr lang="en-US" sz="2400" b="1" dirty="0">
                <a:solidFill>
                  <a:srgbClr val="FF0000"/>
                </a:solidFill>
                <a:highlight>
                  <a:srgbClr val="FFFF00"/>
                </a:highlight>
              </a:rPr>
              <a:t>(67%)</a:t>
            </a:r>
            <a:endParaRPr lang="en-US" b="1" dirty="0">
              <a:solidFill>
                <a:srgbClr val="FF0000"/>
              </a:solidFill>
              <a:highlight>
                <a:srgbClr val="FFFF00"/>
              </a:highlight>
            </a:endParaRPr>
          </a:p>
        </p:txBody>
      </p:sp>
      <p:sp>
        <p:nvSpPr>
          <p:cNvPr id="9" name="TextBox 8">
            <a:extLst>
              <a:ext uri="{FF2B5EF4-FFF2-40B4-BE49-F238E27FC236}">
                <a16:creationId xmlns:a16="http://schemas.microsoft.com/office/drawing/2014/main" id="{63FAEAD1-2B89-744A-051F-674CF9CA8EE3}"/>
              </a:ext>
            </a:extLst>
          </p:cNvPr>
          <p:cNvSpPr txBox="1"/>
          <p:nvPr/>
        </p:nvSpPr>
        <p:spPr>
          <a:xfrm>
            <a:off x="6096000" y="4277352"/>
            <a:ext cx="2295821" cy="369332"/>
          </a:xfrm>
          <a:prstGeom prst="rect">
            <a:avLst/>
          </a:prstGeom>
          <a:noFill/>
        </p:spPr>
        <p:txBody>
          <a:bodyPr wrap="none" rtlCol="0">
            <a:spAutoFit/>
          </a:bodyPr>
          <a:lstStyle/>
          <a:p>
            <a:r>
              <a:rPr lang="en-US" dirty="0"/>
              <a:t>354/371 = 95%   </a:t>
            </a:r>
            <a:r>
              <a:rPr lang="en-US" dirty="0">
                <a:solidFill>
                  <a:srgbClr val="FF0000"/>
                </a:solidFill>
                <a:highlight>
                  <a:srgbClr val="FFFF00"/>
                </a:highlight>
              </a:rPr>
              <a:t>(98%)</a:t>
            </a:r>
          </a:p>
        </p:txBody>
      </p:sp>
      <p:sp>
        <p:nvSpPr>
          <p:cNvPr id="12" name="TextBox 11">
            <a:extLst>
              <a:ext uri="{FF2B5EF4-FFF2-40B4-BE49-F238E27FC236}">
                <a16:creationId xmlns:a16="http://schemas.microsoft.com/office/drawing/2014/main" id="{3D330A89-E51E-A27D-FC60-662B7FC2442D}"/>
              </a:ext>
            </a:extLst>
          </p:cNvPr>
          <p:cNvSpPr txBox="1"/>
          <p:nvPr/>
        </p:nvSpPr>
        <p:spPr>
          <a:xfrm>
            <a:off x="6096000" y="4793861"/>
            <a:ext cx="2507418" cy="461665"/>
          </a:xfrm>
          <a:prstGeom prst="rect">
            <a:avLst/>
          </a:prstGeom>
          <a:noFill/>
        </p:spPr>
        <p:txBody>
          <a:bodyPr wrap="none" rtlCol="0">
            <a:spAutoFit/>
          </a:bodyPr>
          <a:lstStyle/>
          <a:p>
            <a:r>
              <a:rPr lang="en-US" dirty="0"/>
              <a:t>24/25 = </a:t>
            </a:r>
            <a:r>
              <a:rPr lang="en-US" sz="2400" b="1" dirty="0"/>
              <a:t>96% </a:t>
            </a:r>
            <a:r>
              <a:rPr lang="en-US" dirty="0"/>
              <a:t>    </a:t>
            </a:r>
            <a:r>
              <a:rPr lang="en-US" sz="2400" b="1" dirty="0">
                <a:solidFill>
                  <a:srgbClr val="FF0000"/>
                </a:solidFill>
                <a:highlight>
                  <a:srgbClr val="FFFF00"/>
                </a:highlight>
              </a:rPr>
              <a:t>(68%)</a:t>
            </a:r>
            <a:endParaRPr lang="en-US" b="1" dirty="0">
              <a:solidFill>
                <a:srgbClr val="FF0000"/>
              </a:solidFill>
              <a:highlight>
                <a:srgbClr val="FFFF00"/>
              </a:highlight>
            </a:endParaRPr>
          </a:p>
        </p:txBody>
      </p:sp>
      <p:cxnSp>
        <p:nvCxnSpPr>
          <p:cNvPr id="14" name="Straight Arrow Connector 13">
            <a:extLst>
              <a:ext uri="{FF2B5EF4-FFF2-40B4-BE49-F238E27FC236}">
                <a16:creationId xmlns:a16="http://schemas.microsoft.com/office/drawing/2014/main" id="{5FE20DDA-862E-E1E3-E4D6-6ABD0C6FA158}"/>
              </a:ext>
            </a:extLst>
          </p:cNvPr>
          <p:cNvCxnSpPr>
            <a:cxnSpLocks/>
          </p:cNvCxnSpPr>
          <p:nvPr/>
        </p:nvCxnSpPr>
        <p:spPr>
          <a:xfrm flipH="1">
            <a:off x="5436243" y="3429000"/>
            <a:ext cx="6597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F45AA018-FDFB-5CDD-CD51-F1561387E69E}"/>
              </a:ext>
            </a:extLst>
          </p:cNvPr>
          <p:cNvCxnSpPr>
            <a:cxnSpLocks/>
          </p:cNvCxnSpPr>
          <p:nvPr/>
        </p:nvCxnSpPr>
        <p:spPr>
          <a:xfrm flipH="1">
            <a:off x="5391873" y="3899342"/>
            <a:ext cx="7484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A71BAAB4-1DD9-B6E4-CA58-AD6D9492E25C}"/>
              </a:ext>
            </a:extLst>
          </p:cNvPr>
          <p:cNvCxnSpPr>
            <a:cxnSpLocks/>
          </p:cNvCxnSpPr>
          <p:nvPr/>
        </p:nvCxnSpPr>
        <p:spPr>
          <a:xfrm flipH="1">
            <a:off x="5436243" y="4462018"/>
            <a:ext cx="6597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AA764C76-44B0-282D-7E54-F716F4ACA123}"/>
              </a:ext>
            </a:extLst>
          </p:cNvPr>
          <p:cNvCxnSpPr>
            <a:cxnSpLocks/>
          </p:cNvCxnSpPr>
          <p:nvPr/>
        </p:nvCxnSpPr>
        <p:spPr>
          <a:xfrm flipH="1">
            <a:off x="5436243" y="5024693"/>
            <a:ext cx="6597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94307816-CCBB-701C-5CF1-6F22C7A83209}"/>
              </a:ext>
            </a:extLst>
          </p:cNvPr>
          <p:cNvSpPr txBox="1"/>
          <p:nvPr/>
        </p:nvSpPr>
        <p:spPr>
          <a:xfrm>
            <a:off x="2623613" y="1827612"/>
            <a:ext cx="1683969" cy="369330"/>
          </a:xfrm>
          <a:prstGeom prst="rect">
            <a:avLst/>
          </a:prstGeom>
          <a:noFill/>
        </p:spPr>
        <p:txBody>
          <a:bodyPr wrap="square">
            <a:spAutoFit/>
          </a:bodyPr>
          <a:lstStyle/>
          <a:p>
            <a:r>
              <a:rPr lang="en-US" b="1" dirty="0"/>
              <a:t>Predictions</a:t>
            </a:r>
          </a:p>
        </p:txBody>
      </p:sp>
      <p:sp>
        <p:nvSpPr>
          <p:cNvPr id="66" name="TextBox 65">
            <a:extLst>
              <a:ext uri="{FF2B5EF4-FFF2-40B4-BE49-F238E27FC236}">
                <a16:creationId xmlns:a16="http://schemas.microsoft.com/office/drawing/2014/main" id="{4795224C-729A-2873-1CD8-F011DDEE71AD}"/>
              </a:ext>
            </a:extLst>
          </p:cNvPr>
          <p:cNvSpPr txBox="1"/>
          <p:nvPr/>
        </p:nvSpPr>
        <p:spPr>
          <a:xfrm rot="16200000">
            <a:off x="-156900" y="3853971"/>
            <a:ext cx="1743919" cy="369332"/>
          </a:xfrm>
          <a:prstGeom prst="rect">
            <a:avLst/>
          </a:prstGeom>
          <a:noFill/>
        </p:spPr>
        <p:txBody>
          <a:bodyPr wrap="square">
            <a:spAutoFit/>
          </a:bodyPr>
          <a:lstStyle/>
          <a:p>
            <a:r>
              <a:rPr lang="en-US" b="1" dirty="0"/>
              <a:t>Actual Values</a:t>
            </a:r>
          </a:p>
        </p:txBody>
      </p:sp>
    </p:spTree>
    <p:extLst>
      <p:ext uri="{BB962C8B-B14F-4D97-AF65-F5344CB8AC3E}">
        <p14:creationId xmlns:p14="http://schemas.microsoft.com/office/powerpoint/2010/main" val="161697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F374D5-0AC0-40C4-B592-AD99773B4ADA}"/>
              </a:ext>
            </a:extLst>
          </p:cNvPr>
          <p:cNvSpPr>
            <a:spLocks noGrp="1"/>
          </p:cNvSpPr>
          <p:nvPr>
            <p:ph type="title" idx="4294967295"/>
          </p:nvPr>
        </p:nvSpPr>
        <p:spPr>
          <a:xfrm>
            <a:off x="838200" y="1601788"/>
            <a:ext cx="10515600" cy="579938"/>
          </a:xfrm>
        </p:spPr>
        <p:txBody>
          <a:bodyPr>
            <a:normAutofit fontScale="90000"/>
          </a:bodyPr>
          <a:lstStyle/>
          <a:p>
            <a:pPr marL="0" marR="0" algn="ctr">
              <a:lnSpc>
                <a:spcPct val="107000"/>
              </a:lnSpc>
              <a:spcBef>
                <a:spcPts val="0"/>
              </a:spcBef>
              <a:spcAft>
                <a:spcPts val="800"/>
              </a:spcAft>
            </a:pPr>
            <a:r>
              <a:rPr lang="en-US" sz="28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Section-1</a:t>
            </a:r>
            <a:br>
              <a:rPr lang="en-US" sz="28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en-US" sz="2800" dirty="0">
                <a:effectLst/>
                <a:latin typeface="Calibri" panose="020F0502020204030204" pitchFamily="34" charset="0"/>
                <a:ea typeface="Calibri" panose="020F0502020204030204" pitchFamily="34" charset="0"/>
                <a:cs typeface="Times New Roman" panose="02020603050405020304" pitchFamily="18" charset="0"/>
              </a:rPr>
            </a:br>
            <a:r>
              <a:rPr lang="en-US" sz="31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Part-I</a:t>
            </a:r>
            <a:br>
              <a:rPr lang="en-US" sz="31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en-US" sz="31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US" sz="31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Data de-identification to Satisfy HIPPA and other Privacy Concerns</a:t>
            </a:r>
            <a:endParaRPr lang="en-US" sz="6000" b="1" dirty="0">
              <a:solidFill>
                <a:schemeClr val="accent1">
                  <a:lumMod val="75000"/>
                </a:schemeClr>
              </a:solidFill>
            </a:endParaRPr>
          </a:p>
        </p:txBody>
      </p:sp>
    </p:spTree>
    <p:extLst>
      <p:ext uri="{BB962C8B-B14F-4D97-AF65-F5344CB8AC3E}">
        <p14:creationId xmlns:p14="http://schemas.microsoft.com/office/powerpoint/2010/main" val="1634481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ECBCFD-6733-453A-A659-2C8D1F2EFD62}"/>
              </a:ext>
            </a:extLst>
          </p:cNvPr>
          <p:cNvSpPr txBox="1"/>
          <p:nvPr/>
        </p:nvSpPr>
        <p:spPr>
          <a:xfrm>
            <a:off x="297083" y="436961"/>
            <a:ext cx="11597833" cy="4893647"/>
          </a:xfrm>
          <a:prstGeom prst="rect">
            <a:avLst/>
          </a:prstGeom>
          <a:noFill/>
        </p:spPr>
        <p:txBody>
          <a:bodyPr wrap="square">
            <a:spAutoFit/>
          </a:bodyPr>
          <a:lstStyle/>
          <a:p>
            <a:r>
              <a:rPr lang="en-US" sz="2400" dirty="0">
                <a:solidFill>
                  <a:schemeClr val="accent5">
                    <a:lumMod val="50000"/>
                  </a:schemeClr>
                </a:solidFill>
              </a:rPr>
              <a:t>Our sample Classes now have a predictive accuracy between </a:t>
            </a:r>
            <a:r>
              <a:rPr lang="en-US" sz="2400" b="1" dirty="0">
                <a:solidFill>
                  <a:schemeClr val="accent5">
                    <a:lumMod val="50000"/>
                  </a:schemeClr>
                </a:solidFill>
                <a:highlight>
                  <a:srgbClr val="FFFF00"/>
                </a:highlight>
              </a:rPr>
              <a:t>87%</a:t>
            </a:r>
            <a:r>
              <a:rPr lang="en-US" sz="2400" dirty="0">
                <a:solidFill>
                  <a:schemeClr val="accent5">
                    <a:lumMod val="50000"/>
                  </a:schemeClr>
                </a:solidFill>
                <a:highlight>
                  <a:srgbClr val="FFFF00"/>
                </a:highlight>
              </a:rPr>
              <a:t> and </a:t>
            </a:r>
            <a:r>
              <a:rPr lang="en-US" sz="2400" b="1" dirty="0">
                <a:solidFill>
                  <a:schemeClr val="accent5">
                    <a:lumMod val="50000"/>
                  </a:schemeClr>
                </a:solidFill>
                <a:highlight>
                  <a:srgbClr val="FFFF00"/>
                </a:highlight>
              </a:rPr>
              <a:t>96%</a:t>
            </a:r>
            <a:r>
              <a:rPr lang="en-US" sz="2400" dirty="0">
                <a:solidFill>
                  <a:schemeClr val="accent5">
                    <a:lumMod val="50000"/>
                  </a:schemeClr>
                </a:solidFill>
              </a:rPr>
              <a:t>. In contrast, before, the Minority Classes only had a predictive accuracy of </a:t>
            </a:r>
            <a:r>
              <a:rPr lang="en-US" sz="2400" b="1" dirty="0">
                <a:solidFill>
                  <a:schemeClr val="accent5">
                    <a:lumMod val="50000"/>
                  </a:schemeClr>
                </a:solidFill>
                <a:highlight>
                  <a:srgbClr val="FFFF00"/>
                </a:highlight>
              </a:rPr>
              <a:t>67%</a:t>
            </a:r>
            <a:r>
              <a:rPr lang="en-US" sz="2400" dirty="0">
                <a:solidFill>
                  <a:schemeClr val="accent5">
                    <a:lumMod val="50000"/>
                  </a:schemeClr>
                </a:solidFill>
                <a:highlight>
                  <a:srgbClr val="FFFF00"/>
                </a:highlight>
              </a:rPr>
              <a:t> and </a:t>
            </a:r>
            <a:r>
              <a:rPr lang="en-US" sz="2400" b="1" dirty="0">
                <a:solidFill>
                  <a:schemeClr val="accent5">
                    <a:lumMod val="50000"/>
                  </a:schemeClr>
                </a:solidFill>
                <a:highlight>
                  <a:srgbClr val="FFFF00"/>
                </a:highlight>
              </a:rPr>
              <a:t>68%</a:t>
            </a:r>
            <a:r>
              <a:rPr lang="en-US" sz="2400" dirty="0">
                <a:solidFill>
                  <a:schemeClr val="accent5">
                    <a:lumMod val="50000"/>
                  </a:schemeClr>
                </a:solidFill>
                <a:highlight>
                  <a:srgbClr val="FFFF00"/>
                </a:highlight>
              </a:rPr>
              <a:t>.</a:t>
            </a:r>
          </a:p>
          <a:p>
            <a:endParaRPr lang="en-US" sz="2400" dirty="0">
              <a:solidFill>
                <a:schemeClr val="accent5">
                  <a:lumMod val="50000"/>
                </a:schemeClr>
              </a:solidFill>
              <a:highlight>
                <a:srgbClr val="FFFF00"/>
              </a:highlight>
            </a:endParaRPr>
          </a:p>
          <a:p>
            <a:r>
              <a:rPr lang="en-US" sz="2400" dirty="0">
                <a:solidFill>
                  <a:schemeClr val="accent5">
                    <a:lumMod val="50000"/>
                  </a:schemeClr>
                </a:solidFill>
              </a:rPr>
              <a:t>Which is a vast improvement in the predictive accuracy of the Minority Classes, </a:t>
            </a:r>
          </a:p>
          <a:p>
            <a:pPr algn="ctr"/>
            <a:endParaRPr lang="en-US" sz="2400" dirty="0">
              <a:solidFill>
                <a:schemeClr val="accent5">
                  <a:lumMod val="50000"/>
                </a:schemeClr>
              </a:solidFill>
            </a:endParaRPr>
          </a:p>
          <a:p>
            <a:pPr algn="ctr"/>
            <a:r>
              <a:rPr lang="en-US" sz="2400" b="1" u="sng" dirty="0">
                <a:solidFill>
                  <a:schemeClr val="accent5">
                    <a:lumMod val="50000"/>
                  </a:schemeClr>
                </a:solidFill>
              </a:rPr>
              <a:t>Class</a:t>
            </a:r>
            <a:r>
              <a:rPr lang="en-US" sz="2400" b="1" dirty="0">
                <a:solidFill>
                  <a:srgbClr val="00B050"/>
                </a:solidFill>
              </a:rPr>
              <a:t>		</a:t>
            </a:r>
            <a:r>
              <a:rPr lang="en-US" sz="2400" b="1" u="sng" dirty="0">
                <a:solidFill>
                  <a:srgbClr val="00B050"/>
                </a:solidFill>
              </a:rPr>
              <a:t>Before</a:t>
            </a:r>
            <a:r>
              <a:rPr lang="en-US" sz="2400" b="1" u="sng" dirty="0">
                <a:solidFill>
                  <a:schemeClr val="accent5">
                    <a:lumMod val="50000"/>
                  </a:schemeClr>
                </a:solidFill>
              </a:rPr>
              <a:t>	</a:t>
            </a:r>
            <a:r>
              <a:rPr lang="en-US" sz="2400" dirty="0">
                <a:solidFill>
                  <a:schemeClr val="accent5">
                    <a:lumMod val="50000"/>
                  </a:schemeClr>
                </a:solidFill>
              </a:rPr>
              <a:t>	</a:t>
            </a:r>
            <a:r>
              <a:rPr lang="en-US" sz="2400" b="1" u="sng" dirty="0">
                <a:solidFill>
                  <a:schemeClr val="accent2">
                    <a:lumMod val="75000"/>
                  </a:schemeClr>
                </a:solidFill>
              </a:rPr>
              <a:t>After</a:t>
            </a:r>
          </a:p>
          <a:p>
            <a:pPr algn="ctr"/>
            <a:r>
              <a:rPr lang="en-US" sz="2400" dirty="0">
                <a:solidFill>
                  <a:schemeClr val="accent5">
                    <a:lumMod val="50000"/>
                  </a:schemeClr>
                </a:solidFill>
              </a:rPr>
              <a:t>Acceptable	87%		87%</a:t>
            </a:r>
          </a:p>
          <a:p>
            <a:pPr algn="ctr"/>
            <a:r>
              <a:rPr lang="en-US" sz="2400" b="1" dirty="0">
                <a:solidFill>
                  <a:schemeClr val="accent2">
                    <a:lumMod val="75000"/>
                  </a:schemeClr>
                </a:solidFill>
              </a:rPr>
              <a:t>Good</a:t>
            </a:r>
            <a:r>
              <a:rPr lang="en-US" sz="2400" b="1" dirty="0">
                <a:solidFill>
                  <a:schemeClr val="accent5">
                    <a:lumMod val="50000"/>
                  </a:schemeClr>
                </a:solidFill>
              </a:rPr>
              <a:t>	</a:t>
            </a:r>
            <a:r>
              <a:rPr lang="en-US" sz="2400" dirty="0">
                <a:solidFill>
                  <a:schemeClr val="accent5">
                    <a:lumMod val="50000"/>
                  </a:schemeClr>
                </a:solidFill>
              </a:rPr>
              <a:t>	</a:t>
            </a:r>
            <a:r>
              <a:rPr lang="en-US" sz="2400" b="1" dirty="0">
                <a:solidFill>
                  <a:schemeClr val="accent5">
                    <a:lumMod val="50000"/>
                  </a:schemeClr>
                </a:solidFill>
                <a:highlight>
                  <a:srgbClr val="FFFF00"/>
                </a:highlight>
              </a:rPr>
              <a:t>67%</a:t>
            </a:r>
            <a:r>
              <a:rPr lang="en-US" sz="2400" dirty="0">
                <a:solidFill>
                  <a:schemeClr val="accent5">
                    <a:lumMod val="50000"/>
                  </a:schemeClr>
                </a:solidFill>
              </a:rPr>
              <a:t>		</a:t>
            </a:r>
            <a:r>
              <a:rPr lang="en-US" sz="2400" b="1" dirty="0">
                <a:solidFill>
                  <a:schemeClr val="accent5">
                    <a:lumMod val="50000"/>
                  </a:schemeClr>
                </a:solidFill>
                <a:highlight>
                  <a:srgbClr val="FFFF00"/>
                </a:highlight>
              </a:rPr>
              <a:t>90%</a:t>
            </a:r>
          </a:p>
          <a:p>
            <a:pPr algn="ctr"/>
            <a:r>
              <a:rPr lang="en-US" sz="2400" dirty="0">
                <a:solidFill>
                  <a:schemeClr val="accent5">
                    <a:lumMod val="50000"/>
                  </a:schemeClr>
                </a:solidFill>
              </a:rPr>
              <a:t>Unacceptable	98%		95%</a:t>
            </a:r>
          </a:p>
          <a:p>
            <a:pPr algn="ctr"/>
            <a:r>
              <a:rPr lang="en-US" sz="2400" b="1" dirty="0">
                <a:solidFill>
                  <a:schemeClr val="accent2">
                    <a:lumMod val="75000"/>
                  </a:schemeClr>
                </a:solidFill>
              </a:rPr>
              <a:t>Very Good</a:t>
            </a:r>
            <a:r>
              <a:rPr lang="en-US" sz="2400" dirty="0">
                <a:solidFill>
                  <a:schemeClr val="accent5">
                    <a:lumMod val="50000"/>
                  </a:schemeClr>
                </a:solidFill>
              </a:rPr>
              <a:t>	</a:t>
            </a:r>
            <a:r>
              <a:rPr lang="en-US" sz="2400" b="1" dirty="0">
                <a:solidFill>
                  <a:schemeClr val="accent5">
                    <a:lumMod val="50000"/>
                  </a:schemeClr>
                </a:solidFill>
                <a:highlight>
                  <a:srgbClr val="FFFF00"/>
                </a:highlight>
              </a:rPr>
              <a:t>68%</a:t>
            </a:r>
            <a:r>
              <a:rPr lang="en-US" sz="2400" dirty="0">
                <a:solidFill>
                  <a:schemeClr val="accent5">
                    <a:lumMod val="50000"/>
                  </a:schemeClr>
                </a:solidFill>
              </a:rPr>
              <a:t>		</a:t>
            </a:r>
            <a:r>
              <a:rPr lang="en-US" sz="2400" b="1" dirty="0">
                <a:solidFill>
                  <a:schemeClr val="accent5">
                    <a:lumMod val="50000"/>
                  </a:schemeClr>
                </a:solidFill>
                <a:highlight>
                  <a:srgbClr val="FFFF00"/>
                </a:highlight>
              </a:rPr>
              <a:t>96%</a:t>
            </a:r>
          </a:p>
          <a:p>
            <a:endParaRPr lang="en-US" sz="2400" dirty="0">
              <a:solidFill>
                <a:schemeClr val="accent5">
                  <a:lumMod val="50000"/>
                </a:schemeClr>
              </a:solidFill>
            </a:endParaRPr>
          </a:p>
          <a:p>
            <a:r>
              <a:rPr lang="en-US" sz="2400" dirty="0">
                <a:solidFill>
                  <a:schemeClr val="accent5">
                    <a:lumMod val="50000"/>
                  </a:schemeClr>
                </a:solidFill>
              </a:rPr>
              <a:t>Which in our HIV-related studies would be the data that, for instance, might belong to an under-represented population like the transgender population. </a:t>
            </a:r>
          </a:p>
        </p:txBody>
      </p:sp>
    </p:spTree>
    <p:extLst>
      <p:ext uri="{BB962C8B-B14F-4D97-AF65-F5344CB8AC3E}">
        <p14:creationId xmlns:p14="http://schemas.microsoft.com/office/powerpoint/2010/main" val="1270587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F91A69-55D7-49B2-AAB8-82E5D0E0B843}"/>
              </a:ext>
            </a:extLst>
          </p:cNvPr>
          <p:cNvSpPr txBox="1"/>
          <p:nvPr/>
        </p:nvSpPr>
        <p:spPr>
          <a:xfrm>
            <a:off x="4228135" y="1395277"/>
            <a:ext cx="3735729" cy="646331"/>
          </a:xfrm>
          <a:prstGeom prst="rect">
            <a:avLst/>
          </a:prstGeom>
          <a:noFill/>
        </p:spPr>
        <p:txBody>
          <a:bodyPr wrap="square">
            <a:spAutoFit/>
          </a:bodyPr>
          <a:lstStyle/>
          <a:p>
            <a:pPr algn="ctr"/>
            <a:r>
              <a:rPr lang="en-US" sz="3600" b="1" dirty="0">
                <a:solidFill>
                  <a:schemeClr val="accent5">
                    <a:lumMod val="50000"/>
                  </a:schemeClr>
                </a:solidFill>
              </a:rPr>
              <a:t>CONCLUSION</a:t>
            </a:r>
          </a:p>
        </p:txBody>
      </p:sp>
    </p:spTree>
    <p:extLst>
      <p:ext uri="{BB962C8B-B14F-4D97-AF65-F5344CB8AC3E}">
        <p14:creationId xmlns:p14="http://schemas.microsoft.com/office/powerpoint/2010/main" val="1861883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8AFC85-95EF-4783-82D9-F51FB0FBE58A}"/>
              </a:ext>
            </a:extLst>
          </p:cNvPr>
          <p:cNvSpPr txBox="1"/>
          <p:nvPr/>
        </p:nvSpPr>
        <p:spPr>
          <a:xfrm>
            <a:off x="3417427" y="2274954"/>
            <a:ext cx="5900194" cy="769441"/>
          </a:xfrm>
          <a:prstGeom prst="rect">
            <a:avLst/>
          </a:prstGeom>
          <a:noFill/>
        </p:spPr>
        <p:txBody>
          <a:bodyPr wrap="square">
            <a:spAutoFit/>
          </a:bodyPr>
          <a:lstStyle/>
          <a:p>
            <a:r>
              <a:rPr lang="en-US" sz="4400" b="1" dirty="0">
                <a:solidFill>
                  <a:schemeClr val="accent5">
                    <a:lumMod val="50000"/>
                  </a:schemeClr>
                </a:solidFill>
              </a:rPr>
              <a:t>Questions &amp; Answers</a:t>
            </a:r>
          </a:p>
        </p:txBody>
      </p:sp>
    </p:spTree>
    <p:extLst>
      <p:ext uri="{BB962C8B-B14F-4D97-AF65-F5344CB8AC3E}">
        <p14:creationId xmlns:p14="http://schemas.microsoft.com/office/powerpoint/2010/main" val="2270698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C8ECA3-5620-4A74-91FA-6761E73055A7}"/>
              </a:ext>
            </a:extLst>
          </p:cNvPr>
          <p:cNvSpPr txBox="1"/>
          <p:nvPr/>
        </p:nvSpPr>
        <p:spPr>
          <a:xfrm>
            <a:off x="4963128" y="3075057"/>
            <a:ext cx="2699313" cy="707886"/>
          </a:xfrm>
          <a:prstGeom prst="rect">
            <a:avLst/>
          </a:prstGeom>
          <a:noFill/>
        </p:spPr>
        <p:txBody>
          <a:bodyPr wrap="square">
            <a:spAutoFit/>
          </a:bodyPr>
          <a:lstStyle/>
          <a:p>
            <a:r>
              <a:rPr lang="en-US" sz="4000" b="1" dirty="0">
                <a:solidFill>
                  <a:schemeClr val="accent5">
                    <a:lumMod val="50000"/>
                  </a:schemeClr>
                </a:solidFill>
              </a:rPr>
              <a:t>Thank You</a:t>
            </a:r>
          </a:p>
        </p:txBody>
      </p:sp>
    </p:spTree>
    <p:extLst>
      <p:ext uri="{BB962C8B-B14F-4D97-AF65-F5344CB8AC3E}">
        <p14:creationId xmlns:p14="http://schemas.microsoft.com/office/powerpoint/2010/main" val="149781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CE1A80-FD95-4A4F-A121-2E6A37587C40}"/>
              </a:ext>
            </a:extLst>
          </p:cNvPr>
          <p:cNvPicPr>
            <a:picLocks noChangeAspect="1"/>
          </p:cNvPicPr>
          <p:nvPr/>
        </p:nvPicPr>
        <p:blipFill>
          <a:blip r:embed="rId3"/>
          <a:stretch>
            <a:fillRect/>
          </a:stretch>
        </p:blipFill>
        <p:spPr>
          <a:xfrm>
            <a:off x="46294" y="0"/>
            <a:ext cx="12099412" cy="6858000"/>
          </a:xfrm>
          <a:prstGeom prst="rect">
            <a:avLst/>
          </a:prstGeom>
        </p:spPr>
      </p:pic>
    </p:spTree>
    <p:extLst>
      <p:ext uri="{BB962C8B-B14F-4D97-AF65-F5344CB8AC3E}">
        <p14:creationId xmlns:p14="http://schemas.microsoft.com/office/powerpoint/2010/main" val="2311630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A0D80A-E37D-4E43-8C9F-EABD5E98319C}"/>
              </a:ext>
            </a:extLst>
          </p:cNvPr>
          <p:cNvSpPr txBox="1"/>
          <p:nvPr/>
        </p:nvSpPr>
        <p:spPr>
          <a:xfrm>
            <a:off x="659758" y="1476301"/>
            <a:ext cx="11181143" cy="1446550"/>
          </a:xfrm>
          <a:prstGeom prst="rect">
            <a:avLst/>
          </a:prstGeom>
          <a:noFill/>
        </p:spPr>
        <p:txBody>
          <a:bodyPr wrap="square">
            <a:spAutoFit/>
          </a:bodyPr>
          <a:lstStyle/>
          <a:p>
            <a:r>
              <a:rPr lang="en-US" sz="4400" b="1" dirty="0">
                <a:solidFill>
                  <a:schemeClr val="accent1">
                    <a:lumMod val="75000"/>
                  </a:schemeClr>
                </a:solidFill>
              </a:rPr>
              <a:t>And you might the asking yourself why would any one want to use synthetic data? </a:t>
            </a:r>
          </a:p>
        </p:txBody>
      </p:sp>
      <p:sp>
        <p:nvSpPr>
          <p:cNvPr id="5" name="TextBox 4">
            <a:extLst>
              <a:ext uri="{FF2B5EF4-FFF2-40B4-BE49-F238E27FC236}">
                <a16:creationId xmlns:a16="http://schemas.microsoft.com/office/drawing/2014/main" id="{976CC458-7F5F-4473-99B7-64048A844399}"/>
              </a:ext>
            </a:extLst>
          </p:cNvPr>
          <p:cNvSpPr txBox="1"/>
          <p:nvPr/>
        </p:nvSpPr>
        <p:spPr>
          <a:xfrm>
            <a:off x="245962" y="4337628"/>
            <a:ext cx="11375020" cy="1200329"/>
          </a:xfrm>
          <a:prstGeom prst="rect">
            <a:avLst/>
          </a:prstGeom>
          <a:noFill/>
        </p:spPr>
        <p:txBody>
          <a:bodyPr wrap="square">
            <a:spAutoFit/>
          </a:bodyPr>
          <a:lstStyle/>
          <a:p>
            <a:r>
              <a:rPr lang="en-US" b="1" i="1" dirty="0"/>
              <a:t>The various applications of synthetic data in this sector is expanding at a rate of 28% per year and it has been predicted in a report by the Gartner Consulting Company that the amount of synthetic data will exceed the amount of original data used in data analytics by 60% by 2025. and the Synthetic Data Generation Market is projected to reach in annual revenues of $1.79 Billion by 2030.</a:t>
            </a:r>
          </a:p>
        </p:txBody>
      </p:sp>
    </p:spTree>
    <p:extLst>
      <p:ext uri="{BB962C8B-B14F-4D97-AF65-F5344CB8AC3E}">
        <p14:creationId xmlns:p14="http://schemas.microsoft.com/office/powerpoint/2010/main" val="1378155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23D12A-36A8-48D5-95E1-23FC5263A2DE}"/>
              </a:ext>
            </a:extLst>
          </p:cNvPr>
          <p:cNvSpPr txBox="1"/>
          <p:nvPr/>
        </p:nvSpPr>
        <p:spPr>
          <a:xfrm>
            <a:off x="255608" y="5915722"/>
            <a:ext cx="11680784" cy="646331"/>
          </a:xfrm>
          <a:prstGeom prst="rect">
            <a:avLst/>
          </a:prstGeom>
          <a:noFill/>
        </p:spPr>
        <p:txBody>
          <a:bodyPr wrap="square">
            <a:spAutoFit/>
          </a:bodyPr>
          <a:lstStyle/>
          <a:p>
            <a:r>
              <a:rPr lang="en-US" b="1" dirty="0"/>
              <a:t>And this methodology can certainly be applied to HIV-related data even allowing for sample amplification and augmentation on small sample sizes to make them useful for clinical research. </a:t>
            </a:r>
          </a:p>
        </p:txBody>
      </p:sp>
      <p:sp>
        <p:nvSpPr>
          <p:cNvPr id="7" name="TextBox 6">
            <a:extLst>
              <a:ext uri="{FF2B5EF4-FFF2-40B4-BE49-F238E27FC236}">
                <a16:creationId xmlns:a16="http://schemas.microsoft.com/office/drawing/2014/main" id="{59991DED-F166-40B6-A5D4-B9559094A9A2}"/>
              </a:ext>
            </a:extLst>
          </p:cNvPr>
          <p:cNvSpPr txBox="1"/>
          <p:nvPr/>
        </p:nvSpPr>
        <p:spPr>
          <a:xfrm>
            <a:off x="360744" y="194455"/>
            <a:ext cx="11680784" cy="1384995"/>
          </a:xfrm>
          <a:prstGeom prst="rect">
            <a:avLst/>
          </a:prstGeom>
          <a:noFill/>
        </p:spPr>
        <p:txBody>
          <a:bodyPr wrap="square">
            <a:spAutoFit/>
          </a:bodyPr>
          <a:lstStyle/>
          <a:p>
            <a:r>
              <a:rPr lang="en-US" sz="2800" dirty="0">
                <a:solidFill>
                  <a:schemeClr val="accent1">
                    <a:lumMod val="75000"/>
                  </a:schemeClr>
                </a:solidFill>
              </a:rPr>
              <a:t>A pivotal paper published (see below) in 2021 by a research group trying to replicate the results of a clinical trial using synthetic data using synthetic data as a proxy for real data in the replication of a follow-up cancer clinical trial data? </a:t>
            </a:r>
          </a:p>
        </p:txBody>
      </p:sp>
      <p:pic>
        <p:nvPicPr>
          <p:cNvPr id="9" name="Picture 8">
            <a:extLst>
              <a:ext uri="{FF2B5EF4-FFF2-40B4-BE49-F238E27FC236}">
                <a16:creationId xmlns:a16="http://schemas.microsoft.com/office/drawing/2014/main" id="{361CCBA7-124F-4BA4-9A9C-2DE20CB1DA6A}"/>
              </a:ext>
            </a:extLst>
          </p:cNvPr>
          <p:cNvPicPr>
            <a:picLocks noChangeAspect="1"/>
          </p:cNvPicPr>
          <p:nvPr/>
        </p:nvPicPr>
        <p:blipFill>
          <a:blip r:embed="rId2"/>
          <a:stretch>
            <a:fillRect/>
          </a:stretch>
        </p:blipFill>
        <p:spPr>
          <a:xfrm>
            <a:off x="1281755" y="1579450"/>
            <a:ext cx="8958256" cy="4074324"/>
          </a:xfrm>
          <a:prstGeom prst="rect">
            <a:avLst/>
          </a:prstGeom>
        </p:spPr>
      </p:pic>
    </p:spTree>
    <p:extLst>
      <p:ext uri="{BB962C8B-B14F-4D97-AF65-F5344CB8AC3E}">
        <p14:creationId xmlns:p14="http://schemas.microsoft.com/office/powerpoint/2010/main" val="1642812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BCBC2F-13B9-456D-A5AA-9E530AFDDE06}"/>
              </a:ext>
            </a:extLst>
          </p:cNvPr>
          <p:cNvSpPr txBox="1"/>
          <p:nvPr/>
        </p:nvSpPr>
        <p:spPr>
          <a:xfrm>
            <a:off x="493853" y="831688"/>
            <a:ext cx="11204293" cy="5632311"/>
          </a:xfrm>
          <a:prstGeom prst="rect">
            <a:avLst/>
          </a:prstGeom>
          <a:noFill/>
        </p:spPr>
        <p:txBody>
          <a:bodyPr wrap="square">
            <a:spAutoFit/>
          </a:bodyPr>
          <a:lstStyle/>
          <a:p>
            <a:r>
              <a:rPr lang="en-US" sz="3600" b="1" dirty="0">
                <a:solidFill>
                  <a:schemeClr val="accent1">
                    <a:lumMod val="75000"/>
                  </a:schemeClr>
                </a:solidFill>
              </a:rPr>
              <a:t>"Primary and secondary outcome measures Analyses from a study published on the real dataset were replicated on synthetic data to investigate the relationship between bowel obstruction and event-free survival. Information theoretic metrics were used to compare the univariate distributions between real and synthetic data. Percentage CI overlap was used to assess the similarity in the size of the bivariate relationships, and similarly for the multivariate Cox models derived from the two datasets."</a:t>
            </a:r>
          </a:p>
        </p:txBody>
      </p:sp>
    </p:spTree>
    <p:extLst>
      <p:ext uri="{BB962C8B-B14F-4D97-AF65-F5344CB8AC3E}">
        <p14:creationId xmlns:p14="http://schemas.microsoft.com/office/powerpoint/2010/main" val="3815011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78028A-3A5D-404F-8BCF-A9E4D720651F}"/>
              </a:ext>
            </a:extLst>
          </p:cNvPr>
          <p:cNvSpPr txBox="1"/>
          <p:nvPr/>
        </p:nvSpPr>
        <p:spPr>
          <a:xfrm>
            <a:off x="709431" y="1004314"/>
            <a:ext cx="10773137" cy="3416320"/>
          </a:xfrm>
          <a:prstGeom prst="rect">
            <a:avLst/>
          </a:prstGeom>
          <a:noFill/>
        </p:spPr>
        <p:txBody>
          <a:bodyPr wrap="square">
            <a:spAutoFit/>
          </a:bodyPr>
          <a:lstStyle/>
          <a:p>
            <a:r>
              <a:rPr kumimoji="0" lang="en-US" sz="36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Besides the fact that synthetic data can be used to </a:t>
            </a:r>
            <a:r>
              <a:rPr kumimoji="0" lang="en-US" sz="3600" b="1" i="1" u="sng" strike="noStrike" kern="1200" cap="none" spc="0" normalizeH="0" baseline="0" noProof="0" dirty="0">
                <a:ln>
                  <a:noFill/>
                </a:ln>
                <a:solidFill>
                  <a:srgbClr val="4472C4">
                    <a:lumMod val="75000"/>
                  </a:srgbClr>
                </a:solidFill>
                <a:effectLst/>
                <a:uLnTx/>
                <a:uFillTx/>
                <a:latin typeface="Calibri" panose="020F0502020204030204"/>
                <a:ea typeface="+mn-ea"/>
                <a:cs typeface="+mn-cs"/>
              </a:rPr>
              <a:t>amplify and augment</a:t>
            </a:r>
            <a:r>
              <a:rPr kumimoji="0" lang="en-US" sz="3600" b="1" i="1"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 </a:t>
            </a:r>
            <a:r>
              <a:rPr kumimoji="0" lang="en-US" sz="36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existing small data sets and that synthetic data is </a:t>
            </a:r>
            <a:r>
              <a:rPr kumimoji="0" lang="en-US" sz="3600" b="1" i="1" u="sng" strike="noStrike" kern="1200" cap="none" spc="0" normalizeH="0" baseline="0" noProof="0" dirty="0">
                <a:ln>
                  <a:noFill/>
                </a:ln>
                <a:solidFill>
                  <a:srgbClr val="4472C4">
                    <a:lumMod val="75000"/>
                  </a:srgbClr>
                </a:solidFill>
                <a:effectLst/>
                <a:uLnTx/>
                <a:uFillTx/>
                <a:latin typeface="Calibri" panose="020F0502020204030204"/>
                <a:ea typeface="+mn-ea"/>
                <a:cs typeface="+mn-cs"/>
              </a:rPr>
              <a:t>usually of much better quality</a:t>
            </a:r>
            <a:r>
              <a:rPr kumimoji="0" lang="en-US" sz="36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 than the original data from which it was derived, synthetic data biggest advantage is that </a:t>
            </a:r>
            <a:r>
              <a:rPr kumimoji="0" lang="en-US" sz="3600" b="1" i="1" u="sng" strike="noStrike" kern="1200" cap="none" spc="0" normalizeH="0" baseline="0" noProof="0" dirty="0">
                <a:ln>
                  <a:noFill/>
                </a:ln>
                <a:solidFill>
                  <a:srgbClr val="4472C4">
                    <a:lumMod val="75000"/>
                  </a:srgbClr>
                </a:solidFill>
                <a:effectLst/>
                <a:uLnTx/>
                <a:uFillTx/>
                <a:latin typeface="Calibri" panose="020F0502020204030204"/>
                <a:ea typeface="+mn-ea"/>
                <a:cs typeface="+mn-cs"/>
              </a:rPr>
              <a:t>it is a “silver bullet” remedy </a:t>
            </a:r>
            <a:r>
              <a:rPr kumimoji="0" lang="en-US" sz="36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to privacy concerns like </a:t>
            </a:r>
            <a:r>
              <a:rPr kumimoji="0" lang="en-US" sz="3600" b="1" i="0" u="sng" strike="noStrike" kern="1200" cap="none" spc="0" normalizeH="0" baseline="0" noProof="0" dirty="0">
                <a:ln>
                  <a:noFill/>
                </a:ln>
                <a:solidFill>
                  <a:srgbClr val="4472C4">
                    <a:lumMod val="75000"/>
                  </a:srgbClr>
                </a:solidFill>
                <a:effectLst/>
                <a:highlight>
                  <a:srgbClr val="FFFF00"/>
                </a:highlight>
                <a:uLnTx/>
                <a:uFillTx/>
                <a:latin typeface="Calibri" panose="020F0502020204030204"/>
                <a:ea typeface="+mn-ea"/>
                <a:cs typeface="+mn-cs"/>
              </a:rPr>
              <a:t>HIPAA</a:t>
            </a:r>
            <a:r>
              <a:rPr kumimoji="0" lang="en-US" sz="36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 type regulations. </a:t>
            </a:r>
            <a:endParaRPr lang="en-US" sz="1400" dirty="0"/>
          </a:p>
        </p:txBody>
      </p:sp>
    </p:spTree>
    <p:extLst>
      <p:ext uri="{BB962C8B-B14F-4D97-AF65-F5344CB8AC3E}">
        <p14:creationId xmlns:p14="http://schemas.microsoft.com/office/powerpoint/2010/main" val="3247405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D1FDF4-A946-4D85-B52E-AF0C10ECAC64}"/>
              </a:ext>
            </a:extLst>
          </p:cNvPr>
          <p:cNvSpPr txBox="1"/>
          <p:nvPr/>
        </p:nvSpPr>
        <p:spPr>
          <a:xfrm>
            <a:off x="1056190" y="653636"/>
            <a:ext cx="10703688" cy="5109091"/>
          </a:xfrm>
          <a:prstGeom prst="rect">
            <a:avLst/>
          </a:prstGeom>
          <a:noFill/>
        </p:spPr>
        <p:txBody>
          <a:bodyPr wrap="square">
            <a:spAutoFit/>
          </a:bodyPr>
          <a:lstStyle/>
          <a:p>
            <a:r>
              <a:rPr lang="en-US" sz="2800" b="1" dirty="0">
                <a:solidFill>
                  <a:schemeClr val="accent1">
                    <a:lumMod val="75000"/>
                  </a:schemeClr>
                </a:solidFill>
              </a:rPr>
              <a:t>How Privacy Law Impacts the Creation and Use of Synthetic Data </a:t>
            </a:r>
          </a:p>
          <a:p>
            <a:endParaRPr lang="en-US" sz="2400" b="1" dirty="0">
              <a:solidFill>
                <a:schemeClr val="accent1">
                  <a:lumMod val="75000"/>
                </a:schemeClr>
              </a:solidFill>
            </a:endParaRPr>
          </a:p>
          <a:p>
            <a:endParaRPr lang="en-US" dirty="0"/>
          </a:p>
          <a:p>
            <a:r>
              <a:rPr lang="en-US" sz="2400" dirty="0"/>
              <a:t>Synthetic data offers a compelling solution to data sharing and data-access barriers, that is, a barrier that promotes greater scientific and commercial research while protecting individual privacy. </a:t>
            </a:r>
          </a:p>
          <a:p>
            <a:endParaRPr lang="en-US" sz="2400" dirty="0"/>
          </a:p>
          <a:p>
            <a:r>
              <a:rPr lang="en-US" sz="2400" dirty="0"/>
              <a:t>Synthetic data is different. It is not real data related to real people. There is no link between a synthetic dataset and records in the original (real) dataset.</a:t>
            </a:r>
          </a:p>
          <a:p>
            <a:endParaRPr lang="en-US" sz="2400" dirty="0"/>
          </a:p>
          <a:p>
            <a:r>
              <a:rPr lang="en-US" sz="2400" dirty="0"/>
              <a:t>If done properly, the creation of synthetic data should result in a dataset that cannot be reverse engineered to reveal identities of real people or information specific to a real person.</a:t>
            </a:r>
          </a:p>
          <a:p>
            <a:endParaRPr lang="en-US" sz="1600" dirty="0"/>
          </a:p>
        </p:txBody>
      </p:sp>
    </p:spTree>
    <p:extLst>
      <p:ext uri="{BB962C8B-B14F-4D97-AF65-F5344CB8AC3E}">
        <p14:creationId xmlns:p14="http://schemas.microsoft.com/office/powerpoint/2010/main" val="3856335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1055</TotalTime>
  <Words>4419</Words>
  <Application>Microsoft Office PowerPoint</Application>
  <PresentationFormat>Widescreen</PresentationFormat>
  <Paragraphs>233</Paragraphs>
  <Slides>33</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Arial-BoldMT</vt:lpstr>
      <vt:lpstr>ArialMT</vt:lpstr>
      <vt:lpstr>Calibri</vt:lpstr>
      <vt:lpstr>Calibri Light</vt:lpstr>
      <vt:lpstr>itcfranklingothicstd-book</vt:lpstr>
      <vt:lpstr>Office Theme</vt:lpstr>
      <vt:lpstr>De-identifying Data on the Fly, and Handling Imbalanced Datasets Using Synthetic Data Creation Using SMOTE-Synthetic Minority Oversampling Technique</vt:lpstr>
      <vt:lpstr>An Exploration of the State of the Art </vt:lpstr>
      <vt:lpstr>Section-1  Part-I  Data de-identification to Satisfy HIPPA and other Privacy Concerns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Section-2  How to handle an Imbalanced Data Set  An imbalanced data set is a data set where the number of members of the majority class far outnumbers the number of members of the minority class.    </vt:lpstr>
      <vt:lpstr>Part-1  Under-sampling (Not very popular) </vt:lpstr>
      <vt:lpstr>PowerPoint Presentation</vt:lpstr>
      <vt:lpstr>Part-2  Oversampling: the best and most accurate method but time consuming and expensive </vt:lpstr>
      <vt:lpstr>Part-3   SMOTE - Synthetic Minority Oversampling Technique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De-identifying data on the fly &amp; Handling Imbalanced Datasets using Synthetic Data Creation using SMOTE-Synthetic Minority Oversampling Technique</dc:title>
  <dc:creator>Houze, Thomas (NIH/NIAID) [E]</dc:creator>
  <cp:lastModifiedBy>Houze, Thomas (NIH/NIAID) [E]</cp:lastModifiedBy>
  <cp:revision>54</cp:revision>
  <dcterms:created xsi:type="dcterms:W3CDTF">2022-10-26T15:07:13Z</dcterms:created>
  <dcterms:modified xsi:type="dcterms:W3CDTF">2023-01-14T16:39:29Z</dcterms:modified>
</cp:coreProperties>
</file>