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1" r:id="rId2"/>
    <p:sldId id="280" r:id="rId3"/>
    <p:sldId id="275" r:id="rId4"/>
    <p:sldId id="281" r:id="rId5"/>
    <p:sldId id="284" r:id="rId6"/>
    <p:sldId id="283" r:id="rId7"/>
    <p:sldId id="282" r:id="rId8"/>
    <p:sldId id="285" r:id="rId9"/>
    <p:sldId id="288" r:id="rId10"/>
    <p:sldId id="287" r:id="rId11"/>
    <p:sldId id="286" r:id="rId12"/>
    <p:sldId id="26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ze, Thomas (NIH/NIAID) [E]" initials="HT([" lastIdx="1" clrIdx="0">
    <p:extLst>
      <p:ext uri="{19B8F6BF-5375-455C-9EA6-DF929625EA0E}">
        <p15:presenceInfo xmlns:p15="http://schemas.microsoft.com/office/powerpoint/2012/main" userId="S::houzeta@nih.gov::aeef193e-d47c-40ef-a118-77c86f579c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1" autoAdjust="0"/>
    <p:restoredTop sz="73325" autoAdjust="0"/>
  </p:normalViewPr>
  <p:slideViewPr>
    <p:cSldViewPr snapToGrid="0">
      <p:cViewPr>
        <p:scale>
          <a:sx n="80" d="100"/>
          <a:sy n="80" d="100"/>
        </p:scale>
        <p:origin x="1788" y="1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AE6F8-B381-4F0D-B29B-46096F10095D}"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E5D13-9B9F-4A88-8161-AC2CC376F537}" type="slidenum">
              <a:rPr lang="en-US" smtClean="0"/>
              <a:t>‹#›</a:t>
            </a:fld>
            <a:endParaRPr lang="en-US"/>
          </a:p>
        </p:txBody>
      </p:sp>
    </p:spTree>
    <p:extLst>
      <p:ext uri="{BB962C8B-B14F-4D97-AF65-F5344CB8AC3E}">
        <p14:creationId xmlns:p14="http://schemas.microsoft.com/office/powerpoint/2010/main" val="263960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64E5D13-9B9F-4A88-8161-AC2CC376F537}" type="slidenum">
              <a:rPr lang="en-US" smtClean="0"/>
              <a:t>1</a:t>
            </a:fld>
            <a:endParaRPr lang="en-US"/>
          </a:p>
        </p:txBody>
      </p:sp>
    </p:spTree>
    <p:extLst>
      <p:ext uri="{BB962C8B-B14F-4D97-AF65-F5344CB8AC3E}">
        <p14:creationId xmlns:p14="http://schemas.microsoft.com/office/powerpoint/2010/main" val="4369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t>
            </a:r>
            <a:r>
              <a:rPr lang="en-US" b="1" dirty="0"/>
              <a:t>Table of Contents”</a:t>
            </a:r>
            <a:r>
              <a:rPr lang="en-US" b="0" dirty="0"/>
              <a:t> for this presentation</a:t>
            </a:r>
          </a:p>
        </p:txBody>
      </p:sp>
      <p:sp>
        <p:nvSpPr>
          <p:cNvPr id="4" name="Slide Number Placeholder 3"/>
          <p:cNvSpPr>
            <a:spLocks noGrp="1"/>
          </p:cNvSpPr>
          <p:nvPr>
            <p:ph type="sldNum" sz="quarter" idx="5"/>
          </p:nvPr>
        </p:nvSpPr>
        <p:spPr/>
        <p:txBody>
          <a:bodyPr/>
          <a:lstStyle/>
          <a:p>
            <a:fld id="{764E5D13-9B9F-4A88-8161-AC2CC376F537}" type="slidenum">
              <a:rPr lang="en-US" smtClean="0"/>
              <a:t>2</a:t>
            </a:fld>
            <a:endParaRPr lang="en-US"/>
          </a:p>
        </p:txBody>
      </p:sp>
    </p:spTree>
    <p:extLst>
      <p:ext uri="{BB962C8B-B14F-4D97-AF65-F5344CB8AC3E}">
        <p14:creationId xmlns:p14="http://schemas.microsoft.com/office/powerpoint/2010/main" val="228814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Types of Data</a:t>
            </a:r>
            <a:endParaRPr lang="en-US" dirty="0"/>
          </a:p>
        </p:txBody>
      </p:sp>
      <p:sp>
        <p:nvSpPr>
          <p:cNvPr id="4" name="Slide Number Placeholder 3"/>
          <p:cNvSpPr>
            <a:spLocks noGrp="1"/>
          </p:cNvSpPr>
          <p:nvPr>
            <p:ph type="sldNum" sz="quarter" idx="5"/>
          </p:nvPr>
        </p:nvSpPr>
        <p:spPr/>
        <p:txBody>
          <a:bodyPr/>
          <a:lstStyle/>
          <a:p>
            <a:fld id="{764E5D13-9B9F-4A88-8161-AC2CC376F537}" type="slidenum">
              <a:rPr lang="en-US" smtClean="0"/>
              <a:t>3</a:t>
            </a:fld>
            <a:endParaRPr lang="en-US"/>
          </a:p>
        </p:txBody>
      </p:sp>
    </p:spTree>
    <p:extLst>
      <p:ext uri="{BB962C8B-B14F-4D97-AF65-F5344CB8AC3E}">
        <p14:creationId xmlns:p14="http://schemas.microsoft.com/office/powerpoint/2010/main" val="343451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FOA Data</a:t>
            </a:r>
            <a:endParaRPr lang="en-US" dirty="0"/>
          </a:p>
        </p:txBody>
      </p:sp>
      <p:sp>
        <p:nvSpPr>
          <p:cNvPr id="4" name="Slide Number Placeholder 3"/>
          <p:cNvSpPr>
            <a:spLocks noGrp="1"/>
          </p:cNvSpPr>
          <p:nvPr>
            <p:ph type="sldNum" sz="quarter" idx="5"/>
          </p:nvPr>
        </p:nvSpPr>
        <p:spPr/>
        <p:txBody>
          <a:bodyPr/>
          <a:lstStyle/>
          <a:p>
            <a:fld id="{764E5D13-9B9F-4A88-8161-AC2CC376F537}" type="slidenum">
              <a:rPr lang="en-US" smtClean="0"/>
              <a:t>4</a:t>
            </a:fld>
            <a:endParaRPr lang="en-US"/>
          </a:p>
        </p:txBody>
      </p:sp>
    </p:spTree>
    <p:extLst>
      <p:ext uri="{BB962C8B-B14F-4D97-AF65-F5344CB8AC3E}">
        <p14:creationId xmlns:p14="http://schemas.microsoft.com/office/powerpoint/2010/main" val="199937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This ‘gif’ animation shows how 55 years of data (and PowerPoint slides) can be graphically represented in a one-minute animation which can be paused by simply clicking on it, which I find to be a powerful capability in helping one share and gain insight from Big Data and by doing so extract and share knowledge.</a:t>
            </a:r>
          </a:p>
          <a:p>
            <a:endParaRPr lang="en-US" dirty="0"/>
          </a:p>
        </p:txBody>
      </p:sp>
      <p:sp>
        <p:nvSpPr>
          <p:cNvPr id="4" name="Slide Number Placeholder 3"/>
          <p:cNvSpPr>
            <a:spLocks noGrp="1"/>
          </p:cNvSpPr>
          <p:nvPr>
            <p:ph type="sldNum" sz="quarter" idx="5"/>
          </p:nvPr>
        </p:nvSpPr>
        <p:spPr/>
        <p:txBody>
          <a:bodyPr/>
          <a:lstStyle/>
          <a:p>
            <a:fld id="{764E5D13-9B9F-4A88-8161-AC2CC376F537}" type="slidenum">
              <a:rPr lang="en-US" smtClean="0"/>
              <a:t>11</a:t>
            </a:fld>
            <a:endParaRPr lang="en-US"/>
          </a:p>
        </p:txBody>
      </p:sp>
    </p:spTree>
    <p:extLst>
      <p:ext uri="{BB962C8B-B14F-4D97-AF65-F5344CB8AC3E}">
        <p14:creationId xmlns:p14="http://schemas.microsoft.com/office/powerpoint/2010/main" val="304796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End</a:t>
            </a:r>
          </a:p>
          <a:p>
            <a:endParaRPr lang="en-US" dirty="0"/>
          </a:p>
        </p:txBody>
      </p:sp>
      <p:sp>
        <p:nvSpPr>
          <p:cNvPr id="4" name="Slide Number Placeholder 3"/>
          <p:cNvSpPr>
            <a:spLocks noGrp="1"/>
          </p:cNvSpPr>
          <p:nvPr>
            <p:ph type="sldNum" sz="quarter" idx="5"/>
          </p:nvPr>
        </p:nvSpPr>
        <p:spPr/>
        <p:txBody>
          <a:bodyPr/>
          <a:lstStyle/>
          <a:p>
            <a:fld id="{764E5D13-9B9F-4A88-8161-AC2CC376F537}" type="slidenum">
              <a:rPr lang="en-US" smtClean="0"/>
              <a:t>12</a:t>
            </a:fld>
            <a:endParaRPr lang="en-US"/>
          </a:p>
        </p:txBody>
      </p:sp>
    </p:spTree>
    <p:extLst>
      <p:ext uri="{BB962C8B-B14F-4D97-AF65-F5344CB8AC3E}">
        <p14:creationId xmlns:p14="http://schemas.microsoft.com/office/powerpoint/2010/main" val="37553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a:t>
            </a:r>
          </a:p>
        </p:txBody>
      </p:sp>
      <p:sp>
        <p:nvSpPr>
          <p:cNvPr id="4" name="Slide Number Placeholder 3"/>
          <p:cNvSpPr>
            <a:spLocks noGrp="1"/>
          </p:cNvSpPr>
          <p:nvPr>
            <p:ph type="sldNum" sz="quarter" idx="5"/>
          </p:nvPr>
        </p:nvSpPr>
        <p:spPr/>
        <p:txBody>
          <a:bodyPr/>
          <a:lstStyle/>
          <a:p>
            <a:fld id="{764E5D13-9B9F-4A88-8161-AC2CC376F537}" type="slidenum">
              <a:rPr lang="en-US" smtClean="0"/>
              <a:t>13</a:t>
            </a:fld>
            <a:endParaRPr lang="en-US"/>
          </a:p>
        </p:txBody>
      </p:sp>
    </p:spTree>
    <p:extLst>
      <p:ext uri="{BB962C8B-B14F-4D97-AF65-F5344CB8AC3E}">
        <p14:creationId xmlns:p14="http://schemas.microsoft.com/office/powerpoint/2010/main" val="73439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89AA-C3E6-44FC-8B04-C792D0AD7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3CF5F6-FC70-4189-9941-AF612D273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9C97B0-8D6A-48A5-A1CF-25557E51FDBB}"/>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5" name="Footer Placeholder 4">
            <a:extLst>
              <a:ext uri="{FF2B5EF4-FFF2-40B4-BE49-F238E27FC236}">
                <a16:creationId xmlns:a16="http://schemas.microsoft.com/office/drawing/2014/main" id="{0ADBCA47-0758-4B42-BC44-FAAE6BFCA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4E3BE-F7D1-456A-B3C0-154890B7E3F2}"/>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71734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0F51-CA98-4AA9-A4DE-A3D90AD883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1D960-DB6B-4548-B1DF-754F42A94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0D9D0-450C-46EC-BC08-94A928D37D25}"/>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5" name="Footer Placeholder 4">
            <a:extLst>
              <a:ext uri="{FF2B5EF4-FFF2-40B4-BE49-F238E27FC236}">
                <a16:creationId xmlns:a16="http://schemas.microsoft.com/office/drawing/2014/main" id="{AD0AFBC5-9D3C-4C4D-9293-F6B8FDD7C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20B56-737A-4FF0-B46F-68EF80C1941B}"/>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385935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FCF0F-7190-4C79-8D61-FD66DE5F1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A1E36C-141D-4058-981F-6965FF6C6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D8220-A6BF-4B2D-BBDB-022A185D3AB2}"/>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5" name="Footer Placeholder 4">
            <a:extLst>
              <a:ext uri="{FF2B5EF4-FFF2-40B4-BE49-F238E27FC236}">
                <a16:creationId xmlns:a16="http://schemas.microsoft.com/office/drawing/2014/main" id="{A2AC024F-87DD-4916-BA09-F8CB44E33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347B4-9FDF-4439-96F8-EE1966BCB02E}"/>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9838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BC55-F1A8-4A4E-947B-68BEEAFDE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CE61B-B47B-4C18-AC3F-D50714E3C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15393-884B-4D65-BB23-E611615AD753}"/>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5" name="Footer Placeholder 4">
            <a:extLst>
              <a:ext uri="{FF2B5EF4-FFF2-40B4-BE49-F238E27FC236}">
                <a16:creationId xmlns:a16="http://schemas.microsoft.com/office/drawing/2014/main" id="{7C42BFCA-02C9-454C-A406-71A0E7339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426-086F-4A90-9319-08C7CEDFAE47}"/>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254965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A6AF-BF38-48F2-A987-11DD94C0A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B1A7C-30EC-4BA0-BD9A-D1AB28BD4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2D7CC-98E1-4CD2-9A61-E67FECC188A8}"/>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5" name="Footer Placeholder 4">
            <a:extLst>
              <a:ext uri="{FF2B5EF4-FFF2-40B4-BE49-F238E27FC236}">
                <a16:creationId xmlns:a16="http://schemas.microsoft.com/office/drawing/2014/main" id="{AA307B35-5772-4EFA-B88F-1DAFB5173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1A3F5-5ADE-4A97-93E4-45497D5D612E}"/>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226258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0D43-784E-4803-88B7-FCC29511E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05FFF-2B3C-4A56-8B5E-1D5105042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34E9A3-B283-4BE9-AF92-3A48E079D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67D71A-516A-4CC6-B291-07E8BAE8D8E4}"/>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6" name="Footer Placeholder 5">
            <a:extLst>
              <a:ext uri="{FF2B5EF4-FFF2-40B4-BE49-F238E27FC236}">
                <a16:creationId xmlns:a16="http://schemas.microsoft.com/office/drawing/2014/main" id="{61F40D85-3DB4-49DD-806F-6B3FFEE0A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41F1E-7403-4B7E-8059-A67D4CF98B80}"/>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156063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1BAA-7821-4148-9408-0ADA332DB9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1FCED-C5C6-451E-9A15-3790A3A68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EC47CC-C45A-49D9-A05B-53C970FB3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EF141D-9D47-4922-96F2-DC4D335BF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B6920-1BE8-4A72-BEE2-91CCF8440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B8922-BCF4-4475-B5A4-347F2F785AA6}"/>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8" name="Footer Placeholder 7">
            <a:extLst>
              <a:ext uri="{FF2B5EF4-FFF2-40B4-BE49-F238E27FC236}">
                <a16:creationId xmlns:a16="http://schemas.microsoft.com/office/drawing/2014/main" id="{68D89A4A-24ED-41A3-809F-6DACD9C84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285EF-E8A4-4B64-93A8-9F38A89BAF69}"/>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311981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8CF6-7193-4579-AE90-7C103A970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59480-80E1-4F88-9111-A5D49CC9D4D1}"/>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4" name="Footer Placeholder 3">
            <a:extLst>
              <a:ext uri="{FF2B5EF4-FFF2-40B4-BE49-F238E27FC236}">
                <a16:creationId xmlns:a16="http://schemas.microsoft.com/office/drawing/2014/main" id="{4D8E098C-20A1-4C05-9145-BEEB8C1DD7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C33C38-1800-4F03-BA33-C1D04F5F0FAD}"/>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132950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8D716-3490-4988-866C-5985A6E70BF4}"/>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3" name="Footer Placeholder 2">
            <a:extLst>
              <a:ext uri="{FF2B5EF4-FFF2-40B4-BE49-F238E27FC236}">
                <a16:creationId xmlns:a16="http://schemas.microsoft.com/office/drawing/2014/main" id="{4CAC2752-168C-4F18-A365-8374E24F2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D3850D-3676-4818-A605-90C5CED42AD1}"/>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397197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D4B3-742A-4D64-9B83-4E9536E64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FA6A7D-E349-49A1-863A-0583DA362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8F137-AAFC-4C60-9CDD-BFFCD28DE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EB685-1A42-4D63-90E8-8AF9A028DAAB}"/>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6" name="Footer Placeholder 5">
            <a:extLst>
              <a:ext uri="{FF2B5EF4-FFF2-40B4-BE49-F238E27FC236}">
                <a16:creationId xmlns:a16="http://schemas.microsoft.com/office/drawing/2014/main" id="{4A29C9F8-12ED-4561-9E8D-6047928A6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1CE29-605F-4E74-974F-A6E3F88722CA}"/>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253323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6309-A09C-4092-86E4-BCDD14CFB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8E58C-637D-47AA-9BE0-EE97E2E5A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4E1785-C5D3-4322-B4C4-F90824A9C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E749A-FC77-406A-8141-CFA8CF2F778A}"/>
              </a:ext>
            </a:extLst>
          </p:cNvPr>
          <p:cNvSpPr>
            <a:spLocks noGrp="1"/>
          </p:cNvSpPr>
          <p:nvPr>
            <p:ph type="dt" sz="half" idx="10"/>
          </p:nvPr>
        </p:nvSpPr>
        <p:spPr/>
        <p:txBody>
          <a:bodyPr/>
          <a:lstStyle/>
          <a:p>
            <a:fld id="{AE119598-945E-4E83-889F-822738C28E42}" type="datetimeFigureOut">
              <a:rPr lang="en-US" smtClean="0"/>
              <a:t>5/11/2022</a:t>
            </a:fld>
            <a:endParaRPr lang="en-US"/>
          </a:p>
        </p:txBody>
      </p:sp>
      <p:sp>
        <p:nvSpPr>
          <p:cNvPr id="6" name="Footer Placeholder 5">
            <a:extLst>
              <a:ext uri="{FF2B5EF4-FFF2-40B4-BE49-F238E27FC236}">
                <a16:creationId xmlns:a16="http://schemas.microsoft.com/office/drawing/2014/main" id="{8FB4DDCB-E094-44FC-A1B9-1C6E5D168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98A79-0280-4A65-B1D6-82A8182A591F}"/>
              </a:ext>
            </a:extLst>
          </p:cNvPr>
          <p:cNvSpPr>
            <a:spLocks noGrp="1"/>
          </p:cNvSpPr>
          <p:nvPr>
            <p:ph type="sldNum" sz="quarter" idx="12"/>
          </p:nvPr>
        </p:nvSpPr>
        <p:spPr/>
        <p:txBody>
          <a:bodyPr/>
          <a:lstStyle/>
          <a:p>
            <a:fld id="{B97A41E7-1C01-4EFB-85A6-A1783DF4C71E}" type="slidenum">
              <a:rPr lang="en-US" smtClean="0"/>
              <a:t>‹#›</a:t>
            </a:fld>
            <a:endParaRPr lang="en-US"/>
          </a:p>
        </p:txBody>
      </p:sp>
    </p:spTree>
    <p:extLst>
      <p:ext uri="{BB962C8B-B14F-4D97-AF65-F5344CB8AC3E}">
        <p14:creationId xmlns:p14="http://schemas.microsoft.com/office/powerpoint/2010/main" val="407609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8F0425-F619-4A8D-962C-5C469E67A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2548BA-42A5-4F60-9AF2-142FDEB1A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2E7E0-7468-4624-AD69-FD97D130E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19598-945E-4E83-889F-822738C28E42}" type="datetimeFigureOut">
              <a:rPr lang="en-US" smtClean="0"/>
              <a:t>5/11/2022</a:t>
            </a:fld>
            <a:endParaRPr lang="en-US"/>
          </a:p>
        </p:txBody>
      </p:sp>
      <p:sp>
        <p:nvSpPr>
          <p:cNvPr id="5" name="Footer Placeholder 4">
            <a:extLst>
              <a:ext uri="{FF2B5EF4-FFF2-40B4-BE49-F238E27FC236}">
                <a16:creationId xmlns:a16="http://schemas.microsoft.com/office/drawing/2014/main" id="{1F422629-454A-44CC-BFC2-C2E1B2398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4E91D-AF6D-47FB-9813-7DE38EF37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A41E7-1C01-4EFB-85A6-A1783DF4C71E}" type="slidenum">
              <a:rPr lang="en-US" smtClean="0"/>
              <a:t>‹#›</a:t>
            </a:fld>
            <a:endParaRPr lang="en-US"/>
          </a:p>
        </p:txBody>
      </p:sp>
    </p:spTree>
    <p:extLst>
      <p:ext uri="{BB962C8B-B14F-4D97-AF65-F5344CB8AC3E}">
        <p14:creationId xmlns:p14="http://schemas.microsoft.com/office/powerpoint/2010/main" val="77236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47B7-332E-427D-905E-5FDD1CC6444A}"/>
              </a:ext>
            </a:extLst>
          </p:cNvPr>
          <p:cNvSpPr>
            <a:spLocks noGrp="1"/>
          </p:cNvSpPr>
          <p:nvPr>
            <p:ph type="title"/>
          </p:nvPr>
        </p:nvSpPr>
        <p:spPr>
          <a:xfrm>
            <a:off x="441158" y="1459140"/>
            <a:ext cx="11638547" cy="1325563"/>
          </a:xfrm>
        </p:spPr>
        <p:txBody>
          <a:bodyPr>
            <a:normAutofit fontScale="90000"/>
          </a:bodyPr>
          <a:lstStyle/>
          <a:p>
            <a:r>
              <a:rPr lang="en-US" sz="4400" b="1" dirty="0">
                <a:solidFill>
                  <a:srgbClr val="1F497D"/>
                </a:solidFill>
              </a:rPr>
              <a:t>Use of Portfolio </a:t>
            </a:r>
            <a:r>
              <a:rPr lang="en-US" b="1" dirty="0">
                <a:solidFill>
                  <a:srgbClr val="1F497D"/>
                </a:solidFill>
              </a:rPr>
              <a:t>A</a:t>
            </a:r>
            <a:r>
              <a:rPr lang="en-US" sz="4400" b="1" dirty="0">
                <a:solidFill>
                  <a:srgbClr val="1F497D"/>
                </a:solidFill>
              </a:rPr>
              <a:t>nalysis in Data-driven </a:t>
            </a:r>
            <a:r>
              <a:rPr lang="en-US" b="1" dirty="0">
                <a:solidFill>
                  <a:srgbClr val="1F497D"/>
                </a:solidFill>
              </a:rPr>
              <a:t>D</a:t>
            </a:r>
            <a:r>
              <a:rPr lang="en-US" sz="4400" b="1" dirty="0">
                <a:solidFill>
                  <a:srgbClr val="1F497D"/>
                </a:solidFill>
              </a:rPr>
              <a:t>ecision </a:t>
            </a:r>
            <a:r>
              <a:rPr lang="en-US" b="1" dirty="0">
                <a:solidFill>
                  <a:srgbClr val="1F497D"/>
                </a:solidFill>
              </a:rPr>
              <a:t>M</a:t>
            </a:r>
            <a:r>
              <a:rPr lang="en-US" sz="4400" b="1" dirty="0">
                <a:solidFill>
                  <a:srgbClr val="1F497D"/>
                </a:solidFill>
              </a:rPr>
              <a:t>aking</a:t>
            </a:r>
            <a:br>
              <a:rPr lang="en-US" sz="4400" dirty="0">
                <a:solidFill>
                  <a:srgbClr val="1F497D"/>
                </a:solidFill>
              </a:rPr>
            </a:br>
            <a:endParaRPr lang="en-US" b="1" dirty="0"/>
          </a:p>
        </p:txBody>
      </p:sp>
      <p:sp>
        <p:nvSpPr>
          <p:cNvPr id="4" name="TextBox 3">
            <a:extLst>
              <a:ext uri="{FF2B5EF4-FFF2-40B4-BE49-F238E27FC236}">
                <a16:creationId xmlns:a16="http://schemas.microsoft.com/office/drawing/2014/main" id="{A34E0AED-3168-45C2-A96D-1E3577D634AE}"/>
              </a:ext>
            </a:extLst>
          </p:cNvPr>
          <p:cNvSpPr txBox="1"/>
          <p:nvPr/>
        </p:nvSpPr>
        <p:spPr>
          <a:xfrm>
            <a:off x="3048000" y="2784703"/>
            <a:ext cx="6096000" cy="923330"/>
          </a:xfrm>
          <a:prstGeom prst="rect">
            <a:avLst/>
          </a:prstGeom>
          <a:noFill/>
        </p:spPr>
        <p:txBody>
          <a:bodyPr wrap="square">
            <a:spAutoFit/>
          </a:bodyPr>
          <a:lstStyle/>
          <a:p>
            <a:pPr lvl="0" algn="ctr"/>
            <a:r>
              <a:rPr lang="en-US" sz="1800" dirty="0">
                <a:solidFill>
                  <a:prstClr val="black"/>
                </a:solidFill>
              </a:rPr>
              <a:t>Thomas Houze, Ph.D., M.Sc.</a:t>
            </a:r>
          </a:p>
          <a:p>
            <a:pPr lvl="0" algn="ctr"/>
            <a:r>
              <a:rPr lang="en-US" sz="1800" dirty="0">
                <a:solidFill>
                  <a:prstClr val="black"/>
                </a:solidFill>
              </a:rPr>
              <a:t>NIAID/DAIDS/PMPRB</a:t>
            </a:r>
          </a:p>
          <a:p>
            <a:pPr lvl="0" algn="ctr"/>
            <a:r>
              <a:rPr lang="en-US" sz="1800" dirty="0">
                <a:solidFill>
                  <a:prstClr val="black"/>
                </a:solidFill>
              </a:rPr>
              <a:t>National Institutes of Health</a:t>
            </a:r>
          </a:p>
        </p:txBody>
      </p:sp>
    </p:spTree>
    <p:extLst>
      <p:ext uri="{BB962C8B-B14F-4D97-AF65-F5344CB8AC3E}">
        <p14:creationId xmlns:p14="http://schemas.microsoft.com/office/powerpoint/2010/main" val="403319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3AB0BA65-ECBF-4F9A-A92D-CA35A404F4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14500"/>
            <a:ext cx="6858000" cy="3429000"/>
          </a:xfrm>
          <a:prstGeom prst="rect">
            <a:avLst/>
          </a:prstGeom>
          <a:noFill/>
          <a:ln>
            <a:noFill/>
          </a:ln>
        </p:spPr>
      </p:pic>
      <p:sp>
        <p:nvSpPr>
          <p:cNvPr id="5" name="TextBox 4">
            <a:extLst>
              <a:ext uri="{FF2B5EF4-FFF2-40B4-BE49-F238E27FC236}">
                <a16:creationId xmlns:a16="http://schemas.microsoft.com/office/drawing/2014/main" id="{62B02EC2-6C33-472C-AF1E-6B676685E895}"/>
              </a:ext>
            </a:extLst>
          </p:cNvPr>
          <p:cNvSpPr txBox="1"/>
          <p:nvPr/>
        </p:nvSpPr>
        <p:spPr>
          <a:xfrm>
            <a:off x="1629619" y="551119"/>
            <a:ext cx="8932761" cy="646331"/>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rPr>
              <a:t>What is so remarkable about the use of animation is that it allows for the graphical representation of a tremendous amount of data from a period of many years in a single slide </a:t>
            </a:r>
            <a:endParaRPr lang="en-US" b="1" dirty="0"/>
          </a:p>
        </p:txBody>
      </p:sp>
    </p:spTree>
    <p:extLst>
      <p:ext uri="{BB962C8B-B14F-4D97-AF65-F5344CB8AC3E}">
        <p14:creationId xmlns:p14="http://schemas.microsoft.com/office/powerpoint/2010/main" val="376276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0B4AD27A-1781-4F82-B1BE-340B9D8C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65" y="1228746"/>
            <a:ext cx="10783942" cy="5391971"/>
          </a:xfrm>
          <a:prstGeom prst="rect">
            <a:avLst/>
          </a:prstGeom>
        </p:spPr>
      </p:pic>
      <p:sp>
        <p:nvSpPr>
          <p:cNvPr id="4" name="TextBox 3">
            <a:extLst>
              <a:ext uri="{FF2B5EF4-FFF2-40B4-BE49-F238E27FC236}">
                <a16:creationId xmlns:a16="http://schemas.microsoft.com/office/drawing/2014/main" id="{5C60FA99-8ABB-40D3-9DDB-D2F8C9E58EFF}"/>
              </a:ext>
            </a:extLst>
          </p:cNvPr>
          <p:cNvSpPr txBox="1"/>
          <p:nvPr/>
        </p:nvSpPr>
        <p:spPr>
          <a:xfrm>
            <a:off x="469232" y="324091"/>
            <a:ext cx="11201399" cy="707886"/>
          </a:xfrm>
          <a:prstGeom prst="rect">
            <a:avLst/>
          </a:prstGeom>
          <a:noFill/>
        </p:spPr>
        <p:txBody>
          <a:bodyPr wrap="square">
            <a:spAutoFit/>
          </a:bodyPr>
          <a:lstStyle/>
          <a:p>
            <a:r>
              <a:rPr lang="en-US" sz="2000" b="1" dirty="0"/>
              <a:t>An animated balloon plot showing 55 years of data set to the years and decades between 1952 and 2007 Displays the rise in GNP in countries with developing economies and the effect on enfant mortality</a:t>
            </a:r>
          </a:p>
        </p:txBody>
      </p:sp>
    </p:spTree>
    <p:extLst>
      <p:ext uri="{BB962C8B-B14F-4D97-AF65-F5344CB8AC3E}">
        <p14:creationId xmlns:p14="http://schemas.microsoft.com/office/powerpoint/2010/main" val="285940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0554E-E4DF-4EA9-B93A-DD70EF37846C}"/>
              </a:ext>
            </a:extLst>
          </p:cNvPr>
          <p:cNvSpPr txBox="1"/>
          <p:nvPr/>
        </p:nvSpPr>
        <p:spPr>
          <a:xfrm>
            <a:off x="4961681" y="1701478"/>
            <a:ext cx="2268638" cy="830997"/>
          </a:xfrm>
          <a:prstGeom prst="rect">
            <a:avLst/>
          </a:prstGeom>
          <a:noFill/>
        </p:spPr>
        <p:txBody>
          <a:bodyPr wrap="square" rtlCol="0">
            <a:spAutoFit/>
          </a:bodyPr>
          <a:lstStyle/>
          <a:p>
            <a:r>
              <a:rPr lang="en-US" sz="4800" b="1" dirty="0"/>
              <a:t>The End</a:t>
            </a:r>
          </a:p>
        </p:txBody>
      </p:sp>
    </p:spTree>
    <p:extLst>
      <p:ext uri="{BB962C8B-B14F-4D97-AF65-F5344CB8AC3E}">
        <p14:creationId xmlns:p14="http://schemas.microsoft.com/office/powerpoint/2010/main" val="106620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F3820-933C-4E91-8137-9D956C434783}"/>
              </a:ext>
            </a:extLst>
          </p:cNvPr>
          <p:cNvSpPr txBox="1"/>
          <p:nvPr/>
        </p:nvSpPr>
        <p:spPr>
          <a:xfrm>
            <a:off x="4706969" y="1570849"/>
            <a:ext cx="3198540" cy="830997"/>
          </a:xfrm>
          <a:prstGeom prst="rect">
            <a:avLst/>
          </a:prstGeom>
          <a:noFill/>
        </p:spPr>
        <p:txBody>
          <a:bodyPr wrap="square" rtlCol="0">
            <a:spAutoFit/>
          </a:bodyPr>
          <a:lstStyle/>
          <a:p>
            <a:r>
              <a:rPr lang="en-US" sz="4800" b="1" dirty="0"/>
              <a:t>Questions?</a:t>
            </a:r>
          </a:p>
        </p:txBody>
      </p:sp>
    </p:spTree>
    <p:extLst>
      <p:ext uri="{BB962C8B-B14F-4D97-AF65-F5344CB8AC3E}">
        <p14:creationId xmlns:p14="http://schemas.microsoft.com/office/powerpoint/2010/main" val="330856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BA6B-2A4A-479B-B2AB-62E1D4F0BD6A}"/>
              </a:ext>
            </a:extLst>
          </p:cNvPr>
          <p:cNvSpPr>
            <a:spLocks noGrp="1"/>
          </p:cNvSpPr>
          <p:nvPr>
            <p:ph type="title"/>
          </p:nvPr>
        </p:nvSpPr>
        <p:spPr/>
        <p:txBody>
          <a:bodyPr/>
          <a:lstStyle/>
          <a:p>
            <a:r>
              <a:rPr lang="en-US" b="1" u="sng" dirty="0"/>
              <a:t>Table of Contents</a:t>
            </a:r>
          </a:p>
        </p:txBody>
      </p:sp>
      <p:sp>
        <p:nvSpPr>
          <p:cNvPr id="6" name="TextBox 5">
            <a:extLst>
              <a:ext uri="{FF2B5EF4-FFF2-40B4-BE49-F238E27FC236}">
                <a16:creationId xmlns:a16="http://schemas.microsoft.com/office/drawing/2014/main" id="{0BD9B8F1-972D-4841-AF63-CDBA732B01BC}"/>
              </a:ext>
            </a:extLst>
          </p:cNvPr>
          <p:cNvSpPr txBox="1"/>
          <p:nvPr/>
        </p:nvSpPr>
        <p:spPr>
          <a:xfrm>
            <a:off x="838200" y="1835116"/>
            <a:ext cx="6094070" cy="369332"/>
          </a:xfrm>
          <a:prstGeom prst="rect">
            <a:avLst/>
          </a:prstGeom>
          <a:noFill/>
        </p:spPr>
        <p:txBody>
          <a:bodyPr wrap="square">
            <a:spAutoFit/>
          </a:bodyPr>
          <a:lstStyle/>
          <a:p>
            <a:pPr marL="285750" indent="-285750">
              <a:buFont typeface="Arial" panose="020B0604020202020204" pitchFamily="34" charset="0"/>
              <a:buChar char="•"/>
            </a:pPr>
            <a:r>
              <a:rPr lang="en-US" b="1" dirty="0"/>
              <a:t>NIAID Data Grant from 1977-2022</a:t>
            </a:r>
            <a:endParaRPr lang="en-US" dirty="0"/>
          </a:p>
        </p:txBody>
      </p:sp>
      <p:sp>
        <p:nvSpPr>
          <p:cNvPr id="8" name="TextBox 7">
            <a:extLst>
              <a:ext uri="{FF2B5EF4-FFF2-40B4-BE49-F238E27FC236}">
                <a16:creationId xmlns:a16="http://schemas.microsoft.com/office/drawing/2014/main" id="{40CD49DD-483E-4C87-B8EF-C5A0A49631D7}"/>
              </a:ext>
            </a:extLst>
          </p:cNvPr>
          <p:cNvSpPr txBox="1"/>
          <p:nvPr/>
        </p:nvSpPr>
        <p:spPr>
          <a:xfrm>
            <a:off x="838200" y="2524201"/>
            <a:ext cx="6094070" cy="369332"/>
          </a:xfrm>
          <a:prstGeom prst="rect">
            <a:avLst/>
          </a:prstGeom>
          <a:noFill/>
        </p:spPr>
        <p:txBody>
          <a:bodyPr wrap="square">
            <a:spAutoFit/>
          </a:bodyPr>
          <a:lstStyle/>
          <a:p>
            <a:pPr marL="285750" indent="-285750">
              <a:buFont typeface="Arial" panose="020B0604020202020204" pitchFamily="34" charset="0"/>
              <a:buChar char="•"/>
            </a:pPr>
            <a:r>
              <a:rPr lang="en-US" b="1" dirty="0"/>
              <a:t>FOA Data</a:t>
            </a:r>
            <a:endParaRPr lang="en-US" dirty="0"/>
          </a:p>
        </p:txBody>
      </p:sp>
      <p:sp>
        <p:nvSpPr>
          <p:cNvPr id="10" name="TextBox 9">
            <a:extLst>
              <a:ext uri="{FF2B5EF4-FFF2-40B4-BE49-F238E27FC236}">
                <a16:creationId xmlns:a16="http://schemas.microsoft.com/office/drawing/2014/main" id="{4848D3D1-8814-43F5-915E-ACEAE9161071}"/>
              </a:ext>
            </a:extLst>
          </p:cNvPr>
          <p:cNvSpPr txBox="1"/>
          <p:nvPr/>
        </p:nvSpPr>
        <p:spPr>
          <a:xfrm>
            <a:off x="838200" y="3244334"/>
            <a:ext cx="6094070" cy="369332"/>
          </a:xfrm>
          <a:prstGeom prst="rect">
            <a:avLst/>
          </a:prstGeom>
          <a:noFill/>
        </p:spPr>
        <p:txBody>
          <a:bodyPr wrap="square">
            <a:spAutoFit/>
          </a:bodyPr>
          <a:lstStyle/>
          <a:p>
            <a:pPr marL="285750" indent="-285750">
              <a:buFont typeface="Arial" panose="020B0604020202020204" pitchFamily="34" charset="0"/>
              <a:buChar char="•"/>
            </a:pPr>
            <a:r>
              <a:rPr lang="en-US" b="1" dirty="0"/>
              <a:t>Study Section Data</a:t>
            </a:r>
            <a:endParaRPr lang="en-US" dirty="0"/>
          </a:p>
        </p:txBody>
      </p:sp>
      <p:sp>
        <p:nvSpPr>
          <p:cNvPr id="12" name="TextBox 11">
            <a:extLst>
              <a:ext uri="{FF2B5EF4-FFF2-40B4-BE49-F238E27FC236}">
                <a16:creationId xmlns:a16="http://schemas.microsoft.com/office/drawing/2014/main" id="{D4ABB049-1A0D-4B34-8DBB-53DE43977B4C}"/>
              </a:ext>
            </a:extLst>
          </p:cNvPr>
          <p:cNvSpPr txBox="1"/>
          <p:nvPr/>
        </p:nvSpPr>
        <p:spPr>
          <a:xfrm>
            <a:off x="754530" y="3809063"/>
            <a:ext cx="609407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t>Activity Code Data</a:t>
            </a:r>
            <a:endParaRPr lang="en-US" dirty="0"/>
          </a:p>
        </p:txBody>
      </p:sp>
      <p:sp>
        <p:nvSpPr>
          <p:cNvPr id="14" name="TextBox 13">
            <a:extLst>
              <a:ext uri="{FF2B5EF4-FFF2-40B4-BE49-F238E27FC236}">
                <a16:creationId xmlns:a16="http://schemas.microsoft.com/office/drawing/2014/main" id="{42FA1590-2108-4BE0-AFD1-8DD05A52DBD3}"/>
              </a:ext>
            </a:extLst>
          </p:cNvPr>
          <p:cNvSpPr txBox="1"/>
          <p:nvPr/>
        </p:nvSpPr>
        <p:spPr>
          <a:xfrm>
            <a:off x="838200" y="4420761"/>
            <a:ext cx="6094070" cy="369332"/>
          </a:xfrm>
          <a:prstGeom prst="rect">
            <a:avLst/>
          </a:prstGeom>
          <a:noFill/>
        </p:spPr>
        <p:txBody>
          <a:bodyPr wrap="square">
            <a:spAutoFit/>
          </a:bodyPr>
          <a:lstStyle/>
          <a:p>
            <a:pPr marL="285750" indent="-285750">
              <a:buFont typeface="Arial" panose="020B0604020202020204" pitchFamily="34" charset="0"/>
              <a:buChar char="•"/>
            </a:pPr>
            <a:r>
              <a:rPr lang="en-US" b="1" dirty="0"/>
              <a:t>Projects ending in 2024 Data </a:t>
            </a:r>
          </a:p>
        </p:txBody>
      </p:sp>
      <p:sp>
        <p:nvSpPr>
          <p:cNvPr id="16" name="TextBox 15">
            <a:extLst>
              <a:ext uri="{FF2B5EF4-FFF2-40B4-BE49-F238E27FC236}">
                <a16:creationId xmlns:a16="http://schemas.microsoft.com/office/drawing/2014/main" id="{DE012D40-91FC-48FE-82C9-0DC2A4E608B8}"/>
              </a:ext>
            </a:extLst>
          </p:cNvPr>
          <p:cNvSpPr txBox="1"/>
          <p:nvPr/>
        </p:nvSpPr>
        <p:spPr>
          <a:xfrm>
            <a:off x="1381408" y="6101607"/>
            <a:ext cx="6094070" cy="369332"/>
          </a:xfrm>
          <a:prstGeom prst="rect">
            <a:avLst/>
          </a:prstGeom>
          <a:noFill/>
        </p:spPr>
        <p:txBody>
          <a:bodyPr wrap="square">
            <a:spAutoFit/>
          </a:bodyPr>
          <a:lstStyle/>
          <a:p>
            <a:pPr marL="285750" indent="-285750">
              <a:buFont typeface="Arial" panose="020B0604020202020204" pitchFamily="34" charset="0"/>
              <a:buChar char="•"/>
            </a:pPr>
            <a:r>
              <a:rPr lang="en-US" b="1" dirty="0"/>
              <a:t>Bubble Plot</a:t>
            </a:r>
            <a:endParaRPr lang="en-US" dirty="0"/>
          </a:p>
        </p:txBody>
      </p:sp>
      <p:sp>
        <p:nvSpPr>
          <p:cNvPr id="11" name="TextBox 10">
            <a:extLst>
              <a:ext uri="{FF2B5EF4-FFF2-40B4-BE49-F238E27FC236}">
                <a16:creationId xmlns:a16="http://schemas.microsoft.com/office/drawing/2014/main" id="{975D7F8F-3399-481C-86CF-DED01BB2560F}"/>
              </a:ext>
            </a:extLst>
          </p:cNvPr>
          <p:cNvSpPr txBox="1"/>
          <p:nvPr/>
        </p:nvSpPr>
        <p:spPr>
          <a:xfrm>
            <a:off x="838200" y="4988057"/>
            <a:ext cx="6096000" cy="369332"/>
          </a:xfrm>
          <a:prstGeom prst="rect">
            <a:avLst/>
          </a:prstGeom>
          <a:noFill/>
        </p:spPr>
        <p:txBody>
          <a:bodyPr wrap="square">
            <a:spAutoFit/>
          </a:bodyPr>
          <a:lstStyle/>
          <a:p>
            <a:pPr marL="285750" indent="-285750">
              <a:buFont typeface="Arial" panose="020B0604020202020204" pitchFamily="34" charset="0"/>
              <a:buChar char="•"/>
            </a:pPr>
            <a:r>
              <a:rPr lang="en-US" b="1" dirty="0"/>
              <a:t>Examples of Animated of Data</a:t>
            </a:r>
            <a:endParaRPr lang="en-US" dirty="0"/>
          </a:p>
        </p:txBody>
      </p:sp>
      <p:sp>
        <p:nvSpPr>
          <p:cNvPr id="13" name="TextBox 12">
            <a:extLst>
              <a:ext uri="{FF2B5EF4-FFF2-40B4-BE49-F238E27FC236}">
                <a16:creationId xmlns:a16="http://schemas.microsoft.com/office/drawing/2014/main" id="{4075F9B8-B14F-45F0-81E9-A0171E8D488C}"/>
              </a:ext>
            </a:extLst>
          </p:cNvPr>
          <p:cNvSpPr txBox="1"/>
          <p:nvPr/>
        </p:nvSpPr>
        <p:spPr>
          <a:xfrm>
            <a:off x="1381408" y="5597188"/>
            <a:ext cx="6094070" cy="369332"/>
          </a:xfrm>
          <a:prstGeom prst="rect">
            <a:avLst/>
          </a:prstGeom>
          <a:noFill/>
        </p:spPr>
        <p:txBody>
          <a:bodyPr wrap="square">
            <a:spAutoFit/>
          </a:bodyPr>
          <a:lstStyle/>
          <a:p>
            <a:pPr marL="285750" indent="-285750">
              <a:buFont typeface="Arial" panose="020B0604020202020204" pitchFamily="34" charset="0"/>
              <a:buChar char="•"/>
            </a:pPr>
            <a:r>
              <a:rPr lang="en-US" b="1" dirty="0"/>
              <a:t>Histogram</a:t>
            </a:r>
            <a:endParaRPr lang="en-US" dirty="0"/>
          </a:p>
        </p:txBody>
      </p:sp>
    </p:spTree>
    <p:extLst>
      <p:ext uri="{BB962C8B-B14F-4D97-AF65-F5344CB8AC3E}">
        <p14:creationId xmlns:p14="http://schemas.microsoft.com/office/powerpoint/2010/main" val="273101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ACB3-BBE6-4234-BC72-E0BE1D53571B}"/>
              </a:ext>
            </a:extLst>
          </p:cNvPr>
          <p:cNvSpPr>
            <a:spLocks noGrp="1"/>
          </p:cNvSpPr>
          <p:nvPr>
            <p:ph type="title"/>
          </p:nvPr>
        </p:nvSpPr>
        <p:spPr>
          <a:xfrm>
            <a:off x="182479" y="207936"/>
            <a:ext cx="11827041" cy="526521"/>
          </a:xfrm>
        </p:spPr>
        <p:txBody>
          <a:bodyPr>
            <a:normAutofit fontScale="90000"/>
          </a:bodyPr>
          <a:lstStyle/>
          <a:p>
            <a:pPr algn="ctr"/>
            <a:r>
              <a:rPr lang="en-US" sz="3200" b="1" dirty="0"/>
              <a:t>All Funded Applications NIAID Between 1977 -2022</a:t>
            </a:r>
          </a:p>
        </p:txBody>
      </p:sp>
      <p:pic>
        <p:nvPicPr>
          <p:cNvPr id="4" name="Picture 3">
            <a:extLst>
              <a:ext uri="{FF2B5EF4-FFF2-40B4-BE49-F238E27FC236}">
                <a16:creationId xmlns:a16="http://schemas.microsoft.com/office/drawing/2014/main" id="{E32F2898-A912-4AAE-A560-5A005A645BB2}"/>
              </a:ext>
            </a:extLst>
          </p:cNvPr>
          <p:cNvPicPr>
            <a:picLocks noChangeAspect="1"/>
          </p:cNvPicPr>
          <p:nvPr/>
        </p:nvPicPr>
        <p:blipFill>
          <a:blip r:embed="rId3"/>
          <a:stretch>
            <a:fillRect/>
          </a:stretch>
        </p:blipFill>
        <p:spPr>
          <a:xfrm>
            <a:off x="1400016" y="845867"/>
            <a:ext cx="9391965" cy="5350931"/>
          </a:xfrm>
          <a:prstGeom prst="rect">
            <a:avLst/>
          </a:prstGeom>
        </p:spPr>
      </p:pic>
      <p:sp>
        <p:nvSpPr>
          <p:cNvPr id="6" name="TextBox 5">
            <a:extLst>
              <a:ext uri="{FF2B5EF4-FFF2-40B4-BE49-F238E27FC236}">
                <a16:creationId xmlns:a16="http://schemas.microsoft.com/office/drawing/2014/main" id="{4AE55889-552D-408C-9C24-8B235684105F}"/>
              </a:ext>
            </a:extLst>
          </p:cNvPr>
          <p:cNvSpPr txBox="1"/>
          <p:nvPr/>
        </p:nvSpPr>
        <p:spPr>
          <a:xfrm>
            <a:off x="2658979" y="6308209"/>
            <a:ext cx="758553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This Workbook Represents 45 years of Grants and has 10,911 Rows</a:t>
            </a:r>
          </a:p>
        </p:txBody>
      </p:sp>
    </p:spTree>
    <p:extLst>
      <p:ext uri="{BB962C8B-B14F-4D97-AF65-F5344CB8AC3E}">
        <p14:creationId xmlns:p14="http://schemas.microsoft.com/office/powerpoint/2010/main" val="35353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B68EE5-2F8D-4BF2-BEA1-67C3824F4923}"/>
              </a:ext>
            </a:extLst>
          </p:cNvPr>
          <p:cNvPicPr>
            <a:picLocks noChangeAspect="1"/>
          </p:cNvPicPr>
          <p:nvPr/>
        </p:nvPicPr>
        <p:blipFill>
          <a:blip r:embed="rId3"/>
          <a:stretch>
            <a:fillRect/>
          </a:stretch>
        </p:blipFill>
        <p:spPr>
          <a:xfrm>
            <a:off x="891252" y="1039207"/>
            <a:ext cx="9468271" cy="5185199"/>
          </a:xfrm>
          <a:prstGeom prst="rect">
            <a:avLst/>
          </a:prstGeom>
        </p:spPr>
      </p:pic>
      <p:sp>
        <p:nvSpPr>
          <p:cNvPr id="5" name="TextBox 4">
            <a:extLst>
              <a:ext uri="{FF2B5EF4-FFF2-40B4-BE49-F238E27FC236}">
                <a16:creationId xmlns:a16="http://schemas.microsoft.com/office/drawing/2014/main" id="{7251870B-6F72-44B4-9F10-AE39849469FF}"/>
              </a:ext>
            </a:extLst>
          </p:cNvPr>
          <p:cNvSpPr txBox="1"/>
          <p:nvPr/>
        </p:nvSpPr>
        <p:spPr>
          <a:xfrm>
            <a:off x="776335" y="448928"/>
            <a:ext cx="6097508" cy="369332"/>
          </a:xfrm>
          <a:prstGeom prst="rect">
            <a:avLst/>
          </a:prstGeom>
          <a:noFill/>
        </p:spPr>
        <p:txBody>
          <a:bodyPr wrap="square">
            <a:spAutoFit/>
          </a:bodyPr>
          <a:lstStyle/>
          <a:p>
            <a:r>
              <a:rPr lang="en-US" b="1" dirty="0"/>
              <a:t>FOA Data</a:t>
            </a:r>
          </a:p>
        </p:txBody>
      </p:sp>
    </p:spTree>
    <p:extLst>
      <p:ext uri="{BB962C8B-B14F-4D97-AF65-F5344CB8AC3E}">
        <p14:creationId xmlns:p14="http://schemas.microsoft.com/office/powerpoint/2010/main" val="95869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757BB-905C-49D3-B85C-E77A4F5E8670}"/>
              </a:ext>
            </a:extLst>
          </p:cNvPr>
          <p:cNvPicPr>
            <a:picLocks noChangeAspect="1"/>
          </p:cNvPicPr>
          <p:nvPr/>
        </p:nvPicPr>
        <p:blipFill>
          <a:blip r:embed="rId2"/>
          <a:stretch>
            <a:fillRect/>
          </a:stretch>
        </p:blipFill>
        <p:spPr>
          <a:xfrm>
            <a:off x="703377" y="763908"/>
            <a:ext cx="10785246" cy="5817723"/>
          </a:xfrm>
          <a:prstGeom prst="rect">
            <a:avLst/>
          </a:prstGeom>
        </p:spPr>
      </p:pic>
      <p:sp>
        <p:nvSpPr>
          <p:cNvPr id="7" name="TextBox 6">
            <a:extLst>
              <a:ext uri="{FF2B5EF4-FFF2-40B4-BE49-F238E27FC236}">
                <a16:creationId xmlns:a16="http://schemas.microsoft.com/office/drawing/2014/main" id="{E025F1C4-E01C-4A50-B8A3-5250EF8F1C3A}"/>
              </a:ext>
            </a:extLst>
          </p:cNvPr>
          <p:cNvSpPr txBox="1"/>
          <p:nvPr/>
        </p:nvSpPr>
        <p:spPr>
          <a:xfrm>
            <a:off x="1056038" y="276369"/>
            <a:ext cx="6097508"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Study Section Data</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37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4EEFC0-90A2-47F0-95FC-A322B09EC51B}"/>
              </a:ext>
            </a:extLst>
          </p:cNvPr>
          <p:cNvPicPr>
            <a:picLocks noChangeAspect="1"/>
          </p:cNvPicPr>
          <p:nvPr/>
        </p:nvPicPr>
        <p:blipFill>
          <a:blip r:embed="rId2"/>
          <a:stretch>
            <a:fillRect/>
          </a:stretch>
        </p:blipFill>
        <p:spPr>
          <a:xfrm>
            <a:off x="899017" y="570322"/>
            <a:ext cx="10254257" cy="6060877"/>
          </a:xfrm>
          <a:prstGeom prst="rect">
            <a:avLst/>
          </a:prstGeom>
        </p:spPr>
      </p:pic>
      <p:sp>
        <p:nvSpPr>
          <p:cNvPr id="7" name="TextBox 6">
            <a:extLst>
              <a:ext uri="{FF2B5EF4-FFF2-40B4-BE49-F238E27FC236}">
                <a16:creationId xmlns:a16="http://schemas.microsoft.com/office/drawing/2014/main" id="{C2D06093-B9A2-44E8-9978-04A8B852BA77}"/>
              </a:ext>
            </a:extLst>
          </p:cNvPr>
          <p:cNvSpPr txBox="1"/>
          <p:nvPr/>
        </p:nvSpPr>
        <p:spPr>
          <a:xfrm>
            <a:off x="899017" y="122848"/>
            <a:ext cx="6093994" cy="369332"/>
          </a:xfrm>
          <a:prstGeom prst="rect">
            <a:avLst/>
          </a:prstGeom>
          <a:noFill/>
        </p:spPr>
        <p:txBody>
          <a:bodyPr wrap="square">
            <a:spAutoFit/>
          </a:bodyPr>
          <a:lstStyle/>
          <a:p>
            <a:r>
              <a:rPr lang="en-US" sz="1800" b="1" dirty="0"/>
              <a:t>Activity Code Data</a:t>
            </a:r>
            <a:endParaRPr lang="en-US" dirty="0"/>
          </a:p>
        </p:txBody>
      </p:sp>
    </p:spTree>
    <p:extLst>
      <p:ext uri="{BB962C8B-B14F-4D97-AF65-F5344CB8AC3E}">
        <p14:creationId xmlns:p14="http://schemas.microsoft.com/office/powerpoint/2010/main" val="295634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AB9401-7FB9-49DC-92F6-4BCF025D9DF9}"/>
              </a:ext>
            </a:extLst>
          </p:cNvPr>
          <p:cNvPicPr>
            <a:picLocks noChangeAspect="1"/>
          </p:cNvPicPr>
          <p:nvPr/>
        </p:nvPicPr>
        <p:blipFill>
          <a:blip r:embed="rId2"/>
          <a:stretch>
            <a:fillRect/>
          </a:stretch>
        </p:blipFill>
        <p:spPr>
          <a:xfrm>
            <a:off x="106333" y="1215189"/>
            <a:ext cx="11839522" cy="4066674"/>
          </a:xfrm>
          <a:prstGeom prst="rect">
            <a:avLst/>
          </a:prstGeom>
        </p:spPr>
      </p:pic>
      <p:sp>
        <p:nvSpPr>
          <p:cNvPr id="7" name="TextBox 6">
            <a:extLst>
              <a:ext uri="{FF2B5EF4-FFF2-40B4-BE49-F238E27FC236}">
                <a16:creationId xmlns:a16="http://schemas.microsoft.com/office/drawing/2014/main" id="{0164C99D-E7FE-4E1A-91FB-5DBE880AF7FE}"/>
              </a:ext>
            </a:extLst>
          </p:cNvPr>
          <p:cNvSpPr txBox="1"/>
          <p:nvPr/>
        </p:nvSpPr>
        <p:spPr>
          <a:xfrm>
            <a:off x="106333" y="489102"/>
            <a:ext cx="6093994" cy="369332"/>
          </a:xfrm>
          <a:prstGeom prst="rect">
            <a:avLst/>
          </a:prstGeom>
          <a:noFill/>
        </p:spPr>
        <p:txBody>
          <a:bodyPr wrap="square">
            <a:spAutoFit/>
          </a:bodyPr>
          <a:lstStyle/>
          <a:p>
            <a:r>
              <a:rPr lang="en-US" b="1" dirty="0"/>
              <a:t>Projects ending in 2024 Data </a:t>
            </a:r>
          </a:p>
        </p:txBody>
      </p:sp>
      <p:sp>
        <p:nvSpPr>
          <p:cNvPr id="9" name="TextBox 8">
            <a:extLst>
              <a:ext uri="{FF2B5EF4-FFF2-40B4-BE49-F238E27FC236}">
                <a16:creationId xmlns:a16="http://schemas.microsoft.com/office/drawing/2014/main" id="{33A028E5-52A2-4F0B-89AF-F12F586C9CA2}"/>
              </a:ext>
            </a:extLst>
          </p:cNvPr>
          <p:cNvSpPr txBox="1"/>
          <p:nvPr/>
        </p:nvSpPr>
        <p:spPr>
          <a:xfrm>
            <a:off x="106333" y="6397154"/>
            <a:ext cx="6093994" cy="369332"/>
          </a:xfrm>
          <a:prstGeom prst="rect">
            <a:avLst/>
          </a:prstGeom>
          <a:noFill/>
        </p:spPr>
        <p:txBody>
          <a:bodyPr wrap="square">
            <a:spAutoFit/>
          </a:bodyPr>
          <a:lstStyle/>
          <a:p>
            <a:r>
              <a:rPr lang="en-US" b="1" dirty="0"/>
              <a:t>NB: </a:t>
            </a:r>
            <a:r>
              <a:rPr lang="en-US" dirty="0"/>
              <a:t>The highlighted rows are in their 4</a:t>
            </a:r>
            <a:r>
              <a:rPr lang="en-US" baseline="30000" dirty="0"/>
              <a:t>th</a:t>
            </a:r>
            <a:r>
              <a:rPr lang="en-US" dirty="0"/>
              <a:t> year of funding </a:t>
            </a:r>
          </a:p>
        </p:txBody>
      </p:sp>
    </p:spTree>
    <p:extLst>
      <p:ext uri="{BB962C8B-B14F-4D97-AF65-F5344CB8AC3E}">
        <p14:creationId xmlns:p14="http://schemas.microsoft.com/office/powerpoint/2010/main" val="41476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30DD32-7F1E-4143-8692-D07549D285C1}"/>
              </a:ext>
            </a:extLst>
          </p:cNvPr>
          <p:cNvPicPr>
            <a:picLocks noChangeAspect="1"/>
          </p:cNvPicPr>
          <p:nvPr/>
        </p:nvPicPr>
        <p:blipFill>
          <a:blip r:embed="rId2"/>
          <a:stretch>
            <a:fillRect/>
          </a:stretch>
        </p:blipFill>
        <p:spPr>
          <a:xfrm>
            <a:off x="468071" y="2547953"/>
            <a:ext cx="11255858" cy="3007895"/>
          </a:xfrm>
          <a:prstGeom prst="rect">
            <a:avLst/>
          </a:prstGeom>
        </p:spPr>
      </p:pic>
      <p:sp>
        <p:nvSpPr>
          <p:cNvPr id="4" name="TextBox 3">
            <a:extLst>
              <a:ext uri="{FF2B5EF4-FFF2-40B4-BE49-F238E27FC236}">
                <a16:creationId xmlns:a16="http://schemas.microsoft.com/office/drawing/2014/main" id="{08B83781-5E7A-4B22-A651-D2222EB7A328}"/>
              </a:ext>
            </a:extLst>
          </p:cNvPr>
          <p:cNvSpPr txBox="1"/>
          <p:nvPr/>
        </p:nvSpPr>
        <p:spPr>
          <a:xfrm>
            <a:off x="2297067" y="1205900"/>
            <a:ext cx="7597866" cy="646331"/>
          </a:xfrm>
          <a:prstGeom prst="rect">
            <a:avLst/>
          </a:prstGeom>
          <a:noFill/>
        </p:spPr>
        <p:txBody>
          <a:bodyPr wrap="square">
            <a:spAutoFit/>
          </a:bodyPr>
          <a:lstStyle/>
          <a:p>
            <a:r>
              <a:rPr lang="en-US" b="1" dirty="0"/>
              <a:t>Structured Columnar Data from Between 1952 and 2007 for GNP, Population, Life Expectancy, for Various Countries with Developing Economies</a:t>
            </a:r>
          </a:p>
        </p:txBody>
      </p:sp>
    </p:spTree>
    <p:extLst>
      <p:ext uri="{BB962C8B-B14F-4D97-AF65-F5344CB8AC3E}">
        <p14:creationId xmlns:p14="http://schemas.microsoft.com/office/powerpoint/2010/main" val="206605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358F3B-7D38-4185-95C1-DA50AA51A102}"/>
              </a:ext>
            </a:extLst>
          </p:cNvPr>
          <p:cNvSpPr txBox="1"/>
          <p:nvPr/>
        </p:nvSpPr>
        <p:spPr>
          <a:xfrm>
            <a:off x="2261937" y="1439598"/>
            <a:ext cx="7278102" cy="769441"/>
          </a:xfrm>
          <a:prstGeom prst="rect">
            <a:avLst/>
          </a:prstGeom>
          <a:noFill/>
        </p:spPr>
        <p:txBody>
          <a:bodyPr wrap="square">
            <a:spAutoFit/>
          </a:bodyPr>
          <a:lstStyle/>
          <a:p>
            <a:r>
              <a:rPr lang="en-US" sz="4400" dirty="0"/>
              <a:t>Examples of Animated Data</a:t>
            </a:r>
          </a:p>
        </p:txBody>
      </p:sp>
    </p:spTree>
    <p:extLst>
      <p:ext uri="{BB962C8B-B14F-4D97-AF65-F5344CB8AC3E}">
        <p14:creationId xmlns:p14="http://schemas.microsoft.com/office/powerpoint/2010/main" val="3663087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TotalTime>
  <Words>288</Words>
  <Application>Microsoft Office PowerPoint</Application>
  <PresentationFormat>Widescreen</PresentationFormat>
  <Paragraphs>40</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Use of Portfolio Analysis in Data-driven Decision Making </vt:lpstr>
      <vt:lpstr>Table of Contents</vt:lpstr>
      <vt:lpstr>All Funded Applications NIAID Between 1977 -2022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 Basics to Advanced with practical implementation using Python, TensorFlow, spaCy, gensim</dc:title>
  <dc:creator>Houze, Thomas (NIH/NIAID) [E]</dc:creator>
  <cp:lastModifiedBy>Houze, Thomas (NIH/NIAID) [E]</cp:lastModifiedBy>
  <cp:revision>98</cp:revision>
  <dcterms:created xsi:type="dcterms:W3CDTF">2022-02-05T16:28:55Z</dcterms:created>
  <dcterms:modified xsi:type="dcterms:W3CDTF">2022-05-11T21:42:37Z</dcterms:modified>
</cp:coreProperties>
</file>