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0" r:id="rId3"/>
    <p:sldId id="269" r:id="rId4"/>
    <p:sldId id="277" r:id="rId5"/>
    <p:sldId id="274" r:id="rId6"/>
    <p:sldId id="281" r:id="rId7"/>
    <p:sldId id="287" r:id="rId8"/>
    <p:sldId id="282" r:id="rId9"/>
    <p:sldId id="286" r:id="rId10"/>
    <p:sldId id="285" r:id="rId11"/>
    <p:sldId id="284" r:id="rId12"/>
    <p:sldId id="283" r:id="rId13"/>
    <p:sldId id="288" r:id="rId14"/>
    <p:sldId id="280" r:id="rId15"/>
    <p:sldId id="279" r:id="rId16"/>
    <p:sldId id="261" r:id="rId17"/>
    <p:sldId id="262" r:id="rId18"/>
    <p:sldId id="263" r:id="rId19"/>
    <p:sldId id="257" r:id="rId20"/>
    <p:sldId id="275" r:id="rId21"/>
    <p:sldId id="273" r:id="rId22"/>
    <p:sldId id="270" r:id="rId23"/>
    <p:sldId id="272" r:id="rId24"/>
    <p:sldId id="267" r:id="rId25"/>
    <p:sldId id="276" r:id="rId26"/>
    <p:sldId id="278" r:id="rId27"/>
    <p:sldId id="268" r:id="rId28"/>
    <p:sldId id="266" r:id="rId29"/>
    <p:sldId id="264" r:id="rId30"/>
    <p:sldId id="26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7" autoAdjust="0"/>
    <p:restoredTop sz="91187" autoAdjust="0"/>
  </p:normalViewPr>
  <p:slideViewPr>
    <p:cSldViewPr snapToGrid="0">
      <p:cViewPr varScale="1">
        <p:scale>
          <a:sx n="148" d="100"/>
          <a:sy n="148" d="100"/>
        </p:scale>
        <p:origin x="402" y="1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AE0D8-193E-4391-9332-7F1A034F6FCA}" type="datetimeFigureOut">
              <a:rPr lang="en-US" smtClean="0"/>
              <a:t>8/18/2022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CBF73-DF7B-4D76-A8D7-D9CFF20AAE78}" type="slidenum">
              <a:rPr lang="en-US" smtClean="0"/>
              <a:t>‹#›</a:t>
            </a:fld>
            <a:endParaRPr lang="en-US"/>
          </a:p>
        </p:txBody>
      </p:sp>
    </p:spTree>
    <p:extLst>
      <p:ext uri="{BB962C8B-B14F-4D97-AF65-F5344CB8AC3E}">
        <p14:creationId xmlns:p14="http://schemas.microsoft.com/office/powerpoint/2010/main" val="2068106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presentation is titled “</a:t>
            </a:r>
            <a:r>
              <a:rPr lang="en-US" sz="1200" dirty="0"/>
              <a:t>The Intellectual Property Odyssey of Cabotegravir</a:t>
            </a:r>
            <a:r>
              <a:rPr lang="en-US" dirty="0"/>
              <a:t>” and will tell the tale of the 15-year journey of Cabotegravir from a patent application to the bedside and clinic.</a:t>
            </a:r>
          </a:p>
        </p:txBody>
      </p:sp>
      <p:sp>
        <p:nvSpPr>
          <p:cNvPr id="4" name="Slide Number Placeholder 3"/>
          <p:cNvSpPr>
            <a:spLocks noGrp="1"/>
          </p:cNvSpPr>
          <p:nvPr>
            <p:ph type="sldNum" sz="quarter" idx="5"/>
          </p:nvPr>
        </p:nvSpPr>
        <p:spPr/>
        <p:txBody>
          <a:bodyPr/>
          <a:lstStyle/>
          <a:p>
            <a:fld id="{9ADCBF73-DF7B-4D76-A8D7-D9CFF20AAE78}" type="slidenum">
              <a:rPr lang="en-US" smtClean="0"/>
              <a:t>1</a:t>
            </a:fld>
            <a:endParaRPr lang="en-US"/>
          </a:p>
        </p:txBody>
      </p:sp>
    </p:spTree>
    <p:extLst>
      <p:ext uri="{BB962C8B-B14F-4D97-AF65-F5344CB8AC3E}">
        <p14:creationId xmlns:p14="http://schemas.microsoft.com/office/powerpoint/2010/main" val="2116292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is taken from the journal that I mentioned earlier and shows the principal patents (there are many more) that make up the patent families for CABO. Since GSK and ViiV Healthcare own the original composition, any other company wanting to manufacture, sell, or (commercially) use CABO must get a license from ViiV Healthcare since it is a Primary Rights Holder and as we will see later in the process ViiV Healthcare has placed its patents in the Medicines’ Patent Pool.</a:t>
            </a:r>
          </a:p>
        </p:txBody>
      </p:sp>
      <p:sp>
        <p:nvSpPr>
          <p:cNvPr id="4" name="Slide Number Placeholder 3"/>
          <p:cNvSpPr>
            <a:spLocks noGrp="1"/>
          </p:cNvSpPr>
          <p:nvPr>
            <p:ph type="sldNum" sz="quarter" idx="5"/>
          </p:nvPr>
        </p:nvSpPr>
        <p:spPr/>
        <p:txBody>
          <a:bodyPr/>
          <a:lstStyle/>
          <a:p>
            <a:fld id="{9ADCBF73-DF7B-4D76-A8D7-D9CFF20AAE78}" type="slidenum">
              <a:rPr lang="en-US" smtClean="0"/>
              <a:t>20</a:t>
            </a:fld>
            <a:endParaRPr lang="en-US"/>
          </a:p>
        </p:txBody>
      </p:sp>
    </p:spTree>
    <p:extLst>
      <p:ext uri="{BB962C8B-B14F-4D97-AF65-F5344CB8AC3E}">
        <p14:creationId xmlns:p14="http://schemas.microsoft.com/office/powerpoint/2010/main" val="3174438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baseline="0" dirty="0">
                <a:solidFill>
                  <a:srgbClr val="000000"/>
                </a:solidFill>
                <a:highlight>
                  <a:srgbClr val="FFFF00"/>
                </a:highlight>
                <a:latin typeface="AdvOT46dcae81"/>
              </a:rPr>
              <a:t>Shionogi  Limited </a:t>
            </a:r>
            <a:r>
              <a:rPr lang="en-US" sz="1200" b="0" i="0" u="none" strike="noStrike" baseline="0" dirty="0">
                <a:solidFill>
                  <a:srgbClr val="000000"/>
                </a:solidFill>
                <a:highlight>
                  <a:srgbClr val="FFFF00"/>
                </a:highlight>
                <a:latin typeface="AdvOT46dcae81"/>
              </a:rPr>
              <a:t>was the first company to synthesize and characterize CABO as an anti-retroviral drug against HIV back in </a:t>
            </a:r>
            <a:r>
              <a:rPr lang="en-US" sz="1200" b="1" i="0" u="none" strike="noStrike" baseline="0" dirty="0">
                <a:solidFill>
                  <a:srgbClr val="000000"/>
                </a:solidFill>
                <a:highlight>
                  <a:srgbClr val="FFFF00"/>
                </a:highlight>
                <a:latin typeface="AdvOT46dcae81"/>
              </a:rPr>
              <a:t>2006</a:t>
            </a:r>
            <a:r>
              <a:rPr lang="en-US" sz="1200" b="0" i="0" u="none" strike="noStrike" baseline="0" dirty="0">
                <a:solidFill>
                  <a:srgbClr val="000000"/>
                </a:solidFill>
                <a:highlight>
                  <a:srgbClr val="FFFF00"/>
                </a:highlight>
                <a:latin typeface="AdvOT46dcae81"/>
              </a:rPr>
              <a:t> and they still have </a:t>
            </a:r>
            <a:r>
              <a:rPr lang="en-US" sz="1200" b="1" i="0" u="none" strike="noStrike" baseline="0" dirty="0">
                <a:solidFill>
                  <a:srgbClr val="000000"/>
                </a:solidFill>
                <a:highlight>
                  <a:srgbClr val="FFFF00"/>
                </a:highlight>
                <a:latin typeface="AdvOT46dcae81"/>
              </a:rPr>
              <a:t>5 years </a:t>
            </a:r>
            <a:r>
              <a:rPr lang="en-US" sz="1200" b="0" i="0" u="none" strike="noStrike" baseline="0" dirty="0">
                <a:solidFill>
                  <a:srgbClr val="000000"/>
                </a:solidFill>
                <a:highlight>
                  <a:srgbClr val="FFFF00"/>
                </a:highlight>
                <a:latin typeface="AdvOT46dcae81"/>
              </a:rPr>
              <a:t>left on their </a:t>
            </a:r>
            <a:r>
              <a:rPr lang="en-US" sz="1200" b="1" i="0" u="none" strike="noStrike" baseline="0" dirty="0">
                <a:solidFill>
                  <a:srgbClr val="000000"/>
                </a:solidFill>
                <a:highlight>
                  <a:srgbClr val="FFFF00"/>
                </a:highlight>
                <a:latin typeface="AdvOT46dcae81"/>
              </a:rPr>
              <a:t>20-year</a:t>
            </a:r>
            <a:r>
              <a:rPr lang="en-US" sz="1200" b="0" i="0" u="none" strike="noStrike" baseline="0" dirty="0">
                <a:solidFill>
                  <a:srgbClr val="000000"/>
                </a:solidFill>
                <a:highlight>
                  <a:srgbClr val="FFFF00"/>
                </a:highlight>
                <a:latin typeface="AdvOT46dcae81"/>
              </a:rPr>
              <a:t> patent term as of </a:t>
            </a:r>
            <a:r>
              <a:rPr lang="en-US" sz="1200" b="1" i="0" u="none" strike="noStrike" baseline="0" dirty="0">
                <a:solidFill>
                  <a:srgbClr val="000000"/>
                </a:solidFill>
                <a:highlight>
                  <a:srgbClr val="FFFF00"/>
                </a:highlight>
                <a:latin typeface="AdvOT46dcae81"/>
              </a:rPr>
              <a:t>2022</a:t>
            </a:r>
            <a:r>
              <a:rPr lang="en-US" sz="1200" b="1" i="0" u="none" strike="noStrike" baseline="0" dirty="0">
                <a:solidFill>
                  <a:srgbClr val="000000"/>
                </a:solidFill>
                <a:latin typeface="AdvOT46dcae81"/>
              </a:rPr>
              <a:t>.</a:t>
            </a:r>
            <a:endParaRPr lang="en-US" b="1" i="0" dirty="0"/>
          </a:p>
        </p:txBody>
      </p:sp>
      <p:sp>
        <p:nvSpPr>
          <p:cNvPr id="4" name="Slide Number Placeholder 3"/>
          <p:cNvSpPr>
            <a:spLocks noGrp="1"/>
          </p:cNvSpPr>
          <p:nvPr>
            <p:ph type="sldNum" sz="quarter" idx="5"/>
          </p:nvPr>
        </p:nvSpPr>
        <p:spPr/>
        <p:txBody>
          <a:bodyPr/>
          <a:lstStyle/>
          <a:p>
            <a:fld id="{9ADCBF73-DF7B-4D76-A8D7-D9CFF20AAE78}" type="slidenum">
              <a:rPr lang="en-US" smtClean="0"/>
              <a:t>21</a:t>
            </a:fld>
            <a:endParaRPr lang="en-US"/>
          </a:p>
        </p:txBody>
      </p:sp>
    </p:spTree>
    <p:extLst>
      <p:ext uri="{BB962C8B-B14F-4D97-AF65-F5344CB8AC3E}">
        <p14:creationId xmlns:p14="http://schemas.microsoft.com/office/powerpoint/2010/main" val="1710136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no matter what new method is invented to make the composition (drug) the final product still belongs to Shionogi Ltd. as long the final product is the same or the functional equivalent (Doctrine of Equivalents) of the compound which was synthesized in 2006.</a:t>
            </a:r>
          </a:p>
        </p:txBody>
      </p:sp>
      <p:sp>
        <p:nvSpPr>
          <p:cNvPr id="4" name="Slide Number Placeholder 3"/>
          <p:cNvSpPr>
            <a:spLocks noGrp="1"/>
          </p:cNvSpPr>
          <p:nvPr>
            <p:ph type="sldNum" sz="quarter" idx="5"/>
          </p:nvPr>
        </p:nvSpPr>
        <p:spPr/>
        <p:txBody>
          <a:bodyPr/>
          <a:lstStyle/>
          <a:p>
            <a:fld id="{9ADCBF73-DF7B-4D76-A8D7-D9CFF20AAE78}" type="slidenum">
              <a:rPr lang="en-US" smtClean="0"/>
              <a:t>22</a:t>
            </a:fld>
            <a:endParaRPr lang="en-US"/>
          </a:p>
        </p:txBody>
      </p:sp>
    </p:spTree>
    <p:extLst>
      <p:ext uri="{BB962C8B-B14F-4D97-AF65-F5344CB8AC3E}">
        <p14:creationId xmlns:p14="http://schemas.microsoft.com/office/powerpoint/2010/main" val="2371703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Secondary rights holders even if they have patents for improved synthesis methods for CABO still must get a license from the current Primary Rights Holder if they want to commercially sell or use CABO.</a:t>
            </a:r>
          </a:p>
        </p:txBody>
      </p:sp>
      <p:sp>
        <p:nvSpPr>
          <p:cNvPr id="4" name="Slide Number Placeholder 3"/>
          <p:cNvSpPr>
            <a:spLocks noGrp="1"/>
          </p:cNvSpPr>
          <p:nvPr>
            <p:ph type="sldNum" sz="quarter" idx="5"/>
          </p:nvPr>
        </p:nvSpPr>
        <p:spPr/>
        <p:txBody>
          <a:bodyPr/>
          <a:lstStyle/>
          <a:p>
            <a:fld id="{9ADCBF73-DF7B-4D76-A8D7-D9CFF20AAE78}" type="slidenum">
              <a:rPr lang="en-US" smtClean="0"/>
              <a:t>23</a:t>
            </a:fld>
            <a:endParaRPr lang="en-US"/>
          </a:p>
        </p:txBody>
      </p:sp>
    </p:spTree>
    <p:extLst>
      <p:ext uri="{BB962C8B-B14F-4D97-AF65-F5344CB8AC3E}">
        <p14:creationId xmlns:p14="http://schemas.microsoft.com/office/powerpoint/2010/main" val="516511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GSK after establish patent exclusivity through ViiV Healthcare next step is to add its patents for CABO to the Medicines Patent Pool   </a:t>
            </a:r>
          </a:p>
        </p:txBody>
      </p:sp>
      <p:sp>
        <p:nvSpPr>
          <p:cNvPr id="4" name="Slide Number Placeholder 3"/>
          <p:cNvSpPr>
            <a:spLocks noGrp="1"/>
          </p:cNvSpPr>
          <p:nvPr>
            <p:ph type="sldNum" sz="quarter" idx="5"/>
          </p:nvPr>
        </p:nvSpPr>
        <p:spPr/>
        <p:txBody>
          <a:bodyPr/>
          <a:lstStyle/>
          <a:p>
            <a:fld id="{9ADCBF73-DF7B-4D76-A8D7-D9CFF20AAE78}" type="slidenum">
              <a:rPr lang="en-US" smtClean="0"/>
              <a:t>24</a:t>
            </a:fld>
            <a:endParaRPr lang="en-US"/>
          </a:p>
        </p:txBody>
      </p:sp>
    </p:spTree>
    <p:extLst>
      <p:ext uri="{BB962C8B-B14F-4D97-AF65-F5344CB8AC3E}">
        <p14:creationId xmlns:p14="http://schemas.microsoft.com/office/powerpoint/2010/main" val="932246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medicines Patent Pool is </a:t>
            </a:r>
            <a:r>
              <a:rPr lang="en-US" b="0" i="0" dirty="0">
                <a:solidFill>
                  <a:srgbClr val="283989"/>
                </a:solidFill>
                <a:effectLst/>
                <a:latin typeface="Open Sans" panose="020B0606030504020204" pitchFamily="34" charset="0"/>
              </a:rPr>
              <a:t>a United Nations-backed public health organization working to increase access to, and facilitate the development of, life-saving medicines for low- and middle-income countries. The use of p</a:t>
            </a:r>
            <a:r>
              <a:rPr lang="en-US" b="0" i="0" dirty="0">
                <a:solidFill>
                  <a:srgbClr val="202124"/>
                </a:solidFill>
                <a:effectLst/>
                <a:latin typeface="Roboto" panose="02000000000000000000" pitchFamily="2" charset="0"/>
              </a:rPr>
              <a:t>atent pools is an efficient means to establish </a:t>
            </a:r>
            <a:r>
              <a:rPr lang="en-US" b="1" i="0" dirty="0">
                <a:solidFill>
                  <a:srgbClr val="202124"/>
                </a:solidFill>
                <a:effectLst/>
                <a:latin typeface="Roboto" panose="02000000000000000000" pitchFamily="2" charset="0"/>
              </a:rPr>
              <a:t>an agreement between two or more patent owners to license one or more of their patents to one another or to third parties</a:t>
            </a:r>
            <a:r>
              <a:rPr lang="en-US" b="0" i="0" dirty="0">
                <a:solidFill>
                  <a:srgbClr val="202124"/>
                </a:solidFill>
                <a:effectLst/>
                <a:latin typeface="Roboto" panose="02000000000000000000" pitchFamily="2" charset="0"/>
              </a:rPr>
              <a:t>. Often, patent pools are associated with complex technologies that require complementary patents in order to provide efficient technical solutions and therefore this tool is well suited for medical therapeutics.</a:t>
            </a:r>
            <a:endParaRPr lang="en-US" dirty="0"/>
          </a:p>
        </p:txBody>
      </p:sp>
      <p:sp>
        <p:nvSpPr>
          <p:cNvPr id="4" name="Slide Number Placeholder 3"/>
          <p:cNvSpPr>
            <a:spLocks noGrp="1"/>
          </p:cNvSpPr>
          <p:nvPr>
            <p:ph type="sldNum" sz="quarter" idx="5"/>
          </p:nvPr>
        </p:nvSpPr>
        <p:spPr/>
        <p:txBody>
          <a:bodyPr/>
          <a:lstStyle/>
          <a:p>
            <a:fld id="{9ADCBF73-DF7B-4D76-A8D7-D9CFF20AAE78}" type="slidenum">
              <a:rPr lang="en-US" smtClean="0"/>
              <a:t>25</a:t>
            </a:fld>
            <a:endParaRPr lang="en-US"/>
          </a:p>
        </p:txBody>
      </p:sp>
    </p:spTree>
    <p:extLst>
      <p:ext uri="{BB962C8B-B14F-4D97-AF65-F5344CB8AC3E}">
        <p14:creationId xmlns:p14="http://schemas.microsoft.com/office/powerpoint/2010/main" val="4049508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tools avoids patent litigation and speeds up the innovation translation process and saves time, energy, and money yet still provides royalty income which is shared among the patent owners. </a:t>
            </a:r>
          </a:p>
        </p:txBody>
      </p:sp>
      <p:sp>
        <p:nvSpPr>
          <p:cNvPr id="4" name="Slide Number Placeholder 3"/>
          <p:cNvSpPr>
            <a:spLocks noGrp="1"/>
          </p:cNvSpPr>
          <p:nvPr>
            <p:ph type="sldNum" sz="quarter" idx="5"/>
          </p:nvPr>
        </p:nvSpPr>
        <p:spPr/>
        <p:txBody>
          <a:bodyPr/>
          <a:lstStyle/>
          <a:p>
            <a:fld id="{9ADCBF73-DF7B-4D76-A8D7-D9CFF20AAE78}" type="slidenum">
              <a:rPr lang="en-US" smtClean="0"/>
              <a:t>26</a:t>
            </a:fld>
            <a:endParaRPr lang="en-US"/>
          </a:p>
        </p:txBody>
      </p:sp>
    </p:spTree>
    <p:extLst>
      <p:ext uri="{BB962C8B-B14F-4D97-AF65-F5344CB8AC3E}">
        <p14:creationId xmlns:p14="http://schemas.microsoft.com/office/powerpoint/2010/main" val="3654284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speed at which GSK and ViiV Healthcare were able to introduce Cabotegravir to the Medicines’ Patent Pool only seven months after FDA approval is admirable and remarkable.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certainly do hope that more pharmaceutical companies use this tool in the future to speed up the translation of innovation to the clinic, especially in places where they are most needed.</a:t>
            </a:r>
          </a:p>
        </p:txBody>
      </p:sp>
      <p:sp>
        <p:nvSpPr>
          <p:cNvPr id="4" name="Slide Number Placeholder 3"/>
          <p:cNvSpPr>
            <a:spLocks noGrp="1"/>
          </p:cNvSpPr>
          <p:nvPr>
            <p:ph type="sldNum" sz="quarter" idx="5"/>
          </p:nvPr>
        </p:nvSpPr>
        <p:spPr/>
        <p:txBody>
          <a:bodyPr/>
          <a:lstStyle/>
          <a:p>
            <a:fld id="{9ADCBF73-DF7B-4D76-A8D7-D9CFF20AAE78}" type="slidenum">
              <a:rPr lang="en-US" smtClean="0"/>
              <a:t>27</a:t>
            </a:fld>
            <a:endParaRPr lang="en-US"/>
          </a:p>
        </p:txBody>
      </p:sp>
    </p:spTree>
    <p:extLst>
      <p:ext uri="{BB962C8B-B14F-4D97-AF65-F5344CB8AC3E}">
        <p14:creationId xmlns:p14="http://schemas.microsoft.com/office/powerpoint/2010/main" val="3731197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ViiV Healthcare and its parent company GSK have moved at record speed to enable the use and eventual manufacture of CABO in low to moderate income countries and will certainly save countless lives and prevent unnecessary suffering in sub-Saharan Africa.</a:t>
            </a:r>
          </a:p>
        </p:txBody>
      </p:sp>
      <p:sp>
        <p:nvSpPr>
          <p:cNvPr id="4" name="Slide Number Placeholder 3"/>
          <p:cNvSpPr>
            <a:spLocks noGrp="1"/>
          </p:cNvSpPr>
          <p:nvPr>
            <p:ph type="sldNum" sz="quarter" idx="5"/>
          </p:nvPr>
        </p:nvSpPr>
        <p:spPr/>
        <p:txBody>
          <a:bodyPr/>
          <a:lstStyle/>
          <a:p>
            <a:fld id="{9ADCBF73-DF7B-4D76-A8D7-D9CFF20AAE78}" type="slidenum">
              <a:rPr lang="en-US" smtClean="0"/>
              <a:t>28</a:t>
            </a:fld>
            <a:endParaRPr lang="en-US"/>
          </a:p>
        </p:txBody>
      </p:sp>
    </p:spTree>
    <p:extLst>
      <p:ext uri="{BB962C8B-B14F-4D97-AF65-F5344CB8AC3E}">
        <p14:creationId xmlns:p14="http://schemas.microsoft.com/office/powerpoint/2010/main" val="3925872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Any questions </a:t>
            </a:r>
            <a:r>
              <a:rPr lang="en-US" dirty="0"/>
              <a:t>please?</a:t>
            </a:r>
          </a:p>
        </p:txBody>
      </p:sp>
      <p:sp>
        <p:nvSpPr>
          <p:cNvPr id="4" name="Slide Number Placeholder 3"/>
          <p:cNvSpPr>
            <a:spLocks noGrp="1"/>
          </p:cNvSpPr>
          <p:nvPr>
            <p:ph type="sldNum" sz="quarter" idx="5"/>
          </p:nvPr>
        </p:nvSpPr>
        <p:spPr/>
        <p:txBody>
          <a:bodyPr/>
          <a:lstStyle/>
          <a:p>
            <a:fld id="{9ADCBF73-DF7B-4D76-A8D7-D9CFF20AAE78}" type="slidenum">
              <a:rPr lang="en-US" smtClean="0"/>
              <a:t>29</a:t>
            </a:fld>
            <a:endParaRPr lang="en-US"/>
          </a:p>
        </p:txBody>
      </p:sp>
    </p:spTree>
    <p:extLst>
      <p:ext uri="{BB962C8B-B14F-4D97-AF65-F5344CB8AC3E}">
        <p14:creationId xmlns:p14="http://schemas.microsoft.com/office/powerpoint/2010/main" val="4070476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unlike Ulysses who is the protagonist of the great Homeric novel The Odyssey, our Odyssey starts with a simple compound formulation called Cabotegravir and its journey from the lab to the clinic and my presentation will try to show how intellectual property management can drive innovation and help provide access to innovative new medicine like Cabotegravir (hereafter referred to as CABO) to where it is most needed. </a:t>
            </a:r>
          </a:p>
        </p:txBody>
      </p:sp>
      <p:sp>
        <p:nvSpPr>
          <p:cNvPr id="4" name="Slide Number Placeholder 3"/>
          <p:cNvSpPr>
            <a:spLocks noGrp="1"/>
          </p:cNvSpPr>
          <p:nvPr>
            <p:ph type="sldNum" sz="quarter" idx="5"/>
          </p:nvPr>
        </p:nvSpPr>
        <p:spPr/>
        <p:txBody>
          <a:bodyPr/>
          <a:lstStyle/>
          <a:p>
            <a:fld id="{9ADCBF73-DF7B-4D76-A8D7-D9CFF20AAE78}" type="slidenum">
              <a:rPr lang="en-US" smtClean="0"/>
              <a:t>2</a:t>
            </a:fld>
            <a:endParaRPr lang="en-US"/>
          </a:p>
        </p:txBody>
      </p:sp>
    </p:spTree>
    <p:extLst>
      <p:ext uri="{BB962C8B-B14F-4D97-AF65-F5344CB8AC3E}">
        <p14:creationId xmlns:p14="http://schemas.microsoft.com/office/powerpoint/2010/main" val="3284680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End, thank you for your time patience and indulgence. </a:t>
            </a:r>
          </a:p>
        </p:txBody>
      </p:sp>
      <p:sp>
        <p:nvSpPr>
          <p:cNvPr id="4" name="Slide Number Placeholder 3"/>
          <p:cNvSpPr>
            <a:spLocks noGrp="1"/>
          </p:cNvSpPr>
          <p:nvPr>
            <p:ph type="sldNum" sz="quarter" idx="5"/>
          </p:nvPr>
        </p:nvSpPr>
        <p:spPr/>
        <p:txBody>
          <a:bodyPr/>
          <a:lstStyle/>
          <a:p>
            <a:fld id="{9ADCBF73-DF7B-4D76-A8D7-D9CFF20AAE78}" type="slidenum">
              <a:rPr lang="en-US" smtClean="0"/>
              <a:t>30</a:t>
            </a:fld>
            <a:endParaRPr lang="en-US"/>
          </a:p>
        </p:txBody>
      </p:sp>
    </p:spTree>
    <p:extLst>
      <p:ext uri="{BB962C8B-B14F-4D97-AF65-F5344CB8AC3E}">
        <p14:creationId xmlns:p14="http://schemas.microsoft.com/office/powerpoint/2010/main" val="1140021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throughout this presentation please remember not to confuse CABO with Ulysses they are in fact very different in many ways.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9ADCBF73-DF7B-4D76-A8D7-D9CFF20AAE78}" type="slidenum">
              <a:rPr lang="en-US" smtClean="0"/>
              <a:t>3</a:t>
            </a:fld>
            <a:endParaRPr lang="en-US"/>
          </a:p>
        </p:txBody>
      </p:sp>
    </p:spTree>
    <p:extLst>
      <p:ext uri="{BB962C8B-B14F-4D97-AF65-F5344CB8AC3E}">
        <p14:creationId xmlns:p14="http://schemas.microsoft.com/office/powerpoint/2010/main" val="823443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Roboto" panose="02000000000000000000" pitchFamily="2" charset="0"/>
                <a:ea typeface="Roboto" panose="02000000000000000000" pitchFamily="2" charset="0"/>
                <a:cs typeface="Times New Roman" panose="02020603050405020304" pitchFamily="18" charset="0"/>
              </a:rPr>
              <a:t>But CABO and Ulysses have much in common: a long and storied journey to reach their final destination.</a:t>
            </a:r>
          </a:p>
        </p:txBody>
      </p:sp>
      <p:sp>
        <p:nvSpPr>
          <p:cNvPr id="4" name="Slide Number Placeholder 3"/>
          <p:cNvSpPr>
            <a:spLocks noGrp="1"/>
          </p:cNvSpPr>
          <p:nvPr>
            <p:ph type="sldNum" sz="quarter" idx="5"/>
          </p:nvPr>
        </p:nvSpPr>
        <p:spPr/>
        <p:txBody>
          <a:bodyPr/>
          <a:lstStyle/>
          <a:p>
            <a:fld id="{9ADCBF73-DF7B-4D76-A8D7-D9CFF20AAE78}" type="slidenum">
              <a:rPr lang="en-US" smtClean="0"/>
              <a:t>4</a:t>
            </a:fld>
            <a:endParaRPr lang="en-US"/>
          </a:p>
        </p:txBody>
      </p:sp>
    </p:spTree>
    <p:extLst>
      <p:ext uri="{BB962C8B-B14F-4D97-AF65-F5344CB8AC3E}">
        <p14:creationId xmlns:p14="http://schemas.microsoft.com/office/powerpoint/2010/main" val="1543415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assist me in deciphering this journey I had the great fortune of having the guidance provided by the authors of this review article which chronicles the amount IP and IP tools needed to commercialize Cabotegravir.</a:t>
            </a:r>
          </a:p>
        </p:txBody>
      </p:sp>
      <p:sp>
        <p:nvSpPr>
          <p:cNvPr id="4" name="Slide Number Placeholder 3"/>
          <p:cNvSpPr>
            <a:spLocks noGrp="1"/>
          </p:cNvSpPr>
          <p:nvPr>
            <p:ph type="sldNum" sz="quarter" idx="5"/>
          </p:nvPr>
        </p:nvSpPr>
        <p:spPr/>
        <p:txBody>
          <a:bodyPr/>
          <a:lstStyle/>
          <a:p>
            <a:fld id="{9ADCBF73-DF7B-4D76-A8D7-D9CFF20AAE78}" type="slidenum">
              <a:rPr lang="en-US" smtClean="0"/>
              <a:t>5</a:t>
            </a:fld>
            <a:endParaRPr lang="en-US"/>
          </a:p>
        </p:txBody>
      </p:sp>
    </p:spTree>
    <p:extLst>
      <p:ext uri="{BB962C8B-B14F-4D97-AF65-F5344CB8AC3E}">
        <p14:creationId xmlns:p14="http://schemas.microsoft.com/office/powerpoint/2010/main" val="3892736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curiosity in the IP history of Cabotegravir started when I was asked by my Branch Chef James Cummins to see if and for how long will Cabotegravir be on patent. Consequently, I did a quick patent search which produced the document seen in this slide which is a US Patent issued to the Swiss Company Sandoz in June 2021.</a:t>
            </a:r>
          </a:p>
        </p:txBody>
      </p:sp>
      <p:sp>
        <p:nvSpPr>
          <p:cNvPr id="4" name="Slide Number Placeholder 3"/>
          <p:cNvSpPr>
            <a:spLocks noGrp="1"/>
          </p:cNvSpPr>
          <p:nvPr>
            <p:ph type="sldNum" sz="quarter" idx="5"/>
          </p:nvPr>
        </p:nvSpPr>
        <p:spPr/>
        <p:txBody>
          <a:bodyPr/>
          <a:lstStyle/>
          <a:p>
            <a:fld id="{9ADCBF73-DF7B-4D76-A8D7-D9CFF20AAE78}" type="slidenum">
              <a:rPr lang="en-US" smtClean="0"/>
              <a:t>16</a:t>
            </a:fld>
            <a:endParaRPr lang="en-US"/>
          </a:p>
        </p:txBody>
      </p:sp>
    </p:spTree>
    <p:extLst>
      <p:ext uri="{BB962C8B-B14F-4D97-AF65-F5344CB8AC3E}">
        <p14:creationId xmlns:p14="http://schemas.microsoft.com/office/powerpoint/2010/main" val="298643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tweaked my curiosity was that I had always been told a company named ViiV Healthcare held the rights to Cabotegravir and I was aware that Sandoz as an independent company no longer existed so I started following the bread crumps to see where they might lead me, and the path leading to my first destination on my Odyssey which was the Land of Trademarks. It seems that the trademark name Sandoz was acquired by Novartis during a merger and is now the name of Novartis’ generic drug subsidiary. </a:t>
            </a:r>
          </a:p>
        </p:txBody>
      </p:sp>
      <p:sp>
        <p:nvSpPr>
          <p:cNvPr id="4" name="Slide Number Placeholder 3"/>
          <p:cNvSpPr>
            <a:spLocks noGrp="1"/>
          </p:cNvSpPr>
          <p:nvPr>
            <p:ph type="sldNum" sz="quarter" idx="5"/>
          </p:nvPr>
        </p:nvSpPr>
        <p:spPr/>
        <p:txBody>
          <a:bodyPr/>
          <a:lstStyle/>
          <a:p>
            <a:fld id="{9ADCBF73-DF7B-4D76-A8D7-D9CFF20AAE78}" type="slidenum">
              <a:rPr lang="en-US" smtClean="0"/>
              <a:t>17</a:t>
            </a:fld>
            <a:endParaRPr lang="en-US"/>
          </a:p>
        </p:txBody>
      </p:sp>
    </p:spTree>
    <p:extLst>
      <p:ext uri="{BB962C8B-B14F-4D97-AF65-F5344CB8AC3E}">
        <p14:creationId xmlns:p14="http://schemas.microsoft.com/office/powerpoint/2010/main" val="3563798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research a little deeper, both of the application in Panel 5 above and here in Panel 7 have the same “Foreign Priority” EP document so they are related. This time I utilized a different database I discovered that CABO has a Priority filing date of February 2017 by virtual of a European patent application and more importantly that the current assignee is ViiV Healthcare which is more aligned with what I have been told but then this begged the question how did a patent filed by Sandoz (which no longer exist as an independent company) end up be assigned to ViiV Healthcare and the answer is the ViiV healthcare was assigned the original composition of matter patent from 2006.</a:t>
            </a:r>
          </a:p>
        </p:txBody>
      </p:sp>
      <p:sp>
        <p:nvSpPr>
          <p:cNvPr id="4" name="Slide Number Placeholder 3"/>
          <p:cNvSpPr>
            <a:spLocks noGrp="1"/>
          </p:cNvSpPr>
          <p:nvPr>
            <p:ph type="sldNum" sz="quarter" idx="5"/>
          </p:nvPr>
        </p:nvSpPr>
        <p:spPr/>
        <p:txBody>
          <a:bodyPr/>
          <a:lstStyle/>
          <a:p>
            <a:fld id="{9ADCBF73-DF7B-4D76-A8D7-D9CFF20AAE78}" type="slidenum">
              <a:rPr lang="en-US" smtClean="0"/>
              <a:t>18</a:t>
            </a:fld>
            <a:endParaRPr lang="en-US"/>
          </a:p>
        </p:txBody>
      </p:sp>
    </p:spTree>
    <p:extLst>
      <p:ext uri="{BB962C8B-B14F-4D97-AF65-F5344CB8AC3E}">
        <p14:creationId xmlns:p14="http://schemas.microsoft.com/office/powerpoint/2010/main" val="1614792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clearly see that this patent has been assigned to ViiV Healthcare and having a priority date of February 2017 we know that the patent has 15 years left on its 20-year term for the new synthesis method from </a:t>
            </a:r>
            <a:r>
              <a:rPr lang="en-US" dirty="0" err="1"/>
              <a:t>Sardoz</a:t>
            </a:r>
            <a:r>
              <a:rPr lang="en-US" dirty="0"/>
              <a:t>. </a:t>
            </a:r>
          </a:p>
        </p:txBody>
      </p:sp>
      <p:sp>
        <p:nvSpPr>
          <p:cNvPr id="4" name="Slide Number Placeholder 3"/>
          <p:cNvSpPr>
            <a:spLocks noGrp="1"/>
          </p:cNvSpPr>
          <p:nvPr>
            <p:ph type="sldNum" sz="quarter" idx="5"/>
          </p:nvPr>
        </p:nvSpPr>
        <p:spPr/>
        <p:txBody>
          <a:bodyPr/>
          <a:lstStyle/>
          <a:p>
            <a:fld id="{9ADCBF73-DF7B-4D76-A8D7-D9CFF20AAE78}" type="slidenum">
              <a:rPr lang="en-US" smtClean="0"/>
              <a:t>19</a:t>
            </a:fld>
            <a:endParaRPr lang="en-US"/>
          </a:p>
        </p:txBody>
      </p:sp>
    </p:spTree>
    <p:extLst>
      <p:ext uri="{BB962C8B-B14F-4D97-AF65-F5344CB8AC3E}">
        <p14:creationId xmlns:p14="http://schemas.microsoft.com/office/powerpoint/2010/main" val="2269347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9123-A681-485A-805C-9979110B7A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1015AD-B75D-466D-9D8B-8A3628685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7CB3EE-774C-41F8-BA5F-CAA519F77640}"/>
              </a:ext>
            </a:extLst>
          </p:cNvPr>
          <p:cNvSpPr>
            <a:spLocks noGrp="1"/>
          </p:cNvSpPr>
          <p:nvPr>
            <p:ph type="dt" sz="half" idx="10"/>
          </p:nvPr>
        </p:nvSpPr>
        <p:spPr/>
        <p:txBody>
          <a:bodyPr/>
          <a:lstStyle/>
          <a:p>
            <a:fld id="{3F131C89-DC82-4CE4-98A7-32EC7C0BC318}" type="datetimeFigureOut">
              <a:rPr lang="en-US" smtClean="0"/>
              <a:t>8/18/2022</a:t>
            </a:fld>
            <a:endParaRPr lang="en-US"/>
          </a:p>
        </p:txBody>
      </p:sp>
      <p:sp>
        <p:nvSpPr>
          <p:cNvPr id="5" name="Footer Placeholder 4">
            <a:extLst>
              <a:ext uri="{FF2B5EF4-FFF2-40B4-BE49-F238E27FC236}">
                <a16:creationId xmlns:a16="http://schemas.microsoft.com/office/drawing/2014/main" id="{54F8B927-FAD0-47D5-8967-912370728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F0DF0-C21F-443E-BE41-E2E2D0C200AA}"/>
              </a:ext>
            </a:extLst>
          </p:cNvPr>
          <p:cNvSpPr>
            <a:spLocks noGrp="1"/>
          </p:cNvSpPr>
          <p:nvPr>
            <p:ph type="sldNum" sz="quarter" idx="12"/>
          </p:nvPr>
        </p:nvSpPr>
        <p:spPr/>
        <p:txBody>
          <a:bodyPr/>
          <a:lstStyle/>
          <a:p>
            <a:fld id="{6C1D19DF-3347-4CA1-9940-9571A7C5EFDE}" type="slidenum">
              <a:rPr lang="en-US" smtClean="0"/>
              <a:t>‹#›</a:t>
            </a:fld>
            <a:endParaRPr lang="en-US"/>
          </a:p>
        </p:txBody>
      </p:sp>
    </p:spTree>
    <p:extLst>
      <p:ext uri="{BB962C8B-B14F-4D97-AF65-F5344CB8AC3E}">
        <p14:creationId xmlns:p14="http://schemas.microsoft.com/office/powerpoint/2010/main" val="3857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8DB3-81AF-4724-8D94-FC4A80E540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375458-F503-4EB4-B8A8-C9E07FC47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4E53F-B99C-434A-B8AC-445D0E646B3A}"/>
              </a:ext>
            </a:extLst>
          </p:cNvPr>
          <p:cNvSpPr>
            <a:spLocks noGrp="1"/>
          </p:cNvSpPr>
          <p:nvPr>
            <p:ph type="dt" sz="half" idx="10"/>
          </p:nvPr>
        </p:nvSpPr>
        <p:spPr/>
        <p:txBody>
          <a:bodyPr/>
          <a:lstStyle/>
          <a:p>
            <a:fld id="{3F131C89-DC82-4CE4-98A7-32EC7C0BC318}" type="datetimeFigureOut">
              <a:rPr lang="en-US" smtClean="0"/>
              <a:t>8/18/2022</a:t>
            </a:fld>
            <a:endParaRPr lang="en-US"/>
          </a:p>
        </p:txBody>
      </p:sp>
      <p:sp>
        <p:nvSpPr>
          <p:cNvPr id="5" name="Footer Placeholder 4">
            <a:extLst>
              <a:ext uri="{FF2B5EF4-FFF2-40B4-BE49-F238E27FC236}">
                <a16:creationId xmlns:a16="http://schemas.microsoft.com/office/drawing/2014/main" id="{632B886C-CA42-4693-9E57-428F534D1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3018A-7DCD-4B58-89D9-B4140E2B82C0}"/>
              </a:ext>
            </a:extLst>
          </p:cNvPr>
          <p:cNvSpPr>
            <a:spLocks noGrp="1"/>
          </p:cNvSpPr>
          <p:nvPr>
            <p:ph type="sldNum" sz="quarter" idx="12"/>
          </p:nvPr>
        </p:nvSpPr>
        <p:spPr/>
        <p:txBody>
          <a:bodyPr/>
          <a:lstStyle/>
          <a:p>
            <a:fld id="{6C1D19DF-3347-4CA1-9940-9571A7C5EFDE}" type="slidenum">
              <a:rPr lang="en-US" smtClean="0"/>
              <a:t>‹#›</a:t>
            </a:fld>
            <a:endParaRPr lang="en-US"/>
          </a:p>
        </p:txBody>
      </p:sp>
    </p:spTree>
    <p:extLst>
      <p:ext uri="{BB962C8B-B14F-4D97-AF65-F5344CB8AC3E}">
        <p14:creationId xmlns:p14="http://schemas.microsoft.com/office/powerpoint/2010/main" val="31705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390B6E-ECDC-4E96-9012-EA7D035108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A086C9-E133-4093-9A5D-F41D2051EF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C8E2FC-A876-485A-8C3A-778B42DFF023}"/>
              </a:ext>
            </a:extLst>
          </p:cNvPr>
          <p:cNvSpPr>
            <a:spLocks noGrp="1"/>
          </p:cNvSpPr>
          <p:nvPr>
            <p:ph type="dt" sz="half" idx="10"/>
          </p:nvPr>
        </p:nvSpPr>
        <p:spPr/>
        <p:txBody>
          <a:bodyPr/>
          <a:lstStyle/>
          <a:p>
            <a:fld id="{3F131C89-DC82-4CE4-98A7-32EC7C0BC318}" type="datetimeFigureOut">
              <a:rPr lang="en-US" smtClean="0"/>
              <a:t>8/18/2022</a:t>
            </a:fld>
            <a:endParaRPr lang="en-US"/>
          </a:p>
        </p:txBody>
      </p:sp>
      <p:sp>
        <p:nvSpPr>
          <p:cNvPr id="5" name="Footer Placeholder 4">
            <a:extLst>
              <a:ext uri="{FF2B5EF4-FFF2-40B4-BE49-F238E27FC236}">
                <a16:creationId xmlns:a16="http://schemas.microsoft.com/office/drawing/2014/main" id="{26F55C09-5728-4F12-BBB3-55909C0E8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57C13-FAAC-45AB-B4E6-7866A9876893}"/>
              </a:ext>
            </a:extLst>
          </p:cNvPr>
          <p:cNvSpPr>
            <a:spLocks noGrp="1"/>
          </p:cNvSpPr>
          <p:nvPr>
            <p:ph type="sldNum" sz="quarter" idx="12"/>
          </p:nvPr>
        </p:nvSpPr>
        <p:spPr/>
        <p:txBody>
          <a:bodyPr/>
          <a:lstStyle/>
          <a:p>
            <a:fld id="{6C1D19DF-3347-4CA1-9940-9571A7C5EFDE}" type="slidenum">
              <a:rPr lang="en-US" smtClean="0"/>
              <a:t>‹#›</a:t>
            </a:fld>
            <a:endParaRPr lang="en-US"/>
          </a:p>
        </p:txBody>
      </p:sp>
    </p:spTree>
    <p:extLst>
      <p:ext uri="{BB962C8B-B14F-4D97-AF65-F5344CB8AC3E}">
        <p14:creationId xmlns:p14="http://schemas.microsoft.com/office/powerpoint/2010/main" val="74515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A7DA-C92D-40B5-B641-1610D2ACF6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BE11CB-D518-409E-8E34-2B35CF65F9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8E2AF-68CC-4953-97E2-49EA2F18D0DB}"/>
              </a:ext>
            </a:extLst>
          </p:cNvPr>
          <p:cNvSpPr>
            <a:spLocks noGrp="1"/>
          </p:cNvSpPr>
          <p:nvPr>
            <p:ph type="dt" sz="half" idx="10"/>
          </p:nvPr>
        </p:nvSpPr>
        <p:spPr/>
        <p:txBody>
          <a:bodyPr/>
          <a:lstStyle/>
          <a:p>
            <a:fld id="{3F131C89-DC82-4CE4-98A7-32EC7C0BC318}" type="datetimeFigureOut">
              <a:rPr lang="en-US" smtClean="0"/>
              <a:t>8/18/2022</a:t>
            </a:fld>
            <a:endParaRPr lang="en-US"/>
          </a:p>
        </p:txBody>
      </p:sp>
      <p:sp>
        <p:nvSpPr>
          <p:cNvPr id="5" name="Footer Placeholder 4">
            <a:extLst>
              <a:ext uri="{FF2B5EF4-FFF2-40B4-BE49-F238E27FC236}">
                <a16:creationId xmlns:a16="http://schemas.microsoft.com/office/drawing/2014/main" id="{19CA71CE-1C63-47AA-BE69-C6613BBC8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DC132-94FF-4E1F-A3D9-B78D5446889B}"/>
              </a:ext>
            </a:extLst>
          </p:cNvPr>
          <p:cNvSpPr>
            <a:spLocks noGrp="1"/>
          </p:cNvSpPr>
          <p:nvPr>
            <p:ph type="sldNum" sz="quarter" idx="12"/>
          </p:nvPr>
        </p:nvSpPr>
        <p:spPr/>
        <p:txBody>
          <a:bodyPr/>
          <a:lstStyle/>
          <a:p>
            <a:fld id="{6C1D19DF-3347-4CA1-9940-9571A7C5EFDE}" type="slidenum">
              <a:rPr lang="en-US" smtClean="0"/>
              <a:t>‹#›</a:t>
            </a:fld>
            <a:endParaRPr lang="en-US"/>
          </a:p>
        </p:txBody>
      </p:sp>
    </p:spTree>
    <p:extLst>
      <p:ext uri="{BB962C8B-B14F-4D97-AF65-F5344CB8AC3E}">
        <p14:creationId xmlns:p14="http://schemas.microsoft.com/office/powerpoint/2010/main" val="26914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A2E3-99D2-4483-B8D2-694048E658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2338F9-558C-40D2-A76A-24107A2F02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738E84-8971-4655-934A-3BB855A7CE1C}"/>
              </a:ext>
            </a:extLst>
          </p:cNvPr>
          <p:cNvSpPr>
            <a:spLocks noGrp="1"/>
          </p:cNvSpPr>
          <p:nvPr>
            <p:ph type="dt" sz="half" idx="10"/>
          </p:nvPr>
        </p:nvSpPr>
        <p:spPr/>
        <p:txBody>
          <a:bodyPr/>
          <a:lstStyle/>
          <a:p>
            <a:fld id="{3F131C89-DC82-4CE4-98A7-32EC7C0BC318}" type="datetimeFigureOut">
              <a:rPr lang="en-US" smtClean="0"/>
              <a:t>8/18/2022</a:t>
            </a:fld>
            <a:endParaRPr lang="en-US"/>
          </a:p>
        </p:txBody>
      </p:sp>
      <p:sp>
        <p:nvSpPr>
          <p:cNvPr id="5" name="Footer Placeholder 4">
            <a:extLst>
              <a:ext uri="{FF2B5EF4-FFF2-40B4-BE49-F238E27FC236}">
                <a16:creationId xmlns:a16="http://schemas.microsoft.com/office/drawing/2014/main" id="{D6A063BA-CA8D-4D6F-AD11-E3014E567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B14C0-0FBD-4487-9320-7228D9E2B947}"/>
              </a:ext>
            </a:extLst>
          </p:cNvPr>
          <p:cNvSpPr>
            <a:spLocks noGrp="1"/>
          </p:cNvSpPr>
          <p:nvPr>
            <p:ph type="sldNum" sz="quarter" idx="12"/>
          </p:nvPr>
        </p:nvSpPr>
        <p:spPr/>
        <p:txBody>
          <a:bodyPr/>
          <a:lstStyle/>
          <a:p>
            <a:fld id="{6C1D19DF-3347-4CA1-9940-9571A7C5EFDE}" type="slidenum">
              <a:rPr lang="en-US" smtClean="0"/>
              <a:t>‹#›</a:t>
            </a:fld>
            <a:endParaRPr lang="en-US"/>
          </a:p>
        </p:txBody>
      </p:sp>
    </p:spTree>
    <p:extLst>
      <p:ext uri="{BB962C8B-B14F-4D97-AF65-F5344CB8AC3E}">
        <p14:creationId xmlns:p14="http://schemas.microsoft.com/office/powerpoint/2010/main" val="1136260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8A7F-2C87-4C68-9F09-08CA288C18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BC638-7B20-4C74-93D2-6BA931902D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D27A4-D8E2-4AE8-A278-C141B33549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7D9E5-60F7-4451-BD27-02691A624010}"/>
              </a:ext>
            </a:extLst>
          </p:cNvPr>
          <p:cNvSpPr>
            <a:spLocks noGrp="1"/>
          </p:cNvSpPr>
          <p:nvPr>
            <p:ph type="dt" sz="half" idx="10"/>
          </p:nvPr>
        </p:nvSpPr>
        <p:spPr/>
        <p:txBody>
          <a:bodyPr/>
          <a:lstStyle/>
          <a:p>
            <a:fld id="{3F131C89-DC82-4CE4-98A7-32EC7C0BC318}" type="datetimeFigureOut">
              <a:rPr lang="en-US" smtClean="0"/>
              <a:t>8/18/2022</a:t>
            </a:fld>
            <a:endParaRPr lang="en-US"/>
          </a:p>
        </p:txBody>
      </p:sp>
      <p:sp>
        <p:nvSpPr>
          <p:cNvPr id="6" name="Footer Placeholder 5">
            <a:extLst>
              <a:ext uri="{FF2B5EF4-FFF2-40B4-BE49-F238E27FC236}">
                <a16:creationId xmlns:a16="http://schemas.microsoft.com/office/drawing/2014/main" id="{682F8669-0FE9-4DBD-AAC2-050692E91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E0C06-6BBA-47A2-A024-E8DC8B980FA9}"/>
              </a:ext>
            </a:extLst>
          </p:cNvPr>
          <p:cNvSpPr>
            <a:spLocks noGrp="1"/>
          </p:cNvSpPr>
          <p:nvPr>
            <p:ph type="sldNum" sz="quarter" idx="12"/>
          </p:nvPr>
        </p:nvSpPr>
        <p:spPr/>
        <p:txBody>
          <a:bodyPr/>
          <a:lstStyle/>
          <a:p>
            <a:fld id="{6C1D19DF-3347-4CA1-9940-9571A7C5EFDE}" type="slidenum">
              <a:rPr lang="en-US" smtClean="0"/>
              <a:t>‹#›</a:t>
            </a:fld>
            <a:endParaRPr lang="en-US"/>
          </a:p>
        </p:txBody>
      </p:sp>
    </p:spTree>
    <p:extLst>
      <p:ext uri="{BB962C8B-B14F-4D97-AF65-F5344CB8AC3E}">
        <p14:creationId xmlns:p14="http://schemas.microsoft.com/office/powerpoint/2010/main" val="336662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C351-E410-422D-A6C2-2180371BEA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3E008E-E311-4ECF-A04A-B629E91FD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B5FDE2-2BD5-460E-942B-ACF8C3713F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C455C9-2F62-4BF6-9809-A7BD07932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7DACDB-E7C4-42B5-810F-86362B783F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238828-3A25-4389-804D-38397E7A08C1}"/>
              </a:ext>
            </a:extLst>
          </p:cNvPr>
          <p:cNvSpPr>
            <a:spLocks noGrp="1"/>
          </p:cNvSpPr>
          <p:nvPr>
            <p:ph type="dt" sz="half" idx="10"/>
          </p:nvPr>
        </p:nvSpPr>
        <p:spPr/>
        <p:txBody>
          <a:bodyPr/>
          <a:lstStyle/>
          <a:p>
            <a:fld id="{3F131C89-DC82-4CE4-98A7-32EC7C0BC318}" type="datetimeFigureOut">
              <a:rPr lang="en-US" smtClean="0"/>
              <a:t>8/18/2022</a:t>
            </a:fld>
            <a:endParaRPr lang="en-US"/>
          </a:p>
        </p:txBody>
      </p:sp>
      <p:sp>
        <p:nvSpPr>
          <p:cNvPr id="8" name="Footer Placeholder 7">
            <a:extLst>
              <a:ext uri="{FF2B5EF4-FFF2-40B4-BE49-F238E27FC236}">
                <a16:creationId xmlns:a16="http://schemas.microsoft.com/office/drawing/2014/main" id="{D15C8FA2-098F-48FC-A47A-91894C87D8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F2BB7B-3EED-48F9-BBD7-181F10E03CE9}"/>
              </a:ext>
            </a:extLst>
          </p:cNvPr>
          <p:cNvSpPr>
            <a:spLocks noGrp="1"/>
          </p:cNvSpPr>
          <p:nvPr>
            <p:ph type="sldNum" sz="quarter" idx="12"/>
          </p:nvPr>
        </p:nvSpPr>
        <p:spPr/>
        <p:txBody>
          <a:bodyPr/>
          <a:lstStyle/>
          <a:p>
            <a:fld id="{6C1D19DF-3347-4CA1-9940-9571A7C5EFDE}" type="slidenum">
              <a:rPr lang="en-US" smtClean="0"/>
              <a:t>‹#›</a:t>
            </a:fld>
            <a:endParaRPr lang="en-US"/>
          </a:p>
        </p:txBody>
      </p:sp>
    </p:spTree>
    <p:extLst>
      <p:ext uri="{BB962C8B-B14F-4D97-AF65-F5344CB8AC3E}">
        <p14:creationId xmlns:p14="http://schemas.microsoft.com/office/powerpoint/2010/main" val="57331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47999-6AE3-41E0-8321-ECD9DAC1D2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C2BCF8-F05C-4B4B-96F9-44ADD2FBC4BA}"/>
              </a:ext>
            </a:extLst>
          </p:cNvPr>
          <p:cNvSpPr>
            <a:spLocks noGrp="1"/>
          </p:cNvSpPr>
          <p:nvPr>
            <p:ph type="dt" sz="half" idx="10"/>
          </p:nvPr>
        </p:nvSpPr>
        <p:spPr/>
        <p:txBody>
          <a:bodyPr/>
          <a:lstStyle/>
          <a:p>
            <a:fld id="{3F131C89-DC82-4CE4-98A7-32EC7C0BC318}" type="datetimeFigureOut">
              <a:rPr lang="en-US" smtClean="0"/>
              <a:t>8/18/2022</a:t>
            </a:fld>
            <a:endParaRPr lang="en-US"/>
          </a:p>
        </p:txBody>
      </p:sp>
      <p:sp>
        <p:nvSpPr>
          <p:cNvPr id="4" name="Footer Placeholder 3">
            <a:extLst>
              <a:ext uri="{FF2B5EF4-FFF2-40B4-BE49-F238E27FC236}">
                <a16:creationId xmlns:a16="http://schemas.microsoft.com/office/drawing/2014/main" id="{FB579D93-EEA9-4728-B682-8855E3617F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B87A01-66F2-415B-9A6A-E00226CAC5ED}"/>
              </a:ext>
            </a:extLst>
          </p:cNvPr>
          <p:cNvSpPr>
            <a:spLocks noGrp="1"/>
          </p:cNvSpPr>
          <p:nvPr>
            <p:ph type="sldNum" sz="quarter" idx="12"/>
          </p:nvPr>
        </p:nvSpPr>
        <p:spPr/>
        <p:txBody>
          <a:bodyPr/>
          <a:lstStyle/>
          <a:p>
            <a:fld id="{6C1D19DF-3347-4CA1-9940-9571A7C5EFDE}" type="slidenum">
              <a:rPr lang="en-US" smtClean="0"/>
              <a:t>‹#›</a:t>
            </a:fld>
            <a:endParaRPr lang="en-US"/>
          </a:p>
        </p:txBody>
      </p:sp>
    </p:spTree>
    <p:extLst>
      <p:ext uri="{BB962C8B-B14F-4D97-AF65-F5344CB8AC3E}">
        <p14:creationId xmlns:p14="http://schemas.microsoft.com/office/powerpoint/2010/main" val="2374532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FAEE7C-B25F-43BE-A7A4-51B8E10E699E}"/>
              </a:ext>
            </a:extLst>
          </p:cNvPr>
          <p:cNvSpPr>
            <a:spLocks noGrp="1"/>
          </p:cNvSpPr>
          <p:nvPr>
            <p:ph type="dt" sz="half" idx="10"/>
          </p:nvPr>
        </p:nvSpPr>
        <p:spPr/>
        <p:txBody>
          <a:bodyPr/>
          <a:lstStyle/>
          <a:p>
            <a:fld id="{3F131C89-DC82-4CE4-98A7-32EC7C0BC318}" type="datetimeFigureOut">
              <a:rPr lang="en-US" smtClean="0"/>
              <a:t>8/18/2022</a:t>
            </a:fld>
            <a:endParaRPr lang="en-US"/>
          </a:p>
        </p:txBody>
      </p:sp>
      <p:sp>
        <p:nvSpPr>
          <p:cNvPr id="3" name="Footer Placeholder 2">
            <a:extLst>
              <a:ext uri="{FF2B5EF4-FFF2-40B4-BE49-F238E27FC236}">
                <a16:creationId xmlns:a16="http://schemas.microsoft.com/office/drawing/2014/main" id="{B005BB9B-7C24-4B98-A15A-1958CC6DD7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29A444-9198-4C6B-9690-D2FA23C65BDE}"/>
              </a:ext>
            </a:extLst>
          </p:cNvPr>
          <p:cNvSpPr>
            <a:spLocks noGrp="1"/>
          </p:cNvSpPr>
          <p:nvPr>
            <p:ph type="sldNum" sz="quarter" idx="12"/>
          </p:nvPr>
        </p:nvSpPr>
        <p:spPr/>
        <p:txBody>
          <a:bodyPr/>
          <a:lstStyle/>
          <a:p>
            <a:fld id="{6C1D19DF-3347-4CA1-9940-9571A7C5EFDE}" type="slidenum">
              <a:rPr lang="en-US" smtClean="0"/>
              <a:t>‹#›</a:t>
            </a:fld>
            <a:endParaRPr lang="en-US"/>
          </a:p>
        </p:txBody>
      </p:sp>
    </p:spTree>
    <p:extLst>
      <p:ext uri="{BB962C8B-B14F-4D97-AF65-F5344CB8AC3E}">
        <p14:creationId xmlns:p14="http://schemas.microsoft.com/office/powerpoint/2010/main" val="179852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A8DA-513D-4359-B7F8-94AE7F0C92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7D45AB-76DA-4B09-AF5F-1956825BA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FEF387-86EA-44D4-B888-FAD60136A8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81A3B-DF0B-452F-BDEF-EAC8C88726D1}"/>
              </a:ext>
            </a:extLst>
          </p:cNvPr>
          <p:cNvSpPr>
            <a:spLocks noGrp="1"/>
          </p:cNvSpPr>
          <p:nvPr>
            <p:ph type="dt" sz="half" idx="10"/>
          </p:nvPr>
        </p:nvSpPr>
        <p:spPr/>
        <p:txBody>
          <a:bodyPr/>
          <a:lstStyle/>
          <a:p>
            <a:fld id="{3F131C89-DC82-4CE4-98A7-32EC7C0BC318}" type="datetimeFigureOut">
              <a:rPr lang="en-US" smtClean="0"/>
              <a:t>8/18/2022</a:t>
            </a:fld>
            <a:endParaRPr lang="en-US"/>
          </a:p>
        </p:txBody>
      </p:sp>
      <p:sp>
        <p:nvSpPr>
          <p:cNvPr id="6" name="Footer Placeholder 5">
            <a:extLst>
              <a:ext uri="{FF2B5EF4-FFF2-40B4-BE49-F238E27FC236}">
                <a16:creationId xmlns:a16="http://schemas.microsoft.com/office/drawing/2014/main" id="{9F818B21-6E30-417C-B065-58BC11034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4EDCEF-3EAC-427A-9FF4-F73031F30F4A}"/>
              </a:ext>
            </a:extLst>
          </p:cNvPr>
          <p:cNvSpPr>
            <a:spLocks noGrp="1"/>
          </p:cNvSpPr>
          <p:nvPr>
            <p:ph type="sldNum" sz="quarter" idx="12"/>
          </p:nvPr>
        </p:nvSpPr>
        <p:spPr/>
        <p:txBody>
          <a:bodyPr/>
          <a:lstStyle/>
          <a:p>
            <a:fld id="{6C1D19DF-3347-4CA1-9940-9571A7C5EFDE}" type="slidenum">
              <a:rPr lang="en-US" smtClean="0"/>
              <a:t>‹#›</a:t>
            </a:fld>
            <a:endParaRPr lang="en-US"/>
          </a:p>
        </p:txBody>
      </p:sp>
    </p:spTree>
    <p:extLst>
      <p:ext uri="{BB962C8B-B14F-4D97-AF65-F5344CB8AC3E}">
        <p14:creationId xmlns:p14="http://schemas.microsoft.com/office/powerpoint/2010/main" val="133294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5B82-43A5-4F0C-8E95-8EEA2E3C7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8E81F5-678D-412B-9ABF-361FB8452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6E030A-FA35-44B9-A1D3-8442214A5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7ADD0-D6D3-4618-AFDD-29F300CE3315}"/>
              </a:ext>
            </a:extLst>
          </p:cNvPr>
          <p:cNvSpPr>
            <a:spLocks noGrp="1"/>
          </p:cNvSpPr>
          <p:nvPr>
            <p:ph type="dt" sz="half" idx="10"/>
          </p:nvPr>
        </p:nvSpPr>
        <p:spPr/>
        <p:txBody>
          <a:bodyPr/>
          <a:lstStyle/>
          <a:p>
            <a:fld id="{3F131C89-DC82-4CE4-98A7-32EC7C0BC318}" type="datetimeFigureOut">
              <a:rPr lang="en-US" smtClean="0"/>
              <a:t>8/18/2022</a:t>
            </a:fld>
            <a:endParaRPr lang="en-US"/>
          </a:p>
        </p:txBody>
      </p:sp>
      <p:sp>
        <p:nvSpPr>
          <p:cNvPr id="6" name="Footer Placeholder 5">
            <a:extLst>
              <a:ext uri="{FF2B5EF4-FFF2-40B4-BE49-F238E27FC236}">
                <a16:creationId xmlns:a16="http://schemas.microsoft.com/office/drawing/2014/main" id="{7BDD4FE1-0FA9-4809-9DA0-E19D0E3C1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D97281-19C4-42DA-8348-3FE0ACF78F5A}"/>
              </a:ext>
            </a:extLst>
          </p:cNvPr>
          <p:cNvSpPr>
            <a:spLocks noGrp="1"/>
          </p:cNvSpPr>
          <p:nvPr>
            <p:ph type="sldNum" sz="quarter" idx="12"/>
          </p:nvPr>
        </p:nvSpPr>
        <p:spPr/>
        <p:txBody>
          <a:bodyPr/>
          <a:lstStyle/>
          <a:p>
            <a:fld id="{6C1D19DF-3347-4CA1-9940-9571A7C5EFDE}" type="slidenum">
              <a:rPr lang="en-US" smtClean="0"/>
              <a:t>‹#›</a:t>
            </a:fld>
            <a:endParaRPr lang="en-US"/>
          </a:p>
        </p:txBody>
      </p:sp>
    </p:spTree>
    <p:extLst>
      <p:ext uri="{BB962C8B-B14F-4D97-AF65-F5344CB8AC3E}">
        <p14:creationId xmlns:p14="http://schemas.microsoft.com/office/powerpoint/2010/main" val="3003548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6BC43-16C8-4395-935A-543E5DD999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8B5F10-B1F8-487A-8518-A9A03413DD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FF340-D891-4CF8-8C3C-7F91DA9FC1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31C89-DC82-4CE4-98A7-32EC7C0BC318}" type="datetimeFigureOut">
              <a:rPr lang="en-US" smtClean="0"/>
              <a:t>8/18/2022</a:t>
            </a:fld>
            <a:endParaRPr lang="en-US"/>
          </a:p>
        </p:txBody>
      </p:sp>
      <p:sp>
        <p:nvSpPr>
          <p:cNvPr id="5" name="Footer Placeholder 4">
            <a:extLst>
              <a:ext uri="{FF2B5EF4-FFF2-40B4-BE49-F238E27FC236}">
                <a16:creationId xmlns:a16="http://schemas.microsoft.com/office/drawing/2014/main" id="{980A5305-7FE7-415F-9E0A-0E1907E90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72169A-4575-4998-B3BB-3E2811FE0F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D19DF-3347-4CA1-9940-9571A7C5EFDE}" type="slidenum">
              <a:rPr lang="en-US" smtClean="0"/>
              <a:t>‹#›</a:t>
            </a:fld>
            <a:endParaRPr lang="en-US"/>
          </a:p>
        </p:txBody>
      </p:sp>
    </p:spTree>
    <p:extLst>
      <p:ext uri="{BB962C8B-B14F-4D97-AF65-F5344CB8AC3E}">
        <p14:creationId xmlns:p14="http://schemas.microsoft.com/office/powerpoint/2010/main" val="3071427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cid:815A4935-B838-401F-9329-0D6F9D50508C"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cid:3F288883-430B-4088-B1A4-91FCB188F22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cid:BBED8C08-0FF5-4CA7-93E6-E8B1DC9683B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A4ABA2-91C1-49CA-9015-4BC70CD3BC00}"/>
              </a:ext>
            </a:extLst>
          </p:cNvPr>
          <p:cNvSpPr txBox="1"/>
          <p:nvPr/>
        </p:nvSpPr>
        <p:spPr>
          <a:xfrm>
            <a:off x="332337" y="535389"/>
            <a:ext cx="11527323" cy="769441"/>
          </a:xfrm>
          <a:prstGeom prst="rect">
            <a:avLst/>
          </a:prstGeom>
          <a:noFill/>
        </p:spPr>
        <p:txBody>
          <a:bodyPr wrap="none" rtlCol="0">
            <a:spAutoFit/>
          </a:bodyPr>
          <a:lstStyle/>
          <a:p>
            <a:r>
              <a:rPr lang="en-US" sz="4400" dirty="0"/>
              <a:t>The Intellectual Property Odyssey of Cabotegravir</a:t>
            </a:r>
          </a:p>
        </p:txBody>
      </p:sp>
      <p:pic>
        <p:nvPicPr>
          <p:cNvPr id="6" name="Picture 5">
            <a:extLst>
              <a:ext uri="{FF2B5EF4-FFF2-40B4-BE49-F238E27FC236}">
                <a16:creationId xmlns:a16="http://schemas.microsoft.com/office/drawing/2014/main" id="{5E9D8F63-1B52-401A-870A-80836C9A7A46}"/>
              </a:ext>
            </a:extLst>
          </p:cNvPr>
          <p:cNvPicPr>
            <a:picLocks noChangeAspect="1"/>
          </p:cNvPicPr>
          <p:nvPr/>
        </p:nvPicPr>
        <p:blipFill>
          <a:blip r:embed="rId3"/>
          <a:stretch>
            <a:fillRect/>
          </a:stretch>
        </p:blipFill>
        <p:spPr>
          <a:xfrm>
            <a:off x="3931031" y="1562470"/>
            <a:ext cx="3686703" cy="4760141"/>
          </a:xfrm>
          <a:prstGeom prst="rect">
            <a:avLst/>
          </a:prstGeom>
        </p:spPr>
      </p:pic>
      <p:sp>
        <p:nvSpPr>
          <p:cNvPr id="7" name="TextBox 6">
            <a:extLst>
              <a:ext uri="{FF2B5EF4-FFF2-40B4-BE49-F238E27FC236}">
                <a16:creationId xmlns:a16="http://schemas.microsoft.com/office/drawing/2014/main" id="{F085356B-A20F-415C-AD80-BB65565F205D}"/>
              </a:ext>
            </a:extLst>
          </p:cNvPr>
          <p:cNvSpPr txBox="1"/>
          <p:nvPr/>
        </p:nvSpPr>
        <p:spPr>
          <a:xfrm>
            <a:off x="8673484" y="1935332"/>
            <a:ext cx="2171428" cy="646331"/>
          </a:xfrm>
          <a:prstGeom prst="rect">
            <a:avLst/>
          </a:prstGeom>
          <a:noFill/>
        </p:spPr>
        <p:txBody>
          <a:bodyPr wrap="none" rtlCol="0">
            <a:spAutoFit/>
          </a:bodyPr>
          <a:lstStyle/>
          <a:p>
            <a:r>
              <a:rPr lang="en-US" dirty="0"/>
              <a:t>By,</a:t>
            </a:r>
          </a:p>
          <a:p>
            <a:r>
              <a:rPr lang="en-US" dirty="0"/>
              <a:t>Thomas Houze, Ph.D.</a:t>
            </a:r>
          </a:p>
        </p:txBody>
      </p:sp>
    </p:spTree>
    <p:extLst>
      <p:ext uri="{BB962C8B-B14F-4D97-AF65-F5344CB8AC3E}">
        <p14:creationId xmlns:p14="http://schemas.microsoft.com/office/powerpoint/2010/main" val="1195840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B54023-409D-4649-9B3E-25F9217D7671}"/>
              </a:ext>
            </a:extLst>
          </p:cNvPr>
          <p:cNvSpPr txBox="1"/>
          <p:nvPr/>
        </p:nvSpPr>
        <p:spPr>
          <a:xfrm>
            <a:off x="379927" y="425792"/>
            <a:ext cx="11236817" cy="5909310"/>
          </a:xfrm>
          <a:prstGeom prst="rect">
            <a:avLst/>
          </a:prstGeom>
          <a:noFill/>
        </p:spPr>
        <p:txBody>
          <a:bodyPr wrap="square">
            <a:spAutoFit/>
          </a:bodyPr>
          <a:lstStyle/>
          <a:p>
            <a:endParaRPr lang="en-US" dirty="0"/>
          </a:p>
          <a:p>
            <a:endParaRPr lang="en-US" dirty="0"/>
          </a:p>
          <a:p>
            <a:r>
              <a:rPr lang="en-US" dirty="0"/>
              <a:t>A patent is </a:t>
            </a:r>
            <a:r>
              <a:rPr lang="en-US" b="1" dirty="0">
                <a:solidFill>
                  <a:srgbClr val="FF0000"/>
                </a:solidFill>
              </a:rPr>
              <a:t>a government-granted monopoly </a:t>
            </a:r>
            <a:r>
              <a:rPr lang="en-US" dirty="0"/>
              <a:t>to build, sell, and use your invention (and prevent others from doing so).  If you are issued a patent, it’s usually good for 20 years.  After 20 years, your patent expires and anyone can copy, build, and sell your invention.  </a:t>
            </a:r>
          </a:p>
          <a:p>
            <a:endParaRPr lang="en-US" dirty="0"/>
          </a:p>
          <a:p>
            <a:endParaRPr lang="en-US" dirty="0"/>
          </a:p>
          <a:p>
            <a:r>
              <a:rPr lang="en-US" dirty="0"/>
              <a:t>In exchange for the “monopoly,” one must disclose the details of ones invention to the public so that someone “practiced in the arts” could recreate it. </a:t>
            </a:r>
          </a:p>
          <a:p>
            <a:endParaRPr lang="en-US" dirty="0"/>
          </a:p>
          <a:p>
            <a:r>
              <a:rPr lang="en-US" dirty="0"/>
              <a:t>To receive a patent your idea must meet </a:t>
            </a:r>
            <a:r>
              <a:rPr lang="en-US" b="1" dirty="0"/>
              <a:t>four</a:t>
            </a:r>
            <a:r>
              <a:rPr lang="en-US" dirty="0"/>
              <a:t> requirements:</a:t>
            </a:r>
          </a:p>
          <a:p>
            <a:endParaRPr lang="en-US" dirty="0"/>
          </a:p>
          <a:p>
            <a:pPr marL="285750" indent="-285750">
              <a:buFont typeface="Arial" panose="020B0604020202020204" pitchFamily="34" charset="0"/>
              <a:buChar char="•"/>
            </a:pPr>
            <a:r>
              <a:rPr lang="en-US" dirty="0"/>
              <a:t>The subject matter must be “patentable” (as defined by Congress and the courts).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Your idea must be “</a:t>
            </a:r>
            <a:r>
              <a:rPr lang="en-US" b="1" dirty="0"/>
              <a:t>new</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idea must be “</a:t>
            </a:r>
            <a:r>
              <a:rPr lang="en-US" b="1" dirty="0"/>
              <a:t>useful</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Your idea must be “</a:t>
            </a:r>
            <a:r>
              <a:rPr lang="en-US" b="1" dirty="0"/>
              <a:t>non-obvious</a:t>
            </a:r>
            <a:r>
              <a:rPr lang="en-US" dirty="0"/>
              <a:t>.”</a:t>
            </a:r>
          </a:p>
          <a:p>
            <a:pPr marL="285750" indent="-285750">
              <a:buFont typeface="Arial" panose="020B0604020202020204" pitchFamily="34" charset="0"/>
              <a:buChar char="•"/>
            </a:pPr>
            <a:endParaRPr lang="en-US" dirty="0"/>
          </a:p>
          <a:p>
            <a:r>
              <a:rPr lang="en-US" dirty="0">
                <a:solidFill>
                  <a:srgbClr val="FF0000"/>
                </a:solidFill>
              </a:rPr>
              <a:t>*</a:t>
            </a:r>
            <a:r>
              <a:rPr lang="en-US" dirty="0"/>
              <a:t>Patents are a government granted monopoly and therefore not a Moral Right and can be lost or taken away.</a:t>
            </a:r>
          </a:p>
        </p:txBody>
      </p:sp>
    </p:spTree>
    <p:extLst>
      <p:ext uri="{BB962C8B-B14F-4D97-AF65-F5344CB8AC3E}">
        <p14:creationId xmlns:p14="http://schemas.microsoft.com/office/powerpoint/2010/main" val="190339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85AEF7-BE04-46D0-BC04-E73B9CE951D8}"/>
              </a:ext>
            </a:extLst>
          </p:cNvPr>
          <p:cNvSpPr txBox="1"/>
          <p:nvPr/>
        </p:nvSpPr>
        <p:spPr>
          <a:xfrm>
            <a:off x="3048699" y="681303"/>
            <a:ext cx="6094602" cy="369332"/>
          </a:xfrm>
          <a:prstGeom prst="rect">
            <a:avLst/>
          </a:prstGeom>
          <a:noFill/>
        </p:spPr>
        <p:txBody>
          <a:bodyPr wrap="square">
            <a:spAutoFit/>
          </a:bodyPr>
          <a:lstStyle/>
          <a:p>
            <a:r>
              <a:rPr lang="en-US" b="1" dirty="0"/>
              <a:t>Doctrine of Fair Use in Some of Patent Law</a:t>
            </a:r>
          </a:p>
        </p:txBody>
      </p:sp>
      <p:sp>
        <p:nvSpPr>
          <p:cNvPr id="3" name="TextBox 2">
            <a:extLst>
              <a:ext uri="{FF2B5EF4-FFF2-40B4-BE49-F238E27FC236}">
                <a16:creationId xmlns:a16="http://schemas.microsoft.com/office/drawing/2014/main" id="{8AF491B7-4B87-487C-A1B1-DB50F9B31311}"/>
              </a:ext>
            </a:extLst>
          </p:cNvPr>
          <p:cNvSpPr txBox="1"/>
          <p:nvPr/>
        </p:nvSpPr>
        <p:spPr>
          <a:xfrm>
            <a:off x="142613" y="1861437"/>
            <a:ext cx="11803310" cy="2862322"/>
          </a:xfrm>
          <a:prstGeom prst="rect">
            <a:avLst/>
          </a:prstGeom>
          <a:noFill/>
        </p:spPr>
        <p:txBody>
          <a:bodyPr wrap="square">
            <a:spAutoFit/>
          </a:bodyPr>
          <a:lstStyle/>
          <a:p>
            <a:pPr marL="285750" indent="-285750">
              <a:buFont typeface="Arial" panose="020B0604020202020204" pitchFamily="34" charset="0"/>
              <a:buChar char="•"/>
            </a:pPr>
            <a:r>
              <a:rPr lang="en-US" dirty="0"/>
              <a:t>Historically, the Supreme Court has </a:t>
            </a:r>
            <a:r>
              <a:rPr lang="en-US" b="1" dirty="0"/>
              <a:t>compared patent and copyright laws</a:t>
            </a:r>
            <a:r>
              <a:rPr lang="en-US" dirty="0"/>
              <a:t>[1]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comparisons frequently result in the application of some patent doctrines to copyright law[2]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example, the Supreme Court derived copyright’s secondary liability standard from patent law[3]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Following the Court’s example, several circuit courts have read patent standards into copyright law[4]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doctrinal overlap, evidenced by the cross application of these standards, is not surprising given the close relationship between the copyright and patent regimes[5]</a:t>
            </a:r>
          </a:p>
        </p:txBody>
      </p:sp>
      <p:sp>
        <p:nvSpPr>
          <p:cNvPr id="4" name="TextBox 3">
            <a:extLst>
              <a:ext uri="{FF2B5EF4-FFF2-40B4-BE49-F238E27FC236}">
                <a16:creationId xmlns:a16="http://schemas.microsoft.com/office/drawing/2014/main" id="{160584D2-0344-4749-A87E-01E210A83230}"/>
              </a:ext>
            </a:extLst>
          </p:cNvPr>
          <p:cNvSpPr txBox="1"/>
          <p:nvPr/>
        </p:nvSpPr>
        <p:spPr>
          <a:xfrm>
            <a:off x="0" y="5534561"/>
            <a:ext cx="11906774" cy="1323439"/>
          </a:xfrm>
          <a:prstGeom prst="rect">
            <a:avLst/>
          </a:prstGeom>
          <a:noFill/>
        </p:spPr>
        <p:txBody>
          <a:bodyPr wrap="square">
            <a:spAutoFit/>
          </a:bodyPr>
          <a:lstStyle/>
          <a:p>
            <a:r>
              <a:rPr lang="en-US" sz="800" dirty="0"/>
              <a:t>1. See, e.g., Eldred v. Ashcroft, 537 U.S. 186, 188 (2003) (noting in a copyright case that “the Court’s inquiry is significantly informed by the fact that early Congresses extended the duration</a:t>
            </a:r>
          </a:p>
          <a:p>
            <a:r>
              <a:rPr lang="en-US" sz="800" dirty="0"/>
              <a:t>of numerous individual patents as well as copyrights” and that “the Court has found no constitutional barrier to the legislative expansion of existing patents”); Baker v. Selden, 101 U.S. 99, 102 (1879)</a:t>
            </a:r>
          </a:p>
          <a:p>
            <a:r>
              <a:rPr lang="en-US" sz="800" dirty="0"/>
              <a:t>(comparing the “province” of patent and copyright).</a:t>
            </a:r>
          </a:p>
          <a:p>
            <a:r>
              <a:rPr lang="en-US" sz="800" dirty="0"/>
              <a:t>2. See, e.g., Sony Corp. of Am. v. Universal City Studios, Inc., 464 U.S. 417, 440-42 (1984) (importing patent’s staple article doctrine into copyright); Metro-Goldwyn-Mayer Studios, Inc. v. </a:t>
            </a:r>
            <a:r>
              <a:rPr lang="en-US" sz="800" dirty="0" err="1"/>
              <a:t>Grokster</a:t>
            </a:r>
            <a:r>
              <a:rPr lang="en-US" sz="800" dirty="0"/>
              <a:t>, Ltd., 545 U.S. 913, 935 n.10 (2005) (noting that patent law’s staple article doctrine does not exempt from liability those who induce infringement).</a:t>
            </a:r>
          </a:p>
          <a:p>
            <a:r>
              <a:rPr lang="en-US" sz="800" dirty="0"/>
              <a:t>3. See Sony, 464 U.S. at 440-42 (importing the “staple article” doctrine as safe harbor to secondary liability for copyright infringement); see also </a:t>
            </a:r>
            <a:r>
              <a:rPr lang="en-US" sz="800" dirty="0" err="1"/>
              <a:t>Grokster</a:t>
            </a:r>
            <a:r>
              <a:rPr lang="en-US" sz="800" dirty="0"/>
              <a:t>, 545 U.S. at 936 (holding that patent’s inducement rule is “a sensible one for copyright.”).</a:t>
            </a:r>
          </a:p>
          <a:p>
            <a:r>
              <a:rPr lang="en-US" sz="800" dirty="0"/>
              <a:t>4. The best example of this is the standard for copyright misuse, which was first imported into copyright by the Fourth Circuit. See </a:t>
            </a:r>
            <a:r>
              <a:rPr lang="en-US" sz="800" dirty="0" err="1"/>
              <a:t>Lasercomb</a:t>
            </a:r>
            <a:r>
              <a:rPr lang="en-US" sz="800" dirty="0"/>
              <a:t> America, Inc. v. Reynolds, 911 F.2d 970, 973 (4th Cir. 1990). Other circuits followed the Fourth Circuit’s example in adopting a copyright misuse standard. See A&amp;M Records, Inc. v. Napster, Inc., 239 F.3d 1004, 1026-27 (9th Cir. 2001); DSC Communications Corp. v. DGI Techs., Inc., 81 F.3d 597, 601 (5th Cir. 1996).</a:t>
            </a:r>
          </a:p>
          <a:p>
            <a:r>
              <a:rPr lang="en-US" sz="800" dirty="0"/>
              <a:t>5. See </a:t>
            </a:r>
            <a:r>
              <a:rPr lang="en-US" sz="800" dirty="0" err="1"/>
              <a:t>Dotal</a:t>
            </a:r>
            <a:r>
              <a:rPr lang="en-US" sz="800" dirty="0"/>
              <a:t> </a:t>
            </a:r>
            <a:r>
              <a:rPr lang="en-US" sz="800" dirty="0" err="1"/>
              <a:t>Oliar</a:t>
            </a:r>
            <a:r>
              <a:rPr lang="en-US" sz="800" dirty="0"/>
              <a:t>, The (Constitutional) Convention on IP: A New Reading, 57 UCLA L. Rev. 421, 463-69 (2009) (suggesting that the IP Clause should not be read disjunctively). Cf. Karl B. Lutz, Patents and Science: A Clarification of the Patent Clause of the U.S. Constitution, 18 Geo. Wash. L. Rev. 50, 51 (1949) (presenting the IP Clause as providing two independent powers).</a:t>
            </a:r>
          </a:p>
        </p:txBody>
      </p:sp>
    </p:spTree>
    <p:extLst>
      <p:ext uri="{BB962C8B-B14F-4D97-AF65-F5344CB8AC3E}">
        <p14:creationId xmlns:p14="http://schemas.microsoft.com/office/powerpoint/2010/main" val="269287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95766F0-DDAF-4994-A2B5-7879ECDF6BD2}"/>
              </a:ext>
            </a:extLst>
          </p:cNvPr>
          <p:cNvSpPr txBox="1"/>
          <p:nvPr/>
        </p:nvSpPr>
        <p:spPr>
          <a:xfrm>
            <a:off x="219512" y="1057121"/>
            <a:ext cx="11752976" cy="3693319"/>
          </a:xfrm>
          <a:prstGeom prst="rect">
            <a:avLst/>
          </a:prstGeom>
          <a:noFill/>
        </p:spPr>
        <p:txBody>
          <a:bodyPr wrap="square">
            <a:spAutoFit/>
          </a:bodyPr>
          <a:lstStyle/>
          <a:p>
            <a:endParaRPr lang="en-US" dirty="0"/>
          </a:p>
          <a:p>
            <a:endParaRPr lang="en-US" dirty="0"/>
          </a:p>
          <a:p>
            <a:endParaRPr lang="en-US" dirty="0"/>
          </a:p>
          <a:p>
            <a:pPr marL="285750" indent="-285750">
              <a:buFont typeface="Arial" panose="020B0604020202020204" pitchFamily="34" charset="0"/>
              <a:buChar char="•"/>
            </a:pPr>
            <a:r>
              <a:rPr lang="en-US" dirty="0"/>
              <a:t>The </a:t>
            </a:r>
            <a:r>
              <a:rPr lang="en-US" b="1" dirty="0"/>
              <a:t>scope of a patent </a:t>
            </a:r>
            <a:r>
              <a:rPr lang="en-US" dirty="0"/>
              <a:t>is established during the Patent and Trademark Office’s examination of a patent application[1]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granted, the patent’s scope </a:t>
            </a:r>
            <a:r>
              <a:rPr lang="en-US" b="1" dirty="0"/>
              <a:t>is defined by its claims</a:t>
            </a:r>
            <a:r>
              <a:rPr lang="en-US" dirty="0"/>
              <a:t>[2]</a:t>
            </a:r>
          </a:p>
          <a:p>
            <a:endParaRPr lang="en-US" dirty="0"/>
          </a:p>
          <a:p>
            <a:pPr marL="285750" indent="-285750">
              <a:buFont typeface="Arial" panose="020B0604020202020204" pitchFamily="34" charset="0"/>
              <a:buChar char="•"/>
            </a:pPr>
            <a:r>
              <a:rPr lang="en-US" b="1" dirty="0"/>
              <a:t>The scope of a copyright</a:t>
            </a:r>
            <a:r>
              <a:rPr lang="en-US" dirty="0"/>
              <a:t>, on the other hand, is largely </a:t>
            </a:r>
            <a:r>
              <a:rPr lang="en-US" b="1" dirty="0"/>
              <a:t>established after creation, frequently through fair use</a:t>
            </a:r>
            <a:r>
              <a:rPr lang="en-US" b="1" dirty="0">
                <a:solidFill>
                  <a:srgbClr val="FF0000"/>
                </a:solidFill>
              </a:rPr>
              <a:t>*</a:t>
            </a:r>
            <a:r>
              <a:rPr lang="en-US" dirty="0"/>
              <a:t>[3]</a:t>
            </a:r>
          </a:p>
          <a:p>
            <a:endParaRPr lang="en-US" dirty="0"/>
          </a:p>
          <a:p>
            <a:endParaRPr lang="en-US" dirty="0"/>
          </a:p>
          <a:p>
            <a:r>
              <a:rPr lang="en-US" i="1" dirty="0">
                <a:solidFill>
                  <a:srgbClr val="FF0000"/>
                </a:solidFill>
              </a:rPr>
              <a:t>*</a:t>
            </a:r>
            <a:r>
              <a:rPr lang="en-US" i="1" dirty="0"/>
              <a:t>The fair use of a patent would allow the law to adapt to changing circumstances after the issuance of the patent, just as it does in copyright.</a:t>
            </a:r>
          </a:p>
          <a:p>
            <a:endParaRPr lang="en-US" dirty="0"/>
          </a:p>
        </p:txBody>
      </p:sp>
      <p:sp>
        <p:nvSpPr>
          <p:cNvPr id="9" name="TextBox 8">
            <a:extLst>
              <a:ext uri="{FF2B5EF4-FFF2-40B4-BE49-F238E27FC236}">
                <a16:creationId xmlns:a16="http://schemas.microsoft.com/office/drawing/2014/main" id="{2FD657FB-03CB-47C9-8893-4C32F7C8821F}"/>
              </a:ext>
            </a:extLst>
          </p:cNvPr>
          <p:cNvSpPr txBox="1"/>
          <p:nvPr/>
        </p:nvSpPr>
        <p:spPr>
          <a:xfrm>
            <a:off x="2728519" y="687789"/>
            <a:ext cx="6094602" cy="369332"/>
          </a:xfrm>
          <a:prstGeom prst="rect">
            <a:avLst/>
          </a:prstGeom>
          <a:noFill/>
        </p:spPr>
        <p:txBody>
          <a:bodyPr wrap="square">
            <a:spAutoFit/>
          </a:bodyPr>
          <a:lstStyle/>
          <a:p>
            <a:r>
              <a:rPr lang="en-US" dirty="0"/>
              <a:t>Doctrine of Fair Use in Some of Patent Law (</a:t>
            </a:r>
            <a:r>
              <a:rPr lang="en-US" dirty="0" err="1"/>
              <a:t>con’t</a:t>
            </a:r>
            <a:r>
              <a:rPr lang="en-US" dirty="0"/>
              <a:t>)</a:t>
            </a:r>
          </a:p>
        </p:txBody>
      </p:sp>
      <p:sp>
        <p:nvSpPr>
          <p:cNvPr id="10" name="TextBox 9">
            <a:extLst>
              <a:ext uri="{FF2B5EF4-FFF2-40B4-BE49-F238E27FC236}">
                <a16:creationId xmlns:a16="http://schemas.microsoft.com/office/drawing/2014/main" id="{D39A7F87-A8A7-493F-A181-34E2B1231DF5}"/>
              </a:ext>
            </a:extLst>
          </p:cNvPr>
          <p:cNvSpPr txBox="1"/>
          <p:nvPr/>
        </p:nvSpPr>
        <p:spPr>
          <a:xfrm>
            <a:off x="219512" y="5739324"/>
            <a:ext cx="8925187" cy="861774"/>
          </a:xfrm>
          <a:prstGeom prst="rect">
            <a:avLst/>
          </a:prstGeom>
          <a:noFill/>
        </p:spPr>
        <p:txBody>
          <a:bodyPr wrap="square">
            <a:spAutoFit/>
          </a:bodyPr>
          <a:lstStyle/>
          <a:p>
            <a:r>
              <a:rPr lang="en-US" sz="1000" dirty="0"/>
              <a:t>1. See id. at 1186 (describing PTO examination as establishing the “metes and bounds of the inventor’s property right”).</a:t>
            </a:r>
          </a:p>
          <a:p>
            <a:r>
              <a:rPr lang="en-US" sz="1000" dirty="0"/>
              <a:t>2. 35 U.S.C. § 112 (“The specification shall conclude with one or more claims particularly pointing out and distinctly claiming</a:t>
            </a:r>
          </a:p>
          <a:p>
            <a:r>
              <a:rPr lang="en-US" sz="1000" dirty="0"/>
              <a:t>the subject matter which the applicant regards as his invention.”). Patent claims set out the “metes and bounds” of what the inventor claims as his invention. See O’Rourke, supra note 9, at 1186.</a:t>
            </a:r>
          </a:p>
          <a:p>
            <a:r>
              <a:rPr lang="en-US" sz="1000" dirty="0"/>
              <a:t>3. See O’Rourke, supra note 9, at 1184 (noting that copyright has “few requirements for initial protection,” but that it still has several scope-limiting doctrines).</a:t>
            </a:r>
          </a:p>
        </p:txBody>
      </p:sp>
    </p:spTree>
    <p:extLst>
      <p:ext uri="{BB962C8B-B14F-4D97-AF65-F5344CB8AC3E}">
        <p14:creationId xmlns:p14="http://schemas.microsoft.com/office/powerpoint/2010/main" val="80050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E87A8-347D-480E-96AC-9249F7815982}"/>
              </a:ext>
            </a:extLst>
          </p:cNvPr>
          <p:cNvSpPr txBox="1"/>
          <p:nvPr/>
        </p:nvSpPr>
        <p:spPr>
          <a:xfrm>
            <a:off x="143691" y="1712890"/>
            <a:ext cx="11939452" cy="2031325"/>
          </a:xfrm>
          <a:prstGeom prst="rect">
            <a:avLst/>
          </a:prstGeom>
          <a:noFill/>
        </p:spPr>
        <p:txBody>
          <a:bodyPr wrap="square" rtlCol="0">
            <a:spAutoFit/>
          </a:bodyPr>
          <a:lstStyle/>
          <a:p>
            <a:r>
              <a:rPr lang="en-US" dirty="0"/>
              <a:t>The </a:t>
            </a:r>
            <a:r>
              <a:rPr lang="en-US" b="1" dirty="0">
                <a:solidFill>
                  <a:schemeClr val="accent6">
                    <a:lumMod val="75000"/>
                  </a:schemeClr>
                </a:solidFill>
              </a:rPr>
              <a:t>two</a:t>
            </a:r>
            <a:r>
              <a:rPr lang="en-US" dirty="0"/>
              <a:t> most important take home lesson from all of the above slides are:</a:t>
            </a:r>
          </a:p>
          <a:p>
            <a:endParaRPr lang="en-US" dirty="0"/>
          </a:p>
          <a:p>
            <a:pPr marL="285750" indent="-285750">
              <a:buFont typeface="Arial" panose="020B0604020202020204" pitchFamily="34" charset="0"/>
              <a:buChar char="•"/>
            </a:pPr>
            <a:r>
              <a:rPr lang="en-US" dirty="0"/>
              <a:t>That there are rights that cannot be taken away which are called moral rights and there are rights that can be taken away of sold which are real rights.</a:t>
            </a:r>
          </a:p>
          <a:p>
            <a:endParaRPr lang="en-US" dirty="0"/>
          </a:p>
          <a:p>
            <a:pPr marL="285750" indent="-285750">
              <a:buFont typeface="Arial" panose="020B0604020202020204" pitchFamily="34" charset="0"/>
              <a:buChar char="•"/>
            </a:pPr>
            <a:r>
              <a:rPr lang="en-US" dirty="0"/>
              <a:t>The Patent Office is just an administrative entity which establishes and grants a patent based on the scope of the claims of the patent but in the end the Courts determine the true scope of the patent or even whether the patent is valid.</a:t>
            </a:r>
          </a:p>
        </p:txBody>
      </p:sp>
    </p:spTree>
    <p:extLst>
      <p:ext uri="{BB962C8B-B14F-4D97-AF65-F5344CB8AC3E}">
        <p14:creationId xmlns:p14="http://schemas.microsoft.com/office/powerpoint/2010/main" val="410799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F5F8B7-CE00-4AB7-8EAB-56404281A46C}"/>
              </a:ext>
            </a:extLst>
          </p:cNvPr>
          <p:cNvSpPr txBox="1"/>
          <p:nvPr/>
        </p:nvSpPr>
        <p:spPr>
          <a:xfrm>
            <a:off x="1442433" y="1933078"/>
            <a:ext cx="9028090" cy="1495922"/>
          </a:xfrm>
          <a:prstGeom prst="rect">
            <a:avLst/>
          </a:prstGeom>
          <a:noFill/>
        </p:spPr>
        <p:txBody>
          <a:bodyPr wrap="square">
            <a:spAutoFit/>
          </a:bodyPr>
          <a:lstStyle/>
          <a:p>
            <a:pPr algn="l"/>
            <a:r>
              <a:rPr lang="en-US" sz="2000" b="1" i="0" u="none" strike="noStrike" baseline="0" dirty="0">
                <a:latin typeface="AdvOT56309c18.I"/>
              </a:rPr>
              <a:t>The first synthesis of the Cabotegravir molecule</a:t>
            </a:r>
          </a:p>
          <a:p>
            <a:pPr algn="l"/>
            <a:endParaRPr lang="en-US" sz="2000" b="0" i="0" u="none" strike="noStrike" baseline="0" dirty="0">
              <a:solidFill>
                <a:srgbClr val="5478B4"/>
              </a:solidFill>
              <a:latin typeface="AdvOT56309c18.I"/>
            </a:endParaRPr>
          </a:p>
          <a:p>
            <a:pPr algn="l">
              <a:lnSpc>
                <a:spcPct val="150000"/>
              </a:lnSpc>
            </a:pPr>
            <a:r>
              <a:rPr lang="en-US" b="1" i="0" u="none" strike="noStrike" baseline="0" dirty="0">
                <a:solidFill>
                  <a:srgbClr val="000000"/>
                </a:solidFill>
                <a:latin typeface="AdvOT46dcae81"/>
              </a:rPr>
              <a:t>Applicant </a:t>
            </a:r>
            <a:r>
              <a:rPr lang="en-US" b="1" i="0" u="none" strike="noStrike" baseline="0" dirty="0">
                <a:solidFill>
                  <a:srgbClr val="000000"/>
                </a:solidFill>
                <a:highlight>
                  <a:srgbClr val="FFFF00"/>
                </a:highlight>
                <a:latin typeface="AdvOT46dcae81"/>
              </a:rPr>
              <a:t>Shionogi &amp; Co., </a:t>
            </a:r>
            <a:r>
              <a:rPr lang="en-US" b="0" i="0" u="none" strike="noStrike" baseline="0" dirty="0">
                <a:solidFill>
                  <a:srgbClr val="000000"/>
                </a:solidFill>
                <a:highlight>
                  <a:srgbClr val="FFFF00"/>
                </a:highlight>
                <a:latin typeface="AdvOT46dcae81"/>
              </a:rPr>
              <a:t>Ltd</a:t>
            </a:r>
            <a:r>
              <a:rPr lang="en-US" b="0" i="0" u="none" strike="noStrike" baseline="0" dirty="0">
                <a:solidFill>
                  <a:srgbClr val="000000"/>
                </a:solidFill>
                <a:latin typeface="AdvOT46dcae81"/>
              </a:rPr>
              <a:t>. filled the patent application WO 2006/116764 A1 [1] for cabotegravir in April </a:t>
            </a:r>
            <a:r>
              <a:rPr lang="en-US" b="1" i="0" u="none" strike="noStrike" baseline="0" dirty="0">
                <a:solidFill>
                  <a:srgbClr val="000000"/>
                </a:solidFill>
                <a:highlight>
                  <a:srgbClr val="FFFF00"/>
                </a:highlight>
                <a:latin typeface="AdvOT46dcae81"/>
              </a:rPr>
              <a:t>2006</a:t>
            </a:r>
            <a:r>
              <a:rPr lang="en-US" b="0" i="0" u="none" strike="noStrike" baseline="0" dirty="0">
                <a:solidFill>
                  <a:srgbClr val="000000"/>
                </a:solidFill>
                <a:latin typeface="AdvOT46dcae81"/>
              </a:rPr>
              <a:t>.</a:t>
            </a:r>
            <a:endParaRPr lang="en-US" dirty="0"/>
          </a:p>
        </p:txBody>
      </p:sp>
    </p:spTree>
    <p:extLst>
      <p:ext uri="{BB962C8B-B14F-4D97-AF65-F5344CB8AC3E}">
        <p14:creationId xmlns:p14="http://schemas.microsoft.com/office/powerpoint/2010/main" val="1055035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A7A01A-2D75-4BE8-A0D7-B8FB345E967B}"/>
              </a:ext>
            </a:extLst>
          </p:cNvPr>
          <p:cNvPicPr>
            <a:picLocks noChangeAspect="1"/>
          </p:cNvPicPr>
          <p:nvPr/>
        </p:nvPicPr>
        <p:blipFill>
          <a:blip r:embed="rId2"/>
          <a:stretch>
            <a:fillRect/>
          </a:stretch>
        </p:blipFill>
        <p:spPr>
          <a:xfrm>
            <a:off x="2517437" y="0"/>
            <a:ext cx="6905769" cy="6617148"/>
          </a:xfrm>
          <a:prstGeom prst="rect">
            <a:avLst/>
          </a:prstGeom>
        </p:spPr>
      </p:pic>
    </p:spTree>
    <p:extLst>
      <p:ext uri="{BB962C8B-B14F-4D97-AF65-F5344CB8AC3E}">
        <p14:creationId xmlns:p14="http://schemas.microsoft.com/office/powerpoint/2010/main" val="1985979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4A66AC-DD4B-4A87-A6A3-94DE8C5B32B7}"/>
              </a:ext>
            </a:extLst>
          </p:cNvPr>
          <p:cNvPicPr>
            <a:picLocks noChangeAspect="1"/>
          </p:cNvPicPr>
          <p:nvPr/>
        </p:nvPicPr>
        <p:blipFill>
          <a:blip r:embed="rId3"/>
          <a:stretch>
            <a:fillRect/>
          </a:stretch>
        </p:blipFill>
        <p:spPr>
          <a:xfrm>
            <a:off x="301840" y="676691"/>
            <a:ext cx="10958004" cy="5504618"/>
          </a:xfrm>
          <a:prstGeom prst="rect">
            <a:avLst/>
          </a:prstGeom>
        </p:spPr>
      </p:pic>
    </p:spTree>
    <p:extLst>
      <p:ext uri="{BB962C8B-B14F-4D97-AF65-F5344CB8AC3E}">
        <p14:creationId xmlns:p14="http://schemas.microsoft.com/office/powerpoint/2010/main" val="45759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3FD8329-D647-4298-AAE9-CA6DC30A8C3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815A4935-B838-401F-9329-0D6F9D50508C" descr="IMG_4592.jpg">
            <a:extLst>
              <a:ext uri="{FF2B5EF4-FFF2-40B4-BE49-F238E27FC236}">
                <a16:creationId xmlns:a16="http://schemas.microsoft.com/office/drawing/2014/main" id="{AC9674BD-A766-47B9-97A1-9D39129223A0}"/>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290438" y="387324"/>
            <a:ext cx="7392171" cy="5760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390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AF16881-4F4E-414A-AC4D-BBBBE9442F1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3F288883-430B-4088-B1A4-91FCB188F22F" descr="IMG_4593.jpg">
            <a:extLst>
              <a:ext uri="{FF2B5EF4-FFF2-40B4-BE49-F238E27FC236}">
                <a16:creationId xmlns:a16="http://schemas.microsoft.com/office/drawing/2014/main" id="{A284AB46-735F-48A1-ACD2-1C0F6558D5A8}"/>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214694" y="704110"/>
            <a:ext cx="3002852" cy="544977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52384B89-65A1-43F1-B655-99C90FA51295}"/>
              </a:ext>
            </a:extLst>
          </p:cNvPr>
          <p:cNvCxnSpPr>
            <a:cxnSpLocks/>
          </p:cNvCxnSpPr>
          <p:nvPr/>
        </p:nvCxnSpPr>
        <p:spPr>
          <a:xfrm flipH="1" flipV="1">
            <a:off x="6658477" y="2785368"/>
            <a:ext cx="1635778" cy="1260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350FFF2A-C098-4773-8E6D-C48937B8FB1B}"/>
              </a:ext>
            </a:extLst>
          </p:cNvPr>
          <p:cNvSpPr txBox="1"/>
          <p:nvPr/>
        </p:nvSpPr>
        <p:spPr>
          <a:xfrm>
            <a:off x="8371642" y="3958885"/>
            <a:ext cx="3002853" cy="1754326"/>
          </a:xfrm>
          <a:prstGeom prst="rect">
            <a:avLst/>
          </a:prstGeom>
          <a:noFill/>
        </p:spPr>
        <p:txBody>
          <a:bodyPr wrap="square" rtlCol="0">
            <a:spAutoFit/>
          </a:bodyPr>
          <a:lstStyle/>
          <a:p>
            <a:r>
              <a:rPr lang="en-US" b="0" i="0" dirty="0">
                <a:solidFill>
                  <a:srgbClr val="202124"/>
                </a:solidFill>
                <a:effectLst/>
                <a:latin typeface="Roboto" panose="02000000000000000000" pitchFamily="2" charset="0"/>
              </a:rPr>
              <a:t>In 37 CFR 3.1, assignment of patent rights is defined as "</a:t>
            </a:r>
            <a:r>
              <a:rPr lang="en-US" b="1" i="0" dirty="0">
                <a:solidFill>
                  <a:srgbClr val="202124"/>
                </a:solidFill>
                <a:effectLst/>
                <a:latin typeface="Roboto" panose="02000000000000000000" pitchFamily="2" charset="0"/>
              </a:rPr>
              <a:t>a transfer by a party of all or part of its right, title and interest in a patent [or] patent application</a:t>
            </a:r>
            <a:r>
              <a:rPr lang="en-US" b="0" i="0" dirty="0">
                <a:solidFill>
                  <a:srgbClr val="202124"/>
                </a:solidFill>
                <a:effectLst/>
                <a:latin typeface="Roboto" panose="02000000000000000000" pitchFamily="2" charset="0"/>
              </a:rPr>
              <a:t>...." </a:t>
            </a:r>
            <a:endParaRPr lang="en-US" dirty="0"/>
          </a:p>
        </p:txBody>
      </p:sp>
      <p:sp>
        <p:nvSpPr>
          <p:cNvPr id="12" name="Oval 11">
            <a:extLst>
              <a:ext uri="{FF2B5EF4-FFF2-40B4-BE49-F238E27FC236}">
                <a16:creationId xmlns:a16="http://schemas.microsoft.com/office/drawing/2014/main" id="{685E333C-59BF-4405-8176-998729B259B4}"/>
              </a:ext>
            </a:extLst>
          </p:cNvPr>
          <p:cNvSpPr/>
          <p:nvPr/>
        </p:nvSpPr>
        <p:spPr>
          <a:xfrm>
            <a:off x="239696" y="1609079"/>
            <a:ext cx="3060599" cy="983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1E47416-FB2C-4178-98E1-AF262A4CF6FC}"/>
              </a:ext>
            </a:extLst>
          </p:cNvPr>
          <p:cNvPicPr>
            <a:picLocks noChangeAspect="1"/>
          </p:cNvPicPr>
          <p:nvPr/>
        </p:nvPicPr>
        <p:blipFill>
          <a:blip r:embed="rId5"/>
          <a:stretch>
            <a:fillRect/>
          </a:stretch>
        </p:blipFill>
        <p:spPr>
          <a:xfrm>
            <a:off x="575948" y="1914861"/>
            <a:ext cx="2388094" cy="371634"/>
          </a:xfrm>
          <a:prstGeom prst="rect">
            <a:avLst/>
          </a:prstGeom>
        </p:spPr>
      </p:pic>
      <p:cxnSp>
        <p:nvCxnSpPr>
          <p:cNvPr id="18" name="Straight Arrow Connector 17">
            <a:extLst>
              <a:ext uri="{FF2B5EF4-FFF2-40B4-BE49-F238E27FC236}">
                <a16:creationId xmlns:a16="http://schemas.microsoft.com/office/drawing/2014/main" id="{8ADA0ABB-4AFA-4D1E-81EC-D456B597C3BB}"/>
              </a:ext>
            </a:extLst>
          </p:cNvPr>
          <p:cNvCxnSpPr/>
          <p:nvPr/>
        </p:nvCxnSpPr>
        <p:spPr>
          <a:xfrm flipV="1">
            <a:off x="3300295" y="4147127"/>
            <a:ext cx="1059269" cy="277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69259A35-03D8-4975-A722-5B02ABE7CA39}"/>
              </a:ext>
            </a:extLst>
          </p:cNvPr>
          <p:cNvSpPr txBox="1"/>
          <p:nvPr/>
        </p:nvSpPr>
        <p:spPr>
          <a:xfrm flipH="1">
            <a:off x="899512" y="3958885"/>
            <a:ext cx="2400783" cy="1200329"/>
          </a:xfrm>
          <a:prstGeom prst="rect">
            <a:avLst/>
          </a:prstGeom>
          <a:noFill/>
        </p:spPr>
        <p:txBody>
          <a:bodyPr wrap="square" rtlCol="0">
            <a:spAutoFit/>
          </a:bodyPr>
          <a:lstStyle/>
          <a:p>
            <a:r>
              <a:rPr lang="en-US" b="0" i="0" dirty="0">
                <a:solidFill>
                  <a:srgbClr val="383838"/>
                </a:solidFill>
                <a:effectLst/>
                <a:latin typeface="Roboto" panose="02000000000000000000" pitchFamily="2" charset="0"/>
                <a:ea typeface="Roboto" panose="02000000000000000000" pitchFamily="2" charset="0"/>
              </a:rPr>
              <a:t>Priority date refers to the earliest filing date in a family of patent applications.</a:t>
            </a:r>
            <a:endParaRPr lang="en-US" dirty="0">
              <a:latin typeface="Roboto" panose="02000000000000000000" pitchFamily="2" charset="0"/>
              <a:ea typeface="Roboto" panose="02000000000000000000" pitchFamily="2" charset="0"/>
            </a:endParaRPr>
          </a:p>
        </p:txBody>
      </p:sp>
      <p:pic>
        <p:nvPicPr>
          <p:cNvPr id="22" name="Picture 21">
            <a:extLst>
              <a:ext uri="{FF2B5EF4-FFF2-40B4-BE49-F238E27FC236}">
                <a16:creationId xmlns:a16="http://schemas.microsoft.com/office/drawing/2014/main" id="{21BC38AA-3133-45FA-A16F-AA93DFFD9F0A}"/>
              </a:ext>
            </a:extLst>
          </p:cNvPr>
          <p:cNvPicPr>
            <a:picLocks noChangeAspect="1"/>
          </p:cNvPicPr>
          <p:nvPr/>
        </p:nvPicPr>
        <p:blipFill>
          <a:blip r:embed="rId6"/>
          <a:stretch>
            <a:fillRect/>
          </a:stretch>
        </p:blipFill>
        <p:spPr>
          <a:xfrm>
            <a:off x="84201" y="5751405"/>
            <a:ext cx="3745728" cy="804967"/>
          </a:xfrm>
          <a:prstGeom prst="rect">
            <a:avLst/>
          </a:prstGeom>
        </p:spPr>
      </p:pic>
      <p:cxnSp>
        <p:nvCxnSpPr>
          <p:cNvPr id="24" name="Straight Arrow Connector 23">
            <a:extLst>
              <a:ext uri="{FF2B5EF4-FFF2-40B4-BE49-F238E27FC236}">
                <a16:creationId xmlns:a16="http://schemas.microsoft.com/office/drawing/2014/main" id="{E2694C27-A76E-4075-8C53-ED7DC160230E}"/>
              </a:ext>
            </a:extLst>
          </p:cNvPr>
          <p:cNvCxnSpPr/>
          <p:nvPr/>
        </p:nvCxnSpPr>
        <p:spPr>
          <a:xfrm>
            <a:off x="2835564" y="4987636"/>
            <a:ext cx="609600" cy="1062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FE34DDB6-F75F-4AD0-8335-40B64D179974}"/>
              </a:ext>
            </a:extLst>
          </p:cNvPr>
          <p:cNvCxnSpPr/>
          <p:nvPr/>
        </p:nvCxnSpPr>
        <p:spPr>
          <a:xfrm flipH="1">
            <a:off x="803564" y="5159214"/>
            <a:ext cx="286327" cy="8906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827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EB4CA9F-7167-4F85-B492-668D0343165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BBED8C08-0FF5-4CA7-93E6-E8B1DC9683BC" descr="IMG_4594.jpg">
            <a:extLst>
              <a:ext uri="{FF2B5EF4-FFF2-40B4-BE49-F238E27FC236}">
                <a16:creationId xmlns:a16="http://schemas.microsoft.com/office/drawing/2014/main" id="{F3429A02-577B-46A6-87B8-F04930B58EF0}"/>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0" y="0"/>
            <a:ext cx="11147425" cy="606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49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EEFFC2-6C50-44A7-8971-19D985BC486C}"/>
              </a:ext>
            </a:extLst>
          </p:cNvPr>
          <p:cNvPicPr>
            <a:picLocks noChangeAspect="1"/>
          </p:cNvPicPr>
          <p:nvPr/>
        </p:nvPicPr>
        <p:blipFill>
          <a:blip r:embed="rId3"/>
          <a:stretch>
            <a:fillRect/>
          </a:stretch>
        </p:blipFill>
        <p:spPr>
          <a:xfrm>
            <a:off x="3348036" y="2738781"/>
            <a:ext cx="5495925" cy="2228850"/>
          </a:xfrm>
          <a:prstGeom prst="rect">
            <a:avLst/>
          </a:prstGeom>
        </p:spPr>
      </p:pic>
      <p:sp>
        <p:nvSpPr>
          <p:cNvPr id="6" name="TextBox 5">
            <a:extLst>
              <a:ext uri="{FF2B5EF4-FFF2-40B4-BE49-F238E27FC236}">
                <a16:creationId xmlns:a16="http://schemas.microsoft.com/office/drawing/2014/main" id="{904E7AE3-82F2-4211-950A-E3EEC89EF609}"/>
              </a:ext>
            </a:extLst>
          </p:cNvPr>
          <p:cNvSpPr txBox="1"/>
          <p:nvPr/>
        </p:nvSpPr>
        <p:spPr>
          <a:xfrm>
            <a:off x="1392024" y="1225483"/>
            <a:ext cx="9407951" cy="954107"/>
          </a:xfrm>
          <a:prstGeom prst="rect">
            <a:avLst/>
          </a:prstGeom>
          <a:noFill/>
        </p:spPr>
        <p:txBody>
          <a:bodyPr wrap="square" rtlCol="0">
            <a:spAutoFit/>
          </a:bodyPr>
          <a:lstStyle/>
          <a:p>
            <a:r>
              <a:rPr lang="en-US" sz="2800" dirty="0">
                <a:effectLst/>
                <a:latin typeface="Roboto" panose="02000000000000000000" pitchFamily="2" charset="0"/>
                <a:ea typeface="Roboto" panose="02000000000000000000" pitchFamily="2" charset="0"/>
                <a:cs typeface="Times New Roman" panose="02020603050405020304" pitchFamily="18" charset="0"/>
              </a:rPr>
              <a:t>The following chemical structure represents Cabotegravir </a:t>
            </a:r>
          </a:p>
          <a:p>
            <a:endParaRPr lang="en-US" sz="2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85528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BFCC07-F745-43C9-B4A3-99B32D99EF94}"/>
              </a:ext>
            </a:extLst>
          </p:cNvPr>
          <p:cNvPicPr>
            <a:picLocks noChangeAspect="1"/>
          </p:cNvPicPr>
          <p:nvPr/>
        </p:nvPicPr>
        <p:blipFill>
          <a:blip r:embed="rId3"/>
          <a:stretch>
            <a:fillRect/>
          </a:stretch>
        </p:blipFill>
        <p:spPr>
          <a:xfrm>
            <a:off x="1374443" y="130298"/>
            <a:ext cx="9443113" cy="6597403"/>
          </a:xfrm>
          <a:prstGeom prst="rect">
            <a:avLst/>
          </a:prstGeom>
        </p:spPr>
      </p:pic>
      <p:cxnSp>
        <p:nvCxnSpPr>
          <p:cNvPr id="5" name="Straight Arrow Connector 4">
            <a:extLst>
              <a:ext uri="{FF2B5EF4-FFF2-40B4-BE49-F238E27FC236}">
                <a16:creationId xmlns:a16="http://schemas.microsoft.com/office/drawing/2014/main" id="{58ABA511-3A0B-497C-9B5E-BC7A6EBF0794}"/>
              </a:ext>
            </a:extLst>
          </p:cNvPr>
          <p:cNvCxnSpPr>
            <a:cxnSpLocks/>
          </p:cNvCxnSpPr>
          <p:nvPr/>
        </p:nvCxnSpPr>
        <p:spPr>
          <a:xfrm>
            <a:off x="637309" y="2835564"/>
            <a:ext cx="7371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97813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0F3588-0B82-40FF-B46A-C44AE1B5C073}"/>
              </a:ext>
            </a:extLst>
          </p:cNvPr>
          <p:cNvSpPr txBox="1"/>
          <p:nvPr/>
        </p:nvSpPr>
        <p:spPr>
          <a:xfrm>
            <a:off x="568036" y="1322688"/>
            <a:ext cx="11055928" cy="2526974"/>
          </a:xfrm>
          <a:prstGeom prst="rect">
            <a:avLst/>
          </a:prstGeom>
          <a:noFill/>
        </p:spPr>
        <p:txBody>
          <a:bodyPr wrap="square">
            <a:spAutoFit/>
          </a:bodyPr>
          <a:lstStyle/>
          <a:p>
            <a:pPr algn="l"/>
            <a:r>
              <a:rPr lang="en-US" sz="2000" b="0" i="0" u="none" strike="noStrike" baseline="0" dirty="0">
                <a:solidFill>
                  <a:srgbClr val="5478B4"/>
                </a:solidFill>
                <a:latin typeface="AdvOT3b30f6db.B"/>
              </a:rPr>
              <a:t>Patent review</a:t>
            </a:r>
          </a:p>
          <a:p>
            <a:pPr algn="l"/>
            <a:endParaRPr lang="en-US" sz="2000" b="0" i="0" u="none" strike="noStrike" baseline="0" dirty="0">
              <a:solidFill>
                <a:srgbClr val="5478B4"/>
              </a:solidFill>
              <a:latin typeface="AdvOT3b30f6db.B"/>
            </a:endParaRPr>
          </a:p>
          <a:p>
            <a:pPr algn="l"/>
            <a:r>
              <a:rPr lang="en-US" sz="2000" dirty="0">
                <a:solidFill>
                  <a:srgbClr val="5478B4"/>
                </a:solidFill>
                <a:latin typeface="AdvOTd0125be5.BI"/>
              </a:rPr>
              <a:t>1</a:t>
            </a:r>
            <a:r>
              <a:rPr lang="en-US" sz="2000" b="0" i="0" u="none" strike="noStrike" baseline="0" dirty="0">
                <a:solidFill>
                  <a:srgbClr val="5478B4"/>
                </a:solidFill>
                <a:latin typeface="AdvOTd0125be5.BI"/>
              </a:rPr>
              <a:t>.1. </a:t>
            </a:r>
            <a:r>
              <a:rPr lang="en-US" sz="2000" b="1" i="0" u="none" strike="noStrike" baseline="0" dirty="0">
                <a:solidFill>
                  <a:srgbClr val="5478B4"/>
                </a:solidFill>
                <a:highlight>
                  <a:srgbClr val="FFFF00"/>
                </a:highlight>
                <a:latin typeface="AdvOTd0125be5.BI"/>
              </a:rPr>
              <a:t>Primary</a:t>
            </a:r>
            <a:r>
              <a:rPr lang="en-US" sz="2000" b="0" i="0" u="none" strike="noStrike" baseline="0" dirty="0">
                <a:solidFill>
                  <a:srgbClr val="5478B4"/>
                </a:solidFill>
                <a:latin typeface="AdvOTd0125be5.BI"/>
              </a:rPr>
              <a:t> rights holders</a:t>
            </a:r>
          </a:p>
          <a:p>
            <a:pPr algn="l"/>
            <a:endParaRPr lang="en-US" sz="2000" b="0" i="0" u="none" strike="noStrike" baseline="0" dirty="0">
              <a:solidFill>
                <a:srgbClr val="5478B4"/>
              </a:solidFill>
              <a:latin typeface="AdvOTd0125be5.BI"/>
            </a:endParaRPr>
          </a:p>
          <a:p>
            <a:pPr algn="l">
              <a:lnSpc>
                <a:spcPct val="150000"/>
              </a:lnSpc>
            </a:pPr>
            <a:r>
              <a:rPr lang="en-US" sz="1800" b="0" i="0" u="none" strike="noStrike" baseline="0" dirty="0">
                <a:solidFill>
                  <a:srgbClr val="000000"/>
                </a:solidFill>
                <a:latin typeface="AdvOT46dcae81"/>
              </a:rPr>
              <a:t>ViiV Healthcare </a:t>
            </a:r>
            <a:r>
              <a:rPr lang="en-US" dirty="0">
                <a:solidFill>
                  <a:srgbClr val="000000"/>
                </a:solidFill>
                <a:latin typeface="AdvOT46dcae81"/>
              </a:rPr>
              <a:t>was </a:t>
            </a:r>
            <a:r>
              <a:rPr lang="en-US" sz="1800" b="0" i="0" u="none" strike="noStrike" baseline="0" dirty="0">
                <a:solidFill>
                  <a:srgbClr val="000000"/>
                </a:solidFill>
                <a:latin typeface="AdvOT46dcae81"/>
              </a:rPr>
              <a:t>established (2009) by GlaxoSmithKline and Pfizer dedicated to delivering advances in treatment and care for people living with HIV and for people who are at risk of becoming infected with HIV. </a:t>
            </a:r>
            <a:r>
              <a:rPr lang="en-US" sz="1800" b="0" i="1" u="none" strike="noStrike" baseline="0" dirty="0">
                <a:solidFill>
                  <a:srgbClr val="000000"/>
                </a:solidFill>
                <a:highlight>
                  <a:srgbClr val="FFFF00"/>
                </a:highlight>
                <a:latin typeface="AdvOT46dcae81"/>
              </a:rPr>
              <a:t>Shionogi joined as a shareholder in October 2012</a:t>
            </a:r>
            <a:r>
              <a:rPr lang="en-US" sz="1800" b="0" i="0" u="none" strike="noStrike" baseline="0" dirty="0">
                <a:solidFill>
                  <a:srgbClr val="000000"/>
                </a:solidFill>
                <a:latin typeface="AdvOT46dcae81"/>
              </a:rPr>
              <a:t>.</a:t>
            </a:r>
            <a:endParaRPr lang="en-US" dirty="0"/>
          </a:p>
        </p:txBody>
      </p:sp>
    </p:spTree>
    <p:extLst>
      <p:ext uri="{BB962C8B-B14F-4D97-AF65-F5344CB8AC3E}">
        <p14:creationId xmlns:p14="http://schemas.microsoft.com/office/powerpoint/2010/main" val="3019423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2353B0B-2F1D-43C8-9A65-04537B766076}"/>
              </a:ext>
            </a:extLst>
          </p:cNvPr>
          <p:cNvSpPr txBox="1"/>
          <p:nvPr/>
        </p:nvSpPr>
        <p:spPr>
          <a:xfrm>
            <a:off x="397163" y="1888055"/>
            <a:ext cx="11628582" cy="3062377"/>
          </a:xfrm>
          <a:prstGeom prst="rect">
            <a:avLst/>
          </a:prstGeom>
          <a:noFill/>
        </p:spPr>
        <p:txBody>
          <a:bodyPr wrap="square">
            <a:spAutoFit/>
          </a:bodyPr>
          <a:lstStyle/>
          <a:p>
            <a:pPr algn="l"/>
            <a:r>
              <a:rPr lang="en-US" sz="2000" dirty="0">
                <a:solidFill>
                  <a:srgbClr val="5478B4"/>
                </a:solidFill>
                <a:latin typeface="AdvOT56309c18.I"/>
              </a:rPr>
              <a:t>1</a:t>
            </a:r>
            <a:r>
              <a:rPr lang="en-US" sz="2000" b="0" i="0" u="none" strike="noStrike" baseline="0" dirty="0">
                <a:solidFill>
                  <a:srgbClr val="5478B4"/>
                </a:solidFill>
                <a:latin typeface="AdvOT56309c18.I"/>
              </a:rPr>
              <a:t>.2. Cabotegravir molecule</a:t>
            </a:r>
          </a:p>
          <a:p>
            <a:pPr algn="l"/>
            <a:endParaRPr lang="en-US" sz="2000" b="0" i="0" u="none" strike="noStrike" baseline="0" dirty="0">
              <a:solidFill>
                <a:srgbClr val="5478B4"/>
              </a:solidFill>
              <a:latin typeface="AdvOT56309c18.I"/>
            </a:endParaRPr>
          </a:p>
          <a:p>
            <a:pPr algn="l">
              <a:lnSpc>
                <a:spcPct val="150000"/>
              </a:lnSpc>
            </a:pPr>
            <a:r>
              <a:rPr lang="en-US" b="1" i="0" u="none" strike="noStrike" baseline="0" dirty="0">
                <a:solidFill>
                  <a:srgbClr val="000000"/>
                </a:solidFill>
                <a:latin typeface="AdvOT46dcae81"/>
              </a:rPr>
              <a:t>Applicant </a:t>
            </a:r>
            <a:r>
              <a:rPr lang="en-US" b="1" i="0" u="none" strike="noStrike" baseline="0" dirty="0">
                <a:solidFill>
                  <a:srgbClr val="000000"/>
                </a:solidFill>
                <a:highlight>
                  <a:srgbClr val="FFFF00"/>
                </a:highlight>
                <a:latin typeface="AdvOT46dcae81"/>
              </a:rPr>
              <a:t>Shionogi &amp; Co., </a:t>
            </a:r>
            <a:r>
              <a:rPr lang="en-US" b="0" i="0" u="none" strike="noStrike" baseline="0" dirty="0">
                <a:solidFill>
                  <a:srgbClr val="000000"/>
                </a:solidFill>
                <a:highlight>
                  <a:srgbClr val="FFFF00"/>
                </a:highlight>
                <a:latin typeface="AdvOT46dcae81"/>
              </a:rPr>
              <a:t>Ltd</a:t>
            </a:r>
            <a:r>
              <a:rPr lang="en-US" b="0" i="0" u="none" strike="noStrike" baseline="0" dirty="0">
                <a:solidFill>
                  <a:srgbClr val="000000"/>
                </a:solidFill>
                <a:latin typeface="AdvOT46dcae81"/>
              </a:rPr>
              <a:t>. filled the patent application WO 2006/116764 A1 [1] for cabotegravir in April </a:t>
            </a:r>
            <a:r>
              <a:rPr lang="en-US" b="1" i="0" u="none" strike="noStrike" baseline="0" dirty="0">
                <a:solidFill>
                  <a:srgbClr val="000000"/>
                </a:solidFill>
                <a:highlight>
                  <a:srgbClr val="FFFF00"/>
                </a:highlight>
                <a:latin typeface="AdvOT46dcae81"/>
              </a:rPr>
              <a:t>2006</a:t>
            </a:r>
            <a:r>
              <a:rPr lang="en-US" b="0" i="0" u="none" strike="noStrike" baseline="0" dirty="0">
                <a:solidFill>
                  <a:srgbClr val="000000"/>
                </a:solidFill>
                <a:latin typeface="AdvOT46dcae81"/>
              </a:rPr>
              <a:t>.</a:t>
            </a:r>
          </a:p>
          <a:p>
            <a:pPr algn="l"/>
            <a:endParaRPr lang="en-US" sz="1800" b="0" i="0" u="none" strike="noStrike" baseline="0" dirty="0">
              <a:solidFill>
                <a:srgbClr val="000000"/>
              </a:solidFill>
              <a:latin typeface="AdvOT46dcae81"/>
            </a:endParaRPr>
          </a:p>
          <a:p>
            <a:pPr marL="285750" indent="-285750" algn="l">
              <a:buFont typeface="Arial" panose="020B0604020202020204" pitchFamily="34" charset="0"/>
              <a:buChar char="•"/>
            </a:pPr>
            <a:r>
              <a:rPr lang="en-US" sz="1800" b="0" i="0" u="none" strike="noStrike" baseline="0" dirty="0">
                <a:solidFill>
                  <a:srgbClr val="000000"/>
                </a:solidFill>
                <a:latin typeface="AdvOT46dcae81"/>
              </a:rPr>
              <a:t>I</a:t>
            </a:r>
            <a:r>
              <a:rPr lang="en-US" sz="1800" b="0" i="0" u="none" strike="noStrike" baseline="0" dirty="0">
                <a:latin typeface="AdvOT46dcae81"/>
              </a:rPr>
              <a:t>ncluded </a:t>
            </a:r>
            <a:r>
              <a:rPr lang="en-US" sz="1800" b="0" i="0" u="sng" strike="noStrike" baseline="0" dirty="0">
                <a:latin typeface="AdvOT46dcae81"/>
              </a:rPr>
              <a:t>the process of preparation </a:t>
            </a:r>
            <a:r>
              <a:rPr lang="en-US" sz="1800" b="0" i="0" u="none" strike="noStrike" baseline="0" dirty="0">
                <a:latin typeface="AdvOT46dcae81"/>
              </a:rPr>
              <a:t>of the cabotegravir</a:t>
            </a:r>
          </a:p>
          <a:p>
            <a:pPr algn="l"/>
            <a:endParaRPr lang="en-US" dirty="0">
              <a:latin typeface="AdvOT46dcae81"/>
            </a:endParaRPr>
          </a:p>
          <a:p>
            <a:pPr marL="285750" indent="-285750" algn="l">
              <a:buFont typeface="Arial" panose="020B0604020202020204" pitchFamily="34" charset="0"/>
              <a:buChar char="•"/>
            </a:pPr>
            <a:r>
              <a:rPr lang="en-US" sz="1800" b="0" i="0" u="none" strike="noStrike" baseline="0" dirty="0">
                <a:latin typeface="AdvOT46dcae81"/>
              </a:rPr>
              <a:t>Description and results of </a:t>
            </a:r>
            <a:r>
              <a:rPr lang="en-US" sz="1800" b="0" i="0" u="sng" strike="noStrike" baseline="0" dirty="0">
                <a:latin typeface="AdvOT46dcae81"/>
              </a:rPr>
              <a:t>measurement of inhibition rate</a:t>
            </a:r>
            <a:r>
              <a:rPr lang="en-US" sz="1800" b="0" i="0" u="none" strike="noStrike" baseline="0" dirty="0">
                <a:latin typeface="AdvOT46dcae81"/>
              </a:rPr>
              <a:t> (IC50 value) was also presented.</a:t>
            </a:r>
          </a:p>
          <a:p>
            <a:pPr algn="l"/>
            <a:endParaRPr lang="en-US" dirty="0">
              <a:latin typeface="AdvOT46dcae81"/>
            </a:endParaRPr>
          </a:p>
          <a:p>
            <a:pPr marL="285750" indent="-285750" algn="l">
              <a:buFont typeface="Arial" panose="020B0604020202020204" pitchFamily="34" charset="0"/>
              <a:buChar char="•"/>
            </a:pPr>
            <a:r>
              <a:rPr lang="en-US" sz="1800" b="0" i="0" u="none" strike="noStrike" baseline="0" dirty="0">
                <a:latin typeface="AdvOT46dcae81"/>
              </a:rPr>
              <a:t>Formulations </a:t>
            </a:r>
            <a:r>
              <a:rPr lang="en-US" sz="1800" b="0" i="0" u="sng" strike="noStrike" baseline="0" dirty="0">
                <a:latin typeface="AdvOT46dcae81"/>
              </a:rPr>
              <a:t>alone or in combination</a:t>
            </a:r>
            <a:r>
              <a:rPr lang="en-US" sz="1800" b="0" i="0" u="none" strike="noStrike" baseline="0" dirty="0">
                <a:latin typeface="AdvOT46dcae81"/>
              </a:rPr>
              <a:t> with other antiviral agents such as reverse transcriptase and protease inhibitors </a:t>
            </a:r>
            <a:r>
              <a:rPr lang="en-US" sz="1800" b="0" i="0" u="sng" strike="noStrike" baseline="0" dirty="0">
                <a:latin typeface="AdvOT46dcae81"/>
              </a:rPr>
              <a:t>for the treatment or prophylaxis of an HIV</a:t>
            </a:r>
            <a:r>
              <a:rPr lang="en-US" sz="1800" b="0" i="0" u="none" strike="noStrike" baseline="0" dirty="0">
                <a:latin typeface="AdvOT46dcae81"/>
              </a:rPr>
              <a:t> infection.</a:t>
            </a:r>
            <a:endParaRPr lang="en-US" dirty="0"/>
          </a:p>
        </p:txBody>
      </p:sp>
      <p:sp>
        <p:nvSpPr>
          <p:cNvPr id="14" name="TextBox 13">
            <a:extLst>
              <a:ext uri="{FF2B5EF4-FFF2-40B4-BE49-F238E27FC236}">
                <a16:creationId xmlns:a16="http://schemas.microsoft.com/office/drawing/2014/main" id="{275EB01C-45D5-4E6B-9572-73417296E320}"/>
              </a:ext>
            </a:extLst>
          </p:cNvPr>
          <p:cNvSpPr txBox="1"/>
          <p:nvPr/>
        </p:nvSpPr>
        <p:spPr>
          <a:xfrm>
            <a:off x="397164" y="6360511"/>
            <a:ext cx="8285019" cy="246221"/>
          </a:xfrm>
          <a:prstGeom prst="rect">
            <a:avLst/>
          </a:prstGeom>
          <a:noFill/>
        </p:spPr>
        <p:txBody>
          <a:bodyPr wrap="square">
            <a:spAutoFit/>
          </a:bodyPr>
          <a:lstStyle/>
          <a:p>
            <a:r>
              <a:rPr lang="en-US" sz="1000" dirty="0"/>
              <a:t>1. </a:t>
            </a:r>
            <a:r>
              <a:rPr lang="en-US" sz="1000" dirty="0" err="1"/>
              <a:t>Taishi</a:t>
            </a:r>
            <a:r>
              <a:rPr lang="en-US" sz="1000" dirty="0"/>
              <a:t> T, et al., inventor; Shionogi &amp; Co., Ltd., assignee. WO 2006/116764 A1. 2006.</a:t>
            </a:r>
          </a:p>
        </p:txBody>
      </p:sp>
      <p:sp>
        <p:nvSpPr>
          <p:cNvPr id="16" name="TextBox 15">
            <a:extLst>
              <a:ext uri="{FF2B5EF4-FFF2-40B4-BE49-F238E27FC236}">
                <a16:creationId xmlns:a16="http://schemas.microsoft.com/office/drawing/2014/main" id="{10AB8DF5-DC76-4802-875C-A7626382F89D}"/>
              </a:ext>
            </a:extLst>
          </p:cNvPr>
          <p:cNvSpPr txBox="1"/>
          <p:nvPr/>
        </p:nvSpPr>
        <p:spPr>
          <a:xfrm>
            <a:off x="397163" y="1167741"/>
            <a:ext cx="6096000" cy="369332"/>
          </a:xfrm>
          <a:prstGeom prst="rect">
            <a:avLst/>
          </a:prstGeom>
          <a:noFill/>
        </p:spPr>
        <p:txBody>
          <a:bodyPr wrap="square">
            <a:spAutoFit/>
          </a:bodyPr>
          <a:lstStyle/>
          <a:p>
            <a:pPr algn="l"/>
            <a:r>
              <a:rPr lang="en-US" sz="1800" b="1" i="0" u="none" strike="noStrike" baseline="0" dirty="0">
                <a:solidFill>
                  <a:srgbClr val="5478B4"/>
                </a:solidFill>
                <a:highlight>
                  <a:srgbClr val="FFFF00"/>
                </a:highlight>
                <a:latin typeface="AdvOTd0125be5.BI"/>
              </a:rPr>
              <a:t>Primary</a:t>
            </a:r>
            <a:r>
              <a:rPr lang="en-US" sz="1800" b="0" i="0" u="none" strike="noStrike" baseline="0" dirty="0">
                <a:solidFill>
                  <a:srgbClr val="5478B4"/>
                </a:solidFill>
                <a:latin typeface="AdvOTd0125be5.BI"/>
              </a:rPr>
              <a:t> rights holders (continued)</a:t>
            </a:r>
          </a:p>
        </p:txBody>
      </p:sp>
    </p:spTree>
    <p:extLst>
      <p:ext uri="{BB962C8B-B14F-4D97-AF65-F5344CB8AC3E}">
        <p14:creationId xmlns:p14="http://schemas.microsoft.com/office/powerpoint/2010/main" val="2727749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D58061-0A63-4BDA-AF7D-654CC96F1533}"/>
              </a:ext>
            </a:extLst>
          </p:cNvPr>
          <p:cNvSpPr txBox="1"/>
          <p:nvPr/>
        </p:nvSpPr>
        <p:spPr>
          <a:xfrm>
            <a:off x="711200" y="1844988"/>
            <a:ext cx="11018981" cy="2526974"/>
          </a:xfrm>
          <a:prstGeom prst="rect">
            <a:avLst/>
          </a:prstGeom>
          <a:noFill/>
        </p:spPr>
        <p:txBody>
          <a:bodyPr wrap="square">
            <a:spAutoFit/>
          </a:bodyPr>
          <a:lstStyle/>
          <a:p>
            <a:pPr algn="l"/>
            <a:r>
              <a:rPr lang="en-US" sz="2000" dirty="0">
                <a:solidFill>
                  <a:srgbClr val="5478B4"/>
                </a:solidFill>
                <a:latin typeface="AdvOTd0125be5.BI"/>
              </a:rPr>
              <a:t>1</a:t>
            </a:r>
            <a:r>
              <a:rPr lang="en-US" sz="2000" b="0" i="0" u="none" strike="noStrike" baseline="0" dirty="0">
                <a:solidFill>
                  <a:srgbClr val="5478B4"/>
                </a:solidFill>
                <a:latin typeface="AdvOTd0125be5.BI"/>
              </a:rPr>
              <a:t>.2</a:t>
            </a:r>
            <a:r>
              <a:rPr lang="en-US" sz="2000" dirty="0">
                <a:solidFill>
                  <a:srgbClr val="5478B4"/>
                </a:solidFill>
                <a:latin typeface="AdvOTd0125be5.BI"/>
              </a:rPr>
              <a:t> </a:t>
            </a:r>
            <a:r>
              <a:rPr lang="en-US" sz="2000" b="0" i="0" u="none" strike="noStrike" baseline="0" dirty="0">
                <a:solidFill>
                  <a:srgbClr val="5478B4"/>
                </a:solidFill>
                <a:highlight>
                  <a:srgbClr val="FFFF00"/>
                </a:highlight>
                <a:latin typeface="AdvOTd0125be5.BI"/>
              </a:rPr>
              <a:t>Secondary</a:t>
            </a:r>
            <a:r>
              <a:rPr lang="en-US" sz="2000" b="0" i="0" u="none" strike="noStrike" baseline="0" dirty="0">
                <a:solidFill>
                  <a:srgbClr val="5478B4"/>
                </a:solidFill>
                <a:latin typeface="AdvOTd0125be5.BI"/>
              </a:rPr>
              <a:t> rights holders</a:t>
            </a:r>
          </a:p>
          <a:p>
            <a:pPr algn="l"/>
            <a:endParaRPr lang="en-US" sz="2000" b="0" i="0" u="none" strike="noStrike" baseline="0" dirty="0">
              <a:solidFill>
                <a:srgbClr val="5478B4"/>
              </a:solidFill>
              <a:latin typeface="AdvOTd0125be5.BI"/>
            </a:endParaRPr>
          </a:p>
          <a:p>
            <a:pPr algn="l"/>
            <a:r>
              <a:rPr lang="en-US" sz="2000" dirty="0">
                <a:solidFill>
                  <a:srgbClr val="5478B4"/>
                </a:solidFill>
                <a:latin typeface="AdvOT56309c18.I"/>
              </a:rPr>
              <a:t>1</a:t>
            </a:r>
            <a:r>
              <a:rPr lang="en-US" sz="2000" b="0" i="0" u="none" strike="noStrike" baseline="0" dirty="0">
                <a:solidFill>
                  <a:srgbClr val="5478B4"/>
                </a:solidFill>
                <a:latin typeface="AdvOT56309c18.I"/>
              </a:rPr>
              <a:t>.2.1. Cabotegravir drug substance synthesis and solid-state forms</a:t>
            </a:r>
          </a:p>
          <a:p>
            <a:pPr algn="l"/>
            <a:endParaRPr lang="en-US" sz="2000" b="0" i="0" u="none" strike="noStrike" baseline="0" dirty="0">
              <a:solidFill>
                <a:srgbClr val="5478B4"/>
              </a:solidFill>
              <a:latin typeface="AdvOT56309c18.I"/>
            </a:endParaRPr>
          </a:p>
          <a:p>
            <a:pPr algn="l">
              <a:lnSpc>
                <a:spcPct val="150000"/>
              </a:lnSpc>
            </a:pPr>
            <a:r>
              <a:rPr lang="en-US" sz="1800" b="0" i="0" u="none" strike="noStrike" baseline="0" dirty="0">
                <a:solidFill>
                  <a:srgbClr val="000000"/>
                </a:solidFill>
                <a:latin typeface="AdvOT46dcae81"/>
              </a:rPr>
              <a:t>Different other companies (e.g.: Cipla Limited, Lek Pharmaceuticals </a:t>
            </a:r>
            <a:r>
              <a:rPr lang="en-US" sz="1800" b="0" i="0" u="none" strike="noStrike" baseline="0" dirty="0" err="1">
                <a:solidFill>
                  <a:srgbClr val="000000"/>
                </a:solidFill>
                <a:latin typeface="AdvOT46dcae81"/>
              </a:rPr>
              <a:t>d.d.</a:t>
            </a:r>
            <a:r>
              <a:rPr lang="en-US" sz="1800" b="0" i="0" u="none" strike="noStrike" baseline="0" dirty="0">
                <a:solidFill>
                  <a:srgbClr val="000000"/>
                </a:solidFill>
                <a:latin typeface="AdvOT46dcae81"/>
              </a:rPr>
              <a:t>, Lupin Limited) filled patent applications for improved synthetic processes to cabotegravir [2</a:t>
            </a:r>
            <a:r>
              <a:rPr lang="en-US" sz="1800" b="0" i="0" u="none" strike="noStrike" baseline="0" dirty="0">
                <a:solidFill>
                  <a:srgbClr val="000000"/>
                </a:solidFill>
                <a:latin typeface="AdvOT46dcae81+20"/>
              </a:rPr>
              <a:t>–4</a:t>
            </a:r>
            <a:r>
              <a:rPr lang="en-US" sz="1800" b="0" i="0" u="none" strike="noStrike" baseline="0" dirty="0">
                <a:solidFill>
                  <a:srgbClr val="000000"/>
                </a:solidFill>
                <a:latin typeface="AdvOT46dcae81"/>
              </a:rPr>
              <a:t>]. In year </a:t>
            </a:r>
            <a:r>
              <a:rPr lang="en-US" sz="1800" b="0" i="0" u="none" strike="noStrike" baseline="0" dirty="0">
                <a:solidFill>
                  <a:srgbClr val="000000"/>
                </a:solidFill>
                <a:highlight>
                  <a:srgbClr val="FFFF00"/>
                </a:highlight>
                <a:latin typeface="AdvOT46dcae81"/>
              </a:rPr>
              <a:t>2018 Sandoz AG </a:t>
            </a:r>
            <a:r>
              <a:rPr lang="en-US" sz="1800" b="0" i="0" u="none" strike="noStrike" baseline="0" dirty="0">
                <a:solidFill>
                  <a:srgbClr val="000000"/>
                </a:solidFill>
                <a:latin typeface="AdvOT46dcae81"/>
              </a:rPr>
              <a:t>and Cipla Limited filled two separate</a:t>
            </a:r>
          </a:p>
          <a:p>
            <a:pPr algn="l">
              <a:lnSpc>
                <a:spcPct val="150000"/>
              </a:lnSpc>
            </a:pPr>
            <a:r>
              <a:rPr lang="en-US" sz="1800" b="0" i="0" u="none" strike="noStrike" baseline="0" dirty="0">
                <a:solidFill>
                  <a:srgbClr val="000000"/>
                </a:solidFill>
                <a:latin typeface="AdvOT46dcae81"/>
              </a:rPr>
              <a:t>patent applications describing different polymorphs and salts of cabotegravir [5,</a:t>
            </a:r>
            <a:r>
              <a:rPr lang="en-US" sz="1800" b="0" i="0" u="none" strike="noStrike" baseline="0" dirty="0">
                <a:solidFill>
                  <a:srgbClr val="000080"/>
                </a:solidFill>
                <a:latin typeface="AdvOT46dcae81"/>
              </a:rPr>
              <a:t>6</a:t>
            </a:r>
            <a:r>
              <a:rPr lang="en-US" sz="1800" b="0" i="0" u="none" strike="noStrike" baseline="0" dirty="0">
                <a:solidFill>
                  <a:srgbClr val="000000"/>
                </a:solidFill>
                <a:latin typeface="AdvOT46dcae81"/>
              </a:rPr>
              <a:t>].</a:t>
            </a:r>
            <a:endParaRPr lang="en-US" dirty="0"/>
          </a:p>
        </p:txBody>
      </p:sp>
      <p:sp>
        <p:nvSpPr>
          <p:cNvPr id="6" name="TextBox 5">
            <a:extLst>
              <a:ext uri="{FF2B5EF4-FFF2-40B4-BE49-F238E27FC236}">
                <a16:creationId xmlns:a16="http://schemas.microsoft.com/office/drawing/2014/main" id="{120F1B29-939B-4FF7-B96A-8ACC1774FA04}"/>
              </a:ext>
            </a:extLst>
          </p:cNvPr>
          <p:cNvSpPr txBox="1"/>
          <p:nvPr/>
        </p:nvSpPr>
        <p:spPr>
          <a:xfrm>
            <a:off x="295564" y="5888656"/>
            <a:ext cx="5006110" cy="861774"/>
          </a:xfrm>
          <a:prstGeom prst="rect">
            <a:avLst/>
          </a:prstGeom>
          <a:noFill/>
        </p:spPr>
        <p:txBody>
          <a:bodyPr wrap="square">
            <a:spAutoFit/>
          </a:bodyPr>
          <a:lstStyle/>
          <a:p>
            <a:r>
              <a:rPr lang="en-US" sz="1000" dirty="0"/>
              <a:t>2. Sawant AA, et al., inventor; Cipla Limited, assignee. WO 2015/177537 A1. 2015.</a:t>
            </a:r>
          </a:p>
          <a:p>
            <a:r>
              <a:rPr lang="en-US" sz="1000" dirty="0"/>
              <a:t>3. </a:t>
            </a:r>
            <a:r>
              <a:rPr lang="en-US" sz="1000" dirty="0" err="1"/>
              <a:t>Čusak</a:t>
            </a:r>
            <a:r>
              <a:rPr lang="en-US" sz="1000" dirty="0"/>
              <a:t> A., et al., inventor; Lek Pharmaceuticals </a:t>
            </a:r>
            <a:r>
              <a:rPr lang="en-US" sz="1000" dirty="0" err="1"/>
              <a:t>d.d.</a:t>
            </a:r>
            <a:r>
              <a:rPr lang="en-US" sz="1000" dirty="0"/>
              <a:t>, assignee. WO 2016/113372 A1. 2016.</a:t>
            </a:r>
          </a:p>
          <a:p>
            <a:r>
              <a:rPr lang="en-US" sz="1000" dirty="0"/>
              <a:t>4. Jadhav HS, et al., inventor; Lupin Limited, assignee. WO 2017/109649 A1. 2017.</a:t>
            </a:r>
          </a:p>
          <a:p>
            <a:r>
              <a:rPr lang="en-US" sz="1000" dirty="0"/>
              <a:t>5. Thaler A., et al., inventor; Sandoz AG, assignee. WO 2018/149608 A1. 2018.</a:t>
            </a:r>
          </a:p>
          <a:p>
            <a:r>
              <a:rPr lang="en-US" sz="1000" dirty="0"/>
              <a:t>6. </a:t>
            </a:r>
            <a:r>
              <a:rPr lang="en-US" sz="1000" dirty="0" err="1"/>
              <a:t>Tarate</a:t>
            </a:r>
            <a:r>
              <a:rPr lang="en-US" sz="1000" dirty="0"/>
              <a:t> SN, et al., inventor; Cipla Limited, assignee. WO 2018/109786 A1. 2018.</a:t>
            </a:r>
          </a:p>
        </p:txBody>
      </p:sp>
    </p:spTree>
    <p:extLst>
      <p:ext uri="{BB962C8B-B14F-4D97-AF65-F5344CB8AC3E}">
        <p14:creationId xmlns:p14="http://schemas.microsoft.com/office/powerpoint/2010/main" val="1027675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23C7A6-2C12-4E1B-993F-9E8D8FB0E613}"/>
              </a:ext>
            </a:extLst>
          </p:cNvPr>
          <p:cNvPicPr>
            <a:picLocks noChangeAspect="1"/>
          </p:cNvPicPr>
          <p:nvPr/>
        </p:nvPicPr>
        <p:blipFill>
          <a:blip r:embed="rId3"/>
          <a:stretch>
            <a:fillRect/>
          </a:stretch>
        </p:blipFill>
        <p:spPr>
          <a:xfrm>
            <a:off x="1195387" y="1719262"/>
            <a:ext cx="9801225" cy="3419475"/>
          </a:xfrm>
          <a:prstGeom prst="rect">
            <a:avLst/>
          </a:prstGeom>
        </p:spPr>
      </p:pic>
    </p:spTree>
    <p:extLst>
      <p:ext uri="{BB962C8B-B14F-4D97-AF65-F5344CB8AC3E}">
        <p14:creationId xmlns:p14="http://schemas.microsoft.com/office/powerpoint/2010/main" val="308162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05E072-7FF1-499D-928D-D2AA07670EC1}"/>
              </a:ext>
            </a:extLst>
          </p:cNvPr>
          <p:cNvSpPr txBox="1"/>
          <p:nvPr/>
        </p:nvSpPr>
        <p:spPr>
          <a:xfrm>
            <a:off x="157018" y="3162362"/>
            <a:ext cx="11720946" cy="205934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Roboto" panose="02000000000000000000" pitchFamily="2" charset="0"/>
                <a:ea typeface="Roboto" panose="02000000000000000000" pitchFamily="2" charset="0"/>
                <a:cs typeface="Times New Roman" panose="02020603050405020304" pitchFamily="18" charset="0"/>
              </a:rPr>
              <a:t>"Licenses also provide the freedom to develop new treatments better suited for resource-limited settings, such as pediatric formulations and fixed-dose combinations.“</a:t>
            </a:r>
          </a:p>
          <a:p>
            <a:pPr marL="0" marR="0">
              <a:lnSpc>
                <a:spcPct val="107000"/>
              </a:lnSpc>
              <a:spcBef>
                <a:spcPts val="0"/>
              </a:spcBef>
              <a:spcAft>
                <a:spcPts val="800"/>
              </a:spcAft>
            </a:pPr>
            <a:endParaRPr lang="en-US" sz="1800" dirty="0">
              <a:effectLst/>
              <a:latin typeface="Roboto" panose="02000000000000000000" pitchFamily="2" charset="0"/>
              <a:ea typeface="Roboto" panose="02000000000000000000" pitchFamily="2" charset="0"/>
              <a:cs typeface="Times New Roman" panose="02020603050405020304" pitchFamily="18" charset="0"/>
            </a:endParaRPr>
          </a:p>
          <a:p>
            <a:pPr marL="0" marR="0">
              <a:lnSpc>
                <a:spcPct val="107000"/>
              </a:lnSpc>
              <a:spcBef>
                <a:spcPts val="0"/>
              </a:spcBef>
              <a:spcAft>
                <a:spcPts val="800"/>
              </a:spcAft>
            </a:pPr>
            <a:r>
              <a:rPr lang="en-US" sz="1800" dirty="0">
                <a:effectLst/>
                <a:latin typeface="Roboto" panose="02000000000000000000" pitchFamily="2" charset="0"/>
                <a:ea typeface="Roboto" panose="02000000000000000000" pitchFamily="2" charset="0"/>
                <a:cs typeface="Times New Roman" panose="02020603050405020304" pitchFamily="18" charset="0"/>
              </a:rPr>
              <a:t>And with the addition of GSK and ViiV Healthcare, the names of some of the commercial partners in these agreements the “MPP also worked with Janssen [7] and Boehringer Ingelheim [8] to extend their non-assert policies... ’to ensure’ that the companies will not assert their patent rights in many more developing countries."</a:t>
            </a:r>
          </a:p>
        </p:txBody>
      </p:sp>
      <p:sp>
        <p:nvSpPr>
          <p:cNvPr id="5" name="TextBox 4">
            <a:extLst>
              <a:ext uri="{FF2B5EF4-FFF2-40B4-BE49-F238E27FC236}">
                <a16:creationId xmlns:a16="http://schemas.microsoft.com/office/drawing/2014/main" id="{4306E669-54EE-476A-A36E-570D2DE1D461}"/>
              </a:ext>
            </a:extLst>
          </p:cNvPr>
          <p:cNvSpPr txBox="1"/>
          <p:nvPr/>
        </p:nvSpPr>
        <p:spPr>
          <a:xfrm>
            <a:off x="230909" y="6091719"/>
            <a:ext cx="9328727" cy="553998"/>
          </a:xfrm>
          <a:prstGeom prst="rect">
            <a:avLst/>
          </a:prstGeom>
          <a:noFill/>
        </p:spPr>
        <p:txBody>
          <a:bodyPr wrap="square">
            <a:spAutoFit/>
          </a:bodyPr>
          <a:lstStyle/>
          <a:p>
            <a:r>
              <a:rPr lang="en-US" sz="1000" dirty="0">
                <a:latin typeface="Roboto" panose="02000000000000000000" pitchFamily="2" charset="0"/>
                <a:ea typeface="Roboto" panose="02000000000000000000" pitchFamily="2" charset="0"/>
              </a:rPr>
              <a:t>7. "The Medicines Patent Pool on Janssen's Extension of its Access Policy for Pediatric Medicine Darunavir." Medicines Patent Pool. Retrieved 9 October 2017.</a:t>
            </a:r>
          </a:p>
          <a:p>
            <a:endParaRPr lang="en-US" sz="1000" dirty="0">
              <a:latin typeface="Roboto" panose="02000000000000000000" pitchFamily="2" charset="0"/>
              <a:ea typeface="Roboto" panose="02000000000000000000" pitchFamily="2" charset="0"/>
            </a:endParaRPr>
          </a:p>
          <a:p>
            <a:r>
              <a:rPr lang="en-US" sz="1000" dirty="0">
                <a:latin typeface="Roboto" panose="02000000000000000000" pitchFamily="2" charset="0"/>
                <a:ea typeface="Roboto" panose="02000000000000000000" pitchFamily="2" charset="0"/>
              </a:rPr>
              <a:t>8. "Boehringer Ingelheim increases access to the medication for the treatment of HIV/Aids." Boehringer Ingelheim. Retrieved 9 October 2017.</a:t>
            </a:r>
          </a:p>
        </p:txBody>
      </p:sp>
      <p:pic>
        <p:nvPicPr>
          <p:cNvPr id="7" name="Picture 6">
            <a:extLst>
              <a:ext uri="{FF2B5EF4-FFF2-40B4-BE49-F238E27FC236}">
                <a16:creationId xmlns:a16="http://schemas.microsoft.com/office/drawing/2014/main" id="{2755C090-2361-4FBB-8C5A-DD222B5EBC61}"/>
              </a:ext>
            </a:extLst>
          </p:cNvPr>
          <p:cNvPicPr>
            <a:picLocks noChangeAspect="1"/>
          </p:cNvPicPr>
          <p:nvPr/>
        </p:nvPicPr>
        <p:blipFill>
          <a:blip r:embed="rId3"/>
          <a:stretch>
            <a:fillRect/>
          </a:stretch>
        </p:blipFill>
        <p:spPr>
          <a:xfrm>
            <a:off x="4053464" y="511852"/>
            <a:ext cx="4309142" cy="2248879"/>
          </a:xfrm>
          <a:prstGeom prst="rect">
            <a:avLst/>
          </a:prstGeom>
        </p:spPr>
      </p:pic>
    </p:spTree>
    <p:extLst>
      <p:ext uri="{BB962C8B-B14F-4D97-AF65-F5344CB8AC3E}">
        <p14:creationId xmlns:p14="http://schemas.microsoft.com/office/powerpoint/2010/main" val="3144704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EF2CFBA-86CB-4CD8-B7D1-35A22EA6E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859" y="892835"/>
            <a:ext cx="6029325" cy="4924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EE9CB2-4E1C-4514-804C-DDA10D53F043}"/>
              </a:ext>
            </a:extLst>
          </p:cNvPr>
          <p:cNvSpPr txBox="1"/>
          <p:nvPr/>
        </p:nvSpPr>
        <p:spPr>
          <a:xfrm>
            <a:off x="4983013" y="346790"/>
            <a:ext cx="2225967" cy="369332"/>
          </a:xfrm>
          <a:prstGeom prst="rect">
            <a:avLst/>
          </a:prstGeom>
          <a:noFill/>
        </p:spPr>
        <p:txBody>
          <a:bodyPr wrap="square">
            <a:spAutoFit/>
          </a:bodyPr>
          <a:lstStyle/>
          <a:p>
            <a:r>
              <a:rPr lang="en-US" b="1" dirty="0">
                <a:latin typeface="Roboto" panose="02000000000000000000" pitchFamily="2" charset="0"/>
                <a:ea typeface="Roboto" panose="02000000000000000000" pitchFamily="2" charset="0"/>
              </a:rPr>
              <a:t>Pooling Patents</a:t>
            </a:r>
          </a:p>
        </p:txBody>
      </p:sp>
      <p:sp>
        <p:nvSpPr>
          <p:cNvPr id="3" name="TextBox 2">
            <a:extLst>
              <a:ext uri="{FF2B5EF4-FFF2-40B4-BE49-F238E27FC236}">
                <a16:creationId xmlns:a16="http://schemas.microsoft.com/office/drawing/2014/main" id="{FCCF7876-17F0-4255-AD1E-CE9EF31071A3}"/>
              </a:ext>
            </a:extLst>
          </p:cNvPr>
          <p:cNvSpPr txBox="1"/>
          <p:nvPr/>
        </p:nvSpPr>
        <p:spPr>
          <a:xfrm>
            <a:off x="166253" y="6234211"/>
            <a:ext cx="7084292" cy="276999"/>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rPr>
              <a:t>Taken from: Bloomberg Law – Pooling Patents to Speed Virus Treatments More Logical Than Easy</a:t>
            </a:r>
          </a:p>
        </p:txBody>
      </p:sp>
      <p:sp>
        <p:nvSpPr>
          <p:cNvPr id="5" name="TextBox 4">
            <a:extLst>
              <a:ext uri="{FF2B5EF4-FFF2-40B4-BE49-F238E27FC236}">
                <a16:creationId xmlns:a16="http://schemas.microsoft.com/office/drawing/2014/main" id="{051AF5FF-8206-40E4-AC23-11D183C31D03}"/>
              </a:ext>
            </a:extLst>
          </p:cNvPr>
          <p:cNvSpPr txBox="1"/>
          <p:nvPr/>
        </p:nvSpPr>
        <p:spPr>
          <a:xfrm>
            <a:off x="144170" y="6511210"/>
            <a:ext cx="5782352" cy="246221"/>
          </a:xfrm>
          <a:prstGeom prst="rect">
            <a:avLst/>
          </a:prstGeom>
          <a:noFill/>
        </p:spPr>
        <p:txBody>
          <a:bodyPr wrap="none" rtlCol="0">
            <a:spAutoFit/>
          </a:bodyPr>
          <a:lstStyle/>
          <a:p>
            <a:r>
              <a:rPr lang="en-US" sz="1000" dirty="0"/>
              <a:t>https://news.bloomberglaw.com/ip-law/pooling-patents-to-speed-virus-treatments-more-logical-than-easy</a:t>
            </a:r>
            <a:endParaRPr lang="en-US" dirty="0"/>
          </a:p>
        </p:txBody>
      </p:sp>
    </p:spTree>
    <p:extLst>
      <p:ext uri="{BB962C8B-B14F-4D97-AF65-F5344CB8AC3E}">
        <p14:creationId xmlns:p14="http://schemas.microsoft.com/office/powerpoint/2010/main" val="1843915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24BBC8-9CA4-48F0-B3E2-5ABC70AD9A23}"/>
              </a:ext>
            </a:extLst>
          </p:cNvPr>
          <p:cNvPicPr>
            <a:picLocks noChangeAspect="1"/>
          </p:cNvPicPr>
          <p:nvPr/>
        </p:nvPicPr>
        <p:blipFill>
          <a:blip r:embed="rId3"/>
          <a:stretch>
            <a:fillRect/>
          </a:stretch>
        </p:blipFill>
        <p:spPr>
          <a:xfrm>
            <a:off x="2376487" y="719137"/>
            <a:ext cx="7439025" cy="5419725"/>
          </a:xfrm>
          <a:prstGeom prst="rect">
            <a:avLst/>
          </a:prstGeom>
        </p:spPr>
      </p:pic>
    </p:spTree>
    <p:extLst>
      <p:ext uri="{BB962C8B-B14F-4D97-AF65-F5344CB8AC3E}">
        <p14:creationId xmlns:p14="http://schemas.microsoft.com/office/powerpoint/2010/main" val="2856246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BDE366-766F-478D-8501-5D245C9EF728}"/>
              </a:ext>
            </a:extLst>
          </p:cNvPr>
          <p:cNvPicPr>
            <a:picLocks noChangeAspect="1"/>
          </p:cNvPicPr>
          <p:nvPr/>
        </p:nvPicPr>
        <p:blipFill>
          <a:blip r:embed="rId3"/>
          <a:stretch>
            <a:fillRect/>
          </a:stretch>
        </p:blipFill>
        <p:spPr>
          <a:xfrm>
            <a:off x="1271587" y="4608666"/>
            <a:ext cx="9648825" cy="1990725"/>
          </a:xfrm>
          <a:prstGeom prst="rect">
            <a:avLst/>
          </a:prstGeom>
        </p:spPr>
      </p:pic>
      <p:pic>
        <p:nvPicPr>
          <p:cNvPr id="5" name="Picture 4">
            <a:extLst>
              <a:ext uri="{FF2B5EF4-FFF2-40B4-BE49-F238E27FC236}">
                <a16:creationId xmlns:a16="http://schemas.microsoft.com/office/drawing/2014/main" id="{C5E67F64-D9E5-471D-828C-FEFA61CB8297}"/>
              </a:ext>
            </a:extLst>
          </p:cNvPr>
          <p:cNvPicPr>
            <a:picLocks noChangeAspect="1"/>
          </p:cNvPicPr>
          <p:nvPr/>
        </p:nvPicPr>
        <p:blipFill>
          <a:blip r:embed="rId4"/>
          <a:stretch>
            <a:fillRect/>
          </a:stretch>
        </p:blipFill>
        <p:spPr>
          <a:xfrm>
            <a:off x="3304965" y="603682"/>
            <a:ext cx="5582067" cy="3599894"/>
          </a:xfrm>
          <a:prstGeom prst="rect">
            <a:avLst/>
          </a:prstGeom>
        </p:spPr>
      </p:pic>
    </p:spTree>
    <p:extLst>
      <p:ext uri="{BB962C8B-B14F-4D97-AF65-F5344CB8AC3E}">
        <p14:creationId xmlns:p14="http://schemas.microsoft.com/office/powerpoint/2010/main" val="2861797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AEE7BD-82C7-4B4B-82EE-A19379E9496F}"/>
              </a:ext>
            </a:extLst>
          </p:cNvPr>
          <p:cNvSpPr txBox="1"/>
          <p:nvPr/>
        </p:nvSpPr>
        <p:spPr>
          <a:xfrm>
            <a:off x="4275566" y="621437"/>
            <a:ext cx="3640868" cy="1107996"/>
          </a:xfrm>
          <a:prstGeom prst="rect">
            <a:avLst/>
          </a:prstGeom>
          <a:noFill/>
        </p:spPr>
        <p:txBody>
          <a:bodyPr wrap="none" rtlCol="0">
            <a:spAutoFit/>
          </a:bodyPr>
          <a:lstStyle/>
          <a:p>
            <a:r>
              <a:rPr lang="en-US" sz="6600" dirty="0"/>
              <a:t>Questions</a:t>
            </a:r>
          </a:p>
        </p:txBody>
      </p:sp>
    </p:spTree>
    <p:extLst>
      <p:ext uri="{BB962C8B-B14F-4D97-AF65-F5344CB8AC3E}">
        <p14:creationId xmlns:p14="http://schemas.microsoft.com/office/powerpoint/2010/main" val="398594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58A703-0200-449B-B72B-F765977294C3}"/>
              </a:ext>
            </a:extLst>
          </p:cNvPr>
          <p:cNvPicPr>
            <a:picLocks noChangeAspect="1"/>
          </p:cNvPicPr>
          <p:nvPr/>
        </p:nvPicPr>
        <p:blipFill>
          <a:blip r:embed="rId3"/>
          <a:stretch>
            <a:fillRect/>
          </a:stretch>
        </p:blipFill>
        <p:spPr>
          <a:xfrm>
            <a:off x="186014" y="2316383"/>
            <a:ext cx="4465885" cy="1807149"/>
          </a:xfrm>
          <a:prstGeom prst="rect">
            <a:avLst/>
          </a:prstGeom>
        </p:spPr>
      </p:pic>
      <p:pic>
        <p:nvPicPr>
          <p:cNvPr id="6146" name="Picture 2" descr="Miguel Coimbra - Odysseus, King of Ithaca. Tags: trojan war, iliad,  odyssey, odysseus, ulysses, | Greek mythology tattoos, Greek warrior, Greek  and roman mythology">
            <a:extLst>
              <a:ext uri="{FF2B5EF4-FFF2-40B4-BE49-F238E27FC236}">
                <a16:creationId xmlns:a16="http://schemas.microsoft.com/office/drawing/2014/main" id="{D55D5900-7C23-4436-B8AD-CFB914CAE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6510" y="2209800"/>
            <a:ext cx="1876425" cy="24384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71C439C4-4302-4CF6-81E8-669DDA244A61}"/>
              </a:ext>
            </a:extLst>
          </p:cNvPr>
          <p:cNvCxnSpPr/>
          <p:nvPr/>
        </p:nvCxnSpPr>
        <p:spPr>
          <a:xfrm>
            <a:off x="4838330" y="3219957"/>
            <a:ext cx="34889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587B422E-6A29-4CA0-A3C3-E881A6E478C2}"/>
              </a:ext>
            </a:extLst>
          </p:cNvPr>
          <p:cNvSpPr txBox="1"/>
          <p:nvPr/>
        </p:nvSpPr>
        <p:spPr>
          <a:xfrm>
            <a:off x="5246703" y="3559946"/>
            <a:ext cx="2157835" cy="646331"/>
          </a:xfrm>
          <a:prstGeom prst="rect">
            <a:avLst/>
          </a:prstGeom>
          <a:noFill/>
        </p:spPr>
        <p:txBody>
          <a:bodyPr wrap="none" rtlCol="0">
            <a:spAutoFit/>
          </a:bodyPr>
          <a:lstStyle/>
          <a:p>
            <a:pPr algn="ctr"/>
            <a:r>
              <a:rPr lang="en-US" b="1" dirty="0"/>
              <a:t>CABO is NOT Ulysses</a:t>
            </a:r>
          </a:p>
          <a:p>
            <a:pPr algn="ctr"/>
            <a:r>
              <a:rPr lang="en-US" b="1" dirty="0"/>
              <a:t>and vice versa</a:t>
            </a:r>
          </a:p>
        </p:txBody>
      </p:sp>
    </p:spTree>
    <p:extLst>
      <p:ext uri="{BB962C8B-B14F-4D97-AF65-F5344CB8AC3E}">
        <p14:creationId xmlns:p14="http://schemas.microsoft.com/office/powerpoint/2010/main" val="964835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7DC4D5-FF12-46CB-B4F9-950F60DA97F0}"/>
              </a:ext>
            </a:extLst>
          </p:cNvPr>
          <p:cNvSpPr txBox="1"/>
          <p:nvPr/>
        </p:nvSpPr>
        <p:spPr>
          <a:xfrm>
            <a:off x="4484702" y="2875002"/>
            <a:ext cx="3222596" cy="1107996"/>
          </a:xfrm>
          <a:prstGeom prst="rect">
            <a:avLst/>
          </a:prstGeom>
          <a:noFill/>
        </p:spPr>
        <p:txBody>
          <a:bodyPr wrap="square" rtlCol="0">
            <a:spAutoFit/>
          </a:bodyPr>
          <a:lstStyle/>
          <a:p>
            <a:r>
              <a:rPr lang="en-US" sz="6600" dirty="0"/>
              <a:t>THE END</a:t>
            </a:r>
          </a:p>
        </p:txBody>
      </p:sp>
    </p:spTree>
    <p:extLst>
      <p:ext uri="{BB962C8B-B14F-4D97-AF65-F5344CB8AC3E}">
        <p14:creationId xmlns:p14="http://schemas.microsoft.com/office/powerpoint/2010/main" val="340533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78454B-E30F-4413-9A1C-461EAC8B7E43}"/>
              </a:ext>
            </a:extLst>
          </p:cNvPr>
          <p:cNvSpPr txBox="1"/>
          <p:nvPr/>
        </p:nvSpPr>
        <p:spPr>
          <a:xfrm>
            <a:off x="770663" y="2074783"/>
            <a:ext cx="10650673" cy="1354217"/>
          </a:xfrm>
          <a:prstGeom prst="rect">
            <a:avLst/>
          </a:prstGeom>
          <a:noFill/>
        </p:spPr>
        <p:txBody>
          <a:bodyPr wrap="none" rtlCol="0">
            <a:spAutoFit/>
          </a:bodyPr>
          <a:lstStyle/>
          <a:p>
            <a:pPr algn="ctr"/>
            <a:r>
              <a:rPr lang="en-US" sz="3200" dirty="0">
                <a:effectLst/>
                <a:latin typeface="Roboto" panose="02000000000000000000" pitchFamily="2" charset="0"/>
                <a:ea typeface="Roboto" panose="02000000000000000000" pitchFamily="2" charset="0"/>
                <a:cs typeface="Times New Roman" panose="02020603050405020304" pitchFamily="18" charset="0"/>
              </a:rPr>
              <a:t>But CABO and Ulysses also have much in common:</a:t>
            </a:r>
          </a:p>
          <a:p>
            <a:pPr algn="ctr"/>
            <a:r>
              <a:rPr lang="en-US" sz="3200" dirty="0">
                <a:effectLst/>
                <a:latin typeface="Roboto" panose="02000000000000000000" pitchFamily="2" charset="0"/>
                <a:ea typeface="Roboto" panose="02000000000000000000" pitchFamily="2" charset="0"/>
                <a:cs typeface="Times New Roman" panose="02020603050405020304" pitchFamily="18" charset="0"/>
              </a:rPr>
              <a:t> a long and storied journey to reach their final destination.</a:t>
            </a:r>
          </a:p>
          <a:p>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971353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E73C6F-0128-4763-BEC8-2F75D8AC9AA1}"/>
              </a:ext>
            </a:extLst>
          </p:cNvPr>
          <p:cNvPicPr>
            <a:picLocks noChangeAspect="1"/>
          </p:cNvPicPr>
          <p:nvPr/>
        </p:nvPicPr>
        <p:blipFill>
          <a:blip r:embed="rId3"/>
          <a:stretch>
            <a:fillRect/>
          </a:stretch>
        </p:blipFill>
        <p:spPr>
          <a:xfrm>
            <a:off x="428734" y="869075"/>
            <a:ext cx="11334531" cy="4811289"/>
          </a:xfrm>
          <a:prstGeom prst="rect">
            <a:avLst/>
          </a:prstGeom>
        </p:spPr>
      </p:pic>
    </p:spTree>
    <p:extLst>
      <p:ext uri="{BB962C8B-B14F-4D97-AF65-F5344CB8AC3E}">
        <p14:creationId xmlns:p14="http://schemas.microsoft.com/office/powerpoint/2010/main" val="397448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F988E8-E240-45D9-B516-786BB9D9F1E4}"/>
              </a:ext>
            </a:extLst>
          </p:cNvPr>
          <p:cNvSpPr txBox="1"/>
          <p:nvPr/>
        </p:nvSpPr>
        <p:spPr>
          <a:xfrm>
            <a:off x="1707523" y="1674253"/>
            <a:ext cx="8776953" cy="369332"/>
          </a:xfrm>
          <a:prstGeom prst="rect">
            <a:avLst/>
          </a:prstGeom>
          <a:noFill/>
        </p:spPr>
        <p:txBody>
          <a:bodyPr wrap="square" rtlCol="0">
            <a:spAutoFit/>
          </a:bodyPr>
          <a:lstStyle/>
          <a:p>
            <a:r>
              <a:rPr lang="en-US" b="1" dirty="0"/>
              <a:t>Short tutorial on Property Rights and how they relate to Intellectual Property and Assets  </a:t>
            </a:r>
          </a:p>
        </p:txBody>
      </p:sp>
    </p:spTree>
    <p:extLst>
      <p:ext uri="{BB962C8B-B14F-4D97-AF65-F5344CB8AC3E}">
        <p14:creationId xmlns:p14="http://schemas.microsoft.com/office/powerpoint/2010/main" val="236660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97D971-6013-49A9-87DE-767643FC5BD2}"/>
              </a:ext>
            </a:extLst>
          </p:cNvPr>
          <p:cNvSpPr txBox="1"/>
          <p:nvPr/>
        </p:nvSpPr>
        <p:spPr>
          <a:xfrm>
            <a:off x="278235" y="3956499"/>
            <a:ext cx="8244281" cy="369332"/>
          </a:xfrm>
          <a:prstGeom prst="rect">
            <a:avLst/>
          </a:prstGeom>
          <a:noFill/>
        </p:spPr>
        <p:txBody>
          <a:bodyPr wrap="square">
            <a:spAutoFit/>
          </a:bodyPr>
          <a:lstStyle/>
          <a:p>
            <a:r>
              <a:rPr lang="en-US" b="1" i="0" dirty="0">
                <a:solidFill>
                  <a:srgbClr val="202122"/>
                </a:solidFill>
                <a:effectLst/>
              </a:rPr>
              <a:t>Personal rights</a:t>
            </a:r>
            <a:r>
              <a:rPr lang="en-US" b="0" i="0" dirty="0">
                <a:solidFill>
                  <a:srgbClr val="202122"/>
                </a:solidFill>
                <a:effectLst/>
              </a:rPr>
              <a:t> are the rights that a person has over their own body.</a:t>
            </a:r>
            <a:endParaRPr lang="en-US" dirty="0"/>
          </a:p>
        </p:txBody>
      </p:sp>
      <p:sp>
        <p:nvSpPr>
          <p:cNvPr id="3" name="TextBox 2">
            <a:extLst>
              <a:ext uri="{FF2B5EF4-FFF2-40B4-BE49-F238E27FC236}">
                <a16:creationId xmlns:a16="http://schemas.microsoft.com/office/drawing/2014/main" id="{54CE54EB-2A2C-4382-8817-E16B29820555}"/>
              </a:ext>
            </a:extLst>
          </p:cNvPr>
          <p:cNvSpPr txBox="1"/>
          <p:nvPr/>
        </p:nvSpPr>
        <p:spPr>
          <a:xfrm>
            <a:off x="278235" y="4682651"/>
            <a:ext cx="11390851" cy="646331"/>
          </a:xfrm>
          <a:prstGeom prst="rect">
            <a:avLst/>
          </a:prstGeom>
          <a:noFill/>
        </p:spPr>
        <p:txBody>
          <a:bodyPr wrap="square">
            <a:spAutoFit/>
          </a:bodyPr>
          <a:lstStyle/>
          <a:p>
            <a:r>
              <a:rPr lang="en-US" b="1" dirty="0"/>
              <a:t>Moral rights</a:t>
            </a:r>
            <a:r>
              <a:rPr lang="en-US" dirty="0"/>
              <a:t> are rights of creators of copyrighted works generally recognized in civil law jurisdictions and, to a lesser extent, in some common law jurisdictions.[2]</a:t>
            </a:r>
          </a:p>
        </p:txBody>
      </p:sp>
      <p:sp>
        <p:nvSpPr>
          <p:cNvPr id="4" name="TextBox 3">
            <a:extLst>
              <a:ext uri="{FF2B5EF4-FFF2-40B4-BE49-F238E27FC236}">
                <a16:creationId xmlns:a16="http://schemas.microsoft.com/office/drawing/2014/main" id="{1619BEA5-76DF-4BFA-A2AE-47DF5E0660CC}"/>
              </a:ext>
            </a:extLst>
          </p:cNvPr>
          <p:cNvSpPr txBox="1"/>
          <p:nvPr/>
        </p:nvSpPr>
        <p:spPr>
          <a:xfrm>
            <a:off x="278235" y="1765531"/>
            <a:ext cx="11768356" cy="646331"/>
          </a:xfrm>
          <a:prstGeom prst="rect">
            <a:avLst/>
          </a:prstGeom>
          <a:noFill/>
        </p:spPr>
        <p:txBody>
          <a:bodyPr wrap="square">
            <a:spAutoFit/>
          </a:bodyPr>
          <a:lstStyle/>
          <a:p>
            <a:r>
              <a:rPr lang="en-US" b="1" dirty="0"/>
              <a:t>Rights </a:t>
            </a:r>
            <a:r>
              <a:rPr lang="en-US" dirty="0"/>
              <a:t>are legal, social, or ethical principles of freedom or entitlement; that is, rights are the fundamental normative rules about what is allowed of people or owed to people according to some legal system, social convention, or ethical theory.[1] </a:t>
            </a:r>
          </a:p>
        </p:txBody>
      </p:sp>
      <p:sp>
        <p:nvSpPr>
          <p:cNvPr id="5" name="TextBox 4">
            <a:extLst>
              <a:ext uri="{FF2B5EF4-FFF2-40B4-BE49-F238E27FC236}">
                <a16:creationId xmlns:a16="http://schemas.microsoft.com/office/drawing/2014/main" id="{9366B6F6-ACB1-4303-9496-94C4151C4FD2}"/>
              </a:ext>
            </a:extLst>
          </p:cNvPr>
          <p:cNvSpPr txBox="1"/>
          <p:nvPr/>
        </p:nvSpPr>
        <p:spPr>
          <a:xfrm>
            <a:off x="387990" y="6065728"/>
            <a:ext cx="10828091" cy="246221"/>
          </a:xfrm>
          <a:prstGeom prst="rect">
            <a:avLst/>
          </a:prstGeom>
          <a:noFill/>
        </p:spPr>
        <p:txBody>
          <a:bodyPr wrap="square">
            <a:spAutoFit/>
          </a:bodyPr>
          <a:lstStyle/>
          <a:p>
            <a:r>
              <a:rPr lang="en-US" sz="1000" dirty="0"/>
              <a:t>1. "Stanford Encyclopedia of Philosophy". Stanford University. July 9, 2007. Retrieved 2009-12-21.</a:t>
            </a:r>
          </a:p>
        </p:txBody>
      </p:sp>
      <p:sp>
        <p:nvSpPr>
          <p:cNvPr id="6" name="TextBox 5">
            <a:extLst>
              <a:ext uri="{FF2B5EF4-FFF2-40B4-BE49-F238E27FC236}">
                <a16:creationId xmlns:a16="http://schemas.microsoft.com/office/drawing/2014/main" id="{3CCDD68B-1488-4888-A1E6-6A760DBBC356}"/>
              </a:ext>
            </a:extLst>
          </p:cNvPr>
          <p:cNvSpPr txBox="1"/>
          <p:nvPr/>
        </p:nvSpPr>
        <p:spPr>
          <a:xfrm>
            <a:off x="278235" y="2953348"/>
            <a:ext cx="11390851" cy="646331"/>
          </a:xfrm>
          <a:prstGeom prst="rect">
            <a:avLst/>
          </a:prstGeom>
          <a:noFill/>
        </p:spPr>
        <p:txBody>
          <a:bodyPr wrap="square">
            <a:spAutoFit/>
          </a:bodyPr>
          <a:lstStyle/>
          <a:p>
            <a:r>
              <a:rPr lang="en-US" dirty="0"/>
              <a:t>In Civil law, </a:t>
            </a:r>
            <a:r>
              <a:rPr lang="en-US" b="1" dirty="0"/>
              <a:t>real right </a:t>
            </a:r>
            <a:r>
              <a:rPr lang="en-US" dirty="0"/>
              <a:t>refers to a right that is attached to a thing rather than a person. Real rights include ownership, use, pledge…</a:t>
            </a:r>
            <a:r>
              <a:rPr lang="en-US" dirty="0" err="1"/>
              <a:t>etc</a:t>
            </a:r>
            <a:endParaRPr lang="en-US" dirty="0"/>
          </a:p>
        </p:txBody>
      </p:sp>
      <p:sp>
        <p:nvSpPr>
          <p:cNvPr id="7" name="TextBox 6">
            <a:extLst>
              <a:ext uri="{FF2B5EF4-FFF2-40B4-BE49-F238E27FC236}">
                <a16:creationId xmlns:a16="http://schemas.microsoft.com/office/drawing/2014/main" id="{0308ADC2-CE1F-4BF6-BC4D-7C79F1148844}"/>
              </a:ext>
            </a:extLst>
          </p:cNvPr>
          <p:cNvSpPr txBox="1"/>
          <p:nvPr/>
        </p:nvSpPr>
        <p:spPr>
          <a:xfrm>
            <a:off x="387990" y="6411954"/>
            <a:ext cx="10828090" cy="246221"/>
          </a:xfrm>
          <a:prstGeom prst="rect">
            <a:avLst/>
          </a:prstGeom>
          <a:noFill/>
        </p:spPr>
        <p:txBody>
          <a:bodyPr wrap="square">
            <a:spAutoFit/>
          </a:bodyPr>
          <a:lstStyle/>
          <a:p>
            <a:r>
              <a:rPr lang="en-US" sz="1000" dirty="0"/>
              <a:t>2. </a:t>
            </a:r>
            <a:r>
              <a:rPr lang="en-US" sz="1000" dirty="0" err="1"/>
              <a:t>Sundara</a:t>
            </a:r>
            <a:r>
              <a:rPr lang="en-US" sz="1000" dirty="0"/>
              <a:t> </a:t>
            </a:r>
            <a:r>
              <a:rPr lang="en-US" sz="1000" dirty="0" err="1"/>
              <a:t>Rajan</a:t>
            </a:r>
            <a:r>
              <a:rPr lang="en-US" sz="1000" dirty="0"/>
              <a:t>, Mira T. (2006). Copyright and Creative Freedom: A Study of Post-Socialist Law Reform. Routledge Studies in International Law. Taylor &amp; Francis. pp. 41–42. ISBN 978-0-20396-776-8.</a:t>
            </a:r>
          </a:p>
        </p:txBody>
      </p:sp>
      <p:sp>
        <p:nvSpPr>
          <p:cNvPr id="8" name="TextBox 7">
            <a:extLst>
              <a:ext uri="{FF2B5EF4-FFF2-40B4-BE49-F238E27FC236}">
                <a16:creationId xmlns:a16="http://schemas.microsoft.com/office/drawing/2014/main" id="{2457BE44-C3CC-4377-A108-D20B797F5F28}"/>
              </a:ext>
            </a:extLst>
          </p:cNvPr>
          <p:cNvSpPr txBox="1"/>
          <p:nvPr/>
        </p:nvSpPr>
        <p:spPr>
          <a:xfrm>
            <a:off x="3284288" y="887148"/>
            <a:ext cx="5378743" cy="369332"/>
          </a:xfrm>
          <a:prstGeom prst="rect">
            <a:avLst/>
          </a:prstGeom>
          <a:noFill/>
        </p:spPr>
        <p:txBody>
          <a:bodyPr wrap="square">
            <a:spAutoFit/>
          </a:bodyPr>
          <a:lstStyle/>
          <a:p>
            <a:r>
              <a:rPr lang="en-US" b="1" dirty="0"/>
              <a:t>What Rights are related to Intellectual Property?</a:t>
            </a:r>
          </a:p>
        </p:txBody>
      </p:sp>
    </p:spTree>
    <p:extLst>
      <p:ext uri="{BB962C8B-B14F-4D97-AF65-F5344CB8AC3E}">
        <p14:creationId xmlns:p14="http://schemas.microsoft.com/office/powerpoint/2010/main" val="122662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09B85-DA06-49CB-8771-C6E2D46A4ABB}"/>
              </a:ext>
            </a:extLst>
          </p:cNvPr>
          <p:cNvSpPr txBox="1"/>
          <p:nvPr/>
        </p:nvSpPr>
        <p:spPr>
          <a:xfrm>
            <a:off x="528506" y="2117707"/>
            <a:ext cx="10511406" cy="1676741"/>
          </a:xfrm>
          <a:prstGeom prst="rect">
            <a:avLst/>
          </a:prstGeom>
          <a:noFill/>
        </p:spPr>
        <p:txBody>
          <a:bodyPr wrap="square">
            <a:spAutoFit/>
          </a:bodyPr>
          <a:lstStyle/>
          <a:p>
            <a:pPr>
              <a:lnSpc>
                <a:spcPct val="200000"/>
              </a:lnSpc>
            </a:pPr>
            <a:r>
              <a:rPr lang="en-US" b="1" dirty="0"/>
              <a:t>Moral rights </a:t>
            </a:r>
            <a:r>
              <a:rPr lang="en-US" dirty="0"/>
              <a:t>are personal rights that connect the creator of a work to their work. Moral rights are about being properly named or credited when your work is used, and the way your work is treated and shown. Moral rights require that your name is always shown with your work. This is called right of attribution.</a:t>
            </a:r>
          </a:p>
        </p:txBody>
      </p:sp>
      <p:sp>
        <p:nvSpPr>
          <p:cNvPr id="3" name="TextBox 2">
            <a:extLst>
              <a:ext uri="{FF2B5EF4-FFF2-40B4-BE49-F238E27FC236}">
                <a16:creationId xmlns:a16="http://schemas.microsoft.com/office/drawing/2014/main" id="{C7F80C6B-DA10-4724-B904-5AC2F5404D02}"/>
              </a:ext>
            </a:extLst>
          </p:cNvPr>
          <p:cNvSpPr txBox="1"/>
          <p:nvPr/>
        </p:nvSpPr>
        <p:spPr>
          <a:xfrm>
            <a:off x="5421735" y="1124017"/>
            <a:ext cx="1348530" cy="369332"/>
          </a:xfrm>
          <a:prstGeom prst="rect">
            <a:avLst/>
          </a:prstGeom>
          <a:noFill/>
        </p:spPr>
        <p:txBody>
          <a:bodyPr wrap="square">
            <a:spAutoFit/>
          </a:bodyPr>
          <a:lstStyle/>
          <a:p>
            <a:r>
              <a:rPr lang="en-US" b="1" dirty="0"/>
              <a:t>Moral rights </a:t>
            </a:r>
          </a:p>
        </p:txBody>
      </p:sp>
    </p:spTree>
    <p:extLst>
      <p:ext uri="{BB962C8B-B14F-4D97-AF65-F5344CB8AC3E}">
        <p14:creationId xmlns:p14="http://schemas.microsoft.com/office/powerpoint/2010/main" val="152955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9B92CE-B6E4-4E53-A3A5-2B33F032271A}"/>
              </a:ext>
            </a:extLst>
          </p:cNvPr>
          <p:cNvSpPr txBox="1"/>
          <p:nvPr/>
        </p:nvSpPr>
        <p:spPr>
          <a:xfrm>
            <a:off x="486561" y="2415435"/>
            <a:ext cx="11207692" cy="2230739"/>
          </a:xfrm>
          <a:prstGeom prst="rect">
            <a:avLst/>
          </a:prstGeom>
          <a:noFill/>
        </p:spPr>
        <p:txBody>
          <a:bodyPr wrap="square">
            <a:spAutoFit/>
          </a:bodyPr>
          <a:lstStyle/>
          <a:p>
            <a:pPr>
              <a:lnSpc>
                <a:spcPct val="200000"/>
              </a:lnSpc>
            </a:pPr>
            <a:r>
              <a:rPr lang="en-US" dirty="0"/>
              <a:t>Anything else that may detract from the artist's relationship with the work </a:t>
            </a:r>
            <a:r>
              <a:rPr lang="en-US" b="1" dirty="0">
                <a:solidFill>
                  <a:srgbClr val="FF0000"/>
                </a:solidFill>
              </a:rPr>
              <a:t>even after it leaves the artist's possession</a:t>
            </a:r>
            <a:r>
              <a:rPr lang="en-US" dirty="0">
                <a:solidFill>
                  <a:srgbClr val="FF0000"/>
                </a:solidFill>
              </a:rPr>
              <a:t> </a:t>
            </a:r>
            <a:r>
              <a:rPr lang="en-US" dirty="0"/>
              <a:t>or ownership may bring these moral rights into play. Moral rights are distinct from any economic rights tied to copyrights. Even if an artist has assigned his or her copyright rights to a work to a third party, he or she still maintains the moral rights to the work.[1]</a:t>
            </a:r>
          </a:p>
        </p:txBody>
      </p:sp>
      <p:sp>
        <p:nvSpPr>
          <p:cNvPr id="3" name="TextBox 2">
            <a:extLst>
              <a:ext uri="{FF2B5EF4-FFF2-40B4-BE49-F238E27FC236}">
                <a16:creationId xmlns:a16="http://schemas.microsoft.com/office/drawing/2014/main" id="{2E11C7FB-592F-4212-9EDB-F171F1A73F85}"/>
              </a:ext>
            </a:extLst>
          </p:cNvPr>
          <p:cNvSpPr txBox="1"/>
          <p:nvPr/>
        </p:nvSpPr>
        <p:spPr>
          <a:xfrm>
            <a:off x="631271" y="6303975"/>
            <a:ext cx="11207692" cy="246221"/>
          </a:xfrm>
          <a:prstGeom prst="rect">
            <a:avLst/>
          </a:prstGeom>
          <a:noFill/>
        </p:spPr>
        <p:txBody>
          <a:bodyPr wrap="square">
            <a:spAutoFit/>
          </a:bodyPr>
          <a:lstStyle/>
          <a:p>
            <a:r>
              <a:rPr lang="en-US" sz="1000" dirty="0"/>
              <a:t>1. </a:t>
            </a:r>
            <a:r>
              <a:rPr lang="en-US" sz="1000" dirty="0" err="1"/>
              <a:t>Sundara</a:t>
            </a:r>
            <a:r>
              <a:rPr lang="en-US" sz="1000" dirty="0"/>
              <a:t> </a:t>
            </a:r>
            <a:r>
              <a:rPr lang="en-US" sz="1000" dirty="0" err="1"/>
              <a:t>Rajan</a:t>
            </a:r>
            <a:r>
              <a:rPr lang="en-US" sz="1000" dirty="0"/>
              <a:t>, Mira T. (2006). Copyright and Creative Freedom: A Study of Post-Socialist Law Reform. Routledge Studies in International Law. Taylor &amp; Francis. pp. 41–42. ISBN 978-0-20396-776-8.</a:t>
            </a:r>
          </a:p>
        </p:txBody>
      </p:sp>
      <p:sp>
        <p:nvSpPr>
          <p:cNvPr id="4" name="TextBox 3">
            <a:extLst>
              <a:ext uri="{FF2B5EF4-FFF2-40B4-BE49-F238E27FC236}">
                <a16:creationId xmlns:a16="http://schemas.microsoft.com/office/drawing/2014/main" id="{EBBB8EEA-8CE0-4EBF-BE21-1304A89A5976}"/>
              </a:ext>
            </a:extLst>
          </p:cNvPr>
          <p:cNvSpPr txBox="1"/>
          <p:nvPr/>
        </p:nvSpPr>
        <p:spPr>
          <a:xfrm>
            <a:off x="5204320" y="1032537"/>
            <a:ext cx="2061593" cy="369332"/>
          </a:xfrm>
          <a:prstGeom prst="rect">
            <a:avLst/>
          </a:prstGeom>
          <a:noFill/>
        </p:spPr>
        <p:txBody>
          <a:bodyPr wrap="square">
            <a:spAutoFit/>
          </a:bodyPr>
          <a:lstStyle/>
          <a:p>
            <a:r>
              <a:rPr lang="en-US" b="1" dirty="0"/>
              <a:t>Moral rights (</a:t>
            </a:r>
            <a:r>
              <a:rPr lang="en-US" b="1" dirty="0" err="1"/>
              <a:t>con’t</a:t>
            </a:r>
            <a:r>
              <a:rPr lang="en-US" b="1" dirty="0"/>
              <a:t>)</a:t>
            </a:r>
          </a:p>
        </p:txBody>
      </p:sp>
    </p:spTree>
    <p:extLst>
      <p:ext uri="{BB962C8B-B14F-4D97-AF65-F5344CB8AC3E}">
        <p14:creationId xmlns:p14="http://schemas.microsoft.com/office/powerpoint/2010/main" val="444080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3066</Words>
  <Application>Microsoft Office PowerPoint</Application>
  <PresentationFormat>Widescreen</PresentationFormat>
  <Paragraphs>161</Paragraphs>
  <Slides>30</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AdvOT3b30f6db.B</vt:lpstr>
      <vt:lpstr>AdvOT46dcae81</vt:lpstr>
      <vt:lpstr>AdvOT46dcae81+20</vt:lpstr>
      <vt:lpstr>AdvOT56309c18.I</vt:lpstr>
      <vt:lpstr>AdvOTd0125be5.BI</vt:lpstr>
      <vt:lpstr>Arial</vt:lpstr>
      <vt:lpstr>Calibri</vt:lpstr>
      <vt:lpstr>Calibri Light</vt:lpstr>
      <vt:lpstr>Open Sans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Houze, Thomas (NIH/NIAID) [E]</dc:creator>
  <cp:lastModifiedBy>Houze, Thomas (NIH/NIAID) [E]</cp:lastModifiedBy>
  <cp:revision>30</cp:revision>
  <dcterms:created xsi:type="dcterms:W3CDTF">2022-08-14T14:14:44Z</dcterms:created>
  <dcterms:modified xsi:type="dcterms:W3CDTF">2022-08-18T16:51:56Z</dcterms:modified>
</cp:coreProperties>
</file>