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embeddedFontLst>
    <p:embeddedFont>
      <p:font typeface="Mulish"/>
      <p:regular r:id="rId18"/>
      <p:bold r:id="rId19"/>
      <p:italic r:id="rId20"/>
      <p:boldItalic r:id="rId21"/>
    </p:embeddedFont>
    <p:embeddedFont>
      <p:font typeface="Mulish Black"/>
      <p:bold r:id="rId22"/>
      <p:boldItalic r:id="rId23"/>
    </p:embeddedFont>
    <p:embeddedFont>
      <p:font typeface="Mulish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38">
          <p15:clr>
            <a:srgbClr val="A4A3A4"/>
          </p15:clr>
        </p15:guide>
        <p15:guide id="2" pos="7242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3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10E52C-A39C-4E75-861F-686837872CCA}">
  <a:tblStyle styleId="{5810E52C-A39C-4E75-861F-686837872C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147F289-21E7-4C5A-9928-FFC815C336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8"/>
        <p:guide pos="7242"/>
        <p:guide pos="2160" orient="horz"/>
        <p:guide pos="3929" orient="horz"/>
        <p:guide pos="3840"/>
        <p:guide pos="3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italic.fntdata"/><Relationship Id="rId22" Type="http://schemas.openxmlformats.org/officeDocument/2006/relationships/font" Target="fonts/MulishBlack-bold.fntdata"/><Relationship Id="rId21" Type="http://schemas.openxmlformats.org/officeDocument/2006/relationships/font" Target="fonts/Mulish-boldItalic.fntdata"/><Relationship Id="rId24" Type="http://schemas.openxmlformats.org/officeDocument/2006/relationships/font" Target="fonts/MulishMedium-regular.fntdata"/><Relationship Id="rId23" Type="http://schemas.openxmlformats.org/officeDocument/2006/relationships/font" Target="fonts/Mulish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ulishMedium-italic.fntdata"/><Relationship Id="rId25" Type="http://schemas.openxmlformats.org/officeDocument/2006/relationships/font" Target="fonts/MulishMedium-bold.fntdata"/><Relationship Id="rId27" Type="http://schemas.openxmlformats.org/officeDocument/2006/relationships/font" Target="fonts/Mulish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ulish-bold.fntdata"/><Relationship Id="rId18" Type="http://schemas.openxmlformats.org/officeDocument/2006/relationships/font" Target="fonts/Mulish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f54d911ef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ff54d911ef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2d1303abc_3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02d1303abc_3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2d1303abc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02d1303abc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f525b9862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ff525b9862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f525b986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ff525b986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f525b9862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ff525b9862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2d1303abc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02d1303abc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f54d911ef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ff54d911ef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o + Gráfico">
  <p:cSld name="1_Texto + Gráfic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ulher com óculos de grau&#10;&#10;Descrição gerada automaticamente" id="102" name="Google Shape;102;p11"/>
          <p:cNvPicPr preferRelativeResize="0"/>
          <p:nvPr/>
        </p:nvPicPr>
        <p:blipFill rotWithShape="1">
          <a:blip r:embed="rId2">
            <a:alphaModFix/>
          </a:blip>
          <a:srcRect b="0" l="16173" r="22543" t="0"/>
          <a:stretch/>
        </p:blipFill>
        <p:spPr>
          <a:xfrm>
            <a:off x="5990492" y="0"/>
            <a:ext cx="6201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>
            <p:ph idx="3" type="body"/>
          </p:nvPr>
        </p:nvSpPr>
        <p:spPr>
          <a:xfrm>
            <a:off x="483476" y="6296300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">
  <p:cSld name="3_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574" y="0"/>
            <a:ext cx="90868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4276944" y="2646843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1">
  <p:cSld name="1_Content 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 b="0" l="61365" r="1705" t="0"/>
          <a:stretch/>
        </p:blipFill>
        <p:spPr>
          <a:xfrm>
            <a:off x="914400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">
  <p:cSld name="2_Títul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0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492817">
            <a:off x="7874095" y="1892260"/>
            <a:ext cx="2800255" cy="28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3" type="body"/>
          </p:nvPr>
        </p:nvSpPr>
        <p:spPr>
          <a:xfrm>
            <a:off x="315722" y="1099396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1">
  <p:cSld name="Colunas 4x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129" name="Google Shape;129;p18"/>
          <p:cNvGraphicFramePr/>
          <p:nvPr/>
        </p:nvGraphicFramePr>
        <p:xfrm>
          <a:off x="685800" y="2371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{5810E52C-A39C-4E75-861F-686837872CCA}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7373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5" type="body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6" type="body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7" type="body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8" type="body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9" type="body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3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6">
  <p:cSld name="Colunas 4x6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141" name="Google Shape;141;p19"/>
          <p:cNvGraphicFramePr/>
          <p:nvPr/>
        </p:nvGraphicFramePr>
        <p:xfrm>
          <a:off x="685800" y="2419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{5810E52C-A39C-4E75-861F-686837872CCA}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2" name="Google Shape;142;p19"/>
          <p:cNvSpPr txBox="1"/>
          <p:nvPr>
            <p:ph idx="2" type="body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3" type="body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4" type="body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5" type="body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6" type="body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7" type="body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8" type="body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9" type="body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3" type="body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4" type="body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5" type="body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6" type="body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17" type="body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18" type="body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9" type="body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20" type="body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21" type="body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22" type="body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23" type="body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24" type="body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25" type="body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26" type="body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27" type="body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28" type="body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29" type="body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30" type="body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31" type="body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32" type="body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3" type="body"/>
          </p:nvPr>
        </p:nvSpPr>
        <p:spPr>
          <a:xfrm>
            <a:off x="685800" y="1724236"/>
            <a:ext cx="8811126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3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3x4">
  <p:cSld name="Colunas 3x4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2" type="body"/>
          </p:nvPr>
        </p:nvSpPr>
        <p:spPr>
          <a:xfrm>
            <a:off x="761999" y="1587349"/>
            <a:ext cx="8494295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175" name="Google Shape;175;p20"/>
          <p:cNvGraphicFramePr/>
          <p:nvPr/>
        </p:nvGraphicFramePr>
        <p:xfrm>
          <a:off x="762000" y="2238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{5810E52C-A39C-4E75-861F-686837872CCA}</a:tableStyleId>
              </a:tblPr>
              <a:tblGrid>
                <a:gridCol w="3556000"/>
                <a:gridCol w="3556000"/>
                <a:gridCol w="3556000"/>
              </a:tblGrid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6" name="Google Shape;176;p20"/>
          <p:cNvSpPr txBox="1"/>
          <p:nvPr>
            <p:ph idx="3" type="body"/>
          </p:nvPr>
        </p:nvSpPr>
        <p:spPr>
          <a:xfrm>
            <a:off x="4495801" y="2368479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4" type="body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0"/>
          <p:cNvSpPr txBox="1"/>
          <p:nvPr>
            <p:ph idx="5" type="body"/>
          </p:nvPr>
        </p:nvSpPr>
        <p:spPr>
          <a:xfrm>
            <a:off x="8003509" y="2368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0"/>
          <p:cNvSpPr txBox="1"/>
          <p:nvPr>
            <p:ph idx="6" type="body"/>
          </p:nvPr>
        </p:nvSpPr>
        <p:spPr>
          <a:xfrm>
            <a:off x="4495801" y="3306304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0"/>
          <p:cNvSpPr txBox="1"/>
          <p:nvPr>
            <p:ph idx="7" type="body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8" type="body"/>
          </p:nvPr>
        </p:nvSpPr>
        <p:spPr>
          <a:xfrm>
            <a:off x="8003509" y="3306303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9" type="body"/>
          </p:nvPr>
        </p:nvSpPr>
        <p:spPr>
          <a:xfrm>
            <a:off x="4505326" y="4240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13" type="body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4" type="body"/>
          </p:nvPr>
        </p:nvSpPr>
        <p:spPr>
          <a:xfrm>
            <a:off x="8013034" y="4240477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15" type="body"/>
          </p:nvPr>
        </p:nvSpPr>
        <p:spPr>
          <a:xfrm>
            <a:off x="4505326" y="5174652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16" type="body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17" type="body"/>
          </p:nvPr>
        </p:nvSpPr>
        <p:spPr>
          <a:xfrm>
            <a:off x="8013034" y="5174651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18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Gráfico">
  <p:cSld name="Texto + Gráfico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1"/>
          <p:cNvSpPr/>
          <p:nvPr>
            <p:ph idx="3" type="chart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1">
  <p:cSld name="1_Content 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61365" r="1705" t="0"/>
          <a:stretch/>
        </p:blipFill>
        <p:spPr>
          <a:xfrm>
            <a:off x="914400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o + Gráfico">
  <p:cSld name="1_Texto + Gráfico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ulher com óculos de grau&#10;&#10;Descrição gerada automaticamente" id="197" name="Google Shape;197;p22"/>
          <p:cNvPicPr preferRelativeResize="0"/>
          <p:nvPr/>
        </p:nvPicPr>
        <p:blipFill rotWithShape="1">
          <a:blip r:embed="rId2">
            <a:alphaModFix/>
          </a:blip>
          <a:srcRect b="0" l="16173" r="22543" t="0"/>
          <a:stretch/>
        </p:blipFill>
        <p:spPr>
          <a:xfrm>
            <a:off x="5990492" y="0"/>
            <a:ext cx="6201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idx="3" type="body"/>
          </p:nvPr>
        </p:nvSpPr>
        <p:spPr>
          <a:xfrm>
            <a:off x="483476" y="6296300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">
  <p:cSld name="2_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0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492817">
            <a:off x="7874095" y="1892260"/>
            <a:ext cx="2800255" cy="28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">
  <p:cSld name="3_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574" y="0"/>
            <a:ext cx="90868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276944" y="2646843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22" y="1099396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1">
  <p:cSld name="Colunas 4x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34" name="Google Shape;34;p7"/>
          <p:cNvGraphicFramePr/>
          <p:nvPr/>
        </p:nvGraphicFramePr>
        <p:xfrm>
          <a:off x="685800" y="2371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{5810E52C-A39C-4E75-861F-686837872CCA}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7373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" name="Google Shape;35;p7"/>
          <p:cNvSpPr txBox="1"/>
          <p:nvPr>
            <p:ph idx="2" type="body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5" type="body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6" type="body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7" type="body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8" type="body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9" type="body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3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6">
  <p:cSld name="Colunas 4x6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46" name="Google Shape;46;p8"/>
          <p:cNvGraphicFramePr/>
          <p:nvPr/>
        </p:nvGraphicFramePr>
        <p:xfrm>
          <a:off x="685800" y="2419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{5810E52C-A39C-4E75-861F-686837872CCA}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5" type="body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6" type="body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7" type="body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8" type="body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9" type="body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3" type="body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4" type="body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5" type="body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6" type="body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7" type="body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8" type="body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9" type="body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0" type="body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1" type="body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2" type="body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3" type="body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4" type="body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25" type="body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26" type="body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27" type="body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28" type="body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9" type="body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30" type="body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31" type="body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32" type="body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33" type="body"/>
          </p:nvPr>
        </p:nvSpPr>
        <p:spPr>
          <a:xfrm>
            <a:off x="685800" y="1724236"/>
            <a:ext cx="8811126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3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3x4">
  <p:cSld name="Colunas 3x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761999" y="1587349"/>
            <a:ext cx="8494295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80" name="Google Shape;80;p9"/>
          <p:cNvGraphicFramePr/>
          <p:nvPr/>
        </p:nvGraphicFramePr>
        <p:xfrm>
          <a:off x="762000" y="2238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{5810E52C-A39C-4E75-861F-686837872CCA}</a:tableStyleId>
              </a:tblPr>
              <a:tblGrid>
                <a:gridCol w="3556000"/>
                <a:gridCol w="3556000"/>
                <a:gridCol w="3556000"/>
              </a:tblGrid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495801" y="2368479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8003509" y="2368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4495801" y="3306304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8" type="body"/>
          </p:nvPr>
        </p:nvSpPr>
        <p:spPr>
          <a:xfrm>
            <a:off x="8003509" y="3306303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9" type="body"/>
          </p:nvPr>
        </p:nvSpPr>
        <p:spPr>
          <a:xfrm>
            <a:off x="4505326" y="4240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3" type="body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4" type="body"/>
          </p:nvPr>
        </p:nvSpPr>
        <p:spPr>
          <a:xfrm>
            <a:off x="8013034" y="4240477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5" type="body"/>
          </p:nvPr>
        </p:nvSpPr>
        <p:spPr>
          <a:xfrm>
            <a:off x="4505326" y="5174652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6" type="body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7" type="body"/>
          </p:nvPr>
        </p:nvSpPr>
        <p:spPr>
          <a:xfrm>
            <a:off x="8013034" y="5174651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8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Gráfico">
  <p:cSld name="Texto + Gráfic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0"/>
          <p:cNvSpPr/>
          <p:nvPr>
            <p:ph idx="3" type="chart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6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890"/>
            <a:ext cx="12192000" cy="68628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9073" y="228830"/>
            <a:ext cx="1170887" cy="40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16151" y="266917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1584700" y="6564100"/>
            <a:ext cx="365600" cy="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0" y="-4890"/>
            <a:ext cx="12192000" cy="68628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106" name="Google Shape;10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9073" y="228830"/>
            <a:ext cx="1170887" cy="40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16151" y="266917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2"/>
          <p:cNvSpPr/>
          <p:nvPr/>
        </p:nvSpPr>
        <p:spPr>
          <a:xfrm>
            <a:off x="11584700" y="6564100"/>
            <a:ext cx="365600" cy="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204" name="Google Shape;204;p23"/>
          <p:cNvSpPr txBox="1"/>
          <p:nvPr/>
        </p:nvSpPr>
        <p:spPr>
          <a:xfrm>
            <a:off x="1357800" y="704950"/>
            <a:ext cx="947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Proposta de Arquitetura e Orçamento para E-commerce da Fast Engineering S/A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629100" y="4274925"/>
            <a:ext cx="920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Soluções para alta disponibilidade, escalabilidade, segurança e redução de custos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75" y="5198323"/>
            <a:ext cx="1767100" cy="1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550" y="5172893"/>
            <a:ext cx="1767100" cy="162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823950" y="822625"/>
            <a:ext cx="10544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5400">
                <a:latin typeface="Mulish"/>
                <a:ea typeface="Mulish"/>
                <a:cs typeface="Mulish"/>
                <a:sym typeface="Mulish"/>
              </a:rPr>
              <a:t>Considerações Finais</a:t>
            </a:r>
            <a:endParaRPr sz="5400"/>
          </a:p>
        </p:txBody>
      </p:sp>
      <p:sp>
        <p:nvSpPr>
          <p:cNvPr id="270" name="Google Shape;270;p32"/>
          <p:cNvSpPr txBox="1"/>
          <p:nvPr/>
        </p:nvSpPr>
        <p:spPr>
          <a:xfrm>
            <a:off x="1633950" y="1720750"/>
            <a:ext cx="8924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Recapitulação dos benefícios da proposta: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Maior disponibilidade, escalabilidade, segurança e redução de custos.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Compromisso da T.I SOLUÇÕES INCRÍVEIS: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Entregar uma solução de alta qualidade que atenda às necessidades da Fast Engineering S/A.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Fornecer suporte técnico durante todo o ciclo de vida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 à equipe da Fast Engineering S/A pela oportunidade.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450" y="4666898"/>
            <a:ext cx="1767099" cy="1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>
                <a:latin typeface="Mulish Medium"/>
                <a:ea typeface="Mulish Medium"/>
                <a:cs typeface="Mulish Medium"/>
                <a:sym typeface="Mulish Medium"/>
              </a:rPr>
              <a:t>Interna</a:t>
            </a:r>
            <a:endParaRPr sz="1400"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213" name="Google Shape;213;p24"/>
          <p:cNvSpPr txBox="1"/>
          <p:nvPr/>
        </p:nvSpPr>
        <p:spPr>
          <a:xfrm>
            <a:off x="1357800" y="620725"/>
            <a:ext cx="922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Contexto e Desafios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1490400" y="1912075"/>
            <a:ext cx="9093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Estrutura Atual: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MySQL.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com aplicação REACT.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Web Server e Armazenamento de Estáticos.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Desempenho do E-commerce: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Crescimento de 20% a cada mês desde o início do ano.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Incapacidade da solução atual de lidar com o aumento da demanda.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Necessidades da Fast Engineering S/A: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Aumentar a disponibilidade do e-commerce.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Garantir a segurança dos dados e das transações.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Reduzir custos com infraestrutura e gerenciamento.</a:t>
            </a:r>
            <a:b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</a:b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Escalar a plataforma para suportar o crescimento futuro.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1357800" y="292110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Arquitetura Proposta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0" lang="pt-BR" sz="1400">
                <a:latin typeface="Mulish"/>
                <a:ea typeface="Mulish"/>
                <a:cs typeface="Mulish"/>
                <a:sym typeface="Mulish"/>
              </a:rPr>
              <a:t>Interna</a:t>
            </a:r>
            <a:endParaRPr b="0" sz="14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1357800" y="533750"/>
            <a:ext cx="9476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763277"/>
            <a:ext cx="10801352" cy="554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233" name="Google Shape;233;p27"/>
          <p:cNvSpPr txBox="1"/>
          <p:nvPr/>
        </p:nvSpPr>
        <p:spPr>
          <a:xfrm>
            <a:off x="1357800" y="70495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Escopo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681775" y="1720750"/>
            <a:ext cx="9152700" cy="4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Atividades do projeto: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Migração do banco de dados on-premises para o Amazon RDS.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Implementação da arquitetura em nuvem na AWS.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Configuração de serviços de segurança, monitoramento e automação.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Treinamento da equipe da Fast Engineering S/A.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1357800" y="62072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Investimento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240" name="Google Shape;240;p28"/>
          <p:cNvGraphicFramePr/>
          <p:nvPr/>
        </p:nvGraphicFramePr>
        <p:xfrm>
          <a:off x="1461000" y="163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{3147F289-21E7-4C5A-9928-FFC815C336AC}</a:tableStyleId>
              </a:tblPr>
              <a:tblGrid>
                <a:gridCol w="2942250"/>
                <a:gridCol w="4804075"/>
                <a:gridCol w="1523675"/>
              </a:tblGrid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Item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Descrição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Preço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para 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on-premises para 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$108,77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Mão de obra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da equipe de projeto e implementação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$6.153,08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Infraestrutura da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 da infraestrutura de serviços da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$998,39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 da equipe da Fast Engineering S/A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$170,91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 mensal pós-implementação (10 horas/mês)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$355,02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único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único de implementação e treinamento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$6.432,76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mensal de infraestrutura e suporte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$1.353,41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242" name="Google Shape;242;p28"/>
          <p:cNvSpPr txBox="1"/>
          <p:nvPr/>
        </p:nvSpPr>
        <p:spPr>
          <a:xfrm>
            <a:off x="7075500" y="5974463"/>
            <a:ext cx="36555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Cotação do dólar no dia 14/05/24: R$ 5,15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2808850" y="6118175"/>
            <a:ext cx="67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Prazo total de Entrega: 24 dias úteis.</a:t>
            </a:r>
            <a:endParaRPr sz="12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2" y="885131"/>
            <a:ext cx="7832375" cy="523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456" y="2467835"/>
            <a:ext cx="7837089" cy="280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1357800" y="620725"/>
            <a:ext cx="9476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AWS Well-Architected Framework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262" name="Google Shape;262;p31"/>
          <p:cNvSpPr txBox="1"/>
          <p:nvPr/>
        </p:nvSpPr>
        <p:spPr>
          <a:xfrm>
            <a:off x="1357800" y="76537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Próximos Passos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1633950" y="1781175"/>
            <a:ext cx="89241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Assinatura do contrato: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Etapas para formalização do acordo entre as partes.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Reuniões de kick-off: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Agenda e objetivos das reuniões iniciais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Comunicação e acompanhamento: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Canais de comunicação e ferramentas de acompanhamento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