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Mulish"/>
      <p:regular r:id="rId15"/>
      <p:bold r:id="rId16"/>
      <p:italic r:id="rId17"/>
      <p:boldItalic r:id="rId18"/>
    </p:embeddedFont>
    <p:embeddedFont>
      <p:font typeface="Mulish Black"/>
      <p:bold r:id="rId19"/>
      <p:boldItalic r:id="rId20"/>
    </p:embeddedFont>
    <p:embeddedFont>
      <p:font typeface="Mulish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BEE5D-13C9-43F9-AB31-B4FF2E39D74D}">
  <a:tblStyle styleId="{14EBEE5D-13C9-43F9-AB31-B4FF2E39D7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1EE81D4-3851-4B6B-BC1E-8DB0D9706E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2160" orient="horz"/>
        <p:guide pos="3929" orient="horz"/>
        <p:guide pos="3840"/>
        <p:guide pos="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Black-boldItalic.fntdata"/><Relationship Id="rId11" Type="http://schemas.openxmlformats.org/officeDocument/2006/relationships/slide" Target="slides/slide5.xml"/><Relationship Id="rId22" Type="http://schemas.openxmlformats.org/officeDocument/2006/relationships/font" Target="fonts/MulishMedium-bold.fntdata"/><Relationship Id="rId10" Type="http://schemas.openxmlformats.org/officeDocument/2006/relationships/slide" Target="slides/slide4.xml"/><Relationship Id="rId21" Type="http://schemas.openxmlformats.org/officeDocument/2006/relationships/font" Target="fonts/MulishMedium-regular.fntdata"/><Relationship Id="rId13" Type="http://schemas.openxmlformats.org/officeDocument/2006/relationships/slide" Target="slides/slide7.xml"/><Relationship Id="rId24" Type="http://schemas.openxmlformats.org/officeDocument/2006/relationships/font" Target="fonts/Mulish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ulish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ulish-regular.fntdata"/><Relationship Id="rId14" Type="http://schemas.openxmlformats.org/officeDocument/2006/relationships/slide" Target="slides/slide8.xml"/><Relationship Id="rId17" Type="http://schemas.openxmlformats.org/officeDocument/2006/relationships/font" Target="fonts/Mulish-italic.fntdata"/><Relationship Id="rId16" Type="http://schemas.openxmlformats.org/officeDocument/2006/relationships/font" Target="fonts/Mulish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ulish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sh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54d911e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f54d911e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525b98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f525b986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f525b986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ff525b986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f525b986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ff525b986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f525b986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f525b9862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54d911e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ff54d911e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{14EBEE5D-13C9-43F9-AB31-B4FF2E39D74D}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{14EBEE5D-13C9-43F9-AB31-B4FF2E39D74D}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{14EBEE5D-13C9-43F9-AB31-B4FF2E39D74D}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09" name="Google Shape;109;p12"/>
          <p:cNvSpPr txBox="1"/>
          <p:nvPr/>
        </p:nvSpPr>
        <p:spPr>
          <a:xfrm>
            <a:off x="1357800" y="704950"/>
            <a:ext cx="947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Proposta de Arquitetura e Orçamento para E-commerce da Fast Engineering S/A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629100" y="4274925"/>
            <a:ext cx="920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Soluções para alta disponibilidade, escalabilidade, segurança e redução de custos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75" y="5198323"/>
            <a:ext cx="1767100" cy="1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50" y="5172893"/>
            <a:ext cx="176710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18" name="Google Shape;118;p13"/>
          <p:cNvSpPr txBox="1"/>
          <p:nvPr/>
        </p:nvSpPr>
        <p:spPr>
          <a:xfrm>
            <a:off x="1357800" y="620725"/>
            <a:ext cx="92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Contexto e Desafios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490400" y="1912075"/>
            <a:ext cx="909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Estrutura Atual: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MySQL.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com aplicação REACT.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Web Server e Armazenamento de Estáticos.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Desempenho do E-commerce: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Crescimento de 20% a cada mês desde o início do ano.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Incapacidade da solução atual de lidar com o aumento da demanda.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Necessidades da Fast Engineering S/A: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Aumentar a disponibilidade do e-commerce.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Garantir a segurança dos dados e das transações.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Reduzir custos com infraestrutura e gerenciamento.</a:t>
            </a:r>
            <a:b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</a:b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Escalar a plataforma para suportar o crescimento futuro.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Arquitetura Proposta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653175" y="1720750"/>
            <a:ext cx="3180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Destaques da arquitetura: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Ambiente Kubernetes para orquestração de contêineres.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Banco de dados PaaS para alta disponibilidade e escalabilidade.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Multi-AZ para redundância e failover.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Segurança robusta com AWS WAF, VPC, IAM e Network ACL.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Balanceamento de carga com health checks para alta disponibilidade.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Persistência de dados com Amazon S3.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Content Delivery Network com Amazon CloudFront para entrega de conteúdo eficiente.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00" y="1962350"/>
            <a:ext cx="6295373" cy="41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33" name="Google Shape;133;p15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Escopo do Projeto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681775" y="1720750"/>
            <a:ext cx="9152700" cy="4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Atividades do projeto: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Migração do banco de dados on-premises para o Amazon RDS.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Implementação da arquitetura em nuvem na AWS.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Configuração de serviços de segurança, monitoramento e automação.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Treinamento da equipe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357800" y="62072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Investimento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1461000" y="16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{B1EE81D4-3851-4B6B-BC1E-8DB0D9706E04}</a:tableStyleId>
              </a:tblPr>
              <a:tblGrid>
                <a:gridCol w="2942250"/>
                <a:gridCol w="4804075"/>
                <a:gridCol w="1523675"/>
              </a:tblGrid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Item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Descrição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Preço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on-premises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$108,77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Mão de obra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da equipe de projeto e implementação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$6.153,08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Infraestrutura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 da infraestrutura de serviços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$998,39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 da equipe da Fast Engineering S/A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$170,91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 mensal pós-implementação (10 horas/mês)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$355,02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único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único de implementação e treinamento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$6.432,76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mensal de infraestrutura e suporte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$1.353,41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808850" y="6118175"/>
            <a:ext cx="67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Prazo total de Entrega: 24 dias úteis.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2" y="885131"/>
            <a:ext cx="7832375" cy="52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54" name="Google Shape;154;p18"/>
          <p:cNvSpPr txBox="1"/>
          <p:nvPr/>
        </p:nvSpPr>
        <p:spPr>
          <a:xfrm>
            <a:off x="1357800" y="76537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Próximos Passos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633950" y="1781175"/>
            <a:ext cx="8924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Assinatura do contrato: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Etapas para formalização do acordo entre as partes.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Reuniões de kick-off: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Agenda e objetivos das reuniões iniciais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Comunicação e acompanhamento: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Canais de comunicação e ferramentas de acompanhamento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23950" y="822625"/>
            <a:ext cx="10544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400">
                <a:latin typeface="Mulish"/>
                <a:ea typeface="Mulish"/>
                <a:cs typeface="Mulish"/>
                <a:sym typeface="Mulish"/>
              </a:rPr>
              <a:t>Considerações Finais</a:t>
            </a:r>
            <a:endParaRPr sz="5400"/>
          </a:p>
        </p:txBody>
      </p:sp>
      <p:sp>
        <p:nvSpPr>
          <p:cNvPr id="162" name="Google Shape;162;p19"/>
          <p:cNvSpPr txBox="1"/>
          <p:nvPr/>
        </p:nvSpPr>
        <p:spPr>
          <a:xfrm>
            <a:off x="1633950" y="1720750"/>
            <a:ext cx="892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Recapitulação dos benefícios da proposta: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Maior disponibilidade, escalabilidade, segurança e redução de custos.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Compromisso da T.I SOLUÇÕES INCRÍVEIS: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Entregar uma solução de alta qualidade que atenda às necessidades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Fornecer suporte técnico durante todo o ciclo de vida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 à equipe da Fast Engineering S/A pela oportunidade.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450" y="4666898"/>
            <a:ext cx="17670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>
                <a:latin typeface="Mulish Medium"/>
                <a:ea typeface="Mulish Medium"/>
                <a:cs typeface="Mulish Medium"/>
                <a:sym typeface="Mulish Medium"/>
              </a:rPr>
              <a:t>Interna</a:t>
            </a:r>
            <a:endParaRPr sz="1400"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