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Mulish"/>
      <p:regular r:id="rId15"/>
      <p:bold r:id="rId16"/>
      <p:italic r:id="rId17"/>
      <p:boldItalic r:id="rId18"/>
    </p:embeddedFont>
    <p:embeddedFont>
      <p:font typeface="Mulish Black"/>
      <p:bold r:id="rId19"/>
      <p:boldItalic r:id="rId20"/>
    </p:embeddedFont>
    <p:embeddedFont>
      <p:font typeface="Mulish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8">
          <p15:clr>
            <a:srgbClr val="A4A3A4"/>
          </p15:clr>
        </p15:guide>
        <p15:guide id="2" pos="7242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4E94CE-87F3-4191-AECA-62558992DCAA}">
  <a:tblStyle styleId="{DB4E94CE-87F3-4191-AECA-62558992DC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B84A7A9-CA30-4636-948D-E0C0396C9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8"/>
        <p:guide pos="7242"/>
        <p:guide pos="2160" orient="horz"/>
        <p:guide pos="3929" orient="horz"/>
        <p:guide pos="3840"/>
        <p:guide pos="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Black-boldItalic.fntdata"/><Relationship Id="rId11" Type="http://schemas.openxmlformats.org/officeDocument/2006/relationships/slide" Target="slides/slide5.xml"/><Relationship Id="rId22" Type="http://schemas.openxmlformats.org/officeDocument/2006/relationships/font" Target="fonts/MulishMedium-bold.fntdata"/><Relationship Id="rId10" Type="http://schemas.openxmlformats.org/officeDocument/2006/relationships/slide" Target="slides/slide4.xml"/><Relationship Id="rId21" Type="http://schemas.openxmlformats.org/officeDocument/2006/relationships/font" Target="fonts/MulishMedium-regular.fntdata"/><Relationship Id="rId13" Type="http://schemas.openxmlformats.org/officeDocument/2006/relationships/slide" Target="slides/slide7.xml"/><Relationship Id="rId24" Type="http://schemas.openxmlformats.org/officeDocument/2006/relationships/font" Target="fonts/Mulish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ulish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ulish-regular.fntdata"/><Relationship Id="rId14" Type="http://schemas.openxmlformats.org/officeDocument/2006/relationships/slide" Target="slides/slide8.xml"/><Relationship Id="rId17" Type="http://schemas.openxmlformats.org/officeDocument/2006/relationships/font" Target="fonts/Mulish-italic.fntdata"/><Relationship Id="rId16" Type="http://schemas.openxmlformats.org/officeDocument/2006/relationships/font" Target="fonts/Mulish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ulish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sh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54d911e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f54d911e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525b98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f525b986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f525b986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ff525b986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f525b986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ff525b986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f525b986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f525b9862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54d911e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ff54d911e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+ Gráfico">
  <p:cSld name="1_Texto + Gráfic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ulher com óculos de grau&#10;&#10;Descrição gerada automaticamente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16173" r="22543" t="0"/>
          <a:stretch/>
        </p:blipFill>
        <p:spPr>
          <a:xfrm>
            <a:off x="5990492" y="0"/>
            <a:ext cx="62015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83476" y="6296300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1">
  <p:cSld name="1_Content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61365" r="1705" t="0"/>
          <a:stretch/>
        </p:blipFill>
        <p:spPr>
          <a:xfrm>
            <a:off x="914400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0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92817">
            <a:off x="7874095" y="1892260"/>
            <a:ext cx="2800255" cy="28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2574" y="0"/>
            <a:ext cx="90868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276944" y="2646843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5722" y="2988146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5546484" y="2948820"/>
            <a:ext cx="41658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22" y="1099396"/>
            <a:ext cx="382956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990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90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90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90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1">
  <p:cSld name="Colunas 4x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685800" y="1141326"/>
            <a:ext cx="4286250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34" name="Google Shape;34;p7"/>
          <p:cNvGraphicFramePr/>
          <p:nvPr/>
        </p:nvGraphicFramePr>
        <p:xfrm>
          <a:off x="685800" y="2371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{DB4E94CE-87F3-4191-AECA-62558992DCAA}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7373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81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8381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3581400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5" type="body"/>
          </p:nvPr>
        </p:nvSpPr>
        <p:spPr>
          <a:xfrm>
            <a:off x="3581400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6" type="body"/>
          </p:nvPr>
        </p:nvSpPr>
        <p:spPr>
          <a:xfrm>
            <a:off x="6248400" y="3264728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6248400" y="25336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8991599" y="3255203"/>
            <a:ext cx="2362201" cy="2315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9" type="body"/>
          </p:nvPr>
        </p:nvSpPr>
        <p:spPr>
          <a:xfrm>
            <a:off x="8991599" y="2524125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3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4x6">
  <p:cSld name="Colunas 4x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5800" y="915386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46" name="Google Shape;46;p8"/>
          <p:cNvGraphicFramePr/>
          <p:nvPr/>
        </p:nvGraphicFramePr>
        <p:xfrm>
          <a:off x="685800" y="24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{DB4E94CE-87F3-4191-AECA-62558992DCAA}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9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-2032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82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8382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581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body"/>
          </p:nvPr>
        </p:nvSpPr>
        <p:spPr>
          <a:xfrm>
            <a:off x="6248400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6" type="body"/>
          </p:nvPr>
        </p:nvSpPr>
        <p:spPr>
          <a:xfrm>
            <a:off x="8963023" y="2571750"/>
            <a:ext cx="2362201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E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E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body"/>
          </p:nvPr>
        </p:nvSpPr>
        <p:spPr>
          <a:xfrm>
            <a:off x="8382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8" type="body"/>
          </p:nvPr>
        </p:nvSpPr>
        <p:spPr>
          <a:xfrm>
            <a:off x="8381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9" type="body"/>
          </p:nvPr>
        </p:nvSpPr>
        <p:spPr>
          <a:xfrm>
            <a:off x="8381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3" type="body"/>
          </p:nvPr>
        </p:nvSpPr>
        <p:spPr>
          <a:xfrm>
            <a:off x="8381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4" type="body"/>
          </p:nvPr>
        </p:nvSpPr>
        <p:spPr>
          <a:xfrm>
            <a:off x="8381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5" type="body"/>
          </p:nvPr>
        </p:nvSpPr>
        <p:spPr>
          <a:xfrm>
            <a:off x="6248400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6" type="body"/>
          </p:nvPr>
        </p:nvSpPr>
        <p:spPr>
          <a:xfrm>
            <a:off x="6248400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7" type="body"/>
          </p:nvPr>
        </p:nvSpPr>
        <p:spPr>
          <a:xfrm>
            <a:off x="6248399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8" type="body"/>
          </p:nvPr>
        </p:nvSpPr>
        <p:spPr>
          <a:xfrm>
            <a:off x="6248398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9" type="body"/>
          </p:nvPr>
        </p:nvSpPr>
        <p:spPr>
          <a:xfrm>
            <a:off x="6248397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0" type="body"/>
          </p:nvPr>
        </p:nvSpPr>
        <p:spPr>
          <a:xfrm>
            <a:off x="6248396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1" type="body"/>
          </p:nvPr>
        </p:nvSpPr>
        <p:spPr>
          <a:xfrm>
            <a:off x="3581397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2" type="body"/>
          </p:nvPr>
        </p:nvSpPr>
        <p:spPr>
          <a:xfrm>
            <a:off x="3581397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3" type="body"/>
          </p:nvPr>
        </p:nvSpPr>
        <p:spPr>
          <a:xfrm>
            <a:off x="3581396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4" type="body"/>
          </p:nvPr>
        </p:nvSpPr>
        <p:spPr>
          <a:xfrm>
            <a:off x="3581395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25" type="body"/>
          </p:nvPr>
        </p:nvSpPr>
        <p:spPr>
          <a:xfrm>
            <a:off x="3581394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6" type="body"/>
          </p:nvPr>
        </p:nvSpPr>
        <p:spPr>
          <a:xfrm>
            <a:off x="3581393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7" type="body"/>
          </p:nvPr>
        </p:nvSpPr>
        <p:spPr>
          <a:xfrm>
            <a:off x="8953502" y="3181350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8" type="body"/>
          </p:nvPr>
        </p:nvSpPr>
        <p:spPr>
          <a:xfrm>
            <a:off x="8953502" y="3683176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9" type="body"/>
          </p:nvPr>
        </p:nvSpPr>
        <p:spPr>
          <a:xfrm>
            <a:off x="8953501" y="4164024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0" type="body"/>
          </p:nvPr>
        </p:nvSpPr>
        <p:spPr>
          <a:xfrm>
            <a:off x="8953500" y="4613945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1" type="body"/>
          </p:nvPr>
        </p:nvSpPr>
        <p:spPr>
          <a:xfrm>
            <a:off x="8953499" y="5078101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2" type="body"/>
          </p:nvPr>
        </p:nvSpPr>
        <p:spPr>
          <a:xfrm>
            <a:off x="8953498" y="5558949"/>
            <a:ext cx="2362201" cy="3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33" type="body"/>
          </p:nvPr>
        </p:nvSpPr>
        <p:spPr>
          <a:xfrm>
            <a:off x="685800" y="1724236"/>
            <a:ext cx="8811126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3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s 3x4">
  <p:cSld name="Colunas 3x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62000" y="734411"/>
            <a:ext cx="3419475" cy="6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761999" y="1587349"/>
            <a:ext cx="8494295" cy="44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80" name="Google Shape;80;p9"/>
          <p:cNvGraphicFramePr/>
          <p:nvPr/>
        </p:nvGraphicFramePr>
        <p:xfrm>
          <a:off x="762000" y="223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{DB4E94CE-87F3-4191-AECA-62558992DCAA}</a:tableStyleId>
              </a:tblPr>
              <a:tblGrid>
                <a:gridCol w="3556000"/>
                <a:gridCol w="3556000"/>
                <a:gridCol w="35560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7B71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7B71C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495801" y="2368479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990600" y="2500409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8003509" y="2368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4495801" y="3306304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990600" y="3438234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8" type="body"/>
          </p:nvPr>
        </p:nvSpPr>
        <p:spPr>
          <a:xfrm>
            <a:off x="8003509" y="3306303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body"/>
          </p:nvPr>
        </p:nvSpPr>
        <p:spPr>
          <a:xfrm>
            <a:off x="4505326" y="4240478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body"/>
          </p:nvPr>
        </p:nvSpPr>
        <p:spPr>
          <a:xfrm>
            <a:off x="1000125" y="4372408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body"/>
          </p:nvPr>
        </p:nvSpPr>
        <p:spPr>
          <a:xfrm>
            <a:off x="8013034" y="4240477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body"/>
          </p:nvPr>
        </p:nvSpPr>
        <p:spPr>
          <a:xfrm>
            <a:off x="4505326" y="5174652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body"/>
          </p:nvPr>
        </p:nvSpPr>
        <p:spPr>
          <a:xfrm>
            <a:off x="1000125" y="5306582"/>
            <a:ext cx="3048000" cy="41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body"/>
          </p:nvPr>
        </p:nvSpPr>
        <p:spPr>
          <a:xfrm>
            <a:off x="8013034" y="5174651"/>
            <a:ext cx="3200398" cy="67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Gráfico">
  <p:cSld name="Texto + Gráfi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762000" y="2401409"/>
            <a:ext cx="4800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762000" y="1096361"/>
            <a:ext cx="4886325" cy="92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3" type="chart"/>
          </p:nvPr>
        </p:nvSpPr>
        <p:spPr>
          <a:xfrm>
            <a:off x="6276974" y="2134709"/>
            <a:ext cx="5324475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10237076" y="6474975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29527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890"/>
            <a:ext cx="12192000" cy="68628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073" y="228830"/>
            <a:ext cx="1170887" cy="4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16151" y="26691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1584700" y="6564100"/>
            <a:ext cx="365600" cy="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325821" y="6422424"/>
            <a:ext cx="1303283" cy="2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09" name="Google Shape;109;p12"/>
          <p:cNvSpPr txBox="1"/>
          <p:nvPr/>
        </p:nvSpPr>
        <p:spPr>
          <a:xfrm>
            <a:off x="1357800" y="704950"/>
            <a:ext cx="947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Proposta de Arquitetura e Orçamento para E-commerce da Fast Engineering S/A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629100" y="4274925"/>
            <a:ext cx="920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Soluções para alta disponibilidade, escalabilidade, segurança e redução de custos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75" y="5198323"/>
            <a:ext cx="1767100" cy="1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50" y="5172893"/>
            <a:ext cx="176710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18" name="Google Shape;118;p13"/>
          <p:cNvSpPr txBox="1"/>
          <p:nvPr/>
        </p:nvSpPr>
        <p:spPr>
          <a:xfrm>
            <a:off x="1357800" y="620725"/>
            <a:ext cx="92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Contexto e Desafios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490400" y="1912075"/>
            <a:ext cx="909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Estrutura Atual: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MySQL.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com aplicação REACT.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Servidor Web Server e Armazenamento de Estáticos.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Desempenho do E-commerce: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Crescimento de 20% a cada mês desde o início do ano.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Incapacidade da solução atual de lidar com o aumento da demanda.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Necessidades da Fast Engineering S/A: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Aumentar a disponibilidade do e-commerce.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	Garantir a segurança dos dados e das transações.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Reduzir custos com infraestrutura e gerenciamento.</a:t>
            </a:r>
            <a:b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</a:b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  - 	Escalar a plataforma para suportar o crescimento futuro.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Arquitetura Proposta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653175" y="1720750"/>
            <a:ext cx="3180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Destaques da arquitetura: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Ambiente Kubernetes para orquestração de contêineres.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Banco de dados PaaS para alta disponibilidade e escalabilidade.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MultiAZ para redundância e failover.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Segurança robusta com AWS WAF, VPC, IAM e Network ACL.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Balanceamento de carga com healthcheck para alta disponibilidade.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Persistência de dados com Amazon S3.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-"/>
            </a:pPr>
            <a:r>
              <a:rPr lang="pt-BR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Content Delivery Network com Amazon CloudFront para entrega de conteúdo eficiente.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00" y="1720750"/>
            <a:ext cx="6278323" cy="44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33" name="Google Shape;133;p15"/>
          <p:cNvSpPr txBox="1"/>
          <p:nvPr/>
        </p:nvSpPr>
        <p:spPr>
          <a:xfrm>
            <a:off x="1357800" y="704950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Escopo do Projeto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681775" y="1720750"/>
            <a:ext cx="9152700" cy="4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Atividades do projeto: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Migração do banco de dados on-premises para o Amazon RDS.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Implementação da arquitetura em nuvem na AWS.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Configuração de serviços de segurança, monitoramento e automação.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Treinamento da equipe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357800" y="62072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Investimento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1461000" y="16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{FB84A7A9-CA30-4636-948D-E0C0396C9921}</a:tableStyleId>
              </a:tblPr>
              <a:tblGrid>
                <a:gridCol w="2942250"/>
                <a:gridCol w="4804075"/>
                <a:gridCol w="1523675"/>
              </a:tblGrid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Item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Descrição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Preço</a:t>
                      </a:r>
                      <a:endParaRPr sz="180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Migração de dados on-premises para 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$108,77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Mão de obra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da equipe de projeto e implementação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$6.153,08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Infraestrutura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 da infraestrutura de serviços da AWS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$998,39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Treinamento da equipe da Fast Engineering S/A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$170,91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Suporte mensal pós-implementação (10 horas/mês)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$355,02</a:t>
                      </a:r>
                      <a:endParaRPr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único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único de implementação e treinamento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$6.432,76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  <a:tr h="5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Custo mensal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Total de custo mensal de infraestrutura e suporte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$1.353,41</a:t>
                      </a:r>
                      <a:endParaRPr b="1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808850" y="6118175"/>
            <a:ext cx="67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Prazo total de Entrega: 24 dias úteis.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2" y="885131"/>
            <a:ext cx="7832375" cy="52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25821" y="6422424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/>
              <a:t>Interna</a:t>
            </a:r>
            <a:endParaRPr sz="1400"/>
          </a:p>
        </p:txBody>
      </p:sp>
      <p:sp>
        <p:nvSpPr>
          <p:cNvPr id="154" name="Google Shape;154;p18"/>
          <p:cNvSpPr txBox="1"/>
          <p:nvPr/>
        </p:nvSpPr>
        <p:spPr>
          <a:xfrm>
            <a:off x="1357800" y="765375"/>
            <a:ext cx="94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Próximos Passos</a:t>
            </a:r>
            <a:endParaRPr sz="5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633950" y="1781175"/>
            <a:ext cx="89241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Assinatura do contrato: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Etapas para formalização do acordo entre as partes.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Reuniões de kick-off: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Agenda e objetivos das reuniões iniciais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Comunicação e acompanhamento: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Canais de comunicação e ferramentas de acompanhamento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23950" y="822625"/>
            <a:ext cx="10544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400">
                <a:latin typeface="Mulish"/>
                <a:ea typeface="Mulish"/>
                <a:cs typeface="Mulish"/>
                <a:sym typeface="Mulish"/>
              </a:rPr>
              <a:t>Considerações Finais</a:t>
            </a:r>
            <a:endParaRPr sz="5400"/>
          </a:p>
        </p:txBody>
      </p:sp>
      <p:sp>
        <p:nvSpPr>
          <p:cNvPr id="162" name="Google Shape;162;p19"/>
          <p:cNvSpPr txBox="1"/>
          <p:nvPr/>
        </p:nvSpPr>
        <p:spPr>
          <a:xfrm>
            <a:off x="1633950" y="1720750"/>
            <a:ext cx="8924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Recapitulação dos benefícios da proposta: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Maior disponibilidade, escalabilidade, segurança e redução de custos.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Compromisso da T.I SOLUÇÕES INCRÍVEIS: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Entregar uma solução de alta qualidade que atenda às necessidades da Fast Engineering S/A.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Fornecer suporte técnico durante todo o ciclo de vida do projeto.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Agradecimento:</a:t>
            </a:r>
            <a:endParaRPr sz="24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-"/>
            </a:pPr>
            <a:r>
              <a:rPr lang="pt-BR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Agradecimento à equipe da Fast Engineering S/A pela oportunidade.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450" y="4666898"/>
            <a:ext cx="17670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0193471" y="6462699"/>
            <a:ext cx="130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sz="1400">
                <a:latin typeface="Mulish Medium"/>
                <a:ea typeface="Mulish Medium"/>
                <a:cs typeface="Mulish Medium"/>
                <a:sym typeface="Mulish Medium"/>
              </a:rPr>
              <a:t>Interna</a:t>
            </a:r>
            <a:endParaRPr sz="1400"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do Pre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