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Mulish"/>
      <p:regular r:id="rId15"/>
      <p:bold r:id="rId16"/>
      <p:italic r:id="rId17"/>
      <p:boldItalic r:id="rId18"/>
    </p:embeddedFont>
    <p:embeddedFont>
      <p:font typeface="Mulish Black"/>
      <p:bold r:id="rId19"/>
      <p:boldItalic r:id="rId20"/>
    </p:embeddedFont>
    <p:embeddedFont>
      <p:font typeface="Mulish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38">
          <p15:clr>
            <a:srgbClr val="A4A3A4"/>
          </p15:clr>
        </p15:guide>
        <p15:guide id="2" pos="7242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3840">
          <p15:clr>
            <a:srgbClr val="A4A3A4"/>
          </p15:clr>
        </p15:guide>
        <p15:guide id="6" orient="horz" pos="3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F3A39A-CF8E-45FD-B76F-9F9923BF03D0}">
  <a:tblStyle styleId="{70F3A39A-CF8E-45FD-B76F-9F9923BF03D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57E23C3F-0DB7-4251-9F59-46A1A92F0E6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8"/>
        <p:guide pos="7242"/>
        <p:guide pos="2160" orient="horz"/>
        <p:guide pos="3929" orient="horz"/>
        <p:guide pos="3840"/>
        <p:guide pos="39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shBlack-boldItalic.fntdata"/><Relationship Id="rId11" Type="http://schemas.openxmlformats.org/officeDocument/2006/relationships/slide" Target="slides/slide5.xml"/><Relationship Id="rId22" Type="http://schemas.openxmlformats.org/officeDocument/2006/relationships/font" Target="fonts/MulishMedium-bold.fntdata"/><Relationship Id="rId10" Type="http://schemas.openxmlformats.org/officeDocument/2006/relationships/slide" Target="slides/slide4.xml"/><Relationship Id="rId21" Type="http://schemas.openxmlformats.org/officeDocument/2006/relationships/font" Target="fonts/MulishMedium-regular.fntdata"/><Relationship Id="rId13" Type="http://schemas.openxmlformats.org/officeDocument/2006/relationships/slide" Target="slides/slide7.xml"/><Relationship Id="rId24" Type="http://schemas.openxmlformats.org/officeDocument/2006/relationships/font" Target="fonts/MulishMedium-boldItalic.fntdata"/><Relationship Id="rId12" Type="http://schemas.openxmlformats.org/officeDocument/2006/relationships/slide" Target="slides/slide6.xml"/><Relationship Id="rId23" Type="http://schemas.openxmlformats.org/officeDocument/2006/relationships/font" Target="fonts/Mulish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ulish-regular.fntdata"/><Relationship Id="rId14" Type="http://schemas.openxmlformats.org/officeDocument/2006/relationships/slide" Target="slides/slide8.xml"/><Relationship Id="rId17" Type="http://schemas.openxmlformats.org/officeDocument/2006/relationships/font" Target="fonts/Mulish-italic.fntdata"/><Relationship Id="rId16" Type="http://schemas.openxmlformats.org/officeDocument/2006/relationships/font" Target="fonts/Mulish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ulishBlack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ulish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1">
  <p:cSld name="1_Content 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61365" r="1705" t="0"/>
          <a:stretch/>
        </p:blipFill>
        <p:spPr>
          <a:xfrm>
            <a:off x="9144000" y="0"/>
            <a:ext cx="304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1" type="body"/>
          </p:nvPr>
        </p:nvSpPr>
        <p:spPr>
          <a:xfrm>
            <a:off x="325821" y="6422424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o + Gráfico">
  <p:cSld name="1_Texto + Gráfic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762000" y="2401409"/>
            <a:ext cx="4800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762000" y="1096361"/>
            <a:ext cx="4886325" cy="92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Mulher com óculos de grau&#10;&#10;Descrição gerada automaticamente" id="102" name="Google Shape;102;p11"/>
          <p:cNvPicPr preferRelativeResize="0"/>
          <p:nvPr/>
        </p:nvPicPr>
        <p:blipFill rotWithShape="1">
          <a:blip r:embed="rId2">
            <a:alphaModFix/>
          </a:blip>
          <a:srcRect b="0" l="16173" r="22543" t="0"/>
          <a:stretch/>
        </p:blipFill>
        <p:spPr>
          <a:xfrm>
            <a:off x="5990492" y="0"/>
            <a:ext cx="62015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1"/>
          <p:cNvSpPr txBox="1"/>
          <p:nvPr>
            <p:ph idx="3" type="body"/>
          </p:nvPr>
        </p:nvSpPr>
        <p:spPr>
          <a:xfrm>
            <a:off x="483476" y="6296300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>
  <p:cSld name="Content 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">
  <p:cSld name="2_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03820" y="2657475"/>
            <a:ext cx="10544176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0" i="0" sz="10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990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90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90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2492817">
            <a:off x="7874095" y="1892260"/>
            <a:ext cx="2800255" cy="28002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2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ítulo">
  <p:cSld name="3_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2574" y="0"/>
            <a:ext cx="90868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276944" y="2646843"/>
            <a:ext cx="3829563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1" i="0" sz="10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990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90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90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ítulo + text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5722" y="2988146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5546484" y="2948820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22" y="1099396"/>
            <a:ext cx="3829563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1" i="0" sz="10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990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90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90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4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s 4x1">
  <p:cSld name="Colunas 4x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685800" y="1141326"/>
            <a:ext cx="4286250" cy="6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34" name="Google Shape;34;p7"/>
          <p:cNvGraphicFramePr/>
          <p:nvPr/>
        </p:nvGraphicFramePr>
        <p:xfrm>
          <a:off x="685800" y="23717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{70F3A39A-CF8E-45FD-B76F-9F9923BF03D0}</a:tableStyleId>
              </a:tblPr>
              <a:tblGrid>
                <a:gridCol w="2705100"/>
                <a:gridCol w="2705100"/>
                <a:gridCol w="2705100"/>
                <a:gridCol w="2705100"/>
              </a:tblGrid>
              <a:tr h="69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737300">
                <a:tc>
                  <a:txBody>
                    <a:bodyPr/>
                    <a:lstStyle/>
                    <a:p>
                      <a:pPr indent="-2032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" name="Google Shape;35;p7"/>
          <p:cNvSpPr txBox="1"/>
          <p:nvPr>
            <p:ph idx="2" type="body"/>
          </p:nvPr>
        </p:nvSpPr>
        <p:spPr>
          <a:xfrm>
            <a:off x="838199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3" type="body"/>
          </p:nvPr>
        </p:nvSpPr>
        <p:spPr>
          <a:xfrm>
            <a:off x="838199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4" type="body"/>
          </p:nvPr>
        </p:nvSpPr>
        <p:spPr>
          <a:xfrm>
            <a:off x="3581400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5" type="body"/>
          </p:nvPr>
        </p:nvSpPr>
        <p:spPr>
          <a:xfrm>
            <a:off x="3581400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6" type="body"/>
          </p:nvPr>
        </p:nvSpPr>
        <p:spPr>
          <a:xfrm>
            <a:off x="6248400" y="3264728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7" type="body"/>
          </p:nvPr>
        </p:nvSpPr>
        <p:spPr>
          <a:xfrm>
            <a:off x="6248400" y="25336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8" type="body"/>
          </p:nvPr>
        </p:nvSpPr>
        <p:spPr>
          <a:xfrm>
            <a:off x="8991599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9" type="body"/>
          </p:nvPr>
        </p:nvSpPr>
        <p:spPr>
          <a:xfrm>
            <a:off x="8991599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3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s 4x6">
  <p:cSld name="Colunas 4x6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685800" y="915386"/>
            <a:ext cx="3419475" cy="6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46" name="Google Shape;46;p8"/>
          <p:cNvGraphicFramePr/>
          <p:nvPr/>
        </p:nvGraphicFramePr>
        <p:xfrm>
          <a:off x="685800" y="2419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{70F3A39A-CF8E-45FD-B76F-9F9923BF03D0}</a:tableStyleId>
              </a:tblPr>
              <a:tblGrid>
                <a:gridCol w="2705100"/>
                <a:gridCol w="2705100"/>
                <a:gridCol w="2705100"/>
                <a:gridCol w="2705100"/>
              </a:tblGrid>
              <a:tr h="69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-2032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" name="Google Shape;47;p8"/>
          <p:cNvSpPr txBox="1"/>
          <p:nvPr>
            <p:ph idx="2" type="body"/>
          </p:nvPr>
        </p:nvSpPr>
        <p:spPr>
          <a:xfrm>
            <a:off x="838200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8382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35814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5" type="body"/>
          </p:nvPr>
        </p:nvSpPr>
        <p:spPr>
          <a:xfrm>
            <a:off x="62484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6" type="body"/>
          </p:nvPr>
        </p:nvSpPr>
        <p:spPr>
          <a:xfrm>
            <a:off x="8963023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7" type="body"/>
          </p:nvPr>
        </p:nvSpPr>
        <p:spPr>
          <a:xfrm>
            <a:off x="838200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8" type="body"/>
          </p:nvPr>
        </p:nvSpPr>
        <p:spPr>
          <a:xfrm>
            <a:off x="838199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9" type="body"/>
          </p:nvPr>
        </p:nvSpPr>
        <p:spPr>
          <a:xfrm>
            <a:off x="838198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3" type="body"/>
          </p:nvPr>
        </p:nvSpPr>
        <p:spPr>
          <a:xfrm>
            <a:off x="838197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4" type="body"/>
          </p:nvPr>
        </p:nvSpPr>
        <p:spPr>
          <a:xfrm>
            <a:off x="838196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5" type="body"/>
          </p:nvPr>
        </p:nvSpPr>
        <p:spPr>
          <a:xfrm>
            <a:off x="6248400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6" type="body"/>
          </p:nvPr>
        </p:nvSpPr>
        <p:spPr>
          <a:xfrm>
            <a:off x="6248400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7" type="body"/>
          </p:nvPr>
        </p:nvSpPr>
        <p:spPr>
          <a:xfrm>
            <a:off x="6248399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8" type="body"/>
          </p:nvPr>
        </p:nvSpPr>
        <p:spPr>
          <a:xfrm>
            <a:off x="6248398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9" type="body"/>
          </p:nvPr>
        </p:nvSpPr>
        <p:spPr>
          <a:xfrm>
            <a:off x="6248397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20" type="body"/>
          </p:nvPr>
        </p:nvSpPr>
        <p:spPr>
          <a:xfrm>
            <a:off x="6248396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21" type="body"/>
          </p:nvPr>
        </p:nvSpPr>
        <p:spPr>
          <a:xfrm>
            <a:off x="3581397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2" type="body"/>
          </p:nvPr>
        </p:nvSpPr>
        <p:spPr>
          <a:xfrm>
            <a:off x="3581397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23" type="body"/>
          </p:nvPr>
        </p:nvSpPr>
        <p:spPr>
          <a:xfrm>
            <a:off x="3581396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24" type="body"/>
          </p:nvPr>
        </p:nvSpPr>
        <p:spPr>
          <a:xfrm>
            <a:off x="3581395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25" type="body"/>
          </p:nvPr>
        </p:nvSpPr>
        <p:spPr>
          <a:xfrm>
            <a:off x="3581394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26" type="body"/>
          </p:nvPr>
        </p:nvSpPr>
        <p:spPr>
          <a:xfrm>
            <a:off x="3581393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27" type="body"/>
          </p:nvPr>
        </p:nvSpPr>
        <p:spPr>
          <a:xfrm>
            <a:off x="8953502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28" type="body"/>
          </p:nvPr>
        </p:nvSpPr>
        <p:spPr>
          <a:xfrm>
            <a:off x="8953502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29" type="body"/>
          </p:nvPr>
        </p:nvSpPr>
        <p:spPr>
          <a:xfrm>
            <a:off x="8953501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30" type="body"/>
          </p:nvPr>
        </p:nvSpPr>
        <p:spPr>
          <a:xfrm>
            <a:off x="8953500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31" type="body"/>
          </p:nvPr>
        </p:nvSpPr>
        <p:spPr>
          <a:xfrm>
            <a:off x="8953499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32" type="body"/>
          </p:nvPr>
        </p:nvSpPr>
        <p:spPr>
          <a:xfrm>
            <a:off x="8953498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33" type="body"/>
          </p:nvPr>
        </p:nvSpPr>
        <p:spPr>
          <a:xfrm>
            <a:off x="685800" y="1724236"/>
            <a:ext cx="8811126" cy="44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34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s 3x4">
  <p:cSld name="Colunas 3x4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idx="1" type="body"/>
          </p:nvPr>
        </p:nvSpPr>
        <p:spPr>
          <a:xfrm>
            <a:off x="762000" y="734411"/>
            <a:ext cx="3419475" cy="6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761999" y="1587349"/>
            <a:ext cx="8494295" cy="44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80" name="Google Shape;80;p9"/>
          <p:cNvGraphicFramePr/>
          <p:nvPr/>
        </p:nvGraphicFramePr>
        <p:xfrm>
          <a:off x="762000" y="2238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{70F3A39A-CF8E-45FD-B76F-9F9923BF03D0}</a:tableStyleId>
              </a:tblPr>
              <a:tblGrid>
                <a:gridCol w="3556000"/>
                <a:gridCol w="3556000"/>
                <a:gridCol w="3556000"/>
              </a:tblGrid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81" name="Google Shape;81;p9"/>
          <p:cNvSpPr txBox="1"/>
          <p:nvPr>
            <p:ph idx="3" type="body"/>
          </p:nvPr>
        </p:nvSpPr>
        <p:spPr>
          <a:xfrm>
            <a:off x="4495801" y="2368479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4" type="body"/>
          </p:nvPr>
        </p:nvSpPr>
        <p:spPr>
          <a:xfrm>
            <a:off x="990600" y="2500409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5" type="body"/>
          </p:nvPr>
        </p:nvSpPr>
        <p:spPr>
          <a:xfrm>
            <a:off x="8003509" y="2368478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6" type="body"/>
          </p:nvPr>
        </p:nvSpPr>
        <p:spPr>
          <a:xfrm>
            <a:off x="4495801" y="3306304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idx="7" type="body"/>
          </p:nvPr>
        </p:nvSpPr>
        <p:spPr>
          <a:xfrm>
            <a:off x="990600" y="3438234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9"/>
          <p:cNvSpPr txBox="1"/>
          <p:nvPr>
            <p:ph idx="8" type="body"/>
          </p:nvPr>
        </p:nvSpPr>
        <p:spPr>
          <a:xfrm>
            <a:off x="8003509" y="3306303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9"/>
          <p:cNvSpPr txBox="1"/>
          <p:nvPr>
            <p:ph idx="9" type="body"/>
          </p:nvPr>
        </p:nvSpPr>
        <p:spPr>
          <a:xfrm>
            <a:off x="4505326" y="4240478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13" type="body"/>
          </p:nvPr>
        </p:nvSpPr>
        <p:spPr>
          <a:xfrm>
            <a:off x="1000125" y="4372408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14" type="body"/>
          </p:nvPr>
        </p:nvSpPr>
        <p:spPr>
          <a:xfrm>
            <a:off x="8013034" y="4240477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15" type="body"/>
          </p:nvPr>
        </p:nvSpPr>
        <p:spPr>
          <a:xfrm>
            <a:off x="4505326" y="5174652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6" type="body"/>
          </p:nvPr>
        </p:nvSpPr>
        <p:spPr>
          <a:xfrm>
            <a:off x="1000125" y="5306582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17" type="body"/>
          </p:nvPr>
        </p:nvSpPr>
        <p:spPr>
          <a:xfrm>
            <a:off x="8013034" y="5174651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18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Gráfico">
  <p:cSld name="Texto + Gráfico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762000" y="2401409"/>
            <a:ext cx="4800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2" type="body"/>
          </p:nvPr>
        </p:nvSpPr>
        <p:spPr>
          <a:xfrm>
            <a:off x="762000" y="1096361"/>
            <a:ext cx="4886325" cy="92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0"/>
          <p:cNvSpPr/>
          <p:nvPr>
            <p:ph idx="3" type="chart"/>
          </p:nvPr>
        </p:nvSpPr>
        <p:spPr>
          <a:xfrm>
            <a:off x="6276974" y="2134709"/>
            <a:ext cx="5324475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4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4890"/>
            <a:ext cx="12192000" cy="68628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, nome da empresa&#10;&#10;Descrição gerada automaticamente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9073" y="228830"/>
            <a:ext cx="1170887" cy="401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16151" y="266917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11584700" y="6564100"/>
            <a:ext cx="365600" cy="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3"/>
              <a:buFont typeface="Arial"/>
              <a:buNone/>
            </a:pPr>
            <a:r>
              <a:t/>
            </a:r>
            <a:endParaRPr b="0" i="0" sz="25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idx="1" type="body"/>
          </p:nvPr>
        </p:nvSpPr>
        <p:spPr>
          <a:xfrm>
            <a:off x="325821" y="6422424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sp>
        <p:nvSpPr>
          <p:cNvPr id="109" name="Google Shape;109;p12"/>
          <p:cNvSpPr txBox="1"/>
          <p:nvPr/>
        </p:nvSpPr>
        <p:spPr>
          <a:xfrm>
            <a:off x="1357800" y="704950"/>
            <a:ext cx="9476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Proposta de Arquitetura e Orçamento para </a:t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E-commerce da Fast Engineering S/A</a:t>
            </a:r>
            <a:endParaRPr b="0" i="0" sz="5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1629100" y="4274925"/>
            <a:ext cx="920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Soluções para alta disponibilidade, escalabilidade, segurança e redução de custos</a:t>
            </a:r>
            <a:endParaRPr b="0" i="0" sz="2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11" name="Google Shape;1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6275" y="5198323"/>
            <a:ext cx="1767100" cy="15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0550" y="5172893"/>
            <a:ext cx="1767100" cy="1621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325821" y="6422424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sp>
        <p:nvSpPr>
          <p:cNvPr id="118" name="Google Shape;118;p13"/>
          <p:cNvSpPr txBox="1"/>
          <p:nvPr/>
        </p:nvSpPr>
        <p:spPr>
          <a:xfrm>
            <a:off x="1357800" y="620725"/>
            <a:ext cx="922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Contexto e Desafios</a:t>
            </a:r>
            <a:endParaRPr b="0" i="0" sz="5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1490400" y="1912075"/>
            <a:ext cx="90936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Estrutura Atual: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b="0" i="0" lang="pt-BR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Servidor MySQL.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b="0" i="0" lang="pt-BR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Servidor com aplicação REACT.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b="0" i="0" lang="pt-BR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Servidor Web Server e Armazenamento de Estáticos.</a:t>
            </a:r>
            <a:endParaRPr b="0" i="0" sz="1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Desempenho do E-commerce: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b="0" i="0" lang="pt-BR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Crescimento de 20% a cada mês desde o início do ano.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b="0" i="0" lang="pt-BR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Incapacidade da solução atual de lidar com o aumento da demanda.</a:t>
            </a:r>
            <a:endParaRPr b="0" i="0" sz="1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Necessidades da Fast Engineering S/A:</a:t>
            </a:r>
            <a:endParaRPr b="0" i="0" sz="2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b="0" i="0" lang="pt-BR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Aumentar a disponibilidade do e-commerce.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b="0" i="0" lang="pt-BR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Garantir a segurança dos dados e das transações.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b="0" i="0" lang="pt-BR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Reduzir custos com infraestrutura e gerenciamento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b="0" i="0" lang="pt-BR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Escalar a plataforma para suportar o crescimento futuro.</a:t>
            </a:r>
            <a:endParaRPr b="0" i="0" sz="1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/>
        </p:nvSpPr>
        <p:spPr>
          <a:xfrm>
            <a:off x="1357800" y="704950"/>
            <a:ext cx="947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Arquitetura Proposta</a:t>
            </a:r>
            <a:endParaRPr b="0" i="0" sz="5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653175" y="1720750"/>
            <a:ext cx="3180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Destaques da arquitetura:</a:t>
            </a:r>
            <a:endParaRPr i="0" sz="18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i="0" lang="pt-BR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Ambiente Kubernetes para orquestração de contêineres.</a:t>
            </a:r>
            <a:endParaRPr i="0" sz="1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i="0" lang="pt-BR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Banco de dados PaaS para alta disponibilidade e escalabilidade.</a:t>
            </a:r>
            <a:endParaRPr i="0" sz="1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i="0" lang="pt-BR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Multi-AZ para redundância e failover.</a:t>
            </a:r>
            <a:endParaRPr i="0" sz="1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i="0" lang="pt-BR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Segurança robusta com AWS WAF, VPC, IAM e Network ACL.</a:t>
            </a:r>
            <a:endParaRPr i="0" sz="1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i="0" lang="pt-BR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Balanceamento de carga com health checks para alta disponibilidade.</a:t>
            </a:r>
            <a:endParaRPr i="0" sz="1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i="0" lang="pt-BR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Persistência de dados com Amazon S3.</a:t>
            </a:r>
            <a:endParaRPr i="0" sz="1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i="0" lang="pt-BR" sz="1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Content Delivery Network com Amazon CloudFront para entrega de conteúdo eficiente.</a:t>
            </a:r>
            <a:endParaRPr i="0" sz="1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800" y="1962350"/>
            <a:ext cx="6295373" cy="413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325821" y="6422424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sp>
        <p:nvSpPr>
          <p:cNvPr id="133" name="Google Shape;133;p15"/>
          <p:cNvSpPr txBox="1"/>
          <p:nvPr/>
        </p:nvSpPr>
        <p:spPr>
          <a:xfrm>
            <a:off x="1357800" y="704950"/>
            <a:ext cx="947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Escopo do Projeto</a:t>
            </a:r>
            <a:endParaRPr b="0" i="0" sz="5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1681775" y="1720750"/>
            <a:ext cx="9152700" cy="4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Atividades do projeto:</a:t>
            </a:r>
            <a:endParaRPr i="0" sz="2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i="0" lang="pt-BR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Migração do banco de dados on-premises para o Amazon RDS.</a:t>
            </a:r>
            <a:endParaRPr i="0" sz="18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i="0" lang="pt-BR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Implementação da arquitetura em nuvem na AWS.</a:t>
            </a:r>
            <a:endParaRPr i="0" sz="18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i="0" lang="pt-BR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Configuração de serviços de segurança, monitoramento e automação.</a:t>
            </a:r>
            <a:endParaRPr i="0" sz="18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i="0" lang="pt-BR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Treinamento da equipe da Fast Engineering S/A.</a:t>
            </a:r>
            <a:endParaRPr i="0" sz="1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/>
        </p:nvSpPr>
        <p:spPr>
          <a:xfrm>
            <a:off x="1357800" y="620725"/>
            <a:ext cx="947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Investimento</a:t>
            </a:r>
            <a:endParaRPr b="0" i="0" sz="5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aphicFrame>
        <p:nvGraphicFramePr>
          <p:cNvPr id="140" name="Google Shape;140;p16"/>
          <p:cNvGraphicFramePr/>
          <p:nvPr/>
        </p:nvGraphicFramePr>
        <p:xfrm>
          <a:off x="1461000" y="1636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{57E23C3F-0DB7-4251-9F59-46A1A92F0E62}</a:tableStyleId>
              </a:tblPr>
              <a:tblGrid>
                <a:gridCol w="2942250"/>
                <a:gridCol w="4804075"/>
                <a:gridCol w="1523675"/>
              </a:tblGrid>
              <a:tr h="53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Item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Descrição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Preço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Migração de dados para a AWS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Migração de dados on-premises para a AWS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$108,77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Mão de obra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Custo da equipe de projeto e implementação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$6.153,08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Infraestrutura da AWS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Custo mensal da infraestrutura de serviços da AWS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$998,39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Treinamento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Treinamento da equipe da Fast Engineering S/A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$170,91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Suporte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Suporte mensal pós-implementação (10 horas/mês)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$355,02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Custo único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Total de custo único de implementação e treinamento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$6.432,76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Custo mensal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Total de custo mensal de infraestrutura e suporte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$1.353,41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/>
        </p:nvSpPr>
        <p:spPr>
          <a:xfrm>
            <a:off x="2808850" y="6118175"/>
            <a:ext cx="670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Prazo total de Entrega: 24 dias úteis.</a:t>
            </a:r>
            <a:endParaRPr b="0" i="0" sz="12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812" y="885131"/>
            <a:ext cx="7832375" cy="5233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325821" y="6422424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sp>
        <p:nvSpPr>
          <p:cNvPr id="154" name="Google Shape;154;p18"/>
          <p:cNvSpPr txBox="1"/>
          <p:nvPr/>
        </p:nvSpPr>
        <p:spPr>
          <a:xfrm>
            <a:off x="1357800" y="765375"/>
            <a:ext cx="947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Próximos Passos</a:t>
            </a:r>
            <a:endParaRPr b="0" i="0" sz="5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1633950" y="1781175"/>
            <a:ext cx="8924100" cy="4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Assinatura do contrato:</a:t>
            </a:r>
            <a:endParaRPr b="0" i="0" sz="2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b="0" i="0" lang="pt-BR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Etapas para formalização do acordo entre as partes.</a:t>
            </a:r>
            <a:endParaRPr b="0" i="0" sz="18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Reuniões de kick-off:</a:t>
            </a:r>
            <a:endParaRPr b="0" i="0" sz="2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b="0" i="0" lang="pt-BR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Agenda e objetivos das reuniões iniciais do projeto.</a:t>
            </a:r>
            <a:endParaRPr b="0" i="0" sz="18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Comunicação e acompanhamento:</a:t>
            </a:r>
            <a:endParaRPr b="0" i="0" sz="2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b="0" i="0" lang="pt-BR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Canais de comunicação e ferramentas de acompanhamento do projeto.</a:t>
            </a:r>
            <a:endParaRPr b="0" i="0" sz="1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823950" y="822625"/>
            <a:ext cx="105441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5400">
                <a:latin typeface="Mulish"/>
                <a:ea typeface="Mulish"/>
                <a:cs typeface="Mulish"/>
                <a:sym typeface="Mulish"/>
              </a:rPr>
              <a:t>Considerações Finais</a:t>
            </a:r>
            <a:endParaRPr sz="5400"/>
          </a:p>
        </p:txBody>
      </p:sp>
      <p:sp>
        <p:nvSpPr>
          <p:cNvPr id="162" name="Google Shape;162;p19"/>
          <p:cNvSpPr txBox="1"/>
          <p:nvPr/>
        </p:nvSpPr>
        <p:spPr>
          <a:xfrm>
            <a:off x="1633950" y="1720750"/>
            <a:ext cx="8924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Recapitulação dos benefícios da proposta:</a:t>
            </a:r>
            <a:endParaRPr b="0" i="0" sz="2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b="0" i="0" lang="pt-BR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Maior disponibilidade, escalabilidade, segurança e redução de custos.</a:t>
            </a:r>
            <a:endParaRPr b="0" i="0" sz="18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Compromisso da T.I SOLUÇÕES INCRÍVEIS:</a:t>
            </a:r>
            <a:endParaRPr b="0" i="0" sz="2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b="0" i="0" lang="pt-BR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Entregar uma solução de alta qualidade que atenda às necessidades da Fast Engineering S/A.</a:t>
            </a:r>
            <a:endParaRPr b="0" i="0" sz="18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b="0" i="0" lang="pt-BR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Fornecer suporte técnico durante todo o ciclo de vida do projeto.</a:t>
            </a:r>
            <a:endParaRPr b="0" i="0" sz="18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Agradecimento:</a:t>
            </a:r>
            <a:endParaRPr b="0" i="0" sz="2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b="0" i="0" lang="pt-BR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Agradecimento à equipe da Fast Engineering S/A pela oportunidade.</a:t>
            </a:r>
            <a:endParaRPr b="0" i="0" sz="14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2450" y="4666898"/>
            <a:ext cx="1767099" cy="15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>
                <a:latin typeface="Mulish Medium"/>
                <a:ea typeface="Mulish Medium"/>
                <a:cs typeface="Mulish Medium"/>
                <a:sym typeface="Mulish Medium"/>
              </a:rPr>
              <a:t>Interna</a:t>
            </a:r>
            <a:endParaRPr sz="1400">
              <a:latin typeface="Mulish Medium"/>
              <a:ea typeface="Mulish Medium"/>
              <a:cs typeface="Mulish Medium"/>
              <a:sym typeface="Mulish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undo Pre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