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67" r:id="rId2"/>
    <p:sldId id="411" r:id="rId3"/>
    <p:sldId id="266" r:id="rId4"/>
    <p:sldId id="412" r:id="rId5"/>
    <p:sldId id="404" r:id="rId6"/>
    <p:sldId id="417" r:id="rId7"/>
    <p:sldId id="406" r:id="rId8"/>
    <p:sldId id="407" r:id="rId9"/>
    <p:sldId id="413" r:id="rId10"/>
    <p:sldId id="408" r:id="rId11"/>
    <p:sldId id="414" r:id="rId12"/>
    <p:sldId id="409" r:id="rId13"/>
    <p:sldId id="415" r:id="rId14"/>
    <p:sldId id="416" r:id="rId15"/>
    <p:sldId id="418" r:id="rId16"/>
    <p:sldId id="410" r:id="rId17"/>
    <p:sldId id="275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6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56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18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DFB88-C66D-4D4F-992A-21D8B5C2FC83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04" y="4877075"/>
            <a:ext cx="12192000" cy="19809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208" y="401319"/>
            <a:ext cx="2358781" cy="579748"/>
          </a:xfrm>
          <a:prstGeom prst="rect">
            <a:avLst/>
          </a:prstGeom>
        </p:spPr>
      </p:pic>
      <p:sp>
        <p:nvSpPr>
          <p:cNvPr id="14" name="标题 1"/>
          <p:cNvSpPr txBox="1"/>
          <p:nvPr/>
        </p:nvSpPr>
        <p:spPr>
          <a:xfrm>
            <a:off x="4616138" y="5218026"/>
            <a:ext cx="7901375" cy="6051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ctrTitle"/>
          </p:nvPr>
        </p:nvSpPr>
        <p:spPr>
          <a:xfrm>
            <a:off x="-1055370" y="1214755"/>
            <a:ext cx="14302740" cy="2466975"/>
          </a:xfrm>
        </p:spPr>
        <p:txBody>
          <a:bodyPr>
            <a:noAutofit/>
          </a:bodyPr>
          <a:lstStyle/>
          <a:p>
            <a:r>
              <a:rPr dirty="0">
                <a:latin typeface="Times New Roman Regular" panose="02020603050405020304" charset="0"/>
                <a:cs typeface="Times New Roman Regular" panose="02020603050405020304" charset="0"/>
              </a:rPr>
              <a:t>Apply SplitFed to FedCorr: Detecting Unreliable</a:t>
            </a:r>
            <a:r>
              <a:rPr lang="en-US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dirty="0">
                <a:latin typeface="Times New Roman Regular" panose="02020603050405020304" charset="0"/>
                <a:cs typeface="Times New Roman Regular" panose="02020603050405020304" charset="0"/>
              </a:rPr>
              <a:t>Edge Learning Users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364345" y="5248275"/>
            <a:ext cx="27838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</a:rPr>
              <a:t>12332463</a:t>
            </a:r>
          </a:p>
          <a:p>
            <a:r>
              <a:rPr lang="en-US" altLang="zh-CN">
                <a:latin typeface="Times New Roman Regular" panose="02020603050405020304" charset="0"/>
                <a:cs typeface="Times New Roman Regular" panose="02020603050405020304" charset="0"/>
              </a:rPr>
              <a:t>Geng Tian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3962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The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Existing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Solution</a:t>
            </a:r>
            <a:endParaRPr 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" y="490760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6" name="标题 1"/>
          <p:cNvSpPr txBox="1"/>
          <p:nvPr/>
        </p:nvSpPr>
        <p:spPr>
          <a:xfrm>
            <a:off x="439420" y="4037965"/>
            <a:ext cx="11501755" cy="869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>
                <a:latin typeface="微软雅黑" charset="0"/>
                <a:ea typeface="微软雅黑" charset="0"/>
                <a:cs typeface="Times New Roman Regular" panose="02020603050405020304" charset="0"/>
                <a:sym typeface="+mn-ea"/>
              </a:rPr>
              <a:t>Fedcorr: Multi</a:t>
            </a:r>
            <a:r>
              <a:rPr lang="en-US" altLang="zh-CN" sz="2800">
                <a:latin typeface="微软雅黑" charset="0"/>
                <a:ea typeface="微软雅黑" charset="0"/>
                <a:cs typeface="Times New Roman Regular" panose="02020603050405020304" charset="0"/>
                <a:sym typeface="+mn-ea"/>
              </a:rPr>
              <a:t> </a:t>
            </a:r>
            <a:r>
              <a:rPr lang="zh-CN" altLang="en-US" sz="2800">
                <a:latin typeface="微软雅黑" charset="0"/>
                <a:ea typeface="微软雅黑" charset="0"/>
                <a:cs typeface="Times New Roman Regular" panose="02020603050405020304" charset="0"/>
                <a:sym typeface="+mn-ea"/>
              </a:rPr>
              <a:t>stage federated learning for label noise correction</a:t>
            </a: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charset="0"/>
                <a:ea typeface="微软雅黑" charset="0"/>
              </a:rPr>
              <a:t>Use federated learning as an edge learning framework</a:t>
            </a: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sz="2800" dirty="0">
                <a:latin typeface="微软雅黑" charset="0"/>
                <a:ea typeface="微软雅黑" charset="0"/>
              </a:rPr>
              <a:t>Use LID to detect unreliable users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3962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The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Existing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Solution</a:t>
            </a:r>
            <a:endParaRPr 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" y="490760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60847E2-0BD9-94E4-D5D4-190D4F2895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1195460"/>
            <a:ext cx="5892800" cy="310034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F353D36-AF71-4CEF-A9B8-9EA7EEBFDC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495" y="1508125"/>
            <a:ext cx="3707786" cy="384175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426F404-8CB3-081B-179C-B97BE7119BF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650" y="4766698"/>
            <a:ext cx="3810973" cy="6248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3962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The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New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roposed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olution</a:t>
            </a:r>
            <a:endParaRPr 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" y="490760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6" name="标题 1"/>
          <p:cNvSpPr txBox="1"/>
          <p:nvPr/>
        </p:nvSpPr>
        <p:spPr>
          <a:xfrm>
            <a:off x="439420" y="3550920"/>
            <a:ext cx="11501755" cy="869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sz="2800">
                <a:latin typeface="微软雅黑" charset="0"/>
                <a:ea typeface="微软雅黑" charset="0"/>
                <a:cs typeface="Times New Roman Regular" panose="02020603050405020304" charset="0"/>
                <a:sym typeface="+mn-ea"/>
              </a:rPr>
              <a:t>Use SplitFed learning instead of federated learning</a:t>
            </a: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sz="2800" dirty="0">
                <a:latin typeface="微软雅黑" charset="0"/>
                <a:ea typeface="微软雅黑" charset="0"/>
              </a:rPr>
              <a:t>All testing is done without the user's knowledge, preventing some users from not cooperating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3073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Structure of the Federated learning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" y="490760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238" y="1276619"/>
            <a:ext cx="7409524" cy="43047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3073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Structure of the 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SplitFed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" y="490760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911" y="1158875"/>
            <a:ext cx="7493000" cy="43442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3962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Solution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easibility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nalysis</a:t>
            </a:r>
            <a:endParaRPr 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" y="490760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491FB978-B2A0-C830-D2C6-1AE9E39DF26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736" y="1276260"/>
            <a:ext cx="3087317" cy="4115280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2B815E3E-5B36-CA01-D55C-B82EA241C765}"/>
              </a:ext>
            </a:extLst>
          </p:cNvPr>
          <p:cNvSpPr/>
          <p:nvPr/>
        </p:nvSpPr>
        <p:spPr>
          <a:xfrm>
            <a:off x="6484622" y="1998067"/>
            <a:ext cx="2199641" cy="25545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3200" dirty="0"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SplitFed-v1</a:t>
            </a:r>
          </a:p>
          <a:p>
            <a:pPr algn="ctr"/>
            <a:endParaRPr lang="en-US" altLang="zh-CN" sz="3200" dirty="0"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3200" dirty="0"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SplitFed-v2</a:t>
            </a:r>
          </a:p>
          <a:p>
            <a:pPr algn="ctr"/>
            <a:endParaRPr lang="en-US" altLang="zh-CN" sz="3200" dirty="0"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3200" dirty="0"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SplitFed-v3</a:t>
            </a:r>
          </a:p>
        </p:txBody>
      </p:sp>
    </p:spTree>
    <p:extLst>
      <p:ext uri="{BB962C8B-B14F-4D97-AF65-F5344CB8AC3E}">
        <p14:creationId xmlns:p14="http://schemas.microsoft.com/office/powerpoint/2010/main" val="338196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3962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Solution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easibility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nalysis</a:t>
            </a:r>
            <a:endParaRPr 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" y="490760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816225" y="1694815"/>
            <a:ext cx="316357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Federated learning</a:t>
            </a:r>
          </a:p>
        </p:txBody>
      </p:sp>
      <p:sp>
        <p:nvSpPr>
          <p:cNvPr id="6" name="矩形 5"/>
          <p:cNvSpPr/>
          <p:nvPr/>
        </p:nvSpPr>
        <p:spPr>
          <a:xfrm>
            <a:off x="7506653" y="1694815"/>
            <a:ext cx="2948305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SplitFed learning</a:t>
            </a:r>
          </a:p>
        </p:txBody>
      </p:sp>
      <p:sp>
        <p:nvSpPr>
          <p:cNvPr id="14" name="矩形 13"/>
          <p:cNvSpPr/>
          <p:nvPr/>
        </p:nvSpPr>
        <p:spPr>
          <a:xfrm>
            <a:off x="399733" y="2291080"/>
            <a:ext cx="1961515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non-IID=0</a:t>
            </a:r>
          </a:p>
        </p:txBody>
      </p:sp>
      <p:sp>
        <p:nvSpPr>
          <p:cNvPr id="15" name="矩形 14"/>
          <p:cNvSpPr/>
          <p:nvPr/>
        </p:nvSpPr>
        <p:spPr>
          <a:xfrm>
            <a:off x="400050" y="3025140"/>
            <a:ext cx="236855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non-IID=0.5</a:t>
            </a:r>
          </a:p>
        </p:txBody>
      </p:sp>
      <p:sp>
        <p:nvSpPr>
          <p:cNvPr id="16" name="矩形 15"/>
          <p:cNvSpPr/>
          <p:nvPr/>
        </p:nvSpPr>
        <p:spPr>
          <a:xfrm>
            <a:off x="400050" y="3771900"/>
            <a:ext cx="236855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non-IID=0.9</a:t>
            </a:r>
          </a:p>
        </p:txBody>
      </p:sp>
      <p:sp>
        <p:nvSpPr>
          <p:cNvPr id="17" name="矩形 16"/>
          <p:cNvSpPr/>
          <p:nvPr/>
        </p:nvSpPr>
        <p:spPr>
          <a:xfrm>
            <a:off x="400050" y="4518660"/>
            <a:ext cx="257175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non-IID=0.95</a:t>
            </a:r>
          </a:p>
        </p:txBody>
      </p:sp>
      <p:sp>
        <p:nvSpPr>
          <p:cNvPr id="11" name="矩形 10"/>
          <p:cNvSpPr/>
          <p:nvPr/>
        </p:nvSpPr>
        <p:spPr>
          <a:xfrm>
            <a:off x="3437573" y="2291080"/>
            <a:ext cx="1435735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Times New Roman Regular" panose="02020603050405020304" charset="0"/>
                <a:cs typeface="Times New Roman Regular" panose="02020603050405020304" charset="0"/>
              </a:rPr>
              <a:t>93.68%</a:t>
            </a:r>
          </a:p>
        </p:txBody>
      </p:sp>
      <p:sp>
        <p:nvSpPr>
          <p:cNvPr id="12" name="矩形 11"/>
          <p:cNvSpPr/>
          <p:nvPr/>
        </p:nvSpPr>
        <p:spPr>
          <a:xfrm>
            <a:off x="8413433" y="2291080"/>
            <a:ext cx="1435735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Times New Roman Regular" panose="02020603050405020304" charset="0"/>
                <a:cs typeface="Times New Roman Regular" panose="02020603050405020304" charset="0"/>
              </a:rPr>
              <a:t>94.01%</a:t>
            </a:r>
          </a:p>
        </p:txBody>
      </p:sp>
      <p:sp>
        <p:nvSpPr>
          <p:cNvPr id="13" name="矩形 12"/>
          <p:cNvSpPr/>
          <p:nvPr/>
        </p:nvSpPr>
        <p:spPr>
          <a:xfrm>
            <a:off x="8413433" y="3012440"/>
            <a:ext cx="1435735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Times New Roman Regular" panose="02020603050405020304" charset="0"/>
                <a:cs typeface="Times New Roman Regular" panose="02020603050405020304" charset="0"/>
              </a:rPr>
              <a:t>93.18%</a:t>
            </a:r>
          </a:p>
        </p:txBody>
      </p:sp>
      <p:sp>
        <p:nvSpPr>
          <p:cNvPr id="18" name="矩形 17"/>
          <p:cNvSpPr/>
          <p:nvPr/>
        </p:nvSpPr>
        <p:spPr>
          <a:xfrm>
            <a:off x="8413433" y="3733800"/>
            <a:ext cx="1435735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Times New Roman Regular" panose="02020603050405020304" charset="0"/>
                <a:cs typeface="Times New Roman Regular" panose="02020603050405020304" charset="0"/>
              </a:rPr>
              <a:t>87.20%</a:t>
            </a:r>
          </a:p>
        </p:txBody>
      </p:sp>
      <p:sp>
        <p:nvSpPr>
          <p:cNvPr id="19" name="矩形 18"/>
          <p:cNvSpPr/>
          <p:nvPr/>
        </p:nvSpPr>
        <p:spPr>
          <a:xfrm>
            <a:off x="8413433" y="4455160"/>
            <a:ext cx="1435735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Times New Roman Regular" panose="02020603050405020304" charset="0"/>
                <a:cs typeface="Times New Roman Regular" panose="02020603050405020304" charset="0"/>
              </a:rPr>
              <a:t>83.31%</a:t>
            </a:r>
          </a:p>
        </p:txBody>
      </p:sp>
      <p:sp>
        <p:nvSpPr>
          <p:cNvPr id="20" name="矩形 19"/>
          <p:cNvSpPr/>
          <p:nvPr/>
        </p:nvSpPr>
        <p:spPr>
          <a:xfrm>
            <a:off x="3437573" y="3025140"/>
            <a:ext cx="1435735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Times New Roman Regular" panose="02020603050405020304" charset="0"/>
                <a:cs typeface="Times New Roman Regular" panose="02020603050405020304" charset="0"/>
              </a:rPr>
              <a:t>93.46%</a:t>
            </a:r>
          </a:p>
        </p:txBody>
      </p:sp>
      <p:sp>
        <p:nvSpPr>
          <p:cNvPr id="21" name="矩形 20"/>
          <p:cNvSpPr/>
          <p:nvPr/>
        </p:nvSpPr>
        <p:spPr>
          <a:xfrm>
            <a:off x="3437573" y="3759200"/>
            <a:ext cx="1435735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Times New Roman Regular" panose="02020603050405020304" charset="0"/>
                <a:cs typeface="Times New Roman Regular" panose="02020603050405020304" charset="0"/>
              </a:rPr>
              <a:t>87.00%</a:t>
            </a:r>
          </a:p>
        </p:txBody>
      </p:sp>
      <p:sp>
        <p:nvSpPr>
          <p:cNvPr id="22" name="矩形 21"/>
          <p:cNvSpPr/>
          <p:nvPr/>
        </p:nvSpPr>
        <p:spPr>
          <a:xfrm>
            <a:off x="3437573" y="4513580"/>
            <a:ext cx="1435735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3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latin typeface="Times New Roman Regular" panose="02020603050405020304" charset="0"/>
                <a:cs typeface="Times New Roman Regular" panose="02020603050405020304" charset="0"/>
              </a:rPr>
              <a:t>81.52%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33468" y="2414850"/>
            <a:ext cx="5925064" cy="841191"/>
          </a:xfrm>
        </p:spPr>
        <p:txBody>
          <a:bodyPr>
            <a:noAutofit/>
          </a:bodyPr>
          <a:lstStyle/>
          <a:p>
            <a:r>
              <a:rPr lang="en-US" altLang="zh-CN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104" y="4877075"/>
            <a:ext cx="12192000" cy="19809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208" y="401319"/>
            <a:ext cx="2358781" cy="57974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/>
          <a:srcRect t="88348" r="72886"/>
          <a:stretch>
            <a:fillRect/>
          </a:stretch>
        </p:blipFill>
        <p:spPr>
          <a:xfrm>
            <a:off x="3517535" y="3199771"/>
            <a:ext cx="5131167" cy="198788"/>
          </a:xfrm>
          <a:prstGeom prst="rect">
            <a:avLst/>
          </a:prstGeom>
        </p:spPr>
      </p:pic>
      <p:sp>
        <p:nvSpPr>
          <p:cNvPr id="14" name="标题 1"/>
          <p:cNvSpPr txBox="1"/>
          <p:nvPr/>
        </p:nvSpPr>
        <p:spPr>
          <a:xfrm>
            <a:off x="3133468" y="3199771"/>
            <a:ext cx="5925064" cy="8411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3962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</a:t>
            </a:r>
            <a:r>
              <a:rPr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ain </a:t>
            </a:r>
            <a:r>
              <a:rPr 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</a:t>
            </a:r>
            <a:r>
              <a:rPr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eference </a:t>
            </a:r>
            <a:r>
              <a:rPr 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</a:t>
            </a:r>
            <a:r>
              <a:rPr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aper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" y="490760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40740" y="1685925"/>
            <a:ext cx="1125728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 Regular" panose="02020603050405020304" charset="0"/>
                <a:cs typeface="Times New Roman Regular" panose="02020603050405020304" charset="0"/>
              </a:rPr>
              <a:t>[1]“</a:t>
            </a:r>
            <a:r>
              <a:rPr lang="zh-CN" altLang="en-US" dirty="0">
                <a:latin typeface="Times New Roman Regular" panose="02020603050405020304" charset="0"/>
                <a:cs typeface="Times New Roman Regular" panose="02020603050405020304" charset="0"/>
              </a:rPr>
              <a:t>Security and privacy on 6g network</a:t>
            </a:r>
            <a:r>
              <a:rPr lang="en-US" altLang="zh-CN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lang="zh-CN" altLang="en-US" dirty="0">
                <a:latin typeface="Times New Roman Regular" panose="02020603050405020304" charset="0"/>
                <a:cs typeface="Times New Roman Regular" panose="02020603050405020304" charset="0"/>
              </a:rPr>
              <a:t>edge: A survey,” IEEE Communications Surveys &amp; Tutorials, 2023.</a:t>
            </a:r>
          </a:p>
          <a:p>
            <a:endParaRPr lang="zh-CN" altLang="en-US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endParaRPr lang="zh-CN" altLang="en-US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altLang="zh-CN" dirty="0">
                <a:latin typeface="Times New Roman Regular" panose="02020603050405020304" charset="0"/>
                <a:cs typeface="Times New Roman Regular" panose="02020603050405020304" charset="0"/>
              </a:rPr>
              <a:t>[2]</a:t>
            </a:r>
            <a:r>
              <a:rPr lang="zh-CN" altLang="en-US" dirty="0">
                <a:latin typeface="Times New Roman Regular" panose="02020603050405020304" charset="0"/>
                <a:cs typeface="Times New Roman Regular" panose="02020603050405020304" charset="0"/>
              </a:rPr>
              <a:t>“A survey on space-air</a:t>
            </a:r>
            <a:r>
              <a:rPr lang="en-US" altLang="zh-CN" dirty="0">
                <a:latin typeface="Times New Roman Regular" panose="02020603050405020304" charset="0"/>
                <a:cs typeface="Times New Roman Regular" panose="02020603050405020304" charset="0"/>
              </a:rPr>
              <a:t>-</a:t>
            </a:r>
            <a:r>
              <a:rPr lang="zh-CN" altLang="en-US" dirty="0">
                <a:latin typeface="Times New Roman Regular" panose="02020603050405020304" charset="0"/>
                <a:cs typeface="Times New Roman Regular" panose="02020603050405020304" charset="0"/>
              </a:rPr>
              <a:t>ground-sea integrated network security in 6g,” IEEE Communications</a:t>
            </a:r>
            <a:r>
              <a:rPr lang="en-US" altLang="zh-CN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lang="zh-CN" altLang="en-US" dirty="0">
                <a:latin typeface="Times New Roman Regular" panose="02020603050405020304" charset="0"/>
                <a:cs typeface="Times New Roman Regular" panose="02020603050405020304" charset="0"/>
              </a:rPr>
              <a:t>Surveys &amp; Tutorials, vol. 24, no. 1, pp. 53–87, 2021.</a:t>
            </a:r>
          </a:p>
          <a:p>
            <a:endParaRPr lang="zh-CN" altLang="en-US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endParaRPr lang="zh-CN" altLang="en-US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altLang="zh-CN" dirty="0">
                <a:latin typeface="Times New Roman Regular" panose="02020603050405020304" charset="0"/>
                <a:cs typeface="Times New Roman Regular" panose="02020603050405020304" charset="0"/>
              </a:rPr>
              <a:t>[3]</a:t>
            </a:r>
            <a:r>
              <a:rPr lang="zh-CN" altLang="en-US" dirty="0">
                <a:latin typeface="Times New Roman Regular" panose="02020603050405020304" charset="0"/>
                <a:cs typeface="Times New Roman Regular" panose="02020603050405020304" charset="0"/>
              </a:rPr>
              <a:t>“Fedcorr: Multi</a:t>
            </a:r>
            <a:r>
              <a:rPr lang="en-US" altLang="zh-CN" dirty="0">
                <a:latin typeface="Times New Roman Regular" panose="02020603050405020304" charset="0"/>
                <a:cs typeface="Times New Roman Regular" panose="02020603050405020304" charset="0"/>
              </a:rPr>
              <a:t>-</a:t>
            </a:r>
            <a:r>
              <a:rPr lang="zh-CN" altLang="en-US" dirty="0">
                <a:latin typeface="Times New Roman Regular" panose="02020603050405020304" charset="0"/>
                <a:cs typeface="Times New Roman Regular" panose="02020603050405020304" charset="0"/>
              </a:rPr>
              <a:t>stage federated learning for label noise correction,” in Proceedings of</a:t>
            </a:r>
            <a:r>
              <a:rPr lang="en-US" altLang="zh-CN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lang="zh-CN" altLang="en-US" dirty="0">
                <a:latin typeface="Times New Roman Regular" panose="02020603050405020304" charset="0"/>
                <a:cs typeface="Times New Roman Regular" panose="02020603050405020304" charset="0"/>
              </a:rPr>
              <a:t>the IEEE/CVF Conference on Computer Vision and Pattern Recognition,</a:t>
            </a:r>
            <a:r>
              <a:rPr lang="en-US" altLang="zh-CN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lang="zh-CN" altLang="en-US" dirty="0">
                <a:latin typeface="Times New Roman Regular" panose="02020603050405020304" charset="0"/>
                <a:cs typeface="Times New Roman Regular" panose="02020603050405020304" charset="0"/>
              </a:rPr>
              <a:t>pp. 10184–10193, 2022.</a:t>
            </a:r>
          </a:p>
          <a:p>
            <a:endParaRPr lang="zh-CN" altLang="en-US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endParaRPr lang="zh-CN" altLang="en-US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altLang="zh-CN" dirty="0">
                <a:latin typeface="Times New Roman Regular" panose="02020603050405020304" charset="0"/>
                <a:cs typeface="Times New Roman Regular" panose="02020603050405020304" charset="0"/>
              </a:rPr>
              <a:t>[4]</a:t>
            </a:r>
            <a:r>
              <a:rPr lang="zh-CN" altLang="en-US" dirty="0">
                <a:latin typeface="Times New Roman Regular" panose="02020603050405020304" charset="0"/>
                <a:cs typeface="Times New Roman Regular" panose="02020603050405020304" charset="0"/>
              </a:rPr>
              <a:t>“Splitfed: When</a:t>
            </a:r>
            <a:r>
              <a:rPr lang="en-US" altLang="zh-CN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lang="zh-CN" altLang="en-US" dirty="0">
                <a:latin typeface="Times New Roman Regular" panose="02020603050405020304" charset="0"/>
                <a:cs typeface="Times New Roman Regular" panose="02020603050405020304" charset="0"/>
              </a:rPr>
              <a:t>federated learning meets split learning,” in Proceedings of the AAAI</a:t>
            </a:r>
            <a:r>
              <a:rPr lang="en-US" altLang="zh-CN" dirty="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lang="zh-CN" altLang="en-US" dirty="0">
                <a:latin typeface="Times New Roman Regular" panose="02020603050405020304" charset="0"/>
                <a:cs typeface="Times New Roman Regular" panose="02020603050405020304" charset="0"/>
              </a:rPr>
              <a:t>Conference on Artificial Intelligence, vol. 36, pp. 8485–8493, 2022.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1234" y="440859"/>
            <a:ext cx="1748901" cy="623543"/>
          </a:xfrm>
        </p:spPr>
        <p:txBody>
          <a:bodyPr>
            <a:normAutofit fontScale="90000"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252" y="487707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12" name="标题 1"/>
          <p:cNvSpPr txBox="1"/>
          <p:nvPr/>
        </p:nvSpPr>
        <p:spPr>
          <a:xfrm>
            <a:off x="705787" y="5267325"/>
            <a:ext cx="11130613" cy="869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esearch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ackground</a:t>
            </a: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esearch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arget</a:t>
            </a: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Major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hallenge</a:t>
            </a: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Existing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Solution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New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roposed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olution</a:t>
            </a: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Solution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easibility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nalysis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3962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esearch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ackground</a:t>
            </a:r>
            <a:endParaRPr 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" y="490760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3165" y="1353185"/>
            <a:ext cx="5786120" cy="3870325"/>
          </a:xfrm>
          <a:prstGeom prst="rect">
            <a:avLst/>
          </a:prstGeom>
        </p:spPr>
      </p:pic>
      <p:sp>
        <p:nvSpPr>
          <p:cNvPr id="12" name="标题 1"/>
          <p:cNvSpPr txBox="1"/>
          <p:nvPr/>
        </p:nvSpPr>
        <p:spPr>
          <a:xfrm>
            <a:off x="327327" y="2504440"/>
            <a:ext cx="11130613" cy="869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Edge computing is widely </a:t>
            </a:r>
          </a:p>
          <a:p>
            <a:pPr indent="0" algn="l">
              <a:lnSpc>
                <a:spcPct val="200000"/>
              </a:lnSpc>
              <a:buFont typeface="Arial" panose="020B0604020202020204" pitchFamily="34" charset="0"/>
            </a:pP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used in 6G networks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标题 1"/>
          <p:cNvSpPr txBox="1"/>
          <p:nvPr/>
        </p:nvSpPr>
        <p:spPr>
          <a:xfrm>
            <a:off x="327327" y="4907915"/>
            <a:ext cx="11130613" cy="869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Users who participate in edge </a:t>
            </a:r>
          </a:p>
          <a:p>
            <a:pPr indent="0" algn="l">
              <a:lnSpc>
                <a:spcPct val="200000"/>
              </a:lnSpc>
              <a:buFont typeface="Arial" panose="020B0604020202020204" pitchFamily="34" charset="0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computing are not necessarily </a:t>
            </a:r>
          </a:p>
          <a:p>
            <a:pPr indent="0" algn="l">
              <a:lnSpc>
                <a:spcPct val="200000"/>
              </a:lnSpc>
              <a:buFont typeface="Arial" panose="020B0604020202020204" pitchFamily="34" charset="0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reliable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9855" y="6894195"/>
            <a:ext cx="124567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https://zh.vietnamplus.vn/%E8%B6%8A%E5%8D%97%E5%BA%94%E7%A0%94%E7%A9%B6%E5%BC%80%E5%8F%916g%E7%BD%91%E7%BB%9C%E6%8A%80%E6%9C%AF/135884.vnp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3962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esearch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ackground</a:t>
            </a:r>
            <a:endParaRPr 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" y="490760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17" name="标题 1"/>
          <p:cNvSpPr txBox="1"/>
          <p:nvPr/>
        </p:nvSpPr>
        <p:spPr>
          <a:xfrm>
            <a:off x="439722" y="4304665"/>
            <a:ext cx="11130613" cy="869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Attacker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 who intentionally compromises network security</a:t>
            </a: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Victims: Users whose data has been contaminated</a:t>
            </a:r>
          </a:p>
        </p:txBody>
      </p:sp>
      <p:sp>
        <p:nvSpPr>
          <p:cNvPr id="18" name="矩形 17"/>
          <p:cNvSpPr/>
          <p:nvPr/>
        </p:nvSpPr>
        <p:spPr>
          <a:xfrm>
            <a:off x="2360295" y="1405890"/>
            <a:ext cx="6819900" cy="101473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6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Attackers vs Victims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3962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esearch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ackground</a:t>
            </a:r>
            <a:endParaRPr 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" y="490760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17" name="标题 1"/>
          <p:cNvSpPr txBox="1"/>
          <p:nvPr/>
        </p:nvSpPr>
        <p:spPr>
          <a:xfrm>
            <a:off x="439722" y="4304665"/>
            <a:ext cx="11130613" cy="869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Noise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data is maliciously modified and cannot reflect the original characteristics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Non-IID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 labels are not evenly distributed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30980" y="1405890"/>
            <a:ext cx="5878533" cy="1015663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6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Noise vs </a:t>
            </a:r>
            <a:r>
              <a:rPr lang="en-US" altLang="zh-CN" sz="6000" dirty="0"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N</a:t>
            </a:r>
            <a:r>
              <a:rPr lang="en-US" altLang="zh-CN" sz="6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on-IID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3962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esearch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arget</a:t>
            </a:r>
            <a:endParaRPr 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" y="490760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17" name="标题 1"/>
          <p:cNvSpPr txBox="1"/>
          <p:nvPr/>
        </p:nvSpPr>
        <p:spPr>
          <a:xfrm>
            <a:off x="165402" y="3851275"/>
            <a:ext cx="11130613" cy="869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network system can accurately identify attackers and victims</a:t>
            </a: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network system can detect noise data and non-</a:t>
            </a: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IID</a:t>
            </a: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data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3962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Major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hallenge</a:t>
            </a:r>
            <a:endParaRPr 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" y="490760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3915" y="1153795"/>
            <a:ext cx="4450715" cy="4503420"/>
          </a:xfrm>
          <a:prstGeom prst="rect">
            <a:avLst/>
          </a:prstGeom>
        </p:spPr>
      </p:pic>
      <p:sp>
        <p:nvSpPr>
          <p:cNvPr id="17" name="标题 1"/>
          <p:cNvSpPr txBox="1"/>
          <p:nvPr/>
        </p:nvSpPr>
        <p:spPr>
          <a:xfrm>
            <a:off x="162862" y="2882265"/>
            <a:ext cx="11130613" cy="869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attacker will not cooperate with </a:t>
            </a:r>
          </a:p>
          <a:p>
            <a:pPr indent="0" algn="l">
              <a:lnSpc>
                <a:spcPct val="200000"/>
              </a:lnSpc>
              <a:buFont typeface="Arial" panose="020B0604020202020204" pitchFamily="34" charset="0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network system to detect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unreliable </a:t>
            </a:r>
          </a:p>
          <a:p>
            <a:pPr indent="0" algn="l">
              <a:lnSpc>
                <a:spcPct val="200000"/>
              </a:lnSpc>
              <a:buFont typeface="Arial" panose="020B0604020202020204" pitchFamily="34" charset="0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users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9705" y="6986270"/>
            <a:ext cx="9143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https://www.sgss8.net/tpdq/13309818/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3962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Major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hallenge</a:t>
            </a:r>
            <a:endParaRPr 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" y="490760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17" name="标题 1"/>
          <p:cNvSpPr txBox="1"/>
          <p:nvPr/>
        </p:nvSpPr>
        <p:spPr>
          <a:xfrm>
            <a:off x="451758" y="3844648"/>
            <a:ext cx="11501755" cy="869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 the process of detecting untrustworthy users, the network system must not violate the privacy of users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network system should support the large-scale data transfer generated by edge computing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572</Words>
  <Application>Microsoft Office PowerPoint</Application>
  <PresentationFormat>宽屏</PresentationFormat>
  <Paragraphs>103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Times New Roman Regular</vt:lpstr>
      <vt:lpstr>等线</vt:lpstr>
      <vt:lpstr>等线 Light</vt:lpstr>
      <vt:lpstr>微软雅黑</vt:lpstr>
      <vt:lpstr>Arial</vt:lpstr>
      <vt:lpstr>Calibri</vt:lpstr>
      <vt:lpstr>Office 主题​​</vt:lpstr>
      <vt:lpstr>Apply SplitFed to FedCorr: Detecting Unreliable Edge Learning Users </vt:lpstr>
      <vt:lpstr>Main Reference Paper</vt:lpstr>
      <vt:lpstr>Content</vt:lpstr>
      <vt:lpstr>Research Background</vt:lpstr>
      <vt:lpstr>Research Background</vt:lpstr>
      <vt:lpstr>Research Background</vt:lpstr>
      <vt:lpstr>Research Target</vt:lpstr>
      <vt:lpstr>Major Challenge</vt:lpstr>
      <vt:lpstr>Major Challenge</vt:lpstr>
      <vt:lpstr>The Existing Solution</vt:lpstr>
      <vt:lpstr>The Existing Solution</vt:lpstr>
      <vt:lpstr>The New Proposed Solution</vt:lpstr>
      <vt:lpstr>Structure of the Federated learning</vt:lpstr>
      <vt:lpstr>Structure of the SplitFed</vt:lpstr>
      <vt:lpstr>Solution Feasibility Analysis</vt:lpstr>
      <vt:lpstr>Solution Feasibility Analysis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第一届光学知识竞赛</dc:title>
  <dc:creator>郑金涛</dc:creator>
  <cp:lastModifiedBy>SUST</cp:lastModifiedBy>
  <cp:revision>192</cp:revision>
  <dcterms:created xsi:type="dcterms:W3CDTF">2023-12-24T14:38:05Z</dcterms:created>
  <dcterms:modified xsi:type="dcterms:W3CDTF">2023-12-26T08:51:26Z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FF20D9719CE92583CAFA2C65D4176F41_43</vt:lpwstr>
  </property>
  <property fmtid="{D5CDD505-2E9C-101B-9397-08002B2CF9AE}" pid="3" name="KSOProductBuildVer">
    <vt:lpwstr>2052-5.4.1.7920</vt:lpwstr>
  </property>
</Properties>
</file>