
<file path=[Content_Types].xml><?xml version="1.0" encoding="utf-8"?>
<Types xmlns="http://schemas.openxmlformats.org/package/2006/content-types">
  <Default Extension="png" ContentType="image/png"/>
  <Default Extension="jpeg" ContentType="image/jpeg"/>
  <Default Extension="JPG" ContentType="image/.jpg"/>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6" r:id="rId5"/>
    <p:sldMasterId id="2147483698" r:id="rId6"/>
  </p:sldMasterIdLst>
  <p:notesMasterIdLst>
    <p:notesMasterId r:id="rId12"/>
  </p:notesMasterIdLst>
  <p:sldIdLst>
    <p:sldId id="262" r:id="rId7"/>
    <p:sldId id="281" r:id="rId8"/>
    <p:sldId id="352" r:id="rId9"/>
    <p:sldId id="353" r:id="rId10"/>
    <p:sldId id="282" r:id="rId11"/>
    <p:sldId id="283" r:id="rId13"/>
    <p:sldId id="284" r:id="rId14"/>
    <p:sldId id="286" r:id="rId15"/>
    <p:sldId id="287" r:id="rId16"/>
    <p:sldId id="288" r:id="rId17"/>
    <p:sldId id="257" r:id="rId18"/>
    <p:sldId id="289" r:id="rId19"/>
    <p:sldId id="290" r:id="rId20"/>
    <p:sldId id="291" r:id="rId21"/>
    <p:sldId id="292" r:id="rId22"/>
    <p:sldId id="293" r:id="rId23"/>
    <p:sldId id="294" r:id="rId24"/>
    <p:sldId id="295" r:id="rId25"/>
    <p:sldId id="296" r:id="rId26"/>
    <p:sldId id="259" r:id="rId27"/>
    <p:sldId id="260" r:id="rId28"/>
    <p:sldId id="305" r:id="rId29"/>
    <p:sldId id="328" r:id="rId30"/>
    <p:sldId id="304" r:id="rId31"/>
    <p:sldId id="285" r:id="rId32"/>
    <p:sldId id="270" r:id="rId33"/>
    <p:sldId id="271" r:id="rId34"/>
    <p:sldId id="299" r:id="rId35"/>
    <p:sldId id="297" r:id="rId36"/>
    <p:sldId id="273" r:id="rId37"/>
    <p:sldId id="274" r:id="rId38"/>
    <p:sldId id="275" r:id="rId39"/>
    <p:sldId id="276" r:id="rId40"/>
    <p:sldId id="277" r:id="rId41"/>
    <p:sldId id="278" r:id="rId42"/>
    <p:sldId id="279" r:id="rId43"/>
    <p:sldId id="300" r:id="rId44"/>
    <p:sldId id="303" r:id="rId45"/>
    <p:sldId id="298" r:id="rId46"/>
    <p:sldId id="302" r:id="rId47"/>
    <p:sldId id="261" r:id="rId48"/>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 Cathy" initials="H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3" Type="http://schemas.openxmlformats.org/officeDocument/2006/relationships/tags" Target="tags/tag5.xml"/><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Master" Target="slideMasters/slideMaster4.xml"/><Relationship Id="rId49" Type="http://schemas.openxmlformats.org/officeDocument/2006/relationships/presProps" Target="presProps.xml"/><Relationship Id="rId48" Type="http://schemas.openxmlformats.org/officeDocument/2006/relationships/slide" Target="slides/slide41.xml"/><Relationship Id="rId47" Type="http://schemas.openxmlformats.org/officeDocument/2006/relationships/slide" Target="slides/slide40.xml"/><Relationship Id="rId46" Type="http://schemas.openxmlformats.org/officeDocument/2006/relationships/slide" Target="slides/slide39.xml"/><Relationship Id="rId45" Type="http://schemas.openxmlformats.org/officeDocument/2006/relationships/slide" Target="slides/slide38.xml"/><Relationship Id="rId44" Type="http://schemas.openxmlformats.org/officeDocument/2006/relationships/slide" Target="slides/slide37.xml"/><Relationship Id="rId43" Type="http://schemas.openxmlformats.org/officeDocument/2006/relationships/slide" Target="slides/slide36.xml"/><Relationship Id="rId42" Type="http://schemas.openxmlformats.org/officeDocument/2006/relationships/slide" Target="slides/slide35.xml"/><Relationship Id="rId41" Type="http://schemas.openxmlformats.org/officeDocument/2006/relationships/slide" Target="slides/slide34.xml"/><Relationship Id="rId40" Type="http://schemas.openxmlformats.org/officeDocument/2006/relationships/slide" Target="slides/slide33.xml"/><Relationship Id="rId4" Type="http://schemas.openxmlformats.org/officeDocument/2006/relationships/slideMaster" Target="slideMasters/slideMaster3.xml"/><Relationship Id="rId39" Type="http://schemas.openxmlformats.org/officeDocument/2006/relationships/slide" Target="slides/slide32.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notesMaster" Target="notesMasters/notesMaster1.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0500494-F354-4567-86FD-9CC40EBE19F2}" type="doc">
      <dgm:prSet loTypeId="urn:microsoft.com/office/officeart/2005/8/layout/arrow6#1" loCatId="process" qsTypeId="urn:microsoft.com/office/officeart/2005/8/quickstyle/simple1#1" qsCatId="simple" csTypeId="urn:microsoft.com/office/officeart/2005/8/colors/accent1_1#1" csCatId="accent1" phldr="1"/>
      <dgm:spPr/>
      <dgm:t>
        <a:bodyPr/>
        <a:lstStyle/>
        <a:p>
          <a:endParaRPr lang="en-US"/>
        </a:p>
      </dgm:t>
    </dgm:pt>
    <dgm:pt modelId="{41688B1D-F655-4459-9A05-1F9A42CA1840}">
      <dgm:prSet phldrT="[文本]"/>
      <dgm:spPr/>
      <dgm:t>
        <a:bodyPr/>
        <a:lstStyle/>
        <a:p>
          <a:r>
            <a:rPr lang="en-US" dirty="0">
              <a:latin typeface="Times New Roman" panose="02020603050405020304" pitchFamily="2" charset="0"/>
              <a:cs typeface="Times New Roman" panose="02020603050405020304" pitchFamily="2" charset="0"/>
            </a:rPr>
            <a:t>Claim </a:t>
          </a:r>
        </a:p>
        <a:p>
          <a:r>
            <a:rPr lang="en-US" dirty="0">
              <a:latin typeface="Times New Roman" panose="02020603050405020304" pitchFamily="2" charset="0"/>
              <a:cs typeface="Times New Roman" panose="02020603050405020304" pitchFamily="2" charset="0"/>
            </a:rPr>
            <a:t>(your ideas)</a:t>
          </a:r>
        </a:p>
      </dgm:t>
    </dgm:pt>
    <dgm:pt modelId="{0F916CBF-2B6F-4BEE-AF18-D130351842AB}" cxnId="{085AF6BD-620B-494C-96FE-C5AAD9796A11}" type="parTrans">
      <dgm:prSet/>
      <dgm:spPr/>
      <dgm:t>
        <a:bodyPr/>
        <a:lstStyle/>
        <a:p>
          <a:endParaRPr lang="en-US">
            <a:latin typeface="Times New Roman" panose="02020603050405020304" pitchFamily="2" charset="0"/>
            <a:cs typeface="Times New Roman" panose="02020603050405020304" pitchFamily="2" charset="0"/>
          </a:endParaRPr>
        </a:p>
      </dgm:t>
    </dgm:pt>
    <dgm:pt modelId="{7297C265-F432-41B6-AD17-ABD48B4A8AD3}" cxnId="{085AF6BD-620B-494C-96FE-C5AAD9796A11}" type="sibTrans">
      <dgm:prSet/>
      <dgm:spPr/>
      <dgm:t>
        <a:bodyPr/>
        <a:lstStyle/>
        <a:p>
          <a:endParaRPr lang="en-US">
            <a:latin typeface="Times New Roman" panose="02020603050405020304" pitchFamily="2" charset="0"/>
            <a:cs typeface="Times New Roman" panose="02020603050405020304" pitchFamily="2" charset="0"/>
          </a:endParaRPr>
        </a:p>
      </dgm:t>
    </dgm:pt>
    <dgm:pt modelId="{4E0EA79D-32B5-4FB1-86F7-F124C9520A49}">
      <dgm:prSet phldrT="[文本]"/>
      <dgm:spPr/>
      <dgm:t>
        <a:bodyPr/>
        <a:lstStyle/>
        <a:p>
          <a:r>
            <a:rPr lang="en-US" dirty="0">
              <a:latin typeface="Times New Roman" panose="02020603050405020304" pitchFamily="2" charset="0"/>
              <a:cs typeface="Times New Roman" panose="02020603050405020304" pitchFamily="2" charset="0"/>
            </a:rPr>
            <a:t>Evidence</a:t>
          </a:r>
        </a:p>
        <a:p>
          <a:r>
            <a:rPr lang="en-US" dirty="0">
              <a:latin typeface="Times New Roman" panose="02020603050405020304" pitchFamily="2" charset="0"/>
              <a:cs typeface="Times New Roman" panose="02020603050405020304" pitchFamily="2" charset="0"/>
            </a:rPr>
            <a:t>(sources)</a:t>
          </a:r>
        </a:p>
      </dgm:t>
    </dgm:pt>
    <dgm:pt modelId="{65EBFA70-7101-4987-A194-239D30DD5709}" cxnId="{6DEDE56B-5883-4D4C-A49E-99CE03A22FF8}" type="parTrans">
      <dgm:prSet/>
      <dgm:spPr/>
      <dgm:t>
        <a:bodyPr/>
        <a:lstStyle/>
        <a:p>
          <a:endParaRPr lang="en-US">
            <a:latin typeface="Times New Roman" panose="02020603050405020304" pitchFamily="2" charset="0"/>
            <a:cs typeface="Times New Roman" panose="02020603050405020304" pitchFamily="2" charset="0"/>
          </a:endParaRPr>
        </a:p>
      </dgm:t>
    </dgm:pt>
    <dgm:pt modelId="{451CDA37-6CC9-45AA-9E72-9CC35937F9E5}" cxnId="{6DEDE56B-5883-4D4C-A49E-99CE03A22FF8}" type="sibTrans">
      <dgm:prSet/>
      <dgm:spPr/>
      <dgm:t>
        <a:bodyPr/>
        <a:lstStyle/>
        <a:p>
          <a:endParaRPr lang="en-US">
            <a:latin typeface="Times New Roman" panose="02020603050405020304" pitchFamily="2" charset="0"/>
            <a:cs typeface="Times New Roman" panose="02020603050405020304" pitchFamily="2" charset="0"/>
          </a:endParaRPr>
        </a:p>
      </dgm:t>
    </dgm:pt>
    <dgm:pt modelId="{B53DE002-F7F1-4999-AFA2-C6327B2B8ADF}" type="pres">
      <dgm:prSet presAssocID="{A0500494-F354-4567-86FD-9CC40EBE19F2}" presName="compositeShape" presStyleCnt="0">
        <dgm:presLayoutVars>
          <dgm:chMax val="2"/>
          <dgm:dir/>
          <dgm:resizeHandles val="exact"/>
        </dgm:presLayoutVars>
      </dgm:prSet>
      <dgm:spPr/>
    </dgm:pt>
    <dgm:pt modelId="{E9504C3B-FE43-4E76-B186-2760F4851BC5}" type="pres">
      <dgm:prSet presAssocID="{A0500494-F354-4567-86FD-9CC40EBE19F2}" presName="ribbon" presStyleLbl="node1" presStyleIdx="0" presStyleCnt="1"/>
      <dgm:spPr/>
    </dgm:pt>
    <dgm:pt modelId="{1043E0B1-3B8B-4959-BA9C-8FA99D2ADF02}" type="pres">
      <dgm:prSet presAssocID="{A0500494-F354-4567-86FD-9CC40EBE19F2}" presName="leftArrowText" presStyleLbl="node1" presStyleIdx="0" presStyleCnt="1">
        <dgm:presLayoutVars>
          <dgm:chMax val="0"/>
          <dgm:bulletEnabled val="1"/>
        </dgm:presLayoutVars>
      </dgm:prSet>
      <dgm:spPr/>
    </dgm:pt>
    <dgm:pt modelId="{542D5349-8B1B-4574-90D5-E52E9389B546}" type="pres">
      <dgm:prSet presAssocID="{A0500494-F354-4567-86FD-9CC40EBE19F2}" presName="rightArrowText" presStyleLbl="node1" presStyleIdx="0" presStyleCnt="1">
        <dgm:presLayoutVars>
          <dgm:chMax val="0"/>
          <dgm:bulletEnabled val="1"/>
        </dgm:presLayoutVars>
      </dgm:prSet>
      <dgm:spPr/>
    </dgm:pt>
  </dgm:ptLst>
  <dgm:cxnLst>
    <dgm:cxn modelId="{68FDA442-9A74-4842-BB00-DFB1AB854718}" type="presOf" srcId="{A0500494-F354-4567-86FD-9CC40EBE19F2}" destId="{B53DE002-F7F1-4999-AFA2-C6327B2B8ADF}" srcOrd="0" destOrd="0" presId="urn:microsoft.com/office/officeart/2005/8/layout/arrow6#1"/>
    <dgm:cxn modelId="{6DEDE56B-5883-4D4C-A49E-99CE03A22FF8}" srcId="{A0500494-F354-4567-86FD-9CC40EBE19F2}" destId="{4E0EA79D-32B5-4FB1-86F7-F124C9520A49}" srcOrd="1" destOrd="0" parTransId="{65EBFA70-7101-4987-A194-239D30DD5709}" sibTransId="{451CDA37-6CC9-45AA-9E72-9CC35937F9E5}"/>
    <dgm:cxn modelId="{085AF6BD-620B-494C-96FE-C5AAD9796A11}" srcId="{A0500494-F354-4567-86FD-9CC40EBE19F2}" destId="{41688B1D-F655-4459-9A05-1F9A42CA1840}" srcOrd="0" destOrd="0" parTransId="{0F916CBF-2B6F-4BEE-AF18-D130351842AB}" sibTransId="{7297C265-F432-41B6-AD17-ABD48B4A8AD3}"/>
    <dgm:cxn modelId="{682E4EC7-AF20-4165-9B9B-0FC42256B64E}" type="presOf" srcId="{4E0EA79D-32B5-4FB1-86F7-F124C9520A49}" destId="{542D5349-8B1B-4574-90D5-E52E9389B546}" srcOrd="0" destOrd="0" presId="urn:microsoft.com/office/officeart/2005/8/layout/arrow6#1"/>
    <dgm:cxn modelId="{E2E613F7-A439-4326-8D96-5E275A68D118}" type="presOf" srcId="{41688B1D-F655-4459-9A05-1F9A42CA1840}" destId="{1043E0B1-3B8B-4959-BA9C-8FA99D2ADF02}" srcOrd="0" destOrd="0" presId="urn:microsoft.com/office/officeart/2005/8/layout/arrow6#1"/>
    <dgm:cxn modelId="{22EB642B-3A40-48C4-A260-925305928F7C}" type="presParOf" srcId="{B53DE002-F7F1-4999-AFA2-C6327B2B8ADF}" destId="{E9504C3B-FE43-4E76-B186-2760F4851BC5}" srcOrd="0" destOrd="0" presId="urn:microsoft.com/office/officeart/2005/8/layout/arrow6#1"/>
    <dgm:cxn modelId="{A7371275-FF5D-42B3-B450-7373CBEDEF73}" type="presParOf" srcId="{B53DE002-F7F1-4999-AFA2-C6327B2B8ADF}" destId="{1043E0B1-3B8B-4959-BA9C-8FA99D2ADF02}" srcOrd="1" destOrd="0" presId="urn:microsoft.com/office/officeart/2005/8/layout/arrow6#1"/>
    <dgm:cxn modelId="{0025CFC9-335E-4290-96AF-D1D9AA63CA27}" type="presParOf" srcId="{B53DE002-F7F1-4999-AFA2-C6327B2B8ADF}" destId="{542D5349-8B1B-4574-90D5-E52E9389B546}" srcOrd="2" destOrd="0" presId="urn:microsoft.com/office/officeart/2005/8/layout/arrow6#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49888" cy="2179955"/>
        <a:chOff x="0" y="0"/>
        <a:chExt cx="5449888" cy="2179955"/>
      </a:xfrm>
    </dsp:grpSpPr>
    <dsp:sp modelId="{E9504C3B-FE43-4E76-B186-2760F4851BC5}">
      <dsp:nvSpPr>
        <dsp:cNvPr id="3" name="形状 2"/>
        <dsp:cNvSpPr/>
      </dsp:nvSpPr>
      <dsp:spPr bwMode="white">
        <a:xfrm>
          <a:off x="307499" y="0"/>
          <a:ext cx="5449888" cy="2179955"/>
        </a:xfrm>
        <a:prstGeom prst="leftRightRibbon">
          <a:avLst/>
        </a:prstGeom>
      </dsp:spPr>
      <dsp:style>
        <a:lnRef idx="2">
          <a:schemeClr val="accent1">
            <a:shade val="80000"/>
          </a:schemeClr>
        </a:lnRef>
        <a:fillRef idx="1">
          <a:schemeClr val="lt1"/>
        </a:fillRef>
        <a:effectRef idx="0">
          <a:scrgbClr r="0" g="0" b="0"/>
        </a:effectRef>
        <a:fontRef idx="minor">
          <a:schemeClr val="lt1"/>
        </a:fontRef>
      </dsp:style>
      <dsp:txXfrm>
        <a:off x="307499" y="0"/>
        <a:ext cx="5449888" cy="2179955"/>
      </dsp:txXfrm>
    </dsp:sp>
    <dsp:sp modelId="{1043E0B1-3B8B-4959-BA9C-8FA99D2ADF02}">
      <dsp:nvSpPr>
        <dsp:cNvPr id="4" name="矩形 3"/>
        <dsp:cNvSpPr/>
      </dsp:nvSpPr>
      <dsp:spPr bwMode="white">
        <a:xfrm>
          <a:off x="961485" y="381492"/>
          <a:ext cx="1798463" cy="1068178"/>
        </a:xfrm>
        <a:prstGeom prst="rect">
          <a:avLst/>
        </a:prstGeom>
        <a:noFill/>
        <a:ln>
          <a:noFill/>
        </a:ln>
      </dsp:spPr>
      <dsp:style>
        <a:lnRef idx="2">
          <a:scrgbClr r="0" g="0" b="0"/>
        </a:lnRef>
        <a:fillRef idx="1">
          <a:scrgbClr r="0" g="0" b="0"/>
        </a:fillRef>
        <a:effectRef idx="0">
          <a:scrgbClr r="0" g="0" b="0"/>
        </a:effectRef>
        <a:fontRef idx="minor">
          <a:schemeClr val="lt1"/>
        </a:fontRef>
      </dsp:style>
      <dsp:txBody>
        <a:bodyPr lIns="0" tIns="85344" rIns="0"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dirty="0">
              <a:solidFill>
                <a:schemeClr val="dk1"/>
              </a:solidFill>
              <a:latin typeface="Times New Roman" panose="02020603050405020304" pitchFamily="2" charset="0"/>
              <a:cs typeface="Times New Roman" panose="02020603050405020304" pitchFamily="2" charset="0"/>
            </a:rPr>
            <a:t>Claim </a:t>
          </a:r>
          <a:endParaRPr lang="en-US" dirty="0">
            <a:solidFill>
              <a:schemeClr val="dk1"/>
            </a:solidFill>
            <a:latin typeface="Times New Roman" panose="02020603050405020304" pitchFamily="2" charset="0"/>
            <a:cs typeface="Times New Roman" panose="02020603050405020304" pitchFamily="2" charset="0"/>
          </a:endParaRPr>
        </a:p>
        <a:p>
          <a:pPr lvl="0">
            <a:lnSpc>
              <a:spcPct val="100000"/>
            </a:lnSpc>
            <a:spcBef>
              <a:spcPct val="0"/>
            </a:spcBef>
            <a:spcAft>
              <a:spcPct val="35000"/>
            </a:spcAft>
          </a:pPr>
          <a:r>
            <a:rPr lang="en-US" dirty="0">
              <a:solidFill>
                <a:schemeClr val="dk1"/>
              </a:solidFill>
              <a:latin typeface="Times New Roman" panose="02020603050405020304" pitchFamily="2" charset="0"/>
              <a:cs typeface="Times New Roman" panose="02020603050405020304" pitchFamily="2" charset="0"/>
            </a:rPr>
            <a:t>(your ideas)</a:t>
          </a:r>
          <a:endParaRPr>
            <a:solidFill>
              <a:schemeClr val="dk1"/>
            </a:solidFill>
          </a:endParaRPr>
        </a:p>
      </dsp:txBody>
      <dsp:txXfrm>
        <a:off x="961485" y="381492"/>
        <a:ext cx="1798463" cy="1068178"/>
      </dsp:txXfrm>
    </dsp:sp>
    <dsp:sp modelId="{542D5349-8B1B-4574-90D5-E52E9389B546}">
      <dsp:nvSpPr>
        <dsp:cNvPr id="5" name="矩形 4"/>
        <dsp:cNvSpPr/>
      </dsp:nvSpPr>
      <dsp:spPr bwMode="white">
        <a:xfrm>
          <a:off x="3032443" y="730285"/>
          <a:ext cx="2125456" cy="1068178"/>
        </a:xfrm>
        <a:prstGeom prst="rect">
          <a:avLst/>
        </a:prstGeom>
        <a:noFill/>
        <a:ln>
          <a:noFill/>
        </a:ln>
      </dsp:spPr>
      <dsp:style>
        <a:lnRef idx="2">
          <a:scrgbClr r="0" g="0" b="0"/>
        </a:lnRef>
        <a:fillRef idx="1">
          <a:scrgbClr r="0" g="0" b="0"/>
        </a:fillRef>
        <a:effectRef idx="0">
          <a:scrgbClr r="0" g="0" b="0"/>
        </a:effectRef>
        <a:fontRef idx="minor">
          <a:schemeClr val="lt1"/>
        </a:fontRef>
      </dsp:style>
      <dsp:txBody>
        <a:bodyPr lIns="0" tIns="85344" rIns="0"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dirty="0">
              <a:solidFill>
                <a:schemeClr val="dk1"/>
              </a:solidFill>
              <a:latin typeface="Times New Roman" panose="02020603050405020304" pitchFamily="2" charset="0"/>
              <a:cs typeface="Times New Roman" panose="02020603050405020304" pitchFamily="2" charset="0"/>
            </a:rPr>
            <a:t>Evidence</a:t>
          </a:r>
          <a:endParaRPr lang="en-US" dirty="0">
            <a:solidFill>
              <a:schemeClr val="dk1"/>
            </a:solidFill>
            <a:latin typeface="Times New Roman" panose="02020603050405020304" pitchFamily="2" charset="0"/>
            <a:cs typeface="Times New Roman" panose="02020603050405020304" pitchFamily="2" charset="0"/>
          </a:endParaRPr>
        </a:p>
        <a:p>
          <a:pPr lvl="0">
            <a:lnSpc>
              <a:spcPct val="100000"/>
            </a:lnSpc>
            <a:spcBef>
              <a:spcPct val="0"/>
            </a:spcBef>
            <a:spcAft>
              <a:spcPct val="35000"/>
            </a:spcAft>
          </a:pPr>
          <a:r>
            <a:rPr lang="en-US" dirty="0">
              <a:solidFill>
                <a:schemeClr val="dk1"/>
              </a:solidFill>
              <a:latin typeface="Times New Roman" panose="02020603050405020304" pitchFamily="2" charset="0"/>
              <a:cs typeface="Times New Roman" panose="02020603050405020304" pitchFamily="2" charset="0"/>
            </a:rPr>
            <a:t>(sources)</a:t>
          </a:r>
          <a:endParaRPr>
            <a:solidFill>
              <a:schemeClr val="dk1"/>
            </a:solidFill>
          </a:endParaRPr>
        </a:p>
      </dsp:txBody>
      <dsp:txXfrm>
        <a:off x="3032443" y="730285"/>
        <a:ext cx="2125456" cy="1068178"/>
      </dsp:txXfrm>
    </dsp:sp>
  </dsp:spTree>
</dsp:drawing>
</file>

<file path=ppt/diagrams/layout1.xml><?xml version="1.0" encoding="utf-8"?>
<dgm:layoutDef xmlns:dgm="http://schemas.openxmlformats.org/drawingml/2006/diagram" xmlns:a="http://schemas.openxmlformats.org/drawingml/2006/main" uniqueId="urn:microsoft.com/office/officeart/2005/8/layout/arrow6#1">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ar" val="2.5"/>
      <dgm:param type="vertAlign" val="mid"/>
      <dgm:param type="horzAlign" val="ctr"/>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1515170-13EA-4359-8A1C-D8206502C3AD}"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1515170-13EA-4359-8A1C-D8206502C3AD}"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1515170-13EA-4359-8A1C-D8206502C3AD}"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1</a:t>
            </a:r>
            <a:r>
              <a:rPr lang="en-US" baseline="30000" dirty="0"/>
              <a:t>st</a:t>
            </a:r>
            <a:r>
              <a:rPr lang="en-US" dirty="0"/>
              <a:t> 45-min</a:t>
            </a:r>
            <a:r>
              <a:rPr lang="en-US" baseline="0" dirty="0"/>
              <a:t> session</a:t>
            </a:r>
            <a:endParaRPr lang="en-US" dirty="0"/>
          </a:p>
        </p:txBody>
      </p:sp>
      <p:sp>
        <p:nvSpPr>
          <p:cNvPr id="4" name="灯片编号占位符 3"/>
          <p:cNvSpPr>
            <a:spLocks noGrp="1"/>
          </p:cNvSpPr>
          <p:nvPr>
            <p:ph type="sldNum" sz="quarter" idx="10"/>
          </p:nvPr>
        </p:nvSpPr>
        <p:spPr/>
        <p:txBody>
          <a:bodyPr/>
          <a:lstStyle/>
          <a:p>
            <a:fld id="{71515170-13EA-4359-8A1C-D8206502C3AD}"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rgbClr val="8A3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43"/>
          <p:cNvSpPr/>
          <p:nvPr userDrawn="1"/>
        </p:nvSpPr>
        <p:spPr>
          <a:xfrm>
            <a:off x="753904" y="5221427"/>
            <a:ext cx="10577933" cy="1181110"/>
          </a:xfrm>
          <a:custGeom>
            <a:avLst/>
            <a:gdLst>
              <a:gd name="connsiteX0" fmla="*/ 0 w 10268984"/>
              <a:gd name="connsiteY0" fmla="*/ 0 h 1181100"/>
              <a:gd name="connsiteX1" fmla="*/ 10268984 w 10268984"/>
              <a:gd name="connsiteY1" fmla="*/ 0 h 1181100"/>
              <a:gd name="connsiteX2" fmla="*/ 10268984 w 10268984"/>
              <a:gd name="connsiteY2" fmla="*/ 1181100 h 1181100"/>
              <a:gd name="connsiteX3" fmla="*/ 0 w 10268984"/>
              <a:gd name="connsiteY3" fmla="*/ 1181100 h 1181100"/>
              <a:gd name="connsiteX4" fmla="*/ 0 w 10268984"/>
              <a:gd name="connsiteY4" fmla="*/ 0 h 1181100"/>
              <a:gd name="connsiteX0-1" fmla="*/ 0 w 10268984"/>
              <a:gd name="connsiteY0-2" fmla="*/ 0 h 1181110"/>
              <a:gd name="connsiteX1-3" fmla="*/ 10268984 w 10268984"/>
              <a:gd name="connsiteY1-4" fmla="*/ 0 h 1181110"/>
              <a:gd name="connsiteX2-5" fmla="*/ 10268984 w 10268984"/>
              <a:gd name="connsiteY2-6" fmla="*/ 1181100 h 1181110"/>
              <a:gd name="connsiteX3-7" fmla="*/ 5173980 w 10268984"/>
              <a:gd name="connsiteY3-8" fmla="*/ 723900 h 1181110"/>
              <a:gd name="connsiteX4-9" fmla="*/ 0 w 10268984"/>
              <a:gd name="connsiteY4-10" fmla="*/ 1181100 h 1181110"/>
              <a:gd name="connsiteX5" fmla="*/ 0 w 10268984"/>
              <a:gd name="connsiteY5" fmla="*/ 0 h 118111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 y="connsiteY5"/>
              </a:cxn>
            </a:cxnLst>
            <a:rect l="l" t="t" r="r" b="b"/>
            <a:pathLst>
              <a:path w="10268984" h="1181110">
                <a:moveTo>
                  <a:pt x="0" y="0"/>
                </a:moveTo>
                <a:lnTo>
                  <a:pt x="10268984" y="0"/>
                </a:lnTo>
                <a:lnTo>
                  <a:pt x="10268984" y="1181100"/>
                </a:lnTo>
                <a:cubicBezTo>
                  <a:pt x="8563029" y="1183640"/>
                  <a:pt x="6879935" y="721360"/>
                  <a:pt x="5173980" y="723900"/>
                </a:cubicBezTo>
                <a:lnTo>
                  <a:pt x="0" y="1181100"/>
                </a:lnTo>
                <a:lnTo>
                  <a:pt x="0" y="0"/>
                </a:lnTo>
                <a:close/>
              </a:path>
            </a:pathLst>
          </a:custGeom>
          <a:solidFill>
            <a:schemeClr val="tx1">
              <a:lumMod val="95000"/>
              <a:lumOff val="5000"/>
            </a:schemeClr>
          </a:solidFill>
          <a:ln>
            <a:noFill/>
          </a:ln>
          <a:effectLst>
            <a:softEdge rad="215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807027" y="942109"/>
            <a:ext cx="10577946" cy="51746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952499" y="0"/>
            <a:ext cx="10207338" cy="1246908"/>
            <a:chOff x="952499" y="0"/>
            <a:chExt cx="10207338" cy="1246908"/>
          </a:xfrm>
        </p:grpSpPr>
        <p:grpSp>
          <p:nvGrpSpPr>
            <p:cNvPr id="11" name="组合 10"/>
            <p:cNvGrpSpPr/>
            <p:nvPr/>
          </p:nvGrpSpPr>
          <p:grpSpPr>
            <a:xfrm>
              <a:off x="952499" y="0"/>
              <a:ext cx="159327" cy="1246908"/>
              <a:chOff x="952499" y="0"/>
              <a:chExt cx="159327" cy="1246908"/>
            </a:xfrm>
          </p:grpSpPr>
          <p:grpSp>
            <p:nvGrpSpPr>
              <p:cNvPr id="17" name="组合 16"/>
              <p:cNvGrpSpPr/>
              <p:nvPr/>
            </p:nvGrpSpPr>
            <p:grpSpPr>
              <a:xfrm>
                <a:off x="952499" y="0"/>
                <a:ext cx="159327" cy="1246908"/>
                <a:chOff x="838200" y="-623454"/>
                <a:chExt cx="159327" cy="1246908"/>
              </a:xfrm>
            </p:grpSpPr>
            <p:sp>
              <p:nvSpPr>
                <p:cNvPr id="19" name="椭圆 18"/>
                <p:cNvSpPr/>
                <p:nvPr/>
              </p:nvSpPr>
              <p:spPr>
                <a:xfrm>
                  <a:off x="838200" y="464127"/>
                  <a:ext cx="159327" cy="1593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9" idx="0"/>
                </p:cNvCxnSpPr>
                <p:nvPr/>
              </p:nvCxnSpPr>
              <p:spPr>
                <a:xfrm flipV="1">
                  <a:off x="917864" y="-623454"/>
                  <a:ext cx="0" cy="1087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8" name="直接连接符 17"/>
              <p:cNvCxnSpPr/>
              <p:nvPr/>
            </p:nvCxnSpPr>
            <p:spPr>
              <a:xfrm flipV="1">
                <a:off x="1032162" y="942109"/>
                <a:ext cx="0" cy="145472"/>
              </a:xfrm>
              <a:prstGeom prst="line">
                <a:avLst/>
              </a:prstGeom>
              <a:ln>
                <a:solidFill>
                  <a:srgbClr val="8A3E95"/>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1000510" y="0"/>
              <a:ext cx="159327" cy="1246908"/>
              <a:chOff x="952499" y="0"/>
              <a:chExt cx="159327" cy="1246908"/>
            </a:xfrm>
          </p:grpSpPr>
          <p:grpSp>
            <p:nvGrpSpPr>
              <p:cNvPr id="13" name="组合 12"/>
              <p:cNvGrpSpPr/>
              <p:nvPr/>
            </p:nvGrpSpPr>
            <p:grpSpPr>
              <a:xfrm>
                <a:off x="952499" y="0"/>
                <a:ext cx="159327" cy="1246908"/>
                <a:chOff x="838200" y="-623454"/>
                <a:chExt cx="159327" cy="1246908"/>
              </a:xfrm>
            </p:grpSpPr>
            <p:sp>
              <p:nvSpPr>
                <p:cNvPr id="15" name="椭圆 14"/>
                <p:cNvSpPr/>
                <p:nvPr/>
              </p:nvSpPr>
              <p:spPr>
                <a:xfrm>
                  <a:off x="838200" y="464127"/>
                  <a:ext cx="159327" cy="1593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0"/>
                </p:cNvCxnSpPr>
                <p:nvPr/>
              </p:nvCxnSpPr>
              <p:spPr>
                <a:xfrm flipV="1">
                  <a:off x="917864" y="-623454"/>
                  <a:ext cx="0" cy="1087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flipV="1">
                <a:off x="1032162" y="942109"/>
                <a:ext cx="0" cy="145472"/>
              </a:xfrm>
              <a:prstGeom prst="line">
                <a:avLst/>
              </a:prstGeom>
              <a:ln>
                <a:solidFill>
                  <a:srgbClr val="8A3E95"/>
                </a:solidFill>
              </a:ln>
            </p:spPr>
            <p:style>
              <a:lnRef idx="1">
                <a:schemeClr val="accent1"/>
              </a:lnRef>
              <a:fillRef idx="0">
                <a:schemeClr val="accent1"/>
              </a:fillRef>
              <a:effectRef idx="0">
                <a:schemeClr val="accent1"/>
              </a:effectRef>
              <a:fontRef idx="minor">
                <a:schemeClr val="tx1"/>
              </a:fontRef>
            </p:style>
          </p:cxnSp>
        </p:grpSp>
      </p:grpSp>
      <p:grpSp>
        <p:nvGrpSpPr>
          <p:cNvPr id="21" name="组合 20"/>
          <p:cNvGrpSpPr/>
          <p:nvPr userDrawn="1"/>
        </p:nvGrpSpPr>
        <p:grpSpPr>
          <a:xfrm flipV="1">
            <a:off x="952499" y="5811982"/>
            <a:ext cx="10207338" cy="1246908"/>
            <a:chOff x="952499" y="0"/>
            <a:chExt cx="10207338" cy="1246908"/>
          </a:xfrm>
        </p:grpSpPr>
        <p:grpSp>
          <p:nvGrpSpPr>
            <p:cNvPr id="22" name="组合 21"/>
            <p:cNvGrpSpPr/>
            <p:nvPr/>
          </p:nvGrpSpPr>
          <p:grpSpPr>
            <a:xfrm>
              <a:off x="952499" y="0"/>
              <a:ext cx="159327" cy="1246908"/>
              <a:chOff x="952499" y="0"/>
              <a:chExt cx="159327" cy="1246908"/>
            </a:xfrm>
          </p:grpSpPr>
          <p:grpSp>
            <p:nvGrpSpPr>
              <p:cNvPr id="28" name="组合 27"/>
              <p:cNvGrpSpPr/>
              <p:nvPr/>
            </p:nvGrpSpPr>
            <p:grpSpPr>
              <a:xfrm>
                <a:off x="952499" y="0"/>
                <a:ext cx="159327" cy="1246908"/>
                <a:chOff x="838200" y="-623454"/>
                <a:chExt cx="159327" cy="1246908"/>
              </a:xfrm>
            </p:grpSpPr>
            <p:sp>
              <p:nvSpPr>
                <p:cNvPr id="30" name="椭圆 29"/>
                <p:cNvSpPr/>
                <p:nvPr/>
              </p:nvSpPr>
              <p:spPr>
                <a:xfrm>
                  <a:off x="838200" y="464127"/>
                  <a:ext cx="159327" cy="1593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a:stCxn id="30" idx="0"/>
                </p:cNvCxnSpPr>
                <p:nvPr/>
              </p:nvCxnSpPr>
              <p:spPr>
                <a:xfrm flipV="1">
                  <a:off x="917864" y="-623454"/>
                  <a:ext cx="0" cy="1087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9" name="直接连接符 28"/>
              <p:cNvCxnSpPr/>
              <p:nvPr/>
            </p:nvCxnSpPr>
            <p:spPr>
              <a:xfrm flipV="1">
                <a:off x="1032162" y="942109"/>
                <a:ext cx="0" cy="145472"/>
              </a:xfrm>
              <a:prstGeom prst="line">
                <a:avLst/>
              </a:prstGeom>
              <a:ln>
                <a:solidFill>
                  <a:srgbClr val="8A3E95"/>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1000510" y="0"/>
              <a:ext cx="159327" cy="1246908"/>
              <a:chOff x="952499" y="0"/>
              <a:chExt cx="159327" cy="1246908"/>
            </a:xfrm>
          </p:grpSpPr>
          <p:grpSp>
            <p:nvGrpSpPr>
              <p:cNvPr id="24" name="组合 23"/>
              <p:cNvGrpSpPr/>
              <p:nvPr/>
            </p:nvGrpSpPr>
            <p:grpSpPr>
              <a:xfrm>
                <a:off x="952499" y="0"/>
                <a:ext cx="159327" cy="1246908"/>
                <a:chOff x="838200" y="-623454"/>
                <a:chExt cx="159327" cy="1246908"/>
              </a:xfrm>
            </p:grpSpPr>
            <p:sp>
              <p:nvSpPr>
                <p:cNvPr id="26" name="椭圆 25"/>
                <p:cNvSpPr/>
                <p:nvPr/>
              </p:nvSpPr>
              <p:spPr>
                <a:xfrm>
                  <a:off x="838200" y="464127"/>
                  <a:ext cx="159327" cy="15932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连接符 26"/>
                <p:cNvCxnSpPr>
                  <a:stCxn id="26" idx="0"/>
                </p:cNvCxnSpPr>
                <p:nvPr/>
              </p:nvCxnSpPr>
              <p:spPr>
                <a:xfrm flipV="1">
                  <a:off x="917864" y="-623454"/>
                  <a:ext cx="0" cy="108758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a:xfrm flipV="1">
                <a:off x="1032162" y="942109"/>
                <a:ext cx="0" cy="145472"/>
              </a:xfrm>
              <a:prstGeom prst="line">
                <a:avLst/>
              </a:prstGeom>
              <a:ln>
                <a:solidFill>
                  <a:srgbClr val="8A3E95"/>
                </a:solidFill>
              </a:ln>
            </p:spPr>
            <p:style>
              <a:lnRef idx="1">
                <a:schemeClr val="accent1"/>
              </a:lnRef>
              <a:fillRef idx="0">
                <a:schemeClr val="accent1"/>
              </a:fillRef>
              <a:effectRef idx="0">
                <a:schemeClr val="accent1"/>
              </a:effectRef>
              <a:fontRef idx="minor">
                <a:schemeClr val="tx1"/>
              </a:fontRef>
            </p:style>
          </p:cxnSp>
        </p:grpSp>
      </p:grpSp>
      <p:sp>
        <p:nvSpPr>
          <p:cNvPr id="35" name="任意多边形: 形状 34"/>
          <p:cNvSpPr/>
          <p:nvPr userDrawn="1"/>
        </p:nvSpPr>
        <p:spPr>
          <a:xfrm rot="16200000" flipH="1">
            <a:off x="5366596" y="6520460"/>
            <a:ext cx="96391" cy="83096"/>
          </a:xfrm>
          <a:custGeom>
            <a:avLst/>
            <a:gdLst>
              <a:gd name="connsiteX0" fmla="*/ 0 w 154686"/>
              <a:gd name="connsiteY0" fmla="*/ 133351 h 133351"/>
              <a:gd name="connsiteX1" fmla="*/ 77343 w 154686"/>
              <a:gd name="connsiteY1" fmla="*/ 0 h 133351"/>
              <a:gd name="connsiteX2" fmla="*/ 154686 w 154686"/>
              <a:gd name="connsiteY2" fmla="*/ 133351 h 133351"/>
              <a:gd name="connsiteX3" fmla="*/ 77343 w 154686"/>
              <a:gd name="connsiteY3" fmla="*/ 66675 h 133351"/>
              <a:gd name="connsiteX4" fmla="*/ 0 w 154686"/>
              <a:gd name="connsiteY4" fmla="*/ 133351 h 133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86" h="133351">
                <a:moveTo>
                  <a:pt x="0" y="133351"/>
                </a:moveTo>
                <a:lnTo>
                  <a:pt x="77343" y="0"/>
                </a:lnTo>
                <a:lnTo>
                  <a:pt x="154686" y="133351"/>
                </a:lnTo>
                <a:lnTo>
                  <a:pt x="77343" y="66675"/>
                </a:lnTo>
                <a:lnTo>
                  <a:pt x="0" y="1333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p:cNvSpPr/>
          <p:nvPr userDrawn="1"/>
        </p:nvSpPr>
        <p:spPr>
          <a:xfrm rot="5400000">
            <a:off x="6631515" y="6520459"/>
            <a:ext cx="96391" cy="83096"/>
          </a:xfrm>
          <a:custGeom>
            <a:avLst/>
            <a:gdLst>
              <a:gd name="connsiteX0" fmla="*/ 0 w 154686"/>
              <a:gd name="connsiteY0" fmla="*/ 133351 h 133351"/>
              <a:gd name="connsiteX1" fmla="*/ 77343 w 154686"/>
              <a:gd name="connsiteY1" fmla="*/ 0 h 133351"/>
              <a:gd name="connsiteX2" fmla="*/ 154686 w 154686"/>
              <a:gd name="connsiteY2" fmla="*/ 133351 h 133351"/>
              <a:gd name="connsiteX3" fmla="*/ 77343 w 154686"/>
              <a:gd name="connsiteY3" fmla="*/ 66675 h 133351"/>
              <a:gd name="connsiteX4" fmla="*/ 0 w 154686"/>
              <a:gd name="connsiteY4" fmla="*/ 133351 h 1333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86" h="133351">
                <a:moveTo>
                  <a:pt x="0" y="133351"/>
                </a:moveTo>
                <a:lnTo>
                  <a:pt x="77343" y="0"/>
                </a:lnTo>
                <a:lnTo>
                  <a:pt x="154686" y="133351"/>
                </a:lnTo>
                <a:lnTo>
                  <a:pt x="77343" y="66675"/>
                </a:lnTo>
                <a:lnTo>
                  <a:pt x="0" y="13335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灯片编号占位符 5"/>
          <p:cNvSpPr txBox="1"/>
          <p:nvPr userDrawn="1"/>
        </p:nvSpPr>
        <p:spPr>
          <a:xfrm>
            <a:off x="4662055" y="6404841"/>
            <a:ext cx="2743200" cy="365125"/>
          </a:xfrm>
          <a:prstGeom prst="rect">
            <a:avLst/>
          </a:prstGeom>
        </p:spPr>
        <p:txBody>
          <a:bodyPr/>
          <a:lstStyle>
            <a:defPPr>
              <a:defRPr lang="zh-CN"/>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DE1368-80E0-42A3-81CE-811F1E42925E}" type="slidenum">
              <a:rPr lang="zh-CN" altLang="en-US" sz="1400" smtClean="0"/>
            </a:fld>
            <a:endParaRPr lang="zh-CN" altLang="en-US"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090" name="矩形 3089"/>
          <p:cNvSpPr/>
          <p:nvPr/>
        </p:nvSpPr>
        <p:spPr>
          <a:xfrm>
            <a:off x="0" y="6611938"/>
            <a:ext cx="12192000" cy="260350"/>
          </a:xfrm>
          <a:prstGeom prst="rect">
            <a:avLst/>
          </a:prstGeom>
          <a:solidFill>
            <a:schemeClr val="accent2"/>
          </a:solidFill>
          <a:ln w="9525">
            <a:noFill/>
          </a:ln>
        </p:spPr>
        <p:txBody>
          <a:bodyPr/>
          <a:p>
            <a:endParaRPr lang="zh-CN" altLang="en-US" sz="4265"/>
          </a:p>
        </p:txBody>
      </p:sp>
      <p:pic>
        <p:nvPicPr>
          <p:cNvPr id="3092" name="图片 3091"/>
          <p:cNvPicPr>
            <a:picLocks noChangeAspect="1"/>
          </p:cNvPicPr>
          <p:nvPr/>
        </p:nvPicPr>
        <p:blipFill>
          <a:blip r:embed="rId2"/>
          <a:stretch>
            <a:fillRect/>
          </a:stretch>
        </p:blipFill>
        <p:spPr>
          <a:xfrm>
            <a:off x="0" y="0"/>
            <a:ext cx="12192000" cy="5373688"/>
          </a:xfrm>
          <a:prstGeom prst="rect">
            <a:avLst/>
          </a:prstGeom>
          <a:noFill/>
          <a:ln w="9525">
            <a:noFill/>
          </a:ln>
        </p:spPr>
      </p:pic>
      <p:sp>
        <p:nvSpPr>
          <p:cNvPr id="3075" name="副标题 3074"/>
          <p:cNvSpPr>
            <a:spLocks noGrp="1"/>
          </p:cNvSpPr>
          <p:nvPr>
            <p:ph type="subTitle" idx="1"/>
          </p:nvPr>
        </p:nvSpPr>
        <p:spPr>
          <a:xfrm>
            <a:off x="1828800" y="5867400"/>
            <a:ext cx="8737600" cy="533400"/>
          </a:xfrm>
          <a:prstGeom prst="rect">
            <a:avLst/>
          </a:prstGeom>
          <a:noFill/>
          <a:ln w="9525">
            <a:noFill/>
          </a:ln>
        </p:spPr>
        <p:txBody>
          <a:bodyPr anchor="t" anchorCtr="0"/>
          <a:lstStyle>
            <a:lvl1pPr marL="0" lvl="0" indent="0" algn="ctr">
              <a:buClr>
                <a:schemeClr val="hlink"/>
              </a:buClr>
              <a:buSzTx/>
              <a:buFont typeface="Wingdings" panose="05000000000000000000" pitchFamily="2" charset="2"/>
              <a:buNone/>
              <a:defRPr sz="1800" b="1">
                <a:solidFill>
                  <a:schemeClr val="tx2"/>
                </a:solidFill>
                <a:latin typeface="Verdana" panose="020B0604030504040204" charset="0"/>
              </a:defRPr>
            </a:lvl1pPr>
            <a:lvl2pPr marL="457200" lvl="1" indent="0" algn="ctr">
              <a:buClr>
                <a:schemeClr val="accent1"/>
              </a:buClr>
              <a:buSzTx/>
              <a:buFont typeface="Wingdings" panose="05000000000000000000" pitchFamily="2" charset="2"/>
              <a:buNone/>
              <a:defRPr sz="1800" b="1">
                <a:solidFill>
                  <a:schemeClr val="tx2"/>
                </a:solidFill>
                <a:latin typeface="Verdana" panose="020B0604030504040204" charset="0"/>
              </a:defRPr>
            </a:lvl2pPr>
            <a:lvl3pPr marL="914400" lvl="2" indent="0" algn="ctr">
              <a:buClr>
                <a:schemeClr val="tx1"/>
              </a:buClr>
              <a:buSzTx/>
              <a:buFontTx/>
              <a:buNone/>
              <a:defRPr sz="1800" b="1">
                <a:solidFill>
                  <a:schemeClr val="tx2"/>
                </a:solidFill>
                <a:latin typeface="Verdana" panose="020B0604030504040204" charset="0"/>
              </a:defRPr>
            </a:lvl3pPr>
            <a:lvl4pPr marL="1371600" lvl="3" indent="0" algn="ctr">
              <a:buClrTx/>
              <a:buSzTx/>
              <a:buFontTx/>
              <a:buNone/>
              <a:defRPr sz="1800" b="1">
                <a:solidFill>
                  <a:schemeClr val="tx2"/>
                </a:solidFill>
                <a:latin typeface="Verdana" panose="020B0604030504040204" charset="0"/>
              </a:defRPr>
            </a:lvl4pPr>
            <a:lvl5pPr marL="1828800" lvl="4" indent="0" algn="ctr">
              <a:buClrTx/>
              <a:buSzTx/>
              <a:buFontTx/>
              <a:buNone/>
              <a:defRPr sz="1800" b="1">
                <a:solidFill>
                  <a:schemeClr val="tx2"/>
                </a:solidFill>
                <a:latin typeface="Verdana" panose="020B0604030504040204" charset="0"/>
              </a:defRPr>
            </a:lvl5pPr>
          </a:lstStyle>
          <a:p>
            <a:pPr lvl="0"/>
            <a:r>
              <a:rPr lang="en-US" altLang="zh-CN" dirty="0"/>
              <a:t>Click to edit Master subtitle style</a:t>
            </a:r>
            <a:endParaRPr lang="en-US" altLang="zh-CN" dirty="0"/>
          </a:p>
        </p:txBody>
      </p:sp>
      <p:sp>
        <p:nvSpPr>
          <p:cNvPr id="3086" name="文本框 3085"/>
          <p:cNvSpPr txBox="1"/>
          <p:nvPr/>
        </p:nvSpPr>
        <p:spPr>
          <a:xfrm>
            <a:off x="501651" y="228600"/>
            <a:ext cx="1530349" cy="583565"/>
          </a:xfrm>
          <a:prstGeom prst="rect">
            <a:avLst/>
          </a:prstGeom>
          <a:noFill/>
          <a:ln w="9525">
            <a:noFill/>
          </a:ln>
        </p:spPr>
        <p:txBody>
          <a:bodyPr>
            <a:spAutoFit/>
          </a:bodyPr>
          <a:p>
            <a:pPr lvl="0" algn="l"/>
            <a:endParaRPr lang="en-US" altLang="zh-CN" sz="3200" b="1">
              <a:ea typeface="宋体" panose="02010600030101010101" pitchFamily="2" charset="-122"/>
            </a:endParaRPr>
          </a:p>
        </p:txBody>
      </p:sp>
      <p:sp>
        <p:nvSpPr>
          <p:cNvPr id="3093" name="标题 3092"/>
          <p:cNvSpPr>
            <a:spLocks noGrp="1"/>
          </p:cNvSpPr>
          <p:nvPr>
            <p:ph type="ctrTitle" sz="quarter" hasCustomPrompt="1"/>
          </p:nvPr>
        </p:nvSpPr>
        <p:spPr>
          <a:xfrm>
            <a:off x="0" y="4868863"/>
            <a:ext cx="12192000" cy="720725"/>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tileRect/>
          </a:gradFill>
          <a:ln w="9525">
            <a:noFill/>
          </a:ln>
        </p:spPr>
        <p:txBody>
          <a:bodyPr anchor="ctr" anchorCtr="0"/>
          <a:lstStyle>
            <a:lvl1pPr lvl="0">
              <a:buClrTx/>
              <a:buSzTx/>
              <a:buFontTx/>
              <a:defRPr sz="4000"/>
            </a:lvl1pPr>
          </a:lstStyle>
          <a:p>
            <a:pPr lvl="0"/>
            <a:r>
              <a:rPr lang="en-US" altLang="ko-KR" dirty="0"/>
              <a:t>Click to edit Master title</a:t>
            </a:r>
            <a:br>
              <a:rPr lang="en-US" altLang="ko-KR" dirty="0"/>
            </a:br>
            <a:r>
              <a:rPr lang="en-US" altLang="ko-KR" dirty="0"/>
              <a:t> style</a:t>
            </a:r>
            <a:endParaRPr lang="en-US" altLang="ko-KR" dirty="0"/>
          </a:p>
        </p:txBody>
      </p:sp>
    </p:spTree>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zh-CN"/>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152525"/>
            <a:ext cx="5376672" cy="5248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152525"/>
            <a:ext cx="5376672" cy="52482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en-US" altLang="zh-CN"/>
          </a:p>
        </p:txBody>
      </p:sp>
      <p:sp>
        <p:nvSpPr>
          <p:cNvPr id="8" name="页脚占位符 7"/>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en-US" altLang="zh-CN"/>
          </a:p>
        </p:txBody>
      </p:sp>
      <p:sp>
        <p:nvSpPr>
          <p:cNvPr id="4" name="页脚占位符 3"/>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en-US" altLang="zh-CN"/>
          </a:p>
        </p:txBody>
      </p:sp>
      <p:sp>
        <p:nvSpPr>
          <p:cNvPr id="3" name="页脚占位符 2"/>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en-US" altLang="zh-CN"/>
          </a:p>
        </p:txBody>
      </p:sp>
      <p:sp>
        <p:nvSpPr>
          <p:cNvPr id="6" name="页脚占位符 5"/>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64600" y="152400"/>
            <a:ext cx="28194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06400" y="152400"/>
            <a:ext cx="8294757" cy="6248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en-US" altLang="zh-CN"/>
          </a:p>
        </p:txBody>
      </p:sp>
      <p:sp>
        <p:nvSpPr>
          <p:cNvPr id="5" name="页脚占位符 4"/>
          <p:cNvSpPr>
            <a:spLocks noGrp="1"/>
          </p:cNvSpPr>
          <p:nvPr>
            <p:ph type="ftr" sz="quarter" idx="11"/>
          </p:nvPr>
        </p:nvSpPr>
        <p:spPr/>
        <p:txBody>
          <a:body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050" name="标题 2049"/>
          <p:cNvSpPr/>
          <p:nvPr>
            <p:ph type="ctrTitle" sz="quarter"/>
          </p:nvPr>
        </p:nvSpPr>
        <p:spPr>
          <a:xfrm>
            <a:off x="4775200" y="685800"/>
            <a:ext cx="7414684" cy="3352800"/>
          </a:xfrm>
          <a:prstGeom prst="rect">
            <a:avLst/>
          </a:prstGeom>
          <a:noFill/>
          <a:ln w="9525">
            <a:noFill/>
          </a:ln>
        </p:spPr>
        <p:txBody>
          <a:bodyPr lIns="92075" tIns="46038" rIns="92075" bIns="46038" anchor="ctr" anchorCtr="0"/>
          <a:lstStyle>
            <a:lvl1pPr lvl="0">
              <a:buClrTx/>
              <a:buSzTx/>
              <a:buFontTx/>
              <a:defRPr>
                <a:solidFill>
                  <a:schemeClr val="bg2"/>
                </a:solidFill>
                <a:effectLst>
                  <a:outerShdw blurRad="38100" dist="38100" dir="2700000">
                    <a:srgbClr val="FFFFFF"/>
                  </a:outerShdw>
                </a:effectLst>
              </a:defRPr>
            </a:lvl1pPr>
          </a:lstStyle>
          <a:p>
            <a:pPr lvl="0"/>
            <a:r>
              <a:rPr lang="zh-CN" altLang="en-US"/>
              <a:t>单击此处编辑母版标题样式</a:t>
            </a:r>
            <a:endParaRPr lang="zh-CN" altLang="en-US"/>
          </a:p>
        </p:txBody>
      </p:sp>
      <p:sp>
        <p:nvSpPr>
          <p:cNvPr id="2051" name="副标题 2050"/>
          <p:cNvSpPr/>
          <p:nvPr>
            <p:ph type="subTitle" sz="quarter" idx="1"/>
          </p:nvPr>
        </p:nvSpPr>
        <p:spPr>
          <a:xfrm>
            <a:off x="6908800" y="4038600"/>
            <a:ext cx="5281084" cy="1752600"/>
          </a:xfrm>
          <a:prstGeom prst="rect">
            <a:avLst/>
          </a:prstGeom>
          <a:noFill/>
          <a:ln w="9525">
            <a:noFill/>
          </a:ln>
        </p:spPr>
        <p:txBody>
          <a:bodyPr lIns="92075" tIns="46038" rIns="92075" bIns="46038" anchor="ctr" anchorCtr="0"/>
          <a:lstStyle>
            <a:lvl1pPr marL="0" lvl="0" indent="0" algn="ctr">
              <a:buClr>
                <a:schemeClr val="tx2"/>
              </a:buClr>
              <a:buSzTx/>
              <a:buFont typeface="Wingdings" panose="05000000000000000000" pitchFamily="2" charset="2"/>
              <a:buNone/>
              <a:defRPr>
                <a:solidFill>
                  <a:schemeClr val="bg2"/>
                </a:solidFill>
              </a:defRPr>
            </a:lvl1pPr>
            <a:lvl2pPr marL="457200" lvl="1" indent="0" algn="ctr">
              <a:buClrTx/>
              <a:buSzPct val="95000"/>
              <a:buFont typeface="Wingdings" panose="05000000000000000000" pitchFamily="2" charset="2"/>
              <a:buNone/>
              <a:defRPr>
                <a:solidFill>
                  <a:schemeClr val="bg2"/>
                </a:solidFill>
              </a:defRPr>
            </a:lvl2pPr>
            <a:lvl3pPr marL="914400" lvl="2" indent="0" algn="ctr">
              <a:buClrTx/>
              <a:buSzTx/>
              <a:buFont typeface="Wingdings" panose="05000000000000000000" pitchFamily="2" charset="2"/>
              <a:buNone/>
              <a:defRPr>
                <a:solidFill>
                  <a:schemeClr val="bg2"/>
                </a:solidFill>
              </a:defRPr>
            </a:lvl3pPr>
            <a:lvl4pPr marL="1371600" lvl="3" indent="0" algn="ctr">
              <a:buClrTx/>
              <a:buSzTx/>
              <a:buFont typeface="Wingdings" panose="05000000000000000000" pitchFamily="2" charset="2"/>
              <a:buNone/>
              <a:defRPr>
                <a:solidFill>
                  <a:schemeClr val="bg2"/>
                </a:solidFill>
              </a:defRPr>
            </a:lvl4pPr>
            <a:lvl5pPr marL="1828800" lvl="4" indent="0" algn="ctr">
              <a:buClrTx/>
              <a:buSzTx/>
              <a:buFont typeface="Wingdings" panose="05000000000000000000" pitchFamily="2" charset="2"/>
              <a:buNone/>
              <a:defRPr>
                <a:solidFill>
                  <a:schemeClr val="bg2"/>
                </a:solidFill>
              </a:defRPr>
            </a:lvl5pPr>
          </a:lstStyle>
          <a:p>
            <a:pPr lvl="0"/>
            <a:r>
              <a:rPr lang="zh-CN" altLang="en-US"/>
              <a:t>单击此处编辑母版副标题样式</a:t>
            </a:r>
            <a:endParaRPr lang="zh-CN" altLang="en-US"/>
          </a:p>
        </p:txBody>
      </p:sp>
      <p:sp>
        <p:nvSpPr>
          <p:cNvPr id="2052" name="日期占位符 2051"/>
          <p:cNvSpPr/>
          <p:nvPr>
            <p:ph type="dt" sz="quarter" idx="2"/>
          </p:nvPr>
        </p:nvSpPr>
        <p:spPr>
          <a:xfrm>
            <a:off x="914400" y="6248400"/>
            <a:ext cx="2540000" cy="457200"/>
          </a:xfrm>
          <a:prstGeom prst="rect">
            <a:avLst/>
          </a:prstGeom>
          <a:noFill/>
          <a:ln w="9525">
            <a:noFill/>
          </a:ln>
        </p:spPr>
        <p:txBody>
          <a:bodyPr anchor="t" anchorCtr="0"/>
          <a:lstStyle>
            <a:lvl1pPr fontAlgn="base">
              <a:defRPr sz="1400" b="0">
                <a:solidFill>
                  <a:srgbClr val="EAEAEA"/>
                </a:solidFill>
              </a:defRPr>
            </a:lvl1pPr>
          </a:lstStyle>
          <a:p>
            <a:pPr>
              <a:spcBef>
                <a:spcPct val="50000"/>
              </a:spcBef>
            </a:pPr>
            <a:endParaRPr lang="zh-CN" altLang="en-US" dirty="0">
              <a:latin typeface="Times New Roman" panose="02020603050405020304" pitchFamily="2" charset="0"/>
            </a:endParaRPr>
          </a:p>
        </p:txBody>
      </p:sp>
      <p:sp>
        <p:nvSpPr>
          <p:cNvPr id="2053" name="页脚占位符 2052"/>
          <p:cNvSpPr/>
          <p:nvPr>
            <p:ph type="ftr" sz="quarter" idx="3"/>
          </p:nvPr>
        </p:nvSpPr>
        <p:spPr>
          <a:xfrm>
            <a:off x="4165600" y="6248400"/>
            <a:ext cx="3860800" cy="457200"/>
          </a:xfrm>
          <a:prstGeom prst="rect">
            <a:avLst/>
          </a:prstGeom>
          <a:noFill/>
          <a:ln w="9525">
            <a:noFill/>
          </a:ln>
        </p:spPr>
        <p:txBody>
          <a:bodyPr anchor="t" anchorCtr="0"/>
          <a:lstStyle>
            <a:lvl1pPr algn="ctr" fontAlgn="base">
              <a:defRPr sz="1400" b="0">
                <a:solidFill>
                  <a:srgbClr val="EAEAEA"/>
                </a:solidFill>
              </a:defRPr>
            </a:lvl1pPr>
          </a:lstStyle>
          <a:p>
            <a:pPr>
              <a:spcBef>
                <a:spcPct val="50000"/>
              </a:spcBef>
            </a:pPr>
            <a:endParaRPr lang="zh-CN" altLang="en-US" dirty="0">
              <a:latin typeface="Times New Roman" panose="02020603050405020304" pitchFamily="2" charset="0"/>
            </a:endParaRPr>
          </a:p>
        </p:txBody>
      </p:sp>
      <p:sp>
        <p:nvSpPr>
          <p:cNvPr id="2054" name="灯片编号占位符 2053"/>
          <p:cNvSpPr/>
          <p:nvPr>
            <p:ph type="sldNum" sz="quarter" idx="4"/>
          </p:nvPr>
        </p:nvSpPr>
        <p:spPr>
          <a:xfrm>
            <a:off x="8737600" y="6248400"/>
            <a:ext cx="2540000" cy="457200"/>
          </a:xfrm>
          <a:prstGeom prst="rect">
            <a:avLst/>
          </a:prstGeom>
          <a:noFill/>
          <a:ln w="9525">
            <a:noFill/>
          </a:ln>
        </p:spPr>
        <p:txBody>
          <a:bodyPr anchor="t" anchorCtr="0"/>
          <a:lstStyle>
            <a:lvl1pPr algn="r" fontAlgn="base">
              <a:defRPr sz="1400" b="0">
                <a:solidFill>
                  <a:srgbClr val="EAEAEA"/>
                </a:solidFill>
              </a:defRPr>
            </a:lvl1pPr>
          </a:lstStyle>
          <a:p>
            <a:pPr>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828800" y="1981200"/>
            <a:ext cx="49784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7010400" y="1981200"/>
            <a:ext cx="49784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5" y="1778438"/>
            <a:ext cx="4873575"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5" y="2665379"/>
            <a:ext cx="4873575"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9"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9"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8" name="页脚占位符 7"/>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9" name="灯片编号占位符 8"/>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4" name="页脚占位符 3"/>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5" name="灯片编号占位符 4"/>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3" name="页脚占位符 2"/>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4" name="灯片编号占位符 3"/>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48800" y="533400"/>
            <a:ext cx="2540000" cy="5562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828800" y="533400"/>
            <a:ext cx="7472753" cy="5562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6" name="页脚占位符 5"/>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7" name="灯片编号占位符 6"/>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p:txBody>
          <a:bodyPr/>
          <a:lstStyle/>
          <a:p>
            <a:endParaRPr lang="zh-CN" altLang="en-US"/>
          </a:p>
        </p:txBody>
      </p:sp>
      <p:sp>
        <p:nvSpPr>
          <p:cNvPr id="4" name="日期占位符 3"/>
          <p:cNvSpPr>
            <a:spLocks noGrp="1"/>
          </p:cNvSpPr>
          <p:nvPr>
            <p:ph type="dt" sz="half" idx="10"/>
          </p:nvPr>
        </p:nvSpPr>
        <p:spPr/>
        <p:txBody>
          <a:bodyPr/>
          <a:lstStyle/>
          <a:p>
            <a:pPr lvl="0">
              <a:spcBef>
                <a:spcPct val="50000"/>
              </a:spcBef>
            </a:pPr>
            <a:endParaRPr lang="zh-CN" altLang="en-US" dirty="0">
              <a:latin typeface="Times New Roman" panose="02020603050405020304" pitchFamily="2" charset="0"/>
            </a:endParaRPr>
          </a:p>
        </p:txBody>
      </p:sp>
      <p:sp>
        <p:nvSpPr>
          <p:cNvPr id="5" name="页脚占位符 4"/>
          <p:cNvSpPr>
            <a:spLocks noGrp="1"/>
          </p:cNvSpPr>
          <p:nvPr>
            <p:ph type="ftr" sz="quarter" idx="11"/>
          </p:nvPr>
        </p:nvSpPr>
        <p:spPr/>
        <p:txBody>
          <a:bodyPr/>
          <a:lstStyle/>
          <a:p>
            <a:pPr lvl="0">
              <a:spcBef>
                <a:spcPct val="50000"/>
              </a:spcBef>
            </a:pPr>
            <a:endParaRPr lang="zh-CN" altLang="en-US" dirty="0">
              <a:latin typeface="Times New Roman" panose="02020603050405020304" pitchFamily="2" charset="0"/>
            </a:endParaRPr>
          </a:p>
        </p:txBody>
      </p:sp>
      <p:sp>
        <p:nvSpPr>
          <p:cNvPr id="6" name="灯片编号占位符 5"/>
          <p:cNvSpPr>
            <a:spLocks noGrp="1"/>
          </p:cNvSpPr>
          <p:nvPr>
            <p:ph type="sldNum" sz="quarter" idx="12"/>
          </p:nvPr>
        </p:nvSpPr>
        <p:spPr/>
        <p:txBody>
          <a:body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2B88C23C-7E3C-4767-BFE8-002493FAFB65}" type="datetime1">
              <a:rPr lang="zh-CN" altLang="en-US" smtClean="0"/>
            </a:fld>
            <a:endParaRPr lang="zh-CN" altLang="en-US"/>
          </a:p>
        </p:txBody>
      </p:sp>
      <p:sp>
        <p:nvSpPr>
          <p:cNvPr id="17" name="页脚占位符 16"/>
          <p:cNvSpPr>
            <a:spLocks noGrp="1"/>
          </p:cNvSpPr>
          <p:nvPr>
            <p:ph type="ftr" sz="quarter" idx="11"/>
          </p:nvPr>
        </p:nvSpPr>
        <p:spPr>
          <a:xfrm>
            <a:off x="2780524" y="236538"/>
            <a:ext cx="7823200" cy="365125"/>
          </a:xfrm>
        </p:spPr>
        <p:txBody>
          <a:bodyPr/>
          <a:lstStyle>
            <a:lvl1pPr algn="r">
              <a:defRPr>
                <a:solidFill>
                  <a:schemeClr val="tx2"/>
                </a:solidFill>
              </a:defRPr>
            </a:lvl1pPr>
          </a:lstStyle>
          <a:p>
            <a:endParaRPr lang="zh-CN" altLang="en-US"/>
          </a:p>
        </p:txBody>
      </p:sp>
      <p:sp>
        <p:nvSpPr>
          <p:cNvPr id="29" name="灯片编号占位符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FE94CB5B-B47F-4B5F-A2AB-C225C2F34FE5}"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816864" y="1600200"/>
            <a:ext cx="10871200" cy="44958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828800"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7" name="矩形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8" name="矩形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9" name="矩形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fld id="{E5784046-F90D-4088-B408-483B6D29D40A}" type="datetime1">
              <a:rPr lang="zh-CN" altLang="en-US" smtClean="0"/>
            </a:fld>
            <a:endParaRPr lang="zh-CN" altLang="en-US"/>
          </a:p>
        </p:txBody>
      </p:sp>
      <p:sp>
        <p:nvSpPr>
          <p:cNvPr id="13" name="灯片编号占位符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0C913308-F349-4B6D-A68A-DD1791B4A57B}" type="slidenum">
              <a:rPr lang="zh-CN" altLang="en-US" smtClean="0"/>
            </a:fld>
            <a:endParaRPr lang="zh-CN" altLang="en-US"/>
          </a:p>
        </p:txBody>
      </p:sp>
      <p:sp>
        <p:nvSpPr>
          <p:cNvPr id="14" name="页脚占位符 13"/>
          <p:cNvSpPr>
            <a:spLocks noGrp="1"/>
          </p:cNvSpPr>
          <p:nvPr>
            <p:ph type="ftr" sz="quarter" idx="12"/>
          </p:nvPr>
        </p:nvSpPr>
        <p:spPr/>
        <p:txBody>
          <a:bodyPr/>
          <a:lstStyle/>
          <a:p>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9" name="内容占位符 8"/>
          <p:cNvSpPr>
            <a:spLocks noGrp="1"/>
          </p:cNvSpPr>
          <p:nvPr>
            <p:ph sz="quarter" idx="1"/>
          </p:nvPr>
        </p:nvSpPr>
        <p:spPr>
          <a:xfrm>
            <a:off x="812800" y="1589567"/>
            <a:ext cx="5181600" cy="4572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459868" y="1589567"/>
            <a:ext cx="5181600" cy="4572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8" name="日期占位符 7"/>
          <p:cNvSpPr>
            <a:spLocks noGrp="1"/>
          </p:cNvSpPr>
          <p:nvPr>
            <p:ph type="dt" sz="half" idx="15"/>
          </p:nvPr>
        </p:nvSpPr>
        <p:spPr/>
        <p:txBody>
          <a:bodyPr rtlCol="0"/>
          <a:lstStyle/>
          <a:p>
            <a:fld id="{82AE5603-926F-48EF-A0EB-A3B75C186DE9}" type="datetime1">
              <a:rPr lang="zh-CN" altLang="en-US" smtClean="0"/>
            </a:fld>
            <a:endParaRPr lang="zh-CN" altLang="en-US"/>
          </a:p>
        </p:txBody>
      </p:sp>
      <p:sp>
        <p:nvSpPr>
          <p:cNvPr id="10" name="灯片编号占位符 9"/>
          <p:cNvSpPr>
            <a:spLocks noGrp="1"/>
          </p:cNvSpPr>
          <p:nvPr>
            <p:ph type="sldNum" sz="quarter" idx="16"/>
          </p:nvPr>
        </p:nvSpPr>
        <p:spPr/>
        <p:txBody>
          <a:bodyPr rtlCol="0"/>
          <a:lstStyle/>
          <a:p>
            <a:fld id="{0C913308-F349-4B6D-A68A-DD1791B4A57B}" type="slidenum">
              <a:rPr lang="zh-CN" altLang="en-US" smtClean="0"/>
            </a:fld>
            <a:endParaRPr lang="zh-CN" altLang="en-US"/>
          </a:p>
        </p:txBody>
      </p:sp>
      <p:sp>
        <p:nvSpPr>
          <p:cNvPr id="12" name="页脚占位符 11"/>
          <p:cNvSpPr>
            <a:spLocks noGrp="1"/>
          </p:cNvSpPr>
          <p:nvPr>
            <p:ph type="ftr" sz="quarter" idx="17"/>
          </p:nvPr>
        </p:nvSpPr>
        <p:spPr/>
        <p:txBody>
          <a:bodyPr rtlCol="0"/>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nchor="ctr"/>
          <a:lstStyle>
            <a:lvl1pPr>
              <a:defRPr/>
            </a:lvl1pPr>
          </a:lstStyle>
          <a:p>
            <a:r>
              <a:rPr kumimoji="0" lang="zh-CN" altLang="en-US"/>
              <a:t>单击此处编辑母版标题样式</a:t>
            </a:r>
            <a:endParaRPr kumimoji="0" lang="en-US"/>
          </a:p>
        </p:txBody>
      </p:sp>
      <p:sp>
        <p:nvSpPr>
          <p:cNvPr id="11" name="内容占位符 10"/>
          <p:cNvSpPr>
            <a:spLocks noGrp="1"/>
          </p:cNvSpPr>
          <p:nvPr>
            <p:ph sz="quarter" idx="2"/>
          </p:nvPr>
        </p:nvSpPr>
        <p:spPr>
          <a:xfrm>
            <a:off x="812800" y="2438400"/>
            <a:ext cx="5181600" cy="35814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400800" y="2438400"/>
            <a:ext cx="5181600" cy="35814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0" name="日期占位符 9"/>
          <p:cNvSpPr>
            <a:spLocks noGrp="1"/>
          </p:cNvSpPr>
          <p:nvPr>
            <p:ph type="dt" sz="half" idx="15"/>
          </p:nvPr>
        </p:nvSpPr>
        <p:spPr/>
        <p:txBody>
          <a:bodyPr rtlCol="0"/>
          <a:lstStyle/>
          <a:p>
            <a:fld id="{3C82E1D8-F82C-45CF-A5B6-098BA48697F6}" type="datetime1">
              <a:rPr lang="zh-CN" altLang="en-US" smtClean="0"/>
            </a:fld>
            <a:endParaRPr lang="zh-CN" altLang="en-US"/>
          </a:p>
        </p:txBody>
      </p:sp>
      <p:sp>
        <p:nvSpPr>
          <p:cNvPr id="12" name="灯片编号占位符 11"/>
          <p:cNvSpPr>
            <a:spLocks noGrp="1"/>
          </p:cNvSpPr>
          <p:nvPr>
            <p:ph type="sldNum" sz="quarter" idx="16"/>
          </p:nvPr>
        </p:nvSpPr>
        <p:spPr/>
        <p:txBody>
          <a:bodyPr rtlCol="0"/>
          <a:lstStyle/>
          <a:p>
            <a:fld id="{0C913308-F349-4B6D-A68A-DD1791B4A57B}" type="slidenum">
              <a:rPr lang="zh-CN" altLang="en-US" smtClean="0"/>
            </a:fld>
            <a:endParaRPr lang="zh-CN" altLang="en-US"/>
          </a:p>
        </p:txBody>
      </p:sp>
      <p:sp>
        <p:nvSpPr>
          <p:cNvPr id="14" name="页脚占位符 13"/>
          <p:cNvSpPr>
            <a:spLocks noGrp="1"/>
          </p:cNvSpPr>
          <p:nvPr>
            <p:ph type="ftr" sz="quarter" idx="17"/>
          </p:nvPr>
        </p:nvSpPr>
        <p:spPr/>
        <p:txBody>
          <a:bodyPr rtlCol="0"/>
          <a:lstStyle/>
          <a:p>
            <a:endParaRPr lang="zh-CN" alt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endParaRPr kumimoji="0" lang="zh-CN" altLang="en-US"/>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CN" altLang="en-US"/>
              <a:t>单击此处编辑母版文本样式</a:t>
            </a:r>
            <a:endParaRPr kumimoji="0"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986C6BB4-976F-488B-9B39-8DB9462E29C8}"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A8EE6A-3B85-44E9-9C2C-F70591276FAD}"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0" y="6248400"/>
            <a:ext cx="711200" cy="381000"/>
          </a:xfrm>
        </p:spPr>
        <p:txBody>
          <a:bodyPr/>
          <a:lstStyle>
            <a:lvl1pPr>
              <a:defRPr>
                <a:solidFill>
                  <a:schemeClr val="tx2"/>
                </a:solidFill>
              </a:defRPr>
            </a:lvl1pPr>
          </a:lstStyle>
          <a:p>
            <a:fld id="{0C913308-F349-4B6D-A68A-DD1791B4A57B}"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nchor="ctr"/>
          <a:lstStyle>
            <a:lvl1pPr algn="l">
              <a:buNone/>
              <a:defRPr sz="4400" b="0"/>
            </a:lvl1p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2CEDFCE2-B0A3-40D7-935F-C7DD2110B5A9}"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lvl1pPr>
              <a:defRPr>
                <a:solidFill>
                  <a:srgbClr val="FFFFFF"/>
                </a:solidFill>
              </a:defRPr>
            </a:lvl1pPr>
          </a:lstStyle>
          <a:p>
            <a:fld id="{0C913308-F349-4B6D-A68A-DD1791B4A57B}" type="slidenum">
              <a:rPr lang="zh-CN" altLang="en-US" smtClean="0"/>
            </a:fld>
            <a:endParaRPr lang="zh-CN" alt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宋体" panose="02010600030101010101" pitchFamily="2" charset="-122"/>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9" name="内容占位符 8"/>
          <p:cNvSpPr>
            <a:spLocks noGrp="1"/>
          </p:cNvSpPr>
          <p:nvPr>
            <p:ph sz="quarter" idx="1"/>
          </p:nvPr>
        </p:nvSpPr>
        <p:spPr>
          <a:xfrm>
            <a:off x="3149600" y="1752600"/>
            <a:ext cx="8534400" cy="44196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a:t>单击此处编辑母版文本样式</a:t>
            </a:r>
            <a:endParaRPr kumimoji="0" lang="zh-CN" altLang="en-US"/>
          </a:p>
        </p:txBody>
      </p:sp>
      <p:sp>
        <p:nvSpPr>
          <p:cNvPr id="8" name="矩形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9" name="矩形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10" name="矩形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2" name="标题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zh-CN" altLang="en-US"/>
              <a:t>单击此处编辑母版标题样式</a:t>
            </a:r>
            <a:endParaRPr kumimoji="0" lang="en-US"/>
          </a:p>
        </p:txBody>
      </p:sp>
      <p:sp>
        <p:nvSpPr>
          <p:cNvPr id="11" name="矩形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12" name="日期占位符 11"/>
          <p:cNvSpPr>
            <a:spLocks noGrp="1"/>
          </p:cNvSpPr>
          <p:nvPr>
            <p:ph type="dt" sz="half" idx="10"/>
          </p:nvPr>
        </p:nvSpPr>
        <p:spPr>
          <a:xfrm>
            <a:off x="8331200" y="6248400"/>
            <a:ext cx="3556000" cy="365125"/>
          </a:xfrm>
        </p:spPr>
        <p:txBody>
          <a:bodyPr rtlCol="0"/>
          <a:lstStyle/>
          <a:p>
            <a:fld id="{69781893-4A6E-407F-897C-5572E3751F24}" type="datetime1">
              <a:rPr lang="zh-CN" altLang="en-US" smtClean="0"/>
            </a:fld>
            <a:endParaRPr lang="zh-CN" altLang="en-US"/>
          </a:p>
        </p:txBody>
      </p:sp>
      <p:sp>
        <p:nvSpPr>
          <p:cNvPr id="13" name="灯片编号占位符 12"/>
          <p:cNvSpPr>
            <a:spLocks noGrp="1"/>
          </p:cNvSpPr>
          <p:nvPr>
            <p:ph type="sldNum" sz="quarter" idx="11"/>
          </p:nvPr>
        </p:nvSpPr>
        <p:spPr>
          <a:xfrm>
            <a:off x="0" y="4667249"/>
            <a:ext cx="1930400" cy="663578"/>
          </a:xfrm>
        </p:spPr>
        <p:txBody>
          <a:bodyPr rtlCol="0"/>
          <a:lstStyle>
            <a:lvl1pPr>
              <a:defRPr sz="2800"/>
            </a:lvl1pPr>
          </a:lstStyle>
          <a:p>
            <a:fld id="{0C913308-F349-4B6D-A68A-DD1791B4A57B}" type="slidenum">
              <a:rPr lang="zh-CN" altLang="en-US" smtClean="0"/>
            </a:fld>
            <a:endParaRPr lang="zh-CN" altLang="en-US"/>
          </a:p>
        </p:txBody>
      </p:sp>
      <p:sp>
        <p:nvSpPr>
          <p:cNvPr id="14" name="页脚占位符 13"/>
          <p:cNvSpPr>
            <a:spLocks noGrp="1"/>
          </p:cNvSpPr>
          <p:nvPr>
            <p:ph type="ftr" sz="quarter" idx="12"/>
          </p:nvPr>
        </p:nvSpPr>
        <p:spPr>
          <a:xfrm>
            <a:off x="2133600" y="6248206"/>
            <a:ext cx="6096000" cy="365125"/>
          </a:xfrm>
        </p:spPr>
        <p:txBody>
          <a:bodyPr rtlCol="0"/>
          <a:lstStyle/>
          <a:p>
            <a:endParaRPr lang="zh-CN" alt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E416C60-2161-405B-807B-88AE7C05650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37600" y="609600"/>
            <a:ext cx="2743200" cy="55165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609600"/>
            <a:ext cx="7416800" cy="5516564"/>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8737600" y="6248402"/>
            <a:ext cx="2946400" cy="365125"/>
          </a:xfrm>
        </p:spPr>
        <p:txBody>
          <a:bodyPr/>
          <a:lstStyle/>
          <a:p>
            <a:fld id="{379F6386-EB7C-47A9-AC26-0F77EE157A42}" type="datetime1">
              <a:rPr lang="zh-CN" altLang="en-US" smtClean="0"/>
            </a:fld>
            <a:endParaRPr lang="zh-CN" altLang="en-US"/>
          </a:p>
        </p:txBody>
      </p:sp>
      <p:sp>
        <p:nvSpPr>
          <p:cNvPr id="5" name="页脚占位符 4"/>
          <p:cNvSpPr>
            <a:spLocks noGrp="1"/>
          </p:cNvSpPr>
          <p:nvPr>
            <p:ph type="ftr" sz="quarter" idx="11"/>
          </p:nvPr>
        </p:nvSpPr>
        <p:spPr>
          <a:xfrm>
            <a:off x="609601" y="6248207"/>
            <a:ext cx="7431311" cy="365125"/>
          </a:xfrm>
        </p:spPr>
        <p:txBody>
          <a:bodyPr/>
          <a:lstStyle/>
          <a:p>
            <a:endParaRPr lang="zh-CN" altLang="en-US"/>
          </a:p>
        </p:txBody>
      </p:sp>
      <p:sp>
        <p:nvSpPr>
          <p:cNvPr id="7" name="矩形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宋体" panose="02010600030101010101" pitchFamily="2" charset="-122"/>
            </a:endParaRPr>
          </a:p>
        </p:txBody>
      </p:sp>
      <p:sp>
        <p:nvSpPr>
          <p:cNvPr id="8" name="矩形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宋体" panose="02010600030101010101" pitchFamily="2" charset="-122"/>
            </a:endParaRPr>
          </a:p>
        </p:txBody>
      </p:sp>
      <p:sp>
        <p:nvSpPr>
          <p:cNvPr id="9" name="矩形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latin typeface="宋体" panose="02010600030101010101" pitchFamily="2" charset="-122"/>
            </a:endParaRPr>
          </a:p>
        </p:txBody>
      </p:sp>
      <p:sp>
        <p:nvSpPr>
          <p:cNvPr id="6" name="灯片编号占位符 5"/>
          <p:cNvSpPr>
            <a:spLocks noGrp="1"/>
          </p:cNvSpPr>
          <p:nvPr>
            <p:ph type="sldNum" sz="quarter" idx="12"/>
          </p:nvPr>
        </p:nvSpPr>
        <p:spPr>
          <a:xfrm rot="5400000">
            <a:off x="7986184" y="144462"/>
            <a:ext cx="711200" cy="244476"/>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A9E982D1-83DB-4701-B967-9D90D53DE80A}"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90E4305-018E-4564-ACA8-940B49432F1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44E54E9-EE35-4724-A94A-D83F39E3F8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0DE1368-80E0-42A3-81CE-811F1E42925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image" Target="../media/image3.jpeg"/><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2" Type="http://schemas.openxmlformats.org/officeDocument/2006/relationships/theme" Target="../theme/theme4.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3" Type="http://schemas.openxmlformats.org/officeDocument/2006/relationships/theme" Target="../theme/theme5.xml"/><Relationship Id="rId12" Type="http://schemas.openxmlformats.org/officeDocument/2006/relationships/image" Target="../media/image6.png"/><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4E54E9-EE35-4724-A94A-D83F39E3F8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E1368-80E0-42A3-81CE-811F1E42925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39" name="矩形 1038"/>
          <p:cNvSpPr/>
          <p:nvPr/>
        </p:nvSpPr>
        <p:spPr>
          <a:xfrm>
            <a:off x="0" y="0"/>
            <a:ext cx="12192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tileRect/>
          </a:gradFill>
          <a:ln w="9525">
            <a:noFill/>
          </a:ln>
        </p:spPr>
        <p:txBody>
          <a:bodyPr/>
          <a:p>
            <a:endParaRPr lang="zh-CN" altLang="en-US" sz="4265"/>
          </a:p>
        </p:txBody>
      </p:sp>
      <p:sp>
        <p:nvSpPr>
          <p:cNvPr id="1027" name="文本占位符 1026"/>
          <p:cNvSpPr>
            <a:spLocks noGrp="1"/>
          </p:cNvSpPr>
          <p:nvPr>
            <p:ph type="body" idx="1"/>
          </p:nvPr>
        </p:nvSpPr>
        <p:spPr>
          <a:xfrm>
            <a:off x="609600" y="1152525"/>
            <a:ext cx="10972800" cy="524827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页脚占位符 1028"/>
          <p:cNvSpPr>
            <a:spLocks noGrp="1"/>
          </p:cNvSpPr>
          <p:nvPr>
            <p:ph type="ftr" sz="quarter" idx="3"/>
          </p:nvPr>
        </p:nvSpPr>
        <p:spPr>
          <a:xfrm>
            <a:off x="7823200" y="6461125"/>
            <a:ext cx="3860800" cy="320675"/>
          </a:xfrm>
          <a:prstGeom prst="rect">
            <a:avLst/>
          </a:prstGeom>
          <a:noFill/>
          <a:ln w="9525">
            <a:noFill/>
          </a:ln>
        </p:spPr>
        <p:txBody>
          <a:bodyPr/>
          <a:lstStyle>
            <a:lvl1pPr algn="r">
              <a:defRPr sz="1200" b="1">
                <a:latin typeface="Verdana" panose="020B0604030504040204" charset="0"/>
                <a:ea typeface="宋体" panose="02010600030101010101" pitchFamily="2" charset="-122"/>
              </a:defRPr>
            </a:lvl1pPr>
          </a:lstStyle>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
        <p:nvSpPr>
          <p:cNvPr id="1030" name="灯片编号占位符 1029"/>
          <p:cNvSpPr>
            <a:spLocks noGrp="1"/>
          </p:cNvSpPr>
          <p:nvPr>
            <p:ph type="sldNum" sz="quarter" idx="4"/>
          </p:nvPr>
        </p:nvSpPr>
        <p:spPr>
          <a:xfrm>
            <a:off x="4673600" y="6461125"/>
            <a:ext cx="2844800" cy="320675"/>
          </a:xfrm>
          <a:prstGeom prst="rect">
            <a:avLst/>
          </a:prstGeom>
          <a:noFill/>
          <a:ln w="9525">
            <a:noFill/>
          </a:ln>
        </p:spPr>
        <p:txBody>
          <a:bodyPr/>
          <a:lstStyle>
            <a:lvl1pPr algn="ctr">
              <a:defRPr sz="1200">
                <a:latin typeface="Verdana" panose="020B0604030504040204" charset="0"/>
                <a:ea typeface="宋体" panose="02010600030101010101" pitchFamily="2" charset="-122"/>
              </a:defRPr>
            </a:lvl1pPr>
          </a:lstStyle>
          <a:p>
            <a:pPr lvl="0"/>
            <a:fld id="{9A0DB2DC-4C9A-4742-B13C-FB6460FD3503}" type="slidenum">
              <a:rPr lang="zh-CN" altLang="en-US" dirty="0"/>
            </a:fld>
            <a:endParaRPr lang="zh-CN" altLang="en-US" dirty="0"/>
          </a:p>
        </p:txBody>
      </p:sp>
      <p:sp>
        <p:nvSpPr>
          <p:cNvPr id="1026" name="标题 1025"/>
          <p:cNvSpPr>
            <a:spLocks noGrp="1"/>
          </p:cNvSpPr>
          <p:nvPr>
            <p:ph type="title"/>
          </p:nvPr>
        </p:nvSpPr>
        <p:spPr>
          <a:xfrm>
            <a:off x="406400" y="152400"/>
            <a:ext cx="11277600" cy="56356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40" name="文本框 1039"/>
          <p:cNvSpPr txBox="1"/>
          <p:nvPr/>
        </p:nvSpPr>
        <p:spPr>
          <a:xfrm>
            <a:off x="0" y="838200"/>
            <a:ext cx="12192000" cy="297180"/>
          </a:xfrm>
          <a:prstGeom prst="rect">
            <a:avLst/>
          </a:prstGeom>
          <a:solidFill>
            <a:schemeClr val="accent2"/>
          </a:solidFill>
          <a:ln w="9525">
            <a:noFill/>
          </a:ln>
        </p:spPr>
        <p:txBody>
          <a:bodyPr>
            <a:spAutoFit/>
          </a:bodyPr>
          <a:p>
            <a:pPr lvl="0" algn="l">
              <a:spcBef>
                <a:spcPct val="50000"/>
              </a:spcBef>
            </a:pPr>
            <a:endParaRPr lang="zh-CN" altLang="en-US" sz="1335" b="1" dirty="0">
              <a:solidFill>
                <a:schemeClr val="bg1"/>
              </a:solidFill>
              <a:latin typeface="Verdana" panose="020B0604030504040204" charset="0"/>
              <a:ea typeface="宋体" panose="02010600030101010101" pitchFamily="2" charset="-122"/>
            </a:endParaRPr>
          </a:p>
        </p:txBody>
      </p:sp>
      <p:sp>
        <p:nvSpPr>
          <p:cNvPr id="1028" name="日期占位符 1027"/>
          <p:cNvSpPr>
            <a:spLocks noGrp="1"/>
          </p:cNvSpPr>
          <p:nvPr>
            <p:ph type="dt" sz="half" idx="2"/>
          </p:nvPr>
        </p:nvSpPr>
        <p:spPr>
          <a:xfrm>
            <a:off x="19051" y="838200"/>
            <a:ext cx="11277600" cy="228600"/>
          </a:xfrm>
          <a:prstGeom prst="rect">
            <a:avLst/>
          </a:prstGeom>
          <a:noFill/>
          <a:ln w="9525">
            <a:noFill/>
          </a:ln>
        </p:spPr>
        <p:txBody>
          <a:bodyPr/>
          <a:lstStyle>
            <a:lvl1pPr algn="l">
              <a:defRPr sz="1000" b="1">
                <a:solidFill>
                  <a:schemeClr val="bg1"/>
                </a:solidFill>
                <a:latin typeface="Verdana" panose="020B0604030504040204" charset="0"/>
                <a:ea typeface="宋体" panose="02010600030101010101" pitchFamily="2" charset="-122"/>
              </a:defRPr>
            </a:lvl1pPr>
          </a:lstStyle>
          <a:p>
            <a:pPr lvl="0"/>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marL="0" lvl="0" indent="0" algn="ctr" defTabSz="914400" rtl="0" eaLnBrk="1" fontAlgn="base" latinLnBrk="0" hangingPunct="1">
        <a:lnSpc>
          <a:spcPct val="100000"/>
        </a:lnSpc>
        <a:spcBef>
          <a:spcPct val="0"/>
        </a:spcBef>
        <a:spcAft>
          <a:spcPct val="0"/>
        </a:spcAft>
        <a:buNone/>
        <a:defRPr sz="3200" b="1"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FontTx/>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sz="3200" b="0" i="0" u="none" kern="1200" baseline="0">
          <a:solidFill>
            <a:schemeClr val="tx1"/>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p:nvPr>
            <p:ph type="title"/>
          </p:nvPr>
        </p:nvSpPr>
        <p:spPr>
          <a:xfrm>
            <a:off x="1828800" y="533400"/>
            <a:ext cx="10058400" cy="1143000"/>
          </a:xfrm>
          <a:prstGeom prst="rect">
            <a:avLst/>
          </a:prstGeom>
          <a:noFill/>
          <a:ln w="9525">
            <a:noFill/>
          </a:ln>
        </p:spPr>
        <p:txBody>
          <a:bodyPr lIns="92075" tIns="46038" rIns="92075" bIns="46038" anchor="ctr" anchorCtr="0"/>
          <a:p>
            <a:pPr lvl="0"/>
            <a:r>
              <a:rPr lang="zh-CN" altLang="en-US"/>
              <a:t>单击此处编辑母版标题样式</a:t>
            </a:r>
            <a:endParaRPr lang="zh-CN" altLang="en-US"/>
          </a:p>
        </p:txBody>
      </p:sp>
      <p:sp>
        <p:nvSpPr>
          <p:cNvPr id="1027" name="日期占位符 1026"/>
          <p:cNvSpPr/>
          <p:nvPr>
            <p:ph type="dt" sz="half" idx="2"/>
          </p:nvPr>
        </p:nvSpPr>
        <p:spPr>
          <a:xfrm>
            <a:off x="1828800" y="6248400"/>
            <a:ext cx="2235200" cy="457200"/>
          </a:xfrm>
          <a:prstGeom prst="rect">
            <a:avLst/>
          </a:prstGeom>
          <a:noFill/>
          <a:ln w="9525">
            <a:noFill/>
          </a:ln>
        </p:spPr>
        <p:txBody>
          <a:bodyPr/>
          <a:lstStyle>
            <a:lvl1pPr fontAlgn="base">
              <a:defRPr sz="1400" b="0"/>
            </a:lvl1pPr>
          </a:lstStyle>
          <a:p>
            <a:pPr lvl="0">
              <a:spcBef>
                <a:spcPct val="50000"/>
              </a:spcBef>
            </a:pPr>
            <a:endParaRPr lang="zh-CN" altLang="en-US" dirty="0">
              <a:latin typeface="Times New Roman" panose="02020603050405020304" pitchFamily="2" charset="0"/>
            </a:endParaRPr>
          </a:p>
        </p:txBody>
      </p:sp>
      <p:sp>
        <p:nvSpPr>
          <p:cNvPr id="1028" name="页脚占位符 1027"/>
          <p:cNvSpPr/>
          <p:nvPr>
            <p:ph type="ftr" sz="quarter" idx="3"/>
          </p:nvPr>
        </p:nvSpPr>
        <p:spPr>
          <a:xfrm>
            <a:off x="4572000" y="6248400"/>
            <a:ext cx="4572000" cy="457200"/>
          </a:xfrm>
          <a:prstGeom prst="rect">
            <a:avLst/>
          </a:prstGeom>
          <a:noFill/>
          <a:ln w="9525">
            <a:noFill/>
          </a:ln>
        </p:spPr>
        <p:txBody>
          <a:bodyPr/>
          <a:lstStyle>
            <a:lvl1pPr algn="ctr" fontAlgn="base">
              <a:defRPr sz="1400" b="0"/>
            </a:lvl1pPr>
          </a:lstStyle>
          <a:p>
            <a:pPr lvl="0">
              <a:spcBef>
                <a:spcPct val="50000"/>
              </a:spcBef>
            </a:pPr>
            <a:endParaRPr lang="zh-CN" altLang="en-US" dirty="0">
              <a:latin typeface="Times New Roman" panose="02020603050405020304" pitchFamily="2" charset="0"/>
            </a:endParaRPr>
          </a:p>
        </p:txBody>
      </p:sp>
      <p:sp>
        <p:nvSpPr>
          <p:cNvPr id="1029" name="灯片编号占位符 1028"/>
          <p:cNvSpPr/>
          <p:nvPr>
            <p:ph type="sldNum" sz="quarter" idx="4"/>
          </p:nvPr>
        </p:nvSpPr>
        <p:spPr>
          <a:xfrm>
            <a:off x="9652000" y="6248400"/>
            <a:ext cx="2540000" cy="457200"/>
          </a:xfrm>
          <a:prstGeom prst="rect">
            <a:avLst/>
          </a:prstGeom>
          <a:noFill/>
          <a:ln w="9525">
            <a:noFill/>
          </a:ln>
        </p:spPr>
        <p:txBody>
          <a:bodyPr/>
          <a:lstStyle>
            <a:lvl1pPr algn="r" fontAlgn="base">
              <a:defRPr sz="1400" b="0"/>
            </a:lvl1pPr>
          </a:lstStyle>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pic>
        <p:nvPicPr>
          <p:cNvPr id="1030" name="图片 1029" descr="strtegic1"/>
          <p:cNvPicPr>
            <a:picLocks noChangeAspect="1"/>
          </p:cNvPicPr>
          <p:nvPr/>
        </p:nvPicPr>
        <p:blipFill>
          <a:blip r:embed="rId14"/>
          <a:stretch>
            <a:fillRect/>
          </a:stretch>
        </p:blipFill>
        <p:spPr>
          <a:xfrm>
            <a:off x="0" y="0"/>
            <a:ext cx="1625600" cy="6858000"/>
          </a:xfrm>
          <a:prstGeom prst="rect">
            <a:avLst/>
          </a:prstGeom>
          <a:noFill/>
          <a:ln w="9525">
            <a:noFill/>
          </a:ln>
        </p:spPr>
      </p:pic>
      <p:sp>
        <p:nvSpPr>
          <p:cNvPr id="1031" name="文本占位符 1030"/>
          <p:cNvSpPr/>
          <p:nvPr>
            <p:ph type="body" idx="1"/>
          </p:nvPr>
        </p:nvSpPr>
        <p:spPr>
          <a:xfrm>
            <a:off x="1828800" y="1981200"/>
            <a:ext cx="10160000" cy="4114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ftr="0" dt="0"/>
  <p:txStyles>
    <p:titleStyle>
      <a:lvl1pPr marL="0" lvl="0" indent="0" algn="ctr" defTabSz="914400" eaLnBrk="1" fontAlgn="base" latinLnBrk="0" hangingPunct="1">
        <a:lnSpc>
          <a:spcPct val="100000"/>
        </a:lnSpc>
        <a:spcBef>
          <a:spcPct val="0"/>
        </a:spcBef>
        <a:spcAft>
          <a:spcPct val="0"/>
        </a:spcAft>
        <a:buNone/>
        <a:defRPr sz="360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lr>
          <a:schemeClr val="tx2"/>
        </a:buClr>
        <a:buFont typeface="Wingdings" panose="05000000000000000000" pitchFamily="2" charset="2"/>
        <a:buChar char="w"/>
        <a:defRPr sz="320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SzPct val="95000"/>
        <a:buFont typeface="Wingdings" panose="05000000000000000000" pitchFamily="2" charset="2"/>
        <a:buChar char="–"/>
        <a:defRPr sz="280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SzTx/>
        <a:buFont typeface="Wingdings" panose="05000000000000000000" pitchFamily="2" charset="2"/>
        <a:buChar char="•"/>
        <a:defRPr sz="240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SzTx/>
        <a:buFont typeface="Wingdings" panose="05000000000000000000" pitchFamily="2" charset="2"/>
        <a:buChar char="–"/>
        <a:defRPr sz="200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SzTx/>
        <a:buFont typeface="Wingdings" panose="05000000000000000000" pitchFamily="2" charset="2"/>
        <a:buChar char="•"/>
        <a:defRPr sz="200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SzTx/>
        <a:buFont typeface="Wingdings" panose="05000000000000000000" pitchFamily="2" charset="2"/>
        <a:buChar char="•"/>
        <a:defRPr sz="200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SzTx/>
        <a:buFont typeface="Wingdings" panose="05000000000000000000" pitchFamily="2" charset="2"/>
        <a:buChar char="•"/>
        <a:defRPr sz="200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SzTx/>
        <a:buFont typeface="Wingdings" panose="05000000000000000000" pitchFamily="2" charset="2"/>
        <a:buChar char="•"/>
        <a:defRPr sz="200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SzTx/>
        <a:buFont typeface="Wingdings" panose="05000000000000000000" pitchFamily="2" charset="2"/>
        <a:buChar char="•"/>
        <a:defRPr sz="200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u="none" kern="1200" baseline="0">
          <a:solidFill>
            <a:schemeClr val="tx1"/>
          </a:solidFill>
          <a:latin typeface="+mn-lt"/>
          <a:ea typeface="+mn-ea"/>
          <a:cs typeface="+mn-cs"/>
        </a:defRPr>
      </a:lvl1pPr>
      <a:lvl2pPr marL="457200" lvl="1" indent="0" algn="l" defTabSz="914400" eaLnBrk="1" fontAlgn="t" latinLnBrk="0" hangingPunct="1">
        <a:lnSpc>
          <a:spcPct val="100000"/>
        </a:lnSpc>
        <a:spcBef>
          <a:spcPct val="0"/>
        </a:spcBef>
        <a:spcAft>
          <a:spcPct val="0"/>
        </a:spcAft>
        <a:buFont typeface="Arial" panose="020B0604020202020204" pitchFamily="34" charset="0"/>
        <a:buNone/>
        <a:defRPr sz="900" b="1" u="none" kern="1200" baseline="0">
          <a:solidFill>
            <a:schemeClr val="bg2"/>
          </a:solidFill>
          <a:latin typeface="Arial" panose="020B0604020202020204" pitchFamily="34" charset="0"/>
          <a:ea typeface="宋体" panose="02010600030101010101" pitchFamily="2" charset="-122"/>
          <a:cs typeface="+mn-cs"/>
        </a:defRPr>
      </a:lvl2pPr>
      <a:lvl3pPr marL="914400" lvl="2" indent="0" algn="l" defTabSz="914400" eaLnBrk="1" fontAlgn="t" latinLnBrk="0" hangingPunct="1">
        <a:lnSpc>
          <a:spcPct val="100000"/>
        </a:lnSpc>
        <a:spcBef>
          <a:spcPct val="0"/>
        </a:spcBef>
        <a:spcAft>
          <a:spcPct val="0"/>
        </a:spcAft>
        <a:buFont typeface="Arial" panose="020B0604020202020204" pitchFamily="34" charset="0"/>
        <a:buNone/>
        <a:defRPr sz="900" b="1" u="none" kern="1200" baseline="0">
          <a:solidFill>
            <a:schemeClr val="bg2"/>
          </a:solidFill>
          <a:latin typeface="Arial" panose="020B0604020202020204" pitchFamily="34" charset="0"/>
          <a:ea typeface="宋体" panose="02010600030101010101" pitchFamily="2" charset="-122"/>
          <a:cs typeface="+mn-cs"/>
        </a:defRPr>
      </a:lvl3pPr>
      <a:lvl4pPr marL="1371600" lvl="3" indent="0" algn="l" defTabSz="914400" eaLnBrk="1" fontAlgn="t" latinLnBrk="0" hangingPunct="1">
        <a:lnSpc>
          <a:spcPct val="100000"/>
        </a:lnSpc>
        <a:spcBef>
          <a:spcPct val="0"/>
        </a:spcBef>
        <a:spcAft>
          <a:spcPct val="0"/>
        </a:spcAft>
        <a:buFont typeface="Arial" panose="020B0604020202020204" pitchFamily="34" charset="0"/>
        <a:buNone/>
        <a:defRPr sz="900" b="1" u="none" kern="1200" baseline="0">
          <a:solidFill>
            <a:schemeClr val="bg2"/>
          </a:solidFill>
          <a:latin typeface="Arial" panose="020B0604020202020204" pitchFamily="34" charset="0"/>
          <a:ea typeface="宋体" panose="02010600030101010101" pitchFamily="2" charset="-122"/>
          <a:cs typeface="+mn-cs"/>
        </a:defRPr>
      </a:lvl4pPr>
      <a:lvl5pPr marL="1828800" lvl="4" indent="0" algn="l" defTabSz="914400" eaLnBrk="1" fontAlgn="t" latinLnBrk="0" hangingPunct="1">
        <a:lnSpc>
          <a:spcPct val="100000"/>
        </a:lnSpc>
        <a:spcBef>
          <a:spcPct val="0"/>
        </a:spcBef>
        <a:spcAft>
          <a:spcPct val="0"/>
        </a:spcAft>
        <a:buFont typeface="Arial" panose="020B0604020202020204" pitchFamily="34" charset="0"/>
        <a:buNone/>
        <a:defRPr sz="900" b="1" u="none" kern="1200" baseline="0">
          <a:solidFill>
            <a:schemeClr val="bg2"/>
          </a:solidFill>
          <a:latin typeface="Arial" panose="020B0604020202020204" pitchFamily="34" charset="0"/>
          <a:ea typeface="宋体" panose="02010600030101010101" pitchFamily="2" charset="-122"/>
          <a:cs typeface="+mn-cs"/>
        </a:defRPr>
      </a:lvl5pPr>
      <a:lvl6pPr marL="2286000" lvl="5" indent="0" algn="l" defTabSz="914400" eaLnBrk="1" fontAlgn="t" latinLnBrk="0" hangingPunct="1">
        <a:lnSpc>
          <a:spcPct val="100000"/>
        </a:lnSpc>
        <a:spcBef>
          <a:spcPct val="0"/>
        </a:spcBef>
        <a:spcAft>
          <a:spcPct val="0"/>
        </a:spcAft>
        <a:buFont typeface="Arial" panose="020B0604020202020204" pitchFamily="34" charset="0"/>
        <a:buNone/>
        <a:defRPr sz="900" b="1" u="none" kern="1200" baseline="0">
          <a:solidFill>
            <a:schemeClr val="bg2"/>
          </a:solidFill>
          <a:latin typeface="Arial" panose="020B0604020202020204" pitchFamily="34" charset="0"/>
          <a:ea typeface="宋体" panose="02010600030101010101" pitchFamily="2" charset="-122"/>
          <a:cs typeface="+mn-cs"/>
        </a:defRPr>
      </a:lvl6pPr>
      <a:lvl7pPr marL="2743200" lvl="6" indent="0" algn="l" defTabSz="914400" eaLnBrk="1" fontAlgn="t" latinLnBrk="0" hangingPunct="1">
        <a:lnSpc>
          <a:spcPct val="100000"/>
        </a:lnSpc>
        <a:spcBef>
          <a:spcPct val="0"/>
        </a:spcBef>
        <a:spcAft>
          <a:spcPct val="0"/>
        </a:spcAft>
        <a:buFont typeface="Arial" panose="020B0604020202020204" pitchFamily="34" charset="0"/>
        <a:buNone/>
        <a:defRPr sz="900" b="1" u="none" kern="1200" baseline="0">
          <a:solidFill>
            <a:schemeClr val="bg2"/>
          </a:solidFill>
          <a:latin typeface="Arial" panose="020B0604020202020204" pitchFamily="34" charset="0"/>
          <a:ea typeface="宋体" panose="02010600030101010101" pitchFamily="2" charset="-122"/>
          <a:cs typeface="+mn-cs"/>
        </a:defRPr>
      </a:lvl7pPr>
      <a:lvl8pPr marL="3200400" lvl="7" indent="0" algn="l" defTabSz="914400" eaLnBrk="1" fontAlgn="t" latinLnBrk="0" hangingPunct="1">
        <a:lnSpc>
          <a:spcPct val="100000"/>
        </a:lnSpc>
        <a:spcBef>
          <a:spcPct val="0"/>
        </a:spcBef>
        <a:spcAft>
          <a:spcPct val="0"/>
        </a:spcAft>
        <a:buFont typeface="Arial" panose="020B0604020202020204" pitchFamily="34" charset="0"/>
        <a:buNone/>
        <a:defRPr sz="900" b="1" u="none" kern="1200" baseline="0">
          <a:solidFill>
            <a:schemeClr val="bg2"/>
          </a:solidFill>
          <a:latin typeface="Arial" panose="020B0604020202020204" pitchFamily="34" charset="0"/>
          <a:ea typeface="宋体" panose="02010600030101010101" pitchFamily="2" charset="-122"/>
          <a:cs typeface="+mn-cs"/>
        </a:defRPr>
      </a:lvl8pPr>
      <a:lvl9pPr marL="3657600" lvl="8" indent="0" algn="l" defTabSz="914400" eaLnBrk="1" fontAlgn="t" latinLnBrk="0" hangingPunct="1">
        <a:lnSpc>
          <a:spcPct val="100000"/>
        </a:lnSpc>
        <a:spcBef>
          <a:spcPct val="0"/>
        </a:spcBef>
        <a:spcAft>
          <a:spcPct val="0"/>
        </a:spcAft>
        <a:buFont typeface="Arial" panose="020B0604020202020204" pitchFamily="34" charset="0"/>
        <a:buNone/>
        <a:defRPr sz="900" b="1" u="none" kern="1200" baseline="0">
          <a:solidFill>
            <a:schemeClr val="bg2"/>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812800" y="228600"/>
            <a:ext cx="10871200" cy="990600"/>
          </a:xfrm>
          <a:prstGeom prst="rect">
            <a:avLst/>
          </a:prstGeom>
        </p:spPr>
        <p:txBody>
          <a:bodyPr vert="horz" anchor="ctr">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128000" y="6248400"/>
            <a:ext cx="3556000" cy="365125"/>
          </a:xfrm>
          <a:prstGeom prst="rect">
            <a:avLst/>
          </a:prstGeom>
        </p:spPr>
        <p:txBody>
          <a:bodyPr vert="horz" anchor="ctr" anchorCtr="0"/>
          <a:lstStyle>
            <a:lvl1pPr algn="l" eaLnBrk="1" latinLnBrk="0" hangingPunct="1">
              <a:defRPr kumimoji="0" sz="1400">
                <a:solidFill>
                  <a:schemeClr val="tx2"/>
                </a:solidFill>
                <a:latin typeface="宋体" panose="02010600030101010101" pitchFamily="2" charset="-122"/>
              </a:defRPr>
            </a:lvl1pPr>
          </a:lstStyle>
          <a:p>
            <a:fld id="{87AB8225-8254-4C83-AAC6-CE8A44E94592}" type="datetime1">
              <a:rPr lang="zh-CN" altLang="en-US" smtClean="0"/>
            </a:fld>
            <a:endParaRPr lang="zh-CN" altLang="en-US"/>
          </a:p>
        </p:txBody>
      </p:sp>
      <p:sp>
        <p:nvSpPr>
          <p:cNvPr id="3" name="页脚占位符 2"/>
          <p:cNvSpPr>
            <a:spLocks noGrp="1"/>
          </p:cNvSpPr>
          <p:nvPr>
            <p:ph type="ftr" sz="quarter" idx="3"/>
          </p:nvPr>
        </p:nvSpPr>
        <p:spPr>
          <a:xfrm>
            <a:off x="812800" y="6248206"/>
            <a:ext cx="7228111" cy="365125"/>
          </a:xfrm>
          <a:prstGeom prst="rect">
            <a:avLst/>
          </a:prstGeom>
        </p:spPr>
        <p:txBody>
          <a:bodyPr vert="horz" anchor="ctr"/>
          <a:lstStyle>
            <a:lvl1pPr algn="r" eaLnBrk="1" latinLnBrk="0" hangingPunct="1">
              <a:defRPr kumimoji="0" sz="1400">
                <a:solidFill>
                  <a:schemeClr val="tx2"/>
                </a:solidFill>
                <a:latin typeface="宋体" panose="02010600030101010101" pitchFamily="2" charset="-122"/>
              </a:defRPr>
            </a:lvl1pPr>
          </a:lstStyle>
          <a:p>
            <a:endParaRPr lang="zh-CN" altLang="en-US"/>
          </a:p>
        </p:txBody>
      </p:sp>
      <p:sp>
        <p:nvSpPr>
          <p:cNvPr id="7" name="矩形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8" name="矩形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9" name="矩形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宋体" panose="02010600030101010101" pitchFamily="2" charset="-122"/>
            </a:endParaRPr>
          </a:p>
        </p:txBody>
      </p:sp>
      <p:sp>
        <p:nvSpPr>
          <p:cNvPr id="23" name="灯片编号占位符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latin typeface="宋体" panose="02010600030101010101" pitchFamily="2"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latinLnBrk="0" hangingPunct="1">
        <a:spcBef>
          <a:spcPct val="0"/>
        </a:spcBef>
        <a:buNone/>
        <a:defRPr kumimoji="0" sz="4400" kern="1200">
          <a:solidFill>
            <a:schemeClr val="tx2"/>
          </a:solidFill>
          <a:latin typeface="宋体" panose="02010600030101010101" pitchFamily="2" charset="-122"/>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宋体" panose="02010600030101010101" pitchFamily="2" charset="-122"/>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宋体" panose="02010600030101010101" pitchFamily="2" charset="-122"/>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宋体" panose="02010600030101010101" pitchFamily="2" charset="-122"/>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宋体" panose="02010600030101010101" pitchFamily="2" charset="-122"/>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宋体" panose="02010600030101010101" pitchFamily="2" charset="-122"/>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E982D1-83DB-4701-B967-9D90D53DE80A}" type="datetimeFigureOut">
              <a:rPr lang="zh-CN" altLang="en-US" smtClean="0"/>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E4305-018E-4564-ACA8-940B49432F1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914400" rtl="0" eaLnBrk="1" latinLnBrk="0" hangingPunct="1">
        <a:lnSpc>
          <a:spcPct val="90000"/>
        </a:lnSpc>
        <a:spcBef>
          <a:spcPct val="0"/>
        </a:spcBef>
        <a:buNone/>
        <a:defRPr sz="4400" b="1" kern="1200">
          <a:solidFill>
            <a:schemeClr val="tx1"/>
          </a:solidFill>
          <a:latin typeface="Myriad Pro" panose="020B07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hemeOverride" Target="../theme/themeOverride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13.wdp"/><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slide" Target="sl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8.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tags" Target="../tags/tag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slide" Target="slide3.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7.xml"/><Relationship Id="rId4" Type="http://schemas.openxmlformats.org/officeDocument/2006/relationships/image" Target="../media/image21.png"/><Relationship Id="rId3" Type="http://schemas.openxmlformats.org/officeDocument/2006/relationships/tags" Target="../tags/tag4.xml"/><Relationship Id="rId2" Type="http://schemas.microsoft.com/office/2007/relationships/media" Target="file:///D:\&#21704;&#24037;&#28145;&#35838;&#31243;&#26448;&#26009;\&#25945;&#23398;&#26448;&#26009;\&#25945;&#23398;&#35838;&#20214;\Week%202\36&#33521;&#25991;&#35770;&#25991;&#20889;&#20316;&#20043;&#21117;&#31363;.mp4" TargetMode="External"/><Relationship Id="rId1" Type="http://schemas.openxmlformats.org/officeDocument/2006/relationships/video" Target="file:///D:\&#21704;&#24037;&#28145;&#35838;&#31243;&#26448;&#26009;\&#25945;&#23398;&#26448;&#26009;\&#25945;&#23398;&#35838;&#20214;\Week%202\36&#33521;&#25991;&#35770;&#25991;&#20889;&#20316;&#20043;&#21117;&#31363;.mp4"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3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7.xml"/><Relationship Id="rId2" Type="http://schemas.openxmlformats.org/officeDocument/2006/relationships/image" Target="../media/image7.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标题 2049"/>
          <p:cNvSpPr>
            <a:spLocks noGrp="1"/>
          </p:cNvSpPr>
          <p:nvPr>
            <p:ph type="ctrTitle"/>
          </p:nvPr>
        </p:nvSpPr>
        <p:spPr>
          <a:xfrm>
            <a:off x="0" y="4773084"/>
            <a:ext cx="12192000" cy="1536700"/>
          </a:xfrm>
        </p:spPr>
        <p:txBody>
          <a:bodyPr anchor="ctr" anchorCtr="0"/>
          <a:p>
            <a:pPr defTabSz="914400">
              <a:buSzTx/>
              <a:buFontTx/>
              <a:buNone/>
            </a:pPr>
            <a:r>
              <a:rPr lang="en-US" altLang="zh-CN" sz="3600" kern="1200" baseline="0">
                <a:latin typeface="Verdana" panose="020B0604030504040204" charset="0"/>
                <a:ea typeface="宋体" panose="02010600030101010101" pitchFamily="2" charset="-122"/>
              </a:rPr>
              <a:t>Week 5: Definition, paraphrasing and summarizing</a:t>
            </a:r>
            <a:endParaRPr lang="en-US" altLang="zh-CN" sz="3600" kern="1200" baseline="0">
              <a:latin typeface="Verdana" panose="020B0604030504040204" charset="0"/>
              <a:ea typeface="宋体" panose="02010600030101010101" pitchFamily="2" charset="-122"/>
            </a:endParaRPr>
          </a:p>
        </p:txBody>
      </p:sp>
      <p:sp>
        <p:nvSpPr>
          <p:cNvPr id="2051" name="副标题 2050"/>
          <p:cNvSpPr>
            <a:spLocks noGrp="1"/>
          </p:cNvSpPr>
          <p:nvPr>
            <p:ph type="subTitle" idx="1"/>
          </p:nvPr>
        </p:nvSpPr>
        <p:spPr>
          <a:xfrm>
            <a:off x="1868170" y="6266180"/>
            <a:ext cx="8737600" cy="533400"/>
          </a:xfrm>
        </p:spPr>
        <p:txBody>
          <a:bodyPr anchor="t" anchorCtr="0"/>
          <a:p>
            <a:pPr defTabSz="914400">
              <a:buSzTx/>
            </a:pPr>
            <a:r>
              <a:rPr lang="en-US" altLang="zh-CN" kern="1200" baseline="0">
                <a:latin typeface="Verdana" panose="020B0604030504040204" charset="0"/>
                <a:ea typeface="宋体" panose="02010600030101010101" pitchFamily="2" charset="-122"/>
              </a:rPr>
              <a:t>Dr. Liu Lisha</a:t>
            </a:r>
            <a:endParaRPr lang="en-US" altLang="zh-CN" kern="1200" baseline="0">
              <a:latin typeface="Verdana" panose="020B060403050404020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0" indent="0"/>
            <a:r>
              <a:rPr lang="en-US" sz="3600" b="1" dirty="0">
                <a:solidFill>
                  <a:schemeClr val="tx1"/>
                </a:solidFill>
                <a:latin typeface="Times New Roman" panose="02020603050405020304" pitchFamily="2" charset="0"/>
                <a:cs typeface="Times New Roman" panose="02020603050405020304" pitchFamily="2" charset="0"/>
              </a:rPr>
              <a:t> (2) Paraphrasing</a:t>
            </a:r>
            <a:endParaRPr lang="en-US" sz="36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25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a:xfrm>
            <a:off x="2135560" y="1916832"/>
            <a:ext cx="8153400" cy="4495800"/>
          </a:xfrm>
        </p:spPr>
        <p:txBody>
          <a:bodyPr>
            <a:normAutofit/>
          </a:bodyPr>
          <a:lstStyle/>
          <a:p>
            <a:pPr marL="0" indent="0">
              <a:buNone/>
            </a:pPr>
            <a:endParaRPr lang="en-US" sz="2800" dirty="0">
              <a:latin typeface="Times New Roman" panose="02020603050405020304" pitchFamily="2" charset="0"/>
              <a:cs typeface="Times New Roman" panose="02020603050405020304" pitchFamily="2" charset="0"/>
            </a:endParaRPr>
          </a:p>
          <a:p>
            <a:pPr marL="0" indent="0">
              <a:buNone/>
            </a:pPr>
            <a:r>
              <a:rPr lang="en-US" sz="2800" dirty="0">
                <a:latin typeface="Times New Roman" panose="02020603050405020304" pitchFamily="2" charset="0"/>
                <a:cs typeface="Times New Roman" panose="02020603050405020304" pitchFamily="2" charset="0"/>
              </a:rPr>
              <a:t>           </a:t>
            </a:r>
            <a:endParaRPr lang="en-US" sz="2800" dirty="0">
              <a:latin typeface="Times New Roman" panose="02020603050405020304" pitchFamily="2" charset="0"/>
              <a:cs typeface="Times New Roman" panose="02020603050405020304" pitchFamily="2" charset="0"/>
            </a:endParaRPr>
          </a:p>
        </p:txBody>
      </p:sp>
      <p:sp>
        <p:nvSpPr>
          <p:cNvPr id="5" name="内容占位符 2"/>
          <p:cNvSpPr>
            <a:spLocks noGrp="1"/>
          </p:cNvSpPr>
          <p:nvPr/>
        </p:nvSpPr>
        <p:spPr>
          <a:xfrm>
            <a:off x="1802765" y="1992630"/>
            <a:ext cx="8604250"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9pPr>
          </a:lstStyle>
          <a:p>
            <a:r>
              <a:rPr lang="en-US" altLang="zh-CN" sz="2800" dirty="0">
                <a:latin typeface="Calibri" panose="020F0502020204030204" charset="0"/>
                <a:cs typeface="Calibri" panose="020F0502020204030204" charset="0"/>
              </a:rPr>
              <a:t>Paraphrasing as a basic technique in academic writing </a:t>
            </a:r>
            <a:endParaRPr lang="en-US" altLang="zh-CN" sz="2800" dirty="0">
              <a:latin typeface="Calibri" panose="020F0502020204030204" charset="0"/>
              <a:cs typeface="Calibri" panose="020F0502020204030204" charset="0"/>
            </a:endParaRPr>
          </a:p>
          <a:p>
            <a:pPr lvl="1"/>
            <a:r>
              <a:rPr lang="en-US" altLang="zh-CN" sz="2545" dirty="0">
                <a:latin typeface="Calibri" panose="020F0502020204030204" charset="0"/>
                <a:cs typeface="Calibri" panose="020F0502020204030204" charset="0"/>
              </a:rPr>
              <a:t>It is important because…</a:t>
            </a:r>
            <a:endParaRPr lang="en-US" altLang="zh-CN" sz="2545" dirty="0">
              <a:latin typeface="Calibri" panose="020F0502020204030204" charset="0"/>
              <a:cs typeface="Calibri" panose="020F0502020204030204" charset="0"/>
            </a:endParaRPr>
          </a:p>
          <a:p>
            <a:pPr lvl="2"/>
            <a:r>
              <a:rPr lang="en-US" altLang="zh-CN" sz="2290" dirty="0">
                <a:latin typeface="Calibri" panose="020F0502020204030204" charset="0"/>
                <a:cs typeface="Calibri" panose="020F0502020204030204" charset="0"/>
              </a:rPr>
              <a:t>It helps to support your thesis statement</a:t>
            </a:r>
            <a:endParaRPr lang="en-US" altLang="zh-CN" sz="2290" dirty="0">
              <a:latin typeface="Calibri" panose="020F0502020204030204" charset="0"/>
              <a:cs typeface="Calibri" panose="020F0502020204030204" charset="0"/>
            </a:endParaRPr>
          </a:p>
          <a:p>
            <a:pPr lvl="2"/>
            <a:r>
              <a:rPr lang="en-US" altLang="zh-CN" sz="2290" dirty="0">
                <a:latin typeface="Calibri" panose="020F0502020204030204" charset="0"/>
                <a:cs typeface="Calibri" panose="020F0502020204030204" charset="0"/>
              </a:rPr>
              <a:t>It helps to avoid plaigiarism </a:t>
            </a:r>
            <a:endParaRPr lang="en-US" altLang="zh-CN" sz="2290" dirty="0">
              <a:latin typeface="Calibri" panose="020F0502020204030204" charset="0"/>
              <a:cs typeface="Calibri" panose="020F0502020204030204" charset="0"/>
            </a:endParaRPr>
          </a:p>
          <a:p>
            <a:pPr lvl="2"/>
            <a:r>
              <a:rPr lang="en-US" altLang="zh-CN" sz="2290" dirty="0">
                <a:latin typeface="Calibri" panose="020F0502020204030204" charset="0"/>
                <a:cs typeface="Calibri" panose="020F0502020204030204" charset="0"/>
              </a:rPr>
              <a:t>It helps to demonstrate your English writing abilities (as opposed to unnecesary direct quotations)</a:t>
            </a:r>
            <a:endParaRPr lang="en-US" altLang="zh-CN" sz="2290" dirty="0">
              <a:latin typeface="Calibri" panose="020F0502020204030204" charset="0"/>
              <a:cs typeface="Calibri" panose="020F0502020204030204"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4325939" y="334010"/>
            <a:ext cx="3059430" cy="478155"/>
          </a:xfrm>
          <a:prstGeom prst="rect">
            <a:avLst/>
          </a:prstGeom>
          <a:noFill/>
        </p:spPr>
        <p:txBody>
          <a:bodyPr wrap="none" rtlCol="0" anchor="t">
            <a:spAutoFit/>
          </a:bodyPr>
          <a:p>
            <a:pPr algn="ctr" defTabSz="1555750">
              <a:lnSpc>
                <a:spcPct val="90000"/>
              </a:lnSpc>
              <a:spcAft>
                <a:spcPct val="35000"/>
              </a:spcAft>
            </a:pPr>
            <a:r>
              <a:rPr lang="en-US" sz="2800" b="1" dirty="0">
                <a:solidFill>
                  <a:sysClr val="window" lastClr="FFFFFF"/>
                </a:solidFill>
                <a:latin typeface="Trebuchet MS" panose="020B0603020202020204" charset="0"/>
                <a:ea typeface="+mn-ea"/>
                <a:cs typeface="+mn-ea"/>
                <a:sym typeface="+mn-ea"/>
              </a:rPr>
              <a:t>Paraphrasing skill</a:t>
            </a:r>
            <a:endParaRPr lang="en-US" sz="2800" b="1" dirty="0">
              <a:solidFill>
                <a:sysClr val="window" lastClr="FFFFFF"/>
              </a:solidFill>
              <a:latin typeface="Trebuchet MS" panose="020B0603020202020204" charset="0"/>
              <a:ea typeface="+mn-ea"/>
              <a:cs typeface="+mn-ea"/>
              <a:sym typeface="+mn-ea"/>
            </a:endParaRPr>
          </a:p>
        </p:txBody>
      </p:sp>
      <p:sp>
        <p:nvSpPr>
          <p:cNvPr id="4" name="内容占位符 2"/>
          <p:cNvSpPr>
            <a:spLocks noGrp="1"/>
          </p:cNvSpPr>
          <p:nvPr/>
        </p:nvSpPr>
        <p:spPr>
          <a:xfrm>
            <a:off x="1463040" y="1405255"/>
            <a:ext cx="8995410" cy="4317365"/>
          </a:xfrm>
          <a:prstGeom prst="rect">
            <a:avLst/>
          </a:prstGeom>
        </p:spPr>
        <p:txBody>
          <a:bodyPr vert="horz" lIns="91440" tIns="45720" rIns="91440" bIns="45720" rtlCol="0" anchor="t">
            <a:normAutofit/>
          </a:bodyPr>
          <a:lstStyle>
            <a:lvl1pPr marL="274320" indent="-274320" algn="l" defTabSz="914400" rtl="0" eaLnBrk="1" latinLnBrk="0" hangingPunct="1">
              <a:spcBef>
                <a:spcPct val="20000"/>
              </a:spcBef>
              <a:buClr>
                <a:srgbClr val="AA2B1E"/>
              </a:buClr>
              <a:buSzPct val="85000"/>
              <a:buFont typeface="Brush Script MT" panose="03060802040406070304" pitchFamily="66" charset="0"/>
              <a:buChar char="O"/>
              <a:defRPr sz="2400" kern="1200">
                <a:solidFill>
                  <a:sysClr val="windowText" lastClr="000000"/>
                </a:solidFill>
                <a:latin typeface="Franklin Gothic Book" panose="020B0503020102020204" charset="0"/>
                <a:ea typeface="+mn-ea"/>
                <a:cs typeface="+mn-ea"/>
              </a:defRPr>
            </a:lvl1pPr>
            <a:lvl2pPr marL="640080" indent="-274320" algn="l" defTabSz="914400" rtl="0" eaLnBrk="1" latinLnBrk="0" hangingPunct="1">
              <a:spcBef>
                <a:spcPct val="20000"/>
              </a:spcBef>
              <a:buClr>
                <a:srgbClr val="AA2B1E"/>
              </a:buClr>
              <a:buSzPct val="85000"/>
              <a:buFont typeface="Brush Script MT" panose="03060802040406070304" pitchFamily="66" charset="0"/>
              <a:buChar char="O"/>
              <a:defRPr sz="2200" kern="1200">
                <a:solidFill>
                  <a:sysClr val="windowText" lastClr="000000"/>
                </a:solidFill>
                <a:latin typeface="Franklin Gothic Book" panose="020B0503020102020204" charset="0"/>
                <a:ea typeface="+mn-ea"/>
                <a:cs typeface="+mn-ea"/>
              </a:defRPr>
            </a:lvl2pPr>
            <a:lvl3pPr marL="914400" indent="-228600" algn="l" defTabSz="914400" rtl="0" eaLnBrk="1" latinLnBrk="0" hangingPunct="1">
              <a:spcBef>
                <a:spcPct val="20000"/>
              </a:spcBef>
              <a:buClr>
                <a:srgbClr val="AA2B1E"/>
              </a:buClr>
              <a:buSzPct val="85000"/>
              <a:buFont typeface="Brush Script MT" panose="03060802040406070304" pitchFamily="66" charset="0"/>
              <a:buChar char="O"/>
              <a:defRPr sz="2000" kern="1200">
                <a:solidFill>
                  <a:sysClr val="windowText" lastClr="000000"/>
                </a:solidFill>
                <a:latin typeface="Franklin Gothic Book" panose="020B0503020102020204" charset="0"/>
                <a:ea typeface="+mn-ea"/>
                <a:cs typeface="+mn-ea"/>
              </a:defRPr>
            </a:lvl3pPr>
            <a:lvl4pPr marL="1280160" indent="-228600" algn="l" defTabSz="914400" rtl="0" eaLnBrk="1" latinLnBrk="0" hangingPunct="1">
              <a:spcBef>
                <a:spcPct val="20000"/>
              </a:spcBef>
              <a:buClr>
                <a:srgbClr val="AA2B1E"/>
              </a:buClr>
              <a:buSzPct val="85000"/>
              <a:buFont typeface="Brush Script MT" panose="03060802040406070304" pitchFamily="66" charset="0"/>
              <a:buChar char="O"/>
              <a:defRPr sz="1800" kern="1200">
                <a:solidFill>
                  <a:sysClr val="windowText" lastClr="000000"/>
                </a:solidFill>
                <a:latin typeface="Franklin Gothic Book" panose="020B0503020102020204" charset="0"/>
                <a:ea typeface="+mn-ea"/>
                <a:cs typeface="+mn-ea"/>
              </a:defRPr>
            </a:lvl4pPr>
            <a:lvl5pPr marL="1645920" indent="-228600" algn="l" defTabSz="914400" rtl="0" eaLnBrk="1" latinLnBrk="0" hangingPunct="1">
              <a:spcBef>
                <a:spcPct val="20000"/>
              </a:spcBef>
              <a:buClr>
                <a:srgbClr val="AA2B1E"/>
              </a:buClr>
              <a:buSzPct val="85000"/>
              <a:buFont typeface="Brush Script MT" panose="03060802040406070304" pitchFamily="66" charset="0"/>
              <a:buChar char="O"/>
              <a:defRPr sz="1600" kern="1200">
                <a:solidFill>
                  <a:sysClr val="windowText" lastClr="000000"/>
                </a:solidFill>
                <a:latin typeface="Franklin Gothic Book" panose="020B0503020102020204" charset="0"/>
                <a:ea typeface="+mn-ea"/>
                <a:cs typeface="+mn-ea"/>
              </a:defRPr>
            </a:lvl5pPr>
            <a:lvl6pPr marL="2011680" indent="-228600" algn="l" defTabSz="914400" rtl="0" eaLnBrk="1" latinLnBrk="0" hangingPunct="1">
              <a:spcBef>
                <a:spcPct val="20000"/>
              </a:spcBef>
              <a:buClr>
                <a:srgbClr val="AA2B1E"/>
              </a:buClr>
              <a:buSzPct val="85000"/>
              <a:buFont typeface="Brush Script MT" panose="03060802040406070304" pitchFamily="66" charset="0"/>
              <a:buChar char="O"/>
              <a:defRPr sz="1600" kern="1200">
                <a:solidFill>
                  <a:sysClr val="windowText" lastClr="000000"/>
                </a:solidFill>
                <a:latin typeface="Franklin Gothic Book" panose="020B0503020102020204" charset="0"/>
                <a:ea typeface="+mn-ea"/>
                <a:cs typeface="+mn-ea"/>
              </a:defRPr>
            </a:lvl6pPr>
            <a:lvl7pPr marL="2377440" indent="-228600" algn="l" defTabSz="914400" rtl="0" eaLnBrk="1" latinLnBrk="0" hangingPunct="1">
              <a:spcBef>
                <a:spcPct val="20000"/>
              </a:spcBef>
              <a:buClr>
                <a:srgbClr val="AA2B1E"/>
              </a:buClr>
              <a:buSzPct val="85000"/>
              <a:buFont typeface="Brush Script MT" panose="03060802040406070304" pitchFamily="66" charset="0"/>
              <a:buChar char="O"/>
              <a:defRPr sz="1600" kern="1200">
                <a:solidFill>
                  <a:sysClr val="windowText" lastClr="000000"/>
                </a:solidFill>
                <a:latin typeface="Franklin Gothic Book" panose="020B0503020102020204" charset="0"/>
                <a:ea typeface="+mn-ea"/>
                <a:cs typeface="+mn-ea"/>
              </a:defRPr>
            </a:lvl7pPr>
            <a:lvl8pPr marL="2743200" indent="-228600" algn="l" defTabSz="914400" rtl="0" eaLnBrk="1" latinLnBrk="0" hangingPunct="1">
              <a:spcBef>
                <a:spcPct val="20000"/>
              </a:spcBef>
              <a:buClr>
                <a:srgbClr val="AA2B1E"/>
              </a:buClr>
              <a:buSzPct val="85000"/>
              <a:buFont typeface="Brush Script MT" panose="03060802040406070304" pitchFamily="66" charset="0"/>
              <a:buChar char="O"/>
              <a:defRPr sz="1600" kern="1200">
                <a:solidFill>
                  <a:sysClr val="windowText" lastClr="000000"/>
                </a:solidFill>
                <a:latin typeface="Franklin Gothic Book" panose="020B0503020102020204" charset="0"/>
                <a:ea typeface="+mn-ea"/>
                <a:cs typeface="+mn-ea"/>
              </a:defRPr>
            </a:lvl8pPr>
            <a:lvl9pPr marL="3108960" indent="-228600" algn="l" defTabSz="914400" rtl="0" eaLnBrk="1" latinLnBrk="0" hangingPunct="1">
              <a:spcBef>
                <a:spcPct val="20000"/>
              </a:spcBef>
              <a:buClr>
                <a:srgbClr val="AA2B1E"/>
              </a:buClr>
              <a:buSzPct val="85000"/>
              <a:buFont typeface="Brush Script MT" panose="03060802040406070304" pitchFamily="66" charset="0"/>
              <a:buChar char="O"/>
              <a:defRPr sz="1600" kern="1200">
                <a:solidFill>
                  <a:sysClr val="windowText" lastClr="000000"/>
                </a:solidFill>
                <a:latin typeface="Franklin Gothic Book" panose="020B0503020102020204" charset="0"/>
                <a:ea typeface="+mn-ea"/>
                <a:cs typeface="+mn-ea"/>
              </a:defRPr>
            </a:lvl9pPr>
          </a:lstStyle>
          <a:p>
            <a:r>
              <a:rPr lang="en-US" altLang="zh-CN" dirty="0" smtClean="0">
                <a:latin typeface="Arial" panose="020B0604020202020204" pitchFamily="34" charset="0"/>
                <a:cs typeface="Arial" panose="020B0604020202020204" pitchFamily="34" charset="0"/>
              </a:rPr>
              <a:t>The exact meaning of the source remains but the way this is expressed is changed.</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An effective paraphrase:</a:t>
            </a:r>
            <a:endParaRPr lang="en-US" altLang="zh-CN" dirty="0" smtClean="0">
              <a:latin typeface="Arial" panose="020B0604020202020204" pitchFamily="34" charset="0"/>
              <a:cs typeface="Arial" panose="020B0604020202020204" pitchFamily="34" charset="0"/>
            </a:endParaRPr>
          </a:p>
          <a:p>
            <a:pPr lvl="1"/>
            <a:r>
              <a:rPr lang="en-US" altLang="zh-CN" dirty="0" smtClean="0">
                <a:latin typeface="Arial" panose="020B0604020202020204" pitchFamily="34" charset="0"/>
                <a:cs typeface="Arial" panose="020B0604020202020204" pitchFamily="34" charset="0"/>
              </a:rPr>
              <a:t>Has a different structure to the original</a:t>
            </a:r>
            <a:endParaRPr lang="en-US" altLang="zh-CN" dirty="0" smtClean="0">
              <a:latin typeface="Arial" panose="020B0604020202020204" pitchFamily="34" charset="0"/>
              <a:cs typeface="Arial" panose="020B0604020202020204" pitchFamily="34" charset="0"/>
            </a:endParaRPr>
          </a:p>
          <a:p>
            <a:pPr lvl="1"/>
            <a:r>
              <a:rPr lang="en-US" altLang="zh-CN" dirty="0" smtClean="0">
                <a:latin typeface="Arial" panose="020B0604020202020204" pitchFamily="34" charset="0"/>
                <a:cs typeface="Arial" panose="020B0604020202020204" pitchFamily="34" charset="0"/>
              </a:rPr>
              <a:t>Has different vocabulary</a:t>
            </a:r>
            <a:endParaRPr lang="en-US" altLang="zh-CN" dirty="0" smtClean="0">
              <a:latin typeface="Arial" panose="020B0604020202020204" pitchFamily="34" charset="0"/>
              <a:cs typeface="Arial" panose="020B0604020202020204" pitchFamily="34" charset="0"/>
            </a:endParaRPr>
          </a:p>
          <a:p>
            <a:pPr lvl="1"/>
            <a:r>
              <a:rPr lang="en-US" altLang="zh-CN" dirty="0" smtClean="0">
                <a:latin typeface="Arial" panose="020B0604020202020204" pitchFamily="34" charset="0"/>
                <a:cs typeface="Arial" panose="020B0604020202020204" pitchFamily="34" charset="0"/>
              </a:rPr>
              <a:t>Keeps the original meaning</a:t>
            </a:r>
            <a:endParaRPr lang="en-US" altLang="zh-CN" dirty="0" smtClean="0">
              <a:latin typeface="Arial" panose="020B0604020202020204" pitchFamily="34" charset="0"/>
              <a:cs typeface="Arial" panose="020B0604020202020204" pitchFamily="34" charset="0"/>
            </a:endParaRPr>
          </a:p>
          <a:p>
            <a:pPr lvl="1"/>
            <a:r>
              <a:rPr lang="en-US" altLang="zh-CN" dirty="0" smtClean="0">
                <a:latin typeface="Arial" panose="020B0604020202020204" pitchFamily="34" charset="0"/>
                <a:cs typeface="Arial" panose="020B0604020202020204" pitchFamily="34" charset="0"/>
              </a:rPr>
              <a:t>Is referenced</a:t>
            </a:r>
            <a:endParaRPr lang="zh-CN" alt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1" name="Picture 1" descr="C:\Users\guan\AppData\Roaming\Tencent\Users\20368936\QQ\WinTemp\RichOle\1VJ7XJ8_Z4%Y%6NIOZ%4W_Q.png"/>
          <p:cNvPicPr>
            <a:picLocks noChangeAspect="1" noChangeArrowheads="1"/>
          </p:cNvPicPr>
          <p:nvPr/>
        </p:nvPicPr>
        <p:blipFill>
          <a:blip r:embed="rId1" cstate="print"/>
          <a:srcRect/>
          <a:stretch>
            <a:fillRect/>
          </a:stretch>
        </p:blipFill>
        <p:spPr bwMode="auto">
          <a:xfrm>
            <a:off x="1809720" y="571480"/>
            <a:ext cx="8659138" cy="564360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b="1" dirty="0">
                <a:solidFill>
                  <a:schemeClr val="tx1"/>
                </a:solidFill>
                <a:latin typeface="Times New Roman" panose="02020603050405020304" pitchFamily="2" charset="0"/>
                <a:cs typeface="Times New Roman" panose="02020603050405020304" pitchFamily="2" charset="0"/>
              </a:rPr>
              <a:t>How to paraphrase?</a:t>
            </a:r>
            <a:endParaRPr lang="en-US" sz="3600" dirty="0"/>
          </a:p>
        </p:txBody>
      </p:sp>
      <p:sp>
        <p:nvSpPr>
          <p:cNvPr id="3" name="灯片编号占位符 2"/>
          <p:cNvSpPr>
            <a:spLocks noGrp="1"/>
          </p:cNvSpPr>
          <p:nvPr>
            <p:ph type="sldNum" sz="quarter" idx="12"/>
          </p:nvPr>
        </p:nvSpPr>
        <p:spPr/>
        <p:txBody>
          <a:bodyPr>
            <a:normAutofit fontScale="72500" lnSpcReduction="20000"/>
          </a:bodyPr>
          <a:lstStyle/>
          <a:p>
            <a:fld id="{0C913308-F349-4B6D-A68A-DD1791B4A57B}" type="slidenum">
              <a:rPr lang="zh-CN" altLang="en-US" smtClean="0"/>
            </a:fld>
            <a:endParaRPr lang="zh-CN" altLang="en-US"/>
          </a:p>
        </p:txBody>
      </p:sp>
      <p:sp>
        <p:nvSpPr>
          <p:cNvPr id="7" name="内容占位符 6"/>
          <p:cNvSpPr>
            <a:spLocks noGrp="1"/>
          </p:cNvSpPr>
          <p:nvPr>
            <p:ph idx="1"/>
          </p:nvPr>
        </p:nvSpPr>
        <p:spPr>
          <a:xfrm>
            <a:off x="1524000" y="1943100"/>
            <a:ext cx="8766175" cy="3778250"/>
          </a:xfrm>
        </p:spPr>
        <p:txBody>
          <a:bodyPr>
            <a:noAutofit/>
          </a:bodyPr>
          <a:lstStyle/>
          <a:p>
            <a:pPr marL="514350" indent="-514350" algn="l">
              <a:buFont typeface="+mj-lt"/>
              <a:buAutoNum type="arabicPeriod"/>
            </a:pPr>
            <a:r>
              <a:rPr lang="en-US" altLang="zh-CN" sz="2800" dirty="0">
                <a:latin typeface="Calibri" panose="020F0502020204030204" charset="0"/>
                <a:cs typeface="Calibri" panose="020F0502020204030204" charset="0"/>
              </a:rPr>
              <a:t>Step 1: read and understand </a:t>
            </a:r>
            <a:endParaRPr lang="en-US" altLang="zh-CN" sz="2800" dirty="0">
              <a:latin typeface="Calibri" panose="020F0502020204030204" charset="0"/>
              <a:cs typeface="Calibri" panose="020F0502020204030204" charset="0"/>
            </a:endParaRPr>
          </a:p>
          <a:p>
            <a:pPr marL="514350" indent="-514350" algn="l">
              <a:buFont typeface="+mj-lt"/>
              <a:buAutoNum type="arabicPeriod"/>
            </a:pPr>
            <a:r>
              <a:rPr lang="en-US" altLang="zh-CN" sz="2800" dirty="0">
                <a:latin typeface="Calibri" panose="020F0502020204030204" charset="0"/>
                <a:cs typeface="Calibri" panose="020F0502020204030204" charset="0"/>
              </a:rPr>
              <a:t>Step 2: take notes of a few words and/or the outline</a:t>
            </a:r>
            <a:endParaRPr lang="en-US" altLang="zh-CN" sz="2800" dirty="0">
              <a:latin typeface="Calibri" panose="020F0502020204030204" charset="0"/>
              <a:cs typeface="Calibri" panose="020F0502020204030204" charset="0"/>
            </a:endParaRPr>
          </a:p>
          <a:p>
            <a:pPr marL="514350" indent="-514350" algn="l">
              <a:buFont typeface="+mj-lt"/>
              <a:buAutoNum type="arabicPeriod"/>
            </a:pPr>
            <a:r>
              <a:rPr lang="en-US" altLang="zh-CN" sz="2800" dirty="0">
                <a:latin typeface="Calibri" panose="020F0502020204030204" charset="0"/>
                <a:cs typeface="Calibri" panose="020F0502020204030204" charset="0"/>
              </a:rPr>
              <a:t>Step 3: think about the synonyms of the key words</a:t>
            </a:r>
            <a:endParaRPr lang="en-US" altLang="zh-CN" sz="2800" dirty="0">
              <a:latin typeface="Calibri" panose="020F0502020204030204" charset="0"/>
              <a:cs typeface="Calibri" panose="020F0502020204030204" charset="0"/>
            </a:endParaRPr>
          </a:p>
          <a:p>
            <a:pPr marL="514350" indent="-514350" algn="l">
              <a:buFont typeface="+mj-lt"/>
              <a:buAutoNum type="arabicPeriod"/>
            </a:pPr>
            <a:r>
              <a:rPr lang="en-US" altLang="zh-CN" sz="2800" dirty="0">
                <a:latin typeface="Calibri" panose="020F0502020204030204" charset="0"/>
                <a:cs typeface="Calibri" panose="020F0502020204030204" charset="0"/>
              </a:rPr>
              <a:t>Step 4: Write your paragraphse from your notes</a:t>
            </a:r>
            <a:endParaRPr lang="en-US" altLang="zh-CN" sz="2800" dirty="0">
              <a:latin typeface="Calibri" panose="020F0502020204030204" charset="0"/>
              <a:cs typeface="Calibri" panose="020F0502020204030204" charset="0"/>
            </a:endParaRPr>
          </a:p>
          <a:p>
            <a:pPr marL="514350" indent="-514350" algn="l">
              <a:buFont typeface="+mj-lt"/>
              <a:buAutoNum type="arabicPeriod"/>
            </a:pPr>
            <a:r>
              <a:rPr lang="en-US" altLang="zh-CN" sz="2800" dirty="0">
                <a:latin typeface="Calibri" panose="020F0502020204030204" charset="0"/>
                <a:cs typeface="Calibri" panose="020F0502020204030204" charset="0"/>
              </a:rPr>
              <a:t>Step 5: check your paraphrase against the original </a:t>
            </a:r>
            <a:endParaRPr lang="en-US" altLang="zh-CN" sz="2800" dirty="0">
              <a:latin typeface="Calibri" panose="020F0502020204030204" charset="0"/>
              <a:cs typeface="Calibri" panose="020F0502020204030204" charset="0"/>
            </a:endParaRPr>
          </a:p>
          <a:p>
            <a:pPr marL="514350" indent="-514350" algn="l">
              <a:buFont typeface="+mj-lt"/>
              <a:buAutoNum type="arabicPeriod"/>
            </a:pPr>
            <a:r>
              <a:rPr lang="en-US" altLang="zh-CN" sz="2800" dirty="0">
                <a:latin typeface="Calibri" panose="020F0502020204030204" charset="0"/>
                <a:cs typeface="Calibri" panose="020F0502020204030204" charset="0"/>
              </a:rPr>
              <a:t>Step 6: add an in-text citation at the end</a:t>
            </a:r>
            <a:endParaRPr lang="en-US" altLang="zh-CN" sz="2800" dirty="0">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19580" y="1603375"/>
            <a:ext cx="8834120" cy="4887595"/>
          </a:xfrm>
        </p:spPr>
        <p:txBody>
          <a:bodyPr>
            <a:normAutofit fontScale="90000" lnSpcReduction="10000"/>
          </a:bodyPr>
          <a:lstStyle/>
          <a:p>
            <a:r>
              <a:rPr lang="en-US" altLang="zh-CN" dirty="0">
                <a:latin typeface="Calibri" panose="020F0502020204030204" charset="0"/>
                <a:cs typeface="Calibri" panose="020F0502020204030204" charset="0"/>
              </a:rPr>
              <a:t>Original:</a:t>
            </a:r>
            <a:endParaRPr lang="en-US" altLang="zh-CN" dirty="0">
              <a:latin typeface="Calibri" panose="020F0502020204030204" charset="0"/>
              <a:cs typeface="Calibri" panose="020F0502020204030204" charset="0"/>
            </a:endParaRPr>
          </a:p>
          <a:p>
            <a:pPr marL="742950" lvl="2" indent="-342900"/>
            <a:r>
              <a:rPr lang="en-US" altLang="zh-CN" sz="2400" u="sng" dirty="0">
                <a:latin typeface="Calibri" panose="020F0502020204030204" charset="0"/>
                <a:cs typeface="Calibri" panose="020F0502020204030204" charset="0"/>
              </a:rPr>
              <a:t>Thailand’s economy</a:t>
            </a:r>
            <a:r>
              <a:rPr lang="en-US" altLang="zh-CN" sz="2400" dirty="0">
                <a:latin typeface="Calibri" panose="020F0502020204030204" charset="0"/>
                <a:cs typeface="Calibri" panose="020F0502020204030204" charset="0"/>
              </a:rPr>
              <a:t> remains </a:t>
            </a:r>
            <a:r>
              <a:rPr lang="en-US" altLang="zh-CN" sz="2400" dirty="0">
                <a:solidFill>
                  <a:srgbClr val="FF0000"/>
                </a:solidFill>
                <a:latin typeface="Calibri" panose="020F0502020204030204" charset="0"/>
                <a:cs typeface="Calibri" panose="020F0502020204030204" charset="0"/>
              </a:rPr>
              <a:t>sound</a:t>
            </a:r>
            <a:r>
              <a:rPr lang="en-US" altLang="zh-CN" sz="2400" u="sng" dirty="0">
                <a:latin typeface="Calibri" panose="020F0502020204030204" charset="0"/>
                <a:cs typeface="Calibri" panose="020F0502020204030204" charset="0"/>
              </a:rPr>
              <a:t>. GNP growth </a:t>
            </a:r>
            <a:r>
              <a:rPr lang="en-US" altLang="zh-CN" sz="2400" dirty="0">
                <a:latin typeface="Calibri" panose="020F0502020204030204" charset="0"/>
                <a:cs typeface="Calibri" panose="020F0502020204030204" charset="0"/>
              </a:rPr>
              <a:t>nearly reached </a:t>
            </a:r>
            <a:r>
              <a:rPr lang="en-US" altLang="zh-CN" sz="2400" u="sng" dirty="0">
                <a:latin typeface="Calibri" panose="020F0502020204030204" charset="0"/>
                <a:cs typeface="Calibri" panose="020F0502020204030204" charset="0"/>
              </a:rPr>
              <a:t>10%</a:t>
            </a:r>
            <a:r>
              <a:rPr lang="en-US" altLang="zh-CN" sz="2400" dirty="0">
                <a:latin typeface="Calibri" panose="020F0502020204030204" charset="0"/>
                <a:cs typeface="Calibri" panose="020F0502020204030204" charset="0"/>
              </a:rPr>
              <a:t> last year and should </a:t>
            </a:r>
            <a:r>
              <a:rPr lang="en-US" altLang="zh-CN" sz="2400" dirty="0">
                <a:solidFill>
                  <a:srgbClr val="FF0000"/>
                </a:solidFill>
                <a:latin typeface="Calibri" panose="020F0502020204030204" charset="0"/>
                <a:cs typeface="Calibri" panose="020F0502020204030204" charset="0"/>
              </a:rPr>
              <a:t>continue to be strong </a:t>
            </a:r>
            <a:r>
              <a:rPr lang="en-US" altLang="zh-CN" sz="2400" dirty="0">
                <a:latin typeface="Calibri" panose="020F0502020204030204" charset="0"/>
                <a:cs typeface="Calibri" panose="020F0502020204030204" charset="0"/>
              </a:rPr>
              <a:t>because of the many major projects in the pipeline. Although the balance-of-payment outlook for the next few years is clouded, the development of natural gas should begin to </a:t>
            </a:r>
            <a:r>
              <a:rPr lang="en-US" altLang="zh-CN" sz="2400" dirty="0">
                <a:solidFill>
                  <a:srgbClr val="FF0000"/>
                </a:solidFill>
                <a:latin typeface="Calibri" panose="020F0502020204030204" charset="0"/>
                <a:cs typeface="Calibri" panose="020F0502020204030204" charset="0"/>
              </a:rPr>
              <a:t>diminish</a:t>
            </a:r>
            <a:r>
              <a:rPr lang="en-US" altLang="zh-CN" sz="2400" dirty="0">
                <a:latin typeface="Calibri" panose="020F0502020204030204" charset="0"/>
                <a:cs typeface="Calibri" panose="020F0502020204030204" charset="0"/>
              </a:rPr>
              <a:t> Thailand’s dependence on </a:t>
            </a:r>
            <a:r>
              <a:rPr lang="en-US" altLang="zh-CN" sz="2400" dirty="0">
                <a:solidFill>
                  <a:srgbClr val="FF0000"/>
                </a:solidFill>
                <a:latin typeface="Calibri" panose="020F0502020204030204" charset="0"/>
                <a:cs typeface="Calibri" panose="020F0502020204030204" charset="0"/>
              </a:rPr>
              <a:t>imported</a:t>
            </a:r>
            <a:r>
              <a:rPr lang="en-US" altLang="zh-CN" sz="2400" dirty="0">
                <a:latin typeface="Calibri" panose="020F0502020204030204" charset="0"/>
                <a:cs typeface="Calibri" panose="020F0502020204030204" charset="0"/>
              </a:rPr>
              <a:t> </a:t>
            </a:r>
            <a:r>
              <a:rPr lang="en-US" altLang="zh-CN" sz="2400" u="sng" dirty="0">
                <a:latin typeface="Calibri" panose="020F0502020204030204" charset="0"/>
                <a:cs typeface="Calibri" panose="020F0502020204030204" charset="0"/>
              </a:rPr>
              <a:t>energy</a:t>
            </a:r>
            <a:r>
              <a:rPr lang="en-US" altLang="zh-CN" sz="2400" dirty="0">
                <a:latin typeface="Calibri" panose="020F0502020204030204" charset="0"/>
                <a:cs typeface="Calibri" panose="020F0502020204030204" charset="0"/>
              </a:rPr>
              <a:t> by 2001.</a:t>
            </a:r>
            <a:endParaRPr lang="en-US" altLang="zh-CN" sz="2400" dirty="0">
              <a:latin typeface="Calibri" panose="020F0502020204030204" charset="0"/>
              <a:cs typeface="Calibri" panose="020F0502020204030204" charset="0"/>
            </a:endParaRPr>
          </a:p>
          <a:p>
            <a:pPr marL="742950" lvl="2" indent="-342900"/>
            <a:endParaRPr lang="en-US" altLang="zh-CN" sz="1800" dirty="0">
              <a:latin typeface="Calibri" panose="020F0502020204030204" charset="0"/>
              <a:cs typeface="Calibri" panose="020F0502020204030204" charset="0"/>
            </a:endParaRPr>
          </a:p>
          <a:p>
            <a:pPr marL="400050" lvl="2" indent="0">
              <a:buNone/>
            </a:pPr>
            <a:endParaRPr lang="en-US" altLang="zh-CN" sz="1800" dirty="0">
              <a:latin typeface="Calibri" panose="020F0502020204030204" charset="0"/>
              <a:cs typeface="Calibri" panose="020F0502020204030204" charset="0"/>
            </a:endParaRPr>
          </a:p>
          <a:p>
            <a:r>
              <a:rPr lang="en-US" altLang="zh-CN" dirty="0">
                <a:latin typeface="Calibri" panose="020F0502020204030204" charset="0"/>
                <a:cs typeface="Calibri" panose="020F0502020204030204" charset="0"/>
              </a:rPr>
              <a:t>Paraphrase:</a:t>
            </a:r>
            <a:endParaRPr lang="en-US" altLang="zh-CN" dirty="0">
              <a:latin typeface="Calibri" panose="020F0502020204030204" charset="0"/>
              <a:cs typeface="Calibri" panose="020F0502020204030204" charset="0"/>
            </a:endParaRPr>
          </a:p>
          <a:p>
            <a:pPr lvl="1"/>
            <a:r>
              <a:rPr lang="en-US" altLang="zh-CN" sz="2665" b="1" dirty="0">
                <a:solidFill>
                  <a:srgbClr val="00B050"/>
                </a:solidFill>
                <a:latin typeface="Calibri" panose="020F0502020204030204" charset="0"/>
                <a:cs typeface="Calibri" panose="020F0502020204030204" charset="0"/>
              </a:rPr>
              <a:t>According to van </a:t>
            </a:r>
            <a:r>
              <a:rPr lang="en-US" altLang="zh-CN" sz="2665" b="1" dirty="0" err="1">
                <a:solidFill>
                  <a:srgbClr val="00B050"/>
                </a:solidFill>
                <a:latin typeface="Calibri" panose="020F0502020204030204" charset="0"/>
                <a:cs typeface="Calibri" panose="020F0502020204030204" charset="0"/>
              </a:rPr>
              <a:t>Agmael</a:t>
            </a:r>
            <a:r>
              <a:rPr lang="en-US" altLang="zh-CN" sz="2665" b="1" dirty="0">
                <a:solidFill>
                  <a:srgbClr val="00B050"/>
                </a:solidFill>
                <a:latin typeface="Calibri" panose="020F0502020204030204" charset="0"/>
                <a:cs typeface="Calibri" panose="020F0502020204030204" charset="0"/>
              </a:rPr>
              <a:t> (1996), </a:t>
            </a:r>
            <a:r>
              <a:rPr lang="en-US" altLang="zh-CN" sz="2665" dirty="0">
                <a:solidFill>
                  <a:srgbClr val="FF0000"/>
                </a:solidFill>
                <a:latin typeface="Calibri" panose="020F0502020204030204" charset="0"/>
                <a:cs typeface="Calibri" panose="020F0502020204030204" charset="0"/>
              </a:rPr>
              <a:t>the future </a:t>
            </a:r>
            <a:r>
              <a:rPr lang="en-US" altLang="zh-CN" sz="2665" dirty="0">
                <a:latin typeface="Calibri" panose="020F0502020204030204" charset="0"/>
                <a:cs typeface="Calibri" panose="020F0502020204030204" charset="0"/>
              </a:rPr>
              <a:t>of </a:t>
            </a:r>
            <a:r>
              <a:rPr lang="en-US" altLang="zh-CN" sz="2665" u="sng" dirty="0">
                <a:latin typeface="Calibri" panose="020F0502020204030204" charset="0"/>
                <a:cs typeface="Calibri" panose="020F0502020204030204" charset="0"/>
              </a:rPr>
              <a:t>Thailand’s economy </a:t>
            </a:r>
            <a:r>
              <a:rPr lang="en-US" altLang="zh-CN" sz="2665" dirty="0">
                <a:latin typeface="Calibri" panose="020F0502020204030204" charset="0"/>
                <a:cs typeface="Calibri" panose="020F0502020204030204" charset="0"/>
              </a:rPr>
              <a:t>seems </a:t>
            </a:r>
            <a:r>
              <a:rPr lang="en-US" altLang="zh-CN" sz="2665" dirty="0">
                <a:solidFill>
                  <a:srgbClr val="FF0000"/>
                </a:solidFill>
                <a:latin typeface="Calibri" panose="020F0502020204030204" charset="0"/>
                <a:cs typeface="Calibri" panose="020F0502020204030204" charset="0"/>
              </a:rPr>
              <a:t>healthy</a:t>
            </a:r>
            <a:r>
              <a:rPr lang="en-US" altLang="zh-CN" sz="2665" dirty="0">
                <a:latin typeface="Calibri" panose="020F0502020204030204" charset="0"/>
                <a:cs typeface="Calibri" panose="020F0502020204030204" charset="0"/>
              </a:rPr>
              <a:t>. If the </a:t>
            </a:r>
            <a:r>
              <a:rPr lang="en-US" altLang="zh-CN" sz="2665" u="sng" dirty="0">
                <a:latin typeface="Calibri" panose="020F0502020204030204" charset="0"/>
                <a:cs typeface="Calibri" panose="020F0502020204030204" charset="0"/>
              </a:rPr>
              <a:t>GNP</a:t>
            </a:r>
            <a:r>
              <a:rPr lang="en-US" altLang="zh-CN" sz="2665" dirty="0">
                <a:latin typeface="Calibri" panose="020F0502020204030204" charset="0"/>
                <a:cs typeface="Calibri" panose="020F0502020204030204" charset="0"/>
              </a:rPr>
              <a:t> continues to grow at about </a:t>
            </a:r>
            <a:r>
              <a:rPr lang="en-US" altLang="zh-CN" sz="2665" u="sng" dirty="0">
                <a:latin typeface="Calibri" panose="020F0502020204030204" charset="0"/>
                <a:cs typeface="Calibri" panose="020F0502020204030204" charset="0"/>
              </a:rPr>
              <a:t>10%</a:t>
            </a:r>
            <a:r>
              <a:rPr lang="en-US" altLang="zh-CN" sz="2665" dirty="0">
                <a:latin typeface="Calibri" panose="020F0502020204030204" charset="0"/>
                <a:cs typeface="Calibri" panose="020F0502020204030204" charset="0"/>
              </a:rPr>
              <a:t> per year, many important projects already planned can be implemented. In addition, Thailand’s natural gas development will </a:t>
            </a:r>
            <a:r>
              <a:rPr lang="en-US" altLang="zh-CN" sz="2665" dirty="0">
                <a:solidFill>
                  <a:srgbClr val="FF0000"/>
                </a:solidFill>
                <a:latin typeface="Calibri" panose="020F0502020204030204" charset="0"/>
                <a:cs typeface="Calibri" panose="020F0502020204030204" charset="0"/>
              </a:rPr>
              <a:t>reduce</a:t>
            </a:r>
            <a:r>
              <a:rPr lang="en-US" altLang="zh-CN" sz="2665" dirty="0">
                <a:latin typeface="Calibri" panose="020F0502020204030204" charset="0"/>
                <a:cs typeface="Calibri" panose="020F0502020204030204" charset="0"/>
              </a:rPr>
              <a:t> her need to </a:t>
            </a:r>
            <a:r>
              <a:rPr lang="en-US" altLang="zh-CN" sz="2665" dirty="0" err="1">
                <a:latin typeface="Calibri" panose="020F0502020204030204" charset="0"/>
                <a:cs typeface="Calibri" panose="020F0502020204030204" charset="0"/>
              </a:rPr>
              <a:t>depende</a:t>
            </a:r>
            <a:r>
              <a:rPr lang="en-US" altLang="zh-CN" sz="2665" dirty="0">
                <a:latin typeface="Calibri" panose="020F0502020204030204" charset="0"/>
                <a:cs typeface="Calibri" panose="020F0502020204030204" charset="0"/>
              </a:rPr>
              <a:t> on </a:t>
            </a:r>
            <a:r>
              <a:rPr lang="en-US" altLang="zh-CN" sz="2665" dirty="0">
                <a:solidFill>
                  <a:srgbClr val="FF0000"/>
                </a:solidFill>
                <a:latin typeface="Calibri" panose="020F0502020204030204" charset="0"/>
                <a:cs typeface="Calibri" panose="020F0502020204030204" charset="0"/>
              </a:rPr>
              <a:t>foreign</a:t>
            </a:r>
            <a:r>
              <a:rPr lang="en-US" altLang="zh-CN" sz="2665" dirty="0">
                <a:latin typeface="Calibri" panose="020F0502020204030204" charset="0"/>
                <a:cs typeface="Calibri" panose="020F0502020204030204" charset="0"/>
              </a:rPr>
              <a:t> </a:t>
            </a:r>
            <a:r>
              <a:rPr lang="en-US" altLang="zh-CN" sz="2665" u="sng" dirty="0">
                <a:latin typeface="Calibri" panose="020F0502020204030204" charset="0"/>
                <a:cs typeface="Calibri" panose="020F0502020204030204" charset="0"/>
              </a:rPr>
              <a:t>energy</a:t>
            </a:r>
            <a:r>
              <a:rPr lang="en-US" altLang="zh-CN" sz="2665" dirty="0">
                <a:latin typeface="Calibri" panose="020F0502020204030204" charset="0"/>
                <a:cs typeface="Calibri" panose="020F0502020204030204" charset="0"/>
              </a:rPr>
              <a:t>.</a:t>
            </a:r>
            <a:endParaRPr lang="en-US" altLang="zh-CN" sz="2665" dirty="0">
              <a:latin typeface="Calibri" panose="020F0502020204030204" charset="0"/>
              <a:cs typeface="Calibri" panose="020F0502020204030204" charset="0"/>
            </a:endParaRPr>
          </a:p>
          <a:p>
            <a:pPr lvl="1">
              <a:buNone/>
            </a:pPr>
            <a:endParaRPr lang="zh-CN" altLang="en-US" sz="2665" dirty="0">
              <a:latin typeface="Calibri" panose="020F0502020204030204" charset="0"/>
              <a:cs typeface="Calibri" panose="020F0502020204030204" charset="0"/>
            </a:endParaRPr>
          </a:p>
        </p:txBody>
      </p:sp>
      <p:sp>
        <p:nvSpPr>
          <p:cNvPr id="4" name="圆角矩形标注 3"/>
          <p:cNvSpPr/>
          <p:nvPr/>
        </p:nvSpPr>
        <p:spPr>
          <a:xfrm>
            <a:off x="4710793" y="3885655"/>
            <a:ext cx="3024336" cy="324036"/>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a:t>Remember to cite the source !</a:t>
            </a:r>
            <a:endParaRPr lang="zh-CN" altLang="en-US" sz="1350" b="1"/>
          </a:p>
        </p:txBody>
      </p:sp>
      <p:sp>
        <p:nvSpPr>
          <p:cNvPr id="2" name="标题 1"/>
          <p:cNvSpPr>
            <a:spLocks noGrp="1"/>
          </p:cNvSpPr>
          <p:nvPr>
            <p:ph type="title"/>
          </p:nvPr>
        </p:nvSpPr>
        <p:spPr/>
        <p:txBody>
          <a:bodyPr>
            <a:normAutofit/>
          </a:bodyPr>
          <a:lstStyle/>
          <a:p>
            <a:pPr algn="l">
              <a:buClrTx/>
              <a:buSzTx/>
              <a:buFontTx/>
            </a:pPr>
            <a:r>
              <a:rPr lang="en-US" sz="3600" b="1" dirty="0">
                <a:solidFill>
                  <a:schemeClr val="tx1"/>
                </a:solidFill>
                <a:latin typeface="Times New Roman" panose="02020603050405020304" pitchFamily="2" charset="0"/>
                <a:cs typeface="Times New Roman" panose="02020603050405020304" pitchFamily="2" charset="0"/>
                <a:sym typeface="+mn-ea"/>
              </a:rPr>
              <a:t>Examples of Paraphrase</a:t>
            </a:r>
            <a:endParaRPr lang="en-US" sz="3600" b="1" dirty="0">
              <a:solidFill>
                <a:schemeClr val="tx1"/>
              </a:solidFill>
              <a:latin typeface="Times New Roman" panose="02020603050405020304" pitchFamily="2" charset="0"/>
              <a:cs typeface="Times New Roman" panose="02020603050405020304" pitchFamily="2"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6735" y="359410"/>
            <a:ext cx="8473440" cy="775970"/>
          </a:xfrm>
        </p:spPr>
        <p:txBody>
          <a:bodyPr>
            <a:normAutofit/>
          </a:bodyPr>
          <a:lstStyle/>
          <a:p>
            <a:r>
              <a:rPr lang="en-US" dirty="0">
                <a:solidFill>
                  <a:srgbClr val="0070C0"/>
                </a:solidFill>
                <a:latin typeface="Times New Roman" panose="02020603050405020304" pitchFamily="2" charset="0"/>
                <a:cs typeface="Times New Roman" panose="02020603050405020304" pitchFamily="2" charset="0"/>
                <a:sym typeface="+mn-ea"/>
              </a:rPr>
              <a:t>Steps toward good paraphrasing:</a:t>
            </a:r>
            <a:endParaRPr lang="zh-CN" altLang="en-US"/>
          </a:p>
        </p:txBody>
      </p:sp>
      <p:sp>
        <p:nvSpPr>
          <p:cNvPr id="4" name="灯片编号占位符 3"/>
          <p:cNvSpPr>
            <a:spLocks noGrp="1"/>
          </p:cNvSpPr>
          <p:nvPr>
            <p:ph type="sldNum" sz="quarter" idx="12"/>
          </p:nvPr>
        </p:nvSpPr>
        <p:spPr/>
        <p:txBody>
          <a:bodyPr>
            <a:normAutofit fontScale="72500" lnSpcReduction="20000"/>
          </a:body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1884680" y="1832610"/>
            <a:ext cx="8562340" cy="4309745"/>
          </a:xfrm>
        </p:spPr>
        <p:txBody>
          <a:bodyPr>
            <a:noAutofit/>
          </a:bodyPr>
          <a:lstStyle/>
          <a:p>
            <a:pPr marL="0" indent="0">
              <a:buNone/>
            </a:pPr>
            <a:endParaRPr lang="en-US" dirty="0">
              <a:solidFill>
                <a:srgbClr val="0070C0"/>
              </a:solidFill>
              <a:latin typeface="Times New Roman" panose="02020603050405020304" pitchFamily="2" charset="0"/>
              <a:cs typeface="Times New Roman" panose="02020603050405020304" pitchFamily="2" charset="0"/>
            </a:endParaRPr>
          </a:p>
          <a:p>
            <a:pPr marL="514350" indent="-514350">
              <a:buFont typeface="+mj-lt"/>
              <a:buAutoNum type="arabicPeriod"/>
            </a:pPr>
            <a:r>
              <a:rPr lang="en-US" altLang="zh-CN" sz="2800" dirty="0">
                <a:latin typeface="Calibri" panose="020F0502020204030204" charset="0"/>
                <a:cs typeface="Calibri" panose="020F0502020204030204" charset="0"/>
                <a:sym typeface="+mn-ea"/>
              </a:rPr>
              <a:t>Read the original message carefully.</a:t>
            </a:r>
            <a:endParaRPr lang="en-US" altLang="zh-CN" sz="2800" dirty="0">
              <a:latin typeface="Calibri" panose="020F0502020204030204" charset="0"/>
              <a:cs typeface="Calibri" panose="020F0502020204030204" charset="0"/>
            </a:endParaRPr>
          </a:p>
          <a:p>
            <a:pPr marL="514350" indent="-514350">
              <a:buFont typeface="+mj-lt"/>
              <a:buAutoNum type="arabicPeriod"/>
            </a:pPr>
            <a:r>
              <a:rPr lang="en-US" altLang="zh-CN" sz="2800" dirty="0">
                <a:latin typeface="Calibri" panose="020F0502020204030204" charset="0"/>
                <a:cs typeface="Calibri" panose="020F0502020204030204" charset="0"/>
                <a:sym typeface="+mn-ea"/>
              </a:rPr>
              <a:t>Make sure you understand.</a:t>
            </a:r>
            <a:endParaRPr lang="en-US" altLang="zh-CN" sz="2800" dirty="0">
              <a:latin typeface="Calibri" panose="020F0502020204030204" charset="0"/>
              <a:cs typeface="Calibri" panose="020F0502020204030204" charset="0"/>
            </a:endParaRPr>
          </a:p>
          <a:p>
            <a:pPr marL="514350" indent="-514350">
              <a:buFont typeface="+mj-lt"/>
              <a:buAutoNum type="arabicPeriod"/>
            </a:pPr>
            <a:r>
              <a:rPr lang="en-US" altLang="zh-CN" sz="2800" dirty="0">
                <a:latin typeface="Calibri" panose="020F0502020204030204" charset="0"/>
                <a:cs typeface="Calibri" panose="020F0502020204030204" charset="0"/>
                <a:sym typeface="+mn-ea"/>
              </a:rPr>
              <a:t>Rewrite in your own words without copying, </a:t>
            </a:r>
            <a:r>
              <a:rPr lang="en-US" altLang="zh-CN" sz="2800" dirty="0">
                <a:solidFill>
                  <a:srgbClr val="FF0000"/>
                </a:solidFill>
                <a:latin typeface="Calibri" panose="020F0502020204030204" charset="0"/>
                <a:cs typeface="Calibri" panose="020F0502020204030204" charset="0"/>
                <a:sym typeface="+mn-ea"/>
              </a:rPr>
              <a:t>change the vocabulary and grammar, yet do not change the original meaning.</a:t>
            </a:r>
            <a:r>
              <a:rPr lang="en-US" altLang="zh-CN" sz="2800" dirty="0">
                <a:latin typeface="Calibri" panose="020F0502020204030204" charset="0"/>
                <a:cs typeface="Calibri" panose="020F0502020204030204" charset="0"/>
                <a:sym typeface="+mn-ea"/>
              </a:rPr>
              <a:t> </a:t>
            </a:r>
            <a:r>
              <a:rPr lang="en-US" altLang="zh-CN" sz="2800" b="1" dirty="0">
                <a:solidFill>
                  <a:srgbClr val="FF0000"/>
                </a:solidFill>
                <a:latin typeface="Calibri" panose="020F0502020204030204" charset="0"/>
                <a:cs typeface="Calibri" panose="020F0502020204030204" charset="0"/>
                <a:sym typeface="+mn-ea"/>
              </a:rPr>
              <a:t>(Synonyms)</a:t>
            </a:r>
            <a:endParaRPr lang="en-US" altLang="zh-CN" sz="2800" b="1" dirty="0">
              <a:solidFill>
                <a:srgbClr val="FF0000"/>
              </a:solidFill>
              <a:latin typeface="Calibri" panose="020F0502020204030204" charset="0"/>
              <a:cs typeface="Calibri" panose="020F0502020204030204" charset="0"/>
            </a:endParaRPr>
          </a:p>
          <a:p>
            <a:pPr marL="514350" indent="-514350">
              <a:buFont typeface="+mj-lt"/>
              <a:buAutoNum type="arabicPeriod"/>
            </a:pPr>
            <a:r>
              <a:rPr lang="en-US" altLang="zh-CN" sz="2800" dirty="0">
                <a:latin typeface="Calibri" panose="020F0502020204030204" charset="0"/>
                <a:cs typeface="Calibri" panose="020F0502020204030204" charset="0"/>
                <a:sym typeface="+mn-ea"/>
              </a:rPr>
              <a:t>Keep similar length.</a:t>
            </a:r>
            <a:endParaRPr lang="en-US" altLang="zh-CN" sz="2800" dirty="0">
              <a:latin typeface="Calibri" panose="020F0502020204030204" charset="0"/>
              <a:cs typeface="Calibri" panose="020F0502020204030204" charset="0"/>
              <a:sym typeface="+mn-ea"/>
            </a:endParaRPr>
          </a:p>
          <a:p>
            <a:pPr marL="514350" indent="-514350" algn="l">
              <a:buFont typeface="+mj-lt"/>
              <a:buAutoNum type="arabicPeriod"/>
            </a:pPr>
            <a:r>
              <a:rPr lang="en-US" altLang="zh-CN" sz="2800" dirty="0">
                <a:latin typeface="Calibri" panose="020F0502020204030204" charset="0"/>
                <a:cs typeface="Calibri" panose="020F0502020204030204" charset="0"/>
              </a:rPr>
              <a:t>Cite the paraphrased text.</a:t>
            </a:r>
            <a:endParaRPr lang="en-US" altLang="zh-CN" sz="2800" dirty="0">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b="1" dirty="0">
                <a:solidFill>
                  <a:schemeClr val="tx1"/>
                </a:solidFill>
                <a:latin typeface="Times New Roman" panose="02020603050405020304" pitchFamily="2" charset="0"/>
                <a:cs typeface="Times New Roman" panose="02020603050405020304" pitchFamily="2" charset="0"/>
              </a:rPr>
              <a:t>Good or bad paraphrasing?</a:t>
            </a:r>
            <a:endParaRPr lang="en-US" sz="36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25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a:xfrm>
            <a:off x="2136648" y="1600200"/>
            <a:ext cx="3959352" cy="4495800"/>
          </a:xfrm>
        </p:spPr>
        <p:txBody>
          <a:bodyPr>
            <a:normAutofit/>
          </a:bodyPr>
          <a:lstStyle/>
          <a:p>
            <a:pPr marL="0" indent="0">
              <a:buNone/>
            </a:pPr>
            <a:r>
              <a:rPr lang="en-US" sz="2400" i="1" dirty="0">
                <a:latin typeface="Times New Roman" panose="02020603050405020304" pitchFamily="2" charset="0"/>
                <a:cs typeface="Times New Roman" panose="02020603050405020304" pitchFamily="2" charset="0"/>
              </a:rPr>
              <a:t>Living aboard a space station in orbit around Earth for months at a time poses problems for astronauts’ bodies as well as for their minds.</a:t>
            </a:r>
            <a:endParaRPr lang="en-US" sz="2400" i="1" dirty="0">
              <a:latin typeface="Times New Roman" panose="02020603050405020304" pitchFamily="2" charset="0"/>
              <a:cs typeface="Times New Roman" panose="02020603050405020304" pitchFamily="2" charset="0"/>
            </a:endParaRPr>
          </a:p>
          <a:p>
            <a:endParaRPr lang="en-US" sz="2400" i="1" dirty="0">
              <a:latin typeface="Times New Roman" panose="02020603050405020304" pitchFamily="2" charset="0"/>
              <a:cs typeface="Times New Roman" panose="02020603050405020304" pitchFamily="2" charset="0"/>
            </a:endParaRPr>
          </a:p>
          <a:p>
            <a:pPr marL="0" indent="0">
              <a:buNone/>
            </a:pPr>
            <a:r>
              <a:rPr lang="en-US" sz="2400" dirty="0">
                <a:latin typeface="Times New Roman" panose="02020603050405020304" pitchFamily="2" charset="0"/>
                <a:cs typeface="Times New Roman" panose="02020603050405020304" pitchFamily="2" charset="0"/>
              </a:rPr>
              <a:t>Source: Clinton, P. (2003). Manned Mars flight: impossible dream? </a:t>
            </a:r>
            <a:r>
              <a:rPr lang="en-US" sz="2400" i="1" dirty="0">
                <a:latin typeface="Times New Roman" panose="02020603050405020304" pitchFamily="2" charset="0"/>
                <a:cs typeface="Times New Roman" panose="02020603050405020304" pitchFamily="2" charset="0"/>
              </a:rPr>
              <a:t>Space Science</a:t>
            </a:r>
            <a:r>
              <a:rPr lang="en-US" sz="2400" dirty="0">
                <a:latin typeface="Times New Roman" panose="02020603050405020304" pitchFamily="2" charset="0"/>
                <a:cs typeface="Times New Roman" panose="02020603050405020304" pitchFamily="2" charset="0"/>
              </a:rPr>
              <a:t>, pp.16.</a:t>
            </a:r>
            <a:endParaRPr lang="en-US" sz="2400" dirty="0">
              <a:latin typeface="Times New Roman" panose="02020603050405020304" pitchFamily="2" charset="0"/>
              <a:cs typeface="Times New Roman" panose="02020603050405020304" pitchFamily="2" charset="0"/>
            </a:endParaRPr>
          </a:p>
          <a:p>
            <a:endParaRPr lang="en-US" sz="2400" dirty="0"/>
          </a:p>
        </p:txBody>
      </p:sp>
      <p:sp>
        <p:nvSpPr>
          <p:cNvPr id="5" name="内容占位符 3"/>
          <p:cNvSpPr txBox="1"/>
          <p:nvPr/>
        </p:nvSpPr>
        <p:spPr>
          <a:xfrm>
            <a:off x="6528048" y="1628800"/>
            <a:ext cx="3959352" cy="2736304"/>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None/>
            </a:pPr>
            <a:r>
              <a:rPr lang="en-US" sz="2800" dirty="0">
                <a:latin typeface="Times New Roman" panose="02020603050405020304" pitchFamily="2" charset="0"/>
                <a:cs typeface="Times New Roman" panose="02020603050405020304" pitchFamily="2" charset="0"/>
              </a:rPr>
              <a:t>Living aboard a space station in orbit around Earth for months at a time poses issues for astronauts’ bodies as well as for their minds (Clinton, 2003).</a:t>
            </a:r>
            <a:endParaRPr lang="en-US" sz="2800" dirty="0">
              <a:latin typeface="Times New Roman" panose="02020603050405020304" pitchFamily="2" charset="0"/>
              <a:cs typeface="Times New Roman" panose="02020603050405020304" pitchFamily="2" charset="0"/>
            </a:endParaRPr>
          </a:p>
        </p:txBody>
      </p:sp>
      <p:pic>
        <p:nvPicPr>
          <p:cNvPr id="512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07586" y="4467225"/>
            <a:ext cx="220027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b="1" dirty="0">
                <a:solidFill>
                  <a:schemeClr val="tx1"/>
                </a:solidFill>
                <a:latin typeface="Times New Roman" panose="02020603050405020304" pitchFamily="2" charset="0"/>
                <a:cs typeface="Times New Roman" panose="02020603050405020304" pitchFamily="2" charset="0"/>
              </a:rPr>
              <a:t>Good or bad paraphrasing?</a:t>
            </a:r>
            <a:endParaRPr lang="en-US" sz="36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50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a:xfrm>
            <a:off x="2136648" y="1600200"/>
            <a:ext cx="3959352" cy="4495800"/>
          </a:xfrm>
        </p:spPr>
        <p:txBody>
          <a:bodyPr>
            <a:normAutofit/>
          </a:bodyPr>
          <a:lstStyle/>
          <a:p>
            <a:pPr marL="0" algn="l">
              <a:buNone/>
            </a:pPr>
            <a:r>
              <a:rPr lang="en-US" sz="2400" i="1" dirty="0">
                <a:latin typeface="Times New Roman" panose="02020603050405020304" pitchFamily="2" charset="0"/>
                <a:cs typeface="Times New Roman" panose="02020603050405020304" pitchFamily="2" charset="0"/>
              </a:rPr>
              <a:t>“Living aboard a space station in orbit around Earth for months at a time poses problems for astronauts’ bodies as well as for their minds.”</a:t>
            </a:r>
            <a:endParaRPr lang="en-US" sz="2400" i="1" dirty="0">
              <a:latin typeface="Times New Roman" panose="02020603050405020304" pitchFamily="2" charset="0"/>
              <a:cs typeface="Times New Roman" panose="02020603050405020304" pitchFamily="2" charset="0"/>
            </a:endParaRPr>
          </a:p>
          <a:p>
            <a:endParaRPr lang="en-US" sz="2400" i="1" dirty="0">
              <a:latin typeface="Times New Roman" panose="02020603050405020304" pitchFamily="2" charset="0"/>
              <a:cs typeface="Times New Roman" panose="02020603050405020304" pitchFamily="2" charset="0"/>
            </a:endParaRPr>
          </a:p>
          <a:p>
            <a:pPr marL="0" indent="0">
              <a:buNone/>
            </a:pPr>
            <a:r>
              <a:rPr lang="en-US" sz="2400" dirty="0">
                <a:latin typeface="Times New Roman" panose="02020603050405020304" pitchFamily="2" charset="0"/>
                <a:cs typeface="Times New Roman" panose="02020603050405020304" pitchFamily="2" charset="0"/>
              </a:rPr>
              <a:t>Source: Clinton, P. (2003). Manned Mars flight: impossible dream? </a:t>
            </a:r>
            <a:r>
              <a:rPr lang="en-US" sz="2400" i="1" dirty="0">
                <a:latin typeface="Times New Roman" panose="02020603050405020304" pitchFamily="2" charset="0"/>
                <a:cs typeface="Times New Roman" panose="02020603050405020304" pitchFamily="2" charset="0"/>
              </a:rPr>
              <a:t>Space Science</a:t>
            </a:r>
            <a:r>
              <a:rPr lang="en-US" sz="2400" dirty="0">
                <a:latin typeface="Times New Roman" panose="02020603050405020304" pitchFamily="2" charset="0"/>
                <a:cs typeface="Times New Roman" panose="02020603050405020304" pitchFamily="2" charset="0"/>
              </a:rPr>
              <a:t>, pp.16.</a:t>
            </a:r>
            <a:endParaRPr lang="en-US" sz="2400" dirty="0">
              <a:latin typeface="Times New Roman" panose="02020603050405020304" pitchFamily="2" charset="0"/>
              <a:cs typeface="Times New Roman" panose="02020603050405020304" pitchFamily="2" charset="0"/>
            </a:endParaRPr>
          </a:p>
          <a:p>
            <a:endParaRPr lang="en-US" sz="2400" dirty="0"/>
          </a:p>
        </p:txBody>
      </p:sp>
      <p:sp>
        <p:nvSpPr>
          <p:cNvPr id="5" name="内容占位符 3"/>
          <p:cNvSpPr txBox="1"/>
          <p:nvPr/>
        </p:nvSpPr>
        <p:spPr>
          <a:xfrm>
            <a:off x="6528048" y="1628800"/>
            <a:ext cx="3959352" cy="2736304"/>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None/>
            </a:pPr>
            <a:r>
              <a:rPr lang="en-US" sz="2400" dirty="0">
                <a:latin typeface="Times New Roman" panose="02020603050405020304" pitchFamily="2" charset="0"/>
                <a:cs typeface="Times New Roman" panose="02020603050405020304" pitchFamily="2" charset="0"/>
              </a:rPr>
              <a:t>An article in Space Science reports that astronauts will become physically sick and have mental problems if they visit a space station (Clinton, 2003).</a:t>
            </a:r>
            <a:endParaRPr lang="en-US" sz="2400" dirty="0">
              <a:latin typeface="Times New Roman" panose="02020603050405020304" pitchFamily="2" charset="0"/>
              <a:cs typeface="Times New Roman" panose="02020603050405020304" pitchFamily="2" charset="0"/>
            </a:endParaRPr>
          </a:p>
        </p:txBody>
      </p:sp>
      <p:pic>
        <p:nvPicPr>
          <p:cNvPr id="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07586" y="4467225"/>
            <a:ext cx="2200275"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600" b="1" dirty="0">
                <a:solidFill>
                  <a:schemeClr val="tx1"/>
                </a:solidFill>
                <a:latin typeface="Times New Roman" panose="02020603050405020304" pitchFamily="2" charset="0"/>
                <a:cs typeface="Times New Roman" panose="02020603050405020304" pitchFamily="2" charset="0"/>
              </a:rPr>
              <a:t>Good or bad paraphrasing?</a:t>
            </a:r>
            <a:endParaRPr lang="en-US" sz="36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50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a:xfrm>
            <a:off x="1952596" y="1600200"/>
            <a:ext cx="4143404" cy="4495800"/>
          </a:xfrm>
        </p:spPr>
        <p:txBody>
          <a:bodyPr>
            <a:normAutofit/>
          </a:bodyPr>
          <a:lstStyle/>
          <a:p>
            <a:pPr marL="0" indent="0">
              <a:buNone/>
            </a:pPr>
            <a:r>
              <a:rPr lang="en-US" sz="2400" i="1" dirty="0">
                <a:latin typeface="Times New Roman" panose="02020603050405020304" pitchFamily="2" charset="0"/>
                <a:cs typeface="Times New Roman" panose="02020603050405020304" pitchFamily="2" charset="0"/>
              </a:rPr>
              <a:t>“Living aboard a space station in orbit around Earth for months at a time poses problems for astronauts’ bodies as well as for their minds.”</a:t>
            </a:r>
            <a:endParaRPr lang="en-US" sz="2400" dirty="0">
              <a:latin typeface="Times New Roman" panose="02020603050405020304" pitchFamily="2" charset="0"/>
              <a:cs typeface="Times New Roman" panose="02020603050405020304" pitchFamily="2" charset="0"/>
            </a:endParaRPr>
          </a:p>
          <a:p>
            <a:endParaRPr lang="en-US" sz="2400" i="1" dirty="0">
              <a:latin typeface="Times New Roman" panose="02020603050405020304" pitchFamily="2" charset="0"/>
              <a:cs typeface="Times New Roman" panose="02020603050405020304" pitchFamily="2" charset="0"/>
            </a:endParaRPr>
          </a:p>
          <a:p>
            <a:pPr marL="0" indent="0">
              <a:buNone/>
            </a:pPr>
            <a:r>
              <a:rPr lang="en-US" sz="2400" dirty="0">
                <a:latin typeface="Times New Roman" panose="02020603050405020304" pitchFamily="2" charset="0"/>
                <a:cs typeface="Times New Roman" panose="02020603050405020304" pitchFamily="2" charset="0"/>
              </a:rPr>
              <a:t>Source: Clinton, P. (2003). Manned Mars flight: impossible dream? </a:t>
            </a:r>
            <a:r>
              <a:rPr lang="en-US" sz="2400" i="1" dirty="0">
                <a:latin typeface="Times New Roman" panose="02020603050405020304" pitchFamily="2" charset="0"/>
                <a:cs typeface="Times New Roman" panose="02020603050405020304" pitchFamily="2" charset="0"/>
              </a:rPr>
              <a:t>Space Science</a:t>
            </a:r>
            <a:r>
              <a:rPr lang="en-US" sz="2400" dirty="0">
                <a:latin typeface="Times New Roman" panose="02020603050405020304" pitchFamily="2" charset="0"/>
                <a:cs typeface="Times New Roman" panose="02020603050405020304" pitchFamily="2" charset="0"/>
              </a:rPr>
              <a:t>, pp.16.</a:t>
            </a:r>
            <a:endParaRPr lang="en-US" sz="2400" dirty="0">
              <a:latin typeface="Times New Roman" panose="02020603050405020304" pitchFamily="2" charset="0"/>
              <a:cs typeface="Times New Roman" panose="02020603050405020304" pitchFamily="2" charset="0"/>
            </a:endParaRPr>
          </a:p>
          <a:p>
            <a:endParaRPr lang="en-US" sz="2400" dirty="0"/>
          </a:p>
        </p:txBody>
      </p:sp>
      <p:sp>
        <p:nvSpPr>
          <p:cNvPr id="5" name="内容占位符 3"/>
          <p:cNvSpPr txBox="1"/>
          <p:nvPr/>
        </p:nvSpPr>
        <p:spPr>
          <a:xfrm>
            <a:off x="6528048" y="1628800"/>
            <a:ext cx="3959352" cy="2304256"/>
          </a:xfrm>
          <a:prstGeom prst="rect">
            <a:avLst/>
          </a:prstGeom>
        </p:spPr>
        <p:style>
          <a:lnRef idx="2">
            <a:schemeClr val="accent1"/>
          </a:lnRef>
          <a:fillRef idx="1">
            <a:schemeClr val="lt1"/>
          </a:fillRef>
          <a:effectRef idx="0">
            <a:schemeClr val="accent1"/>
          </a:effectRef>
          <a:fontRef idx="minor">
            <a:schemeClr val="dk1"/>
          </a:fontRef>
        </p:style>
        <p:txBody>
          <a:bodyPr vert="horz">
            <a:norm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indent="0">
              <a:buNone/>
            </a:pPr>
            <a:r>
              <a:rPr lang="en-US" sz="2400" dirty="0">
                <a:latin typeface="Times New Roman" panose="02020603050405020304" pitchFamily="2" charset="0"/>
                <a:cs typeface="Times New Roman" panose="02020603050405020304" pitchFamily="2" charset="0"/>
              </a:rPr>
              <a:t>An article in Space Science magazine reports that lengthy space station duty may lead to physical and mental problems for astronauts (Clinton, 2003).</a:t>
            </a:r>
            <a:endParaRPr lang="en-US" sz="2400" dirty="0">
              <a:latin typeface="Times New Roman" panose="02020603050405020304" pitchFamily="2" charset="0"/>
              <a:cs typeface="Times New Roman" panose="02020603050405020304" pitchFamily="2" charset="0"/>
            </a:endParaRPr>
          </a:p>
        </p:txBody>
      </p:sp>
      <p:sp>
        <p:nvSpPr>
          <p:cNvPr id="6" name="AutoShape 4" descr="「good」的圖片搜尋結果"/>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latin typeface="宋体" panose="02010600030101010101" pitchFamily="2" charset="-122"/>
            </a:endParaRPr>
          </a:p>
        </p:txBody>
      </p:sp>
      <p:sp>
        <p:nvSpPr>
          <p:cNvPr id="7" name="AutoShape 6" descr="「good」的圖片搜尋結果"/>
          <p:cNvSpPr>
            <a:spLocks noChangeAspect="1" noChangeArrowheads="1"/>
          </p:cNvSpPr>
          <p:nvPr/>
        </p:nvSpPr>
        <p:spPr bwMode="auto">
          <a:xfrm>
            <a:off x="1831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latin typeface="宋体" panose="02010600030101010101" pitchFamily="2" charset="-122"/>
            </a:endParaRPr>
          </a:p>
        </p:txBody>
      </p:sp>
      <p:pic>
        <p:nvPicPr>
          <p:cNvPr id="6151"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01980" y="4437112"/>
            <a:ext cx="1811488" cy="17039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FF0000">
              <a:alpha val="89000"/>
            </a:srgbClr>
          </a:solidFill>
        </p:spPr>
        <p:txBody>
          <a:bodyPr/>
          <a:lstStyle/>
          <a:p>
            <a:r>
              <a:rPr lang="en-US" altLang="zh-CN" b="1">
                <a:solidFill>
                  <a:schemeClr val="bg1"/>
                </a:solidFill>
                <a:latin typeface="Calibri" panose="020F0502020204030204" charset="0"/>
                <a:cs typeface="Calibri" panose="020F0502020204030204" charset="0"/>
              </a:rPr>
              <a:t>Common pitfalls</a:t>
            </a:r>
            <a:endParaRPr lang="zh-CN" altLang="en-US" b="1">
              <a:solidFill>
                <a:schemeClr val="bg1"/>
              </a:solidFill>
              <a:latin typeface="Calibri" panose="020F0502020204030204" charset="0"/>
              <a:cs typeface="Calibri" panose="020F0502020204030204" charset="0"/>
            </a:endParaRPr>
          </a:p>
        </p:txBody>
      </p:sp>
      <p:sp>
        <p:nvSpPr>
          <p:cNvPr id="3" name="内容占位符 2"/>
          <p:cNvSpPr>
            <a:spLocks noGrp="1"/>
          </p:cNvSpPr>
          <p:nvPr>
            <p:ph idx="1"/>
          </p:nvPr>
        </p:nvSpPr>
        <p:spPr>
          <a:xfrm>
            <a:off x="2328386" y="2567464"/>
            <a:ext cx="7404653" cy="3028950"/>
          </a:xfrm>
        </p:spPr>
        <p:txBody>
          <a:bodyPr>
            <a:normAutofit/>
          </a:bodyPr>
          <a:lstStyle/>
          <a:p>
            <a:r>
              <a:rPr lang="en-US" altLang="zh-CN" sz="2800" dirty="0">
                <a:latin typeface="Calibri" panose="020F0502020204030204" charset="0"/>
                <a:cs typeface="Calibri" panose="020F0502020204030204" charset="0"/>
              </a:rPr>
              <a:t>Paraphrase one sentence after another</a:t>
            </a:r>
            <a:endParaRPr lang="en-US" altLang="zh-CN" sz="2800" dirty="0">
              <a:latin typeface="Calibri" panose="020F0502020204030204" charset="0"/>
              <a:cs typeface="Calibri" panose="020F0502020204030204" charset="0"/>
            </a:endParaRPr>
          </a:p>
          <a:p>
            <a:r>
              <a:rPr lang="en-US" altLang="zh-CN" sz="2800" dirty="0">
                <a:latin typeface="Calibri" panose="020F0502020204030204" charset="0"/>
                <a:cs typeface="Calibri" panose="020F0502020204030204" charset="0"/>
              </a:rPr>
              <a:t>Replace words with synonyms without changing the sentence structure</a:t>
            </a:r>
            <a:endParaRPr lang="en-US" altLang="zh-CN" sz="2800" dirty="0">
              <a:latin typeface="Calibri" panose="020F0502020204030204" charset="0"/>
              <a:cs typeface="Calibri" panose="020F0502020204030204" charset="0"/>
            </a:endParaRPr>
          </a:p>
          <a:p>
            <a:r>
              <a:rPr lang="en-US" altLang="zh-CN" sz="2800" dirty="0">
                <a:latin typeface="Calibri" panose="020F0502020204030204" charset="0"/>
                <a:cs typeface="Calibri" panose="020F0502020204030204" charset="0"/>
              </a:rPr>
              <a:t>Omitting essential information </a:t>
            </a:r>
            <a:endParaRPr lang="en-US" altLang="zh-CN" sz="2800" dirty="0">
              <a:latin typeface="Calibri" panose="020F0502020204030204" charset="0"/>
              <a:cs typeface="Calibri" panose="020F0502020204030204" charset="0"/>
            </a:endParaRPr>
          </a:p>
          <a:p>
            <a:r>
              <a:rPr lang="en-US" altLang="zh-CN" sz="2800" dirty="0">
                <a:latin typeface="Calibri" panose="020F0502020204030204" charset="0"/>
                <a:cs typeface="Calibri" panose="020F0502020204030204" charset="0"/>
              </a:rPr>
              <a:t>Misrepresent the original meaning </a:t>
            </a:r>
            <a:endParaRPr lang="en-US" altLang="zh-CN" sz="2800" dirty="0">
              <a:latin typeface="Calibri" panose="020F0502020204030204" charset="0"/>
              <a:cs typeface="Calibri" panose="020F0502020204030204" charset="0"/>
            </a:endParaRPr>
          </a:p>
          <a:p>
            <a:endParaRPr lang="zh-CN" altLang="en-US" sz="2800" dirty="0">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Outline</a:t>
            </a:r>
            <a:endParaRPr lang="en-US" altLang="zh-CN"/>
          </a:p>
        </p:txBody>
      </p:sp>
      <p:sp>
        <p:nvSpPr>
          <p:cNvPr id="4" name="内容占位符 3"/>
          <p:cNvSpPr>
            <a:spLocks noGrp="1"/>
          </p:cNvSpPr>
          <p:nvPr>
            <p:ph idx="1"/>
          </p:nvPr>
        </p:nvSpPr>
        <p:spPr/>
        <p:txBody>
          <a:bodyPr/>
          <a:p>
            <a:r>
              <a:rPr lang="en-US" altLang="zh-CN"/>
              <a:t>Definition</a:t>
            </a:r>
            <a:endParaRPr lang="en-US" altLang="zh-CN"/>
          </a:p>
          <a:p>
            <a:r>
              <a:rPr lang="en-US" altLang="zh-CN"/>
              <a:t>Paraphrasing(Quoting)</a:t>
            </a:r>
            <a:endParaRPr lang="en-US" altLang="zh-CN"/>
          </a:p>
          <a:p>
            <a:r>
              <a:rPr lang="en-US" altLang="zh-CN"/>
              <a:t>Summarizing</a:t>
            </a:r>
            <a:endParaRPr lang="en-US" altLang="zh-CN"/>
          </a:p>
          <a:p>
            <a:endParaRPr lang="en-US" altLang="zh-CN"/>
          </a:p>
        </p:txBody>
      </p:sp>
      <p:sp>
        <p:nvSpPr>
          <p:cNvPr id="2" name="页脚占位符 1"/>
          <p:cNvSpPr>
            <a:spLocks noGrp="1"/>
          </p:cNvSpPr>
          <p:nvPr>
            <p:ph type="ftr" sz="quarter" idx="4294967295"/>
          </p:nvPr>
        </p:nvSpPr>
        <p:spPr>
          <a:xfrm>
            <a:off x="8331200" y="6461125"/>
            <a:ext cx="3860800" cy="320675"/>
          </a:xfrm>
        </p:spPr>
        <p:txBody>
          <a:bodyPr/>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文本框 35"/>
          <p:cNvSpPr txBox="1"/>
          <p:nvPr/>
        </p:nvSpPr>
        <p:spPr>
          <a:xfrm>
            <a:off x="5116314" y="311052"/>
            <a:ext cx="1645285" cy="521970"/>
          </a:xfrm>
          <a:prstGeom prst="rect">
            <a:avLst/>
          </a:prstGeom>
          <a:noFill/>
        </p:spPr>
        <p:txBody>
          <a:bodyPr wrap="none" rtlCol="0">
            <a:spAutoFit/>
          </a:bodyPr>
          <a:p>
            <a:pPr algn="l"/>
            <a:r>
              <a:rPr lang="en-US" altLang="zh-CN" sz="2800" b="1" dirty="0">
                <a:solidFill>
                  <a:schemeClr val="bg1"/>
                </a:solidFill>
              </a:rPr>
              <a:t>Exercise</a:t>
            </a:r>
            <a:endParaRPr lang="en-US" altLang="zh-CN" sz="2800" b="1" dirty="0">
              <a:solidFill>
                <a:schemeClr val="bg1"/>
              </a:solidFill>
            </a:endParaRPr>
          </a:p>
        </p:txBody>
      </p:sp>
      <p:pic>
        <p:nvPicPr>
          <p:cNvPr id="2" name="图片 1"/>
          <p:cNvPicPr>
            <a:picLocks noChangeAspect="1"/>
          </p:cNvPicPr>
          <p:nvPr/>
        </p:nvPicPr>
        <p:blipFill rotWithShape="1">
          <a:blip r:embed="rId1" cstate="print">
            <a:lum bright="12000"/>
            <a:extLst>
              <a:ext uri="{BEBA8EAE-BF5A-486C-A8C5-ECC9F3942E4B}">
                <a14:imgProps xmlns:a14="http://schemas.microsoft.com/office/drawing/2010/main">
                  <a14:imgLayer r:embed="rId2">
                    <a14:imgEffect>
                      <a14:brightnessContrast bright="40000" contrast="-40000"/>
                    </a14:imgEffect>
                    <a14:imgEffect>
                      <a14:sharpenSoften amount="50000"/>
                    </a14:imgEffect>
                  </a14:imgLayer>
                </a14:imgProps>
              </a:ext>
              <a:ext uri="{28A0092B-C50C-407E-A947-70E740481C1C}">
                <a14:useLocalDpi xmlns:a14="http://schemas.microsoft.com/office/drawing/2010/main" val="0"/>
              </a:ext>
            </a:extLst>
          </a:blip>
          <a:srcRect l="9656" t="19770" r="7241" b="24368"/>
          <a:stretch>
            <a:fillRect/>
          </a:stretch>
        </p:blipFill>
        <p:spPr>
          <a:xfrm rot="10800000">
            <a:off x="2132330" y="916940"/>
            <a:ext cx="8094345" cy="5672455"/>
          </a:xfrm>
          <a:prstGeom prst="rect">
            <a:avLst/>
          </a:prstGeom>
        </p:spPr>
      </p:pic>
      <p:sp>
        <p:nvSpPr>
          <p:cNvPr id="4" name="五角星 3"/>
          <p:cNvSpPr/>
          <p:nvPr/>
        </p:nvSpPr>
        <p:spPr>
          <a:xfrm>
            <a:off x="7467580" y="4665583"/>
            <a:ext cx="432048" cy="504056"/>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3886518" y="334010"/>
            <a:ext cx="4693920" cy="478155"/>
          </a:xfrm>
          <a:prstGeom prst="rect">
            <a:avLst/>
          </a:prstGeom>
          <a:noFill/>
        </p:spPr>
        <p:txBody>
          <a:bodyPr wrap="none" rtlCol="0" anchor="t">
            <a:spAutoFit/>
          </a:bodyPr>
          <a:p>
            <a:pPr algn="ctr" defTabSz="1555750">
              <a:lnSpc>
                <a:spcPct val="90000"/>
              </a:lnSpc>
              <a:spcAft>
                <a:spcPct val="35000"/>
              </a:spcAft>
            </a:pPr>
            <a:r>
              <a:rPr lang="en-US" altLang="en-US" sz="2800" b="1" dirty="0">
                <a:solidFill>
                  <a:sysClr val="window" lastClr="FFFFFF"/>
                </a:solidFill>
                <a:latin typeface="Trebuchet MS" panose="020B0603020202020204" charset="0"/>
                <a:ea typeface="+mn-ea"/>
                <a:cs typeface="+mn-ea"/>
                <a:sym typeface="+mn-ea"/>
              </a:rPr>
              <a:t>Please paraphrase this text</a:t>
            </a:r>
            <a:endParaRPr lang="en-US" altLang="en-US" sz="2800" b="1" dirty="0">
              <a:solidFill>
                <a:sysClr val="window" lastClr="FFFFFF"/>
              </a:solidFill>
              <a:latin typeface="Trebuchet MS" panose="020B0603020202020204" charset="0"/>
              <a:ea typeface="+mn-ea"/>
              <a:cs typeface="+mn-ea"/>
              <a:sym typeface="+mn-ea"/>
            </a:endParaRPr>
          </a:p>
        </p:txBody>
      </p:sp>
      <p:sp>
        <p:nvSpPr>
          <p:cNvPr id="4" name="文本框 3"/>
          <p:cNvSpPr txBox="1"/>
          <p:nvPr/>
        </p:nvSpPr>
        <p:spPr>
          <a:xfrm>
            <a:off x="1687195" y="1454785"/>
            <a:ext cx="8817610" cy="1938020"/>
          </a:xfrm>
          <a:prstGeom prst="rect">
            <a:avLst/>
          </a:prstGeom>
          <a:noFill/>
        </p:spPr>
        <p:txBody>
          <a:bodyPr wrap="square" rtlCol="0">
            <a:spAutoFit/>
          </a:bodyPr>
          <a:p>
            <a:r>
              <a:rPr lang="en-US" altLang="zh-CN" sz="2400"/>
              <a:t>Over-population, pollution, climate change, poor sanitation, and rising sea levels are contributing to a scarcity of fresh water. Over the long term, this scarcity could become a crisis for the world, causing wars as billions of people will compete over access to vital fresh water supplies in the future.</a:t>
            </a:r>
            <a:endParaRPr lang="en-US" altLang="zh-CN" sz="2400"/>
          </a:p>
        </p:txBody>
      </p:sp>
      <p:sp>
        <p:nvSpPr>
          <p:cNvPr id="6" name="文本框 5"/>
          <p:cNvSpPr txBox="1"/>
          <p:nvPr/>
        </p:nvSpPr>
        <p:spPr>
          <a:xfrm>
            <a:off x="1789430" y="3836035"/>
            <a:ext cx="8277860" cy="1630045"/>
          </a:xfrm>
          <a:prstGeom prst="rect">
            <a:avLst/>
          </a:prstGeom>
          <a:noFill/>
        </p:spPr>
        <p:txBody>
          <a:bodyPr wrap="square" rtlCol="0" anchor="t">
            <a:spAutoFit/>
          </a:bodyPr>
          <a:p>
            <a:r>
              <a:rPr lang="zh-CN" altLang="en-US" sz="2000" b="1">
                <a:solidFill>
                  <a:srgbClr val="FF0000"/>
                </a:solidFill>
              </a:rPr>
              <a:t>A shortage of fresh water to supply the billions in the world is apparently serious enough that it could eventually lead to wars. Among the factors contributing to the drop in fresh watersupplies are issues related to the increasing population,sanitation, and environment.</a:t>
            </a:r>
            <a:endParaRPr lang="zh-CN" altLang="en-US" sz="2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55065" y="1184275"/>
            <a:ext cx="10137775" cy="521970"/>
          </a:xfrm>
          <a:prstGeom prst="rect">
            <a:avLst/>
          </a:prstGeom>
          <a:noFill/>
        </p:spPr>
        <p:txBody>
          <a:bodyPr wrap="square" rtlCol="0" anchor="t">
            <a:spAutoFit/>
          </a:bodyPr>
          <a:p>
            <a:r>
              <a:rPr lang="en-US" altLang="zh-CN" sz="2800">
                <a:solidFill>
                  <a:srgbClr val="FF0000"/>
                </a:solidFill>
              </a:rPr>
              <a:t>AI paraphrasing tool:</a:t>
            </a:r>
            <a:r>
              <a:rPr lang="en-US" altLang="zh-CN" sz="2800"/>
              <a:t> </a:t>
            </a:r>
            <a:r>
              <a:rPr lang="zh-CN" altLang="en-US" sz="2800"/>
              <a:t>https://quillbot.com/</a:t>
            </a:r>
            <a:r>
              <a:rPr lang="en-US" altLang="zh-CN" sz="2800"/>
              <a:t> (150 words, 10 times)</a:t>
            </a:r>
            <a:endParaRPr lang="en-US" altLang="zh-CN" sz="2800"/>
          </a:p>
        </p:txBody>
      </p:sp>
      <p:pic>
        <p:nvPicPr>
          <p:cNvPr id="3" name="图片 2" descr="360截图20220320095250975"/>
          <p:cNvPicPr>
            <a:picLocks noChangeAspect="1"/>
          </p:cNvPicPr>
          <p:nvPr>
            <p:custDataLst>
              <p:tags r:id="rId1"/>
            </p:custDataLst>
          </p:nvPr>
        </p:nvPicPr>
        <p:blipFill>
          <a:blip r:embed="rId2"/>
          <a:stretch>
            <a:fillRect/>
          </a:stretch>
        </p:blipFill>
        <p:spPr>
          <a:xfrm>
            <a:off x="1677035" y="1832610"/>
            <a:ext cx="8252460" cy="4163060"/>
          </a:xfrm>
          <a:prstGeom prst="rect">
            <a:avLst/>
          </a:prstGeom>
        </p:spPr>
      </p:pic>
      <p:sp>
        <p:nvSpPr>
          <p:cNvPr id="4" name="文本框 3"/>
          <p:cNvSpPr txBox="1"/>
          <p:nvPr/>
        </p:nvSpPr>
        <p:spPr>
          <a:xfrm>
            <a:off x="4257041" y="334010"/>
            <a:ext cx="3197225" cy="478155"/>
          </a:xfrm>
          <a:prstGeom prst="rect">
            <a:avLst/>
          </a:prstGeom>
          <a:noFill/>
        </p:spPr>
        <p:txBody>
          <a:bodyPr wrap="none" rtlCol="0" anchor="t">
            <a:spAutoFit/>
          </a:bodyPr>
          <a:p>
            <a:pPr algn="ctr" defTabSz="1555750">
              <a:lnSpc>
                <a:spcPct val="90000"/>
              </a:lnSpc>
              <a:spcAft>
                <a:spcPct val="35000"/>
              </a:spcAft>
            </a:pPr>
            <a:r>
              <a:rPr lang="en-US" sz="2800" b="1" dirty="0">
                <a:solidFill>
                  <a:sysClr val="window" lastClr="FFFFFF"/>
                </a:solidFill>
                <a:latin typeface="Trebuchet MS" panose="020B0603020202020204" charset="0"/>
                <a:ea typeface="+mn-ea"/>
                <a:cs typeface="+mn-ea"/>
                <a:sym typeface="+mn-ea"/>
              </a:rPr>
              <a:t>Paraphrasing tools</a:t>
            </a:r>
            <a:endParaRPr lang="en-US" sz="2800" b="1" dirty="0">
              <a:solidFill>
                <a:sysClr val="window" lastClr="FFFFFF"/>
              </a:solidFill>
              <a:latin typeface="Trebuchet MS" panose="020B0603020202020204" charset="0"/>
              <a:ea typeface="+mn-ea"/>
              <a:cs typeface="+mn-ea"/>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55065" y="1184275"/>
            <a:ext cx="9843770" cy="521970"/>
          </a:xfrm>
          <a:prstGeom prst="rect">
            <a:avLst/>
          </a:prstGeom>
          <a:noFill/>
        </p:spPr>
        <p:txBody>
          <a:bodyPr wrap="square" rtlCol="0" anchor="t">
            <a:spAutoFit/>
          </a:bodyPr>
          <a:p>
            <a:r>
              <a:rPr lang="en-US" altLang="zh-CN" sz="2800">
                <a:solidFill>
                  <a:srgbClr val="FF0000"/>
                </a:solidFill>
              </a:rPr>
              <a:t>AI paraphrasing tool:</a:t>
            </a:r>
            <a:r>
              <a:rPr lang="en-US" altLang="zh-CN" sz="2800"/>
              <a:t> </a:t>
            </a:r>
            <a:r>
              <a:rPr sz="2800"/>
              <a:t>https://spinbot.com/</a:t>
            </a:r>
            <a:r>
              <a:rPr lang="en-US" sz="2800"/>
              <a:t> (1000 words)</a:t>
            </a:r>
            <a:endParaRPr lang="en-US" sz="2800"/>
          </a:p>
        </p:txBody>
      </p:sp>
      <p:sp>
        <p:nvSpPr>
          <p:cNvPr id="4" name="文本框 3"/>
          <p:cNvSpPr txBox="1"/>
          <p:nvPr/>
        </p:nvSpPr>
        <p:spPr>
          <a:xfrm>
            <a:off x="4257041" y="334010"/>
            <a:ext cx="3197225" cy="478155"/>
          </a:xfrm>
          <a:prstGeom prst="rect">
            <a:avLst/>
          </a:prstGeom>
          <a:noFill/>
        </p:spPr>
        <p:txBody>
          <a:bodyPr wrap="none" rtlCol="0" anchor="t">
            <a:spAutoFit/>
          </a:bodyPr>
          <a:p>
            <a:pPr algn="ctr" defTabSz="1555750">
              <a:lnSpc>
                <a:spcPct val="90000"/>
              </a:lnSpc>
              <a:spcAft>
                <a:spcPct val="35000"/>
              </a:spcAft>
            </a:pPr>
            <a:r>
              <a:rPr lang="en-US" sz="2800" b="1" dirty="0">
                <a:solidFill>
                  <a:sysClr val="window" lastClr="FFFFFF"/>
                </a:solidFill>
                <a:latin typeface="Trebuchet MS" panose="020B0603020202020204" charset="0"/>
                <a:ea typeface="+mn-ea"/>
                <a:cs typeface="+mn-ea"/>
                <a:sym typeface="+mn-ea"/>
              </a:rPr>
              <a:t>Paraphrasing tools</a:t>
            </a:r>
            <a:endParaRPr lang="en-US" sz="2800" b="1" dirty="0">
              <a:solidFill>
                <a:sysClr val="window" lastClr="FFFFFF"/>
              </a:solidFill>
              <a:latin typeface="Trebuchet MS" panose="020B0603020202020204" charset="0"/>
              <a:ea typeface="+mn-ea"/>
              <a:cs typeface="+mn-ea"/>
              <a:sym typeface="+mn-ea"/>
            </a:endParaRPr>
          </a:p>
        </p:txBody>
      </p:sp>
      <p:pic>
        <p:nvPicPr>
          <p:cNvPr id="6" name="图片 5"/>
          <p:cNvPicPr>
            <a:picLocks noChangeAspect="1"/>
          </p:cNvPicPr>
          <p:nvPr/>
        </p:nvPicPr>
        <p:blipFill>
          <a:blip r:embed="rId1"/>
          <a:stretch>
            <a:fillRect/>
          </a:stretch>
        </p:blipFill>
        <p:spPr>
          <a:xfrm>
            <a:off x="1443990" y="1887855"/>
            <a:ext cx="9266555" cy="394208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55065" y="1184275"/>
            <a:ext cx="9843770" cy="521970"/>
          </a:xfrm>
          <a:prstGeom prst="rect">
            <a:avLst/>
          </a:prstGeom>
          <a:noFill/>
        </p:spPr>
        <p:txBody>
          <a:bodyPr wrap="square" rtlCol="0" anchor="t">
            <a:spAutoFit/>
          </a:bodyPr>
          <a:p>
            <a:r>
              <a:rPr lang="en-US" altLang="zh-CN" sz="2800">
                <a:solidFill>
                  <a:srgbClr val="FF0000"/>
                </a:solidFill>
              </a:rPr>
              <a:t>AI paraphrasing tool:</a:t>
            </a:r>
            <a:r>
              <a:rPr lang="en-US" altLang="zh-CN" sz="2800"/>
              <a:t> </a:t>
            </a:r>
            <a:r>
              <a:rPr sz="2800"/>
              <a:t>https://www.easyessay.ai/writing</a:t>
            </a:r>
            <a:endParaRPr sz="2800"/>
          </a:p>
        </p:txBody>
      </p:sp>
      <p:sp>
        <p:nvSpPr>
          <p:cNvPr id="4" name="文本框 3"/>
          <p:cNvSpPr txBox="1"/>
          <p:nvPr/>
        </p:nvSpPr>
        <p:spPr>
          <a:xfrm>
            <a:off x="4257041" y="334010"/>
            <a:ext cx="3197225" cy="478155"/>
          </a:xfrm>
          <a:prstGeom prst="rect">
            <a:avLst/>
          </a:prstGeom>
          <a:noFill/>
        </p:spPr>
        <p:txBody>
          <a:bodyPr wrap="none" rtlCol="0" anchor="t">
            <a:spAutoFit/>
          </a:bodyPr>
          <a:p>
            <a:pPr algn="ctr" defTabSz="1555750">
              <a:lnSpc>
                <a:spcPct val="90000"/>
              </a:lnSpc>
              <a:spcAft>
                <a:spcPct val="35000"/>
              </a:spcAft>
            </a:pPr>
            <a:r>
              <a:rPr lang="en-US" sz="2800" b="1" dirty="0">
                <a:solidFill>
                  <a:sysClr val="window" lastClr="FFFFFF"/>
                </a:solidFill>
                <a:latin typeface="Trebuchet MS" panose="020B0603020202020204" charset="0"/>
                <a:ea typeface="+mn-ea"/>
                <a:cs typeface="+mn-ea"/>
                <a:sym typeface="+mn-ea"/>
              </a:rPr>
              <a:t>Paraphrasing tools</a:t>
            </a:r>
            <a:endParaRPr lang="en-US" sz="2800" b="1" dirty="0">
              <a:solidFill>
                <a:sysClr val="window" lastClr="FFFFFF"/>
              </a:solidFill>
              <a:latin typeface="Trebuchet MS" panose="020B0603020202020204" charset="0"/>
              <a:ea typeface="+mn-ea"/>
              <a:cs typeface="+mn-ea"/>
              <a:sym typeface="+mn-ea"/>
            </a:endParaRPr>
          </a:p>
        </p:txBody>
      </p:sp>
      <p:pic>
        <p:nvPicPr>
          <p:cNvPr id="3" name="图片 2"/>
          <p:cNvPicPr>
            <a:picLocks noChangeAspect="1"/>
          </p:cNvPicPr>
          <p:nvPr/>
        </p:nvPicPr>
        <p:blipFill>
          <a:blip r:embed="rId1"/>
          <a:stretch>
            <a:fillRect/>
          </a:stretch>
        </p:blipFill>
        <p:spPr>
          <a:xfrm>
            <a:off x="1783715" y="2145665"/>
            <a:ext cx="8624570" cy="303339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en-US" altLang="zh-CN"/>
              <a:t>Outline</a:t>
            </a:r>
            <a:endParaRPr lang="en-US" altLang="zh-CN"/>
          </a:p>
        </p:txBody>
      </p:sp>
      <p:sp>
        <p:nvSpPr>
          <p:cNvPr id="4" name="内容占位符 3"/>
          <p:cNvSpPr>
            <a:spLocks noGrp="1"/>
          </p:cNvSpPr>
          <p:nvPr>
            <p:ph idx="1"/>
          </p:nvPr>
        </p:nvSpPr>
        <p:spPr/>
        <p:txBody>
          <a:bodyPr/>
          <a:p>
            <a:r>
              <a:rPr lang="en-US" altLang="zh-CN">
                <a:sym typeface="+mn-ea"/>
              </a:rPr>
              <a:t>Definition</a:t>
            </a:r>
            <a:endParaRPr lang="en-US" altLang="zh-CN"/>
          </a:p>
          <a:p>
            <a:r>
              <a:rPr lang="en-US" altLang="zh-CN"/>
              <a:t>Paraphrasing(Quoting)</a:t>
            </a:r>
            <a:endParaRPr lang="en-US" altLang="zh-CN"/>
          </a:p>
          <a:p>
            <a:r>
              <a:rPr lang="en-US" altLang="zh-CN"/>
              <a:t>Summarizing</a:t>
            </a:r>
            <a:endParaRPr lang="en-US" altLang="zh-CN"/>
          </a:p>
          <a:p>
            <a:endParaRPr lang="en-US" altLang="zh-CN"/>
          </a:p>
        </p:txBody>
      </p:sp>
      <p:sp>
        <p:nvSpPr>
          <p:cNvPr id="2" name="页脚占位符 1"/>
          <p:cNvSpPr>
            <a:spLocks noGrp="1"/>
          </p:cNvSpPr>
          <p:nvPr>
            <p:ph type="ftr" sz="quarter" idx="4294967295"/>
          </p:nvPr>
        </p:nvSpPr>
        <p:spPr>
          <a:xfrm>
            <a:off x="8331200" y="6461125"/>
            <a:ext cx="3860800" cy="320675"/>
          </a:xfrm>
        </p:spPr>
        <p:txBody>
          <a:bodyPr/>
          <a:p>
            <a:pPr lvl="0"/>
            <a:r>
              <a:rPr lang="en-US" altLang="zh-CN"/>
              <a:t>ZUEL</a:t>
            </a:r>
            <a:endParaRPr lang="en-US" altLang="zh-CN"/>
          </a:p>
          <a:p>
            <a:pPr lvl="0" algn="r"/>
            <a:endParaRPr lang="en-US" altLang="zh-CN" sz="1200" b="1">
              <a:latin typeface="Verdana" panose="020B060403050404020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6146" name="Rectangle 2"/>
          <p:cNvSpPr>
            <a:spLocks noGrp="1"/>
          </p:cNvSpPr>
          <p:nvPr>
            <p:ph type="title" idx="4294967295"/>
          </p:nvPr>
        </p:nvSpPr>
        <p:spPr>
          <a:xfrm>
            <a:off x="4167505" y="64453"/>
            <a:ext cx="5651500" cy="1487487"/>
          </a:xfrm>
        </p:spPr>
        <p:txBody>
          <a:bodyPr vert="horz" wrap="square" lIns="92075" tIns="46038" rIns="92075" bIns="46038" anchor="ctr" anchorCtr="0"/>
          <a:p>
            <a:pPr algn="l"/>
            <a:r>
              <a:rPr lang="zh-CN" altLang="en-US" dirty="0">
                <a:latin typeface="Comic Sans MS" panose="030F0702030302020204" charset="0"/>
              </a:rPr>
              <a:t>Definition of a summary</a:t>
            </a:r>
            <a:endParaRPr lang="zh-CN" altLang="en-US" dirty="0">
              <a:latin typeface="Comic Sans MS" panose="030F0702030302020204" charset="0"/>
            </a:endParaRPr>
          </a:p>
        </p:txBody>
      </p:sp>
      <p:sp>
        <p:nvSpPr>
          <p:cNvPr id="6147" name="AutoShape 9"/>
          <p:cNvSpPr/>
          <p:nvPr>
            <p:ph type="body" sz="half" idx="4294967295"/>
          </p:nvPr>
        </p:nvSpPr>
        <p:spPr>
          <a:xfrm rot="240000">
            <a:off x="2722563" y="981075"/>
            <a:ext cx="7829550" cy="5237163"/>
          </a:xfrm>
          <a:prstGeom prst="horizontalScroll">
            <a:avLst>
              <a:gd name="adj" fmla="val 10148"/>
            </a:avLst>
          </a:prstGeom>
          <a:solidFill>
            <a:srgbClr val="008000">
              <a:alpha val="100000"/>
            </a:srgbClr>
          </a:solidFill>
          <a:ln w="76200">
            <a:solidFill>
              <a:srgbClr val="005800"/>
            </a:solidFill>
            <a:miter/>
          </a:ln>
        </p:spPr>
        <p:txBody>
          <a:bodyPr vert="horz" wrap="square" anchor="t" anchorCtr="0"/>
          <a:lstStyle>
            <a:lvl1pPr lvl="0">
              <a:buClr>
                <a:schemeClr val="tx2"/>
              </a:buClr>
              <a:buSzTx/>
              <a:buFont typeface="Wingdings" panose="05000000000000000000" pitchFamily="2" charset="2"/>
              <a:defRPr sz="2800"/>
            </a:lvl1pPr>
            <a:lvl2pPr lvl="1">
              <a:buClrTx/>
              <a:buSzPct val="95000"/>
              <a:buFont typeface="Wingdings" panose="05000000000000000000" pitchFamily="2" charset="2"/>
              <a:defRPr sz="2400"/>
            </a:lvl2pPr>
            <a:lvl3pPr lvl="2">
              <a:buClrTx/>
              <a:buSzTx/>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marL="533400" lvl="0" indent="-533400">
              <a:buClr>
                <a:srgbClr val="715AFA"/>
              </a:buClr>
              <a:buNone/>
            </a:pPr>
            <a:endParaRPr lang="en-US" altLang="zh-CN" sz="1800" dirty="0">
              <a:latin typeface="Arial" panose="020B0604020202020204" pitchFamily="34" charset="0"/>
            </a:endParaRPr>
          </a:p>
          <a:p>
            <a:pPr marL="533400" lvl="0" indent="-533400">
              <a:buNone/>
            </a:pPr>
            <a:r>
              <a:rPr lang="zh-CN" altLang="en-US" sz="2400" dirty="0"/>
              <a:t> </a:t>
            </a:r>
            <a:r>
              <a:rPr lang="en-US" altLang="zh-CN" sz="2400" dirty="0"/>
              <a:t> </a:t>
            </a:r>
            <a:r>
              <a:rPr lang="zh-CN" altLang="en-US" dirty="0">
                <a:latin typeface="Comic Sans MS" panose="030F0702030302020204" charset="0"/>
              </a:rPr>
              <a:t>A summary is a </a:t>
            </a:r>
            <a:r>
              <a:rPr lang="zh-CN" altLang="en-US" u="sng" dirty="0">
                <a:latin typeface="Comic Sans MS" panose="030F0702030302020204" charset="0"/>
              </a:rPr>
              <a:t>shortened</a:t>
            </a:r>
            <a:r>
              <a:rPr lang="zh-CN" altLang="en-US" dirty="0">
                <a:latin typeface="Comic Sans MS" panose="030F0702030302020204" charset="0"/>
              </a:rPr>
              <a:t> version of the original.</a:t>
            </a:r>
            <a:endParaRPr lang="zh-CN" altLang="en-US" dirty="0">
              <a:latin typeface="Comic Sans MS" panose="030F0702030302020204" charset="0"/>
            </a:endParaRPr>
          </a:p>
          <a:p>
            <a:pPr marL="533400" lvl="0" indent="-533400">
              <a:buNone/>
            </a:pPr>
            <a:endParaRPr lang="en-US" altLang="zh-CN" sz="2400" dirty="0"/>
          </a:p>
          <a:p>
            <a:pPr marL="533400" lvl="0" indent="-533400">
              <a:buNone/>
            </a:pPr>
            <a:r>
              <a:rPr lang="en-US" altLang="zh-CN" sz="2400" dirty="0"/>
              <a:t>★</a:t>
            </a:r>
            <a:r>
              <a:rPr lang="zh-CN" altLang="en-US" sz="2400" dirty="0">
                <a:latin typeface="Comic Sans MS" panose="030F0702030302020204" charset="0"/>
                <a:sym typeface="Comic Sans MS" panose="030F0702030302020204" charset="0"/>
              </a:rPr>
              <a:t>highlight the major points </a:t>
            </a:r>
            <a:endParaRPr lang="zh-CN" altLang="en-US" sz="2400" dirty="0">
              <a:latin typeface="Comic Sans MS" panose="030F0702030302020204" charset="0"/>
              <a:sym typeface="Comic Sans MS" panose="030F0702030302020204" charset="0"/>
            </a:endParaRPr>
          </a:p>
          <a:p>
            <a:pPr marL="533400" lvl="0" indent="-533400">
              <a:buNone/>
            </a:pPr>
            <a:r>
              <a:rPr lang="en-US" altLang="zh-CN" sz="2400" dirty="0"/>
              <a:t>★</a:t>
            </a:r>
            <a:r>
              <a:rPr lang="zh-CN" altLang="en-US" sz="2400" dirty="0">
                <a:latin typeface="Comic Sans MS" panose="030F0702030302020204" charset="0"/>
              </a:rPr>
              <a:t>get the gist(main points) in a short period of time.</a:t>
            </a:r>
            <a:endParaRPr lang="zh-CN" altLang="en-US" sz="2400" dirty="0">
              <a:latin typeface="Comic Sans MS" panose="030F0702030302020204" charset="0"/>
            </a:endParaRPr>
          </a:p>
          <a:p>
            <a:pPr marL="533400" lvl="0" indent="-533400">
              <a:buNone/>
            </a:pPr>
            <a:r>
              <a:rPr lang="en-US" altLang="zh-CN" sz="2400" dirty="0"/>
              <a:t>★</a:t>
            </a:r>
            <a:r>
              <a:rPr lang="zh-CN" altLang="en-US" sz="2400" dirty="0">
                <a:latin typeface="Comic Sans MS" panose="030F0702030302020204" charset="0"/>
              </a:rPr>
              <a:t>be written in your own words</a:t>
            </a:r>
            <a:endParaRPr lang="zh-CN" altLang="en-US" sz="2400" dirty="0">
              <a:latin typeface="Comic Sans MS" panose="030F070203030202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10242" name="标题 10241"/>
          <p:cNvSpPr/>
          <p:nvPr>
            <p:ph type="title"/>
          </p:nvPr>
        </p:nvSpPr>
        <p:spPr>
          <a:xfrm>
            <a:off x="2784475" y="333375"/>
            <a:ext cx="7632700" cy="1439863"/>
          </a:xfrm>
        </p:spPr>
        <p:txBody>
          <a:bodyPr lIns="92075" tIns="46038" rIns="92075" bIns="46038" anchor="ctr" anchorCtr="0"/>
          <a:p>
            <a:r>
              <a:rPr lang="zh-CN" altLang="en-US" sz="3200" dirty="0">
                <a:solidFill>
                  <a:schemeClr val="tx1"/>
                </a:solidFill>
                <a:latin typeface="Comic Sans MS" panose="030F0702030302020204" charset="0"/>
              </a:rPr>
              <a:t>Characteristics of a good summary</a:t>
            </a:r>
            <a:endParaRPr lang="zh-CN" altLang="en-US" sz="3200" dirty="0">
              <a:solidFill>
                <a:schemeClr val="tx1"/>
              </a:solidFill>
              <a:latin typeface="Comic Sans MS" panose="030F0702030302020204" charset="0"/>
            </a:endParaRPr>
          </a:p>
        </p:txBody>
      </p:sp>
      <p:sp>
        <p:nvSpPr>
          <p:cNvPr id="10243" name="矩形 10242"/>
          <p:cNvSpPr/>
          <p:nvPr/>
        </p:nvSpPr>
        <p:spPr>
          <a:xfrm>
            <a:off x="3143250" y="4002881"/>
            <a:ext cx="6013450" cy="460375"/>
          </a:xfrm>
          <a:prstGeom prst="rect">
            <a:avLst/>
          </a:prstGeom>
          <a:noFill/>
          <a:ln w="9525">
            <a:noFill/>
          </a:ln>
        </p:spPr>
        <p:txBody>
          <a:bodyPr wrap="square" anchor="ctr" anchorCtr="0">
            <a:spAutoFit/>
          </a:bodyPr>
          <a:p>
            <a:pPr fontAlgn="base"/>
            <a:endParaRPr lang="zh-CN" altLang="en-US" sz="2400" b="0" dirty="0">
              <a:solidFill>
                <a:schemeClr val="tx1"/>
              </a:solidFill>
              <a:latin typeface="Times New Roman" panose="02020603050405020304" pitchFamily="2" charset="0"/>
            </a:endParaRPr>
          </a:p>
        </p:txBody>
      </p:sp>
      <p:sp>
        <p:nvSpPr>
          <p:cNvPr id="10244" name="文本框 10243"/>
          <p:cNvSpPr txBox="1"/>
          <p:nvPr/>
        </p:nvSpPr>
        <p:spPr>
          <a:xfrm>
            <a:off x="3490913" y="2032000"/>
            <a:ext cx="6350000" cy="229870"/>
          </a:xfrm>
          <a:prstGeom prst="rect">
            <a:avLst/>
          </a:prstGeom>
          <a:noFill/>
          <a:ln w="9525">
            <a:noFill/>
          </a:ln>
        </p:spPr>
        <p:txBody>
          <a:bodyPr wrap="square">
            <a:spAutoFit/>
          </a:bodyPr>
          <a:p>
            <a:endParaRPr sz="900">
              <a:latin typeface="Arial" panose="020B0604020202020204" pitchFamily="34" charset="0"/>
            </a:endParaRPr>
          </a:p>
        </p:txBody>
      </p:sp>
      <p:sp>
        <p:nvSpPr>
          <p:cNvPr id="10245" name="文本框 10244"/>
          <p:cNvSpPr txBox="1"/>
          <p:nvPr/>
        </p:nvSpPr>
        <p:spPr>
          <a:xfrm>
            <a:off x="3503613" y="2349500"/>
            <a:ext cx="6680200" cy="2501900"/>
          </a:xfrm>
          <a:prstGeom prst="rect">
            <a:avLst/>
          </a:prstGeom>
          <a:noFill/>
          <a:ln w="9525">
            <a:noFill/>
          </a:ln>
        </p:spPr>
        <p:txBody>
          <a:bodyPr>
            <a:spAutoFit/>
          </a:bodyPr>
          <a:p>
            <a:pPr>
              <a:lnSpc>
                <a:spcPct val="140000"/>
              </a:lnSpc>
              <a:buSzPct val="100000"/>
              <a:buFont typeface="Wingdings" panose="05000000000000000000" pitchFamily="2" charset="2"/>
              <a:buChar char="¬"/>
            </a:pPr>
            <a:r>
              <a:rPr lang="zh-CN" altLang="en-US" sz="2800" b="0" dirty="0">
                <a:solidFill>
                  <a:schemeClr val="tx1"/>
                </a:solidFill>
                <a:latin typeface="Comic Sans MS" panose="030F0702030302020204" charset="0"/>
                <a:sym typeface="Comic Sans MS" panose="030F0702030302020204" charset="0"/>
              </a:rPr>
              <a:t>a summary must be comprehensive</a:t>
            </a:r>
            <a:endParaRPr lang="zh-CN" altLang="en-US" sz="2800" b="0" dirty="0">
              <a:solidFill>
                <a:schemeClr val="tx1"/>
              </a:solidFill>
              <a:latin typeface="Comic Sans MS" panose="030F0702030302020204" charset="0"/>
              <a:sym typeface="Comic Sans MS" panose="030F0702030302020204" charset="0"/>
            </a:endParaRPr>
          </a:p>
          <a:p>
            <a:pPr>
              <a:lnSpc>
                <a:spcPct val="140000"/>
              </a:lnSpc>
              <a:buFont typeface="Wingdings" panose="05000000000000000000" pitchFamily="2" charset="2"/>
              <a:buChar char="¬"/>
            </a:pPr>
            <a:r>
              <a:rPr lang="zh-CN" altLang="en-US" sz="2800" b="0" dirty="0">
                <a:solidFill>
                  <a:schemeClr val="tx1"/>
                </a:solidFill>
                <a:latin typeface="Comic Sans MS" panose="030F0702030302020204" charset="0"/>
                <a:sym typeface="Comic Sans MS" panose="030F0702030302020204" charset="0"/>
              </a:rPr>
              <a:t>a summary must be concise</a:t>
            </a:r>
            <a:endParaRPr lang="zh-CN" altLang="en-US" sz="2800" b="0" dirty="0">
              <a:solidFill>
                <a:schemeClr val="tx1"/>
              </a:solidFill>
              <a:latin typeface="Comic Sans MS" panose="030F0702030302020204" charset="0"/>
              <a:sym typeface="Comic Sans MS" panose="030F0702030302020204" charset="0"/>
            </a:endParaRPr>
          </a:p>
          <a:p>
            <a:pPr>
              <a:lnSpc>
                <a:spcPct val="140000"/>
              </a:lnSpc>
              <a:buFont typeface="Wingdings" panose="05000000000000000000" pitchFamily="2" charset="2"/>
              <a:buChar char="¬"/>
            </a:pPr>
            <a:r>
              <a:rPr lang="zh-CN" altLang="en-US" sz="2800" b="0" dirty="0">
                <a:solidFill>
                  <a:schemeClr val="tx1"/>
                </a:solidFill>
                <a:latin typeface="Comic Sans MS" panose="030F0702030302020204" charset="0"/>
                <a:sym typeface="Comic Sans MS" panose="030F0702030302020204" charset="0"/>
              </a:rPr>
              <a:t>a summary must be coherent</a:t>
            </a:r>
            <a:endParaRPr lang="zh-CN" altLang="en-US" sz="2800" b="0" dirty="0">
              <a:solidFill>
                <a:schemeClr val="tx1"/>
              </a:solidFill>
              <a:latin typeface="Comic Sans MS" panose="030F0702030302020204" charset="0"/>
              <a:sym typeface="Comic Sans MS" panose="030F0702030302020204" charset="0"/>
            </a:endParaRPr>
          </a:p>
          <a:p>
            <a:pPr>
              <a:lnSpc>
                <a:spcPct val="140000"/>
              </a:lnSpc>
              <a:buFont typeface="Wingdings" panose="05000000000000000000" pitchFamily="2" charset="2"/>
              <a:buChar char="¬"/>
            </a:pPr>
            <a:r>
              <a:rPr lang="zh-CN" altLang="en-US" sz="2800" b="0" dirty="0">
                <a:solidFill>
                  <a:schemeClr val="tx1"/>
                </a:solidFill>
                <a:latin typeface="Comic Sans MS" panose="030F0702030302020204" charset="0"/>
                <a:sym typeface="Comic Sans MS" panose="030F0702030302020204" charset="0"/>
              </a:rPr>
              <a:t>a summary must be independent</a:t>
            </a:r>
            <a:endParaRPr lang="zh-CN" altLang="en-US" sz="2800" b="0" dirty="0">
              <a:solidFill>
                <a:schemeClr val="tx1"/>
              </a:solidFill>
              <a:latin typeface="Comic Sans MS" panose="030F0702030302020204" charset="0"/>
              <a:sym typeface="Comic Sans MS" panose="030F070203030202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descr="C:\Users\guan\AppData\Roaming\Tencent\Users\20368936\QQ\WinTemp\RichOle\]0QD3QGIDDT)8TE{1I7Z4S3.png"/>
          <p:cNvPicPr>
            <a:picLocks noChangeAspect="1" noChangeArrowheads="1"/>
          </p:cNvPicPr>
          <p:nvPr/>
        </p:nvPicPr>
        <p:blipFill>
          <a:blip r:embed="rId1" cstate="print"/>
          <a:srcRect/>
          <a:stretch>
            <a:fillRect/>
          </a:stretch>
        </p:blipFill>
        <p:spPr bwMode="auto">
          <a:xfrm>
            <a:off x="1738282" y="428604"/>
            <a:ext cx="8638240" cy="5429288"/>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0" indent="0"/>
            <a:r>
              <a:rPr lang="en-US" altLang="zh-CN" sz="3600" b="1" dirty="0">
                <a:latin typeface="Times New Roman" panose="02020603050405020304" pitchFamily="2" charset="0"/>
                <a:cs typeface="Times New Roman" panose="02020603050405020304" pitchFamily="2" charset="0"/>
              </a:rPr>
              <a:t>Summarizing tips</a:t>
            </a:r>
            <a:endParaRPr lang="en-US" sz="36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50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a:xfrm>
            <a:off x="1809750" y="1143000"/>
            <a:ext cx="8439150" cy="5076825"/>
          </a:xfrm>
        </p:spPr>
        <p:txBody>
          <a:bodyPr>
            <a:normAutofit fontScale="92500" lnSpcReduction="10000"/>
          </a:bodyPr>
          <a:lstStyle/>
          <a:p>
            <a:pPr>
              <a:buNone/>
            </a:pPr>
            <a:endParaRPr lang="en-US" altLang="zh-CN" sz="2400" b="1" dirty="0"/>
          </a:p>
          <a:p>
            <a:r>
              <a:rPr lang="en-US" altLang="zh-CN" sz="2400" b="1" dirty="0">
                <a:latin typeface="Calibri" panose="020F0502020204030204" charset="0"/>
                <a:cs typeface="Calibri" panose="020F0502020204030204" charset="0"/>
              </a:rPr>
              <a:t>Do</a:t>
            </a:r>
            <a:r>
              <a:rPr lang="en-US" altLang="zh-CN" sz="2400" dirty="0">
                <a:latin typeface="Calibri" panose="020F0502020204030204" charset="0"/>
                <a:cs typeface="Calibri" panose="020F0502020204030204" charset="0"/>
              </a:rPr>
              <a:t>:</a:t>
            </a:r>
            <a:endParaRPr lang="en-US" altLang="zh-CN" sz="2400" dirty="0">
              <a:latin typeface="Calibri" panose="020F0502020204030204" charset="0"/>
              <a:cs typeface="Calibri" panose="020F0502020204030204" charset="0"/>
            </a:endParaRPr>
          </a:p>
          <a:p>
            <a:pPr>
              <a:buNone/>
            </a:pPr>
            <a:r>
              <a:rPr lang="en-US" altLang="zh-CN" sz="2400" dirty="0">
                <a:latin typeface="Times New Roman" panose="02020603050405020304" pitchFamily="2" charset="0"/>
                <a:cs typeface="Times New Roman" panose="02020603050405020304" pitchFamily="2" charset="0"/>
              </a:rPr>
              <a:t>     1. use your own words.</a:t>
            </a:r>
            <a:endParaRPr lang="en-US" altLang="zh-CN" sz="2400" dirty="0">
              <a:latin typeface="Times New Roman" panose="02020603050405020304" pitchFamily="2" charset="0"/>
              <a:cs typeface="Times New Roman" panose="02020603050405020304" pitchFamily="2" charset="0"/>
            </a:endParaRPr>
          </a:p>
          <a:p>
            <a:pPr>
              <a:buNone/>
            </a:pPr>
            <a:r>
              <a:rPr lang="en-US" altLang="zh-CN" sz="2400" dirty="0">
                <a:latin typeface="Times New Roman" panose="02020603050405020304" pitchFamily="2" charset="0"/>
                <a:cs typeface="Times New Roman" panose="02020603050405020304" pitchFamily="2" charset="0"/>
              </a:rPr>
              <a:t>     2. only note </a:t>
            </a:r>
            <a:r>
              <a:rPr lang="en-US" altLang="zh-CN" sz="2400" u="sng" dirty="0">
                <a:latin typeface="Times New Roman" panose="02020603050405020304" pitchFamily="2" charset="0"/>
                <a:cs typeface="Times New Roman" panose="02020603050405020304" pitchFamily="2" charset="0"/>
              </a:rPr>
              <a:t>the most important points</a:t>
            </a:r>
            <a:r>
              <a:rPr lang="en-US" altLang="zh-CN" sz="2400" dirty="0">
                <a:latin typeface="Times New Roman" panose="02020603050405020304" pitchFamily="2" charset="0"/>
                <a:cs typeface="Times New Roman" panose="02020603050405020304" pitchFamily="2" charset="0"/>
              </a:rPr>
              <a:t>, using key words and phrases.</a:t>
            </a:r>
            <a:endParaRPr lang="en-US" altLang="zh-CN" sz="2400" dirty="0">
              <a:latin typeface="Times New Roman" panose="02020603050405020304" pitchFamily="2" charset="0"/>
              <a:cs typeface="Times New Roman" panose="02020603050405020304" pitchFamily="2" charset="0"/>
            </a:endParaRPr>
          </a:p>
          <a:p>
            <a:pPr>
              <a:buNone/>
            </a:pPr>
            <a:r>
              <a:rPr lang="en-US" altLang="zh-CN" sz="2400" dirty="0">
                <a:latin typeface="Times New Roman" panose="02020603050405020304" pitchFamily="2" charset="0"/>
                <a:cs typeface="Times New Roman" panose="02020603050405020304" pitchFamily="2" charset="0"/>
              </a:rPr>
              <a:t>     3. read the original text, ensuring you don't miss any critical points.</a:t>
            </a:r>
            <a:endParaRPr lang="en-US" altLang="zh-CN" sz="2400" dirty="0">
              <a:latin typeface="Times New Roman" panose="02020603050405020304" pitchFamily="2" charset="0"/>
              <a:cs typeface="Times New Roman" panose="02020603050405020304" pitchFamily="2" charset="0"/>
            </a:endParaRPr>
          </a:p>
          <a:p>
            <a:pPr>
              <a:buNone/>
            </a:pPr>
            <a:r>
              <a:rPr lang="en-US" altLang="zh-CN" sz="2400" dirty="0">
                <a:latin typeface="Times New Roman" panose="02020603050405020304" pitchFamily="2" charset="0"/>
                <a:cs typeface="Times New Roman" panose="02020603050405020304" pitchFamily="2" charset="0"/>
              </a:rPr>
              <a:t>     4. ensure a summary is much shorter than the original source.</a:t>
            </a:r>
            <a:endParaRPr lang="en-US" altLang="zh-CN" sz="2400" dirty="0">
              <a:latin typeface="Times New Roman" panose="02020603050405020304" pitchFamily="2" charset="0"/>
              <a:cs typeface="Times New Roman" panose="02020603050405020304" pitchFamily="2" charset="0"/>
            </a:endParaRPr>
          </a:p>
          <a:p>
            <a:pPr>
              <a:buNone/>
            </a:pPr>
            <a:r>
              <a:rPr lang="en-US" altLang="zh-CN" sz="2400" dirty="0">
                <a:latin typeface="Times New Roman" panose="02020603050405020304" pitchFamily="2" charset="0"/>
                <a:cs typeface="Times New Roman" panose="02020603050405020304" pitchFamily="2" charset="0"/>
              </a:rPr>
              <a:t>     5. include the original source in the references for a written document.</a:t>
            </a:r>
            <a:endParaRPr lang="en-US" altLang="zh-CN" sz="2400" dirty="0">
              <a:latin typeface="Times New Roman" panose="02020603050405020304" pitchFamily="2" charset="0"/>
              <a:cs typeface="Times New Roman" panose="02020603050405020304" pitchFamily="2" charset="0"/>
            </a:endParaRPr>
          </a:p>
          <a:p>
            <a:endParaRPr lang="en-US" altLang="zh-CN" sz="2400" b="1" dirty="0"/>
          </a:p>
          <a:p>
            <a:r>
              <a:rPr lang="en-US" altLang="zh-CN" sz="2400" b="1" dirty="0">
                <a:solidFill>
                  <a:srgbClr val="FF0000"/>
                </a:solidFill>
                <a:latin typeface="Calibri" panose="020F0502020204030204" charset="0"/>
                <a:cs typeface="Calibri" panose="020F0502020204030204" charset="0"/>
              </a:rPr>
              <a:t>Don't:</a:t>
            </a:r>
            <a:endParaRPr lang="en-US" altLang="zh-CN" sz="2400" dirty="0">
              <a:latin typeface="Calibri" panose="020F0502020204030204" charset="0"/>
              <a:cs typeface="Calibri" panose="020F0502020204030204" charset="0"/>
            </a:endParaRPr>
          </a:p>
          <a:p>
            <a:pPr>
              <a:buNone/>
            </a:pPr>
            <a:r>
              <a:rPr lang="en-US" altLang="zh-CN" sz="2400" dirty="0">
                <a:latin typeface="Times New Roman" panose="02020603050405020304" pitchFamily="2" charset="0"/>
                <a:cs typeface="Times New Roman" panose="02020603050405020304" pitchFamily="2" charset="0"/>
              </a:rPr>
              <a:t>       1. include </a:t>
            </a:r>
            <a:r>
              <a:rPr lang="en-US" altLang="zh-CN" sz="2400" u="sng" dirty="0">
                <a:latin typeface="Times New Roman" panose="02020603050405020304" pitchFamily="2" charset="0"/>
                <a:cs typeface="Times New Roman" panose="02020603050405020304" pitchFamily="2" charset="0"/>
              </a:rPr>
              <a:t>unnecessary</a:t>
            </a:r>
            <a:r>
              <a:rPr lang="en-US" altLang="zh-CN" sz="2400" dirty="0">
                <a:latin typeface="Times New Roman" panose="02020603050405020304" pitchFamily="2" charset="0"/>
                <a:cs typeface="Times New Roman" panose="02020603050405020304" pitchFamily="2" charset="0"/>
              </a:rPr>
              <a:t> details, examples or supporting information.</a:t>
            </a:r>
            <a:endParaRPr lang="en-US" altLang="zh-CN" sz="2400" dirty="0">
              <a:latin typeface="Times New Roman" panose="02020603050405020304" pitchFamily="2" charset="0"/>
              <a:cs typeface="Times New Roman" panose="02020603050405020304" pitchFamily="2" charset="0"/>
            </a:endParaRPr>
          </a:p>
          <a:p>
            <a:pPr>
              <a:buNone/>
            </a:pPr>
            <a:r>
              <a:rPr lang="en-US" altLang="zh-CN" sz="2400" dirty="0">
                <a:latin typeface="Times New Roman" panose="02020603050405020304" pitchFamily="2" charset="0"/>
                <a:cs typeface="Times New Roman" panose="02020603050405020304" pitchFamily="2" charset="0"/>
              </a:rPr>
              <a:t>       2. include your </a:t>
            </a:r>
            <a:r>
              <a:rPr lang="en-US" altLang="zh-CN" sz="2400" b="1" dirty="0">
                <a:latin typeface="Times New Roman" panose="02020603050405020304" pitchFamily="2" charset="0"/>
                <a:cs typeface="Times New Roman" panose="02020603050405020304" pitchFamily="2" charset="0"/>
              </a:rPr>
              <a:t>own</a:t>
            </a:r>
            <a:r>
              <a:rPr lang="en-US" altLang="zh-CN" sz="2400" dirty="0">
                <a:latin typeface="Times New Roman" panose="02020603050405020304" pitchFamily="2" charset="0"/>
                <a:cs typeface="Times New Roman" panose="02020603050405020304" pitchFamily="2" charset="0"/>
              </a:rPr>
              <a:t> opinions or thoughts.</a:t>
            </a:r>
            <a:endParaRPr lang="en-US" altLang="zh-CN" sz="2400" dirty="0">
              <a:latin typeface="Times New Roman" panose="02020603050405020304" pitchFamily="2" charset="0"/>
              <a:cs typeface="Times New Roman" panose="02020603050405020304" pitchFamily="2" charset="0"/>
            </a:endParaRPr>
          </a:p>
          <a:p>
            <a:pPr>
              <a:buNone/>
            </a:pPr>
            <a:r>
              <a:rPr lang="en-US" altLang="zh-CN" sz="2400" dirty="0">
                <a:latin typeface="Times New Roman" panose="02020603050405020304" pitchFamily="2" charset="0"/>
                <a:cs typeface="Times New Roman" panose="02020603050405020304" pitchFamily="2" charset="0"/>
              </a:rPr>
              <a:t>       3. repeat phrases word for word - this is </a:t>
            </a:r>
            <a:r>
              <a:rPr lang="en-US" altLang="zh-CN" sz="2400" u="sng" dirty="0">
                <a:latin typeface="Times New Roman" panose="02020603050405020304" pitchFamily="2" charset="0"/>
                <a:cs typeface="Times New Roman" panose="02020603050405020304" pitchFamily="2" charset="0"/>
              </a:rPr>
              <a:t>plagiarism.</a:t>
            </a:r>
            <a:endParaRPr lang="en-US" altLang="zh-CN" sz="2400" u="sng" dirty="0">
              <a:latin typeface="Times New Roman" panose="02020603050405020304" pitchFamily="2" charset="0"/>
              <a:cs typeface="Times New Roman" panose="02020603050405020304"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514063" y="1036948"/>
            <a:ext cx="9180000" cy="108000"/>
            <a:chOff x="-9937" y="1036948"/>
            <a:chExt cx="9180000" cy="108000"/>
          </a:xfrm>
        </p:grpSpPr>
        <p:cxnSp>
          <p:nvCxnSpPr>
            <p:cNvPr id="27" name="直接连接符 26"/>
            <p:cNvCxnSpPr/>
            <p:nvPr/>
          </p:nvCxnSpPr>
          <p:spPr>
            <a:xfrm>
              <a:off x="-9937" y="1091882"/>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28" name="矩形 27"/>
            <p:cNvSpPr/>
            <p:nvPr/>
          </p:nvSpPr>
          <p:spPr>
            <a:xfrm>
              <a:off x="387623" y="1036948"/>
              <a:ext cx="4284000"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1832111" y="355583"/>
            <a:ext cx="3967480" cy="645160"/>
          </a:xfrm>
          <a:prstGeom prst="rect">
            <a:avLst/>
          </a:prstGeom>
          <a:noFill/>
        </p:spPr>
        <p:txBody>
          <a:bodyPr wrap="none" rtlCol="0">
            <a:spAutoFit/>
          </a:bodyPr>
          <a:lstStyle/>
          <a:p>
            <a:r>
              <a:rPr lang="en-US" altLang="zh-CN" sz="3600" b="1" dirty="0">
                <a:latin typeface="Arial" panose="020B0604020202020204" pitchFamily="34" charset="0"/>
                <a:cs typeface="Arial" panose="020B0604020202020204" pitchFamily="34" charset="0"/>
              </a:rPr>
              <a:t>Academic writing</a:t>
            </a:r>
            <a:endParaRPr lang="zh-CN" altLang="en-US" sz="3600" b="1" dirty="0">
              <a:latin typeface="Arial" panose="020B0604020202020204" pitchFamily="34" charset="0"/>
              <a:cs typeface="Arial" panose="020B0604020202020204" pitchFamily="34" charset="0"/>
            </a:endParaRPr>
          </a:p>
        </p:txBody>
      </p:sp>
      <p:sp>
        <p:nvSpPr>
          <p:cNvPr id="2" name="文本框 1"/>
          <p:cNvSpPr txBox="1"/>
          <p:nvPr/>
        </p:nvSpPr>
        <p:spPr>
          <a:xfrm>
            <a:off x="3351473" y="-28701"/>
            <a:ext cx="1279525" cy="275590"/>
          </a:xfrm>
          <a:prstGeom prst="rect">
            <a:avLst/>
          </a:prstGeom>
          <a:noFill/>
        </p:spPr>
        <p:txBody>
          <a:bodyPr wrap="none" rtlCol="0">
            <a:spAutoFit/>
          </a:bodyPr>
          <a:lstStyle/>
          <a:p>
            <a:r>
              <a:rPr lang="en-US" altLang="zh-CN" sz="1200" b="1" dirty="0">
                <a:solidFill>
                  <a:schemeClr val="bg1"/>
                </a:solidFill>
              </a:rPr>
              <a:t>Academic writing</a:t>
            </a:r>
            <a:endParaRPr lang="zh-CN" altLang="en-US" sz="1200" b="1" dirty="0">
              <a:solidFill>
                <a:schemeClr val="bg1"/>
              </a:solidFill>
            </a:endParaRPr>
          </a:p>
        </p:txBody>
      </p:sp>
      <p:grpSp>
        <p:nvGrpSpPr>
          <p:cNvPr id="14" name="组合 13"/>
          <p:cNvGrpSpPr/>
          <p:nvPr/>
        </p:nvGrpSpPr>
        <p:grpSpPr>
          <a:xfrm>
            <a:off x="8639851" y="858190"/>
            <a:ext cx="1891440" cy="512271"/>
            <a:chOff x="6105109" y="1622745"/>
            <a:chExt cx="2204498" cy="512271"/>
          </a:xfrm>
        </p:grpSpPr>
        <p:sp>
          <p:nvSpPr>
            <p:cNvPr id="15" name="文本框 14"/>
            <p:cNvSpPr txBox="1"/>
            <p:nvPr/>
          </p:nvSpPr>
          <p:spPr>
            <a:xfrm>
              <a:off x="6156142" y="1628951"/>
              <a:ext cx="2153465" cy="506065"/>
            </a:xfrm>
            <a:prstGeom prst="roundRect">
              <a:avLst/>
            </a:prstGeom>
            <a:solidFill>
              <a:schemeClr val="tx2"/>
            </a:solidFill>
            <a:ln>
              <a:noFill/>
            </a:ln>
          </p:spPr>
          <p:txBody>
            <a:bodyPr wrap="square" rtlCol="0" anchor="ctr">
              <a:spAutoFit/>
            </a:bodyPr>
            <a:lstStyle/>
            <a:p>
              <a:endParaRPr lang="zh-CN" altLang="en-US" sz="2400" b="1" dirty="0">
                <a:latin typeface="Calibri" panose="020F0502020204030204" charset="0"/>
                <a:cs typeface="Calibri" panose="020F0502020204030204" charset="0"/>
              </a:endParaRPr>
            </a:p>
          </p:txBody>
        </p:sp>
        <p:sp>
          <p:nvSpPr>
            <p:cNvPr id="16" name="文本框 15">
              <a:hlinkClick r:id="rId1" action="ppaction://hlinksldjump"/>
            </p:cNvPr>
            <p:cNvSpPr txBox="1"/>
            <p:nvPr/>
          </p:nvSpPr>
          <p:spPr>
            <a:xfrm>
              <a:off x="6105109" y="1622745"/>
              <a:ext cx="2153465" cy="441998"/>
            </a:xfrm>
            <a:prstGeom prst="roundRect">
              <a:avLst/>
            </a:prstGeom>
            <a:solidFill>
              <a:schemeClr val="bg1"/>
            </a:solidFill>
            <a:ln>
              <a:solidFill>
                <a:schemeClr val="tx2"/>
              </a:solidFill>
            </a:ln>
          </p:spPr>
          <p:txBody>
            <a:bodyPr wrap="square" rtlCol="0" anchor="ctr">
              <a:spAutoFit/>
            </a:bodyPr>
            <a:lstStyle/>
            <a:p>
              <a:pPr algn="ctr"/>
              <a:r>
                <a:rPr lang="en-US" altLang="zh-CN" sz="2000" b="1" dirty="0">
                  <a:solidFill>
                    <a:schemeClr val="tx2"/>
                  </a:solidFill>
                  <a:latin typeface="Calibri" panose="020F0502020204030204" charset="0"/>
                  <a:cs typeface="Calibri" panose="020F0502020204030204" charset="0"/>
                </a:rPr>
                <a:t>Writing skill</a:t>
              </a:r>
              <a:endParaRPr lang="zh-CN" altLang="en-US" sz="2000" b="1" dirty="0">
                <a:solidFill>
                  <a:schemeClr val="tx2"/>
                </a:solidFill>
                <a:latin typeface="Calibri" panose="020F0502020204030204" charset="0"/>
                <a:cs typeface="Calibri" panose="020F0502020204030204" charset="0"/>
              </a:endParaRPr>
            </a:p>
          </p:txBody>
        </p:sp>
      </p:grpSp>
      <p:grpSp>
        <p:nvGrpSpPr>
          <p:cNvPr id="13" name="组合 12"/>
          <p:cNvGrpSpPr/>
          <p:nvPr/>
        </p:nvGrpSpPr>
        <p:grpSpPr>
          <a:xfrm>
            <a:off x="8758130" y="1355460"/>
            <a:ext cx="1668597" cy="337185"/>
            <a:chOff x="5032649" y="4481655"/>
            <a:chExt cx="1668597" cy="337185"/>
          </a:xfrm>
        </p:grpSpPr>
        <p:sp>
          <p:nvSpPr>
            <p:cNvPr id="17" name="文本框 16"/>
            <p:cNvSpPr txBox="1"/>
            <p:nvPr/>
          </p:nvSpPr>
          <p:spPr>
            <a:xfrm>
              <a:off x="5191216" y="4481655"/>
              <a:ext cx="1510030" cy="337185"/>
            </a:xfrm>
            <a:prstGeom prst="rect">
              <a:avLst/>
            </a:prstGeom>
            <a:noFill/>
          </p:spPr>
          <p:txBody>
            <a:bodyPr wrap="none" rtlCol="0">
              <a:spAutoFit/>
            </a:bodyPr>
            <a:lstStyle/>
            <a:p>
              <a:r>
                <a:rPr lang="en-US" altLang="zh-CN" sz="1600" b="1" dirty="0">
                  <a:solidFill>
                    <a:srgbClr val="000000"/>
                  </a:solidFill>
                </a:rPr>
                <a:t>Getting the skill</a:t>
              </a:r>
              <a:endParaRPr lang="zh-CN" altLang="en-US" sz="1600" b="1" dirty="0">
                <a:solidFill>
                  <a:srgbClr val="000000"/>
                </a:solidFill>
              </a:endParaRPr>
            </a:p>
          </p:txBody>
        </p:sp>
        <p:sp>
          <p:nvSpPr>
            <p:cNvPr id="19" name="燕尾形 17"/>
            <p:cNvSpPr/>
            <p:nvPr/>
          </p:nvSpPr>
          <p:spPr>
            <a:xfrm>
              <a:off x="5032649" y="4582185"/>
              <a:ext cx="180000" cy="144000"/>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grpSp>
      <p:grpSp>
        <p:nvGrpSpPr>
          <p:cNvPr id="21" name="组合 20"/>
          <p:cNvGrpSpPr/>
          <p:nvPr/>
        </p:nvGrpSpPr>
        <p:grpSpPr>
          <a:xfrm>
            <a:off x="1911624" y="1770360"/>
            <a:ext cx="7691159" cy="4231600"/>
            <a:chOff x="1752600" y="2286000"/>
            <a:chExt cx="9228548" cy="2752378"/>
          </a:xfrm>
        </p:grpSpPr>
        <p:sp>
          <p:nvSpPr>
            <p:cNvPr id="23" name="圆角矩形 5"/>
            <p:cNvSpPr/>
            <p:nvPr/>
          </p:nvSpPr>
          <p:spPr>
            <a:xfrm>
              <a:off x="1928588" y="2401858"/>
              <a:ext cx="9052560" cy="2636520"/>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4" name="组合 23"/>
            <p:cNvGrpSpPr/>
            <p:nvPr/>
          </p:nvGrpSpPr>
          <p:grpSpPr>
            <a:xfrm>
              <a:off x="1752600" y="2286000"/>
              <a:ext cx="9052560" cy="2636520"/>
              <a:chOff x="1752600" y="2286000"/>
              <a:chExt cx="9052560" cy="2636520"/>
            </a:xfrm>
          </p:grpSpPr>
          <p:sp>
            <p:nvSpPr>
              <p:cNvPr id="25" name="任意多边形 10"/>
              <p:cNvSpPr/>
              <p:nvPr/>
            </p:nvSpPr>
            <p:spPr>
              <a:xfrm>
                <a:off x="1752600" y="2286000"/>
                <a:ext cx="1782127" cy="2636520"/>
              </a:xfrm>
              <a:custGeom>
                <a:avLst/>
                <a:gdLst>
                  <a:gd name="connsiteX0" fmla="*/ 439429 w 1782127"/>
                  <a:gd name="connsiteY0" fmla="*/ 0 h 2636520"/>
                  <a:gd name="connsiteX1" fmla="*/ 1782127 w 1782127"/>
                  <a:gd name="connsiteY1" fmla="*/ 0 h 2636520"/>
                  <a:gd name="connsiteX2" fmla="*/ 1782127 w 1782127"/>
                  <a:gd name="connsiteY2" fmla="*/ 2636520 h 2636520"/>
                  <a:gd name="connsiteX3" fmla="*/ 439429 w 1782127"/>
                  <a:gd name="connsiteY3" fmla="*/ 2636520 h 2636520"/>
                  <a:gd name="connsiteX4" fmla="*/ 0 w 1782127"/>
                  <a:gd name="connsiteY4" fmla="*/ 2197091 h 2636520"/>
                  <a:gd name="connsiteX5" fmla="*/ 0 w 1782127"/>
                  <a:gd name="connsiteY5" fmla="*/ 439429 h 2636520"/>
                  <a:gd name="connsiteX6" fmla="*/ 439429 w 1782127"/>
                  <a:gd name="connsiteY6" fmla="*/ 0 h 2636520"/>
                  <a:gd name="connsiteX0-1" fmla="*/ 1782127 w 1873567"/>
                  <a:gd name="connsiteY0-2" fmla="*/ 2636520 h 2727960"/>
                  <a:gd name="connsiteX1-3" fmla="*/ 439429 w 1873567"/>
                  <a:gd name="connsiteY1-4" fmla="*/ 2636520 h 2727960"/>
                  <a:gd name="connsiteX2-5" fmla="*/ 0 w 1873567"/>
                  <a:gd name="connsiteY2-6" fmla="*/ 2197091 h 2727960"/>
                  <a:gd name="connsiteX3-7" fmla="*/ 0 w 1873567"/>
                  <a:gd name="connsiteY3-8" fmla="*/ 439429 h 2727960"/>
                  <a:gd name="connsiteX4-9" fmla="*/ 439429 w 1873567"/>
                  <a:gd name="connsiteY4-10" fmla="*/ 0 h 2727960"/>
                  <a:gd name="connsiteX5-11" fmla="*/ 1782127 w 1873567"/>
                  <a:gd name="connsiteY5-12" fmla="*/ 0 h 2727960"/>
                  <a:gd name="connsiteX6-13" fmla="*/ 1873567 w 1873567"/>
                  <a:gd name="connsiteY6-14" fmla="*/ 2727960 h 2727960"/>
                  <a:gd name="connsiteX0-15" fmla="*/ 1782127 w 1782127"/>
                  <a:gd name="connsiteY0-16" fmla="*/ 2636520 h 2636520"/>
                  <a:gd name="connsiteX1-17" fmla="*/ 439429 w 1782127"/>
                  <a:gd name="connsiteY1-18" fmla="*/ 2636520 h 2636520"/>
                  <a:gd name="connsiteX2-19" fmla="*/ 0 w 1782127"/>
                  <a:gd name="connsiteY2-20" fmla="*/ 2197091 h 2636520"/>
                  <a:gd name="connsiteX3-21" fmla="*/ 0 w 1782127"/>
                  <a:gd name="connsiteY3-22" fmla="*/ 439429 h 2636520"/>
                  <a:gd name="connsiteX4-23" fmla="*/ 439429 w 1782127"/>
                  <a:gd name="connsiteY4-24" fmla="*/ 0 h 2636520"/>
                  <a:gd name="connsiteX5-25" fmla="*/ 1782127 w 1782127"/>
                  <a:gd name="connsiteY5-26" fmla="*/ 0 h 26365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782127" h="2636520">
                    <a:moveTo>
                      <a:pt x="1782127" y="2636520"/>
                    </a:moveTo>
                    <a:lnTo>
                      <a:pt x="439429" y="2636520"/>
                    </a:lnTo>
                    <a:cubicBezTo>
                      <a:pt x="196739" y="2636520"/>
                      <a:pt x="0" y="2439781"/>
                      <a:pt x="0" y="2197091"/>
                    </a:cubicBezTo>
                    <a:lnTo>
                      <a:pt x="0" y="439429"/>
                    </a:lnTo>
                    <a:cubicBezTo>
                      <a:pt x="0" y="196739"/>
                      <a:pt x="196739" y="0"/>
                      <a:pt x="439429" y="0"/>
                    </a:cubicBezTo>
                    <a:lnTo>
                      <a:pt x="1782127" y="0"/>
                    </a:lnTo>
                  </a:path>
                </a:pathLst>
              </a:custGeom>
              <a:noFill/>
              <a:ln w="38100">
                <a:solidFill>
                  <a:srgbClr val="2A3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9"/>
              <p:cNvSpPr/>
              <p:nvPr/>
            </p:nvSpPr>
            <p:spPr>
              <a:xfrm>
                <a:off x="9342120" y="2286000"/>
                <a:ext cx="1463040" cy="2636520"/>
              </a:xfrm>
              <a:custGeom>
                <a:avLst/>
                <a:gdLst>
                  <a:gd name="connsiteX0" fmla="*/ 0 w 1463040"/>
                  <a:gd name="connsiteY0" fmla="*/ 0 h 2636520"/>
                  <a:gd name="connsiteX1" fmla="*/ 1023611 w 1463040"/>
                  <a:gd name="connsiteY1" fmla="*/ 0 h 2636520"/>
                  <a:gd name="connsiteX2" fmla="*/ 1463040 w 1463040"/>
                  <a:gd name="connsiteY2" fmla="*/ 439429 h 2636520"/>
                  <a:gd name="connsiteX3" fmla="*/ 1463040 w 1463040"/>
                  <a:gd name="connsiteY3" fmla="*/ 2197091 h 2636520"/>
                  <a:gd name="connsiteX4" fmla="*/ 1023611 w 1463040"/>
                  <a:gd name="connsiteY4" fmla="*/ 2636520 h 2636520"/>
                  <a:gd name="connsiteX5" fmla="*/ 0 w 1463040"/>
                  <a:gd name="connsiteY5" fmla="*/ 2636520 h 2636520"/>
                  <a:gd name="connsiteX6" fmla="*/ 0 w 1463040"/>
                  <a:gd name="connsiteY6" fmla="*/ 0 h 2636520"/>
                  <a:gd name="connsiteX0-1" fmla="*/ 0 w 1463040"/>
                  <a:gd name="connsiteY0-2" fmla="*/ 0 h 2636520"/>
                  <a:gd name="connsiteX1-3" fmla="*/ 1023611 w 1463040"/>
                  <a:gd name="connsiteY1-4" fmla="*/ 0 h 2636520"/>
                  <a:gd name="connsiteX2-5" fmla="*/ 1463040 w 1463040"/>
                  <a:gd name="connsiteY2-6" fmla="*/ 439429 h 2636520"/>
                  <a:gd name="connsiteX3-7" fmla="*/ 1463040 w 1463040"/>
                  <a:gd name="connsiteY3-8" fmla="*/ 2197091 h 2636520"/>
                  <a:gd name="connsiteX4-9" fmla="*/ 1023611 w 1463040"/>
                  <a:gd name="connsiteY4-10" fmla="*/ 2636520 h 2636520"/>
                  <a:gd name="connsiteX5-11" fmla="*/ 0 w 1463040"/>
                  <a:gd name="connsiteY5-12" fmla="*/ 2636520 h 2636520"/>
                  <a:gd name="connsiteX6-13" fmla="*/ 91440 w 1463040"/>
                  <a:gd name="connsiteY6-14" fmla="*/ 91440 h 2636520"/>
                  <a:gd name="connsiteX0-15" fmla="*/ 0 w 1463040"/>
                  <a:gd name="connsiteY0-16" fmla="*/ 0 h 2636520"/>
                  <a:gd name="connsiteX1-17" fmla="*/ 1023611 w 1463040"/>
                  <a:gd name="connsiteY1-18" fmla="*/ 0 h 2636520"/>
                  <a:gd name="connsiteX2-19" fmla="*/ 1463040 w 1463040"/>
                  <a:gd name="connsiteY2-20" fmla="*/ 439429 h 2636520"/>
                  <a:gd name="connsiteX3-21" fmla="*/ 1463040 w 1463040"/>
                  <a:gd name="connsiteY3-22" fmla="*/ 2197091 h 2636520"/>
                  <a:gd name="connsiteX4-23" fmla="*/ 1023611 w 1463040"/>
                  <a:gd name="connsiteY4-24" fmla="*/ 2636520 h 2636520"/>
                  <a:gd name="connsiteX5-25" fmla="*/ 0 w 1463040"/>
                  <a:gd name="connsiteY5-26" fmla="*/ 2636520 h 263652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463040" h="2636520">
                    <a:moveTo>
                      <a:pt x="0" y="0"/>
                    </a:moveTo>
                    <a:lnTo>
                      <a:pt x="1023611" y="0"/>
                    </a:lnTo>
                    <a:cubicBezTo>
                      <a:pt x="1266301" y="0"/>
                      <a:pt x="1463040" y="196739"/>
                      <a:pt x="1463040" y="439429"/>
                    </a:cubicBezTo>
                    <a:lnTo>
                      <a:pt x="1463040" y="2197091"/>
                    </a:lnTo>
                    <a:cubicBezTo>
                      <a:pt x="1463040" y="2439781"/>
                      <a:pt x="1266301" y="2636520"/>
                      <a:pt x="1023611" y="2636520"/>
                    </a:cubicBezTo>
                    <a:lnTo>
                      <a:pt x="0" y="2636520"/>
                    </a:lnTo>
                  </a:path>
                </a:pathLst>
              </a:custGeom>
              <a:noFill/>
              <a:ln w="38100">
                <a:solidFill>
                  <a:srgbClr val="2A33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3726908" y="2286000"/>
                <a:ext cx="5615212" cy="0"/>
                <a:chOff x="3726908" y="2286000"/>
                <a:chExt cx="5615212" cy="0"/>
              </a:xfrm>
            </p:grpSpPr>
            <p:cxnSp>
              <p:nvCxnSpPr>
                <p:cNvPr id="38" name="直接连接符 37"/>
                <p:cNvCxnSpPr/>
                <p:nvPr/>
              </p:nvCxnSpPr>
              <p:spPr>
                <a:xfrm>
                  <a:off x="3726908" y="2286000"/>
                  <a:ext cx="2334978" cy="0"/>
                </a:xfrm>
                <a:prstGeom prst="line">
                  <a:avLst/>
                </a:prstGeom>
                <a:ln w="38100" cap="rnd">
                  <a:solidFill>
                    <a:srgbClr val="2A3364"/>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454868" y="2286000"/>
                  <a:ext cx="768892" cy="0"/>
                </a:xfrm>
                <a:prstGeom prst="line">
                  <a:avLst/>
                </a:prstGeom>
                <a:ln w="38100" cap="rnd">
                  <a:solidFill>
                    <a:srgbClr val="2A3364"/>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421880" y="2286000"/>
                  <a:ext cx="1920240" cy="0"/>
                </a:xfrm>
                <a:prstGeom prst="line">
                  <a:avLst/>
                </a:prstGeom>
                <a:ln w="38100" cap="rnd">
                  <a:solidFill>
                    <a:srgbClr val="2A3364"/>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3534727" y="4922520"/>
                <a:ext cx="5807393" cy="0"/>
                <a:chOff x="3534727" y="4922520"/>
                <a:chExt cx="5807393" cy="0"/>
              </a:xfrm>
            </p:grpSpPr>
            <p:grpSp>
              <p:nvGrpSpPr>
                <p:cNvPr id="33" name="组合 32"/>
                <p:cNvGrpSpPr/>
                <p:nvPr/>
              </p:nvGrpSpPr>
              <p:grpSpPr>
                <a:xfrm>
                  <a:off x="3534727" y="4922520"/>
                  <a:ext cx="4649153" cy="0"/>
                  <a:chOff x="3726908" y="2286000"/>
                  <a:chExt cx="4649153" cy="0"/>
                </a:xfrm>
              </p:grpSpPr>
              <p:cxnSp>
                <p:nvCxnSpPr>
                  <p:cNvPr id="35" name="直接连接符 34"/>
                  <p:cNvCxnSpPr/>
                  <p:nvPr/>
                </p:nvCxnSpPr>
                <p:spPr>
                  <a:xfrm>
                    <a:off x="3726908" y="2286000"/>
                    <a:ext cx="2334978" cy="0"/>
                  </a:xfrm>
                  <a:prstGeom prst="line">
                    <a:avLst/>
                  </a:prstGeom>
                  <a:ln w="38100" cap="rnd">
                    <a:solidFill>
                      <a:srgbClr val="2A3364"/>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454868" y="2286000"/>
                    <a:ext cx="768892" cy="0"/>
                  </a:xfrm>
                  <a:prstGeom prst="line">
                    <a:avLst/>
                  </a:prstGeom>
                  <a:ln w="38100" cap="rnd">
                    <a:solidFill>
                      <a:srgbClr val="2A3364"/>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421880" y="2286000"/>
                    <a:ext cx="954181" cy="0"/>
                  </a:xfrm>
                  <a:prstGeom prst="line">
                    <a:avLst/>
                  </a:prstGeom>
                  <a:ln w="38100" cap="rnd">
                    <a:solidFill>
                      <a:srgbClr val="2A3364"/>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a:xfrm>
                  <a:off x="8387939" y="4922520"/>
                  <a:ext cx="954181" cy="0"/>
                </a:xfrm>
                <a:prstGeom prst="line">
                  <a:avLst/>
                </a:prstGeom>
                <a:ln w="38100" cap="rnd">
                  <a:solidFill>
                    <a:srgbClr val="2A3364"/>
                  </a:solidFill>
                </a:ln>
              </p:spPr>
              <p:style>
                <a:lnRef idx="1">
                  <a:schemeClr val="accent1"/>
                </a:lnRef>
                <a:fillRef idx="0">
                  <a:schemeClr val="accent1"/>
                </a:fillRef>
                <a:effectRef idx="0">
                  <a:schemeClr val="accent1"/>
                </a:effectRef>
                <a:fontRef idx="minor">
                  <a:schemeClr val="tx1"/>
                </a:fontRef>
              </p:style>
            </p:cxnSp>
          </p:grpSp>
        </p:grpSp>
      </p:grpSp>
      <p:sp>
        <p:nvSpPr>
          <p:cNvPr id="41" name="文本框 40"/>
          <p:cNvSpPr txBox="1"/>
          <p:nvPr/>
        </p:nvSpPr>
        <p:spPr>
          <a:xfrm>
            <a:off x="1854473" y="1280334"/>
            <a:ext cx="2152650" cy="398780"/>
          </a:xfrm>
          <a:prstGeom prst="rect">
            <a:avLst/>
          </a:prstGeom>
          <a:noFill/>
        </p:spPr>
        <p:txBody>
          <a:bodyPr wrap="none" rtlCol="0">
            <a:spAutoFit/>
          </a:bodyPr>
          <a:lstStyle/>
          <a:p>
            <a:r>
              <a:rPr lang="en-US" altLang="zh-CN" sz="2000" b="1" dirty="0">
                <a:solidFill>
                  <a:schemeClr val="tx2"/>
                </a:solidFill>
              </a:rPr>
              <a:t>Writing definitions</a:t>
            </a:r>
            <a:endParaRPr lang="zh-CN" altLang="en-US" sz="2000" b="1" dirty="0">
              <a:solidFill>
                <a:schemeClr val="tx2"/>
              </a:solidFill>
            </a:endParaRPr>
          </a:p>
        </p:txBody>
      </p:sp>
      <p:sp>
        <p:nvSpPr>
          <p:cNvPr id="3" name="文本框 2"/>
          <p:cNvSpPr txBox="1"/>
          <p:nvPr/>
        </p:nvSpPr>
        <p:spPr>
          <a:xfrm>
            <a:off x="2282283" y="2141034"/>
            <a:ext cx="7069873" cy="3415030"/>
          </a:xfrm>
          <a:prstGeom prst="rect">
            <a:avLst/>
          </a:prstGeom>
          <a:noFill/>
        </p:spPr>
        <p:txBody>
          <a:bodyPr wrap="square" rtlCol="0">
            <a:spAutoFit/>
          </a:bodyPr>
          <a:lstStyle/>
          <a:p>
            <a:r>
              <a:rPr lang="en-US" altLang="zh-CN" dirty="0">
                <a:solidFill>
                  <a:schemeClr val="accent6">
                    <a:lumMod val="10000"/>
                  </a:schemeClr>
                </a:solidFill>
              </a:rPr>
              <a:t>A definition is a statement that explains the meaning of a term (a word or a phrase). The primary reason to include definitions in your writing is to provide clarity and avoid misunderstanding. A formal definition generally consists of three parts:</a:t>
            </a:r>
            <a:endParaRPr lang="en-US" altLang="zh-CN" dirty="0">
              <a:solidFill>
                <a:schemeClr val="accent6">
                  <a:lumMod val="10000"/>
                </a:schemeClr>
              </a:solidFill>
            </a:endParaRPr>
          </a:p>
          <a:p>
            <a:pPr marL="285750" indent="-285750">
              <a:buFont typeface="Arial" panose="020B0604020202020204" pitchFamily="34" charset="0"/>
              <a:buChar char="•"/>
            </a:pPr>
            <a:r>
              <a:rPr lang="en-US" altLang="zh-CN" dirty="0">
                <a:solidFill>
                  <a:schemeClr val="accent6">
                    <a:lumMod val="10000"/>
                  </a:schemeClr>
                </a:solidFill>
              </a:rPr>
              <a:t>the term to be defined</a:t>
            </a:r>
            <a:endParaRPr lang="en-US" altLang="zh-CN" dirty="0">
              <a:solidFill>
                <a:schemeClr val="accent6">
                  <a:lumMod val="10000"/>
                </a:schemeClr>
              </a:solidFill>
            </a:endParaRPr>
          </a:p>
          <a:p>
            <a:pPr marL="285750" indent="-285750">
              <a:buFont typeface="Arial" panose="020B0604020202020204" pitchFamily="34" charset="0"/>
              <a:buChar char="•"/>
            </a:pPr>
            <a:r>
              <a:rPr lang="en-US" altLang="zh-CN" dirty="0">
                <a:solidFill>
                  <a:schemeClr val="accent6">
                    <a:lumMod val="10000"/>
                  </a:schemeClr>
                </a:solidFill>
              </a:rPr>
              <a:t>the category to which the term belongs</a:t>
            </a:r>
            <a:endParaRPr lang="en-US" altLang="zh-CN" dirty="0">
              <a:solidFill>
                <a:schemeClr val="accent6">
                  <a:lumMod val="10000"/>
                </a:schemeClr>
              </a:solidFill>
            </a:endParaRPr>
          </a:p>
          <a:p>
            <a:pPr marL="285750" indent="-285750">
              <a:buFont typeface="Arial" panose="020B0604020202020204" pitchFamily="34" charset="0"/>
              <a:buChar char="•"/>
            </a:pPr>
            <a:r>
              <a:rPr lang="en-US" altLang="zh-CN" dirty="0">
                <a:solidFill>
                  <a:schemeClr val="accent6">
                    <a:lumMod val="10000"/>
                  </a:schemeClr>
                </a:solidFill>
              </a:rPr>
              <a:t>the characteristics that distinguish it from other members of its category</a:t>
            </a:r>
            <a:endParaRPr lang="en-US" altLang="zh-CN" dirty="0">
              <a:solidFill>
                <a:schemeClr val="accent6">
                  <a:lumMod val="10000"/>
                </a:schemeClr>
              </a:solidFill>
            </a:endParaRPr>
          </a:p>
          <a:p>
            <a:pPr marL="285750" indent="-285750">
              <a:buFont typeface="Arial" panose="020B0604020202020204" pitchFamily="34" charset="0"/>
              <a:buChar char="•"/>
            </a:pPr>
            <a:endParaRPr lang="en-US" altLang="zh-CN" dirty="0">
              <a:solidFill>
                <a:schemeClr val="accent6">
                  <a:lumMod val="10000"/>
                </a:schemeClr>
              </a:solidFill>
            </a:endParaRPr>
          </a:p>
          <a:p>
            <a:r>
              <a:rPr lang="en-US" altLang="zh-CN" dirty="0">
                <a:solidFill>
                  <a:schemeClr val="accent6">
                    <a:lumMod val="10000"/>
                  </a:schemeClr>
                </a:solidFill>
              </a:rPr>
              <a:t>In the student model essay, the writer defines the term “polio” as follows:</a:t>
            </a:r>
            <a:endParaRPr lang="en-US" altLang="zh-CN" dirty="0">
              <a:solidFill>
                <a:schemeClr val="accent6">
                  <a:lumMod val="10000"/>
                </a:schemeClr>
              </a:solidFill>
            </a:endParaRPr>
          </a:p>
          <a:p>
            <a:r>
              <a:rPr lang="en-US" altLang="zh-CN" i="1" dirty="0">
                <a:solidFill>
                  <a:schemeClr val="accent6">
                    <a:lumMod val="10000"/>
                  </a:schemeClr>
                </a:solidFill>
              </a:rPr>
              <a:t>Polio</a:t>
            </a:r>
            <a:r>
              <a:rPr lang="en-US" altLang="zh-CN" dirty="0">
                <a:solidFill>
                  <a:schemeClr val="accent6">
                    <a:lumMod val="10000"/>
                  </a:schemeClr>
                </a:solidFill>
              </a:rPr>
              <a:t> [word being defined] </a:t>
            </a:r>
            <a:r>
              <a:rPr lang="en-US" altLang="zh-CN" i="1" dirty="0">
                <a:solidFill>
                  <a:schemeClr val="accent6">
                    <a:lumMod val="10000"/>
                  </a:schemeClr>
                </a:solidFill>
              </a:rPr>
              <a:t>is</a:t>
            </a:r>
            <a:r>
              <a:rPr lang="en-US" altLang="zh-CN" dirty="0">
                <a:solidFill>
                  <a:schemeClr val="accent6">
                    <a:lumMod val="10000"/>
                  </a:schemeClr>
                </a:solidFill>
              </a:rPr>
              <a:t> </a:t>
            </a:r>
            <a:r>
              <a:rPr lang="en-US" altLang="zh-CN" i="1" dirty="0">
                <a:solidFill>
                  <a:schemeClr val="accent6">
                    <a:lumMod val="10000"/>
                  </a:schemeClr>
                </a:solidFill>
              </a:rPr>
              <a:t>an infectious disease </a:t>
            </a:r>
            <a:r>
              <a:rPr lang="en-US" altLang="zh-CN" dirty="0">
                <a:solidFill>
                  <a:schemeClr val="accent6">
                    <a:lumMod val="10000"/>
                  </a:schemeClr>
                </a:solidFill>
              </a:rPr>
              <a:t>[category]</a:t>
            </a:r>
            <a:r>
              <a:rPr lang="en-US" altLang="zh-CN" i="1" dirty="0">
                <a:solidFill>
                  <a:schemeClr val="accent6">
                    <a:lumMod val="10000"/>
                  </a:schemeClr>
                </a:solidFill>
              </a:rPr>
              <a:t> that destroys muscles </a:t>
            </a:r>
            <a:r>
              <a:rPr lang="en-US" altLang="zh-CN" dirty="0">
                <a:solidFill>
                  <a:schemeClr val="accent6">
                    <a:lumMod val="10000"/>
                  </a:schemeClr>
                </a:solidFill>
              </a:rPr>
              <a:t>[characteristics].</a:t>
            </a:r>
            <a:endParaRPr lang="zh-CN" altLang="en-US" dirty="0">
              <a:solidFill>
                <a:schemeClr val="accent6">
                  <a:lumMod val="1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13314" name="标题 13313"/>
          <p:cNvSpPr/>
          <p:nvPr>
            <p:ph type="title"/>
          </p:nvPr>
        </p:nvSpPr>
        <p:spPr/>
        <p:txBody>
          <a:bodyPr lIns="92075" tIns="46038" rIns="92075" bIns="46038" anchor="ctr" anchorCtr="0"/>
          <a:p>
            <a:r>
              <a:rPr lang="zh-CN" altLang="en-US" sz="3200" dirty="0">
                <a:solidFill>
                  <a:schemeClr val="tx1"/>
                </a:solidFill>
                <a:latin typeface="Comic Sans MS" panose="030F0702030302020204" charset="0"/>
              </a:rPr>
              <a:t>Steps of summary writing</a:t>
            </a:r>
            <a:endParaRPr lang="zh-CN" altLang="en-US" sz="3200" dirty="0">
              <a:solidFill>
                <a:schemeClr val="tx1"/>
              </a:solidFill>
              <a:latin typeface="Comic Sans MS" panose="030F0702030302020204" charset="0"/>
            </a:endParaRPr>
          </a:p>
        </p:txBody>
      </p:sp>
      <p:sp>
        <p:nvSpPr>
          <p:cNvPr id="13315" name="波形 13314"/>
          <p:cNvSpPr/>
          <p:nvPr/>
        </p:nvSpPr>
        <p:spPr>
          <a:xfrm>
            <a:off x="3287713" y="1628775"/>
            <a:ext cx="2233612" cy="1223963"/>
          </a:xfrm>
          <a:prstGeom prst="wave">
            <a:avLst>
              <a:gd name="adj1" fmla="val 13005"/>
              <a:gd name="adj2" fmla="val 0"/>
            </a:avLst>
          </a:prstGeom>
          <a:solidFill>
            <a:schemeClr val="accent1">
              <a:alpha val="87000"/>
            </a:schemeClr>
          </a:solidFill>
          <a:ln w="9525" cap="flat" cmpd="sng">
            <a:solidFill>
              <a:srgbClr val="000000"/>
            </a:solidFill>
            <a:prstDash val="solid"/>
            <a:headEnd type="none" w="med" len="med"/>
            <a:tailEnd type="none" w="med" len="med"/>
          </a:ln>
        </p:spPr>
        <p:txBody>
          <a:bodyPr vert="horz" wrap="none" anchor="ctr" anchorCtr="0"/>
          <a:p>
            <a:pPr algn="ctr"/>
            <a:r>
              <a:rPr lang="zh-CN" altLang="en-US" sz="3200" dirty="0">
                <a:solidFill>
                  <a:schemeClr val="tx2"/>
                </a:solidFill>
                <a:latin typeface="Comic Sans MS" panose="030F0702030302020204" charset="0"/>
              </a:rPr>
              <a:t>reading</a:t>
            </a:r>
            <a:endParaRPr lang="zh-CN" altLang="en-US" sz="3200" dirty="0">
              <a:solidFill>
                <a:schemeClr val="tx2"/>
              </a:solidFill>
              <a:latin typeface="Comic Sans MS" panose="030F0702030302020204" charset="0"/>
            </a:endParaRPr>
          </a:p>
        </p:txBody>
      </p:sp>
      <p:sp>
        <p:nvSpPr>
          <p:cNvPr id="13316" name="波形 13315"/>
          <p:cNvSpPr/>
          <p:nvPr/>
        </p:nvSpPr>
        <p:spPr>
          <a:xfrm>
            <a:off x="5521325" y="3357563"/>
            <a:ext cx="2232025" cy="1223962"/>
          </a:xfrm>
          <a:prstGeom prst="wave">
            <a:avLst>
              <a:gd name="adj1" fmla="val 13005"/>
              <a:gd name="adj2" fmla="val 0"/>
            </a:avLst>
          </a:prstGeom>
          <a:solidFill>
            <a:schemeClr val="accent1">
              <a:alpha val="87000"/>
            </a:schemeClr>
          </a:solidFill>
          <a:ln w="9525" cap="flat" cmpd="sng">
            <a:solidFill>
              <a:srgbClr val="000000"/>
            </a:solidFill>
            <a:prstDash val="solid"/>
            <a:headEnd type="none" w="med" len="med"/>
            <a:tailEnd type="none" w="med" len="med"/>
          </a:ln>
        </p:spPr>
        <p:txBody>
          <a:bodyPr vert="horz" wrap="none" anchor="ctr" anchorCtr="0"/>
          <a:p>
            <a:pPr algn="ctr"/>
            <a:r>
              <a:rPr lang="zh-CN" altLang="en-US" sz="3200" dirty="0">
                <a:solidFill>
                  <a:schemeClr val="tx2"/>
                </a:solidFill>
                <a:latin typeface="Comic Sans MS" panose="030F0702030302020204" charset="0"/>
              </a:rPr>
              <a:t>writing</a:t>
            </a:r>
            <a:endParaRPr lang="zh-CN" altLang="en-US" sz="3200" dirty="0">
              <a:solidFill>
                <a:schemeClr val="tx2"/>
              </a:solidFill>
              <a:latin typeface="Comic Sans MS" panose="030F0702030302020204" charset="0"/>
            </a:endParaRPr>
          </a:p>
        </p:txBody>
      </p:sp>
      <p:sp>
        <p:nvSpPr>
          <p:cNvPr id="13317" name="波形 13316"/>
          <p:cNvSpPr/>
          <p:nvPr/>
        </p:nvSpPr>
        <p:spPr>
          <a:xfrm>
            <a:off x="7753350" y="4941888"/>
            <a:ext cx="2232025" cy="1223962"/>
          </a:xfrm>
          <a:prstGeom prst="wave">
            <a:avLst>
              <a:gd name="adj1" fmla="val 13005"/>
              <a:gd name="adj2" fmla="val 0"/>
            </a:avLst>
          </a:prstGeom>
          <a:solidFill>
            <a:schemeClr val="accent1">
              <a:alpha val="87000"/>
            </a:schemeClr>
          </a:solidFill>
          <a:ln w="9525" cap="flat" cmpd="sng">
            <a:solidFill>
              <a:srgbClr val="000000"/>
            </a:solidFill>
            <a:prstDash val="solid"/>
            <a:headEnd type="none" w="med" len="med"/>
            <a:tailEnd type="none" w="med" len="med"/>
          </a:ln>
        </p:spPr>
        <p:txBody>
          <a:bodyPr vert="horz" wrap="none" anchor="ctr" anchorCtr="0"/>
          <a:p>
            <a:pPr algn="ctr"/>
            <a:r>
              <a:rPr lang="zh-CN" altLang="en-US" sz="3200" dirty="0">
                <a:solidFill>
                  <a:schemeClr val="tx2"/>
                </a:solidFill>
                <a:latin typeface="Comic Sans MS" panose="030F0702030302020204" charset="0"/>
              </a:rPr>
              <a:t>modifying</a:t>
            </a:r>
            <a:endParaRPr lang="zh-CN" altLang="en-US" sz="3200" dirty="0">
              <a:solidFill>
                <a:schemeClr val="tx2"/>
              </a:solidFill>
              <a:latin typeface="Comic Sans MS" panose="030F0702030302020204" charset="0"/>
              <a:ea typeface="Comic Sans MS" panose="030F0702030302020204" charset="0"/>
            </a:endParaRPr>
          </a:p>
        </p:txBody>
      </p:sp>
      <p:sp>
        <p:nvSpPr>
          <p:cNvPr id="13318" name="任意多边形 13317"/>
          <p:cNvSpPr/>
          <p:nvPr/>
        </p:nvSpPr>
        <p:spPr>
          <a:xfrm rot="2640000">
            <a:off x="7392988" y="4508500"/>
            <a:ext cx="768350" cy="44132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alpha val="100000"/>
            </a:srgbClr>
          </a:solidFill>
          <a:ln w="9525" cap="flat" cmpd="sng">
            <a:solidFill>
              <a:srgbClr val="000000"/>
            </a:solidFill>
            <a:prstDash val="solid"/>
            <a:miter/>
            <a:headEnd type="none" w="med" len="med"/>
            <a:tailEnd type="none" w="med" len="med"/>
          </a:ln>
        </p:spPr>
        <p:txBody>
          <a:bodyPr/>
          <a:p>
            <a:endParaRPr lang="zh-CN" altLang="en-US"/>
          </a:p>
        </p:txBody>
      </p:sp>
      <p:sp>
        <p:nvSpPr>
          <p:cNvPr id="13319" name="任意多边形 13318"/>
          <p:cNvSpPr/>
          <p:nvPr/>
        </p:nvSpPr>
        <p:spPr>
          <a:xfrm rot="2640000">
            <a:off x="5160963" y="2852738"/>
            <a:ext cx="768350" cy="439737"/>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99">
              <a:alpha val="100000"/>
            </a:srgbClr>
          </a:solidFill>
          <a:ln w="9525" cap="flat" cmpd="sng">
            <a:solidFill>
              <a:srgbClr val="000000"/>
            </a:solidFill>
            <a:prstDash val="solid"/>
            <a:miter/>
            <a:headEnd type="none" w="med" len="med"/>
            <a:tailEnd type="none" w="med" len="med"/>
          </a:ln>
        </p:spPr>
        <p:txBody>
          <a:bodyPr/>
          <a:p>
            <a:endParaRPr lang="zh-CN" altLang="en-US"/>
          </a:p>
        </p:txBody>
      </p:sp>
      <p:pic>
        <p:nvPicPr>
          <p:cNvPr id="13320" name="Picture 12" descr="E:\图片\梦幻欧洲\0018.JPG"/>
          <p:cNvPicPr>
            <a:picLocks noChangeAspect="1"/>
          </p:cNvPicPr>
          <p:nvPr/>
        </p:nvPicPr>
        <p:blipFill>
          <a:blip r:embed="rId1"/>
          <a:stretch>
            <a:fillRect/>
          </a:stretch>
        </p:blipFill>
        <p:spPr>
          <a:xfrm>
            <a:off x="2784475" y="4797425"/>
            <a:ext cx="2759075" cy="2070100"/>
          </a:xfrm>
          <a:prstGeom prst="rect">
            <a:avLst/>
          </a:prstGeom>
          <a:noFill/>
          <a:ln w="9525" cap="flat" cmpd="sng">
            <a:solidFill>
              <a:srgbClr val="FF9900"/>
            </a:solidFill>
            <a:prstDash val="solid"/>
            <a:miter/>
            <a:headEnd type="none" w="med" len="med"/>
            <a:tailEnd type="none" w="med" len="me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3320"/>
                                        </p:tgtEl>
                                        <p:attrNameLst>
                                          <p:attrName>style.visibility</p:attrName>
                                        </p:attrNameLst>
                                      </p:cBhvr>
                                      <p:to>
                                        <p:strVal val="visible"/>
                                      </p:to>
                                    </p:set>
                                    <p:animEffect transition="in" filter="dissolve">
                                      <p:cBhvr>
                                        <p:cTn id="7" dur="500"/>
                                        <p:tgtEl>
                                          <p:spTgt spid="133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15"/>
                                        </p:tgtEl>
                                        <p:attrNameLst>
                                          <p:attrName>style.visibility</p:attrName>
                                        </p:attrNameLst>
                                      </p:cBhvr>
                                      <p:to>
                                        <p:strVal val="visible"/>
                                      </p:to>
                                    </p:set>
                                    <p:anim calcmode="lin" valueType="num">
                                      <p:cBhvr additive="base">
                                        <p:cTn id="12" dur="500" fill="hold"/>
                                        <p:tgtEl>
                                          <p:spTgt spid="13315"/>
                                        </p:tgtEl>
                                        <p:attrNameLst>
                                          <p:attrName>ppt_x</p:attrName>
                                        </p:attrNameLst>
                                      </p:cBhvr>
                                      <p:tavLst>
                                        <p:tav tm="0">
                                          <p:val>
                                            <p:strVal val="#ppt_x"/>
                                          </p:val>
                                        </p:tav>
                                        <p:tav tm="100000">
                                          <p:val>
                                            <p:strVal val="#ppt_x"/>
                                          </p:val>
                                        </p:tav>
                                      </p:tavLst>
                                    </p:anim>
                                    <p:anim calcmode="lin" valueType="num">
                                      <p:cBhvr additive="base">
                                        <p:cTn id="13" dur="500" fill="hold"/>
                                        <p:tgtEl>
                                          <p:spTgt spid="1331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3315">
                                            <p:txEl>
                                              <p:charRg st="0" end="8"/>
                                            </p:txEl>
                                          </p:spTgt>
                                        </p:tgtEl>
                                        <p:attrNameLst>
                                          <p:attrName>style.visibility</p:attrName>
                                        </p:attrNameLst>
                                      </p:cBhvr>
                                      <p:to>
                                        <p:strVal val="visible"/>
                                      </p:to>
                                    </p:set>
                                    <p:anim calcmode="lin" valueType="num">
                                      <p:cBhvr additive="base">
                                        <p:cTn id="16" dur="500" fill="hold"/>
                                        <p:tgtEl>
                                          <p:spTgt spid="13315">
                                            <p:txEl>
                                              <p:charRg st="0" end="8"/>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13315">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319"/>
                                        </p:tgtEl>
                                        <p:attrNameLst>
                                          <p:attrName>style.visibility</p:attrName>
                                        </p:attrNameLst>
                                      </p:cBhvr>
                                      <p:to>
                                        <p:strVal val="visible"/>
                                      </p:to>
                                    </p:set>
                                    <p:anim calcmode="lin" valueType="num">
                                      <p:cBhvr additive="base">
                                        <p:cTn id="22" dur="500" fill="hold"/>
                                        <p:tgtEl>
                                          <p:spTgt spid="13319"/>
                                        </p:tgtEl>
                                        <p:attrNameLst>
                                          <p:attrName>ppt_x</p:attrName>
                                        </p:attrNameLst>
                                      </p:cBhvr>
                                      <p:tavLst>
                                        <p:tav tm="0">
                                          <p:val>
                                            <p:strVal val="#ppt_x"/>
                                          </p:val>
                                        </p:tav>
                                        <p:tav tm="100000">
                                          <p:val>
                                            <p:strVal val="#ppt_x"/>
                                          </p:val>
                                        </p:tav>
                                      </p:tavLst>
                                    </p:anim>
                                    <p:anim calcmode="lin" valueType="num">
                                      <p:cBhvr additive="base">
                                        <p:cTn id="23" dur="500" fill="hold"/>
                                        <p:tgtEl>
                                          <p:spTgt spid="1331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3316"/>
                                        </p:tgtEl>
                                        <p:attrNameLst>
                                          <p:attrName>style.visibility</p:attrName>
                                        </p:attrNameLst>
                                      </p:cBhvr>
                                      <p:to>
                                        <p:strVal val="visible"/>
                                      </p:to>
                                    </p:set>
                                    <p:anim calcmode="lin" valueType="num">
                                      <p:cBhvr additive="base">
                                        <p:cTn id="26" dur="500" fill="hold"/>
                                        <p:tgtEl>
                                          <p:spTgt spid="13316"/>
                                        </p:tgtEl>
                                        <p:attrNameLst>
                                          <p:attrName>ppt_x</p:attrName>
                                        </p:attrNameLst>
                                      </p:cBhvr>
                                      <p:tavLst>
                                        <p:tav tm="0">
                                          <p:val>
                                            <p:strVal val="#ppt_x"/>
                                          </p:val>
                                        </p:tav>
                                        <p:tav tm="100000">
                                          <p:val>
                                            <p:strVal val="#ppt_x"/>
                                          </p:val>
                                        </p:tav>
                                      </p:tavLst>
                                    </p:anim>
                                    <p:anim calcmode="lin" valueType="num">
                                      <p:cBhvr additive="base">
                                        <p:cTn id="27" dur="500" fill="hold"/>
                                        <p:tgtEl>
                                          <p:spTgt spid="1331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3316">
                                            <p:txEl>
                                              <p:charRg st="0" end="8"/>
                                            </p:txEl>
                                          </p:spTgt>
                                        </p:tgtEl>
                                        <p:attrNameLst>
                                          <p:attrName>style.visibility</p:attrName>
                                        </p:attrNameLst>
                                      </p:cBhvr>
                                      <p:to>
                                        <p:strVal val="visible"/>
                                      </p:to>
                                    </p:set>
                                    <p:anim calcmode="lin" valueType="num">
                                      <p:cBhvr additive="base">
                                        <p:cTn id="30" dur="500" fill="hold"/>
                                        <p:tgtEl>
                                          <p:spTgt spid="13316">
                                            <p:txEl>
                                              <p:charRg st="0" end="8"/>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316">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3318"/>
                                        </p:tgtEl>
                                        <p:attrNameLst>
                                          <p:attrName>style.visibility</p:attrName>
                                        </p:attrNameLst>
                                      </p:cBhvr>
                                      <p:to>
                                        <p:strVal val="visible"/>
                                      </p:to>
                                    </p:set>
                                    <p:anim calcmode="lin" valueType="num">
                                      <p:cBhvr additive="base">
                                        <p:cTn id="36" dur="500" fill="hold"/>
                                        <p:tgtEl>
                                          <p:spTgt spid="13318"/>
                                        </p:tgtEl>
                                        <p:attrNameLst>
                                          <p:attrName>ppt_x</p:attrName>
                                        </p:attrNameLst>
                                      </p:cBhvr>
                                      <p:tavLst>
                                        <p:tav tm="0">
                                          <p:val>
                                            <p:strVal val="#ppt_x"/>
                                          </p:val>
                                        </p:tav>
                                        <p:tav tm="100000">
                                          <p:val>
                                            <p:strVal val="#ppt_x"/>
                                          </p:val>
                                        </p:tav>
                                      </p:tavLst>
                                    </p:anim>
                                    <p:anim calcmode="lin" valueType="num">
                                      <p:cBhvr additive="base">
                                        <p:cTn id="37" dur="500" fill="hold"/>
                                        <p:tgtEl>
                                          <p:spTgt spid="13318"/>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3317"/>
                                        </p:tgtEl>
                                        <p:attrNameLst>
                                          <p:attrName>style.visibility</p:attrName>
                                        </p:attrNameLst>
                                      </p:cBhvr>
                                      <p:to>
                                        <p:strVal val="visible"/>
                                      </p:to>
                                    </p:set>
                                    <p:anim calcmode="lin" valueType="num">
                                      <p:cBhvr additive="base">
                                        <p:cTn id="40" dur="500" fill="hold"/>
                                        <p:tgtEl>
                                          <p:spTgt spid="13317"/>
                                        </p:tgtEl>
                                        <p:attrNameLst>
                                          <p:attrName>ppt_x</p:attrName>
                                        </p:attrNameLst>
                                      </p:cBhvr>
                                      <p:tavLst>
                                        <p:tav tm="0">
                                          <p:val>
                                            <p:strVal val="#ppt_x"/>
                                          </p:val>
                                        </p:tav>
                                        <p:tav tm="100000">
                                          <p:val>
                                            <p:strVal val="#ppt_x"/>
                                          </p:val>
                                        </p:tav>
                                      </p:tavLst>
                                    </p:anim>
                                    <p:anim calcmode="lin" valueType="num">
                                      <p:cBhvr additive="base">
                                        <p:cTn id="41" dur="500" fill="hold"/>
                                        <p:tgtEl>
                                          <p:spTgt spid="1331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3317">
                                            <p:txEl>
                                              <p:charRg st="0" end="10"/>
                                            </p:txEl>
                                          </p:spTgt>
                                        </p:tgtEl>
                                        <p:attrNameLst>
                                          <p:attrName>style.visibility</p:attrName>
                                        </p:attrNameLst>
                                      </p:cBhvr>
                                      <p:to>
                                        <p:strVal val="visible"/>
                                      </p:to>
                                    </p:set>
                                    <p:anim calcmode="lin" valueType="num">
                                      <p:cBhvr additive="base">
                                        <p:cTn id="44" dur="500" fill="hold"/>
                                        <p:tgtEl>
                                          <p:spTgt spid="13317">
                                            <p:txEl>
                                              <p:charRg st="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3317">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mph" presetSubtype="0" fill="hold" nodeType="clickEffect">
                                  <p:stCondLst>
                                    <p:cond delay="0"/>
                                  </p:stCondLst>
                                  <p:childTnLst>
                                    <p:animScale>
                                      <p:cBhvr>
                                        <p:cTn id="49" dur="2000" fill="hold"/>
                                        <p:tgtEl>
                                          <p:spTgt spid="13315">
                                            <p:txEl>
                                              <p:charRg st="0" end="8"/>
                                            </p:txEl>
                                          </p:spTgt>
                                        </p:tgtEl>
                                      </p:cBhvr>
                                      <p:by x="150000" y="150000"/>
                                    </p:animScale>
                                  </p:childTnLst>
                                </p:cTn>
                              </p:par>
                            </p:childTnLst>
                          </p:cTn>
                        </p:par>
                      </p:childTnLst>
                    </p:cTn>
                  </p:par>
                  <p:par>
                    <p:cTn id="50" fill="hold">
                      <p:stCondLst>
                        <p:cond delay="indefinite"/>
                      </p:stCondLst>
                      <p:childTnLst>
                        <p:par>
                          <p:cTn id="51" fill="hold">
                            <p:stCondLst>
                              <p:cond delay="0"/>
                            </p:stCondLst>
                            <p:childTnLst>
                              <p:par>
                                <p:cTn id="52" presetID="6" presetClass="emph" presetSubtype="0" fill="hold" nodeType="clickEffect">
                                  <p:stCondLst>
                                    <p:cond delay="0"/>
                                  </p:stCondLst>
                                  <p:childTnLst>
                                    <p:animScale>
                                      <p:cBhvr>
                                        <p:cTn id="53" dur="2000" fill="hold"/>
                                        <p:tgtEl>
                                          <p:spTgt spid="13316">
                                            <p:txEl>
                                              <p:charRg st="0" end="8"/>
                                            </p:txEl>
                                          </p:spTgt>
                                        </p:tgtEl>
                                      </p:cBhvr>
                                      <p:by x="150000" y="150000"/>
                                    </p:animScale>
                                  </p:childTnLst>
                                </p:cTn>
                              </p:par>
                            </p:childTnLst>
                          </p:cTn>
                        </p:par>
                      </p:childTnLst>
                    </p:cTn>
                  </p:par>
                  <p:par>
                    <p:cTn id="54" fill="hold">
                      <p:stCondLst>
                        <p:cond delay="indefinite"/>
                      </p:stCondLst>
                      <p:childTnLst>
                        <p:par>
                          <p:cTn id="55" fill="hold">
                            <p:stCondLst>
                              <p:cond delay="0"/>
                            </p:stCondLst>
                            <p:childTnLst>
                              <p:par>
                                <p:cTn id="56" presetID="6" presetClass="emph" presetSubtype="0" fill="hold" nodeType="clickEffect">
                                  <p:stCondLst>
                                    <p:cond delay="0"/>
                                  </p:stCondLst>
                                  <p:childTnLst>
                                    <p:animScale>
                                      <p:cBhvr>
                                        <p:cTn id="57" dur="2000" fill="hold"/>
                                        <p:tgtEl>
                                          <p:spTgt spid="13317">
                                            <p:txEl>
                                              <p:charRg st="0" end="1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ldLvl="0" uiExpand="1" build="allAtOnce"/>
      <p:bldP spid="13316" grpId="0" bldLvl="0" uiExpand="1" build="allAtOnce"/>
      <p:bldP spid="13317" grpId="0" bldLvl="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14338" name="标题 14337"/>
          <p:cNvSpPr/>
          <p:nvPr>
            <p:ph type="title"/>
          </p:nvPr>
        </p:nvSpPr>
        <p:spPr/>
        <p:txBody>
          <a:bodyPr lIns="92075" tIns="46038" rIns="92075" bIns="46038" anchor="ctr" anchorCtr="0"/>
          <a:p>
            <a:r>
              <a:rPr lang="zh-CN" altLang="en-US" sz="3200" dirty="0">
                <a:solidFill>
                  <a:schemeClr val="tx1"/>
                </a:solidFill>
                <a:latin typeface="Comic Sans MS" panose="030F0702030302020204" charset="0"/>
              </a:rPr>
              <a:t>First:   reading</a:t>
            </a:r>
            <a:endParaRPr lang="zh-CN" altLang="en-US" sz="3200" dirty="0">
              <a:solidFill>
                <a:schemeClr val="tx1"/>
              </a:solidFill>
              <a:latin typeface="Comic Sans MS" panose="030F0702030302020204" charset="0"/>
            </a:endParaRPr>
          </a:p>
        </p:txBody>
      </p:sp>
      <p:sp>
        <p:nvSpPr>
          <p:cNvPr id="14339" name="文本占位符 14338"/>
          <p:cNvSpPr/>
          <p:nvPr>
            <p:ph type="body" idx="1"/>
          </p:nvPr>
        </p:nvSpPr>
        <p:spPr/>
        <p:txBody>
          <a:bodyPr/>
          <a:p>
            <a:pPr algn="just">
              <a:spcBef>
                <a:spcPct val="0"/>
              </a:spcBef>
              <a:buClrTx/>
              <a:buNone/>
            </a:pPr>
            <a:r>
              <a:rPr lang="en-US" altLang="zh-CN" b="1" dirty="0">
                <a:effectLst>
                  <a:outerShdw blurRad="38100" dist="38100" dir="2700000">
                    <a:srgbClr val="000000"/>
                  </a:outerShdw>
                </a:effectLst>
              </a:rPr>
              <a:t> </a:t>
            </a:r>
            <a:endParaRPr lang="zh-CN" altLang="en-US" b="1" dirty="0">
              <a:effectLst>
                <a:outerShdw blurRad="38100" dist="38100" dir="2700000">
                  <a:srgbClr val="000000"/>
                </a:outerShdw>
              </a:effectLst>
            </a:endParaRPr>
          </a:p>
        </p:txBody>
      </p:sp>
      <p:sp>
        <p:nvSpPr>
          <p:cNvPr id="14340" name="文本框 14339"/>
          <p:cNvSpPr txBox="1"/>
          <p:nvPr/>
        </p:nvSpPr>
        <p:spPr>
          <a:xfrm>
            <a:off x="2928938" y="1724025"/>
            <a:ext cx="7777162" cy="3106420"/>
          </a:xfrm>
          <a:prstGeom prst="rect">
            <a:avLst/>
          </a:prstGeom>
          <a:noFill/>
          <a:ln w="9525">
            <a:noFill/>
          </a:ln>
        </p:spPr>
        <p:txBody>
          <a:bodyPr wrap="square">
            <a:spAutoFit/>
          </a:bodyPr>
          <a:p>
            <a:pPr>
              <a:lnSpc>
                <a:spcPct val="120000"/>
              </a:lnSpc>
            </a:pPr>
            <a:r>
              <a:rPr lang="zh-CN" altLang="en-US" sz="2800" b="0" dirty="0">
                <a:solidFill>
                  <a:schemeClr val="tx1"/>
                </a:solidFill>
                <a:latin typeface="Comic Sans MS" panose="030F0702030302020204" charset="0"/>
              </a:rPr>
              <a:t>     1. </a:t>
            </a:r>
            <a:r>
              <a:rPr lang="zh-CN" altLang="en-US" sz="2800" b="0" u="sng" dirty="0">
                <a:solidFill>
                  <a:schemeClr val="tx1"/>
                </a:solidFill>
                <a:latin typeface="Comic Sans MS" panose="030F0702030302020204" charset="0"/>
              </a:rPr>
              <a:t>Skim and scan </a:t>
            </a:r>
            <a:r>
              <a:rPr lang="zh-CN" altLang="en-US" sz="2800" b="0" dirty="0">
                <a:solidFill>
                  <a:schemeClr val="tx1"/>
                </a:solidFill>
                <a:latin typeface="Comic Sans MS" panose="030F0702030302020204" charset="0"/>
              </a:rPr>
              <a:t>the text to identify the topic and to understand how the information has been organized.</a:t>
            </a:r>
            <a:endParaRPr lang="zh-CN" altLang="en-US" sz="2800" b="0" dirty="0">
              <a:solidFill>
                <a:schemeClr val="tx1"/>
              </a:solidFill>
              <a:latin typeface="Comic Sans MS" panose="030F0702030302020204" charset="0"/>
            </a:endParaRPr>
          </a:p>
          <a:p>
            <a:endParaRPr lang="zh-CN" altLang="en-US" sz="2800" b="0" dirty="0">
              <a:solidFill>
                <a:schemeClr val="tx1"/>
              </a:solidFill>
              <a:latin typeface="Comic Sans MS" panose="030F0702030302020204" charset="0"/>
            </a:endParaRPr>
          </a:p>
          <a:p>
            <a:pPr>
              <a:lnSpc>
                <a:spcPct val="120000"/>
              </a:lnSpc>
            </a:pPr>
            <a:r>
              <a:rPr lang="zh-CN" altLang="en-US" sz="2800" b="0" dirty="0">
                <a:solidFill>
                  <a:schemeClr val="tx1"/>
                </a:solidFill>
                <a:latin typeface="Comic Sans MS" panose="030F0702030302020204" charset="0"/>
              </a:rPr>
              <a:t>     2. Reading carefully. </a:t>
            </a:r>
            <a:r>
              <a:rPr lang="zh-CN" altLang="en-US" sz="2800" b="0" u="sng" dirty="0">
                <a:solidFill>
                  <a:schemeClr val="tx1"/>
                </a:solidFill>
                <a:latin typeface="Comic Sans MS" panose="030F0702030302020204" charset="0"/>
              </a:rPr>
              <a:t>Make a note of the writer's main points</a:t>
            </a:r>
            <a:r>
              <a:rPr lang="zh-CN" altLang="en-US" sz="2800" b="0" dirty="0">
                <a:solidFill>
                  <a:schemeClr val="tx1"/>
                </a:solidFill>
                <a:latin typeface="Comic Sans MS" panose="030F0702030302020204" charset="0"/>
              </a:rPr>
              <a:t> in your own words.</a:t>
            </a:r>
            <a:endParaRPr lang="zh-CN" altLang="en-US" sz="2800" b="0" dirty="0">
              <a:solidFill>
                <a:schemeClr val="tx1"/>
              </a:solidFill>
              <a:latin typeface="Comic Sans MS" panose="030F07020303020202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15362" name="标题 15361"/>
          <p:cNvSpPr/>
          <p:nvPr>
            <p:ph type="title"/>
          </p:nvPr>
        </p:nvSpPr>
        <p:spPr/>
        <p:txBody>
          <a:bodyPr lIns="92075" tIns="46038" rIns="92075" bIns="46038" anchor="ctr" anchorCtr="0"/>
          <a:p>
            <a:r>
              <a:rPr lang="zh-CN" altLang="en-US" sz="3200" dirty="0">
                <a:solidFill>
                  <a:schemeClr val="tx1"/>
                </a:solidFill>
                <a:latin typeface="Comic Sans MS" panose="030F0702030302020204" charset="0"/>
              </a:rPr>
              <a:t>Second:</a:t>
            </a:r>
            <a:r>
              <a:rPr lang="en-US" altLang="zh-CN" sz="3200" dirty="0">
                <a:solidFill>
                  <a:schemeClr val="tx1"/>
                </a:solidFill>
                <a:latin typeface="Comic Sans MS" panose="030F0702030302020204" charset="0"/>
              </a:rPr>
              <a:t> </a:t>
            </a:r>
            <a:r>
              <a:rPr lang="zh-CN" altLang="en-US" sz="3200" dirty="0">
                <a:solidFill>
                  <a:schemeClr val="tx1"/>
                </a:solidFill>
                <a:latin typeface="Comic Sans MS" panose="030F0702030302020204" charset="0"/>
              </a:rPr>
              <a:t>  writing</a:t>
            </a:r>
            <a:endParaRPr lang="en-US" altLang="zh-CN" sz="3200" dirty="0">
              <a:solidFill>
                <a:schemeClr val="tx1"/>
              </a:solidFill>
              <a:latin typeface="Comic Sans MS" panose="030F0702030302020204" charset="0"/>
            </a:endParaRPr>
          </a:p>
        </p:txBody>
      </p:sp>
      <p:sp>
        <p:nvSpPr>
          <p:cNvPr id="15363" name="文本占位符 15362"/>
          <p:cNvSpPr/>
          <p:nvPr>
            <p:ph type="body" idx="1"/>
          </p:nvPr>
        </p:nvSpPr>
        <p:spPr/>
        <p:txBody>
          <a:bodyPr/>
          <a:p>
            <a:pPr algn="just">
              <a:spcBef>
                <a:spcPct val="0"/>
              </a:spcBef>
              <a:buClrTx/>
              <a:buNone/>
            </a:pPr>
            <a:r>
              <a:rPr lang="zh-CN" altLang="en-US" sz="2800" dirty="0">
                <a:latin typeface="Comic Sans MS" panose="030F0702030302020204" charset="0"/>
              </a:rPr>
              <a:t>      1. use your own words</a:t>
            </a:r>
            <a:endParaRPr lang="zh-CN" altLang="en-US" sz="2800" dirty="0">
              <a:latin typeface="Comic Sans MS" panose="030F0702030302020204" charset="0"/>
            </a:endParaRPr>
          </a:p>
          <a:p>
            <a:pPr algn="just">
              <a:spcBef>
                <a:spcPct val="0"/>
              </a:spcBef>
              <a:buClrTx/>
              <a:buNone/>
            </a:pPr>
            <a:r>
              <a:rPr lang="zh-CN" altLang="en-US" sz="2800" dirty="0">
                <a:latin typeface="Comic Sans MS" panose="030F0702030302020204" charset="0"/>
              </a:rPr>
              <a:t>    </a:t>
            </a:r>
            <a:endParaRPr lang="zh-CN" altLang="en-US" sz="2800" dirty="0">
              <a:latin typeface="Comic Sans MS" panose="030F0702030302020204" charset="0"/>
            </a:endParaRPr>
          </a:p>
          <a:p>
            <a:pPr algn="just">
              <a:spcBef>
                <a:spcPct val="0"/>
              </a:spcBef>
              <a:buClrTx/>
              <a:buNone/>
            </a:pPr>
            <a:r>
              <a:rPr lang="zh-CN" altLang="en-US" sz="2800" dirty="0">
                <a:latin typeface="Comic Sans MS" panose="030F0702030302020204" charset="0"/>
              </a:rPr>
              <a:t>      </a:t>
            </a:r>
            <a:endParaRPr lang="zh-CN" altLang="en-US" sz="2800" dirty="0">
              <a:latin typeface="Comic Sans MS" panose="030F0702030302020204" charset="0"/>
            </a:endParaRPr>
          </a:p>
          <a:p>
            <a:pPr algn="just">
              <a:spcBef>
                <a:spcPct val="0"/>
              </a:spcBef>
              <a:buClrTx/>
              <a:buNone/>
            </a:pPr>
            <a:r>
              <a:rPr lang="zh-CN" altLang="en-US" sz="2800" dirty="0">
                <a:latin typeface="Comic Sans MS" panose="030F0702030302020204" charset="0"/>
              </a:rPr>
              <a:t>      2.write in the third person -- the passive voice </a:t>
            </a:r>
            <a:endParaRPr lang="zh-CN" altLang="en-US" sz="2800" dirty="0">
              <a:latin typeface="Comic Sans MS" panose="030F0702030302020204" charset="0"/>
            </a:endParaRPr>
          </a:p>
        </p:txBody>
      </p:sp>
      <p:pic>
        <p:nvPicPr>
          <p:cNvPr id="15364" name="Picture 18" descr="C:\Program Files\Common Files\Microsoft Shared\Clipart\cagcat50\PE01616_.wmf"/>
          <p:cNvPicPr>
            <a:picLocks noChangeAspect="1"/>
          </p:cNvPicPr>
          <p:nvPr/>
        </p:nvPicPr>
        <p:blipFill>
          <a:blip r:embed="rId1"/>
          <a:stretch>
            <a:fillRect/>
          </a:stretch>
        </p:blipFill>
        <p:spPr>
          <a:xfrm>
            <a:off x="6961188" y="4581525"/>
            <a:ext cx="3286125" cy="1928813"/>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16386" name="标题 16385"/>
          <p:cNvSpPr/>
          <p:nvPr>
            <p:ph type="title"/>
          </p:nvPr>
        </p:nvSpPr>
        <p:spPr/>
        <p:txBody>
          <a:bodyPr lIns="92075" tIns="46038" rIns="92075" bIns="46038" anchor="ctr" anchorCtr="0"/>
          <a:p>
            <a:r>
              <a:rPr lang="zh-CN" altLang="en-US" sz="3200" b="1" dirty="0">
                <a:solidFill>
                  <a:schemeClr val="tx1"/>
                </a:solidFill>
                <a:latin typeface="Comic Sans MS" panose="030F0702030302020204" charset="0"/>
              </a:rPr>
              <a:t>Third:   modifying</a:t>
            </a:r>
            <a:endParaRPr lang="zh-CN" altLang="en-US" sz="3200" dirty="0">
              <a:solidFill>
                <a:schemeClr val="tx1"/>
              </a:solidFill>
              <a:latin typeface="Comic Sans MS" panose="030F0702030302020204" charset="0"/>
            </a:endParaRPr>
          </a:p>
        </p:txBody>
      </p:sp>
      <p:sp>
        <p:nvSpPr>
          <p:cNvPr id="16387" name="文本占位符 16386"/>
          <p:cNvSpPr/>
          <p:nvPr>
            <p:ph type="body" idx="1"/>
          </p:nvPr>
        </p:nvSpPr>
        <p:spPr>
          <a:xfrm>
            <a:off x="2640013" y="1981200"/>
            <a:ext cx="7875587" cy="4114800"/>
          </a:xfrm>
        </p:spPr>
        <p:txBody>
          <a:bodyPr/>
          <a:p>
            <a:pPr algn="just">
              <a:spcBef>
                <a:spcPct val="0"/>
              </a:spcBef>
              <a:buClrTx/>
              <a:buNone/>
            </a:pPr>
            <a:r>
              <a:rPr lang="zh-CN" altLang="en-US" sz="3600" b="1" dirty="0">
                <a:solidFill>
                  <a:srgbClr val="FFFF00"/>
                </a:solidFill>
                <a:effectLst>
                  <a:outerShdw blurRad="38100" dist="38100" dir="2700000">
                    <a:srgbClr val="000000"/>
                  </a:outerShdw>
                </a:effectLst>
              </a:rPr>
              <a:t>      </a:t>
            </a:r>
            <a:r>
              <a:rPr lang="zh-CN" altLang="en-US" sz="2800" dirty="0">
                <a:latin typeface="Comic Sans MS" panose="030F0702030302020204" charset="0"/>
              </a:rPr>
              <a:t>1. omit repetition and details</a:t>
            </a:r>
            <a:endParaRPr lang="zh-CN" altLang="en-US" sz="2800" dirty="0">
              <a:latin typeface="Comic Sans MS" panose="030F0702030302020204" charset="0"/>
            </a:endParaRPr>
          </a:p>
          <a:p>
            <a:pPr algn="just">
              <a:spcBef>
                <a:spcPct val="0"/>
              </a:spcBef>
              <a:buClrTx/>
              <a:buNone/>
            </a:pPr>
            <a:endParaRPr lang="zh-CN" altLang="en-US" sz="2800" dirty="0">
              <a:latin typeface="Comic Sans MS" panose="030F0702030302020204" charset="0"/>
            </a:endParaRPr>
          </a:p>
          <a:p>
            <a:pPr algn="just">
              <a:lnSpc>
                <a:spcPct val="120000"/>
              </a:lnSpc>
              <a:spcBef>
                <a:spcPct val="0"/>
              </a:spcBef>
              <a:buClrTx/>
              <a:buNone/>
            </a:pPr>
            <a:r>
              <a:rPr lang="zh-CN" altLang="en-US" sz="2800" dirty="0">
                <a:latin typeface="Comic Sans MS" panose="030F0702030302020204" charset="0"/>
              </a:rPr>
              <a:t>      2. revise the writing until you are sure that you have an accurate summary which flows logically.</a:t>
            </a:r>
            <a:endParaRPr lang="zh-CN" altLang="en-US" sz="2800" dirty="0">
              <a:latin typeface="Comic Sans MS" panose="030F07020303020202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17410" name="标题 17409"/>
          <p:cNvSpPr/>
          <p:nvPr>
            <p:ph type="title"/>
          </p:nvPr>
        </p:nvSpPr>
        <p:spPr/>
        <p:txBody>
          <a:bodyPr lIns="92075" tIns="46038" rIns="92075" bIns="46038" anchor="ctr" anchorCtr="0"/>
          <a:p>
            <a:r>
              <a:rPr lang="zh-CN" altLang="en-US" sz="3200" b="1" dirty="0">
                <a:solidFill>
                  <a:schemeClr val="tx1"/>
                </a:solidFill>
                <a:latin typeface="Comic Sans MS" panose="030F0702030302020204" charset="0"/>
              </a:rPr>
              <a:t>Some skills of writing a summary</a:t>
            </a:r>
            <a:endParaRPr lang="zh-CN" altLang="en-US" sz="3200" b="1" dirty="0">
              <a:solidFill>
                <a:schemeClr val="tx1"/>
              </a:solidFill>
              <a:latin typeface="Comic Sans MS" panose="030F0702030302020204" charset="0"/>
            </a:endParaRPr>
          </a:p>
        </p:txBody>
      </p:sp>
      <p:sp>
        <p:nvSpPr>
          <p:cNvPr id="17411" name="文本占位符 17410"/>
          <p:cNvSpPr/>
          <p:nvPr>
            <p:ph type="body" idx="1"/>
          </p:nvPr>
        </p:nvSpPr>
        <p:spPr>
          <a:xfrm>
            <a:off x="2855913" y="1630363"/>
            <a:ext cx="7620000" cy="4824412"/>
          </a:xfrm>
        </p:spPr>
        <p:txBody>
          <a:bodyPr/>
          <a:p>
            <a:pPr algn="just">
              <a:lnSpc>
                <a:spcPct val="120000"/>
              </a:lnSpc>
              <a:spcBef>
                <a:spcPct val="0"/>
              </a:spcBef>
              <a:buClrTx/>
              <a:buNone/>
            </a:pPr>
            <a:r>
              <a:rPr lang="zh-CN" altLang="en-US" sz="2800" dirty="0">
                <a:solidFill>
                  <a:srgbClr val="FFFF00"/>
                </a:solidFill>
                <a:latin typeface="Comic Sans MS" panose="030F0702030302020204" charset="0"/>
              </a:rPr>
              <a:t>Skill 1</a:t>
            </a:r>
            <a:r>
              <a:rPr lang="zh-CN" altLang="en-US" sz="2800" dirty="0">
                <a:solidFill>
                  <a:schemeClr val="tx2"/>
                </a:solidFill>
                <a:latin typeface="Comic Sans MS" panose="030F0702030302020204" charset="0"/>
              </a:rPr>
              <a:t> </a:t>
            </a:r>
            <a:r>
              <a:rPr lang="zh-CN" altLang="en-US" sz="2800" dirty="0">
                <a:solidFill>
                  <a:srgbClr val="FFFF00"/>
                </a:solidFill>
                <a:latin typeface="Comic Sans MS" panose="030F0702030302020204" charset="0"/>
                <a:sym typeface="Arial" panose="020B0604020202020204" pitchFamily="34" charset="0"/>
              </a:rPr>
              <a:t>:</a:t>
            </a:r>
            <a:r>
              <a:rPr lang="zh-CN" altLang="en-US" sz="2800" dirty="0">
                <a:latin typeface="Comic Sans MS" panose="030F0702030302020204" charset="0"/>
              </a:rPr>
              <a:t> Omit the details</a:t>
            </a:r>
            <a:endParaRPr lang="zh-CN" altLang="en-US" sz="2800" dirty="0">
              <a:latin typeface="Comic Sans MS" panose="030F0702030302020204" charset="0"/>
            </a:endParaRPr>
          </a:p>
          <a:p>
            <a:pPr algn="just">
              <a:lnSpc>
                <a:spcPct val="120000"/>
              </a:lnSpc>
              <a:spcBef>
                <a:spcPct val="0"/>
              </a:spcBef>
              <a:buClrTx/>
              <a:buNone/>
            </a:pPr>
            <a:r>
              <a:rPr lang="zh-CN" altLang="en-US" sz="2800" dirty="0">
                <a:solidFill>
                  <a:srgbClr val="FFFF00"/>
                </a:solidFill>
                <a:latin typeface="Comic Sans MS" panose="030F0702030302020204" charset="0"/>
                <a:sym typeface="Arial" panose="020B0604020202020204" pitchFamily="34" charset="0"/>
              </a:rPr>
              <a:t>Skill 2 :</a:t>
            </a:r>
            <a:r>
              <a:rPr lang="zh-CN" altLang="en-US" sz="2800" dirty="0">
                <a:latin typeface="Comic Sans MS" panose="030F0702030302020204" charset="0"/>
              </a:rPr>
              <a:t> Omit the repetitions</a:t>
            </a:r>
            <a:endParaRPr lang="zh-CN" altLang="en-US" sz="2800" dirty="0">
              <a:latin typeface="Comic Sans MS" panose="030F0702030302020204" charset="0"/>
            </a:endParaRPr>
          </a:p>
          <a:p>
            <a:pPr algn="just">
              <a:lnSpc>
                <a:spcPct val="120000"/>
              </a:lnSpc>
              <a:spcBef>
                <a:spcPct val="0"/>
              </a:spcBef>
              <a:buClrTx/>
              <a:buNone/>
            </a:pPr>
            <a:r>
              <a:rPr lang="zh-CN" altLang="en-US" sz="2800" dirty="0">
                <a:solidFill>
                  <a:srgbClr val="FFFF00"/>
                </a:solidFill>
                <a:latin typeface="Comic Sans MS" panose="030F0702030302020204" charset="0"/>
                <a:sym typeface="Arial" panose="020B0604020202020204" pitchFamily="34" charset="0"/>
              </a:rPr>
              <a:t>Skill 3 :</a:t>
            </a:r>
            <a:r>
              <a:rPr lang="zh-CN" altLang="en-US" sz="2800" dirty="0">
                <a:latin typeface="Comic Sans MS" panose="030F0702030302020204" charset="0"/>
              </a:rPr>
              <a:t> Omit the examples</a:t>
            </a:r>
            <a:endParaRPr lang="zh-CN" altLang="en-US" sz="2800" dirty="0">
              <a:latin typeface="Comic Sans MS" panose="030F0702030302020204" charset="0"/>
            </a:endParaRPr>
          </a:p>
          <a:p>
            <a:pPr algn="just">
              <a:lnSpc>
                <a:spcPct val="120000"/>
              </a:lnSpc>
              <a:spcBef>
                <a:spcPct val="0"/>
              </a:spcBef>
              <a:buClrTx/>
              <a:buNone/>
            </a:pPr>
            <a:r>
              <a:rPr lang="zh-CN" altLang="en-US" sz="2800" dirty="0">
                <a:solidFill>
                  <a:srgbClr val="FFFF00"/>
                </a:solidFill>
                <a:latin typeface="Comic Sans MS" panose="030F0702030302020204" charset="0"/>
                <a:sym typeface="Arial" panose="020B0604020202020204" pitchFamily="34" charset="0"/>
              </a:rPr>
              <a:t>Skill 4 :</a:t>
            </a:r>
            <a:r>
              <a:rPr lang="zh-CN" altLang="en-US" sz="2800" dirty="0">
                <a:latin typeface="Comic Sans MS" panose="030F0702030302020204" charset="0"/>
              </a:rPr>
              <a:t> Use general words instead of specific words</a:t>
            </a:r>
            <a:endParaRPr lang="zh-CN" altLang="en-US" sz="2800" dirty="0">
              <a:latin typeface="Comic Sans MS" panose="030F0702030302020204" charset="0"/>
            </a:endParaRPr>
          </a:p>
          <a:p>
            <a:pPr algn="just">
              <a:lnSpc>
                <a:spcPct val="120000"/>
              </a:lnSpc>
              <a:spcBef>
                <a:spcPct val="0"/>
              </a:spcBef>
              <a:buClrTx/>
              <a:buNone/>
            </a:pPr>
            <a:r>
              <a:rPr lang="zh-CN" altLang="en-US" sz="2800" dirty="0">
                <a:solidFill>
                  <a:srgbClr val="FFFF00"/>
                </a:solidFill>
                <a:latin typeface="Comic Sans MS" panose="030F0702030302020204" charset="0"/>
                <a:sym typeface="Arial" panose="020B0604020202020204" pitchFamily="34" charset="0"/>
              </a:rPr>
              <a:t>Skill 5 :</a:t>
            </a:r>
            <a:r>
              <a:rPr lang="zh-CN" altLang="en-US" sz="2800" dirty="0">
                <a:latin typeface="Comic Sans MS" panose="030F0702030302020204" charset="0"/>
              </a:rPr>
              <a:t> Put the main points of a dialogue in the passive voice</a:t>
            </a:r>
            <a:endParaRPr lang="zh-CN" altLang="en-US" sz="2800" dirty="0">
              <a:solidFill>
                <a:srgbClr val="FFFF00"/>
              </a:solidFill>
              <a:latin typeface="Comic Sans MS" panose="030F0702030302020204" charset="0"/>
              <a:sym typeface="Arial" panose="020B0604020202020204" pitchFamily="34" charset="0"/>
            </a:endParaRPr>
          </a:p>
          <a:p>
            <a:pPr algn="just">
              <a:lnSpc>
                <a:spcPct val="120000"/>
              </a:lnSpc>
              <a:spcBef>
                <a:spcPct val="0"/>
              </a:spcBef>
              <a:buClrTx/>
              <a:buNone/>
            </a:pPr>
            <a:r>
              <a:rPr lang="zh-CN" altLang="en-US" sz="2800" dirty="0">
                <a:solidFill>
                  <a:srgbClr val="FFFF00"/>
                </a:solidFill>
                <a:latin typeface="Comic Sans MS" panose="030F0702030302020204" charset="0"/>
                <a:sym typeface="Arial" panose="020B0604020202020204" pitchFamily="34" charset="0"/>
              </a:rPr>
              <a:t>Skill 6 :</a:t>
            </a:r>
            <a:r>
              <a:rPr lang="zh-CN" altLang="en-US" sz="2800" dirty="0">
                <a:latin typeface="Comic Sans MS" panose="030F0702030302020204" charset="0"/>
              </a:rPr>
              <a:t> Find out the topic sentence or the key words</a:t>
            </a:r>
            <a:endParaRPr lang="zh-CN" altLang="en-US" sz="2800" dirty="0">
              <a:latin typeface="Comic Sans MS" panose="030F0702030302020204" charset="0"/>
            </a:endParaRPr>
          </a:p>
          <a:p>
            <a:pPr algn="just">
              <a:spcBef>
                <a:spcPct val="0"/>
              </a:spcBef>
              <a:buClrTx/>
              <a:buNone/>
            </a:pPr>
            <a:endParaRPr lang="zh-CN" altLang="en-US" sz="2800" b="1" dirty="0">
              <a:effectLst>
                <a:outerShdw blurRad="38100" dist="38100" dir="2700000">
                  <a:srgbClr val="000000"/>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18434" name="标题 18433"/>
          <p:cNvSpPr/>
          <p:nvPr>
            <p:ph type="title"/>
          </p:nvPr>
        </p:nvSpPr>
        <p:spPr>
          <a:xfrm>
            <a:off x="2855913" y="-90487"/>
            <a:ext cx="7543800" cy="1135062"/>
          </a:xfrm>
        </p:spPr>
        <p:txBody>
          <a:bodyPr lIns="92075" tIns="46038" rIns="92075" bIns="46038" anchor="ctr" anchorCtr="0"/>
          <a:p>
            <a:r>
              <a:rPr lang="zh-CN" altLang="en-US" sz="3200" b="1" dirty="0">
                <a:solidFill>
                  <a:schemeClr val="tx1"/>
                </a:solidFill>
                <a:latin typeface="Comic Sans MS" panose="030F0702030302020204" charset="0"/>
              </a:rPr>
              <a:t>Some examples</a:t>
            </a:r>
            <a:endParaRPr lang="zh-CN" altLang="en-US" sz="3200" b="1" dirty="0">
              <a:solidFill>
                <a:schemeClr val="tx1"/>
              </a:solidFill>
              <a:latin typeface="Comic Sans MS" panose="030F0702030302020204" charset="0"/>
            </a:endParaRPr>
          </a:p>
        </p:txBody>
      </p:sp>
      <p:sp>
        <p:nvSpPr>
          <p:cNvPr id="18435" name="矩形 18434"/>
          <p:cNvSpPr/>
          <p:nvPr/>
        </p:nvSpPr>
        <p:spPr>
          <a:xfrm>
            <a:off x="2784475" y="836613"/>
            <a:ext cx="7777163" cy="5631180"/>
          </a:xfrm>
          <a:prstGeom prst="rect">
            <a:avLst/>
          </a:prstGeom>
          <a:noFill/>
          <a:ln w="9525">
            <a:noFill/>
          </a:ln>
        </p:spPr>
        <p:txBody>
          <a:bodyPr vert="horz" wrap="square" anchor="t" anchorCtr="0">
            <a:spAutoFit/>
          </a:bodyPr>
          <a:p>
            <a:pPr fontAlgn="base"/>
            <a:r>
              <a:rPr lang="zh-CN" altLang="en-US" sz="2800" b="0" dirty="0">
                <a:solidFill>
                  <a:schemeClr val="tx1"/>
                </a:solidFill>
                <a:latin typeface="Comic Sans MS" panose="030F0702030302020204" charset="0"/>
              </a:rPr>
              <a:t>1. You can think of a way to manage your temper. Here are some tips:</a:t>
            </a:r>
            <a:endParaRPr lang="zh-CN" altLang="en-US" sz="2800" b="0" dirty="0">
              <a:solidFill>
                <a:schemeClr val="tx1"/>
              </a:solidFill>
              <a:latin typeface="Comic Sans MS" panose="030F0702030302020204" charset="0"/>
            </a:endParaRPr>
          </a:p>
          <a:p>
            <a:pPr fontAlgn="base"/>
            <a:r>
              <a:rPr lang="zh-CN" altLang="en-US" sz="2800" b="0" dirty="0">
                <a:solidFill>
                  <a:schemeClr val="tx1"/>
                </a:solidFill>
                <a:latin typeface="Comic Sans MS" panose="030F0702030302020204" charset="0"/>
              </a:rPr>
              <a:t>  </a:t>
            </a:r>
            <a:r>
              <a:rPr lang="zh-CN" altLang="en-US" sz="2800" b="0" dirty="0">
                <a:solidFill>
                  <a:schemeClr val="hlink"/>
                </a:solidFill>
                <a:latin typeface="Comic Sans MS" panose="030F0702030302020204" charset="0"/>
              </a:rPr>
              <a:t> 1) We should try to calm down and figure out what we are really upset about.</a:t>
            </a:r>
            <a:endParaRPr lang="zh-CN" altLang="en-US" sz="2800" b="0" dirty="0">
              <a:solidFill>
                <a:schemeClr val="hlink"/>
              </a:solidFill>
              <a:latin typeface="Comic Sans MS" panose="030F0702030302020204" charset="0"/>
            </a:endParaRPr>
          </a:p>
          <a:p>
            <a:pPr fontAlgn="base"/>
            <a:r>
              <a:rPr lang="zh-CN" altLang="en-US" sz="2800" b="0" dirty="0">
                <a:solidFill>
                  <a:schemeClr val="hlink"/>
                </a:solidFill>
                <a:latin typeface="Comic Sans MS" panose="030F0702030302020204" charset="0"/>
              </a:rPr>
              <a:t>  2) Keep a diary. It can help you understand more about yourself and your feelings.</a:t>
            </a:r>
            <a:endParaRPr lang="zh-CN" altLang="en-US" sz="2800" b="0" dirty="0">
              <a:solidFill>
                <a:schemeClr val="hlink"/>
              </a:solidFill>
              <a:latin typeface="Comic Sans MS" panose="030F0702030302020204" charset="0"/>
            </a:endParaRPr>
          </a:p>
          <a:p>
            <a:pPr fontAlgn="base"/>
            <a:r>
              <a:rPr lang="zh-CN" altLang="en-US" sz="2800" b="0" dirty="0">
                <a:solidFill>
                  <a:schemeClr val="hlink"/>
                </a:solidFill>
                <a:latin typeface="Comic Sans MS" panose="030F0702030302020204" charset="0"/>
              </a:rPr>
              <a:t>  3) We can try to talk with our best friends to release stressful emotions.</a:t>
            </a:r>
            <a:endParaRPr lang="zh-CN" altLang="en-US" sz="2800" b="0" dirty="0">
              <a:solidFill>
                <a:schemeClr val="hlink"/>
              </a:solidFill>
              <a:latin typeface="Comic Sans MS" panose="030F0702030302020204" charset="0"/>
            </a:endParaRPr>
          </a:p>
          <a:p>
            <a:pPr fontAlgn="base"/>
            <a:r>
              <a:rPr lang="zh-CN" altLang="en-US" sz="3400" b="0" dirty="0">
                <a:solidFill>
                  <a:schemeClr val="tx2"/>
                </a:solidFill>
                <a:latin typeface="Comic Sans MS" panose="030F0702030302020204" charset="0"/>
              </a:rPr>
              <a:t> Summary:</a:t>
            </a:r>
            <a:endParaRPr lang="zh-CN" altLang="en-US" sz="3400" b="0" dirty="0">
              <a:solidFill>
                <a:schemeClr val="tx2"/>
              </a:solidFill>
              <a:latin typeface="Comic Sans MS" panose="030F0702030302020204" charset="0"/>
            </a:endParaRPr>
          </a:p>
          <a:p>
            <a:pPr fontAlgn="base"/>
            <a:r>
              <a:rPr lang="zh-CN" altLang="en-US" sz="3400" b="0" dirty="0">
                <a:solidFill>
                  <a:schemeClr val="tx2"/>
                </a:solidFill>
                <a:latin typeface="Comic Sans MS" panose="030F0702030302020204" charset="0"/>
              </a:rPr>
              <a:t>       </a:t>
            </a:r>
            <a:endParaRPr lang="zh-CN" altLang="en-US" sz="3400" b="0" dirty="0">
              <a:solidFill>
                <a:schemeClr val="tx2"/>
              </a:solidFill>
              <a:latin typeface="Comic Sans MS" panose="030F0702030302020204" charset="0"/>
            </a:endParaRPr>
          </a:p>
          <a:p>
            <a:pPr fontAlgn="base"/>
            <a:r>
              <a:rPr lang="zh-CN" altLang="en-US" sz="3400" b="0" dirty="0">
                <a:solidFill>
                  <a:schemeClr val="tx2"/>
                </a:solidFill>
                <a:latin typeface="Comic Sans MS" panose="030F0702030302020204" charset="0"/>
              </a:rPr>
              <a:t>           </a:t>
            </a:r>
            <a:endParaRPr lang="zh-CN" altLang="en-US" sz="3400" b="0" dirty="0">
              <a:solidFill>
                <a:schemeClr val="tx2"/>
              </a:solidFill>
              <a:latin typeface="Comic Sans MS" panose="030F0702030302020204" charset="0"/>
            </a:endParaRPr>
          </a:p>
          <a:p>
            <a:pPr fontAlgn="base"/>
            <a:r>
              <a:rPr lang="zh-CN" altLang="en-US" sz="3400" b="0" dirty="0">
                <a:solidFill>
                  <a:schemeClr val="tx2"/>
                </a:solidFill>
                <a:latin typeface="Comic Sans MS" panose="030F0702030302020204" charset="0"/>
              </a:rPr>
              <a:t>      </a:t>
            </a:r>
            <a:r>
              <a:rPr lang="zh-CN" altLang="en-US" sz="3400" b="0" dirty="0">
                <a:solidFill>
                  <a:srgbClr val="996633"/>
                </a:solidFill>
                <a:latin typeface="Comic Sans MS" panose="030F0702030302020204" charset="0"/>
              </a:rPr>
              <a:t>Skill ___________________</a:t>
            </a:r>
            <a:endParaRPr lang="zh-CN" altLang="en-US" sz="3400" b="0" dirty="0">
              <a:solidFill>
                <a:srgbClr val="996633"/>
              </a:solidFill>
              <a:latin typeface="Comic Sans MS" panose="030F0702030302020204" charset="0"/>
            </a:endParaRPr>
          </a:p>
        </p:txBody>
      </p:sp>
      <p:sp>
        <p:nvSpPr>
          <p:cNvPr id="18436" name="矩形 18435"/>
          <p:cNvSpPr/>
          <p:nvPr/>
        </p:nvSpPr>
        <p:spPr>
          <a:xfrm>
            <a:off x="5016500" y="4581525"/>
            <a:ext cx="5976938" cy="977265"/>
          </a:xfrm>
          <a:prstGeom prst="rect">
            <a:avLst/>
          </a:prstGeom>
          <a:noFill/>
          <a:ln w="9525">
            <a:noFill/>
          </a:ln>
        </p:spPr>
        <p:txBody>
          <a:bodyPr vert="horz" wrap="square" anchor="t" anchorCtr="0">
            <a:spAutoFit/>
          </a:bodyPr>
          <a:p>
            <a:pPr fontAlgn="base">
              <a:lnSpc>
                <a:spcPct val="90000"/>
              </a:lnSpc>
            </a:pPr>
            <a:r>
              <a:rPr lang="en-US" altLang="zh-CN" sz="3200" b="0">
                <a:solidFill>
                  <a:srgbClr val="FFFF00"/>
                </a:solidFill>
                <a:latin typeface="Comic Sans MS" panose="030F0702030302020204" charset="0"/>
              </a:rPr>
              <a:t>There are many tips for you to manage your temper.</a:t>
            </a:r>
            <a:endParaRPr lang="en-US" altLang="zh-CN" sz="3200" b="0">
              <a:solidFill>
                <a:srgbClr val="FFFF00"/>
              </a:solidFill>
              <a:latin typeface="Comic Sans MS" panose="030F0702030302020204" charset="0"/>
            </a:endParaRPr>
          </a:p>
        </p:txBody>
      </p:sp>
      <p:sp>
        <p:nvSpPr>
          <p:cNvPr id="18437" name="矩形 18436"/>
          <p:cNvSpPr/>
          <p:nvPr/>
        </p:nvSpPr>
        <p:spPr>
          <a:xfrm>
            <a:off x="4727575" y="5876925"/>
            <a:ext cx="4247515" cy="534035"/>
          </a:xfrm>
          <a:prstGeom prst="rect">
            <a:avLst/>
          </a:prstGeom>
          <a:noFill/>
          <a:ln w="9525">
            <a:noFill/>
          </a:ln>
        </p:spPr>
        <p:txBody>
          <a:bodyPr vert="horz" wrap="none" anchor="t" anchorCtr="0">
            <a:spAutoFit/>
          </a:bodyPr>
          <a:p>
            <a:pPr fontAlgn="base">
              <a:lnSpc>
                <a:spcPct val="90000"/>
              </a:lnSpc>
              <a:spcBef>
                <a:spcPct val="20000"/>
              </a:spcBef>
            </a:pPr>
            <a:r>
              <a:rPr lang="zh-CN" altLang="en-US" sz="3200" b="0" dirty="0">
                <a:solidFill>
                  <a:schemeClr val="tx2"/>
                </a:solidFill>
                <a:latin typeface="Comic Sans MS" panose="030F0702030302020204" charset="0"/>
              </a:rPr>
              <a:t>3: Omit the examples</a:t>
            </a:r>
            <a:endParaRPr lang="zh-CN" altLang="en-US" sz="3200" b="0" dirty="0">
              <a:solidFill>
                <a:schemeClr val="tx2"/>
              </a:solidFill>
              <a:latin typeface="Comic Sans MS" panose="030F0702030302020204" charset="0"/>
            </a:endParaRPr>
          </a:p>
        </p:txBody>
      </p:sp>
      <p:sp>
        <p:nvSpPr>
          <p:cNvPr id="18438" name="直接连接符 18437"/>
          <p:cNvSpPr/>
          <p:nvPr/>
        </p:nvSpPr>
        <p:spPr>
          <a:xfrm>
            <a:off x="7392988" y="1268413"/>
            <a:ext cx="2160587" cy="1587"/>
          </a:xfrm>
          <a:prstGeom prst="line">
            <a:avLst/>
          </a:prstGeom>
          <a:ln w="57150" cap="flat" cmpd="sng">
            <a:solidFill>
              <a:schemeClr val="tx2"/>
            </a:solidFill>
            <a:prstDash val="solid"/>
            <a:headEnd type="none" w="med" len="med"/>
            <a:tailEnd type="none" w="med" len="med"/>
          </a:ln>
        </p:spPr>
      </p:sp>
      <p:sp>
        <p:nvSpPr>
          <p:cNvPr id="18439" name="直接连接符 18438"/>
          <p:cNvSpPr/>
          <p:nvPr/>
        </p:nvSpPr>
        <p:spPr>
          <a:xfrm>
            <a:off x="2855913" y="1701800"/>
            <a:ext cx="1150937" cy="0"/>
          </a:xfrm>
          <a:prstGeom prst="line">
            <a:avLst/>
          </a:prstGeom>
          <a:ln w="57150" cap="flat" cmpd="sng">
            <a:solidFill>
              <a:schemeClr val="tx2"/>
            </a:solidFill>
            <a:prstDash val="solid"/>
            <a:headEnd type="none" w="med" len="med"/>
            <a:tailEnd type="none" w="med" len="med"/>
          </a:ln>
        </p:spPr>
      </p:sp>
      <p:sp>
        <p:nvSpPr>
          <p:cNvPr id="18440" name="直接连接符 18439"/>
          <p:cNvSpPr/>
          <p:nvPr/>
        </p:nvSpPr>
        <p:spPr>
          <a:xfrm flipV="1">
            <a:off x="5880100" y="1701800"/>
            <a:ext cx="1584325" cy="0"/>
          </a:xfrm>
          <a:prstGeom prst="line">
            <a:avLst/>
          </a:prstGeom>
          <a:ln w="57150" cap="flat" cmpd="sng">
            <a:solidFill>
              <a:schemeClr val="tx2"/>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blinds(horizontal)">
                                      <p:cBhvr>
                                        <p:cTn id="7" dur="500"/>
                                        <p:tgtEl>
                                          <p:spTgt spid="18438"/>
                                        </p:tgtEl>
                                      </p:cBhvr>
                                    </p:animEffect>
                                  </p:childTnLst>
                                </p:cTn>
                              </p:par>
                              <p:par>
                                <p:cTn id="8" presetID="3" presetClass="entr" presetSubtype="10" fill="hold" nodeType="withEffect">
                                  <p:stCondLst>
                                    <p:cond delay="0"/>
                                  </p:stCondLst>
                                  <p:childTnLst>
                                    <p:set>
                                      <p:cBhvr>
                                        <p:cTn id="9" dur="1" fill="hold">
                                          <p:stCondLst>
                                            <p:cond delay="0"/>
                                          </p:stCondLst>
                                        </p:cTn>
                                        <p:tgtEl>
                                          <p:spTgt spid="18439"/>
                                        </p:tgtEl>
                                        <p:attrNameLst>
                                          <p:attrName>style.visibility</p:attrName>
                                        </p:attrNameLst>
                                      </p:cBhvr>
                                      <p:to>
                                        <p:strVal val="visible"/>
                                      </p:to>
                                    </p:set>
                                    <p:animEffect transition="in" filter="blinds(horizontal)">
                                      <p:cBhvr>
                                        <p:cTn id="10" dur="500"/>
                                        <p:tgtEl>
                                          <p:spTgt spid="184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8440"/>
                                        </p:tgtEl>
                                        <p:attrNameLst>
                                          <p:attrName>style.visibility</p:attrName>
                                        </p:attrNameLst>
                                      </p:cBhvr>
                                      <p:to>
                                        <p:strVal val="visible"/>
                                      </p:to>
                                    </p:set>
                                    <p:animEffect transition="in" filter="blinds(horizontal)">
                                      <p:cBhvr>
                                        <p:cTn id="15" dur="500"/>
                                        <p:tgtEl>
                                          <p:spTgt spid="1844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8436"/>
                                        </p:tgtEl>
                                        <p:attrNameLst>
                                          <p:attrName>style.visibility</p:attrName>
                                        </p:attrNameLst>
                                      </p:cBhvr>
                                      <p:to>
                                        <p:strVal val="visible"/>
                                      </p:to>
                                    </p:set>
                                    <p:animEffect transition="in" filter="blinds(horizontal)">
                                      <p:cBhvr>
                                        <p:cTn id="20" dur="500"/>
                                        <p:tgtEl>
                                          <p:spTgt spid="18436"/>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18437"/>
                                        </p:tgtEl>
                                        <p:attrNameLst>
                                          <p:attrName>style.visibility</p:attrName>
                                        </p:attrNameLst>
                                      </p:cBhvr>
                                      <p:to>
                                        <p:strVal val="visible"/>
                                      </p:to>
                                    </p:set>
                                    <p:animEffect transition="in" filter="wedge">
                                      <p:cBhvr>
                                        <p:cTn id="25" dur="20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spcBef>
                <a:spcPct val="50000"/>
              </a:spcBef>
            </a:pPr>
            <a:fld id="{9A0DB2DC-4C9A-4742-B13C-FB6460FD3503}" type="slidenum">
              <a:rPr lang="zh-CN" altLang="en-US" dirty="0">
                <a:latin typeface="Times New Roman" panose="02020603050405020304" pitchFamily="2" charset="0"/>
              </a:rPr>
            </a:fld>
            <a:endParaRPr lang="zh-CN" altLang="en-US" dirty="0">
              <a:latin typeface="Times New Roman" panose="02020603050405020304" pitchFamily="2" charset="0"/>
            </a:endParaRPr>
          </a:p>
        </p:txBody>
      </p:sp>
      <p:sp>
        <p:nvSpPr>
          <p:cNvPr id="19458" name="矩形 19457"/>
          <p:cNvSpPr/>
          <p:nvPr/>
        </p:nvSpPr>
        <p:spPr>
          <a:xfrm>
            <a:off x="2784475" y="476250"/>
            <a:ext cx="8064500" cy="5569585"/>
          </a:xfrm>
          <a:prstGeom prst="rect">
            <a:avLst/>
          </a:prstGeom>
          <a:noFill/>
          <a:ln w="9525">
            <a:noFill/>
          </a:ln>
        </p:spPr>
        <p:txBody>
          <a:bodyPr vert="horz" wrap="square" anchor="t" anchorCtr="0">
            <a:spAutoFit/>
          </a:bodyPr>
          <a:p>
            <a:pPr marL="342900" indent="-342900" fontAlgn="base"/>
            <a:r>
              <a:rPr lang="zh-CN" altLang="en-US" sz="2800" b="0" dirty="0">
                <a:solidFill>
                  <a:srgbClr val="6666FF"/>
                </a:solidFill>
                <a:latin typeface="Comic Sans MS" panose="030F0702030302020204" charset="0"/>
              </a:rPr>
              <a:t>  </a:t>
            </a:r>
            <a:r>
              <a:rPr lang="zh-CN" altLang="en-US" sz="2800" b="0" dirty="0">
                <a:solidFill>
                  <a:schemeClr val="tx1"/>
                </a:solidFill>
                <a:latin typeface="Comic Sans MS" panose="030F0702030302020204" charset="0"/>
              </a:rPr>
              <a:t>2. Nowadays more and more teenagers   try to be more independent from their parents and sometimes become very rebellious. They always want to wear long and strange hair style, which their parents complain about a lot. They also spend too much time on the Internet and playing computer games.</a:t>
            </a:r>
            <a:endParaRPr lang="zh-CN" altLang="en-US" sz="2800" b="0" dirty="0">
              <a:solidFill>
                <a:schemeClr val="tx1"/>
              </a:solidFill>
              <a:latin typeface="Comic Sans MS" panose="030F0702030302020204" charset="0"/>
            </a:endParaRPr>
          </a:p>
          <a:p>
            <a:pPr marL="342900" indent="-342900" fontAlgn="base"/>
            <a:r>
              <a:rPr lang="zh-CN" altLang="en-US" sz="3200" b="0" dirty="0">
                <a:solidFill>
                  <a:schemeClr val="tx2"/>
                </a:solidFill>
                <a:latin typeface="Comic Sans MS" panose="030F0702030302020204" charset="0"/>
              </a:rPr>
              <a:t>Summary:</a:t>
            </a:r>
            <a:endParaRPr lang="zh-CN" altLang="en-US" sz="3200" b="0" dirty="0">
              <a:solidFill>
                <a:schemeClr val="tx2"/>
              </a:solidFill>
              <a:latin typeface="Comic Sans MS" panose="030F0702030302020204" charset="0"/>
            </a:endParaRPr>
          </a:p>
          <a:p>
            <a:pPr marL="342900" indent="-342900" fontAlgn="base"/>
            <a:r>
              <a:rPr lang="zh-CN" altLang="en-US" sz="3200" b="0" dirty="0">
                <a:solidFill>
                  <a:schemeClr val="tx2"/>
                </a:solidFill>
                <a:latin typeface="Comic Sans MS" panose="030F0702030302020204" charset="0"/>
              </a:rPr>
              <a:t>       </a:t>
            </a:r>
            <a:endParaRPr lang="zh-CN" altLang="en-US" sz="3200" b="0" dirty="0">
              <a:solidFill>
                <a:schemeClr val="tx2"/>
              </a:solidFill>
              <a:latin typeface="Comic Sans MS" panose="030F0702030302020204" charset="0"/>
            </a:endParaRPr>
          </a:p>
          <a:p>
            <a:pPr marL="342900" indent="-342900" fontAlgn="base"/>
            <a:r>
              <a:rPr lang="zh-CN" altLang="en-US" sz="3200" b="0" dirty="0">
                <a:solidFill>
                  <a:schemeClr val="tx2"/>
                </a:solidFill>
                <a:latin typeface="Comic Sans MS" panose="030F0702030302020204" charset="0"/>
              </a:rPr>
              <a:t>           </a:t>
            </a:r>
            <a:endParaRPr lang="zh-CN" altLang="en-US" sz="3200" b="0" dirty="0">
              <a:solidFill>
                <a:schemeClr val="tx2"/>
              </a:solidFill>
              <a:latin typeface="Comic Sans MS" panose="030F0702030302020204" charset="0"/>
            </a:endParaRPr>
          </a:p>
          <a:p>
            <a:pPr marL="342900" indent="-342900" fontAlgn="base"/>
            <a:r>
              <a:rPr lang="zh-CN" altLang="en-US" sz="3200" b="0" dirty="0">
                <a:solidFill>
                  <a:schemeClr val="tx2"/>
                </a:solidFill>
                <a:latin typeface="Comic Sans MS" panose="030F0702030302020204" charset="0"/>
              </a:rPr>
              <a:t>              </a:t>
            </a:r>
            <a:endParaRPr lang="zh-CN" altLang="en-US" sz="3200" b="0" dirty="0">
              <a:solidFill>
                <a:schemeClr val="tx2"/>
              </a:solidFill>
              <a:latin typeface="Comic Sans MS" panose="030F0702030302020204" charset="0"/>
            </a:endParaRPr>
          </a:p>
          <a:p>
            <a:pPr marL="342900" indent="-342900" fontAlgn="base"/>
            <a:r>
              <a:rPr lang="zh-CN" altLang="en-US" sz="3200" b="0" dirty="0">
                <a:solidFill>
                  <a:schemeClr val="tx2"/>
                </a:solidFill>
                <a:latin typeface="Comic Sans MS" panose="030F0702030302020204" charset="0"/>
              </a:rPr>
              <a:t> </a:t>
            </a:r>
            <a:r>
              <a:rPr lang="zh-CN" altLang="en-US" sz="3200" b="0" dirty="0">
                <a:solidFill>
                  <a:srgbClr val="996633"/>
                </a:solidFill>
                <a:latin typeface="Comic Sans MS" panose="030F0702030302020204" charset="0"/>
              </a:rPr>
              <a:t>Skill ____________________</a:t>
            </a:r>
            <a:endParaRPr lang="zh-CN" altLang="en-US" sz="3200" b="0" dirty="0">
              <a:solidFill>
                <a:srgbClr val="996633"/>
              </a:solidFill>
              <a:latin typeface="Comic Sans MS" panose="030F0702030302020204" charset="0"/>
            </a:endParaRPr>
          </a:p>
        </p:txBody>
      </p:sp>
      <p:sp>
        <p:nvSpPr>
          <p:cNvPr id="19459" name="矩形 19458"/>
          <p:cNvSpPr/>
          <p:nvPr/>
        </p:nvSpPr>
        <p:spPr>
          <a:xfrm>
            <a:off x="2784475" y="3717925"/>
            <a:ext cx="8569325" cy="1308735"/>
          </a:xfrm>
          <a:prstGeom prst="rect">
            <a:avLst/>
          </a:prstGeom>
          <a:noFill/>
          <a:ln w="9525">
            <a:noFill/>
          </a:ln>
        </p:spPr>
        <p:txBody>
          <a:bodyPr vert="horz" wrap="square" anchor="t" anchorCtr="0">
            <a:spAutoFit/>
          </a:bodyPr>
          <a:p>
            <a:pPr fontAlgn="base">
              <a:lnSpc>
                <a:spcPct val="90000"/>
              </a:lnSpc>
            </a:pPr>
            <a:r>
              <a:rPr lang="zh-CN" altLang="en-US" sz="3200" b="0" dirty="0">
                <a:solidFill>
                  <a:srgbClr val="FF6600"/>
                </a:solidFill>
                <a:latin typeface="Comic Sans MS" panose="030F0702030302020204" charset="0"/>
              </a:rPr>
              <a:t>                  </a:t>
            </a:r>
            <a:r>
              <a:rPr lang="zh-CN" altLang="en-US" sz="2800" b="0" dirty="0">
                <a:solidFill>
                  <a:srgbClr val="FFFF00"/>
                </a:solidFill>
                <a:latin typeface="Comic Sans MS" panose="030F0702030302020204" charset="0"/>
              </a:rPr>
              <a:t>Nowadays, there is an increasing tendency that more and more teenagers try to behave independently and differently.</a:t>
            </a:r>
            <a:endParaRPr lang="zh-CN" altLang="en-US" sz="2800" b="0" dirty="0">
              <a:solidFill>
                <a:srgbClr val="FFFF00"/>
              </a:solidFill>
              <a:latin typeface="Comic Sans MS" panose="030F0702030302020204" charset="0"/>
            </a:endParaRPr>
          </a:p>
        </p:txBody>
      </p:sp>
      <p:sp>
        <p:nvSpPr>
          <p:cNvPr id="19460" name="矩形 19459"/>
          <p:cNvSpPr/>
          <p:nvPr/>
        </p:nvSpPr>
        <p:spPr>
          <a:xfrm>
            <a:off x="4224338" y="5373688"/>
            <a:ext cx="3730625" cy="534035"/>
          </a:xfrm>
          <a:prstGeom prst="rect">
            <a:avLst/>
          </a:prstGeom>
          <a:noFill/>
          <a:ln w="9525">
            <a:noFill/>
          </a:ln>
        </p:spPr>
        <p:txBody>
          <a:bodyPr vert="horz" wrap="none" anchor="t" anchorCtr="0">
            <a:spAutoFit/>
          </a:bodyPr>
          <a:p>
            <a:pPr fontAlgn="base">
              <a:lnSpc>
                <a:spcPct val="90000"/>
              </a:lnSpc>
              <a:spcBef>
                <a:spcPct val="20000"/>
              </a:spcBef>
            </a:pPr>
            <a:r>
              <a:rPr lang="en-US" altLang="zh-CN" sz="3200" b="0">
                <a:solidFill>
                  <a:schemeClr val="tx2"/>
                </a:solidFill>
                <a:latin typeface="Comic Sans MS" panose="030F0702030302020204" charset="0"/>
              </a:rPr>
              <a:t>1: Omit the details</a:t>
            </a:r>
            <a:endParaRPr lang="en-US" altLang="zh-CN" sz="3200" b="0">
              <a:solidFill>
                <a:schemeClr val="tx2"/>
              </a:solidFill>
              <a:latin typeface="Comic Sans MS" panose="030F0702030302020204" charset="0"/>
            </a:endParaRPr>
          </a:p>
        </p:txBody>
      </p:sp>
      <p:sp>
        <p:nvSpPr>
          <p:cNvPr id="19461" name="直接连接符 19460"/>
          <p:cNvSpPr/>
          <p:nvPr/>
        </p:nvSpPr>
        <p:spPr>
          <a:xfrm>
            <a:off x="3432175" y="908050"/>
            <a:ext cx="6985000" cy="1588"/>
          </a:xfrm>
          <a:prstGeom prst="line">
            <a:avLst/>
          </a:prstGeom>
          <a:ln w="57150" cap="flat" cmpd="sng">
            <a:solidFill>
              <a:schemeClr val="tx2"/>
            </a:solidFill>
            <a:prstDash val="solid"/>
            <a:headEnd type="none" w="med" len="med"/>
            <a:tailEnd type="none" w="med" len="med"/>
          </a:ln>
        </p:spPr>
      </p:sp>
      <p:sp>
        <p:nvSpPr>
          <p:cNvPr id="19462" name="直接连接符 19461"/>
          <p:cNvSpPr/>
          <p:nvPr/>
        </p:nvSpPr>
        <p:spPr>
          <a:xfrm>
            <a:off x="3216275" y="1341438"/>
            <a:ext cx="7200900" cy="0"/>
          </a:xfrm>
          <a:prstGeom prst="line">
            <a:avLst/>
          </a:prstGeom>
          <a:ln w="57150" cap="flat" cmpd="sng">
            <a:solidFill>
              <a:schemeClr val="tx2"/>
            </a:solidFill>
            <a:prstDash val="solid"/>
            <a:headEnd type="none" w="med" len="med"/>
            <a:tailEnd type="none" w="med" len="med"/>
          </a:ln>
        </p:spPr>
      </p:sp>
      <p:sp>
        <p:nvSpPr>
          <p:cNvPr id="19463" name="直接连接符 19462"/>
          <p:cNvSpPr/>
          <p:nvPr/>
        </p:nvSpPr>
        <p:spPr>
          <a:xfrm>
            <a:off x="3216275" y="1773238"/>
            <a:ext cx="6480175" cy="0"/>
          </a:xfrm>
          <a:prstGeom prst="line">
            <a:avLst/>
          </a:prstGeom>
          <a:ln w="57150" cap="flat" cmpd="sng">
            <a:solidFill>
              <a:schemeClr val="tx2"/>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linds(horizontal)">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blinds(horizontal)">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blinds(horizontal)">
                                      <p:cBhvr>
                                        <p:cTn id="17" dur="500"/>
                                        <p:tgtEl>
                                          <p:spTgt spid="194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gtEl>
                                        <p:attrNameLst>
                                          <p:attrName>style.visibility</p:attrName>
                                        </p:attrNameLst>
                                      </p:cBhvr>
                                      <p:to>
                                        <p:strVal val="visible"/>
                                      </p:to>
                                    </p:set>
                                    <p:animEffect transition="in" filter="blinds(horizontal)">
                                      <p:cBhvr>
                                        <p:cTn id="22" dur="500"/>
                                        <p:tgtEl>
                                          <p:spTgt spid="19459"/>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19460"/>
                                        </p:tgtEl>
                                        <p:attrNameLst>
                                          <p:attrName>style.visibility</p:attrName>
                                        </p:attrNameLst>
                                      </p:cBhvr>
                                      <p:to>
                                        <p:strVal val="visible"/>
                                      </p:to>
                                    </p:set>
                                    <p:animEffect transition="in" filter="wedge">
                                      <p:cBhvr>
                                        <p:cTn id="27"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9460" y="401320"/>
            <a:ext cx="9161780" cy="643890"/>
          </a:xfrm>
        </p:spPr>
        <p:txBody>
          <a:bodyPr>
            <a:normAutofit fontScale="90000"/>
          </a:bodyPr>
          <a:lstStyle/>
          <a:p>
            <a:pPr algn="l">
              <a:buClrTx/>
              <a:buSzTx/>
              <a:buFontTx/>
            </a:pPr>
            <a:r>
              <a:rPr lang="en-US" b="1" dirty="0">
                <a:solidFill>
                  <a:schemeClr val="tx1"/>
                </a:solidFill>
                <a:latin typeface="Times New Roman" panose="02020603050405020304" pitchFamily="2" charset="0"/>
                <a:cs typeface="Times New Roman" panose="02020603050405020304" pitchFamily="2" charset="0"/>
                <a:sym typeface="+mn-ea"/>
              </a:rPr>
              <a:t>Academic examples of </a:t>
            </a:r>
            <a:r>
              <a:rPr lang="en-US" b="1" dirty="0">
                <a:solidFill>
                  <a:schemeClr val="tx1"/>
                </a:solidFill>
                <a:latin typeface="Times New Roman" panose="02020603050405020304" pitchFamily="2" charset="0"/>
                <a:cs typeface="Times New Roman" panose="02020603050405020304" pitchFamily="2" charset="0"/>
              </a:rPr>
              <a:t>summary</a:t>
            </a:r>
            <a:endParaRPr lang="en-US" b="1" dirty="0">
              <a:solidFill>
                <a:schemeClr val="tx1"/>
              </a:solidFill>
              <a:latin typeface="Times New Roman" panose="02020603050405020304" pitchFamily="2" charset="0"/>
              <a:cs typeface="Times New Roman" panose="02020603050405020304" pitchFamily="2" charset="0"/>
            </a:endParaRPr>
          </a:p>
        </p:txBody>
      </p:sp>
      <p:sp>
        <p:nvSpPr>
          <p:cNvPr id="3" name="内容占位符 2"/>
          <p:cNvSpPr>
            <a:spLocks noGrp="1"/>
          </p:cNvSpPr>
          <p:nvPr>
            <p:ph idx="1"/>
          </p:nvPr>
        </p:nvSpPr>
        <p:spPr>
          <a:xfrm>
            <a:off x="1920240" y="1708150"/>
            <a:ext cx="8589645" cy="5057140"/>
          </a:xfrm>
          <a:solidFill>
            <a:schemeClr val="bg1"/>
          </a:solidFill>
        </p:spPr>
        <p:txBody>
          <a:bodyPr>
            <a:normAutofit fontScale="87500" lnSpcReduction="10000"/>
          </a:bodyPr>
          <a:lstStyle/>
          <a:p>
            <a:pPr>
              <a:buNone/>
            </a:pPr>
            <a:r>
              <a:rPr lang="en-US" altLang="zh-CN" b="1" dirty="0">
                <a:solidFill>
                  <a:srgbClr val="FF0000"/>
                </a:solidFill>
                <a:latin typeface="Calibri" panose="020F0502020204030204" charset="0"/>
                <a:cs typeface="Calibri" panose="020F0502020204030204" charset="0"/>
              </a:rPr>
              <a:t>The original passage:</a:t>
            </a:r>
            <a:endParaRPr lang="en-US" altLang="zh-CN" dirty="0">
              <a:solidFill>
                <a:srgbClr val="FF0000"/>
              </a:solidFill>
              <a:latin typeface="Calibri" panose="020F0502020204030204" charset="0"/>
              <a:cs typeface="Calibri" panose="020F0502020204030204" charset="0"/>
            </a:endParaRPr>
          </a:p>
          <a:p>
            <a:r>
              <a:rPr lang="en-US" altLang="zh-CN" dirty="0">
                <a:latin typeface="Calibri" panose="020F0502020204030204" charset="0"/>
                <a:cs typeface="Calibri" panose="020F0502020204030204" charset="0"/>
              </a:rPr>
              <a:t>Students frequently overuse direct quotation in taking notes, and as a result they overuse quotations in the final [research] paper. Probably only about 10% of your final manuscript should appear as directly quoted matter. Therefore, you should strive to limit the amount of exact transcribing of source materials while taking notes. (Lester, James D. </a:t>
            </a:r>
            <a:r>
              <a:rPr lang="en-US" altLang="zh-CN" u="sng" dirty="0">
                <a:latin typeface="Calibri" panose="020F0502020204030204" charset="0"/>
                <a:cs typeface="Calibri" panose="020F0502020204030204" charset="0"/>
              </a:rPr>
              <a:t>Writing Research Papers</a:t>
            </a:r>
            <a:r>
              <a:rPr lang="en-US" altLang="zh-CN" dirty="0">
                <a:latin typeface="Calibri" panose="020F0502020204030204" charset="0"/>
                <a:cs typeface="Calibri" panose="020F0502020204030204" charset="0"/>
              </a:rPr>
              <a:t>. 2nd ed. (1976): 46-47.)</a:t>
            </a:r>
            <a:endParaRPr lang="en-US" altLang="zh-CN" dirty="0">
              <a:latin typeface="Calibri" panose="020F0502020204030204" charset="0"/>
              <a:cs typeface="Calibri" panose="020F0502020204030204" charset="0"/>
            </a:endParaRPr>
          </a:p>
          <a:p>
            <a:pPr marL="0" indent="0">
              <a:buNone/>
            </a:pPr>
            <a:endParaRPr lang="en-US" altLang="zh-CN" dirty="0">
              <a:latin typeface="Calibri" panose="020F0502020204030204" charset="0"/>
              <a:cs typeface="Calibri" panose="020F0502020204030204" charset="0"/>
            </a:endParaRPr>
          </a:p>
          <a:p>
            <a:r>
              <a:rPr lang="en-US" altLang="zh-CN" b="1" dirty="0">
                <a:solidFill>
                  <a:srgbClr val="0070C0"/>
                </a:solidFill>
                <a:latin typeface="Calibri" panose="020F0502020204030204" charset="0"/>
                <a:cs typeface="Calibri" panose="020F0502020204030204" charset="0"/>
              </a:rPr>
              <a:t>An acceptable summary:</a:t>
            </a:r>
            <a:endParaRPr lang="en-US" altLang="zh-CN" dirty="0">
              <a:solidFill>
                <a:srgbClr val="0070C0"/>
              </a:solidFill>
              <a:latin typeface="Calibri" panose="020F0502020204030204" charset="0"/>
              <a:cs typeface="Calibri" panose="020F0502020204030204" charset="0"/>
            </a:endParaRPr>
          </a:p>
          <a:p>
            <a:pPr marL="0" indent="0">
              <a:buNone/>
            </a:pPr>
            <a:r>
              <a:rPr lang="en-US" altLang="zh-CN" dirty="0">
                <a:latin typeface="Calibri" panose="020F0502020204030204" charset="0"/>
                <a:cs typeface="Calibri" panose="020F0502020204030204" charset="0"/>
              </a:rPr>
              <a:t>    Students should take just a few notes in direct quotation from    sources to help minimize the amount of quoted material in a research paper (Lester 46-47).</a:t>
            </a:r>
            <a:endParaRPr lang="en-US" altLang="zh-CN" dirty="0">
              <a:latin typeface="Calibri" panose="020F0502020204030204" charset="0"/>
              <a:cs typeface="Calibri" panose="020F0502020204030204" charset="0"/>
            </a:endParaRPr>
          </a:p>
          <a:p>
            <a:endParaRPr lang="zh-CN" altLang="en-US" dirty="0">
              <a:latin typeface="Calibri" panose="020F0502020204030204" charset="0"/>
              <a:cs typeface="Calibri" panose="020F0502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2757170" y="290195"/>
            <a:ext cx="5771515" cy="521970"/>
          </a:xfrm>
          <a:prstGeom prst="rect">
            <a:avLst/>
          </a:prstGeom>
          <a:noFill/>
        </p:spPr>
        <p:txBody>
          <a:bodyPr wrap="square" rtlCol="0">
            <a:spAutoFit/>
          </a:bodyPr>
          <a:p>
            <a:pPr algn="ctr"/>
            <a:r>
              <a:rPr lang="en-US" altLang="zh-CN" sz="2800" b="1">
                <a:solidFill>
                  <a:schemeClr val="bg1"/>
                </a:solidFill>
              </a:rPr>
              <a:t>AI tool: Paper Digest</a:t>
            </a:r>
            <a:endParaRPr lang="en-US" altLang="zh-CN" sz="2800" b="1">
              <a:solidFill>
                <a:schemeClr val="bg1"/>
              </a:solidFill>
            </a:endParaRPr>
          </a:p>
        </p:txBody>
      </p:sp>
      <p:pic>
        <p:nvPicPr>
          <p:cNvPr id="4" name="图片 3"/>
          <p:cNvPicPr>
            <a:picLocks noChangeAspect="1"/>
          </p:cNvPicPr>
          <p:nvPr>
            <p:custDataLst>
              <p:tags r:id="rId1"/>
            </p:custDataLst>
          </p:nvPr>
        </p:nvPicPr>
        <p:blipFill>
          <a:blip r:embed="rId2"/>
          <a:stretch>
            <a:fillRect/>
          </a:stretch>
        </p:blipFill>
        <p:spPr>
          <a:xfrm>
            <a:off x="1268095" y="1226185"/>
            <a:ext cx="9375775" cy="3947160"/>
          </a:xfrm>
          <a:prstGeom prst="rect">
            <a:avLst/>
          </a:prstGeom>
        </p:spPr>
      </p:pic>
      <p:sp>
        <p:nvSpPr>
          <p:cNvPr id="5" name="文本框 4"/>
          <p:cNvSpPr txBox="1"/>
          <p:nvPr/>
        </p:nvSpPr>
        <p:spPr>
          <a:xfrm>
            <a:off x="3165475" y="5444490"/>
            <a:ext cx="6096000" cy="460375"/>
          </a:xfrm>
          <a:prstGeom prst="rect">
            <a:avLst/>
          </a:prstGeom>
          <a:noFill/>
        </p:spPr>
        <p:txBody>
          <a:bodyPr wrap="square" rtlCol="0" anchor="t">
            <a:spAutoFit/>
          </a:bodyPr>
          <a:p>
            <a:pPr algn="ctr"/>
            <a:r>
              <a:rPr lang="zh-CN" altLang="en-US" sz="2400"/>
              <a:t>https://www.paperdigest.org/</a:t>
            </a:r>
            <a:endParaRPr lang="zh-CN"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20290" y="239236"/>
            <a:ext cx="7406640" cy="1017270"/>
          </a:xfrm>
          <a:solidFill>
            <a:schemeClr val="accent5">
              <a:lumMod val="40000"/>
              <a:lumOff val="60000"/>
            </a:schemeClr>
          </a:solidFill>
        </p:spPr>
        <p:txBody>
          <a:bodyPr/>
          <a:lstStyle/>
          <a:p>
            <a:r>
              <a:rPr lang="en-US" altLang="zh-CN" b="1">
                <a:latin typeface="Calibri" panose="020F0502020204030204" charset="0"/>
                <a:cs typeface="Calibri" panose="020F0502020204030204" charset="0"/>
              </a:rPr>
              <a:t>Paraphrasing vs. Summary</a:t>
            </a:r>
            <a:endParaRPr lang="zh-CN" altLang="en-US" b="1">
              <a:latin typeface="Calibri" panose="020F0502020204030204" charset="0"/>
              <a:cs typeface="Calibri" panose="020F0502020204030204" charset="0"/>
            </a:endParaRPr>
          </a:p>
        </p:txBody>
      </p:sp>
      <p:sp>
        <p:nvSpPr>
          <p:cNvPr id="3" name="内容占位符 2"/>
          <p:cNvSpPr>
            <a:spLocks noGrp="1"/>
          </p:cNvSpPr>
          <p:nvPr>
            <p:ph idx="1"/>
          </p:nvPr>
        </p:nvSpPr>
        <p:spPr>
          <a:xfrm>
            <a:off x="2320290" y="1983105"/>
            <a:ext cx="7750016" cy="3028950"/>
          </a:xfrm>
        </p:spPr>
        <p:txBody>
          <a:bodyPr>
            <a:noAutofit/>
          </a:bodyPr>
          <a:lstStyle/>
          <a:p>
            <a:r>
              <a:rPr lang="en-US" altLang="zh-CN" sz="2400" dirty="0">
                <a:latin typeface="Calibri" panose="020F0502020204030204" charset="0"/>
                <a:cs typeface="Calibri" panose="020F0502020204030204" charset="0"/>
              </a:rPr>
              <a:t>A paraphrased text</a:t>
            </a:r>
            <a:endParaRPr lang="en-US" altLang="zh-CN" sz="2400" dirty="0">
              <a:latin typeface="Calibri" panose="020F0502020204030204" charset="0"/>
              <a:cs typeface="Calibri" panose="020F0502020204030204" charset="0"/>
            </a:endParaRPr>
          </a:p>
          <a:p>
            <a:pPr lvl="1"/>
            <a:r>
              <a:rPr lang="en-US" altLang="zh-CN" sz="2400" dirty="0">
                <a:latin typeface="Calibri" panose="020F0502020204030204" charset="0"/>
                <a:cs typeface="Calibri" panose="020F0502020204030204" charset="0"/>
              </a:rPr>
              <a:t>About the similar length of the original text</a:t>
            </a:r>
            <a:endParaRPr lang="en-US" altLang="zh-CN" sz="2400" dirty="0">
              <a:latin typeface="Calibri" panose="020F0502020204030204" charset="0"/>
              <a:cs typeface="Calibri" panose="020F0502020204030204" charset="0"/>
            </a:endParaRPr>
          </a:p>
          <a:p>
            <a:pPr lvl="1"/>
            <a:r>
              <a:rPr lang="en-US" altLang="zh-CN" sz="2400" dirty="0">
                <a:latin typeface="Calibri" panose="020F0502020204030204" charset="0"/>
                <a:cs typeface="Calibri" panose="020F0502020204030204" charset="0"/>
              </a:rPr>
              <a:t>(Usually) do not stand alone</a:t>
            </a:r>
            <a:endParaRPr lang="en-US" altLang="zh-CN" sz="2400" dirty="0">
              <a:latin typeface="Calibri" panose="020F0502020204030204" charset="0"/>
              <a:cs typeface="Calibri" panose="020F0502020204030204" charset="0"/>
            </a:endParaRPr>
          </a:p>
          <a:p>
            <a:pPr lvl="1">
              <a:buNone/>
            </a:pPr>
            <a:endParaRPr lang="en-US" altLang="zh-CN" sz="2400" dirty="0">
              <a:latin typeface="Calibri" panose="020F0502020204030204" charset="0"/>
              <a:cs typeface="Calibri" panose="020F0502020204030204" charset="0"/>
            </a:endParaRPr>
          </a:p>
          <a:p>
            <a:r>
              <a:rPr lang="en-US" altLang="zh-CN" sz="2400" dirty="0">
                <a:latin typeface="Calibri" panose="020F0502020204030204" charset="0"/>
                <a:cs typeface="Calibri" panose="020F0502020204030204" charset="0"/>
              </a:rPr>
              <a:t>Summary: </a:t>
            </a:r>
            <a:endParaRPr lang="en-US" altLang="zh-CN" sz="2400" dirty="0">
              <a:latin typeface="Calibri" panose="020F0502020204030204" charset="0"/>
              <a:cs typeface="Calibri" panose="020F0502020204030204" charset="0"/>
            </a:endParaRPr>
          </a:p>
          <a:p>
            <a:pPr lvl="1"/>
            <a:r>
              <a:rPr lang="en-US" altLang="zh-CN" sz="2400" dirty="0">
                <a:latin typeface="Calibri" panose="020F0502020204030204" charset="0"/>
                <a:cs typeface="Calibri" panose="020F0502020204030204" charset="0"/>
              </a:rPr>
              <a:t>Much shorter </a:t>
            </a:r>
            <a:endParaRPr lang="en-US" altLang="zh-CN" sz="2400" dirty="0">
              <a:latin typeface="Calibri" panose="020F0502020204030204" charset="0"/>
              <a:cs typeface="Calibri" panose="020F0502020204030204" charset="0"/>
            </a:endParaRPr>
          </a:p>
          <a:p>
            <a:pPr lvl="1"/>
            <a:r>
              <a:rPr lang="en-US" altLang="zh-CN" sz="2400" dirty="0">
                <a:latin typeface="Calibri" panose="020F0502020204030204" charset="0"/>
                <a:cs typeface="Calibri" panose="020F0502020204030204" charset="0"/>
              </a:rPr>
              <a:t>Can refer to a genre of academic writing (e.g., a summary of a journal article, a summary of a book, a summary of a book chapter, etc.)</a:t>
            </a:r>
            <a:endParaRPr lang="zh-CN" altLang="en-US" sz="2400"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514063" y="1036948"/>
            <a:ext cx="9180000" cy="108000"/>
            <a:chOff x="-9937" y="1036948"/>
            <a:chExt cx="9180000" cy="108000"/>
          </a:xfrm>
        </p:grpSpPr>
        <p:cxnSp>
          <p:nvCxnSpPr>
            <p:cNvPr id="27" name="直接连接符 26"/>
            <p:cNvCxnSpPr/>
            <p:nvPr/>
          </p:nvCxnSpPr>
          <p:spPr>
            <a:xfrm>
              <a:off x="-9937" y="1091882"/>
              <a:ext cx="9180000" cy="0"/>
            </a:xfrm>
            <a:prstGeom prst="line">
              <a:avLst/>
            </a:prstGeom>
            <a:ln w="19050">
              <a:solidFill>
                <a:schemeClr val="accent3">
                  <a:lumMod val="40000"/>
                  <a:lumOff val="60000"/>
                </a:schemeClr>
              </a:solidFill>
            </a:ln>
          </p:spPr>
          <p:style>
            <a:lnRef idx="1">
              <a:schemeClr val="dk1"/>
            </a:lnRef>
            <a:fillRef idx="0">
              <a:schemeClr val="dk1"/>
            </a:fillRef>
            <a:effectRef idx="0">
              <a:schemeClr val="dk1"/>
            </a:effectRef>
            <a:fontRef idx="minor">
              <a:schemeClr val="tx1"/>
            </a:fontRef>
          </p:style>
        </p:cxnSp>
        <p:sp>
          <p:nvSpPr>
            <p:cNvPr id="28" name="矩形 27"/>
            <p:cNvSpPr/>
            <p:nvPr/>
          </p:nvSpPr>
          <p:spPr>
            <a:xfrm>
              <a:off x="387623" y="1036948"/>
              <a:ext cx="4284000" cy="10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p:cNvSpPr txBox="1"/>
          <p:nvPr/>
        </p:nvSpPr>
        <p:spPr>
          <a:xfrm>
            <a:off x="1832111" y="355583"/>
            <a:ext cx="3967480" cy="645160"/>
          </a:xfrm>
          <a:prstGeom prst="rect">
            <a:avLst/>
          </a:prstGeom>
          <a:noFill/>
        </p:spPr>
        <p:txBody>
          <a:bodyPr wrap="none" rtlCol="0">
            <a:spAutoFit/>
          </a:bodyPr>
          <a:lstStyle/>
          <a:p>
            <a:r>
              <a:rPr lang="en-US" altLang="zh-CN" sz="3600" b="1" dirty="0">
                <a:latin typeface="Arial" panose="020B0604020202020204" pitchFamily="34" charset="0"/>
                <a:cs typeface="Arial" panose="020B0604020202020204" pitchFamily="34" charset="0"/>
              </a:rPr>
              <a:t>Academic writing</a:t>
            </a:r>
            <a:endParaRPr lang="zh-CN" altLang="en-US" sz="3600" b="1" dirty="0">
              <a:latin typeface="Arial" panose="020B0604020202020204" pitchFamily="34" charset="0"/>
              <a:cs typeface="Arial" panose="020B0604020202020204" pitchFamily="34" charset="0"/>
            </a:endParaRPr>
          </a:p>
        </p:txBody>
      </p:sp>
      <p:sp>
        <p:nvSpPr>
          <p:cNvPr id="2" name="文本框 1"/>
          <p:cNvSpPr txBox="1"/>
          <p:nvPr/>
        </p:nvSpPr>
        <p:spPr>
          <a:xfrm>
            <a:off x="3351473" y="-28701"/>
            <a:ext cx="1279525" cy="275590"/>
          </a:xfrm>
          <a:prstGeom prst="rect">
            <a:avLst/>
          </a:prstGeom>
          <a:noFill/>
        </p:spPr>
        <p:txBody>
          <a:bodyPr wrap="none" rtlCol="0">
            <a:spAutoFit/>
          </a:bodyPr>
          <a:lstStyle/>
          <a:p>
            <a:r>
              <a:rPr lang="en-US" altLang="zh-CN" sz="1200" b="1" dirty="0">
                <a:solidFill>
                  <a:schemeClr val="bg1"/>
                </a:solidFill>
              </a:rPr>
              <a:t>Academic writing</a:t>
            </a:r>
            <a:endParaRPr lang="zh-CN" altLang="en-US" sz="1200" b="1" dirty="0">
              <a:solidFill>
                <a:schemeClr val="bg1"/>
              </a:solidFill>
            </a:endParaRPr>
          </a:p>
        </p:txBody>
      </p:sp>
      <p:grpSp>
        <p:nvGrpSpPr>
          <p:cNvPr id="13" name="组合 12"/>
          <p:cNvGrpSpPr/>
          <p:nvPr/>
        </p:nvGrpSpPr>
        <p:grpSpPr>
          <a:xfrm>
            <a:off x="8758130" y="1355460"/>
            <a:ext cx="1668597" cy="337185"/>
            <a:chOff x="5032649" y="4481655"/>
            <a:chExt cx="1668597" cy="337185"/>
          </a:xfrm>
        </p:grpSpPr>
        <p:sp>
          <p:nvSpPr>
            <p:cNvPr id="17" name="文本框 16"/>
            <p:cNvSpPr txBox="1"/>
            <p:nvPr/>
          </p:nvSpPr>
          <p:spPr>
            <a:xfrm>
              <a:off x="5191216" y="4481655"/>
              <a:ext cx="1510030" cy="337185"/>
            </a:xfrm>
            <a:prstGeom prst="rect">
              <a:avLst/>
            </a:prstGeom>
            <a:noFill/>
          </p:spPr>
          <p:txBody>
            <a:bodyPr wrap="none" rtlCol="0">
              <a:spAutoFit/>
            </a:bodyPr>
            <a:lstStyle/>
            <a:p>
              <a:r>
                <a:rPr lang="en-US" altLang="zh-CN" sz="1600" b="1" dirty="0">
                  <a:solidFill>
                    <a:srgbClr val="000000"/>
                  </a:solidFill>
                </a:rPr>
                <a:t>Getting the skill</a:t>
              </a:r>
              <a:endParaRPr lang="zh-CN" altLang="en-US" sz="1600" b="1" dirty="0">
                <a:solidFill>
                  <a:srgbClr val="000000"/>
                </a:solidFill>
              </a:endParaRPr>
            </a:p>
          </p:txBody>
        </p:sp>
        <p:sp>
          <p:nvSpPr>
            <p:cNvPr id="19" name="燕尾形 17"/>
            <p:cNvSpPr/>
            <p:nvPr/>
          </p:nvSpPr>
          <p:spPr>
            <a:xfrm>
              <a:off x="5032649" y="4582185"/>
              <a:ext cx="180000" cy="144000"/>
            </a:xfrm>
            <a:prstGeom prst="chevron">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grpSp>
      <p:sp>
        <p:nvSpPr>
          <p:cNvPr id="59" name="文本框 58"/>
          <p:cNvSpPr txBox="1"/>
          <p:nvPr/>
        </p:nvSpPr>
        <p:spPr>
          <a:xfrm>
            <a:off x="2038800" y="1807200"/>
            <a:ext cx="7770556" cy="706755"/>
          </a:xfrm>
          <a:prstGeom prst="rect">
            <a:avLst/>
          </a:prstGeom>
          <a:noFill/>
        </p:spPr>
        <p:txBody>
          <a:bodyPr wrap="square">
            <a:spAutoFit/>
          </a:bodyPr>
          <a:lstStyle/>
          <a:p>
            <a:r>
              <a:rPr lang="en-US" altLang="zh-CN" sz="2000" b="1" dirty="0">
                <a:solidFill>
                  <a:srgbClr val="000000"/>
                </a:solidFill>
              </a:rPr>
              <a:t>Read the sentences and identify the word being defined, the category and the characteristics.</a:t>
            </a:r>
            <a:endParaRPr lang="zh-CN" altLang="en-US" sz="2000" b="1" dirty="0">
              <a:solidFill>
                <a:srgbClr val="000000"/>
              </a:solidFill>
            </a:endParaRPr>
          </a:p>
        </p:txBody>
      </p:sp>
      <p:grpSp>
        <p:nvGrpSpPr>
          <p:cNvPr id="75" name="组合 74"/>
          <p:cNvGrpSpPr/>
          <p:nvPr/>
        </p:nvGrpSpPr>
        <p:grpSpPr>
          <a:xfrm>
            <a:off x="8639851" y="858190"/>
            <a:ext cx="1891440" cy="512271"/>
            <a:chOff x="6105109" y="1622745"/>
            <a:chExt cx="2204498" cy="512271"/>
          </a:xfrm>
        </p:grpSpPr>
        <p:sp>
          <p:nvSpPr>
            <p:cNvPr id="76" name="文本框 75"/>
            <p:cNvSpPr txBox="1"/>
            <p:nvPr/>
          </p:nvSpPr>
          <p:spPr>
            <a:xfrm>
              <a:off x="6156142" y="1628951"/>
              <a:ext cx="2153465" cy="506065"/>
            </a:xfrm>
            <a:prstGeom prst="roundRect">
              <a:avLst/>
            </a:prstGeom>
            <a:solidFill>
              <a:schemeClr val="tx2"/>
            </a:solidFill>
            <a:ln>
              <a:noFill/>
            </a:ln>
          </p:spPr>
          <p:txBody>
            <a:bodyPr wrap="square" rtlCol="0" anchor="ctr">
              <a:spAutoFit/>
            </a:bodyPr>
            <a:lstStyle/>
            <a:p>
              <a:endParaRPr lang="zh-CN" altLang="en-US" sz="2400" b="1" dirty="0">
                <a:latin typeface="Calibri" panose="020F0502020204030204" charset="0"/>
                <a:cs typeface="Calibri" panose="020F0502020204030204" charset="0"/>
              </a:endParaRPr>
            </a:p>
          </p:txBody>
        </p:sp>
        <p:sp>
          <p:nvSpPr>
            <p:cNvPr id="77" name="文本框 76">
              <a:hlinkClick r:id="rId1" action="ppaction://hlinksldjump"/>
            </p:cNvPr>
            <p:cNvSpPr txBox="1"/>
            <p:nvPr/>
          </p:nvSpPr>
          <p:spPr>
            <a:xfrm>
              <a:off x="6105109" y="1622745"/>
              <a:ext cx="2153465" cy="441998"/>
            </a:xfrm>
            <a:prstGeom prst="roundRect">
              <a:avLst/>
            </a:prstGeom>
            <a:solidFill>
              <a:schemeClr val="bg1"/>
            </a:solidFill>
            <a:ln>
              <a:solidFill>
                <a:schemeClr val="tx2"/>
              </a:solidFill>
            </a:ln>
          </p:spPr>
          <p:txBody>
            <a:bodyPr wrap="square" rtlCol="0" anchor="ctr">
              <a:spAutoFit/>
            </a:bodyPr>
            <a:lstStyle/>
            <a:p>
              <a:pPr algn="ctr"/>
              <a:r>
                <a:rPr lang="en-US" altLang="zh-CN" sz="2000" b="1" dirty="0">
                  <a:solidFill>
                    <a:schemeClr val="tx2"/>
                  </a:solidFill>
                  <a:latin typeface="Calibri" panose="020F0502020204030204" charset="0"/>
                  <a:cs typeface="Calibri" panose="020F0502020204030204" charset="0"/>
                </a:rPr>
                <a:t>Writing skill</a:t>
              </a:r>
              <a:endParaRPr lang="zh-CN" altLang="en-US" sz="2000" b="1" dirty="0">
                <a:solidFill>
                  <a:schemeClr val="tx2"/>
                </a:solidFill>
                <a:latin typeface="Calibri" panose="020F0502020204030204" charset="0"/>
                <a:cs typeface="Calibri" panose="020F0502020204030204" charset="0"/>
              </a:endParaRPr>
            </a:p>
          </p:txBody>
        </p:sp>
      </p:grpSp>
      <p:sp>
        <p:nvSpPr>
          <p:cNvPr id="20" name="矩形: 圆角 57"/>
          <p:cNvSpPr/>
          <p:nvPr/>
        </p:nvSpPr>
        <p:spPr>
          <a:xfrm>
            <a:off x="1908312" y="1289497"/>
            <a:ext cx="1089219" cy="432000"/>
          </a:xfrm>
          <a:prstGeom prst="roundRect">
            <a:avLst>
              <a:gd name="adj" fmla="val 50000"/>
            </a:avLst>
          </a:prstGeom>
          <a:solidFill>
            <a:schemeClr val="tx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Task 1</a:t>
            </a:r>
            <a:endParaRPr lang="zh-CN" altLang="en-US" sz="2000" b="1" dirty="0"/>
          </a:p>
        </p:txBody>
      </p:sp>
      <p:sp>
        <p:nvSpPr>
          <p:cNvPr id="24" name="矩形 23"/>
          <p:cNvSpPr/>
          <p:nvPr/>
        </p:nvSpPr>
        <p:spPr>
          <a:xfrm>
            <a:off x="2038800" y="3106432"/>
            <a:ext cx="8046176" cy="3091815"/>
          </a:xfrm>
          <a:prstGeom prst="rect">
            <a:avLst/>
          </a:prstGeom>
        </p:spPr>
        <p:txBody>
          <a:bodyPr wrap="square">
            <a:spAutoFit/>
          </a:bodyPr>
          <a:lstStyle/>
          <a:p>
            <a:pPr marL="342900" lvl="0" indent="-342900" algn="just">
              <a:lnSpc>
                <a:spcPct val="115000"/>
              </a:lnSpc>
              <a:spcBef>
                <a:spcPts val="2400"/>
              </a:spcBef>
              <a:spcAft>
                <a:spcPts val="2400"/>
              </a:spcAft>
              <a:buFont typeface="+mj-lt"/>
              <a:buAutoNum type="arabicPeriod"/>
            </a:pPr>
            <a:r>
              <a:rPr lang="en-US" altLang="zh-CN" sz="2000" kern="100" dirty="0">
                <a:solidFill>
                  <a:schemeClr val="accent6">
                    <a:lumMod val="10000"/>
                  </a:schemeClr>
                </a:solidFill>
                <a:cs typeface="Times New Roman" panose="02020603050405020304" pitchFamily="2" charset="0"/>
              </a:rPr>
              <a:t>Flu is a contagious illness transmitted between individuals.</a:t>
            </a:r>
            <a:endParaRPr lang="en-US" altLang="zh-CN" sz="2000" kern="100" dirty="0">
              <a:solidFill>
                <a:schemeClr val="accent6">
                  <a:lumMod val="10000"/>
                </a:schemeClr>
              </a:solidFill>
              <a:cs typeface="Times New Roman" panose="02020603050405020304" pitchFamily="2" charset="0"/>
            </a:endParaRPr>
          </a:p>
          <a:p>
            <a:pPr marL="342900" lvl="0" indent="-342900" algn="just">
              <a:lnSpc>
                <a:spcPct val="115000"/>
              </a:lnSpc>
              <a:spcBef>
                <a:spcPts val="2400"/>
              </a:spcBef>
              <a:spcAft>
                <a:spcPts val="2400"/>
              </a:spcAft>
              <a:buFont typeface="+mj-lt"/>
              <a:buAutoNum type="arabicPeriod"/>
            </a:pPr>
            <a:r>
              <a:rPr lang="en-US" altLang="zh-CN" sz="2000" kern="100" dirty="0">
                <a:solidFill>
                  <a:schemeClr val="accent6">
                    <a:lumMod val="10000"/>
                  </a:schemeClr>
                </a:solidFill>
                <a:cs typeface="Times New Roman" panose="02020603050405020304" pitchFamily="2" charset="0"/>
              </a:rPr>
              <a:t>Quarantine is a period of time when a person or animal is kept apart from others in case they are carrying a disease.</a:t>
            </a:r>
            <a:endParaRPr lang="en-US" altLang="zh-CN" sz="2000" kern="100" dirty="0">
              <a:solidFill>
                <a:schemeClr val="accent6">
                  <a:lumMod val="10000"/>
                </a:schemeClr>
              </a:solidFill>
              <a:cs typeface="Times New Roman" panose="02020603050405020304" pitchFamily="2" charset="0"/>
            </a:endParaRPr>
          </a:p>
          <a:p>
            <a:pPr marL="342900" lvl="0" indent="-342900" algn="just">
              <a:lnSpc>
                <a:spcPct val="115000"/>
              </a:lnSpc>
              <a:spcBef>
                <a:spcPts val="2400"/>
              </a:spcBef>
              <a:spcAft>
                <a:spcPts val="2400"/>
              </a:spcAft>
              <a:buFont typeface="+mj-lt"/>
              <a:buAutoNum type="arabicPeriod"/>
            </a:pPr>
            <a:r>
              <a:rPr lang="en-US" altLang="zh-CN" sz="2000" kern="100" dirty="0">
                <a:solidFill>
                  <a:schemeClr val="accent6">
                    <a:lumMod val="10000"/>
                  </a:schemeClr>
                </a:solidFill>
                <a:cs typeface="Times New Roman" panose="02020603050405020304" pitchFamily="2" charset="0"/>
              </a:rPr>
              <a:t>A campaign is a series of organized events for raising awareness of and protesting against an issue.</a:t>
            </a:r>
            <a:endParaRPr lang="zh-CN" altLang="zh-CN" sz="2000" kern="100" dirty="0">
              <a:solidFill>
                <a:schemeClr val="accent6">
                  <a:lumMod val="10000"/>
                </a:schemeClr>
              </a:solidFill>
              <a:cs typeface="Times New Roman" panose="02020603050405020304" pitchFamily="2" charset="0"/>
            </a:endParaRPr>
          </a:p>
        </p:txBody>
      </p:sp>
      <p:sp>
        <p:nvSpPr>
          <p:cNvPr id="4" name="矩形 3"/>
          <p:cNvSpPr/>
          <p:nvPr/>
        </p:nvSpPr>
        <p:spPr>
          <a:xfrm>
            <a:off x="2427520" y="3169652"/>
            <a:ext cx="362299" cy="293583"/>
          </a:xfrm>
          <a:prstGeom prst="rect">
            <a:avLst/>
          </a:prstGeom>
          <a:solidFill>
            <a:srgbClr val="FF0000">
              <a:alpha val="1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7" name="文本框 6"/>
          <p:cNvSpPr txBox="1"/>
          <p:nvPr/>
        </p:nvSpPr>
        <p:spPr>
          <a:xfrm>
            <a:off x="2475862" y="2443520"/>
            <a:ext cx="2386361" cy="398780"/>
          </a:xfrm>
          <a:prstGeom prst="rect">
            <a:avLst/>
          </a:prstGeom>
          <a:noFill/>
        </p:spPr>
        <p:txBody>
          <a:bodyPr wrap="square" rtlCol="0">
            <a:spAutoFit/>
          </a:bodyPr>
          <a:lstStyle/>
          <a:p>
            <a:r>
              <a:rPr lang="en-US" altLang="zh-CN" sz="2000" dirty="0">
                <a:solidFill>
                  <a:srgbClr val="FF0000"/>
                </a:solidFill>
              </a:rPr>
              <a:t>[word being defined]</a:t>
            </a:r>
            <a:endParaRPr lang="zh-CN" altLang="en-US" sz="2000" dirty="0">
              <a:solidFill>
                <a:srgbClr val="FF0000"/>
              </a:solidFill>
            </a:endParaRPr>
          </a:p>
        </p:txBody>
      </p:sp>
      <p:sp>
        <p:nvSpPr>
          <p:cNvPr id="26" name="矩形 25"/>
          <p:cNvSpPr/>
          <p:nvPr/>
        </p:nvSpPr>
        <p:spPr>
          <a:xfrm>
            <a:off x="2815220" y="3169652"/>
            <a:ext cx="2254867" cy="293583"/>
          </a:xfrm>
          <a:prstGeom prst="rect">
            <a:avLst/>
          </a:prstGeom>
          <a:solidFill>
            <a:srgbClr val="92D050">
              <a:alpha val="12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30" name="文本框 29"/>
          <p:cNvSpPr txBox="1"/>
          <p:nvPr/>
        </p:nvSpPr>
        <p:spPr>
          <a:xfrm>
            <a:off x="5478746" y="2443520"/>
            <a:ext cx="1388780" cy="398780"/>
          </a:xfrm>
          <a:prstGeom prst="rect">
            <a:avLst/>
          </a:prstGeom>
          <a:noFill/>
        </p:spPr>
        <p:txBody>
          <a:bodyPr wrap="square" rtlCol="0">
            <a:spAutoFit/>
          </a:bodyPr>
          <a:lstStyle/>
          <a:p>
            <a:r>
              <a:rPr lang="en-US" altLang="zh-CN" sz="2000" dirty="0">
                <a:solidFill>
                  <a:srgbClr val="92D050"/>
                </a:solidFill>
              </a:rPr>
              <a:t>[category]</a:t>
            </a:r>
            <a:endParaRPr lang="zh-CN" altLang="en-US" sz="2000" dirty="0">
              <a:solidFill>
                <a:srgbClr val="92D050"/>
              </a:solidFill>
            </a:endParaRPr>
          </a:p>
        </p:txBody>
      </p:sp>
      <p:sp>
        <p:nvSpPr>
          <p:cNvPr id="31" name="矩形 30"/>
          <p:cNvSpPr/>
          <p:nvPr/>
        </p:nvSpPr>
        <p:spPr>
          <a:xfrm>
            <a:off x="5110048" y="3169652"/>
            <a:ext cx="3327708" cy="293583"/>
          </a:xfrm>
          <a:prstGeom prst="rect">
            <a:avLst/>
          </a:prstGeom>
          <a:solidFill>
            <a:srgbClr val="F3981C">
              <a:alpha val="1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32" name="文本框 31"/>
          <p:cNvSpPr txBox="1"/>
          <p:nvPr/>
        </p:nvSpPr>
        <p:spPr>
          <a:xfrm>
            <a:off x="7885174" y="2443520"/>
            <a:ext cx="2386361" cy="398780"/>
          </a:xfrm>
          <a:prstGeom prst="rect">
            <a:avLst/>
          </a:prstGeom>
          <a:noFill/>
        </p:spPr>
        <p:txBody>
          <a:bodyPr wrap="square" rtlCol="0">
            <a:spAutoFit/>
          </a:bodyPr>
          <a:lstStyle/>
          <a:p>
            <a:r>
              <a:rPr lang="en-US" altLang="zh-CN" sz="2000" dirty="0">
                <a:solidFill>
                  <a:srgbClr val="F3981C"/>
                </a:solidFill>
              </a:rPr>
              <a:t>[characteristics]</a:t>
            </a:r>
            <a:endParaRPr lang="zh-CN" altLang="en-US" sz="2000" dirty="0">
              <a:solidFill>
                <a:srgbClr val="F3981C"/>
              </a:solidFill>
            </a:endParaRPr>
          </a:p>
        </p:txBody>
      </p:sp>
      <p:sp>
        <p:nvSpPr>
          <p:cNvPr id="33" name="矩形 32"/>
          <p:cNvSpPr/>
          <p:nvPr/>
        </p:nvSpPr>
        <p:spPr>
          <a:xfrm>
            <a:off x="2419350" y="4125595"/>
            <a:ext cx="1294765" cy="293370"/>
          </a:xfrm>
          <a:prstGeom prst="rect">
            <a:avLst/>
          </a:prstGeom>
          <a:solidFill>
            <a:srgbClr val="FF0000">
              <a:alpha val="1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34" name="矩形 33"/>
          <p:cNvSpPr/>
          <p:nvPr/>
        </p:nvSpPr>
        <p:spPr>
          <a:xfrm>
            <a:off x="3713815" y="4125279"/>
            <a:ext cx="2058799" cy="293583"/>
          </a:xfrm>
          <a:prstGeom prst="rect">
            <a:avLst/>
          </a:prstGeom>
          <a:solidFill>
            <a:srgbClr val="92D050">
              <a:alpha val="12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35" name="矩形 34"/>
          <p:cNvSpPr/>
          <p:nvPr/>
        </p:nvSpPr>
        <p:spPr>
          <a:xfrm>
            <a:off x="5838336" y="4125279"/>
            <a:ext cx="4246640" cy="293583"/>
          </a:xfrm>
          <a:prstGeom prst="rect">
            <a:avLst/>
          </a:prstGeom>
          <a:solidFill>
            <a:srgbClr val="F3981C">
              <a:alpha val="1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37" name="矩形 36"/>
          <p:cNvSpPr/>
          <p:nvPr/>
        </p:nvSpPr>
        <p:spPr>
          <a:xfrm>
            <a:off x="2419467" y="4479101"/>
            <a:ext cx="4858561" cy="293583"/>
          </a:xfrm>
          <a:prstGeom prst="rect">
            <a:avLst/>
          </a:prstGeom>
          <a:solidFill>
            <a:srgbClr val="F3981C">
              <a:alpha val="1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41" name="矩形 40"/>
          <p:cNvSpPr/>
          <p:nvPr/>
        </p:nvSpPr>
        <p:spPr>
          <a:xfrm>
            <a:off x="2429292" y="5451655"/>
            <a:ext cx="1284523" cy="293583"/>
          </a:xfrm>
          <a:prstGeom prst="rect">
            <a:avLst/>
          </a:prstGeom>
          <a:solidFill>
            <a:srgbClr val="FF0000">
              <a:alpha val="1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43" name="矩形 42"/>
          <p:cNvSpPr/>
          <p:nvPr/>
        </p:nvSpPr>
        <p:spPr>
          <a:xfrm>
            <a:off x="3786704" y="5453299"/>
            <a:ext cx="3147498" cy="293583"/>
          </a:xfrm>
          <a:prstGeom prst="rect">
            <a:avLst/>
          </a:prstGeom>
          <a:solidFill>
            <a:srgbClr val="92D050">
              <a:alpha val="12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45" name="矩形 44"/>
          <p:cNvSpPr/>
          <p:nvPr/>
        </p:nvSpPr>
        <p:spPr>
          <a:xfrm>
            <a:off x="6991546" y="5451906"/>
            <a:ext cx="3093430" cy="293583"/>
          </a:xfrm>
          <a:prstGeom prst="rect">
            <a:avLst/>
          </a:prstGeom>
          <a:solidFill>
            <a:srgbClr val="F3981C">
              <a:alpha val="1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46" name="矩形 45"/>
          <p:cNvSpPr/>
          <p:nvPr/>
        </p:nvSpPr>
        <p:spPr>
          <a:xfrm>
            <a:off x="2435110" y="5831237"/>
            <a:ext cx="2791095" cy="293583"/>
          </a:xfrm>
          <a:prstGeom prst="rect">
            <a:avLst/>
          </a:prstGeom>
          <a:solidFill>
            <a:srgbClr val="F3981C">
              <a:alpha val="1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49" name="矩形 48"/>
          <p:cNvSpPr/>
          <p:nvPr/>
        </p:nvSpPr>
        <p:spPr>
          <a:xfrm>
            <a:off x="2157567" y="2525536"/>
            <a:ext cx="362299" cy="293583"/>
          </a:xfrm>
          <a:prstGeom prst="rect">
            <a:avLst/>
          </a:prstGeom>
          <a:solidFill>
            <a:srgbClr val="FF0000">
              <a:alpha val="12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50" name="矩形 49"/>
          <p:cNvSpPr/>
          <p:nvPr/>
        </p:nvSpPr>
        <p:spPr>
          <a:xfrm>
            <a:off x="5138448" y="2525536"/>
            <a:ext cx="362299" cy="293583"/>
          </a:xfrm>
          <a:prstGeom prst="rect">
            <a:avLst/>
          </a:prstGeom>
          <a:solidFill>
            <a:srgbClr val="92D050">
              <a:alpha val="12000"/>
            </a:srgb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
        <p:nvSpPr>
          <p:cNvPr id="51" name="矩形 50"/>
          <p:cNvSpPr/>
          <p:nvPr/>
        </p:nvSpPr>
        <p:spPr>
          <a:xfrm>
            <a:off x="7566879" y="2525536"/>
            <a:ext cx="362299" cy="293583"/>
          </a:xfrm>
          <a:prstGeom prst="rect">
            <a:avLst/>
          </a:prstGeom>
          <a:solidFill>
            <a:srgbClr val="F3981C">
              <a:alpha val="12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6" grpId="0" bldLvl="0" animBg="1"/>
      <p:bldP spid="31" grpId="0" bldLvl="0" animBg="1"/>
      <p:bldP spid="33" grpId="0" bldLvl="0" animBg="1"/>
      <p:bldP spid="34" grpId="0" bldLvl="0" animBg="1"/>
      <p:bldP spid="35" grpId="0" bldLvl="0" animBg="1"/>
      <p:bldP spid="37" grpId="0" bldLvl="0" animBg="1"/>
      <p:bldP spid="41" grpId="0" bldLvl="0" animBg="1"/>
      <p:bldP spid="43" grpId="0" bldLvl="0" animBg="1"/>
      <p:bldP spid="45" grpId="0" bldLvl="0" animBg="1"/>
      <p:bldP spid="4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800" b="1" dirty="0">
                <a:solidFill>
                  <a:schemeClr val="tx1"/>
                </a:solidFill>
                <a:latin typeface="Times New Roman" panose="02020603050405020304" pitchFamily="2" charset="0"/>
                <a:cs typeface="Times New Roman" panose="02020603050405020304" pitchFamily="2" charset="0"/>
              </a:rPr>
              <a:t>Review</a:t>
            </a:r>
            <a:endParaRPr lang="en-US" sz="38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50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a:xfrm>
            <a:off x="2063750" y="2132330"/>
            <a:ext cx="3115945" cy="4495800"/>
          </a:xfrm>
        </p:spPr>
        <p:txBody>
          <a:bodyPr>
            <a:normAutofit/>
          </a:bodyPr>
          <a:lstStyle/>
          <a:p>
            <a:pPr>
              <a:buFont typeface="Arial" panose="020B0604020202020204" pitchFamily="34" charset="0"/>
              <a:buChar char="•"/>
            </a:pPr>
            <a:r>
              <a:rPr lang="en-US" sz="2800" dirty="0">
                <a:latin typeface="Times New Roman" panose="02020603050405020304" pitchFamily="2" charset="0"/>
                <a:cs typeface="Times New Roman" panose="02020603050405020304" pitchFamily="2" charset="0"/>
              </a:rPr>
              <a:t>What is “plagiarism”? </a:t>
            </a:r>
            <a:endParaRPr lang="en-US" sz="2800" dirty="0">
              <a:latin typeface="Times New Roman" panose="02020603050405020304" pitchFamily="2" charset="0"/>
              <a:cs typeface="Times New Roman" panose="02020603050405020304" pitchFamily="2" charset="0"/>
            </a:endParaRPr>
          </a:p>
          <a:p>
            <a:pPr>
              <a:buFont typeface="Arial" panose="020B0604020202020204" pitchFamily="34" charset="0"/>
              <a:buChar char="•"/>
            </a:pPr>
            <a:r>
              <a:rPr lang="en-US" sz="2800" dirty="0">
                <a:latin typeface="Times New Roman" panose="02020603050405020304" pitchFamily="2" charset="0"/>
                <a:cs typeface="Times New Roman" panose="02020603050405020304" pitchFamily="2" charset="0"/>
              </a:rPr>
              <a:t>Why do we need to know?</a:t>
            </a:r>
            <a:endParaRPr lang="en-US" sz="2800" dirty="0">
              <a:latin typeface="Times New Roman" panose="02020603050405020304" pitchFamily="2" charset="0"/>
              <a:cs typeface="Times New Roman" panose="02020603050405020304" pitchFamily="2" charset="0"/>
            </a:endParaRPr>
          </a:p>
          <a:p>
            <a:pPr>
              <a:buFont typeface="Arial" panose="020B0604020202020204" pitchFamily="34" charset="0"/>
              <a:buChar char="•"/>
            </a:pPr>
            <a:r>
              <a:rPr lang="en-US" sz="2800" dirty="0">
                <a:latin typeface="Times New Roman" panose="02020603050405020304" pitchFamily="2" charset="0"/>
                <a:cs typeface="Times New Roman" panose="02020603050405020304" pitchFamily="2" charset="0"/>
              </a:rPr>
              <a:t>How do we improve our referencing skills?</a:t>
            </a:r>
            <a:endParaRPr lang="en-US" sz="2800" dirty="0">
              <a:latin typeface="Times New Roman" panose="02020603050405020304" pitchFamily="2" charset="0"/>
              <a:cs typeface="Times New Roman" panose="02020603050405020304" pitchFamily="2" charset="0"/>
            </a:endParaRPr>
          </a:p>
          <a:p>
            <a:pPr>
              <a:buFont typeface="Arial" panose="020B0604020202020204" pitchFamily="34" charset="0"/>
              <a:buChar char="•"/>
            </a:pPr>
            <a:endParaRPr lang="en-US" sz="2800" dirty="0">
              <a:latin typeface="Times New Roman" panose="02020603050405020304" pitchFamily="2" charset="0"/>
              <a:cs typeface="Times New Roman" panose="02020603050405020304" pitchFamily="2" charset="0"/>
            </a:endParaRPr>
          </a:p>
        </p:txBody>
      </p:sp>
      <p:pic>
        <p:nvPicPr>
          <p:cNvPr id="6" name="36英文论文写作之剽窃">
            <a:hlinkClick r:id="" action="ppaction://media"/>
          </p:cNvPr>
          <p:cNvPicPr/>
          <p:nvPr>
            <a:videoFile r:link="rId1"/>
            <p:extLst>
              <p:ext uri="{DAA4B4D4-6D71-4841-9C94-3DE7FCFB9230}">
                <p14:media xmlns:p14="http://schemas.microsoft.com/office/powerpoint/2010/main" r:link="rId2"/>
              </p:ext>
            </p:extLst>
            <p:custDataLst>
              <p:tags r:id="rId3"/>
            </p:custDataLst>
          </p:nvPr>
        </p:nvPicPr>
        <p:blipFill>
          <a:blip r:embed="rId4"/>
          <a:stretch>
            <a:fillRect/>
          </a:stretch>
        </p:blipFill>
        <p:spPr>
          <a:xfrm>
            <a:off x="5735955" y="2329180"/>
            <a:ext cx="4032250" cy="3038475"/>
          </a:xfrm>
          <a:prstGeom prst="rect">
            <a:avLst/>
          </a:prstGeom>
        </p:spPr>
      </p:pic>
    </p:spTree>
  </p:cSld>
  <p:clrMapOvr>
    <a:masterClrMapping/>
  </p:clrMapOvr>
  <p:timing>
    <p:tnLst>
      <p:par>
        <p:cTn id="1" dur="indefinite" restart="never" nodeType="tmRoot">
          <p:childTnLst>
            <p:video fullScrn="1">
              <p:cMediaNode>
                <p:cTn id="2" fill="hold" display="1">
                  <p:stCondLst>
                    <p:cond delay="indefinite"/>
                  </p:stCondLst>
                </p:cTn>
                <p:tgtEl>
                  <p:spTgt spid="6"/>
                </p:tgtEl>
              </p:cMediaNode>
            </p:video>
            <p:seq concurrent="1" nextAc="seek">
              <p:cTn id="3" restart="whenNotActive" fill="hold" evtFilter="cancelBubble" nodeType="interactiveSeq">
                <p:stCondLst>
                  <p:cond evt="onClick" delay="0">
                    <p:tgtEl>
                      <p:spTgt spid="6"/>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9" name="矩形 88068"/>
          <p:cNvSpPr/>
          <p:nvPr/>
        </p:nvSpPr>
        <p:spPr>
          <a:xfrm>
            <a:off x="2235200" y="3937000"/>
            <a:ext cx="7679267" cy="1151467"/>
          </a:xfrm>
          <a:prstGeom prst="rect">
            <a:avLst/>
          </a:prstGeom>
        </p:spPr>
        <p:txBody>
          <a:bodyPr wrap="none" fromWordArt="1">
            <a:prstTxWarp prst="textDeflate">
              <a:avLst>
                <a:gd name="adj" fmla="val 0"/>
              </a:avLst>
            </a:prstTxWarp>
            <a:normAutofit/>
          </a:bodyPr>
          <a:p>
            <a:pPr algn="ctr"/>
            <a:r>
              <a:rPr lang="zh-CN" altLang="en-US" sz="4800" b="1">
                <a:ln w="19050" cap="flat" cmpd="sng">
                  <a:solidFill>
                    <a:schemeClr val="bg1"/>
                  </a:solidFill>
                  <a:prstDash val="solid"/>
                  <a:headEnd type="none" w="med" len="med"/>
                  <a:tailEnd type="none" w="med" len="med"/>
                </a:ln>
                <a:gradFill rotWithShape="1">
                  <a:gsLst>
                    <a:gs pos="0">
                      <a:schemeClr val="tx1"/>
                    </a:gs>
                    <a:gs pos="100000">
                      <a:schemeClr val="accent1"/>
                    </a:gs>
                  </a:gsLst>
                  <a:lin ang="0" scaled="1"/>
                  <a:tileRect/>
                </a:gradFill>
                <a:effectLst>
                  <a:outerShdw dist="63500" dir="2212193" algn="ctr" rotWithShape="0">
                    <a:srgbClr val="868686">
                      <a:alpha val="50000"/>
                    </a:srgbClr>
                  </a:outerShdw>
                </a:effectLst>
                <a:latin typeface="Arial" panose="020B0604020202020204" pitchFamily="34" charset="0"/>
                <a:ea typeface="Arial" panose="020B0604020202020204" pitchFamily="34" charset="0"/>
              </a:rPr>
              <a:t>Thank You !</a:t>
            </a:r>
            <a:endParaRPr lang="zh-CN" altLang="en-US" sz="4800" b="1">
              <a:ln w="19050" cap="flat" cmpd="sng">
                <a:solidFill>
                  <a:schemeClr val="bg1"/>
                </a:solidFill>
                <a:prstDash val="solid"/>
                <a:headEnd type="none" w="med" len="med"/>
                <a:tailEnd type="none" w="med" len="med"/>
              </a:ln>
              <a:gradFill rotWithShape="1">
                <a:gsLst>
                  <a:gs pos="0">
                    <a:schemeClr val="tx1"/>
                  </a:gs>
                  <a:gs pos="100000">
                    <a:schemeClr val="accent1"/>
                  </a:gs>
                </a:gsLst>
                <a:lin ang="0" scaled="1"/>
                <a:tileRect/>
              </a:gradFill>
              <a:effectLst>
                <a:outerShdw dist="63500" dir="2212193" algn="ctr" rotWithShape="0">
                  <a:srgbClr val="868686">
                    <a:alpha val="50000"/>
                  </a:srgbClr>
                </a:outerShdw>
              </a:effectLst>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8069"/>
                                        </p:tgtEl>
                                        <p:attrNameLst>
                                          <p:attrName>style.visibility</p:attrName>
                                        </p:attrNameLst>
                                      </p:cBhvr>
                                      <p:to>
                                        <p:strVal val="visible"/>
                                      </p:to>
                                    </p:set>
                                    <p:anim calcmode="lin" valueType="num">
                                      <p:cBhvr>
                                        <p:cTn id="7" dur="500" fill="hold"/>
                                        <p:tgtEl>
                                          <p:spTgt spid="88069"/>
                                        </p:tgtEl>
                                        <p:attrNameLst>
                                          <p:attrName>ppt_w</p:attrName>
                                        </p:attrNameLst>
                                      </p:cBhvr>
                                      <p:tavLst>
                                        <p:tav tm="0">
                                          <p:val>
                                            <p:fltVal val="0.000000"/>
                                          </p:val>
                                        </p:tav>
                                        <p:tav tm="100000">
                                          <p:val>
                                            <p:strVal val="#ppt_w"/>
                                          </p:val>
                                        </p:tav>
                                      </p:tavLst>
                                    </p:anim>
                                    <p:anim calcmode="lin" valueType="num">
                                      <p:cBhvr>
                                        <p:cTn id="8" dur="500" fill="hold"/>
                                        <p:tgtEl>
                                          <p:spTgt spid="88069"/>
                                        </p:tgtEl>
                                        <p:attrNameLst>
                                          <p:attrName>ppt_h</p:attrName>
                                        </p:attrNameLst>
                                      </p:cBhvr>
                                      <p:tavLst>
                                        <p:tav tm="0">
                                          <p:val>
                                            <p:fltVal val="0.000000"/>
                                          </p:val>
                                        </p:tav>
                                        <p:tav tm="100000">
                                          <p:val>
                                            <p:strVal val="#ppt_h"/>
                                          </p:val>
                                        </p:tav>
                                      </p:tavLst>
                                    </p:anim>
                                    <p:animEffect transition="in" filter="fade">
                                      <p:cBhvr>
                                        <p:cTn id="9" dur="500"/>
                                        <p:tgtEl>
                                          <p:spTgt spid="88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800" b="1" dirty="0">
                <a:solidFill>
                  <a:srgbClr val="00B0F0"/>
                </a:solidFill>
                <a:latin typeface="Times New Roman" panose="02020603050405020304" pitchFamily="2" charset="0"/>
                <a:cs typeface="Times New Roman" panose="02020603050405020304" pitchFamily="2" charset="0"/>
              </a:rPr>
              <a:t>How</a:t>
            </a:r>
            <a:r>
              <a:rPr lang="en-US" sz="3800" b="1" dirty="0">
                <a:solidFill>
                  <a:schemeClr val="tx1"/>
                </a:solidFill>
                <a:latin typeface="Times New Roman" panose="02020603050405020304" pitchFamily="2" charset="0"/>
                <a:cs typeface="Times New Roman" panose="02020603050405020304" pitchFamily="2" charset="0"/>
              </a:rPr>
              <a:t> do we improve our referencing skills?</a:t>
            </a:r>
            <a:endParaRPr lang="en-US" sz="38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50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a:xfrm>
            <a:off x="6355715" y="3932555"/>
            <a:ext cx="2465070" cy="1529080"/>
          </a:xfrm>
        </p:spPr>
        <p:style>
          <a:lnRef idx="2">
            <a:schemeClr val="accent2"/>
          </a:lnRef>
          <a:fillRef idx="1">
            <a:schemeClr val="lt1"/>
          </a:fillRef>
          <a:effectRef idx="0">
            <a:schemeClr val="accent2"/>
          </a:effectRef>
          <a:fontRef idx="minor">
            <a:schemeClr val="dk1"/>
          </a:fontRef>
        </p:style>
        <p:txBody>
          <a:bodyPr>
            <a:normAutofit fontScale="97500" lnSpcReduction="10000"/>
          </a:bodyPr>
          <a:lstStyle/>
          <a:p>
            <a:r>
              <a:rPr lang="en-US" dirty="0">
                <a:latin typeface="Times New Roman" panose="02020603050405020304" pitchFamily="2" charset="0"/>
                <a:cs typeface="Times New Roman" panose="02020603050405020304" pitchFamily="2" charset="0"/>
              </a:rPr>
              <a:t>Quoting</a:t>
            </a:r>
            <a:endParaRPr lang="en-US" dirty="0">
              <a:latin typeface="Times New Roman" panose="02020603050405020304" pitchFamily="2" charset="0"/>
              <a:cs typeface="Times New Roman" panose="02020603050405020304" pitchFamily="2" charset="0"/>
            </a:endParaRPr>
          </a:p>
          <a:p>
            <a:r>
              <a:rPr lang="en-US" dirty="0">
                <a:latin typeface="Times New Roman" panose="02020603050405020304" pitchFamily="2" charset="0"/>
                <a:cs typeface="Times New Roman" panose="02020603050405020304" pitchFamily="2" charset="0"/>
              </a:rPr>
              <a:t>Paraphrasing</a:t>
            </a:r>
            <a:endParaRPr lang="en-US" dirty="0">
              <a:latin typeface="Times New Roman" panose="02020603050405020304" pitchFamily="2" charset="0"/>
              <a:cs typeface="Times New Roman" panose="02020603050405020304" pitchFamily="2" charset="0"/>
            </a:endParaRPr>
          </a:p>
          <a:p>
            <a:r>
              <a:rPr lang="en-US" dirty="0">
                <a:latin typeface="Times New Roman" panose="02020603050405020304" pitchFamily="2" charset="0"/>
                <a:cs typeface="Times New Roman" panose="02020603050405020304" pitchFamily="2" charset="0"/>
              </a:rPr>
              <a:t>Summarizing</a:t>
            </a:r>
            <a:endParaRPr lang="en-US" dirty="0">
              <a:latin typeface="Times New Roman" panose="02020603050405020304" pitchFamily="2" charset="0"/>
              <a:cs typeface="Times New Roman" panose="02020603050405020304" pitchFamily="2" charset="0"/>
            </a:endParaRPr>
          </a:p>
        </p:txBody>
      </p:sp>
      <p:graphicFrame>
        <p:nvGraphicFramePr>
          <p:cNvPr id="5" name="图示 4"/>
          <p:cNvGraphicFramePr/>
          <p:nvPr/>
        </p:nvGraphicFramePr>
        <p:xfrm>
          <a:off x="2855595" y="1412875"/>
          <a:ext cx="6064885" cy="21799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上箭头 5"/>
          <p:cNvSpPr/>
          <p:nvPr/>
        </p:nvSpPr>
        <p:spPr>
          <a:xfrm>
            <a:off x="6719864" y="3342895"/>
            <a:ext cx="445332" cy="472681"/>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宋体" panose="02010600030101010101" pitchFamily="2" charset="-122"/>
            </a:endParaRPr>
          </a:p>
        </p:txBody>
      </p:sp>
      <p:sp>
        <p:nvSpPr>
          <p:cNvPr id="8" name="上箭头 7"/>
          <p:cNvSpPr/>
          <p:nvPr/>
        </p:nvSpPr>
        <p:spPr>
          <a:xfrm>
            <a:off x="4481195" y="3043555"/>
            <a:ext cx="420370" cy="7715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宋体" panose="02010600030101010101" pitchFamily="2" charset="-122"/>
            </a:endParaRPr>
          </a:p>
        </p:txBody>
      </p:sp>
      <p:sp>
        <p:nvSpPr>
          <p:cNvPr id="9" name="TextBox 8"/>
          <p:cNvSpPr txBox="1"/>
          <p:nvPr/>
        </p:nvSpPr>
        <p:spPr>
          <a:xfrm>
            <a:off x="3881755" y="3893185"/>
            <a:ext cx="1619885" cy="15684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3200" dirty="0">
                <a:latin typeface="Times New Roman" panose="02020603050405020304" pitchFamily="2" charset="0"/>
                <a:cs typeface="Times New Roman" panose="02020603050405020304" pitchFamily="2" charset="0"/>
              </a:rPr>
              <a:t>A clear topic sentence</a:t>
            </a:r>
            <a:endParaRPr lang="en-US" sz="3200" dirty="0">
              <a:latin typeface="Times New Roman" panose="02020603050405020304" pitchFamily="2" charset="0"/>
              <a:cs typeface="Times New Roman" panose="02020603050405020304" pitchFamily="2" charset="0"/>
            </a:endParaRPr>
          </a:p>
        </p:txBody>
      </p:sp>
      <p:sp>
        <p:nvSpPr>
          <p:cNvPr id="7" name="文本框 6"/>
          <p:cNvSpPr txBox="1"/>
          <p:nvPr/>
        </p:nvSpPr>
        <p:spPr>
          <a:xfrm>
            <a:off x="1811655" y="5679440"/>
            <a:ext cx="8569325" cy="706755"/>
          </a:xfrm>
          <a:prstGeom prst="rect">
            <a:avLst/>
          </a:prstGeom>
          <a:noFill/>
        </p:spPr>
        <p:txBody>
          <a:bodyPr wrap="square" rtlCol="0" anchor="t">
            <a:spAutoFit/>
          </a:bodyPr>
          <a:lstStyle/>
          <a:p>
            <a:r>
              <a:rPr lang="zh-CN" altLang="en-US" sz="2000" b="1" dirty="0">
                <a:latin typeface="Calibri" panose="020F0502020204030204" charset="0"/>
                <a:cs typeface="Calibri" panose="020F0502020204030204" charset="0"/>
              </a:rPr>
              <a:t>Do you agree or disagree that being a fan of a showbiz celebrity is going to curb a teenager</a:t>
            </a:r>
            <a:r>
              <a:rPr lang="en-US" altLang="zh-CN" sz="2000" b="1" dirty="0">
                <a:latin typeface="Calibri" panose="020F0502020204030204" charset="0"/>
                <a:cs typeface="Calibri" panose="020F0502020204030204" charset="0"/>
              </a:rPr>
              <a:t>'</a:t>
            </a:r>
            <a:r>
              <a:rPr lang="zh-CN" altLang="en-US" sz="2000" b="1" dirty="0">
                <a:latin typeface="Calibri" panose="020F0502020204030204" charset="0"/>
                <a:cs typeface="Calibri" panose="020F0502020204030204" charset="0"/>
              </a:rPr>
              <a:t>s development. Please use reasons to support your argument.</a:t>
            </a:r>
            <a:endParaRPr lang="zh-CN" altLang="en-US" sz="2000" b="1" dirty="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Graphic spid="5" grpId="0">
        <p:bldAsOne/>
      </p:bldGraphic>
      <p:bldP spid="6" grpId="0" bldLvl="0" animBg="1"/>
      <p:bldP spid="8" grpId="0" bldLvl="0" animBg="1"/>
      <p:bldP spid="9"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b="1" dirty="0">
                <a:solidFill>
                  <a:schemeClr val="tx1"/>
                </a:solidFill>
                <a:latin typeface="Times New Roman" panose="02020603050405020304" pitchFamily="2" charset="0"/>
                <a:cs typeface="Times New Roman" panose="02020603050405020304" pitchFamily="2" charset="0"/>
              </a:rPr>
              <a:t>(1) Quoting</a:t>
            </a:r>
            <a:endParaRPr lang="en-US" sz="36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25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p:txBody>
          <a:bodyPr>
            <a:normAutofit/>
          </a:bodyPr>
          <a:lstStyle/>
          <a:p>
            <a:pPr marL="0" indent="0">
              <a:buNone/>
            </a:pPr>
            <a:endParaRPr lang="en-US" dirty="0"/>
          </a:p>
          <a:p>
            <a:pPr marL="0" indent="0">
              <a:buNone/>
            </a:pPr>
            <a:endParaRPr lang="en-US" dirty="0"/>
          </a:p>
        </p:txBody>
      </p:sp>
      <p:sp>
        <p:nvSpPr>
          <p:cNvPr id="5" name="TextBox 4"/>
          <p:cNvSpPr txBox="1"/>
          <p:nvPr/>
        </p:nvSpPr>
        <p:spPr>
          <a:xfrm>
            <a:off x="2166910" y="1714488"/>
            <a:ext cx="7272808" cy="1568450"/>
          </a:xfrm>
          <a:prstGeom prst="rect">
            <a:avLst/>
          </a:prstGeom>
          <a:noFill/>
        </p:spPr>
        <p:txBody>
          <a:bodyPr wrap="square" rtlCol="0">
            <a:spAutoFit/>
          </a:bodyPr>
          <a:lstStyle/>
          <a:p>
            <a:r>
              <a:rPr lang="en-US" sz="2400" dirty="0">
                <a:solidFill>
                  <a:srgbClr val="0070C0"/>
                </a:solidFill>
                <a:latin typeface="Times New Roman" panose="02020603050405020304" pitchFamily="2" charset="0"/>
                <a:cs typeface="Times New Roman" panose="02020603050405020304" pitchFamily="2" charset="0"/>
              </a:rPr>
              <a:t>Not so academic:</a:t>
            </a:r>
            <a:endParaRPr lang="en-US" sz="2400" dirty="0">
              <a:solidFill>
                <a:srgbClr val="0070C0"/>
              </a:solidFill>
              <a:latin typeface="Times New Roman" panose="02020603050405020304" pitchFamily="2" charset="0"/>
              <a:cs typeface="Times New Roman" panose="02020603050405020304" pitchFamily="2" charset="0"/>
            </a:endParaRPr>
          </a:p>
          <a:p>
            <a:endParaRPr lang="en-US" sz="2400" dirty="0">
              <a:latin typeface="Times New Roman" panose="02020603050405020304" pitchFamily="2" charset="0"/>
              <a:cs typeface="Times New Roman" panose="02020603050405020304" pitchFamily="2" charset="0"/>
            </a:endParaRPr>
          </a:p>
          <a:p>
            <a:r>
              <a:rPr lang="en-US" sz="2400" dirty="0">
                <a:latin typeface="Times New Roman" panose="02020603050405020304" pitchFamily="2" charset="0"/>
                <a:cs typeface="Times New Roman" panose="02020603050405020304" pitchFamily="2" charset="0"/>
              </a:rPr>
              <a:t>Someone says, “…”.</a:t>
            </a:r>
            <a:endParaRPr lang="en-US" sz="2400" dirty="0">
              <a:latin typeface="Times New Roman" panose="02020603050405020304" pitchFamily="2" charset="0"/>
              <a:cs typeface="Times New Roman" panose="02020603050405020304" pitchFamily="2" charset="0"/>
            </a:endParaRPr>
          </a:p>
          <a:p>
            <a:endParaRPr lang="en-US" sz="2400" dirty="0">
              <a:latin typeface="Times New Roman" panose="02020603050405020304" pitchFamily="2" charset="0"/>
              <a:cs typeface="Times New Roman" panose="02020603050405020304" pitchFamily="2" charset="0"/>
            </a:endParaRPr>
          </a:p>
        </p:txBody>
      </p:sp>
      <p:pic>
        <p:nvPicPr>
          <p:cNvPr id="6" name="Picture 2"/>
          <p:cNvPicPr>
            <a:picLocks noChangeAspect="1" noChangeArrowheads="1"/>
          </p:cNvPicPr>
          <p:nvPr>
            <p:custDataLst>
              <p:tags r:id="rId1"/>
            </p:custDataLst>
          </p:nvPr>
        </p:nvPicPr>
        <p:blipFill>
          <a:blip r:embed="rId2" cstate="print"/>
          <a:srcRect/>
          <a:stretch>
            <a:fillRect/>
          </a:stretch>
        </p:blipFill>
        <p:spPr bwMode="auto">
          <a:xfrm>
            <a:off x="7861931" y="3124086"/>
            <a:ext cx="1762125"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sz="3600" b="1" dirty="0">
                <a:solidFill>
                  <a:schemeClr val="tx1"/>
                </a:solidFill>
                <a:latin typeface="Times New Roman" panose="02020603050405020304" pitchFamily="2" charset="0"/>
                <a:cs typeface="Times New Roman" panose="02020603050405020304" pitchFamily="2" charset="0"/>
              </a:rPr>
              <a:t>(1) Quoting continued</a:t>
            </a:r>
            <a:endParaRPr lang="en-US" sz="36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50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p:txBody>
          <a:bodyPr>
            <a:normAutofit/>
          </a:bodyPr>
          <a:lstStyle/>
          <a:p>
            <a:pPr marL="0" indent="0">
              <a:buNone/>
            </a:pPr>
            <a:endParaRPr lang="en-US" dirty="0"/>
          </a:p>
          <a:p>
            <a:pPr marL="0" indent="0">
              <a:buNone/>
            </a:pPr>
            <a:endParaRPr lang="en-US" dirty="0"/>
          </a:p>
        </p:txBody>
      </p:sp>
      <p:sp>
        <p:nvSpPr>
          <p:cNvPr id="5" name="TextBox 4"/>
          <p:cNvSpPr txBox="1"/>
          <p:nvPr/>
        </p:nvSpPr>
        <p:spPr>
          <a:xfrm>
            <a:off x="2351584" y="1988840"/>
            <a:ext cx="7272808" cy="3046095"/>
          </a:xfrm>
          <a:prstGeom prst="rect">
            <a:avLst/>
          </a:prstGeom>
          <a:noFill/>
        </p:spPr>
        <p:txBody>
          <a:bodyPr wrap="square" rtlCol="0">
            <a:spAutoFit/>
          </a:bodyPr>
          <a:lstStyle/>
          <a:p>
            <a:r>
              <a:rPr lang="en-US" sz="2400" b="1" dirty="0">
                <a:latin typeface="Times New Roman" panose="02020603050405020304" pitchFamily="2" charset="0"/>
                <a:cs typeface="Times New Roman" panose="02020603050405020304" pitchFamily="2" charset="0"/>
              </a:rPr>
              <a:t>Here is a second example to quote </a:t>
            </a:r>
            <a:r>
              <a:rPr lang="en-US" sz="2400" b="1" dirty="0">
                <a:solidFill>
                  <a:srgbClr val="0070C0"/>
                </a:solidFill>
                <a:latin typeface="Times New Roman" panose="02020603050405020304" pitchFamily="2" charset="0"/>
                <a:cs typeface="Times New Roman" panose="02020603050405020304" pitchFamily="2" charset="0"/>
              </a:rPr>
              <a:t>direct</a:t>
            </a:r>
            <a:r>
              <a:rPr lang="en-US" sz="2400" b="1" dirty="0">
                <a:latin typeface="Times New Roman" panose="02020603050405020304" pitchFamily="2" charset="0"/>
                <a:cs typeface="Times New Roman" panose="02020603050405020304" pitchFamily="2" charset="0"/>
              </a:rPr>
              <a:t> sources: </a:t>
            </a:r>
            <a:endParaRPr lang="en-US" sz="2400" b="1" dirty="0">
              <a:latin typeface="Times New Roman" panose="02020603050405020304" pitchFamily="2" charset="0"/>
              <a:cs typeface="Times New Roman" panose="02020603050405020304" pitchFamily="2" charset="0"/>
            </a:endParaRPr>
          </a:p>
          <a:p>
            <a:endParaRPr lang="en-US" sz="2400" b="1" dirty="0">
              <a:latin typeface="Times New Roman" panose="02020603050405020304" pitchFamily="2" charset="0"/>
              <a:cs typeface="Times New Roman" panose="02020603050405020304" pitchFamily="2" charset="0"/>
            </a:endParaRPr>
          </a:p>
          <a:p>
            <a:r>
              <a:rPr lang="en-US" sz="2400" dirty="0">
                <a:solidFill>
                  <a:srgbClr val="FF0000"/>
                </a:solidFill>
                <a:latin typeface="Times New Roman" panose="02020603050405020304" pitchFamily="2" charset="0"/>
                <a:cs typeface="Times New Roman" panose="02020603050405020304" pitchFamily="2" charset="0"/>
              </a:rPr>
              <a:t>According to </a:t>
            </a:r>
            <a:r>
              <a:rPr lang="en-US" sz="2400" i="1" dirty="0">
                <a:latin typeface="Times New Roman" panose="02020603050405020304" pitchFamily="2" charset="0"/>
                <a:cs typeface="Times New Roman" panose="02020603050405020304" pitchFamily="2" charset="0"/>
              </a:rPr>
              <a:t>APA Publication Manual</a:t>
            </a:r>
            <a:r>
              <a:rPr lang="en-US" sz="2400" dirty="0">
                <a:solidFill>
                  <a:srgbClr val="FF0000"/>
                </a:solidFill>
                <a:latin typeface="Times New Roman" panose="02020603050405020304" pitchFamily="2" charset="0"/>
                <a:cs typeface="Times New Roman" panose="02020603050405020304" pitchFamily="2" charset="0"/>
              </a:rPr>
              <a:t>, “R</a:t>
            </a:r>
            <a:r>
              <a:rPr lang="en-US" sz="2400" dirty="0">
                <a:latin typeface="Times New Roman" panose="02020603050405020304" pitchFamily="2" charset="0"/>
                <a:cs typeface="Times New Roman" panose="02020603050405020304" pitchFamily="2" charset="0"/>
              </a:rPr>
              <a:t>eproduce word for word material directly quoted from another author’s work </a:t>
            </a:r>
            <a:r>
              <a:rPr lang="en-US" sz="2400" dirty="0">
                <a:solidFill>
                  <a:srgbClr val="FF0000"/>
                </a:solidFill>
                <a:latin typeface="Times New Roman" panose="02020603050405020304" pitchFamily="2" charset="0"/>
                <a:cs typeface="Times New Roman" panose="02020603050405020304" pitchFamily="2" charset="0"/>
              </a:rPr>
              <a:t>…</a:t>
            </a:r>
            <a:r>
              <a:rPr lang="en-US" sz="2400" dirty="0">
                <a:latin typeface="Times New Roman" panose="02020603050405020304" pitchFamily="2" charset="0"/>
                <a:cs typeface="Times New Roman" panose="02020603050405020304" pitchFamily="2" charset="0"/>
              </a:rPr>
              <a:t>, material replicated from a test item, and verbatim instructions to participants</a:t>
            </a:r>
            <a:r>
              <a:rPr lang="en-US" sz="2400" dirty="0">
                <a:solidFill>
                  <a:srgbClr val="FF0000"/>
                </a:solidFill>
                <a:latin typeface="Times New Roman" panose="02020603050405020304" pitchFamily="2" charset="0"/>
                <a:cs typeface="Times New Roman" panose="02020603050405020304" pitchFamily="2" charset="0"/>
              </a:rPr>
              <a:t>” (2010, p.170) .</a:t>
            </a:r>
            <a:endParaRPr lang="en-US" sz="2400" dirty="0">
              <a:solidFill>
                <a:srgbClr val="FF0000"/>
              </a:solidFill>
              <a:latin typeface="Times New Roman" panose="02020603050405020304" pitchFamily="2" charset="0"/>
              <a:cs typeface="Times New Roman" panose="02020603050405020304" pitchFamily="2" charset="0"/>
            </a:endParaRPr>
          </a:p>
          <a:p>
            <a:endParaRPr lang="en-US" sz="2400" dirty="0">
              <a:latin typeface="Times New Roman" panose="02020603050405020304" pitchFamily="2" charset="0"/>
              <a:cs typeface="Times New Roman" panose="02020603050405020304" pitchFamily="2" charset="0"/>
            </a:endParaRPr>
          </a:p>
          <a:p>
            <a:endParaRPr lang="en-US" sz="2400" dirty="0">
              <a:latin typeface="Times New Roman" panose="02020603050405020304" pitchFamily="2" charset="0"/>
              <a:cs typeface="Times New Roman" panose="020206030504050203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C:\Users\guan\AppData\Roaming\Tencent\Users\20368936\QQ\WinTemp\RichOle\N6AR%7I9YB(`%%G$P1N(T~H.png"/>
          <p:cNvPicPr>
            <a:picLocks noChangeAspect="1" noChangeArrowheads="1"/>
          </p:cNvPicPr>
          <p:nvPr/>
        </p:nvPicPr>
        <p:blipFill>
          <a:blip r:embed="rId1" cstate="print"/>
          <a:srcRect/>
          <a:stretch>
            <a:fillRect/>
          </a:stretch>
        </p:blipFill>
        <p:spPr bwMode="auto">
          <a:xfrm>
            <a:off x="1868058" y="285728"/>
            <a:ext cx="8799942" cy="557216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marL="0" indent="0"/>
            <a:r>
              <a:rPr lang="en-US" sz="3600" b="1" dirty="0">
                <a:solidFill>
                  <a:schemeClr val="tx1"/>
                </a:solidFill>
                <a:latin typeface="Times New Roman" panose="02020603050405020304" pitchFamily="2" charset="0"/>
                <a:cs typeface="Times New Roman" panose="02020603050405020304" pitchFamily="2" charset="0"/>
              </a:rPr>
              <a:t>(2) Paraphrasing</a:t>
            </a:r>
            <a:endParaRPr lang="en-US" sz="3600" b="1" dirty="0">
              <a:solidFill>
                <a:schemeClr val="tx1"/>
              </a:solidFill>
              <a:latin typeface="Times New Roman" panose="02020603050405020304" pitchFamily="2" charset="0"/>
              <a:cs typeface="Times New Roman" panose="02020603050405020304" pitchFamily="2" charset="0"/>
            </a:endParaRPr>
          </a:p>
        </p:txBody>
      </p:sp>
      <p:sp>
        <p:nvSpPr>
          <p:cNvPr id="3" name="灯片编号占位符 2"/>
          <p:cNvSpPr>
            <a:spLocks noGrp="1"/>
          </p:cNvSpPr>
          <p:nvPr>
            <p:ph type="sldNum" sz="quarter" idx="12"/>
          </p:nvPr>
        </p:nvSpPr>
        <p:spPr/>
        <p:txBody>
          <a:bodyPr>
            <a:normAutofit fontScale="72500" lnSpcReduction="20000"/>
          </a:bodyPr>
          <a:lstStyle/>
          <a:p>
            <a:fld id="{0C913308-F349-4B6D-A68A-DD1791B4A57B}" type="slidenum">
              <a:rPr lang="zh-CN" altLang="en-US" smtClean="0"/>
            </a:fld>
            <a:endParaRPr lang="zh-CN" altLang="en-US"/>
          </a:p>
        </p:txBody>
      </p:sp>
      <p:sp>
        <p:nvSpPr>
          <p:cNvPr id="4" name="内容占位符 3"/>
          <p:cNvSpPr>
            <a:spLocks noGrp="1"/>
          </p:cNvSpPr>
          <p:nvPr>
            <p:ph sz="quarter" idx="1"/>
          </p:nvPr>
        </p:nvSpPr>
        <p:spPr>
          <a:xfrm>
            <a:off x="1090930" y="1917065"/>
            <a:ext cx="9197975" cy="4591685"/>
          </a:xfrm>
        </p:spPr>
        <p:txBody>
          <a:bodyPr>
            <a:normAutofit/>
          </a:bodyPr>
          <a:lstStyle/>
          <a:p>
            <a:pPr marL="0" indent="0">
              <a:buNone/>
            </a:pPr>
            <a:endParaRPr lang="en-US" sz="2800" dirty="0">
              <a:latin typeface="Times New Roman" panose="02020603050405020304" pitchFamily="2" charset="0"/>
              <a:cs typeface="Times New Roman" panose="02020603050405020304" pitchFamily="2" charset="0"/>
            </a:endParaRPr>
          </a:p>
          <a:p>
            <a:pPr marL="0" indent="0">
              <a:buNone/>
            </a:pPr>
            <a:r>
              <a:rPr lang="en-US" sz="2800" dirty="0">
                <a:latin typeface="Times New Roman" panose="02020603050405020304" pitchFamily="2" charset="0"/>
                <a:cs typeface="Times New Roman" panose="02020603050405020304" pitchFamily="2" charset="0"/>
              </a:rPr>
              <a:t>           </a:t>
            </a:r>
            <a:endParaRPr lang="en-US" sz="2800" dirty="0">
              <a:latin typeface="Times New Roman" panose="02020603050405020304" pitchFamily="2" charset="0"/>
              <a:cs typeface="Times New Roman" panose="02020603050405020304" pitchFamily="2" charset="0"/>
            </a:endParaRPr>
          </a:p>
        </p:txBody>
      </p:sp>
      <p:sp>
        <p:nvSpPr>
          <p:cNvPr id="6" name="内容占位符 2"/>
          <p:cNvSpPr>
            <a:spLocks noGrp="1"/>
          </p:cNvSpPr>
          <p:nvPr/>
        </p:nvSpPr>
        <p:spPr>
          <a:xfrm>
            <a:off x="2000885" y="2162810"/>
            <a:ext cx="8289290" cy="393319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宋体" panose="02010600030101010101" pitchFamily="2" charset="-122"/>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宋体" panose="02010600030101010101" pitchFamily="2" charset="-122"/>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宋体" panose="02010600030101010101" pitchFamily="2" charset="-122"/>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宋体" panose="02010600030101010101" pitchFamily="2" charset="-122"/>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宋体" panose="02010600030101010101" pitchFamily="2" charset="-122"/>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r>
              <a:rPr lang="en-US" altLang="zh-CN" sz="2800" dirty="0">
                <a:latin typeface="Calibri" panose="020F0502020204030204" charset="0"/>
                <a:cs typeface="Calibri" panose="020F0502020204030204" charset="0"/>
              </a:rPr>
              <a:t>Definition:</a:t>
            </a:r>
            <a:endParaRPr lang="en-US" altLang="zh-CN" sz="2800" dirty="0">
              <a:latin typeface="Calibri" panose="020F0502020204030204" charset="0"/>
              <a:cs typeface="Calibri" panose="020F0502020204030204" charset="0"/>
            </a:endParaRPr>
          </a:p>
          <a:p>
            <a:pPr>
              <a:buNone/>
            </a:pPr>
            <a:r>
              <a:rPr lang="en-US" altLang="zh-CN" sz="2800" i="1" dirty="0">
                <a:latin typeface="Calibri" panose="020F0502020204030204" charset="0"/>
                <a:cs typeface="Calibri" panose="020F0502020204030204" charset="0"/>
              </a:rPr>
              <a:t>	“Rewrite information from an outside source in your own words without changing the meaning” </a:t>
            </a:r>
            <a:r>
              <a:rPr lang="en-US" altLang="zh-CN" sz="2800" dirty="0">
                <a:latin typeface="Calibri" panose="020F0502020204030204" charset="0"/>
                <a:cs typeface="Calibri" panose="020F0502020204030204" charset="0"/>
              </a:rPr>
              <a:t>(</a:t>
            </a:r>
            <a:r>
              <a:rPr lang="en-US" altLang="zh-CN" sz="2800" dirty="0" err="1">
                <a:latin typeface="Calibri" panose="020F0502020204030204" charset="0"/>
                <a:cs typeface="Calibri" panose="020F0502020204030204" charset="0"/>
              </a:rPr>
              <a:t>Oshima</a:t>
            </a:r>
            <a:r>
              <a:rPr lang="en-US" altLang="zh-CN" sz="2800" dirty="0">
                <a:latin typeface="Calibri" panose="020F0502020204030204" charset="0"/>
                <a:cs typeface="Calibri" panose="020F0502020204030204" charset="0"/>
              </a:rPr>
              <a:t> &amp; Hogue, 2000, p. 127)</a:t>
            </a:r>
            <a:endParaRPr lang="en-US" altLang="zh-CN" sz="2800" dirty="0">
              <a:latin typeface="Calibri" panose="020F0502020204030204" charset="0"/>
              <a:cs typeface="Calibri" panose="020F0502020204030204" charset="0"/>
            </a:endParaRPr>
          </a:p>
          <a:p>
            <a:pPr>
              <a:buNone/>
            </a:pPr>
            <a:endParaRPr lang="en-US" altLang="zh-CN" sz="2800" i="1" dirty="0">
              <a:latin typeface="Calibri" panose="020F0502020204030204" charset="0"/>
              <a:cs typeface="Calibri" panose="020F0502020204030204" charset="0"/>
            </a:endParaRPr>
          </a:p>
          <a:p>
            <a:r>
              <a:rPr lang="en-US" altLang="zh-CN" sz="2800" dirty="0">
                <a:latin typeface="Calibri" panose="020F0502020204030204" charset="0"/>
                <a:cs typeface="Calibri" panose="020F0502020204030204" charset="0"/>
              </a:rPr>
              <a:t>Two essential characteristics:</a:t>
            </a:r>
            <a:endParaRPr lang="en-US" altLang="zh-CN" sz="2800" dirty="0">
              <a:latin typeface="Calibri" panose="020F0502020204030204" charset="0"/>
              <a:cs typeface="Calibri" panose="020F0502020204030204" charset="0"/>
            </a:endParaRPr>
          </a:p>
          <a:p>
            <a:pPr lvl="1"/>
            <a:r>
              <a:rPr lang="en-US" altLang="zh-CN" sz="2800" dirty="0">
                <a:latin typeface="Calibri" panose="020F0502020204030204" charset="0"/>
                <a:cs typeface="Calibri" panose="020F0502020204030204" charset="0"/>
              </a:rPr>
              <a:t>In your OWN words </a:t>
            </a:r>
            <a:endParaRPr lang="en-US" altLang="zh-CN" sz="2800" dirty="0">
              <a:latin typeface="Calibri" panose="020F0502020204030204" charset="0"/>
              <a:cs typeface="Calibri" panose="020F0502020204030204" charset="0"/>
            </a:endParaRPr>
          </a:p>
          <a:p>
            <a:pPr lvl="1"/>
            <a:r>
              <a:rPr lang="en-US" altLang="zh-CN" sz="2800" dirty="0">
                <a:latin typeface="Calibri" panose="020F0502020204030204" charset="0"/>
                <a:cs typeface="Calibri" panose="020F0502020204030204" charset="0"/>
              </a:rPr>
              <a:t>maintain the ORIGINAL meaning </a:t>
            </a:r>
            <a:endParaRPr lang="zh-CN" altLang="en-US" sz="2800" dirty="0">
              <a:latin typeface="Calibri" panose="020F0502020204030204" charset="0"/>
              <a:cs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2280,&quot;width&quot;:2775}"/>
</p:tagLst>
</file>

<file path=ppt/tags/tag2.xml><?xml version="1.0" encoding="utf-8"?>
<p:tagLst xmlns:p="http://schemas.openxmlformats.org/presentationml/2006/main">
  <p:tag name="KSO_WM_UNIT_PLACING_PICTURE_USER_VIEWPORT" val="{&quot;height&quot;:9685,&quot;width&quot;:19200}"/>
</p:tagLst>
</file>

<file path=ppt/tags/tag3.xml><?xml version="1.0" encoding="utf-8"?>
<p:tagLst xmlns:p="http://schemas.openxmlformats.org/presentationml/2006/main">
  <p:tag name="KSO_WM_UNIT_PLACING_PICTURE_USER_VIEWPORT" val="{&quot;height&quot;:7650,&quot;width&quot;:18170}"/>
</p:tagLst>
</file>

<file path=ppt/tags/tag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BTNRECT" val="2908*2125*533*533"/>
</p:tagLst>
</file>

<file path=ppt/tags/tag5.xml><?xml version="1.0" encoding="utf-8"?>
<p:tagLst xmlns:p="http://schemas.openxmlformats.org/presentationml/2006/main">
  <p:tag name="COMMONDATA" val="eyJoZGlkIjoiOWRhMjJiZDEyODYzZmRkNmIwOTFhZmFlMWVkOGIyNmQifQ=="/>
  <p:tag name="KSO_WPP_MARK_KEY" val="1da16bb8-7e8b-4c4f-8a0c-8a43efc3bb7d"/>
</p:tagLst>
</file>

<file path=ppt/theme/_rels/them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jpeg"/></Relationships>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jiwk5x0">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完美的ppt模板">
  <a:themeElements>
    <a:clrScheme name="">
      <a:dk1>
        <a:srgbClr val="163794"/>
      </a:dk1>
      <a:lt1>
        <a:srgbClr val="FFFFFF"/>
      </a:lt1>
      <a:dk2>
        <a:srgbClr val="000000"/>
      </a:dk2>
      <a:lt2>
        <a:srgbClr val="C0C0C0"/>
      </a:lt2>
      <a:accent1>
        <a:srgbClr val="009999"/>
      </a:accent1>
      <a:accent2>
        <a:srgbClr val="990000"/>
      </a:accent2>
      <a:accent3>
        <a:srgbClr val="FFFFFF"/>
      </a:accent3>
      <a:accent4>
        <a:srgbClr val="112E7F"/>
      </a:accent4>
      <a:accent5>
        <a:srgbClr val="AACACA"/>
      </a:accent5>
      <a:accent6>
        <a:srgbClr val="890000"/>
      </a:accent6>
      <a:hlink>
        <a:srgbClr val="6699FF"/>
      </a:hlink>
      <a:folHlink>
        <a:srgbClr val="969696"/>
      </a:folHlink>
    </a:clrScheme>
    <a:fontScheme nam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63794"/>
        </a:dk1>
        <a:lt1>
          <a:srgbClr val="FFFFFF"/>
        </a:lt1>
        <a:dk2>
          <a:srgbClr val="000000"/>
        </a:dk2>
        <a:lt2>
          <a:srgbClr val="C0C0C0"/>
        </a:lt2>
        <a:accent1>
          <a:srgbClr val="009999"/>
        </a:accent1>
        <a:accent2>
          <a:srgbClr val="990000"/>
        </a:accent2>
        <a:accent3>
          <a:srgbClr val="FFFFFF"/>
        </a:accent3>
        <a:accent4>
          <a:srgbClr val="112E7F"/>
        </a:accent4>
        <a:accent5>
          <a:srgbClr val="AACACA"/>
        </a:accent5>
        <a:accent6>
          <a:srgbClr val="89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
        <a:dk1>
          <a:srgbClr val="29698D"/>
        </a:dk1>
        <a:lt1>
          <a:srgbClr val="FFFFFF"/>
        </a:lt1>
        <a:dk2>
          <a:srgbClr val="000000"/>
        </a:dk2>
        <a:lt2>
          <a:srgbClr val="A1BABD"/>
        </a:lt2>
        <a:accent1>
          <a:srgbClr val="FF5050"/>
        </a:accent1>
        <a:accent2>
          <a:srgbClr val="FF9933"/>
        </a:accent2>
        <a:accent3>
          <a:srgbClr val="FFFFFF"/>
        </a:accent3>
        <a:accent4>
          <a:srgbClr val="225979"/>
        </a:accent4>
        <a:accent5>
          <a:srgbClr val="FFB3B3"/>
        </a:accent5>
        <a:accent6>
          <a:srgbClr val="E589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
        <a:dk1>
          <a:srgbClr val="666699"/>
        </a:dk1>
        <a:lt1>
          <a:srgbClr val="FFFFFF"/>
        </a:lt1>
        <a:dk2>
          <a:srgbClr val="000000"/>
        </a:dk2>
        <a:lt2>
          <a:srgbClr val="C0C0C0"/>
        </a:lt2>
        <a:accent1>
          <a:srgbClr val="72B88E"/>
        </a:accent1>
        <a:accent2>
          <a:srgbClr val="C78DD7"/>
        </a:accent2>
        <a:accent3>
          <a:srgbClr val="FFFFFF"/>
        </a:accent3>
        <a:accent4>
          <a:srgbClr val="575783"/>
        </a:accent4>
        <a:accent5>
          <a:srgbClr val="BCD8C6"/>
        </a:accent5>
        <a:accent6>
          <a:srgbClr val="B27EC1"/>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rategic">
  <a:themeElements>
    <a:clrScheme name="">
      <a:dk1>
        <a:srgbClr val="EAEAEA"/>
      </a:dk1>
      <a:lt1>
        <a:srgbClr val="00468C"/>
      </a:lt1>
      <a:dk2>
        <a:srgbClr val="FFCC99"/>
      </a:dk2>
      <a:lt2>
        <a:srgbClr val="000000"/>
      </a:lt2>
      <a:accent1>
        <a:srgbClr val="727DE0"/>
      </a:accent1>
      <a:accent2>
        <a:srgbClr val="D54F41"/>
      </a:accent2>
      <a:accent3>
        <a:srgbClr val="AAB1C5"/>
      </a:accent3>
      <a:accent4>
        <a:srgbClr val="CACACA"/>
      </a:accent4>
      <a:accent5>
        <a:srgbClr val="BCC0ED"/>
      </a:accent5>
      <a:accent6>
        <a:srgbClr val="BF463A"/>
      </a:accent6>
      <a:hlink>
        <a:srgbClr val="00FF00"/>
      </a:hlink>
      <a:folHlink>
        <a:srgbClr val="CC9900"/>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EAEAEA"/>
        </a:dk1>
        <a:lt1>
          <a:srgbClr val="819E81"/>
        </a:lt1>
        <a:dk2>
          <a:srgbClr val="FFCC66"/>
        </a:dk2>
        <a:lt2>
          <a:srgbClr val="000000"/>
        </a:lt2>
        <a:accent1>
          <a:srgbClr val="727DE0"/>
        </a:accent1>
        <a:accent2>
          <a:srgbClr val="D54F41"/>
        </a:accent2>
        <a:accent3>
          <a:srgbClr val="C1CCC1"/>
        </a:accent3>
        <a:accent4>
          <a:srgbClr val="CACACA"/>
        </a:accent4>
        <a:accent5>
          <a:srgbClr val="BCC0ED"/>
        </a:accent5>
        <a:accent6>
          <a:srgbClr val="BF463A"/>
        </a:accent6>
        <a:hlink>
          <a:srgbClr val="003300"/>
        </a:hlink>
        <a:folHlink>
          <a:srgbClr val="663300"/>
        </a:folHlink>
      </a:clrScheme>
      <a:clrMap bg1="lt1" tx1="dk1" bg2="lt2" tx2="dk2" accent1="accent1" accent2="accent2" accent3="accent3" accent4="accent4" accent5="accent5" accent6="accent6" hlink="hlink" folHlink="folHlink"/>
    </a:extraClrScheme>
    <a:extraClrScheme>
      <a:clrScheme name="">
        <a:dk1>
          <a:srgbClr val="000000"/>
        </a:dk1>
        <a:lt1>
          <a:srgbClr val="E9E2B6"/>
        </a:lt1>
        <a:dk2>
          <a:srgbClr val="996600"/>
        </a:dk2>
        <a:lt2>
          <a:srgbClr val="786950"/>
        </a:lt2>
        <a:accent1>
          <a:srgbClr val="727DE0"/>
        </a:accent1>
        <a:accent2>
          <a:srgbClr val="D54F41"/>
        </a:accent2>
        <a:accent3>
          <a:srgbClr val="F2EED7"/>
        </a:accent3>
        <a:accent4>
          <a:srgbClr val="000000"/>
        </a:accent4>
        <a:accent5>
          <a:srgbClr val="BCC0ED"/>
        </a:accent5>
        <a:accent6>
          <a:srgbClr val="BF463A"/>
        </a:accent6>
        <a:hlink>
          <a:srgbClr val="003300"/>
        </a:hlink>
        <a:folHlink>
          <a:srgbClr val="3399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CBCBCB"/>
        </a:accent1>
        <a:accent2>
          <a:srgbClr val="808080"/>
        </a:accent2>
        <a:accent3>
          <a:srgbClr val="FFFFFF"/>
        </a:accent3>
        <a:accent4>
          <a:srgbClr val="000000"/>
        </a:accent4>
        <a:accent5>
          <a:srgbClr val="E1E1E1"/>
        </a:accent5>
        <a:accent6>
          <a:srgbClr val="727272"/>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
        <a:dk1>
          <a:srgbClr val="EAEAEA"/>
        </a:dk1>
        <a:lt1>
          <a:srgbClr val="BC6262"/>
        </a:lt1>
        <a:dk2>
          <a:srgbClr val="FFCC66"/>
        </a:dk2>
        <a:lt2>
          <a:srgbClr val="000000"/>
        </a:lt2>
        <a:accent1>
          <a:srgbClr val="727DE0"/>
        </a:accent1>
        <a:accent2>
          <a:srgbClr val="D54F41"/>
        </a:accent2>
        <a:accent3>
          <a:srgbClr val="DAB8B8"/>
        </a:accent3>
        <a:accent4>
          <a:srgbClr val="CACACA"/>
        </a:accent4>
        <a:accent5>
          <a:srgbClr val="BCC0ED"/>
        </a:accent5>
        <a:accent6>
          <a:srgbClr val="BF463A"/>
        </a:accent6>
        <a:hlink>
          <a:srgbClr val="000066"/>
        </a:hlink>
        <a:folHlink>
          <a:srgbClr val="FFFF99"/>
        </a:folHlink>
      </a:clrScheme>
      <a:clrMap bg1="lt1" tx1="dk1" bg2="lt2" tx2="dk2" accent1="accent1" accent2="accent2" accent3="accent3" accent4="accent4" accent5="accent5" accent6="accent6" hlink="hlink" folHlink="folHlink"/>
    </a:extraClrScheme>
    <a:extraClrScheme>
      <a:clrScheme name="">
        <a:dk1>
          <a:srgbClr val="EAEAEA"/>
        </a:dk1>
        <a:lt1>
          <a:srgbClr val="5C74A4"/>
        </a:lt1>
        <a:dk2>
          <a:srgbClr val="FFCC99"/>
        </a:dk2>
        <a:lt2>
          <a:srgbClr val="000000"/>
        </a:lt2>
        <a:accent1>
          <a:srgbClr val="727DE0"/>
        </a:accent1>
        <a:accent2>
          <a:srgbClr val="D54F41"/>
        </a:accent2>
        <a:accent3>
          <a:srgbClr val="B6BDCF"/>
        </a:accent3>
        <a:accent4>
          <a:srgbClr val="CACACA"/>
        </a:accent4>
        <a:accent5>
          <a:srgbClr val="BCC0ED"/>
        </a:accent5>
        <a:accent6>
          <a:srgbClr val="BF463A"/>
        </a:accent6>
        <a:hlink>
          <a:srgbClr val="FFFFCC"/>
        </a:hlink>
        <a:folHlink>
          <a:srgbClr val="CC9900"/>
        </a:folHlink>
      </a:clrScheme>
      <a:clrMap bg1="lt1" tx1="dk1" bg2="lt2" tx2="dk2" accent1="accent1" accent2="accent2" accent3="accent3" accent4="accent4" accent5="accent5" accent6="accent6" hlink="hlink" folHlink="folHlink"/>
    </a:extraClrScheme>
    <a:extraClrScheme>
      <a:clrScheme name="">
        <a:dk1>
          <a:srgbClr val="EAEAEA"/>
        </a:dk1>
        <a:lt1>
          <a:srgbClr val="996600"/>
        </a:lt1>
        <a:dk2>
          <a:srgbClr val="FFCC99"/>
        </a:dk2>
        <a:lt2>
          <a:srgbClr val="000000"/>
        </a:lt2>
        <a:accent1>
          <a:srgbClr val="727DE0"/>
        </a:accent1>
        <a:accent2>
          <a:srgbClr val="D54F41"/>
        </a:accent2>
        <a:accent3>
          <a:srgbClr val="CAB9AA"/>
        </a:accent3>
        <a:accent4>
          <a:srgbClr val="CACACA"/>
        </a:accent4>
        <a:accent5>
          <a:srgbClr val="BCC0ED"/>
        </a:accent5>
        <a:accent6>
          <a:srgbClr val="BF463A"/>
        </a:accent6>
        <a:hlink>
          <a:srgbClr val="99CCFF"/>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中性">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主题​​">
  <a:themeElements>
    <a:clrScheme name="自定义 2">
      <a:dk1>
        <a:srgbClr val="1FA893"/>
      </a:dk1>
      <a:lt1>
        <a:srgbClr val="FFFFFF"/>
      </a:lt1>
      <a:dk2>
        <a:srgbClr val="F3981C"/>
      </a:dk2>
      <a:lt2>
        <a:srgbClr val="FEF1E0"/>
      </a:lt2>
      <a:accent1>
        <a:srgbClr val="1F86B0"/>
      </a:accent1>
      <a:accent2>
        <a:srgbClr val="E5EBF2"/>
      </a:accent2>
      <a:accent3>
        <a:srgbClr val="33695E"/>
      </a:accent3>
      <a:accent4>
        <a:srgbClr val="AA7322"/>
      </a:accent4>
      <a:accent5>
        <a:srgbClr val="E8DEDE"/>
      </a:accent5>
      <a:accent6>
        <a:srgbClr val="EAEAD4"/>
      </a:accent6>
      <a:hlink>
        <a:srgbClr val="EEE9E3"/>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75000"/>
          </a:schemeClr>
        </a:solidFill>
        <a:ln>
          <a:noFill/>
        </a:ln>
      </a:spPr>
      <a:bodyPr rtlCol="0" anchor="ctr"/>
      <a:lstStyle>
        <a:defPPr algn="ctr">
          <a:defRPr kumimoji="1" dirty="0">
            <a:solidFill>
              <a:schemeClr val="tx1"/>
            </a:solidFill>
            <a:cs typeface="+mn-ea"/>
            <a:sym typeface="+mn-lt"/>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ppt/theme/themeOverride2.xml><?xml version="1.0" encoding="utf-8"?>
<a:themeOverride xmlns:a="http://schemas.openxmlformats.org/drawingml/2006/main">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0</TotalTime>
  <Words>9799</Words>
  <Application>WPS 演示</Application>
  <PresentationFormat>宽屏</PresentationFormat>
  <Paragraphs>376</Paragraphs>
  <Slides>41</Slides>
  <Notes>4</Notes>
  <HiddenSlides>0</HiddenSlides>
  <MMClips>0</MMClips>
  <ScaleCrop>false</ScaleCrop>
  <HeadingPairs>
    <vt:vector size="6" baseType="variant">
      <vt:variant>
        <vt:lpstr>已用的字体</vt:lpstr>
      </vt:variant>
      <vt:variant>
        <vt:i4>22</vt:i4>
      </vt:variant>
      <vt:variant>
        <vt:lpstr>主题</vt:lpstr>
      </vt:variant>
      <vt:variant>
        <vt:i4>5</vt:i4>
      </vt:variant>
      <vt:variant>
        <vt:lpstr>幻灯片标题</vt:lpstr>
      </vt:variant>
      <vt:variant>
        <vt:i4>41</vt:i4>
      </vt:variant>
    </vt:vector>
  </HeadingPairs>
  <TitlesOfParts>
    <vt:vector size="68" baseType="lpstr">
      <vt:lpstr>Arial</vt:lpstr>
      <vt:lpstr>宋体</vt:lpstr>
      <vt:lpstr>Wingdings</vt:lpstr>
      <vt:lpstr>Verdana</vt:lpstr>
      <vt:lpstr>Times New Roman</vt:lpstr>
      <vt:lpstr>Wingdings</vt:lpstr>
      <vt:lpstr>Wingdings 2</vt:lpstr>
      <vt:lpstr>Calibri</vt:lpstr>
      <vt:lpstr>Corbel</vt:lpstr>
      <vt:lpstr>Trebuchet MS</vt:lpstr>
      <vt:lpstr>Brush Script MT</vt:lpstr>
      <vt:lpstr>Mongolian Baiti</vt:lpstr>
      <vt:lpstr>Franklin Gothic Book</vt:lpstr>
      <vt:lpstr>微软雅黑</vt:lpstr>
      <vt:lpstr>Arial Unicode MS</vt:lpstr>
      <vt:lpstr>Comic Sans MS</vt:lpstr>
      <vt:lpstr>华文楷体</vt:lpstr>
      <vt:lpstr>华文仿宋</vt:lpstr>
      <vt:lpstr>Tw Cen MT</vt:lpstr>
      <vt:lpstr>Segoe Print</vt:lpstr>
      <vt:lpstr>Myriad Pro</vt:lpstr>
      <vt:lpstr>Yu Gothic UI Semibold</vt:lpstr>
      <vt:lpstr>1_Office 主题​​</vt:lpstr>
      <vt:lpstr>完美的ppt模板</vt:lpstr>
      <vt:lpstr>Strategic</vt:lpstr>
      <vt:lpstr>中性</vt:lpstr>
      <vt:lpstr>2_Office 主题​​</vt:lpstr>
      <vt:lpstr> Week 5: Paraphrasing and summarizing</vt:lpstr>
      <vt:lpstr>Outline</vt:lpstr>
      <vt:lpstr>PowerPoint 演示文稿</vt:lpstr>
      <vt:lpstr>PowerPoint 演示文稿</vt:lpstr>
      <vt:lpstr>How do we improve our referencing skills?</vt:lpstr>
      <vt:lpstr>(1) Quoting</vt:lpstr>
      <vt:lpstr>(1) Quoting continued</vt:lpstr>
      <vt:lpstr>PowerPoint 演示文稿</vt:lpstr>
      <vt:lpstr>(2) Paraphrasing</vt:lpstr>
      <vt:lpstr> (2) Paraphrasing</vt:lpstr>
      <vt:lpstr>PowerPoint 演示文稿</vt:lpstr>
      <vt:lpstr>PowerPoint 演示文稿</vt:lpstr>
      <vt:lpstr>How to paraphrase?</vt:lpstr>
      <vt:lpstr>Examples of Paraphrase</vt:lpstr>
      <vt:lpstr>Steps toward good paraphrasing:</vt:lpstr>
      <vt:lpstr>Good or bad paraphrasing?</vt:lpstr>
      <vt:lpstr>Good or bad paraphrasing?</vt:lpstr>
      <vt:lpstr>Good or bad paraphrasing?</vt:lpstr>
      <vt:lpstr>Common pitfalls</vt:lpstr>
      <vt:lpstr>PowerPoint 演示文稿</vt:lpstr>
      <vt:lpstr>PowerPoint 演示文稿</vt:lpstr>
      <vt:lpstr>PowerPoint 演示文稿</vt:lpstr>
      <vt:lpstr>PowerPoint 演示文稿</vt:lpstr>
      <vt:lpstr>PowerPoint 演示文稿</vt:lpstr>
      <vt:lpstr>Outline</vt:lpstr>
      <vt:lpstr>Definition of a summary</vt:lpstr>
      <vt:lpstr>Characteristics of a good summary</vt:lpstr>
      <vt:lpstr>PowerPoint 演示文稿</vt:lpstr>
      <vt:lpstr>Summarizing tips</vt:lpstr>
      <vt:lpstr>Steps of summary writing</vt:lpstr>
      <vt:lpstr>First:   reading</vt:lpstr>
      <vt:lpstr>Second:   writing</vt:lpstr>
      <vt:lpstr>Third:   modifying</vt:lpstr>
      <vt:lpstr>Some skills of writing a summary</vt:lpstr>
      <vt:lpstr>Some examples</vt:lpstr>
      <vt:lpstr>PowerPoint 演示文稿</vt:lpstr>
      <vt:lpstr>Academic examples of summary</vt:lpstr>
      <vt:lpstr>PowerPoint 演示文稿</vt:lpstr>
      <vt:lpstr>Paraphrasing vs. Summary</vt:lpstr>
      <vt:lpstr>Review</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Lisha</cp:lastModifiedBy>
  <cp:revision>197</cp:revision>
  <dcterms:created xsi:type="dcterms:W3CDTF">2019-06-19T02:08:00Z</dcterms:created>
  <dcterms:modified xsi:type="dcterms:W3CDTF">2023-06-21T06:52:30Z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3CFA0B511B8E4D48BB84DE390B02504C</vt:lpwstr>
  </property>
</Properties>
</file>