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7" r:id="rId2"/>
    <p:sldId id="454" r:id="rId3"/>
    <p:sldId id="448" r:id="rId4"/>
    <p:sldId id="455" r:id="rId5"/>
    <p:sldId id="451" r:id="rId6"/>
    <p:sldId id="456" r:id="rId7"/>
    <p:sldId id="453" r:id="rId8"/>
    <p:sldId id="457" r:id="rId9"/>
    <p:sldId id="458" r:id="rId10"/>
    <p:sldId id="459" r:id="rId11"/>
    <p:sldId id="460" r:id="rId12"/>
    <p:sldId id="2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of the Week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Schedule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93064B-36B0-A94C-C160-DBBE0FDB6C5A}"/>
              </a:ext>
            </a:extLst>
          </p:cNvPr>
          <p:cNvSpPr txBox="1"/>
          <p:nvPr/>
        </p:nvSpPr>
        <p:spPr>
          <a:xfrm>
            <a:off x="550235" y="1573621"/>
            <a:ext cx="10868616" cy="25463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sz="2800" dirty="0">
                <a:latin typeface="Times New Roman Regular" panose="02020603050405020304" charset="0"/>
                <a:cs typeface="Times New Roman Regular" panose="02020603050405020304" charset="0"/>
              </a:rPr>
              <a:t>1. </a:t>
            </a:r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The performance of the model when there are many users or only some </a:t>
            </a:r>
          </a:p>
          <a:p>
            <a:pPr algn="l">
              <a:lnSpc>
                <a:spcPct val="200000"/>
              </a:lnSpc>
            </a:pPr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users participate</a:t>
            </a:r>
          </a:p>
          <a:p>
            <a:pPr algn="l">
              <a:lnSpc>
                <a:spcPct val="200000"/>
              </a:lnSpc>
            </a:pPr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2. The strategy of proof</a:t>
            </a:r>
          </a:p>
        </p:txBody>
      </p:sp>
    </p:spTree>
    <p:extLst>
      <p:ext uri="{BB962C8B-B14F-4D97-AF65-F5344CB8AC3E}">
        <p14:creationId xmlns:p14="http://schemas.microsoft.com/office/powerpoint/2010/main" val="202377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Main idea of the article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93064B-36B0-A94C-C160-DBBE0FDB6C5A}"/>
              </a:ext>
            </a:extLst>
          </p:cNvPr>
          <p:cNvSpPr txBox="1"/>
          <p:nvPr/>
        </p:nvSpPr>
        <p:spPr>
          <a:xfrm>
            <a:off x="550234" y="1573621"/>
            <a:ext cx="9679615" cy="333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1. Data in the real world always contains noise</a:t>
            </a:r>
          </a:p>
          <a:p>
            <a:pPr algn="l">
              <a:lnSpc>
                <a:spcPct val="200000"/>
              </a:lnSpc>
            </a:pP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2. </a:t>
            </a:r>
            <a:r>
              <a:rPr lang="en-US" altLang="zh-CN" dirty="0" err="1">
                <a:latin typeface="Times New Roman Regular" panose="02020603050405020304" charset="0"/>
                <a:cs typeface="Times New Roman Regular" panose="02020603050405020304" charset="0"/>
              </a:rPr>
              <a:t>Splitfed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 is a popular edge learning framework</a:t>
            </a:r>
          </a:p>
          <a:p>
            <a:pPr algn="l">
              <a:lnSpc>
                <a:spcPct val="200000"/>
              </a:lnSpc>
            </a:pP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3. P</a:t>
            </a: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roof of convergence including noise</a:t>
            </a:r>
          </a:p>
          <a:p>
            <a:pPr algn="l">
              <a:lnSpc>
                <a:spcPct val="200000"/>
              </a:lnSpc>
            </a:pP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4.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 Experimental results</a:t>
            </a:r>
          </a:p>
          <a:p>
            <a:pPr algn="l">
              <a:lnSpc>
                <a:spcPct val="200000"/>
              </a:lnSpc>
            </a:pP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5. Conclusion: Random flipping has a greater effect on noise, random flipping will cause overfit, non-IID can eliminate overfit, and the relationship between accuracy and noise</a:t>
            </a:r>
            <a:endParaRPr lang="en-US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3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Random Flipping vs Instance Dependent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93064B-36B0-A94C-C160-DBBE0FDB6C5A}"/>
              </a:ext>
            </a:extLst>
          </p:cNvPr>
          <p:cNvSpPr txBox="1"/>
          <p:nvPr/>
        </p:nvSpPr>
        <p:spPr>
          <a:xfrm>
            <a:off x="550235" y="1573621"/>
            <a:ext cx="11323934" cy="3408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sz="2800" dirty="0">
                <a:latin typeface="Times New Roman Regular" panose="02020603050405020304" charset="0"/>
                <a:cs typeface="Times New Roman Regular" panose="02020603050405020304" charset="0"/>
              </a:rPr>
              <a:t>1. </a:t>
            </a:r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Under the two noise modes, the variation trend of accuracy is different</a:t>
            </a:r>
          </a:p>
          <a:p>
            <a:pPr algn="l">
              <a:lnSpc>
                <a:spcPct val="200000"/>
              </a:lnSpc>
            </a:pPr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2. Overfitting occurs when random flipping, but not when instance dependent</a:t>
            </a:r>
          </a:p>
          <a:p>
            <a:pPr algn="l">
              <a:lnSpc>
                <a:spcPct val="200000"/>
              </a:lnSpc>
            </a:pPr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3</a:t>
            </a:r>
            <a:r>
              <a:rPr sz="2800" dirty="0">
                <a:latin typeface="Times New Roman Regular" panose="02020603050405020304" charset="0"/>
                <a:cs typeface="Times New Roman Regular" panose="02020603050405020304" charset="0"/>
              </a:rPr>
              <a:t>. </a:t>
            </a:r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The accuracy is a proportional function when random flipping and </a:t>
            </a:r>
          </a:p>
          <a:p>
            <a:pPr algn="l">
              <a:lnSpc>
                <a:spcPct val="200000"/>
              </a:lnSpc>
            </a:pPr>
            <a:r>
              <a:rPr lang="en-US" sz="2800" dirty="0">
                <a:latin typeface="Times New Roman Regular" panose="02020603050405020304" charset="0"/>
                <a:cs typeface="Times New Roman Regular" panose="02020603050405020304" charset="0"/>
              </a:rPr>
              <a:t>a piecewise function when instance dependent</a:t>
            </a:r>
          </a:p>
        </p:txBody>
      </p:sp>
    </p:spTree>
    <p:extLst>
      <p:ext uri="{BB962C8B-B14F-4D97-AF65-F5344CB8AC3E}">
        <p14:creationId xmlns:p14="http://schemas.microsoft.com/office/powerpoint/2010/main" val="166424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of V1 Accuracy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F7708B-62A5-86A9-9627-E1DFFCD16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859" y="1124221"/>
            <a:ext cx="4358529" cy="363210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800093-76EB-1726-DE0A-D1B57CD7A236}"/>
              </a:ext>
            </a:extLst>
          </p:cNvPr>
          <p:cNvSpPr txBox="1"/>
          <p:nvPr/>
        </p:nvSpPr>
        <p:spPr>
          <a:xfrm>
            <a:off x="9714389" y="1520976"/>
            <a:ext cx="33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N=10,β=+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FE91747-233A-4214-1273-92392F730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955" y="1124221"/>
            <a:ext cx="4358530" cy="3632108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9AFA74-9C68-2FE4-1DC5-2898ADD39FAA}"/>
              </a:ext>
            </a:extLst>
          </p:cNvPr>
          <p:cNvCxnSpPr/>
          <p:nvPr/>
        </p:nvCxnSpPr>
        <p:spPr>
          <a:xfrm>
            <a:off x="1149985" y="1771650"/>
            <a:ext cx="8178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D93CFB3-71E2-788F-A870-FBA93D215AFB}"/>
              </a:ext>
            </a:extLst>
          </p:cNvPr>
          <p:cNvCxnSpPr/>
          <p:nvPr/>
        </p:nvCxnSpPr>
        <p:spPr>
          <a:xfrm>
            <a:off x="1149985" y="1989364"/>
            <a:ext cx="81788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of V1 Accuracy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800093-76EB-1726-DE0A-D1B57CD7A236}"/>
              </a:ext>
            </a:extLst>
          </p:cNvPr>
          <p:cNvSpPr txBox="1"/>
          <p:nvPr/>
        </p:nvSpPr>
        <p:spPr>
          <a:xfrm>
            <a:off x="9714389" y="1520976"/>
            <a:ext cx="33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N=10,β=+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0CB950A-BBF2-A90F-B79B-62A47634F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8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of V2 Accuracy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CD65655-9F1C-8156-66C7-371DCDE61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017" y="1163168"/>
            <a:ext cx="4551751" cy="379312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82FF2D2-9131-5818-E117-FCC792F62189}"/>
              </a:ext>
            </a:extLst>
          </p:cNvPr>
          <p:cNvSpPr txBox="1"/>
          <p:nvPr/>
        </p:nvSpPr>
        <p:spPr>
          <a:xfrm>
            <a:off x="9714389" y="1520976"/>
            <a:ext cx="33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N=10,β=+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26BB464-BDF7-2FFB-2777-DEE854B588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850" y="1163169"/>
            <a:ext cx="4551752" cy="3793127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DA7BED9-62BE-D48A-991D-F74EB109BA8E}"/>
              </a:ext>
            </a:extLst>
          </p:cNvPr>
          <p:cNvCxnSpPr/>
          <p:nvPr/>
        </p:nvCxnSpPr>
        <p:spPr>
          <a:xfrm>
            <a:off x="1123950" y="1847850"/>
            <a:ext cx="8178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610C9A0-699C-6219-BC31-0D354109E942}"/>
              </a:ext>
            </a:extLst>
          </p:cNvPr>
          <p:cNvCxnSpPr/>
          <p:nvPr/>
        </p:nvCxnSpPr>
        <p:spPr>
          <a:xfrm>
            <a:off x="1123950" y="2061935"/>
            <a:ext cx="81788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5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of V2 Accuracy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800093-76EB-1726-DE0A-D1B57CD7A236}"/>
              </a:ext>
            </a:extLst>
          </p:cNvPr>
          <p:cNvSpPr txBox="1"/>
          <p:nvPr/>
        </p:nvSpPr>
        <p:spPr>
          <a:xfrm>
            <a:off x="9714389" y="1520976"/>
            <a:ext cx="33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N=10,β=+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6CABFD-47B4-1F00-94C2-C67B335E3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0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of FL Accuracy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D6BEF49-D328-6C8D-B721-38A2D9035DF2}"/>
              </a:ext>
            </a:extLst>
          </p:cNvPr>
          <p:cNvSpPr txBox="1"/>
          <p:nvPr/>
        </p:nvSpPr>
        <p:spPr>
          <a:xfrm>
            <a:off x="9714389" y="1520976"/>
            <a:ext cx="33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N=10,β=+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9878019-7316-CB65-6F88-D071E2FD8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189" y="1214211"/>
            <a:ext cx="4610100" cy="38417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888A418-7A5C-0F1E-E232-8641AD09D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791" y="1214211"/>
            <a:ext cx="4610100" cy="3841750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B986D5B-42E5-149D-BBE6-36804773C474}"/>
              </a:ext>
            </a:extLst>
          </p:cNvPr>
          <p:cNvCxnSpPr/>
          <p:nvPr/>
        </p:nvCxnSpPr>
        <p:spPr>
          <a:xfrm>
            <a:off x="811689" y="1905000"/>
            <a:ext cx="8178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DE93D31-4C5B-FF21-CDD5-6C63577D41A6}"/>
              </a:ext>
            </a:extLst>
          </p:cNvPr>
          <p:cNvCxnSpPr/>
          <p:nvPr/>
        </p:nvCxnSpPr>
        <p:spPr>
          <a:xfrm>
            <a:off x="811689" y="2119993"/>
            <a:ext cx="81788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1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of FL Accuracy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800093-76EB-1726-DE0A-D1B57CD7A236}"/>
              </a:ext>
            </a:extLst>
          </p:cNvPr>
          <p:cNvSpPr txBox="1"/>
          <p:nvPr/>
        </p:nvSpPr>
        <p:spPr>
          <a:xfrm>
            <a:off x="9714389" y="1520976"/>
            <a:ext cx="33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N=10,β=+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BB4C70-4801-30C3-6CEC-E03933625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56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D3C5A79-78FE-E478-89EB-2DE0C6069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664" y="1242389"/>
            <a:ext cx="5010150" cy="4175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7514"/>
            <a:ext cx="12192000" cy="14404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of V1 Accuracy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E800093-76EB-1726-DE0A-D1B57CD7A236}"/>
              </a:ext>
            </a:extLst>
          </p:cNvPr>
          <p:cNvSpPr txBox="1"/>
          <p:nvPr/>
        </p:nvSpPr>
        <p:spPr>
          <a:xfrm>
            <a:off x="9714389" y="1520976"/>
            <a:ext cx="3306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N=10,β=0.1</a:t>
            </a:r>
          </a:p>
          <a:p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39AFA74-9C68-2FE4-1DC5-2898ADD39FAA}"/>
              </a:ext>
            </a:extLst>
          </p:cNvPr>
          <p:cNvCxnSpPr/>
          <p:nvPr/>
        </p:nvCxnSpPr>
        <p:spPr>
          <a:xfrm>
            <a:off x="1727835" y="3202214"/>
            <a:ext cx="8178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D93CFB3-71E2-788F-A870-FBA93D215AFB}"/>
              </a:ext>
            </a:extLst>
          </p:cNvPr>
          <p:cNvCxnSpPr/>
          <p:nvPr/>
        </p:nvCxnSpPr>
        <p:spPr>
          <a:xfrm>
            <a:off x="1727835" y="3595914"/>
            <a:ext cx="81788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3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227</Words>
  <Application>Microsoft Office PowerPoint</Application>
  <PresentationFormat>宽屏</PresentationFormat>
  <Paragraphs>31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Söhne</vt:lpstr>
      <vt:lpstr>Times New Roman Regular</vt:lpstr>
      <vt:lpstr>等线</vt:lpstr>
      <vt:lpstr>等线 Light</vt:lpstr>
      <vt:lpstr>微软雅黑</vt:lpstr>
      <vt:lpstr>Arial</vt:lpstr>
      <vt:lpstr>Calibri</vt:lpstr>
      <vt:lpstr>Times New Roman</vt:lpstr>
      <vt:lpstr>Office 主题​​</vt:lpstr>
      <vt:lpstr> Summary of the Week  </vt:lpstr>
      <vt:lpstr>Random Flipping vs Instance Dependent</vt:lpstr>
      <vt:lpstr>Result of V1 Accuracy</vt:lpstr>
      <vt:lpstr>Result of V1 Accuracy</vt:lpstr>
      <vt:lpstr>Result of V2 Accuracy</vt:lpstr>
      <vt:lpstr>Result of V2 Accuracy</vt:lpstr>
      <vt:lpstr>Result of FL Accuracy</vt:lpstr>
      <vt:lpstr>Result of FL Accuracy</vt:lpstr>
      <vt:lpstr>Result of V1 Accuracy</vt:lpstr>
      <vt:lpstr>Schedule</vt:lpstr>
      <vt:lpstr>Main idea of the article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212</cp:revision>
  <dcterms:created xsi:type="dcterms:W3CDTF">2024-04-08T14:02:39Z</dcterms:created>
  <dcterms:modified xsi:type="dcterms:W3CDTF">2024-04-23T01:44:59Z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AA0EBDC54256ACD1E9A40A668E5055B9_43</vt:lpwstr>
  </property>
  <property fmtid="{D5CDD505-2E9C-101B-9397-08002B2CF9AE}" pid="3" name="KSOProductBuildVer">
    <vt:lpwstr>2052-5.4.1.7920</vt:lpwstr>
  </property>
</Properties>
</file>