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23"/>
  </p:handoutMasterIdLst>
  <p:sldIdLst>
    <p:sldId id="256" r:id="rId4"/>
    <p:sldId id="275" r:id="rId6"/>
    <p:sldId id="315" r:id="rId7"/>
    <p:sldId id="316" r:id="rId8"/>
    <p:sldId id="317" r:id="rId9"/>
    <p:sldId id="318" r:id="rId10"/>
    <p:sldId id="330" r:id="rId11"/>
    <p:sldId id="332" r:id="rId12"/>
    <p:sldId id="331" r:id="rId13"/>
    <p:sldId id="274" r:id="rId14"/>
    <p:sldId id="325" r:id="rId15"/>
    <p:sldId id="326" r:id="rId16"/>
    <p:sldId id="327" r:id="rId17"/>
    <p:sldId id="328" r:id="rId18"/>
    <p:sldId id="329" r:id="rId19"/>
    <p:sldId id="313" r:id="rId20"/>
    <p:sldId id="333" r:id="rId21"/>
    <p:sldId id="271" r:id="rId22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Non-IID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694180"/>
            <a:ext cx="4010025" cy="25533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1. Dirichlet distribution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2. Label percentage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3. Classes of Label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694180"/>
            <a:ext cx="788606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1. Noise clients cannot be detected when non-IID is severe</a:t>
            </a:r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endParaRPr lang="en-US" altLang="zh-CN"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lang="en-US" altLang="zh-CN" sz="3200">
                <a:latin typeface="Times New Roman Regular" panose="02020603050405020304" charset="0"/>
                <a:cs typeface="Times New Roman Regular" panose="02020603050405020304" charset="0"/>
              </a:rPr>
              <a:t>2. Add a detection step in front of FedCorr: </a:t>
            </a:r>
            <a:r>
              <a:rPr lang="en-US" altLang="zh-CN" sz="3200" i="1">
                <a:latin typeface="Times New Roman Italic" panose="02020603050405020304" charset="0"/>
                <a:cs typeface="Times New Roman Italic" panose="02020603050405020304" charset="0"/>
              </a:rPr>
              <a:t>entropy of non-IID noise data</a:t>
            </a:r>
            <a:endParaRPr lang="en-US" altLang="zh-CN" sz="3200" i="1">
              <a:latin typeface="Times New Roman Italic" panose="02020603050405020304" charset="0"/>
              <a:cs typeface="Times New Roman Italic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Entropy of non-IID Noise Data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694180"/>
            <a:ext cx="78860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1. Collect the occurrence probability of each label in each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</a:rPr>
              <a:t>clients’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 data. </a:t>
            </a:r>
            <a:endParaRPr sz="32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</a:rPr>
              <a:t>2. According to the label of probability to compute </a:t>
            </a:r>
            <a:r>
              <a:rPr sz="3200" b="1" i="1">
                <a:latin typeface="Times New Roman Bold Italic" panose="02020603050405020304" charset="0"/>
                <a:cs typeface="Times New Roman Bold Italic" panose="02020603050405020304" charset="0"/>
              </a:rPr>
              <a:t>entropy</a:t>
            </a:r>
            <a:r>
              <a:rPr lang="en-US" sz="3200" b="1" i="1">
                <a:latin typeface="Times New Roman Bold Italic" panose="02020603050405020304" charset="0"/>
                <a:cs typeface="Times New Roman Bold Italic" panose="02020603050405020304" charset="0"/>
              </a:rPr>
              <a:t>.</a:t>
            </a:r>
            <a:endParaRPr lang="en-US" sz="3200" b="1" i="1">
              <a:latin typeface="Times New Roman Bold Italic" panose="02020603050405020304" charset="0"/>
              <a:cs typeface="Times New Roman Bold Italic" panose="02020603050405020304" charset="0"/>
            </a:endParaRPr>
          </a:p>
          <a:p>
            <a:pPr algn="l"/>
            <a:endParaRPr lang="en-US" sz="3200" b="1" i="1">
              <a:latin typeface="Times New Roman Bold Italic" panose="02020603050405020304" charset="0"/>
              <a:cs typeface="Times New Roman Bold Italic" panose="02020603050405020304" charset="0"/>
            </a:endParaRPr>
          </a:p>
          <a:p>
            <a:pPr algn="l"/>
            <a:endParaRPr lang="en-US" sz="3200" b="1" i="1">
              <a:latin typeface="Times New Roman Bold Italic" panose="02020603050405020304" charset="0"/>
              <a:cs typeface="Times New Roman Bold Italic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6050" y="4117975"/>
            <a:ext cx="35814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Entropy of non-IID Noise Data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694180"/>
            <a:ext cx="788606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3. Calculate the entropy of each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client’s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label </a:t>
            </a:r>
            <a:endParaRPr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/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4. C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alculate the standard deviation of the entropy of all users' labels.</a:t>
            </a:r>
            <a:endParaRPr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5. If the standard deviation is greater than 0.1, it is considered that non-IID and label noise currently exist. </a:t>
            </a:r>
            <a:endParaRPr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6. The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whose label entropy is greater than the average is a noisy user</a:t>
            </a:r>
            <a:endParaRPr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Entropy of non-IID Noise Data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6920" y="1155065"/>
            <a:ext cx="7886065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If the standard deviation is greater than 0.1, it is considered that non-IID and label noise currently exist. </a:t>
            </a:r>
            <a:endParaRPr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  <a:p>
            <a:pPr algn="l"/>
            <a:endParaRPr lang="en-US"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71600" y="3048000"/>
          <a:ext cx="6823710" cy="171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855"/>
                <a:gridCol w="3411855"/>
              </a:tblGrid>
              <a:tr h="857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IID without label noise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Non-IID without label noise</a:t>
                      </a:r>
                      <a:endParaRPr lang="en-US" altLang="zh-CN"/>
                    </a:p>
                  </a:txBody>
                  <a:tcPr/>
                </a:tc>
              </a:tr>
              <a:tr h="8578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IID with label noise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Non-IID with label noise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Entropy of non-IID Noise Data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2550" y="6016030"/>
            <a:ext cx="9914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 J, Socher R, Hoi S C H. Dividemix: Learning with noisy labels as semi-supervised learning[J]. arXiv preprint arXiv:2002.07394, 2020.</a:t>
            </a:r>
            <a:endParaRPr lang="en-US" altLang="zh-CN" sz="9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Yao Y, Gong M, Du Y, et al. Which is better for learning with noisy labels: the semi-supervised method or modeling label noise?[C]//International conference on machine learning. PMLR, 2023: 39660-39673.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295" y="1694180"/>
            <a:ext cx="78860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6. The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</a:t>
            </a:r>
            <a:r>
              <a:rPr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 whose label entropy is greater than the average is a noisy </a:t>
            </a:r>
            <a:r>
              <a:rPr lang="en-US" sz="3200"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client</a:t>
            </a:r>
            <a:endParaRPr lang="en-US" sz="3200"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842996"/>
            <a:ext cx="3145810" cy="262150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Modified FedCorr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77" y="3429000"/>
            <a:ext cx="3145809" cy="26215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" y="3417544"/>
            <a:ext cx="3145810" cy="262150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275" y="842996"/>
            <a:ext cx="3145810" cy="26215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Some Proof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6410" y="17145"/>
            <a:ext cx="48475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FedNoRo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513858"/>
            <a:ext cx="9144000" cy="383028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-12700" y="6248410"/>
            <a:ext cx="873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[1]Wu N, Yu L, Jiang X, et al.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FedNoRo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Towards Noise-Robust Federated Learning by Addressing Class Imbalance and Label Noise Heterogeneity[J].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FedNoRo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9257"/>
            <a:ext cx="9144000" cy="34394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2830" y="4415051"/>
            <a:ext cx="8939283" cy="259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040" y="3848794"/>
            <a:ext cx="8939283" cy="2593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-12700" y="6248410"/>
            <a:ext cx="8738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[1]Wu N, Yu L, Jiang X, et al.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FedNoRo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Towards Noise-Robust Federated Learning by Addressing Class Imbalance and Label Noise Heterogeneity[J].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FedFixer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2700" y="6248410"/>
            <a:ext cx="11309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Ji X, Zhu Z, Xi W, et al.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FedFixer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Mitigating Heterogeneous Label Noise in Federated Learning[C]//Proceedings of the AAAI Conference on Artificial Intelligence. 2024, 38(11): 12830-12838.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73379"/>
            <a:ext cx="9144000" cy="27112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FedFixer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2700" y="6248410"/>
            <a:ext cx="113095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Ji X, Zhu Z, Xi W, et al. </a:t>
            </a:r>
            <a:r>
              <a:rPr lang="en-US" altLang="zh-CN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FedFixer</a:t>
            </a: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Mitigating Heterogeneous Label Noise in Federated Learning[C]//Proceedings of the AAAI Conference on Artificial Intelligence. 2024, 38(11): 12830-12838.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55181"/>
            <a:ext cx="9144000" cy="4347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FedLNL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2700" y="6248410"/>
            <a:ext cx="1092708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Zhou X, Wang X. Federated label-noise learning with local diversity product regularization[C]//Proceedings of the AAAI Conference on Artificial Intelligence. 2024, 38(15): 17141-17149.</a:t>
            </a:r>
            <a:endParaRPr lang="en-US" altLang="zh-C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758" y="927971"/>
            <a:ext cx="7665167" cy="27534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370" y="3797918"/>
            <a:ext cx="3430066" cy="2114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FedDiv</a:t>
            </a:r>
            <a:endParaRPr lang="en-US" sz="3600" b="1" dirty="0" err="1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2700" y="6248410"/>
            <a:ext cx="11602085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Li J, Li G, Cheng H, et al. FedDiv: Collaborative Noise Filtering for Federated Learning with Noisy Labels[C]//Proceedings of the AAAI Conference on Artificial Intelligence. 2024, 38(4): 3118-3126.</a:t>
            </a:r>
            <a:endParaRPr lang="en-US" altLang="zh-C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00250"/>
            <a:ext cx="9144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FedDiv</a:t>
            </a:r>
            <a:endParaRPr lang="en-US" sz="3600" b="1" dirty="0" err="1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2700" y="6248410"/>
            <a:ext cx="11567160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Li J, Li G, Cheng H, et al. FedDiv: Collaborative Noise Filtering for Federated Learning with Noisy Labels[C]//Proceedings of the AAAI Conference on Artificial Intelligence. 2024, 38(4): 3118-3126.</a:t>
            </a:r>
            <a:endParaRPr lang="en-US" altLang="zh-C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033270"/>
            <a:ext cx="91440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FedDiv</a:t>
            </a:r>
            <a:endParaRPr lang="en-US" sz="3600" b="1" dirty="0" err="1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2700" y="6248410"/>
            <a:ext cx="11602085" cy="260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1100">
                <a:latin typeface="Times New Roman" panose="02020603050405020304" pitchFamily="18" charset="0"/>
                <a:cs typeface="Times New Roman" panose="02020603050405020304" pitchFamily="18" charset="0"/>
              </a:rPr>
              <a:t>Li J, Li G, Cheng H, et al. FedDiv: Collaborative Noise Filtering for Federated Learning with Noisy Labels[C]//Proceedings of the AAAI Conference on Artificial Intelligence. 2024, 38(4): 3118-3126.</a:t>
            </a:r>
            <a:endParaRPr lang="en-US" altLang="zh-CN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6640" y="1010285"/>
            <a:ext cx="7303135" cy="48374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7113bc86-9cbb-4b32-82c7-923f0c64298a}"/>
  <p:tag name="TABLE_ENDDRAG_ORIGIN_RECT" val="537*135"/>
  <p:tag name="TABLE_ENDDRAG_RECT" val="108*240*537*13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3453</Words>
  <Application>WPS 演示</Application>
  <PresentationFormat>全屏显示(4:3)</PresentationFormat>
  <Paragraphs>160</Paragraphs>
  <Slides>18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6" baseType="lpstr">
      <vt:lpstr>Arial</vt:lpstr>
      <vt:lpstr>宋体</vt:lpstr>
      <vt:lpstr>Wingdings</vt:lpstr>
      <vt:lpstr>Times New Roman Bold</vt:lpstr>
      <vt:lpstr>Times New Roman</vt:lpstr>
      <vt:lpstr>Arial Regular</vt:lpstr>
      <vt:lpstr>Times New Roman Regular</vt:lpstr>
      <vt:lpstr>微软雅黑</vt:lpstr>
      <vt:lpstr>汉仪旗黑</vt:lpstr>
      <vt:lpstr>宋体</vt:lpstr>
      <vt:lpstr>Arial Unicode MS</vt:lpstr>
      <vt:lpstr>汉仪书宋二KW</vt:lpstr>
      <vt:lpstr>Calibri</vt:lpstr>
      <vt:lpstr>Helvetica Neue</vt:lpstr>
      <vt:lpstr>Times New Roman Italic</vt:lpstr>
      <vt:lpstr>Times New Roman Bold Italic</vt:lpstr>
      <vt:lpstr>Office 主题​​</vt:lpstr>
      <vt:lpstr>1_Office 主题​​</vt:lpstr>
      <vt:lpstr>Week Summarry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FedCorr</vt:lpstr>
      <vt:lpstr>Non-IID</vt:lpstr>
      <vt:lpstr>FedCorr</vt:lpstr>
      <vt:lpstr>Entropy of non-IID Noise Data</vt:lpstr>
      <vt:lpstr>Entropy of non-IID Noise Data</vt:lpstr>
      <vt:lpstr>Entropy of non-IID Noise Data</vt:lpstr>
      <vt:lpstr>FedCorr我修改的图像</vt:lpstr>
      <vt:lpstr>Entropy of non-IID Noise Data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157</cp:revision>
  <dcterms:created xsi:type="dcterms:W3CDTF">2024-10-22T00:35:51Z</dcterms:created>
  <dcterms:modified xsi:type="dcterms:W3CDTF">2024-10-22T00:35:51Z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1097A63A4061E2E9A667166776B1A1CE_43</vt:lpwstr>
  </property>
</Properties>
</file>