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8"/>
  </p:handoutMasterIdLst>
  <p:sldIdLst>
    <p:sldId id="256" r:id="rId4"/>
    <p:sldId id="257" r:id="rId6"/>
    <p:sldId id="273" r:id="rId7"/>
    <p:sldId id="275" r:id="rId8"/>
    <p:sldId id="300" r:id="rId9"/>
    <p:sldId id="274" r:id="rId10"/>
    <p:sldId id="283" r:id="rId11"/>
    <p:sldId id="276" r:id="rId12"/>
    <p:sldId id="272" r:id="rId13"/>
    <p:sldId id="278" r:id="rId14"/>
    <p:sldId id="279" r:id="rId15"/>
    <p:sldId id="277" r:id="rId16"/>
    <p:sldId id="281" r:id="rId17"/>
    <p:sldId id="280" r:id="rId18"/>
    <p:sldId id="282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71" r:id="rId27"/>
  </p:sldIdLst>
  <p:sldSz cx="9144000" cy="6858000" type="screen4x3"/>
  <p:notesSz cx="7103745" cy="10234295"/>
  <p:embeddedFontLst>
    <p:embeddedFont>
      <p:font typeface="Gigi" panose="04040504061007020D02" pitchFamily="82" charset="0"/>
      <p:regular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597"/>
    <a:srgbClr val="4B4539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86328"/>
  </p:normalViewPr>
  <p:slideViewPr>
    <p:cSldViewPr snapToGrid="0" showGuides="1">
      <p:cViewPr varScale="1">
        <p:scale>
          <a:sx n="140" d="100"/>
          <a:sy n="140" d="100"/>
        </p:scale>
        <p:origin x="2556" y="126"/>
      </p:cViewPr>
      <p:guideLst>
        <p:guide orient="horz" pos="21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4155" y="840740"/>
            <a:ext cx="8735060" cy="218694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Byzantine-Robust Federated Learning:</a:t>
            </a:r>
            <a:b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</a:b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Impact of Client Subsampling and Local Updates</a:t>
            </a:r>
            <a:endParaRPr lang="en-US" sz="32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6860" y="3748092"/>
            <a:ext cx="8682355" cy="165544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12332463 Geng Tian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 Southern University of Science and Technology, Shenzhen, China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ustech.logo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793" y="5257479"/>
            <a:ext cx="1282065" cy="12820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Sufficient Condition of Client Sampling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0" y="914018"/>
            <a:ext cx="5400248" cy="1155193"/>
          </a:xfrm>
          <a:prstGeom prst="rect">
            <a:avLst/>
          </a:prstGeom>
        </p:spPr>
      </p:pic>
      <p:sp>
        <p:nvSpPr>
          <p:cNvPr id="7" name="Text Box 61"/>
          <p:cNvSpPr txBox="1"/>
          <p:nvPr/>
        </p:nvSpPr>
        <p:spPr>
          <a:xfrm>
            <a:off x="786026" y="2562151"/>
            <a:ext cx="78797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sampling of users in each round is random, the probability of this event occurring is not equal to 1.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the probability of this event to be greater than p, you have the following inference: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Sufficient Condition of Client Sampling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0" y="914018"/>
            <a:ext cx="5400248" cy="115519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001" y="2526703"/>
            <a:ext cx="5233916" cy="36905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Convergence of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FedRo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706" y="1191700"/>
            <a:ext cx="5396612" cy="52816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Convergence of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FedRo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57350" y="1437430"/>
            <a:ext cx="5171650" cy="2261114"/>
            <a:chOff x="485775" y="2652080"/>
            <a:chExt cx="4133540" cy="165646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85775" y="2652080"/>
              <a:ext cx="3981302" cy="30416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775" y="2861093"/>
              <a:ext cx="4133540" cy="14474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Convergence of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FedRo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1486323"/>
            <a:ext cx="5904978" cy="26148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Convergence of </a:t>
            </a:r>
            <a:r>
              <a:rPr lang="en-US" altLang="zh-CN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FedRo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940" y="1251833"/>
            <a:ext cx="7403910" cy="40952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The Choice of Client Sampling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1836" y="2114009"/>
            <a:ext cx="5894578" cy="23570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1290481"/>
            <a:ext cx="5042848" cy="24039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4264543"/>
            <a:ext cx="5400248" cy="1155193"/>
          </a:xfrm>
          <a:prstGeom prst="rect">
            <a:avLst/>
          </a:prstGeom>
        </p:spPr>
      </p:pic>
      <p:sp>
        <p:nvSpPr>
          <p:cNvPr id="11" name="Title 5"/>
          <p:cNvSpPr txBox="1"/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The Choice of Client Sampling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1" name="Title 5"/>
          <p:cNvSpPr txBox="1"/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The Choice of Client Sampling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6191" y="1650219"/>
            <a:ext cx="6148316" cy="28523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1" name="Title 5"/>
          <p:cNvSpPr txBox="1"/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Empirical Results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212" y="1151998"/>
            <a:ext cx="7390263" cy="53799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Byzantine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Client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512762" y="1163255"/>
            <a:ext cx="7879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Byzantine clients may be among those who participate in federated learning who attack the global model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8650" y="5182137"/>
            <a:ext cx="7647940" cy="10946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Byzantine client’s attack mode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Malicious gradient updating</a:t>
            </a: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Data Poisoning</a:t>
            </a: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4545" y="1961184"/>
            <a:ext cx="4194839" cy="31297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1" name="Title 5"/>
          <p:cNvSpPr txBox="1"/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Empirical Results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0661" y="1350923"/>
            <a:ext cx="6442042" cy="478374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1" name="Title 5"/>
          <p:cNvSpPr txBox="1"/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Empirical Results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13287"/>
            <a:ext cx="9144000" cy="323142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1" name="Title 5"/>
          <p:cNvSpPr txBox="1"/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Empirical Results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43799"/>
            <a:ext cx="9144000" cy="357040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</a:t>
            </a:r>
            <a:r>
              <a:rPr lang="en-US" altLang="zh-CN" dirty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Tian</a:t>
            </a:r>
            <a:r>
              <a:rPr lang="zh-CN" altLang="en-US" dirty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 dirty="0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55848" y="2180705"/>
            <a:ext cx="8548370" cy="89662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Thank You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!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b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</a:b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Questions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are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welcome!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Title 6"/>
          <p:cNvSpPr txBox="1"/>
          <p:nvPr/>
        </p:nvSpPr>
        <p:spPr>
          <a:xfrm>
            <a:off x="2426223" y="4326543"/>
            <a:ext cx="58293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further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questions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and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comments,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please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feel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free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to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contact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me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at</a:t>
            </a:r>
            <a:r>
              <a:rPr lang="zh-CN" altLang="en-US" sz="2000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12332463@mail.sustech.edu.cn</a:t>
            </a:r>
            <a:r>
              <a:rPr lang="zh-CN" altLang="en-US" sz="2000" u="sng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endParaRPr lang="en-US" sz="2000" u="sng" dirty="0">
              <a:solidFill>
                <a:schemeClr val="tx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The Goal of Federated Learning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261529"/>
            <a:ext cx="3653933" cy="115426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8650" y="1705910"/>
            <a:ext cx="4321480" cy="15733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The goal of </a:t>
            </a:r>
            <a:r>
              <a:rPr lang="en-US" altLang="zh-CN" sz="2000" dirty="0" err="1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FedAvg</a:t>
            </a: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is to minimize loss</a:t>
            </a: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649" y="1705910"/>
            <a:ext cx="4345959" cy="825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The goal of </a:t>
            </a:r>
            <a:r>
              <a:rPr lang="en-US" altLang="zh-CN" sz="2000" dirty="0" err="1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FedRo</a:t>
            </a: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is to find </a:t>
            </a:r>
            <a:r>
              <a:rPr lang="el-GR" altLang="zh-CN" dirty="0"/>
              <a:t>ε</a:t>
            </a:r>
            <a:r>
              <a:rPr lang="en-US" altLang="zh-CN" dirty="0"/>
              <a:t>:</a:t>
            </a: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57350" y="2481483"/>
            <a:ext cx="5171650" cy="2261114"/>
            <a:chOff x="485775" y="2652080"/>
            <a:chExt cx="4133540" cy="165646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85775" y="2652080"/>
              <a:ext cx="3981302" cy="30416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775" y="2861093"/>
              <a:ext cx="4133540" cy="1447454"/>
            </a:xfrm>
            <a:prstGeom prst="rect">
              <a:avLst/>
            </a:prstGeom>
          </p:spPr>
        </p:pic>
      </p:grpSp>
      <p:sp>
        <p:nvSpPr>
          <p:cNvPr id="15" name="Title 5"/>
          <p:cNvSpPr txBox="1"/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The Goal of Federated Learning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Assumption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3900" y="1155065"/>
            <a:ext cx="5154930" cy="5073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Related Work Problem of Prior 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5775" y="1371600"/>
            <a:ext cx="5192002" cy="15733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Existing problems: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Client sampling is not considered</a:t>
            </a: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The local update for each client is 1</a:t>
            </a: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5775" y="3114808"/>
            <a:ext cx="5491944" cy="23715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Solution of this paper: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Consider client sampling and local update for complex cases</a:t>
            </a: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Prove the convergence of the federation learning algorithm in the presence of Byzantine clients</a:t>
            </a: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Look for suitable parameters</a:t>
            </a: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Summary of Robust Algorithms: </a:t>
            </a:r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FedRo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512762" y="1163255"/>
            <a:ext cx="7879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more robust aggregation rules </a:t>
            </a:r>
            <a:r>
              <a:rPr lang="en-US" altLang="zh-CN" sz="1800" b="0" i="0" u="none" strike="noStrike" baseline="0" dirty="0">
                <a:latin typeface="Gigi" panose="04040504061007020D02" pitchFamily="82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FedAvg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collectively known as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FedRo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7074" y="2131881"/>
            <a:ext cx="6510560" cy="33103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Summary of Robust Algorithms: </a:t>
            </a:r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FedRo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512762" y="1163255"/>
            <a:ext cx="7879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more robust aggregation rules </a:t>
            </a:r>
            <a:r>
              <a:rPr lang="en-US" altLang="zh-CN" sz="1800" b="0" i="0" u="none" strike="noStrike" baseline="0" dirty="0">
                <a:latin typeface="Gigi" panose="04040504061007020D02" pitchFamily="82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instead of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FedAvg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collectively known as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FedRo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762" y="1951848"/>
            <a:ext cx="3282497" cy="443365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15302" y="3537695"/>
            <a:ext cx="3800048" cy="15733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b="1" dirty="0" err="1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FedRo</a:t>
            </a:r>
            <a:r>
              <a:rPr lang="en-US" altLang="zh-CN" sz="20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steps</a:t>
            </a:r>
            <a:endParaRPr lang="en-US" altLang="zh-CN" sz="2000" b="1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Local computations</a:t>
            </a: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Communication phase</a:t>
            </a: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Global model update</a:t>
            </a: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15301" y="2006161"/>
            <a:ext cx="4012441" cy="15733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n: total number of clients</a:t>
            </a: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b: total number of Byzantine clients</a:t>
            </a:r>
            <a:endParaRPr lang="en-US" altLang="zh-CN" sz="2000" dirty="0"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Sufficient Condition of Client Sampling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62" name="Text Box 61"/>
          <p:cNvSpPr txBox="1"/>
          <p:nvPr/>
        </p:nvSpPr>
        <p:spPr>
          <a:xfrm>
            <a:off x="485775" y="1490802"/>
            <a:ext cx="7879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only one client is selected per round, there is a high probability that Byzantine clients will be selected during the training process, and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will not converge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2187" y="2921446"/>
            <a:ext cx="4194839" cy="31297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2537</Words>
  <Application>WPS 演示</Application>
  <PresentationFormat>全屏显示(4:3)</PresentationFormat>
  <Paragraphs>176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宋体</vt:lpstr>
      <vt:lpstr>Wingdings</vt:lpstr>
      <vt:lpstr>Times New Roman Bold</vt:lpstr>
      <vt:lpstr>Times New Roman</vt:lpstr>
      <vt:lpstr>Arial Regular</vt:lpstr>
      <vt:lpstr>Calibri</vt:lpstr>
      <vt:lpstr>Helvetica Neue</vt:lpstr>
      <vt:lpstr>Gigi</vt:lpstr>
      <vt:lpstr>微软雅黑</vt:lpstr>
      <vt:lpstr>汉仪旗黑</vt:lpstr>
      <vt:lpstr>宋体</vt:lpstr>
      <vt:lpstr>Arial Unicode MS</vt:lpstr>
      <vt:lpstr>汉仪书宋二KW</vt:lpstr>
      <vt:lpstr>Office 主题​​</vt:lpstr>
      <vt:lpstr>1_Office 主题​​</vt:lpstr>
      <vt:lpstr>Byzantine-Robust Federated Learning: Impact of Client Subsampling and Local Updates</vt:lpstr>
      <vt:lpstr>Byzantine Clients</vt:lpstr>
      <vt:lpstr>The Goal of Federated Learning</vt:lpstr>
      <vt:lpstr>PowerPoint 演示文稿</vt:lpstr>
      <vt:lpstr>PowerPoint 演示文稿</vt:lpstr>
      <vt:lpstr>Related Work Problem of Prior </vt:lpstr>
      <vt:lpstr>Summary of Robust Algorithms: FedRo</vt:lpstr>
      <vt:lpstr>Summary of Robust Algorithms: FedRo</vt:lpstr>
      <vt:lpstr>Sufficient Condition of Client Sampling</vt:lpstr>
      <vt:lpstr>Sufficient Condition of Client Sampling</vt:lpstr>
      <vt:lpstr>Sufficient Condition of Client Sampling</vt:lpstr>
      <vt:lpstr>Convergence of FedRo</vt:lpstr>
      <vt:lpstr>Convergence of FedRo</vt:lpstr>
      <vt:lpstr>Convergence of FedRo</vt:lpstr>
      <vt:lpstr>Convergence of FedRo</vt:lpstr>
      <vt:lpstr>The Choice of Client Sampling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  Questions are welcome!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</dc:creator>
  <cp:lastModifiedBy>巧克力</cp:lastModifiedBy>
  <cp:revision>132</cp:revision>
  <dcterms:created xsi:type="dcterms:W3CDTF">2024-09-13T02:39:02Z</dcterms:created>
  <dcterms:modified xsi:type="dcterms:W3CDTF">2024-09-13T02:39:02Z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99CF3BB7DBF042C9849EE366BA651F42_43</vt:lpwstr>
  </property>
</Properties>
</file>