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324" r:id="rId2"/>
    <p:sldId id="329" r:id="rId3"/>
    <p:sldId id="330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7117" autoAdjust="0"/>
  </p:normalViewPr>
  <p:slideViewPr>
    <p:cSldViewPr snapToGrid="0">
      <p:cViewPr varScale="1">
        <p:scale>
          <a:sx n="54" d="100"/>
          <a:sy n="54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、循环的嵌套不是什么特殊的语法，都是</a:t>
            </a:r>
            <a:r>
              <a:rPr lang="en-US" altLang="zh-CN" dirty="0"/>
              <a:t>for</a:t>
            </a:r>
            <a:r>
              <a:rPr lang="zh-CN" altLang="en-US" dirty="0"/>
              <a:t>循环的一个逻辑意义上的复杂使用而已。</a:t>
            </a:r>
            <a:endParaRPr lang="en-US" altLang="zh-CN" dirty="0"/>
          </a:p>
          <a:p>
            <a:r>
              <a:rPr lang="zh-CN" altLang="en-US" dirty="0"/>
              <a:t>所谓的“特殊用法”都是不懂行的人，瞎扯。编程是“大道至简”。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、聊“编译器的自举”，整个数学大厦就是由屈指可数的几个公理组合变换而成的。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可以嵌套、</a:t>
            </a:r>
            <a:r>
              <a:rPr lang="en-US" altLang="zh-CN" dirty="0"/>
              <a:t>for</a:t>
            </a:r>
            <a:r>
              <a:rPr lang="zh-CN" altLang="en-US" dirty="0"/>
              <a:t>还能套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也能套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if</a:t>
            </a:r>
            <a:r>
              <a:rPr lang="zh-CN" altLang="en-US" dirty="0"/>
              <a:t>也能套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也能套</a:t>
            </a:r>
            <a:r>
              <a:rPr lang="en-US" altLang="zh-CN" dirty="0"/>
              <a:t>if……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48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根据这两个单词不同的英文意思来区分。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0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 dirty="0"/>
            </a:br>
            <a:r>
              <a:rPr lang="en-US" altLang="zh-CN" sz="10000" dirty="0"/>
              <a:t>Java</a:t>
            </a:r>
            <a:r>
              <a:rPr lang="zh-CN" altLang="en-US" sz="10000" dirty="0"/>
              <a:t>编程基础</a:t>
            </a:r>
            <a:br>
              <a:rPr lang="en-US" altLang="zh-CN" dirty="0"/>
            </a:br>
            <a:br>
              <a:rPr lang="en-US" altLang="zh-CN"/>
            </a:br>
            <a:r>
              <a:rPr lang="en-US" altLang="zh-CN"/>
              <a:t>14-</a:t>
            </a:r>
            <a:r>
              <a:rPr lang="zh-CN" altLang="en-US" dirty="0"/>
              <a:t>循环结构其他用法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循环嵌套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63" y="728132"/>
            <a:ext cx="11718472" cy="6045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5000" dirty="0"/>
              <a:t>循环嵌套：循环里套着循环。原地转一圈，就跑一步。嵌套循环可以是嵌套</a:t>
            </a:r>
            <a:r>
              <a:rPr lang="en-US" altLang="zh-CN" sz="5000" dirty="0"/>
              <a:t>N</a:t>
            </a:r>
            <a:r>
              <a:rPr lang="zh-CN" altLang="en-US" sz="5000" dirty="0"/>
              <a:t>层，一般两层。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三种循环</a:t>
            </a:r>
            <a:r>
              <a:rPr lang="en-US" altLang="zh-CN" sz="5000" dirty="0"/>
              <a:t>(while</a:t>
            </a:r>
            <a:r>
              <a:rPr lang="zh-CN" altLang="en-US" sz="5000" dirty="0"/>
              <a:t>、 </a:t>
            </a:r>
            <a:r>
              <a:rPr lang="en-US" altLang="zh-CN" sz="5000" dirty="0"/>
              <a:t>do…while</a:t>
            </a:r>
            <a:r>
              <a:rPr lang="zh-CN" altLang="en-US" sz="5000" dirty="0"/>
              <a:t>、 </a:t>
            </a:r>
            <a:r>
              <a:rPr lang="en-US" altLang="zh-CN" sz="5000" dirty="0"/>
              <a:t>for)</a:t>
            </a:r>
            <a:r>
              <a:rPr lang="zh-CN" altLang="en-US" sz="5000" dirty="0"/>
              <a:t>可以相互嵌套， 不过使用最多的是 </a:t>
            </a:r>
            <a:r>
              <a:rPr lang="en-US" altLang="zh-CN" sz="5000" dirty="0"/>
              <a:t>for </a:t>
            </a:r>
            <a:r>
              <a:rPr lang="zh-CN" altLang="en-US" sz="5000" dirty="0"/>
              <a:t>循环嵌套。</a:t>
            </a:r>
          </a:p>
        </p:txBody>
      </p:sp>
    </p:spTree>
    <p:extLst>
      <p:ext uri="{BB962C8B-B14F-4D97-AF65-F5344CB8AC3E}">
        <p14:creationId xmlns:p14="http://schemas.microsoft.com/office/powerpoint/2010/main" val="224023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循环嵌套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392C12-56E1-438F-BC0D-42D75508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87" y="1109497"/>
            <a:ext cx="11677623" cy="52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4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B75A3-0806-461E-AE20-A1F59CD37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44" y="152964"/>
            <a:ext cx="11983055" cy="6705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NZ" altLang="zh-CN" sz="4500" dirty="0"/>
              <a:t>for(int </a:t>
            </a:r>
            <a:r>
              <a:rPr lang="en-NZ" altLang="zh-CN" sz="4500" dirty="0" err="1"/>
              <a:t>i</a:t>
            </a:r>
            <a:r>
              <a:rPr lang="en-NZ" altLang="zh-CN" sz="4500" dirty="0"/>
              <a:t>=0;i&lt;3;i++)</a:t>
            </a:r>
          </a:p>
          <a:p>
            <a:pPr marL="0" indent="0">
              <a:buNone/>
            </a:pPr>
            <a:r>
              <a:rPr lang="en-NZ" altLang="zh-CN" sz="4500" dirty="0"/>
              <a:t>{</a:t>
            </a:r>
          </a:p>
          <a:p>
            <a:pPr marL="0" indent="0">
              <a:buNone/>
            </a:pPr>
            <a:r>
              <a:rPr lang="en-NZ" altLang="zh-CN" sz="4500" dirty="0"/>
              <a:t>	for(int j=1;j&lt;=3;j++)</a:t>
            </a:r>
          </a:p>
          <a:p>
            <a:pPr marL="0" indent="0">
              <a:buNone/>
            </a:pPr>
            <a:r>
              <a:rPr lang="en-NZ" altLang="zh-CN" sz="4500" dirty="0"/>
              <a:t>	{</a:t>
            </a:r>
          </a:p>
          <a:p>
            <a:pPr marL="0" indent="0">
              <a:buNone/>
            </a:pPr>
            <a:r>
              <a:rPr lang="en-NZ" altLang="zh-CN" sz="4500" dirty="0"/>
              <a:t>		</a:t>
            </a:r>
            <a:r>
              <a:rPr lang="en-NZ" altLang="zh-CN" sz="4500" dirty="0" err="1"/>
              <a:t>System.out.println</a:t>
            </a:r>
            <a:r>
              <a:rPr lang="en-NZ" altLang="zh-CN" sz="4500" dirty="0"/>
              <a:t>(</a:t>
            </a:r>
            <a:r>
              <a:rPr lang="en-NZ" altLang="zh-CN" sz="4500" dirty="0" err="1"/>
              <a:t>i</a:t>
            </a:r>
            <a:r>
              <a:rPr lang="en-NZ" altLang="zh-CN" sz="4500" dirty="0"/>
              <a:t>+","+j);</a:t>
            </a:r>
          </a:p>
          <a:p>
            <a:pPr marL="0" indent="0">
              <a:buNone/>
            </a:pPr>
            <a:r>
              <a:rPr lang="en-NZ" altLang="zh-CN" sz="4500" dirty="0"/>
              <a:t>	}</a:t>
            </a:r>
          </a:p>
          <a:p>
            <a:pPr marL="0" indent="0">
              <a:buNone/>
            </a:pPr>
            <a:r>
              <a:rPr lang="en-NZ" altLang="zh-CN" sz="4500" dirty="0"/>
              <a:t>}</a:t>
            </a:r>
            <a:endParaRPr lang="zh-CN" altLang="en-US" sz="4500" dirty="0"/>
          </a:p>
        </p:txBody>
      </p:sp>
    </p:spTree>
    <p:extLst>
      <p:ext uri="{BB962C8B-B14F-4D97-AF65-F5344CB8AC3E}">
        <p14:creationId xmlns:p14="http://schemas.microsoft.com/office/powerpoint/2010/main" val="385811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F56F2-F01E-453B-B317-69F9EB3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609600"/>
          </a:xfrm>
        </p:spPr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195E5-0A16-48F4-B171-86332E9D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94" y="743514"/>
            <a:ext cx="11754455" cy="1790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NZ" altLang="zh-CN" sz="3000" dirty="0"/>
              <a:t>1</a:t>
            </a:r>
            <a:r>
              <a:rPr lang="zh-CN" altLang="en-US" sz="3000" dirty="0"/>
              <a:t>、</a:t>
            </a:r>
            <a:r>
              <a:rPr lang="en-NZ" altLang="zh-CN" sz="3000" dirty="0"/>
              <a:t>break</a:t>
            </a:r>
            <a:r>
              <a:rPr lang="zh-CN" altLang="en-US" sz="3000" dirty="0"/>
              <a:t>和</a:t>
            </a:r>
            <a:r>
              <a:rPr lang="en-NZ" altLang="zh-CN" sz="3000" dirty="0"/>
              <a:t>continue</a:t>
            </a:r>
            <a:r>
              <a:rPr lang="zh-CN" altLang="en-US" sz="3000" dirty="0"/>
              <a:t>都可以和 </a:t>
            </a:r>
            <a:r>
              <a:rPr lang="en-NZ" altLang="zh-CN" sz="3000" dirty="0"/>
              <a:t>while</a:t>
            </a:r>
            <a:r>
              <a:rPr lang="zh-CN" altLang="en-NZ" sz="3000" dirty="0"/>
              <a:t>、 </a:t>
            </a:r>
            <a:r>
              <a:rPr lang="en-NZ" altLang="zh-CN" sz="3000" dirty="0"/>
              <a:t>do while</a:t>
            </a:r>
            <a:r>
              <a:rPr lang="zh-CN" altLang="en-NZ" sz="3000" dirty="0"/>
              <a:t>、 </a:t>
            </a:r>
            <a:r>
              <a:rPr lang="en-NZ" altLang="zh-CN" sz="3000" dirty="0"/>
              <a:t>for </a:t>
            </a:r>
            <a:r>
              <a:rPr lang="zh-CN" altLang="en-US" sz="3000" dirty="0"/>
              <a:t>一起用。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</a:t>
            </a:r>
            <a:r>
              <a:rPr lang="en-US" altLang="zh-CN" sz="3000" dirty="0"/>
              <a:t>break</a:t>
            </a:r>
            <a:r>
              <a:rPr lang="zh-CN" altLang="en-US" sz="3000" dirty="0"/>
              <a:t>：强制结束循环；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continue</a:t>
            </a:r>
            <a:r>
              <a:rPr lang="zh-CN" altLang="en-US" sz="3000" dirty="0"/>
              <a:t>：不再执行本次循环后面的代码，进行下一次循环；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2BC583-5234-49C1-A698-3E7E204482D3}"/>
              </a:ext>
            </a:extLst>
          </p:cNvPr>
          <p:cNvSpPr txBox="1"/>
          <p:nvPr/>
        </p:nvSpPr>
        <p:spPr>
          <a:xfrm>
            <a:off x="227994" y="2667564"/>
            <a:ext cx="5200650" cy="4031873"/>
          </a:xfrm>
          <a:custGeom>
            <a:avLst/>
            <a:gdLst>
              <a:gd name="connsiteX0" fmla="*/ 0 w 5200650"/>
              <a:gd name="connsiteY0" fmla="*/ 0 h 4031873"/>
              <a:gd name="connsiteX1" fmla="*/ 421831 w 5200650"/>
              <a:gd name="connsiteY1" fmla="*/ 0 h 4031873"/>
              <a:gd name="connsiteX2" fmla="*/ 999680 w 5200650"/>
              <a:gd name="connsiteY2" fmla="*/ 0 h 4031873"/>
              <a:gd name="connsiteX3" fmla="*/ 1681543 w 5200650"/>
              <a:gd name="connsiteY3" fmla="*/ 0 h 4031873"/>
              <a:gd name="connsiteX4" fmla="*/ 2363407 w 5200650"/>
              <a:gd name="connsiteY4" fmla="*/ 0 h 4031873"/>
              <a:gd name="connsiteX5" fmla="*/ 3045269 w 5200650"/>
              <a:gd name="connsiteY5" fmla="*/ 0 h 4031873"/>
              <a:gd name="connsiteX6" fmla="*/ 3675126 w 5200650"/>
              <a:gd name="connsiteY6" fmla="*/ 0 h 4031873"/>
              <a:gd name="connsiteX7" fmla="*/ 4148963 w 5200650"/>
              <a:gd name="connsiteY7" fmla="*/ 0 h 4031873"/>
              <a:gd name="connsiteX8" fmla="*/ 4674807 w 5200650"/>
              <a:gd name="connsiteY8" fmla="*/ 0 h 4031873"/>
              <a:gd name="connsiteX9" fmla="*/ 5200650 w 5200650"/>
              <a:gd name="connsiteY9" fmla="*/ 0 h 4031873"/>
              <a:gd name="connsiteX10" fmla="*/ 5200650 w 5200650"/>
              <a:gd name="connsiteY10" fmla="*/ 455026 h 4031873"/>
              <a:gd name="connsiteX11" fmla="*/ 5200650 w 5200650"/>
              <a:gd name="connsiteY11" fmla="*/ 950370 h 4031873"/>
              <a:gd name="connsiteX12" fmla="*/ 5200650 w 5200650"/>
              <a:gd name="connsiteY12" fmla="*/ 1486033 h 4031873"/>
              <a:gd name="connsiteX13" fmla="*/ 5200650 w 5200650"/>
              <a:gd name="connsiteY13" fmla="*/ 2062015 h 4031873"/>
              <a:gd name="connsiteX14" fmla="*/ 5200650 w 5200650"/>
              <a:gd name="connsiteY14" fmla="*/ 2678316 h 4031873"/>
              <a:gd name="connsiteX15" fmla="*/ 5200650 w 5200650"/>
              <a:gd name="connsiteY15" fmla="*/ 3334935 h 4031873"/>
              <a:gd name="connsiteX16" fmla="*/ 5200650 w 5200650"/>
              <a:gd name="connsiteY16" fmla="*/ 4031873 h 4031873"/>
              <a:gd name="connsiteX17" fmla="*/ 4570794 w 5200650"/>
              <a:gd name="connsiteY17" fmla="*/ 4031873 h 4031873"/>
              <a:gd name="connsiteX18" fmla="*/ 3888931 w 5200650"/>
              <a:gd name="connsiteY18" fmla="*/ 4031873 h 4031873"/>
              <a:gd name="connsiteX19" fmla="*/ 3467100 w 5200650"/>
              <a:gd name="connsiteY19" fmla="*/ 4031873 h 4031873"/>
              <a:gd name="connsiteX20" fmla="*/ 2993263 w 5200650"/>
              <a:gd name="connsiteY20" fmla="*/ 4031873 h 4031873"/>
              <a:gd name="connsiteX21" fmla="*/ 2363407 w 5200650"/>
              <a:gd name="connsiteY21" fmla="*/ 4031873 h 4031873"/>
              <a:gd name="connsiteX22" fmla="*/ 1889570 w 5200650"/>
              <a:gd name="connsiteY22" fmla="*/ 4031873 h 4031873"/>
              <a:gd name="connsiteX23" fmla="*/ 1415733 w 5200650"/>
              <a:gd name="connsiteY23" fmla="*/ 4031873 h 4031873"/>
              <a:gd name="connsiteX24" fmla="*/ 733870 w 5200650"/>
              <a:gd name="connsiteY24" fmla="*/ 4031873 h 4031873"/>
              <a:gd name="connsiteX25" fmla="*/ 0 w 5200650"/>
              <a:gd name="connsiteY25" fmla="*/ 4031873 h 4031873"/>
              <a:gd name="connsiteX26" fmla="*/ 0 w 5200650"/>
              <a:gd name="connsiteY26" fmla="*/ 3375254 h 4031873"/>
              <a:gd name="connsiteX27" fmla="*/ 0 w 5200650"/>
              <a:gd name="connsiteY27" fmla="*/ 2879909 h 4031873"/>
              <a:gd name="connsiteX28" fmla="*/ 0 w 5200650"/>
              <a:gd name="connsiteY28" fmla="*/ 2263609 h 4031873"/>
              <a:gd name="connsiteX29" fmla="*/ 0 w 5200650"/>
              <a:gd name="connsiteY29" fmla="*/ 1647308 h 4031873"/>
              <a:gd name="connsiteX30" fmla="*/ 0 w 5200650"/>
              <a:gd name="connsiteY30" fmla="*/ 990689 h 4031873"/>
              <a:gd name="connsiteX31" fmla="*/ 0 w 5200650"/>
              <a:gd name="connsiteY31" fmla="*/ 0 h 403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200650" h="4031873" extrusionOk="0">
                <a:moveTo>
                  <a:pt x="0" y="0"/>
                </a:moveTo>
                <a:cubicBezTo>
                  <a:pt x="179009" y="-26369"/>
                  <a:pt x="243202" y="16684"/>
                  <a:pt x="421831" y="0"/>
                </a:cubicBezTo>
                <a:cubicBezTo>
                  <a:pt x="600460" y="-16684"/>
                  <a:pt x="870659" y="36528"/>
                  <a:pt x="999680" y="0"/>
                </a:cubicBezTo>
                <a:cubicBezTo>
                  <a:pt x="1128701" y="-36528"/>
                  <a:pt x="1478865" y="72400"/>
                  <a:pt x="1681543" y="0"/>
                </a:cubicBezTo>
                <a:cubicBezTo>
                  <a:pt x="1884221" y="-72400"/>
                  <a:pt x="2205412" y="20477"/>
                  <a:pt x="2363407" y="0"/>
                </a:cubicBezTo>
                <a:cubicBezTo>
                  <a:pt x="2521402" y="-20477"/>
                  <a:pt x="2827682" y="35806"/>
                  <a:pt x="3045269" y="0"/>
                </a:cubicBezTo>
                <a:cubicBezTo>
                  <a:pt x="3262856" y="-35806"/>
                  <a:pt x="3455411" y="13323"/>
                  <a:pt x="3675126" y="0"/>
                </a:cubicBezTo>
                <a:cubicBezTo>
                  <a:pt x="3894841" y="-13323"/>
                  <a:pt x="4050463" y="45210"/>
                  <a:pt x="4148963" y="0"/>
                </a:cubicBezTo>
                <a:cubicBezTo>
                  <a:pt x="4247463" y="-45210"/>
                  <a:pt x="4564611" y="21827"/>
                  <a:pt x="4674807" y="0"/>
                </a:cubicBezTo>
                <a:cubicBezTo>
                  <a:pt x="4785003" y="-21827"/>
                  <a:pt x="5094617" y="26685"/>
                  <a:pt x="5200650" y="0"/>
                </a:cubicBezTo>
                <a:cubicBezTo>
                  <a:pt x="5206534" y="209474"/>
                  <a:pt x="5185605" y="357069"/>
                  <a:pt x="5200650" y="455026"/>
                </a:cubicBezTo>
                <a:cubicBezTo>
                  <a:pt x="5215695" y="552983"/>
                  <a:pt x="5176852" y="839543"/>
                  <a:pt x="5200650" y="950370"/>
                </a:cubicBezTo>
                <a:cubicBezTo>
                  <a:pt x="5224448" y="1061197"/>
                  <a:pt x="5188466" y="1334418"/>
                  <a:pt x="5200650" y="1486033"/>
                </a:cubicBezTo>
                <a:cubicBezTo>
                  <a:pt x="5212834" y="1637648"/>
                  <a:pt x="5132935" y="1811484"/>
                  <a:pt x="5200650" y="2062015"/>
                </a:cubicBezTo>
                <a:cubicBezTo>
                  <a:pt x="5268365" y="2312546"/>
                  <a:pt x="5158261" y="2458816"/>
                  <a:pt x="5200650" y="2678316"/>
                </a:cubicBezTo>
                <a:cubicBezTo>
                  <a:pt x="5243039" y="2897816"/>
                  <a:pt x="5126098" y="3039197"/>
                  <a:pt x="5200650" y="3334935"/>
                </a:cubicBezTo>
                <a:cubicBezTo>
                  <a:pt x="5275202" y="3630673"/>
                  <a:pt x="5200419" y="3782687"/>
                  <a:pt x="5200650" y="4031873"/>
                </a:cubicBezTo>
                <a:cubicBezTo>
                  <a:pt x="4973766" y="4102731"/>
                  <a:pt x="4758532" y="4007813"/>
                  <a:pt x="4570794" y="4031873"/>
                </a:cubicBezTo>
                <a:cubicBezTo>
                  <a:pt x="4383056" y="4055933"/>
                  <a:pt x="4054674" y="3992881"/>
                  <a:pt x="3888931" y="4031873"/>
                </a:cubicBezTo>
                <a:cubicBezTo>
                  <a:pt x="3723188" y="4070865"/>
                  <a:pt x="3613668" y="4025276"/>
                  <a:pt x="3467100" y="4031873"/>
                </a:cubicBezTo>
                <a:cubicBezTo>
                  <a:pt x="3320532" y="4038470"/>
                  <a:pt x="3198754" y="4030100"/>
                  <a:pt x="2993263" y="4031873"/>
                </a:cubicBezTo>
                <a:cubicBezTo>
                  <a:pt x="2787772" y="4033646"/>
                  <a:pt x="2582716" y="3960862"/>
                  <a:pt x="2363407" y="4031873"/>
                </a:cubicBezTo>
                <a:cubicBezTo>
                  <a:pt x="2144098" y="4102884"/>
                  <a:pt x="2118720" y="4006925"/>
                  <a:pt x="1889570" y="4031873"/>
                </a:cubicBezTo>
                <a:cubicBezTo>
                  <a:pt x="1660420" y="4056821"/>
                  <a:pt x="1525348" y="4001508"/>
                  <a:pt x="1415733" y="4031873"/>
                </a:cubicBezTo>
                <a:cubicBezTo>
                  <a:pt x="1306118" y="4062238"/>
                  <a:pt x="932193" y="3985853"/>
                  <a:pt x="733870" y="4031873"/>
                </a:cubicBezTo>
                <a:cubicBezTo>
                  <a:pt x="535547" y="4077893"/>
                  <a:pt x="187627" y="3954302"/>
                  <a:pt x="0" y="4031873"/>
                </a:cubicBezTo>
                <a:cubicBezTo>
                  <a:pt x="-2943" y="3829438"/>
                  <a:pt x="33244" y="3523095"/>
                  <a:pt x="0" y="3375254"/>
                </a:cubicBezTo>
                <a:cubicBezTo>
                  <a:pt x="-33244" y="3227413"/>
                  <a:pt x="51200" y="3077333"/>
                  <a:pt x="0" y="2879909"/>
                </a:cubicBezTo>
                <a:cubicBezTo>
                  <a:pt x="-51200" y="2682485"/>
                  <a:pt x="51716" y="2427887"/>
                  <a:pt x="0" y="2263609"/>
                </a:cubicBezTo>
                <a:cubicBezTo>
                  <a:pt x="-51716" y="2099331"/>
                  <a:pt x="4861" y="1856777"/>
                  <a:pt x="0" y="1647308"/>
                </a:cubicBezTo>
                <a:cubicBezTo>
                  <a:pt x="-4861" y="1437839"/>
                  <a:pt x="62513" y="1130462"/>
                  <a:pt x="0" y="990689"/>
                </a:cubicBezTo>
                <a:cubicBezTo>
                  <a:pt x="-62513" y="850916"/>
                  <a:pt x="24580" y="22598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930512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nn-NO" altLang="zh-CN" sz="3200" b="1" i="0" dirty="0">
                <a:effectLst/>
                <a:latin typeface="Calibri" panose="020F0502020204030204" pitchFamily="34" charset="0"/>
              </a:rPr>
              <a:t>for (int i = 0; i &lt;= 5; i++)</a:t>
            </a:r>
          </a:p>
          <a:p>
            <a:r>
              <a:rPr lang="nn-NO" altLang="zh-CN" sz="3200" b="1" i="0" dirty="0">
                <a:effectLst/>
                <a:latin typeface="Calibri" panose="020F0502020204030204" pitchFamily="34" charset="0"/>
              </a:rPr>
              <a:t>{</a:t>
            </a:r>
          </a:p>
          <a:p>
            <a:r>
              <a:rPr lang="nn-NO" altLang="zh-CN" sz="3200" b="1" i="0" dirty="0">
                <a:effectLst/>
                <a:latin typeface="Calibri" panose="020F0502020204030204" pitchFamily="34" charset="0"/>
              </a:rPr>
              <a:t>	if (i==3)</a:t>
            </a:r>
          </a:p>
          <a:p>
            <a:r>
              <a:rPr lang="nn-NO" altLang="zh-CN" sz="3200" b="1" i="0" dirty="0">
                <a:effectLst/>
                <a:latin typeface="Calibri" panose="020F0502020204030204" pitchFamily="34" charset="0"/>
              </a:rPr>
              <a:t>	{</a:t>
            </a:r>
          </a:p>
          <a:p>
            <a:r>
              <a:rPr lang="nn-NO" altLang="zh-CN" sz="3200" b="1" i="0" dirty="0">
                <a:effectLst/>
                <a:latin typeface="Calibri" panose="020F0502020204030204" pitchFamily="34" charset="0"/>
              </a:rPr>
              <a:t>		break;</a:t>
            </a:r>
          </a:p>
          <a:p>
            <a:r>
              <a:rPr lang="nn-NO" altLang="zh-CN" sz="3200" b="1" i="0" dirty="0">
                <a:effectLst/>
                <a:latin typeface="Calibri" panose="020F0502020204030204" pitchFamily="34" charset="0"/>
              </a:rPr>
              <a:t>	}</a:t>
            </a:r>
          </a:p>
          <a:p>
            <a:r>
              <a:rPr lang="nn-NO" altLang="zh-CN" sz="3200" b="1" i="0" dirty="0">
                <a:effectLst/>
                <a:latin typeface="Calibri" panose="020F0502020204030204" pitchFamily="34" charset="0"/>
              </a:rPr>
              <a:t>	System.out.println(i);</a:t>
            </a:r>
          </a:p>
          <a:p>
            <a:r>
              <a:rPr lang="nn-NO" altLang="zh-CN" sz="3200" b="1" i="0" dirty="0">
                <a:effectLst/>
                <a:latin typeface="Calibri" panose="020F0502020204030204" pitchFamily="34" charset="0"/>
              </a:rPr>
              <a:t>}</a:t>
            </a:r>
            <a:endParaRPr lang="zh-CN" altLang="en-US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E7BF26-BE73-4DE6-8D2E-FEA8F6278E0C}"/>
              </a:ext>
            </a:extLst>
          </p:cNvPr>
          <p:cNvSpPr txBox="1"/>
          <p:nvPr/>
        </p:nvSpPr>
        <p:spPr>
          <a:xfrm>
            <a:off x="6314771" y="2610978"/>
            <a:ext cx="5200650" cy="4031873"/>
          </a:xfrm>
          <a:custGeom>
            <a:avLst/>
            <a:gdLst>
              <a:gd name="connsiteX0" fmla="*/ 0 w 5200650"/>
              <a:gd name="connsiteY0" fmla="*/ 0 h 4031873"/>
              <a:gd name="connsiteX1" fmla="*/ 577850 w 5200650"/>
              <a:gd name="connsiteY1" fmla="*/ 0 h 4031873"/>
              <a:gd name="connsiteX2" fmla="*/ 1103694 w 5200650"/>
              <a:gd name="connsiteY2" fmla="*/ 0 h 4031873"/>
              <a:gd name="connsiteX3" fmla="*/ 1785556 w 5200650"/>
              <a:gd name="connsiteY3" fmla="*/ 0 h 4031873"/>
              <a:gd name="connsiteX4" fmla="*/ 2311400 w 5200650"/>
              <a:gd name="connsiteY4" fmla="*/ 0 h 4031873"/>
              <a:gd name="connsiteX5" fmla="*/ 2785237 w 5200650"/>
              <a:gd name="connsiteY5" fmla="*/ 0 h 4031873"/>
              <a:gd name="connsiteX6" fmla="*/ 3467100 w 5200650"/>
              <a:gd name="connsiteY6" fmla="*/ 0 h 4031873"/>
              <a:gd name="connsiteX7" fmla="*/ 3992943 w 5200650"/>
              <a:gd name="connsiteY7" fmla="*/ 0 h 4031873"/>
              <a:gd name="connsiteX8" fmla="*/ 4414774 w 5200650"/>
              <a:gd name="connsiteY8" fmla="*/ 0 h 4031873"/>
              <a:gd name="connsiteX9" fmla="*/ 5200650 w 5200650"/>
              <a:gd name="connsiteY9" fmla="*/ 0 h 4031873"/>
              <a:gd name="connsiteX10" fmla="*/ 5200650 w 5200650"/>
              <a:gd name="connsiteY10" fmla="*/ 535663 h 4031873"/>
              <a:gd name="connsiteX11" fmla="*/ 5200650 w 5200650"/>
              <a:gd name="connsiteY11" fmla="*/ 1071326 h 4031873"/>
              <a:gd name="connsiteX12" fmla="*/ 5200650 w 5200650"/>
              <a:gd name="connsiteY12" fmla="*/ 1727946 h 4031873"/>
              <a:gd name="connsiteX13" fmla="*/ 5200650 w 5200650"/>
              <a:gd name="connsiteY13" fmla="*/ 2344246 h 4031873"/>
              <a:gd name="connsiteX14" fmla="*/ 5200650 w 5200650"/>
              <a:gd name="connsiteY14" fmla="*/ 2960547 h 4031873"/>
              <a:gd name="connsiteX15" fmla="*/ 5200650 w 5200650"/>
              <a:gd name="connsiteY15" fmla="*/ 3455891 h 4031873"/>
              <a:gd name="connsiteX16" fmla="*/ 5200650 w 5200650"/>
              <a:gd name="connsiteY16" fmla="*/ 4031873 h 4031873"/>
              <a:gd name="connsiteX17" fmla="*/ 4674807 w 5200650"/>
              <a:gd name="connsiteY17" fmla="*/ 4031873 h 4031873"/>
              <a:gd name="connsiteX18" fmla="*/ 4096957 w 5200650"/>
              <a:gd name="connsiteY18" fmla="*/ 4031873 h 4031873"/>
              <a:gd name="connsiteX19" fmla="*/ 3675126 w 5200650"/>
              <a:gd name="connsiteY19" fmla="*/ 4031873 h 4031873"/>
              <a:gd name="connsiteX20" fmla="*/ 3201289 w 5200650"/>
              <a:gd name="connsiteY20" fmla="*/ 4031873 h 4031873"/>
              <a:gd name="connsiteX21" fmla="*/ 2779459 w 5200650"/>
              <a:gd name="connsiteY21" fmla="*/ 4031873 h 4031873"/>
              <a:gd name="connsiteX22" fmla="*/ 2097596 w 5200650"/>
              <a:gd name="connsiteY22" fmla="*/ 4031873 h 4031873"/>
              <a:gd name="connsiteX23" fmla="*/ 1675765 w 5200650"/>
              <a:gd name="connsiteY23" fmla="*/ 4031873 h 4031873"/>
              <a:gd name="connsiteX24" fmla="*/ 1201928 w 5200650"/>
              <a:gd name="connsiteY24" fmla="*/ 4031873 h 4031873"/>
              <a:gd name="connsiteX25" fmla="*/ 728091 w 5200650"/>
              <a:gd name="connsiteY25" fmla="*/ 4031873 h 4031873"/>
              <a:gd name="connsiteX26" fmla="*/ 0 w 5200650"/>
              <a:gd name="connsiteY26" fmla="*/ 4031873 h 4031873"/>
              <a:gd name="connsiteX27" fmla="*/ 0 w 5200650"/>
              <a:gd name="connsiteY27" fmla="*/ 3375254 h 4031873"/>
              <a:gd name="connsiteX28" fmla="*/ 0 w 5200650"/>
              <a:gd name="connsiteY28" fmla="*/ 2758953 h 4031873"/>
              <a:gd name="connsiteX29" fmla="*/ 0 w 5200650"/>
              <a:gd name="connsiteY29" fmla="*/ 2102334 h 4031873"/>
              <a:gd name="connsiteX30" fmla="*/ 0 w 5200650"/>
              <a:gd name="connsiteY30" fmla="*/ 1486033 h 4031873"/>
              <a:gd name="connsiteX31" fmla="*/ 0 w 5200650"/>
              <a:gd name="connsiteY31" fmla="*/ 869733 h 4031873"/>
              <a:gd name="connsiteX32" fmla="*/ 0 w 5200650"/>
              <a:gd name="connsiteY32" fmla="*/ 0 h 4031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00650" h="4031873" extrusionOk="0">
                <a:moveTo>
                  <a:pt x="0" y="0"/>
                </a:moveTo>
                <a:cubicBezTo>
                  <a:pt x="202911" y="-28890"/>
                  <a:pt x="397573" y="63705"/>
                  <a:pt x="577850" y="0"/>
                </a:cubicBezTo>
                <a:cubicBezTo>
                  <a:pt x="758127" y="-63705"/>
                  <a:pt x="985387" y="38017"/>
                  <a:pt x="1103694" y="0"/>
                </a:cubicBezTo>
                <a:cubicBezTo>
                  <a:pt x="1222001" y="-38017"/>
                  <a:pt x="1553203" y="60010"/>
                  <a:pt x="1785556" y="0"/>
                </a:cubicBezTo>
                <a:cubicBezTo>
                  <a:pt x="2017909" y="-60010"/>
                  <a:pt x="2149751" y="44628"/>
                  <a:pt x="2311400" y="0"/>
                </a:cubicBezTo>
                <a:cubicBezTo>
                  <a:pt x="2473049" y="-44628"/>
                  <a:pt x="2670495" y="27365"/>
                  <a:pt x="2785237" y="0"/>
                </a:cubicBezTo>
                <a:cubicBezTo>
                  <a:pt x="2899979" y="-27365"/>
                  <a:pt x="3306947" y="21325"/>
                  <a:pt x="3467100" y="0"/>
                </a:cubicBezTo>
                <a:cubicBezTo>
                  <a:pt x="3627253" y="-21325"/>
                  <a:pt x="3747196" y="17594"/>
                  <a:pt x="3992943" y="0"/>
                </a:cubicBezTo>
                <a:cubicBezTo>
                  <a:pt x="4238690" y="-17594"/>
                  <a:pt x="4242450" y="44057"/>
                  <a:pt x="4414774" y="0"/>
                </a:cubicBezTo>
                <a:cubicBezTo>
                  <a:pt x="4587098" y="-44057"/>
                  <a:pt x="4922870" y="68447"/>
                  <a:pt x="5200650" y="0"/>
                </a:cubicBezTo>
                <a:cubicBezTo>
                  <a:pt x="5204310" y="245939"/>
                  <a:pt x="5177844" y="354667"/>
                  <a:pt x="5200650" y="535663"/>
                </a:cubicBezTo>
                <a:cubicBezTo>
                  <a:pt x="5223456" y="716659"/>
                  <a:pt x="5152221" y="813984"/>
                  <a:pt x="5200650" y="1071326"/>
                </a:cubicBezTo>
                <a:cubicBezTo>
                  <a:pt x="5249079" y="1328668"/>
                  <a:pt x="5183400" y="1552073"/>
                  <a:pt x="5200650" y="1727946"/>
                </a:cubicBezTo>
                <a:cubicBezTo>
                  <a:pt x="5217900" y="1903819"/>
                  <a:pt x="5167803" y="2083421"/>
                  <a:pt x="5200650" y="2344246"/>
                </a:cubicBezTo>
                <a:cubicBezTo>
                  <a:pt x="5233497" y="2605071"/>
                  <a:pt x="5140946" y="2763734"/>
                  <a:pt x="5200650" y="2960547"/>
                </a:cubicBezTo>
                <a:cubicBezTo>
                  <a:pt x="5260354" y="3157360"/>
                  <a:pt x="5184311" y="3273595"/>
                  <a:pt x="5200650" y="3455891"/>
                </a:cubicBezTo>
                <a:cubicBezTo>
                  <a:pt x="5216989" y="3638187"/>
                  <a:pt x="5154567" y="3836015"/>
                  <a:pt x="5200650" y="4031873"/>
                </a:cubicBezTo>
                <a:cubicBezTo>
                  <a:pt x="5078856" y="4040365"/>
                  <a:pt x="4876759" y="4021721"/>
                  <a:pt x="4674807" y="4031873"/>
                </a:cubicBezTo>
                <a:cubicBezTo>
                  <a:pt x="4472855" y="4042025"/>
                  <a:pt x="4234353" y="3997046"/>
                  <a:pt x="4096957" y="4031873"/>
                </a:cubicBezTo>
                <a:cubicBezTo>
                  <a:pt x="3959561" y="4066700"/>
                  <a:pt x="3843054" y="4008123"/>
                  <a:pt x="3675126" y="4031873"/>
                </a:cubicBezTo>
                <a:cubicBezTo>
                  <a:pt x="3507198" y="4055623"/>
                  <a:pt x="3402775" y="4018144"/>
                  <a:pt x="3201289" y="4031873"/>
                </a:cubicBezTo>
                <a:cubicBezTo>
                  <a:pt x="2999803" y="4045602"/>
                  <a:pt x="2880144" y="4025340"/>
                  <a:pt x="2779459" y="4031873"/>
                </a:cubicBezTo>
                <a:cubicBezTo>
                  <a:pt x="2678774" y="4038406"/>
                  <a:pt x="2331260" y="3993119"/>
                  <a:pt x="2097596" y="4031873"/>
                </a:cubicBezTo>
                <a:cubicBezTo>
                  <a:pt x="1863932" y="4070627"/>
                  <a:pt x="1862534" y="4018536"/>
                  <a:pt x="1675765" y="4031873"/>
                </a:cubicBezTo>
                <a:cubicBezTo>
                  <a:pt x="1488996" y="4045210"/>
                  <a:pt x="1345828" y="3979811"/>
                  <a:pt x="1201928" y="4031873"/>
                </a:cubicBezTo>
                <a:cubicBezTo>
                  <a:pt x="1058028" y="4083935"/>
                  <a:pt x="865379" y="3993367"/>
                  <a:pt x="728091" y="4031873"/>
                </a:cubicBezTo>
                <a:cubicBezTo>
                  <a:pt x="590803" y="4070379"/>
                  <a:pt x="327701" y="3966562"/>
                  <a:pt x="0" y="4031873"/>
                </a:cubicBezTo>
                <a:cubicBezTo>
                  <a:pt x="-39073" y="3846550"/>
                  <a:pt x="50686" y="3634963"/>
                  <a:pt x="0" y="3375254"/>
                </a:cubicBezTo>
                <a:cubicBezTo>
                  <a:pt x="-50686" y="3115545"/>
                  <a:pt x="54947" y="3062457"/>
                  <a:pt x="0" y="2758953"/>
                </a:cubicBezTo>
                <a:cubicBezTo>
                  <a:pt x="-54947" y="2455449"/>
                  <a:pt x="24915" y="2277286"/>
                  <a:pt x="0" y="2102334"/>
                </a:cubicBezTo>
                <a:cubicBezTo>
                  <a:pt x="-24915" y="1927382"/>
                  <a:pt x="68766" y="1655398"/>
                  <a:pt x="0" y="1486033"/>
                </a:cubicBezTo>
                <a:cubicBezTo>
                  <a:pt x="-68766" y="1316668"/>
                  <a:pt x="12109" y="1002685"/>
                  <a:pt x="0" y="869733"/>
                </a:cubicBezTo>
                <a:cubicBezTo>
                  <a:pt x="-12109" y="736781"/>
                  <a:pt x="27754" y="27509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8467303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nn-NO" altLang="zh-CN" sz="3200" b="1" i="0" dirty="0">
                <a:effectLst/>
                <a:latin typeface="Calibri" panose="020F0502020204030204" pitchFamily="34" charset="0"/>
              </a:rPr>
              <a:t>for (int i = 0; i &lt;=5; i++)</a:t>
            </a:r>
          </a:p>
          <a:p>
            <a:r>
              <a:rPr lang="nn-NO" altLang="zh-CN" sz="3200" b="1" i="0" dirty="0">
                <a:effectLst/>
                <a:latin typeface="Calibri" panose="020F0502020204030204" pitchFamily="34" charset="0"/>
              </a:rPr>
              <a:t>{</a:t>
            </a:r>
          </a:p>
          <a:p>
            <a:r>
              <a:rPr lang="nn-NO" altLang="zh-CN" sz="3200" b="1" i="0" dirty="0">
                <a:effectLst/>
                <a:latin typeface="Calibri" panose="020F0502020204030204" pitchFamily="34" charset="0"/>
              </a:rPr>
              <a:t>	if (i==3)</a:t>
            </a:r>
          </a:p>
          <a:p>
            <a:r>
              <a:rPr lang="nn-NO" altLang="zh-CN" sz="3200" b="1" i="0" dirty="0">
                <a:effectLst/>
                <a:latin typeface="Calibri" panose="020F0502020204030204" pitchFamily="34" charset="0"/>
              </a:rPr>
              <a:t>	{</a:t>
            </a:r>
          </a:p>
          <a:p>
            <a:r>
              <a:rPr lang="nn-NO" altLang="zh-CN" sz="3200" b="1" i="0" dirty="0">
                <a:effectLst/>
                <a:latin typeface="Calibri" panose="020F0502020204030204" pitchFamily="34" charset="0"/>
              </a:rPr>
              <a:t>		continue;</a:t>
            </a:r>
          </a:p>
          <a:p>
            <a:r>
              <a:rPr lang="nn-NO" altLang="zh-CN" sz="3200" b="1" i="0" dirty="0">
                <a:effectLst/>
                <a:latin typeface="Calibri" panose="020F0502020204030204" pitchFamily="34" charset="0"/>
              </a:rPr>
              <a:t>	}</a:t>
            </a:r>
          </a:p>
          <a:p>
            <a:r>
              <a:rPr lang="nn-NO" altLang="zh-CN" sz="3200" b="1" i="0" dirty="0">
                <a:effectLst/>
                <a:latin typeface="Calibri" panose="020F0502020204030204" pitchFamily="34" charset="0"/>
              </a:rPr>
              <a:t>	System.out.println(i);</a:t>
            </a:r>
          </a:p>
          <a:p>
            <a:r>
              <a:rPr lang="nn-NO" altLang="zh-CN" sz="3200" b="1" i="0" dirty="0">
                <a:effectLst/>
                <a:latin typeface="Calibri" panose="020F0502020204030204" pitchFamily="34" charset="0"/>
              </a:rPr>
              <a:t>}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62625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359</Words>
  <Application>Microsoft Office PowerPoint</Application>
  <PresentationFormat>宽屏</PresentationFormat>
  <Paragraphs>40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Bookman Old Style</vt:lpstr>
      <vt:lpstr>Calibri</vt:lpstr>
      <vt:lpstr>Rockwell</vt:lpstr>
      <vt:lpstr>Damask</vt:lpstr>
      <vt:lpstr>主讲人：杨中科  SE101—— Java编程基础  14-循环结构其他用法</vt:lpstr>
      <vt:lpstr>循环嵌套</vt:lpstr>
      <vt:lpstr>for循环嵌套</vt:lpstr>
      <vt:lpstr>PowerPoint 演示文稿</vt:lpstr>
      <vt:lpstr>break和continue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966</cp:revision>
  <dcterms:created xsi:type="dcterms:W3CDTF">2021-01-02T23:47:39Z</dcterms:created>
  <dcterms:modified xsi:type="dcterms:W3CDTF">2021-04-29T07:37:07Z</dcterms:modified>
</cp:coreProperties>
</file>