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7" r:id="rId2"/>
    <p:sldId id="265" r:id="rId3"/>
    <p:sldId id="267" r:id="rId4"/>
    <p:sldId id="266" r:id="rId5"/>
    <p:sldId id="258" r:id="rId6"/>
    <p:sldId id="259" r:id="rId7"/>
    <p:sldId id="260" r:id="rId8"/>
    <p:sldId id="268" r:id="rId9"/>
    <p:sldId id="261" r:id="rId10"/>
    <p:sldId id="269" r:id="rId11"/>
    <p:sldId id="263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85890" autoAdjust="0"/>
  </p:normalViewPr>
  <p:slideViewPr>
    <p:cSldViewPr snapToGrid="0">
      <p:cViewPr varScale="1">
        <p:scale>
          <a:sx n="56" d="100"/>
          <a:sy n="56" d="100"/>
        </p:scale>
        <p:origin x="1116" y="66"/>
      </p:cViewPr>
      <p:guideLst/>
    </p:cSldViewPr>
  </p:slideViewPr>
  <p:notesTextViewPr>
    <p:cViewPr>
      <p:scale>
        <a:sx n="1" d="1"/>
        <a:sy n="1" d="1"/>
      </p:scale>
      <p:origin x="0" y="-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2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、骨头是把各个器官连接起来、支楞起来用的，但是去饭店，你不会抱着一具骨架子啃。别人问他，他就说“杨老师说了，学编程就是啃硬骨头”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、“你问高手：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C#</a:t>
            </a:r>
            <a:r>
              <a:rPr lang="zh-CN" altLang="en-US" dirty="0"/>
              <a:t>、</a:t>
            </a:r>
            <a:r>
              <a:rPr lang="en-US" altLang="zh-CN" dirty="0"/>
              <a:t>Python</a:t>
            </a:r>
            <a:r>
              <a:rPr lang="zh-CN" altLang="en-US" dirty="0"/>
              <a:t>、</a:t>
            </a:r>
            <a:r>
              <a:rPr lang="en-US" altLang="zh-CN" dirty="0"/>
              <a:t>PHP</a:t>
            </a:r>
            <a:r>
              <a:rPr lang="zh-CN" altLang="en-US" dirty="0"/>
              <a:t>我应该学哪一个。大师说：你就学</a:t>
            </a:r>
            <a:r>
              <a:rPr lang="en-US" altLang="zh-CN" dirty="0"/>
              <a:t>Java……</a:t>
            </a:r>
            <a:r>
              <a:rPr lang="zh-CN" altLang="en-US" dirty="0"/>
              <a:t>还有前端、数据库、算法、数据结构，</a:t>
            </a:r>
            <a:r>
              <a:rPr lang="en-US" altLang="zh-CN" dirty="0"/>
              <a:t>*&amp;*……%%</a:t>
            </a:r>
            <a:r>
              <a:rPr lang="zh-CN" altLang="en-US" dirty="0"/>
              <a:t>￥￥</a:t>
            </a:r>
            <a:r>
              <a:rPr lang="en-US" altLang="zh-CN" dirty="0"/>
              <a:t>#@</a:t>
            </a:r>
            <a:r>
              <a:rPr lang="zh-CN" altLang="en-US" dirty="0"/>
              <a:t>￥</a:t>
            </a:r>
            <a:r>
              <a:rPr lang="en-US" altLang="zh-CN" dirty="0"/>
              <a:t>%</a:t>
            </a:r>
            <a:r>
              <a:rPr lang="zh-CN" altLang="en-US" dirty="0"/>
              <a:t>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47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、程序员的祖师爷都说：写代码要严谨，不要有坏味道，但是在这里，我辗转反侧一个月，做出了一个违背祖宗的决定，把</a:t>
            </a:r>
            <a:r>
              <a:rPr lang="en-US" altLang="zh-CN" dirty="0"/>
              <a:t>Java</a:t>
            </a:r>
            <a:r>
              <a:rPr lang="zh-CN" altLang="en-US" dirty="0"/>
              <a:t>学习变简单。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、变量作用域、代码块、</a:t>
            </a:r>
            <a:r>
              <a:rPr lang="en-US" altLang="zh-CN" dirty="0"/>
              <a:t>for</a:t>
            </a:r>
            <a:r>
              <a:rPr lang="zh-CN" altLang="en-US" dirty="0"/>
              <a:t>各种怪异用法，唯一的用途就是学生提问的时候，老师说“我以前讲过呀”。想想你想当年学编程的时候，如果有老师这样教，你想不想打死自己。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、先不弄异常、</a:t>
            </a:r>
            <a:r>
              <a:rPr lang="en-US" altLang="zh-CN" dirty="0"/>
              <a:t>Stream</a:t>
            </a:r>
            <a:r>
              <a:rPr lang="zh-CN" altLang="en-US" dirty="0"/>
              <a:t>、编码、继承等这些复杂的东西。程序自动检测编码，一下子把文件内容都读出来。</a:t>
            </a:r>
            <a:endParaRPr lang="en-US" altLang="zh-CN" dirty="0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zh-CN" altLang="en-US" dirty="0"/>
              <a:t>这个世界，你只要编程入了门，就已经比</a:t>
            </a:r>
            <a:r>
              <a:rPr lang="en-US" altLang="zh-CN" dirty="0"/>
              <a:t>90%</a:t>
            </a:r>
            <a:r>
              <a:rPr lang="zh-CN" altLang="en-US" dirty="0"/>
              <a:t>的人强了。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64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只会讲最常用的足够零基础的人使用的语法，不会事无巨细，尽快入门做东西。有基础的可以适当跳过。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、引出办公自动化的好处：老板给一个任务，</a:t>
            </a:r>
            <a:r>
              <a:rPr lang="en-US" altLang="zh-CN" dirty="0"/>
              <a:t>Excel</a:t>
            </a:r>
            <a:r>
              <a:rPr lang="zh-CN" altLang="en-US" dirty="0"/>
              <a:t>表算个税、发邮件。一顿操作猛如虎，一看工资</a:t>
            </a:r>
            <a:r>
              <a:rPr lang="en-US" altLang="zh-CN" dirty="0"/>
              <a:t>2500</a:t>
            </a:r>
            <a:r>
              <a:rPr lang="zh-CN" altLang="en-US" dirty="0"/>
              <a:t>；一不小心算错仨，老板一个电炮让你送入土。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、跟着我学完了这几个阶段，你就可以成为一名非常优秀的“业余程序员”了。我不会吹牛，学完了后年薪十几万，软件开发没这么简单。你听完了我这句话把把网页关了，可以自愿选择是否被忽悠。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62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有人说：我想要课件，要不感觉缺了点什么。这样学才啥都不缺，除了忘了学我的课程之外，还又买了一块硬盘放更多的“不留缺憾”。一个月之后，再批量删除，腾位置给新的”不留缺憾“。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12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老师？你在吗？方便问个问题吗？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20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程序都是人写出来的，不是天上掉下来的，没有多神秘。需要一个程序，朝着天空大喊：我要一个小程序。咔嚓！字体大点！咔嚓！需要界面是五彩斑斓的黑。咔嚓！五彩斑斓不？脸黑吗？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25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说这两种不同意图的代码的写法。再去分析歧义，比如缺单位。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60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跟学英语还是西班牙语的区别不一样。</a:t>
            </a:r>
            <a:endParaRPr lang="en-US" altLang="zh-CN" dirty="0"/>
          </a:p>
          <a:p>
            <a:r>
              <a:rPr lang="zh-CN" altLang="en-US" dirty="0"/>
              <a:t>随便学一个，学透了，一通百通。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274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、语言会淘汰，开发工具会过时，框架更是青春易逝，只有像程序化的思维方式是永恒的能力。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、目标：你被冷冻起来，</a:t>
            </a:r>
            <a:r>
              <a:rPr lang="en-US" altLang="zh-CN" dirty="0"/>
              <a:t>500</a:t>
            </a:r>
            <a:r>
              <a:rPr lang="zh-CN" altLang="en-US" dirty="0"/>
              <a:t>年后，睡眠舱开启，你还能辅导</a:t>
            </a:r>
            <a:r>
              <a:rPr lang="en-US" altLang="zh-CN" dirty="0"/>
              <a:t>500</a:t>
            </a:r>
            <a:r>
              <a:rPr lang="zh-CN" altLang="en-US" dirty="0"/>
              <a:t>年后的程序员。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、学的是：程序化的思维方式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724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、有人问我“我适不适合学编程”，不适合学编程人的表现就是导出问别人“我适不适合学编程”，你品。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、学编程需要啃硬骨头，不难，但是很多人坚持不下来。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、编程不是量子物理、数学，智商正常的人都能学会</a:t>
            </a:r>
            <a:r>
              <a:rPr lang="en-US" altLang="zh-CN" dirty="0"/>
              <a:t>……</a:t>
            </a:r>
            <a:r>
              <a:rPr lang="zh-CN" altLang="en-US" dirty="0"/>
              <a:t>我都能学会。你可以跟别人说，我不告你歧视。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1-</a:t>
            </a:r>
            <a:r>
              <a:rPr lang="zh-CN" altLang="en-US" dirty="0"/>
              <a:t>学编程前要搞明白的问题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8999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4B33D-E165-41CB-9F05-5E3A5BE4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9"/>
            <a:ext cx="6746240" cy="970721"/>
          </a:xfrm>
        </p:spPr>
        <p:txBody>
          <a:bodyPr/>
          <a:lstStyle/>
          <a:p>
            <a:pPr algn="l"/>
            <a:r>
              <a:rPr lang="zh-CN" altLang="en-US" dirty="0"/>
              <a:t>学习心态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13947-B96F-4853-B082-F2CAFAB7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74" y="1201984"/>
            <a:ext cx="11867485" cy="5422336"/>
          </a:xfrm>
        </p:spPr>
        <p:txBody>
          <a:bodyPr>
            <a:noAutofit/>
          </a:bodyPr>
          <a:lstStyle/>
          <a:p>
            <a:r>
              <a:rPr lang="zh-CN" altLang="en-US" sz="3000" dirty="0"/>
              <a:t>不要小看</a:t>
            </a:r>
            <a:endParaRPr lang="en-US" altLang="zh-CN" sz="3000" dirty="0"/>
          </a:p>
          <a:p>
            <a:r>
              <a:rPr lang="zh-CN" altLang="en-US" sz="3000" dirty="0"/>
              <a:t>不要吓</a:t>
            </a:r>
            <a:r>
              <a:rPr lang="en-US" altLang="zh-CN" sz="3000" dirty="0" err="1"/>
              <a:t>Niao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35489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4B33D-E165-41CB-9F05-5E3A5BE4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9"/>
            <a:ext cx="6746240" cy="970721"/>
          </a:xfrm>
        </p:spPr>
        <p:txBody>
          <a:bodyPr/>
          <a:lstStyle/>
          <a:p>
            <a:pPr algn="l"/>
            <a:r>
              <a:rPr lang="zh-CN" altLang="en-US" dirty="0"/>
              <a:t>编程的学习方法是什么？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13947-B96F-4853-B082-F2CAFAB7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74" y="1201984"/>
            <a:ext cx="11867485" cy="5422336"/>
          </a:xfrm>
        </p:spPr>
        <p:txBody>
          <a:bodyPr>
            <a:noAutofit/>
          </a:bodyPr>
          <a:lstStyle/>
          <a:p>
            <a:r>
              <a:rPr lang="zh-CN" altLang="en-US" sz="3000" dirty="0"/>
              <a:t>不要题海战术</a:t>
            </a:r>
            <a:endParaRPr lang="en-US" altLang="zh-CN" sz="3000" dirty="0"/>
          </a:p>
          <a:p>
            <a:r>
              <a:rPr lang="zh-CN" altLang="en-US" sz="3000" dirty="0"/>
              <a:t>不要背代码，代码背不完。</a:t>
            </a:r>
            <a:endParaRPr lang="en-US" altLang="zh-CN" sz="3000" dirty="0"/>
          </a:p>
          <a:p>
            <a:r>
              <a:rPr lang="zh-CN" altLang="en-US" sz="3000" dirty="0"/>
              <a:t>要：理解、记笔记、根据笔记去写</a:t>
            </a:r>
            <a:r>
              <a:rPr lang="en-US" altLang="zh-CN" sz="3000" dirty="0"/>
              <a:t>(</a:t>
            </a:r>
            <a:r>
              <a:rPr lang="zh-CN" altLang="en-US" sz="3000" dirty="0"/>
              <a:t>神似即可</a:t>
            </a:r>
            <a:r>
              <a:rPr lang="en-US" altLang="zh-CN" sz="3000" dirty="0"/>
              <a:t>)</a:t>
            </a:r>
            <a:r>
              <a:rPr lang="zh-CN" altLang="en-US" sz="3000" dirty="0"/>
              <a:t>、脱稿流利写</a:t>
            </a:r>
            <a:r>
              <a:rPr lang="en-US" altLang="zh-CN" sz="3000" dirty="0"/>
              <a:t>……</a:t>
            </a:r>
            <a:r>
              <a:rPr lang="zh-CN" altLang="en-US" sz="3000" dirty="0"/>
              <a:t>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50344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4B33D-E165-41CB-9F05-5E3A5BE4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9"/>
            <a:ext cx="6746240" cy="970721"/>
          </a:xfrm>
        </p:spPr>
        <p:txBody>
          <a:bodyPr/>
          <a:lstStyle/>
          <a:p>
            <a:pPr algn="l"/>
            <a:r>
              <a:rPr lang="zh-CN" altLang="en-US" dirty="0"/>
              <a:t>除了编程语言还有什么要学？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13947-B96F-4853-B082-F2CAFAB7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74" y="1201984"/>
            <a:ext cx="11867485" cy="5422336"/>
          </a:xfrm>
        </p:spPr>
        <p:txBody>
          <a:bodyPr>
            <a:noAutofit/>
          </a:bodyPr>
          <a:lstStyle/>
          <a:p>
            <a:r>
              <a:rPr lang="zh-CN" altLang="en-US" sz="3000" dirty="0"/>
              <a:t>编程语言只是骨架，只学语法，几乎什么都做不了。领域知识才是肉。就像学人类语言。</a:t>
            </a:r>
            <a:endParaRPr lang="en-US" altLang="zh-CN" sz="3000" dirty="0"/>
          </a:p>
          <a:p>
            <a:r>
              <a:rPr lang="en-US" altLang="zh-CN" sz="3000" dirty="0"/>
              <a:t>App</a:t>
            </a:r>
            <a:r>
              <a:rPr lang="zh-CN" altLang="en-US" sz="3000" dirty="0"/>
              <a:t>：网络通讯、界面、设备</a:t>
            </a:r>
            <a:r>
              <a:rPr lang="en-US" altLang="zh-CN" sz="3000" dirty="0"/>
              <a:t>API……</a:t>
            </a:r>
          </a:p>
          <a:p>
            <a:r>
              <a:rPr lang="zh-CN" altLang="en-US" sz="3000" dirty="0"/>
              <a:t>后端开发：数据库、网络通讯、文件</a:t>
            </a:r>
            <a:r>
              <a:rPr lang="en-US" altLang="zh-CN" sz="3000" dirty="0"/>
              <a:t>……</a:t>
            </a:r>
          </a:p>
          <a:p>
            <a:r>
              <a:rPr lang="en-US" altLang="zh-CN" sz="3000" dirty="0"/>
              <a:t>……</a:t>
            </a:r>
          </a:p>
          <a:p>
            <a:r>
              <a:rPr lang="zh-CN" altLang="en-US" sz="3000" dirty="0"/>
              <a:t>领域知识：技术领域知识</a:t>
            </a:r>
            <a:r>
              <a:rPr lang="en-US" altLang="zh-CN" sz="3000" dirty="0"/>
              <a:t>+</a:t>
            </a:r>
            <a:r>
              <a:rPr lang="zh-CN" altLang="en-US" sz="3000" dirty="0"/>
              <a:t>业务</a:t>
            </a:r>
            <a:r>
              <a:rPr lang="zh-CN" altLang="en-US" sz="3000"/>
              <a:t>领域知识。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25056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4B33D-E165-41CB-9F05-5E3A5BE4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9"/>
            <a:ext cx="6746240" cy="970721"/>
          </a:xfrm>
        </p:spPr>
        <p:txBody>
          <a:bodyPr/>
          <a:lstStyle/>
          <a:p>
            <a:pPr algn="l"/>
            <a:r>
              <a:rPr lang="zh-CN" altLang="en-US" dirty="0"/>
              <a:t>这门课的目的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13947-B96F-4853-B082-F2CAFAB7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74" y="1201984"/>
            <a:ext cx="11867485" cy="5422336"/>
          </a:xfrm>
        </p:spPr>
        <p:txBody>
          <a:bodyPr>
            <a:noAutofit/>
          </a:bodyPr>
          <a:lstStyle/>
          <a:p>
            <a:r>
              <a:rPr lang="zh-CN" altLang="en-US" sz="3000" dirty="0"/>
              <a:t>掌握核心</a:t>
            </a:r>
            <a:r>
              <a:rPr lang="en-US" altLang="zh-CN" sz="3000" dirty="0"/>
              <a:t>Java</a:t>
            </a:r>
            <a:r>
              <a:rPr lang="zh-CN" altLang="en-US" sz="3000" dirty="0"/>
              <a:t>语法</a:t>
            </a:r>
            <a:endParaRPr lang="en-US" altLang="zh-CN" sz="3000" dirty="0"/>
          </a:p>
          <a:p>
            <a:r>
              <a:rPr lang="zh-CN" altLang="en-US" sz="3200" dirty="0"/>
              <a:t>先用最简单的代码掌握最核心的语法，尽快做东西。事无巨细、追求完美的讲课是违反认知规律的偷懒行为。</a:t>
            </a:r>
            <a:r>
              <a:rPr lang="zh-CN" altLang="en-US" sz="3000" dirty="0"/>
              <a:t>掌握解决问题的能力。</a:t>
            </a:r>
            <a:endParaRPr lang="en-US" altLang="zh-CN" sz="3000" dirty="0"/>
          </a:p>
          <a:p>
            <a:r>
              <a:rPr lang="zh-CN" altLang="en-US" sz="3000" dirty="0"/>
              <a:t>问：会用你封装的库有什么意思？</a:t>
            </a:r>
            <a:endParaRPr lang="en-US" altLang="zh-CN" sz="3000" dirty="0"/>
          </a:p>
          <a:p>
            <a:r>
              <a:rPr lang="zh-CN" altLang="en-US" sz="3000" dirty="0"/>
              <a:t>会安排库源码分析环节。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190123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4B33D-E165-41CB-9F05-5E3A5BE4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9"/>
            <a:ext cx="7518399" cy="665921"/>
          </a:xfrm>
        </p:spPr>
        <p:txBody>
          <a:bodyPr/>
          <a:lstStyle/>
          <a:p>
            <a:pPr algn="l"/>
            <a:r>
              <a:rPr lang="zh-CN" altLang="en-US" dirty="0"/>
              <a:t>课程计划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13947-B96F-4853-B082-F2CAFAB7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44" y="711200"/>
            <a:ext cx="12139856" cy="5921288"/>
          </a:xfrm>
        </p:spPr>
        <p:txBody>
          <a:bodyPr>
            <a:noAutofit/>
          </a:bodyPr>
          <a:lstStyle/>
          <a:p>
            <a:r>
              <a:rPr lang="zh-CN" altLang="en-US" sz="2200" dirty="0"/>
              <a:t>第一阶段：最核心的、各语言通用的</a:t>
            </a:r>
            <a:r>
              <a:rPr lang="en-US" altLang="zh-CN" sz="2200" dirty="0"/>
              <a:t>Java</a:t>
            </a:r>
            <a:r>
              <a:rPr lang="zh-CN" altLang="en-US" sz="2200" dirty="0"/>
              <a:t>核心语法</a:t>
            </a:r>
            <a:r>
              <a:rPr lang="en-US" altLang="zh-CN" sz="2200" dirty="0"/>
              <a:t>(</a:t>
            </a:r>
            <a:r>
              <a:rPr lang="zh-CN" altLang="en-US" sz="2200" dirty="0"/>
              <a:t>数据类型、数组、变量、判断、循环、方法基础</a:t>
            </a:r>
            <a:r>
              <a:rPr lang="en-US" altLang="zh-CN" sz="2200" dirty="0"/>
              <a:t>)</a:t>
            </a:r>
            <a:r>
              <a:rPr lang="zh-CN" altLang="en-US" sz="2200" dirty="0"/>
              <a:t>。有基础的可以跳过。</a:t>
            </a:r>
            <a:endParaRPr lang="en-US" altLang="zh-CN" sz="2200" dirty="0"/>
          </a:p>
          <a:p>
            <a:r>
              <a:rPr lang="zh-CN" altLang="en-US" sz="2200" dirty="0"/>
              <a:t>第二阶段：</a:t>
            </a:r>
            <a:r>
              <a:rPr lang="en-US" altLang="zh-CN" sz="2200" dirty="0"/>
              <a:t>Java</a:t>
            </a:r>
            <a:r>
              <a:rPr lang="zh-CN" altLang="en-US" sz="2200" dirty="0"/>
              <a:t>内置简单库</a:t>
            </a:r>
            <a:r>
              <a:rPr lang="en-US" altLang="zh-CN" sz="2200" dirty="0"/>
              <a:t>+</a:t>
            </a:r>
            <a:r>
              <a:rPr lang="zh-CN" altLang="en-US" sz="2200" dirty="0"/>
              <a:t>我封装的基础库</a:t>
            </a:r>
            <a:r>
              <a:rPr lang="en-US" altLang="zh-CN" sz="2200" dirty="0"/>
              <a:t>(</a:t>
            </a:r>
            <a:r>
              <a:rPr lang="zh-CN" altLang="en-US" sz="2200" dirty="0"/>
              <a:t>简单的集合、</a:t>
            </a:r>
            <a:r>
              <a:rPr lang="en-US" altLang="zh-CN" sz="2200" dirty="0"/>
              <a:t>IO</a:t>
            </a:r>
            <a:r>
              <a:rPr lang="zh-CN" altLang="en-US" sz="2200" dirty="0"/>
              <a:t>、</a:t>
            </a:r>
            <a:r>
              <a:rPr lang="en-US" altLang="zh-CN" sz="2200" dirty="0"/>
              <a:t>GUI</a:t>
            </a:r>
            <a:r>
              <a:rPr lang="zh-CN" altLang="en-US" sz="2200" dirty="0"/>
              <a:t>等</a:t>
            </a:r>
            <a:r>
              <a:rPr lang="en-US" altLang="zh-CN" sz="2200" dirty="0"/>
              <a:t>)+</a:t>
            </a:r>
            <a:r>
              <a:rPr lang="zh-CN" altLang="en-US" sz="2200" dirty="0"/>
              <a:t>部分案例；</a:t>
            </a:r>
            <a:endParaRPr lang="en-US" altLang="zh-CN" sz="2200" dirty="0"/>
          </a:p>
          <a:p>
            <a:r>
              <a:rPr lang="zh-CN" altLang="en-US" sz="2200" dirty="0"/>
              <a:t>第三阶段：更多</a:t>
            </a:r>
            <a:r>
              <a:rPr lang="en-US" altLang="zh-CN" sz="2200" dirty="0"/>
              <a:t>Java</a:t>
            </a:r>
            <a:r>
              <a:rPr lang="zh-CN" altLang="en-US" sz="2200" dirty="0"/>
              <a:t>语法：写自己的方法；简单的面向对象，</a:t>
            </a:r>
            <a:r>
              <a:rPr lang="en-US" altLang="zh-CN" sz="2200" dirty="0"/>
              <a:t>JavaBean</a:t>
            </a:r>
            <a:r>
              <a:rPr lang="zh-CN" altLang="en-US" sz="2200" dirty="0"/>
              <a:t>；</a:t>
            </a:r>
            <a:r>
              <a:rPr lang="en-NZ" altLang="zh-CN" sz="2200" dirty="0"/>
              <a:t>Integer</a:t>
            </a:r>
            <a:r>
              <a:rPr lang="zh-CN" altLang="en-US" sz="2200" dirty="0"/>
              <a:t>和</a:t>
            </a:r>
            <a:r>
              <a:rPr lang="en-NZ" altLang="zh-CN" sz="2200" dirty="0"/>
              <a:t>int</a:t>
            </a:r>
            <a:r>
              <a:rPr lang="zh-CN" altLang="en-US" sz="2200" dirty="0"/>
              <a:t>等；</a:t>
            </a:r>
            <a:r>
              <a:rPr lang="en-NZ" altLang="zh-CN" sz="2200" dirty="0"/>
              <a:t>List</a:t>
            </a:r>
            <a:r>
              <a:rPr lang="zh-CN" altLang="en-NZ" sz="2200" dirty="0"/>
              <a:t>、</a:t>
            </a:r>
            <a:r>
              <a:rPr lang="en-NZ" altLang="zh-CN" sz="2200" dirty="0"/>
              <a:t>Map</a:t>
            </a:r>
            <a:r>
              <a:rPr lang="zh-CN" altLang="en-US" sz="2200"/>
              <a:t>等。</a:t>
            </a:r>
            <a:endParaRPr lang="en-US" altLang="zh-CN" sz="2200" dirty="0"/>
          </a:p>
          <a:p>
            <a:r>
              <a:rPr lang="zh-CN" altLang="en-US" sz="2200" dirty="0"/>
              <a:t>第四阶段：办公自动化</a:t>
            </a:r>
            <a:r>
              <a:rPr lang="en-US" altLang="zh-CN" sz="2200" dirty="0"/>
              <a:t>(Excel</a:t>
            </a:r>
            <a:r>
              <a:rPr lang="zh-CN" altLang="en-US" sz="2200" dirty="0"/>
              <a:t>、</a:t>
            </a:r>
            <a:r>
              <a:rPr lang="en-US" altLang="zh-CN" sz="2200" dirty="0"/>
              <a:t>Word</a:t>
            </a:r>
            <a:r>
              <a:rPr lang="zh-CN" altLang="en-US" sz="2200" dirty="0"/>
              <a:t>、</a:t>
            </a:r>
            <a:r>
              <a:rPr lang="en-US" altLang="zh-CN" sz="2200" dirty="0"/>
              <a:t>PDF</a:t>
            </a:r>
            <a:r>
              <a:rPr lang="zh-CN" altLang="en-US" sz="2200" dirty="0"/>
              <a:t>、图表</a:t>
            </a:r>
            <a:r>
              <a:rPr lang="en-US" altLang="zh-CN" sz="2200" dirty="0"/>
              <a:t>)</a:t>
            </a:r>
            <a:r>
              <a:rPr lang="zh-CN" altLang="en-US" sz="2200" dirty="0"/>
              <a:t>。案例：批量算个税、发送工资条；批量生成学生卡；表格报表；饼状图等图形报表。</a:t>
            </a:r>
            <a:endParaRPr lang="en-US" altLang="zh-CN" sz="2200" dirty="0"/>
          </a:p>
          <a:p>
            <a:r>
              <a:rPr lang="zh-CN" altLang="en-US" sz="2200" dirty="0"/>
              <a:t>第五阶段：数据库</a:t>
            </a:r>
            <a:r>
              <a:rPr lang="en-US" altLang="zh-CN" sz="2200" dirty="0"/>
              <a:t>(</a:t>
            </a:r>
            <a:r>
              <a:rPr lang="zh-CN" altLang="en-US" sz="2200" dirty="0"/>
              <a:t>基础</a:t>
            </a:r>
            <a:r>
              <a:rPr lang="en-US" altLang="zh-CN" sz="2200" dirty="0"/>
              <a:t>SQL</a:t>
            </a:r>
            <a:r>
              <a:rPr lang="zh-CN" altLang="en-US" sz="2200" dirty="0"/>
              <a:t>语法、</a:t>
            </a:r>
            <a:r>
              <a:rPr lang="en-US" altLang="zh-CN" sz="2200" dirty="0"/>
              <a:t>SQLite</a:t>
            </a:r>
            <a:r>
              <a:rPr lang="zh-CN" altLang="en-US" sz="2200" dirty="0"/>
              <a:t>、</a:t>
            </a:r>
            <a:r>
              <a:rPr lang="en-US" altLang="zh-CN" sz="2200" dirty="0"/>
              <a:t>MySQL)</a:t>
            </a:r>
          </a:p>
          <a:p>
            <a:r>
              <a:rPr lang="zh-CN" altLang="en-US" sz="2200" dirty="0"/>
              <a:t>第六阶段：爬虫入门（</a:t>
            </a:r>
            <a:r>
              <a:rPr lang="en-US" altLang="zh-CN" sz="2200" dirty="0"/>
              <a:t>HTML</a:t>
            </a:r>
            <a:r>
              <a:rPr lang="zh-CN" altLang="en-US" sz="2200" dirty="0"/>
              <a:t>基础、简单的爬虫）</a:t>
            </a:r>
            <a:endParaRPr lang="en-US" altLang="zh-CN" sz="2200" dirty="0"/>
          </a:p>
          <a:p>
            <a:r>
              <a:rPr lang="zh-CN" altLang="en-US" sz="2200" dirty="0"/>
              <a:t>第七阶段：学习自动化。案例：英语真题高频词分析；抓取第三方词典的例句、音频等。</a:t>
            </a:r>
            <a:endParaRPr lang="en-US" altLang="zh-CN" sz="2200" dirty="0"/>
          </a:p>
          <a:p>
            <a:r>
              <a:rPr lang="zh-CN" altLang="en-US" sz="2200" dirty="0"/>
              <a:t>第八阶段：库源码领读。</a:t>
            </a:r>
            <a:endParaRPr lang="en-US" altLang="zh-CN" sz="2200" dirty="0"/>
          </a:p>
          <a:p>
            <a:r>
              <a:rPr lang="en-US" altLang="zh-CN" sz="22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4128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4B33D-E165-41CB-9F05-5E3A5BE4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9"/>
            <a:ext cx="6746240" cy="970721"/>
          </a:xfrm>
        </p:spPr>
        <p:txBody>
          <a:bodyPr/>
          <a:lstStyle/>
          <a:p>
            <a:pPr algn="l"/>
            <a:r>
              <a:rPr lang="zh-CN" altLang="en-US" dirty="0"/>
              <a:t>学习资料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13947-B96F-4853-B082-F2CAFAB7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57" y="941016"/>
            <a:ext cx="11867485" cy="11961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000" dirty="0"/>
              <a:t>尽量记笔记、自己写，尽量不要拷我的课件、代码。先导课：</a:t>
            </a:r>
            <a:r>
              <a:rPr lang="en-US" altLang="zh-CN" sz="3000" dirty="0"/>
              <a:t>《CM100-</a:t>
            </a:r>
            <a:r>
              <a:rPr lang="zh-CN" altLang="en-US" sz="3000" dirty="0"/>
              <a:t>学会学习</a:t>
            </a:r>
            <a:r>
              <a:rPr lang="en-US" altLang="zh-CN" sz="3000" dirty="0"/>
              <a:t>》</a:t>
            </a:r>
            <a:r>
              <a:rPr lang="zh-CN" altLang="en-US" sz="3000" dirty="0"/>
              <a:t>。</a:t>
            </a:r>
            <a:r>
              <a:rPr lang="zh-CN" altLang="en-US" sz="3000" b="1" dirty="0">
                <a:solidFill>
                  <a:srgbClr val="FF0000"/>
                </a:solidFill>
              </a:rPr>
              <a:t>评论区</a:t>
            </a:r>
            <a:r>
              <a:rPr lang="zh-CN" altLang="en-US" sz="3000" dirty="0"/>
              <a:t>看获取课件、代码的方式。</a:t>
            </a:r>
            <a:endParaRPr lang="en-US" altLang="zh-CN" sz="3000" dirty="0"/>
          </a:p>
          <a:p>
            <a:endParaRPr lang="en-US" altLang="zh-CN" sz="3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6D54D3-6846-4A0B-8D18-98AF192A2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06" y="2234977"/>
            <a:ext cx="10404763" cy="436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4B33D-E165-41CB-9F05-5E3A5BE4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9"/>
            <a:ext cx="6746240" cy="970721"/>
          </a:xfrm>
        </p:spPr>
        <p:txBody>
          <a:bodyPr/>
          <a:lstStyle/>
          <a:p>
            <a:pPr algn="l"/>
            <a:r>
              <a:rPr lang="zh-CN" altLang="en-US" dirty="0"/>
              <a:t>提问交流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13947-B96F-4853-B082-F2CAFAB7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57" y="941016"/>
            <a:ext cx="11867485" cy="5528795"/>
          </a:xfrm>
        </p:spPr>
        <p:txBody>
          <a:bodyPr>
            <a:noAutofit/>
          </a:bodyPr>
          <a:lstStyle/>
          <a:p>
            <a:r>
              <a:rPr lang="zh-CN" altLang="en-US" sz="3000" dirty="0"/>
              <a:t>尽量大家通过评论区交流，我会尽量多回复，请互助。</a:t>
            </a:r>
            <a:endParaRPr lang="en-US" altLang="zh-CN" sz="3000" dirty="0"/>
          </a:p>
          <a:p>
            <a:r>
              <a:rPr lang="zh-CN" altLang="en-US" sz="3000" dirty="0"/>
              <a:t>暂不考虑建群。</a:t>
            </a:r>
            <a:endParaRPr lang="en-US" altLang="zh-CN" sz="3000" dirty="0"/>
          </a:p>
          <a:p>
            <a:r>
              <a:rPr lang="zh-CN" altLang="en-US" sz="3000" dirty="0"/>
              <a:t>私信回复周期长，请理解。</a:t>
            </a:r>
            <a:endParaRPr lang="en-US" altLang="zh-CN" sz="3000" dirty="0"/>
          </a:p>
          <a:p>
            <a:r>
              <a:rPr lang="zh-CN" altLang="en-US" sz="3000" dirty="0"/>
              <a:t>大家的建议？</a:t>
            </a:r>
            <a:endParaRPr lang="en-US" altLang="zh-CN" sz="3000" dirty="0"/>
          </a:p>
        </p:txBody>
      </p:sp>
    </p:spTree>
    <p:extLst>
      <p:ext uri="{BB962C8B-B14F-4D97-AF65-F5344CB8AC3E}">
        <p14:creationId xmlns:p14="http://schemas.microsoft.com/office/powerpoint/2010/main" val="240303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4B33D-E165-41CB-9F05-5E3A5BE4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9"/>
            <a:ext cx="6746240" cy="970721"/>
          </a:xfrm>
        </p:spPr>
        <p:txBody>
          <a:bodyPr/>
          <a:lstStyle/>
          <a:p>
            <a:pPr algn="l"/>
            <a:r>
              <a:rPr lang="zh-CN" altLang="en-US" dirty="0"/>
              <a:t>什么是编程？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13947-B96F-4853-B082-F2CAFAB7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74" y="1201984"/>
            <a:ext cx="11867485" cy="5422336"/>
          </a:xfrm>
        </p:spPr>
        <p:txBody>
          <a:bodyPr>
            <a:noAutofit/>
          </a:bodyPr>
          <a:lstStyle/>
          <a:p>
            <a:r>
              <a:rPr lang="zh-CN" altLang="en-US" sz="3000" dirty="0"/>
              <a:t>编程：编写能够控制计算机来执行特定任务的代码。</a:t>
            </a:r>
          </a:p>
        </p:txBody>
      </p:sp>
    </p:spTree>
    <p:extLst>
      <p:ext uri="{BB962C8B-B14F-4D97-AF65-F5344CB8AC3E}">
        <p14:creationId xmlns:p14="http://schemas.microsoft.com/office/powerpoint/2010/main" val="102030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4B33D-E165-41CB-9F05-5E3A5BE4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9"/>
            <a:ext cx="6746240" cy="97072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程序员可以编写什么程序？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CC88FA-BF48-4E5C-8529-28FC1B6C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" y="1550837"/>
            <a:ext cx="3871429" cy="40142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499997D-25A8-4523-8FB8-D08702C13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935" y="1206102"/>
            <a:ext cx="3608271" cy="12027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08B716-A54D-4584-885B-CC15BA382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935" y="2598961"/>
            <a:ext cx="4179315" cy="42137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9008F95-0DC1-404E-A879-DAC916E60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7726" y="401239"/>
            <a:ext cx="3200400" cy="16097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BFEB943-28CD-4672-99E1-C94300554D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9994" y="2218822"/>
            <a:ext cx="3552006" cy="236985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ACF7881B-D525-4F29-A300-626114EB1354}"/>
              </a:ext>
            </a:extLst>
          </p:cNvPr>
          <p:cNvSpPr txBox="1"/>
          <p:nvPr/>
        </p:nvSpPr>
        <p:spPr>
          <a:xfrm>
            <a:off x="9454550" y="5133322"/>
            <a:ext cx="1893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96077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4B33D-E165-41CB-9F05-5E3A5BE4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9"/>
            <a:ext cx="6746240" cy="970721"/>
          </a:xfrm>
        </p:spPr>
        <p:txBody>
          <a:bodyPr/>
          <a:lstStyle/>
          <a:p>
            <a:pPr algn="l"/>
            <a:r>
              <a:rPr lang="zh-CN" altLang="en-US" dirty="0"/>
              <a:t>什么是编程语言？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13947-B96F-4853-B082-F2CAFAB7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74" y="1201984"/>
            <a:ext cx="11867485" cy="5422336"/>
          </a:xfrm>
        </p:spPr>
        <p:txBody>
          <a:bodyPr>
            <a:noAutofit/>
          </a:bodyPr>
          <a:lstStyle/>
          <a:p>
            <a:r>
              <a:rPr lang="zh-CN" altLang="en-US" sz="3000" dirty="0"/>
              <a:t>编程语言是程序员和计算机沟通的语言，用编程语言编写的就是代码。</a:t>
            </a:r>
            <a:endParaRPr lang="en-US" altLang="zh-CN" sz="3000" dirty="0"/>
          </a:p>
          <a:p>
            <a:r>
              <a:rPr lang="zh-CN" altLang="en-US" sz="3000" dirty="0"/>
              <a:t>自然语言：下班买几个苹果回来</a:t>
            </a:r>
            <a:r>
              <a:rPr lang="en-US" altLang="zh-CN" sz="3000" dirty="0"/>
              <a:t>,</a:t>
            </a:r>
            <a:r>
              <a:rPr lang="zh-CN" altLang="en-US" sz="3000" dirty="0"/>
              <a:t>如果看到西瓜</a:t>
            </a:r>
            <a:r>
              <a:rPr lang="en-US" altLang="zh-CN" sz="3000" dirty="0"/>
              <a:t>,</a:t>
            </a:r>
            <a:r>
              <a:rPr lang="zh-CN" altLang="en-US" sz="3000" dirty="0"/>
              <a:t>就买一个。</a:t>
            </a:r>
            <a:endParaRPr lang="en-US" altLang="zh-CN" sz="3000" dirty="0"/>
          </a:p>
          <a:p>
            <a:r>
              <a:rPr lang="zh-CN" altLang="en-US" sz="3000" dirty="0"/>
              <a:t>针对上面的不同的意图，编程语言应该怎么写？有歧义吗？</a:t>
            </a:r>
          </a:p>
        </p:txBody>
      </p:sp>
    </p:spTree>
    <p:extLst>
      <p:ext uri="{BB962C8B-B14F-4D97-AF65-F5344CB8AC3E}">
        <p14:creationId xmlns:p14="http://schemas.microsoft.com/office/powerpoint/2010/main" val="34571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4B33D-E165-41CB-9F05-5E3A5BE4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3600"/>
              <a:t>编程语言有哪些？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13947-B96F-4853-B082-F2CAFAB7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5759492"/>
            <a:ext cx="10353761" cy="5012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CN" altLang="en-US" sz="1800"/>
              <a:t>学哪个？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1298877-E53E-446C-B179-DC5D5F4B4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948" y="643466"/>
            <a:ext cx="7715754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77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4B33D-E165-41CB-9F05-5E3A5BE4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279"/>
            <a:ext cx="6746240" cy="970721"/>
          </a:xfrm>
        </p:spPr>
        <p:txBody>
          <a:bodyPr/>
          <a:lstStyle/>
          <a:p>
            <a:pPr algn="l"/>
            <a:r>
              <a:rPr lang="zh-CN" altLang="en-US" dirty="0"/>
              <a:t>学编程究竟学的是什么？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13947-B96F-4853-B082-F2CAFAB7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74" y="1201984"/>
            <a:ext cx="11867485" cy="5422336"/>
          </a:xfrm>
        </p:spPr>
        <p:txBody>
          <a:bodyPr>
            <a:noAutofit/>
          </a:bodyPr>
          <a:lstStyle/>
          <a:p>
            <a:r>
              <a:rPr lang="zh-CN" altLang="en-US" sz="3000" dirty="0"/>
              <a:t>语法？</a:t>
            </a:r>
            <a:endParaRPr lang="en-US" altLang="zh-CN" sz="3000" dirty="0"/>
          </a:p>
          <a:p>
            <a:r>
              <a:rPr lang="zh-CN" altLang="en-US" sz="3000" dirty="0"/>
              <a:t>开发工具？</a:t>
            </a:r>
            <a:endParaRPr lang="en-US" altLang="zh-CN" sz="3000" dirty="0"/>
          </a:p>
          <a:p>
            <a:r>
              <a:rPr lang="zh-CN" altLang="en-US" sz="3000" dirty="0"/>
              <a:t>框架？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……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395075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2699</TotalTime>
  <Words>1262</Words>
  <Application>Microsoft Office PowerPoint</Application>
  <PresentationFormat>宽屏</PresentationFormat>
  <Paragraphs>84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Arial</vt:lpstr>
      <vt:lpstr>Bookman Old Style</vt:lpstr>
      <vt:lpstr>Rockwell</vt:lpstr>
      <vt:lpstr>Damask</vt:lpstr>
      <vt:lpstr>主讲人：杨中科  SE101—— Java编程基础  1-学编程前要搞明白的问题</vt:lpstr>
      <vt:lpstr>课程计划</vt:lpstr>
      <vt:lpstr>学习资料</vt:lpstr>
      <vt:lpstr>提问交流</vt:lpstr>
      <vt:lpstr>什么是编程？</vt:lpstr>
      <vt:lpstr>程序员可以编写什么程序？</vt:lpstr>
      <vt:lpstr>什么是编程语言？</vt:lpstr>
      <vt:lpstr>编程语言有哪些？</vt:lpstr>
      <vt:lpstr>学编程究竟学的是什么？</vt:lpstr>
      <vt:lpstr>学习心态</vt:lpstr>
      <vt:lpstr>编程的学习方法是什么？</vt:lpstr>
      <vt:lpstr>除了编程语言还有什么要学？</vt:lpstr>
      <vt:lpstr>这门课的目的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776</cp:revision>
  <dcterms:created xsi:type="dcterms:W3CDTF">2021-01-02T23:47:39Z</dcterms:created>
  <dcterms:modified xsi:type="dcterms:W3CDTF">2021-04-28T04:20:22Z</dcterms:modified>
</cp:coreProperties>
</file>