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sldIdLst>
    <p:sldId id="324" r:id="rId2"/>
    <p:sldId id="326" r:id="rId3"/>
    <p:sldId id="330" r:id="rId4"/>
    <p:sldId id="327" r:id="rId5"/>
    <p:sldId id="329" r:id="rId6"/>
    <p:sldId id="328" r:id="rId7"/>
    <p:sldId id="33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4663" autoAdjust="0"/>
  </p:normalViewPr>
  <p:slideViewPr>
    <p:cSldViewPr snapToGrid="0">
      <p:cViewPr varScale="1">
        <p:scale>
          <a:sx n="52" d="100"/>
          <a:sy n="52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11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/>
              <a:t>String</a:t>
            </a:r>
            <a:r>
              <a:rPr lang="zh-CN" altLang="en-US" dirty="0"/>
              <a:t>比较要用</a:t>
            </a:r>
            <a:r>
              <a:rPr lang="en-US" altLang="zh-CN" dirty="0"/>
              <a:t>equals</a:t>
            </a:r>
            <a:r>
              <a:rPr lang="zh-CN" altLang="en-US" dirty="0"/>
              <a:t>，以后讲。</a:t>
            </a:r>
            <a:endParaRPr lang="en-US" altLang="zh-CN" dirty="0"/>
          </a:p>
          <a:p>
            <a:r>
              <a:rPr lang="zh-CN" altLang="en-US" dirty="0"/>
              <a:t>吐槽</a:t>
            </a:r>
            <a:r>
              <a:rPr lang="en-US" altLang="zh-CN" dirty="0"/>
              <a:t>Java</a:t>
            </a:r>
            <a:r>
              <a:rPr lang="zh-CN" altLang="en-US" dirty="0"/>
              <a:t>这点太恶心。没有运算符重载，没有扩展方法。靠祖宗攒下的基业（生态），别人难以撼动。</a:t>
            </a:r>
            <a:endParaRPr lang="en-US" altLang="zh-CN" dirty="0"/>
          </a:p>
          <a:p>
            <a:r>
              <a:rPr lang="zh-CN" altLang="en-US" dirty="0"/>
              <a:t>就像王思聪，我不敢说我长得帅，但是王思聪绝对长得丑，但是人家祖宗攒下的基业，就让千万少女喊他“老公”。他本是个凡人相貌，金钱为他镀了层金身。</a:t>
            </a:r>
            <a:endParaRPr lang="en-US" altLang="zh-CN" dirty="0"/>
          </a:p>
          <a:p>
            <a:r>
              <a:rPr lang="zh-CN" altLang="en-US" dirty="0"/>
              <a:t>我给你一坨便便，你要吗？恶心，不要，对吧！我给你一坨黄金做的便便，你要吗？我主要不是看他是金子做的，我主要就是看他做的特别的惟妙惟肖。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016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假</a:t>
            </a:r>
            <a:endParaRPr lang="en-US" altLang="zh-CN" sz="1200" dirty="0"/>
          </a:p>
          <a:p>
            <a:r>
              <a:rPr lang="zh-CN" altLang="en-US" sz="1200" dirty="0"/>
              <a:t>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120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172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程序员是最讲逻辑的，但是如果遇上不讲逻辑的人，就是秀才遇见兵，有理说不清。</a:t>
            </a:r>
            <a:endParaRPr lang="en-US" altLang="zh-CN" dirty="0"/>
          </a:p>
          <a:p>
            <a:r>
              <a:rPr lang="zh-CN" altLang="en-US" dirty="0"/>
              <a:t>有一次我去银行给客户做项目，客户让我给他们维护他们的</a:t>
            </a:r>
            <a:r>
              <a:rPr lang="en-US" altLang="zh-CN" dirty="0"/>
              <a:t>Linux</a:t>
            </a:r>
            <a:r>
              <a:rPr lang="zh-CN" altLang="en-US" dirty="0"/>
              <a:t>操作系统，我说你们</a:t>
            </a:r>
            <a:r>
              <a:rPr lang="en-US" altLang="zh-CN" dirty="0"/>
              <a:t>Linux</a:t>
            </a:r>
            <a:r>
              <a:rPr lang="zh-CN" altLang="en-US" dirty="0"/>
              <a:t>不是从我们这里买的。</a:t>
            </a:r>
            <a:r>
              <a:rPr lang="en-US" altLang="zh-CN" dirty="0"/>
              <a:t>if……else……</a:t>
            </a:r>
            <a:r>
              <a:rPr lang="zh-CN" altLang="en-US"/>
              <a:t>。他说“需要我跟你们公司销售说这件事吗”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948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69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主讲人：杨中科</a:t>
            </a:r>
            <a:br>
              <a:rPr lang="en-US" altLang="zh-CN" sz="10000" dirty="0"/>
            </a:br>
            <a:br>
              <a:rPr lang="en-US" altLang="zh-CN" sz="10000" dirty="0"/>
            </a:br>
            <a:r>
              <a:rPr lang="en-US" altLang="zh-CN" sz="5000" dirty="0"/>
              <a:t>SE101——</a:t>
            </a:r>
            <a:br>
              <a:rPr lang="en-US" altLang="zh-CN" sz="10000" dirty="0"/>
            </a:br>
            <a:r>
              <a:rPr lang="en-US" altLang="zh-CN" sz="10000" dirty="0"/>
              <a:t>Java</a:t>
            </a:r>
            <a:r>
              <a:rPr lang="zh-CN" altLang="en-US" sz="10000" dirty="0"/>
              <a:t>编程基础</a:t>
            </a:r>
            <a:br>
              <a:rPr lang="en-US" altLang="zh-CN" dirty="0"/>
            </a:br>
            <a:br>
              <a:rPr lang="en-US" altLang="zh-CN"/>
            </a:br>
            <a:r>
              <a:rPr lang="en-US" altLang="zh-CN"/>
              <a:t>10-</a:t>
            </a:r>
            <a:r>
              <a:rPr lang="zh-CN" altLang="en-US" dirty="0"/>
              <a:t>关系运算符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0"/>
            <a:ext cx="10353761" cy="962783"/>
          </a:xfrm>
        </p:spPr>
        <p:txBody>
          <a:bodyPr/>
          <a:lstStyle/>
          <a:p>
            <a:r>
              <a:rPr lang="zh-CN" altLang="en-US" dirty="0"/>
              <a:t>关系运算符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5" y="1226943"/>
            <a:ext cx="11705817" cy="52276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5000" dirty="0"/>
              <a:t>&lt; </a:t>
            </a:r>
            <a:r>
              <a:rPr lang="zh-CN" altLang="en-US" sz="5000" dirty="0"/>
              <a:t>小于</a:t>
            </a:r>
          </a:p>
          <a:p>
            <a:pPr marL="0" indent="0">
              <a:buNone/>
            </a:pPr>
            <a:r>
              <a:rPr lang="en-US" altLang="zh-CN" sz="5000" dirty="0"/>
              <a:t>&lt;= </a:t>
            </a:r>
            <a:r>
              <a:rPr lang="zh-CN" altLang="en-US" sz="5000" dirty="0"/>
              <a:t>小于或等于</a:t>
            </a:r>
          </a:p>
          <a:p>
            <a:pPr marL="0" indent="0">
              <a:buNone/>
            </a:pPr>
            <a:r>
              <a:rPr lang="en-US" altLang="zh-CN" sz="5000" dirty="0"/>
              <a:t>&gt; </a:t>
            </a:r>
            <a:r>
              <a:rPr lang="zh-CN" altLang="en-US" sz="5000" dirty="0"/>
              <a:t>大于</a:t>
            </a:r>
          </a:p>
          <a:p>
            <a:pPr marL="0" indent="0">
              <a:buNone/>
            </a:pPr>
            <a:r>
              <a:rPr lang="en-US" altLang="zh-CN" sz="5000" dirty="0"/>
              <a:t>&gt;= </a:t>
            </a:r>
            <a:r>
              <a:rPr lang="zh-CN" altLang="en-US" sz="5000" dirty="0"/>
              <a:t>大于等于</a:t>
            </a:r>
          </a:p>
          <a:p>
            <a:pPr marL="0" indent="0">
              <a:buNone/>
            </a:pPr>
            <a:r>
              <a:rPr lang="en-US" altLang="zh-CN" sz="5000" dirty="0"/>
              <a:t>== </a:t>
            </a:r>
            <a:r>
              <a:rPr lang="zh-CN" altLang="en-US" sz="5000" dirty="0"/>
              <a:t>等于。</a:t>
            </a:r>
            <a:r>
              <a:rPr lang="en-US" altLang="zh-CN" sz="5000" dirty="0"/>
              <a:t>!= </a:t>
            </a:r>
            <a:r>
              <a:rPr lang="zh-CN" altLang="en-US" sz="5000" dirty="0"/>
              <a:t>不等于</a:t>
            </a:r>
            <a:endParaRPr lang="en-US" altLang="zh-CN" sz="5000" dirty="0"/>
          </a:p>
          <a:p>
            <a:pPr marL="0" indent="0">
              <a:buNone/>
            </a:pPr>
            <a:r>
              <a:rPr lang="zh-CN" altLang="en-US" sz="5000" dirty="0"/>
              <a:t>关系运算符的结果为</a:t>
            </a:r>
            <a:r>
              <a:rPr lang="en-US" altLang="zh-CN" sz="5000" dirty="0"/>
              <a:t>boolean</a:t>
            </a:r>
            <a:r>
              <a:rPr lang="zh-CN" altLang="en-US" sz="5000" dirty="0"/>
              <a:t>类型。</a:t>
            </a:r>
            <a:endParaRPr lang="en-US" altLang="zh-CN" sz="5000" dirty="0"/>
          </a:p>
        </p:txBody>
      </p:sp>
    </p:spTree>
    <p:extLst>
      <p:ext uri="{BB962C8B-B14F-4D97-AF65-F5344CB8AC3E}">
        <p14:creationId xmlns:p14="http://schemas.microsoft.com/office/powerpoint/2010/main" val="78620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31223-1562-4FCD-8C7F-39B7DE46D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92723"/>
            <a:ext cx="10353761" cy="674077"/>
          </a:xfrm>
        </p:spPr>
        <p:txBody>
          <a:bodyPr/>
          <a:lstStyle/>
          <a:p>
            <a:r>
              <a:rPr lang="zh-CN" altLang="en-US" dirty="0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073DB-3001-4D71-ADB8-35E2C204A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64" y="1066799"/>
            <a:ext cx="11928836" cy="5398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000" dirty="0"/>
              <a:t>1</a:t>
            </a:r>
            <a:r>
              <a:rPr lang="zh-CN" altLang="en-US" sz="5000" dirty="0"/>
              <a:t>、不要把 </a:t>
            </a:r>
            <a:r>
              <a:rPr lang="en-NZ" altLang="zh-CN" sz="5000" dirty="0"/>
              <a:t>a==b </a:t>
            </a:r>
            <a:r>
              <a:rPr lang="zh-CN" altLang="en-US" sz="5000" dirty="0"/>
              <a:t>写成 </a:t>
            </a:r>
            <a:r>
              <a:rPr lang="en-NZ" altLang="zh-CN" sz="5000" dirty="0"/>
              <a:t>a=b</a:t>
            </a:r>
            <a:endParaRPr lang="zh-CN" altLang="en-US" sz="5000" dirty="0"/>
          </a:p>
          <a:p>
            <a:pPr marL="0" indent="0">
              <a:buNone/>
            </a:pPr>
            <a:r>
              <a:rPr lang="en-US" altLang="zh-CN" sz="5000" dirty="0"/>
              <a:t>2</a:t>
            </a:r>
            <a:r>
              <a:rPr lang="zh-CN" altLang="en-US" sz="5000" dirty="0"/>
              <a:t>、</a:t>
            </a:r>
            <a:r>
              <a:rPr lang="en-US" altLang="zh-CN" sz="5000" dirty="0"/>
              <a:t>String </a:t>
            </a:r>
            <a:r>
              <a:rPr lang="zh-CN" altLang="en-US" sz="5000" dirty="0"/>
              <a:t>的相等比较不能用</a:t>
            </a:r>
            <a:r>
              <a:rPr lang="en-US" altLang="zh-CN" sz="5000" dirty="0"/>
              <a:t>==</a:t>
            </a:r>
            <a:r>
              <a:rPr lang="zh-CN" altLang="en-US" sz="5000" dirty="0"/>
              <a:t>，要用 </a:t>
            </a:r>
            <a:r>
              <a:rPr lang="en-US" altLang="zh-CN" sz="5000" dirty="0"/>
              <a:t>equals</a:t>
            </a:r>
            <a:r>
              <a:rPr lang="zh-CN" altLang="en-US" sz="5000" dirty="0"/>
              <a:t>。</a:t>
            </a:r>
            <a:r>
              <a:rPr lang="en-NZ" altLang="zh-CN" sz="5000" dirty="0"/>
              <a:t>s1.equals(s2)</a:t>
            </a:r>
            <a:endParaRPr lang="en-US" altLang="zh-CN" sz="5000" dirty="0"/>
          </a:p>
        </p:txBody>
      </p:sp>
    </p:spTree>
    <p:extLst>
      <p:ext uri="{BB962C8B-B14F-4D97-AF65-F5344CB8AC3E}">
        <p14:creationId xmlns:p14="http://schemas.microsoft.com/office/powerpoint/2010/main" val="125881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0"/>
            <a:ext cx="10353761" cy="962783"/>
          </a:xfrm>
        </p:spPr>
        <p:txBody>
          <a:bodyPr/>
          <a:lstStyle/>
          <a:p>
            <a:r>
              <a:rPr lang="zh-CN" altLang="en-US" dirty="0"/>
              <a:t>逻辑运算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17" y="1226943"/>
            <a:ext cx="11703060" cy="52276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5000" dirty="0"/>
              <a:t>true</a:t>
            </a:r>
            <a:r>
              <a:rPr lang="zh-CN" altLang="en-US" sz="5000" dirty="0"/>
              <a:t>：真、成立。</a:t>
            </a:r>
            <a:r>
              <a:rPr lang="en-US" altLang="zh-CN" sz="5000" dirty="0"/>
              <a:t>false</a:t>
            </a:r>
            <a:r>
              <a:rPr lang="zh-CN" altLang="en-US" sz="5000" dirty="0"/>
              <a:t>：假、不成立。</a:t>
            </a:r>
            <a:endParaRPr lang="en-US" altLang="zh-CN" sz="5000" dirty="0"/>
          </a:p>
          <a:p>
            <a:pPr marL="0" indent="0">
              <a:buNone/>
            </a:pPr>
            <a:r>
              <a:rPr lang="zh-CN" altLang="en-US" sz="5000" dirty="0"/>
              <a:t>“李小龙是男人”是“真”，“李小龙是德国人”是“假”。</a:t>
            </a:r>
            <a:endParaRPr lang="en-US" altLang="zh-CN" sz="5000" dirty="0"/>
          </a:p>
          <a:p>
            <a:pPr marL="0" indent="0">
              <a:buNone/>
            </a:pPr>
            <a:r>
              <a:rPr lang="zh-CN" altLang="en-US" sz="5000" dirty="0"/>
              <a:t>李小龙是男人 </a:t>
            </a:r>
            <a:r>
              <a:rPr lang="zh-CN" altLang="en-US" sz="5000" dirty="0">
                <a:solidFill>
                  <a:srgbClr val="FF0000"/>
                </a:solidFill>
              </a:rPr>
              <a:t>并且</a:t>
            </a:r>
            <a:r>
              <a:rPr lang="zh-CN" altLang="en-US" sz="5000" dirty="0"/>
              <a:t> 李小龙是德国人”是“</a:t>
            </a:r>
            <a:r>
              <a:rPr lang="en-US" altLang="zh-CN" sz="5000" dirty="0"/>
              <a:t>__</a:t>
            </a:r>
            <a:r>
              <a:rPr lang="zh-CN" altLang="en-US" sz="5000" dirty="0"/>
              <a:t>”，“李小龙是男人 </a:t>
            </a:r>
            <a:r>
              <a:rPr lang="zh-CN" altLang="en-US" sz="5000" dirty="0">
                <a:solidFill>
                  <a:srgbClr val="FF0000"/>
                </a:solidFill>
              </a:rPr>
              <a:t>或者</a:t>
            </a:r>
            <a:r>
              <a:rPr lang="zh-CN" altLang="en-US" sz="5000" dirty="0"/>
              <a:t> 李小龙是</a:t>
            </a:r>
          </a:p>
          <a:p>
            <a:pPr marL="0" indent="0">
              <a:buNone/>
            </a:pPr>
            <a:r>
              <a:rPr lang="zh-CN" altLang="en-US" sz="5000" dirty="0"/>
              <a:t>德国人”是“</a:t>
            </a:r>
            <a:r>
              <a:rPr lang="en-US" altLang="zh-CN" sz="5000" dirty="0"/>
              <a:t>__</a:t>
            </a:r>
            <a:r>
              <a:rPr lang="zh-CN" altLang="en-US" sz="5000" dirty="0"/>
              <a:t>”。</a:t>
            </a:r>
            <a:endParaRPr lang="en-US" altLang="zh-CN" sz="5000" dirty="0"/>
          </a:p>
        </p:txBody>
      </p:sp>
    </p:spTree>
    <p:extLst>
      <p:ext uri="{BB962C8B-B14F-4D97-AF65-F5344CB8AC3E}">
        <p14:creationId xmlns:p14="http://schemas.microsoft.com/office/powerpoint/2010/main" val="409731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0"/>
            <a:ext cx="10353761" cy="962783"/>
          </a:xfrm>
        </p:spPr>
        <p:txBody>
          <a:bodyPr/>
          <a:lstStyle/>
          <a:p>
            <a:r>
              <a:rPr lang="zh-CN" altLang="en-US" dirty="0"/>
              <a:t>逻辑运算符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2323A3A-067E-4757-B121-04CCAD0DB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58321"/>
              </p:ext>
            </p:extLst>
          </p:nvPr>
        </p:nvGraphicFramePr>
        <p:xfrm>
          <a:off x="127976" y="1195754"/>
          <a:ext cx="11936048" cy="5592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024">
                  <a:extLst>
                    <a:ext uri="{9D8B030D-6E8A-4147-A177-3AD203B41FA5}">
                      <a16:colId xmlns:a16="http://schemas.microsoft.com/office/drawing/2014/main" val="3701242763"/>
                    </a:ext>
                  </a:extLst>
                </a:gridCol>
                <a:gridCol w="2391508">
                  <a:extLst>
                    <a:ext uri="{9D8B030D-6E8A-4147-A177-3AD203B41FA5}">
                      <a16:colId xmlns:a16="http://schemas.microsoft.com/office/drawing/2014/main" val="1748749951"/>
                    </a:ext>
                  </a:extLst>
                </a:gridCol>
                <a:gridCol w="1758461">
                  <a:extLst>
                    <a:ext uri="{9D8B030D-6E8A-4147-A177-3AD203B41FA5}">
                      <a16:colId xmlns:a16="http://schemas.microsoft.com/office/drawing/2014/main" val="2272916521"/>
                    </a:ext>
                  </a:extLst>
                </a:gridCol>
                <a:gridCol w="5628055">
                  <a:extLst>
                    <a:ext uri="{9D8B030D-6E8A-4147-A177-3AD203B41FA5}">
                      <a16:colId xmlns:a16="http://schemas.microsoft.com/office/drawing/2014/main" val="4001695306"/>
                    </a:ext>
                  </a:extLst>
                </a:gridCol>
              </a:tblGrid>
              <a:tr h="6881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dirty="0"/>
                        <a:t>运算符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dirty="0"/>
                        <a:t>例子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5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0419"/>
                  </a:ext>
                </a:extLst>
              </a:tr>
              <a:tr h="12285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900" dirty="0"/>
                        <a:t>&amp;&amp;</a:t>
                      </a:r>
                      <a:endParaRPr lang="zh-CN" altLang="en-US" sz="3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900" dirty="0"/>
                        <a:t>与</a:t>
                      </a:r>
                      <a:r>
                        <a:rPr lang="en-US" altLang="zh-CN" sz="3900" dirty="0"/>
                        <a:t>(</a:t>
                      </a:r>
                      <a:r>
                        <a:rPr lang="zh-CN" altLang="en-US" sz="3900" dirty="0"/>
                        <a:t>并且</a:t>
                      </a:r>
                      <a:r>
                        <a:rPr lang="en-US" altLang="zh-CN" sz="3900" dirty="0"/>
                        <a:t>)</a:t>
                      </a:r>
                      <a:endParaRPr lang="zh-CN" altLang="en-US" sz="3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altLang="zh-CN" sz="3900" dirty="0"/>
                        <a:t>a&amp;&amp;b</a:t>
                      </a:r>
                      <a:endParaRPr lang="zh-CN" altLang="en-US" sz="3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a </a:t>
                      </a:r>
                      <a:r>
                        <a:rPr lang="zh-CN" altLang="en-US" sz="3800" dirty="0"/>
                        <a:t>和 </a:t>
                      </a:r>
                      <a:r>
                        <a:rPr lang="en-US" altLang="zh-CN" sz="3800" dirty="0"/>
                        <a:t>b </a:t>
                      </a:r>
                      <a:r>
                        <a:rPr lang="zh-CN" altLang="en-US" sz="3800" dirty="0"/>
                        <a:t>都为真，结果为真，否则为假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003034"/>
                  </a:ext>
                </a:extLst>
              </a:tr>
              <a:tr h="19966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900" dirty="0"/>
                        <a:t>||</a:t>
                      </a:r>
                      <a:endParaRPr lang="zh-CN" altLang="en-US" sz="3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900" dirty="0"/>
                        <a:t>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altLang="zh-CN" sz="3900" dirty="0"/>
                        <a:t>a||b</a:t>
                      </a:r>
                      <a:endParaRPr lang="zh-CN" altLang="en-US" sz="3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3800" dirty="0"/>
                        <a:t>a </a:t>
                      </a:r>
                      <a:r>
                        <a:rPr lang="zh-CN" altLang="en-US" sz="3800" dirty="0"/>
                        <a:t>或 </a:t>
                      </a:r>
                      <a:r>
                        <a:rPr lang="en-US" altLang="zh-CN" sz="3800" dirty="0"/>
                        <a:t>b </a:t>
                      </a:r>
                      <a:r>
                        <a:rPr lang="zh-CN" altLang="en-US" sz="3800" dirty="0"/>
                        <a:t>有一个为真，结果为真。 </a:t>
                      </a:r>
                      <a:r>
                        <a:rPr lang="en-US" altLang="zh-CN" sz="3800" dirty="0"/>
                        <a:t>a </a:t>
                      </a:r>
                      <a:r>
                        <a:rPr lang="zh-CN" altLang="en-US" sz="3800" dirty="0"/>
                        <a:t>和 </a:t>
                      </a:r>
                      <a:r>
                        <a:rPr lang="en-US" altLang="zh-CN" sz="3800" dirty="0"/>
                        <a:t>b </a:t>
                      </a:r>
                      <a:r>
                        <a:rPr lang="zh-CN" altLang="en-US" sz="3800" dirty="0"/>
                        <a:t>都为假时，结果才为假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63356"/>
                  </a:ext>
                </a:extLst>
              </a:tr>
              <a:tr h="16583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900" dirty="0"/>
                        <a:t>!</a:t>
                      </a:r>
                      <a:endParaRPr lang="zh-CN" altLang="en-US" sz="3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900" dirty="0"/>
                        <a:t>非</a:t>
                      </a:r>
                      <a:r>
                        <a:rPr lang="en-US" altLang="zh-CN" sz="3900" dirty="0"/>
                        <a:t>(</a:t>
                      </a:r>
                      <a:r>
                        <a:rPr lang="zh-CN" altLang="en-US" sz="3900" dirty="0"/>
                        <a:t>取反</a:t>
                      </a:r>
                      <a:r>
                        <a:rPr lang="en-US" altLang="zh-CN" sz="3900" dirty="0"/>
                        <a:t>)</a:t>
                      </a:r>
                      <a:endParaRPr lang="zh-CN" altLang="en-US" sz="3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altLang="zh-CN" sz="3900" dirty="0"/>
                        <a:t>!a</a:t>
                      </a:r>
                      <a:endParaRPr lang="zh-CN" altLang="en-US" sz="3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altLang="zh-CN" sz="3800" dirty="0"/>
                        <a:t>a </a:t>
                      </a:r>
                      <a:r>
                        <a:rPr lang="zh-CN" altLang="en-US" sz="3800" dirty="0"/>
                        <a:t>为假， </a:t>
                      </a:r>
                      <a:r>
                        <a:rPr lang="en-US" altLang="zh-CN" sz="3800" dirty="0"/>
                        <a:t>!</a:t>
                      </a:r>
                      <a:r>
                        <a:rPr lang="en-NZ" altLang="zh-CN" sz="3800" dirty="0"/>
                        <a:t>a </a:t>
                      </a:r>
                      <a:r>
                        <a:rPr lang="zh-CN" altLang="en-US" sz="3800" dirty="0"/>
                        <a:t>结果为真； </a:t>
                      </a:r>
                      <a:r>
                        <a:rPr lang="en-NZ" altLang="zh-CN" sz="3800" dirty="0"/>
                        <a:t>a </a:t>
                      </a:r>
                      <a:r>
                        <a:rPr lang="zh-CN" altLang="en-US" sz="3800" dirty="0"/>
                        <a:t>为真， </a:t>
                      </a:r>
                      <a:r>
                        <a:rPr lang="en-US" altLang="zh-CN" sz="3800" dirty="0"/>
                        <a:t>!</a:t>
                      </a:r>
                      <a:r>
                        <a:rPr lang="en-NZ" altLang="zh-CN" sz="3800" dirty="0"/>
                        <a:t>a </a:t>
                      </a:r>
                      <a:r>
                        <a:rPr lang="zh-CN" altLang="en-US" sz="3800" dirty="0"/>
                        <a:t>结果为假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49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60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0"/>
            <a:ext cx="10353761" cy="962783"/>
          </a:xfrm>
        </p:spPr>
        <p:txBody>
          <a:bodyPr/>
          <a:lstStyle/>
          <a:p>
            <a:r>
              <a:rPr lang="zh-CN" altLang="en-US" dirty="0"/>
              <a:t>练习：口播结果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56" y="1818017"/>
            <a:ext cx="3807568" cy="3221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000" dirty="0"/>
              <a:t>int a=10;</a:t>
            </a:r>
          </a:p>
          <a:p>
            <a:pPr marL="0" indent="0">
              <a:buNone/>
            </a:pPr>
            <a:r>
              <a:rPr lang="en-US" altLang="zh-CN" sz="5000" dirty="0"/>
              <a:t>int b=20;</a:t>
            </a:r>
          </a:p>
          <a:p>
            <a:pPr marL="0" indent="0">
              <a:buNone/>
            </a:pPr>
            <a:r>
              <a:rPr lang="en-US" altLang="zh-CN" sz="5000" dirty="0"/>
              <a:t>int c=30;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E9B4FC-48C7-4F01-8F0E-C5EDBB41D7A8}"/>
              </a:ext>
            </a:extLst>
          </p:cNvPr>
          <p:cNvSpPr txBox="1"/>
          <p:nvPr/>
        </p:nvSpPr>
        <p:spPr>
          <a:xfrm>
            <a:off x="3974124" y="1455543"/>
            <a:ext cx="729875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3900" dirty="0"/>
              <a:t>boolean b1=true;</a:t>
            </a:r>
          </a:p>
          <a:p>
            <a:pPr marL="0" indent="0">
              <a:buNone/>
            </a:pPr>
            <a:r>
              <a:rPr lang="en-US" altLang="zh-CN" sz="3900" dirty="0"/>
              <a:t>boolean b2=false;</a:t>
            </a:r>
          </a:p>
          <a:p>
            <a:pPr marL="0" indent="0">
              <a:buNone/>
            </a:pPr>
            <a:r>
              <a:rPr lang="en-US" altLang="zh-CN" sz="3900" dirty="0"/>
              <a:t>boolean b3=b1||b2;</a:t>
            </a:r>
          </a:p>
          <a:p>
            <a:pPr marL="0" indent="0">
              <a:buNone/>
            </a:pPr>
            <a:r>
              <a:rPr lang="en-US" altLang="zh-CN" sz="3900" dirty="0"/>
              <a:t>boolean b4=b1&amp;&amp;b2;</a:t>
            </a:r>
          </a:p>
          <a:p>
            <a:pPr marL="0" indent="0">
              <a:buNone/>
            </a:pPr>
            <a:r>
              <a:rPr lang="en-US" altLang="zh-CN" sz="3900" dirty="0"/>
              <a:t>boolean b5=!b1;</a:t>
            </a:r>
          </a:p>
          <a:p>
            <a:pPr marL="0" indent="0">
              <a:buNone/>
            </a:pPr>
            <a:r>
              <a:rPr lang="en-US" altLang="zh-CN" sz="3900" dirty="0"/>
              <a:t>boolean b6=(a&gt;b)&amp;&amp;b1;</a:t>
            </a:r>
          </a:p>
          <a:p>
            <a:pPr marL="0" indent="0">
              <a:buNone/>
            </a:pPr>
            <a:r>
              <a:rPr lang="en-US" altLang="zh-CN" sz="3900" dirty="0"/>
              <a:t>boolean b7=(a&gt;b)||c&gt;b;</a:t>
            </a:r>
          </a:p>
          <a:p>
            <a:pPr marL="0" indent="0">
              <a:buNone/>
            </a:pPr>
            <a:r>
              <a:rPr lang="en-US" altLang="zh-CN" sz="3900" dirty="0"/>
              <a:t>boolean b8=!(a==b);</a:t>
            </a:r>
          </a:p>
        </p:txBody>
      </p:sp>
    </p:spTree>
    <p:extLst>
      <p:ext uri="{BB962C8B-B14F-4D97-AF65-F5344CB8AC3E}">
        <p14:creationId xmlns:p14="http://schemas.microsoft.com/office/powerpoint/2010/main" val="288718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"/>
            <a:ext cx="10353761" cy="685800"/>
          </a:xfrm>
        </p:spPr>
        <p:txBody>
          <a:bodyPr/>
          <a:lstStyle/>
          <a:p>
            <a:r>
              <a:rPr lang="zh-CN" altLang="en-US" dirty="0"/>
              <a:t>三元运算符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2496"/>
            <a:ext cx="12027877" cy="58420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5000" dirty="0"/>
              <a:t>表达式 </a:t>
            </a:r>
            <a:r>
              <a:rPr lang="en-US" altLang="zh-CN" sz="5000" dirty="0"/>
              <a:t>1?</a:t>
            </a:r>
            <a:r>
              <a:rPr lang="zh-CN" altLang="en-US" sz="5000" dirty="0"/>
              <a:t>表达式 </a:t>
            </a:r>
            <a:r>
              <a:rPr lang="en-US" altLang="zh-CN" sz="5000" dirty="0"/>
              <a:t>2:</a:t>
            </a:r>
            <a:r>
              <a:rPr lang="zh-CN" altLang="en-US" sz="5000" dirty="0"/>
              <a:t>表达式 </a:t>
            </a:r>
            <a:r>
              <a:rPr lang="en-US" altLang="zh-CN" sz="5000" dirty="0"/>
              <a:t>3</a:t>
            </a:r>
          </a:p>
          <a:p>
            <a:pPr marL="0" indent="0">
              <a:buNone/>
            </a:pPr>
            <a:r>
              <a:rPr lang="zh-CN" altLang="en-US" sz="5000" dirty="0"/>
              <a:t>如果表达式 </a:t>
            </a:r>
            <a:r>
              <a:rPr lang="en-US" altLang="zh-CN" sz="5000" dirty="0"/>
              <a:t>1 </a:t>
            </a:r>
            <a:r>
              <a:rPr lang="zh-CN" altLang="en-US" sz="5000" dirty="0"/>
              <a:t>的结果为真，以表达式 </a:t>
            </a:r>
            <a:r>
              <a:rPr lang="en-US" altLang="zh-CN" sz="5000" dirty="0"/>
              <a:t>2 </a:t>
            </a:r>
            <a:r>
              <a:rPr lang="zh-CN" altLang="en-US" sz="5000" dirty="0"/>
              <a:t>的值作为整个条件表达式的值，否则以表达式 </a:t>
            </a:r>
            <a:r>
              <a:rPr lang="en-US" altLang="zh-CN" sz="5000" dirty="0"/>
              <a:t>3 </a:t>
            </a:r>
            <a:r>
              <a:rPr lang="zh-CN" altLang="en-US" sz="5000" dirty="0"/>
              <a:t>的值作为整个条件表达式的值。</a:t>
            </a:r>
            <a:endParaRPr lang="en-US" altLang="zh-CN" sz="5000" dirty="0"/>
          </a:p>
          <a:p>
            <a:pPr marL="0" indent="0">
              <a:buNone/>
            </a:pPr>
            <a:r>
              <a:rPr lang="en-US" altLang="zh-CN" sz="5000" dirty="0"/>
              <a:t>int a=9;</a:t>
            </a:r>
          </a:p>
          <a:p>
            <a:pPr marL="0" indent="0">
              <a:buNone/>
            </a:pPr>
            <a:r>
              <a:rPr lang="en-US" altLang="zh-CN" sz="5000" dirty="0"/>
              <a:t>int b=0;</a:t>
            </a:r>
          </a:p>
          <a:p>
            <a:pPr marL="0" indent="0">
              <a:buNone/>
            </a:pPr>
            <a:r>
              <a:rPr lang="en-US" altLang="zh-CN" sz="5000" dirty="0"/>
              <a:t>b=(a&gt;10?888:666);</a:t>
            </a:r>
          </a:p>
          <a:p>
            <a:pPr marL="0" indent="0">
              <a:buNone/>
            </a:pPr>
            <a:r>
              <a:rPr lang="en-US" altLang="zh-CN" sz="5000" dirty="0"/>
              <a:t>b=(a&gt;5?888:666);</a:t>
            </a:r>
          </a:p>
        </p:txBody>
      </p:sp>
    </p:spTree>
    <p:extLst>
      <p:ext uri="{BB962C8B-B14F-4D97-AF65-F5344CB8AC3E}">
        <p14:creationId xmlns:p14="http://schemas.microsoft.com/office/powerpoint/2010/main" val="2353740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600</Words>
  <Application>Microsoft Office PowerPoint</Application>
  <PresentationFormat>宽屏</PresentationFormat>
  <Paragraphs>67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Arial</vt:lpstr>
      <vt:lpstr>Bookman Old Style</vt:lpstr>
      <vt:lpstr>Rockwell</vt:lpstr>
      <vt:lpstr>Damask</vt:lpstr>
      <vt:lpstr>主讲人：杨中科  SE101—— Java编程基础  10-关系运算符</vt:lpstr>
      <vt:lpstr>关系运算符</vt:lpstr>
      <vt:lpstr>注意</vt:lpstr>
      <vt:lpstr>逻辑运算</vt:lpstr>
      <vt:lpstr>逻辑运算符</vt:lpstr>
      <vt:lpstr>练习：口播结果</vt:lpstr>
      <vt:lpstr>三元运算符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802</cp:revision>
  <dcterms:created xsi:type="dcterms:W3CDTF">2021-01-02T23:47:39Z</dcterms:created>
  <dcterms:modified xsi:type="dcterms:W3CDTF">2021-04-29T05:18:58Z</dcterms:modified>
</cp:coreProperties>
</file>