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25" r:id="rId3"/>
    <p:sldId id="326" r:id="rId4"/>
    <p:sldId id="327" r:id="rId5"/>
    <p:sldId id="328" r:id="rId6"/>
    <p:sldId id="32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字面量：“一看就能看出来”。</a:t>
            </a:r>
            <a:endParaRPr lang="en-US" altLang="zh-CN" dirty="0"/>
          </a:p>
          <a:p>
            <a:r>
              <a:rPr lang="zh-CN" altLang="en-US" dirty="0"/>
              <a:t>变量：要算出来。</a:t>
            </a:r>
            <a:endParaRPr lang="en-US" altLang="zh-CN" dirty="0"/>
          </a:p>
          <a:p>
            <a:r>
              <a:rPr lang="zh-CN" altLang="en-US" dirty="0"/>
              <a:t>数据类型：不能“我要买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日斤肉，因为我要给</a:t>
            </a:r>
            <a:r>
              <a:rPr lang="en-US" altLang="zh-CN" dirty="0"/>
              <a:t>68</a:t>
            </a:r>
            <a:r>
              <a:rPr lang="zh-CN" altLang="en-US" dirty="0"/>
              <a:t>过生日”。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7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同理， 变量名也是同样的作用， 通过变量名就可以</a:t>
            </a:r>
          </a:p>
          <a:p>
            <a:r>
              <a:rPr lang="zh-CN" altLang="en-US" dirty="0"/>
              <a:t>精准的找到变量对应的内存空间。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0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就像给孩子取名，也有规则，不能叫“</a:t>
            </a:r>
            <a:r>
              <a:rPr lang="en-US" altLang="zh-CN" dirty="0"/>
              <a:t>AK47</a:t>
            </a:r>
            <a:r>
              <a:rPr lang="zh-CN" altLang="en-US" dirty="0"/>
              <a:t>”、“</a:t>
            </a:r>
            <a:r>
              <a:rPr lang="en-US" altLang="zh-CN" dirty="0"/>
              <a:t>8848</a:t>
            </a:r>
            <a:r>
              <a:rPr lang="zh-CN" altLang="en-US" dirty="0"/>
              <a:t>”、空格。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63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01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5-</a:t>
            </a:r>
            <a:r>
              <a:rPr lang="zh-CN" altLang="en-US"/>
              <a:t>常用数据类型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/>
              <a:t>程序</a:t>
            </a:r>
            <a:r>
              <a:rPr lang="en-US" altLang="zh-CN" sz="3600" dirty="0"/>
              <a:t>=</a:t>
            </a:r>
            <a:r>
              <a:rPr lang="zh-CN" altLang="en-US" sz="3600" dirty="0"/>
              <a:t>命令</a:t>
            </a:r>
            <a:r>
              <a:rPr lang="en-US" altLang="zh-CN" sz="3600" dirty="0"/>
              <a:t>+</a:t>
            </a:r>
            <a:r>
              <a:rPr lang="zh-CN" altLang="en-US" sz="3600" dirty="0"/>
              <a:t>数据</a:t>
            </a:r>
            <a:r>
              <a:rPr lang="en-US" altLang="zh-CN" sz="3600" dirty="0"/>
              <a:t>+</a:t>
            </a:r>
            <a:r>
              <a:rPr lang="zh-CN" altLang="en-US" sz="3600" dirty="0"/>
              <a:t>逻辑</a:t>
            </a:r>
            <a:endParaRPr lang="en-US" altLang="zh-CN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08" y="1006384"/>
            <a:ext cx="8694721" cy="5631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5000" dirty="0"/>
              <a:t>Date </a:t>
            </a:r>
            <a:r>
              <a:rPr lang="en-US" altLang="zh-CN" sz="5000" dirty="0" err="1"/>
              <a:t>date</a:t>
            </a:r>
            <a:r>
              <a:rPr lang="en-US" altLang="zh-CN" sz="5000" dirty="0"/>
              <a:t> = </a:t>
            </a:r>
            <a:r>
              <a:rPr lang="zh-CN" altLang="en-US" sz="5000" dirty="0"/>
              <a:t>查询可用日期</a:t>
            </a:r>
            <a:r>
              <a:rPr lang="en-US" altLang="zh-CN" sz="5000" dirty="0"/>
              <a:t>("</a:t>
            </a:r>
            <a:r>
              <a:rPr lang="zh-CN" altLang="en-US" sz="5000" dirty="0"/>
              <a:t>载人</a:t>
            </a:r>
            <a:r>
              <a:rPr lang="en-US" altLang="zh-CN" sz="5000" dirty="0"/>
              <a:t>");</a:t>
            </a:r>
          </a:p>
          <a:p>
            <a:pPr marL="0" indent="0">
              <a:buNone/>
            </a:pPr>
            <a:r>
              <a:rPr lang="en-US" altLang="zh-CN" sz="5000" dirty="0"/>
              <a:t>int weight = 60+306;</a:t>
            </a:r>
          </a:p>
          <a:p>
            <a:pPr marL="0" indent="0">
              <a:buNone/>
            </a:pPr>
            <a:r>
              <a:rPr lang="en-US" altLang="zh-CN" sz="5000" dirty="0"/>
              <a:t>Rocket r1=</a:t>
            </a:r>
            <a:r>
              <a:rPr lang="zh-CN" altLang="en-US" sz="5000" dirty="0"/>
              <a:t>组装载人火箭</a:t>
            </a:r>
            <a:r>
              <a:rPr lang="en-US" altLang="zh-CN" sz="5000" dirty="0"/>
              <a:t>(weight);</a:t>
            </a:r>
          </a:p>
          <a:p>
            <a:pPr marL="0" indent="0">
              <a:buNone/>
            </a:pPr>
            <a:r>
              <a:rPr lang="en-US" altLang="zh-CN" sz="5000" dirty="0"/>
              <a:t>if(date==</a:t>
            </a:r>
            <a:r>
              <a:rPr lang="en-US" altLang="zh-CN" sz="5000" dirty="0" err="1"/>
              <a:t>Date.Today</a:t>
            </a:r>
            <a:r>
              <a:rPr lang="en-US" altLang="zh-CN" sz="5000" dirty="0"/>
              <a:t>)</a:t>
            </a:r>
          </a:p>
          <a:p>
            <a:pPr marL="0" indent="0">
              <a:buNone/>
            </a:pPr>
            <a:r>
              <a:rPr lang="en-US" altLang="zh-CN" sz="5000" dirty="0"/>
              <a:t>{</a:t>
            </a:r>
          </a:p>
          <a:p>
            <a:pPr marL="0" indent="0">
              <a:buNone/>
            </a:pPr>
            <a:r>
              <a:rPr lang="en-US" altLang="zh-CN" sz="5000" dirty="0"/>
              <a:t>    </a:t>
            </a:r>
            <a:r>
              <a:rPr lang="zh-CN" altLang="en-US" sz="5000" dirty="0"/>
              <a:t>发射火箭</a:t>
            </a:r>
            <a:r>
              <a:rPr lang="en-US" altLang="zh-CN" sz="5000" dirty="0"/>
              <a:t>(r1,3);</a:t>
            </a:r>
          </a:p>
          <a:p>
            <a:pPr marL="0" indent="0">
              <a:buNone/>
            </a:pPr>
            <a:r>
              <a:rPr lang="en-US" altLang="zh-CN" sz="5000" dirty="0"/>
              <a:t>}</a:t>
            </a:r>
          </a:p>
          <a:p>
            <a:pPr marL="0" indent="0">
              <a:buNone/>
            </a:pPr>
            <a:endParaRPr lang="zh-CN" altLang="en-US" sz="5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351F012-5E2A-4EB7-A828-6B07DCFA5A81}"/>
              </a:ext>
            </a:extLst>
          </p:cNvPr>
          <p:cNvSpPr txBox="1">
            <a:spLocks/>
          </p:cNvSpPr>
          <p:nvPr/>
        </p:nvSpPr>
        <p:spPr>
          <a:xfrm>
            <a:off x="9072282" y="2965471"/>
            <a:ext cx="2725271" cy="3363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900" dirty="0">
                <a:solidFill>
                  <a:srgbClr val="00B0F0"/>
                </a:solidFill>
              </a:rPr>
              <a:t>方法</a:t>
            </a:r>
            <a:r>
              <a:rPr lang="en-US" altLang="zh-CN" sz="3900" dirty="0">
                <a:solidFill>
                  <a:srgbClr val="00B0F0"/>
                </a:solidFill>
              </a:rPr>
              <a:t>/</a:t>
            </a:r>
            <a:r>
              <a:rPr lang="zh-CN" altLang="en-US" sz="3900" dirty="0">
                <a:solidFill>
                  <a:srgbClr val="00B0F0"/>
                </a:solidFill>
              </a:rPr>
              <a:t>函数</a:t>
            </a:r>
            <a:endParaRPr lang="en-US" altLang="zh-CN" sz="39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zh-CN" altLang="en-US" sz="3900" dirty="0">
                <a:solidFill>
                  <a:srgbClr val="00B0F0"/>
                </a:solidFill>
              </a:rPr>
              <a:t>数据类型</a:t>
            </a:r>
            <a:endParaRPr lang="en-US" altLang="zh-CN" sz="3900" dirty="0">
              <a:solidFill>
                <a:srgbClr val="00B0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900" dirty="0">
                <a:solidFill>
                  <a:srgbClr val="00B0F0"/>
                </a:solidFill>
              </a:rPr>
              <a:t>字面量</a:t>
            </a:r>
            <a:endParaRPr lang="en-US" altLang="zh-CN" sz="3900" dirty="0">
              <a:solidFill>
                <a:srgbClr val="00B0F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900" dirty="0">
                <a:solidFill>
                  <a:srgbClr val="00B0F0"/>
                </a:solidFill>
              </a:rPr>
              <a:t>变量</a:t>
            </a:r>
            <a:endParaRPr lang="en-US" altLang="zh-CN" sz="39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常用数据类型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5000" dirty="0"/>
              <a:t>整数：</a:t>
            </a:r>
            <a:r>
              <a:rPr lang="en-US" altLang="zh-CN" sz="5000" dirty="0"/>
              <a:t>1</a:t>
            </a:r>
            <a:r>
              <a:rPr lang="zh-CN" altLang="en-US" sz="5000" dirty="0"/>
              <a:t>、</a:t>
            </a:r>
            <a:r>
              <a:rPr lang="en-US" altLang="zh-CN" sz="5000" dirty="0"/>
              <a:t>0</a:t>
            </a:r>
            <a:r>
              <a:rPr lang="zh-CN" altLang="en-US" sz="5000" dirty="0"/>
              <a:t>、</a:t>
            </a:r>
            <a:r>
              <a:rPr lang="en-US" altLang="zh-CN" sz="5000" dirty="0"/>
              <a:t>-1</a:t>
            </a:r>
            <a:r>
              <a:rPr lang="zh-CN" altLang="en-US" sz="5000" dirty="0"/>
              <a:t>、</a:t>
            </a:r>
            <a:r>
              <a:rPr lang="en-US" altLang="zh-CN" sz="5000" dirty="0"/>
              <a:t>365</a:t>
            </a:r>
          </a:p>
          <a:p>
            <a:pPr marL="0" indent="0">
              <a:buNone/>
            </a:pPr>
            <a:r>
              <a:rPr lang="zh-CN" altLang="en-US" sz="5000" dirty="0"/>
              <a:t>小数：</a:t>
            </a:r>
            <a:r>
              <a:rPr lang="en-US" altLang="zh-CN" sz="5000" dirty="0"/>
              <a:t>0.03</a:t>
            </a:r>
            <a:r>
              <a:rPr lang="zh-CN" altLang="en-US" sz="5000" dirty="0"/>
              <a:t>、</a:t>
            </a:r>
            <a:r>
              <a:rPr lang="en-US" altLang="zh-CN" sz="5000" dirty="0"/>
              <a:t>3.14</a:t>
            </a:r>
            <a:r>
              <a:rPr lang="zh-CN" altLang="en-US" sz="5000" dirty="0"/>
              <a:t>、</a:t>
            </a:r>
            <a:r>
              <a:rPr lang="en-US" altLang="zh-CN" sz="5000" dirty="0"/>
              <a:t>-1.68</a:t>
            </a:r>
          </a:p>
          <a:p>
            <a:pPr marL="0" indent="0">
              <a:buNone/>
            </a:pPr>
            <a:r>
              <a:rPr lang="zh-CN" altLang="en-US" sz="5000" dirty="0"/>
              <a:t>字符：</a:t>
            </a:r>
            <a:r>
              <a:rPr lang="en-US" altLang="zh-CN" sz="5000" dirty="0"/>
              <a:t>'a'</a:t>
            </a:r>
            <a:r>
              <a:rPr lang="zh-CN" altLang="en-US" sz="5000" dirty="0"/>
              <a:t>、</a:t>
            </a:r>
            <a:r>
              <a:rPr lang="en-US" altLang="zh-CN" sz="5000" dirty="0"/>
              <a:t>'w'</a:t>
            </a:r>
            <a:r>
              <a:rPr lang="zh-CN" altLang="en-US" sz="5000" dirty="0"/>
              <a:t>、</a:t>
            </a:r>
            <a:r>
              <a:rPr lang="en-US" altLang="zh-CN" sz="5000" dirty="0"/>
              <a:t>'</a:t>
            </a:r>
            <a:r>
              <a:rPr lang="zh-CN" altLang="en-US" sz="5000" dirty="0"/>
              <a:t>科</a:t>
            </a:r>
            <a:r>
              <a:rPr lang="en-US" altLang="zh-CN" sz="5000" dirty="0"/>
              <a:t>'</a:t>
            </a:r>
            <a:r>
              <a:rPr lang="zh-CN" altLang="en-US" sz="5000" dirty="0"/>
              <a:t>。一个汉字是一个字符。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字符串：</a:t>
            </a:r>
            <a:r>
              <a:rPr lang="en-US" altLang="zh-CN" sz="5000" dirty="0"/>
              <a:t>"</a:t>
            </a:r>
            <a:r>
              <a:rPr lang="zh-CN" altLang="en-US" sz="5000" dirty="0"/>
              <a:t>杨中科最帅</a:t>
            </a:r>
            <a:r>
              <a:rPr lang="en-US" altLang="zh-CN" sz="5000" dirty="0"/>
              <a:t>"</a:t>
            </a:r>
            <a:r>
              <a:rPr lang="zh-CN" altLang="en-US" sz="5000" dirty="0"/>
              <a:t>、</a:t>
            </a:r>
            <a:r>
              <a:rPr lang="en-US" altLang="zh-CN" sz="5000" dirty="0"/>
              <a:t>"java"</a:t>
            </a:r>
            <a:r>
              <a:rPr lang="zh-CN" altLang="en-US" sz="5000" dirty="0"/>
              <a:t>、</a:t>
            </a:r>
            <a:r>
              <a:rPr lang="en-US" altLang="zh-CN" sz="5000" dirty="0"/>
              <a:t>"yzk18"</a:t>
            </a:r>
          </a:p>
          <a:p>
            <a:pPr marL="0" indent="0">
              <a:buNone/>
            </a:pPr>
            <a:r>
              <a:rPr lang="zh-CN" altLang="en-US" sz="5000" dirty="0"/>
              <a:t>布尔值：</a:t>
            </a:r>
            <a:r>
              <a:rPr lang="en-US" altLang="zh-CN" sz="5000" dirty="0"/>
              <a:t>true</a:t>
            </a:r>
            <a:r>
              <a:rPr lang="zh-CN" altLang="en-US" sz="5000" dirty="0"/>
              <a:t>、</a:t>
            </a:r>
            <a:r>
              <a:rPr lang="en-US" altLang="zh-CN" sz="5000" dirty="0"/>
              <a:t>false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 dirty="0"/>
              <a:t>变量 </a:t>
            </a:r>
            <a:r>
              <a:rPr lang="en-US" altLang="zh-CN" sz="5000" dirty="0"/>
              <a:t>3 </a:t>
            </a:r>
            <a:r>
              <a:rPr lang="zh-CN" altLang="en-US" sz="5000" dirty="0"/>
              <a:t>部分：变量类型、变量名、变量值。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int i1=3;</a:t>
            </a:r>
          </a:p>
          <a:p>
            <a:pPr marL="0" indent="0">
              <a:buNone/>
            </a:pPr>
            <a:r>
              <a:rPr lang="en-US" altLang="zh-CN" sz="5000" dirty="0"/>
              <a:t>int age=9;</a:t>
            </a:r>
          </a:p>
          <a:p>
            <a:pPr marL="0" indent="0">
              <a:buNone/>
            </a:pPr>
            <a:r>
              <a:rPr lang="en-US" altLang="zh-CN" sz="5000" dirty="0"/>
              <a:t>String name="</a:t>
            </a:r>
            <a:r>
              <a:rPr lang="zh-CN" altLang="en-US" sz="5000" dirty="0"/>
              <a:t>杨中科</a:t>
            </a:r>
            <a:r>
              <a:rPr lang="en-US" altLang="zh-CN" sz="5000" dirty="0"/>
              <a:t>";</a:t>
            </a:r>
          </a:p>
          <a:p>
            <a:pPr marL="0" indent="0">
              <a:buNone/>
            </a:pP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04873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62783"/>
          </a:xfrm>
        </p:spPr>
        <p:txBody>
          <a:bodyPr/>
          <a:lstStyle/>
          <a:p>
            <a:r>
              <a:rPr lang="zh-CN" altLang="en-US" dirty="0"/>
              <a:t>标识符</a:t>
            </a:r>
            <a:r>
              <a:rPr lang="en-US" altLang="zh-CN" dirty="0"/>
              <a:t>(</a:t>
            </a:r>
            <a:r>
              <a:rPr lang="zh-CN" altLang="en-US" dirty="0"/>
              <a:t>变量名等</a:t>
            </a:r>
            <a:r>
              <a:rPr lang="en-US" altLang="zh-CN" dirty="0"/>
              <a:t>)</a:t>
            </a:r>
            <a:r>
              <a:rPr lang="zh-CN" altLang="en-US" dirty="0"/>
              <a:t>命名规则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88894"/>
            <a:ext cx="11867182" cy="6069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5000" dirty="0"/>
              <a:t>1) </a:t>
            </a:r>
            <a:r>
              <a:rPr lang="zh-CN" altLang="en-US" sz="5000" dirty="0"/>
              <a:t>只能由数字、字母、下划线</a:t>
            </a:r>
            <a:r>
              <a:rPr lang="en-US" altLang="zh-CN" sz="5000" dirty="0"/>
              <a:t>_</a:t>
            </a:r>
            <a:r>
              <a:rPr lang="zh-CN" altLang="en-US" sz="5000" dirty="0"/>
              <a:t>、美元符号</a:t>
            </a:r>
            <a:r>
              <a:rPr lang="en-US" altLang="zh-CN" sz="5000" dirty="0"/>
              <a:t>$</a:t>
            </a:r>
            <a:r>
              <a:rPr lang="zh-CN" altLang="en-US" sz="5000" dirty="0"/>
              <a:t>、中文字符组成。</a:t>
            </a:r>
          </a:p>
          <a:p>
            <a:pPr marL="0" indent="0">
              <a:buNone/>
            </a:pPr>
            <a:r>
              <a:rPr lang="en-US" altLang="zh-CN" sz="5000" dirty="0"/>
              <a:t>2) </a:t>
            </a:r>
            <a:r>
              <a:rPr lang="zh-CN" altLang="en-US" sz="5000" dirty="0"/>
              <a:t>首字母不能是数字；</a:t>
            </a:r>
          </a:p>
          <a:p>
            <a:pPr marL="0" indent="0">
              <a:buNone/>
            </a:pPr>
            <a:r>
              <a:rPr lang="en-US" altLang="zh-CN" sz="5000" dirty="0"/>
              <a:t>3) </a:t>
            </a:r>
            <a:r>
              <a:rPr lang="zh-CN" altLang="en-US" sz="5000" dirty="0"/>
              <a:t>大小写敏感的。</a:t>
            </a:r>
            <a:r>
              <a:rPr lang="en-NZ" altLang="zh-CN" sz="5000" dirty="0"/>
              <a:t>max</a:t>
            </a:r>
            <a:r>
              <a:rPr lang="zh-CN" altLang="en-NZ" sz="5000" dirty="0"/>
              <a:t>， </a:t>
            </a:r>
            <a:r>
              <a:rPr lang="en-NZ" altLang="zh-CN" sz="5000" dirty="0"/>
              <a:t>Max</a:t>
            </a:r>
            <a:r>
              <a:rPr lang="zh-CN" altLang="en-US" sz="5000" dirty="0"/>
              <a:t>不同。</a:t>
            </a:r>
          </a:p>
          <a:p>
            <a:pPr marL="0" indent="0">
              <a:buNone/>
            </a:pPr>
            <a:r>
              <a:rPr lang="en-US" altLang="zh-CN" sz="5000" dirty="0"/>
              <a:t>4) </a:t>
            </a:r>
            <a:r>
              <a:rPr lang="zh-CN" altLang="en-US" sz="5000" dirty="0"/>
              <a:t>不能全部是关键字。</a:t>
            </a:r>
            <a:r>
              <a:rPr lang="en-NZ" altLang="zh-CN" sz="5000" dirty="0"/>
              <a:t>break</a:t>
            </a:r>
            <a:r>
              <a:rPr lang="zh-CN" altLang="en-NZ" sz="5000" dirty="0"/>
              <a:t>、 </a:t>
            </a:r>
            <a:r>
              <a:rPr lang="en-NZ" altLang="zh-CN" sz="5000" dirty="0"/>
              <a:t>case</a:t>
            </a:r>
            <a:r>
              <a:rPr lang="zh-CN" altLang="en-NZ" sz="5000" dirty="0"/>
              <a:t>、 </a:t>
            </a:r>
            <a:r>
              <a:rPr lang="en-NZ" altLang="zh-CN" sz="5000" dirty="0"/>
              <a:t>char</a:t>
            </a:r>
            <a:r>
              <a:rPr lang="zh-CN" altLang="en-NZ" sz="5000" dirty="0"/>
              <a:t>、 </a:t>
            </a:r>
            <a:r>
              <a:rPr lang="en-NZ" altLang="zh-CN" sz="5000" dirty="0"/>
              <a:t>for</a:t>
            </a:r>
            <a:r>
              <a:rPr lang="zh-CN" altLang="en-NZ" sz="5000" dirty="0"/>
              <a:t>、 </a:t>
            </a:r>
            <a:r>
              <a:rPr lang="en-NZ" altLang="zh-CN" sz="5000" dirty="0"/>
              <a:t>if</a:t>
            </a:r>
            <a:r>
              <a:rPr lang="zh-CN" altLang="en-NZ" sz="5000" dirty="0"/>
              <a:t>、 </a:t>
            </a:r>
            <a:r>
              <a:rPr lang="en-NZ" altLang="zh-CN" sz="5000" dirty="0"/>
              <a:t>void</a:t>
            </a:r>
            <a:r>
              <a:rPr lang="zh-CN" altLang="en-NZ" sz="5000" dirty="0"/>
              <a:t>、 </a:t>
            </a:r>
            <a:r>
              <a:rPr lang="en-NZ" altLang="zh-CN" sz="5000" dirty="0"/>
              <a:t>int</a:t>
            </a:r>
            <a:r>
              <a:rPr lang="zh-CN" altLang="en-NZ" sz="5000" dirty="0"/>
              <a:t>、</a:t>
            </a:r>
            <a:r>
              <a:rPr lang="en-NZ" altLang="zh-CN" sz="5000" dirty="0"/>
              <a:t>long </a:t>
            </a:r>
            <a:r>
              <a:rPr lang="zh-CN" altLang="en-US" sz="5000" dirty="0"/>
              <a:t>等。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不用记，碰到错误知道就行。</a:t>
            </a:r>
          </a:p>
        </p:txBody>
      </p:sp>
    </p:spTree>
    <p:extLst>
      <p:ext uri="{BB962C8B-B14F-4D97-AF65-F5344CB8AC3E}">
        <p14:creationId xmlns:p14="http://schemas.microsoft.com/office/powerpoint/2010/main" val="310004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常用数据类型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7" y="1226943"/>
            <a:ext cx="11741676" cy="5227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5000" dirty="0"/>
              <a:t>整数：主要是</a:t>
            </a:r>
            <a:r>
              <a:rPr lang="en-US" altLang="zh-CN" sz="5000" dirty="0"/>
              <a:t>int</a:t>
            </a:r>
            <a:r>
              <a:rPr lang="zh-CN" altLang="en-US" sz="5000" dirty="0"/>
              <a:t>。还有</a:t>
            </a:r>
            <a:r>
              <a:rPr lang="en-US" altLang="zh-CN" sz="5000" dirty="0"/>
              <a:t>long</a:t>
            </a:r>
            <a:r>
              <a:rPr lang="zh-CN" altLang="en-US" sz="5000" dirty="0"/>
              <a:t>、</a:t>
            </a:r>
            <a:r>
              <a:rPr lang="en-US" altLang="zh-CN" sz="5000" dirty="0"/>
              <a:t>short</a:t>
            </a:r>
            <a:r>
              <a:rPr lang="zh-CN" altLang="en-US" sz="5000" dirty="0"/>
              <a:t>、</a:t>
            </a:r>
            <a:r>
              <a:rPr lang="en-US" altLang="zh-CN" sz="5000" dirty="0"/>
              <a:t>byte</a:t>
            </a:r>
            <a:r>
              <a:rPr lang="zh-CN" altLang="en-US" sz="5000" dirty="0"/>
              <a:t>等。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浮点数：主要是</a:t>
            </a:r>
            <a:r>
              <a:rPr lang="en-US" altLang="zh-CN" sz="5000" dirty="0"/>
              <a:t>float</a:t>
            </a:r>
            <a:r>
              <a:rPr lang="zh-CN" altLang="en-US" sz="5000" dirty="0"/>
              <a:t>。还有</a:t>
            </a:r>
            <a:r>
              <a:rPr lang="en-US" altLang="zh-CN" sz="5000" dirty="0"/>
              <a:t>double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字符：</a:t>
            </a:r>
            <a:r>
              <a:rPr lang="en-US" altLang="zh-CN" sz="5000" dirty="0"/>
              <a:t>char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布尔：</a:t>
            </a:r>
            <a:r>
              <a:rPr lang="en-US" altLang="zh-CN" sz="5000" dirty="0" err="1"/>
              <a:t>boolean</a:t>
            </a:r>
            <a:r>
              <a:rPr lang="zh-CN" altLang="en-US" sz="5000" dirty="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字符串：</a:t>
            </a:r>
            <a:r>
              <a:rPr lang="en-US" altLang="zh-CN" sz="5000" dirty="0"/>
              <a:t>String</a:t>
            </a:r>
            <a:r>
              <a:rPr lang="zh-CN" altLang="en-US" sz="5000" dirty="0"/>
              <a:t>。字符串中</a:t>
            </a:r>
            <a:r>
              <a:rPr lang="en-US" altLang="zh-CN" sz="5000" dirty="0"/>
              <a:t>\</a:t>
            </a:r>
            <a:r>
              <a:rPr lang="zh-CN" altLang="en-US" sz="5000" dirty="0"/>
              <a:t>和换行的转义</a:t>
            </a:r>
            <a:r>
              <a:rPr lang="en-US" altLang="zh-CN" sz="5000" dirty="0"/>
              <a:t>(</a:t>
            </a:r>
            <a:r>
              <a:rPr lang="zh-CN" altLang="en-US" sz="5000" dirty="0"/>
              <a:t>难点）：</a:t>
            </a:r>
            <a:r>
              <a:rPr lang="en-US" altLang="zh-CN" sz="5000" dirty="0"/>
              <a:t>"hello\\world\n</a:t>
            </a:r>
            <a:r>
              <a:rPr lang="zh-CN" altLang="en-US" sz="5000"/>
              <a:t>你好</a:t>
            </a:r>
            <a:r>
              <a:rPr lang="en-US" altLang="zh-CN" sz="5000"/>
              <a:t>"</a:t>
            </a:r>
            <a:endParaRPr lang="en-US" altLang="zh-CN" sz="5000" dirty="0"/>
          </a:p>
          <a:p>
            <a:pPr marL="0" indent="0">
              <a:buNone/>
            </a:pPr>
            <a:endParaRPr lang="en-US" altLang="zh-CN" sz="5000" dirty="0"/>
          </a:p>
          <a:p>
            <a:pPr marL="0" indent="0">
              <a:buNone/>
            </a:pP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65014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393</Words>
  <Application>Microsoft Office PowerPoint</Application>
  <PresentationFormat>宽屏</PresentationFormat>
  <Paragraphs>48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 SE101—— Java编程基础  5-常用数据类型</vt:lpstr>
      <vt:lpstr>程序=命令+数据+逻辑</vt:lpstr>
      <vt:lpstr>常用数据类型</vt:lpstr>
      <vt:lpstr>变量</vt:lpstr>
      <vt:lpstr>标识符(变量名等)命名规则</vt:lpstr>
      <vt:lpstr>常用数据类型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685</cp:revision>
  <dcterms:created xsi:type="dcterms:W3CDTF">2021-01-02T23:47:39Z</dcterms:created>
  <dcterms:modified xsi:type="dcterms:W3CDTF">2021-04-29T05:18:03Z</dcterms:modified>
</cp:coreProperties>
</file>