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8" r:id="rId4"/>
    <p:sldId id="257" r:id="rId5"/>
    <p:sldId id="262" r:id="rId6"/>
    <p:sldId id="259" r:id="rId7"/>
    <p:sldId id="263" r:id="rId8"/>
    <p:sldId id="261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874CC-5543-4927-BC34-268ED9575FE5}" type="datetimeFigureOut">
              <a:rPr lang="de-CH" smtClean="0"/>
              <a:t>17.01.2025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F2743-AA34-467E-91C6-42C0AD0E03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598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FF66C-F33A-D9EF-1CE4-681933EE0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E6421B-43DA-FD25-B40F-41079E2B1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E64AA5-B36A-7AAD-1F2E-85D741A3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17.01.2025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1F182-1E70-F32C-CF18-B47092AA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91D13B-D884-E528-914C-0462F80D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1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8FF45-B770-C8F8-C3A8-B3204952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4B3193-F65A-0664-BD11-947F3DFC1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B83D41-CA23-4915-5DAF-44E5D52E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17.01.2025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051ADE-BC3B-C9D3-A62E-CC5961BB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62ACA-CCE8-A4EA-A187-C8EED020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801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7950BD-434E-5603-9650-DBB7A6582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49F0E9-A365-E212-84DC-78765EC7C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765851-B406-2A8D-41C9-DDAD067A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17.01.2025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DA187C-E1E9-06BC-B878-26D5129F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497419-9718-3964-E648-5E89BC4A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86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pPr algn="r"/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94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4833" y="3622530"/>
            <a:ext cx="4401600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4833" y="2949000"/>
            <a:ext cx="4401600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54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02F8C3-F00F-4E27-5DA6-A2641DD8B6DB}"/>
              </a:ext>
            </a:extLst>
          </p:cNvPr>
          <p:cNvSpPr/>
          <p:nvPr userDrawn="1"/>
        </p:nvSpPr>
        <p:spPr>
          <a:xfrm>
            <a:off x="946149" y="1524000"/>
            <a:ext cx="4665132" cy="5024967"/>
          </a:xfrm>
          <a:prstGeom prst="roundRect">
            <a:avLst>
              <a:gd name="adj" fmla="val 2692"/>
            </a:avLst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4916" y="1524000"/>
            <a:ext cx="5361517" cy="5024967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3293" y="2062081"/>
            <a:ext cx="4250844" cy="448688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E63B7-D931-B133-8FA6-99393C16E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3293" y="1605279"/>
            <a:ext cx="4250844" cy="365761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9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50" y="5072095"/>
            <a:ext cx="10310283" cy="1358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D0099F9-FDA2-A9F6-57CB-FC34D12DC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567" y="4673600"/>
            <a:ext cx="10310283" cy="302942"/>
          </a:xfrm>
        </p:spPr>
        <p:txBody>
          <a:bodyPr anchor="b">
            <a:no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139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48252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6" y="3060205"/>
            <a:ext cx="4754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5149851" cy="2967704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654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60433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6" y="309034"/>
            <a:ext cx="4670400" cy="623993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877671"/>
            <a:ext cx="51604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384611"/>
            <a:ext cx="5136346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665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5573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11996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647440"/>
            <a:ext cx="2712072" cy="2901526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647440"/>
            <a:ext cx="2712072" cy="2901526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0905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309033"/>
            <a:ext cx="10320867" cy="2908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53157"/>
            <a:ext cx="10320867" cy="76673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6"/>
            <a:ext cx="10320867" cy="168113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29860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29A4C-B2EC-1F73-79B9-D0465179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1FCA7-C647-E12E-E290-05047F2C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AC6B55-A08C-F190-DE26-AEBEDB59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17.01.2025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9B675-6324-8966-0FBB-F66285A4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CDFB6-96E1-1397-0446-301BE89E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1865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72967"/>
            <a:ext cx="10320867" cy="2976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1894398"/>
            <a:ext cx="10320867" cy="1517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426687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304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2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4993766"/>
            <a:ext cx="10320864" cy="1555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8472" y="2008095"/>
            <a:ext cx="3787959" cy="236697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8B225C-4574-4169-99B1-3FFBD32E9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583643"/>
            <a:ext cx="1032086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EFEB615-7805-C2F5-0C2F-3E4AF83FE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3762" y="1528887"/>
            <a:ext cx="378266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465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542" y="309033"/>
            <a:ext cx="5138400" cy="2644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5"/>
            <a:ext cx="472274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275359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693DB84-420D-5CDE-49A5-EED8F391E7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8" y="756064"/>
            <a:ext cx="4456800" cy="26448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933">
                <a:solidFill>
                  <a:schemeClr val="tx1"/>
                </a:solidFill>
              </a:defRPr>
            </a:lvl2pPr>
            <a:lvl3pPr>
              <a:defRPr sz="800">
                <a:solidFill>
                  <a:schemeClr val="tx1"/>
                </a:solidFill>
              </a:defRPr>
            </a:lvl3pPr>
            <a:lvl4pPr>
              <a:defRPr sz="733">
                <a:solidFill>
                  <a:schemeClr val="tx1"/>
                </a:solidFill>
              </a:defRPr>
            </a:lvl4pPr>
            <a:lvl5pPr>
              <a:defRPr sz="7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AD573DD-7162-181F-4757-454D200FAD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8" y="309033"/>
            <a:ext cx="44568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098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6589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23510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F270CF7-D74E-AF4D-86D1-6B50BA817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105938"/>
            <a:ext cx="5160000" cy="244302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49B3FD1-8F83-390B-8BA6-0DDE686EE2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648731"/>
            <a:ext cx="5160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639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25251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836894"/>
            <a:ext cx="2712072" cy="27120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8E8950D-5AAE-8D54-D70F-7F5338ECA7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632" y="717000"/>
            <a:ext cx="4516800" cy="27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8869D27-0CC0-2CA8-0678-F219D8FA4A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39633" y="309033"/>
            <a:ext cx="45168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368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5262566"/>
            <a:ext cx="10310283" cy="1286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06383" y="1297409"/>
            <a:ext cx="3168651" cy="3358759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2AA11F0-C2F5-DD17-B7FE-4C214AA43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5568" y="1677117"/>
            <a:ext cx="3170400" cy="29808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A6DA4EF-55DA-5237-592B-4DB7D3065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5450" y="1677117"/>
            <a:ext cx="3170400" cy="2980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4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ID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7533AA-4677-3794-67B0-157519D1F2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50" y="4802691"/>
            <a:ext cx="102997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627991-E21E-068D-E6CD-9B25A570D8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5567" y="1297408"/>
            <a:ext cx="31704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3869D82-347F-8D6F-57CE-9DD904E6F0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5449" y="1295365"/>
            <a:ext cx="3170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66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92932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22488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9881A1-6E5B-E82F-C2F1-11713FE9D6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0" y="17125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431E933-40B6-AEE2-256F-BF6EBD83FA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38645" y="3527457"/>
            <a:ext cx="2400000" cy="56044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F89B26-6545-7D4B-70E3-2C7EAF29982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3707" y="3539414"/>
            <a:ext cx="2400000" cy="548492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8D04E8C-3E62-FD76-AC2F-3C743A7967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738842" y="4218565"/>
            <a:ext cx="2400300" cy="231241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AB8EA249-C9A0-18DC-AF71-140F40E0C29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33707" y="4218565"/>
            <a:ext cx="2400300" cy="231240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225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571439" y="1701443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582777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5087691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434755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782227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EF204C-57FE-D308-AE55-0EC7B39312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12741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DD29B54-DF4C-FFFC-ECB7-FD3C5AD9B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09368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AD78A0C-1E24-49D5-9550-C2163F9977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2607" y="3527456"/>
            <a:ext cx="2400000" cy="5425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B65D21-5F82-512B-4B7B-713AE828AA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5995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06672E2-978D-B0FD-DF1B-27864A517EA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09368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AC00A20-237D-67E6-AF87-866D432973E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05995" y="4166045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82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063109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10731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380294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3420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8772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F4BE6-B9FA-66FA-733E-56254FAB6F4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84435E89-7552-84E3-F3EF-A9898752D041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635126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848CA24-D867-DD0A-DCD9-B07F0F267B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269635"/>
            <a:ext cx="2280000" cy="2280922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5E2A1B3-7F9E-08EC-881F-E57839DE0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8624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FB8407D-3DEF-4393-0DA3-709794B645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5083" y="3552658"/>
            <a:ext cx="2280000" cy="5933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99F997E-0EB3-654C-51A2-1472C16148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76433" y="3533950"/>
            <a:ext cx="2280000" cy="61202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94A06F4-CA99-72D2-951E-1E431BA1EB6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57180" y="4264186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3E7645F-7494-1074-70EA-99EDCB1EA31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11445" y="4261197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262628C-41DF-C9D0-6EB9-3CD6089122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1445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5084A38-9004-9470-FF3B-13203ACEB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965710" y="4261197"/>
            <a:ext cx="2280000" cy="228936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402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FC87F29-42D1-D1BE-DD09-12D83DB8EF5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692000" y="1966806"/>
            <a:ext cx="8808000" cy="45720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D08D3A-FB0F-4B34-1384-95E4B6369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92001" y="1395780"/>
            <a:ext cx="888456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30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500FE-FCDD-68FF-B51D-7562E2A4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EE7D4-03D6-1186-EC8C-67F1D1650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B4AA90-9E32-F95D-B0B7-955D4979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17.01.2025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B3D32F-D139-9882-C1A9-7AFD12F9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B856D-16CF-37C1-3C80-85250AF4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48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y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96938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19723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112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5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177F1-645C-78FB-4EBC-38565236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8EC7D7-755D-AE3C-DE95-144DAC433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759B1D-658C-38AC-0422-1233B4EA6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A9F6EB-2277-A2A0-B58D-5CBF5358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17.01.2025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BA501E-C7ED-EE93-5F39-13B730C2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3D9F5D-8ECE-55BF-43B0-FDEFC7CB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168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451DD-8A30-70E7-DF39-BAF243F2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7C3CDE-9A5F-9C9B-4F08-7AFF8E930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2B3D2C-9033-B40E-1913-E8E5E9A89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878D14-050F-448F-8E29-123BDAFBE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0C505D-BE09-098C-F5E1-C3DDABD18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4A433A-4CCA-795D-E31F-145917A4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17.01.2025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B48515-E735-68AC-6A7E-70BBA02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CD2E58-D728-B9B3-A731-351F36C2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150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C8004-51C4-0E01-30BF-04A6ED62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18C448-2DD6-0523-7777-735ABA0F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17.01.2025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5B88F5-31C0-A808-ADA9-01CE06A5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701965-6A3B-4924-46E4-9D3AD69A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520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0ECE62-C7EA-F7C5-F417-AFF0F0E6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17.01.2025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627DE1-6528-0BE0-18AB-FFC35C78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80B905-E052-3036-6ADF-FDC224A9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252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C402F-C848-A34B-8AA1-37FC4552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810C0-93B9-85C9-A204-AF3BB0165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68BE7D-BDCA-CE54-726E-697EE66D2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9BF610-C4D3-E2EA-E843-0208D13F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17.01.2025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5B9BC4-FD4E-7C38-EA37-B3AD9D30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5F1A55-79B5-BFEE-3CD1-612905BA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771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45017-D784-9BB8-594F-9B180BCE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752C25-3D7D-F69F-A36B-2ED00FC4B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19FF90-E03D-EECB-3724-3051C13DF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A487A-0076-71B2-3650-63BC761C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17.01.2025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A2E2E9-1559-6698-5DB8-25CC8C8E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A28D5D-0A8D-0E39-8BFE-9D3A3A2B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53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A3CFDA-BC19-5B6C-6D27-B5036231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5450C9-3414-DE7D-728E-03FD1DDCB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A76A39-63A9-71AE-6BFC-454D783B1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29DC7-6401-42F5-B7F0-A483B2EB8E36}" type="datetimeFigureOut">
              <a:rPr lang="de-CH" smtClean="0"/>
              <a:t>17.01.2025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25C32C-468A-08F9-F10A-952147068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74D01-33AF-773F-8052-3BDC4459E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36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41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r>
              <a:rPr lang="en-ID"/>
              <a:t>SIERRA // BRAND GUIDELINES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7D481-AB2A-CBD5-D5B3-1458140CFCF9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82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4" orient="horz" pos="292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884">
          <p15:clr>
            <a:srgbClr val="F26B43"/>
          </p15:clr>
        </p15:guide>
        <p15:guide id="7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3354EAD-FBFF-4AA4-DB79-D99D799938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43134C8-CFCD-8957-58A1-1AE307324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de-DE" sz="6600" dirty="0" err="1">
                <a:solidFill>
                  <a:schemeClr val="bg1"/>
                </a:solidFill>
              </a:rPr>
              <a:t>Rivest</a:t>
            </a:r>
            <a:r>
              <a:rPr lang="de-DE" sz="6600" dirty="0">
                <a:solidFill>
                  <a:schemeClr val="bg1"/>
                </a:solidFill>
              </a:rPr>
              <a:t>–</a:t>
            </a:r>
            <a:r>
              <a:rPr lang="de-DE" sz="6600" dirty="0" err="1">
                <a:solidFill>
                  <a:schemeClr val="bg1"/>
                </a:solidFill>
              </a:rPr>
              <a:t>Shamir</a:t>
            </a:r>
            <a:r>
              <a:rPr lang="de-DE" sz="6600" dirty="0">
                <a:solidFill>
                  <a:schemeClr val="bg1"/>
                </a:solidFill>
              </a:rPr>
              <a:t>–</a:t>
            </a:r>
            <a:r>
              <a:rPr lang="de-DE" sz="6600" dirty="0" err="1">
                <a:solidFill>
                  <a:schemeClr val="bg1"/>
                </a:solidFill>
              </a:rPr>
              <a:t>Adleman</a:t>
            </a:r>
            <a:endParaRPr lang="de-CH" sz="66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B9BAD5-4DA6-C93E-F8C4-77397D6F8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Projektarbeit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D5327E-775F-E027-FA10-C1413ECC6F13}"/>
              </a:ext>
            </a:extLst>
          </p:cNvPr>
          <p:cNvSpPr txBox="1"/>
          <p:nvPr/>
        </p:nvSpPr>
        <p:spPr>
          <a:xfrm>
            <a:off x="10668000" y="5975898"/>
            <a:ext cx="129234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50"/>
              <a:t>von</a:t>
            </a:r>
          </a:p>
          <a:p>
            <a:pPr>
              <a:spcAft>
                <a:spcPts val="600"/>
              </a:spcAft>
            </a:pPr>
            <a:r>
              <a:rPr lang="de-DE" sz="1050"/>
              <a:t>Tim Ineichen, </a:t>
            </a:r>
          </a:p>
          <a:p>
            <a:pPr>
              <a:spcAft>
                <a:spcPts val="600"/>
              </a:spcAft>
            </a:pPr>
            <a:r>
              <a:rPr lang="de-DE" sz="1050"/>
              <a:t>Rodrigo Zihlmann, </a:t>
            </a:r>
          </a:p>
          <a:p>
            <a:pPr>
              <a:spcAft>
                <a:spcPts val="600"/>
              </a:spcAft>
            </a:pPr>
            <a:r>
              <a:rPr lang="de-DE" sz="1050"/>
              <a:t>Sheryl Leutenegger</a:t>
            </a:r>
            <a:endParaRPr lang="de-CH" sz="105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B927178-FAE1-A30C-19D1-547E9BE7D93E}"/>
              </a:ext>
            </a:extLst>
          </p:cNvPr>
          <p:cNvSpPr txBox="1"/>
          <p:nvPr/>
        </p:nvSpPr>
        <p:spPr>
          <a:xfrm>
            <a:off x="231659" y="6460646"/>
            <a:ext cx="2324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50"/>
              <a:t>Schweizerische Fachholschule TEKO</a:t>
            </a:r>
            <a:endParaRPr lang="de-CH" sz="105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407121-FC18-D685-F05E-2024211A072C}"/>
              </a:ext>
            </a:extLst>
          </p:cNvPr>
          <p:cNvSpPr txBox="1"/>
          <p:nvPr/>
        </p:nvSpPr>
        <p:spPr>
          <a:xfrm>
            <a:off x="161637" y="6422495"/>
            <a:ext cx="2324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Schweizerische Fachholschule TEKO</a:t>
            </a:r>
            <a:endParaRPr lang="de-CH" sz="105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0A8B9AE-F3DD-C3DB-F2A2-88137987B2CB}"/>
              </a:ext>
            </a:extLst>
          </p:cNvPr>
          <p:cNvSpPr txBox="1"/>
          <p:nvPr/>
        </p:nvSpPr>
        <p:spPr>
          <a:xfrm>
            <a:off x="10738022" y="5937747"/>
            <a:ext cx="12923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von</a:t>
            </a:r>
          </a:p>
          <a:p>
            <a:r>
              <a:rPr lang="de-DE" sz="1050" dirty="0">
                <a:solidFill>
                  <a:schemeClr val="bg1"/>
                </a:solidFill>
              </a:rPr>
              <a:t>Tim Ineichen, </a:t>
            </a:r>
          </a:p>
          <a:p>
            <a:r>
              <a:rPr lang="de-DE" sz="1050" dirty="0">
                <a:solidFill>
                  <a:schemeClr val="bg1"/>
                </a:solidFill>
              </a:rPr>
              <a:t>Pedro Figueiredo,</a:t>
            </a:r>
          </a:p>
          <a:p>
            <a:r>
              <a:rPr lang="de-DE" sz="1050" dirty="0">
                <a:solidFill>
                  <a:schemeClr val="bg1"/>
                </a:solidFill>
              </a:rPr>
              <a:t>Sheryl Leutenegger</a:t>
            </a:r>
            <a:endParaRPr lang="de-CH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4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08D1A2-659A-C18D-A90B-652D65BB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CH" sz="4000">
                <a:solidFill>
                  <a:schemeClr val="bg1"/>
                </a:solidFill>
              </a:rPr>
              <a:t>Aufgabenaufstellung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8B21FA-88E9-3D04-36DD-425AF4031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Wir haben uns dazu entschieden, dass wir mehrheitlich alles zusammen machen.</a:t>
            </a:r>
          </a:p>
          <a:p>
            <a:endParaRPr lang="de-DE" sz="2000" dirty="0"/>
          </a:p>
          <a:p>
            <a:r>
              <a:rPr lang="de-DE" sz="2000" dirty="0"/>
              <a:t>Repository erstellen und einrichten</a:t>
            </a:r>
          </a:p>
          <a:p>
            <a:r>
              <a:rPr lang="de-DE" sz="2000" dirty="0"/>
              <a:t>Funktionen erstellen</a:t>
            </a:r>
          </a:p>
          <a:p>
            <a:r>
              <a:rPr lang="de-DE" sz="2000" dirty="0"/>
              <a:t>Unit Tests</a:t>
            </a:r>
          </a:p>
          <a:p>
            <a:r>
              <a:rPr lang="de-DE" sz="2000" dirty="0"/>
              <a:t>Benchmark</a:t>
            </a:r>
          </a:p>
          <a:p>
            <a:r>
              <a:rPr lang="de-DE" sz="2000" dirty="0"/>
              <a:t>Fixing Codes</a:t>
            </a:r>
          </a:p>
          <a:p>
            <a:endParaRPr lang="de-DE" sz="2000" dirty="0"/>
          </a:p>
          <a:p>
            <a:endParaRPr lang="de-CH" sz="2000" dirty="0"/>
          </a:p>
        </p:txBody>
      </p:sp>
      <p:pic>
        <p:nvPicPr>
          <p:cNvPr id="1026" name="Picture 2" descr="Die 10 besten Python-Bibliotheken für die Verarbeitung natürlicher Sprache  (2025) – Unite.AI">
            <a:extLst>
              <a:ext uri="{FF2B5EF4-FFF2-40B4-BE49-F238E27FC236}">
                <a16:creationId xmlns:a16="http://schemas.microsoft.com/office/drawing/2014/main" id="{C48B0231-8B5A-29AC-78BD-E874ABC5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32239"/>
            <a:ext cx="5805021" cy="33171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03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413BA3-5837-33FA-0821-F681066E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Was ist RSA?</a:t>
            </a:r>
            <a:endParaRPr lang="de-CH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AB132-BE6C-FCE3-7ED0-9B0A9AD30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RSA</a:t>
            </a:r>
            <a:r>
              <a:rPr lang="de-DE" dirty="0"/>
              <a:t> ist ein kryptografisches Verfahren, das auf </a:t>
            </a:r>
            <a:r>
              <a:rPr lang="de-DE" b="1" dirty="0"/>
              <a:t>asymmetrischer Verschlüsselung</a:t>
            </a:r>
            <a:r>
              <a:rPr lang="de-DE" dirty="0"/>
              <a:t> basiert.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Es wurde 1977 von </a:t>
            </a:r>
            <a:r>
              <a:rPr lang="de-DE" b="1" dirty="0" err="1"/>
              <a:t>Rivest</a:t>
            </a:r>
            <a:r>
              <a:rPr lang="de-DE" dirty="0"/>
              <a:t>, </a:t>
            </a:r>
            <a:r>
              <a:rPr lang="de-DE" b="1" dirty="0" err="1"/>
              <a:t>Shamir</a:t>
            </a:r>
            <a:r>
              <a:rPr lang="de-DE" dirty="0"/>
              <a:t> und </a:t>
            </a:r>
            <a:r>
              <a:rPr lang="de-DE" b="1" dirty="0" err="1"/>
              <a:t>Adleman</a:t>
            </a:r>
            <a:r>
              <a:rPr lang="de-DE" dirty="0"/>
              <a:t> entwickelt, daher der Name </a:t>
            </a:r>
            <a:r>
              <a:rPr lang="de-DE" b="1" dirty="0"/>
              <a:t>RSA</a:t>
            </a:r>
            <a:r>
              <a:rPr lang="de-DE" dirty="0"/>
              <a:t>.</a:t>
            </a:r>
          </a:p>
          <a:p>
            <a:endParaRPr lang="de-DE" b="1" dirty="0"/>
          </a:p>
          <a:p>
            <a:pPr marL="0" indent="0">
              <a:buNone/>
            </a:pPr>
            <a:r>
              <a:rPr lang="de-DE" b="1" dirty="0"/>
              <a:t>Funktion:</a:t>
            </a:r>
          </a:p>
          <a:p>
            <a:r>
              <a:rPr lang="de-DE" b="1" dirty="0"/>
              <a:t>Zwei Schlüssel</a:t>
            </a:r>
            <a:r>
              <a:rPr lang="de-DE" dirty="0"/>
              <a:t>:</a:t>
            </a:r>
          </a:p>
          <a:p>
            <a:pPr lvl="1"/>
            <a:r>
              <a:rPr lang="de-DE" b="1" dirty="0"/>
              <a:t>Öffentlicher Schlüssel</a:t>
            </a:r>
            <a:r>
              <a:rPr lang="de-DE" dirty="0"/>
              <a:t>: Zum Verschlüsseln von Nachrichten.</a:t>
            </a:r>
          </a:p>
          <a:p>
            <a:pPr lvl="1"/>
            <a:r>
              <a:rPr lang="de-DE" b="1" dirty="0"/>
              <a:t>Privater Schlüssel</a:t>
            </a:r>
            <a:r>
              <a:rPr lang="de-DE" dirty="0"/>
              <a:t>: Zum Entschlüsseln der Nachrichten.</a:t>
            </a:r>
          </a:p>
          <a:p>
            <a:endParaRPr lang="de-DE" b="1" dirty="0"/>
          </a:p>
          <a:p>
            <a:r>
              <a:rPr lang="de-DE" b="1" dirty="0"/>
              <a:t>Anwendungsbereiche:</a:t>
            </a:r>
          </a:p>
          <a:p>
            <a:pPr lvl="1"/>
            <a:r>
              <a:rPr lang="de-DE" dirty="0"/>
              <a:t>Sichere Kommunikation im Internet (z. B. HTTPS).</a:t>
            </a:r>
          </a:p>
          <a:p>
            <a:pPr lvl="1"/>
            <a:r>
              <a:rPr lang="de-DE" dirty="0"/>
              <a:t>Digitale Signaturen.</a:t>
            </a:r>
          </a:p>
          <a:p>
            <a:pPr lvl="1"/>
            <a:r>
              <a:rPr lang="de-DE" dirty="0"/>
              <a:t>Authentifizierungsverfahren.</a:t>
            </a:r>
          </a:p>
          <a:p>
            <a:pPr marL="0" indent="0">
              <a:buNone/>
            </a:pPr>
            <a:br>
              <a:rPr lang="en-US" sz="1500" dirty="0"/>
            </a:br>
            <a:endParaRPr lang="de-CH" sz="1500" dirty="0"/>
          </a:p>
        </p:txBody>
      </p:sp>
      <p:pic>
        <p:nvPicPr>
          <p:cNvPr id="2050" name="Picture 2" descr="Stürzen Quantencomputer die RSA-Verschlüsselung im Jahr 2023?">
            <a:extLst>
              <a:ext uri="{FF2B5EF4-FFF2-40B4-BE49-F238E27FC236}">
                <a16:creationId xmlns:a16="http://schemas.microsoft.com/office/drawing/2014/main" id="{0FB974DF-250A-7816-E9CA-A6E2159A0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78" y="3550063"/>
            <a:ext cx="4224338" cy="277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39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AB6D54-9137-6C17-DD8C-936FFCED3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ACC2F9-AF3B-4C21-5AC9-25BE72B10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F6ABC6-714A-B488-2741-A5BA325E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DE" sz="4000">
                <a:solidFill>
                  <a:schemeClr val="bg1"/>
                </a:solidFill>
              </a:rPr>
              <a:t>Requirements</a:t>
            </a:r>
            <a:endParaRPr lang="de-CH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C90D9-203D-4252-99E5-DD8807B2E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D6680-AF33-9EFD-5FF1-23CAA8495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69735-7005-8217-6EA4-9A195742C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Für diese Projektarbeit haben wir uns für die RSA entschieden und dafür die folgenden Anforderungen definiert: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Klarer Aufbau der RSA relevanten Funktionen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Verschlüsselung von Klartext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Entschlüsselung von verschlüsseltem Text</a:t>
            </a:r>
          </a:p>
          <a:p>
            <a:pPr marL="0" indent="0">
              <a:buNone/>
            </a:pPr>
            <a:br>
              <a:rPr lang="en-US" sz="1500" dirty="0"/>
            </a:br>
            <a:endParaRPr lang="de-CH" sz="1500" dirty="0"/>
          </a:p>
        </p:txBody>
      </p:sp>
      <p:pic>
        <p:nvPicPr>
          <p:cNvPr id="1028" name="Picture 4" descr="What are Requirements?">
            <a:extLst>
              <a:ext uri="{FF2B5EF4-FFF2-40B4-BE49-F238E27FC236}">
                <a16:creationId xmlns:a16="http://schemas.microsoft.com/office/drawing/2014/main" id="{91BBA235-5968-808F-FE83-0B2FBE52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3743738"/>
            <a:ext cx="44005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34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185668-A356-D000-2A7A-72C64660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&amp; Tests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D422848-CC7F-2529-263A-54760C0C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22" y="1826741"/>
            <a:ext cx="4172845" cy="3046176"/>
          </a:xfrm>
          <a:prstGeom prst="rect">
            <a:avLst/>
          </a:prstGeom>
          <a:ln w="28575">
            <a:noFill/>
          </a:ln>
        </p:spPr>
      </p:pic>
      <p:sp>
        <p:nvSpPr>
          <p:cNvPr id="42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CEA665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CEA665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6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638CDBEC-C95B-F2B3-BBCB-3D9A7DF5197C}"/>
              </a:ext>
            </a:extLst>
          </p:cNvPr>
          <p:cNvSpPr txBox="1"/>
          <p:nvPr/>
        </p:nvSpPr>
        <p:spPr>
          <a:xfrm>
            <a:off x="2645004" y="2181030"/>
            <a:ext cx="345099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de-DE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59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0DD7-9D83-1192-4B72-2F24D812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Flowchart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3D24A5-06B1-DF65-A539-81C79E83C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97" y="0"/>
            <a:ext cx="2906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A9F1E4D-1D95-000D-F332-9438B91E2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"/>
          <a:stretch/>
        </p:blipFill>
        <p:spPr bwMode="auto">
          <a:xfrm>
            <a:off x="7676310" y="0"/>
            <a:ext cx="227302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0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E1360C-6085-6D40-AA8A-EEF76602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Fazit</a:t>
            </a:r>
            <a:endParaRPr lang="de-CH" sz="4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0AFC78-AEEA-3ECB-CB8D-CF45DBE33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6" y="2581065"/>
            <a:ext cx="4284416" cy="3633467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Diverse Möglichkeiten ein Problem zu lösen</a:t>
            </a:r>
          </a:p>
          <a:p>
            <a:r>
              <a:rPr lang="de-DE" sz="2000" dirty="0">
                <a:solidFill>
                  <a:schemeClr val="bg1"/>
                </a:solidFill>
              </a:rPr>
              <a:t>Gleichzeitiges arbeiten an einem Branch -&gt; </a:t>
            </a:r>
            <a:r>
              <a:rPr lang="de-DE" sz="2000" dirty="0" err="1">
                <a:solidFill>
                  <a:schemeClr val="bg1"/>
                </a:solidFill>
              </a:rPr>
              <a:t>Git</a:t>
            </a:r>
            <a:r>
              <a:rPr lang="de-DE" sz="2000" dirty="0">
                <a:solidFill>
                  <a:schemeClr val="bg1"/>
                </a:solidFill>
              </a:rPr>
              <a:t> Konflikte</a:t>
            </a:r>
            <a:endParaRPr lang="de-CH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3107FC-E47A-9AB8-DE91-ECAB9781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348" y="0"/>
            <a:ext cx="5068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5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E72CCD6-855F-4341-F646-8A9EFB5E0A92}"/>
              </a:ext>
            </a:extLst>
          </p:cNvPr>
          <p:cNvSpPr/>
          <p:nvPr/>
        </p:nvSpPr>
        <p:spPr>
          <a:xfrm>
            <a:off x="3841750" y="2489200"/>
            <a:ext cx="45085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Fragen?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64C6F1-2451-3E45-85A7-A9E419C75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105" y="275665"/>
            <a:ext cx="2493863" cy="33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ogramming Memes 101 || r/ProgrammerHumor - YouTube">
            <a:extLst>
              <a:ext uri="{FF2B5EF4-FFF2-40B4-BE49-F238E27FC236}">
                <a16:creationId xmlns:a16="http://schemas.microsoft.com/office/drawing/2014/main" id="{74F88984-34EB-BF64-4242-0878297C2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5" b="10309"/>
          <a:stretch/>
        </p:blipFill>
        <p:spPr bwMode="auto">
          <a:xfrm rot="20249475">
            <a:off x="298816" y="659894"/>
            <a:ext cx="3913094" cy="23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ogramming Memes">
            <a:extLst>
              <a:ext uri="{FF2B5EF4-FFF2-40B4-BE49-F238E27FC236}">
                <a16:creationId xmlns:a16="http://schemas.microsoft.com/office/drawing/2014/main" id="{CD3FAF65-B22F-FF90-AE38-CBB54947E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71" y="4013948"/>
            <a:ext cx="2523938" cy="23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9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Ash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93484626-326B-4A3D-BFA7-B83994BD455E}">
  <we:reference id="wa200006524" version="1.0.9.0" store="de-DE" storeType="OMEX"/>
  <we:alternateReferences>
    <we:reference id="WA200006524" version="1.0.9.0" store="WA200006524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B78AF68-D3C9-42F8-9102-E902E2975B5B}">
  <we:reference id="wa200005566" version="3.0.0.2" store="de-DE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Breitbild</PresentationFormat>
  <Paragraphs>46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Montserrat Bold</vt:lpstr>
      <vt:lpstr>Montserrat ExtraBold</vt:lpstr>
      <vt:lpstr>Open Sans</vt:lpstr>
      <vt:lpstr>Wingdings</vt:lpstr>
      <vt:lpstr>Office</vt:lpstr>
      <vt:lpstr>Ash</vt:lpstr>
      <vt:lpstr>Rivest–Shamir–Adleman</vt:lpstr>
      <vt:lpstr>Aufgabenaufstellung</vt:lpstr>
      <vt:lpstr>Was ist RSA?</vt:lpstr>
      <vt:lpstr>Requirements</vt:lpstr>
      <vt:lpstr>Code &amp; Tests</vt:lpstr>
      <vt:lpstr>Flowchart</vt:lpstr>
      <vt:lpstr>Fazit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Sheryl Leutenegger</dc:creator>
  <cp:lastModifiedBy>Pedro Alexandre Almeida Figueiredo</cp:lastModifiedBy>
  <cp:revision>10</cp:revision>
  <dcterms:created xsi:type="dcterms:W3CDTF">2024-12-01T19:48:54Z</dcterms:created>
  <dcterms:modified xsi:type="dcterms:W3CDTF">2025-01-17T22:06:00Z</dcterms:modified>
</cp:coreProperties>
</file>