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4" r:id="rId4"/>
    <p:sldId id="258" r:id="rId5"/>
    <p:sldId id="257" r:id="rId6"/>
    <p:sldId id="262" r:id="rId7"/>
    <p:sldId id="259" r:id="rId8"/>
    <p:sldId id="263" r:id="rId9"/>
    <p:sldId id="261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74CC-5543-4927-BC34-268ED9575FE5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F2743-AA34-467E-91C6-42C0AD0E03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98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FF66C-F33A-D9EF-1CE4-681933EE0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6421B-43DA-FD25-B40F-41079E2B1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64AA5-B36A-7AAD-1F2E-85D741A3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1F182-1E70-F32C-CF18-B47092AA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1D13B-D884-E528-914C-0462F80D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1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8FF45-B770-C8F8-C3A8-B3204952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B3193-F65A-0664-BD11-947F3DFC1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83D41-CA23-4915-5DAF-44E5D52E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51ADE-BC3B-C9D3-A62E-CC5961BB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62ACA-CCE8-A4EA-A187-C8EED020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01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7950BD-434E-5603-9650-DBB7A658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49F0E9-A365-E212-84DC-78765EC7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65851-B406-2A8D-41C9-DDAD067A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A187C-E1E9-06BC-B878-26D5129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97419-9718-3964-E648-5E89BC4A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8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29A4C-B2EC-1F73-79B9-D0465179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1FCA7-C647-E12E-E290-05047F2C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C6B55-A08C-F190-DE26-AEBEDB59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9B675-6324-8966-0FBB-F66285A4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CDFB6-96E1-1397-0446-301BE89E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1865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500FE-FCDD-68FF-B51D-7562E2A4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EE7D4-03D6-1186-EC8C-67F1D165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4AA90-9E32-F95D-B0B7-955D4979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B3D32F-D139-9882-C1A9-7AFD12F9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B856D-16CF-37C1-3C80-85250AF4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48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177F1-645C-78FB-4EBC-38565236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EC7D7-755D-AE3C-DE95-144DAC433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759B1D-658C-38AC-0422-1233B4EA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9F6EB-2277-A2A0-B58D-5CBF535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BA501E-C7ED-EE93-5F39-13B730C2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D9F5D-8ECE-55BF-43B0-FDEFC7CB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6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451DD-8A30-70E7-DF39-BAF243F2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7C3CDE-9A5F-9C9B-4F08-7AFF8E93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2B3D2C-9033-B40E-1913-E8E5E9A89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878D14-050F-448F-8E29-123BDAFBE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0C505D-BE09-098C-F5E1-C3DDABD18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4A433A-4CCA-795D-E31F-145917A4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B48515-E735-68AC-6A7E-70BBA02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CD2E58-D728-B9B3-A731-351F36C2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5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C8004-51C4-0E01-30BF-04A6ED62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8C448-2DD6-0523-7777-735ABA0F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5B88F5-31C0-A808-ADA9-01CE06A5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701965-6A3B-4924-46E4-9D3AD69A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20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0ECE62-C7EA-F7C5-F417-AFF0F0E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627DE1-6528-0BE0-18AB-FFC35C78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0B905-E052-3036-6ADF-FDC224A9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25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C402F-C848-A34B-8AA1-37FC4552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810C0-93B9-85C9-A204-AF3BB016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68BE7D-BDCA-CE54-726E-697EE66D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9BF610-C4D3-E2EA-E843-0208D13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5B9BC4-FD4E-7C38-EA37-B3AD9D30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5F1A55-79B5-BFEE-3CD1-612905BA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71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45017-D784-9BB8-594F-9B180BCE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752C25-3D7D-F69F-A36B-2ED00FC4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19FF90-E03D-EECB-3724-3051C13DF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A487A-0076-71B2-3650-63BC761C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2E2E9-1559-6698-5DB8-25CC8C8E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28D5D-0A8D-0E39-8BFE-9D3A3A2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A3CFDA-BC19-5B6C-6D27-B5036231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5450C9-3414-DE7D-728E-03FD1DDC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A76A39-63A9-71AE-6BFC-454D783B1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5C32C-468A-08F9-F10A-95214706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D01-33AF-773F-8052-3BDC4459E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36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7D481-AB2A-CBD5-D5B3-1458140CFCF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354EAD-FBFF-4AA4-DB79-D99D79993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3134C8-CFCD-8957-58A1-1AE307324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Rivest</a:t>
            </a:r>
            <a:r>
              <a:rPr lang="de-DE" sz="6600" dirty="0">
                <a:solidFill>
                  <a:schemeClr val="bg1"/>
                </a:solidFill>
              </a:rPr>
              <a:t>–</a:t>
            </a:r>
            <a:r>
              <a:rPr lang="de-DE" sz="6600" dirty="0" err="1">
                <a:solidFill>
                  <a:schemeClr val="bg1"/>
                </a:solidFill>
              </a:rPr>
              <a:t>Shamir</a:t>
            </a:r>
            <a:r>
              <a:rPr lang="de-DE" sz="6600" dirty="0">
                <a:solidFill>
                  <a:schemeClr val="bg1"/>
                </a:solidFill>
              </a:rPr>
              <a:t>–</a:t>
            </a:r>
            <a:r>
              <a:rPr lang="de-DE" sz="6600" dirty="0" err="1">
                <a:solidFill>
                  <a:schemeClr val="bg1"/>
                </a:solidFill>
              </a:rPr>
              <a:t>Adleman</a:t>
            </a:r>
            <a:endParaRPr lang="de-CH" sz="66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B9BAD5-4DA6-C93E-F8C4-77397D6F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Projektarbeit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D5327E-775F-E027-FA10-C1413ECC6F13}"/>
              </a:ext>
            </a:extLst>
          </p:cNvPr>
          <p:cNvSpPr txBox="1"/>
          <p:nvPr/>
        </p:nvSpPr>
        <p:spPr>
          <a:xfrm>
            <a:off x="10668000" y="5975898"/>
            <a:ext cx="129234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/>
              <a:t>von</a:t>
            </a:r>
          </a:p>
          <a:p>
            <a:pPr>
              <a:spcAft>
                <a:spcPts val="600"/>
              </a:spcAft>
            </a:pPr>
            <a:r>
              <a:rPr lang="de-DE" sz="1050"/>
              <a:t>Tim Ineichen, </a:t>
            </a:r>
          </a:p>
          <a:p>
            <a:pPr>
              <a:spcAft>
                <a:spcPts val="600"/>
              </a:spcAft>
            </a:pPr>
            <a:r>
              <a:rPr lang="de-DE" sz="1050"/>
              <a:t>Rodrigo Zihlmann, </a:t>
            </a:r>
          </a:p>
          <a:p>
            <a:pPr>
              <a:spcAft>
                <a:spcPts val="600"/>
              </a:spcAft>
            </a:pPr>
            <a:r>
              <a:rPr lang="de-DE" sz="1050"/>
              <a:t>Sheryl Leutenegger</a:t>
            </a:r>
            <a:endParaRPr lang="de-CH" sz="105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B927178-FAE1-A30C-19D1-547E9BE7D93E}"/>
              </a:ext>
            </a:extLst>
          </p:cNvPr>
          <p:cNvSpPr txBox="1"/>
          <p:nvPr/>
        </p:nvSpPr>
        <p:spPr>
          <a:xfrm>
            <a:off x="231659" y="6460646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/>
              <a:t>Schweizerische Fachholschule TEKO</a:t>
            </a:r>
            <a:endParaRPr lang="de-CH" sz="105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07121-FC18-D685-F05E-2024211A072C}"/>
              </a:ext>
            </a:extLst>
          </p:cNvPr>
          <p:cNvSpPr txBox="1"/>
          <p:nvPr/>
        </p:nvSpPr>
        <p:spPr>
          <a:xfrm>
            <a:off x="161637" y="6422495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Schweizerische Fachholschule TEKO</a:t>
            </a:r>
            <a:endParaRPr lang="de-CH" sz="105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A8B9AE-F3DD-C3DB-F2A2-88137987B2CB}"/>
              </a:ext>
            </a:extLst>
          </p:cNvPr>
          <p:cNvSpPr txBox="1"/>
          <p:nvPr/>
        </p:nvSpPr>
        <p:spPr>
          <a:xfrm>
            <a:off x="10738022" y="5937747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von</a:t>
            </a:r>
          </a:p>
          <a:p>
            <a:r>
              <a:rPr lang="de-DE" sz="1050" dirty="0">
                <a:solidFill>
                  <a:schemeClr val="bg1"/>
                </a:solidFill>
              </a:rPr>
              <a:t>Tim Ineichen, </a:t>
            </a:r>
          </a:p>
          <a:p>
            <a:r>
              <a:rPr lang="de-DE" sz="1050" dirty="0">
                <a:solidFill>
                  <a:schemeClr val="bg1"/>
                </a:solidFill>
              </a:rPr>
              <a:t>Pedro Figueiredo,</a:t>
            </a:r>
          </a:p>
          <a:p>
            <a:r>
              <a:rPr lang="de-DE" sz="1050" dirty="0">
                <a:solidFill>
                  <a:schemeClr val="bg1"/>
                </a:solidFill>
              </a:rPr>
              <a:t>Sheryl Leutenegger</a:t>
            </a:r>
            <a:endParaRPr lang="de-CH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4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20428-4661-81A8-6FFD-569FFFC96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3F3CFF7-916F-D824-4150-4A006D85F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A2FB4D-D6EE-FA08-77DA-B8280478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Organisation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78AEA5E-A64B-AEE4-C567-803C8949A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41DE372-5C8C-8E31-242B-7CA0B3E7C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4358C-1722-1219-6F50-8D988CD4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de-DE" sz="2000" dirty="0"/>
              <a:t>Aufgabenstellung</a:t>
            </a:r>
          </a:p>
          <a:p>
            <a:r>
              <a:rPr lang="de-DE" sz="2000" dirty="0"/>
              <a:t>Was ist RSA?</a:t>
            </a:r>
          </a:p>
          <a:p>
            <a:r>
              <a:rPr lang="de-DE" sz="2000" dirty="0" err="1"/>
              <a:t>Requirements</a:t>
            </a:r>
            <a:endParaRPr lang="de-DE" sz="2000" dirty="0"/>
          </a:p>
          <a:p>
            <a:r>
              <a:rPr lang="de-DE" sz="2000" dirty="0"/>
              <a:t>Code &amp; Tests</a:t>
            </a:r>
          </a:p>
          <a:p>
            <a:r>
              <a:rPr lang="de-DE" sz="2000" dirty="0"/>
              <a:t>Flowchart</a:t>
            </a:r>
          </a:p>
          <a:p>
            <a:r>
              <a:rPr lang="de-DE" sz="2000" dirty="0"/>
              <a:t>Fazit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04769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8D1A2-659A-C18D-A90B-652D65BB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CH" sz="4000">
                <a:solidFill>
                  <a:schemeClr val="bg1"/>
                </a:solidFill>
              </a:rPr>
              <a:t>Aufgabenaufstellung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B21FA-88E9-3D04-36DD-425AF403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Wir haben uns dazu entschieden, dass wir mehrheitlich alles zusammen machen.</a:t>
            </a:r>
          </a:p>
          <a:p>
            <a:endParaRPr lang="de-DE" sz="2000" dirty="0"/>
          </a:p>
          <a:p>
            <a:r>
              <a:rPr lang="de-DE" sz="2000" dirty="0"/>
              <a:t>Repository erstellen und einrichten</a:t>
            </a:r>
          </a:p>
          <a:p>
            <a:r>
              <a:rPr lang="de-DE" sz="2000" dirty="0"/>
              <a:t>Funktionen erstellen</a:t>
            </a:r>
          </a:p>
          <a:p>
            <a:r>
              <a:rPr lang="de-DE" sz="2000" dirty="0"/>
              <a:t>Unit Tests</a:t>
            </a:r>
          </a:p>
          <a:p>
            <a:r>
              <a:rPr lang="de-DE" sz="2000" dirty="0"/>
              <a:t>Benchmark</a:t>
            </a:r>
          </a:p>
          <a:p>
            <a:r>
              <a:rPr lang="de-DE" sz="2000" dirty="0"/>
              <a:t>Fixing Codes</a:t>
            </a:r>
          </a:p>
          <a:p>
            <a:endParaRPr lang="de-DE" sz="2000" dirty="0"/>
          </a:p>
          <a:p>
            <a:endParaRPr lang="de-CH" sz="2000" dirty="0"/>
          </a:p>
        </p:txBody>
      </p:sp>
      <p:pic>
        <p:nvPicPr>
          <p:cNvPr id="1026" name="Picture 2" descr="Die 10 besten Python-Bibliotheken für die Verarbeitung natürlicher Sprache  (2025) – Unite.AI">
            <a:extLst>
              <a:ext uri="{FF2B5EF4-FFF2-40B4-BE49-F238E27FC236}">
                <a16:creationId xmlns:a16="http://schemas.microsoft.com/office/drawing/2014/main" id="{C48B0231-8B5A-29AC-78BD-E874ABC5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32239"/>
            <a:ext cx="5805021" cy="33171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03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413BA3-5837-33FA-0821-F681066E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Was ist RSA?</a:t>
            </a:r>
            <a:endParaRPr lang="de-CH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AB132-BE6C-FCE3-7ED0-9B0A9AD3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RSA</a:t>
            </a:r>
            <a:r>
              <a:rPr lang="de-DE" dirty="0"/>
              <a:t> ist ein kryptografisches Verfahren, das auf </a:t>
            </a:r>
            <a:r>
              <a:rPr lang="de-DE" b="1" dirty="0"/>
              <a:t>asymmetrischer Verschlüsselung</a:t>
            </a:r>
            <a:r>
              <a:rPr lang="de-DE" dirty="0"/>
              <a:t> basiert.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Es wurde 1977 von </a:t>
            </a:r>
            <a:r>
              <a:rPr lang="de-DE" b="1" dirty="0" err="1"/>
              <a:t>Rivest</a:t>
            </a:r>
            <a:r>
              <a:rPr lang="de-DE" dirty="0"/>
              <a:t>, </a:t>
            </a:r>
            <a:r>
              <a:rPr lang="de-DE" b="1" dirty="0" err="1"/>
              <a:t>Shamir</a:t>
            </a:r>
            <a:r>
              <a:rPr lang="de-DE" dirty="0"/>
              <a:t> und </a:t>
            </a:r>
            <a:r>
              <a:rPr lang="de-DE" b="1" dirty="0" err="1"/>
              <a:t>Adleman</a:t>
            </a:r>
            <a:r>
              <a:rPr lang="de-DE" dirty="0"/>
              <a:t> entwickelt, daher der Name </a:t>
            </a:r>
            <a:r>
              <a:rPr lang="de-DE" b="1" dirty="0"/>
              <a:t>RSA</a:t>
            </a:r>
            <a:r>
              <a:rPr lang="de-DE" dirty="0"/>
              <a:t>.</a:t>
            </a:r>
          </a:p>
          <a:p>
            <a:endParaRPr lang="de-DE" b="1" dirty="0"/>
          </a:p>
          <a:p>
            <a:pPr marL="0" indent="0">
              <a:buNone/>
            </a:pPr>
            <a:r>
              <a:rPr lang="de-DE" b="1" dirty="0"/>
              <a:t>Funktion:</a:t>
            </a:r>
          </a:p>
          <a:p>
            <a:r>
              <a:rPr lang="de-DE" b="1" dirty="0"/>
              <a:t>Zwei Schlüssel</a:t>
            </a:r>
            <a:r>
              <a:rPr lang="de-DE" dirty="0"/>
              <a:t>:</a:t>
            </a:r>
          </a:p>
          <a:p>
            <a:pPr lvl="1"/>
            <a:r>
              <a:rPr lang="de-DE" b="1" dirty="0"/>
              <a:t>Öffentlicher Schlüssel</a:t>
            </a:r>
            <a:r>
              <a:rPr lang="de-DE" dirty="0"/>
              <a:t>: Zum Verschlüsseln von Nachrichten.</a:t>
            </a:r>
          </a:p>
          <a:p>
            <a:pPr lvl="1"/>
            <a:r>
              <a:rPr lang="de-DE" b="1" dirty="0"/>
              <a:t>Privater Schlüssel</a:t>
            </a:r>
            <a:r>
              <a:rPr lang="de-DE" dirty="0"/>
              <a:t>: Zum Entschlüsseln der Nachrichten.</a:t>
            </a:r>
          </a:p>
          <a:p>
            <a:endParaRPr lang="de-DE" b="1" dirty="0"/>
          </a:p>
          <a:p>
            <a:r>
              <a:rPr lang="de-DE" b="1" dirty="0"/>
              <a:t>Anwendungsbereiche:</a:t>
            </a:r>
          </a:p>
          <a:p>
            <a:pPr lvl="1"/>
            <a:r>
              <a:rPr lang="de-DE" dirty="0"/>
              <a:t>Sichere Kommunikation im Internet (z. B. HTTPS).</a:t>
            </a:r>
          </a:p>
          <a:p>
            <a:pPr lvl="1"/>
            <a:r>
              <a:rPr lang="de-DE" dirty="0"/>
              <a:t>Digitale Signaturen.</a:t>
            </a:r>
          </a:p>
          <a:p>
            <a:pPr lvl="1"/>
            <a:r>
              <a:rPr lang="de-DE" dirty="0"/>
              <a:t>Authentifizierungsverfahren.</a:t>
            </a:r>
          </a:p>
          <a:p>
            <a:pPr marL="0" indent="0">
              <a:buNone/>
            </a:pPr>
            <a:br>
              <a:rPr lang="en-US" sz="1500" dirty="0"/>
            </a:br>
            <a:endParaRPr lang="de-CH" sz="1500" dirty="0"/>
          </a:p>
        </p:txBody>
      </p:sp>
      <p:pic>
        <p:nvPicPr>
          <p:cNvPr id="2050" name="Picture 2" descr="Stürzen Quantencomputer die RSA-Verschlüsselung im Jahr 2023?">
            <a:extLst>
              <a:ext uri="{FF2B5EF4-FFF2-40B4-BE49-F238E27FC236}">
                <a16:creationId xmlns:a16="http://schemas.microsoft.com/office/drawing/2014/main" id="{0FB974DF-250A-7816-E9CA-A6E2159A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78" y="3550063"/>
            <a:ext cx="4224338" cy="277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9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B6D54-9137-6C17-DD8C-936FFCED3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ACC2F9-AF3B-4C21-5AC9-25BE72B10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F6ABC6-714A-B488-2741-A5BA325E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Requirements</a:t>
            </a:r>
            <a:endParaRPr lang="de-CH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C90D9-203D-4252-99E5-DD8807B2E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D6680-AF33-9EFD-5FF1-23CAA8495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9735-7005-8217-6EA4-9A195742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Für diese Projektarbeit haben wir uns für die RSA entschieden und dafür die folgenden Anforderungen definiert: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Klarer Aufbau der RSA relevanten Funktionen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Verschlüsselung von Klartext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Entschlüsselung von verschlüsseltem Text</a:t>
            </a:r>
          </a:p>
          <a:p>
            <a:pPr marL="0" indent="0">
              <a:buNone/>
            </a:pPr>
            <a:br>
              <a:rPr lang="en-US" sz="1500" dirty="0"/>
            </a:br>
            <a:endParaRPr lang="de-CH" sz="1500" dirty="0"/>
          </a:p>
        </p:txBody>
      </p:sp>
      <p:pic>
        <p:nvPicPr>
          <p:cNvPr id="1028" name="Picture 4" descr="What are Requirements?">
            <a:extLst>
              <a:ext uri="{FF2B5EF4-FFF2-40B4-BE49-F238E27FC236}">
                <a16:creationId xmlns:a16="http://schemas.microsoft.com/office/drawing/2014/main" id="{91BBA235-5968-808F-FE83-0B2FBE52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743738"/>
            <a:ext cx="44005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34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185668-A356-D000-2A7A-72C64660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&amp; Tests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D422848-CC7F-2529-263A-54760C0C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2" y="1826741"/>
            <a:ext cx="4172845" cy="3046176"/>
          </a:xfrm>
          <a:prstGeom prst="rect">
            <a:avLst/>
          </a:prstGeom>
          <a:ln w="28575">
            <a:noFill/>
          </a:ln>
        </p:spPr>
      </p:pic>
      <p:sp>
        <p:nvSpPr>
          <p:cNvPr id="42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EA665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EA665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638CDBEC-C95B-F2B3-BBCB-3D9A7DF5197C}"/>
              </a:ext>
            </a:extLst>
          </p:cNvPr>
          <p:cNvSpPr txBox="1"/>
          <p:nvPr/>
        </p:nvSpPr>
        <p:spPr>
          <a:xfrm>
            <a:off x="2645004" y="2181030"/>
            <a:ext cx="345099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DE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59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0DD7-9D83-1192-4B72-2F24D812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Flowchart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D24A5-06B1-DF65-A539-81C79E83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97" y="0"/>
            <a:ext cx="2906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9F1E4D-1D95-000D-F332-9438B91E2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"/>
          <a:stretch/>
        </p:blipFill>
        <p:spPr bwMode="auto">
          <a:xfrm>
            <a:off x="7676310" y="0"/>
            <a:ext cx="227302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E1360C-6085-6D40-AA8A-EEF76602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Fazit</a:t>
            </a:r>
            <a:endParaRPr lang="de-CH" sz="4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AFC78-AEEA-3ECB-CB8D-CF45DBE3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Diverse Möglichkeiten ein Problem zu lösen</a:t>
            </a:r>
          </a:p>
          <a:p>
            <a:r>
              <a:rPr lang="de-DE" sz="2000" dirty="0">
                <a:solidFill>
                  <a:schemeClr val="bg1"/>
                </a:solidFill>
              </a:rPr>
              <a:t>Gleichzeitiges arbeiten an einem Branch -&gt; </a:t>
            </a:r>
            <a:r>
              <a:rPr lang="de-DE" sz="2000" dirty="0" err="1">
                <a:solidFill>
                  <a:schemeClr val="bg1"/>
                </a:solidFill>
              </a:rPr>
              <a:t>Git</a:t>
            </a:r>
            <a:r>
              <a:rPr lang="de-DE" sz="2000" dirty="0">
                <a:solidFill>
                  <a:schemeClr val="bg1"/>
                </a:solidFill>
              </a:rPr>
              <a:t> Konflikte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3107FC-E47A-9AB8-DE91-ECAB9781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348" y="0"/>
            <a:ext cx="5068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E72CCD6-855F-4341-F646-8A9EFB5E0A92}"/>
              </a:ext>
            </a:extLst>
          </p:cNvPr>
          <p:cNvSpPr/>
          <p:nvPr/>
        </p:nvSpPr>
        <p:spPr>
          <a:xfrm>
            <a:off x="3841750" y="2489200"/>
            <a:ext cx="45085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Fragen?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64C6F1-2451-3E45-85A7-A9E419C7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5" y="275665"/>
            <a:ext cx="2493863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ming Memes 101 || r/ProgrammerHumor - YouTube">
            <a:extLst>
              <a:ext uri="{FF2B5EF4-FFF2-40B4-BE49-F238E27FC236}">
                <a16:creationId xmlns:a16="http://schemas.microsoft.com/office/drawing/2014/main" id="{74F88984-34EB-BF64-4242-0878297C2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5" b="10309"/>
          <a:stretch/>
        </p:blipFill>
        <p:spPr bwMode="auto">
          <a:xfrm rot="20249475">
            <a:off x="298816" y="659894"/>
            <a:ext cx="3913094" cy="23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gramming Memes">
            <a:extLst>
              <a:ext uri="{FF2B5EF4-FFF2-40B4-BE49-F238E27FC236}">
                <a16:creationId xmlns:a16="http://schemas.microsoft.com/office/drawing/2014/main" id="{CD3FAF65-B22F-FF90-AE38-CBB54947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71" y="4013948"/>
            <a:ext cx="2523938" cy="23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9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3484626-326B-4A3D-BFA7-B83994BD455E}">
  <we:reference id="wa200006524" version="1.0.9.0" store="de-DE" storeType="OMEX"/>
  <we:alternateReferences>
    <we:reference id="WA200006524" version="1.0.9.0" store="WA20000652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B78AF68-D3C9-42F8-9102-E902E2975B5B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Montserrat Bold</vt:lpstr>
      <vt:lpstr>Montserrat ExtraBold</vt:lpstr>
      <vt:lpstr>Open Sans</vt:lpstr>
      <vt:lpstr>Wingdings</vt:lpstr>
      <vt:lpstr>Office</vt:lpstr>
      <vt:lpstr>Ash</vt:lpstr>
      <vt:lpstr>Rivest–Shamir–Adleman</vt:lpstr>
      <vt:lpstr>Organisation</vt:lpstr>
      <vt:lpstr>Aufgabenaufstellung</vt:lpstr>
      <vt:lpstr>Was ist RSA?</vt:lpstr>
      <vt:lpstr>Requirements</vt:lpstr>
      <vt:lpstr>Code &amp; Tests</vt:lpstr>
      <vt:lpstr>Flowchart</vt:lpstr>
      <vt:lpstr>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Sheryl Leutenegger</dc:creator>
  <cp:lastModifiedBy>Pedro Alexandre Almeida Figueiredo</cp:lastModifiedBy>
  <cp:revision>11</cp:revision>
  <dcterms:created xsi:type="dcterms:W3CDTF">2024-12-01T19:48:54Z</dcterms:created>
  <dcterms:modified xsi:type="dcterms:W3CDTF">2025-01-18T07:18:15Z</dcterms:modified>
</cp:coreProperties>
</file>