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6"/>
  </p:notesMasterIdLst>
  <p:handoutMasterIdLst>
    <p:handoutMasterId r:id="rId27"/>
  </p:handoutMasterIdLst>
  <p:sldIdLst>
    <p:sldId id="294"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268" r:id="rId25"/>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02" autoAdjust="0"/>
    <p:restoredTop sz="85993"/>
  </p:normalViewPr>
  <p:slideViewPr>
    <p:cSldViewPr snapToGrid="0" snapToObjects="1">
      <p:cViewPr varScale="1">
        <p:scale>
          <a:sx n="118" d="100"/>
          <a:sy n="118" d="100"/>
        </p:scale>
        <p:origin x="504" y="84"/>
      </p:cViewPr>
      <p:guideLst>
        <p:guide orient="horz" pos="162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Overview</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Details</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Methodologies (Cache Types)</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Overview</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Details</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Methodologies (Cache Types)</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5/16/2020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2798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76641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207209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323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09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169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9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439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69013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4861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7366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2240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130416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31694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7525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10728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6438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39021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35328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6059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97620938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5/16/2020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rmAutofit fontScale="92500" lnSpcReduction="10000"/>
          </a:bodyPr>
          <a:lstStyle/>
          <a:p>
            <a:r>
              <a:rPr lang="en-US" sz="2400" dirty="0"/>
              <a:t>Data Virtualization </a:t>
            </a:r>
          </a:p>
          <a:p>
            <a:endParaRPr lang="en-US" sz="2400" dirty="0"/>
          </a:p>
          <a:p>
            <a:r>
              <a:rPr lang="en-US" sz="2400" dirty="0"/>
              <a:t>Cache Framework</a:t>
            </a:r>
          </a:p>
        </p:txBody>
      </p:sp>
      <p:sp>
        <p:nvSpPr>
          <p:cNvPr id="15" name="Text Placeholder 14"/>
          <p:cNvSpPr>
            <a:spLocks noGrp="1"/>
          </p:cNvSpPr>
          <p:nvPr>
            <p:ph type="body" sz="quarter" idx="11"/>
          </p:nvPr>
        </p:nvSpPr>
        <p:spPr>
          <a:xfrm>
            <a:off x="478929"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Log</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Logging framework</a:t>
            </a:r>
          </a:p>
          <a:p>
            <a:pPr lvl="1"/>
            <a:r>
              <a:rPr lang="en-US" sz="2250" i="1" dirty="0" err="1">
                <a:ea typeface="ＭＳ Ｐゴシック" pitchFamily="34" charset="-128"/>
              </a:rPr>
              <a:t>cfLog</a:t>
            </a:r>
            <a:r>
              <a:rPr lang="en-US" sz="2250" i="1" dirty="0">
                <a:ea typeface="ＭＳ Ｐゴシック" pitchFamily="34" charset="-128"/>
              </a:rPr>
              <a:t> – log procedure used consistently to log messages</a:t>
            </a:r>
          </a:p>
          <a:p>
            <a:pPr marL="856059" lvl="2" indent="-342900">
              <a:buFont typeface="Arial" panose="020B0604020202020204" pitchFamily="34" charset="0"/>
              <a:buChar char="•"/>
            </a:pPr>
            <a:r>
              <a:rPr lang="en-US" sz="2100" i="1" dirty="0">
                <a:ea typeface="ＭＳ Ｐゴシック" pitchFamily="34" charset="-128"/>
              </a:rPr>
              <a:t>provides the ability to configure output logging level </a:t>
            </a:r>
          </a:p>
          <a:p>
            <a:pPr marL="991790" lvl="3" indent="-342900">
              <a:buFont typeface="Wingdings" panose="05000000000000000000" pitchFamily="2" charset="2"/>
              <a:buChar char="§"/>
            </a:pPr>
            <a:r>
              <a:rPr lang="en-US" sz="1500" i="1" dirty="0">
                <a:ea typeface="ＭＳ Ｐゴシック" pitchFamily="34" charset="-128"/>
              </a:rPr>
              <a:t>[ERROR, INFO, AUDIT, DEBUG]</a:t>
            </a:r>
            <a:endParaRPr lang="en-US" sz="1500" dirty="0">
              <a:ea typeface="ＭＳ Ｐゴシック" pitchFamily="34" charset="-128"/>
            </a:endParaRPr>
          </a:p>
          <a:p>
            <a:pPr marL="770334" lvl="2" indent="-257175">
              <a:buFont typeface="Arial" panose="020B0604020202020204" pitchFamily="34" charset="0"/>
              <a:buChar char="•"/>
            </a:pPr>
            <a:r>
              <a:rPr lang="en-US" sz="2100" dirty="0">
                <a:ea typeface="ＭＳ Ｐゴシック" pitchFamily="34" charset="-128"/>
              </a:rPr>
              <a:t>provides the ability to configure where messages are written</a:t>
            </a:r>
          </a:p>
          <a:p>
            <a:pPr marL="991790" lvl="3" indent="-342900">
              <a:buFont typeface="Wingdings" panose="05000000000000000000" pitchFamily="2" charset="2"/>
              <a:buChar char="§"/>
            </a:pPr>
            <a:r>
              <a:rPr lang="en-US" sz="1500" dirty="0">
                <a:ea typeface="ＭＳ Ｐゴシック" pitchFamily="34" charset="-128"/>
              </a:rPr>
              <a:t>DB – write message to AUDIT_LOG table</a:t>
            </a:r>
          </a:p>
          <a:p>
            <a:pPr marL="991790" lvl="3" indent="-342900">
              <a:buFont typeface="Wingdings" panose="05000000000000000000" pitchFamily="2" charset="2"/>
              <a:buChar char="§"/>
            </a:pPr>
            <a:r>
              <a:rPr lang="en-US" sz="1500" dirty="0">
                <a:ea typeface="ＭＳ Ｐゴシック" pitchFamily="34" charset="-128"/>
              </a:rPr>
              <a:t>LOG – write message to DV log file</a:t>
            </a:r>
          </a:p>
          <a:p>
            <a:pPr marL="991790" lvl="3" indent="-342900">
              <a:buFont typeface="Wingdings" panose="05000000000000000000" pitchFamily="2" charset="2"/>
              <a:buChar char="§"/>
            </a:pPr>
            <a:r>
              <a:rPr lang="en-US" sz="1500" dirty="0">
                <a:ea typeface="ＭＳ Ｐゴシック" pitchFamily="34" charset="-128"/>
              </a:rPr>
              <a:t>PRINT – print message to the command line window in Studio</a:t>
            </a:r>
          </a:p>
          <a:p>
            <a:pPr marL="991790" lvl="3" indent="-342900">
              <a:buFont typeface="Wingdings" panose="05000000000000000000" pitchFamily="2" charset="2"/>
              <a:buChar char="§"/>
            </a:pPr>
            <a:r>
              <a:rPr lang="en-US" sz="1500" dirty="0">
                <a:ea typeface="ＭＳ Ｐゴシック" pitchFamily="34" charset="-128"/>
              </a:rPr>
              <a:t>EMAIL – send message via email (not yet implemented)</a:t>
            </a:r>
          </a:p>
          <a:p>
            <a:pPr lvl="1"/>
            <a:r>
              <a:rPr lang="en-US" sz="2250" i="1" dirty="0" err="1">
                <a:ea typeface="ＭＳ Ｐゴシック" pitchFamily="34" charset="-128"/>
              </a:rPr>
              <a:t>AuditLogDisplay</a:t>
            </a:r>
            <a:r>
              <a:rPr lang="en-US" sz="2250" i="1" dirty="0">
                <a:ea typeface="ＭＳ Ｐゴシック" pitchFamily="34" charset="-128"/>
              </a:rPr>
              <a:t> – ability to display and filter log entries within the application context.</a:t>
            </a: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298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Additional Capabilities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Indexes</a:t>
            </a:r>
          </a:p>
          <a:p>
            <a:pPr lvl="1"/>
            <a:r>
              <a:rPr lang="en-US" sz="2250" i="1" dirty="0">
                <a:ea typeface="ＭＳ Ｐゴシック" pitchFamily="34" charset="-128"/>
              </a:rPr>
              <a:t>Uses DV indexes on the cache view</a:t>
            </a:r>
          </a:p>
          <a:p>
            <a:pPr lvl="1"/>
            <a:r>
              <a:rPr lang="en-US" sz="2250" i="1" dirty="0">
                <a:ea typeface="ＭＳ Ｐゴシック" pitchFamily="34" charset="-128"/>
              </a:rPr>
              <a:t>Recreates indexes on single and multi-table cache objects</a:t>
            </a:r>
          </a:p>
          <a:p>
            <a:pPr lvl="1"/>
            <a:r>
              <a:rPr lang="en-US" sz="2250" i="1" dirty="0">
                <a:ea typeface="ＭＳ Ｐゴシック" pitchFamily="34" charset="-128"/>
              </a:rPr>
              <a:t>For Netezza, generates SQL with distribution columns and does not use indexes</a:t>
            </a:r>
          </a:p>
          <a:p>
            <a:r>
              <a:rPr lang="en-US" i="1" dirty="0">
                <a:ea typeface="ＭＳ Ｐゴシック" pitchFamily="34" charset="-128"/>
              </a:rPr>
              <a:t>Statistics</a:t>
            </a:r>
          </a:p>
          <a:p>
            <a:pPr lvl="1"/>
            <a:r>
              <a:rPr lang="en-US" sz="2250" i="1" dirty="0">
                <a:ea typeface="ＭＳ Ｐゴシック" pitchFamily="34" charset="-128"/>
              </a:rPr>
              <a:t>Execute table statistics</a:t>
            </a:r>
          </a:p>
          <a:p>
            <a:pPr marL="513159" indent="-342900">
              <a:buFont typeface="Arial" panose="020B0604020202020204" pitchFamily="34" charset="0"/>
              <a:buChar char="•"/>
            </a:pPr>
            <a:endParaRPr lang="en-US" sz="1800"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4692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Cache Framework Methodologies</a:t>
            </a:r>
            <a:br>
              <a:rPr lang="en-US" sz="3600" dirty="0">
                <a:solidFill>
                  <a:srgbClr val="3D8DFF"/>
                </a:solidFill>
              </a:rPr>
            </a:br>
            <a:r>
              <a:rPr lang="en-US" sz="3600" dirty="0">
                <a:solidFill>
                  <a:srgbClr val="3D8DFF"/>
                </a:solidFill>
              </a:rPr>
              <a:t>(Cache Types)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1184263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44719" y="1675239"/>
            <a:ext cx="5530307" cy="1949024"/>
            <a:chOff x="3832019" y="2864069"/>
            <a:chExt cx="4713426" cy="2105863"/>
          </a:xfrm>
          <a:solidFill>
            <a:schemeClr val="tx2"/>
          </a:solidFill>
        </p:grpSpPr>
        <p:grpSp>
          <p:nvGrpSpPr>
            <p:cNvPr id="67" name="Group 27"/>
            <p:cNvGrpSpPr/>
            <p:nvPr/>
          </p:nvGrpSpPr>
          <p:grpSpPr>
            <a:xfrm>
              <a:off x="3832019" y="2864069"/>
              <a:ext cx="4713426" cy="2105863"/>
              <a:chOff x="8140700" y="1473196"/>
              <a:chExt cx="3769725" cy="659845"/>
            </a:xfrm>
            <a:grpFill/>
          </p:grpSpPr>
          <p:sp>
            <p:nvSpPr>
              <p:cNvPr id="69" name="Rounded Rectangle 68"/>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70" name="Rounded Rectangle 69"/>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68"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p:txBody>
          <a:bodyPr/>
          <a:lstStyle/>
          <a:p>
            <a:pPr>
              <a:defRPr/>
            </a:pPr>
            <a:r>
              <a:rPr lang="en-US" dirty="0">
                <a:ea typeface="+mj-ea"/>
              </a:rPr>
              <a:t>Data Virtualization</a:t>
            </a:r>
            <a:r>
              <a:rPr lang="en-GB" dirty="0">
                <a:ea typeface="+mj-ea"/>
              </a:rPr>
              <a:t> - Caching</a:t>
            </a:r>
            <a:endParaRPr lang="en-US" dirty="0">
              <a:ea typeface="+mj-ea"/>
            </a:endParaRPr>
          </a:p>
        </p:txBody>
      </p:sp>
      <p:sp>
        <p:nvSpPr>
          <p:cNvPr id="45060" name="Rectangle 5"/>
          <p:cNvSpPr>
            <a:spLocks noGrp="1" noChangeArrowheads="1"/>
          </p:cNvSpPr>
          <p:nvPr>
            <p:ph type="body" sz="half" idx="4294967295"/>
          </p:nvPr>
        </p:nvSpPr>
        <p:spPr>
          <a:xfrm>
            <a:off x="5675026" y="808435"/>
            <a:ext cx="3468974" cy="4233584"/>
          </a:xfrm>
          <a:prstGeom prst="rect">
            <a:avLst/>
          </a:prstGeom>
        </p:spPr>
        <p:txBody>
          <a:bodyPr>
            <a:noAutofit/>
          </a:bodyPr>
          <a:lstStyle/>
          <a:p>
            <a:pPr>
              <a:lnSpc>
                <a:spcPct val="80000"/>
              </a:lnSpc>
            </a:pPr>
            <a:r>
              <a:rPr lang="en-GB" altLang="en-US" sz="1800" dirty="0"/>
              <a:t>May not need real-time access to all data</a:t>
            </a:r>
          </a:p>
          <a:p>
            <a:pPr lvl="1">
              <a:lnSpc>
                <a:spcPct val="80000"/>
              </a:lnSpc>
            </a:pPr>
            <a:r>
              <a:rPr lang="en-GB" altLang="en-US" sz="1600" dirty="0"/>
              <a:t>Slow data source</a:t>
            </a:r>
          </a:p>
          <a:p>
            <a:pPr lvl="1">
              <a:lnSpc>
                <a:spcPct val="80000"/>
              </a:lnSpc>
            </a:pPr>
            <a:r>
              <a:rPr lang="en-GB" altLang="en-US" sz="1600" dirty="0"/>
              <a:t>Reduce load on operational systems</a:t>
            </a:r>
          </a:p>
          <a:p>
            <a:pPr>
              <a:lnSpc>
                <a:spcPct val="80000"/>
              </a:lnSpc>
            </a:pPr>
            <a:r>
              <a:rPr lang="en-GB" altLang="en-US" sz="1800" dirty="0"/>
              <a:t>DV caching </a:t>
            </a:r>
          </a:p>
          <a:p>
            <a:pPr lvl="1">
              <a:lnSpc>
                <a:spcPct val="80000"/>
              </a:lnSpc>
            </a:pPr>
            <a:r>
              <a:rPr lang="en-GB" altLang="en-US" sz="1600" dirty="0"/>
              <a:t>Persists ‘snapshot’ of data</a:t>
            </a:r>
          </a:p>
          <a:p>
            <a:pPr lvl="1">
              <a:lnSpc>
                <a:spcPct val="80000"/>
              </a:lnSpc>
            </a:pPr>
            <a:r>
              <a:rPr lang="en-GB" altLang="en-US" sz="1600" dirty="0"/>
              <a:t>Cached data used for query</a:t>
            </a:r>
          </a:p>
          <a:p>
            <a:pPr lvl="1">
              <a:lnSpc>
                <a:spcPct val="80000"/>
              </a:lnSpc>
            </a:pPr>
            <a:r>
              <a:rPr lang="en-GB" altLang="en-US" sz="1600" dirty="0"/>
              <a:t>Cached data</a:t>
            </a:r>
          </a:p>
          <a:p>
            <a:pPr>
              <a:lnSpc>
                <a:spcPct val="80000"/>
              </a:lnSpc>
            </a:pPr>
            <a:r>
              <a:rPr lang="en-GB" altLang="en-US" sz="1800" dirty="0"/>
              <a:t>Cache Methodologies</a:t>
            </a:r>
          </a:p>
          <a:p>
            <a:pPr lvl="1">
              <a:lnSpc>
                <a:spcPct val="80000"/>
              </a:lnSpc>
            </a:pPr>
            <a:r>
              <a:rPr lang="en-GB" altLang="en-US" sz="1600" dirty="0"/>
              <a:t>Full</a:t>
            </a:r>
          </a:p>
          <a:p>
            <a:pPr marL="727472" lvl="2" indent="-214313">
              <a:lnSpc>
                <a:spcPct val="80000"/>
              </a:lnSpc>
              <a:buFont typeface="Arial" panose="020B0604020202020204" pitchFamily="34" charset="0"/>
              <a:buChar char="•"/>
            </a:pPr>
            <a:r>
              <a:rPr lang="en-GB" altLang="en-US" sz="1600" dirty="0"/>
              <a:t>Single-table</a:t>
            </a:r>
          </a:p>
          <a:p>
            <a:pPr marL="727472" lvl="2" indent="-214313">
              <a:lnSpc>
                <a:spcPct val="80000"/>
              </a:lnSpc>
              <a:buFont typeface="Arial" panose="020B0604020202020204" pitchFamily="34" charset="0"/>
              <a:buChar char="•"/>
            </a:pPr>
            <a:r>
              <a:rPr lang="en-GB" altLang="en-US" sz="1600" dirty="0"/>
              <a:t>Multi-table</a:t>
            </a:r>
          </a:p>
          <a:p>
            <a:pPr lvl="1">
              <a:lnSpc>
                <a:spcPct val="80000"/>
              </a:lnSpc>
            </a:pPr>
            <a:r>
              <a:rPr lang="en-GB" altLang="en-US" sz="1600" dirty="0"/>
              <a:t>Incremental</a:t>
            </a:r>
          </a:p>
          <a:p>
            <a:pPr marL="727472" lvl="2" indent="-214313">
              <a:lnSpc>
                <a:spcPct val="80000"/>
              </a:lnSpc>
              <a:buFont typeface="Arial" panose="020B0604020202020204" pitchFamily="34" charset="0"/>
              <a:buChar char="•"/>
            </a:pPr>
            <a:r>
              <a:rPr lang="en-GB" altLang="en-US" sz="1600" dirty="0"/>
              <a:t>Pure</a:t>
            </a:r>
          </a:p>
          <a:p>
            <a:pPr marL="727472" lvl="2" indent="-214313">
              <a:lnSpc>
                <a:spcPct val="80000"/>
              </a:lnSpc>
              <a:buFont typeface="Arial" panose="020B0604020202020204" pitchFamily="34" charset="0"/>
              <a:buChar char="•"/>
            </a:pPr>
            <a:r>
              <a:rPr lang="en-GB" altLang="en-US" sz="1600" dirty="0"/>
              <a:t>Hybrid (+staging)</a:t>
            </a:r>
          </a:p>
          <a:p>
            <a:pPr marL="727472" lvl="2" indent="-214313">
              <a:lnSpc>
                <a:spcPct val="80000"/>
              </a:lnSpc>
              <a:buFont typeface="Arial" panose="020B0604020202020204" pitchFamily="34" charset="0"/>
              <a:buChar char="•"/>
            </a:pPr>
            <a:r>
              <a:rPr lang="en-GB" altLang="en-US" sz="1600" dirty="0"/>
              <a:t>Merge (handle ins, </a:t>
            </a:r>
            <a:r>
              <a:rPr lang="en-GB" altLang="en-US" sz="1600" dirty="0" err="1"/>
              <a:t>upd</a:t>
            </a:r>
            <a:r>
              <a:rPr lang="en-GB" altLang="en-US" sz="1600" dirty="0"/>
              <a:t>, del)</a:t>
            </a:r>
            <a:endParaRPr lang="en-US" altLang="en-US" sz="16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68" y="3812382"/>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416" y="3749280"/>
            <a:ext cx="1253798" cy="92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72" y="3736183"/>
            <a:ext cx="1283954"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1967592" y="2030017"/>
            <a:ext cx="2358411"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5" name="Group 10"/>
          <p:cNvGrpSpPr>
            <a:grpSpLocks/>
          </p:cNvGrpSpPr>
          <p:nvPr/>
        </p:nvGrpSpPr>
        <p:grpSpPr bwMode="auto">
          <a:xfrm>
            <a:off x="1946959" y="729855"/>
            <a:ext cx="2363173" cy="848915"/>
            <a:chOff x="4416" y="192"/>
            <a:chExt cx="698" cy="560"/>
          </a:xfrm>
        </p:grpSpPr>
        <p:pic>
          <p:nvPicPr>
            <p:cNvPr id="451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92"/>
              <a:ext cx="69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20" name="Picture 12"/>
            <p:cNvPicPr>
              <a:picLocks noChangeAspect="1" noChangeArrowheads="1"/>
            </p:cNvPicPr>
            <p:nvPr/>
          </p:nvPicPr>
          <p:blipFill>
            <a:blip r:embed="rId7">
              <a:extLst>
                <a:ext uri="{28A0092B-C50C-407E-A947-70E740481C1C}">
                  <a14:useLocalDpi xmlns:a14="http://schemas.microsoft.com/office/drawing/2010/main" val="0"/>
                </a:ext>
              </a:extLst>
            </a:blip>
            <a:srcRect l="41319"/>
            <a:stretch>
              <a:fillRect/>
            </a:stretch>
          </p:blipFill>
          <p:spPr bwMode="auto">
            <a:xfrm flipH="1">
              <a:off x="4416" y="192"/>
              <a:ext cx="409"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2656388" y="2589611"/>
            <a:ext cx="1028432" cy="134540"/>
            <a:chOff x="376" y="2567"/>
            <a:chExt cx="648" cy="113"/>
          </a:xfrm>
        </p:grpSpPr>
        <p:grpSp>
          <p:nvGrpSpPr>
            <p:cNvPr id="45115" name="Group 14"/>
            <p:cNvGrpSpPr>
              <a:grpSpLocks/>
            </p:cNvGrpSpPr>
            <p:nvPr/>
          </p:nvGrpSpPr>
          <p:grpSpPr bwMode="auto">
            <a:xfrm>
              <a:off x="376" y="2567"/>
              <a:ext cx="430" cy="113"/>
              <a:chOff x="376" y="2567"/>
              <a:chExt cx="430" cy="113"/>
            </a:xfrm>
          </p:grpSpPr>
          <p:sp>
            <p:nvSpPr>
              <p:cNvPr id="45117" name="Rectangle 15"/>
              <p:cNvSpPr>
                <a:spLocks noChangeArrowheads="1"/>
              </p:cNvSpPr>
              <p:nvPr/>
            </p:nvSpPr>
            <p:spPr bwMode="auto">
              <a:xfrm>
                <a:off x="376" y="2571"/>
                <a:ext cx="217" cy="109"/>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8" name="Rectangle 16"/>
              <p:cNvSpPr>
                <a:spLocks noChangeArrowheads="1"/>
              </p:cNvSpPr>
              <p:nvPr/>
            </p:nvSpPr>
            <p:spPr bwMode="auto">
              <a:xfrm>
                <a:off x="589" y="2567"/>
                <a:ext cx="217" cy="109"/>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sp>
          <p:nvSpPr>
            <p:cNvPr id="45116" name="Rectangle 17"/>
            <p:cNvSpPr>
              <a:spLocks noChangeArrowheads="1"/>
            </p:cNvSpPr>
            <p:nvPr/>
          </p:nvSpPr>
          <p:spPr bwMode="auto">
            <a:xfrm>
              <a:off x="807" y="2567"/>
              <a:ext cx="217" cy="109"/>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grpSp>
        <p:nvGrpSpPr>
          <p:cNvPr id="45067" name="Group 18"/>
          <p:cNvGrpSpPr>
            <a:grpSpLocks/>
          </p:cNvGrpSpPr>
          <p:nvPr/>
        </p:nvGrpSpPr>
        <p:grpSpPr bwMode="auto">
          <a:xfrm>
            <a:off x="3032527" y="3932635"/>
            <a:ext cx="358682" cy="576263"/>
            <a:chOff x="392" y="2989"/>
            <a:chExt cx="226" cy="484"/>
          </a:xfrm>
        </p:grpSpPr>
        <p:sp>
          <p:nvSpPr>
            <p:cNvPr id="45111" name="Rectangle 19"/>
            <p:cNvSpPr>
              <a:spLocks noChangeArrowheads="1"/>
            </p:cNvSpPr>
            <p:nvPr/>
          </p:nvSpPr>
          <p:spPr bwMode="auto">
            <a:xfrm>
              <a:off x="400" y="2989"/>
              <a:ext cx="217" cy="48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2" name="Line 20"/>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3" name="Line 21"/>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4" name="Line 22"/>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8" name="Group 23"/>
          <p:cNvGrpSpPr>
            <a:grpSpLocks/>
          </p:cNvGrpSpPr>
          <p:nvPr/>
        </p:nvGrpSpPr>
        <p:grpSpPr bwMode="auto">
          <a:xfrm>
            <a:off x="4464079" y="3954066"/>
            <a:ext cx="358682" cy="576263"/>
            <a:chOff x="392" y="2989"/>
            <a:chExt cx="226" cy="484"/>
          </a:xfrm>
        </p:grpSpPr>
        <p:sp>
          <p:nvSpPr>
            <p:cNvPr id="45107" name="Rectangle 24"/>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8" name="Line 25"/>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9" name="Line 26"/>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0" name="Line 27"/>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9" name="Group 28"/>
          <p:cNvGrpSpPr>
            <a:grpSpLocks/>
          </p:cNvGrpSpPr>
          <p:nvPr/>
        </p:nvGrpSpPr>
        <p:grpSpPr bwMode="auto">
          <a:xfrm>
            <a:off x="2648452" y="2443162"/>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3005864" y="2446020"/>
            <a:ext cx="353921" cy="576263"/>
            <a:chOff x="400" y="2989"/>
            <a:chExt cx="223"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406" y="3111"/>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3" y="3236"/>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3347083" y="2450545"/>
            <a:ext cx="357095" cy="576263"/>
            <a:chOff x="393" y="2989"/>
            <a:chExt cx="225"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3"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2" name="Line 43"/>
          <p:cNvSpPr>
            <a:spLocks noChangeShapeType="1"/>
          </p:cNvSpPr>
          <p:nvPr/>
        </p:nvSpPr>
        <p:spPr bwMode="auto">
          <a:xfrm flipV="1">
            <a:off x="1396241" y="3052763"/>
            <a:ext cx="1364894" cy="1143000"/>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3" name="Line 44"/>
          <p:cNvSpPr>
            <a:spLocks noChangeShapeType="1"/>
          </p:cNvSpPr>
          <p:nvPr/>
        </p:nvSpPr>
        <p:spPr bwMode="auto">
          <a:xfrm flipV="1">
            <a:off x="3165841" y="3038475"/>
            <a:ext cx="25394" cy="895350"/>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4" name="Line 45"/>
          <p:cNvSpPr>
            <a:spLocks noChangeShapeType="1"/>
          </p:cNvSpPr>
          <p:nvPr/>
        </p:nvSpPr>
        <p:spPr bwMode="auto">
          <a:xfrm flipH="1" flipV="1">
            <a:off x="3515001" y="3052762"/>
            <a:ext cx="941143" cy="1072754"/>
          </a:xfrm>
          <a:prstGeom prst="line">
            <a:avLst/>
          </a:prstGeom>
          <a:noFill/>
          <a:ln w="57150">
            <a:solidFill>
              <a:srgbClr val="9B00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45075" name="Group 46"/>
          <p:cNvGrpSpPr>
            <a:grpSpLocks/>
          </p:cNvGrpSpPr>
          <p:nvPr/>
        </p:nvGrpSpPr>
        <p:grpSpPr bwMode="auto">
          <a:xfrm>
            <a:off x="1039146" y="3948112"/>
            <a:ext cx="358682" cy="576263"/>
            <a:chOff x="392" y="2989"/>
            <a:chExt cx="226" cy="484"/>
          </a:xfrm>
        </p:grpSpPr>
        <p:sp>
          <p:nvSpPr>
            <p:cNvPr id="45091" name="Rectangle 47"/>
            <p:cNvSpPr>
              <a:spLocks noChangeArrowheads="1"/>
            </p:cNvSpPr>
            <p:nvPr/>
          </p:nvSpPr>
          <p:spPr bwMode="auto">
            <a:xfrm>
              <a:off x="400" y="2989"/>
              <a:ext cx="217" cy="484"/>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2" name="Line 48"/>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3" name="Line 49"/>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4" name="Line 50"/>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595" name="Line 51"/>
          <p:cNvSpPr>
            <a:spLocks noChangeShapeType="1"/>
          </p:cNvSpPr>
          <p:nvPr/>
        </p:nvSpPr>
        <p:spPr bwMode="auto">
          <a:xfrm>
            <a:off x="3069030" y="1579961"/>
            <a:ext cx="11109" cy="87749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596" name="Rectangle 52"/>
          <p:cNvSpPr>
            <a:spLocks noChangeArrowheads="1"/>
          </p:cNvSpPr>
          <p:nvPr/>
        </p:nvSpPr>
        <p:spPr bwMode="auto">
          <a:xfrm>
            <a:off x="3043637" y="4074319"/>
            <a:ext cx="344397" cy="15835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7" name="Rectangle 53"/>
          <p:cNvSpPr>
            <a:spLocks noChangeArrowheads="1"/>
          </p:cNvSpPr>
          <p:nvPr/>
        </p:nvSpPr>
        <p:spPr bwMode="auto">
          <a:xfrm>
            <a:off x="1050257" y="4089798"/>
            <a:ext cx="344397" cy="158353"/>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8" name="AutoShape 54"/>
          <p:cNvSpPr>
            <a:spLocks noChangeArrowheads="1"/>
          </p:cNvSpPr>
          <p:nvPr/>
        </p:nvSpPr>
        <p:spPr bwMode="auto">
          <a:xfrm>
            <a:off x="682051" y="2416970"/>
            <a:ext cx="1471229" cy="536972"/>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Optimizer</a:t>
            </a:r>
            <a:endParaRPr lang="en-US" altLang="en-US" sz="1350" b="1">
              <a:solidFill>
                <a:schemeClr val="tx1"/>
              </a:solidFill>
              <a:latin typeface="Arial" pitchFamily="34" charset="0"/>
            </a:endParaRPr>
          </a:p>
        </p:txBody>
      </p:sp>
      <p:sp>
        <p:nvSpPr>
          <p:cNvPr id="1644599" name="Line 55"/>
          <p:cNvSpPr>
            <a:spLocks noChangeShapeType="1"/>
          </p:cNvSpPr>
          <p:nvPr/>
        </p:nvSpPr>
        <p:spPr bwMode="auto">
          <a:xfrm>
            <a:off x="1291493" y="2933700"/>
            <a:ext cx="0" cy="107394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0" name="Line 56"/>
          <p:cNvSpPr>
            <a:spLocks noChangeShapeType="1"/>
          </p:cNvSpPr>
          <p:nvPr/>
        </p:nvSpPr>
        <p:spPr bwMode="auto">
          <a:xfrm>
            <a:off x="1424809" y="2963466"/>
            <a:ext cx="1615655" cy="9941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4402184" y="2105026"/>
            <a:ext cx="1099850" cy="954881"/>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Cache</a:t>
            </a: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p:txBody>
      </p:sp>
      <p:sp>
        <p:nvSpPr>
          <p:cNvPr id="1644602" name="Line 58"/>
          <p:cNvSpPr>
            <a:spLocks noChangeShapeType="1"/>
          </p:cNvSpPr>
          <p:nvPr/>
        </p:nvSpPr>
        <p:spPr bwMode="auto">
          <a:xfrm flipV="1">
            <a:off x="1980289" y="2803922"/>
            <a:ext cx="2491726" cy="10001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3" name="Line 59"/>
          <p:cNvSpPr>
            <a:spLocks noChangeShapeType="1"/>
          </p:cNvSpPr>
          <p:nvPr/>
        </p:nvSpPr>
        <p:spPr bwMode="auto">
          <a:xfrm flipH="1">
            <a:off x="4591046" y="2883694"/>
            <a:ext cx="52374" cy="1063229"/>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11" name="Group 60"/>
          <p:cNvGrpSpPr>
            <a:grpSpLocks/>
          </p:cNvGrpSpPr>
          <p:nvPr/>
        </p:nvGrpSpPr>
        <p:grpSpPr bwMode="auto">
          <a:xfrm>
            <a:off x="4457731" y="3960019"/>
            <a:ext cx="358682" cy="576263"/>
            <a:chOff x="392" y="2989"/>
            <a:chExt cx="226" cy="484"/>
          </a:xfrm>
        </p:grpSpPr>
        <p:sp>
          <p:nvSpPr>
            <p:cNvPr id="45087" name="Rectangle 61"/>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88" name="Line 62"/>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89" name="Line 63"/>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0" name="Line 64"/>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609" name="Rectangle 65"/>
          <p:cNvSpPr>
            <a:spLocks noChangeArrowheads="1"/>
          </p:cNvSpPr>
          <p:nvPr/>
        </p:nvSpPr>
        <p:spPr bwMode="auto">
          <a:xfrm>
            <a:off x="4506931" y="2497931"/>
            <a:ext cx="344397" cy="15835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1"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4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44603"/>
                                        </p:tgtEl>
                                        <p:attrNameLst>
                                          <p:attrName>style.visibility</p:attrName>
                                        </p:attrNameLst>
                                      </p:cBhvr>
                                      <p:to>
                                        <p:strVal val="visible"/>
                                      </p:to>
                                    </p:set>
                                    <p:animEffect transition="in" filter="wipe(up)">
                                      <p:cBhvr>
                                        <p:cTn id="11" dur="500"/>
                                        <p:tgtEl>
                                          <p:spTgt spid="1644603"/>
                                        </p:tgtEl>
                                      </p:cBhvr>
                                    </p:animEffect>
                                  </p:childTnLst>
                                </p:cTn>
                              </p:par>
                            </p:childTnLst>
                          </p:cTn>
                        </p:par>
                        <p:par>
                          <p:cTn id="12" fill="hold" nodeType="afterGroup">
                            <p:stCondLst>
                              <p:cond delay="500"/>
                            </p:stCondLst>
                            <p:childTnLst>
                              <p:par>
                                <p:cTn id="13" presetID="1" presetClass="exit" presetSubtype="0" fill="hold" grpId="1" nodeType="afterEffect">
                                  <p:stCondLst>
                                    <p:cond delay="0"/>
                                  </p:stCondLst>
                                  <p:childTnLst>
                                    <p:set>
                                      <p:cBhvr>
                                        <p:cTn id="14" dur="1" fill="hold">
                                          <p:stCondLst>
                                            <p:cond delay="0"/>
                                          </p:stCondLst>
                                        </p:cTn>
                                        <p:tgtEl>
                                          <p:spTgt spid="1644603"/>
                                        </p:tgtEl>
                                        <p:attrNameLst>
                                          <p:attrName>style.visibility</p:attrName>
                                        </p:attrNameLst>
                                      </p:cBhvr>
                                      <p:to>
                                        <p:strVal val="hidden"/>
                                      </p:to>
                                    </p:set>
                                  </p:childTnLst>
                                </p:cTn>
                              </p:par>
                            </p:childTnLst>
                          </p:cTn>
                        </p:par>
                        <p:par>
                          <p:cTn id="15" fill="hold" nodeType="afterGroup">
                            <p:stCondLst>
                              <p:cond delay="500"/>
                            </p:stCondLst>
                            <p:childTnLst>
                              <p:par>
                                <p:cTn id="16" presetID="64" presetClass="path" presetSubtype="0" accel="50000" decel="50000" fill="hold" nodeType="afterEffect">
                                  <p:stCondLst>
                                    <p:cond delay="0"/>
                                  </p:stCondLst>
                                  <p:childTnLst>
                                    <p:animMotion origin="layout" path="M 3.33333E-6 -2.61795E-6 L 0.03333 -0.30596 " pathEditMode="relative" rAng="0" ptsTypes="AA">
                                      <p:cBhvr>
                                        <p:cTn id="17" dur="1000" fill="hold"/>
                                        <p:tgtEl>
                                          <p:spTgt spid="11"/>
                                        </p:tgtEl>
                                        <p:attrNameLst>
                                          <p:attrName>ppt_x</p:attrName>
                                          <p:attrName>ppt_y</p:attrName>
                                        </p:attrNameLst>
                                      </p:cBhvr>
                                      <p:rCtr x="1667" y="-1531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4595"/>
                                        </p:tgtEl>
                                        <p:attrNameLst>
                                          <p:attrName>style.visibility</p:attrName>
                                        </p:attrNameLst>
                                      </p:cBhvr>
                                      <p:to>
                                        <p:strVal val="visible"/>
                                      </p:to>
                                    </p:set>
                                    <p:animEffect transition="in" filter="wipe(up)">
                                      <p:cBhvr>
                                        <p:cTn id="22" dur="500"/>
                                        <p:tgtEl>
                                          <p:spTgt spid="1644595"/>
                                        </p:tgtEl>
                                      </p:cBhvr>
                                    </p:animEffect>
                                  </p:childTnLst>
                                </p:cTn>
                              </p:par>
                            </p:childTnLst>
                          </p:cTn>
                        </p:par>
                        <p:par>
                          <p:cTn id="23" fill="hold" nodeType="afterGroup">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1644598"/>
                                        </p:tgtEl>
                                        <p:attrNameLst>
                                          <p:attrName>style.visibility</p:attrName>
                                        </p:attrNameLst>
                                      </p:cBhvr>
                                      <p:to>
                                        <p:strVal val="visible"/>
                                      </p:to>
                                    </p:set>
                                    <p:anim calcmode="lin" valueType="num">
                                      <p:cBhvr>
                                        <p:cTn id="26" dur="1000" fill="hold"/>
                                        <p:tgtEl>
                                          <p:spTgt spid="1644598"/>
                                        </p:tgtEl>
                                        <p:attrNameLst>
                                          <p:attrName>ppt_w</p:attrName>
                                        </p:attrNameLst>
                                      </p:cBhvr>
                                      <p:tavLst>
                                        <p:tav tm="0">
                                          <p:val>
                                            <p:strVal val="#ppt_w*0.70"/>
                                          </p:val>
                                        </p:tav>
                                        <p:tav tm="100000">
                                          <p:val>
                                            <p:strVal val="#ppt_w"/>
                                          </p:val>
                                        </p:tav>
                                      </p:tavLst>
                                    </p:anim>
                                    <p:anim calcmode="lin" valueType="num">
                                      <p:cBhvr>
                                        <p:cTn id="27" dur="1000" fill="hold"/>
                                        <p:tgtEl>
                                          <p:spTgt spid="1644598"/>
                                        </p:tgtEl>
                                        <p:attrNameLst>
                                          <p:attrName>ppt_h</p:attrName>
                                        </p:attrNameLst>
                                      </p:cBhvr>
                                      <p:tavLst>
                                        <p:tav tm="0">
                                          <p:val>
                                            <p:strVal val="#ppt_h"/>
                                          </p:val>
                                        </p:tav>
                                        <p:tav tm="100000">
                                          <p:val>
                                            <p:strVal val="#ppt_h"/>
                                          </p:val>
                                        </p:tav>
                                      </p:tavLst>
                                    </p:anim>
                                    <p:animEffect transition="in" filter="fade">
                                      <p:cBhvr>
                                        <p:cTn id="28" dur="1000"/>
                                        <p:tgtEl>
                                          <p:spTgt spid="1644598"/>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44599"/>
                                        </p:tgtEl>
                                        <p:attrNameLst>
                                          <p:attrName>style.visibility</p:attrName>
                                        </p:attrNameLst>
                                      </p:cBhvr>
                                      <p:to>
                                        <p:strVal val="visible"/>
                                      </p:to>
                                    </p:set>
                                    <p:animEffect transition="in" filter="wipe(up)">
                                      <p:cBhvr>
                                        <p:cTn id="32" dur="500"/>
                                        <p:tgtEl>
                                          <p:spTgt spid="1644599"/>
                                        </p:tgtEl>
                                      </p:cBhvr>
                                    </p:animEffect>
                                  </p:childTnLst>
                                </p:cTn>
                              </p:par>
                            </p:childTnLst>
                          </p:cTn>
                        </p:par>
                        <p:par>
                          <p:cTn id="33" fill="hold" nodeType="afterGroup">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1644599"/>
                                        </p:tgtEl>
                                        <p:attrNameLst>
                                          <p:attrName>style.visibility</p:attrName>
                                        </p:attrNameLst>
                                      </p:cBhvr>
                                      <p:to>
                                        <p:strVal val="hidden"/>
                                      </p:to>
                                    </p:set>
                                  </p:childTnLst>
                                </p:cTn>
                              </p:par>
                            </p:childTnLst>
                          </p:cTn>
                        </p:par>
                        <p:par>
                          <p:cTn id="36" fill="hold" nodeType="afterGroup">
                            <p:stCondLst>
                              <p:cond delay="2000"/>
                            </p:stCondLst>
                            <p:childTnLst>
                              <p:par>
                                <p:cTn id="37" presetID="56" presetClass="path" presetSubtype="0" accel="50000" decel="50000" fill="hold" grpId="0" nodeType="afterEffect">
                                  <p:stCondLst>
                                    <p:cond delay="0"/>
                                  </p:stCondLst>
                                  <p:childTnLst>
                                    <p:animMotion origin="layout" path="M 5.55556E-7 4.15356E-6 L 0.17604 -0.29071 " pathEditMode="relative" rAng="0" ptsTypes="AA">
                                      <p:cBhvr>
                                        <p:cTn id="38" dur="1000" fill="hold"/>
                                        <p:tgtEl>
                                          <p:spTgt spid="1644597"/>
                                        </p:tgtEl>
                                        <p:attrNameLst>
                                          <p:attrName>ppt_x</p:attrName>
                                          <p:attrName>ppt_y</p:attrName>
                                        </p:attrNameLst>
                                      </p:cBhvr>
                                      <p:rCtr x="8802" y="-14547"/>
                                    </p:animMotion>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644600"/>
                                        </p:tgtEl>
                                        <p:attrNameLst>
                                          <p:attrName>style.visibility</p:attrName>
                                        </p:attrNameLst>
                                      </p:cBhvr>
                                      <p:to>
                                        <p:strVal val="visible"/>
                                      </p:to>
                                    </p:set>
                                    <p:animEffect transition="in" filter="wipe(up)">
                                      <p:cBhvr>
                                        <p:cTn id="42" dur="500"/>
                                        <p:tgtEl>
                                          <p:spTgt spid="1644600"/>
                                        </p:tgtEl>
                                      </p:cBhvr>
                                    </p:animEffect>
                                  </p:childTnLst>
                                </p:cTn>
                              </p:par>
                            </p:childTnLst>
                          </p:cTn>
                        </p:par>
                        <p:par>
                          <p:cTn id="43" fill="hold" nodeType="afterGroup">
                            <p:stCondLst>
                              <p:cond delay="3500"/>
                            </p:stCondLst>
                            <p:childTnLst>
                              <p:par>
                                <p:cTn id="44" presetID="1" presetClass="exit" presetSubtype="0" fill="hold" grpId="1" nodeType="afterEffect">
                                  <p:stCondLst>
                                    <p:cond delay="0"/>
                                  </p:stCondLst>
                                  <p:childTnLst>
                                    <p:set>
                                      <p:cBhvr>
                                        <p:cTn id="45" dur="1" fill="hold">
                                          <p:stCondLst>
                                            <p:cond delay="0"/>
                                          </p:stCondLst>
                                        </p:cTn>
                                        <p:tgtEl>
                                          <p:spTgt spid="1644600"/>
                                        </p:tgtEl>
                                        <p:attrNameLst>
                                          <p:attrName>style.visibility</p:attrName>
                                        </p:attrNameLst>
                                      </p:cBhvr>
                                      <p:to>
                                        <p:strVal val="hidden"/>
                                      </p:to>
                                    </p:set>
                                  </p:childTnLst>
                                </p:cTn>
                              </p:par>
                            </p:childTnLst>
                          </p:cTn>
                        </p:par>
                        <p:par>
                          <p:cTn id="46" fill="hold" nodeType="afterGroup">
                            <p:stCondLst>
                              <p:cond delay="3500"/>
                            </p:stCondLst>
                            <p:childTnLst>
                              <p:par>
                                <p:cTn id="47" presetID="64" presetClass="path" presetSubtype="0" accel="50000" decel="50000" fill="hold" grpId="0" nodeType="afterEffect">
                                  <p:stCondLst>
                                    <p:cond delay="0"/>
                                  </p:stCondLst>
                                  <p:childTnLst>
                                    <p:animMotion origin="layout" path="M 0.00086 -0.00439 L -0.00487 -0.2907 " pathEditMode="relative" rAng="0" ptsTypes="AA">
                                      <p:cBhvr>
                                        <p:cTn id="48" dur="1000" fill="hold"/>
                                        <p:tgtEl>
                                          <p:spTgt spid="1644596"/>
                                        </p:tgtEl>
                                        <p:attrNameLst>
                                          <p:attrName>ppt_x</p:attrName>
                                          <p:attrName>ppt_y</p:attrName>
                                        </p:attrNameLst>
                                      </p:cBhvr>
                                      <p:rCtr x="-295" y="-14315"/>
                                    </p:animMotion>
                                  </p:childTnLst>
                                </p:cTn>
                              </p:par>
                            </p:childTnLst>
                          </p:cTn>
                        </p:par>
                        <p:par>
                          <p:cTn id="49" fill="hold" nodeType="afterGroup">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644602"/>
                                        </p:tgtEl>
                                        <p:attrNameLst>
                                          <p:attrName>style.visibility</p:attrName>
                                        </p:attrNameLst>
                                      </p:cBhvr>
                                      <p:to>
                                        <p:strVal val="visible"/>
                                      </p:to>
                                    </p:set>
                                    <p:animEffect transition="in" filter="wipe(down)">
                                      <p:cBhvr>
                                        <p:cTn id="52" dur="500"/>
                                        <p:tgtEl>
                                          <p:spTgt spid="1644602"/>
                                        </p:tgtEl>
                                      </p:cBhvr>
                                    </p:animEffect>
                                  </p:childTnLst>
                                </p:cTn>
                              </p:par>
                            </p:childTnLst>
                          </p:cTn>
                        </p:par>
                        <p:par>
                          <p:cTn id="53" fill="hold" nodeType="afterGroup">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1644609"/>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xit" presetSubtype="0" fill="hold" grpId="1" nodeType="afterEffect">
                                  <p:stCondLst>
                                    <p:cond delay="0"/>
                                  </p:stCondLst>
                                  <p:childTnLst>
                                    <p:set>
                                      <p:cBhvr>
                                        <p:cTn id="58" dur="1" fill="hold">
                                          <p:stCondLst>
                                            <p:cond delay="0"/>
                                          </p:stCondLst>
                                        </p:cTn>
                                        <p:tgtEl>
                                          <p:spTgt spid="1644602"/>
                                        </p:tgtEl>
                                        <p:attrNameLst>
                                          <p:attrName>style.visibility</p:attrName>
                                        </p:attrNameLst>
                                      </p:cBhvr>
                                      <p:to>
                                        <p:strVal val="hidden"/>
                                      </p:to>
                                    </p:set>
                                  </p:childTnLst>
                                </p:cTn>
                              </p:par>
                            </p:childTnLst>
                          </p:cTn>
                        </p:par>
                        <p:par>
                          <p:cTn id="59" fill="hold" nodeType="afterGroup">
                            <p:stCondLst>
                              <p:cond delay="5000"/>
                            </p:stCondLst>
                            <p:childTnLst>
                              <p:par>
                                <p:cTn id="60" presetID="64" presetClass="path" presetSubtype="0" accel="50000" decel="50000" fill="hold" grpId="1" nodeType="afterEffect">
                                  <p:stCondLst>
                                    <p:cond delay="0"/>
                                  </p:stCondLst>
                                  <p:childTnLst>
                                    <p:animMotion origin="layout" path="M 4.44444E-6 -4.81481E-6 L -0.12414 0.01575 " pathEditMode="relative" rAng="0" ptsTypes="AA">
                                      <p:cBhvr>
                                        <p:cTn id="61" dur="1000" fill="hold"/>
                                        <p:tgtEl>
                                          <p:spTgt spid="1644609"/>
                                        </p:tgtEl>
                                        <p:attrNameLst>
                                          <p:attrName>ppt_x</p:attrName>
                                          <p:attrName>ppt_y</p:attrName>
                                        </p:attrNameLst>
                                      </p:cBhvr>
                                      <p:rCtr x="-6215" y="787"/>
                                    </p:animMotion>
                                  </p:childTnLst>
                                </p:cTn>
                              </p:par>
                            </p:childTnLst>
                          </p:cTn>
                        </p:par>
                        <p:par>
                          <p:cTn id="62" fill="hold" nodeType="afterGroup">
                            <p:stCondLst>
                              <p:cond delay="6000"/>
                            </p:stCondLst>
                            <p:childTnLst>
                              <p:par>
                                <p:cTn id="63" presetID="1"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nodeType="afterGroup">
                            <p:stCondLst>
                              <p:cond delay="6000"/>
                            </p:stCondLst>
                            <p:childTnLst>
                              <p:par>
                                <p:cTn id="66" presetID="64" presetClass="path" presetSubtype="0" accel="50000" decel="50000" fill="hold" nodeType="afterEffect">
                                  <p:stCondLst>
                                    <p:cond delay="0"/>
                                  </p:stCondLst>
                                  <p:childTnLst>
                                    <p:animMotion origin="layout" path="M -2.5E-6 0.00024 L -0.00364 -0.26296 " pathEditMode="relative" rAng="0" ptsTypes="AA">
                                      <p:cBhvr>
                                        <p:cTn id="67" dur="2000" fill="hold"/>
                                        <p:tgtEl>
                                          <p:spTgt spid="3"/>
                                        </p:tgtEl>
                                        <p:attrNameLst>
                                          <p:attrName>ppt_x</p:attrName>
                                          <p:attrName>ppt_y</p:attrName>
                                        </p:attrNameLst>
                                      </p:cBhvr>
                                      <p:rCtr x="-191"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95" grpId="0" animBg="1"/>
      <p:bldP spid="1644596" grpId="0" animBg="1"/>
      <p:bldP spid="1644597" grpId="0" animBg="1"/>
      <p:bldP spid="1644598" grpId="0" animBg="1"/>
      <p:bldP spid="1644599" grpId="0" animBg="1"/>
      <p:bldP spid="1644599" grpId="1" animBg="1"/>
      <p:bldP spid="1644600" grpId="0" animBg="1"/>
      <p:bldP spid="1644600" grpId="1" animBg="1"/>
      <p:bldP spid="1644601" grpId="0" animBg="1"/>
      <p:bldP spid="1644602" grpId="0" animBg="1"/>
      <p:bldP spid="1644602" grpId="1" animBg="1"/>
      <p:bldP spid="1644603" grpId="0" animBg="1"/>
      <p:bldP spid="1644603" grpId="1" animBg="1"/>
      <p:bldP spid="1644609" grpId="0" animBg="1"/>
      <p:bldP spid="16446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43776"/>
            <a:ext cx="7427145" cy="628650"/>
          </a:xfrm>
        </p:spPr>
        <p:txBody>
          <a:bodyPr/>
          <a:lstStyle/>
          <a:p>
            <a:pPr>
              <a:defRPr/>
            </a:pPr>
            <a:r>
              <a:rPr lang="en-US" sz="2000" dirty="0">
                <a:ea typeface="+mj-ea"/>
              </a:rPr>
              <a:t>Data Virtualization</a:t>
            </a:r>
            <a:r>
              <a:rPr lang="en-GB" sz="2000" dirty="0">
                <a:ea typeface="+mj-ea"/>
              </a:rPr>
              <a:t> – Full Single-table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323116"/>
          </a:xfrm>
          <a:prstGeom prst="rect">
            <a:avLst/>
          </a:prstGeom>
        </p:spPr>
        <p:txBody>
          <a:bodyPr>
            <a:noAutofit/>
          </a:bodyPr>
          <a:lstStyle/>
          <a:p>
            <a:pPr>
              <a:lnSpc>
                <a:spcPct val="80000"/>
              </a:lnSpc>
            </a:pPr>
            <a:r>
              <a:rPr lang="en-GB" altLang="en-US" sz="1800" dirty="0"/>
              <a:t>Native load supported [</a:t>
            </a:r>
            <a:r>
              <a:rPr lang="en-GB" altLang="en-US" sz="1800" dirty="0" err="1"/>
              <a:t>bcp</a:t>
            </a:r>
            <a:r>
              <a:rPr lang="en-GB" altLang="en-US" sz="1800" dirty="0"/>
              <a:t>, </a:t>
            </a:r>
            <a:r>
              <a:rPr lang="en-GB" altLang="en-US" sz="1800" dirty="0" err="1"/>
              <a:t>dblink</a:t>
            </a:r>
            <a:r>
              <a:rPr lang="en-GB" altLang="en-US" sz="1800" dirty="0"/>
              <a:t>, </a:t>
            </a:r>
            <a:r>
              <a:rPr lang="en-GB" altLang="en-US" sz="1800" dirty="0" err="1"/>
              <a:t>nzload</a:t>
            </a:r>
            <a:r>
              <a:rPr lang="en-GB" altLang="en-US" sz="1800" dirty="0"/>
              <a:t>]</a:t>
            </a:r>
          </a:p>
          <a:p>
            <a:pPr>
              <a:lnSpc>
                <a:spcPct val="80000"/>
              </a:lnSpc>
            </a:pPr>
            <a:r>
              <a:rPr lang="en-GB" altLang="en-US" sz="1800" dirty="0"/>
              <a:t>Pre- and Post-procedures</a:t>
            </a:r>
          </a:p>
          <a:p>
            <a:pPr>
              <a:lnSpc>
                <a:spcPct val="80000"/>
              </a:lnSpc>
            </a:pPr>
            <a:r>
              <a:rPr lang="en-GB" altLang="en-US" sz="1800" dirty="0"/>
              <a:t>Pre- and Post Implementation stub procedures</a:t>
            </a:r>
          </a:p>
          <a:p>
            <a:pPr>
              <a:lnSpc>
                <a:spcPct val="80000"/>
              </a:lnSpc>
            </a:pPr>
            <a:r>
              <a:rPr lang="en-GB" altLang="en-US" sz="1800" dirty="0"/>
              <a:t>Cache policies for grouping cache refresh</a:t>
            </a:r>
          </a:p>
          <a:p>
            <a:pPr>
              <a:lnSpc>
                <a:spcPct val="80000"/>
              </a:lnSpc>
            </a:pPr>
            <a:r>
              <a:rPr lang="en-GB" altLang="en-US" sz="1800" dirty="0"/>
              <a:t>Individual periodic schedule</a:t>
            </a:r>
          </a:p>
          <a:p>
            <a:pPr>
              <a:lnSpc>
                <a:spcPct val="80000"/>
              </a:lnSpc>
            </a:pPr>
            <a:r>
              <a:rPr lang="en-GB" altLang="en-US" sz="1800" dirty="0"/>
              <a:t>Cache Framework supported indexes</a:t>
            </a:r>
          </a:p>
          <a:p>
            <a:pPr>
              <a:lnSpc>
                <a:spcPct val="80000"/>
              </a:lnSpc>
            </a:pPr>
            <a:r>
              <a:rPr lang="en-GB" altLang="en-US" sz="1800" dirty="0"/>
              <a:t>Delete From to remove previous cache set</a:t>
            </a:r>
            <a:endParaRPr lang="en-US" altLang="en-US" sz="18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7" y="2761870"/>
            <a:ext cx="584834" cy="1298837"/>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2" y="1962692"/>
            <a:ext cx="449255" cy="346249"/>
            <a:chOff x="6219032" y="2526522"/>
            <a:chExt cx="599007" cy="461665"/>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599007" cy="461665"/>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3" y="2525406"/>
            <a:ext cx="2180193" cy="1903434"/>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7397" y="4267989"/>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756438" y="4440376"/>
            <a:ext cx="160959" cy="1227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399302" y="2302814"/>
            <a:ext cx="625718"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90" name="Group 89"/>
          <p:cNvGrpSpPr/>
          <p:nvPr/>
        </p:nvGrpSpPr>
        <p:grpSpPr>
          <a:xfrm>
            <a:off x="3394902" y="2459248"/>
            <a:ext cx="623119" cy="230832"/>
            <a:chOff x="4475585" y="5078683"/>
            <a:chExt cx="563402" cy="307776"/>
          </a:xfrm>
        </p:grpSpPr>
        <p:sp>
          <p:nvSpPr>
            <p:cNvPr id="91"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2" name="TextBox 91"/>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22" name="Straight Connector 21"/>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FS</a:t>
            </a:r>
          </a:p>
        </p:txBody>
      </p:sp>
      <p:sp>
        <p:nvSpPr>
          <p:cNvPr id="74"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077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43585" y="3390254"/>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67326" y="36480"/>
            <a:ext cx="7442195" cy="628650"/>
          </a:xfrm>
        </p:spPr>
        <p:txBody>
          <a:bodyPr/>
          <a:lstStyle/>
          <a:p>
            <a:pPr>
              <a:defRPr/>
            </a:pPr>
            <a:r>
              <a:rPr lang="en-US" sz="2000" dirty="0">
                <a:ea typeface="+mj-ea"/>
              </a:rPr>
              <a:t>Data Virtualization</a:t>
            </a:r>
            <a:r>
              <a:rPr lang="en-GB" sz="2000" dirty="0">
                <a:ea typeface="+mj-ea"/>
              </a:rPr>
              <a:t> – Full Multi-table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497812"/>
          </a:xfrm>
          <a:prstGeom prst="rect">
            <a:avLst/>
          </a:prstGeom>
        </p:spPr>
        <p:txBody>
          <a:bodyPr>
            <a:noAutofit/>
          </a:bodyPr>
          <a:lstStyle/>
          <a:p>
            <a:pPr>
              <a:lnSpc>
                <a:spcPct val="80000"/>
              </a:lnSpc>
            </a:pPr>
            <a:r>
              <a:rPr lang="en-GB" altLang="en-US" dirty="0"/>
              <a:t>Native load supported [</a:t>
            </a:r>
            <a:r>
              <a:rPr lang="en-GB" altLang="en-US" dirty="0" err="1"/>
              <a:t>bcp</a:t>
            </a:r>
            <a:r>
              <a:rPr lang="en-GB" altLang="en-US" dirty="0"/>
              <a:t>, </a:t>
            </a:r>
            <a:r>
              <a:rPr lang="en-GB" altLang="en-US" dirty="0" err="1"/>
              <a:t>dblink</a:t>
            </a:r>
            <a:r>
              <a:rPr lang="en-GB" altLang="en-US" dirty="0"/>
              <a:t>, </a:t>
            </a:r>
            <a:r>
              <a:rPr lang="en-GB" altLang="en-US" dirty="0" err="1"/>
              <a:t>nzload</a:t>
            </a:r>
            <a:r>
              <a:rPr lang="en-GB" altLang="en-US" dirty="0"/>
              <a:t>]</a:t>
            </a:r>
          </a:p>
          <a:p>
            <a:pPr>
              <a:lnSpc>
                <a:spcPct val="80000"/>
              </a:lnSpc>
            </a:pPr>
            <a:r>
              <a:rPr lang="en-GB" altLang="en-US" dirty="0"/>
              <a:t>Round-robin through multiple tables to support multiple cache sets</a:t>
            </a:r>
          </a:p>
          <a:p>
            <a:pPr>
              <a:lnSpc>
                <a:spcPct val="80000"/>
              </a:lnSpc>
            </a:pPr>
            <a:r>
              <a:rPr lang="en-GB" altLang="en-US" dirty="0"/>
              <a:t>Truncate table supported for efficient removal of previous cache set</a:t>
            </a:r>
          </a:p>
          <a:p>
            <a:pPr>
              <a:lnSpc>
                <a:spcPct val="80000"/>
              </a:lnSpc>
            </a:pPr>
            <a:r>
              <a:rPr lang="en-GB" altLang="en-US" dirty="0"/>
              <a:t>Pre- and Post-procedures</a:t>
            </a:r>
          </a:p>
          <a:p>
            <a:pPr>
              <a:lnSpc>
                <a:spcPct val="80000"/>
              </a:lnSpc>
            </a:pPr>
            <a:r>
              <a:rPr lang="en-GB" altLang="en-US" dirty="0"/>
              <a:t>Cache policies for grouping cache refresh</a:t>
            </a:r>
          </a:p>
          <a:p>
            <a:pPr>
              <a:lnSpc>
                <a:spcPct val="80000"/>
              </a:lnSpc>
            </a:pPr>
            <a:r>
              <a:rPr lang="en-GB" altLang="en-US" dirty="0"/>
              <a:t>Individual periodic schedule</a:t>
            </a:r>
          </a:p>
          <a:p>
            <a:pPr>
              <a:lnSpc>
                <a:spcPct val="80000"/>
              </a:lnSpc>
            </a:pPr>
            <a:r>
              <a:rPr lang="en-GB" altLang="en-US" dirty="0"/>
              <a:t>Native indexes supported</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1063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915980" y="3343936"/>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55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59609" y="4230112"/>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981497" cy="1820121"/>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59297" y="4235214"/>
            <a:ext cx="709266" cy="2308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2161" y="4345528"/>
            <a:ext cx="177136" cy="510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249877" y="4461148"/>
            <a:ext cx="422552" cy="230832"/>
            <a:chOff x="1356838" y="5420132"/>
            <a:chExt cx="563402" cy="307776"/>
          </a:xfrm>
        </p:grpSpPr>
        <p:sp>
          <p:nvSpPr>
            <p:cNvPr id="66"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7" name="TextBox 66"/>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V12</a:t>
              </a:r>
            </a:p>
          </p:txBody>
        </p:sp>
      </p:grpSp>
      <p:grpSp>
        <p:nvGrpSpPr>
          <p:cNvPr id="68" name="Group 67"/>
          <p:cNvGrpSpPr/>
          <p:nvPr/>
        </p:nvGrpSpPr>
        <p:grpSpPr>
          <a:xfrm>
            <a:off x="3261641" y="3982473"/>
            <a:ext cx="422552" cy="230832"/>
            <a:chOff x="1356838" y="5420132"/>
            <a:chExt cx="563402" cy="307776"/>
          </a:xfrm>
        </p:grpSpPr>
        <p:sp>
          <p:nvSpPr>
            <p:cNvPr id="69"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0" name="TextBox 69"/>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V10</a:t>
              </a:r>
            </a:p>
          </p:txBody>
        </p:sp>
      </p:grpSp>
      <p:sp>
        <p:nvSpPr>
          <p:cNvPr id="3" name="Left Brace 2"/>
          <p:cNvSpPr/>
          <p:nvPr/>
        </p:nvSpPr>
        <p:spPr>
          <a:xfrm>
            <a:off x="3110817" y="3982479"/>
            <a:ext cx="139061" cy="686425"/>
          </a:xfrm>
          <a:prstGeom prst="leftBrace">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2" name="TextBox 71"/>
          <p:cNvSpPr txBox="1"/>
          <p:nvPr/>
        </p:nvSpPr>
        <p:spPr>
          <a:xfrm>
            <a:off x="2022866" y="3578704"/>
            <a:ext cx="80513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Round-robin</a:t>
            </a:r>
          </a:p>
        </p:txBody>
      </p:sp>
      <p:cxnSp>
        <p:nvCxnSpPr>
          <p:cNvPr id="12" name="Straight Arrow Connector 11"/>
          <p:cNvCxnSpPr>
            <a:endCxn id="70" idx="3"/>
          </p:cNvCxnSpPr>
          <p:nvPr/>
        </p:nvCxnSpPr>
        <p:spPr>
          <a:xfrm flipH="1" flipV="1">
            <a:off x="3684193" y="4097889"/>
            <a:ext cx="175104" cy="22780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72429" y="4339089"/>
            <a:ext cx="186868" cy="22594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3399302" y="2302814"/>
            <a:ext cx="625718" cy="230832"/>
            <a:chOff x="4475585" y="5078683"/>
            <a:chExt cx="563402" cy="307776"/>
          </a:xfrm>
        </p:grpSpPr>
        <p:sp>
          <p:nvSpPr>
            <p:cNvPr id="79"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0" name="TextBox 79"/>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86" name="Group 85"/>
          <p:cNvGrpSpPr/>
          <p:nvPr/>
        </p:nvGrpSpPr>
        <p:grpSpPr>
          <a:xfrm>
            <a:off x="3394902" y="2459248"/>
            <a:ext cx="623119"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90" name="Straight Connector 89"/>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FM</a:t>
            </a:r>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0347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61647"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 Incremental Caching</a:t>
            </a:r>
            <a:br>
              <a:rPr lang="en-GB" sz="2000" dirty="0">
                <a:ea typeface="+mj-ea"/>
              </a:rPr>
            </a:br>
            <a:r>
              <a:rPr lang="en-GB" sz="1400" dirty="0"/>
              <a:t>Incremental Refresh (Pure)</a:t>
            </a:r>
            <a:endParaRPr lang="en-US" sz="2000" dirty="0">
              <a:ea typeface="+mj-ea"/>
            </a:endParaRPr>
          </a:p>
        </p:txBody>
      </p:sp>
      <p:sp>
        <p:nvSpPr>
          <p:cNvPr id="45060" name="Rectangle 5"/>
          <p:cNvSpPr>
            <a:spLocks noGrp="1" noChangeArrowheads="1"/>
          </p:cNvSpPr>
          <p:nvPr>
            <p:ph type="body" sz="half" idx="4294967295"/>
          </p:nvPr>
        </p:nvSpPr>
        <p:spPr>
          <a:xfrm>
            <a:off x="5122459" y="798227"/>
            <a:ext cx="3910866" cy="4345273"/>
          </a:xfrm>
          <a:prstGeom prst="rect">
            <a:avLst/>
          </a:prstGeom>
        </p:spPr>
        <p:txBody>
          <a:bodyPr>
            <a:noAutofit/>
          </a:bodyPr>
          <a:lstStyle/>
          <a:p>
            <a:pPr>
              <a:lnSpc>
                <a:spcPct val="80000"/>
              </a:lnSpc>
            </a:pPr>
            <a:r>
              <a:rPr lang="en-GB" altLang="en-US" dirty="0"/>
              <a:t>Accommodate Inserts and Updates</a:t>
            </a:r>
          </a:p>
          <a:p>
            <a:pPr>
              <a:lnSpc>
                <a:spcPct val="80000"/>
              </a:lnSpc>
            </a:pPr>
            <a:r>
              <a:rPr lang="en-GB" altLang="en-US" dirty="0"/>
              <a:t>Initial load procedure – JDBC load</a:t>
            </a:r>
          </a:p>
          <a:p>
            <a:pPr>
              <a:lnSpc>
                <a:spcPct val="80000"/>
              </a:lnSpc>
            </a:pPr>
            <a:r>
              <a:rPr lang="en-GB" altLang="en-US"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3533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343717"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3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5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 Incremental Hybrid Caching</a:t>
            </a:r>
            <a:br>
              <a:rPr lang="en-GB" sz="2000" dirty="0">
                <a:ea typeface="+mj-ea"/>
              </a:rPr>
            </a:br>
            <a:r>
              <a:rPr lang="en-GB" sz="1400" dirty="0"/>
              <a:t>Incremental Refresh (Delta No-Stage)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62010"/>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88245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90" name="Straight Arrow Connector 89"/>
          <p:cNvCxnSpPr>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345274"/>
          </a:xfrm>
          <a:prstGeom prst="rect">
            <a:avLst/>
          </a:prstGeom>
        </p:spPr>
        <p:txBody>
          <a:bodyPr>
            <a:noAutofit/>
          </a:bodyPr>
          <a:lstStyle/>
          <a:p>
            <a:pPr>
              <a:lnSpc>
                <a:spcPct val="80000"/>
              </a:lnSpc>
            </a:pPr>
            <a:r>
              <a:rPr lang="en-GB" altLang="en-US" sz="2800" dirty="0"/>
              <a:t>Accommodate Inserts and Updates</a:t>
            </a:r>
          </a:p>
          <a:p>
            <a:pPr>
              <a:lnSpc>
                <a:spcPct val="80000"/>
              </a:lnSpc>
            </a:pPr>
            <a:r>
              <a:rPr lang="en-GB" altLang="en-US" sz="2800" dirty="0"/>
              <a:t>Initial load procedure – Native load</a:t>
            </a:r>
          </a:p>
          <a:p>
            <a:pPr>
              <a:lnSpc>
                <a:spcPct val="80000"/>
              </a:lnSpc>
            </a:pPr>
            <a:r>
              <a:rPr lang="en-GB" altLang="en-US" sz="2800"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sz="2800" dirty="0"/>
              <a:t>Individual periodic schedule</a:t>
            </a:r>
          </a:p>
          <a:p>
            <a:pPr>
              <a:lnSpc>
                <a:spcPct val="80000"/>
              </a:lnSpc>
            </a:pPr>
            <a:r>
              <a:rPr lang="en-GB" altLang="en-US" sz="2800" dirty="0"/>
              <a:t>Cache Framework supported indexes</a:t>
            </a:r>
            <a:endParaRPr lang="en-US" altLang="en-US" sz="2800" dirty="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7105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00161" y="3429272"/>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52784" y="51072"/>
            <a:ext cx="7356737" cy="628650"/>
          </a:xfrm>
        </p:spPr>
        <p:txBody>
          <a:bodyPr/>
          <a:lstStyle/>
          <a:p>
            <a:pPr>
              <a:defRPr/>
            </a:pPr>
            <a:r>
              <a:rPr lang="en-US" sz="2000" dirty="0">
                <a:ea typeface="+mj-ea"/>
              </a:rPr>
              <a:t>Data Virtualization</a:t>
            </a:r>
            <a:r>
              <a:rPr lang="en-GB" sz="2000" dirty="0">
                <a:ea typeface="+mj-ea"/>
              </a:rPr>
              <a:t> – Incremental Hybrid Caching</a:t>
            </a:r>
            <a:br>
              <a:rPr lang="en-GB" sz="2000" dirty="0">
                <a:ea typeface="+mj-ea"/>
              </a:rPr>
            </a:br>
            <a:r>
              <a:rPr lang="en-GB" sz="1400" dirty="0"/>
              <a:t>Incremental Refresh (Delta Stage)</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4158334"/>
          </a:xfrm>
          <a:prstGeom prst="rect">
            <a:avLst/>
          </a:prstGeom>
        </p:spPr>
        <p:txBody>
          <a:bodyPr>
            <a:noAutofit/>
          </a:bodyPr>
          <a:lstStyle/>
          <a:p>
            <a:pPr>
              <a:lnSpc>
                <a:spcPct val="80000"/>
              </a:lnSpc>
            </a:pPr>
            <a:r>
              <a:rPr lang="en-GB" altLang="en-US" sz="2000" dirty="0"/>
              <a:t>Accommodate Inserts and Updates</a:t>
            </a:r>
          </a:p>
          <a:p>
            <a:pPr>
              <a:lnSpc>
                <a:spcPct val="80000"/>
              </a:lnSpc>
            </a:pPr>
            <a:r>
              <a:rPr lang="en-GB" altLang="en-US" sz="2000" dirty="0"/>
              <a:t>Initial and delta load are the same procedure</a:t>
            </a:r>
          </a:p>
          <a:p>
            <a:pPr lvl="1">
              <a:lnSpc>
                <a:spcPct val="80000"/>
              </a:lnSpc>
            </a:pPr>
            <a:r>
              <a:rPr lang="en-GB" altLang="en-US" sz="1800" dirty="0"/>
              <a:t>Initial and Delta performs a full native load </a:t>
            </a:r>
          </a:p>
          <a:p>
            <a:pPr lvl="1">
              <a:lnSpc>
                <a:spcPct val="80000"/>
              </a:lnSpc>
            </a:pPr>
            <a:r>
              <a:rPr lang="en-GB" altLang="en-US" sz="1800" dirty="0"/>
              <a:t>SDT &gt; </a:t>
            </a:r>
            <a:r>
              <a:rPr lang="en-GB" altLang="en-US" sz="1800" dirty="0" err="1"/>
              <a:t>incrMaintLevel</a:t>
            </a:r>
            <a:r>
              <a:rPr lang="en-GB" altLang="en-US" sz="1800" dirty="0"/>
              <a:t> and SDT &lt;= </a:t>
            </a:r>
            <a:r>
              <a:rPr lang="en-GB" altLang="en-US" sz="1800" dirty="0" err="1"/>
              <a:t>MaxIncrRow</a:t>
            </a:r>
            <a:endParaRPr lang="en-GB" altLang="en-US" sz="1800" dirty="0"/>
          </a:p>
          <a:p>
            <a:pPr>
              <a:lnSpc>
                <a:spcPct val="80000"/>
              </a:lnSpc>
            </a:pPr>
            <a:r>
              <a:rPr lang="en-GB" altLang="en-US" sz="2000" dirty="0"/>
              <a:t>Individual periodic schedule</a:t>
            </a:r>
          </a:p>
          <a:p>
            <a:pPr>
              <a:lnSpc>
                <a:spcPct val="80000"/>
              </a:lnSpc>
            </a:pPr>
            <a:r>
              <a:rPr lang="en-GB" altLang="en-US" sz="2000" dirty="0"/>
              <a:t>Cache Framework supported indexes</a:t>
            </a:r>
          </a:p>
          <a:p>
            <a:pPr>
              <a:lnSpc>
                <a:spcPct val="80000"/>
              </a:lnSpc>
            </a:pPr>
            <a:r>
              <a:rPr lang="en-GB" altLang="en-US" sz="2000" dirty="0"/>
              <a:t>Caveat – this cache type should only be used when the source data is a small data set.</a:t>
            </a:r>
            <a:endParaRPr lang="en-US" altLang="en-US" sz="20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83" y="3794717"/>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11850" y="2761869"/>
            <a:ext cx="1155361" cy="131274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779689"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002"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587589" y="4049920"/>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65653"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2" y="2300486"/>
            <a:ext cx="477333" cy="230832"/>
            <a:chOff x="4475584" y="5078683"/>
            <a:chExt cx="636443"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4" y="5078683"/>
              <a:ext cx="636443" cy="307776"/>
            </a:xfrm>
            <a:prstGeom prst="rect">
              <a:avLst/>
            </a:prstGeom>
            <a:noFill/>
          </p:spPr>
          <p:txBody>
            <a:bodyPr wrap="square" rtlCol="0">
              <a:spAutoFit/>
            </a:bodyPr>
            <a:lstStyle/>
            <a:p>
              <a:pPr algn="ctr"/>
              <a:r>
                <a:rPr lang="en-US" sz="900" dirty="0" err="1">
                  <a:solidFill>
                    <a:srgbClr val="000000"/>
                  </a:solidFill>
                </a:rPr>
                <a:t>pIDL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1"/>
            <a:ext cx="512699" cy="112929"/>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9164"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8205" y="4557112"/>
            <a:ext cx="160959" cy="5474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405425" y="2415902"/>
            <a:ext cx="64739"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93833" y="2622168"/>
            <a:ext cx="723557"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Initial/delta load</a:t>
            </a:r>
          </a:p>
        </p:txBody>
      </p:sp>
      <p:grpSp>
        <p:nvGrpSpPr>
          <p:cNvPr id="66" name="Group 65"/>
          <p:cNvGrpSpPr/>
          <p:nvPr/>
        </p:nvGrpSpPr>
        <p:grpSpPr>
          <a:xfrm>
            <a:off x="3230738"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470164"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49164" y="4049156"/>
            <a:ext cx="844656"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74" name="Straight Arrow Connector 73"/>
          <p:cNvCxnSpPr>
            <a:stCxn id="73" idx="1"/>
          </p:cNvCxnSpPr>
          <p:nvPr/>
        </p:nvCxnSpPr>
        <p:spPr>
          <a:xfrm flipH="1">
            <a:off x="3515672"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2079061" y="2386911"/>
            <a:ext cx="478851" cy="230832"/>
            <a:chOff x="10245947" y="4123883"/>
            <a:chExt cx="638468" cy="307776"/>
          </a:xfrm>
        </p:grpSpPr>
        <p:sp>
          <p:nvSpPr>
            <p:cNvPr id="75"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6" name="TextBox 75"/>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HS</a:t>
            </a:r>
          </a:p>
        </p:txBody>
      </p:sp>
      <p:sp>
        <p:nvSpPr>
          <p:cNvPr id="79"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61923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Incremental Merge Type 1 Caching</a:t>
            </a:r>
            <a:br>
              <a:rPr lang="en-GB" sz="2000" dirty="0">
                <a:ea typeface="+mj-ea"/>
              </a:rPr>
            </a:br>
            <a:r>
              <a:rPr lang="en-GB" sz="1400" dirty="0"/>
              <a:t>Incremental Refresh (Hybrid)</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0"/>
            <a:ext cx="512699" cy="7285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8317" y="4413157"/>
            <a:ext cx="54514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4281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Delete Audit Table:</a:t>
            </a:r>
          </a:p>
          <a:p>
            <a:r>
              <a:rPr lang="en-US" sz="900" dirty="0">
                <a:solidFill>
                  <a:srgbClr val="000000"/>
                </a:solidFill>
              </a:rPr>
              <a:t>SDT (delete date)</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2079061" y="2386911"/>
            <a:ext cx="478851" cy="230832"/>
            <a:chOff x="10245947" y="4123883"/>
            <a:chExt cx="638468" cy="307776"/>
          </a:xfrm>
        </p:grpSpPr>
        <p:sp>
          <p:nvSpPr>
            <p:cNvPr id="101"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02" name="TextBox 101"/>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19369" y="2530594"/>
            <a:ext cx="839127" cy="3129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8" name="Rectangle 5"/>
          <p:cNvSpPr txBox="1">
            <a:spLocks noChangeArrowheads="1"/>
          </p:cNvSpPr>
          <p:nvPr/>
        </p:nvSpPr>
        <p:spPr>
          <a:xfrm>
            <a:off x="5481776" y="4174832"/>
            <a:ext cx="3585269" cy="847807"/>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endParaRPr lang="en-GB" altLang="en-US" sz="1050" dirty="0">
              <a:solidFill>
                <a:schemeClr val="tx1"/>
              </a:solidFill>
            </a:endParaRPr>
          </a:p>
        </p:txBody>
      </p:sp>
      <p:sp>
        <p:nvSpPr>
          <p:cNvPr id="117" name="TextBox 116"/>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20" name="Straight Arrow Connector 119"/>
          <p:cNvCxnSpPr>
            <a:stCxn id="117"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917397" y="4049156"/>
            <a:ext cx="809115"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26" name="Straight Arrow Connector 125"/>
          <p:cNvCxnSpPr>
            <a:stCxn id="125"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MT1</a:t>
            </a:r>
          </a:p>
        </p:txBody>
      </p:sp>
      <p:sp>
        <p:nvSpPr>
          <p:cNvPr id="45060" name="Rectangle 5"/>
          <p:cNvSpPr>
            <a:spLocks noGrp="1" noChangeArrowheads="1"/>
          </p:cNvSpPr>
          <p:nvPr>
            <p:ph type="body" sz="half" idx="4294967295"/>
          </p:nvPr>
        </p:nvSpPr>
        <p:spPr>
          <a:xfrm>
            <a:off x="5492626" y="798227"/>
            <a:ext cx="3651374" cy="2828357"/>
          </a:xfrm>
          <a:prstGeom prst="rect">
            <a:avLst/>
          </a:prstGeom>
        </p:spPr>
        <p:txBody>
          <a:bodyPr>
            <a:noAutofit/>
          </a:bodyPr>
          <a:lstStyle/>
          <a:p>
            <a:pPr>
              <a:lnSpc>
                <a:spcPct val="80000"/>
              </a:lnSpc>
            </a:pPr>
            <a:r>
              <a:rPr lang="en-GB" altLang="en-US" sz="2000" dirty="0"/>
              <a:t>Type 1 – uses audit history delete table</a:t>
            </a:r>
          </a:p>
          <a:p>
            <a:pPr>
              <a:lnSpc>
                <a:spcPct val="80000"/>
              </a:lnSpc>
            </a:pPr>
            <a:r>
              <a:rPr lang="en-GB" altLang="en-US" sz="2000" dirty="0"/>
              <a:t>Accommodate Inserts, Updates and Deletes</a:t>
            </a:r>
          </a:p>
          <a:p>
            <a:pPr lvl="1">
              <a:lnSpc>
                <a:spcPct val="80000"/>
              </a:lnSpc>
            </a:pPr>
            <a:r>
              <a:rPr lang="en-GB" altLang="en-US" sz="1600" dirty="0"/>
              <a:t>Merge Into</a:t>
            </a:r>
          </a:p>
          <a:p>
            <a:pPr>
              <a:lnSpc>
                <a:spcPct val="80000"/>
              </a:lnSpc>
            </a:pPr>
            <a:r>
              <a:rPr lang="en-GB" altLang="en-US" sz="2000" dirty="0"/>
              <a:t>Initial load procedure – Native load</a:t>
            </a:r>
          </a:p>
          <a:p>
            <a:pPr>
              <a:lnSpc>
                <a:spcPct val="80000"/>
              </a:lnSpc>
            </a:pPr>
            <a:r>
              <a:rPr lang="en-GB" altLang="en-US" sz="2000" dirty="0"/>
              <a:t>Delta load procedure – JDBC load</a:t>
            </a:r>
          </a:p>
          <a:p>
            <a:pPr>
              <a:lnSpc>
                <a:spcPct val="80000"/>
              </a:lnSpc>
            </a:pPr>
            <a:r>
              <a:rPr lang="en-GB" altLang="en-US" sz="2000" dirty="0"/>
              <a:t>Individual periodic schedule</a:t>
            </a:r>
          </a:p>
          <a:p>
            <a:pPr>
              <a:lnSpc>
                <a:spcPct val="80000"/>
              </a:lnSpc>
            </a:pPr>
            <a:r>
              <a:rPr lang="en-GB" altLang="en-US" sz="2000" dirty="0"/>
              <a:t>Cache Framework supported indexes</a:t>
            </a:r>
            <a:endParaRPr lang="en-US" altLang="en-US" sz="2000" dirty="0"/>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45078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231653"/>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Incremental Merge Type 2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bi-temporal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826871" cy="6463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Bi-temporal: SDT, EDT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7957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502799" y="3803532"/>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EDT not null and EDT &lt;&gt; ‘9999-12-31’    GROUP BY &lt;</a:t>
            </a:r>
            <a:r>
              <a:rPr lang="en-GB" altLang="en-US" sz="1050" dirty="0" err="1">
                <a:solidFill>
                  <a:schemeClr val="tx1"/>
                </a:solidFill>
              </a:rPr>
              <a:t>key_columns</a:t>
            </a:r>
            <a:r>
              <a:rPr lang="en-GB" altLang="en-US" sz="1050" dirty="0">
                <a:solidFill>
                  <a:schemeClr val="tx1"/>
                </a:solidFill>
              </a:rPr>
              <a:t>&gt;                                         HAVING &lt;</a:t>
            </a:r>
            <a:r>
              <a:rPr lang="en-GB" altLang="en-US" sz="1050" dirty="0" err="1">
                <a:solidFill>
                  <a:schemeClr val="tx1"/>
                </a:solidFill>
              </a:rPr>
              <a:t>key_columns</a:t>
            </a:r>
            <a:r>
              <a:rPr lang="en-GB" altLang="en-US" sz="1050" dirty="0">
                <a:solidFill>
                  <a:schemeClr val="tx1"/>
                </a:solidFill>
              </a:rPr>
              <a:t>&gt; not in V1</a:t>
            </a:r>
          </a:p>
        </p:txBody>
      </p:sp>
      <p:sp>
        <p:nvSpPr>
          <p:cNvPr id="109" name="TextBox 108"/>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MT2</a:t>
            </a:r>
          </a:p>
        </p:txBody>
      </p:sp>
      <p:sp>
        <p:nvSpPr>
          <p:cNvPr id="110"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914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25656" y="51072"/>
            <a:ext cx="7563893" cy="628650"/>
          </a:xfrm>
        </p:spPr>
        <p:txBody>
          <a:bodyPr/>
          <a:lstStyle/>
          <a:p>
            <a:pPr>
              <a:defRPr/>
            </a:pPr>
            <a:r>
              <a:rPr lang="en-US" sz="2000" dirty="0">
                <a:ea typeface="+mj-ea"/>
              </a:rPr>
              <a:t>Data Virtualization</a:t>
            </a:r>
            <a:r>
              <a:rPr lang="en-GB" sz="2000" dirty="0">
                <a:ea typeface="+mj-ea"/>
              </a:rPr>
              <a:t> – Incremental Merge Type 4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CDC-style activity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38472"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ACTIVITY=[I,U,D], </a:t>
            </a:r>
          </a:p>
          <a:p>
            <a:r>
              <a:rPr lang="en-US" sz="900" dirty="0">
                <a:solidFill>
                  <a:srgbClr val="000000"/>
                </a:solidFill>
              </a:rPr>
              <a:t>SDT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4888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669948" y="3889649"/>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ACTIVITY=[I, U, D]</a:t>
            </a:r>
          </a:p>
        </p:txBody>
      </p:sp>
      <p:sp>
        <p:nvSpPr>
          <p:cNvPr id="109" name="TextBox 108"/>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sp>
        <p:nvSpPr>
          <p:cNvPr id="110" name="TextBox 109"/>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MT4</a:t>
            </a:r>
          </a:p>
        </p:txBody>
      </p:sp>
      <p:sp>
        <p:nvSpPr>
          <p:cNvPr id="11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947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82092" y="1714500"/>
            <a:ext cx="8227457" cy="742950"/>
          </a:xfrm>
          <a:prstGeom prst="rect">
            <a:avLst/>
          </a:prstGeom>
        </p:spPr>
        <p:txBody>
          <a:bodyPr vert="horz" lIns="61722" tIns="34290" rIns="61722" bIns="34290" rtlCol="0" anchor="b" anchorCtr="0">
            <a:noAutofit/>
          </a:bodyPr>
          <a:lstStyle>
            <a:lvl1pPr marL="0" algn="l" defTabSz="914400" rtl="0" eaLnBrk="0" fontAlgn="auto" latinLnBrk="0" hangingPunct="0">
              <a:lnSpc>
                <a:spcPct val="80000"/>
              </a:lnSpc>
              <a:spcBef>
                <a:spcPts val="0"/>
              </a:spcBef>
              <a:spcAft>
                <a:spcPts val="0"/>
              </a:spcAft>
              <a:buNone/>
              <a:defRPr lang="en-US" sz="36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pPr algn="r"/>
            <a:r>
              <a:rPr lang="en-US" dirty="0">
                <a:solidFill>
                  <a:srgbClr val="3D8DFF"/>
                </a:solidFill>
              </a:rPr>
              <a:t>Q&amp;A</a:t>
            </a:r>
          </a:p>
        </p:txBody>
      </p:sp>
      <p:sp>
        <p:nvSpPr>
          <p:cNvPr id="5" name="Text Placeholder 6"/>
          <p:cNvSpPr txBox="1">
            <a:spLocks/>
          </p:cNvSpPr>
          <p:nvPr/>
        </p:nvSpPr>
        <p:spPr>
          <a:xfrm>
            <a:off x="382092" y="2514600"/>
            <a:ext cx="8227457" cy="142875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2400" dirty="0"/>
          </a:p>
        </p:txBody>
      </p:sp>
    </p:spTree>
    <p:extLst>
      <p:ext uri="{BB962C8B-B14F-4D97-AF65-F5344CB8AC3E}">
        <p14:creationId xmlns:p14="http://schemas.microsoft.com/office/powerpoint/2010/main" val="42127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Overview</a:t>
            </a:r>
          </a:p>
        </p:txBody>
      </p:sp>
    </p:spTree>
    <p:extLst>
      <p:ext uri="{BB962C8B-B14F-4D97-AF65-F5344CB8AC3E}">
        <p14:creationId xmlns:p14="http://schemas.microsoft.com/office/powerpoint/2010/main" val="116901557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What it does</a:t>
            </a:r>
          </a:p>
          <a:p>
            <a:pPr lvl="1">
              <a:lnSpc>
                <a:spcPct val="90000"/>
              </a:lnSpc>
            </a:pPr>
            <a:r>
              <a:rPr lang="en-US" sz="2100" dirty="0"/>
              <a:t>Configure cache</a:t>
            </a:r>
          </a:p>
          <a:p>
            <a:pPr marL="770334" lvl="2" indent="-257175">
              <a:lnSpc>
                <a:spcPct val="90000"/>
              </a:lnSpc>
              <a:buFont typeface="Arial" panose="020B0604020202020204" pitchFamily="34" charset="0"/>
              <a:buChar char="•"/>
            </a:pPr>
            <a:r>
              <a:rPr lang="en-US" sz="2100" dirty="0"/>
              <a:t>Views and staging views</a:t>
            </a:r>
          </a:p>
          <a:p>
            <a:pPr marL="770334" lvl="2" indent="-257175">
              <a:lnSpc>
                <a:spcPct val="90000"/>
              </a:lnSpc>
              <a:buFont typeface="Arial" panose="020B0604020202020204" pitchFamily="34" charset="0"/>
              <a:buChar char="•"/>
            </a:pPr>
            <a:r>
              <a:rPr lang="en-US" sz="2100" dirty="0"/>
              <a:t>Load scripts</a:t>
            </a:r>
          </a:p>
          <a:p>
            <a:pPr marL="646509" lvl="1" indent="-342900">
              <a:lnSpc>
                <a:spcPct val="90000"/>
              </a:lnSpc>
            </a:pPr>
            <a:r>
              <a:rPr lang="en-US" sz="2100" dirty="0"/>
              <a:t>De-configure cache</a:t>
            </a:r>
          </a:p>
          <a:p>
            <a:pPr marL="856059" lvl="2" indent="-342900">
              <a:lnSpc>
                <a:spcPct val="90000"/>
              </a:lnSpc>
              <a:buFont typeface="Arial" panose="020B0604020202020204" pitchFamily="34" charset="0"/>
              <a:buChar char="•"/>
            </a:pPr>
            <a:r>
              <a:rPr lang="en-US" sz="1950" dirty="0"/>
              <a:t>Undo all cache configuration and delete generated resources</a:t>
            </a:r>
          </a:p>
          <a:p>
            <a:pPr marL="646509" lvl="1" indent="-342900">
              <a:lnSpc>
                <a:spcPct val="90000"/>
              </a:lnSpc>
            </a:pPr>
            <a:r>
              <a:rPr lang="en-US" sz="2100" dirty="0"/>
              <a:t>Refresh cache</a:t>
            </a:r>
          </a:p>
          <a:p>
            <a:pPr marL="856059" lvl="2" indent="-342900">
              <a:lnSpc>
                <a:spcPct val="90000"/>
              </a:lnSpc>
              <a:buFont typeface="Arial" panose="020B0604020202020204" pitchFamily="34" charset="0"/>
              <a:buChar char="•"/>
            </a:pPr>
            <a:r>
              <a:rPr lang="en-US" sz="1950" dirty="0"/>
              <a:t>Drop/Create indexes [optional], execute table statistics [optional]</a:t>
            </a:r>
          </a:p>
          <a:p>
            <a:pPr marL="646509" lvl="1" indent="-342900">
              <a:lnSpc>
                <a:spcPct val="90000"/>
              </a:lnSpc>
            </a:pPr>
            <a:r>
              <a:rPr lang="en-US" sz="2100" dirty="0"/>
              <a:t>Deploy cache resources to target server</a:t>
            </a:r>
          </a:p>
          <a:p>
            <a:pPr marL="770334" lvl="2" indent="-257175">
              <a:lnSpc>
                <a:spcPct val="90000"/>
              </a:lnSpc>
              <a:buFont typeface="Arial" panose="020B0604020202020204" pitchFamily="34" charset="0"/>
              <a:buChar char="•"/>
            </a:pPr>
            <a:r>
              <a:rPr lang="en-US" sz="2100" dirty="0"/>
              <a:t>Create database tables</a:t>
            </a:r>
          </a:p>
          <a:p>
            <a:pPr marL="770334" lvl="2" indent="-257175">
              <a:lnSpc>
                <a:spcPct val="90000"/>
              </a:lnSpc>
              <a:buFont typeface="Arial" panose="020B0604020202020204" pitchFamily="34" charset="0"/>
              <a:buChar char="•"/>
            </a:pPr>
            <a:r>
              <a:rPr lang="en-US" sz="2100" dirty="0"/>
              <a:t>Introspect database tables into TIBCO® Data Virtualization</a:t>
            </a:r>
          </a:p>
          <a:p>
            <a:pPr lvl="1">
              <a:lnSpc>
                <a:spcPct val="90000"/>
              </a:lnSpc>
            </a:pPr>
            <a:endParaRPr lang="en-US" sz="210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21668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Terms</a:t>
            </a:r>
          </a:p>
          <a:p>
            <a:pPr lvl="1">
              <a:lnSpc>
                <a:spcPct val="90000"/>
              </a:lnSpc>
            </a:pPr>
            <a:r>
              <a:rPr lang="en-US" sz="1800" i="1" dirty="0">
                <a:ea typeface="ＭＳ Ｐゴシック" pitchFamily="34" charset="-128"/>
              </a:rPr>
              <a:t>Cache Target </a:t>
            </a:r>
            <a:r>
              <a:rPr lang="en-US" sz="1800" dirty="0">
                <a:ea typeface="ＭＳ Ｐゴシック" pitchFamily="34" charset="-128"/>
              </a:rPr>
              <a:t>– One of the supported cache databases </a:t>
            </a:r>
          </a:p>
          <a:p>
            <a:pPr lvl="1">
              <a:lnSpc>
                <a:spcPct val="90000"/>
              </a:lnSpc>
            </a:pPr>
            <a:r>
              <a:rPr lang="en-US" sz="2100" i="1" dirty="0"/>
              <a:t>Application</a:t>
            </a:r>
            <a:r>
              <a:rPr lang="en-US" sz="2100" dirty="0"/>
              <a:t> – Refers to the business line, business area or subject area in which the cache framework is applied.</a:t>
            </a:r>
          </a:p>
          <a:p>
            <a:pPr marL="856059" lvl="2" indent="-342900">
              <a:lnSpc>
                <a:spcPct val="90000"/>
              </a:lnSpc>
              <a:buFont typeface="Arial" panose="020B0604020202020204" pitchFamily="34" charset="0"/>
              <a:buChar char="•"/>
            </a:pPr>
            <a:r>
              <a:rPr lang="en-US" sz="1950" dirty="0">
                <a:ea typeface="ＭＳ Ｐゴシック" pitchFamily="34" charset="-128"/>
              </a:rPr>
              <a:t>There is one cache target per application.</a:t>
            </a:r>
          </a:p>
          <a:p>
            <a:pPr lvl="1">
              <a:lnSpc>
                <a:spcPct val="90000"/>
              </a:lnSpc>
            </a:pPr>
            <a:r>
              <a:rPr lang="en-US" sz="2100" i="1" dirty="0"/>
              <a:t> Context</a:t>
            </a:r>
            <a:r>
              <a:rPr lang="en-US" sz="2100" dirty="0"/>
              <a:t> – Procedures within an application are executed within the path boundaries defined by the application “Constants”.</a:t>
            </a:r>
            <a:endParaRPr lang="en-US" sz="1950" dirty="0"/>
          </a:p>
          <a:p>
            <a:pPr marL="770334" lvl="2" indent="-257175">
              <a:lnSpc>
                <a:spcPct val="90000"/>
              </a:lnSpc>
              <a:buFont typeface="Arial" panose="020B0604020202020204" pitchFamily="34" charset="0"/>
              <a:buChar char="•"/>
            </a:pPr>
            <a:r>
              <a:rPr lang="en-US" sz="1800" dirty="0">
                <a:ea typeface="ＭＳ Ｐゴシック" pitchFamily="34" charset="-128"/>
              </a:rPr>
              <a:t>Paths, cache data sources and logging are assigned by Constants.</a:t>
            </a:r>
          </a:p>
          <a:p>
            <a:pPr marL="770334" lvl="2" indent="-257175">
              <a:lnSpc>
                <a:spcPct val="90000"/>
              </a:lnSpc>
              <a:buFont typeface="Arial" panose="020B0604020202020204" pitchFamily="34" charset="0"/>
              <a:buChar char="•"/>
            </a:pPr>
            <a:r>
              <a:rPr lang="en-US" sz="1800" dirty="0">
                <a:ea typeface="ＭＳ Ｐゴシック" pitchFamily="34" charset="-128"/>
              </a:rPr>
              <a:t>All cache framework operations execute within the paths of the application.</a:t>
            </a:r>
          </a:p>
          <a:p>
            <a:pPr marL="1028700" lvl="4" indent="-257175">
              <a:lnSpc>
                <a:spcPct val="90000"/>
              </a:lnSpc>
              <a:buFont typeface="Wingdings" panose="05000000000000000000" pitchFamily="2" charset="2"/>
              <a:buChar char="§"/>
            </a:pPr>
            <a:r>
              <a:rPr lang="en-US" sz="1350" dirty="0">
                <a:ea typeface="ＭＳ Ｐゴシック" pitchFamily="34" charset="-128"/>
              </a:rPr>
              <a:t>Cache Configuration and De-configuration</a:t>
            </a:r>
          </a:p>
          <a:p>
            <a:pPr marL="1028700" lvl="4" indent="-257175">
              <a:lnSpc>
                <a:spcPct val="90000"/>
              </a:lnSpc>
              <a:buFont typeface="Wingdings" panose="05000000000000000000" pitchFamily="2" charset="2"/>
              <a:buChar char="§"/>
            </a:pPr>
            <a:r>
              <a:rPr lang="en-US" sz="1350" dirty="0">
                <a:ea typeface="ＭＳ Ｐゴシック" pitchFamily="34" charset="-128"/>
              </a:rPr>
              <a:t>Refresh</a:t>
            </a:r>
          </a:p>
          <a:p>
            <a:pPr marL="1028700" lvl="4" indent="-257175">
              <a:lnSpc>
                <a:spcPct val="90000"/>
              </a:lnSpc>
              <a:buFont typeface="Wingdings" panose="05000000000000000000" pitchFamily="2" charset="2"/>
              <a:buChar char="§"/>
            </a:pPr>
            <a:r>
              <a:rPr lang="en-US" sz="1350" dirty="0">
                <a:ea typeface="ＭＳ Ｐゴシック" pitchFamily="34" charset="-128"/>
              </a:rPr>
              <a:t>Deployment</a:t>
            </a:r>
          </a:p>
          <a:p>
            <a:pPr marL="513159" indent="-342900">
              <a:lnSpc>
                <a:spcPct val="90000"/>
              </a:lnSpc>
              <a:buFont typeface="Arial" panose="020B0604020202020204" pitchFamily="34" charset="0"/>
              <a:buChar char="•"/>
            </a:pPr>
            <a:endParaRPr lang="en-US" sz="225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358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Target Databases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lnSpcReduction="10000"/>
          </a:bodyPr>
          <a:lstStyle/>
          <a:p>
            <a:r>
              <a:rPr lang="en-US" i="1" dirty="0">
                <a:ea typeface="ＭＳ Ｐゴシック" pitchFamily="34" charset="-128"/>
              </a:rPr>
              <a:t>Oracle, SQL Server, Netezza, </a:t>
            </a:r>
            <a:r>
              <a:rPr lang="en-US" i="1" dirty="0" err="1">
                <a:ea typeface="ＭＳ Ｐゴシック" pitchFamily="34" charset="-128"/>
              </a:rPr>
              <a:t>MemSql</a:t>
            </a:r>
            <a:r>
              <a:rPr lang="en-US" i="1" dirty="0">
                <a:ea typeface="ＭＳ Ｐゴシック" pitchFamily="34" charset="-128"/>
              </a:rPr>
              <a:t>, Postgres, Azure SQL Pass, Azure Synapse Analytics </a:t>
            </a:r>
            <a:r>
              <a:rPr lang="en-US" sz="1800" i="1" dirty="0">
                <a:ea typeface="ＭＳ Ｐゴシック" pitchFamily="34" charset="-128"/>
              </a:rPr>
              <a:t>(simple cache only)</a:t>
            </a:r>
            <a:endParaRPr lang="en-US" dirty="0">
              <a:ea typeface="ＭＳ Ｐゴシック" pitchFamily="34" charset="-128"/>
            </a:endParaRPr>
          </a:p>
          <a:p>
            <a:pPr lvl="1"/>
            <a:r>
              <a:rPr lang="en-US" sz="2100" dirty="0">
                <a:ea typeface="ＭＳ Ｐゴシック" pitchFamily="34" charset="-128"/>
              </a:rPr>
              <a:t>Supports native cache loading on full cache or incremental initialization</a:t>
            </a:r>
          </a:p>
          <a:p>
            <a:pPr lvl="1"/>
            <a:r>
              <a:rPr lang="en-US" sz="2100" dirty="0">
                <a:ea typeface="ＭＳ Ｐゴシック" pitchFamily="34" charset="-128"/>
              </a:rPr>
              <a:t>Support Insert/Select for delta loads</a:t>
            </a:r>
          </a:p>
          <a:p>
            <a:pPr lvl="1"/>
            <a:r>
              <a:rPr lang="en-US" sz="2100" dirty="0">
                <a:ea typeface="ＭＳ Ｐゴシック" pitchFamily="34" charset="-128"/>
              </a:rPr>
              <a:t>Support Merge for Insert, Update, Delete from staging table into cache [Oracle, </a:t>
            </a:r>
            <a:r>
              <a:rPr lang="en-US" sz="2100" dirty="0" err="1">
                <a:ea typeface="ＭＳ Ｐゴシック" pitchFamily="34" charset="-128"/>
              </a:rPr>
              <a:t>Sql</a:t>
            </a:r>
            <a:r>
              <a:rPr lang="en-US" sz="2100" dirty="0">
                <a:ea typeface="ＭＳ Ｐゴシック" pitchFamily="34" charset="-128"/>
              </a:rPr>
              <a:t> Server]</a:t>
            </a:r>
          </a:p>
          <a:p>
            <a:pPr lvl="1"/>
            <a:r>
              <a:rPr lang="en-US" sz="2100" dirty="0">
                <a:ea typeface="ＭＳ Ｐゴシック" pitchFamily="34" charset="-128"/>
              </a:rPr>
              <a:t>Support truncate of staging table</a:t>
            </a:r>
          </a:p>
          <a:p>
            <a:pPr lvl="1"/>
            <a:r>
              <a:rPr lang="en-US" sz="2100" dirty="0">
                <a:ea typeface="ＭＳ Ｐゴシック" pitchFamily="34" charset="-128"/>
              </a:rPr>
              <a:t>Support pre/post procedures for full cache mode</a:t>
            </a:r>
          </a:p>
          <a:p>
            <a:pPr lvl="1"/>
            <a:r>
              <a:rPr lang="en-US" sz="2100" dirty="0">
                <a:ea typeface="ＭＳ Ｐゴシック" pitchFamily="34" charset="-128"/>
              </a:rPr>
              <a:t>Supports indexes and Netezza distribution columns</a:t>
            </a:r>
          </a:p>
          <a:p>
            <a:pPr lvl="1"/>
            <a:r>
              <a:rPr lang="en-US" sz="2100" dirty="0">
                <a:ea typeface="ＭＳ Ｐゴシック" pitchFamily="34" charset="-128"/>
              </a:rPr>
              <a:t>Migrate cached views into Cache Framework</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211033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Configuration Methodologies</a:t>
            </a:r>
          </a:p>
        </p:txBody>
      </p:sp>
      <p:sp>
        <p:nvSpPr>
          <p:cNvPr id="14339" name="Rectangle 3"/>
          <p:cNvSpPr>
            <a:spLocks noGrp="1"/>
          </p:cNvSpPr>
          <p:nvPr>
            <p:ph type="body" idx="4294967295"/>
          </p:nvPr>
        </p:nvSpPr>
        <p:spPr>
          <a:xfrm>
            <a:off x="458272" y="857250"/>
            <a:ext cx="8532178" cy="4103370"/>
          </a:xfrm>
          <a:prstGeom prst="rect">
            <a:avLst/>
          </a:prstGeom>
        </p:spPr>
        <p:txBody>
          <a:bodyPr>
            <a:normAutofit fontScale="77500" lnSpcReduction="20000"/>
          </a:bodyPr>
          <a:lstStyle/>
          <a:p>
            <a:r>
              <a:rPr lang="en-US" b="1" dirty="0">
                <a:ea typeface="ＭＳ Ｐゴシック" pitchFamily="34" charset="-128"/>
              </a:rPr>
              <a:t>Full cache </a:t>
            </a:r>
            <a:r>
              <a:rPr lang="en-US" dirty="0">
                <a:ea typeface="ＭＳ Ｐゴシック" pitchFamily="34" charset="-128"/>
              </a:rPr>
              <a:t>– retrieve the full set of rows from the system of record during each cache refresh</a:t>
            </a:r>
          </a:p>
          <a:p>
            <a:pPr lvl="1"/>
            <a:r>
              <a:rPr lang="en-US" sz="2250" i="1" dirty="0">
                <a:ea typeface="ＭＳ Ｐゴシック" pitchFamily="34" charset="-128"/>
              </a:rPr>
              <a:t>Single table </a:t>
            </a:r>
            <a:r>
              <a:rPr lang="en-US" sz="2250" dirty="0">
                <a:ea typeface="ＭＳ Ｐゴシック" pitchFamily="34" charset="-128"/>
              </a:rPr>
              <a:t>– Utilize a single table with a “</a:t>
            </a:r>
            <a:r>
              <a:rPr lang="en-US" sz="2250" dirty="0" err="1">
                <a:ea typeface="ＭＳ Ｐゴシック" pitchFamily="34" charset="-128"/>
              </a:rPr>
              <a:t>cachekey</a:t>
            </a:r>
            <a:r>
              <a:rPr lang="en-US" sz="2250" dirty="0">
                <a:ea typeface="ＭＳ Ｐゴシック" pitchFamily="34" charset="-128"/>
              </a:rPr>
              <a:t>”</a:t>
            </a:r>
          </a:p>
          <a:p>
            <a:pPr lvl="1"/>
            <a:r>
              <a:rPr lang="en-US" sz="2250" i="1" dirty="0">
                <a:ea typeface="ＭＳ Ｐゴシック" pitchFamily="34" charset="-128"/>
              </a:rPr>
              <a:t>Multi-table</a:t>
            </a:r>
            <a:r>
              <a:rPr lang="en-US" sz="2250" dirty="0">
                <a:ea typeface="ＭＳ Ｐゴシック" pitchFamily="34" charset="-128"/>
              </a:rPr>
              <a:t> – Utilize multiple tables with no “</a:t>
            </a:r>
            <a:r>
              <a:rPr lang="en-US" sz="2250" dirty="0" err="1">
                <a:ea typeface="ＭＳ Ｐゴシック" pitchFamily="34" charset="-128"/>
              </a:rPr>
              <a:t>cachekey</a:t>
            </a:r>
            <a:r>
              <a:rPr lang="en-US" sz="2250" dirty="0">
                <a:ea typeface="ＭＳ Ｐゴシック" pitchFamily="34" charset="-128"/>
              </a:rPr>
              <a:t>”</a:t>
            </a:r>
          </a:p>
          <a:p>
            <a:pPr marL="856059" lvl="2" indent="-342900">
              <a:buFont typeface="Arial" panose="020B0604020202020204" pitchFamily="34" charset="0"/>
              <a:buChar char="•"/>
            </a:pPr>
            <a:r>
              <a:rPr lang="en-US" sz="2100" dirty="0">
                <a:ea typeface="ＭＳ Ｐゴシック" pitchFamily="34" charset="-128"/>
              </a:rPr>
              <a:t>Supports “TRUNCATE” and “INDEXES” natively</a:t>
            </a:r>
          </a:p>
          <a:p>
            <a:r>
              <a:rPr lang="en-US" b="1" dirty="0">
                <a:ea typeface="ＭＳ Ｐゴシック" pitchFamily="34" charset="-128"/>
              </a:rPr>
              <a:t>Incremental</a:t>
            </a:r>
            <a:r>
              <a:rPr lang="en-US" dirty="0">
                <a:ea typeface="ＭＳ Ｐゴシック" pitchFamily="34" charset="-128"/>
              </a:rPr>
              <a:t> – retrieve full set of rows for initial load and delta rows thereafter</a:t>
            </a:r>
          </a:p>
          <a:p>
            <a:pPr lvl="1"/>
            <a:r>
              <a:rPr lang="en-US" sz="2250" i="1" dirty="0">
                <a:ea typeface="ＭＳ Ｐゴシック" pitchFamily="34" charset="-128"/>
              </a:rPr>
              <a:t>Pure-Incremental</a:t>
            </a:r>
          </a:p>
          <a:p>
            <a:pPr marL="856059" lvl="2" indent="-342900">
              <a:buFont typeface="Arial" panose="020B0604020202020204" pitchFamily="34" charset="0"/>
              <a:buChar char="•"/>
            </a:pPr>
            <a:r>
              <a:rPr lang="en-US" sz="2100" dirty="0">
                <a:ea typeface="ＭＳ Ｐゴシック" pitchFamily="34" charset="-128"/>
              </a:rPr>
              <a:t>Uses JDBC to load data for both initial and delta</a:t>
            </a:r>
          </a:p>
          <a:p>
            <a:pPr lvl="1"/>
            <a:r>
              <a:rPr lang="en-US" sz="2250" i="1" dirty="0">
                <a:ea typeface="ＭＳ Ｐゴシック" pitchFamily="34" charset="-128"/>
              </a:rPr>
              <a:t>Hybrid-Incremental</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Handles Insert and Update but not Delete from system of record</a:t>
            </a:r>
          </a:p>
          <a:p>
            <a:pPr lvl="1"/>
            <a:r>
              <a:rPr lang="en-US" sz="2250" i="1" dirty="0">
                <a:ea typeface="ＭＳ Ｐゴシック" pitchFamily="34" charset="-128"/>
              </a:rPr>
              <a:t>Merge Incremental</a:t>
            </a:r>
          </a:p>
          <a:p>
            <a:pPr marL="856059" lvl="2" indent="-342900">
              <a:buFont typeface="Arial" panose="020B0604020202020204" pitchFamily="34" charset="0"/>
              <a:buChar char="•"/>
            </a:pPr>
            <a:r>
              <a:rPr lang="en-US" sz="2100" dirty="0">
                <a:ea typeface="ＭＳ Ｐゴシック" pitchFamily="34" charset="-128"/>
              </a:rPr>
              <a:t>Type 1, 2 and 4 are supported.</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Uses native MERGE for Insert, Update, Delete of rows from system of record.</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271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Details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87077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Attributes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fontScale="92500"/>
          </a:bodyPr>
          <a:lstStyle/>
          <a:p>
            <a:r>
              <a:rPr lang="en-US" i="1" dirty="0" err="1">
                <a:ea typeface="ＭＳ Ｐゴシック" pitchFamily="34" charset="-128"/>
              </a:rPr>
              <a:t>CachingData</a:t>
            </a:r>
            <a:endParaRPr lang="en-US" i="1" dirty="0">
              <a:ea typeface="ＭＳ Ｐゴシック" pitchFamily="34" charset="-128"/>
            </a:endParaRPr>
          </a:p>
          <a:p>
            <a:pPr lvl="1"/>
            <a:r>
              <a:rPr lang="en-US" sz="2250" i="1" dirty="0">
                <a:ea typeface="ＭＳ Ｐゴシック" pitchFamily="34" charset="-128"/>
              </a:rPr>
              <a:t>DV procedure with a list of DV views to manage all cache operations</a:t>
            </a:r>
          </a:p>
          <a:p>
            <a:pPr lvl="1"/>
            <a:r>
              <a:rPr lang="en-US" sz="2250" i="1" dirty="0">
                <a:ea typeface="ＭＳ Ｐゴシック" pitchFamily="34" charset="-128"/>
              </a:rPr>
              <a:t>Insert into CACHING_DATA table</a:t>
            </a:r>
          </a:p>
          <a:p>
            <a:r>
              <a:rPr lang="en-US" i="1" dirty="0">
                <a:ea typeface="ＭＳ Ｐゴシック" pitchFamily="34" charset="-128"/>
              </a:rPr>
              <a:t>Attribute framework</a:t>
            </a:r>
          </a:p>
          <a:p>
            <a:pPr lvl="1"/>
            <a:r>
              <a:rPr lang="en-US" sz="2250" i="1" dirty="0">
                <a:ea typeface="ＭＳ Ｐゴシック" pitchFamily="34" charset="-128"/>
              </a:rPr>
              <a:t>CACHING_DATA – configuration procedure used to configure behavior on a per view basis using attributes.   Attributes use a name/value pair system within the XML format.</a:t>
            </a:r>
          </a:p>
          <a:p>
            <a:pPr marL="856059" lvl="2" indent="-342900">
              <a:buFont typeface="Arial" panose="020B0604020202020204" pitchFamily="34" charset="0"/>
              <a:buChar char="•"/>
            </a:pPr>
            <a:r>
              <a:rPr lang="en-US" sz="1500" i="1" dirty="0">
                <a:ea typeface="ＭＳ Ｐゴシック" pitchFamily="34" charset="-128"/>
              </a:rPr>
              <a:t>KEY_NAME = SDT</a:t>
            </a:r>
          </a:p>
          <a:p>
            <a:pPr marL="856059" lvl="2" indent="-342900">
              <a:buFont typeface="Arial" panose="020B0604020202020204" pitchFamily="34" charset="0"/>
              <a:buChar char="•"/>
            </a:pPr>
            <a:r>
              <a:rPr lang="en-US" sz="1500" i="1" dirty="0">
                <a:ea typeface="ＭＳ Ｐゴシック" pitchFamily="34" charset="-128"/>
              </a:rPr>
              <a:t>KEY_TYPE = TIMESTAMP</a:t>
            </a:r>
          </a:p>
          <a:p>
            <a:pPr marL="856059" lvl="2" indent="-342900">
              <a:buFont typeface="Arial" panose="020B0604020202020204" pitchFamily="34" charset="0"/>
              <a:buChar char="•"/>
            </a:pPr>
            <a:r>
              <a:rPr lang="en-US" sz="1500" i="1" dirty="0">
                <a:ea typeface="ＭＳ Ｐゴシック" pitchFamily="34" charset="-128"/>
              </a:rPr>
              <a:t>KEY_STARTING_VALUE = 1900-01-01 00:00:00</a:t>
            </a:r>
            <a:endParaRPr lang="en-US"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1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1467</TotalTime>
  <Words>1815</Words>
  <Application>Microsoft Office PowerPoint</Application>
  <PresentationFormat>On-screen Show (16:9)</PresentationFormat>
  <Paragraphs>481</Paragraphs>
  <Slides>23</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MS PGothic</vt:lpstr>
      <vt:lpstr>MS PGothic</vt:lpstr>
      <vt:lpstr>Arial</vt:lpstr>
      <vt:lpstr>Arial Black</vt:lpstr>
      <vt:lpstr>Arial Unicode MS</vt:lpstr>
      <vt:lpstr>Calibri</vt:lpstr>
      <vt:lpstr>Gotham Light</vt:lpstr>
      <vt:lpstr>Helvetica</vt:lpstr>
      <vt:lpstr>Lucida Grande</vt:lpstr>
      <vt:lpstr>Times New Roman</vt:lpstr>
      <vt:lpstr>Wingdings</vt:lpstr>
      <vt:lpstr>2015 TIBCO Master Widescreen v042615</vt:lpstr>
      <vt:lpstr>2015 TIBCO Master WideScreen Blanks</vt:lpstr>
      <vt:lpstr>PowerPoint Presentation</vt:lpstr>
      <vt:lpstr>Agenda</vt:lpstr>
      <vt:lpstr>Cache Framework Overview</vt:lpstr>
      <vt:lpstr>Overview</vt:lpstr>
      <vt:lpstr>Overview</vt:lpstr>
      <vt:lpstr>Cache Target Databases</vt:lpstr>
      <vt:lpstr>Cache Configuration Methodologies</vt:lpstr>
      <vt:lpstr>Cache Framework Details</vt:lpstr>
      <vt:lpstr>Cache Framework Attributes</vt:lpstr>
      <vt:lpstr>Cache Framework Log</vt:lpstr>
      <vt:lpstr>Cache Framework Additional Capabilities</vt:lpstr>
      <vt:lpstr>Cache Framework Methodologies (Cache Types)</vt:lpstr>
      <vt:lpstr>Data Virtualization - Caching</vt:lpstr>
      <vt:lpstr>Data Virtualization – Full Single-table Caching Full Refresh</vt:lpstr>
      <vt:lpstr>Data Virtualization – Full Multi-table Caching Full Refresh</vt:lpstr>
      <vt:lpstr>Data Virtualization – Incremental Caching Incremental Refresh (Pure)</vt:lpstr>
      <vt:lpstr>Data Virtualization – Incremental Hybrid Caching Incremental Refresh (Delta No-Stage)</vt:lpstr>
      <vt:lpstr>Data Virtualization – Incremental Hybrid Caching Incremental Refresh (Delta Stage)</vt:lpstr>
      <vt:lpstr>Data Virtualization – Incremental Merge Type 1 Caching Incremental Refresh (Hybrid)</vt:lpstr>
      <vt:lpstr>Data Virtualization – Incremental Merge Type 2 Caching Incremental Refresh (Hybrid)</vt:lpstr>
      <vt:lpstr>Data Virtualization – Incremental Merge Type 4 Caching Incremental Refresh (Hybrid)</vt:lpstr>
      <vt:lpstr>PowerPoint Presentation</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43</cp:revision>
  <dcterms:created xsi:type="dcterms:W3CDTF">2015-09-09T19:27:25Z</dcterms:created>
  <dcterms:modified xsi:type="dcterms:W3CDTF">2020-05-16T12:51:07Z</dcterms:modified>
</cp:coreProperties>
</file>