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26"/>
  </p:notesMasterIdLst>
  <p:handoutMasterIdLst>
    <p:handoutMasterId r:id="rId27"/>
  </p:handoutMasterIdLst>
  <p:sldIdLst>
    <p:sldId id="294"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268" r:id="rId25"/>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784" autoAdjust="0"/>
    <p:restoredTop sz="85967"/>
  </p:normalViewPr>
  <p:slideViewPr>
    <p:cSldViewPr snapToGrid="0" snapToObjects="1">
      <p:cViewPr varScale="1">
        <p:scale>
          <a:sx n="130" d="100"/>
          <a:sy n="130" d="100"/>
        </p:scale>
        <p:origin x="200" y="632"/>
      </p:cViewPr>
      <p:guideLst>
        <p:guide orient="horz" pos="1620"/>
        <p:guide pos="2880"/>
      </p:guideLst>
    </p:cSldViewPr>
  </p:slideViewPr>
  <p:notesTextViewPr>
    <p:cViewPr>
      <p:scale>
        <a:sx n="100" d="100"/>
        <a:sy n="100" d="100"/>
      </p:scale>
      <p:origin x="0" y="0"/>
    </p:cViewPr>
  </p:notesTextViewPr>
  <p:sorterViewPr>
    <p:cViewPr>
      <p:scale>
        <a:sx n="140" d="100"/>
        <a:sy n="140"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smtClean="0">
              <a:solidFill>
                <a:schemeClr val="tx1"/>
              </a:solidFill>
            </a:rPr>
            <a:t>Overview</a:t>
          </a:r>
          <a:endParaRPr lang="en-US" dirty="0">
            <a:solidFill>
              <a:schemeClr val="tx1"/>
            </a:solidFill>
          </a:endParaRP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endParaRPr lang="en-US" dirty="0">
            <a:solidFill>
              <a:srgbClr val="000000"/>
            </a:solidFill>
          </a:endParaRP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smtClean="0">
              <a:solidFill>
                <a:srgbClr val="000000"/>
              </a:solidFill>
            </a:rPr>
            <a:t>Details</a:t>
          </a:r>
          <a:endParaRPr lang="en-US" dirty="0">
            <a:solidFill>
              <a:srgbClr val="000000"/>
            </a:solidFill>
          </a:endParaRP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smtClean="0">
              <a:solidFill>
                <a:srgbClr val="000000"/>
              </a:solidFill>
            </a:rPr>
            <a:t>Methodologies (Cache Types)</a:t>
          </a:r>
          <a:endParaRPr lang="en-US" dirty="0">
            <a:solidFill>
              <a:srgbClr val="000000"/>
            </a:solidFill>
          </a:endParaRP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t>
        <a:bodyPr/>
        <a:lstStyle/>
        <a:p>
          <a:endParaRPr lang="en-US"/>
        </a:p>
      </dgm:t>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t>
        <a:bodyPr/>
        <a:lstStyle/>
        <a:p>
          <a:endParaRPr lang="en-US"/>
        </a:p>
      </dgm:t>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t>
        <a:bodyPr/>
        <a:lstStyle/>
        <a:p>
          <a:endParaRPr lang="en-US"/>
        </a:p>
      </dgm:t>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t>
        <a:bodyPr/>
        <a:lstStyle/>
        <a:p>
          <a:endParaRPr lang="en-US"/>
        </a:p>
      </dgm:t>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t>
        <a:bodyPr/>
        <a:lstStyle/>
        <a:p>
          <a:endParaRPr lang="en-US"/>
        </a:p>
      </dgm:t>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t>
        <a:bodyPr/>
        <a:lstStyle/>
        <a:p>
          <a:endParaRPr lang="en-US"/>
        </a:p>
      </dgm:t>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t>
        <a:bodyPr/>
        <a:lstStyle/>
        <a:p>
          <a:endParaRPr lang="en-US"/>
        </a:p>
      </dgm:t>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t>
        <a:bodyPr/>
        <a:lstStyle/>
        <a:p>
          <a:endParaRPr lang="en-US"/>
        </a:p>
      </dgm:t>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t>
        <a:bodyPr/>
        <a:lstStyle/>
        <a:p>
          <a:endParaRPr lang="en-US"/>
        </a:p>
      </dgm:t>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AD48E61D-7BE3-420D-837D-217B5C8C77FA}" type="presOf" srcId="{A60387BF-17B5-124A-A80D-EFB63F3AC250}" destId="{98F4CFC7-7BEA-FE46-A331-BF8F6E6B0421}"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ED8B8DA4-32CE-834F-97F9-7E2C7487A4FB}" srcId="{E5C05183-796F-3443-B148-2CADE8C9E234}" destId="{DDFD47D8-9B4E-C04B-99EB-E4E74B63977B}" srcOrd="3" destOrd="0" parTransId="{A2ADCA50-C19E-2543-B002-959E4E529DDB}" sibTransId="{A75FAA2B-CCC3-BE49-AA28-24924EF2BAE5}"/>
    <dgm:cxn modelId="{2EEB192D-13D8-4C64-B664-1D9C2EEA7B8A}" type="presOf" srcId="{E5C05183-796F-3443-B148-2CADE8C9E234}" destId="{54CAAC5A-771E-5349-A6B6-9FF2B34CD54A}" srcOrd="0" destOrd="0" presId="urn:microsoft.com/office/officeart/2008/layout/VerticalCurvedList"/>
    <dgm:cxn modelId="{D977BA67-0E8C-422C-A579-1EE58F270977}" type="presOf" srcId="{DDFD47D8-9B4E-C04B-99EB-E4E74B63977B}" destId="{A30C572E-9A46-1D4C-A814-592184153672}" srcOrd="0" destOrd="0" presId="urn:microsoft.com/office/officeart/2008/layout/VerticalCurvedList"/>
    <dgm:cxn modelId="{AC708A9A-5280-4218-84C2-82E6A98E4DBF}" type="presOf" srcId="{5F1B0AD9-51A4-6544-AA54-71FD5944F9C0}" destId="{F4C71EE0-3A46-4548-812E-2F571273D5FC}"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EA5C23AE-9FEC-9949-AE39-8EFA2E7D7541}" srcId="{E5C05183-796F-3443-B148-2CADE8C9E234}" destId="{D6549FBA-FB21-E44A-AFBC-DCBF127723DF}" srcOrd="0" destOrd="0" parTransId="{0F437FB7-52B4-814E-B5C0-BB962CE5CBC2}" sibTransId="{46D5BB11-B473-1F41-82DB-3C19C67FF9F6}"/>
    <dgm:cxn modelId="{89BE7707-6F8F-FA44-A7A5-F4448B737CA8}" srcId="{E5C05183-796F-3443-B148-2CADE8C9E234}" destId="{A60387BF-17B5-124A-A80D-EFB63F3AC250}" srcOrd="2" destOrd="0" parTransId="{555AE5BE-EB6B-4244-B474-707F635546E9}" sibTransId="{69E11C75-CE6E-CB4E-9B98-75677BA86D04}"/>
    <dgm:cxn modelId="{4F273CEF-0B4C-445B-B4E6-D1B54F986F55}" type="presOf" srcId="{57B06D76-A3BC-3C4A-9DE8-743721A5CC05}" destId="{9E68B60F-41DA-BA4D-9B31-6FD3ADC7E13F}" srcOrd="0" destOrd="0" presId="urn:microsoft.com/office/officeart/2008/layout/VerticalCurvedList"/>
    <dgm:cxn modelId="{2A27635A-2761-4318-8A5F-830359D73E2F}" type="presOf" srcId="{07E48B1B-FCF6-5D4C-8D74-9E6C250444AD}" destId="{DD5306A3-214A-3944-AA8A-EEF86C55D5E4}" srcOrd="0" destOrd="0" presId="urn:microsoft.com/office/officeart/2008/layout/VerticalCurvedList"/>
    <dgm:cxn modelId="{9378C7CD-0591-4D17-9853-334DF224A783}" type="presOf" srcId="{D6549FBA-FB21-E44A-AFBC-DCBF127723DF}" destId="{4744E9A9-5AF5-2449-B836-A3FDE3699B65}" srcOrd="0" destOrd="0" presId="urn:microsoft.com/office/officeart/2008/layout/VerticalCurvedList"/>
    <dgm:cxn modelId="{434B40C7-64C3-BE43-926A-E149F681363A}" srcId="{E5C05183-796F-3443-B148-2CADE8C9E234}" destId="{97C8DC37-019F-0846-ABC8-EDD60349DCD4}" srcOrd="6" destOrd="0" parTransId="{6D389E17-A01E-9344-BD72-4874F0F38B4E}" sibTransId="{51FB95A0-9664-6945-B79E-84D1595502B9}"/>
    <dgm:cxn modelId="{29DB1C84-7500-4246-A24E-3320BF46B493}" srcId="{E5C05183-796F-3443-B148-2CADE8C9E234}" destId="{5F1B0AD9-51A4-6544-AA54-71FD5944F9C0}" srcOrd="1" destOrd="0" parTransId="{D4347956-65A5-CB40-AEA9-58C056C8FDE6}" sibTransId="{E70540FB-D55B-184F-8A07-D69B52E5D95B}"/>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chemeClr val="tx1"/>
              </a:solidFill>
            </a:rPr>
            <a:t>Overview</a:t>
          </a:r>
          <a:endParaRPr lang="en-US" sz="1900" kern="1200" dirty="0">
            <a:solidFill>
              <a:schemeClr val="tx1"/>
            </a:solidFill>
          </a:endParaRP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Details</a:t>
          </a:r>
          <a:endParaRPr lang="en-US" sz="1900" kern="1200" dirty="0">
            <a:solidFill>
              <a:srgbClr val="000000"/>
            </a:solidFill>
          </a:endParaRP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Methodologies (Cache Types)</a:t>
          </a:r>
          <a:endParaRPr lang="en-US" sz="1900" kern="1200" dirty="0">
            <a:solidFill>
              <a:srgbClr val="000000"/>
            </a:solidFill>
          </a:endParaRP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12/21/17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527985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1766414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a:t>
            </a:r>
            <a:r>
              <a:rPr lang="en-US" dirty="0" smtClean="0"/>
              <a:t>DV.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12</a:t>
            </a:fld>
            <a:endParaRPr lang="en-US" dirty="0"/>
          </a:p>
        </p:txBody>
      </p:sp>
    </p:spTree>
    <p:extLst>
      <p:ext uri="{BB962C8B-B14F-4D97-AF65-F5344CB8AC3E}">
        <p14:creationId xmlns:p14="http://schemas.microsoft.com/office/powerpoint/2010/main" val="2072096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3230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8097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41691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690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439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69013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48619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73666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82240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130416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3</a:t>
            </a:fld>
            <a:endParaRPr lang="en-US" dirty="0"/>
          </a:p>
        </p:txBody>
      </p:sp>
    </p:spTree>
    <p:extLst>
      <p:ext uri="{BB962C8B-B14F-4D97-AF65-F5344CB8AC3E}">
        <p14:creationId xmlns:p14="http://schemas.microsoft.com/office/powerpoint/2010/main" val="316949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475255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1107280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564380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39021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a:t>
            </a:r>
            <a:r>
              <a:rPr lang="en-US" dirty="0" smtClean="0"/>
              <a:t>DV.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8</a:t>
            </a:fld>
            <a:endParaRPr lang="en-US" dirty="0"/>
          </a:p>
        </p:txBody>
      </p:sp>
    </p:spTree>
    <p:extLst>
      <p:ext uri="{BB962C8B-B14F-4D97-AF65-F5344CB8AC3E}">
        <p14:creationId xmlns:p14="http://schemas.microsoft.com/office/powerpoint/2010/main" val="353284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460597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6.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 Id="rId3"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emf"/><Relationship Id="rId3" Type="http://schemas.openxmlformats.org/officeDocument/2006/relationships/image" Target="../media/image10.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 Id="rId3"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smtClean="0"/>
              <a:t>Click to edit title</a:t>
            </a:r>
            <a:endParaRPr lang="en-US" dirty="0"/>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smtClean="0"/>
              <a:t>Click to edit title</a:t>
            </a:r>
            <a:endParaRPr lang="en-US" dirty="0"/>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smtClean="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76209383"/>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65518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3361725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smtClean="0">
                <a:solidFill>
                  <a:schemeClr val="tx2"/>
                </a:solidFill>
                <a:latin typeface="Arial Black"/>
                <a:cs typeface="Arial Black"/>
              </a:rPr>
              <a:t>Thank You!</a:t>
            </a:r>
            <a:endParaRPr lang="en-US" sz="5400" dirty="0">
              <a:solidFill>
                <a:schemeClr val="tx2"/>
              </a:solidFill>
              <a:latin typeface="Arial Black"/>
              <a:cs typeface="Arial Black"/>
            </a:endParaRPr>
          </a:p>
        </p:txBody>
      </p:sp>
    </p:spTree>
    <p:extLst>
      <p:ext uri="{BB962C8B-B14F-4D97-AF65-F5344CB8AC3E}">
        <p14:creationId xmlns:p14="http://schemas.microsoft.com/office/powerpoint/2010/main" val="10570384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smtClean="0"/>
              <a:t>Primary Bullet Arial 20pt</a:t>
            </a:r>
          </a:p>
          <a:p>
            <a:pPr lvl="1"/>
            <a:r>
              <a:rPr lang="en-US" dirty="0" smtClean="0"/>
              <a:t>Secondary Bullet Arial 18pt</a:t>
            </a:r>
          </a:p>
          <a:p>
            <a:pPr lvl="2"/>
            <a:r>
              <a:rPr lang="en-US" dirty="0" smtClean="0"/>
              <a:t>Tertiary Bullet Arial 16pt</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smtClean="0"/>
              <a:t>Primary Bullet Arial 20pt</a:t>
            </a:r>
          </a:p>
          <a:p>
            <a:pPr lvl="1"/>
            <a:r>
              <a:rPr lang="en-US" dirty="0" smtClean="0"/>
              <a:t>Secondary Bullet Arial 18pt</a:t>
            </a:r>
          </a:p>
          <a:p>
            <a:pPr lvl="2"/>
            <a:r>
              <a:rPr lang="en-US" dirty="0" smtClean="0"/>
              <a:t>Tertiary Bullet Arial 16pt</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smtClean="0"/>
              <a:t>© Copyright 2000-</a:t>
            </a:r>
            <a:r>
              <a:rPr lang="is-IS" dirty="0" smtClean="0"/>
              <a:t>2017</a:t>
            </a:r>
            <a:r>
              <a:rPr lang="en-US" dirty="0" smtClean="0"/>
              <a:t> TIBCO Software Inc.      </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smtClean="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endParaRPr lang="en-US" sz="2000" dirty="0">
              <a:solidFill>
                <a:srgbClr val="FFFFFF"/>
              </a:solidFill>
              <a:latin typeface="+mn-lt"/>
              <a:cs typeface="Helvetica"/>
            </a:endParaRP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smtClean="0">
                <a:solidFill>
                  <a:srgbClr val="FFFFFF"/>
                </a:solidFill>
                <a:latin typeface="+mj-lt"/>
              </a:rPr>
              <a:t>CONFIDENTIALITY</a:t>
            </a:r>
            <a:endParaRPr lang="en-US" sz="2800" dirty="0">
              <a:solidFill>
                <a:srgbClr val="FFFFFF"/>
              </a:solidFill>
              <a:latin typeface="+mj-lt"/>
            </a:endParaRP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smtClean="0">
                <a:solidFill>
                  <a:srgbClr val="FFFFFF"/>
                </a:solidFill>
                <a:latin typeface="+mj-lt"/>
              </a:rPr>
              <a:t>DISCLAIMER</a:t>
            </a:r>
            <a:endParaRPr lang="en-US" sz="2800" dirty="0">
              <a:solidFill>
                <a:srgbClr val="FFFFFF"/>
              </a:solidFill>
              <a:latin typeface="+mj-lt"/>
            </a:endParaRP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smtClean="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smtClean="0">
              <a:solidFill>
                <a:srgbClr val="FFFFFF"/>
              </a:solidFill>
              <a:latin typeface="+mn-lt"/>
              <a:cs typeface="Helvetica"/>
            </a:endParaRPr>
          </a:p>
          <a:p>
            <a:pPr marL="0" indent="0" algn="l">
              <a:buNone/>
            </a:pPr>
            <a:r>
              <a:rPr lang="en-US" sz="1400" dirty="0" smtClean="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smtClean="0">
              <a:solidFill>
                <a:srgbClr val="FFFFFF"/>
              </a:solidFill>
              <a:latin typeface="+mn-lt"/>
              <a:cs typeface="Helvetica"/>
            </a:endParaRPr>
          </a:p>
          <a:p>
            <a:pPr marL="0" indent="0" algn="l">
              <a:buNone/>
            </a:pPr>
            <a:r>
              <a:rPr lang="en-US" sz="1400" dirty="0" smtClean="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endParaRPr lang="en-US" sz="1400" dirty="0">
              <a:solidFill>
                <a:srgbClr val="FFFFFF"/>
              </a:solidFill>
              <a:latin typeface="+mn-lt"/>
              <a:cs typeface="Helvetica"/>
            </a:endParaRP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12/21/17</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4"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Lst>
  <p:timing>
    <p:tnLst>
      <p:par>
        <p:cTn id="1" dur="indefinite" restart="never" nodeType="tmRoot"/>
      </p:par>
    </p:tnLst>
  </p:timing>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198146"/>
          </a:xfrm>
          <a:prstGeom prst="rect">
            <a:avLst/>
          </a:prstGeom>
        </p:spPr>
        <p:txBody>
          <a:bodyPr>
            <a:normAutofit fontScale="92500" lnSpcReduction="10000"/>
          </a:bodyPr>
          <a:lstStyle/>
          <a:p>
            <a:r>
              <a:rPr lang="en-US" sz="2400" dirty="0" smtClean="0"/>
              <a:t>Data Virtualization </a:t>
            </a:r>
          </a:p>
          <a:p>
            <a:endParaRPr lang="en-US" sz="2400" dirty="0"/>
          </a:p>
          <a:p>
            <a:r>
              <a:rPr lang="en-US" sz="2400" dirty="0" smtClean="0"/>
              <a:t>Cache Framework</a:t>
            </a:r>
            <a:endParaRPr lang="en-US" sz="2400" dirty="0"/>
          </a:p>
        </p:txBody>
      </p:sp>
      <p:sp>
        <p:nvSpPr>
          <p:cNvPr id="15" name="Text Placeholder 14"/>
          <p:cNvSpPr>
            <a:spLocks noGrp="1"/>
          </p:cNvSpPr>
          <p:nvPr>
            <p:ph type="body" sz="quarter" idx="11"/>
          </p:nvPr>
        </p:nvSpPr>
        <p:spPr>
          <a:xfrm>
            <a:off x="478929" y="4013074"/>
            <a:ext cx="3756025" cy="469900"/>
          </a:xfrm>
          <a:prstGeom prst="rect">
            <a:avLst/>
          </a:prstGeom>
        </p:spPr>
        <p:txBody>
          <a:bodyPr>
            <a:normAutofit fontScale="77500" lnSpcReduction="20000"/>
          </a:bodyPr>
          <a:lstStyle/>
          <a:p>
            <a:r>
              <a:rPr lang="en-US" dirty="0" smtClean="0"/>
              <a:t>Presenter</a:t>
            </a:r>
          </a:p>
          <a:p>
            <a:r>
              <a:rPr lang="en-US" dirty="0" smtClean="0"/>
              <a:t>Title</a:t>
            </a:r>
            <a:endParaRPr lang="en-US" dirty="0"/>
          </a:p>
        </p:txBody>
      </p:sp>
      <p:sp>
        <p:nvSpPr>
          <p:cNvPr id="16" name="Footer Placeholder 15"/>
          <p:cNvSpPr>
            <a:spLocks noGrp="1"/>
          </p:cNvSpPr>
          <p:nvPr>
            <p:ph type="ftr" sz="quarter" idx="3"/>
          </p:nvPr>
        </p:nvSpPr>
        <p:spPr>
          <a:xfrm>
            <a:off x="2910840" y="4932046"/>
            <a:ext cx="2895600" cy="274637"/>
          </a:xfrm>
        </p:spPr>
        <p:txBody>
          <a:bodyPr/>
          <a:lstStyle/>
          <a:p>
            <a:r>
              <a:rPr lang="en-US" dirty="0" smtClean="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smtClean="0">
                <a:ea typeface="ＭＳ Ｐゴシック" pitchFamily="34" charset="-128"/>
              </a:rPr>
              <a:t>Cache Framework Log</a:t>
            </a:r>
          </a:p>
        </p:txBody>
      </p:sp>
      <p:sp>
        <p:nvSpPr>
          <p:cNvPr id="14339" name="Rectangle 3"/>
          <p:cNvSpPr>
            <a:spLocks noGrp="1"/>
          </p:cNvSpPr>
          <p:nvPr>
            <p:ph type="body" idx="4294967295"/>
          </p:nvPr>
        </p:nvSpPr>
        <p:spPr>
          <a:xfrm>
            <a:off x="458272" y="857250"/>
            <a:ext cx="8532178" cy="3886200"/>
          </a:xfrm>
          <a:prstGeom prst="rect">
            <a:avLst/>
          </a:prstGeom>
        </p:spPr>
        <p:txBody>
          <a:bodyPr>
            <a:normAutofit/>
          </a:bodyPr>
          <a:lstStyle/>
          <a:p>
            <a:r>
              <a:rPr lang="en-US" i="1" dirty="0">
                <a:ea typeface="ＭＳ Ｐゴシック" pitchFamily="34" charset="-128"/>
              </a:rPr>
              <a:t>Logging framework</a:t>
            </a:r>
          </a:p>
          <a:p>
            <a:pPr lvl="1"/>
            <a:r>
              <a:rPr lang="en-US" sz="2250" i="1" dirty="0">
                <a:ea typeface="ＭＳ Ｐゴシック" pitchFamily="34" charset="-128"/>
              </a:rPr>
              <a:t> </a:t>
            </a:r>
            <a:r>
              <a:rPr lang="en-US" sz="2250" i="1" dirty="0" err="1">
                <a:ea typeface="ＭＳ Ｐゴシック" pitchFamily="34" charset="-128"/>
              </a:rPr>
              <a:t>cfLog</a:t>
            </a:r>
            <a:r>
              <a:rPr lang="en-US" sz="2250" i="1" dirty="0">
                <a:ea typeface="ＭＳ Ｐゴシック" pitchFamily="34" charset="-128"/>
              </a:rPr>
              <a:t> – log procedure used consistently to log messages</a:t>
            </a:r>
          </a:p>
          <a:p>
            <a:pPr marL="856059" lvl="2" indent="-342900">
              <a:buFont typeface="Arial" panose="020B0604020202020204" pitchFamily="34" charset="0"/>
              <a:buChar char="•"/>
            </a:pPr>
            <a:r>
              <a:rPr lang="en-US" sz="2100" i="1" dirty="0">
                <a:ea typeface="ＭＳ Ｐゴシック" pitchFamily="34" charset="-128"/>
              </a:rPr>
              <a:t>provides the ability to configure output logging level </a:t>
            </a:r>
          </a:p>
          <a:p>
            <a:pPr marL="991790" lvl="3" indent="-342900">
              <a:buFont typeface="Wingdings" panose="05000000000000000000" pitchFamily="2" charset="2"/>
              <a:buChar char="§"/>
            </a:pPr>
            <a:r>
              <a:rPr lang="en-US" sz="1500" i="1" dirty="0">
                <a:ea typeface="ＭＳ Ｐゴシック" pitchFamily="34" charset="-128"/>
              </a:rPr>
              <a:t>[ERROR, INFO, AUDIT, DEBUG]</a:t>
            </a:r>
            <a:endParaRPr lang="en-US" sz="1500" dirty="0">
              <a:ea typeface="ＭＳ Ｐゴシック" pitchFamily="34" charset="-128"/>
            </a:endParaRPr>
          </a:p>
          <a:p>
            <a:pPr marL="770334" lvl="2" indent="-257175">
              <a:buFont typeface="Arial" panose="020B0604020202020204" pitchFamily="34" charset="0"/>
              <a:buChar char="•"/>
            </a:pPr>
            <a:r>
              <a:rPr lang="en-US" sz="2100" dirty="0">
                <a:ea typeface="ＭＳ Ｐゴシック" pitchFamily="34" charset="-128"/>
              </a:rPr>
              <a:t> provides the ability to configure where messages are written</a:t>
            </a:r>
          </a:p>
          <a:p>
            <a:pPr marL="991790" lvl="3" indent="-342900">
              <a:buFont typeface="Wingdings" panose="05000000000000000000" pitchFamily="2" charset="2"/>
              <a:buChar char="§"/>
            </a:pPr>
            <a:r>
              <a:rPr lang="en-US" sz="1500" dirty="0">
                <a:ea typeface="ＭＳ Ｐゴシック" pitchFamily="34" charset="-128"/>
              </a:rPr>
              <a:t>DB – write message to AUDIT_LOG table</a:t>
            </a:r>
          </a:p>
          <a:p>
            <a:pPr marL="991790" lvl="3" indent="-342900">
              <a:buFont typeface="Wingdings" panose="05000000000000000000" pitchFamily="2" charset="2"/>
              <a:buChar char="§"/>
            </a:pPr>
            <a:r>
              <a:rPr lang="en-US" sz="1500" dirty="0">
                <a:ea typeface="ＭＳ Ｐゴシック" pitchFamily="34" charset="-128"/>
              </a:rPr>
              <a:t>LOG – write message to </a:t>
            </a:r>
            <a:r>
              <a:rPr lang="en-US" sz="1500" dirty="0" smtClean="0">
                <a:ea typeface="ＭＳ Ｐゴシック" pitchFamily="34" charset="-128"/>
              </a:rPr>
              <a:t>DV </a:t>
            </a:r>
            <a:r>
              <a:rPr lang="en-US" sz="1500" dirty="0">
                <a:ea typeface="ＭＳ Ｐゴシック" pitchFamily="34" charset="-128"/>
              </a:rPr>
              <a:t>log file</a:t>
            </a:r>
          </a:p>
          <a:p>
            <a:pPr marL="991790" lvl="3" indent="-342900">
              <a:buFont typeface="Wingdings" panose="05000000000000000000" pitchFamily="2" charset="2"/>
              <a:buChar char="§"/>
            </a:pPr>
            <a:r>
              <a:rPr lang="en-US" sz="1500" dirty="0">
                <a:ea typeface="ＭＳ Ｐゴシック" pitchFamily="34" charset="-128"/>
              </a:rPr>
              <a:t>PRINT – print message to the command line window in Studio</a:t>
            </a:r>
          </a:p>
          <a:p>
            <a:pPr marL="991790" lvl="3" indent="-342900">
              <a:buFont typeface="Wingdings" panose="05000000000000000000" pitchFamily="2" charset="2"/>
              <a:buChar char="§"/>
            </a:pPr>
            <a:r>
              <a:rPr lang="en-US" sz="1500" dirty="0">
                <a:ea typeface="ＭＳ Ｐゴシック" pitchFamily="34" charset="-128"/>
              </a:rPr>
              <a:t>EMAIL – send message via email (not yet implemented)</a:t>
            </a:r>
          </a:p>
          <a:p>
            <a:pPr lvl="1"/>
            <a:r>
              <a:rPr lang="en-US" sz="2250" i="1" dirty="0">
                <a:ea typeface="ＭＳ Ｐゴシック" pitchFamily="34" charset="-128"/>
              </a:rPr>
              <a:t> </a:t>
            </a:r>
            <a:r>
              <a:rPr lang="en-US" sz="2250" i="1" dirty="0" err="1">
                <a:ea typeface="ＭＳ Ｐゴシック" pitchFamily="34" charset="-128"/>
              </a:rPr>
              <a:t>AuditLogDisplay</a:t>
            </a:r>
            <a:r>
              <a:rPr lang="en-US" sz="2250" i="1" dirty="0">
                <a:ea typeface="ＭＳ Ｐゴシック" pitchFamily="34" charset="-128"/>
              </a:rPr>
              <a:t> – ability to display and filter log entries within the application context.</a:t>
            </a:r>
          </a:p>
        </p:txBody>
      </p:sp>
      <p:sp>
        <p:nvSpPr>
          <p:cNvPr id="5"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172982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smtClean="0">
                <a:ea typeface="ＭＳ Ｐゴシック" pitchFamily="34" charset="-128"/>
              </a:rPr>
              <a:t>Cache Framework Additional Capabilities</a:t>
            </a:r>
          </a:p>
        </p:txBody>
      </p:sp>
      <p:sp>
        <p:nvSpPr>
          <p:cNvPr id="14339" name="Rectangle 3"/>
          <p:cNvSpPr>
            <a:spLocks noGrp="1"/>
          </p:cNvSpPr>
          <p:nvPr>
            <p:ph type="body" idx="4294967295"/>
          </p:nvPr>
        </p:nvSpPr>
        <p:spPr>
          <a:xfrm>
            <a:off x="458272" y="857250"/>
            <a:ext cx="8532178" cy="3886200"/>
          </a:xfrm>
          <a:prstGeom prst="rect">
            <a:avLst/>
          </a:prstGeom>
        </p:spPr>
        <p:txBody>
          <a:bodyPr>
            <a:normAutofit/>
          </a:bodyPr>
          <a:lstStyle/>
          <a:p>
            <a:r>
              <a:rPr lang="en-US" i="1" dirty="0">
                <a:ea typeface="ＭＳ Ｐゴシック" pitchFamily="34" charset="-128"/>
              </a:rPr>
              <a:t>Indexes</a:t>
            </a:r>
          </a:p>
          <a:p>
            <a:pPr lvl="1"/>
            <a:r>
              <a:rPr lang="en-US" sz="2250" i="1" dirty="0">
                <a:ea typeface="ＭＳ Ｐゴシック" pitchFamily="34" charset="-128"/>
              </a:rPr>
              <a:t> Uses </a:t>
            </a:r>
            <a:r>
              <a:rPr lang="en-US" sz="2250" i="1" dirty="0" smtClean="0">
                <a:ea typeface="ＭＳ Ｐゴシック" pitchFamily="34" charset="-128"/>
              </a:rPr>
              <a:t>DV </a:t>
            </a:r>
            <a:r>
              <a:rPr lang="en-US" sz="2250" i="1" dirty="0">
                <a:ea typeface="ＭＳ Ｐゴシック" pitchFamily="34" charset="-128"/>
              </a:rPr>
              <a:t>indexes on the cache view</a:t>
            </a:r>
          </a:p>
          <a:p>
            <a:pPr lvl="1"/>
            <a:r>
              <a:rPr lang="en-US" sz="2250" i="1" dirty="0">
                <a:ea typeface="ＭＳ Ｐゴシック" pitchFamily="34" charset="-128"/>
              </a:rPr>
              <a:t> Recreates indexes on single and multi-table cache objects</a:t>
            </a:r>
          </a:p>
          <a:p>
            <a:pPr lvl="1"/>
            <a:r>
              <a:rPr lang="en-US" sz="2250" i="1" dirty="0">
                <a:ea typeface="ＭＳ Ｐゴシック" pitchFamily="34" charset="-128"/>
              </a:rPr>
              <a:t> For </a:t>
            </a:r>
            <a:r>
              <a:rPr lang="en-US" sz="2250" i="1" dirty="0" err="1">
                <a:ea typeface="ＭＳ Ｐゴシック" pitchFamily="34" charset="-128"/>
              </a:rPr>
              <a:t>Netezza</a:t>
            </a:r>
            <a:r>
              <a:rPr lang="en-US" sz="2250" i="1" dirty="0">
                <a:ea typeface="ＭＳ Ｐゴシック" pitchFamily="34" charset="-128"/>
              </a:rPr>
              <a:t>, generates SQL with distribution columns and does not use indexes</a:t>
            </a:r>
          </a:p>
          <a:p>
            <a:r>
              <a:rPr lang="en-US" i="1" dirty="0">
                <a:ea typeface="ＭＳ Ｐゴシック" pitchFamily="34" charset="-128"/>
              </a:rPr>
              <a:t>Statistics</a:t>
            </a:r>
          </a:p>
          <a:p>
            <a:pPr lvl="1"/>
            <a:r>
              <a:rPr lang="en-US" sz="2250" i="1" dirty="0">
                <a:ea typeface="ＭＳ Ｐゴシック" pitchFamily="34" charset="-128"/>
              </a:rPr>
              <a:t> Execute table statistics</a:t>
            </a:r>
          </a:p>
          <a:p>
            <a:pPr marL="513159" indent="-342900">
              <a:buFont typeface="Arial" panose="020B0604020202020204" pitchFamily="34" charset="0"/>
              <a:buChar char="•"/>
            </a:pPr>
            <a:endParaRPr lang="en-US" sz="1800" dirty="0">
              <a:ea typeface="ＭＳ Ｐゴシック" pitchFamily="34" charset="-128"/>
            </a:endParaRPr>
          </a:p>
        </p:txBody>
      </p:sp>
      <p:sp>
        <p:nvSpPr>
          <p:cNvPr id="5"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44692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Cache Framework Methodologies</a:t>
            </a:r>
            <a:br>
              <a:rPr lang="en-US" sz="3600" dirty="0">
                <a:solidFill>
                  <a:srgbClr val="3D8DFF"/>
                </a:solidFill>
              </a:rPr>
            </a:br>
            <a:r>
              <a:rPr lang="en-US" sz="3600" dirty="0">
                <a:solidFill>
                  <a:srgbClr val="3D8DFF"/>
                </a:solidFill>
              </a:rPr>
              <a:t>(Cache Types)</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1311842638"/>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p:cNvGrpSpPr/>
          <p:nvPr/>
        </p:nvGrpSpPr>
        <p:grpSpPr>
          <a:xfrm>
            <a:off x="144719" y="1675239"/>
            <a:ext cx="5530307" cy="1949024"/>
            <a:chOff x="3832019" y="2864069"/>
            <a:chExt cx="4713426" cy="2105863"/>
          </a:xfrm>
          <a:solidFill>
            <a:schemeClr val="tx2"/>
          </a:solidFill>
        </p:grpSpPr>
        <p:grpSp>
          <p:nvGrpSpPr>
            <p:cNvPr id="67" name="Group 27"/>
            <p:cNvGrpSpPr/>
            <p:nvPr/>
          </p:nvGrpSpPr>
          <p:grpSpPr>
            <a:xfrm>
              <a:off x="3832019" y="2864069"/>
              <a:ext cx="4713426" cy="2105863"/>
              <a:chOff x="8140700" y="1473196"/>
              <a:chExt cx="3769725" cy="659845"/>
            </a:xfrm>
            <a:grpFill/>
          </p:grpSpPr>
          <p:sp>
            <p:nvSpPr>
              <p:cNvPr id="69" name="Rounded Rectangle 68"/>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70" name="Rounded Rectangle 69"/>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68"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p:txBody>
          <a:bodyPr/>
          <a:lstStyle/>
          <a:p>
            <a:pPr>
              <a:defRPr/>
            </a:pPr>
            <a:r>
              <a:rPr lang="en-US" dirty="0">
                <a:ea typeface="+mj-ea"/>
              </a:rPr>
              <a:t>Data Virtualization</a:t>
            </a:r>
            <a:r>
              <a:rPr lang="en-GB" dirty="0">
                <a:ea typeface="+mj-ea"/>
              </a:rPr>
              <a:t> - Caching</a:t>
            </a:r>
            <a:endParaRPr lang="en-US" dirty="0">
              <a:ea typeface="+mj-ea"/>
            </a:endParaRPr>
          </a:p>
        </p:txBody>
      </p:sp>
      <p:sp>
        <p:nvSpPr>
          <p:cNvPr id="45060" name="Rectangle 5"/>
          <p:cNvSpPr>
            <a:spLocks noGrp="1" noChangeArrowheads="1"/>
          </p:cNvSpPr>
          <p:nvPr>
            <p:ph type="body" sz="half" idx="4294967295"/>
          </p:nvPr>
        </p:nvSpPr>
        <p:spPr>
          <a:xfrm>
            <a:off x="5675026" y="808435"/>
            <a:ext cx="3468974" cy="4233584"/>
          </a:xfrm>
          <a:prstGeom prst="rect">
            <a:avLst/>
          </a:prstGeom>
        </p:spPr>
        <p:txBody>
          <a:bodyPr>
            <a:noAutofit/>
          </a:bodyPr>
          <a:lstStyle/>
          <a:p>
            <a:pPr>
              <a:lnSpc>
                <a:spcPct val="80000"/>
              </a:lnSpc>
            </a:pPr>
            <a:r>
              <a:rPr lang="en-GB" altLang="en-US" sz="1800" dirty="0" smtClean="0"/>
              <a:t>May not need real-time access to all data</a:t>
            </a:r>
          </a:p>
          <a:p>
            <a:pPr lvl="1">
              <a:lnSpc>
                <a:spcPct val="80000"/>
              </a:lnSpc>
            </a:pPr>
            <a:r>
              <a:rPr lang="en-GB" altLang="en-US" sz="1600" dirty="0" smtClean="0"/>
              <a:t>Slow data source</a:t>
            </a:r>
          </a:p>
          <a:p>
            <a:pPr lvl="1">
              <a:lnSpc>
                <a:spcPct val="80000"/>
              </a:lnSpc>
            </a:pPr>
            <a:r>
              <a:rPr lang="en-GB" altLang="en-US" sz="1600" dirty="0" smtClean="0"/>
              <a:t>Reduce load on operational systems</a:t>
            </a:r>
          </a:p>
          <a:p>
            <a:pPr>
              <a:lnSpc>
                <a:spcPct val="80000"/>
              </a:lnSpc>
            </a:pPr>
            <a:r>
              <a:rPr lang="en-GB" altLang="en-US" sz="1800" dirty="0" smtClean="0"/>
              <a:t>DV </a:t>
            </a:r>
            <a:r>
              <a:rPr lang="en-GB" altLang="en-US" sz="1800" dirty="0" smtClean="0"/>
              <a:t>caching </a:t>
            </a:r>
          </a:p>
          <a:p>
            <a:pPr lvl="1">
              <a:lnSpc>
                <a:spcPct val="80000"/>
              </a:lnSpc>
            </a:pPr>
            <a:r>
              <a:rPr lang="en-GB" altLang="en-US" sz="1600" dirty="0" smtClean="0"/>
              <a:t>Persists ‘snapshot’ of data</a:t>
            </a:r>
          </a:p>
          <a:p>
            <a:pPr lvl="1">
              <a:lnSpc>
                <a:spcPct val="80000"/>
              </a:lnSpc>
            </a:pPr>
            <a:r>
              <a:rPr lang="en-GB" altLang="en-US" sz="1600" dirty="0" smtClean="0"/>
              <a:t>Cached data used for query</a:t>
            </a:r>
          </a:p>
          <a:p>
            <a:pPr lvl="1">
              <a:lnSpc>
                <a:spcPct val="80000"/>
              </a:lnSpc>
            </a:pPr>
            <a:r>
              <a:rPr lang="en-GB" altLang="en-US" sz="1600" dirty="0" smtClean="0"/>
              <a:t>Cached data</a:t>
            </a:r>
          </a:p>
          <a:p>
            <a:pPr>
              <a:lnSpc>
                <a:spcPct val="80000"/>
              </a:lnSpc>
            </a:pPr>
            <a:r>
              <a:rPr lang="en-GB" altLang="en-US" sz="1800" dirty="0" smtClean="0"/>
              <a:t>Cache Methodologies</a:t>
            </a:r>
            <a:endParaRPr lang="en-GB" altLang="en-US" sz="1800" dirty="0"/>
          </a:p>
          <a:p>
            <a:pPr lvl="1">
              <a:lnSpc>
                <a:spcPct val="80000"/>
              </a:lnSpc>
            </a:pPr>
            <a:r>
              <a:rPr lang="en-GB" altLang="en-US" sz="1600" dirty="0" smtClean="0"/>
              <a:t>Full</a:t>
            </a:r>
          </a:p>
          <a:p>
            <a:pPr marL="727472" lvl="2" indent="-214313">
              <a:lnSpc>
                <a:spcPct val="80000"/>
              </a:lnSpc>
              <a:buFont typeface="Arial" panose="020B0604020202020204" pitchFamily="34" charset="0"/>
              <a:buChar char="•"/>
            </a:pPr>
            <a:r>
              <a:rPr lang="en-GB" altLang="en-US" sz="1600" dirty="0" smtClean="0"/>
              <a:t>Single-table</a:t>
            </a:r>
          </a:p>
          <a:p>
            <a:pPr marL="727472" lvl="2" indent="-214313">
              <a:lnSpc>
                <a:spcPct val="80000"/>
              </a:lnSpc>
              <a:buFont typeface="Arial" panose="020B0604020202020204" pitchFamily="34" charset="0"/>
              <a:buChar char="•"/>
            </a:pPr>
            <a:r>
              <a:rPr lang="en-GB" altLang="en-US" sz="1600" dirty="0" smtClean="0"/>
              <a:t>Multi-table</a:t>
            </a:r>
            <a:endParaRPr lang="en-GB" altLang="en-US" sz="1600" dirty="0"/>
          </a:p>
          <a:p>
            <a:pPr lvl="1">
              <a:lnSpc>
                <a:spcPct val="80000"/>
              </a:lnSpc>
            </a:pPr>
            <a:r>
              <a:rPr lang="en-GB" altLang="en-US" sz="1600" dirty="0" smtClean="0"/>
              <a:t>Incremental</a:t>
            </a:r>
          </a:p>
          <a:p>
            <a:pPr marL="727472" lvl="2" indent="-214313">
              <a:lnSpc>
                <a:spcPct val="80000"/>
              </a:lnSpc>
              <a:buFont typeface="Arial" panose="020B0604020202020204" pitchFamily="34" charset="0"/>
              <a:buChar char="•"/>
            </a:pPr>
            <a:r>
              <a:rPr lang="en-GB" altLang="en-US" sz="1600" dirty="0" smtClean="0"/>
              <a:t>Pure</a:t>
            </a:r>
          </a:p>
          <a:p>
            <a:pPr marL="727472" lvl="2" indent="-214313">
              <a:lnSpc>
                <a:spcPct val="80000"/>
              </a:lnSpc>
              <a:buFont typeface="Arial" panose="020B0604020202020204" pitchFamily="34" charset="0"/>
              <a:buChar char="•"/>
            </a:pPr>
            <a:r>
              <a:rPr lang="en-GB" altLang="en-US" sz="1600" dirty="0" smtClean="0"/>
              <a:t>Hybrid (+staging)</a:t>
            </a:r>
          </a:p>
          <a:p>
            <a:pPr marL="727472" lvl="2" indent="-214313">
              <a:lnSpc>
                <a:spcPct val="80000"/>
              </a:lnSpc>
              <a:buFont typeface="Arial" panose="020B0604020202020204" pitchFamily="34" charset="0"/>
              <a:buChar char="•"/>
            </a:pPr>
            <a:r>
              <a:rPr lang="en-GB" altLang="en-US" sz="1600" dirty="0" smtClean="0"/>
              <a:t>Merge (handle ins, </a:t>
            </a:r>
            <a:r>
              <a:rPr lang="en-GB" altLang="en-US" sz="1600" dirty="0" err="1" smtClean="0"/>
              <a:t>upd</a:t>
            </a:r>
            <a:r>
              <a:rPr lang="en-GB" altLang="en-US" sz="1600" dirty="0" smtClean="0"/>
              <a:t>, del)</a:t>
            </a:r>
            <a:endParaRPr lang="en-US" altLang="en-US" sz="1600" dirty="0" smtClean="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968" y="3812382"/>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6416" y="3749280"/>
            <a:ext cx="1253798" cy="92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072" y="3736183"/>
            <a:ext cx="1283954" cy="90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1967592" y="2030017"/>
            <a:ext cx="2358411"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5" name="Group 10"/>
          <p:cNvGrpSpPr>
            <a:grpSpLocks/>
          </p:cNvGrpSpPr>
          <p:nvPr/>
        </p:nvGrpSpPr>
        <p:grpSpPr bwMode="auto">
          <a:xfrm>
            <a:off x="1946959" y="729855"/>
            <a:ext cx="2363173" cy="848915"/>
            <a:chOff x="4416" y="192"/>
            <a:chExt cx="698" cy="560"/>
          </a:xfrm>
        </p:grpSpPr>
        <p:pic>
          <p:nvPicPr>
            <p:cNvPr id="4511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6" y="192"/>
              <a:ext cx="69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20" name="Picture 12"/>
            <p:cNvPicPr>
              <a:picLocks noChangeAspect="1" noChangeArrowheads="1"/>
            </p:cNvPicPr>
            <p:nvPr/>
          </p:nvPicPr>
          <p:blipFill>
            <a:blip r:embed="rId7">
              <a:extLst>
                <a:ext uri="{28A0092B-C50C-407E-A947-70E740481C1C}">
                  <a14:useLocalDpi xmlns:a14="http://schemas.microsoft.com/office/drawing/2010/main" val="0"/>
                </a:ext>
              </a:extLst>
            </a:blip>
            <a:srcRect l="41319"/>
            <a:stretch>
              <a:fillRect/>
            </a:stretch>
          </p:blipFill>
          <p:spPr bwMode="auto">
            <a:xfrm flipH="1">
              <a:off x="4416" y="192"/>
              <a:ext cx="409"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3"/>
          <p:cNvGrpSpPr>
            <a:grpSpLocks/>
          </p:cNvGrpSpPr>
          <p:nvPr/>
        </p:nvGrpSpPr>
        <p:grpSpPr bwMode="auto">
          <a:xfrm>
            <a:off x="2656388" y="2589611"/>
            <a:ext cx="1028432" cy="134540"/>
            <a:chOff x="376" y="2567"/>
            <a:chExt cx="648" cy="113"/>
          </a:xfrm>
        </p:grpSpPr>
        <p:grpSp>
          <p:nvGrpSpPr>
            <p:cNvPr id="45115" name="Group 14"/>
            <p:cNvGrpSpPr>
              <a:grpSpLocks/>
            </p:cNvGrpSpPr>
            <p:nvPr/>
          </p:nvGrpSpPr>
          <p:grpSpPr bwMode="auto">
            <a:xfrm>
              <a:off x="376" y="2567"/>
              <a:ext cx="430" cy="113"/>
              <a:chOff x="376" y="2567"/>
              <a:chExt cx="430" cy="113"/>
            </a:xfrm>
          </p:grpSpPr>
          <p:sp>
            <p:nvSpPr>
              <p:cNvPr id="45117" name="Rectangle 15"/>
              <p:cNvSpPr>
                <a:spLocks noChangeArrowheads="1"/>
              </p:cNvSpPr>
              <p:nvPr/>
            </p:nvSpPr>
            <p:spPr bwMode="auto">
              <a:xfrm>
                <a:off x="376" y="2571"/>
                <a:ext cx="217" cy="109"/>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18" name="Rectangle 16"/>
              <p:cNvSpPr>
                <a:spLocks noChangeArrowheads="1"/>
              </p:cNvSpPr>
              <p:nvPr/>
            </p:nvSpPr>
            <p:spPr bwMode="auto">
              <a:xfrm>
                <a:off x="589" y="2567"/>
                <a:ext cx="217" cy="109"/>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grpSp>
        <p:sp>
          <p:nvSpPr>
            <p:cNvPr id="45116" name="Rectangle 17"/>
            <p:cNvSpPr>
              <a:spLocks noChangeArrowheads="1"/>
            </p:cNvSpPr>
            <p:nvPr/>
          </p:nvSpPr>
          <p:spPr bwMode="auto">
            <a:xfrm>
              <a:off x="807" y="2567"/>
              <a:ext cx="217" cy="109"/>
            </a:xfrm>
            <a:prstGeom prst="rect">
              <a:avLst/>
            </a:prstGeom>
            <a:solidFill>
              <a:srgbClr val="9B00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grpSp>
      <p:grpSp>
        <p:nvGrpSpPr>
          <p:cNvPr id="45067" name="Group 18"/>
          <p:cNvGrpSpPr>
            <a:grpSpLocks/>
          </p:cNvGrpSpPr>
          <p:nvPr/>
        </p:nvGrpSpPr>
        <p:grpSpPr bwMode="auto">
          <a:xfrm>
            <a:off x="3032527" y="3932635"/>
            <a:ext cx="358682" cy="576263"/>
            <a:chOff x="392" y="2989"/>
            <a:chExt cx="226" cy="484"/>
          </a:xfrm>
        </p:grpSpPr>
        <p:sp>
          <p:nvSpPr>
            <p:cNvPr id="45111" name="Rectangle 19"/>
            <p:cNvSpPr>
              <a:spLocks noChangeArrowheads="1"/>
            </p:cNvSpPr>
            <p:nvPr/>
          </p:nvSpPr>
          <p:spPr bwMode="auto">
            <a:xfrm>
              <a:off x="400" y="2989"/>
              <a:ext cx="217" cy="484"/>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12" name="Line 20"/>
            <p:cNvSpPr>
              <a:spLocks noChangeShapeType="1"/>
            </p:cNvSpPr>
            <p:nvPr/>
          </p:nvSpPr>
          <p:spPr bwMode="auto">
            <a:xfrm>
              <a:off x="392" y="3105"/>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13" name="Line 21"/>
            <p:cNvSpPr>
              <a:spLocks noChangeShapeType="1"/>
            </p:cNvSpPr>
            <p:nvPr/>
          </p:nvSpPr>
          <p:spPr bwMode="auto">
            <a:xfrm>
              <a:off x="401" y="3239"/>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14" name="Line 22"/>
            <p:cNvSpPr>
              <a:spLocks noChangeShapeType="1"/>
            </p:cNvSpPr>
            <p:nvPr/>
          </p:nvSpPr>
          <p:spPr bwMode="auto">
            <a:xfrm>
              <a:off x="401" y="3364"/>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68" name="Group 23"/>
          <p:cNvGrpSpPr>
            <a:grpSpLocks/>
          </p:cNvGrpSpPr>
          <p:nvPr/>
        </p:nvGrpSpPr>
        <p:grpSpPr bwMode="auto">
          <a:xfrm>
            <a:off x="4464079" y="3954066"/>
            <a:ext cx="358682" cy="576263"/>
            <a:chOff x="392" y="2989"/>
            <a:chExt cx="226" cy="484"/>
          </a:xfrm>
        </p:grpSpPr>
        <p:sp>
          <p:nvSpPr>
            <p:cNvPr id="45107" name="Rectangle 24"/>
            <p:cNvSpPr>
              <a:spLocks noChangeArrowheads="1"/>
            </p:cNvSpPr>
            <p:nvPr/>
          </p:nvSpPr>
          <p:spPr bwMode="auto">
            <a:xfrm>
              <a:off x="400" y="2989"/>
              <a:ext cx="217" cy="484"/>
            </a:xfrm>
            <a:prstGeom prst="rect">
              <a:avLst/>
            </a:prstGeom>
            <a:solidFill>
              <a:srgbClr val="9B00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8" name="Line 25"/>
            <p:cNvSpPr>
              <a:spLocks noChangeShapeType="1"/>
            </p:cNvSpPr>
            <p:nvPr/>
          </p:nvSpPr>
          <p:spPr bwMode="auto">
            <a:xfrm>
              <a:off x="392" y="3105"/>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9" name="Line 26"/>
            <p:cNvSpPr>
              <a:spLocks noChangeShapeType="1"/>
            </p:cNvSpPr>
            <p:nvPr/>
          </p:nvSpPr>
          <p:spPr bwMode="auto">
            <a:xfrm>
              <a:off x="401" y="3239"/>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10" name="Line 27"/>
            <p:cNvSpPr>
              <a:spLocks noChangeShapeType="1"/>
            </p:cNvSpPr>
            <p:nvPr/>
          </p:nvSpPr>
          <p:spPr bwMode="auto">
            <a:xfrm>
              <a:off x="401" y="3364"/>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69" name="Group 28"/>
          <p:cNvGrpSpPr>
            <a:grpSpLocks/>
          </p:cNvGrpSpPr>
          <p:nvPr/>
        </p:nvGrpSpPr>
        <p:grpSpPr bwMode="auto">
          <a:xfrm>
            <a:off x="2648452" y="2443162"/>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3005864" y="2446020"/>
            <a:ext cx="353921" cy="576263"/>
            <a:chOff x="400" y="2989"/>
            <a:chExt cx="223"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406" y="3111"/>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3" y="3236"/>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3347083" y="2450545"/>
            <a:ext cx="357095" cy="576263"/>
            <a:chOff x="393" y="2989"/>
            <a:chExt cx="225"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3"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2" name="Line 43"/>
          <p:cNvSpPr>
            <a:spLocks noChangeShapeType="1"/>
          </p:cNvSpPr>
          <p:nvPr/>
        </p:nvSpPr>
        <p:spPr bwMode="auto">
          <a:xfrm flipV="1">
            <a:off x="1396241" y="3052763"/>
            <a:ext cx="1364894" cy="1143000"/>
          </a:xfrm>
          <a:prstGeom prst="line">
            <a:avLst/>
          </a:prstGeom>
          <a:noFill/>
          <a:ln w="5715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45073" name="Line 44"/>
          <p:cNvSpPr>
            <a:spLocks noChangeShapeType="1"/>
          </p:cNvSpPr>
          <p:nvPr/>
        </p:nvSpPr>
        <p:spPr bwMode="auto">
          <a:xfrm flipV="1">
            <a:off x="3165841" y="3038475"/>
            <a:ext cx="25394" cy="895350"/>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45074" name="Line 45"/>
          <p:cNvSpPr>
            <a:spLocks noChangeShapeType="1"/>
          </p:cNvSpPr>
          <p:nvPr/>
        </p:nvSpPr>
        <p:spPr bwMode="auto">
          <a:xfrm flipH="1" flipV="1">
            <a:off x="3515001" y="3052762"/>
            <a:ext cx="941143" cy="1072754"/>
          </a:xfrm>
          <a:prstGeom prst="line">
            <a:avLst/>
          </a:prstGeom>
          <a:noFill/>
          <a:ln w="57150">
            <a:solidFill>
              <a:srgbClr val="9B00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grpSp>
        <p:nvGrpSpPr>
          <p:cNvPr id="45075" name="Group 46"/>
          <p:cNvGrpSpPr>
            <a:grpSpLocks/>
          </p:cNvGrpSpPr>
          <p:nvPr/>
        </p:nvGrpSpPr>
        <p:grpSpPr bwMode="auto">
          <a:xfrm>
            <a:off x="1039146" y="3948112"/>
            <a:ext cx="358682" cy="576263"/>
            <a:chOff x="392" y="2989"/>
            <a:chExt cx="226" cy="484"/>
          </a:xfrm>
        </p:grpSpPr>
        <p:sp>
          <p:nvSpPr>
            <p:cNvPr id="45091" name="Rectangle 47"/>
            <p:cNvSpPr>
              <a:spLocks noChangeArrowheads="1"/>
            </p:cNvSpPr>
            <p:nvPr/>
          </p:nvSpPr>
          <p:spPr bwMode="auto">
            <a:xfrm>
              <a:off x="400" y="2989"/>
              <a:ext cx="217" cy="484"/>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2" name="Line 48"/>
            <p:cNvSpPr>
              <a:spLocks noChangeShapeType="1"/>
            </p:cNvSpPr>
            <p:nvPr/>
          </p:nvSpPr>
          <p:spPr bwMode="auto">
            <a:xfrm>
              <a:off x="392" y="3105"/>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3" name="Line 49"/>
            <p:cNvSpPr>
              <a:spLocks noChangeShapeType="1"/>
            </p:cNvSpPr>
            <p:nvPr/>
          </p:nvSpPr>
          <p:spPr bwMode="auto">
            <a:xfrm>
              <a:off x="401" y="3239"/>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4" name="Line 50"/>
            <p:cNvSpPr>
              <a:spLocks noChangeShapeType="1"/>
            </p:cNvSpPr>
            <p:nvPr/>
          </p:nvSpPr>
          <p:spPr bwMode="auto">
            <a:xfrm>
              <a:off x="401" y="3364"/>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1644595" name="Line 51"/>
          <p:cNvSpPr>
            <a:spLocks noChangeShapeType="1"/>
          </p:cNvSpPr>
          <p:nvPr/>
        </p:nvSpPr>
        <p:spPr bwMode="auto">
          <a:xfrm>
            <a:off x="3069030" y="1579961"/>
            <a:ext cx="11109" cy="877490"/>
          </a:xfrm>
          <a:prstGeom prst="line">
            <a:avLst/>
          </a:prstGeom>
          <a:noFill/>
          <a:ln w="571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596" name="Rectangle 52"/>
          <p:cNvSpPr>
            <a:spLocks noChangeArrowheads="1"/>
          </p:cNvSpPr>
          <p:nvPr/>
        </p:nvSpPr>
        <p:spPr bwMode="auto">
          <a:xfrm>
            <a:off x="3043637" y="4074319"/>
            <a:ext cx="344397" cy="158354"/>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644597" name="Rectangle 53"/>
          <p:cNvSpPr>
            <a:spLocks noChangeArrowheads="1"/>
          </p:cNvSpPr>
          <p:nvPr/>
        </p:nvSpPr>
        <p:spPr bwMode="auto">
          <a:xfrm>
            <a:off x="1050257" y="4089798"/>
            <a:ext cx="344397" cy="158353"/>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644598" name="AutoShape 54"/>
          <p:cNvSpPr>
            <a:spLocks noChangeArrowheads="1"/>
          </p:cNvSpPr>
          <p:nvPr/>
        </p:nvSpPr>
        <p:spPr bwMode="auto">
          <a:xfrm>
            <a:off x="682051" y="2416970"/>
            <a:ext cx="1471229" cy="536972"/>
          </a:xfrm>
          <a:prstGeom prst="roundRect">
            <a:avLst>
              <a:gd name="adj" fmla="val 16667"/>
            </a:avLst>
          </a:prstGeom>
          <a:solidFill>
            <a:schemeClr val="bg2"/>
          </a:solidFill>
          <a:ln w="25400">
            <a:solidFill>
              <a:srgbClr val="808080"/>
            </a:solidFill>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a:solidFill>
                  <a:schemeClr val="tx1"/>
                </a:solidFill>
                <a:latin typeface="Arial" pitchFamily="34" charset="0"/>
              </a:rPr>
              <a:t>Optimizer</a:t>
            </a:r>
            <a:endParaRPr lang="en-US" altLang="en-US" sz="1350" b="1">
              <a:solidFill>
                <a:schemeClr val="tx1"/>
              </a:solidFill>
              <a:latin typeface="Arial" pitchFamily="34" charset="0"/>
            </a:endParaRPr>
          </a:p>
        </p:txBody>
      </p:sp>
      <p:sp>
        <p:nvSpPr>
          <p:cNvPr id="1644599" name="Line 55"/>
          <p:cNvSpPr>
            <a:spLocks noChangeShapeType="1"/>
          </p:cNvSpPr>
          <p:nvPr/>
        </p:nvSpPr>
        <p:spPr bwMode="auto">
          <a:xfrm>
            <a:off x="1291493" y="2933700"/>
            <a:ext cx="0" cy="1073944"/>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0" name="Line 56"/>
          <p:cNvSpPr>
            <a:spLocks noChangeShapeType="1"/>
          </p:cNvSpPr>
          <p:nvPr/>
        </p:nvSpPr>
        <p:spPr bwMode="auto">
          <a:xfrm>
            <a:off x="1424809" y="2963466"/>
            <a:ext cx="1615655" cy="994172"/>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4402184" y="2105026"/>
            <a:ext cx="1099850" cy="954881"/>
          </a:xfrm>
          <a:prstGeom prst="roundRect">
            <a:avLst>
              <a:gd name="adj" fmla="val 16667"/>
            </a:avLst>
          </a:prstGeom>
          <a:solidFill>
            <a:schemeClr val="bg2"/>
          </a:solidFill>
          <a:ln w="25400">
            <a:solidFill>
              <a:srgbClr val="808080"/>
            </a:solidFill>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a:solidFill>
                  <a:schemeClr val="tx1"/>
                </a:solidFill>
                <a:latin typeface="Arial" pitchFamily="34" charset="0"/>
              </a:rPr>
              <a:t>Cache</a:t>
            </a:r>
          </a:p>
          <a:p>
            <a:pPr eaLnBrk="1" hangingPunct="1">
              <a:spcBef>
                <a:spcPct val="20000"/>
              </a:spcBef>
            </a:pPr>
            <a:endParaRPr lang="en-GB" altLang="en-US" sz="1350" b="1">
              <a:solidFill>
                <a:schemeClr val="tx1"/>
              </a:solidFill>
              <a:latin typeface="Arial" pitchFamily="34" charset="0"/>
            </a:endParaRPr>
          </a:p>
          <a:p>
            <a:pPr eaLnBrk="1" hangingPunct="1">
              <a:spcBef>
                <a:spcPct val="20000"/>
              </a:spcBef>
            </a:pPr>
            <a:endParaRPr lang="en-GB" altLang="en-US" sz="1350" b="1">
              <a:solidFill>
                <a:schemeClr val="tx1"/>
              </a:solidFill>
              <a:latin typeface="Arial" pitchFamily="34" charset="0"/>
            </a:endParaRPr>
          </a:p>
          <a:p>
            <a:pPr eaLnBrk="1" hangingPunct="1">
              <a:spcBef>
                <a:spcPct val="20000"/>
              </a:spcBef>
            </a:pPr>
            <a:endParaRPr lang="en-GB" altLang="en-US" sz="1350" b="1">
              <a:solidFill>
                <a:schemeClr val="tx1"/>
              </a:solidFill>
              <a:latin typeface="Arial" pitchFamily="34" charset="0"/>
            </a:endParaRPr>
          </a:p>
        </p:txBody>
      </p:sp>
      <p:sp>
        <p:nvSpPr>
          <p:cNvPr id="1644602" name="Line 58"/>
          <p:cNvSpPr>
            <a:spLocks noChangeShapeType="1"/>
          </p:cNvSpPr>
          <p:nvPr/>
        </p:nvSpPr>
        <p:spPr bwMode="auto">
          <a:xfrm flipV="1">
            <a:off x="1980289" y="2803922"/>
            <a:ext cx="2491726" cy="100013"/>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3" name="Line 59"/>
          <p:cNvSpPr>
            <a:spLocks noChangeShapeType="1"/>
          </p:cNvSpPr>
          <p:nvPr/>
        </p:nvSpPr>
        <p:spPr bwMode="auto">
          <a:xfrm flipH="1">
            <a:off x="4591046" y="2883694"/>
            <a:ext cx="52374" cy="1063229"/>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grpSp>
        <p:nvGrpSpPr>
          <p:cNvPr id="11" name="Group 60"/>
          <p:cNvGrpSpPr>
            <a:grpSpLocks/>
          </p:cNvGrpSpPr>
          <p:nvPr/>
        </p:nvGrpSpPr>
        <p:grpSpPr bwMode="auto">
          <a:xfrm>
            <a:off x="4457731" y="3960019"/>
            <a:ext cx="358682" cy="576263"/>
            <a:chOff x="392" y="2989"/>
            <a:chExt cx="226" cy="484"/>
          </a:xfrm>
        </p:grpSpPr>
        <p:sp>
          <p:nvSpPr>
            <p:cNvPr id="45087" name="Rectangle 61"/>
            <p:cNvSpPr>
              <a:spLocks noChangeArrowheads="1"/>
            </p:cNvSpPr>
            <p:nvPr/>
          </p:nvSpPr>
          <p:spPr bwMode="auto">
            <a:xfrm>
              <a:off x="400" y="2989"/>
              <a:ext cx="217" cy="484"/>
            </a:xfrm>
            <a:prstGeom prst="rect">
              <a:avLst/>
            </a:prstGeom>
            <a:solidFill>
              <a:srgbClr val="9B00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88" name="Line 62"/>
            <p:cNvSpPr>
              <a:spLocks noChangeShapeType="1"/>
            </p:cNvSpPr>
            <p:nvPr/>
          </p:nvSpPr>
          <p:spPr bwMode="auto">
            <a:xfrm>
              <a:off x="392" y="3105"/>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89" name="Line 63"/>
            <p:cNvSpPr>
              <a:spLocks noChangeShapeType="1"/>
            </p:cNvSpPr>
            <p:nvPr/>
          </p:nvSpPr>
          <p:spPr bwMode="auto">
            <a:xfrm>
              <a:off x="401" y="3239"/>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0" name="Line 64"/>
            <p:cNvSpPr>
              <a:spLocks noChangeShapeType="1"/>
            </p:cNvSpPr>
            <p:nvPr/>
          </p:nvSpPr>
          <p:spPr bwMode="auto">
            <a:xfrm>
              <a:off x="401" y="3364"/>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1644609" name="Rectangle 65"/>
          <p:cNvSpPr>
            <a:spLocks noChangeArrowheads="1"/>
          </p:cNvSpPr>
          <p:nvPr/>
        </p:nvSpPr>
        <p:spPr bwMode="auto">
          <a:xfrm>
            <a:off x="4506931" y="2497931"/>
            <a:ext cx="344397" cy="158354"/>
          </a:xfrm>
          <a:prstGeom prst="rect">
            <a:avLst/>
          </a:prstGeom>
          <a:solidFill>
            <a:srgbClr val="9B00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71"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213549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644603"/>
                                        </p:tgtEl>
                                        <p:attrNameLst>
                                          <p:attrName>style.visibility</p:attrName>
                                        </p:attrNameLst>
                                      </p:cBhvr>
                                      <p:to>
                                        <p:strVal val="visible"/>
                                      </p:to>
                                    </p:set>
                                    <p:animEffect transition="in" filter="wipe(up)">
                                      <p:cBhvr>
                                        <p:cTn id="11" dur="500"/>
                                        <p:tgtEl>
                                          <p:spTgt spid="1644603"/>
                                        </p:tgtEl>
                                      </p:cBhvr>
                                    </p:animEffect>
                                  </p:childTnLst>
                                </p:cTn>
                              </p:par>
                            </p:childTnLst>
                          </p:cTn>
                        </p:par>
                        <p:par>
                          <p:cTn id="12" fill="hold" nodeType="afterGroup">
                            <p:stCondLst>
                              <p:cond delay="500"/>
                            </p:stCondLst>
                            <p:childTnLst>
                              <p:par>
                                <p:cTn id="13" presetID="1" presetClass="exit" presetSubtype="0" fill="hold" grpId="1" nodeType="afterEffect">
                                  <p:stCondLst>
                                    <p:cond delay="0"/>
                                  </p:stCondLst>
                                  <p:childTnLst>
                                    <p:set>
                                      <p:cBhvr>
                                        <p:cTn id="14" dur="1" fill="hold">
                                          <p:stCondLst>
                                            <p:cond delay="0"/>
                                          </p:stCondLst>
                                        </p:cTn>
                                        <p:tgtEl>
                                          <p:spTgt spid="1644603"/>
                                        </p:tgtEl>
                                        <p:attrNameLst>
                                          <p:attrName>style.visibility</p:attrName>
                                        </p:attrNameLst>
                                      </p:cBhvr>
                                      <p:to>
                                        <p:strVal val="hidden"/>
                                      </p:to>
                                    </p:set>
                                  </p:childTnLst>
                                </p:cTn>
                              </p:par>
                            </p:childTnLst>
                          </p:cTn>
                        </p:par>
                        <p:par>
                          <p:cTn id="15" fill="hold" nodeType="afterGroup">
                            <p:stCondLst>
                              <p:cond delay="500"/>
                            </p:stCondLst>
                            <p:childTnLst>
                              <p:par>
                                <p:cTn id="16" presetID="64" presetClass="path" presetSubtype="0" accel="50000" decel="50000" fill="hold" nodeType="afterEffect">
                                  <p:stCondLst>
                                    <p:cond delay="0"/>
                                  </p:stCondLst>
                                  <p:childTnLst>
                                    <p:animMotion origin="layout" path="M 3.33333E-6 -2.61795E-6 L 0.03333 -0.30596 " pathEditMode="relative" rAng="0" ptsTypes="AA">
                                      <p:cBhvr>
                                        <p:cTn id="17" dur="1000" fill="hold"/>
                                        <p:tgtEl>
                                          <p:spTgt spid="11"/>
                                        </p:tgtEl>
                                        <p:attrNameLst>
                                          <p:attrName>ppt_x</p:attrName>
                                          <p:attrName>ppt_y</p:attrName>
                                        </p:attrNameLst>
                                      </p:cBhvr>
                                      <p:rCtr x="1667" y="-15310"/>
                                    </p:animMotion>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44595"/>
                                        </p:tgtEl>
                                        <p:attrNameLst>
                                          <p:attrName>style.visibility</p:attrName>
                                        </p:attrNameLst>
                                      </p:cBhvr>
                                      <p:to>
                                        <p:strVal val="visible"/>
                                      </p:to>
                                    </p:set>
                                    <p:animEffect transition="in" filter="wipe(up)">
                                      <p:cBhvr>
                                        <p:cTn id="22" dur="500"/>
                                        <p:tgtEl>
                                          <p:spTgt spid="1644595"/>
                                        </p:tgtEl>
                                      </p:cBhvr>
                                    </p:animEffect>
                                  </p:childTnLst>
                                </p:cTn>
                              </p:par>
                            </p:childTnLst>
                          </p:cTn>
                        </p:par>
                        <p:par>
                          <p:cTn id="23" fill="hold" nodeType="afterGroup">
                            <p:stCondLst>
                              <p:cond delay="500"/>
                            </p:stCondLst>
                            <p:childTnLst>
                              <p:par>
                                <p:cTn id="24" presetID="55" presetClass="entr" presetSubtype="0" fill="hold" grpId="0" nodeType="afterEffect">
                                  <p:stCondLst>
                                    <p:cond delay="0"/>
                                  </p:stCondLst>
                                  <p:childTnLst>
                                    <p:set>
                                      <p:cBhvr>
                                        <p:cTn id="25" dur="1" fill="hold">
                                          <p:stCondLst>
                                            <p:cond delay="0"/>
                                          </p:stCondLst>
                                        </p:cTn>
                                        <p:tgtEl>
                                          <p:spTgt spid="1644598"/>
                                        </p:tgtEl>
                                        <p:attrNameLst>
                                          <p:attrName>style.visibility</p:attrName>
                                        </p:attrNameLst>
                                      </p:cBhvr>
                                      <p:to>
                                        <p:strVal val="visible"/>
                                      </p:to>
                                    </p:set>
                                    <p:anim calcmode="lin" valueType="num">
                                      <p:cBhvr>
                                        <p:cTn id="26" dur="1000" fill="hold"/>
                                        <p:tgtEl>
                                          <p:spTgt spid="1644598"/>
                                        </p:tgtEl>
                                        <p:attrNameLst>
                                          <p:attrName>ppt_w</p:attrName>
                                        </p:attrNameLst>
                                      </p:cBhvr>
                                      <p:tavLst>
                                        <p:tav tm="0">
                                          <p:val>
                                            <p:strVal val="#ppt_w*0.70"/>
                                          </p:val>
                                        </p:tav>
                                        <p:tav tm="100000">
                                          <p:val>
                                            <p:strVal val="#ppt_w"/>
                                          </p:val>
                                        </p:tav>
                                      </p:tavLst>
                                    </p:anim>
                                    <p:anim calcmode="lin" valueType="num">
                                      <p:cBhvr>
                                        <p:cTn id="27" dur="1000" fill="hold"/>
                                        <p:tgtEl>
                                          <p:spTgt spid="1644598"/>
                                        </p:tgtEl>
                                        <p:attrNameLst>
                                          <p:attrName>ppt_h</p:attrName>
                                        </p:attrNameLst>
                                      </p:cBhvr>
                                      <p:tavLst>
                                        <p:tav tm="0">
                                          <p:val>
                                            <p:strVal val="#ppt_h"/>
                                          </p:val>
                                        </p:tav>
                                        <p:tav tm="100000">
                                          <p:val>
                                            <p:strVal val="#ppt_h"/>
                                          </p:val>
                                        </p:tav>
                                      </p:tavLst>
                                    </p:anim>
                                    <p:animEffect transition="in" filter="fade">
                                      <p:cBhvr>
                                        <p:cTn id="28" dur="1000"/>
                                        <p:tgtEl>
                                          <p:spTgt spid="1644598"/>
                                        </p:tgtEl>
                                      </p:cBhvr>
                                    </p:animEffect>
                                  </p:childTnLst>
                                </p:cTn>
                              </p:par>
                            </p:childTnLst>
                          </p:cTn>
                        </p:par>
                        <p:par>
                          <p:cTn id="29" fill="hold" nodeType="afterGroup">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1644599"/>
                                        </p:tgtEl>
                                        <p:attrNameLst>
                                          <p:attrName>style.visibility</p:attrName>
                                        </p:attrNameLst>
                                      </p:cBhvr>
                                      <p:to>
                                        <p:strVal val="visible"/>
                                      </p:to>
                                    </p:set>
                                    <p:animEffect transition="in" filter="wipe(up)">
                                      <p:cBhvr>
                                        <p:cTn id="32" dur="500"/>
                                        <p:tgtEl>
                                          <p:spTgt spid="1644599"/>
                                        </p:tgtEl>
                                      </p:cBhvr>
                                    </p:animEffect>
                                  </p:childTnLst>
                                </p:cTn>
                              </p:par>
                            </p:childTnLst>
                          </p:cTn>
                        </p:par>
                        <p:par>
                          <p:cTn id="33" fill="hold" nodeType="afterGroup">
                            <p:stCondLst>
                              <p:cond delay="2000"/>
                            </p:stCondLst>
                            <p:childTnLst>
                              <p:par>
                                <p:cTn id="34" presetID="1" presetClass="exit" presetSubtype="0" fill="hold" grpId="1" nodeType="afterEffect">
                                  <p:stCondLst>
                                    <p:cond delay="0"/>
                                  </p:stCondLst>
                                  <p:childTnLst>
                                    <p:set>
                                      <p:cBhvr>
                                        <p:cTn id="35" dur="1" fill="hold">
                                          <p:stCondLst>
                                            <p:cond delay="0"/>
                                          </p:stCondLst>
                                        </p:cTn>
                                        <p:tgtEl>
                                          <p:spTgt spid="1644599"/>
                                        </p:tgtEl>
                                        <p:attrNameLst>
                                          <p:attrName>style.visibility</p:attrName>
                                        </p:attrNameLst>
                                      </p:cBhvr>
                                      <p:to>
                                        <p:strVal val="hidden"/>
                                      </p:to>
                                    </p:set>
                                  </p:childTnLst>
                                </p:cTn>
                              </p:par>
                            </p:childTnLst>
                          </p:cTn>
                        </p:par>
                        <p:par>
                          <p:cTn id="36" fill="hold" nodeType="afterGroup">
                            <p:stCondLst>
                              <p:cond delay="2000"/>
                            </p:stCondLst>
                            <p:childTnLst>
                              <p:par>
                                <p:cTn id="37" presetID="56" presetClass="path" presetSubtype="0" accel="50000" decel="50000" fill="hold" grpId="0" nodeType="afterEffect">
                                  <p:stCondLst>
                                    <p:cond delay="0"/>
                                  </p:stCondLst>
                                  <p:childTnLst>
                                    <p:animMotion origin="layout" path="M 5.55556E-7 4.15356E-6 L 0.17604 -0.29071 " pathEditMode="relative" rAng="0" ptsTypes="AA">
                                      <p:cBhvr>
                                        <p:cTn id="38" dur="1000" fill="hold"/>
                                        <p:tgtEl>
                                          <p:spTgt spid="1644597"/>
                                        </p:tgtEl>
                                        <p:attrNameLst>
                                          <p:attrName>ppt_x</p:attrName>
                                          <p:attrName>ppt_y</p:attrName>
                                        </p:attrNameLst>
                                      </p:cBhvr>
                                      <p:rCtr x="8802" y="-14547"/>
                                    </p:animMotion>
                                  </p:childTnLst>
                                </p:cTn>
                              </p:par>
                            </p:childTnLst>
                          </p:cTn>
                        </p:par>
                        <p:par>
                          <p:cTn id="39" fill="hold" nodeType="afterGroup">
                            <p:stCondLst>
                              <p:cond delay="3000"/>
                            </p:stCondLst>
                            <p:childTnLst>
                              <p:par>
                                <p:cTn id="40" presetID="22" presetClass="entr" presetSubtype="1" fill="hold" grpId="0" nodeType="afterEffect">
                                  <p:stCondLst>
                                    <p:cond delay="0"/>
                                  </p:stCondLst>
                                  <p:childTnLst>
                                    <p:set>
                                      <p:cBhvr>
                                        <p:cTn id="41" dur="1" fill="hold">
                                          <p:stCondLst>
                                            <p:cond delay="0"/>
                                          </p:stCondLst>
                                        </p:cTn>
                                        <p:tgtEl>
                                          <p:spTgt spid="1644600"/>
                                        </p:tgtEl>
                                        <p:attrNameLst>
                                          <p:attrName>style.visibility</p:attrName>
                                        </p:attrNameLst>
                                      </p:cBhvr>
                                      <p:to>
                                        <p:strVal val="visible"/>
                                      </p:to>
                                    </p:set>
                                    <p:animEffect transition="in" filter="wipe(up)">
                                      <p:cBhvr>
                                        <p:cTn id="42" dur="500"/>
                                        <p:tgtEl>
                                          <p:spTgt spid="1644600"/>
                                        </p:tgtEl>
                                      </p:cBhvr>
                                    </p:animEffect>
                                  </p:childTnLst>
                                </p:cTn>
                              </p:par>
                            </p:childTnLst>
                          </p:cTn>
                        </p:par>
                        <p:par>
                          <p:cTn id="43" fill="hold" nodeType="afterGroup">
                            <p:stCondLst>
                              <p:cond delay="3500"/>
                            </p:stCondLst>
                            <p:childTnLst>
                              <p:par>
                                <p:cTn id="44" presetID="1" presetClass="exit" presetSubtype="0" fill="hold" grpId="1" nodeType="afterEffect">
                                  <p:stCondLst>
                                    <p:cond delay="0"/>
                                  </p:stCondLst>
                                  <p:childTnLst>
                                    <p:set>
                                      <p:cBhvr>
                                        <p:cTn id="45" dur="1" fill="hold">
                                          <p:stCondLst>
                                            <p:cond delay="0"/>
                                          </p:stCondLst>
                                        </p:cTn>
                                        <p:tgtEl>
                                          <p:spTgt spid="1644600"/>
                                        </p:tgtEl>
                                        <p:attrNameLst>
                                          <p:attrName>style.visibility</p:attrName>
                                        </p:attrNameLst>
                                      </p:cBhvr>
                                      <p:to>
                                        <p:strVal val="hidden"/>
                                      </p:to>
                                    </p:set>
                                  </p:childTnLst>
                                </p:cTn>
                              </p:par>
                            </p:childTnLst>
                          </p:cTn>
                        </p:par>
                        <p:par>
                          <p:cTn id="46" fill="hold" nodeType="afterGroup">
                            <p:stCondLst>
                              <p:cond delay="3500"/>
                            </p:stCondLst>
                            <p:childTnLst>
                              <p:par>
                                <p:cTn id="47" presetID="64" presetClass="path" presetSubtype="0" accel="50000" decel="50000" fill="hold" grpId="0" nodeType="afterEffect">
                                  <p:stCondLst>
                                    <p:cond delay="0"/>
                                  </p:stCondLst>
                                  <p:childTnLst>
                                    <p:animMotion origin="layout" path="M 0.00086 -0.00439 L -0.00487 -0.2907 " pathEditMode="relative" rAng="0" ptsTypes="AA">
                                      <p:cBhvr>
                                        <p:cTn id="48" dur="1000" fill="hold"/>
                                        <p:tgtEl>
                                          <p:spTgt spid="1644596"/>
                                        </p:tgtEl>
                                        <p:attrNameLst>
                                          <p:attrName>ppt_x</p:attrName>
                                          <p:attrName>ppt_y</p:attrName>
                                        </p:attrNameLst>
                                      </p:cBhvr>
                                      <p:rCtr x="-295" y="-14315"/>
                                    </p:animMotion>
                                  </p:childTnLst>
                                </p:cTn>
                              </p:par>
                            </p:childTnLst>
                          </p:cTn>
                        </p:par>
                        <p:par>
                          <p:cTn id="49" fill="hold" nodeType="afterGroup">
                            <p:stCondLst>
                              <p:cond delay="4500"/>
                            </p:stCondLst>
                            <p:childTnLst>
                              <p:par>
                                <p:cTn id="50" presetID="22" presetClass="entr" presetSubtype="4" fill="hold" grpId="0" nodeType="afterEffect">
                                  <p:stCondLst>
                                    <p:cond delay="0"/>
                                  </p:stCondLst>
                                  <p:childTnLst>
                                    <p:set>
                                      <p:cBhvr>
                                        <p:cTn id="51" dur="1" fill="hold">
                                          <p:stCondLst>
                                            <p:cond delay="0"/>
                                          </p:stCondLst>
                                        </p:cTn>
                                        <p:tgtEl>
                                          <p:spTgt spid="1644602"/>
                                        </p:tgtEl>
                                        <p:attrNameLst>
                                          <p:attrName>style.visibility</p:attrName>
                                        </p:attrNameLst>
                                      </p:cBhvr>
                                      <p:to>
                                        <p:strVal val="visible"/>
                                      </p:to>
                                    </p:set>
                                    <p:animEffect transition="in" filter="wipe(down)">
                                      <p:cBhvr>
                                        <p:cTn id="52" dur="500"/>
                                        <p:tgtEl>
                                          <p:spTgt spid="1644602"/>
                                        </p:tgtEl>
                                      </p:cBhvr>
                                    </p:animEffect>
                                  </p:childTnLst>
                                </p:cTn>
                              </p:par>
                            </p:childTnLst>
                          </p:cTn>
                        </p:par>
                        <p:par>
                          <p:cTn id="53" fill="hold" nodeType="afterGroup">
                            <p:stCondLst>
                              <p:cond delay="5000"/>
                            </p:stCondLst>
                            <p:childTnLst>
                              <p:par>
                                <p:cTn id="54" presetID="1" presetClass="entr" presetSubtype="0" fill="hold" grpId="0" nodeType="afterEffect">
                                  <p:stCondLst>
                                    <p:cond delay="0"/>
                                  </p:stCondLst>
                                  <p:childTnLst>
                                    <p:set>
                                      <p:cBhvr>
                                        <p:cTn id="55" dur="1" fill="hold">
                                          <p:stCondLst>
                                            <p:cond delay="0"/>
                                          </p:stCondLst>
                                        </p:cTn>
                                        <p:tgtEl>
                                          <p:spTgt spid="1644609"/>
                                        </p:tgtEl>
                                        <p:attrNameLst>
                                          <p:attrName>style.visibility</p:attrName>
                                        </p:attrNameLst>
                                      </p:cBhvr>
                                      <p:to>
                                        <p:strVal val="visible"/>
                                      </p:to>
                                    </p:set>
                                  </p:childTnLst>
                                </p:cTn>
                              </p:par>
                            </p:childTnLst>
                          </p:cTn>
                        </p:par>
                        <p:par>
                          <p:cTn id="56" fill="hold" nodeType="afterGroup">
                            <p:stCondLst>
                              <p:cond delay="5000"/>
                            </p:stCondLst>
                            <p:childTnLst>
                              <p:par>
                                <p:cTn id="57" presetID="1" presetClass="exit" presetSubtype="0" fill="hold" grpId="1" nodeType="afterEffect">
                                  <p:stCondLst>
                                    <p:cond delay="0"/>
                                  </p:stCondLst>
                                  <p:childTnLst>
                                    <p:set>
                                      <p:cBhvr>
                                        <p:cTn id="58" dur="1" fill="hold">
                                          <p:stCondLst>
                                            <p:cond delay="0"/>
                                          </p:stCondLst>
                                        </p:cTn>
                                        <p:tgtEl>
                                          <p:spTgt spid="1644602"/>
                                        </p:tgtEl>
                                        <p:attrNameLst>
                                          <p:attrName>style.visibility</p:attrName>
                                        </p:attrNameLst>
                                      </p:cBhvr>
                                      <p:to>
                                        <p:strVal val="hidden"/>
                                      </p:to>
                                    </p:set>
                                  </p:childTnLst>
                                </p:cTn>
                              </p:par>
                            </p:childTnLst>
                          </p:cTn>
                        </p:par>
                        <p:par>
                          <p:cTn id="59" fill="hold" nodeType="afterGroup">
                            <p:stCondLst>
                              <p:cond delay="5000"/>
                            </p:stCondLst>
                            <p:childTnLst>
                              <p:par>
                                <p:cTn id="60" presetID="64" presetClass="path" presetSubtype="0" accel="50000" decel="50000" fill="hold" grpId="1" nodeType="afterEffect">
                                  <p:stCondLst>
                                    <p:cond delay="0"/>
                                  </p:stCondLst>
                                  <p:childTnLst>
                                    <p:animMotion origin="layout" path="M 4.44444E-6 -4.81481E-6 L -0.12414 0.01575 " pathEditMode="relative" rAng="0" ptsTypes="AA">
                                      <p:cBhvr>
                                        <p:cTn id="61" dur="1000" fill="hold"/>
                                        <p:tgtEl>
                                          <p:spTgt spid="1644609"/>
                                        </p:tgtEl>
                                        <p:attrNameLst>
                                          <p:attrName>ppt_x</p:attrName>
                                          <p:attrName>ppt_y</p:attrName>
                                        </p:attrNameLst>
                                      </p:cBhvr>
                                      <p:rCtr x="-6215" y="787"/>
                                    </p:animMotion>
                                  </p:childTnLst>
                                </p:cTn>
                              </p:par>
                            </p:childTnLst>
                          </p:cTn>
                        </p:par>
                        <p:par>
                          <p:cTn id="62" fill="hold" nodeType="afterGroup">
                            <p:stCondLst>
                              <p:cond delay="6000"/>
                            </p:stCondLst>
                            <p:childTnLst>
                              <p:par>
                                <p:cTn id="63" presetID="1" presetClass="entr" presetSubtype="0" fill="hold" nodeType="afterEffect">
                                  <p:stCondLst>
                                    <p:cond delay="0"/>
                                  </p:stCondLst>
                                  <p:childTnLst>
                                    <p:set>
                                      <p:cBhvr>
                                        <p:cTn id="64" dur="1" fill="hold">
                                          <p:stCondLst>
                                            <p:cond delay="0"/>
                                          </p:stCondLst>
                                        </p:cTn>
                                        <p:tgtEl>
                                          <p:spTgt spid="3"/>
                                        </p:tgtEl>
                                        <p:attrNameLst>
                                          <p:attrName>style.visibility</p:attrName>
                                        </p:attrNameLst>
                                      </p:cBhvr>
                                      <p:to>
                                        <p:strVal val="visible"/>
                                      </p:to>
                                    </p:set>
                                  </p:childTnLst>
                                </p:cTn>
                              </p:par>
                            </p:childTnLst>
                          </p:cTn>
                        </p:par>
                        <p:par>
                          <p:cTn id="65" fill="hold" nodeType="afterGroup">
                            <p:stCondLst>
                              <p:cond delay="6000"/>
                            </p:stCondLst>
                            <p:childTnLst>
                              <p:par>
                                <p:cTn id="66" presetID="64" presetClass="path" presetSubtype="0" accel="50000" decel="50000" fill="hold" nodeType="afterEffect">
                                  <p:stCondLst>
                                    <p:cond delay="0"/>
                                  </p:stCondLst>
                                  <p:childTnLst>
                                    <p:animMotion origin="layout" path="M -2.5E-6 0.00024 L -0.00364 -0.26296 " pathEditMode="relative" rAng="0" ptsTypes="AA">
                                      <p:cBhvr>
                                        <p:cTn id="67" dur="2000" fill="hold"/>
                                        <p:tgtEl>
                                          <p:spTgt spid="3"/>
                                        </p:tgtEl>
                                        <p:attrNameLst>
                                          <p:attrName>ppt_x</p:attrName>
                                          <p:attrName>ppt_y</p:attrName>
                                        </p:attrNameLst>
                                      </p:cBhvr>
                                      <p:rCtr x="-191" y="-131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595" grpId="0" animBg="1"/>
      <p:bldP spid="1644596" grpId="0" animBg="1"/>
      <p:bldP spid="1644597" grpId="0" animBg="1"/>
      <p:bldP spid="1644598" grpId="0" animBg="1"/>
      <p:bldP spid="1644599" grpId="0" animBg="1"/>
      <p:bldP spid="1644599" grpId="1" animBg="1"/>
      <p:bldP spid="1644600" grpId="0" animBg="1"/>
      <p:bldP spid="1644600" grpId="1" animBg="1"/>
      <p:bldP spid="1644601" grpId="0" animBg="1"/>
      <p:bldP spid="1644602" grpId="0" animBg="1"/>
      <p:bldP spid="1644602" grpId="1" animBg="1"/>
      <p:bldP spid="1644603" grpId="0" animBg="1"/>
      <p:bldP spid="1644603" grpId="1" animBg="1"/>
      <p:bldP spid="1644609" grpId="0" animBg="1"/>
      <p:bldP spid="164460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55475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6" y="43776"/>
            <a:ext cx="7427145" cy="628650"/>
          </a:xfrm>
        </p:spPr>
        <p:txBody>
          <a:bodyPr/>
          <a:lstStyle/>
          <a:p>
            <a:pPr>
              <a:defRPr/>
            </a:pPr>
            <a:r>
              <a:rPr lang="en-US" sz="2000" dirty="0">
                <a:ea typeface="+mj-ea"/>
              </a:rPr>
              <a:t>Data Virtualization</a:t>
            </a:r>
            <a:r>
              <a:rPr lang="en-GB" sz="2000" dirty="0">
                <a:ea typeface="+mj-ea"/>
              </a:rPr>
              <a:t> </a:t>
            </a:r>
            <a:r>
              <a:rPr lang="en-GB" sz="2000" dirty="0" smtClean="0">
                <a:ea typeface="+mj-ea"/>
              </a:rPr>
              <a:t>– Full Single-table Caching</a:t>
            </a:r>
            <a:br>
              <a:rPr lang="en-GB" sz="2000" dirty="0" smtClean="0">
                <a:ea typeface="+mj-ea"/>
              </a:rPr>
            </a:br>
            <a:r>
              <a:rPr lang="en-GB" sz="1400" dirty="0"/>
              <a:t>Full Refresh</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2323116"/>
          </a:xfrm>
          <a:prstGeom prst="rect">
            <a:avLst/>
          </a:prstGeom>
        </p:spPr>
        <p:txBody>
          <a:bodyPr>
            <a:noAutofit/>
          </a:bodyPr>
          <a:lstStyle/>
          <a:p>
            <a:pPr>
              <a:lnSpc>
                <a:spcPct val="80000"/>
              </a:lnSpc>
            </a:pPr>
            <a:r>
              <a:rPr lang="en-GB" altLang="en-US" sz="1800" dirty="0" smtClean="0"/>
              <a:t>Native load supported [</a:t>
            </a:r>
            <a:r>
              <a:rPr lang="en-GB" altLang="en-US" sz="1800" dirty="0" err="1" smtClean="0"/>
              <a:t>bcp</a:t>
            </a:r>
            <a:r>
              <a:rPr lang="en-GB" altLang="en-US" sz="1800" dirty="0" smtClean="0"/>
              <a:t>, </a:t>
            </a:r>
            <a:r>
              <a:rPr lang="en-GB" altLang="en-US" sz="1800" dirty="0" err="1" smtClean="0"/>
              <a:t>dblink</a:t>
            </a:r>
            <a:r>
              <a:rPr lang="en-GB" altLang="en-US" sz="1800" dirty="0" smtClean="0"/>
              <a:t>, </a:t>
            </a:r>
            <a:r>
              <a:rPr lang="en-GB" altLang="en-US" sz="1800" dirty="0" err="1" smtClean="0"/>
              <a:t>nzload</a:t>
            </a:r>
            <a:r>
              <a:rPr lang="en-GB" altLang="en-US" sz="1800" dirty="0" smtClean="0"/>
              <a:t>]</a:t>
            </a:r>
          </a:p>
          <a:p>
            <a:pPr>
              <a:lnSpc>
                <a:spcPct val="80000"/>
              </a:lnSpc>
            </a:pPr>
            <a:r>
              <a:rPr lang="en-GB" altLang="en-US" sz="1800" dirty="0" smtClean="0"/>
              <a:t>Pre- and Post-procedures</a:t>
            </a:r>
          </a:p>
          <a:p>
            <a:pPr>
              <a:lnSpc>
                <a:spcPct val="80000"/>
              </a:lnSpc>
            </a:pPr>
            <a:r>
              <a:rPr lang="en-GB" altLang="en-US" sz="1800" dirty="0" smtClean="0"/>
              <a:t>Pre- and Post Implementation stub procedures</a:t>
            </a:r>
          </a:p>
          <a:p>
            <a:pPr>
              <a:lnSpc>
                <a:spcPct val="80000"/>
              </a:lnSpc>
            </a:pPr>
            <a:r>
              <a:rPr lang="en-GB" altLang="en-US" sz="1800" dirty="0" smtClean="0"/>
              <a:t>Cache policies for grouping cache refresh</a:t>
            </a:r>
          </a:p>
          <a:p>
            <a:pPr>
              <a:lnSpc>
                <a:spcPct val="80000"/>
              </a:lnSpc>
            </a:pPr>
            <a:r>
              <a:rPr lang="en-GB" altLang="en-US" sz="1800" dirty="0" smtClean="0"/>
              <a:t>Individual periodic schedule</a:t>
            </a:r>
          </a:p>
          <a:p>
            <a:pPr>
              <a:lnSpc>
                <a:spcPct val="80000"/>
              </a:lnSpc>
            </a:pPr>
            <a:r>
              <a:rPr lang="en-GB" altLang="en-US" sz="1800" dirty="0" smtClean="0"/>
              <a:t>Cache Framework supported indexes</a:t>
            </a:r>
          </a:p>
          <a:p>
            <a:pPr>
              <a:lnSpc>
                <a:spcPct val="80000"/>
              </a:lnSpc>
            </a:pPr>
            <a:r>
              <a:rPr lang="en-GB" altLang="en-US" sz="1800" dirty="0" smtClean="0"/>
              <a:t>Delete From to remove previous cache set</a:t>
            </a:r>
            <a:endParaRPr lang="en-US" altLang="en-US" sz="1800" dirty="0" smtClean="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7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1382377" y="2761870"/>
            <a:ext cx="584834" cy="1298837"/>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847922"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235"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104218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4333886" y="4324960"/>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a:solidFill>
                    <a:srgbClr val="000000"/>
                  </a:solidFill>
                </a:rPr>
                <a:t>pre</a:t>
              </a: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a:solidFill>
                    <a:srgbClr val="000000"/>
                  </a:solidFill>
                </a:rPr>
                <a:t>post</a:t>
              </a: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0" name="Group 9"/>
          <p:cNvGrpSpPr/>
          <p:nvPr/>
        </p:nvGrpSpPr>
        <p:grpSpPr>
          <a:xfrm>
            <a:off x="3055312" y="1962692"/>
            <a:ext cx="449255" cy="346249"/>
            <a:chOff x="6219032" y="2526522"/>
            <a:chExt cx="599007" cy="461665"/>
          </a:xfrm>
        </p:grpSpPr>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1985" y="2632830"/>
              <a:ext cx="332782" cy="32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1" name="TextBox 130"/>
            <p:cNvSpPr txBox="1"/>
            <p:nvPr/>
          </p:nvSpPr>
          <p:spPr>
            <a:xfrm>
              <a:off x="6219032" y="2526522"/>
              <a:ext cx="599007" cy="461665"/>
            </a:xfrm>
            <a:prstGeom prst="rect">
              <a:avLst/>
            </a:prstGeom>
            <a:noFill/>
          </p:spPr>
          <p:txBody>
            <a:bodyPr wrap="square" rtlCol="0">
              <a:spAutoFit/>
            </a:bodyPr>
            <a:lstStyle/>
            <a:p>
              <a:pPr algn="ctr"/>
              <a:r>
                <a:rPr lang="en-US" sz="825" dirty="0">
                  <a:solidFill>
                    <a:srgbClr val="000000"/>
                  </a:solidFill>
                </a:rPr>
                <a:t>policy</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3" y="2525406"/>
            <a:ext cx="2180193" cy="1903434"/>
          </a:xfrm>
          <a:prstGeom prst="line">
            <a:avLst/>
          </a:prstGeom>
          <a:noFill/>
          <a:ln w="5715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p:nvPr/>
        </p:nvCxnSpPr>
        <p:spPr>
          <a:xfrm flipV="1">
            <a:off x="2164534" y="2472736"/>
            <a:ext cx="773107" cy="26507"/>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17397" y="4267989"/>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8" name="Straight Arrow Connector 17"/>
          <p:cNvCxnSpPr>
            <a:stCxn id="16" idx="1"/>
            <a:endCxn id="116" idx="3"/>
          </p:cNvCxnSpPr>
          <p:nvPr/>
        </p:nvCxnSpPr>
        <p:spPr>
          <a:xfrm flipH="1" flipV="1">
            <a:off x="4756438" y="4440376"/>
            <a:ext cx="160959" cy="12279"/>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3399302" y="2302814"/>
            <a:ext cx="625718" cy="230832"/>
            <a:chOff x="4475585" y="5078683"/>
            <a:chExt cx="563402" cy="307776"/>
          </a:xfrm>
        </p:grpSpPr>
        <p:sp>
          <p:nvSpPr>
            <p:cNvPr id="87"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9" name="TextBox 8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preImpl</a:t>
              </a:r>
              <a:endParaRPr lang="en-US" sz="900" dirty="0">
                <a:solidFill>
                  <a:srgbClr val="000000"/>
                </a:solidFill>
              </a:endParaRPr>
            </a:p>
          </p:txBody>
        </p:sp>
      </p:grpSp>
      <p:grpSp>
        <p:nvGrpSpPr>
          <p:cNvPr id="90" name="Group 89"/>
          <p:cNvGrpSpPr/>
          <p:nvPr/>
        </p:nvGrpSpPr>
        <p:grpSpPr>
          <a:xfrm>
            <a:off x="3394902" y="2459248"/>
            <a:ext cx="623119" cy="230832"/>
            <a:chOff x="4475585" y="5078683"/>
            <a:chExt cx="563402" cy="307776"/>
          </a:xfrm>
        </p:grpSpPr>
        <p:sp>
          <p:nvSpPr>
            <p:cNvPr id="91"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92" name="TextBox 91"/>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postImpl</a:t>
              </a:r>
              <a:endParaRPr lang="en-US" sz="900" dirty="0">
                <a:solidFill>
                  <a:srgbClr val="000000"/>
                </a:solidFill>
              </a:endParaRPr>
            </a:p>
          </p:txBody>
        </p:sp>
      </p:grpSp>
      <p:cxnSp>
        <p:nvCxnSpPr>
          <p:cNvPr id="22" name="Straight Connector 21"/>
          <p:cNvCxnSpPr/>
          <p:nvPr/>
        </p:nvCxnSpPr>
        <p:spPr>
          <a:xfrm>
            <a:off x="3304284" y="2411258"/>
            <a:ext cx="13260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306971" y="2554156"/>
            <a:ext cx="13260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FS</a:t>
            </a:r>
          </a:p>
        </p:txBody>
      </p:sp>
      <p:sp>
        <p:nvSpPr>
          <p:cNvPr id="74"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210776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43585" y="3390254"/>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67326" y="36480"/>
            <a:ext cx="7442195" cy="628650"/>
          </a:xfrm>
        </p:spPr>
        <p:txBody>
          <a:bodyPr/>
          <a:lstStyle/>
          <a:p>
            <a:pPr>
              <a:defRPr/>
            </a:pPr>
            <a:r>
              <a:rPr lang="en-US" sz="2000" dirty="0">
                <a:ea typeface="+mj-ea"/>
              </a:rPr>
              <a:t>Data Virtualization</a:t>
            </a:r>
            <a:r>
              <a:rPr lang="en-GB" sz="2000" dirty="0">
                <a:ea typeface="+mj-ea"/>
              </a:rPr>
              <a:t> </a:t>
            </a:r>
            <a:r>
              <a:rPr lang="en-GB" sz="2000" dirty="0" smtClean="0">
                <a:ea typeface="+mj-ea"/>
              </a:rPr>
              <a:t>– Full Multi-table Caching</a:t>
            </a:r>
            <a:br>
              <a:rPr lang="en-GB" sz="2000" dirty="0" smtClean="0">
                <a:ea typeface="+mj-ea"/>
              </a:rPr>
            </a:br>
            <a:r>
              <a:rPr lang="en-GB" sz="1400" dirty="0"/>
              <a:t>Full Refresh</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2497812"/>
          </a:xfrm>
          <a:prstGeom prst="rect">
            <a:avLst/>
          </a:prstGeom>
        </p:spPr>
        <p:txBody>
          <a:bodyPr>
            <a:noAutofit/>
          </a:bodyPr>
          <a:lstStyle/>
          <a:p>
            <a:pPr>
              <a:lnSpc>
                <a:spcPct val="80000"/>
              </a:lnSpc>
            </a:pPr>
            <a:r>
              <a:rPr lang="en-GB" altLang="en-US" dirty="0"/>
              <a:t>Native load supported [</a:t>
            </a:r>
            <a:r>
              <a:rPr lang="en-GB" altLang="en-US" dirty="0" err="1"/>
              <a:t>bcp</a:t>
            </a:r>
            <a:r>
              <a:rPr lang="en-GB" altLang="en-US" dirty="0"/>
              <a:t>, </a:t>
            </a:r>
            <a:r>
              <a:rPr lang="en-GB" altLang="en-US" dirty="0" err="1"/>
              <a:t>dblink</a:t>
            </a:r>
            <a:r>
              <a:rPr lang="en-GB" altLang="en-US" dirty="0"/>
              <a:t>, </a:t>
            </a:r>
            <a:r>
              <a:rPr lang="en-GB" altLang="en-US" dirty="0" err="1"/>
              <a:t>nzload</a:t>
            </a:r>
            <a:r>
              <a:rPr lang="en-GB" altLang="en-US" dirty="0"/>
              <a:t>]</a:t>
            </a:r>
          </a:p>
          <a:p>
            <a:pPr>
              <a:lnSpc>
                <a:spcPct val="80000"/>
              </a:lnSpc>
            </a:pPr>
            <a:r>
              <a:rPr lang="en-GB" altLang="en-US" dirty="0" smtClean="0"/>
              <a:t>Round-robin through multiple tables to support multiple cache sets</a:t>
            </a:r>
          </a:p>
          <a:p>
            <a:pPr>
              <a:lnSpc>
                <a:spcPct val="80000"/>
              </a:lnSpc>
            </a:pPr>
            <a:r>
              <a:rPr lang="en-GB" altLang="en-US" dirty="0" smtClean="0"/>
              <a:t>Truncate table supported for efficient removal of previous cache set</a:t>
            </a:r>
          </a:p>
          <a:p>
            <a:pPr>
              <a:lnSpc>
                <a:spcPct val="80000"/>
              </a:lnSpc>
            </a:pPr>
            <a:r>
              <a:rPr lang="en-GB" altLang="en-US" dirty="0" smtClean="0"/>
              <a:t>Pre- and Post-procedures</a:t>
            </a:r>
          </a:p>
          <a:p>
            <a:pPr>
              <a:lnSpc>
                <a:spcPct val="80000"/>
              </a:lnSpc>
            </a:pPr>
            <a:r>
              <a:rPr lang="en-GB" altLang="en-US" dirty="0" smtClean="0"/>
              <a:t>Cache policies for grouping cache refresh</a:t>
            </a:r>
          </a:p>
          <a:p>
            <a:pPr>
              <a:lnSpc>
                <a:spcPct val="80000"/>
              </a:lnSpc>
            </a:pPr>
            <a:r>
              <a:rPr lang="en-GB" altLang="en-US" dirty="0" smtClean="0"/>
              <a:t>Individual periodic schedule</a:t>
            </a:r>
          </a:p>
          <a:p>
            <a:pPr>
              <a:lnSpc>
                <a:spcPct val="80000"/>
              </a:lnSpc>
            </a:pPr>
            <a:r>
              <a:rPr lang="en-GB" altLang="en-US" dirty="0" smtClean="0"/>
              <a:t>Native indexes supported</a:t>
            </a:r>
            <a:endParaRPr lang="en-US" altLang="en-US" dirty="0" smtClean="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69"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886755" y="2761869"/>
            <a:ext cx="1080456" cy="1310638"/>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2915980" y="3343936"/>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0550"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649075"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259609" y="4230112"/>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a:solidFill>
                    <a:srgbClr val="000000"/>
                  </a:solidFill>
                </a:rPr>
                <a:t>pre</a:t>
              </a: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a:solidFill>
                    <a:srgbClr val="000000"/>
                  </a:solidFill>
                </a:rPr>
                <a:t>post</a:t>
              </a: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0" name="Group 9"/>
          <p:cNvGrpSpPr/>
          <p:nvPr/>
        </p:nvGrpSpPr>
        <p:grpSpPr>
          <a:xfrm>
            <a:off x="3055310" y="1962692"/>
            <a:ext cx="507313" cy="320242"/>
            <a:chOff x="6219032" y="2526522"/>
            <a:chExt cx="676418" cy="426989"/>
          </a:xfrm>
        </p:grpSpPr>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1985" y="2632830"/>
              <a:ext cx="332782" cy="32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1" name="TextBox 130"/>
            <p:cNvSpPr txBox="1"/>
            <p:nvPr/>
          </p:nvSpPr>
          <p:spPr>
            <a:xfrm>
              <a:off x="6219032" y="2526522"/>
              <a:ext cx="676418" cy="292388"/>
            </a:xfrm>
            <a:prstGeom prst="rect">
              <a:avLst/>
            </a:prstGeom>
            <a:noFill/>
          </p:spPr>
          <p:txBody>
            <a:bodyPr wrap="square" rtlCol="0">
              <a:spAutoFit/>
            </a:bodyPr>
            <a:lstStyle/>
            <a:p>
              <a:pPr algn="ctr"/>
              <a:r>
                <a:rPr lang="en-US" sz="825" dirty="0">
                  <a:solidFill>
                    <a:srgbClr val="000000"/>
                  </a:solidFill>
                </a:rPr>
                <a:t>policy</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4" y="2525406"/>
            <a:ext cx="981497" cy="1820121"/>
          </a:xfrm>
          <a:prstGeom prst="line">
            <a:avLst/>
          </a:prstGeom>
          <a:noFill/>
          <a:ln w="5715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p:nvPr/>
        </p:nvCxnSpPr>
        <p:spPr>
          <a:xfrm flipV="1">
            <a:off x="2164534" y="2472736"/>
            <a:ext cx="773107" cy="26507"/>
          </a:xfrm>
          <a:prstGeom prst="line">
            <a:avLst/>
          </a:prstGeom>
          <a:ln w="38100">
            <a:solidFill>
              <a:srgbClr val="99CC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59297" y="4235214"/>
            <a:ext cx="709266" cy="2308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columns</a:t>
            </a:r>
          </a:p>
        </p:txBody>
      </p:sp>
      <p:cxnSp>
        <p:nvCxnSpPr>
          <p:cNvPr id="18" name="Straight Arrow Connector 17"/>
          <p:cNvCxnSpPr>
            <a:stCxn id="16" idx="1"/>
            <a:endCxn id="116" idx="3"/>
          </p:cNvCxnSpPr>
          <p:nvPr/>
        </p:nvCxnSpPr>
        <p:spPr>
          <a:xfrm flipH="1" flipV="1">
            <a:off x="3682161" y="4345528"/>
            <a:ext cx="177136" cy="5102"/>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3249877" y="4461148"/>
            <a:ext cx="422552" cy="230832"/>
            <a:chOff x="1356838" y="5420132"/>
            <a:chExt cx="563402" cy="307776"/>
          </a:xfrm>
        </p:grpSpPr>
        <p:sp>
          <p:nvSpPr>
            <p:cNvPr id="66"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7" name="TextBox 66"/>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V12</a:t>
              </a:r>
            </a:p>
          </p:txBody>
        </p:sp>
      </p:grpSp>
      <p:grpSp>
        <p:nvGrpSpPr>
          <p:cNvPr id="68" name="Group 67"/>
          <p:cNvGrpSpPr/>
          <p:nvPr/>
        </p:nvGrpSpPr>
        <p:grpSpPr>
          <a:xfrm>
            <a:off x="3261641" y="3982473"/>
            <a:ext cx="422552" cy="230832"/>
            <a:chOff x="1356838" y="5420132"/>
            <a:chExt cx="563402" cy="307776"/>
          </a:xfrm>
        </p:grpSpPr>
        <p:sp>
          <p:nvSpPr>
            <p:cNvPr id="69"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70" name="TextBox 69"/>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V10</a:t>
              </a:r>
            </a:p>
          </p:txBody>
        </p:sp>
      </p:grpSp>
      <p:sp>
        <p:nvSpPr>
          <p:cNvPr id="3" name="Left Brace 2"/>
          <p:cNvSpPr/>
          <p:nvPr/>
        </p:nvSpPr>
        <p:spPr>
          <a:xfrm>
            <a:off x="3110817" y="3982479"/>
            <a:ext cx="139061" cy="686425"/>
          </a:xfrm>
          <a:prstGeom prst="leftBrace">
            <a:avLst/>
          </a:prstGeom>
          <a:ln w="381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72" name="TextBox 71"/>
          <p:cNvSpPr txBox="1"/>
          <p:nvPr/>
        </p:nvSpPr>
        <p:spPr>
          <a:xfrm>
            <a:off x="2022866" y="3578704"/>
            <a:ext cx="805139"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Round-robin</a:t>
            </a:r>
          </a:p>
        </p:txBody>
      </p:sp>
      <p:cxnSp>
        <p:nvCxnSpPr>
          <p:cNvPr id="12" name="Straight Arrow Connector 11"/>
          <p:cNvCxnSpPr>
            <a:endCxn id="70" idx="3"/>
          </p:cNvCxnSpPr>
          <p:nvPr/>
        </p:nvCxnSpPr>
        <p:spPr>
          <a:xfrm flipH="1" flipV="1">
            <a:off x="3684193" y="4097889"/>
            <a:ext cx="175104" cy="227801"/>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672429" y="4339089"/>
            <a:ext cx="186868" cy="22594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3399302" y="2302814"/>
            <a:ext cx="625718" cy="230832"/>
            <a:chOff x="4475585" y="5078683"/>
            <a:chExt cx="563402" cy="307776"/>
          </a:xfrm>
        </p:grpSpPr>
        <p:sp>
          <p:nvSpPr>
            <p:cNvPr id="79"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0" name="TextBox 79"/>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preImpl</a:t>
              </a:r>
              <a:endParaRPr lang="en-US" sz="900" dirty="0">
                <a:solidFill>
                  <a:srgbClr val="000000"/>
                </a:solidFill>
              </a:endParaRPr>
            </a:p>
          </p:txBody>
        </p:sp>
      </p:grpSp>
      <p:grpSp>
        <p:nvGrpSpPr>
          <p:cNvPr id="86" name="Group 85"/>
          <p:cNvGrpSpPr/>
          <p:nvPr/>
        </p:nvGrpSpPr>
        <p:grpSpPr>
          <a:xfrm>
            <a:off x="3394902" y="2459248"/>
            <a:ext cx="623119" cy="230832"/>
            <a:chOff x="4475585" y="5078683"/>
            <a:chExt cx="563402" cy="307776"/>
          </a:xfrm>
        </p:grpSpPr>
        <p:sp>
          <p:nvSpPr>
            <p:cNvPr id="87"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9" name="TextBox 8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postImpl</a:t>
              </a:r>
              <a:endParaRPr lang="en-US" sz="900" dirty="0">
                <a:solidFill>
                  <a:srgbClr val="000000"/>
                </a:solidFill>
              </a:endParaRPr>
            </a:p>
          </p:txBody>
        </p:sp>
      </p:grpSp>
      <p:cxnSp>
        <p:nvCxnSpPr>
          <p:cNvPr id="90" name="Straight Connector 89"/>
          <p:cNvCxnSpPr/>
          <p:nvPr/>
        </p:nvCxnSpPr>
        <p:spPr>
          <a:xfrm>
            <a:off x="3304284" y="2411258"/>
            <a:ext cx="13260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306971" y="2554156"/>
            <a:ext cx="13260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FM</a:t>
            </a:r>
          </a:p>
        </p:txBody>
      </p:sp>
      <p:sp>
        <p:nvSpPr>
          <p:cNvPr id="9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130347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61647"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6" y="29184"/>
            <a:ext cx="7427145" cy="628650"/>
          </a:xfrm>
        </p:spPr>
        <p:txBody>
          <a:bodyPr/>
          <a:lstStyle/>
          <a:p>
            <a:pPr>
              <a:defRPr/>
            </a:pPr>
            <a:r>
              <a:rPr lang="en-US" sz="2000" dirty="0">
                <a:ea typeface="+mj-ea"/>
              </a:rPr>
              <a:t>Data Virtualization</a:t>
            </a:r>
            <a:r>
              <a:rPr lang="en-GB" sz="2000" dirty="0">
                <a:ea typeface="+mj-ea"/>
              </a:rPr>
              <a:t> </a:t>
            </a:r>
            <a:r>
              <a:rPr lang="en-GB" sz="2000" dirty="0" smtClean="0">
                <a:ea typeface="+mj-ea"/>
              </a:rPr>
              <a:t>– Incremental Caching</a:t>
            </a:r>
            <a:br>
              <a:rPr lang="en-GB" sz="2000" dirty="0" smtClean="0">
                <a:ea typeface="+mj-ea"/>
              </a:rPr>
            </a:br>
            <a:r>
              <a:rPr lang="en-GB" sz="1400" dirty="0"/>
              <a:t>Incremental Refresh (Pure)</a:t>
            </a:r>
            <a:endParaRPr lang="en-US" sz="2000" dirty="0">
              <a:ea typeface="+mj-ea"/>
            </a:endParaRPr>
          </a:p>
        </p:txBody>
      </p:sp>
      <p:sp>
        <p:nvSpPr>
          <p:cNvPr id="45060" name="Rectangle 5"/>
          <p:cNvSpPr>
            <a:spLocks noGrp="1" noChangeArrowheads="1"/>
          </p:cNvSpPr>
          <p:nvPr>
            <p:ph type="body" sz="half" idx="4294967295"/>
          </p:nvPr>
        </p:nvSpPr>
        <p:spPr>
          <a:xfrm>
            <a:off x="5122459" y="798227"/>
            <a:ext cx="3910866" cy="4345273"/>
          </a:xfrm>
          <a:prstGeom prst="rect">
            <a:avLst/>
          </a:prstGeom>
        </p:spPr>
        <p:txBody>
          <a:bodyPr>
            <a:noAutofit/>
          </a:bodyPr>
          <a:lstStyle/>
          <a:p>
            <a:pPr>
              <a:lnSpc>
                <a:spcPct val="80000"/>
              </a:lnSpc>
            </a:pPr>
            <a:r>
              <a:rPr lang="en-GB" altLang="en-US" dirty="0" smtClean="0"/>
              <a:t>Accommodate Inserts and Updates</a:t>
            </a:r>
          </a:p>
          <a:p>
            <a:pPr>
              <a:lnSpc>
                <a:spcPct val="80000"/>
              </a:lnSpc>
            </a:pPr>
            <a:r>
              <a:rPr lang="en-GB" altLang="en-US" dirty="0" smtClean="0"/>
              <a:t>Initial load procedure – JDBC load</a:t>
            </a:r>
          </a:p>
          <a:p>
            <a:pPr>
              <a:lnSpc>
                <a:spcPct val="80000"/>
              </a:lnSpc>
            </a:pPr>
            <a:r>
              <a:rPr lang="en-GB" altLang="en-US" dirty="0" smtClean="0"/>
              <a:t>Delta load procedure – JDBC load</a:t>
            </a:r>
          </a:p>
          <a:p>
            <a:pPr lvl="1">
              <a:lnSpc>
                <a:spcPct val="80000"/>
              </a:lnSpc>
            </a:pPr>
            <a:r>
              <a:rPr lang="en-GB" altLang="en-US" dirty="0" smtClean="0"/>
              <a:t>SDT &gt; </a:t>
            </a:r>
            <a:r>
              <a:rPr lang="en-GB" altLang="en-US" dirty="0" err="1" smtClean="0"/>
              <a:t>incrMaintLevel</a:t>
            </a:r>
            <a:r>
              <a:rPr lang="en-GB" altLang="en-US" dirty="0" smtClean="0"/>
              <a:t> and SDT &lt;= </a:t>
            </a:r>
            <a:r>
              <a:rPr lang="en-GB" altLang="en-US" dirty="0" err="1" smtClean="0"/>
              <a:t>MaxIncrRow</a:t>
            </a:r>
            <a:endParaRPr lang="en-GB" altLang="en-US" dirty="0" smtClean="0"/>
          </a:p>
          <a:p>
            <a:pPr>
              <a:lnSpc>
                <a:spcPct val="80000"/>
              </a:lnSpc>
            </a:pPr>
            <a:r>
              <a:rPr lang="en-GB" altLang="en-US" dirty="0" smtClean="0"/>
              <a:t>Individual periodic schedule</a:t>
            </a:r>
          </a:p>
          <a:p>
            <a:pPr>
              <a:lnSpc>
                <a:spcPct val="80000"/>
              </a:lnSpc>
            </a:pPr>
            <a:r>
              <a:rPr lang="en-GB" altLang="en-US" dirty="0" smtClean="0"/>
              <a:t>Cache Framework supported indexes</a:t>
            </a:r>
            <a:endParaRPr lang="en-US" altLang="en-US" dirty="0" smtClean="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69"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886755" y="2761869"/>
            <a:ext cx="1080456" cy="1335336"/>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343717"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6030"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649075"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829681" y="4324960"/>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4" y="2525406"/>
            <a:ext cx="804802" cy="48964"/>
          </a:xfrm>
          <a:prstGeom prst="line">
            <a:avLst/>
          </a:prstGeom>
          <a:noFill/>
          <a:ln w="3810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a:stCxn id="88" idx="3"/>
          </p:cNvCxnSpPr>
          <p:nvPr/>
        </p:nvCxnSpPr>
        <p:spPr>
          <a:xfrm flipV="1">
            <a:off x="2186422" y="2377861"/>
            <a:ext cx="795160" cy="132916"/>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413192" y="4261953"/>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8" name="Straight Arrow Connector 17"/>
          <p:cNvCxnSpPr>
            <a:stCxn id="16" idx="1"/>
            <a:endCxn id="116" idx="3"/>
          </p:cNvCxnSpPr>
          <p:nvPr/>
        </p:nvCxnSpPr>
        <p:spPr>
          <a:xfrm flipH="1" flipV="1">
            <a:off x="4252233" y="4440376"/>
            <a:ext cx="160959" cy="6243"/>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116" idx="0"/>
          </p:cNvCxnSpPr>
          <p:nvPr/>
        </p:nvCxnSpPr>
        <p:spPr>
          <a:xfrm>
            <a:off x="3350643" y="2415902"/>
            <a:ext cx="690314" cy="1909058"/>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116" idx="1"/>
          </p:cNvCxnSpPr>
          <p:nvPr/>
        </p:nvCxnSpPr>
        <p:spPr>
          <a:xfrm rot="16200000" flipH="1">
            <a:off x="2608239" y="3218933"/>
            <a:ext cx="1751537" cy="691347"/>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14725" y="2774174"/>
            <a:ext cx="805509"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Initial load</a:t>
            </a:r>
          </a:p>
          <a:p>
            <a:r>
              <a:rPr lang="en-US" sz="900" dirty="0">
                <a:solidFill>
                  <a:srgbClr val="000000"/>
                </a:solidFill>
              </a:rPr>
              <a:t>Insert/select</a:t>
            </a:r>
          </a:p>
        </p:txBody>
      </p:sp>
      <p:sp>
        <p:nvSpPr>
          <p:cNvPr id="79" name="TextBox 78"/>
          <p:cNvSpPr txBox="1"/>
          <p:nvPr/>
        </p:nvSpPr>
        <p:spPr>
          <a:xfrm>
            <a:off x="2310968" y="3121343"/>
            <a:ext cx="804143"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p:txBody>
      </p:sp>
      <p:sp>
        <p:nvSpPr>
          <p:cNvPr id="86" name="TextBox 85"/>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IN</a:t>
            </a:r>
          </a:p>
        </p:txBody>
      </p:sp>
      <p:sp>
        <p:nvSpPr>
          <p:cNvPr id="67"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465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8728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6" y="51072"/>
            <a:ext cx="7427145" cy="628650"/>
          </a:xfrm>
        </p:spPr>
        <p:txBody>
          <a:bodyPr/>
          <a:lstStyle/>
          <a:p>
            <a:pPr>
              <a:defRPr/>
            </a:pPr>
            <a:r>
              <a:rPr lang="en-US" sz="2000" dirty="0">
                <a:ea typeface="+mj-ea"/>
              </a:rPr>
              <a:t>Data Virtualization</a:t>
            </a:r>
            <a:r>
              <a:rPr lang="en-GB" sz="2000" dirty="0">
                <a:ea typeface="+mj-ea"/>
              </a:rPr>
              <a:t> </a:t>
            </a:r>
            <a:r>
              <a:rPr lang="en-GB" sz="2000" dirty="0" smtClean="0">
                <a:ea typeface="+mj-ea"/>
              </a:rPr>
              <a:t>– Incremental Hybrid Caching</a:t>
            </a:r>
            <a:br>
              <a:rPr lang="en-GB" sz="2000" dirty="0" smtClean="0">
                <a:ea typeface="+mj-ea"/>
              </a:rPr>
            </a:br>
            <a:r>
              <a:rPr lang="en-GB" sz="1400" dirty="0"/>
              <a:t>Incremental Refresh (Delta No-Stage)</a:t>
            </a:r>
            <a:endParaRPr lang="en-US" sz="2000" dirty="0">
              <a:ea typeface="+mj-ea"/>
            </a:endParaRPr>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0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886755" y="2761870"/>
            <a:ext cx="1080456" cy="1287286"/>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206981"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294"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67471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692945"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4" y="2525406"/>
            <a:ext cx="804802" cy="48964"/>
          </a:xfrm>
          <a:prstGeom prst="line">
            <a:avLst/>
          </a:prstGeom>
          <a:noFill/>
          <a:ln w="3810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a:stCxn id="88" idx="3"/>
          </p:cNvCxnSpPr>
          <p:nvPr/>
        </p:nvCxnSpPr>
        <p:spPr>
          <a:xfrm flipV="1">
            <a:off x="2186422" y="2377861"/>
            <a:ext cx="795160" cy="132916"/>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68" idx="0"/>
          </p:cNvCxnSpPr>
          <p:nvPr/>
        </p:nvCxnSpPr>
        <p:spPr>
          <a:xfrm>
            <a:off x="3350643" y="2415902"/>
            <a:ext cx="546813"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116" idx="1"/>
          </p:cNvCxnSpPr>
          <p:nvPr/>
        </p:nvCxnSpPr>
        <p:spPr>
          <a:xfrm rot="16200000" flipH="1">
            <a:off x="2481503" y="3345669"/>
            <a:ext cx="1868273" cy="554611"/>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36110" y="2762010"/>
            <a:ext cx="77682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 load</a:t>
            </a:r>
          </a:p>
        </p:txBody>
      </p:sp>
      <p:sp>
        <p:nvSpPr>
          <p:cNvPr id="79" name="TextBox 78"/>
          <p:cNvSpPr txBox="1"/>
          <p:nvPr/>
        </p:nvSpPr>
        <p:spPr>
          <a:xfrm>
            <a:off x="2262109" y="3128538"/>
            <a:ext cx="852662"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p:txBody>
      </p:sp>
      <p:grpSp>
        <p:nvGrpSpPr>
          <p:cNvPr id="66" name="Group 65"/>
          <p:cNvGrpSpPr/>
          <p:nvPr/>
        </p:nvGrpSpPr>
        <p:grpSpPr>
          <a:xfrm>
            <a:off x="3658030"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3897456"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276456"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86" name="Straight Arrow Connector 85"/>
          <p:cNvCxnSpPr>
            <a:stCxn id="80" idx="1"/>
          </p:cNvCxnSpPr>
          <p:nvPr/>
        </p:nvCxnSpPr>
        <p:spPr>
          <a:xfrm flipH="1" flipV="1">
            <a:off x="4115498" y="4545577"/>
            <a:ext cx="160958" cy="662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3897456" y="4235178"/>
            <a:ext cx="6766" cy="206524"/>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76456" y="4049156"/>
            <a:ext cx="88245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90" name="Straight Arrow Connector 89"/>
          <p:cNvCxnSpPr>
            <a:stCxn id="89" idx="1"/>
          </p:cNvCxnSpPr>
          <p:nvPr/>
        </p:nvCxnSpPr>
        <p:spPr>
          <a:xfrm flipH="1">
            <a:off x="3942964"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HN</a:t>
            </a:r>
          </a:p>
        </p:txBody>
      </p:sp>
      <p:sp>
        <p:nvSpPr>
          <p:cNvPr id="45060" name="Rectangle 5"/>
          <p:cNvSpPr>
            <a:spLocks noGrp="1" noChangeArrowheads="1"/>
          </p:cNvSpPr>
          <p:nvPr>
            <p:ph type="body" sz="half" idx="4294967295"/>
          </p:nvPr>
        </p:nvSpPr>
        <p:spPr>
          <a:xfrm>
            <a:off x="5090073" y="798226"/>
            <a:ext cx="4053927" cy="4345274"/>
          </a:xfrm>
          <a:prstGeom prst="rect">
            <a:avLst/>
          </a:prstGeom>
        </p:spPr>
        <p:txBody>
          <a:bodyPr>
            <a:noAutofit/>
          </a:bodyPr>
          <a:lstStyle/>
          <a:p>
            <a:pPr>
              <a:lnSpc>
                <a:spcPct val="80000"/>
              </a:lnSpc>
            </a:pPr>
            <a:r>
              <a:rPr lang="en-GB" altLang="en-US" sz="2800" dirty="0"/>
              <a:t>Accommodate Inserts and Updates</a:t>
            </a:r>
          </a:p>
          <a:p>
            <a:pPr>
              <a:lnSpc>
                <a:spcPct val="80000"/>
              </a:lnSpc>
            </a:pPr>
            <a:r>
              <a:rPr lang="en-GB" altLang="en-US" sz="2800" dirty="0" smtClean="0"/>
              <a:t>Initial load procedure – Native load</a:t>
            </a:r>
          </a:p>
          <a:p>
            <a:pPr>
              <a:lnSpc>
                <a:spcPct val="80000"/>
              </a:lnSpc>
            </a:pPr>
            <a:r>
              <a:rPr lang="en-GB" altLang="en-US" sz="2800" dirty="0" smtClean="0"/>
              <a:t>Delta load procedure – JDBC load</a:t>
            </a:r>
          </a:p>
          <a:p>
            <a:pPr lvl="1">
              <a:lnSpc>
                <a:spcPct val="80000"/>
              </a:lnSpc>
            </a:pPr>
            <a:r>
              <a:rPr lang="en-GB" altLang="en-US" dirty="0" smtClean="0"/>
              <a:t>SDT &gt; </a:t>
            </a:r>
            <a:r>
              <a:rPr lang="en-GB" altLang="en-US" dirty="0" err="1" smtClean="0"/>
              <a:t>incrMaintLevel</a:t>
            </a:r>
            <a:r>
              <a:rPr lang="en-GB" altLang="en-US" dirty="0" smtClean="0"/>
              <a:t> and SDT &lt;= </a:t>
            </a:r>
            <a:r>
              <a:rPr lang="en-GB" altLang="en-US" dirty="0" err="1" smtClean="0"/>
              <a:t>MaxIncrRow</a:t>
            </a:r>
            <a:endParaRPr lang="en-GB" altLang="en-US" dirty="0" smtClean="0"/>
          </a:p>
          <a:p>
            <a:pPr>
              <a:lnSpc>
                <a:spcPct val="80000"/>
              </a:lnSpc>
            </a:pPr>
            <a:r>
              <a:rPr lang="en-GB" altLang="en-US" sz="2800" dirty="0" smtClean="0"/>
              <a:t>Individual periodic schedule</a:t>
            </a:r>
          </a:p>
          <a:p>
            <a:pPr>
              <a:lnSpc>
                <a:spcPct val="80000"/>
              </a:lnSpc>
            </a:pPr>
            <a:r>
              <a:rPr lang="en-GB" altLang="en-US" sz="2800" dirty="0" smtClean="0"/>
              <a:t>Cache Framework supported indexes</a:t>
            </a:r>
            <a:endParaRPr lang="en-US" altLang="en-US" sz="2800" dirty="0" smtClean="0"/>
          </a:p>
        </p:txBody>
      </p:sp>
      <p:sp>
        <p:nvSpPr>
          <p:cNvPr id="75"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71054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00161" y="3429272"/>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452784" y="51072"/>
            <a:ext cx="7356737" cy="628650"/>
          </a:xfrm>
        </p:spPr>
        <p:txBody>
          <a:bodyPr/>
          <a:lstStyle/>
          <a:p>
            <a:pPr>
              <a:defRPr/>
            </a:pPr>
            <a:r>
              <a:rPr lang="en-US" sz="2000" dirty="0">
                <a:ea typeface="+mj-ea"/>
              </a:rPr>
              <a:t>Data Virtualization</a:t>
            </a:r>
            <a:r>
              <a:rPr lang="en-GB" sz="2000" dirty="0">
                <a:ea typeface="+mj-ea"/>
              </a:rPr>
              <a:t> </a:t>
            </a:r>
            <a:r>
              <a:rPr lang="en-GB" sz="2000" dirty="0" smtClean="0">
                <a:ea typeface="+mj-ea"/>
              </a:rPr>
              <a:t>– Incremental Hybrid Caching</a:t>
            </a:r>
            <a:br>
              <a:rPr lang="en-GB" sz="2000" dirty="0" smtClean="0">
                <a:ea typeface="+mj-ea"/>
              </a:rPr>
            </a:br>
            <a:r>
              <a:rPr lang="en-GB" sz="1400" dirty="0"/>
              <a:t>Incremental Refresh (Delta Stage)</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4158334"/>
          </a:xfrm>
          <a:prstGeom prst="rect">
            <a:avLst/>
          </a:prstGeom>
        </p:spPr>
        <p:txBody>
          <a:bodyPr>
            <a:noAutofit/>
          </a:bodyPr>
          <a:lstStyle/>
          <a:p>
            <a:pPr>
              <a:lnSpc>
                <a:spcPct val="80000"/>
              </a:lnSpc>
            </a:pPr>
            <a:r>
              <a:rPr lang="en-GB" altLang="en-US" sz="2000" dirty="0"/>
              <a:t>Accommodate </a:t>
            </a:r>
            <a:r>
              <a:rPr lang="en-GB" altLang="en-US" sz="2000" dirty="0" smtClean="0"/>
              <a:t>Inserts and Updates</a:t>
            </a:r>
            <a:endParaRPr lang="en-GB" altLang="en-US" sz="2000" dirty="0"/>
          </a:p>
          <a:p>
            <a:pPr>
              <a:lnSpc>
                <a:spcPct val="80000"/>
              </a:lnSpc>
            </a:pPr>
            <a:r>
              <a:rPr lang="en-GB" altLang="en-US" sz="2000" dirty="0" smtClean="0"/>
              <a:t>Initial and delta load are the same procedure</a:t>
            </a:r>
          </a:p>
          <a:p>
            <a:pPr lvl="1">
              <a:lnSpc>
                <a:spcPct val="80000"/>
              </a:lnSpc>
            </a:pPr>
            <a:r>
              <a:rPr lang="en-GB" altLang="en-US" sz="1800" dirty="0" smtClean="0"/>
              <a:t>Initial and Delta performs a full native load </a:t>
            </a:r>
          </a:p>
          <a:p>
            <a:pPr lvl="1">
              <a:lnSpc>
                <a:spcPct val="80000"/>
              </a:lnSpc>
            </a:pPr>
            <a:r>
              <a:rPr lang="en-GB" altLang="en-US" sz="1800" dirty="0" smtClean="0"/>
              <a:t>SDT &gt; </a:t>
            </a:r>
            <a:r>
              <a:rPr lang="en-GB" altLang="en-US" sz="1800" dirty="0" err="1" smtClean="0"/>
              <a:t>incrMaintLevel</a:t>
            </a:r>
            <a:r>
              <a:rPr lang="en-GB" altLang="en-US" sz="1800" dirty="0" smtClean="0"/>
              <a:t> and SDT &lt;= </a:t>
            </a:r>
            <a:r>
              <a:rPr lang="en-GB" altLang="en-US" sz="1800" dirty="0" err="1" smtClean="0"/>
              <a:t>MaxIncrRow</a:t>
            </a:r>
            <a:endParaRPr lang="en-GB" altLang="en-US" sz="1800" dirty="0" smtClean="0"/>
          </a:p>
          <a:p>
            <a:pPr>
              <a:lnSpc>
                <a:spcPct val="80000"/>
              </a:lnSpc>
            </a:pPr>
            <a:r>
              <a:rPr lang="en-GB" altLang="en-US" sz="2000" dirty="0" smtClean="0"/>
              <a:t>Individual periodic schedule</a:t>
            </a:r>
          </a:p>
          <a:p>
            <a:pPr>
              <a:lnSpc>
                <a:spcPct val="80000"/>
              </a:lnSpc>
            </a:pPr>
            <a:r>
              <a:rPr lang="en-GB" altLang="en-US" sz="2000" dirty="0" smtClean="0"/>
              <a:t>Cache Framework supported indexes</a:t>
            </a:r>
          </a:p>
          <a:p>
            <a:pPr>
              <a:lnSpc>
                <a:spcPct val="80000"/>
              </a:lnSpc>
            </a:pPr>
            <a:r>
              <a:rPr lang="en-GB" altLang="en-US" sz="2000" dirty="0" smtClean="0"/>
              <a:t>Caveat – this cache type should only be used when the source data is a small data set.</a:t>
            </a:r>
            <a:endParaRPr lang="en-US" altLang="en-US" sz="2000" dirty="0" smtClean="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83" y="3794717"/>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811850" y="2761869"/>
            <a:ext cx="1155361" cy="1312748"/>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2779689"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2002"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587589" y="4049920"/>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265653"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2" y="2300486"/>
            <a:ext cx="477333" cy="230832"/>
            <a:chOff x="4475584" y="5078683"/>
            <a:chExt cx="636443"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4" y="5078683"/>
              <a:ext cx="636443" cy="307776"/>
            </a:xfrm>
            <a:prstGeom prst="rect">
              <a:avLst/>
            </a:prstGeom>
            <a:noFill/>
          </p:spPr>
          <p:txBody>
            <a:bodyPr wrap="square" rtlCol="0">
              <a:spAutoFit/>
            </a:bodyPr>
            <a:lstStyle/>
            <a:p>
              <a:pPr algn="ctr"/>
              <a:r>
                <a:rPr lang="en-US" sz="900" dirty="0" err="1">
                  <a:solidFill>
                    <a:srgbClr val="000000"/>
                  </a:solidFill>
                </a:rPr>
                <a:t>pIDL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cxnSp>
        <p:nvCxnSpPr>
          <p:cNvPr id="77" name="Straight Connector 76"/>
          <p:cNvCxnSpPr/>
          <p:nvPr/>
        </p:nvCxnSpPr>
        <p:spPr>
          <a:xfrm flipV="1">
            <a:off x="2468883" y="2377861"/>
            <a:ext cx="512699" cy="112929"/>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49164"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8" name="Straight Arrow Connector 17"/>
          <p:cNvCxnSpPr>
            <a:stCxn id="16" idx="1"/>
            <a:endCxn id="116" idx="3"/>
          </p:cNvCxnSpPr>
          <p:nvPr/>
        </p:nvCxnSpPr>
        <p:spPr>
          <a:xfrm flipH="1" flipV="1">
            <a:off x="3688205" y="4557112"/>
            <a:ext cx="160959" cy="54741"/>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68" idx="0"/>
          </p:cNvCxnSpPr>
          <p:nvPr/>
        </p:nvCxnSpPr>
        <p:spPr>
          <a:xfrm>
            <a:off x="3405425" y="2415902"/>
            <a:ext cx="64739"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93833" y="2622168"/>
            <a:ext cx="723557"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Initial/delta load</a:t>
            </a:r>
          </a:p>
        </p:txBody>
      </p:sp>
      <p:grpSp>
        <p:nvGrpSpPr>
          <p:cNvPr id="66" name="Group 65"/>
          <p:cNvGrpSpPr/>
          <p:nvPr/>
        </p:nvGrpSpPr>
        <p:grpSpPr>
          <a:xfrm>
            <a:off x="3230738"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3470164"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849164" y="4049156"/>
            <a:ext cx="844656"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74" name="Straight Arrow Connector 73"/>
          <p:cNvCxnSpPr>
            <a:stCxn id="73" idx="1"/>
          </p:cNvCxnSpPr>
          <p:nvPr/>
        </p:nvCxnSpPr>
        <p:spPr>
          <a:xfrm flipH="1">
            <a:off x="3515672"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2079061" y="2386911"/>
            <a:ext cx="478851" cy="230832"/>
            <a:chOff x="10245947" y="4123883"/>
            <a:chExt cx="638468" cy="307776"/>
          </a:xfrm>
        </p:grpSpPr>
        <p:sp>
          <p:nvSpPr>
            <p:cNvPr id="75"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76" name="TextBox 75"/>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sp>
        <p:nvSpPr>
          <p:cNvPr id="86" name="TextBox 85"/>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HS</a:t>
            </a:r>
          </a:p>
        </p:txBody>
      </p:sp>
      <p:sp>
        <p:nvSpPr>
          <p:cNvPr id="79"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161923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55475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8" y="51072"/>
            <a:ext cx="7607171" cy="628650"/>
          </a:xfrm>
        </p:spPr>
        <p:txBody>
          <a:bodyPr/>
          <a:lstStyle/>
          <a:p>
            <a:pPr>
              <a:defRPr/>
            </a:pPr>
            <a:r>
              <a:rPr lang="en-US" sz="2000" dirty="0">
                <a:ea typeface="+mj-ea"/>
              </a:rPr>
              <a:t>Data Virtualization</a:t>
            </a:r>
            <a:r>
              <a:rPr lang="en-GB" sz="2000" dirty="0">
                <a:ea typeface="+mj-ea"/>
              </a:rPr>
              <a:t> </a:t>
            </a:r>
            <a:r>
              <a:rPr lang="en-GB" sz="2000" dirty="0" smtClean="0">
                <a:ea typeface="+mj-ea"/>
              </a:rPr>
              <a:t>– Incremental Merge Type 1 Caching</a:t>
            </a:r>
            <a:br>
              <a:rPr lang="en-GB" sz="2000" dirty="0" smtClean="0">
                <a:ea typeface="+mj-ea"/>
              </a:rPr>
            </a:br>
            <a:r>
              <a:rPr lang="en-GB" sz="1400" dirty="0"/>
              <a:t>Incremental Refresh (Hybrid)</a:t>
            </a:r>
            <a:endParaRPr lang="en-US" sz="2000" dirty="0">
              <a:ea typeface="+mj-ea"/>
            </a:endParaRPr>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7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1382378" y="2737830"/>
            <a:ext cx="506737" cy="1322878"/>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847922"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235"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104218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4333886"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cxnSp>
        <p:nvCxnSpPr>
          <p:cNvPr id="77" name="Straight Connector 76"/>
          <p:cNvCxnSpPr/>
          <p:nvPr/>
        </p:nvCxnSpPr>
        <p:spPr>
          <a:xfrm flipV="1">
            <a:off x="2468883" y="2377860"/>
            <a:ext cx="512699" cy="72856"/>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68" idx="0"/>
          </p:cNvCxnSpPr>
          <p:nvPr/>
        </p:nvCxnSpPr>
        <p:spPr>
          <a:xfrm>
            <a:off x="3350643" y="2415902"/>
            <a:ext cx="1187754"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68" idx="1"/>
          </p:cNvCxnSpPr>
          <p:nvPr/>
        </p:nvCxnSpPr>
        <p:spPr>
          <a:xfrm rot="16200000" flipH="1">
            <a:off x="2991651" y="2835521"/>
            <a:ext cx="1454002" cy="11606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36110" y="2774174"/>
            <a:ext cx="77682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 load</a:t>
            </a:r>
          </a:p>
        </p:txBody>
      </p:sp>
      <p:sp>
        <p:nvSpPr>
          <p:cNvPr id="79" name="TextBox 78"/>
          <p:cNvSpPr txBox="1"/>
          <p:nvPr/>
        </p:nvSpPr>
        <p:spPr>
          <a:xfrm>
            <a:off x="2323434" y="3126405"/>
            <a:ext cx="801755" cy="750334"/>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a:p>
            <a:r>
              <a:rPr lang="en-US" sz="900" dirty="0" err="1">
                <a:solidFill>
                  <a:srgbClr val="000000"/>
                </a:solidFill>
              </a:rPr>
              <a:t>cachekey</a:t>
            </a:r>
            <a:r>
              <a:rPr lang="en-US" sz="900" dirty="0">
                <a:solidFill>
                  <a:srgbClr val="000000"/>
                </a:solidFill>
              </a:rPr>
              <a:t>:</a:t>
            </a:r>
          </a:p>
          <a:p>
            <a:r>
              <a:rPr lang="en-US" sz="788" dirty="0">
                <a:solidFill>
                  <a:srgbClr val="000000"/>
                </a:solidFill>
              </a:rPr>
              <a:t>IU=99999999</a:t>
            </a:r>
          </a:p>
          <a:p>
            <a:r>
              <a:rPr lang="en-US" sz="788" dirty="0">
                <a:solidFill>
                  <a:srgbClr val="000000"/>
                </a:solidFill>
              </a:rPr>
              <a:t> D=99999998</a:t>
            </a:r>
          </a:p>
        </p:txBody>
      </p:sp>
      <p:grpSp>
        <p:nvGrpSpPr>
          <p:cNvPr id="66" name="Group 65"/>
          <p:cNvGrpSpPr/>
          <p:nvPr/>
        </p:nvGrpSpPr>
        <p:grpSpPr>
          <a:xfrm>
            <a:off x="4298971"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4538397"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1505640" y="4291727"/>
            <a:ext cx="422552" cy="230832"/>
            <a:chOff x="3118292" y="5526814"/>
            <a:chExt cx="563402" cy="307776"/>
          </a:xfrm>
        </p:grpSpPr>
        <p:sp>
          <p:nvSpPr>
            <p:cNvPr id="75"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76" name="TextBox 7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T1D</a:t>
              </a:r>
            </a:p>
          </p:txBody>
        </p:sp>
      </p:grpSp>
      <p:cxnSp>
        <p:nvCxnSpPr>
          <p:cNvPr id="20" name="Elbow Connector 19"/>
          <p:cNvCxnSpPr>
            <a:stCxn id="96" idx="2"/>
            <a:endCxn id="76" idx="1"/>
          </p:cNvCxnSpPr>
          <p:nvPr/>
        </p:nvCxnSpPr>
        <p:spPr>
          <a:xfrm rot="16200000" flipH="1">
            <a:off x="1327648" y="4229150"/>
            <a:ext cx="103803" cy="2521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708317" y="4413157"/>
            <a:ext cx="545141"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Trigger: Delete</a:t>
            </a:r>
          </a:p>
        </p:txBody>
      </p:sp>
      <p:grpSp>
        <p:nvGrpSpPr>
          <p:cNvPr id="87" name="Group 86"/>
          <p:cNvGrpSpPr/>
          <p:nvPr/>
        </p:nvGrpSpPr>
        <p:grpSpPr>
          <a:xfrm>
            <a:off x="2099527" y="2546071"/>
            <a:ext cx="422552" cy="230832"/>
            <a:chOff x="3118292" y="5526814"/>
            <a:chExt cx="563402" cy="307776"/>
          </a:xfrm>
        </p:grpSpPr>
        <p:sp>
          <p:nvSpPr>
            <p:cNvPr id="89"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0" name="TextBox 89"/>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T1D</a:t>
              </a:r>
            </a:p>
          </p:txBody>
        </p:sp>
      </p:grpSp>
      <p:sp>
        <p:nvSpPr>
          <p:cNvPr id="91" name="Line 44"/>
          <p:cNvSpPr>
            <a:spLocks noChangeShapeType="1"/>
          </p:cNvSpPr>
          <p:nvPr/>
        </p:nvSpPr>
        <p:spPr bwMode="auto">
          <a:xfrm flipV="1">
            <a:off x="1716917" y="2729128"/>
            <a:ext cx="579768" cy="1551135"/>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92" name="Straight Arrow Connector 91"/>
          <p:cNvCxnSpPr/>
          <p:nvPr/>
        </p:nvCxnSpPr>
        <p:spPr>
          <a:xfrm>
            <a:off x="4419225" y="4247334"/>
            <a:ext cx="6766" cy="2065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Line 43"/>
          <p:cNvSpPr>
            <a:spLocks noChangeShapeType="1"/>
          </p:cNvSpPr>
          <p:nvPr/>
        </p:nvSpPr>
        <p:spPr bwMode="auto">
          <a:xfrm flipV="1">
            <a:off x="2468883" y="2603116"/>
            <a:ext cx="490646" cy="3132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95" name="TextBox 94"/>
          <p:cNvSpPr txBox="1"/>
          <p:nvPr/>
        </p:nvSpPr>
        <p:spPr>
          <a:xfrm>
            <a:off x="3030831" y="4337827"/>
            <a:ext cx="780620"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SQL Merge Into</a:t>
            </a:r>
          </a:p>
        </p:txBody>
      </p:sp>
      <p:sp>
        <p:nvSpPr>
          <p:cNvPr id="97" name="TextBox 96"/>
          <p:cNvSpPr txBox="1"/>
          <p:nvPr/>
        </p:nvSpPr>
        <p:spPr>
          <a:xfrm>
            <a:off x="1547963" y="4493260"/>
            <a:ext cx="1142811"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Delete Audit Table:</a:t>
            </a:r>
          </a:p>
          <a:p>
            <a:r>
              <a:rPr lang="en-US" sz="900" dirty="0">
                <a:solidFill>
                  <a:srgbClr val="000000"/>
                </a:solidFill>
              </a:rPr>
              <a:t>SDT (delete date)</a:t>
            </a:r>
          </a:p>
        </p:txBody>
      </p:sp>
      <p:cxnSp>
        <p:nvCxnSpPr>
          <p:cNvPr id="27" name="Straight Arrow Connector 26"/>
          <p:cNvCxnSpPr>
            <a:stCxn id="95" idx="3"/>
          </p:cNvCxnSpPr>
          <p:nvPr/>
        </p:nvCxnSpPr>
        <p:spPr>
          <a:xfrm flipV="1">
            <a:off x="3811451" y="4350597"/>
            <a:ext cx="553873" cy="17189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100" name="Group 99"/>
          <p:cNvGrpSpPr/>
          <p:nvPr/>
        </p:nvGrpSpPr>
        <p:grpSpPr>
          <a:xfrm>
            <a:off x="2079061" y="2386911"/>
            <a:ext cx="478851" cy="230832"/>
            <a:chOff x="10245947" y="4123883"/>
            <a:chExt cx="638468" cy="307776"/>
          </a:xfrm>
        </p:grpSpPr>
        <p:sp>
          <p:nvSpPr>
            <p:cNvPr id="101"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02" name="TextBox 101"/>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sp>
        <p:nvSpPr>
          <p:cNvPr id="45072" name="Line 43"/>
          <p:cNvSpPr>
            <a:spLocks noChangeShapeType="1"/>
          </p:cNvSpPr>
          <p:nvPr/>
        </p:nvSpPr>
        <p:spPr bwMode="auto">
          <a:xfrm flipV="1">
            <a:off x="2119369" y="2530594"/>
            <a:ext cx="839127" cy="3129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08" name="Rectangle 5"/>
          <p:cNvSpPr txBox="1">
            <a:spLocks noChangeArrowheads="1"/>
          </p:cNvSpPr>
          <p:nvPr/>
        </p:nvSpPr>
        <p:spPr>
          <a:xfrm>
            <a:off x="5481776" y="4174832"/>
            <a:ext cx="3585269" cy="847807"/>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GB" altLang="en-US" sz="1200" dirty="0">
                <a:solidFill>
                  <a:schemeClr val="tx1"/>
                </a:solidFill>
              </a:rPr>
              <a:t>Delta load procedure logic</a:t>
            </a:r>
          </a:p>
          <a:p>
            <a:pPr lvl="1">
              <a:lnSpc>
                <a:spcPct val="80000"/>
              </a:lnSpc>
            </a:pPr>
            <a:r>
              <a:rPr lang="en-GB" altLang="en-US" sz="1050" dirty="0">
                <a:solidFill>
                  <a:schemeClr val="tx1"/>
                </a:solidFill>
              </a:rPr>
              <a:t>IU: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MaxIncrRow</a:t>
            </a:r>
            <a:endParaRPr lang="en-GB" altLang="en-US" sz="1050" dirty="0">
              <a:solidFill>
                <a:schemeClr val="tx1"/>
              </a:solidFill>
            </a:endParaRPr>
          </a:p>
          <a:p>
            <a:pPr lvl="1">
              <a:lnSpc>
                <a:spcPct val="80000"/>
              </a:lnSpc>
            </a:pPr>
            <a:r>
              <a:rPr lang="en-GB" altLang="en-US" sz="1050" dirty="0">
                <a:solidFill>
                  <a:schemeClr val="tx1"/>
                </a:solidFill>
              </a:rPr>
              <a:t>D: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MaxDelrRow</a:t>
            </a:r>
            <a:endParaRPr lang="en-GB" altLang="en-US" sz="1050" dirty="0">
              <a:solidFill>
                <a:schemeClr val="tx1"/>
              </a:solidFill>
            </a:endParaRPr>
          </a:p>
        </p:txBody>
      </p:sp>
      <p:sp>
        <p:nvSpPr>
          <p:cNvPr id="117" name="TextBox 116"/>
          <p:cNvSpPr txBox="1"/>
          <p:nvPr/>
        </p:nvSpPr>
        <p:spPr>
          <a:xfrm>
            <a:off x="4917397"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20" name="Straight Arrow Connector 119"/>
          <p:cNvCxnSpPr>
            <a:stCxn id="117" idx="1"/>
          </p:cNvCxnSpPr>
          <p:nvPr/>
        </p:nvCxnSpPr>
        <p:spPr>
          <a:xfrm flipH="1" flipV="1">
            <a:off x="4756439" y="4545577"/>
            <a:ext cx="160958" cy="662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4538397" y="4235178"/>
            <a:ext cx="6766" cy="206524"/>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4917397" y="4049156"/>
            <a:ext cx="809115"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126" name="Straight Arrow Connector 125"/>
          <p:cNvCxnSpPr>
            <a:stCxn id="125" idx="1"/>
          </p:cNvCxnSpPr>
          <p:nvPr/>
        </p:nvCxnSpPr>
        <p:spPr>
          <a:xfrm flipH="1">
            <a:off x="4583905"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MT1</a:t>
            </a:r>
          </a:p>
        </p:txBody>
      </p:sp>
      <p:sp>
        <p:nvSpPr>
          <p:cNvPr id="45060" name="Rectangle 5"/>
          <p:cNvSpPr>
            <a:spLocks noGrp="1" noChangeArrowheads="1"/>
          </p:cNvSpPr>
          <p:nvPr>
            <p:ph type="body" sz="half" idx="4294967295"/>
          </p:nvPr>
        </p:nvSpPr>
        <p:spPr>
          <a:xfrm>
            <a:off x="5492626" y="798227"/>
            <a:ext cx="3651374" cy="2828357"/>
          </a:xfrm>
          <a:prstGeom prst="rect">
            <a:avLst/>
          </a:prstGeom>
        </p:spPr>
        <p:txBody>
          <a:bodyPr>
            <a:noAutofit/>
          </a:bodyPr>
          <a:lstStyle/>
          <a:p>
            <a:pPr>
              <a:lnSpc>
                <a:spcPct val="80000"/>
              </a:lnSpc>
            </a:pPr>
            <a:r>
              <a:rPr lang="en-GB" altLang="en-US" sz="2000" dirty="0" smtClean="0"/>
              <a:t>Type 1 – uses audit history delete table</a:t>
            </a:r>
          </a:p>
          <a:p>
            <a:pPr>
              <a:lnSpc>
                <a:spcPct val="80000"/>
              </a:lnSpc>
            </a:pPr>
            <a:r>
              <a:rPr lang="en-GB" altLang="en-US" sz="2000" dirty="0" smtClean="0"/>
              <a:t>Accommodate Inserts, Updates</a:t>
            </a:r>
            <a:r>
              <a:rPr lang="en-GB" altLang="en-US" sz="2000" dirty="0"/>
              <a:t> and </a:t>
            </a:r>
            <a:r>
              <a:rPr lang="en-GB" altLang="en-US" sz="2000" dirty="0" smtClean="0"/>
              <a:t>Deletes</a:t>
            </a:r>
          </a:p>
          <a:p>
            <a:pPr lvl="1">
              <a:lnSpc>
                <a:spcPct val="80000"/>
              </a:lnSpc>
            </a:pPr>
            <a:r>
              <a:rPr lang="en-GB" altLang="en-US" sz="1600" dirty="0" smtClean="0"/>
              <a:t>Merge Into</a:t>
            </a:r>
            <a:endParaRPr lang="en-GB" altLang="en-US" sz="1600" dirty="0"/>
          </a:p>
          <a:p>
            <a:pPr>
              <a:lnSpc>
                <a:spcPct val="80000"/>
              </a:lnSpc>
            </a:pPr>
            <a:r>
              <a:rPr lang="en-GB" altLang="en-US" sz="2000" dirty="0" smtClean="0"/>
              <a:t>Initial load procedure – Native load</a:t>
            </a:r>
          </a:p>
          <a:p>
            <a:pPr>
              <a:lnSpc>
                <a:spcPct val="80000"/>
              </a:lnSpc>
            </a:pPr>
            <a:r>
              <a:rPr lang="en-GB" altLang="en-US" sz="2000" dirty="0" smtClean="0"/>
              <a:t>Delta load procedure – JDBC load</a:t>
            </a:r>
          </a:p>
          <a:p>
            <a:pPr>
              <a:lnSpc>
                <a:spcPct val="80000"/>
              </a:lnSpc>
            </a:pPr>
            <a:r>
              <a:rPr lang="en-GB" altLang="en-US" sz="2000" dirty="0" smtClean="0"/>
              <a:t>Individual periodic schedule</a:t>
            </a:r>
          </a:p>
          <a:p>
            <a:pPr>
              <a:lnSpc>
                <a:spcPct val="80000"/>
              </a:lnSpc>
            </a:pPr>
            <a:r>
              <a:rPr lang="en-GB" altLang="en-US" sz="2000" dirty="0" smtClean="0"/>
              <a:t>Cache Framework supported indexes</a:t>
            </a:r>
            <a:endParaRPr lang="en-US" altLang="en-US" sz="2000" dirty="0" smtClean="0"/>
          </a:p>
        </p:txBody>
      </p:sp>
      <p:sp>
        <p:nvSpPr>
          <p:cNvPr id="9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145078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2231653"/>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55475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8" y="51072"/>
            <a:ext cx="7607171" cy="628650"/>
          </a:xfrm>
        </p:spPr>
        <p:txBody>
          <a:bodyPr/>
          <a:lstStyle/>
          <a:p>
            <a:pPr>
              <a:defRPr/>
            </a:pPr>
            <a:r>
              <a:rPr lang="en-US" sz="2000" dirty="0">
                <a:ea typeface="+mj-ea"/>
              </a:rPr>
              <a:t>Data Virtualization</a:t>
            </a:r>
            <a:r>
              <a:rPr lang="en-GB" sz="2000" dirty="0">
                <a:ea typeface="+mj-ea"/>
              </a:rPr>
              <a:t> </a:t>
            </a:r>
            <a:r>
              <a:rPr lang="en-GB" sz="2000" dirty="0" smtClean="0">
                <a:ea typeface="+mj-ea"/>
              </a:rPr>
              <a:t>– Incremental Merge Type 2 Caching</a:t>
            </a:r>
            <a:br>
              <a:rPr lang="en-GB" sz="2000" dirty="0" smtClean="0">
                <a:ea typeface="+mj-ea"/>
              </a:rPr>
            </a:br>
            <a:r>
              <a:rPr lang="en-GB" sz="1400" dirty="0"/>
              <a:t>Incremental Refresh (Hybrid)</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2601041"/>
          </a:xfrm>
          <a:prstGeom prst="rect">
            <a:avLst/>
          </a:prstGeom>
        </p:spPr>
        <p:txBody>
          <a:bodyPr>
            <a:normAutofit fontScale="85000" lnSpcReduction="10000"/>
          </a:bodyPr>
          <a:lstStyle/>
          <a:p>
            <a:pPr>
              <a:lnSpc>
                <a:spcPct val="80000"/>
              </a:lnSpc>
            </a:pPr>
            <a:r>
              <a:rPr lang="en-GB" altLang="en-US" dirty="0" smtClean="0"/>
              <a:t>Type 2 – uses bi-temporal history table</a:t>
            </a:r>
          </a:p>
          <a:p>
            <a:pPr>
              <a:lnSpc>
                <a:spcPct val="80000"/>
              </a:lnSpc>
            </a:pPr>
            <a:r>
              <a:rPr lang="en-GB" altLang="en-US" dirty="0" smtClean="0"/>
              <a:t>Accommodate Inserts, Updates</a:t>
            </a:r>
            <a:r>
              <a:rPr lang="en-GB" altLang="en-US" dirty="0"/>
              <a:t> and </a:t>
            </a:r>
            <a:r>
              <a:rPr lang="en-GB" altLang="en-US" dirty="0" smtClean="0"/>
              <a:t>Deletes</a:t>
            </a:r>
          </a:p>
          <a:p>
            <a:pPr lvl="1">
              <a:lnSpc>
                <a:spcPct val="80000"/>
              </a:lnSpc>
            </a:pPr>
            <a:r>
              <a:rPr lang="en-GB" altLang="en-US" dirty="0" smtClean="0"/>
              <a:t>Merge Into</a:t>
            </a:r>
            <a:endParaRPr lang="en-GB" altLang="en-US" dirty="0"/>
          </a:p>
          <a:p>
            <a:pPr>
              <a:lnSpc>
                <a:spcPct val="80000"/>
              </a:lnSpc>
            </a:pPr>
            <a:r>
              <a:rPr lang="en-GB" altLang="en-US" dirty="0" smtClean="0"/>
              <a:t>Initial load procedure – Native load</a:t>
            </a:r>
          </a:p>
          <a:p>
            <a:pPr>
              <a:lnSpc>
                <a:spcPct val="80000"/>
              </a:lnSpc>
            </a:pPr>
            <a:r>
              <a:rPr lang="en-GB" altLang="en-US" dirty="0" smtClean="0"/>
              <a:t>Delta load procedure – JDBC load</a:t>
            </a:r>
          </a:p>
          <a:p>
            <a:pPr>
              <a:lnSpc>
                <a:spcPct val="80000"/>
              </a:lnSpc>
            </a:pPr>
            <a:r>
              <a:rPr lang="en-GB" altLang="en-US" dirty="0" smtClean="0"/>
              <a:t>Individual periodic schedule</a:t>
            </a:r>
          </a:p>
          <a:p>
            <a:pPr>
              <a:lnSpc>
                <a:spcPct val="80000"/>
              </a:lnSpc>
            </a:pPr>
            <a:r>
              <a:rPr lang="en-GB" altLang="en-US" dirty="0" smtClean="0"/>
              <a:t>Cache Framework supported indexes</a:t>
            </a:r>
            <a:endParaRPr lang="en-US" altLang="en-US" dirty="0" smtClean="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7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1382378" y="2737830"/>
            <a:ext cx="506737" cy="1322878"/>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847922"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235"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104218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4333886"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cxnSp>
        <p:nvCxnSpPr>
          <p:cNvPr id="12" name="Elbow Connector 11"/>
          <p:cNvCxnSpPr>
            <a:stCxn id="119" idx="3"/>
            <a:endCxn id="68" idx="0"/>
          </p:cNvCxnSpPr>
          <p:nvPr/>
        </p:nvCxnSpPr>
        <p:spPr>
          <a:xfrm>
            <a:off x="3350643" y="2415902"/>
            <a:ext cx="1187754"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68" idx="1"/>
          </p:cNvCxnSpPr>
          <p:nvPr/>
        </p:nvCxnSpPr>
        <p:spPr>
          <a:xfrm rot="16200000" flipH="1">
            <a:off x="2991651" y="2835521"/>
            <a:ext cx="1454002" cy="11606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36110" y="2774174"/>
            <a:ext cx="77682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 load</a:t>
            </a:r>
          </a:p>
        </p:txBody>
      </p:sp>
      <p:sp>
        <p:nvSpPr>
          <p:cNvPr id="79" name="TextBox 78"/>
          <p:cNvSpPr txBox="1"/>
          <p:nvPr/>
        </p:nvSpPr>
        <p:spPr>
          <a:xfrm>
            <a:off x="2323434" y="3126405"/>
            <a:ext cx="801755" cy="750334"/>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a:p>
            <a:r>
              <a:rPr lang="en-US" sz="900" dirty="0" err="1">
                <a:solidFill>
                  <a:srgbClr val="000000"/>
                </a:solidFill>
              </a:rPr>
              <a:t>cachekey</a:t>
            </a:r>
            <a:r>
              <a:rPr lang="en-US" sz="900" dirty="0">
                <a:solidFill>
                  <a:srgbClr val="000000"/>
                </a:solidFill>
              </a:rPr>
              <a:t>:</a:t>
            </a:r>
          </a:p>
          <a:p>
            <a:r>
              <a:rPr lang="en-US" sz="788" dirty="0">
                <a:solidFill>
                  <a:srgbClr val="000000"/>
                </a:solidFill>
              </a:rPr>
              <a:t>IU=99999999</a:t>
            </a:r>
          </a:p>
          <a:p>
            <a:r>
              <a:rPr lang="en-US" sz="788" dirty="0">
                <a:solidFill>
                  <a:srgbClr val="000000"/>
                </a:solidFill>
              </a:rPr>
              <a:t> D=99999998</a:t>
            </a:r>
          </a:p>
        </p:txBody>
      </p:sp>
      <p:grpSp>
        <p:nvGrpSpPr>
          <p:cNvPr id="66" name="Group 65"/>
          <p:cNvGrpSpPr/>
          <p:nvPr/>
        </p:nvGrpSpPr>
        <p:grpSpPr>
          <a:xfrm>
            <a:off x="4298971"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4538397"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1505640" y="4291727"/>
            <a:ext cx="422552" cy="230832"/>
            <a:chOff x="3118292" y="5526814"/>
            <a:chExt cx="563402" cy="307776"/>
          </a:xfrm>
        </p:grpSpPr>
        <p:sp>
          <p:nvSpPr>
            <p:cNvPr id="75"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76" name="TextBox 7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T1H</a:t>
              </a:r>
            </a:p>
          </p:txBody>
        </p:sp>
      </p:grpSp>
      <p:cxnSp>
        <p:nvCxnSpPr>
          <p:cNvPr id="20" name="Elbow Connector 19"/>
          <p:cNvCxnSpPr>
            <a:stCxn id="96" idx="2"/>
            <a:endCxn id="76" idx="1"/>
          </p:cNvCxnSpPr>
          <p:nvPr/>
        </p:nvCxnSpPr>
        <p:spPr>
          <a:xfrm rot="16200000" flipH="1">
            <a:off x="1327648" y="4229150"/>
            <a:ext cx="103803" cy="2521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16100" y="4413157"/>
            <a:ext cx="937358"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Trigger: Insert, Update, Delete</a:t>
            </a:r>
          </a:p>
        </p:txBody>
      </p:sp>
      <p:grpSp>
        <p:nvGrpSpPr>
          <p:cNvPr id="87" name="Group 86"/>
          <p:cNvGrpSpPr/>
          <p:nvPr/>
        </p:nvGrpSpPr>
        <p:grpSpPr>
          <a:xfrm>
            <a:off x="2099527" y="2546071"/>
            <a:ext cx="422552" cy="230832"/>
            <a:chOff x="3118292" y="5526814"/>
            <a:chExt cx="563402" cy="307776"/>
          </a:xfrm>
        </p:grpSpPr>
        <p:sp>
          <p:nvSpPr>
            <p:cNvPr id="89"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0" name="TextBox 89"/>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T1H</a:t>
              </a:r>
            </a:p>
          </p:txBody>
        </p:sp>
      </p:grpSp>
      <p:sp>
        <p:nvSpPr>
          <p:cNvPr id="91" name="Line 44"/>
          <p:cNvSpPr>
            <a:spLocks noChangeShapeType="1"/>
          </p:cNvSpPr>
          <p:nvPr/>
        </p:nvSpPr>
        <p:spPr bwMode="auto">
          <a:xfrm flipV="1">
            <a:off x="1716917" y="2729128"/>
            <a:ext cx="579768" cy="1551135"/>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92" name="Straight Arrow Connector 91"/>
          <p:cNvCxnSpPr/>
          <p:nvPr/>
        </p:nvCxnSpPr>
        <p:spPr>
          <a:xfrm>
            <a:off x="4419225" y="4247334"/>
            <a:ext cx="6766" cy="2065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Line 43"/>
          <p:cNvSpPr>
            <a:spLocks noChangeShapeType="1"/>
          </p:cNvSpPr>
          <p:nvPr/>
        </p:nvSpPr>
        <p:spPr bwMode="auto">
          <a:xfrm flipV="1">
            <a:off x="2468883" y="2603116"/>
            <a:ext cx="490646" cy="3132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95" name="TextBox 94"/>
          <p:cNvSpPr txBox="1"/>
          <p:nvPr/>
        </p:nvSpPr>
        <p:spPr>
          <a:xfrm>
            <a:off x="3030831" y="4337827"/>
            <a:ext cx="780620"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SQL Merge Into</a:t>
            </a:r>
          </a:p>
        </p:txBody>
      </p:sp>
      <p:sp>
        <p:nvSpPr>
          <p:cNvPr id="97" name="TextBox 96"/>
          <p:cNvSpPr txBox="1"/>
          <p:nvPr/>
        </p:nvSpPr>
        <p:spPr>
          <a:xfrm>
            <a:off x="1547963" y="4493260"/>
            <a:ext cx="826871" cy="6463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History Table</a:t>
            </a:r>
          </a:p>
          <a:p>
            <a:r>
              <a:rPr lang="en-US" sz="900" dirty="0">
                <a:solidFill>
                  <a:srgbClr val="000000"/>
                </a:solidFill>
              </a:rPr>
              <a:t>Bi-temporal: SDT, EDT</a:t>
            </a:r>
          </a:p>
        </p:txBody>
      </p:sp>
      <p:cxnSp>
        <p:nvCxnSpPr>
          <p:cNvPr id="27" name="Straight Arrow Connector 26"/>
          <p:cNvCxnSpPr>
            <a:stCxn id="95" idx="3"/>
          </p:cNvCxnSpPr>
          <p:nvPr/>
        </p:nvCxnSpPr>
        <p:spPr>
          <a:xfrm flipV="1">
            <a:off x="3811451" y="4350597"/>
            <a:ext cx="553873" cy="17189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2468883" y="2377862"/>
            <a:ext cx="512699" cy="80150"/>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2079061" y="2386911"/>
            <a:ext cx="478851" cy="230832"/>
            <a:chOff x="10245947" y="4123883"/>
            <a:chExt cx="638468" cy="307776"/>
          </a:xfrm>
        </p:grpSpPr>
        <p:sp>
          <p:nvSpPr>
            <p:cNvPr id="98"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99" name="TextBox 98"/>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sp>
        <p:nvSpPr>
          <p:cNvPr id="45072" name="Line 43"/>
          <p:cNvSpPr>
            <a:spLocks noChangeShapeType="1"/>
          </p:cNvSpPr>
          <p:nvPr/>
        </p:nvSpPr>
        <p:spPr bwMode="auto">
          <a:xfrm flipV="1">
            <a:off x="2124486" y="2530594"/>
            <a:ext cx="834010" cy="16564"/>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00" name="TextBox 99"/>
          <p:cNvSpPr txBox="1"/>
          <p:nvPr/>
        </p:nvSpPr>
        <p:spPr>
          <a:xfrm>
            <a:off x="4917397"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01" name="Straight Arrow Connector 100"/>
          <p:cNvCxnSpPr>
            <a:stCxn id="100" idx="1"/>
          </p:cNvCxnSpPr>
          <p:nvPr/>
        </p:nvCxnSpPr>
        <p:spPr>
          <a:xfrm flipH="1" flipV="1">
            <a:off x="4756439" y="4545577"/>
            <a:ext cx="160958" cy="662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538397" y="4235178"/>
            <a:ext cx="6766" cy="206524"/>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917397" y="4049156"/>
            <a:ext cx="879571"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104" name="Straight Arrow Connector 103"/>
          <p:cNvCxnSpPr>
            <a:stCxn id="103" idx="1"/>
          </p:cNvCxnSpPr>
          <p:nvPr/>
        </p:nvCxnSpPr>
        <p:spPr>
          <a:xfrm flipH="1">
            <a:off x="4583905"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08" name="Rectangle 5"/>
          <p:cNvSpPr txBox="1">
            <a:spLocks noChangeArrowheads="1"/>
          </p:cNvSpPr>
          <p:nvPr/>
        </p:nvSpPr>
        <p:spPr>
          <a:xfrm>
            <a:off x="5502799" y="3803532"/>
            <a:ext cx="3585269" cy="1207222"/>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GB" altLang="en-US" sz="1200" dirty="0">
                <a:solidFill>
                  <a:schemeClr val="tx1"/>
                </a:solidFill>
              </a:rPr>
              <a:t>Delta load procedure logic</a:t>
            </a:r>
          </a:p>
          <a:p>
            <a:pPr lvl="1">
              <a:lnSpc>
                <a:spcPct val="80000"/>
              </a:lnSpc>
            </a:pPr>
            <a:r>
              <a:rPr lang="en-GB" altLang="en-US" sz="1050" dirty="0">
                <a:solidFill>
                  <a:schemeClr val="tx1"/>
                </a:solidFill>
              </a:rPr>
              <a:t>IU: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MaxIncrRow</a:t>
            </a:r>
            <a:endParaRPr lang="en-GB" altLang="en-US" sz="1050" dirty="0">
              <a:solidFill>
                <a:schemeClr val="tx1"/>
              </a:solidFill>
            </a:endParaRPr>
          </a:p>
          <a:p>
            <a:pPr lvl="1">
              <a:lnSpc>
                <a:spcPct val="80000"/>
              </a:lnSpc>
            </a:pPr>
            <a:r>
              <a:rPr lang="en-GB" altLang="en-US" sz="1050" dirty="0">
                <a:solidFill>
                  <a:schemeClr val="tx1"/>
                </a:solidFill>
              </a:rPr>
              <a:t>D: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MaxDelrRow</a:t>
            </a:r>
            <a:r>
              <a:rPr lang="en-GB" altLang="en-US" sz="1050" dirty="0">
                <a:solidFill>
                  <a:schemeClr val="tx1"/>
                </a:solidFill>
              </a:rPr>
              <a:t> and EDT not null and EDT &lt;&gt; ‘9999-12-31’    GROUP BY &lt;</a:t>
            </a:r>
            <a:r>
              <a:rPr lang="en-GB" altLang="en-US" sz="1050" dirty="0" err="1">
                <a:solidFill>
                  <a:schemeClr val="tx1"/>
                </a:solidFill>
              </a:rPr>
              <a:t>key_columns</a:t>
            </a:r>
            <a:r>
              <a:rPr lang="en-GB" altLang="en-US" sz="1050" dirty="0">
                <a:solidFill>
                  <a:schemeClr val="tx1"/>
                </a:solidFill>
              </a:rPr>
              <a:t>&gt;                                         HAVING &lt;</a:t>
            </a:r>
            <a:r>
              <a:rPr lang="en-GB" altLang="en-US" sz="1050" dirty="0" err="1">
                <a:solidFill>
                  <a:schemeClr val="tx1"/>
                </a:solidFill>
              </a:rPr>
              <a:t>key_columns</a:t>
            </a:r>
            <a:r>
              <a:rPr lang="en-GB" altLang="en-US" sz="1050" dirty="0">
                <a:solidFill>
                  <a:schemeClr val="tx1"/>
                </a:solidFill>
              </a:rPr>
              <a:t>&gt; not in V1</a:t>
            </a:r>
          </a:p>
        </p:txBody>
      </p:sp>
      <p:sp>
        <p:nvSpPr>
          <p:cNvPr id="109" name="TextBox 108"/>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MT2</a:t>
            </a:r>
          </a:p>
        </p:txBody>
      </p:sp>
      <p:sp>
        <p:nvSpPr>
          <p:cNvPr id="110"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209145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55475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425656" y="51072"/>
            <a:ext cx="7563893" cy="628650"/>
          </a:xfrm>
        </p:spPr>
        <p:txBody>
          <a:bodyPr/>
          <a:lstStyle/>
          <a:p>
            <a:pPr>
              <a:defRPr/>
            </a:pPr>
            <a:r>
              <a:rPr lang="en-US" sz="2000" dirty="0">
                <a:ea typeface="+mj-ea"/>
              </a:rPr>
              <a:t>Data Virtualization</a:t>
            </a:r>
            <a:r>
              <a:rPr lang="en-GB" sz="2000" dirty="0">
                <a:ea typeface="+mj-ea"/>
              </a:rPr>
              <a:t> </a:t>
            </a:r>
            <a:r>
              <a:rPr lang="en-GB" sz="2000" dirty="0" smtClean="0">
                <a:ea typeface="+mj-ea"/>
              </a:rPr>
              <a:t>– Incremental Merge Type 4 Caching</a:t>
            </a:r>
            <a:br>
              <a:rPr lang="en-GB" sz="2000" dirty="0" smtClean="0">
                <a:ea typeface="+mj-ea"/>
              </a:rPr>
            </a:br>
            <a:r>
              <a:rPr lang="en-GB" sz="1400" dirty="0"/>
              <a:t>Incremental Refresh (Hybrid)</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2601041"/>
          </a:xfrm>
          <a:prstGeom prst="rect">
            <a:avLst/>
          </a:prstGeom>
        </p:spPr>
        <p:txBody>
          <a:bodyPr>
            <a:normAutofit fontScale="85000" lnSpcReduction="10000"/>
          </a:bodyPr>
          <a:lstStyle/>
          <a:p>
            <a:pPr>
              <a:lnSpc>
                <a:spcPct val="80000"/>
              </a:lnSpc>
            </a:pPr>
            <a:r>
              <a:rPr lang="en-GB" altLang="en-US" dirty="0" smtClean="0"/>
              <a:t>Type 2 – uses CDC-style activity history table</a:t>
            </a:r>
          </a:p>
          <a:p>
            <a:pPr>
              <a:lnSpc>
                <a:spcPct val="80000"/>
              </a:lnSpc>
            </a:pPr>
            <a:r>
              <a:rPr lang="en-GB" altLang="en-US" dirty="0" smtClean="0"/>
              <a:t>Accommodate Inserts, Updates</a:t>
            </a:r>
            <a:r>
              <a:rPr lang="en-GB" altLang="en-US" dirty="0"/>
              <a:t> and </a:t>
            </a:r>
            <a:r>
              <a:rPr lang="en-GB" altLang="en-US" dirty="0" smtClean="0"/>
              <a:t>Deletes</a:t>
            </a:r>
          </a:p>
          <a:p>
            <a:pPr lvl="1">
              <a:lnSpc>
                <a:spcPct val="80000"/>
              </a:lnSpc>
            </a:pPr>
            <a:r>
              <a:rPr lang="en-GB" altLang="en-US" dirty="0" smtClean="0"/>
              <a:t>Merge Into</a:t>
            </a:r>
            <a:endParaRPr lang="en-GB" altLang="en-US" dirty="0"/>
          </a:p>
          <a:p>
            <a:pPr>
              <a:lnSpc>
                <a:spcPct val="80000"/>
              </a:lnSpc>
            </a:pPr>
            <a:r>
              <a:rPr lang="en-GB" altLang="en-US" dirty="0" smtClean="0"/>
              <a:t>Initial load procedure – Native load</a:t>
            </a:r>
          </a:p>
          <a:p>
            <a:pPr>
              <a:lnSpc>
                <a:spcPct val="80000"/>
              </a:lnSpc>
            </a:pPr>
            <a:r>
              <a:rPr lang="en-GB" altLang="en-US" dirty="0" smtClean="0"/>
              <a:t>Delta load procedure – JDBC load</a:t>
            </a:r>
          </a:p>
          <a:p>
            <a:pPr>
              <a:lnSpc>
                <a:spcPct val="80000"/>
              </a:lnSpc>
            </a:pPr>
            <a:r>
              <a:rPr lang="en-GB" altLang="en-US" dirty="0" smtClean="0"/>
              <a:t>Individual periodic schedule</a:t>
            </a:r>
          </a:p>
          <a:p>
            <a:pPr>
              <a:lnSpc>
                <a:spcPct val="80000"/>
              </a:lnSpc>
            </a:pPr>
            <a:r>
              <a:rPr lang="en-GB" altLang="en-US" dirty="0" smtClean="0"/>
              <a:t>Cache Framework supported indexes</a:t>
            </a:r>
            <a:endParaRPr lang="en-US" altLang="en-US" dirty="0" smtClean="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7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1382378" y="2737830"/>
            <a:ext cx="506737" cy="1322878"/>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847922"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235"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104218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4333886"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cxnSp>
        <p:nvCxnSpPr>
          <p:cNvPr id="12" name="Elbow Connector 11"/>
          <p:cNvCxnSpPr>
            <a:stCxn id="119" idx="3"/>
            <a:endCxn id="68" idx="0"/>
          </p:cNvCxnSpPr>
          <p:nvPr/>
        </p:nvCxnSpPr>
        <p:spPr>
          <a:xfrm>
            <a:off x="3350643" y="2415902"/>
            <a:ext cx="1187754"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68" idx="1"/>
          </p:cNvCxnSpPr>
          <p:nvPr/>
        </p:nvCxnSpPr>
        <p:spPr>
          <a:xfrm rot="16200000" flipH="1">
            <a:off x="2991651" y="2835521"/>
            <a:ext cx="1454002" cy="11606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36110" y="2774174"/>
            <a:ext cx="77682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 load</a:t>
            </a:r>
          </a:p>
        </p:txBody>
      </p:sp>
      <p:sp>
        <p:nvSpPr>
          <p:cNvPr id="79" name="TextBox 78"/>
          <p:cNvSpPr txBox="1"/>
          <p:nvPr/>
        </p:nvSpPr>
        <p:spPr>
          <a:xfrm>
            <a:off x="2323434" y="3126405"/>
            <a:ext cx="801755" cy="750334"/>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a:p>
            <a:r>
              <a:rPr lang="en-US" sz="900" dirty="0" err="1">
                <a:solidFill>
                  <a:srgbClr val="000000"/>
                </a:solidFill>
              </a:rPr>
              <a:t>cachekey</a:t>
            </a:r>
            <a:r>
              <a:rPr lang="en-US" sz="900" dirty="0">
                <a:solidFill>
                  <a:srgbClr val="000000"/>
                </a:solidFill>
              </a:rPr>
              <a:t>:</a:t>
            </a:r>
          </a:p>
          <a:p>
            <a:r>
              <a:rPr lang="en-US" sz="788" dirty="0">
                <a:solidFill>
                  <a:srgbClr val="000000"/>
                </a:solidFill>
              </a:rPr>
              <a:t>IU=99999999</a:t>
            </a:r>
          </a:p>
          <a:p>
            <a:r>
              <a:rPr lang="en-US" sz="788" dirty="0">
                <a:solidFill>
                  <a:srgbClr val="000000"/>
                </a:solidFill>
              </a:rPr>
              <a:t> D=99999998</a:t>
            </a:r>
          </a:p>
        </p:txBody>
      </p:sp>
      <p:grpSp>
        <p:nvGrpSpPr>
          <p:cNvPr id="66" name="Group 65"/>
          <p:cNvGrpSpPr/>
          <p:nvPr/>
        </p:nvGrpSpPr>
        <p:grpSpPr>
          <a:xfrm>
            <a:off x="4298971"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4538397"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1505640" y="4291727"/>
            <a:ext cx="422552" cy="230832"/>
            <a:chOff x="3118292" y="5526814"/>
            <a:chExt cx="563402" cy="307776"/>
          </a:xfrm>
        </p:grpSpPr>
        <p:sp>
          <p:nvSpPr>
            <p:cNvPr id="75"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76" name="TextBox 7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T1H</a:t>
              </a:r>
            </a:p>
          </p:txBody>
        </p:sp>
      </p:grpSp>
      <p:cxnSp>
        <p:nvCxnSpPr>
          <p:cNvPr id="20" name="Elbow Connector 19"/>
          <p:cNvCxnSpPr>
            <a:stCxn id="96" idx="2"/>
            <a:endCxn id="76" idx="1"/>
          </p:cNvCxnSpPr>
          <p:nvPr/>
        </p:nvCxnSpPr>
        <p:spPr>
          <a:xfrm rot="16200000" flipH="1">
            <a:off x="1327648" y="4229150"/>
            <a:ext cx="103803" cy="2521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2099527" y="2546071"/>
            <a:ext cx="422552" cy="230832"/>
            <a:chOff x="3118292" y="5526814"/>
            <a:chExt cx="563402" cy="307776"/>
          </a:xfrm>
        </p:grpSpPr>
        <p:sp>
          <p:nvSpPr>
            <p:cNvPr id="89"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0" name="TextBox 89"/>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T1H</a:t>
              </a:r>
            </a:p>
          </p:txBody>
        </p:sp>
      </p:grpSp>
      <p:sp>
        <p:nvSpPr>
          <p:cNvPr id="91" name="Line 44"/>
          <p:cNvSpPr>
            <a:spLocks noChangeShapeType="1"/>
          </p:cNvSpPr>
          <p:nvPr/>
        </p:nvSpPr>
        <p:spPr bwMode="auto">
          <a:xfrm flipV="1">
            <a:off x="1716917" y="2729128"/>
            <a:ext cx="579768" cy="1551135"/>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92" name="Straight Arrow Connector 91"/>
          <p:cNvCxnSpPr/>
          <p:nvPr/>
        </p:nvCxnSpPr>
        <p:spPr>
          <a:xfrm>
            <a:off x="4419225" y="4247334"/>
            <a:ext cx="6766" cy="2065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Line 43"/>
          <p:cNvSpPr>
            <a:spLocks noChangeShapeType="1"/>
          </p:cNvSpPr>
          <p:nvPr/>
        </p:nvSpPr>
        <p:spPr bwMode="auto">
          <a:xfrm flipV="1">
            <a:off x="2468883" y="2603116"/>
            <a:ext cx="490646" cy="3132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95" name="TextBox 94"/>
          <p:cNvSpPr txBox="1"/>
          <p:nvPr/>
        </p:nvSpPr>
        <p:spPr>
          <a:xfrm>
            <a:off x="3030831" y="4337827"/>
            <a:ext cx="780620"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SQL Merge Into</a:t>
            </a:r>
          </a:p>
        </p:txBody>
      </p:sp>
      <p:sp>
        <p:nvSpPr>
          <p:cNvPr id="97" name="TextBox 96"/>
          <p:cNvSpPr txBox="1"/>
          <p:nvPr/>
        </p:nvSpPr>
        <p:spPr>
          <a:xfrm>
            <a:off x="1547963" y="4493260"/>
            <a:ext cx="1138472"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History Table</a:t>
            </a:r>
          </a:p>
          <a:p>
            <a:r>
              <a:rPr lang="en-US" sz="900" dirty="0">
                <a:solidFill>
                  <a:srgbClr val="000000"/>
                </a:solidFill>
              </a:rPr>
              <a:t>ACTIVITY=[I,U,D], </a:t>
            </a:r>
          </a:p>
          <a:p>
            <a:r>
              <a:rPr lang="en-US" sz="900" dirty="0">
                <a:solidFill>
                  <a:srgbClr val="000000"/>
                </a:solidFill>
              </a:rPr>
              <a:t>SDT</a:t>
            </a:r>
          </a:p>
        </p:txBody>
      </p:sp>
      <p:cxnSp>
        <p:nvCxnSpPr>
          <p:cNvPr id="27" name="Straight Arrow Connector 26"/>
          <p:cNvCxnSpPr>
            <a:stCxn id="95" idx="3"/>
          </p:cNvCxnSpPr>
          <p:nvPr/>
        </p:nvCxnSpPr>
        <p:spPr>
          <a:xfrm flipV="1">
            <a:off x="3811451" y="4350597"/>
            <a:ext cx="553873" cy="17189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2468883" y="2377862"/>
            <a:ext cx="512699" cy="80150"/>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2079061" y="2386911"/>
            <a:ext cx="478851" cy="230832"/>
            <a:chOff x="10245947" y="4123883"/>
            <a:chExt cx="638468" cy="307776"/>
          </a:xfrm>
        </p:grpSpPr>
        <p:sp>
          <p:nvSpPr>
            <p:cNvPr id="98"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99" name="TextBox 98"/>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sp>
        <p:nvSpPr>
          <p:cNvPr id="45072" name="Line 43"/>
          <p:cNvSpPr>
            <a:spLocks noChangeShapeType="1"/>
          </p:cNvSpPr>
          <p:nvPr/>
        </p:nvSpPr>
        <p:spPr bwMode="auto">
          <a:xfrm flipV="1">
            <a:off x="2124486" y="2530594"/>
            <a:ext cx="834010" cy="16564"/>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00" name="TextBox 99"/>
          <p:cNvSpPr txBox="1"/>
          <p:nvPr/>
        </p:nvSpPr>
        <p:spPr>
          <a:xfrm>
            <a:off x="4917397"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01" name="Straight Arrow Connector 100"/>
          <p:cNvCxnSpPr>
            <a:stCxn id="100" idx="1"/>
          </p:cNvCxnSpPr>
          <p:nvPr/>
        </p:nvCxnSpPr>
        <p:spPr>
          <a:xfrm flipH="1" flipV="1">
            <a:off x="4756439" y="4545577"/>
            <a:ext cx="160958" cy="662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538397" y="4235178"/>
            <a:ext cx="6766" cy="206524"/>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917397" y="4049156"/>
            <a:ext cx="848881"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104" name="Straight Arrow Connector 103"/>
          <p:cNvCxnSpPr>
            <a:stCxn id="103" idx="1"/>
          </p:cNvCxnSpPr>
          <p:nvPr/>
        </p:nvCxnSpPr>
        <p:spPr>
          <a:xfrm flipH="1">
            <a:off x="4583905"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08" name="Rectangle 5"/>
          <p:cNvSpPr txBox="1">
            <a:spLocks noChangeArrowheads="1"/>
          </p:cNvSpPr>
          <p:nvPr/>
        </p:nvSpPr>
        <p:spPr>
          <a:xfrm>
            <a:off x="5669948" y="3889649"/>
            <a:ext cx="3585269" cy="1207222"/>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GB" altLang="en-US" sz="1200" dirty="0">
                <a:solidFill>
                  <a:schemeClr val="tx1"/>
                </a:solidFill>
              </a:rPr>
              <a:t>Delta load procedure logic</a:t>
            </a:r>
          </a:p>
          <a:p>
            <a:pPr lvl="1">
              <a:lnSpc>
                <a:spcPct val="80000"/>
              </a:lnSpc>
            </a:pPr>
            <a:r>
              <a:rPr lang="en-GB" altLang="en-US" sz="1050" dirty="0">
                <a:solidFill>
                  <a:schemeClr val="tx1"/>
                </a:solidFill>
              </a:rPr>
              <a:t>IU: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MaxIncrRow</a:t>
            </a:r>
            <a:endParaRPr lang="en-GB" altLang="en-US" sz="1050" dirty="0">
              <a:solidFill>
                <a:schemeClr val="tx1"/>
              </a:solidFill>
            </a:endParaRPr>
          </a:p>
          <a:p>
            <a:pPr lvl="1">
              <a:lnSpc>
                <a:spcPct val="80000"/>
              </a:lnSpc>
            </a:pPr>
            <a:r>
              <a:rPr lang="en-GB" altLang="en-US" sz="1050" dirty="0">
                <a:solidFill>
                  <a:schemeClr val="tx1"/>
                </a:solidFill>
              </a:rPr>
              <a:t>D: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MaxDelrRow</a:t>
            </a:r>
            <a:r>
              <a:rPr lang="en-GB" altLang="en-US" sz="1050" dirty="0">
                <a:solidFill>
                  <a:schemeClr val="tx1"/>
                </a:solidFill>
              </a:rPr>
              <a:t> and ACTIVITY=[I, U, D]</a:t>
            </a:r>
          </a:p>
        </p:txBody>
      </p:sp>
      <p:sp>
        <p:nvSpPr>
          <p:cNvPr id="109" name="TextBox 108"/>
          <p:cNvSpPr txBox="1"/>
          <p:nvPr/>
        </p:nvSpPr>
        <p:spPr>
          <a:xfrm>
            <a:off x="316100" y="4413157"/>
            <a:ext cx="937358"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Trigger: Insert, Update, Delete</a:t>
            </a:r>
          </a:p>
        </p:txBody>
      </p:sp>
      <p:sp>
        <p:nvSpPr>
          <p:cNvPr id="110" name="TextBox 109"/>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MT4</a:t>
            </a:r>
          </a:p>
        </p:txBody>
      </p:sp>
      <p:sp>
        <p:nvSpPr>
          <p:cNvPr id="117"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194786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382092" y="1714500"/>
            <a:ext cx="8227457" cy="742950"/>
          </a:xfrm>
          <a:prstGeom prst="rect">
            <a:avLst/>
          </a:prstGeom>
        </p:spPr>
        <p:txBody>
          <a:bodyPr vert="horz" lIns="61722" tIns="34290" rIns="61722" bIns="34290" rtlCol="0" anchor="b" anchorCtr="0">
            <a:noAutofit/>
          </a:bodyPr>
          <a:lstStyle>
            <a:lvl1pPr marL="0" algn="l" defTabSz="914400" rtl="0" eaLnBrk="0" fontAlgn="auto" latinLnBrk="0" hangingPunct="0">
              <a:lnSpc>
                <a:spcPct val="80000"/>
              </a:lnSpc>
              <a:spcBef>
                <a:spcPts val="0"/>
              </a:spcBef>
              <a:spcAft>
                <a:spcPts val="0"/>
              </a:spcAft>
              <a:buNone/>
              <a:defRPr lang="en-US" sz="36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pPr algn="r"/>
            <a:r>
              <a:rPr lang="en-US" dirty="0">
                <a:solidFill>
                  <a:srgbClr val="3D8DFF"/>
                </a:solidFill>
              </a:rPr>
              <a:t>Q&amp;A</a:t>
            </a:r>
          </a:p>
        </p:txBody>
      </p:sp>
      <p:sp>
        <p:nvSpPr>
          <p:cNvPr id="5" name="Text Placeholder 6"/>
          <p:cNvSpPr txBox="1">
            <a:spLocks/>
          </p:cNvSpPr>
          <p:nvPr/>
        </p:nvSpPr>
        <p:spPr>
          <a:xfrm>
            <a:off x="382092" y="2514600"/>
            <a:ext cx="8227457" cy="142875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2400" dirty="0"/>
          </a:p>
        </p:txBody>
      </p:sp>
    </p:spTree>
    <p:extLst>
      <p:ext uri="{BB962C8B-B14F-4D97-AF65-F5344CB8AC3E}">
        <p14:creationId xmlns:p14="http://schemas.microsoft.com/office/powerpoint/2010/main" val="42127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825529"/>
          </a:xfrm>
        </p:spPr>
        <p:txBody>
          <a:bodyPr/>
          <a:lstStyle/>
          <a:p>
            <a:pPr algn="ctr"/>
            <a:r>
              <a:rPr lang="en-US" sz="3600" dirty="0">
                <a:solidFill>
                  <a:srgbClr val="3D8DFF"/>
                </a:solidFill>
              </a:rPr>
              <a:t>Cache Framework Overview</a:t>
            </a:r>
          </a:p>
        </p:txBody>
      </p:sp>
    </p:spTree>
    <p:extLst>
      <p:ext uri="{BB962C8B-B14F-4D97-AF65-F5344CB8AC3E}">
        <p14:creationId xmlns:p14="http://schemas.microsoft.com/office/powerpoint/2010/main" val="1169015579"/>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smtClean="0">
                <a:ea typeface="ＭＳ Ｐゴシック" pitchFamily="34" charset="-128"/>
              </a:rPr>
              <a:t>Overview</a:t>
            </a:r>
          </a:p>
        </p:txBody>
      </p:sp>
      <p:sp>
        <p:nvSpPr>
          <p:cNvPr id="14339" name="Rectangle 3"/>
          <p:cNvSpPr>
            <a:spLocks noGrp="1"/>
          </p:cNvSpPr>
          <p:nvPr>
            <p:ph type="body" idx="4294967295"/>
          </p:nvPr>
        </p:nvSpPr>
        <p:spPr>
          <a:xfrm>
            <a:off x="458272" y="857250"/>
            <a:ext cx="8532178" cy="4017491"/>
          </a:xfrm>
          <a:prstGeom prst="rect">
            <a:avLst/>
          </a:prstGeom>
        </p:spPr>
        <p:txBody>
          <a:bodyPr>
            <a:normAutofit/>
          </a:bodyPr>
          <a:lstStyle/>
          <a:p>
            <a:pPr>
              <a:lnSpc>
                <a:spcPct val="90000"/>
              </a:lnSpc>
            </a:pPr>
            <a:r>
              <a:rPr lang="en-US" dirty="0">
                <a:ea typeface="ＭＳ Ｐゴシック" pitchFamily="34" charset="-128"/>
              </a:rPr>
              <a:t>What it does</a:t>
            </a:r>
          </a:p>
          <a:p>
            <a:pPr lvl="1">
              <a:lnSpc>
                <a:spcPct val="90000"/>
              </a:lnSpc>
            </a:pPr>
            <a:r>
              <a:rPr lang="en-US" sz="1800" dirty="0">
                <a:ea typeface="ＭＳ Ｐゴシック" pitchFamily="34" charset="-128"/>
              </a:rPr>
              <a:t> </a:t>
            </a:r>
            <a:r>
              <a:rPr lang="en-US" sz="2100" dirty="0"/>
              <a:t>Configure cache</a:t>
            </a:r>
          </a:p>
          <a:p>
            <a:pPr marL="770334" lvl="2" indent="-257175">
              <a:lnSpc>
                <a:spcPct val="90000"/>
              </a:lnSpc>
              <a:buFont typeface="Arial" panose="020B0604020202020204" pitchFamily="34" charset="0"/>
              <a:buChar char="•"/>
            </a:pPr>
            <a:r>
              <a:rPr lang="en-US" sz="2100" dirty="0"/>
              <a:t>Views and staging views</a:t>
            </a:r>
          </a:p>
          <a:p>
            <a:pPr marL="770334" lvl="2" indent="-257175">
              <a:lnSpc>
                <a:spcPct val="90000"/>
              </a:lnSpc>
              <a:buFont typeface="Arial" panose="020B0604020202020204" pitchFamily="34" charset="0"/>
              <a:buChar char="•"/>
            </a:pPr>
            <a:r>
              <a:rPr lang="en-US" sz="2100" dirty="0"/>
              <a:t>Load scripts</a:t>
            </a:r>
          </a:p>
          <a:p>
            <a:pPr marL="646509" lvl="1" indent="-342900">
              <a:lnSpc>
                <a:spcPct val="90000"/>
              </a:lnSpc>
            </a:pPr>
            <a:r>
              <a:rPr lang="en-US" sz="2100" dirty="0"/>
              <a:t>De-configure cache</a:t>
            </a:r>
          </a:p>
          <a:p>
            <a:pPr marL="856059" lvl="2" indent="-342900">
              <a:lnSpc>
                <a:spcPct val="90000"/>
              </a:lnSpc>
              <a:buFont typeface="Arial" panose="020B0604020202020204" pitchFamily="34" charset="0"/>
              <a:buChar char="•"/>
            </a:pPr>
            <a:r>
              <a:rPr lang="en-US" sz="1950" dirty="0"/>
              <a:t>Undo all cache configuration and delete generated resources</a:t>
            </a:r>
          </a:p>
          <a:p>
            <a:pPr marL="646509" lvl="1" indent="-342900">
              <a:lnSpc>
                <a:spcPct val="90000"/>
              </a:lnSpc>
            </a:pPr>
            <a:r>
              <a:rPr lang="en-US" sz="2100" dirty="0"/>
              <a:t>Refresh cache</a:t>
            </a:r>
          </a:p>
          <a:p>
            <a:pPr marL="856059" lvl="2" indent="-342900">
              <a:lnSpc>
                <a:spcPct val="90000"/>
              </a:lnSpc>
              <a:buFont typeface="Arial" panose="020B0604020202020204" pitchFamily="34" charset="0"/>
              <a:buChar char="•"/>
            </a:pPr>
            <a:r>
              <a:rPr lang="en-US" sz="1950" dirty="0"/>
              <a:t>Drop/Create indexes [optional], execute table statistics [optional]</a:t>
            </a:r>
          </a:p>
          <a:p>
            <a:pPr marL="646509" lvl="1" indent="-342900">
              <a:lnSpc>
                <a:spcPct val="90000"/>
              </a:lnSpc>
            </a:pPr>
            <a:r>
              <a:rPr lang="en-US" sz="2100" dirty="0"/>
              <a:t>Deploy cache resources to target server</a:t>
            </a:r>
          </a:p>
          <a:p>
            <a:pPr marL="770334" lvl="2" indent="-257175">
              <a:lnSpc>
                <a:spcPct val="90000"/>
              </a:lnSpc>
              <a:buFont typeface="Arial" panose="020B0604020202020204" pitchFamily="34" charset="0"/>
              <a:buChar char="•"/>
            </a:pPr>
            <a:r>
              <a:rPr lang="en-US" sz="2100" dirty="0"/>
              <a:t>Create database tables</a:t>
            </a:r>
          </a:p>
          <a:p>
            <a:pPr marL="770334" lvl="2" indent="-257175">
              <a:lnSpc>
                <a:spcPct val="90000"/>
              </a:lnSpc>
              <a:buFont typeface="Arial" panose="020B0604020202020204" pitchFamily="34" charset="0"/>
              <a:buChar char="•"/>
            </a:pPr>
            <a:r>
              <a:rPr lang="en-US" sz="2100" dirty="0"/>
              <a:t>Introspect database tables into </a:t>
            </a:r>
            <a:r>
              <a:rPr lang="en-US" sz="2100" dirty="0" smtClean="0"/>
              <a:t>TIBCO® Data Virtualization</a:t>
            </a:r>
            <a:endParaRPr lang="en-US" sz="2100" dirty="0"/>
          </a:p>
          <a:p>
            <a:pPr lvl="1">
              <a:lnSpc>
                <a:spcPct val="90000"/>
              </a:lnSpc>
            </a:pPr>
            <a:endParaRPr lang="en-US" sz="2100" dirty="0">
              <a:ea typeface="ＭＳ Ｐゴシック" pitchFamily="34" charset="-128"/>
            </a:endParaRPr>
          </a:p>
          <a:p>
            <a:pPr>
              <a:lnSpc>
                <a:spcPct val="90000"/>
              </a:lnSpc>
            </a:pPr>
            <a:endParaRPr lang="en-US" sz="2100" dirty="0">
              <a:ea typeface="ＭＳ Ｐゴシック" pitchFamily="34" charset="-128"/>
            </a:endParaRPr>
          </a:p>
        </p:txBody>
      </p:sp>
      <p:sp>
        <p:nvSpPr>
          <p:cNvPr id="5" name="Footer Placeholder 15"/>
          <p:cNvSpPr>
            <a:spLocks noGrp="1"/>
          </p:cNvSpPr>
          <p:nvPr>
            <p:ph type="ftr" sz="quarter" idx="3"/>
          </p:nvPr>
        </p:nvSpPr>
        <p:spPr>
          <a:xfrm>
            <a:off x="2910840" y="4932046"/>
            <a:ext cx="2895600" cy="274637"/>
          </a:xfrm>
        </p:spPr>
        <p:txBody>
          <a:bodyPr/>
          <a:lstStyle/>
          <a:p>
            <a:r>
              <a:rPr lang="en-US" dirty="0" smtClean="0">
                <a:solidFill>
                  <a:srgbClr val="DCDDDE"/>
                </a:solidFill>
              </a:rPr>
              <a:t>© Copyright 2000-2017 TIBCO Software Inc.</a:t>
            </a:r>
          </a:p>
        </p:txBody>
      </p:sp>
    </p:spTree>
    <p:extLst>
      <p:ext uri="{BB962C8B-B14F-4D97-AF65-F5344CB8AC3E}">
        <p14:creationId xmlns:p14="http://schemas.microsoft.com/office/powerpoint/2010/main" val="121668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smtClean="0">
                <a:ea typeface="ＭＳ Ｐゴシック" pitchFamily="34" charset="-128"/>
              </a:rPr>
              <a:t>Overview</a:t>
            </a:r>
          </a:p>
        </p:txBody>
      </p:sp>
      <p:sp>
        <p:nvSpPr>
          <p:cNvPr id="14339" name="Rectangle 3"/>
          <p:cNvSpPr>
            <a:spLocks noGrp="1"/>
          </p:cNvSpPr>
          <p:nvPr>
            <p:ph type="body" idx="4294967295"/>
          </p:nvPr>
        </p:nvSpPr>
        <p:spPr>
          <a:xfrm>
            <a:off x="458272" y="857250"/>
            <a:ext cx="8532178" cy="4017491"/>
          </a:xfrm>
          <a:prstGeom prst="rect">
            <a:avLst/>
          </a:prstGeom>
        </p:spPr>
        <p:txBody>
          <a:bodyPr>
            <a:normAutofit/>
          </a:bodyPr>
          <a:lstStyle/>
          <a:p>
            <a:pPr>
              <a:lnSpc>
                <a:spcPct val="90000"/>
              </a:lnSpc>
            </a:pPr>
            <a:r>
              <a:rPr lang="en-US" dirty="0">
                <a:ea typeface="ＭＳ Ｐゴシック" pitchFamily="34" charset="-128"/>
              </a:rPr>
              <a:t>Terms</a:t>
            </a:r>
          </a:p>
          <a:p>
            <a:pPr lvl="1">
              <a:lnSpc>
                <a:spcPct val="90000"/>
              </a:lnSpc>
            </a:pPr>
            <a:r>
              <a:rPr lang="en-US" sz="1800" dirty="0">
                <a:ea typeface="ＭＳ Ｐゴシック" pitchFamily="34" charset="-128"/>
              </a:rPr>
              <a:t> </a:t>
            </a:r>
            <a:r>
              <a:rPr lang="en-US" sz="1800" i="1" dirty="0">
                <a:ea typeface="ＭＳ Ｐゴシック" pitchFamily="34" charset="-128"/>
              </a:rPr>
              <a:t>Cache Target </a:t>
            </a:r>
            <a:r>
              <a:rPr lang="en-US" sz="1800" dirty="0">
                <a:ea typeface="ＭＳ Ｐゴシック" pitchFamily="34" charset="-128"/>
              </a:rPr>
              <a:t>– One of the supported cache databases </a:t>
            </a:r>
          </a:p>
          <a:p>
            <a:pPr lvl="1">
              <a:lnSpc>
                <a:spcPct val="90000"/>
              </a:lnSpc>
            </a:pPr>
            <a:r>
              <a:rPr lang="en-US" sz="2100" dirty="0"/>
              <a:t> </a:t>
            </a:r>
            <a:r>
              <a:rPr lang="en-US" sz="2100" i="1" dirty="0"/>
              <a:t>Application</a:t>
            </a:r>
            <a:r>
              <a:rPr lang="en-US" sz="2100" dirty="0"/>
              <a:t> – Refers to the business line, business area or subject area in which the cache framework is applied.</a:t>
            </a:r>
          </a:p>
          <a:p>
            <a:pPr marL="856059" lvl="2" indent="-342900">
              <a:lnSpc>
                <a:spcPct val="90000"/>
              </a:lnSpc>
              <a:buFont typeface="Arial" panose="020B0604020202020204" pitchFamily="34" charset="0"/>
              <a:buChar char="•"/>
            </a:pPr>
            <a:r>
              <a:rPr lang="en-US" sz="1950" dirty="0">
                <a:ea typeface="ＭＳ Ｐゴシック" pitchFamily="34" charset="-128"/>
              </a:rPr>
              <a:t>There is one cache target per application.</a:t>
            </a:r>
          </a:p>
          <a:p>
            <a:pPr lvl="1">
              <a:lnSpc>
                <a:spcPct val="90000"/>
              </a:lnSpc>
            </a:pPr>
            <a:r>
              <a:rPr lang="en-US" sz="2100" i="1" dirty="0"/>
              <a:t> Context</a:t>
            </a:r>
            <a:r>
              <a:rPr lang="en-US" sz="2100" dirty="0"/>
              <a:t> – Procedures within an application are executed within the path boundaries defined by the application “Constants”.</a:t>
            </a:r>
            <a:endParaRPr lang="en-US" sz="1950" dirty="0"/>
          </a:p>
          <a:p>
            <a:pPr marL="770334" lvl="2" indent="-257175">
              <a:lnSpc>
                <a:spcPct val="90000"/>
              </a:lnSpc>
              <a:buFont typeface="Arial" panose="020B0604020202020204" pitchFamily="34" charset="0"/>
              <a:buChar char="•"/>
            </a:pPr>
            <a:r>
              <a:rPr lang="en-US" sz="1800" dirty="0">
                <a:ea typeface="ＭＳ Ｐゴシック" pitchFamily="34" charset="-128"/>
              </a:rPr>
              <a:t>Paths, cache data sources and logging are assigned by Constants.</a:t>
            </a:r>
          </a:p>
          <a:p>
            <a:pPr marL="770334" lvl="2" indent="-257175">
              <a:lnSpc>
                <a:spcPct val="90000"/>
              </a:lnSpc>
              <a:buFont typeface="Arial" panose="020B0604020202020204" pitchFamily="34" charset="0"/>
              <a:buChar char="•"/>
            </a:pPr>
            <a:r>
              <a:rPr lang="en-US" sz="1800" dirty="0">
                <a:ea typeface="ＭＳ Ｐゴシック" pitchFamily="34" charset="-128"/>
              </a:rPr>
              <a:t>All cache framework operations execute within the paths of the application.</a:t>
            </a:r>
          </a:p>
          <a:p>
            <a:pPr marL="1028700" lvl="4" indent="-257175">
              <a:lnSpc>
                <a:spcPct val="90000"/>
              </a:lnSpc>
              <a:buFont typeface="Wingdings" panose="05000000000000000000" pitchFamily="2" charset="2"/>
              <a:buChar char="§"/>
            </a:pPr>
            <a:r>
              <a:rPr lang="en-US" sz="1350" dirty="0">
                <a:ea typeface="ＭＳ Ｐゴシック" pitchFamily="34" charset="-128"/>
              </a:rPr>
              <a:t>Cache Configuration and De-configuration</a:t>
            </a:r>
          </a:p>
          <a:p>
            <a:pPr marL="1028700" lvl="4" indent="-257175">
              <a:lnSpc>
                <a:spcPct val="90000"/>
              </a:lnSpc>
              <a:buFont typeface="Wingdings" panose="05000000000000000000" pitchFamily="2" charset="2"/>
              <a:buChar char="§"/>
            </a:pPr>
            <a:r>
              <a:rPr lang="en-US" sz="1350" dirty="0">
                <a:ea typeface="ＭＳ Ｐゴシック" pitchFamily="34" charset="-128"/>
              </a:rPr>
              <a:t>Refresh</a:t>
            </a:r>
          </a:p>
          <a:p>
            <a:pPr marL="1028700" lvl="4" indent="-257175">
              <a:lnSpc>
                <a:spcPct val="90000"/>
              </a:lnSpc>
              <a:buFont typeface="Wingdings" panose="05000000000000000000" pitchFamily="2" charset="2"/>
              <a:buChar char="§"/>
            </a:pPr>
            <a:r>
              <a:rPr lang="en-US" sz="1350" dirty="0">
                <a:ea typeface="ＭＳ Ｐゴシック" pitchFamily="34" charset="-128"/>
              </a:rPr>
              <a:t>Deployment</a:t>
            </a:r>
          </a:p>
          <a:p>
            <a:pPr marL="513159" indent="-342900">
              <a:lnSpc>
                <a:spcPct val="90000"/>
              </a:lnSpc>
              <a:buFont typeface="Arial" panose="020B0604020202020204" pitchFamily="34" charset="0"/>
              <a:buChar char="•"/>
            </a:pPr>
            <a:endParaRPr lang="en-US" sz="2250" dirty="0">
              <a:ea typeface="ＭＳ Ｐゴシック" pitchFamily="34" charset="-128"/>
            </a:endParaRPr>
          </a:p>
          <a:p>
            <a:pPr>
              <a:lnSpc>
                <a:spcPct val="90000"/>
              </a:lnSpc>
            </a:pPr>
            <a:endParaRPr lang="en-US" sz="2100" dirty="0">
              <a:ea typeface="ＭＳ Ｐゴシック" pitchFamily="34" charset="-128"/>
            </a:endParaRPr>
          </a:p>
        </p:txBody>
      </p:sp>
      <p:sp>
        <p:nvSpPr>
          <p:cNvPr id="5" name="Footer Placeholder 15"/>
          <p:cNvSpPr>
            <a:spLocks noGrp="1"/>
          </p:cNvSpPr>
          <p:nvPr>
            <p:ph type="ftr" sz="quarter" idx="3"/>
          </p:nvPr>
        </p:nvSpPr>
        <p:spPr>
          <a:xfrm>
            <a:off x="2910840" y="4932046"/>
            <a:ext cx="2895600" cy="274637"/>
          </a:xfrm>
        </p:spPr>
        <p:txBody>
          <a:bodyPr/>
          <a:lstStyle/>
          <a:p>
            <a:r>
              <a:rPr lang="en-US" dirty="0" smtClean="0">
                <a:solidFill>
                  <a:srgbClr val="DCDDDE"/>
                </a:solidFill>
              </a:rPr>
              <a:t>© Copyright 2000-2017 TIBCO Software Inc.</a:t>
            </a:r>
          </a:p>
        </p:txBody>
      </p:sp>
    </p:spTree>
    <p:extLst>
      <p:ext uri="{BB962C8B-B14F-4D97-AF65-F5344CB8AC3E}">
        <p14:creationId xmlns:p14="http://schemas.microsoft.com/office/powerpoint/2010/main" val="113584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Cache Target </a:t>
            </a:r>
            <a:r>
              <a:rPr lang="en-US" dirty="0" smtClean="0">
                <a:ea typeface="ＭＳ Ｐゴシック" pitchFamily="34" charset="-128"/>
              </a:rPr>
              <a:t>Databases</a:t>
            </a:r>
          </a:p>
        </p:txBody>
      </p:sp>
      <p:sp>
        <p:nvSpPr>
          <p:cNvPr id="14339" name="Rectangle 3"/>
          <p:cNvSpPr>
            <a:spLocks noGrp="1"/>
          </p:cNvSpPr>
          <p:nvPr>
            <p:ph type="body" idx="4294967295"/>
          </p:nvPr>
        </p:nvSpPr>
        <p:spPr>
          <a:xfrm>
            <a:off x="458272" y="857250"/>
            <a:ext cx="8532178" cy="3886200"/>
          </a:xfrm>
          <a:prstGeom prst="rect">
            <a:avLst/>
          </a:prstGeom>
        </p:spPr>
        <p:txBody>
          <a:bodyPr>
            <a:normAutofit/>
          </a:bodyPr>
          <a:lstStyle/>
          <a:p>
            <a:r>
              <a:rPr lang="en-US" i="1" dirty="0">
                <a:ea typeface="ＭＳ Ｐゴシック" pitchFamily="34" charset="-128"/>
              </a:rPr>
              <a:t>Oracle, SQL Server, </a:t>
            </a:r>
            <a:r>
              <a:rPr lang="en-US" i="1" dirty="0" err="1">
                <a:ea typeface="ＭＳ Ｐゴシック" pitchFamily="34" charset="-128"/>
              </a:rPr>
              <a:t>Netezza</a:t>
            </a:r>
            <a:endParaRPr lang="en-US" dirty="0">
              <a:ea typeface="ＭＳ Ｐゴシック" pitchFamily="34" charset="-128"/>
            </a:endParaRPr>
          </a:p>
          <a:p>
            <a:pPr lvl="1"/>
            <a:r>
              <a:rPr lang="en-US" sz="1800" dirty="0">
                <a:ea typeface="ＭＳ Ｐゴシック" pitchFamily="34" charset="-128"/>
              </a:rPr>
              <a:t> </a:t>
            </a:r>
            <a:r>
              <a:rPr lang="en-US" sz="2100" dirty="0">
                <a:ea typeface="ＭＳ Ｐゴシック" pitchFamily="34" charset="-128"/>
              </a:rPr>
              <a:t>Supports native cache loading on full cache or incremental initialization</a:t>
            </a:r>
          </a:p>
          <a:p>
            <a:pPr lvl="1"/>
            <a:r>
              <a:rPr lang="en-US" sz="2100" dirty="0">
                <a:ea typeface="ＭＳ Ｐゴシック" pitchFamily="34" charset="-128"/>
              </a:rPr>
              <a:t> Support Insert/Select for delta loads</a:t>
            </a:r>
          </a:p>
          <a:p>
            <a:pPr lvl="1"/>
            <a:r>
              <a:rPr lang="en-US" sz="2100" dirty="0">
                <a:ea typeface="ＭＳ Ｐゴシック" pitchFamily="34" charset="-128"/>
              </a:rPr>
              <a:t> Support Merge for Insert, Update, Delete from staging table into cache</a:t>
            </a:r>
          </a:p>
          <a:p>
            <a:pPr lvl="1"/>
            <a:r>
              <a:rPr lang="en-US" sz="2100" dirty="0">
                <a:ea typeface="ＭＳ Ｐゴシック" pitchFamily="34" charset="-128"/>
              </a:rPr>
              <a:t> Support truncate of staging table</a:t>
            </a:r>
          </a:p>
          <a:p>
            <a:pPr lvl="1"/>
            <a:r>
              <a:rPr lang="en-US" sz="2100" dirty="0">
                <a:ea typeface="ＭＳ Ｐゴシック" pitchFamily="34" charset="-128"/>
              </a:rPr>
              <a:t> Support pre/post procedures for full cache mode</a:t>
            </a:r>
          </a:p>
          <a:p>
            <a:pPr lvl="1"/>
            <a:r>
              <a:rPr lang="en-US" sz="2100" dirty="0">
                <a:ea typeface="ＭＳ Ｐゴシック" pitchFamily="34" charset="-128"/>
              </a:rPr>
              <a:t> Supports indexes and </a:t>
            </a:r>
            <a:r>
              <a:rPr lang="en-US" sz="2100" dirty="0" err="1">
                <a:ea typeface="ＭＳ Ｐゴシック" pitchFamily="34" charset="-128"/>
              </a:rPr>
              <a:t>Netezza</a:t>
            </a:r>
            <a:r>
              <a:rPr lang="en-US" sz="2100" dirty="0">
                <a:ea typeface="ＭＳ Ｐゴシック" pitchFamily="34" charset="-128"/>
              </a:rPr>
              <a:t> distribution columns</a:t>
            </a:r>
          </a:p>
        </p:txBody>
      </p:sp>
      <p:sp>
        <p:nvSpPr>
          <p:cNvPr id="5" name="Footer Placeholder 15"/>
          <p:cNvSpPr>
            <a:spLocks noGrp="1"/>
          </p:cNvSpPr>
          <p:nvPr>
            <p:ph type="ftr" sz="quarter" idx="3"/>
          </p:nvPr>
        </p:nvSpPr>
        <p:spPr>
          <a:xfrm>
            <a:off x="2910840" y="4932046"/>
            <a:ext cx="2895600" cy="274637"/>
          </a:xfrm>
        </p:spPr>
        <p:txBody>
          <a:bodyPr/>
          <a:lstStyle/>
          <a:p>
            <a:r>
              <a:rPr lang="en-US" dirty="0" smtClean="0">
                <a:solidFill>
                  <a:srgbClr val="DCDDDE"/>
                </a:solidFill>
              </a:rPr>
              <a:t>© Copyright 2000-2017 TIBCO Software Inc.</a:t>
            </a:r>
          </a:p>
        </p:txBody>
      </p:sp>
    </p:spTree>
    <p:extLst>
      <p:ext uri="{BB962C8B-B14F-4D97-AF65-F5344CB8AC3E}">
        <p14:creationId xmlns:p14="http://schemas.microsoft.com/office/powerpoint/2010/main" val="211033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smtClean="0">
                <a:ea typeface="ＭＳ Ｐゴシック" pitchFamily="34" charset="-128"/>
              </a:rPr>
              <a:t>Cache Configuration Methodologies</a:t>
            </a:r>
          </a:p>
        </p:txBody>
      </p:sp>
      <p:sp>
        <p:nvSpPr>
          <p:cNvPr id="14339" name="Rectangle 3"/>
          <p:cNvSpPr>
            <a:spLocks noGrp="1"/>
          </p:cNvSpPr>
          <p:nvPr>
            <p:ph type="body" idx="4294967295"/>
          </p:nvPr>
        </p:nvSpPr>
        <p:spPr>
          <a:xfrm>
            <a:off x="458272" y="857250"/>
            <a:ext cx="8532178" cy="4103370"/>
          </a:xfrm>
          <a:prstGeom prst="rect">
            <a:avLst/>
          </a:prstGeom>
        </p:spPr>
        <p:txBody>
          <a:bodyPr>
            <a:normAutofit fontScale="77500" lnSpcReduction="20000"/>
          </a:bodyPr>
          <a:lstStyle/>
          <a:p>
            <a:r>
              <a:rPr lang="en-US" b="1" dirty="0">
                <a:ea typeface="ＭＳ Ｐゴシック" pitchFamily="34" charset="-128"/>
              </a:rPr>
              <a:t>Full cache </a:t>
            </a:r>
            <a:r>
              <a:rPr lang="en-US" dirty="0">
                <a:ea typeface="ＭＳ Ｐゴシック" pitchFamily="34" charset="-128"/>
              </a:rPr>
              <a:t>– retrieve the full set of rows from the system of record during each cache refresh</a:t>
            </a:r>
          </a:p>
          <a:p>
            <a:pPr lvl="1"/>
            <a:r>
              <a:rPr lang="en-US" sz="2250" dirty="0">
                <a:ea typeface="ＭＳ Ｐゴシック" pitchFamily="34" charset="-128"/>
              </a:rPr>
              <a:t> </a:t>
            </a:r>
            <a:r>
              <a:rPr lang="en-US" sz="2250" i="1" dirty="0">
                <a:ea typeface="ＭＳ Ｐゴシック" pitchFamily="34" charset="-128"/>
              </a:rPr>
              <a:t>Single table </a:t>
            </a:r>
            <a:r>
              <a:rPr lang="en-US" sz="2250" dirty="0">
                <a:ea typeface="ＭＳ Ｐゴシック" pitchFamily="34" charset="-128"/>
              </a:rPr>
              <a:t>– Utilize a single table with a “</a:t>
            </a:r>
            <a:r>
              <a:rPr lang="en-US" sz="2250" dirty="0" err="1">
                <a:ea typeface="ＭＳ Ｐゴシック" pitchFamily="34" charset="-128"/>
              </a:rPr>
              <a:t>cachekey</a:t>
            </a:r>
            <a:r>
              <a:rPr lang="en-US" sz="2250" dirty="0">
                <a:ea typeface="ＭＳ Ｐゴシック" pitchFamily="34" charset="-128"/>
              </a:rPr>
              <a:t>”</a:t>
            </a:r>
          </a:p>
          <a:p>
            <a:pPr lvl="1"/>
            <a:r>
              <a:rPr lang="en-US" sz="2250" dirty="0">
                <a:ea typeface="ＭＳ Ｐゴシック" pitchFamily="34" charset="-128"/>
              </a:rPr>
              <a:t> </a:t>
            </a:r>
            <a:r>
              <a:rPr lang="en-US" sz="2250" i="1" dirty="0">
                <a:ea typeface="ＭＳ Ｐゴシック" pitchFamily="34" charset="-128"/>
              </a:rPr>
              <a:t>Multi-table</a:t>
            </a:r>
            <a:r>
              <a:rPr lang="en-US" sz="2250" dirty="0">
                <a:ea typeface="ＭＳ Ｐゴシック" pitchFamily="34" charset="-128"/>
              </a:rPr>
              <a:t> – Utilize multiple tables with no “</a:t>
            </a:r>
            <a:r>
              <a:rPr lang="en-US" sz="2250" dirty="0" err="1">
                <a:ea typeface="ＭＳ Ｐゴシック" pitchFamily="34" charset="-128"/>
              </a:rPr>
              <a:t>cachekey</a:t>
            </a:r>
            <a:r>
              <a:rPr lang="en-US" sz="2250" dirty="0">
                <a:ea typeface="ＭＳ Ｐゴシック" pitchFamily="34" charset="-128"/>
              </a:rPr>
              <a:t>”</a:t>
            </a:r>
          </a:p>
          <a:p>
            <a:pPr marL="856059" lvl="2" indent="-342900">
              <a:buFont typeface="Arial" panose="020B0604020202020204" pitchFamily="34" charset="0"/>
              <a:buChar char="•"/>
            </a:pPr>
            <a:r>
              <a:rPr lang="en-US" sz="2100" dirty="0">
                <a:ea typeface="ＭＳ Ｐゴシック" pitchFamily="34" charset="-128"/>
              </a:rPr>
              <a:t>Supports “TRUNCATE” and “INDEXES” natively</a:t>
            </a:r>
          </a:p>
          <a:p>
            <a:r>
              <a:rPr lang="en-US" b="1" dirty="0">
                <a:ea typeface="ＭＳ Ｐゴシック" pitchFamily="34" charset="-128"/>
              </a:rPr>
              <a:t>Incremental</a:t>
            </a:r>
            <a:r>
              <a:rPr lang="en-US" dirty="0">
                <a:ea typeface="ＭＳ Ｐゴシック" pitchFamily="34" charset="-128"/>
              </a:rPr>
              <a:t> – retrieve full set of rows for initial load and delta rows thereafter</a:t>
            </a:r>
          </a:p>
          <a:p>
            <a:pPr lvl="1"/>
            <a:r>
              <a:rPr lang="en-US" sz="2250" dirty="0">
                <a:ea typeface="ＭＳ Ｐゴシック" pitchFamily="34" charset="-128"/>
              </a:rPr>
              <a:t> </a:t>
            </a:r>
            <a:r>
              <a:rPr lang="en-US" sz="2250" i="1" dirty="0">
                <a:ea typeface="ＭＳ Ｐゴシック" pitchFamily="34" charset="-128"/>
              </a:rPr>
              <a:t>Pure-Incremental</a:t>
            </a:r>
          </a:p>
          <a:p>
            <a:pPr marL="856059" lvl="2" indent="-342900">
              <a:buFont typeface="Arial" panose="020B0604020202020204" pitchFamily="34" charset="0"/>
              <a:buChar char="•"/>
            </a:pPr>
            <a:r>
              <a:rPr lang="en-US" sz="2100" dirty="0">
                <a:ea typeface="ＭＳ Ｐゴシック" pitchFamily="34" charset="-128"/>
              </a:rPr>
              <a:t>Uses JDBC to load data for both initial and delta</a:t>
            </a:r>
          </a:p>
          <a:p>
            <a:pPr lvl="1"/>
            <a:r>
              <a:rPr lang="en-US" sz="2250" dirty="0">
                <a:ea typeface="ＭＳ Ｐゴシック" pitchFamily="34" charset="-128"/>
              </a:rPr>
              <a:t> </a:t>
            </a:r>
            <a:r>
              <a:rPr lang="en-US" sz="2250" i="1" dirty="0">
                <a:ea typeface="ＭＳ Ｐゴシック" pitchFamily="34" charset="-128"/>
              </a:rPr>
              <a:t>Hybrid-Incremental</a:t>
            </a:r>
          </a:p>
          <a:p>
            <a:pPr marL="856059" lvl="2" indent="-342900">
              <a:buFont typeface="Arial" panose="020B0604020202020204" pitchFamily="34" charset="0"/>
              <a:buChar char="•"/>
            </a:pPr>
            <a:r>
              <a:rPr lang="en-US" sz="2100" dirty="0">
                <a:ea typeface="ＭＳ Ｐゴシック" pitchFamily="34" charset="-128"/>
              </a:rPr>
              <a:t>Uses native load for initial and JDBC for delta.  </a:t>
            </a:r>
          </a:p>
          <a:p>
            <a:pPr marL="856059" lvl="2" indent="-342900">
              <a:buFont typeface="Arial" panose="020B0604020202020204" pitchFamily="34" charset="0"/>
              <a:buChar char="•"/>
            </a:pPr>
            <a:r>
              <a:rPr lang="en-US" sz="2100" dirty="0">
                <a:ea typeface="ＭＳ Ｐゴシック" pitchFamily="34" charset="-128"/>
              </a:rPr>
              <a:t>Handles Insert and Update but not Delete from system of record</a:t>
            </a:r>
          </a:p>
          <a:p>
            <a:pPr lvl="1"/>
            <a:r>
              <a:rPr lang="en-US" sz="2250" dirty="0">
                <a:ea typeface="ＭＳ Ｐゴシック" pitchFamily="34" charset="-128"/>
              </a:rPr>
              <a:t> </a:t>
            </a:r>
            <a:r>
              <a:rPr lang="en-US" sz="2250" i="1" dirty="0">
                <a:ea typeface="ＭＳ Ｐゴシック" pitchFamily="34" charset="-128"/>
              </a:rPr>
              <a:t>Merge Incremental</a:t>
            </a:r>
          </a:p>
          <a:p>
            <a:pPr marL="856059" lvl="2" indent="-342900">
              <a:buFont typeface="Arial" panose="020B0604020202020204" pitchFamily="34" charset="0"/>
              <a:buChar char="•"/>
            </a:pPr>
            <a:r>
              <a:rPr lang="en-US" sz="2100" dirty="0">
                <a:ea typeface="ＭＳ Ｐゴシック" pitchFamily="34" charset="-128"/>
              </a:rPr>
              <a:t>Type 1, 2 and 4 are supported.</a:t>
            </a:r>
          </a:p>
          <a:p>
            <a:pPr marL="856059" lvl="2" indent="-342900">
              <a:buFont typeface="Arial" panose="020B0604020202020204" pitchFamily="34" charset="0"/>
              <a:buChar char="•"/>
            </a:pPr>
            <a:r>
              <a:rPr lang="en-US" sz="2100" dirty="0">
                <a:ea typeface="ＭＳ Ｐゴシック" pitchFamily="34" charset="-128"/>
              </a:rPr>
              <a:t>Uses native load for initial and JDBC for delta.  </a:t>
            </a:r>
          </a:p>
          <a:p>
            <a:pPr marL="856059" lvl="2" indent="-342900">
              <a:buFont typeface="Arial" panose="020B0604020202020204" pitchFamily="34" charset="0"/>
              <a:buChar char="•"/>
            </a:pPr>
            <a:r>
              <a:rPr lang="en-US" sz="2100" dirty="0">
                <a:ea typeface="ＭＳ Ｐゴシック" pitchFamily="34" charset="-128"/>
              </a:rPr>
              <a:t>Uses native MERGE for Insert, Update, Delete of rows from system of record.</a:t>
            </a:r>
          </a:p>
        </p:txBody>
      </p:sp>
      <p:sp>
        <p:nvSpPr>
          <p:cNvPr id="5" name="Footer Placeholder 15"/>
          <p:cNvSpPr>
            <a:spLocks noGrp="1"/>
          </p:cNvSpPr>
          <p:nvPr>
            <p:ph type="ftr" sz="quarter" idx="3"/>
          </p:nvPr>
        </p:nvSpPr>
        <p:spPr>
          <a:xfrm>
            <a:off x="2910840" y="4932046"/>
            <a:ext cx="2895600" cy="274637"/>
          </a:xfrm>
        </p:spPr>
        <p:txBody>
          <a:bodyPr/>
          <a:lstStyle/>
          <a:p>
            <a:r>
              <a:rPr lang="en-US" dirty="0" smtClean="0">
                <a:solidFill>
                  <a:srgbClr val="DCDDDE"/>
                </a:solidFill>
              </a:rPr>
              <a:t>© Copyright 2000-2017 TIBCO Software Inc.</a:t>
            </a:r>
          </a:p>
        </p:txBody>
      </p:sp>
    </p:spTree>
    <p:extLst>
      <p:ext uri="{BB962C8B-B14F-4D97-AF65-F5344CB8AC3E}">
        <p14:creationId xmlns:p14="http://schemas.microsoft.com/office/powerpoint/2010/main" val="11271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825529"/>
          </a:xfrm>
        </p:spPr>
        <p:txBody>
          <a:bodyPr/>
          <a:lstStyle/>
          <a:p>
            <a:pPr algn="ctr"/>
            <a:r>
              <a:rPr lang="en-US" sz="3600" dirty="0">
                <a:solidFill>
                  <a:srgbClr val="3D8DFF"/>
                </a:solidFill>
              </a:rPr>
              <a:t>Cache Framework Details</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2008870779"/>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smtClean="0">
                <a:ea typeface="ＭＳ Ｐゴシック" pitchFamily="34" charset="-128"/>
              </a:rPr>
              <a:t>Cache Framework Attributes</a:t>
            </a:r>
          </a:p>
        </p:txBody>
      </p:sp>
      <p:sp>
        <p:nvSpPr>
          <p:cNvPr id="14339" name="Rectangle 3"/>
          <p:cNvSpPr>
            <a:spLocks noGrp="1"/>
          </p:cNvSpPr>
          <p:nvPr>
            <p:ph type="body" idx="4294967295"/>
          </p:nvPr>
        </p:nvSpPr>
        <p:spPr>
          <a:xfrm>
            <a:off x="458272" y="857250"/>
            <a:ext cx="8532178" cy="3886200"/>
          </a:xfrm>
          <a:prstGeom prst="rect">
            <a:avLst/>
          </a:prstGeom>
        </p:spPr>
        <p:txBody>
          <a:bodyPr>
            <a:normAutofit fontScale="92500"/>
          </a:bodyPr>
          <a:lstStyle/>
          <a:p>
            <a:r>
              <a:rPr lang="en-US" i="1" dirty="0" err="1">
                <a:ea typeface="ＭＳ Ｐゴシック" pitchFamily="34" charset="-128"/>
              </a:rPr>
              <a:t>CachingData</a:t>
            </a:r>
            <a:endParaRPr lang="en-US" i="1" dirty="0">
              <a:ea typeface="ＭＳ Ｐゴシック" pitchFamily="34" charset="-128"/>
            </a:endParaRPr>
          </a:p>
          <a:p>
            <a:pPr lvl="1"/>
            <a:r>
              <a:rPr lang="en-US" sz="2250" i="1" dirty="0">
                <a:ea typeface="ＭＳ Ｐゴシック" pitchFamily="34" charset="-128"/>
              </a:rPr>
              <a:t> </a:t>
            </a:r>
            <a:r>
              <a:rPr lang="en-US" sz="2250" i="1" dirty="0" smtClean="0">
                <a:ea typeface="ＭＳ Ｐゴシック" pitchFamily="34" charset="-128"/>
              </a:rPr>
              <a:t>DV </a:t>
            </a:r>
            <a:r>
              <a:rPr lang="en-US" sz="2250" i="1" dirty="0">
                <a:ea typeface="ＭＳ Ｐゴシック" pitchFamily="34" charset="-128"/>
              </a:rPr>
              <a:t>procedure with a list of </a:t>
            </a:r>
            <a:r>
              <a:rPr lang="en-US" sz="2250" i="1" dirty="0" smtClean="0">
                <a:ea typeface="ＭＳ Ｐゴシック" pitchFamily="34" charset="-128"/>
              </a:rPr>
              <a:t>DV </a:t>
            </a:r>
            <a:r>
              <a:rPr lang="en-US" sz="2250" i="1" dirty="0">
                <a:ea typeface="ＭＳ Ｐゴシック" pitchFamily="34" charset="-128"/>
              </a:rPr>
              <a:t>views to manage all cache operations</a:t>
            </a:r>
          </a:p>
          <a:p>
            <a:pPr lvl="1"/>
            <a:r>
              <a:rPr lang="en-US" sz="2250" i="1" dirty="0">
                <a:ea typeface="ＭＳ Ｐゴシック" pitchFamily="34" charset="-128"/>
              </a:rPr>
              <a:t> Insert into CACHING_DATA table</a:t>
            </a:r>
          </a:p>
          <a:p>
            <a:r>
              <a:rPr lang="en-US" i="1" dirty="0">
                <a:ea typeface="ＭＳ Ｐゴシック" pitchFamily="34" charset="-128"/>
              </a:rPr>
              <a:t>Attribute framework</a:t>
            </a:r>
          </a:p>
          <a:p>
            <a:pPr lvl="1"/>
            <a:r>
              <a:rPr lang="en-US" sz="2250" i="1" dirty="0">
                <a:ea typeface="ＭＳ Ｐゴシック" pitchFamily="34" charset="-128"/>
              </a:rPr>
              <a:t> CACHING_DATA – configuration procedure used to configure behavior on a per view basis using attributes.   Attributes use a name/value pair system within the XML format.</a:t>
            </a:r>
          </a:p>
          <a:p>
            <a:pPr marL="856059" lvl="2" indent="-342900">
              <a:buFont typeface="Arial" panose="020B0604020202020204" pitchFamily="34" charset="0"/>
              <a:buChar char="•"/>
            </a:pPr>
            <a:r>
              <a:rPr lang="en-US" sz="1500" i="1" dirty="0">
                <a:ea typeface="ＭＳ Ｐゴシック" pitchFamily="34" charset="-128"/>
              </a:rPr>
              <a:t>KEY_NAME = SDT</a:t>
            </a:r>
          </a:p>
          <a:p>
            <a:pPr marL="856059" lvl="2" indent="-342900">
              <a:buFont typeface="Arial" panose="020B0604020202020204" pitchFamily="34" charset="0"/>
              <a:buChar char="•"/>
            </a:pPr>
            <a:r>
              <a:rPr lang="en-US" sz="1500" i="1" dirty="0">
                <a:ea typeface="ＭＳ Ｐゴシック" pitchFamily="34" charset="-128"/>
              </a:rPr>
              <a:t>KEY_TYPE = TIMESTAMP</a:t>
            </a:r>
          </a:p>
          <a:p>
            <a:pPr marL="856059" lvl="2" indent="-342900">
              <a:buFont typeface="Arial" panose="020B0604020202020204" pitchFamily="34" charset="0"/>
              <a:buChar char="•"/>
            </a:pPr>
            <a:r>
              <a:rPr lang="en-US" sz="1500" i="1" dirty="0">
                <a:ea typeface="ＭＳ Ｐゴシック" pitchFamily="34" charset="-128"/>
              </a:rPr>
              <a:t>KEY_STARTING_VALUE = 1900-01-01 00:00:00</a:t>
            </a:r>
            <a:endParaRPr lang="en-US" dirty="0">
              <a:ea typeface="ＭＳ Ｐゴシック" pitchFamily="34" charset="-128"/>
            </a:endParaRPr>
          </a:p>
        </p:txBody>
      </p:sp>
      <p:sp>
        <p:nvSpPr>
          <p:cNvPr id="5"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2008110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1461</TotalTime>
  <Words>1677</Words>
  <Application>Microsoft Macintosh PowerPoint</Application>
  <PresentationFormat>On-screen Show (16:9)</PresentationFormat>
  <Paragraphs>480</Paragraphs>
  <Slides>23</Slides>
  <Notes>23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23</vt:i4>
      </vt:variant>
    </vt:vector>
  </HeadingPairs>
  <TitlesOfParts>
    <vt:vector size="36" baseType="lpstr">
      <vt:lpstr>Arial Black</vt:lpstr>
      <vt:lpstr>Arial Unicode MS</vt:lpstr>
      <vt:lpstr>Calibri</vt:lpstr>
      <vt:lpstr>Gotham Light</vt:lpstr>
      <vt:lpstr>Helvetica</vt:lpstr>
      <vt:lpstr>Lucida Grande</vt:lpstr>
      <vt:lpstr>MS PGothic</vt:lpstr>
      <vt:lpstr>ＭＳ Ｐゴシック</vt:lpstr>
      <vt:lpstr>Times New Roman</vt:lpstr>
      <vt:lpstr>Wingdings</vt:lpstr>
      <vt:lpstr>Arial</vt:lpstr>
      <vt:lpstr>2015 TIBCO Master Widescreen v042615</vt:lpstr>
      <vt:lpstr>2015 TIBCO Master WideScreen Blanks</vt:lpstr>
      <vt:lpstr>PowerPoint Presentation</vt:lpstr>
      <vt:lpstr>Agenda</vt:lpstr>
      <vt:lpstr>Cache Framework Overview</vt:lpstr>
      <vt:lpstr>Overview</vt:lpstr>
      <vt:lpstr>Overview</vt:lpstr>
      <vt:lpstr>Cache Target Databases</vt:lpstr>
      <vt:lpstr>Cache Configuration Methodologies</vt:lpstr>
      <vt:lpstr>Cache Framework Details</vt:lpstr>
      <vt:lpstr>Cache Framework Attributes</vt:lpstr>
      <vt:lpstr>Cache Framework Log</vt:lpstr>
      <vt:lpstr>Cache Framework Additional Capabilities</vt:lpstr>
      <vt:lpstr>Cache Framework Methodologies (Cache Types)</vt:lpstr>
      <vt:lpstr>Data Virtualization - Caching</vt:lpstr>
      <vt:lpstr>Data Virtualization – Full Single-table Caching Full Refresh</vt:lpstr>
      <vt:lpstr>Data Virtualization – Full Multi-table Caching Full Refresh</vt:lpstr>
      <vt:lpstr>Data Virtualization – Incremental Caching Incremental Refresh (Pure)</vt:lpstr>
      <vt:lpstr>Data Virtualization – Incremental Hybrid Caching Incremental Refresh (Delta No-Stage)</vt:lpstr>
      <vt:lpstr>Data Virtualization – Incremental Hybrid Caching Incremental Refresh (Delta Stage)</vt:lpstr>
      <vt:lpstr>Data Virtualization – Incremental Merge Type 1 Caching Incremental Refresh (Hybrid)</vt:lpstr>
      <vt:lpstr>Data Virtualization – Incremental Merge Type 2 Caching Incremental Refresh (Hybrid)</vt:lpstr>
      <vt:lpstr>Data Virtualization – Incremental Merge Type 4 Caching Incremental Refresh (Hybrid)</vt:lpstr>
      <vt:lpstr>PowerPoint Presentation</vt:lpstr>
      <vt:lpstr>PowerPoint Presentation</vt:lpstr>
    </vt:vector>
  </TitlesOfParts>
  <Company>TIBCO Software Inc</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41</cp:revision>
  <dcterms:created xsi:type="dcterms:W3CDTF">2015-09-09T19:27:25Z</dcterms:created>
  <dcterms:modified xsi:type="dcterms:W3CDTF">2017-12-21T13:55:27Z</dcterms:modified>
</cp:coreProperties>
</file>