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6"/>
  </p:notesMasterIdLst>
  <p:handoutMasterIdLst>
    <p:handoutMasterId r:id="rId27"/>
  </p:handoutMasterIdLst>
  <p:sldIdLst>
    <p:sldId id="294" r:id="rId3"/>
    <p:sldId id="298" r:id="rId4"/>
    <p:sldId id="361" r:id="rId5"/>
    <p:sldId id="362" r:id="rId6"/>
    <p:sldId id="363" r:id="rId7"/>
    <p:sldId id="364" r:id="rId8"/>
    <p:sldId id="365"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70" r:id="rId23"/>
    <p:sldId id="371" r:id="rId24"/>
    <p:sldId id="268" r:id="rId25"/>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0" autoAdjust="0"/>
    <p:restoredTop sz="85103"/>
  </p:normalViewPr>
  <p:slideViewPr>
    <p:cSldViewPr snapToGrid="0" snapToObjects="1">
      <p:cViewPr varScale="1">
        <p:scale>
          <a:sx n="125" d="100"/>
          <a:sy n="125" d="100"/>
        </p:scale>
        <p:origin x="168" y="304"/>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Data Abstraction Conceptual Design</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Practical Next Steps</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Implementing Data Abstraction Design Concepts</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Summary of Key Benefits</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Data Abstraction Conceptual Design</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Implementing Data Abstraction Design Concepts</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Summary of Key Benefits</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Practical Next Steps</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DCE4F76-9175-4BCE-A5BB-FF062029ECDC}" type="slidenum">
              <a:rPr lang="en-US" sz="1200" smtClean="0">
                <a:solidFill>
                  <a:schemeClr val="tx1"/>
                </a:solidFill>
              </a:rPr>
              <a:pPr eaLnBrk="1" hangingPunct="1"/>
              <a:t>10</a:t>
            </a:fld>
            <a:endParaRPr lang="en-US" sz="1200" smtClean="0">
              <a:solidFill>
                <a:schemeClr val="tx1"/>
              </a:solidFill>
            </a:endParaRPr>
          </a:p>
        </p:txBody>
      </p:sp>
      <p:sp>
        <p:nvSpPr>
          <p:cNvPr id="49155" name="Rectangle 2"/>
          <p:cNvSpPr>
            <a:spLocks noGrp="1" noRot="1" noChangeAspect="1" noChangeArrowheads="1" noTextEdit="1"/>
          </p:cNvSpPr>
          <p:nvPr>
            <p:ph type="sldImg"/>
          </p:nvPr>
        </p:nvSpPr>
        <p:spPr>
          <a:xfrm>
            <a:off x="381000" y="385763"/>
            <a:ext cx="6096000" cy="3429000"/>
          </a:xfrm>
          <a:ln/>
        </p:spPr>
      </p:sp>
      <p:sp>
        <p:nvSpPr>
          <p:cNvPr id="49156" name="Rectangle 3"/>
          <p:cNvSpPr>
            <a:spLocks noGrp="1" noChangeArrowheads="1"/>
          </p:cNvSpPr>
          <p:nvPr>
            <p:ph type="body" idx="1"/>
          </p:nvPr>
        </p:nvSpPr>
        <p:spPr>
          <a:noFill/>
        </p:spPr>
        <p:txBody>
          <a:bodyPr/>
          <a:lstStyle/>
          <a:p>
            <a:pPr eaLnBrk="1" hangingPunct="1"/>
            <a:r>
              <a:rPr lang="en-US" b="1" u="sng" dirty="0" smtClean="0">
                <a:latin typeface="Arial" charset="0"/>
              </a:rPr>
              <a:t>Physical Metadata </a:t>
            </a:r>
          </a:p>
          <a:p>
            <a:pPr eaLnBrk="1" hangingPunct="1"/>
            <a:r>
              <a:rPr lang="en-US" dirty="0" smtClean="0">
                <a:latin typeface="Arial" charset="0"/>
              </a:rPr>
              <a:t>The Physical Metadata are imported from the customer’s data sources.  In Data Virtualization, the tool, “New Data Source” wizard walks the Data Virtualization Developer through a series of screens to import metadata for a source.  It generates the physical metadata.  There are no manual steps involved here.  Physical sources can be Relational (tables, views, stored procedures, SQL Statements), Web Services, Flat Delimited Files, XML Files, Java Functions, Packaged applications such as SAP and much more.  Besides capturing table and column structures, this wizard performs introspection of indexes, primary keys and foreign keys.  This metadata also provides the capability to capture cardinality statistics on source tables which helps the Data Virtualization cost-based optimizer perform optimal query decisions.  CIS allows for re-introspection of these sources either manually or automatically.  This is important from the standpoint of a Data Abstraction Layer.  </a:t>
            </a:r>
          </a:p>
        </p:txBody>
      </p:sp>
    </p:spTree>
    <p:extLst>
      <p:ext uri="{BB962C8B-B14F-4D97-AF65-F5344CB8AC3E}">
        <p14:creationId xmlns:p14="http://schemas.microsoft.com/office/powerpoint/2010/main" val="41373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F6B17A70-CA79-4BDA-AD41-F5B7189D8179}" type="slidenum">
              <a:rPr lang="en-US" sz="1200" smtClean="0">
                <a:solidFill>
                  <a:schemeClr val="tx1"/>
                </a:solidFill>
              </a:rPr>
              <a:pPr eaLnBrk="1" hangingPunct="1"/>
              <a:t>11</a:t>
            </a:fld>
            <a:endParaRPr lang="en-US" sz="1200" smtClean="0">
              <a:solidFill>
                <a:schemeClr val="tx1"/>
              </a:solidFill>
            </a:endParaRPr>
          </a:p>
        </p:txBody>
      </p:sp>
      <p:sp>
        <p:nvSpPr>
          <p:cNvPr id="50179" name="Rectangle 2"/>
          <p:cNvSpPr>
            <a:spLocks noGrp="1" noRot="1" noChangeAspect="1" noChangeArrowheads="1" noTextEdit="1"/>
          </p:cNvSpPr>
          <p:nvPr>
            <p:ph type="sldImg"/>
          </p:nvPr>
        </p:nvSpPr>
        <p:spPr>
          <a:xfrm>
            <a:off x="381000" y="385763"/>
            <a:ext cx="6096000" cy="3429000"/>
          </a:xfrm>
          <a:ln/>
        </p:spPr>
      </p:sp>
      <p:sp>
        <p:nvSpPr>
          <p:cNvPr id="50180" name="Rectangle 3"/>
          <p:cNvSpPr>
            <a:spLocks noGrp="1" noChangeArrowheads="1"/>
          </p:cNvSpPr>
          <p:nvPr>
            <p:ph type="body" idx="1"/>
          </p:nvPr>
        </p:nvSpPr>
        <p:spPr>
          <a:noFill/>
        </p:spPr>
        <p:txBody>
          <a:bodyPr/>
          <a:lstStyle/>
          <a:p>
            <a:pPr eaLnBrk="1" hangingPunct="1"/>
            <a:r>
              <a:rPr lang="en-US" b="1" u="sng" dirty="0" smtClean="0">
                <a:latin typeface="Arial" charset="0"/>
              </a:rPr>
              <a:t>Formatting</a:t>
            </a:r>
          </a:p>
          <a:p>
            <a:pPr eaLnBrk="1" hangingPunct="1"/>
            <a:r>
              <a:rPr lang="en-US" dirty="0" smtClean="0">
                <a:latin typeface="Arial" charset="0"/>
              </a:rPr>
              <a:t>The general guidelines for this layer are as follows: </a:t>
            </a:r>
          </a:p>
          <a:p>
            <a:pPr eaLnBrk="1" hangingPunct="1"/>
            <a:r>
              <a:rPr lang="en-US" dirty="0" smtClean="0">
                <a:latin typeface="Arial" charset="0"/>
              </a:rPr>
              <a:t>•  </a:t>
            </a:r>
            <a:r>
              <a:rPr lang="en-US" b="1" dirty="0" smtClean="0">
                <a:latin typeface="Arial" charset="0"/>
              </a:rPr>
              <a:t>One-to-one mapping</a:t>
            </a:r>
            <a:r>
              <a:rPr lang="en-US" dirty="0" smtClean="0">
                <a:latin typeface="Arial" charset="0"/>
              </a:rPr>
              <a:t>.  These views provide a one-to-one correspondence between the physical and the formatting views.  Generally, the names and types of data elements the physical layer are mapped to their corresponding “logical/canonical” name and type.  An example of one-to-one mapping is shown below: </a:t>
            </a:r>
          </a:p>
          <a:p>
            <a:pPr lvl="1" eaLnBrk="1" hangingPunct="1"/>
            <a:r>
              <a:rPr lang="en-US" dirty="0" smtClean="0">
                <a:latin typeface="Arial" charset="0"/>
              </a:rPr>
              <a:t>/project/Physical/Metadata/ORDER_SYSTEM </a:t>
            </a:r>
            <a:r>
              <a:rPr lang="en-US" dirty="0" smtClean="0">
                <a:latin typeface="Arial" charset="0"/>
                <a:sym typeface="Wingdings" pitchFamily="2" charset="2"/>
              </a:rPr>
              <a:t> /project/Physical/</a:t>
            </a:r>
            <a:r>
              <a:rPr lang="en-US" dirty="0" smtClean="0">
                <a:latin typeface="Arial" charset="0"/>
              </a:rPr>
              <a:t>Formatting/Orders </a:t>
            </a:r>
          </a:p>
          <a:p>
            <a:pPr lvl="1" eaLnBrk="1" hangingPunct="1"/>
            <a:r>
              <a:rPr lang="en-US" dirty="0" smtClean="0">
                <a:latin typeface="Arial" charset="0"/>
              </a:rPr>
              <a:t>    OID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OrderId</a:t>
            </a:r>
            <a:r>
              <a:rPr lang="en-US" dirty="0" smtClean="0">
                <a:latin typeface="Arial" charset="0"/>
              </a:rPr>
              <a:t> </a:t>
            </a:r>
          </a:p>
          <a:p>
            <a:pPr lvl="1" eaLnBrk="1" hangingPunct="1"/>
            <a:r>
              <a:rPr lang="en-US" dirty="0" smtClean="0">
                <a:latin typeface="Arial" charset="0"/>
              </a:rPr>
              <a:t>    CID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CustomerId</a:t>
            </a:r>
            <a:r>
              <a:rPr lang="en-US" dirty="0" smtClean="0">
                <a:latin typeface="Arial" charset="0"/>
              </a:rPr>
              <a:t> </a:t>
            </a:r>
          </a:p>
          <a:p>
            <a:pPr lvl="1" eaLnBrk="1" hangingPunct="1"/>
            <a:r>
              <a:rPr lang="en-US" dirty="0" smtClean="0">
                <a:latin typeface="Arial" charset="0"/>
              </a:rPr>
              <a:t>    ORDER_DT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OrderDate</a:t>
            </a:r>
            <a:r>
              <a:rPr lang="en-US" dirty="0" smtClean="0">
                <a:latin typeface="Arial" charset="0"/>
              </a:rPr>
              <a:t> </a:t>
            </a:r>
          </a:p>
          <a:p>
            <a:pPr lvl="1" eaLnBrk="1" hangingPunct="1"/>
            <a:r>
              <a:rPr lang="en-US" dirty="0" smtClean="0">
                <a:latin typeface="Arial" charset="0"/>
              </a:rPr>
              <a:t>    PONUM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PurchaseOrderNumber</a:t>
            </a:r>
            <a:r>
              <a:rPr lang="en-US" dirty="0" smtClean="0">
                <a:latin typeface="Arial" charset="0"/>
              </a:rPr>
              <a:t> </a:t>
            </a:r>
          </a:p>
          <a:p>
            <a:pPr lvl="1" eaLnBrk="1" hangingPunct="1"/>
            <a:r>
              <a:rPr lang="en-US" dirty="0" smtClean="0">
                <a:latin typeface="Arial" charset="0"/>
              </a:rPr>
              <a:t>    SHIP_ID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ShipToId</a:t>
            </a:r>
            <a:r>
              <a:rPr lang="en-US" dirty="0" smtClean="0">
                <a:latin typeface="Arial" charset="0"/>
              </a:rPr>
              <a:t> </a:t>
            </a:r>
          </a:p>
          <a:p>
            <a:pPr lvl="1" eaLnBrk="1" hangingPunct="1"/>
            <a:r>
              <a:rPr lang="en-US" dirty="0" smtClean="0">
                <a:latin typeface="Arial" charset="0"/>
              </a:rPr>
              <a:t>    FR_CHRG 		</a:t>
            </a:r>
            <a:r>
              <a:rPr lang="en-US" dirty="0" smtClean="0">
                <a:latin typeface="Arial" charset="0"/>
                <a:sym typeface="Wingdings" pitchFamily="2" charset="2"/>
              </a:rPr>
              <a:t></a:t>
            </a:r>
            <a:r>
              <a:rPr lang="en-US" dirty="0" smtClean="0">
                <a:latin typeface="Arial" charset="0"/>
              </a:rPr>
              <a:t> cast (FR_CHRG as numeric(12,2)) </a:t>
            </a:r>
            <a:r>
              <a:rPr lang="en-US" dirty="0" err="1" smtClean="0">
                <a:latin typeface="Arial" charset="0"/>
              </a:rPr>
              <a:t>FreightCharge</a:t>
            </a:r>
            <a:r>
              <a:rPr lang="en-US" dirty="0" smtClean="0">
                <a:latin typeface="Arial" charset="0"/>
              </a:rPr>
              <a:t> </a:t>
            </a:r>
          </a:p>
          <a:p>
            <a:pPr lvl="1" eaLnBrk="1" hangingPunct="1"/>
            <a:r>
              <a:rPr lang="en-US" dirty="0" smtClean="0">
                <a:latin typeface="Arial" charset="0"/>
              </a:rPr>
              <a:t>    WEIGHT 		</a:t>
            </a:r>
            <a:r>
              <a:rPr lang="en-US" dirty="0" smtClean="0">
                <a:latin typeface="Arial" charset="0"/>
                <a:sym typeface="Wingdings" pitchFamily="2" charset="2"/>
              </a:rPr>
              <a:t></a:t>
            </a:r>
            <a:r>
              <a:rPr lang="en-US" dirty="0" smtClean="0">
                <a:latin typeface="Arial" charset="0"/>
              </a:rPr>
              <a:t> Weight </a:t>
            </a:r>
          </a:p>
          <a:p>
            <a:pPr lvl="1" eaLnBrk="1" hangingPunct="1"/>
            <a:r>
              <a:rPr lang="en-US" dirty="0" smtClean="0">
                <a:latin typeface="Arial" charset="0"/>
              </a:rPr>
              <a:t>    (FR_CHRG/WEIGHT)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CostPerWeight</a:t>
            </a:r>
            <a:r>
              <a:rPr lang="en-US" dirty="0" smtClean="0">
                <a:latin typeface="Arial" charset="0"/>
              </a:rPr>
              <a:t> </a:t>
            </a:r>
          </a:p>
          <a:p>
            <a:pPr lvl="1" eaLnBrk="1" hangingPunct="1"/>
            <a:r>
              <a:rPr lang="en-US" dirty="0" smtClean="0">
                <a:latin typeface="Arial" charset="0"/>
              </a:rPr>
              <a:t>    MTHD_ID 		</a:t>
            </a:r>
            <a:r>
              <a:rPr lang="en-US" dirty="0" smtClean="0">
                <a:latin typeface="Arial" charset="0"/>
                <a:sym typeface="Wingdings" pitchFamily="2" charset="2"/>
              </a:rPr>
              <a:t></a:t>
            </a:r>
            <a:r>
              <a:rPr lang="en-US" dirty="0" smtClean="0">
                <a:latin typeface="Arial" charset="0"/>
              </a:rPr>
              <a:t> case MTHD_ID  when 1 then ‘AIR’  when 2 then ‘GROUND’  else ‘OTHER’  end as </a:t>
            </a:r>
            <a:r>
              <a:rPr lang="en-US" dirty="0" err="1" smtClean="0">
                <a:latin typeface="Arial" charset="0"/>
              </a:rPr>
              <a:t>ShipToMethod</a:t>
            </a:r>
            <a:r>
              <a:rPr lang="en-US" dirty="0" smtClean="0">
                <a:latin typeface="Arial" charset="0"/>
              </a:rPr>
              <a:t> </a:t>
            </a:r>
          </a:p>
          <a:p>
            <a:pPr lvl="1" eaLnBrk="1" hangingPunct="1"/>
            <a:r>
              <a:rPr lang="en-US" dirty="0" smtClean="0">
                <a:latin typeface="Arial" charset="0"/>
              </a:rPr>
              <a:t>    WEIGHT 		</a:t>
            </a:r>
            <a:r>
              <a:rPr lang="en-US" dirty="0" smtClean="0">
                <a:latin typeface="Arial" charset="0"/>
                <a:sym typeface="Wingdings" pitchFamily="2" charset="2"/>
              </a:rPr>
              <a:t></a:t>
            </a:r>
            <a:r>
              <a:rPr lang="en-US" dirty="0" smtClean="0">
                <a:latin typeface="Arial" charset="0"/>
              </a:rPr>
              <a:t> Weight </a:t>
            </a:r>
          </a:p>
          <a:p>
            <a:pPr lvl="1" eaLnBrk="1" hangingPunct="1"/>
            <a:r>
              <a:rPr lang="en-US" dirty="0" smtClean="0">
                <a:latin typeface="Arial" charset="0"/>
              </a:rPr>
              <a:t>    “ORDERS1” 		</a:t>
            </a:r>
            <a:r>
              <a:rPr lang="en-US" dirty="0" smtClean="0">
                <a:latin typeface="Arial" charset="0"/>
                <a:sym typeface="Wingdings" pitchFamily="2" charset="2"/>
              </a:rPr>
              <a:t></a:t>
            </a:r>
            <a:r>
              <a:rPr lang="en-US" dirty="0" smtClean="0">
                <a:latin typeface="Arial" charset="0"/>
              </a:rPr>
              <a:t> cast (‘ORDERS1’ as </a:t>
            </a:r>
            <a:r>
              <a:rPr lang="en-US" dirty="0" err="1" smtClean="0">
                <a:latin typeface="Arial" charset="0"/>
              </a:rPr>
              <a:t>varchar</a:t>
            </a:r>
            <a:r>
              <a:rPr lang="en-US" dirty="0" smtClean="0">
                <a:latin typeface="Arial" charset="0"/>
              </a:rPr>
              <a:t>) </a:t>
            </a:r>
            <a:r>
              <a:rPr lang="en-US" dirty="0" err="1" smtClean="0">
                <a:latin typeface="Arial" charset="0"/>
              </a:rPr>
              <a:t>DataSourceName</a:t>
            </a:r>
            <a:r>
              <a:rPr lang="en-US" dirty="0" smtClean="0">
                <a:latin typeface="Arial" charset="0"/>
              </a:rPr>
              <a:t>  </a:t>
            </a:r>
          </a:p>
          <a:p>
            <a:pPr lvl="1" eaLnBrk="1" hangingPunct="1"/>
            <a:r>
              <a:rPr lang="en-US" dirty="0" smtClean="0">
                <a:latin typeface="Arial" charset="0"/>
              </a:rPr>
              <a:t>    CURRENT_TIMESTAMP 	</a:t>
            </a:r>
            <a:r>
              <a:rPr lang="en-US" dirty="0" smtClean="0">
                <a:latin typeface="Arial" charset="0"/>
                <a:sym typeface="Wingdings" pitchFamily="2" charset="2"/>
              </a:rPr>
              <a:t></a:t>
            </a:r>
            <a:r>
              <a:rPr lang="en-US" dirty="0" smtClean="0">
                <a:latin typeface="Arial" charset="0"/>
              </a:rPr>
              <a:t> cast (CURRENT_TIMESTAMP as timestamp) </a:t>
            </a:r>
            <a:r>
              <a:rPr lang="en-US" dirty="0" err="1" smtClean="0">
                <a:latin typeface="Arial" charset="0"/>
              </a:rPr>
              <a:t>StartTime</a:t>
            </a:r>
            <a:r>
              <a:rPr lang="en-US" dirty="0" smtClean="0">
                <a:latin typeface="Arial" charset="0"/>
              </a:rPr>
              <a:t> </a:t>
            </a:r>
          </a:p>
          <a:p>
            <a:pPr lvl="1" eaLnBrk="1" hangingPunct="1"/>
            <a:r>
              <a:rPr lang="en-US" dirty="0" smtClean="0">
                <a:latin typeface="Arial" charset="0"/>
              </a:rPr>
              <a:t>    NULL 		</a:t>
            </a:r>
            <a:r>
              <a:rPr lang="en-US" dirty="0" smtClean="0">
                <a:latin typeface="Arial" charset="0"/>
                <a:sym typeface="Wingdings" pitchFamily="2" charset="2"/>
              </a:rPr>
              <a:t></a:t>
            </a:r>
            <a:r>
              <a:rPr lang="en-US" dirty="0" smtClean="0">
                <a:latin typeface="Arial" charset="0"/>
              </a:rPr>
              <a:t> cast (NULL as </a:t>
            </a:r>
            <a:r>
              <a:rPr lang="en-US" dirty="0" err="1" smtClean="0">
                <a:latin typeface="Arial" charset="0"/>
              </a:rPr>
              <a:t>varchar</a:t>
            </a:r>
            <a:r>
              <a:rPr lang="en-US" dirty="0" smtClean="0">
                <a:latin typeface="Arial" charset="0"/>
              </a:rPr>
              <a:t>) </a:t>
            </a:r>
            <a:r>
              <a:rPr lang="en-US" dirty="0" err="1" smtClean="0">
                <a:latin typeface="Arial" charset="0"/>
              </a:rPr>
              <a:t>EndTime</a:t>
            </a:r>
            <a:r>
              <a:rPr lang="en-US" dirty="0" smtClean="0">
                <a:latin typeface="Arial" charset="0"/>
              </a:rPr>
              <a:t> </a:t>
            </a:r>
          </a:p>
          <a:p>
            <a:pPr eaLnBrk="1" hangingPunct="1"/>
            <a:r>
              <a:rPr lang="en-US" dirty="0" smtClean="0">
                <a:latin typeface="Arial" charset="0"/>
              </a:rPr>
              <a:t> </a:t>
            </a:r>
          </a:p>
          <a:p>
            <a:pPr eaLnBrk="1" hangingPunct="1"/>
            <a:r>
              <a:rPr lang="en-US" dirty="0" smtClean="0">
                <a:latin typeface="Arial" charset="0"/>
              </a:rPr>
              <a:t>•  </a:t>
            </a:r>
            <a:r>
              <a:rPr lang="en-US" b="1" dirty="0" smtClean="0">
                <a:latin typeface="Arial" charset="0"/>
              </a:rPr>
              <a:t>Simple mappings</a:t>
            </a:r>
            <a:r>
              <a:rPr lang="en-US" dirty="0" smtClean="0">
                <a:latin typeface="Arial" charset="0"/>
              </a:rPr>
              <a:t>.  Actions that may be performed in this layer should be kept simple and should refrain from performing joins.  </a:t>
            </a:r>
          </a:p>
          <a:p>
            <a:pPr eaLnBrk="1" hangingPunct="1"/>
            <a:r>
              <a:rPr lang="en-US" dirty="0" smtClean="0">
                <a:latin typeface="Arial" charset="0"/>
              </a:rPr>
              <a:t>The following is a list of actions that may be accomplished at this layer: </a:t>
            </a:r>
          </a:p>
          <a:p>
            <a:pPr lvl="1" eaLnBrk="1" hangingPunct="1"/>
            <a:r>
              <a:rPr lang="en-US" dirty="0" smtClean="0">
                <a:latin typeface="Arial" charset="0"/>
              </a:rPr>
              <a:t>o  </a:t>
            </a:r>
            <a:r>
              <a:rPr lang="en-US" i="1" u="sng" dirty="0" smtClean="0">
                <a:latin typeface="Arial" charset="0"/>
              </a:rPr>
              <a:t>Name aliasing</a:t>
            </a:r>
            <a:r>
              <a:rPr lang="en-US" dirty="0" smtClean="0">
                <a:latin typeface="Arial" charset="0"/>
              </a:rPr>
              <a:t> – Mapping the physical name to its logical/canonical counterpart.  E.g. OID is mapped to the alias </a:t>
            </a:r>
            <a:r>
              <a:rPr lang="en-US" dirty="0" err="1" smtClean="0">
                <a:latin typeface="Arial" charset="0"/>
              </a:rPr>
              <a:t>OrderId</a:t>
            </a:r>
            <a:r>
              <a:rPr lang="en-US" dirty="0" smtClean="0">
                <a:latin typeface="Arial" charset="0"/>
              </a:rPr>
              <a:t>. </a:t>
            </a:r>
          </a:p>
          <a:p>
            <a:pPr lvl="1" eaLnBrk="1" hangingPunct="1"/>
            <a:r>
              <a:rPr lang="en-US" dirty="0" smtClean="0">
                <a:latin typeface="Arial" charset="0"/>
              </a:rPr>
              <a:t>o  </a:t>
            </a:r>
            <a:r>
              <a:rPr lang="en-US" i="1" u="sng" dirty="0" smtClean="0">
                <a:latin typeface="Arial" charset="0"/>
              </a:rPr>
              <a:t>Data type casting</a:t>
            </a:r>
            <a:r>
              <a:rPr lang="en-US" dirty="0" smtClean="0">
                <a:latin typeface="Arial" charset="0"/>
              </a:rPr>
              <a:t> – Data type casting is a form of transformation whereby the type of the physical column is cast to a different type as in “cast (FR_CHRG as numeric(12,2)) </a:t>
            </a:r>
            <a:r>
              <a:rPr lang="en-US" dirty="0" err="1" smtClean="0">
                <a:latin typeface="Arial" charset="0"/>
              </a:rPr>
              <a:t>FreightCharge</a:t>
            </a:r>
            <a:r>
              <a:rPr lang="en-US" dirty="0" smtClean="0">
                <a:latin typeface="Arial" charset="0"/>
              </a:rPr>
              <a:t>”. </a:t>
            </a:r>
          </a:p>
          <a:p>
            <a:pPr lvl="1" eaLnBrk="1" hangingPunct="1"/>
            <a:r>
              <a:rPr lang="en-US" dirty="0" smtClean="0">
                <a:latin typeface="Arial" charset="0"/>
              </a:rPr>
              <a:t>o  </a:t>
            </a:r>
            <a:r>
              <a:rPr lang="en-US" i="1" u="sng" dirty="0" smtClean="0">
                <a:latin typeface="Arial" charset="0"/>
              </a:rPr>
              <a:t>Simple derived columns</a:t>
            </a:r>
            <a:r>
              <a:rPr lang="en-US" dirty="0" smtClean="0">
                <a:latin typeface="Arial" charset="0"/>
              </a:rPr>
              <a:t> – Derived columns are typically columns that can be calculated from existing columns.  In the example provided above, the </a:t>
            </a:r>
            <a:r>
              <a:rPr lang="en-US" dirty="0" err="1" smtClean="0">
                <a:latin typeface="Arial" charset="0"/>
              </a:rPr>
              <a:t>CostPerWeight</a:t>
            </a:r>
            <a:r>
              <a:rPr lang="en-US" dirty="0" smtClean="0">
                <a:latin typeface="Arial" charset="0"/>
              </a:rPr>
              <a:t> is calculated from the Freight Charge and the container Weight.  Another example would be the concatenation of two or more fields to create a derived column. </a:t>
            </a:r>
          </a:p>
          <a:p>
            <a:pPr lvl="1" eaLnBrk="1" hangingPunct="1"/>
            <a:r>
              <a:rPr lang="en-US" dirty="0" smtClean="0">
                <a:latin typeface="Arial" charset="0"/>
              </a:rPr>
              <a:t>o  </a:t>
            </a:r>
            <a:r>
              <a:rPr lang="en-US" i="1" u="sng" dirty="0" smtClean="0">
                <a:latin typeface="Arial" charset="0"/>
              </a:rPr>
              <a:t>Value formatting</a:t>
            </a:r>
            <a:r>
              <a:rPr lang="en-US" dirty="0" smtClean="0">
                <a:latin typeface="Arial" charset="0"/>
              </a:rPr>
              <a:t> – Value formatting provides conditional logic to return a different value in place of the original value.  An example would be to asses an ID field and return a description.  Refer to the “case” statement in the above example. </a:t>
            </a:r>
          </a:p>
          <a:p>
            <a:pPr lvl="1" eaLnBrk="1" hangingPunct="1"/>
            <a:r>
              <a:rPr lang="en-US" dirty="0" smtClean="0">
                <a:latin typeface="Arial" charset="0"/>
              </a:rPr>
              <a:t>o  New columns – An example of a new column introduced at this level is one where the data does not exist in the source.  The data is provided at the time of this view creation through a “static” definition or a “system function”.   </a:t>
            </a:r>
          </a:p>
          <a:p>
            <a:pPr lvl="2" eaLnBrk="1" hangingPunct="1">
              <a:buFontTx/>
              <a:buChar char="•"/>
            </a:pPr>
            <a:r>
              <a:rPr lang="en-US" dirty="0" smtClean="0">
                <a:latin typeface="Arial" charset="0"/>
              </a:rPr>
              <a:t>An example of a static definition is to provide the data source name.  For example, If you are mapping more than one Order Entry System, it might be advantageous to the Application Developers to know where a particular Order row is coming from (its data lineage).   </a:t>
            </a:r>
          </a:p>
          <a:p>
            <a:pPr lvl="2" eaLnBrk="1" hangingPunct="1">
              <a:buFontTx/>
              <a:buChar char="•"/>
            </a:pPr>
            <a:r>
              <a:rPr lang="en-US" dirty="0" smtClean="0">
                <a:latin typeface="Arial" charset="0"/>
              </a:rPr>
              <a:t>Another example is the use of a system function such as CURRENT_TIMESTAMP.  A custom function could also be invoked to populate the new column with data. </a:t>
            </a:r>
          </a:p>
          <a:p>
            <a:pPr lvl="1" eaLnBrk="1" hangingPunct="1"/>
            <a:r>
              <a:rPr lang="en-US" dirty="0" smtClean="0">
                <a:latin typeface="Arial" charset="0"/>
              </a:rPr>
              <a:t>o  </a:t>
            </a:r>
            <a:r>
              <a:rPr lang="en-US" i="1" u="sng" dirty="0" smtClean="0">
                <a:latin typeface="Arial" charset="0"/>
              </a:rPr>
              <a:t>Null mapping</a:t>
            </a:r>
            <a:r>
              <a:rPr lang="en-US" dirty="0" smtClean="0">
                <a:latin typeface="Arial" charset="0"/>
              </a:rPr>
              <a:t> – It may be necessary to establish the alias column in this layer, yet it has no corresponding physical data element to map to.  In this case, it is permissible to map the alias to a NULL value. However, it is also necessary to cast the null to a specific type. e.g. CAST(NULL AS VARCHAR). </a:t>
            </a:r>
          </a:p>
          <a:p>
            <a:pPr lvl="1" eaLnBrk="1" hangingPunct="1"/>
            <a:r>
              <a:rPr lang="en-US" dirty="0" smtClean="0">
                <a:latin typeface="Arial" charset="0"/>
              </a:rPr>
              <a:t>o  </a:t>
            </a:r>
            <a:r>
              <a:rPr lang="en-US" i="1" u="sng" dirty="0" smtClean="0">
                <a:latin typeface="Arial" charset="0"/>
              </a:rPr>
              <a:t>Light Data Quality</a:t>
            </a:r>
            <a:r>
              <a:rPr lang="en-US" dirty="0" smtClean="0">
                <a:latin typeface="Arial" charset="0"/>
              </a:rPr>
              <a:t> – Cleaning up known bad data. </a:t>
            </a:r>
          </a:p>
          <a:p>
            <a:pPr lvl="1" eaLnBrk="1" hangingPunct="1"/>
            <a:endParaRPr lang="en-US" dirty="0" smtClean="0">
              <a:latin typeface="Arial" charset="0"/>
            </a:endParaRPr>
          </a:p>
          <a:p>
            <a:pPr eaLnBrk="1" hangingPunct="1"/>
            <a:r>
              <a:rPr lang="en-US" dirty="0" smtClean="0">
                <a:latin typeface="Arial" charset="0"/>
              </a:rPr>
              <a:t>•  </a:t>
            </a:r>
            <a:r>
              <a:rPr lang="en-US" b="1" dirty="0" smtClean="0">
                <a:latin typeface="Arial" charset="0"/>
              </a:rPr>
              <a:t>Caching</a:t>
            </a:r>
            <a:r>
              <a:rPr lang="en-US" dirty="0" smtClean="0">
                <a:latin typeface="Arial" charset="0"/>
              </a:rPr>
              <a:t>.  The formatting layer makes the most sense to perform initial caching of a source if necessary because the logical names, type casting and any transformation have already been applied thus reducing the downstream processing requirements.</a:t>
            </a:r>
          </a:p>
          <a:p>
            <a:pPr lvl="1" eaLnBrk="1" hangingPunct="1">
              <a:lnSpc>
                <a:spcPct val="80000"/>
              </a:lnSpc>
            </a:pPr>
            <a:r>
              <a:rPr lang="en-US" sz="1800" dirty="0" smtClean="0">
                <a:latin typeface="Arial" charset="0"/>
              </a:rPr>
              <a:t>Data can be materialized (cached) at this level</a:t>
            </a:r>
          </a:p>
          <a:p>
            <a:pPr lvl="1" eaLnBrk="1" hangingPunct="1">
              <a:lnSpc>
                <a:spcPct val="80000"/>
              </a:lnSpc>
            </a:pPr>
            <a:r>
              <a:rPr lang="en-US" sz="1800" dirty="0" smtClean="0">
                <a:latin typeface="Arial" charset="0"/>
              </a:rPr>
              <a:t>Protect against maintenance windows and downtime of underlying source</a:t>
            </a:r>
          </a:p>
          <a:p>
            <a:pPr lvl="1" eaLnBrk="1" hangingPunct="1">
              <a:lnSpc>
                <a:spcPct val="80000"/>
              </a:lnSpc>
            </a:pPr>
            <a:r>
              <a:rPr lang="en-US" sz="1800" dirty="0" smtClean="0">
                <a:latin typeface="Arial" charset="0"/>
              </a:rPr>
              <a:t>Protect underlying data sources from excessive utilization</a:t>
            </a:r>
          </a:p>
          <a:p>
            <a:pPr lvl="1" eaLnBrk="1" hangingPunct="1">
              <a:lnSpc>
                <a:spcPct val="80000"/>
              </a:lnSpc>
            </a:pPr>
            <a:r>
              <a:rPr lang="en-US" sz="1800" dirty="0" smtClean="0">
                <a:latin typeface="Arial" charset="0"/>
              </a:rPr>
              <a:t>Location transparency – guard against slow network bandwidth by caching data locally to the processing</a:t>
            </a:r>
          </a:p>
          <a:p>
            <a:pPr eaLnBrk="1" hangingPunct="1"/>
            <a:endParaRPr lang="en-US" dirty="0" smtClean="0">
              <a:latin typeface="Arial" charset="0"/>
            </a:endParaRPr>
          </a:p>
          <a:p>
            <a:pPr eaLnBrk="1" hangingPunct="1"/>
            <a:r>
              <a:rPr lang="en-US" dirty="0" smtClean="0">
                <a:latin typeface="Arial" charset="0"/>
              </a:rPr>
              <a:t>•  </a:t>
            </a:r>
            <a:r>
              <a:rPr lang="en-US" b="1" dirty="0" smtClean="0">
                <a:latin typeface="Arial" charset="0"/>
              </a:rPr>
              <a:t>Rebinding</a:t>
            </a:r>
            <a:r>
              <a:rPr lang="en-US" dirty="0" smtClean="0">
                <a:latin typeface="Arial" charset="0"/>
              </a:rPr>
              <a:t>. When promoting resources from development to test/QA/Staging and production, it may be necessary to rebind the formatting views to a different physical metadata source.  This may  be as a result of a schema or path change in the data source.  This can be accomplished in several ways including the following: manually, package import, custom scripts, using the Promotion and Deployment Tool (</a:t>
            </a:r>
            <a:r>
              <a:rPr lang="en-US" dirty="0" err="1" smtClean="0">
                <a:latin typeface="Arial" charset="0"/>
              </a:rPr>
              <a:t>PDTool</a:t>
            </a:r>
            <a:r>
              <a:rPr lang="en-US" dirty="0" smtClean="0">
                <a:latin typeface="Arial" charset="0"/>
              </a:rPr>
              <a:t>), or the rebind scripts provided as part of the Best Practices Scripts through a </a:t>
            </a:r>
            <a:r>
              <a:rPr lang="en-US" dirty="0" err="1" smtClean="0">
                <a:latin typeface="Arial" charset="0"/>
              </a:rPr>
              <a:t>Tibco</a:t>
            </a:r>
            <a:r>
              <a:rPr lang="en-US" dirty="0" smtClean="0">
                <a:latin typeface="Arial" charset="0"/>
              </a:rPr>
              <a:t>  Professional Services engagement.</a:t>
            </a:r>
          </a:p>
          <a:p>
            <a:pPr eaLnBrk="1" hangingPunct="1"/>
            <a:r>
              <a:rPr lang="en-US" dirty="0" smtClean="0">
                <a:latin typeface="Arial" charset="0"/>
              </a:rPr>
              <a:t> </a:t>
            </a:r>
          </a:p>
          <a:p>
            <a:pPr eaLnBrk="1" hangingPunct="1"/>
            <a:r>
              <a:rPr lang="en-US" dirty="0" smtClean="0">
                <a:latin typeface="Arial" charset="0"/>
              </a:rPr>
              <a:t>•  </a:t>
            </a:r>
            <a:r>
              <a:rPr lang="en-US" b="1" dirty="0" smtClean="0">
                <a:latin typeface="Arial" charset="0"/>
              </a:rPr>
              <a:t>Transformation</a:t>
            </a:r>
            <a:r>
              <a:rPr lang="en-US" dirty="0" smtClean="0">
                <a:latin typeface="Arial" charset="0"/>
              </a:rPr>
              <a:t>.  Transform hierarchical XML sources to relational. </a:t>
            </a:r>
          </a:p>
        </p:txBody>
      </p:sp>
    </p:spTree>
    <p:extLst>
      <p:ext uri="{BB962C8B-B14F-4D97-AF65-F5344CB8AC3E}">
        <p14:creationId xmlns:p14="http://schemas.microsoft.com/office/powerpoint/2010/main" val="337377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7BE9989-8229-4AF7-8909-CB3BD6229445}" type="slidenum">
              <a:rPr lang="en-US" sz="1200" smtClean="0">
                <a:solidFill>
                  <a:schemeClr val="tx1"/>
                </a:solidFill>
              </a:rPr>
              <a:pPr eaLnBrk="1" hangingPunct="1"/>
              <a:t>12</a:t>
            </a:fld>
            <a:endParaRPr lang="en-US" sz="1200" smtClean="0">
              <a:solidFill>
                <a:schemeClr val="tx1"/>
              </a:solidFill>
            </a:endParaRPr>
          </a:p>
        </p:txBody>
      </p:sp>
      <p:sp>
        <p:nvSpPr>
          <p:cNvPr id="51203" name="Rectangle 2"/>
          <p:cNvSpPr>
            <a:spLocks noGrp="1" noRot="1" noChangeAspect="1" noChangeArrowheads="1" noTextEdit="1"/>
          </p:cNvSpPr>
          <p:nvPr>
            <p:ph type="sldImg"/>
          </p:nvPr>
        </p:nvSpPr>
        <p:spPr>
          <a:xfrm>
            <a:off x="381000" y="385763"/>
            <a:ext cx="6096000" cy="3429000"/>
          </a:xfrm>
          <a:ln/>
        </p:spPr>
      </p:sp>
      <p:sp>
        <p:nvSpPr>
          <p:cNvPr id="51204" name="Rectangle 3"/>
          <p:cNvSpPr>
            <a:spLocks noGrp="1" noChangeArrowheads="1"/>
          </p:cNvSpPr>
          <p:nvPr>
            <p:ph type="body" idx="1"/>
          </p:nvPr>
        </p:nvSpPr>
        <p:spPr>
          <a:noFill/>
        </p:spPr>
        <p:txBody>
          <a:bodyPr/>
          <a:lstStyle/>
          <a:p>
            <a:pPr eaLnBrk="1" hangingPunct="1"/>
            <a:r>
              <a:rPr lang="en-US" b="1" u="sng" dirty="0" smtClean="0">
                <a:latin typeface="Arial" charset="0"/>
              </a:rPr>
              <a:t>Discovery Models</a:t>
            </a:r>
          </a:p>
          <a:p>
            <a:pPr eaLnBrk="1" hangingPunct="1"/>
            <a:r>
              <a:rPr lang="en-US" dirty="0" smtClean="0">
                <a:latin typeface="Arial" charset="0"/>
              </a:rPr>
              <a:t>The Data Virtualization Discovery Models provides a place to store the introspected discovery model information.  Because Data Virtualization Discovery is targeted at finding relationships in the physical data, it makes sense to store the models in the Physical Layer close to where the actual physical source metadata is located.</a:t>
            </a:r>
          </a:p>
        </p:txBody>
      </p:sp>
    </p:spTree>
    <p:extLst>
      <p:ext uri="{BB962C8B-B14F-4D97-AF65-F5344CB8AC3E}">
        <p14:creationId xmlns:p14="http://schemas.microsoft.com/office/powerpoint/2010/main" val="59980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F32B526-5C75-4CB5-AB99-BFCD28C9C6DB}" type="slidenum">
              <a:rPr lang="en-US" sz="1200" smtClean="0">
                <a:solidFill>
                  <a:schemeClr val="tx1"/>
                </a:solidFill>
              </a:rPr>
              <a:pPr eaLnBrk="1" hangingPunct="1"/>
              <a:t>13</a:t>
            </a:fld>
            <a:endParaRPr lang="en-US" sz="1200" smtClean="0">
              <a:solidFill>
                <a:schemeClr val="tx1"/>
              </a:solidFill>
            </a:endParaRPr>
          </a:p>
        </p:txBody>
      </p:sp>
      <p:sp>
        <p:nvSpPr>
          <p:cNvPr id="52227" name="Rectangle 2"/>
          <p:cNvSpPr>
            <a:spLocks noGrp="1" noRot="1" noChangeAspect="1" noChangeArrowheads="1" noTextEdit="1"/>
          </p:cNvSpPr>
          <p:nvPr>
            <p:ph type="sldImg"/>
          </p:nvPr>
        </p:nvSpPr>
        <p:spPr>
          <a:xfrm>
            <a:off x="381000" y="385763"/>
            <a:ext cx="6096000" cy="3429000"/>
          </a:xfrm>
          <a:ln/>
        </p:spPr>
      </p:sp>
      <p:sp>
        <p:nvSpPr>
          <p:cNvPr id="52228" name="Rectangle 3"/>
          <p:cNvSpPr>
            <a:spLocks noGrp="1" noChangeArrowheads="1"/>
          </p:cNvSpPr>
          <p:nvPr>
            <p:ph type="body" idx="1"/>
          </p:nvPr>
        </p:nvSpPr>
        <p:spPr>
          <a:noFill/>
        </p:spPr>
        <p:txBody>
          <a:bodyPr/>
          <a:lstStyle/>
          <a:p>
            <a:pPr eaLnBrk="1" hangingPunct="1"/>
            <a:r>
              <a:rPr lang="en-US" b="1" u="sng" dirty="0" smtClean="0">
                <a:latin typeface="Arial" charset="0"/>
              </a:rPr>
              <a:t>Business Layer</a:t>
            </a:r>
            <a:r>
              <a:rPr lang="en-US" dirty="0" smtClean="0">
                <a:latin typeface="Arial" charset="0"/>
              </a:rPr>
              <a:t> </a:t>
            </a:r>
          </a:p>
          <a:p>
            <a:pPr eaLnBrk="1" hangingPunct="1"/>
            <a:r>
              <a:rPr lang="en-US" dirty="0" smtClean="0">
                <a:latin typeface="Arial" charset="0"/>
              </a:rPr>
              <a:t>Business layer views and services are grouped into subject areas defined by an organization’s enterprise information model.  The business layer is a logical or canonical representation of the key business entities and supports federation of data across multiple data sources.  Often data modeling tools such at ER/Win and ER Studio are used to create a logical data design.  These models can be used as the basis for the views and data dictionary at this level.  Naming of objects should reflect the logical entity and attribute names determined by data modelers.  Because this layer serves to federate multiple, like views together to form a single unified result set, naming used in the underlying formatting layer should be consistent with the Business Layer.  </a:t>
            </a:r>
          </a:p>
          <a:p>
            <a:pPr eaLnBrk="1" hangingPunct="1"/>
            <a:endParaRPr lang="en-US" dirty="0" smtClean="0">
              <a:latin typeface="Arial" charset="0"/>
            </a:endParaRPr>
          </a:p>
          <a:p>
            <a:pPr eaLnBrk="1" hangingPunct="1"/>
            <a:r>
              <a:rPr lang="en-US" dirty="0" smtClean="0">
                <a:latin typeface="Arial" charset="0"/>
              </a:rPr>
              <a:t>Naming conventions are established at this layer so folder ordering within Data Virtualization is visually consistent with these diagrams.</a:t>
            </a:r>
          </a:p>
        </p:txBody>
      </p:sp>
    </p:spTree>
    <p:extLst>
      <p:ext uri="{BB962C8B-B14F-4D97-AF65-F5344CB8AC3E}">
        <p14:creationId xmlns:p14="http://schemas.microsoft.com/office/powerpoint/2010/main" val="7128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47E157D0-8DF2-42AE-96E7-2D6F6B66F0FA}" type="slidenum">
              <a:rPr lang="en-US" sz="1200" smtClean="0">
                <a:solidFill>
                  <a:schemeClr val="tx1"/>
                </a:solidFill>
              </a:rPr>
              <a:pPr eaLnBrk="1" hangingPunct="1"/>
              <a:t>14</a:t>
            </a:fld>
            <a:endParaRPr lang="en-US" sz="1200" smtClean="0">
              <a:solidFill>
                <a:schemeClr val="tx1"/>
              </a:solidFill>
            </a:endParaRPr>
          </a:p>
        </p:txBody>
      </p:sp>
      <p:sp>
        <p:nvSpPr>
          <p:cNvPr id="53251" name="Rectangle 2"/>
          <p:cNvSpPr>
            <a:spLocks noGrp="1" noRot="1" noChangeAspect="1" noChangeArrowheads="1" noTextEdit="1"/>
          </p:cNvSpPr>
          <p:nvPr>
            <p:ph type="sldImg"/>
          </p:nvPr>
        </p:nvSpPr>
        <p:spPr>
          <a:xfrm>
            <a:off x="381000" y="385763"/>
            <a:ext cx="6096000" cy="3429000"/>
          </a:xfrm>
          <a:ln/>
        </p:spPr>
      </p:sp>
      <p:sp>
        <p:nvSpPr>
          <p:cNvPr id="53252" name="Rectangle 3"/>
          <p:cNvSpPr>
            <a:spLocks noGrp="1" noChangeArrowheads="1"/>
          </p:cNvSpPr>
          <p:nvPr>
            <p:ph type="body" idx="1"/>
          </p:nvPr>
        </p:nvSpPr>
        <p:spPr>
          <a:noFill/>
        </p:spPr>
        <p:txBody>
          <a:bodyPr/>
          <a:lstStyle/>
          <a:p>
            <a:pPr eaLnBrk="1" hangingPunct="1"/>
            <a:r>
              <a:rPr lang="en-US" b="1" u="sng" smtClean="0">
                <a:latin typeface="Arial" charset="0"/>
              </a:rPr>
              <a:t>Logical</a:t>
            </a:r>
            <a:endParaRPr lang="en-US" smtClean="0">
              <a:latin typeface="Arial" charset="0"/>
            </a:endParaRPr>
          </a:p>
          <a:p>
            <a:pPr eaLnBrk="1" hangingPunct="1"/>
            <a:r>
              <a:rPr lang="en-US" smtClean="0">
                <a:latin typeface="Arial" charset="0"/>
              </a:rPr>
              <a:t>The Business Layer - Logical resources are grouped into subject areas.  The Logical Views are a projection of joins, transformations or views from the Formatting Layer.  This layer may serve to federate multiple, like views together to form a single unified result set.  It is vital that this layer only access other logical views or formatting views and ‘never’ access the physical views.  The Business Layer in general may be a combination of Views and SQL Procedures.  Views do not have logic other than joins, filters or parameters.  SQL Procedures provide logic and are much like stored procedures in databases.  SQL Procedures can access logical views or abstract views.   Create regular joins, federated joins and unions that represent subject-areas views.  Typically, no where clauses are applied in this view.  A possible exception to this statement is when you require the ability to view current vs. historical data in which case a where clause with a sub-query and max(timestamp_var) would be needed to get only the current data from a warehouse.</a:t>
            </a:r>
          </a:p>
          <a:p>
            <a:pPr eaLnBrk="1" hangingPunct="1"/>
            <a:endParaRPr lang="en-US" smtClean="0">
              <a:latin typeface="Arial" charset="0"/>
            </a:endParaRPr>
          </a:p>
          <a:p>
            <a:pPr eaLnBrk="1" hangingPunct="1"/>
            <a:r>
              <a:rPr lang="en-US" smtClean="0">
                <a:latin typeface="Arial" charset="0"/>
              </a:rPr>
              <a:t>Use subject-area sub-folders to further sub-divide the folders for easier maintenance of views.</a:t>
            </a:r>
          </a:p>
          <a:p>
            <a:pPr eaLnBrk="1" hangingPunct="1"/>
            <a:endParaRPr lang="en-US" smtClean="0">
              <a:latin typeface="Arial" charset="0"/>
            </a:endParaRPr>
          </a:p>
        </p:txBody>
      </p:sp>
    </p:spTree>
    <p:extLst>
      <p:ext uri="{BB962C8B-B14F-4D97-AF65-F5344CB8AC3E}">
        <p14:creationId xmlns:p14="http://schemas.microsoft.com/office/powerpoint/2010/main" val="107272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B7D1F26C-8ACE-4265-AEC5-081A8AB9BAA7}" type="slidenum">
              <a:rPr lang="en-US" sz="1200" smtClean="0">
                <a:solidFill>
                  <a:schemeClr val="tx1"/>
                </a:solidFill>
              </a:rPr>
              <a:pPr eaLnBrk="1" hangingPunct="1"/>
              <a:t>15</a:t>
            </a:fld>
            <a:endParaRPr lang="en-US" sz="1200" smtClean="0">
              <a:solidFill>
                <a:schemeClr val="tx1"/>
              </a:solidFill>
            </a:endParaRPr>
          </a:p>
        </p:txBody>
      </p:sp>
      <p:sp>
        <p:nvSpPr>
          <p:cNvPr id="54275" name="Rectangle 2"/>
          <p:cNvSpPr>
            <a:spLocks noGrp="1" noRot="1" noChangeAspect="1" noChangeArrowheads="1" noTextEdit="1"/>
          </p:cNvSpPr>
          <p:nvPr>
            <p:ph type="sldImg"/>
          </p:nvPr>
        </p:nvSpPr>
        <p:spPr>
          <a:xfrm>
            <a:off x="381000" y="385763"/>
            <a:ext cx="6096000" cy="3429000"/>
          </a:xfrm>
          <a:ln/>
        </p:spPr>
      </p:sp>
      <p:sp>
        <p:nvSpPr>
          <p:cNvPr id="54276" name="Rectangle 3"/>
          <p:cNvSpPr>
            <a:spLocks noGrp="1" noChangeArrowheads="1"/>
          </p:cNvSpPr>
          <p:nvPr>
            <p:ph type="body" idx="1"/>
          </p:nvPr>
        </p:nvSpPr>
        <p:spPr>
          <a:noFill/>
        </p:spPr>
        <p:txBody>
          <a:bodyPr/>
          <a:lstStyle/>
          <a:p>
            <a:pPr eaLnBrk="1" hangingPunct="1"/>
            <a:r>
              <a:rPr lang="en-US" b="1" u="sng" smtClean="0">
                <a:latin typeface="Arial" charset="0"/>
              </a:rPr>
              <a:t>Business</a:t>
            </a:r>
            <a:endParaRPr lang="en-US" smtClean="0">
              <a:latin typeface="Arial" charset="0"/>
            </a:endParaRPr>
          </a:p>
          <a:p>
            <a:pPr marL="0" lvl="2" eaLnBrk="1" hangingPunct="1"/>
            <a:r>
              <a:rPr lang="en-US" smtClean="0">
                <a:latin typeface="Arial" charset="0"/>
              </a:rPr>
              <a:t>The Business Layer – Business Views implement business rules by narrowing sets of data via where clauses or aggregating data.  Union of data from the Logical Views is permitted when needed.  These views are also grouped by subject area for improved maintenance and knowledge transfer.</a:t>
            </a:r>
          </a:p>
          <a:p>
            <a:pPr eaLnBrk="1" hangingPunct="1"/>
            <a:endParaRPr lang="en-US" smtClean="0">
              <a:latin typeface="Arial" charset="0"/>
            </a:endParaRPr>
          </a:p>
        </p:txBody>
      </p:sp>
    </p:spTree>
    <p:extLst>
      <p:ext uri="{BB962C8B-B14F-4D97-AF65-F5344CB8AC3E}">
        <p14:creationId xmlns:p14="http://schemas.microsoft.com/office/powerpoint/2010/main" val="153389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9295909-AEAB-4014-88E1-BCE6EB7FCB9C}" type="slidenum">
              <a:rPr lang="en-US" sz="1200" smtClean="0">
                <a:solidFill>
                  <a:schemeClr val="tx1"/>
                </a:solidFill>
              </a:rPr>
              <a:pPr eaLnBrk="1" hangingPunct="1"/>
              <a:t>16</a:t>
            </a:fld>
            <a:endParaRPr lang="en-US" sz="1200" smtClean="0">
              <a:solidFill>
                <a:schemeClr val="tx1"/>
              </a:solidFill>
            </a:endParaRPr>
          </a:p>
        </p:txBody>
      </p:sp>
      <p:sp>
        <p:nvSpPr>
          <p:cNvPr id="55299" name="Rectangle 2"/>
          <p:cNvSpPr>
            <a:spLocks noGrp="1" noRot="1" noChangeAspect="1" noChangeArrowheads="1" noTextEdit="1"/>
          </p:cNvSpPr>
          <p:nvPr>
            <p:ph type="sldImg"/>
          </p:nvPr>
        </p:nvSpPr>
        <p:spPr>
          <a:xfrm>
            <a:off x="381000" y="385763"/>
            <a:ext cx="6096000" cy="3429000"/>
          </a:xfrm>
          <a:ln/>
        </p:spPr>
      </p:sp>
      <p:sp>
        <p:nvSpPr>
          <p:cNvPr id="55300" name="Rectangle 3"/>
          <p:cNvSpPr>
            <a:spLocks noGrp="1" noChangeArrowheads="1"/>
          </p:cNvSpPr>
          <p:nvPr>
            <p:ph type="body" idx="1"/>
          </p:nvPr>
        </p:nvSpPr>
        <p:spPr>
          <a:noFill/>
        </p:spPr>
        <p:txBody>
          <a:bodyPr/>
          <a:lstStyle/>
          <a:p>
            <a:pPr eaLnBrk="1" hangingPunct="1"/>
            <a:r>
              <a:rPr lang="en-US" b="1" u="sng" dirty="0" smtClean="0">
                <a:latin typeface="Arial" charset="0"/>
              </a:rPr>
              <a:t>Application Layer </a:t>
            </a:r>
          </a:p>
          <a:p>
            <a:pPr eaLnBrk="1" hangingPunct="1"/>
            <a:r>
              <a:rPr lang="en-US" dirty="0" smtClean="0">
                <a:latin typeface="Arial" charset="0"/>
              </a:rPr>
              <a:t>Application Layer views and procedures serve the purpose of preparing the final output into the context required by the client application.  In effect, the Application Layer is the contract with the application consumer.  It is recommended that views match up to client API structures (object model, XML complex types and SQL Tables).  In other words, the client structure dictates the naming conventions and view contents.  If XML shaping is required then Data Virtualization provides XQuery, XSLT or SQL Procedures with XML functions for shaping XML.  If SQL result sets are required that are different from the logical views then a SQL Procedure can be used to provide the output as a cursor.  Data Virtualization SQL Views or SQL Procedures can be published as database resources.  Web Services can be published through To-Down (Contract-First) design or Bottom-Up (Generation) design. </a:t>
            </a:r>
          </a:p>
          <a:p>
            <a:pPr eaLnBrk="1" hangingPunct="1"/>
            <a:endParaRPr lang="en-US" dirty="0" smtClean="0">
              <a:latin typeface="Arial" charset="0"/>
            </a:endParaRPr>
          </a:p>
          <a:p>
            <a:pPr eaLnBrk="1" hangingPunct="1"/>
            <a:r>
              <a:rPr lang="en-US" dirty="0" smtClean="0">
                <a:latin typeface="Arial" charset="0"/>
              </a:rPr>
              <a:t>When creating a “Top-Down” or “Contract-First” design, you start with a WSDL and map Data Virtualization resources into that WSDL.  It is a best practice to establish client service procedures using XQuery with the same XML Schema as what is in the WSDL.  These Data Virtualization XQuery resources are what get mapped into the WSDL.  The Data Virtualization Transformation Editor can be used to map any Data Virtualization resource to the WSDL contract.</a:t>
            </a:r>
          </a:p>
          <a:p>
            <a:pPr eaLnBrk="1" hangingPunct="1"/>
            <a:endParaRPr lang="en-US" dirty="0" smtClean="0">
              <a:latin typeface="Arial" charset="0"/>
            </a:endParaRPr>
          </a:p>
          <a:p>
            <a:pPr eaLnBrk="1" hangingPunct="1"/>
            <a:r>
              <a:rPr lang="en-US" u="sng" dirty="0" smtClean="0">
                <a:latin typeface="Arial" charset="0"/>
              </a:rPr>
              <a:t>Application Layer Guidelines:  </a:t>
            </a:r>
          </a:p>
          <a:p>
            <a:pPr eaLnBrk="1" hangingPunct="1"/>
            <a:r>
              <a:rPr lang="en-US" dirty="0" smtClean="0">
                <a:latin typeface="Arial" charset="0"/>
              </a:rPr>
              <a:t>•  </a:t>
            </a:r>
            <a:r>
              <a:rPr lang="en-US" b="1" dirty="0" smtClean="0">
                <a:latin typeface="Arial" charset="0"/>
              </a:rPr>
              <a:t>Client API Abstraction</a:t>
            </a:r>
            <a:r>
              <a:rPr lang="en-US" dirty="0" smtClean="0">
                <a:latin typeface="Arial" charset="0"/>
              </a:rPr>
              <a:t>.  The Application Layer is the client API abstraction layer and names of items should reflect a view of the client API object. </a:t>
            </a:r>
          </a:p>
          <a:p>
            <a:pPr eaLnBrk="1" hangingPunct="1"/>
            <a:r>
              <a:rPr lang="en-US" dirty="0" smtClean="0">
                <a:latin typeface="Arial" charset="0"/>
              </a:rPr>
              <a:t>•  </a:t>
            </a:r>
            <a:r>
              <a:rPr lang="en-US" b="1" dirty="0" smtClean="0">
                <a:latin typeface="Arial" charset="0"/>
              </a:rPr>
              <a:t>Business to Client Mapping</a:t>
            </a:r>
            <a:r>
              <a:rPr lang="en-US" dirty="0" smtClean="0">
                <a:latin typeface="Arial" charset="0"/>
              </a:rPr>
              <a:t>.  This layer serves as the business to client mapping and may involve a projection of joins, transformations or views from the Business layer. </a:t>
            </a:r>
          </a:p>
          <a:p>
            <a:pPr eaLnBrk="1" hangingPunct="1"/>
            <a:r>
              <a:rPr lang="en-US" dirty="0" smtClean="0">
                <a:latin typeface="Arial" charset="0"/>
              </a:rPr>
              <a:t>•  </a:t>
            </a:r>
            <a:r>
              <a:rPr lang="en-US" b="1" dirty="0" smtClean="0">
                <a:latin typeface="Arial" charset="0"/>
              </a:rPr>
              <a:t>Data Manipulation</a:t>
            </a:r>
            <a:r>
              <a:rPr lang="en-US" dirty="0" smtClean="0">
                <a:latin typeface="Arial" charset="0"/>
              </a:rPr>
              <a:t>.  Data from the Application Layer views can be manipulated by order </a:t>
            </a:r>
            <a:r>
              <a:rPr lang="en-US" dirty="0" err="1" smtClean="0">
                <a:latin typeface="Arial" charset="0"/>
              </a:rPr>
              <a:t>by’s</a:t>
            </a:r>
            <a:r>
              <a:rPr lang="en-US" dirty="0" smtClean="0">
                <a:latin typeface="Arial" charset="0"/>
              </a:rPr>
              <a:t>, group </a:t>
            </a:r>
            <a:r>
              <a:rPr lang="en-US" dirty="0" err="1" smtClean="0">
                <a:latin typeface="Arial" charset="0"/>
              </a:rPr>
              <a:t>by’s</a:t>
            </a:r>
            <a:r>
              <a:rPr lang="en-US" dirty="0" smtClean="0">
                <a:latin typeface="Arial" charset="0"/>
              </a:rPr>
              <a:t> and aggregation but the names from the Client Views should be </a:t>
            </a:r>
          </a:p>
          <a:p>
            <a:pPr eaLnBrk="1" hangingPunct="1"/>
            <a:r>
              <a:rPr lang="en-US" dirty="0" smtClean="0">
                <a:latin typeface="Arial" charset="0"/>
              </a:rPr>
              <a:t>retained for consistency throughout the organization. </a:t>
            </a:r>
          </a:p>
          <a:p>
            <a:pPr eaLnBrk="1" hangingPunct="1"/>
            <a:r>
              <a:rPr lang="en-US" dirty="0" smtClean="0">
                <a:latin typeface="Arial" charset="0"/>
              </a:rPr>
              <a:t>•  </a:t>
            </a:r>
            <a:r>
              <a:rPr lang="en-US" b="1" dirty="0" smtClean="0">
                <a:latin typeface="Arial" charset="0"/>
              </a:rPr>
              <a:t>Narrow Results</a:t>
            </a:r>
            <a:r>
              <a:rPr lang="en-US" dirty="0" smtClean="0">
                <a:latin typeface="Arial" charset="0"/>
              </a:rPr>
              <a:t>.  Narrow results by selection criteria and parameterized queries </a:t>
            </a:r>
          </a:p>
          <a:p>
            <a:pPr eaLnBrk="1" hangingPunct="1"/>
            <a:r>
              <a:rPr lang="en-US" dirty="0" smtClean="0">
                <a:latin typeface="Arial" charset="0"/>
              </a:rPr>
              <a:t>•  </a:t>
            </a:r>
            <a:r>
              <a:rPr lang="en-US" b="1" dirty="0" smtClean="0">
                <a:latin typeface="Arial" charset="0"/>
              </a:rPr>
              <a:t>Client</a:t>
            </a:r>
            <a:r>
              <a:rPr lang="en-US" dirty="0" smtClean="0">
                <a:latin typeface="Arial" charset="0"/>
              </a:rPr>
              <a:t>.  Data can be materialized (cached) intelligently at this layer to provide the best possible consumer response and throughput.  </a:t>
            </a:r>
          </a:p>
          <a:p>
            <a:pPr eaLnBrk="1" hangingPunct="1"/>
            <a:r>
              <a:rPr lang="en-US" dirty="0" smtClean="0">
                <a:latin typeface="Arial" charset="0"/>
              </a:rPr>
              <a:t>•  </a:t>
            </a:r>
            <a:r>
              <a:rPr lang="en-US" b="1" dirty="0" smtClean="0">
                <a:latin typeface="Arial" charset="0"/>
              </a:rPr>
              <a:t>Publish Database or Web Services</a:t>
            </a:r>
            <a:r>
              <a:rPr lang="en-US" dirty="0" smtClean="0">
                <a:latin typeface="Arial" charset="0"/>
              </a:rPr>
              <a:t>.  The Application Layer contains candidates for publishing as a database or Data Virtualization web service. </a:t>
            </a:r>
          </a:p>
          <a:p>
            <a:pPr eaLnBrk="1" hangingPunct="1"/>
            <a:endParaRPr lang="en-US" dirty="0" smtClean="0">
              <a:latin typeface="Arial" charset="0"/>
            </a:endParaRPr>
          </a:p>
          <a:p>
            <a:pPr eaLnBrk="1" hangingPunct="1"/>
            <a:r>
              <a:rPr lang="en-US" dirty="0" smtClean="0">
                <a:latin typeface="Arial" charset="0"/>
              </a:rPr>
              <a:t>Naming conventions are established at this layer so folder ordering within Data Virtualization is visually consistent with these diagrams.</a:t>
            </a:r>
          </a:p>
          <a:p>
            <a:pPr eaLnBrk="1" hangingPunct="1"/>
            <a:endParaRPr lang="en-US" u="sng" dirty="0" smtClean="0">
              <a:latin typeface="Arial" charset="0"/>
            </a:endParaRPr>
          </a:p>
        </p:txBody>
      </p:sp>
    </p:spTree>
    <p:extLst>
      <p:ext uri="{BB962C8B-B14F-4D97-AF65-F5344CB8AC3E}">
        <p14:creationId xmlns:p14="http://schemas.microsoft.com/office/powerpoint/2010/main" val="192467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5889C36F-9B4D-4DFA-88E0-CA3235B1A7D1}" type="slidenum">
              <a:rPr lang="en-US" sz="1200" smtClean="0">
                <a:solidFill>
                  <a:schemeClr val="tx1"/>
                </a:solidFill>
              </a:rPr>
              <a:pPr eaLnBrk="1" hangingPunct="1"/>
              <a:t>17</a:t>
            </a:fld>
            <a:endParaRPr lang="en-US" sz="1200" smtClean="0">
              <a:solidFill>
                <a:schemeClr val="tx1"/>
              </a:solidFill>
            </a:endParaRPr>
          </a:p>
        </p:txBody>
      </p:sp>
      <p:sp>
        <p:nvSpPr>
          <p:cNvPr id="56323" name="Rectangle 2"/>
          <p:cNvSpPr>
            <a:spLocks noGrp="1" noRot="1" noChangeAspect="1" noChangeArrowheads="1" noTextEdit="1"/>
          </p:cNvSpPr>
          <p:nvPr>
            <p:ph type="sldImg"/>
          </p:nvPr>
        </p:nvSpPr>
        <p:spPr>
          <a:xfrm>
            <a:off x="381000" y="385763"/>
            <a:ext cx="6096000" cy="3429000"/>
          </a:xfrm>
          <a:ln/>
        </p:spPr>
      </p:sp>
      <p:sp>
        <p:nvSpPr>
          <p:cNvPr id="56324" name="Rectangle 3"/>
          <p:cNvSpPr>
            <a:spLocks noGrp="1" noChangeArrowheads="1"/>
          </p:cNvSpPr>
          <p:nvPr>
            <p:ph type="body" idx="1"/>
          </p:nvPr>
        </p:nvSpPr>
        <p:spPr>
          <a:noFill/>
        </p:spPr>
        <p:txBody>
          <a:bodyPr/>
          <a:lstStyle/>
          <a:p>
            <a:pPr eaLnBrk="1" hangingPunct="1"/>
            <a:r>
              <a:rPr lang="en-US" b="1" u="sng" smtClean="0">
                <a:latin typeface="Arial" charset="0"/>
              </a:rPr>
              <a:t>Definition Sets</a:t>
            </a:r>
          </a:p>
          <a:p>
            <a:pPr eaLnBrk="1" hangingPunct="1"/>
            <a:r>
              <a:rPr lang="en-US" smtClean="0">
                <a:latin typeface="Arial" charset="0"/>
              </a:rPr>
              <a:t>Application Layer – Definition Sets serve the purpose of proving the containing the web service “contract-first” WSDL and Schema definition sets  </a:t>
            </a:r>
          </a:p>
          <a:p>
            <a:pPr eaLnBrk="1" hangingPunct="1"/>
            <a:endParaRPr lang="en-US" smtClean="0">
              <a:latin typeface="Arial" charset="0"/>
            </a:endParaRPr>
          </a:p>
          <a:p>
            <a:pPr eaLnBrk="1" hangingPunct="1"/>
            <a:r>
              <a:rPr lang="en-US" u="sng" smtClean="0">
                <a:latin typeface="Arial" charset="0"/>
              </a:rPr>
              <a:t>Purpose: </a:t>
            </a:r>
          </a:p>
          <a:p>
            <a:pPr lvl="1" eaLnBrk="1" hangingPunct="1">
              <a:buFontTx/>
              <a:buChar char="•"/>
            </a:pPr>
            <a:r>
              <a:rPr lang="en-US" smtClean="0">
                <a:latin typeface="Arial" charset="0"/>
              </a:rPr>
              <a:t> central place to keep schemas, WSDLs and SQL definition sets</a:t>
            </a:r>
          </a:p>
        </p:txBody>
      </p:sp>
    </p:spTree>
    <p:extLst>
      <p:ext uri="{BB962C8B-B14F-4D97-AF65-F5344CB8AC3E}">
        <p14:creationId xmlns:p14="http://schemas.microsoft.com/office/powerpoint/2010/main" val="123920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5B796B4-AF88-42D3-942B-5FA88DBCEBE8}" type="slidenum">
              <a:rPr lang="en-US" sz="1200" smtClean="0">
                <a:solidFill>
                  <a:schemeClr val="tx1"/>
                </a:solidFill>
              </a:rPr>
              <a:pPr eaLnBrk="1" hangingPunct="1"/>
              <a:t>18</a:t>
            </a:fld>
            <a:endParaRPr lang="en-US" sz="1200" smtClean="0">
              <a:solidFill>
                <a:schemeClr val="tx1"/>
              </a:solidFill>
            </a:endParaRPr>
          </a:p>
        </p:txBody>
      </p:sp>
      <p:sp>
        <p:nvSpPr>
          <p:cNvPr id="57347" name="Rectangle 2"/>
          <p:cNvSpPr>
            <a:spLocks noGrp="1" noRot="1" noChangeAspect="1" noChangeArrowheads="1" noTextEdit="1"/>
          </p:cNvSpPr>
          <p:nvPr>
            <p:ph type="sldImg"/>
          </p:nvPr>
        </p:nvSpPr>
        <p:spPr>
          <a:xfrm>
            <a:off x="381000" y="385763"/>
            <a:ext cx="6096000" cy="3429000"/>
          </a:xfrm>
          <a:ln/>
        </p:spPr>
      </p:sp>
      <p:sp>
        <p:nvSpPr>
          <p:cNvPr id="57348" name="Rectangle 3"/>
          <p:cNvSpPr>
            <a:spLocks noGrp="1" noChangeArrowheads="1"/>
          </p:cNvSpPr>
          <p:nvPr>
            <p:ph type="body" idx="1"/>
          </p:nvPr>
        </p:nvSpPr>
        <p:spPr>
          <a:noFill/>
        </p:spPr>
        <p:txBody>
          <a:bodyPr/>
          <a:lstStyle/>
          <a:p>
            <a:pPr eaLnBrk="1" hangingPunct="1"/>
            <a:r>
              <a:rPr lang="en-US" b="1" u="sng" smtClean="0">
                <a:latin typeface="Arial" charset="0"/>
              </a:rPr>
              <a:t>Views </a:t>
            </a:r>
          </a:p>
          <a:p>
            <a:pPr eaLnBrk="1" hangingPunct="1"/>
            <a:r>
              <a:rPr lang="en-US" u="sng" smtClean="0">
                <a:latin typeface="Arial" charset="0"/>
              </a:rPr>
              <a:t>Application Layer –Views </a:t>
            </a:r>
            <a:r>
              <a:rPr lang="en-US" smtClean="0">
                <a:latin typeface="Arial" charset="0"/>
              </a:rPr>
              <a:t>serve the purpose of mapping the final output into the context required by the client application.  It is recommended that views match up to client API structures (object model, XML complex types and SQL Tables).  In other words, the client structure dictates the naming conventions and view contents.  </a:t>
            </a:r>
          </a:p>
          <a:p>
            <a:pPr eaLnBrk="1" hangingPunct="1"/>
            <a:r>
              <a:rPr lang="en-US" u="sng" smtClean="0">
                <a:latin typeface="Arial" charset="0"/>
              </a:rPr>
              <a:t>Purpose: </a:t>
            </a:r>
          </a:p>
          <a:p>
            <a:pPr lvl="1" eaLnBrk="1" hangingPunct="1">
              <a:buFontTx/>
              <a:buChar char="•"/>
            </a:pPr>
            <a:r>
              <a:rPr lang="en-US" smtClean="0">
                <a:latin typeface="Arial" charset="0"/>
              </a:rPr>
              <a:t> The Application Views are the client API abstraction layer.</a:t>
            </a:r>
          </a:p>
          <a:p>
            <a:pPr lvl="1" eaLnBrk="1" hangingPunct="1">
              <a:buFontTx/>
              <a:buChar char="•"/>
            </a:pPr>
            <a:r>
              <a:rPr lang="en-US" smtClean="0">
                <a:latin typeface="Arial" charset="0"/>
              </a:rPr>
              <a:t> Names of items should reflect a business view of the API object.</a:t>
            </a:r>
          </a:p>
          <a:p>
            <a:pPr lvl="1" eaLnBrk="1" hangingPunct="1">
              <a:buFontTx/>
              <a:buChar char="•"/>
            </a:pPr>
            <a:r>
              <a:rPr lang="en-US" smtClean="0">
                <a:latin typeface="Arial" charset="0"/>
              </a:rPr>
              <a:t> Data can be materialized (cached) intelligently at this layer to provide the best possible consumer response and throughput. </a:t>
            </a:r>
          </a:p>
          <a:p>
            <a:pPr lvl="1" eaLnBrk="1" hangingPunct="1">
              <a:buFontTx/>
              <a:buChar char="•"/>
            </a:pPr>
            <a:r>
              <a:rPr lang="en-US" smtClean="0">
                <a:latin typeface="Arial" charset="0"/>
              </a:rPr>
              <a:t> This layer serves as the Business to Client Mapping and may involve a projection of joins, transformations or views from the Logical Business layer</a:t>
            </a:r>
          </a:p>
          <a:p>
            <a:pPr lvl="1" eaLnBrk="1" hangingPunct="1">
              <a:buFontTx/>
              <a:buChar char="•"/>
            </a:pPr>
            <a:r>
              <a:rPr lang="en-US" smtClean="0">
                <a:latin typeface="Arial" charset="0"/>
              </a:rPr>
              <a:t> These views are mapped to procedures which are exposed via web services or JDBC or mapped to the Application “Published” sub-layer which serves as the application contract layer.</a:t>
            </a:r>
          </a:p>
          <a:p>
            <a:pPr eaLnBrk="1" hangingPunct="1"/>
            <a:endParaRPr lang="en-US" smtClean="0">
              <a:latin typeface="Arial" charset="0"/>
            </a:endParaRPr>
          </a:p>
          <a:p>
            <a:pPr eaLnBrk="1" hangingPunct="1"/>
            <a:endParaRPr lang="en-US" u="sng" smtClean="0">
              <a:latin typeface="Arial" charset="0"/>
            </a:endParaRPr>
          </a:p>
        </p:txBody>
      </p:sp>
    </p:spTree>
    <p:extLst>
      <p:ext uri="{BB962C8B-B14F-4D97-AF65-F5344CB8AC3E}">
        <p14:creationId xmlns:p14="http://schemas.microsoft.com/office/powerpoint/2010/main" val="90565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E776A8C5-FB54-4939-9F92-EE938CDBFD53}" type="slidenum">
              <a:rPr lang="en-US" sz="1200" smtClean="0">
                <a:solidFill>
                  <a:schemeClr val="tx1"/>
                </a:solidFill>
              </a:rPr>
              <a:pPr eaLnBrk="1" hangingPunct="1"/>
              <a:t>19</a:t>
            </a:fld>
            <a:endParaRPr lang="en-US" sz="1200" smtClean="0">
              <a:solidFill>
                <a:schemeClr val="tx1"/>
              </a:solidFill>
            </a:endParaRPr>
          </a:p>
        </p:txBody>
      </p:sp>
      <p:sp>
        <p:nvSpPr>
          <p:cNvPr id="58371" name="Rectangle 2"/>
          <p:cNvSpPr>
            <a:spLocks noGrp="1" noRot="1" noChangeAspect="1" noChangeArrowheads="1" noTextEdit="1"/>
          </p:cNvSpPr>
          <p:nvPr>
            <p:ph type="sldImg"/>
          </p:nvPr>
        </p:nvSpPr>
        <p:spPr>
          <a:xfrm>
            <a:off x="381000" y="385763"/>
            <a:ext cx="6096000" cy="3429000"/>
          </a:xfrm>
          <a:ln/>
        </p:spPr>
      </p:sp>
      <p:sp>
        <p:nvSpPr>
          <p:cNvPr id="58372" name="Rectangle 3"/>
          <p:cNvSpPr>
            <a:spLocks noGrp="1" noChangeArrowheads="1"/>
          </p:cNvSpPr>
          <p:nvPr>
            <p:ph type="body" idx="1"/>
          </p:nvPr>
        </p:nvSpPr>
        <p:spPr>
          <a:noFill/>
        </p:spPr>
        <p:txBody>
          <a:bodyPr/>
          <a:lstStyle/>
          <a:p>
            <a:pPr eaLnBrk="1" hangingPunct="1"/>
            <a:r>
              <a:rPr lang="en-US" b="1" u="sng" dirty="0" smtClean="0">
                <a:latin typeface="Arial" charset="0"/>
              </a:rPr>
              <a:t>Services </a:t>
            </a:r>
          </a:p>
          <a:p>
            <a:pPr eaLnBrk="1" hangingPunct="1"/>
            <a:r>
              <a:rPr lang="en-US" u="sng" dirty="0" smtClean="0">
                <a:latin typeface="Arial" charset="0"/>
              </a:rPr>
              <a:t>Application Layer – Services </a:t>
            </a:r>
            <a:r>
              <a:rPr lang="en-US" dirty="0" smtClean="0">
                <a:latin typeface="Arial" charset="0"/>
              </a:rPr>
              <a:t>serve the purpose of providing additional procedural logic on top of the “Application Views” in preparation for delivering information to the client application.  This might require SQL Procedures or XML-Shaping procedures if XML shaping is required.  Data Virtualization provides XQuery, XSLT or SQL Procedures with XML functions for shaping XML.  If SQL result sets are required that are different from the logical views then a SQL Procedure can be used to provide the output as a cursor.  Any of these procedures can be published as web services.  Data Virtualization SQL Views or SQL Procedures can be published as database resources.  This is commonly known as bottom-up design.  SQL Procedure may also be used for ordering, grouping and aggregating results.  SQL Procedures may expose parameterized methods in order to conform to a governance policy by the customer.</a:t>
            </a:r>
          </a:p>
          <a:p>
            <a:pPr eaLnBrk="1" hangingPunct="1"/>
            <a:endParaRPr lang="en-US" dirty="0" smtClean="0">
              <a:latin typeface="Arial" charset="0"/>
            </a:endParaRPr>
          </a:p>
          <a:p>
            <a:pPr eaLnBrk="1" hangingPunct="1"/>
            <a:r>
              <a:rPr lang="en-US" dirty="0" smtClean="0">
                <a:latin typeface="Arial" charset="0"/>
              </a:rPr>
              <a:t>Another option congruent to “Application Views” is the use of Designer to create a “Top-Down” or “Contract-First” design where you start with a customer WSDL and map Data Virtualization resources into that WSDL.  It is a best practice to establish client service procedures using XQuery with the same XML Schema as what is in the WSDL.  These Data Virtualization XQuery resources are what get mapped into the WSDL.  Data Virtualization’ Transformation Editor would be used form mapping various resources to and from XML.</a:t>
            </a:r>
          </a:p>
          <a:p>
            <a:pPr eaLnBrk="1" hangingPunct="1"/>
            <a:endParaRPr lang="en-US" dirty="0" smtClean="0">
              <a:latin typeface="Arial" charset="0"/>
            </a:endParaRPr>
          </a:p>
          <a:p>
            <a:pPr eaLnBrk="1" hangingPunct="1"/>
            <a:r>
              <a:rPr lang="en-US" dirty="0" smtClean="0">
                <a:latin typeface="Arial" charset="0"/>
              </a:rPr>
              <a:t>Purpose: </a:t>
            </a:r>
          </a:p>
          <a:p>
            <a:pPr lvl="1" eaLnBrk="1" hangingPunct="1">
              <a:buFontTx/>
              <a:buChar char="•"/>
            </a:pPr>
            <a:r>
              <a:rPr lang="en-US" dirty="0" smtClean="0">
                <a:latin typeface="Arial" charset="0"/>
              </a:rPr>
              <a:t> The Application Services layer contains candidates for publishing as a database or </a:t>
            </a:r>
            <a:r>
              <a:rPr lang="en-US" dirty="0" err="1" smtClean="0">
                <a:latin typeface="Arial" charset="0"/>
              </a:rPr>
              <a:t>Tibco</a:t>
            </a:r>
            <a:r>
              <a:rPr lang="en-US" dirty="0" smtClean="0">
                <a:latin typeface="Arial" charset="0"/>
              </a:rPr>
              <a:t> web service.</a:t>
            </a:r>
          </a:p>
          <a:p>
            <a:pPr lvl="1" eaLnBrk="1" hangingPunct="1">
              <a:buFontTx/>
              <a:buChar char="•"/>
            </a:pPr>
            <a:r>
              <a:rPr lang="en-US" dirty="0" smtClean="0">
                <a:latin typeface="Arial" charset="0"/>
              </a:rPr>
              <a:t> Data from the Client Views can be manipulated by order </a:t>
            </a:r>
            <a:r>
              <a:rPr lang="en-US" dirty="0" err="1" smtClean="0">
                <a:latin typeface="Arial" charset="0"/>
              </a:rPr>
              <a:t>by’s</a:t>
            </a:r>
            <a:r>
              <a:rPr lang="en-US" dirty="0" smtClean="0">
                <a:latin typeface="Arial" charset="0"/>
              </a:rPr>
              <a:t>, group </a:t>
            </a:r>
            <a:r>
              <a:rPr lang="en-US" dirty="0" err="1" smtClean="0">
                <a:latin typeface="Arial" charset="0"/>
              </a:rPr>
              <a:t>by’s</a:t>
            </a:r>
            <a:r>
              <a:rPr lang="en-US" dirty="0" smtClean="0">
                <a:latin typeface="Arial" charset="0"/>
              </a:rPr>
              <a:t> and aggregation but the names from the “Application Views” should be retained for consistency throughout the organization.</a:t>
            </a:r>
          </a:p>
          <a:p>
            <a:pPr lvl="1" eaLnBrk="1" hangingPunct="1">
              <a:buFontTx/>
              <a:buChar char="•"/>
            </a:pPr>
            <a:r>
              <a:rPr lang="en-US" dirty="0" smtClean="0">
                <a:latin typeface="Arial" charset="0"/>
              </a:rPr>
              <a:t> Narrow results by selection criteria and parameterized queries</a:t>
            </a:r>
          </a:p>
          <a:p>
            <a:pPr lvl="1" eaLnBrk="1" hangingPunct="1">
              <a:buFontTx/>
              <a:buChar char="•"/>
            </a:pPr>
            <a:r>
              <a:rPr lang="en-US" dirty="0" smtClean="0">
                <a:latin typeface="Arial" charset="0"/>
              </a:rPr>
              <a:t> Shape results into XML</a:t>
            </a:r>
          </a:p>
        </p:txBody>
      </p:sp>
    </p:spTree>
    <p:extLst>
      <p:ext uri="{BB962C8B-B14F-4D97-AF65-F5344CB8AC3E}">
        <p14:creationId xmlns:p14="http://schemas.microsoft.com/office/powerpoint/2010/main" val="92883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smtClean="0"/>
              <a:t>We will begin with an</a:t>
            </a:r>
            <a:r>
              <a:rPr lang="en-US" baseline="0" dirty="0" smtClean="0"/>
              <a:t> overview of view creation.  Next, we’ll take a detailed look at all of the tabs on the View Editor window.  Then we’ll look at two different, but complementary ways to create and edit views: drag-and-drop modeling, and direct SQL editing.  We will then study execution of views.  Then we will learn how to identify resources that make up complex views.  We finish by looking at Model Regeneration, and Client Metadata, and then proceed to our Lab activity.</a:t>
            </a:r>
            <a:endParaRPr lang="en-US" dirty="0" smtClean="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1593FFB-602D-4F1A-AF33-AB6EEF0E1D6E}" type="slidenum">
              <a:rPr lang="en-US" sz="1200" smtClean="0">
                <a:solidFill>
                  <a:schemeClr val="tx1"/>
                </a:solidFill>
              </a:rPr>
              <a:pPr eaLnBrk="1" hangingPunct="1"/>
              <a:t>20</a:t>
            </a:fld>
            <a:endParaRPr lang="en-US" sz="1200" smtClean="0">
              <a:solidFill>
                <a:schemeClr val="tx1"/>
              </a:solidFill>
            </a:endParaRPr>
          </a:p>
        </p:txBody>
      </p:sp>
      <p:sp>
        <p:nvSpPr>
          <p:cNvPr id="59395" name="Rectangle 2"/>
          <p:cNvSpPr>
            <a:spLocks noGrp="1" noRot="1" noChangeAspect="1" noChangeArrowheads="1" noTextEdit="1"/>
          </p:cNvSpPr>
          <p:nvPr>
            <p:ph type="sldImg"/>
          </p:nvPr>
        </p:nvSpPr>
        <p:spPr>
          <a:xfrm>
            <a:off x="381000" y="385763"/>
            <a:ext cx="6096000" cy="3429000"/>
          </a:xfrm>
          <a:ln/>
        </p:spPr>
      </p:sp>
      <p:sp>
        <p:nvSpPr>
          <p:cNvPr id="59396" name="Rectangle 3"/>
          <p:cNvSpPr>
            <a:spLocks noGrp="1" noChangeArrowheads="1"/>
          </p:cNvSpPr>
          <p:nvPr>
            <p:ph type="body" idx="1"/>
          </p:nvPr>
        </p:nvSpPr>
        <p:spPr>
          <a:noFill/>
        </p:spPr>
        <p:txBody>
          <a:bodyPr/>
          <a:lstStyle/>
          <a:p>
            <a:pPr eaLnBrk="1" hangingPunct="1"/>
            <a:r>
              <a:rPr lang="en-US" b="1" u="sng" smtClean="0">
                <a:latin typeface="Arial" charset="0"/>
              </a:rPr>
              <a:t>Published</a:t>
            </a:r>
          </a:p>
          <a:p>
            <a:pPr eaLnBrk="1" hangingPunct="1"/>
            <a:r>
              <a:rPr lang="en-US" u="sng" smtClean="0">
                <a:latin typeface="Arial" charset="0"/>
              </a:rPr>
              <a:t>Application Layer – Published </a:t>
            </a:r>
            <a:r>
              <a:rPr lang="en-US" smtClean="0">
                <a:latin typeface="Arial" charset="0"/>
              </a:rPr>
              <a:t>serve the purpose of proving the “contract” with the consuming application.  These views are type cast and contain exactly the same name as the underlying view it was created from.   There is no other logic in these views.   Only type-casting should be performed in these views.  </a:t>
            </a:r>
          </a:p>
          <a:p>
            <a:pPr eaLnBrk="1" hangingPunct="1"/>
            <a:endParaRPr lang="en-US" smtClean="0">
              <a:latin typeface="Arial" charset="0"/>
            </a:endParaRPr>
          </a:p>
          <a:p>
            <a:pPr eaLnBrk="1" hangingPunct="1"/>
            <a:r>
              <a:rPr lang="en-US" u="sng" smtClean="0">
                <a:latin typeface="Arial" charset="0"/>
              </a:rPr>
              <a:t>Purpose: </a:t>
            </a:r>
          </a:p>
          <a:p>
            <a:pPr lvl="1" eaLnBrk="1" hangingPunct="1">
              <a:buFontTx/>
              <a:buChar char="•"/>
            </a:pPr>
            <a:r>
              <a:rPr lang="en-US" smtClean="0">
                <a:latin typeface="Arial" charset="0"/>
              </a:rPr>
              <a:t> Provides a contract with application consumers (casting of views)</a:t>
            </a:r>
          </a:p>
          <a:p>
            <a:pPr lvl="1" eaLnBrk="1" hangingPunct="1">
              <a:buFontTx/>
              <a:buChar char="•"/>
            </a:pPr>
            <a:r>
              <a:rPr lang="en-US" smtClean="0">
                <a:latin typeface="Arial" charset="0"/>
              </a:rPr>
              <a:t> Create implementation procedures for contract-first web services.</a:t>
            </a:r>
          </a:p>
        </p:txBody>
      </p:sp>
    </p:spTree>
    <p:extLst>
      <p:ext uri="{BB962C8B-B14F-4D97-AF65-F5344CB8AC3E}">
        <p14:creationId xmlns:p14="http://schemas.microsoft.com/office/powerpoint/2010/main" val="89796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21</a:t>
            </a:fld>
            <a:endParaRPr lang="en-US" sz="1200" smtClean="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r>
              <a:rPr lang="en-US" b="1" u="sng" dirty="0" smtClean="0">
                <a:latin typeface="Arial" charset="0"/>
              </a:rPr>
              <a:t>SUMMARY OF KEY BENEFITS  </a:t>
            </a:r>
          </a:p>
          <a:p>
            <a:pPr eaLnBrk="1" hangingPunct="1"/>
            <a:r>
              <a:rPr lang="en-US" dirty="0" smtClean="0">
                <a:latin typeface="Arial" charset="0"/>
              </a:rPr>
              <a:t>•  Easier to build.  Onboard new data sources faster.  Project teams can incrementally create the data abstraction layer over time and realize the reusability of existing data services. </a:t>
            </a:r>
          </a:p>
          <a:p>
            <a:pPr eaLnBrk="1" hangingPunct="1"/>
            <a:r>
              <a:rPr lang="en-US" dirty="0" smtClean="0">
                <a:latin typeface="Arial" charset="0"/>
              </a:rPr>
              <a:t>•  Easier to maintain.  The </a:t>
            </a:r>
            <a:r>
              <a:rPr lang="en-US" dirty="0" err="1" smtClean="0">
                <a:latin typeface="Arial" charset="0"/>
              </a:rPr>
              <a:t>Tibco</a:t>
            </a:r>
            <a:r>
              <a:rPr lang="en-US" dirty="0" smtClean="0">
                <a:latin typeface="Arial" charset="0"/>
              </a:rPr>
              <a:t> Data Virtualization provides a place and categorization for everything which in turn allows you to be more effective at maintaining everything in its place.  </a:t>
            </a:r>
          </a:p>
          <a:p>
            <a:pPr eaLnBrk="1" hangingPunct="1"/>
            <a:r>
              <a:rPr lang="en-US" dirty="0" smtClean="0">
                <a:latin typeface="Arial" charset="0"/>
              </a:rPr>
              <a:t>•  Single management console.  The </a:t>
            </a:r>
            <a:r>
              <a:rPr lang="en-US" dirty="0" err="1" smtClean="0">
                <a:latin typeface="Arial" charset="0"/>
              </a:rPr>
              <a:t>Tibco</a:t>
            </a:r>
            <a:r>
              <a:rPr lang="en-US" dirty="0" smtClean="0">
                <a:latin typeface="Arial" charset="0"/>
              </a:rPr>
              <a:t> Data Virtualization provides for a single management console for access to data which includes administration, monitoring and security. </a:t>
            </a:r>
          </a:p>
          <a:p>
            <a:pPr eaLnBrk="1" hangingPunct="1"/>
            <a:r>
              <a:rPr lang="en-US" dirty="0" smtClean="0">
                <a:latin typeface="Arial" charset="0"/>
              </a:rPr>
              <a:t>•  Better performance.  Data Virtualization provides better performance and scalability through query optimization, caching and clustering. </a:t>
            </a:r>
          </a:p>
          <a:p>
            <a:pPr eaLnBrk="1" hangingPunct="1"/>
            <a:endParaRPr lang="en-US" dirty="0" smtClean="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22</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r>
              <a:rPr lang="en-US" b="1" u="sng" dirty="0" smtClean="0">
                <a:latin typeface="Arial" charset="0"/>
              </a:rPr>
              <a:t>PRACTICAL NEXT STEPS </a:t>
            </a:r>
          </a:p>
          <a:p>
            <a:pPr eaLnBrk="1" hangingPunct="1"/>
            <a:r>
              <a:rPr lang="en-US" dirty="0" smtClean="0">
                <a:latin typeface="Arial" charset="0"/>
              </a:rPr>
              <a:t>The main point is to get started now with a manageable project to learn from and progress.  </a:t>
            </a:r>
          </a:p>
          <a:p>
            <a:pPr eaLnBrk="1" hangingPunct="1"/>
            <a:r>
              <a:rPr lang="en-US" dirty="0" smtClean="0">
                <a:latin typeface="Arial" charset="0"/>
              </a:rPr>
              <a:t>•  </a:t>
            </a:r>
            <a:r>
              <a:rPr lang="en-US" b="1" dirty="0" smtClean="0">
                <a:latin typeface="Arial" charset="0"/>
              </a:rPr>
              <a:t>Set achievable goals</a:t>
            </a:r>
            <a:r>
              <a:rPr lang="en-US" dirty="0" smtClean="0">
                <a:latin typeface="Arial" charset="0"/>
              </a:rPr>
              <a:t>.  Start with projects and a focused team.  With success, expand usage across Department and Enterprise level and broaden IT team involvement. </a:t>
            </a:r>
          </a:p>
          <a:p>
            <a:pPr eaLnBrk="1" hangingPunct="1"/>
            <a:r>
              <a:rPr lang="en-US" dirty="0" smtClean="0">
                <a:latin typeface="Arial" charset="0"/>
              </a:rPr>
              <a:t>•  </a:t>
            </a:r>
            <a:r>
              <a:rPr lang="en-US" b="1" dirty="0" smtClean="0">
                <a:latin typeface="Arial" charset="0"/>
              </a:rPr>
              <a:t>Determine levels of abstraction</a:t>
            </a:r>
            <a:r>
              <a:rPr lang="en-US" dirty="0" smtClean="0">
                <a:latin typeface="Arial" charset="0"/>
              </a:rPr>
              <a:t>.  Are the four recommended layers right for you organization?  Do you need greater depth within one or more layers?  </a:t>
            </a:r>
            <a:r>
              <a:rPr lang="en-US" dirty="0" err="1" smtClean="0">
                <a:latin typeface="Arial" charset="0"/>
              </a:rPr>
              <a:t>Tibco</a:t>
            </a:r>
            <a:r>
              <a:rPr lang="en-US" dirty="0" smtClean="0">
                <a:latin typeface="Arial" charset="0"/>
              </a:rPr>
              <a:t> Professional Services organization can help answer these questions and get you started on the right path. </a:t>
            </a:r>
          </a:p>
          <a:p>
            <a:pPr eaLnBrk="1" hangingPunct="1"/>
            <a:r>
              <a:rPr lang="en-US" dirty="0" smtClean="0">
                <a:latin typeface="Arial" charset="0"/>
              </a:rPr>
              <a:t>•  </a:t>
            </a:r>
            <a:r>
              <a:rPr lang="en-US" b="1" dirty="0" smtClean="0">
                <a:latin typeface="Arial" charset="0"/>
              </a:rPr>
              <a:t>Determine modeling and mapping approach</a:t>
            </a:r>
            <a:r>
              <a:rPr lang="en-US" dirty="0" smtClean="0">
                <a:latin typeface="Arial" charset="0"/>
              </a:rPr>
              <a:t>.  Is it Top-down or Bottom-up?   </a:t>
            </a:r>
          </a:p>
          <a:p>
            <a:pPr lvl="2" eaLnBrk="1" hangingPunct="1"/>
            <a:r>
              <a:rPr lang="en-US" dirty="0" smtClean="0">
                <a:latin typeface="Arial" charset="0"/>
              </a:rPr>
              <a:t>o  </a:t>
            </a:r>
            <a:r>
              <a:rPr lang="en-US" i="1" u="sng" dirty="0" smtClean="0">
                <a:latin typeface="Arial" charset="0"/>
              </a:rPr>
              <a:t>Top down</a:t>
            </a:r>
            <a:r>
              <a:rPr lang="en-US" dirty="0" smtClean="0">
                <a:latin typeface="Arial" charset="0"/>
              </a:rPr>
              <a:t> – you have a vision and you want to find the data to fulfill it.  This is often referred to as Contract-First design.  In this approach Data Virtualization allows you to start with your own WSDL and map Data Virtualization services to your contract. </a:t>
            </a:r>
          </a:p>
          <a:p>
            <a:pPr lvl="2" eaLnBrk="1" hangingPunct="1"/>
            <a:r>
              <a:rPr lang="en-US" dirty="0" smtClean="0">
                <a:latin typeface="Arial" charset="0"/>
              </a:rPr>
              <a:t>o  </a:t>
            </a:r>
            <a:r>
              <a:rPr lang="en-US" i="1" u="sng" dirty="0" smtClean="0">
                <a:latin typeface="Arial" charset="0"/>
              </a:rPr>
              <a:t>Bottom up</a:t>
            </a:r>
            <a:r>
              <a:rPr lang="en-US" dirty="0" smtClean="0">
                <a:latin typeface="Arial" charset="0"/>
              </a:rPr>
              <a:t> – you know what your data looks like, now how do you make it usable by others.  In this approach, Data Virtualization allows you to generate or publish resources such as SQL Tables and Web Services directly from the Data Virtualization container. </a:t>
            </a:r>
          </a:p>
          <a:p>
            <a:pPr eaLnBrk="1" hangingPunct="1"/>
            <a:r>
              <a:rPr lang="en-US" dirty="0" smtClean="0">
                <a:latin typeface="Arial" charset="0"/>
              </a:rPr>
              <a:t>•  </a:t>
            </a:r>
            <a:r>
              <a:rPr lang="en-US" b="1" dirty="0" smtClean="0">
                <a:latin typeface="Arial" charset="0"/>
              </a:rPr>
              <a:t>Start now</a:t>
            </a:r>
            <a:r>
              <a:rPr lang="en-US" dirty="0" smtClean="0">
                <a:latin typeface="Arial" charset="0"/>
              </a:rPr>
              <a:t>!  Don’t over analyze.  Getting started now even if small will help you learn and make progress. </a:t>
            </a:r>
          </a:p>
          <a:p>
            <a:pPr eaLnBrk="1" hangingPunct="1"/>
            <a:endParaRPr lang="en-US" dirty="0" smtClean="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r>
              <a:rPr lang="en-US" dirty="0" smtClean="0">
                <a:latin typeface="Arial" charset="0"/>
              </a:rPr>
              <a:t>The “Architectural Concepts” outlined in this diagram speak to 4 layers of views.   Each view will be described in more detail in subsequent slides.  </a:t>
            </a:r>
          </a:p>
          <a:p>
            <a:pPr marL="228600" indent="-228600" eaLnBrk="1" hangingPunct="1"/>
            <a:endParaRPr lang="en-US" dirty="0" smtClean="0">
              <a:latin typeface="Arial" charset="0"/>
            </a:endParaRPr>
          </a:p>
          <a:p>
            <a:pPr marL="228600" indent="-228600" eaLnBrk="1" hangingPunct="1"/>
            <a:r>
              <a:rPr lang="en-US" dirty="0" smtClean="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a:t>
            </a:r>
            <a:r>
              <a:rPr lang="en-US" dirty="0" err="1" smtClean="0">
                <a:latin typeface="Arial" charset="0"/>
              </a:rPr>
              <a:t>Tibco</a:t>
            </a:r>
            <a:r>
              <a:rPr lang="en-US" dirty="0" smtClean="0">
                <a:latin typeface="Arial" charset="0"/>
              </a:rPr>
              <a:t> Data Virtualization provides the mechanisms to publish Data Services through Web Services or JDBC sources.  </a:t>
            </a:r>
          </a:p>
          <a:p>
            <a:pPr marL="228600" indent="-228600" eaLnBrk="1" hangingPunct="1"/>
            <a:endParaRPr lang="en-US" dirty="0" smtClean="0">
              <a:latin typeface="Arial" charset="0"/>
            </a:endParaRPr>
          </a:p>
          <a:p>
            <a:pPr marL="228600" indent="-228600" eaLnBrk="1" hangingPunct="1"/>
            <a:r>
              <a:rPr lang="en-US" dirty="0" smtClean="0">
                <a:latin typeface="Arial" charset="0"/>
              </a:rPr>
              <a:t>There are many good reasons to have a data abstraction layer such as the following:  </a:t>
            </a:r>
          </a:p>
          <a:p>
            <a:pPr marL="228600" indent="-228600" eaLnBrk="1" hangingPunct="1"/>
            <a:endParaRPr lang="en-US" b="1" dirty="0" smtClean="0">
              <a:latin typeface="Arial" charset="0"/>
            </a:endParaRPr>
          </a:p>
          <a:p>
            <a:pPr marL="228600" indent="-228600" eaLnBrk="1" hangingPunct="1">
              <a:buFontTx/>
              <a:buChar char="•"/>
            </a:pPr>
            <a:r>
              <a:rPr lang="en-US" b="1" dirty="0" smtClean="0">
                <a:latin typeface="Arial" charset="0"/>
              </a:rPr>
              <a:t>Right information at the right time</a:t>
            </a:r>
            <a:r>
              <a:rPr lang="en-US" dirty="0" smtClean="0">
                <a:latin typeface="Arial" charset="0"/>
              </a:rPr>
              <a:t> – Fulfill business’s complete information needs on demand by linking multiple, diverse data sources together for delivery in real-time. </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Business and IT model</a:t>
            </a:r>
            <a:r>
              <a:rPr lang="en-US" dirty="0" smtClean="0">
                <a:latin typeface="Arial" charset="0"/>
              </a:rPr>
              <a:t> </a:t>
            </a:r>
            <a:r>
              <a:rPr lang="en-US" b="1" dirty="0" smtClean="0">
                <a:latin typeface="Arial" charset="0"/>
              </a:rPr>
              <a:t>alignment </a:t>
            </a:r>
            <a:r>
              <a:rPr lang="en-US" dirty="0" smtClean="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Business and IT change insulation </a:t>
            </a:r>
            <a:r>
              <a:rPr lang="en-US" dirty="0" smtClean="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End-to-end control </a:t>
            </a:r>
            <a:r>
              <a:rPr lang="en-US" dirty="0" smtClean="0">
                <a:latin typeface="Arial" charset="0"/>
              </a:rPr>
              <a:t>– Use a single platform to design, develop, manage and monitor data access and delivery processes across multiple sources and consumers.</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More secure data</a:t>
            </a:r>
            <a:r>
              <a:rPr lang="en-US" dirty="0" smtClean="0">
                <a:latin typeface="Arial" charset="0"/>
              </a:rPr>
              <a:t>– Consistently apply data security rules across all data sources and consumers via a unified security methods and controls. </a:t>
            </a: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4</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b="1" dirty="0" smtClean="0">
                <a:latin typeface="Arial" charset="0"/>
              </a:rPr>
              <a:t>Data Consumers </a:t>
            </a:r>
            <a:r>
              <a:rPr lang="en-US" dirty="0" smtClean="0">
                <a:latin typeface="Arial" charset="0"/>
              </a:rPr>
              <a:t>–</a:t>
            </a:r>
            <a:r>
              <a:rPr lang="en-US" b="1" dirty="0" smtClean="0">
                <a:latin typeface="Arial" charset="0"/>
              </a:rPr>
              <a:t> </a:t>
            </a:r>
            <a:r>
              <a:rPr lang="en-US" dirty="0" smtClean="0">
                <a:latin typeface="Arial" charset="0"/>
              </a:rPr>
              <a:t>Client applications want to retrieve data in various formats and protocols.  They want to receive the data in a way that they understand.  Data Virtualization allows the consumers to format the data according to their specifications and deliver over various transport protocols including: Web Services, REST, JDBC and Java clients.</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Layer</a:t>
            </a:r>
            <a:r>
              <a:rPr lang="en-US" dirty="0" smtClean="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Business Layer</a:t>
            </a:r>
            <a:r>
              <a:rPr lang="en-US" dirty="0" smtClean="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Physical Layer</a:t>
            </a:r>
            <a:r>
              <a:rPr lang="en-US" dirty="0" smtClean="0">
                <a:latin typeface="Arial" charset="0"/>
              </a:rPr>
              <a:t> – The Physical Layer provides two valuable capabilities for introspecting and mapping to the Business Layer.</a:t>
            </a:r>
          </a:p>
          <a:p>
            <a:pPr marL="228600" indent="-228600" eaLnBrk="1" hangingPunct="1"/>
            <a:endParaRPr lang="en-US" dirty="0" smtClean="0">
              <a:latin typeface="Arial" charset="0"/>
            </a:endParaRPr>
          </a:p>
          <a:p>
            <a:pPr marL="228600" indent="-228600" eaLnBrk="1" hangingPunct="1"/>
            <a:r>
              <a:rPr lang="en-US" dirty="0" smtClean="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smtClean="0">
              <a:latin typeface="Arial" charset="0"/>
            </a:endParaRPr>
          </a:p>
          <a:p>
            <a:pPr marL="228600" indent="-228600" eaLnBrk="1" hangingPunct="1"/>
            <a:r>
              <a:rPr lang="en-US" dirty="0" smtClean="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Sources</a:t>
            </a:r>
            <a:r>
              <a:rPr lang="en-US" dirty="0" smtClean="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6DEAD4B-426B-4A9A-BFD8-97080B3C1514}" type="slidenum">
              <a:rPr lang="en-US" sz="1200" smtClean="0">
                <a:solidFill>
                  <a:schemeClr val="tx1"/>
                </a:solidFill>
              </a:rPr>
              <a:pPr eaLnBrk="1" hangingPunct="1"/>
              <a:t>5</a:t>
            </a:fld>
            <a:endParaRPr lang="en-US" sz="1200" smtClean="0">
              <a:solidFill>
                <a:schemeClr val="tx1"/>
              </a:solidFill>
            </a:endParaRPr>
          </a:p>
        </p:txBody>
      </p:sp>
      <p:sp>
        <p:nvSpPr>
          <p:cNvPr id="44035" name="Rectangle 2"/>
          <p:cNvSpPr>
            <a:spLocks noGrp="1" noRot="1" noChangeAspect="1" noChangeArrowheads="1" noTextEdit="1"/>
          </p:cNvSpPr>
          <p:nvPr>
            <p:ph type="sldImg"/>
          </p:nvPr>
        </p:nvSpPr>
        <p:spPr>
          <a:xfrm>
            <a:off x="381000" y="385763"/>
            <a:ext cx="6096000" cy="3429000"/>
          </a:xfrm>
          <a:ln/>
        </p:spPr>
      </p:sp>
      <p:sp>
        <p:nvSpPr>
          <p:cNvPr id="44036" name="Rectangle 3"/>
          <p:cNvSpPr>
            <a:spLocks noGrp="1" noChangeArrowheads="1"/>
          </p:cNvSpPr>
          <p:nvPr>
            <p:ph type="body" idx="1"/>
          </p:nvPr>
        </p:nvSpPr>
        <p:spPr>
          <a:noFill/>
        </p:spPr>
        <p:txBody>
          <a:bodyPr/>
          <a:lstStyle/>
          <a:p>
            <a:r>
              <a:rPr lang="en-US" dirty="0" smtClean="0">
                <a:latin typeface="Arial" charset="0"/>
              </a:rPr>
              <a:t>According to Forrester “Leading firms have implemented a layered architecture combining both physical and virtual data stores, choosing the appropriate mix based on different areas’ performance requirements. In the most-successful cases, the firms create an hourglass-shaped architecture that funnels mappings of disparate source data through canonical business information models. As a result, one large drug manufacturer is able to successfully operate with both IBM </a:t>
            </a:r>
            <a:r>
              <a:rPr lang="en-US" dirty="0" err="1" smtClean="0">
                <a:latin typeface="Arial" charset="0"/>
              </a:rPr>
              <a:t>Cognos</a:t>
            </a:r>
            <a:r>
              <a:rPr lang="en-US" dirty="0" smtClean="0">
                <a:latin typeface="Arial" charset="0"/>
              </a:rPr>
              <a:t> and SAP Business Objects BI tools for different customer groups, using data that has been reconciled against common metadata using virtualization. </a:t>
            </a:r>
          </a:p>
          <a:p>
            <a:r>
              <a:rPr lang="en-US" dirty="0" smtClean="0">
                <a:latin typeface="Arial" charset="0"/>
              </a:rPr>
              <a:t> </a:t>
            </a:r>
          </a:p>
          <a:p>
            <a:r>
              <a:rPr lang="en-US" dirty="0" smtClean="0">
                <a:latin typeface="Arial" charset="0"/>
              </a:rPr>
              <a:t>In addition to the use of canonical models in the middle, we have identified two other noteworthy characteristics of this architecture: 1) virtual/physical modality choices tend to be more physical in the staging layers close to the actual data sources and more virtual as data moves closer to the users, and 2) a final virtual mapping layer ensures that the solution provides data to consumers in just the required format.”</a:t>
            </a:r>
          </a:p>
        </p:txBody>
      </p:sp>
    </p:spTree>
    <p:extLst>
      <p:ext uri="{BB962C8B-B14F-4D97-AF65-F5344CB8AC3E}">
        <p14:creationId xmlns:p14="http://schemas.microsoft.com/office/powerpoint/2010/main" val="2519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D856FFD-8E9C-4262-B89F-7AB145BF8A64}" type="slidenum">
              <a:rPr lang="en-US" sz="1200" smtClean="0">
                <a:solidFill>
                  <a:schemeClr val="tx1"/>
                </a:solidFill>
              </a:rPr>
              <a:pPr eaLnBrk="1" hangingPunct="1"/>
              <a:t>6</a:t>
            </a:fld>
            <a:endParaRPr lang="en-US" sz="1200" smtClean="0">
              <a:solidFill>
                <a:schemeClr val="tx1"/>
              </a:solidFill>
            </a:endParaRPr>
          </a:p>
        </p:txBody>
      </p:sp>
      <p:sp>
        <p:nvSpPr>
          <p:cNvPr id="45059" name="Rectangle 2"/>
          <p:cNvSpPr>
            <a:spLocks noGrp="1" noRot="1" noChangeAspect="1" noChangeArrowheads="1" noTextEdit="1"/>
          </p:cNvSpPr>
          <p:nvPr>
            <p:ph type="sldImg"/>
          </p:nvPr>
        </p:nvSpPr>
        <p:spPr>
          <a:xfrm>
            <a:off x="381000" y="385763"/>
            <a:ext cx="6096000" cy="3429000"/>
          </a:xfrm>
          <a:ln/>
        </p:spPr>
      </p:sp>
      <p:sp>
        <p:nvSpPr>
          <p:cNvPr id="45060" name="Rectangle 3"/>
          <p:cNvSpPr>
            <a:spLocks noGrp="1" noChangeArrowheads="1"/>
          </p:cNvSpPr>
          <p:nvPr>
            <p:ph type="body" idx="1"/>
          </p:nvPr>
        </p:nvSpPr>
        <p:spPr>
          <a:noFill/>
        </p:spPr>
        <p:txBody>
          <a:bodyPr/>
          <a:lstStyle/>
          <a:p>
            <a:r>
              <a:rPr lang="en-US" dirty="0" smtClean="0">
                <a:latin typeface="Arial" charset="0"/>
              </a:rPr>
              <a:t>Data Virtualization’ data abstraction reference architecture can be used to implement Gartner’s “Discipline of Data Integration” as follows: </a:t>
            </a:r>
          </a:p>
          <a:p>
            <a:r>
              <a:rPr lang="en-US" dirty="0" smtClean="0">
                <a:latin typeface="Arial" charset="0"/>
              </a:rPr>
              <a:t> </a:t>
            </a:r>
          </a:p>
          <a:p>
            <a:r>
              <a:rPr lang="en-US" b="1" dirty="0" smtClean="0">
                <a:latin typeface="Arial" charset="0"/>
              </a:rPr>
              <a:t>Practices </a:t>
            </a:r>
            <a:r>
              <a:rPr lang="en-US" dirty="0" smtClean="0">
                <a:latin typeface="Arial" charset="0"/>
              </a:rPr>
              <a:t>– </a:t>
            </a:r>
            <a:r>
              <a:rPr lang="en-US" dirty="0" err="1" smtClean="0">
                <a:latin typeface="Arial" charset="0"/>
              </a:rPr>
              <a:t>Tibco</a:t>
            </a:r>
            <a:r>
              <a:rPr lang="en-US" dirty="0" smtClean="0">
                <a:latin typeface="Arial" charset="0"/>
              </a:rPr>
              <a:t> has shaped the best practices that customers use today to implement data virtualization in their organizations.  </a:t>
            </a:r>
            <a:r>
              <a:rPr lang="en-US" dirty="0" err="1" smtClean="0">
                <a:latin typeface="Arial" charset="0"/>
              </a:rPr>
              <a:t>Tibco</a:t>
            </a:r>
            <a:r>
              <a:rPr lang="en-US" dirty="0" smtClean="0">
                <a:latin typeface="Arial" charset="0"/>
              </a:rPr>
              <a:t> also has influenced the practices of recommended by leading IT analysts and system integrators.  This thought-leadership and real-world experience helps users gain confidence when deploying data virtualization in their organization.</a:t>
            </a:r>
          </a:p>
          <a:p>
            <a:endParaRPr lang="en-US" b="1" dirty="0" smtClean="0">
              <a:latin typeface="Arial" charset="0"/>
            </a:endParaRPr>
          </a:p>
          <a:p>
            <a:r>
              <a:rPr lang="en-US" b="1" dirty="0" smtClean="0">
                <a:latin typeface="Arial" charset="0"/>
              </a:rPr>
              <a:t>Architectural Techniques </a:t>
            </a:r>
            <a:r>
              <a:rPr lang="en-US" dirty="0" smtClean="0">
                <a:latin typeface="Arial" charset="0"/>
              </a:rPr>
              <a:t>–</a:t>
            </a:r>
            <a:r>
              <a:rPr lang="en-US" dirty="0" err="1" smtClean="0">
                <a:latin typeface="Arial" charset="0"/>
              </a:rPr>
              <a:t>Tibco</a:t>
            </a:r>
            <a:r>
              <a:rPr lang="en-US" dirty="0" smtClean="0">
                <a:latin typeface="Arial" charset="0"/>
              </a:rPr>
              <a:t> Professional Services brings a wealth of knowledge and skills to help users architect their data virtualization solutions.  </a:t>
            </a:r>
            <a:r>
              <a:rPr lang="en-US" dirty="0" err="1" smtClean="0">
                <a:latin typeface="Arial" charset="0"/>
              </a:rPr>
              <a:t>Tibco’s</a:t>
            </a:r>
            <a:r>
              <a:rPr lang="en-US" dirty="0" smtClean="0">
                <a:latin typeface="Arial" charset="0"/>
              </a:rPr>
              <a:t> architectural techniques are including in </a:t>
            </a:r>
            <a:r>
              <a:rPr lang="en-US" dirty="0" err="1" smtClean="0">
                <a:latin typeface="Arial" charset="0"/>
              </a:rPr>
              <a:t>Tibco</a:t>
            </a:r>
            <a:r>
              <a:rPr lang="en-US" dirty="0" smtClean="0">
                <a:latin typeface="Arial" charset="0"/>
              </a:rPr>
              <a:t> Professional Services’ Quick Start program.  This program is designed to help customers get a project up and running quickly and maximize their return.  During this program, customers are introduced to the “Data Abstraction Best Practices Technical Guide” that Professional Services Consultants use an architectural techniques blueprint.</a:t>
            </a:r>
          </a:p>
          <a:p>
            <a:endParaRPr lang="en-US" b="1" dirty="0" smtClean="0">
              <a:latin typeface="Arial" charset="0"/>
            </a:endParaRPr>
          </a:p>
          <a:p>
            <a:r>
              <a:rPr lang="en-US" b="1" dirty="0" smtClean="0">
                <a:latin typeface="Arial" charset="0"/>
              </a:rPr>
              <a:t>Tools </a:t>
            </a:r>
            <a:r>
              <a:rPr lang="en-US" dirty="0" smtClean="0">
                <a:latin typeface="Arial" charset="0"/>
              </a:rPr>
              <a:t>– The </a:t>
            </a:r>
            <a:r>
              <a:rPr lang="en-US" dirty="0" err="1" smtClean="0">
                <a:latin typeface="Arial" charset="0"/>
              </a:rPr>
              <a:t>Tibco</a:t>
            </a:r>
            <a:r>
              <a:rPr lang="en-US" dirty="0" smtClean="0">
                <a:latin typeface="Arial" charset="0"/>
              </a:rPr>
              <a:t> Data Virtualization Platform provides a complete and proven tool to implement Gartner’s “Discipline of Data Integration”.  </a:t>
            </a:r>
          </a:p>
          <a:p>
            <a:endParaRPr lang="en-US" b="1" dirty="0" smtClean="0">
              <a:latin typeface="Arial" charset="0"/>
            </a:endParaRPr>
          </a:p>
          <a:p>
            <a:r>
              <a:rPr lang="en-US" b="1" dirty="0" smtClean="0">
                <a:latin typeface="Arial" charset="0"/>
              </a:rPr>
              <a:t>Business Context Services </a:t>
            </a:r>
            <a:r>
              <a:rPr lang="en-US" dirty="0" smtClean="0">
                <a:latin typeface="Arial" charset="0"/>
              </a:rPr>
              <a:t>– In</a:t>
            </a:r>
            <a:r>
              <a:rPr lang="en-US" baseline="0" dirty="0" smtClean="0">
                <a:latin typeface="Arial" charset="0"/>
              </a:rPr>
              <a:t> </a:t>
            </a:r>
            <a:r>
              <a:rPr lang="en-US" baseline="0" dirty="0" err="1" smtClean="0">
                <a:latin typeface="Arial" charset="0"/>
              </a:rPr>
              <a:t>Tibco’s</a:t>
            </a:r>
            <a:r>
              <a:rPr lang="en-US" dirty="0" smtClean="0">
                <a:latin typeface="Arial" charset="0"/>
              </a:rPr>
              <a:t> reference architecture the Application Layer provides the mechanisms for mapping and publishing views or web services in the context of the applications.  Data Virtualization’ Application Layer maps into Gartner’s Business Context Services.  Application consumers require delivery of data via different protocols.  Within </a:t>
            </a:r>
            <a:r>
              <a:rPr lang="en-US" dirty="0" err="1" smtClean="0">
                <a:latin typeface="Arial" charset="0"/>
              </a:rPr>
              <a:t>Tibco’s</a:t>
            </a:r>
            <a:r>
              <a:rPr lang="en-US" dirty="0" smtClean="0">
                <a:latin typeface="Arial" charset="0"/>
              </a:rPr>
              <a:t> reference model, data consumers use a variety of standard protocols including JDBC, ODBC, SOAP/HTTP, REST and ADO/</a:t>
            </a:r>
            <a:r>
              <a:rPr lang="en-US" dirty="0" err="1" smtClean="0">
                <a:latin typeface="Arial" charset="0"/>
              </a:rPr>
              <a:t>.Net</a:t>
            </a:r>
            <a:r>
              <a:rPr lang="en-US" dirty="0" smtClean="0">
                <a:latin typeface="Arial" charset="0"/>
              </a:rPr>
              <a:t> to access needed data.  These standard protocols support the BI, MDM, Web service API’s and Enterprise Objects consumer’s included by Gartner.</a:t>
            </a:r>
          </a:p>
          <a:p>
            <a:endParaRPr lang="en-US" b="1" dirty="0" smtClean="0">
              <a:latin typeface="Arial" charset="0"/>
            </a:endParaRPr>
          </a:p>
          <a:p>
            <a:r>
              <a:rPr lang="en-US" b="1" dirty="0" smtClean="0">
                <a:latin typeface="Arial" charset="0"/>
              </a:rPr>
              <a:t>Semantic/Logical Services </a:t>
            </a:r>
            <a:r>
              <a:rPr lang="en-US" dirty="0" smtClean="0">
                <a:latin typeface="Arial" charset="0"/>
              </a:rPr>
              <a:t>– Gartner’s “Semantic/Logical” services provide for the transformation of the physical model into the business context view of the information.   The term logical and semantic are often referred to as canonical.  It is a way of defining a common data dictionary across the business.  The terms or attributes from this data dictionary are grouped together into semantically similar entities.  Data Virtualization supports these needs with its formatting views.</a:t>
            </a:r>
          </a:p>
          <a:p>
            <a:endParaRPr lang="en-US" b="1" dirty="0" smtClean="0">
              <a:latin typeface="Arial" charset="0"/>
            </a:endParaRPr>
          </a:p>
          <a:p>
            <a:r>
              <a:rPr lang="en-US" b="1" dirty="0" smtClean="0">
                <a:latin typeface="Arial" charset="0"/>
              </a:rPr>
              <a:t>Data Manipulation Services </a:t>
            </a:r>
            <a:r>
              <a:rPr lang="en-US" dirty="0" smtClean="0">
                <a:latin typeface="Arial" charset="0"/>
              </a:rPr>
              <a:t>– Gartner’s “Manipulation” functions include Access, Storage, and Delivery which align with Data Virtualization’ physical layer.  This is where Data Virtualization’ introspection, discovery, and source data access tools expose the physical layer.  Increasingly, Data Virtualization is providing access to a wide array of data sources including relational, service oriented, file, packaged applications and big data.</a:t>
            </a:r>
          </a:p>
          <a:p>
            <a:endParaRPr lang="en-US" b="1" dirty="0" smtClean="0">
              <a:latin typeface="Arial" charset="0"/>
            </a:endParaRPr>
          </a:p>
          <a:p>
            <a:r>
              <a:rPr lang="en-US" b="1" dirty="0" smtClean="0">
                <a:latin typeface="Arial" charset="0"/>
              </a:rPr>
              <a:t>Optimization </a:t>
            </a:r>
            <a:r>
              <a:rPr lang="en-US" dirty="0" smtClean="0">
                <a:latin typeface="Arial" charset="0"/>
              </a:rPr>
              <a:t>– Both Gartner and </a:t>
            </a:r>
            <a:r>
              <a:rPr lang="en-US" dirty="0" err="1" smtClean="0">
                <a:latin typeface="Arial" charset="0"/>
              </a:rPr>
              <a:t>Tibco</a:t>
            </a:r>
            <a:r>
              <a:rPr lang="en-US" dirty="0" smtClean="0">
                <a:latin typeface="Arial" charset="0"/>
              </a:rPr>
              <a:t> view optimization as spanning the entire architecture from source to consumer, both during design and runtime, perfectly matching how Data Virtualization’ optimizers work.</a:t>
            </a:r>
          </a:p>
        </p:txBody>
      </p:sp>
    </p:spTree>
    <p:extLst>
      <p:ext uri="{BB962C8B-B14F-4D97-AF65-F5344CB8AC3E}">
        <p14:creationId xmlns:p14="http://schemas.microsoft.com/office/powerpoint/2010/main" val="15045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93AC3C5-B64F-49B0-BE85-E1BA34B5B146}" type="slidenum">
              <a:rPr lang="en-US" sz="1200" smtClean="0">
                <a:solidFill>
                  <a:schemeClr val="tx1"/>
                </a:solidFill>
              </a:rPr>
              <a:pPr eaLnBrk="1" hangingPunct="1"/>
              <a:t>7</a:t>
            </a:fld>
            <a:endParaRPr lang="en-US" sz="1200" smtClean="0">
              <a:solidFill>
                <a:schemeClr val="tx1"/>
              </a:solidFill>
            </a:endParaRPr>
          </a:p>
        </p:txBody>
      </p:sp>
      <p:sp>
        <p:nvSpPr>
          <p:cNvPr id="46083" name="Rectangle 2"/>
          <p:cNvSpPr>
            <a:spLocks noGrp="1" noRot="1" noChangeAspect="1" noChangeArrowheads="1" noTextEdit="1"/>
          </p:cNvSpPr>
          <p:nvPr>
            <p:ph type="sldImg"/>
          </p:nvPr>
        </p:nvSpPr>
        <p:spPr>
          <a:xfrm>
            <a:off x="381000" y="385763"/>
            <a:ext cx="6096000" cy="3429000"/>
          </a:xfrm>
          <a:ln/>
        </p:spPr>
      </p:sp>
      <p:sp>
        <p:nvSpPr>
          <p:cNvPr id="46084" name="Rectangle 3"/>
          <p:cNvSpPr>
            <a:spLocks noGrp="1" noChangeArrowheads="1"/>
          </p:cNvSpPr>
          <p:nvPr>
            <p:ph type="body" idx="1"/>
          </p:nvPr>
        </p:nvSpPr>
        <p:spPr>
          <a:noFill/>
        </p:spPr>
        <p:txBody>
          <a:bodyPr/>
          <a:lstStyle/>
          <a:p>
            <a:pPr marL="228600" indent="-228600" eaLnBrk="1" hangingPunct="1"/>
            <a:r>
              <a:rPr lang="en-US" dirty="0" smtClean="0">
                <a:latin typeface="Arial" charset="0"/>
              </a:rPr>
              <a:t>The following roles and responsibilities should be considered when implementing a data abstraction layer:</a:t>
            </a: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Developers</a:t>
            </a:r>
            <a:r>
              <a:rPr lang="en-US" dirty="0" smtClean="0">
                <a:latin typeface="Arial" charset="0"/>
              </a:rPr>
              <a:t> –</a:t>
            </a:r>
            <a:r>
              <a:rPr lang="en-US" b="1" dirty="0" smtClean="0">
                <a:latin typeface="Arial" charset="0"/>
              </a:rPr>
              <a:t> </a:t>
            </a:r>
            <a:r>
              <a:rPr lang="en-US" dirty="0" smtClean="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Data Virtualization can provide data lineage from the client services views down to the physical metadata.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Enterprise Data Modelers and Data Architects </a:t>
            </a:r>
            <a:r>
              <a:rPr lang="en-US" dirty="0" smtClean="0">
                <a:latin typeface="Arial" charset="0"/>
              </a:rPr>
              <a:t>–</a:t>
            </a:r>
            <a:r>
              <a:rPr lang="en-US" b="1" dirty="0" smtClean="0">
                <a:latin typeface="Arial" charset="0"/>
              </a:rPr>
              <a:t> </a:t>
            </a:r>
            <a:r>
              <a:rPr lang="en-US" dirty="0" smtClean="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Data Virtualization developers to design effective views and services.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Virtualization Developers</a:t>
            </a:r>
            <a:r>
              <a:rPr lang="en-US" dirty="0" smtClean="0">
                <a:latin typeface="Arial" charset="0"/>
              </a:rPr>
              <a:t> –</a:t>
            </a:r>
            <a:r>
              <a:rPr lang="en-US" b="1" dirty="0" smtClean="0">
                <a:latin typeface="Arial" charset="0"/>
              </a:rPr>
              <a:t> </a:t>
            </a:r>
            <a:r>
              <a:rPr lang="en-US" dirty="0" smtClean="0">
                <a:latin typeface="Arial" charset="0"/>
              </a:rPr>
              <a:t>Data Virtualization developers are responsible for the implementation of the layers using the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Data Virtualization, these developers often use additional control systems to understand and manage key mappings across the various layers.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Database Administrators (DBAs) and Database Modelers </a:t>
            </a:r>
            <a:r>
              <a:rPr lang="en-US" dirty="0" smtClean="0">
                <a:latin typeface="Arial" charset="0"/>
              </a:rPr>
              <a:t>–</a:t>
            </a:r>
            <a:r>
              <a:rPr lang="en-US" b="1" dirty="0" smtClean="0">
                <a:latin typeface="Arial" charset="0"/>
              </a:rPr>
              <a:t> </a:t>
            </a:r>
            <a:r>
              <a:rPr lang="en-US" dirty="0" smtClean="0">
                <a:latin typeface="Arial" charset="0"/>
              </a:rPr>
              <a:t>DBAs and database modelers provide access to the physical data sources.  Further they help define logical database designs from their corresponding physical database designs and implementations.  They work with Data Virtualization developers to ensure are properly tuned and assist with creating indexes if necessary.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Governance Teams </a:t>
            </a:r>
            <a:r>
              <a:rPr lang="en-US" dirty="0" smtClean="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p:txBody>
      </p:sp>
    </p:spTree>
    <p:extLst>
      <p:ext uri="{BB962C8B-B14F-4D97-AF65-F5344CB8AC3E}">
        <p14:creationId xmlns:p14="http://schemas.microsoft.com/office/powerpoint/2010/main" val="30643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37F983D-CDD3-4632-B33A-DAF9BC1B790A}" type="slidenum">
              <a:rPr lang="en-US" sz="1200" smtClean="0">
                <a:solidFill>
                  <a:schemeClr val="tx1"/>
                </a:solidFill>
              </a:rPr>
              <a:pPr eaLnBrk="1" hangingPunct="1"/>
              <a:t>8</a:t>
            </a:fld>
            <a:endParaRPr lang="en-US" sz="1200" smtClean="0">
              <a:solidFill>
                <a:schemeClr val="tx1"/>
              </a:solidFill>
            </a:endParaRPr>
          </a:p>
        </p:txBody>
      </p:sp>
      <p:sp>
        <p:nvSpPr>
          <p:cNvPr id="47107" name="Rectangle 2"/>
          <p:cNvSpPr>
            <a:spLocks noGrp="1" noRot="1" noChangeAspect="1" noChangeArrowheads="1" noTextEdit="1"/>
          </p:cNvSpPr>
          <p:nvPr>
            <p:ph type="sldImg"/>
          </p:nvPr>
        </p:nvSpPr>
        <p:spPr>
          <a:xfrm>
            <a:off x="381000" y="385763"/>
            <a:ext cx="6096000" cy="3429000"/>
          </a:xfrm>
          <a:ln/>
        </p:spPr>
      </p:sp>
      <p:sp>
        <p:nvSpPr>
          <p:cNvPr id="47108" name="Rectangle 3"/>
          <p:cNvSpPr>
            <a:spLocks noGrp="1" noChangeArrowheads="1"/>
          </p:cNvSpPr>
          <p:nvPr>
            <p:ph type="body" idx="1"/>
          </p:nvPr>
        </p:nvSpPr>
        <p:spPr>
          <a:noFill/>
        </p:spPr>
        <p:txBody>
          <a:bodyPr/>
          <a:lstStyle/>
          <a:p>
            <a:pPr marL="228600" indent="-228600" eaLnBrk="1" hangingPunct="1"/>
            <a:r>
              <a:rPr lang="en-US" b="1" u="sng" dirty="0" smtClean="0">
                <a:latin typeface="Arial" charset="0"/>
              </a:rPr>
              <a:t>Sub-Layered Architecture View </a:t>
            </a:r>
          </a:p>
          <a:p>
            <a:pPr marL="228600" indent="-228600" eaLnBrk="1" hangingPunct="1"/>
            <a:r>
              <a:rPr lang="en-US" dirty="0" smtClean="0">
                <a:latin typeface="Arial" charset="0"/>
              </a:rPr>
              <a:t>The Sub-Layered Architecture View outlines four primary layers within Data Virtualization with each layer containing one to two sub-layers.  At the bottom of the diagram are the data sources or information assets within an organization.  At the top are various data consumers that need access to these information assets.  This section will describe the purpose of each layer. </a:t>
            </a:r>
          </a:p>
          <a:p>
            <a:pPr marL="228600" indent="-228600" eaLnBrk="1" hangingPunct="1"/>
            <a:endParaRPr lang="en-US" dirty="0" smtClean="0">
              <a:latin typeface="Arial" charset="0"/>
            </a:endParaRPr>
          </a:p>
          <a:p>
            <a:pPr marL="228600" indent="-228600" eaLnBrk="1" hangingPunct="1">
              <a:buFontTx/>
              <a:buChar char="•"/>
            </a:pPr>
            <a:r>
              <a:rPr lang="en-US" dirty="0" smtClean="0">
                <a:latin typeface="Arial" charset="0"/>
              </a:rPr>
              <a:t>Data Consumers – client applications want to retrieve data in various formats and through different protocols.  They want to receive the data in a way that they understand.  Data Virtualization allows the consumers to format the data according to their specifications and deliver over various transport protocols including: Web Services, REST, JDBC and Java.</a:t>
            </a:r>
          </a:p>
          <a:p>
            <a:pPr marL="228600" indent="-228600" eaLnBrk="1" hangingPunct="1">
              <a:buFontTx/>
              <a:buChar char="•"/>
            </a:pPr>
            <a:r>
              <a:rPr lang="en-US" dirty="0" smtClean="0">
                <a:latin typeface="Arial" charset="0"/>
              </a:rPr>
              <a:t>Application Layer – this layer serves to map or conform the Business layer into the format which the Data Consumer wants to see their data.  It might mean formatting into XML for web services or creating views with different alias names that match the way the consumers are used to seeing their data.</a:t>
            </a:r>
          </a:p>
          <a:p>
            <a:pPr marL="685800" lvl="1" indent="-228600" eaLnBrk="1" hangingPunct="1">
              <a:buFontTx/>
              <a:buChar char="•"/>
            </a:pPr>
            <a:r>
              <a:rPr lang="en-US" u="sng" dirty="0" smtClean="0">
                <a:latin typeface="Arial" charset="0"/>
              </a:rPr>
              <a:t>Published </a:t>
            </a:r>
            <a:r>
              <a:rPr lang="en-US" dirty="0" smtClean="0">
                <a:latin typeface="Arial" charset="0"/>
              </a:rPr>
              <a:t>– Provides the contract with the consuming application.  Explicitly cast views or web service implementation procedures.</a:t>
            </a:r>
          </a:p>
          <a:p>
            <a:pPr marL="685800" lvl="1" indent="-228600" eaLnBrk="1" hangingPunct="1">
              <a:buFontTx/>
              <a:buChar char="•"/>
            </a:pPr>
            <a:r>
              <a:rPr lang="en-US" u="sng" dirty="0" smtClean="0">
                <a:latin typeface="Arial" charset="0"/>
              </a:rPr>
              <a:t>Services </a:t>
            </a:r>
            <a:r>
              <a:rPr lang="en-US" dirty="0" smtClean="0">
                <a:latin typeface="Arial" charset="0"/>
              </a:rPr>
              <a:t>– Procedural logic for shaping results, applying parameters, grouping, ordering, aggregation and XML shaping.</a:t>
            </a:r>
          </a:p>
          <a:p>
            <a:pPr marL="685800" lvl="1" indent="-228600" eaLnBrk="1" hangingPunct="1">
              <a:buFontTx/>
              <a:buChar char="•"/>
            </a:pPr>
            <a:r>
              <a:rPr lang="en-US" u="sng" dirty="0" smtClean="0">
                <a:latin typeface="Arial" charset="0"/>
              </a:rPr>
              <a:t>Views </a:t>
            </a:r>
            <a:r>
              <a:rPr lang="en-US" dirty="0" smtClean="0">
                <a:latin typeface="Arial" charset="0"/>
              </a:rPr>
              <a:t>– client views map from the Business Layer Logical Views to the names used by the client API</a:t>
            </a:r>
          </a:p>
          <a:p>
            <a:pPr marL="685800" lvl="1" indent="-228600" eaLnBrk="1" hangingPunct="1">
              <a:buFontTx/>
              <a:buChar char="•"/>
            </a:pPr>
            <a:r>
              <a:rPr lang="en-US" u="sng" dirty="0" err="1" smtClean="0">
                <a:latin typeface="Arial" charset="0"/>
              </a:rPr>
              <a:t>DefinitionSets</a:t>
            </a:r>
            <a:r>
              <a:rPr lang="en-US" u="sng" dirty="0" smtClean="0">
                <a:latin typeface="Arial" charset="0"/>
              </a:rPr>
              <a:t> </a:t>
            </a:r>
            <a:r>
              <a:rPr lang="en-US" dirty="0" smtClean="0">
                <a:latin typeface="Arial" charset="0"/>
              </a:rPr>
              <a:t>– Provides a central location for all Schema, WSDL and SQL definition sets.</a:t>
            </a:r>
          </a:p>
          <a:p>
            <a:pPr marL="685800" lvl="1" indent="-228600" eaLnBrk="1" hangingPunct="1">
              <a:buFontTx/>
              <a:buChar char="•"/>
            </a:pPr>
            <a:endParaRPr lang="en-US" dirty="0" smtClean="0">
              <a:latin typeface="Arial" charset="0"/>
            </a:endParaRPr>
          </a:p>
          <a:p>
            <a:pPr marL="228600" indent="-228600" eaLnBrk="1" hangingPunct="1">
              <a:buFontTx/>
              <a:buChar char="•"/>
            </a:pPr>
            <a:r>
              <a:rPr lang="en-US" dirty="0" smtClean="0">
                <a:latin typeface="Arial" charset="0"/>
              </a:rPr>
              <a:t>Business Layers – this layer is predicated on the idea that the business has a standard or canonical way to describing their business.  In the financial industry, one often accesses information according to financial instruments and issuers amongst many other entities.  Typically, a Data Modeler would work with business experts and data providers to define a set of “logical” or “canonical” views that represent the business.   These views are reusable components that can and should be used across business lines by multiple consumers.</a:t>
            </a:r>
          </a:p>
          <a:p>
            <a:pPr marL="685800" lvl="1" indent="-228600" eaLnBrk="1" hangingPunct="1">
              <a:buFontTx/>
              <a:buChar char="•"/>
            </a:pPr>
            <a:r>
              <a:rPr lang="en-US" u="sng" dirty="0" smtClean="0">
                <a:latin typeface="Arial" charset="0"/>
              </a:rPr>
              <a:t>Business</a:t>
            </a:r>
            <a:r>
              <a:rPr lang="en-US" dirty="0" smtClean="0">
                <a:latin typeface="Arial" charset="0"/>
              </a:rPr>
              <a:t>– Business Layer Views that implement business rules by narrowing sets of data via where clauses or aggregating data.  Perform view unions as needed within this layer and from the logical views.</a:t>
            </a:r>
          </a:p>
          <a:p>
            <a:pPr marL="685800" lvl="1" indent="-228600" eaLnBrk="1" hangingPunct="1">
              <a:buFontTx/>
              <a:buChar char="•"/>
            </a:pPr>
            <a:r>
              <a:rPr lang="en-US" u="sng" dirty="0" smtClean="0">
                <a:latin typeface="Arial" charset="0"/>
              </a:rPr>
              <a:t>Logical</a:t>
            </a:r>
            <a:r>
              <a:rPr lang="en-US" dirty="0" smtClean="0">
                <a:latin typeface="Arial" charset="0"/>
              </a:rPr>
              <a:t>– Business Layer Logical views predicated on the business.  Perform simple joins, federated joins, unions and federated unions.</a:t>
            </a:r>
          </a:p>
          <a:p>
            <a:pPr marL="685800" lvl="1" indent="-228600" eaLnBrk="1" hangingPunct="1">
              <a:buFontTx/>
              <a:buChar char="•"/>
            </a:pPr>
            <a:endParaRPr lang="en-US" dirty="0" smtClean="0">
              <a:latin typeface="Arial" charset="0"/>
            </a:endParaRPr>
          </a:p>
          <a:p>
            <a:pPr marL="228600" indent="-228600" eaLnBrk="1" hangingPunct="1">
              <a:buFontTx/>
              <a:buChar char="•"/>
            </a:pPr>
            <a:r>
              <a:rPr lang="en-US" dirty="0" smtClean="0">
                <a:latin typeface="Arial" charset="0"/>
              </a:rPr>
              <a:t>Physical Layer – the physical layer is essentially imported from the physical data sources and used as way to onboard the metadata required by the Data Virtualization layer to perform its mapping functions. </a:t>
            </a:r>
          </a:p>
          <a:p>
            <a:pPr marL="685800" lvl="1" indent="-228600" eaLnBrk="1" hangingPunct="1">
              <a:buFontTx/>
              <a:buChar char="•"/>
            </a:pPr>
            <a:r>
              <a:rPr lang="en-US" u="sng" dirty="0" err="1" smtClean="0">
                <a:latin typeface="Arial" charset="0"/>
              </a:rPr>
              <a:t>DiscoveryModels</a:t>
            </a:r>
            <a:r>
              <a:rPr lang="en-US" u="sng" dirty="0" smtClean="0">
                <a:latin typeface="Arial" charset="0"/>
              </a:rPr>
              <a:t> </a:t>
            </a:r>
            <a:r>
              <a:rPr lang="en-US" dirty="0" smtClean="0">
                <a:latin typeface="Arial" charset="0"/>
              </a:rPr>
              <a:t>– The Data Virtualization Discovery Models provides a place to store the introspected discovery model information.  Because Data Virtualization Discovery is targeted at finding relationships in the physical data, it makes sense to store the models in the Physical Layer close to where the actual physical source metadata is located.</a:t>
            </a:r>
          </a:p>
          <a:p>
            <a:pPr marL="685800" lvl="1" indent="-228600" eaLnBrk="1" hangingPunct="1">
              <a:buFontTx/>
              <a:buChar char="•"/>
            </a:pPr>
            <a:r>
              <a:rPr lang="en-US" u="sng" dirty="0" smtClean="0">
                <a:latin typeface="Arial" charset="0"/>
              </a:rPr>
              <a:t>Formatting </a:t>
            </a:r>
            <a:r>
              <a:rPr lang="en-US" dirty="0" smtClean="0">
                <a:latin typeface="Arial" charset="0"/>
              </a:rPr>
              <a:t>– Formatting views perform the mapping of physical to business logical – they are the core views of the Formatting Layer.   Provides a physical abstraction of the physical metadata layer for purposes of rebinding and caching. ultimately, physical data sources have to be mapped into this virtualization layer and it is the job of the formatting layer to provide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a:t>
            </a:r>
          </a:p>
          <a:p>
            <a:pPr marL="685800" lvl="1" indent="-228600" eaLnBrk="1" hangingPunct="1">
              <a:buFontTx/>
              <a:buChar char="•"/>
            </a:pPr>
            <a:r>
              <a:rPr lang="en-US" u="sng" dirty="0" smtClean="0">
                <a:latin typeface="Arial" charset="0"/>
              </a:rPr>
              <a:t>Formatting/Transformations</a:t>
            </a:r>
            <a:r>
              <a:rPr lang="en-US" dirty="0" smtClean="0">
                <a:latin typeface="Arial" charset="0"/>
              </a:rPr>
              <a:t> – This sub-layer provides a place to create XSLT transformations to map XML sources to table/</a:t>
            </a:r>
            <a:r>
              <a:rPr lang="en-US" dirty="0" err="1" smtClean="0">
                <a:latin typeface="Arial" charset="0"/>
              </a:rPr>
              <a:t>rowset</a:t>
            </a:r>
            <a:r>
              <a:rPr lang="en-US" dirty="0" smtClean="0">
                <a:latin typeface="Arial" charset="0"/>
              </a:rPr>
              <a:t> types.</a:t>
            </a:r>
          </a:p>
          <a:p>
            <a:pPr marL="685800" lvl="1" indent="-228600" eaLnBrk="1" hangingPunct="1">
              <a:buFontTx/>
              <a:buChar char="•"/>
            </a:pPr>
            <a:r>
              <a:rPr lang="en-US" u="sng" dirty="0" smtClean="0">
                <a:latin typeface="Arial" charset="0"/>
              </a:rPr>
              <a:t>Metadata </a:t>
            </a:r>
            <a:r>
              <a:rPr lang="en-US" dirty="0" smtClean="0">
                <a:latin typeface="Arial" charset="0"/>
              </a:rPr>
              <a:t>– Provide the metadata of the physical data sources which gives Data Virtualization a tangible entity for it’s views to point to. Entity names and attributes are never changed in this layer.  It’s an as-is layer.</a:t>
            </a:r>
          </a:p>
          <a:p>
            <a:pPr marL="228600" indent="-228600" eaLnBrk="1" hangingPunct="1"/>
            <a:endParaRPr lang="en-US" dirty="0" smtClean="0">
              <a:latin typeface="Arial" charset="0"/>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19050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9217F5D5-BE28-461B-94FB-70C9C1DE613A}" type="slidenum">
              <a:rPr lang="en-US" sz="1200" smtClean="0">
                <a:solidFill>
                  <a:schemeClr val="tx1"/>
                </a:solidFill>
              </a:rPr>
              <a:pPr eaLnBrk="1" hangingPunct="1"/>
              <a:t>9</a:t>
            </a:fld>
            <a:endParaRPr lang="en-US" sz="1200" smtClean="0">
              <a:solidFill>
                <a:schemeClr val="tx1"/>
              </a:solidFill>
            </a:endParaRPr>
          </a:p>
        </p:txBody>
      </p:sp>
      <p:sp>
        <p:nvSpPr>
          <p:cNvPr id="48131" name="Rectangle 2"/>
          <p:cNvSpPr>
            <a:spLocks noGrp="1" noRot="1" noChangeAspect="1" noChangeArrowheads="1" noTextEdit="1"/>
          </p:cNvSpPr>
          <p:nvPr>
            <p:ph type="sldImg"/>
          </p:nvPr>
        </p:nvSpPr>
        <p:spPr>
          <a:xfrm>
            <a:off x="381000" y="385763"/>
            <a:ext cx="6096000" cy="3429000"/>
          </a:xfrm>
          <a:ln/>
        </p:spPr>
      </p:sp>
      <p:sp>
        <p:nvSpPr>
          <p:cNvPr id="48132" name="Rectangle 3"/>
          <p:cNvSpPr>
            <a:spLocks noGrp="1" noChangeArrowheads="1"/>
          </p:cNvSpPr>
          <p:nvPr>
            <p:ph type="body" idx="1"/>
          </p:nvPr>
        </p:nvSpPr>
        <p:spPr>
          <a:noFill/>
        </p:spPr>
        <p:txBody>
          <a:bodyPr/>
          <a:lstStyle/>
          <a:p>
            <a:pPr eaLnBrk="1" hangingPunct="1"/>
            <a:r>
              <a:rPr lang="en-US" b="1" u="sng" dirty="0" smtClean="0">
                <a:latin typeface="Arial" charset="0"/>
              </a:rPr>
              <a:t>Physical Layer </a:t>
            </a:r>
          </a:p>
          <a:p>
            <a:pPr eaLnBrk="1" hangingPunct="1"/>
            <a:r>
              <a:rPr lang="en-US" dirty="0" smtClean="0">
                <a:latin typeface="Arial" charset="0"/>
              </a:rPr>
              <a:t>The Physical layer is composed of three sub-layers that contain the physical representation of the data sources.  This physical representation or metadata structurally looks exactly like the data source; however it does not store any data.  It is a virtual representation of the data source.  This is the first level of data source insulation that occurs which allows operations to rebind sources from Development, UAT and Production.</a:t>
            </a:r>
          </a:p>
          <a:p>
            <a:pPr eaLnBrk="1" hangingPunct="1"/>
            <a:endParaRPr lang="en-US" dirty="0" smtClean="0">
              <a:latin typeface="Arial" charset="0"/>
            </a:endParaRPr>
          </a:p>
          <a:p>
            <a:pPr eaLnBrk="1" hangingPunct="1"/>
            <a:r>
              <a:rPr lang="en-US" dirty="0" smtClean="0">
                <a:latin typeface="Arial" charset="0"/>
              </a:rPr>
              <a:t>Naming conventions are established at this layer so folder ordering within Data Virtualization is visually consistent with these diagrams.</a:t>
            </a:r>
          </a:p>
        </p:txBody>
      </p:sp>
    </p:spTree>
    <p:extLst>
      <p:ext uri="{BB962C8B-B14F-4D97-AF65-F5344CB8AC3E}">
        <p14:creationId xmlns:p14="http://schemas.microsoft.com/office/powerpoint/2010/main" val="128379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12/8/17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0.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35.png"/><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0.png"/><Relationship Id="rId7"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6.png"/><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7.png"/><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2.png"/><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4"/>
            <a:ext cx="3141602" cy="1672419"/>
          </a:xfrm>
          <a:prstGeom prst="rect">
            <a:avLst/>
          </a:prstGeom>
        </p:spPr>
        <p:txBody>
          <a:bodyPr>
            <a:normAutofit fontScale="92500"/>
          </a:bodyPr>
          <a:lstStyle/>
          <a:p>
            <a:r>
              <a:rPr lang="en-US" sz="2400" dirty="0" smtClean="0"/>
              <a:t>Data Virtualization</a:t>
            </a:r>
          </a:p>
          <a:p>
            <a:endParaRPr lang="en-US" sz="2400" dirty="0"/>
          </a:p>
          <a:p>
            <a:r>
              <a:rPr lang="en-US" sz="2400" dirty="0" smtClean="0"/>
              <a:t>Data </a:t>
            </a:r>
            <a:r>
              <a:rPr lang="en-US" sz="2400" dirty="0" smtClean="0"/>
              <a:t>Abstraction Best Practices Technical Guide</a:t>
            </a:r>
            <a:endParaRPr lang="en-US" sz="2400" dirty="0"/>
          </a:p>
        </p:txBody>
      </p:sp>
      <p:sp>
        <p:nvSpPr>
          <p:cNvPr id="15" name="Text Placeholder 14"/>
          <p:cNvSpPr>
            <a:spLocks noGrp="1"/>
          </p:cNvSpPr>
          <p:nvPr>
            <p:ph type="body" sz="quarter" idx="11"/>
          </p:nvPr>
        </p:nvSpPr>
        <p:spPr>
          <a:xfrm>
            <a:off x="478929" y="4013255"/>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p:cNvSpPr>
          <p:nvPr>
            <p:ph type="title"/>
          </p:nvPr>
        </p:nvSpPr>
        <p:spPr>
          <a:xfrm>
            <a:off x="1370844" y="0"/>
            <a:ext cx="7454791"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Physical Layer (Metadata)</a:t>
            </a:r>
          </a:p>
        </p:txBody>
      </p:sp>
      <p:sp>
        <p:nvSpPr>
          <p:cNvPr id="22534" name="Rectangle 3"/>
          <p:cNvSpPr>
            <a:spLocks noGrp="1"/>
          </p:cNvSpPr>
          <p:nvPr>
            <p:ph type="body" idx="1"/>
          </p:nvPr>
        </p:nvSpPr>
        <p:spPr>
          <a:xfrm>
            <a:off x="232360" y="1912544"/>
            <a:ext cx="6625046" cy="2939083"/>
          </a:xfrm>
        </p:spPr>
        <p:txBody>
          <a:bodyPr>
            <a:normAutofit/>
          </a:bodyPr>
          <a:lstStyle/>
          <a:p>
            <a:pPr eaLnBrk="1" hangingPunct="1">
              <a:lnSpc>
                <a:spcPct val="80000"/>
              </a:lnSpc>
              <a:buFont typeface="Wingdings" pitchFamily="2" charset="2"/>
              <a:buNone/>
            </a:pPr>
            <a:r>
              <a:rPr lang="en-US" b="1" u="sng" dirty="0">
                <a:solidFill>
                  <a:srgbClr val="043764"/>
                </a:solidFill>
              </a:rPr>
              <a:t>Metadata</a:t>
            </a:r>
          </a:p>
          <a:p>
            <a:pPr>
              <a:lnSpc>
                <a:spcPct val="80000"/>
              </a:lnSpc>
              <a:spcAft>
                <a:spcPts val="225"/>
              </a:spcAft>
            </a:pPr>
            <a:r>
              <a:rPr lang="en-US" dirty="0" smtClean="0">
                <a:solidFill>
                  <a:srgbClr val="043764"/>
                </a:solidFill>
              </a:rPr>
              <a:t>Data Virtualization Server </a:t>
            </a:r>
            <a:r>
              <a:rPr lang="en-US" dirty="0">
                <a:solidFill>
                  <a:srgbClr val="043764"/>
                </a:solidFill>
              </a:rPr>
              <a:t>automatically introspects data sources</a:t>
            </a:r>
          </a:p>
          <a:p>
            <a:pPr lvl="1">
              <a:lnSpc>
                <a:spcPct val="80000"/>
              </a:lnSpc>
              <a:spcAft>
                <a:spcPts val="225"/>
              </a:spcAft>
            </a:pPr>
            <a:r>
              <a:rPr lang="en-US" dirty="0">
                <a:solidFill>
                  <a:srgbClr val="043764"/>
                </a:solidFill>
              </a:rPr>
              <a:t>Metadata representations of physical resources created during introspection</a:t>
            </a:r>
          </a:p>
          <a:p>
            <a:pPr>
              <a:lnSpc>
                <a:spcPct val="80000"/>
              </a:lnSpc>
              <a:spcAft>
                <a:spcPts val="225"/>
              </a:spcAft>
            </a:pPr>
            <a:r>
              <a:rPr lang="en-US" dirty="0">
                <a:solidFill>
                  <a:srgbClr val="043764"/>
                </a:solidFill>
              </a:rPr>
              <a:t>Metadata matches the physical source</a:t>
            </a:r>
          </a:p>
          <a:p>
            <a:pPr lvl="1">
              <a:lnSpc>
                <a:spcPct val="80000"/>
              </a:lnSpc>
              <a:spcAft>
                <a:spcPts val="225"/>
              </a:spcAft>
            </a:pPr>
            <a:r>
              <a:rPr lang="en-US" dirty="0">
                <a:solidFill>
                  <a:srgbClr val="043764"/>
                </a:solidFill>
              </a:rPr>
              <a:t>Maintains cardinality statistics on sources</a:t>
            </a:r>
          </a:p>
          <a:p>
            <a:pPr lvl="1">
              <a:lnSpc>
                <a:spcPct val="80000"/>
              </a:lnSpc>
              <a:spcAft>
                <a:spcPts val="225"/>
              </a:spcAft>
            </a:pPr>
            <a:r>
              <a:rPr lang="en-US" dirty="0">
                <a:solidFill>
                  <a:srgbClr val="043764"/>
                </a:solidFill>
              </a:rPr>
              <a:t>Introspects element metadata</a:t>
            </a:r>
          </a:p>
          <a:p>
            <a:pPr lvl="1">
              <a:lnSpc>
                <a:spcPct val="80000"/>
              </a:lnSpc>
              <a:spcAft>
                <a:spcPts val="225"/>
              </a:spcAft>
            </a:pPr>
            <a:r>
              <a:rPr lang="en-US" dirty="0">
                <a:solidFill>
                  <a:srgbClr val="043764"/>
                </a:solidFill>
              </a:rPr>
              <a:t>Primary/Foreign keys</a:t>
            </a:r>
          </a:p>
          <a:p>
            <a:pPr lvl="1">
              <a:lnSpc>
                <a:spcPct val="80000"/>
              </a:lnSpc>
              <a:spcAft>
                <a:spcPts val="225"/>
              </a:spcAft>
            </a:pPr>
            <a:r>
              <a:rPr lang="en-US" dirty="0">
                <a:solidFill>
                  <a:srgbClr val="043764"/>
                </a:solidFill>
              </a:rPr>
              <a:t>Indexes</a:t>
            </a:r>
          </a:p>
          <a:p>
            <a:pPr>
              <a:lnSpc>
                <a:spcPct val="80000"/>
              </a:lnSpc>
              <a:spcAft>
                <a:spcPts val="225"/>
              </a:spcAft>
            </a:pPr>
            <a:r>
              <a:rPr lang="en-US" dirty="0" smtClean="0">
                <a:solidFill>
                  <a:srgbClr val="043764"/>
                </a:solidFill>
              </a:rPr>
              <a:t>Data Virtualization allows </a:t>
            </a:r>
            <a:r>
              <a:rPr lang="en-US" dirty="0">
                <a:solidFill>
                  <a:srgbClr val="043764"/>
                </a:solidFill>
              </a:rPr>
              <a:t>for re-introspection at this layer</a:t>
            </a:r>
          </a:p>
          <a:p>
            <a:pPr lvl="1">
              <a:lnSpc>
                <a:spcPct val="80000"/>
              </a:lnSpc>
              <a:spcAft>
                <a:spcPts val="225"/>
              </a:spcAft>
            </a:pPr>
            <a:r>
              <a:rPr lang="en-US" dirty="0">
                <a:solidFill>
                  <a:srgbClr val="043764"/>
                </a:solidFill>
              </a:rPr>
              <a:t>Synchronization with source</a:t>
            </a:r>
          </a:p>
          <a:p>
            <a:pPr lvl="1">
              <a:lnSpc>
                <a:spcPct val="80000"/>
              </a:lnSpc>
              <a:spcAft>
                <a:spcPts val="225"/>
              </a:spcAft>
            </a:pPr>
            <a:r>
              <a:rPr lang="en-US" dirty="0">
                <a:solidFill>
                  <a:srgbClr val="043764"/>
                </a:solidFill>
              </a:rPr>
              <a:t>Can be manual or automated</a:t>
            </a:r>
          </a:p>
        </p:txBody>
      </p:sp>
      <p:pic>
        <p:nvPicPr>
          <p:cNvPr id="225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46" y="2075769"/>
            <a:ext cx="2355236" cy="275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657" y="925814"/>
            <a:ext cx="5400140" cy="98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5211571" y="1572323"/>
            <a:ext cx="1423250" cy="388620"/>
            <a:chOff x="5678967" y="1760538"/>
            <a:chExt cx="886933" cy="609600"/>
          </a:xfrm>
        </p:grpSpPr>
        <p:sp>
          <p:nvSpPr>
            <p:cNvPr id="14"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04303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p:cNvSpPr>
          <p:nvPr>
            <p:ph type="title"/>
          </p:nvPr>
        </p:nvSpPr>
        <p:spPr>
          <a:xfrm>
            <a:off x="1350913" y="-10331"/>
            <a:ext cx="7454791"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Physical Layer (Formatting)</a:t>
            </a:r>
          </a:p>
        </p:txBody>
      </p:sp>
      <p:pic>
        <p:nvPicPr>
          <p:cNvPr id="1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57" y="925814"/>
            <a:ext cx="5400140" cy="98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3"/>
          <p:cNvSpPr>
            <a:spLocks noGrp="1"/>
          </p:cNvSpPr>
          <p:nvPr>
            <p:ph type="body" idx="1"/>
          </p:nvPr>
        </p:nvSpPr>
        <p:spPr>
          <a:xfrm>
            <a:off x="229732" y="2089771"/>
            <a:ext cx="3770675" cy="2602949"/>
          </a:xfrm>
        </p:spPr>
        <p:txBody>
          <a:bodyPr>
            <a:normAutofit/>
          </a:bodyPr>
          <a:lstStyle/>
          <a:p>
            <a:pPr eaLnBrk="1" hangingPunct="1">
              <a:lnSpc>
                <a:spcPct val="80000"/>
              </a:lnSpc>
              <a:buFont typeface="Wingdings" pitchFamily="2" charset="2"/>
              <a:buNone/>
            </a:pPr>
            <a:r>
              <a:rPr lang="en-US" b="1" u="sng" dirty="0">
                <a:solidFill>
                  <a:srgbClr val="043764"/>
                </a:solidFill>
              </a:rPr>
              <a:t>Formatting</a:t>
            </a:r>
          </a:p>
          <a:p>
            <a:pPr eaLnBrk="1" hangingPunct="1">
              <a:lnSpc>
                <a:spcPct val="80000"/>
              </a:lnSpc>
            </a:pPr>
            <a:r>
              <a:rPr lang="en-US" dirty="0">
                <a:solidFill>
                  <a:srgbClr val="043764"/>
                </a:solidFill>
              </a:rPr>
              <a:t>Transform physical to logical</a:t>
            </a:r>
          </a:p>
          <a:p>
            <a:pPr eaLnBrk="1" hangingPunct="1">
              <a:lnSpc>
                <a:spcPct val="80000"/>
              </a:lnSpc>
            </a:pPr>
            <a:r>
              <a:rPr lang="en-US" dirty="0">
                <a:solidFill>
                  <a:srgbClr val="043764"/>
                </a:solidFill>
              </a:rPr>
              <a:t>Formatting / Transformation</a:t>
            </a:r>
          </a:p>
          <a:p>
            <a:pPr eaLnBrk="1" hangingPunct="1">
              <a:lnSpc>
                <a:spcPct val="80000"/>
              </a:lnSpc>
            </a:pPr>
            <a:r>
              <a:rPr lang="en-US" dirty="0">
                <a:solidFill>
                  <a:srgbClr val="043764"/>
                </a:solidFill>
              </a:rPr>
              <a:t>One-to-one mapping</a:t>
            </a:r>
          </a:p>
          <a:p>
            <a:pPr eaLnBrk="1" hangingPunct="1">
              <a:lnSpc>
                <a:spcPct val="80000"/>
              </a:lnSpc>
            </a:pPr>
            <a:r>
              <a:rPr lang="en-US" dirty="0">
                <a:solidFill>
                  <a:srgbClr val="043764"/>
                </a:solidFill>
              </a:rPr>
              <a:t>SQL-based for easy maintainability</a:t>
            </a:r>
          </a:p>
          <a:p>
            <a:pPr eaLnBrk="1" hangingPunct="1">
              <a:lnSpc>
                <a:spcPct val="80000"/>
              </a:lnSpc>
            </a:pPr>
            <a:r>
              <a:rPr lang="en-US" dirty="0">
                <a:solidFill>
                  <a:srgbClr val="043764"/>
                </a:solidFill>
              </a:rPr>
              <a:t>Caching</a:t>
            </a:r>
          </a:p>
          <a:p>
            <a:pPr eaLnBrk="1" hangingPunct="1">
              <a:lnSpc>
                <a:spcPct val="80000"/>
              </a:lnSpc>
            </a:pPr>
            <a:r>
              <a:rPr lang="en-US" dirty="0">
                <a:solidFill>
                  <a:srgbClr val="043764"/>
                </a:solidFill>
              </a:rPr>
              <a:t>Rebinding</a:t>
            </a:r>
          </a:p>
          <a:p>
            <a:pPr eaLnBrk="1" hangingPunct="1">
              <a:lnSpc>
                <a:spcPct val="80000"/>
              </a:lnSpc>
            </a:pPr>
            <a:r>
              <a:rPr lang="en-US" dirty="0">
                <a:solidFill>
                  <a:srgbClr val="043764"/>
                </a:solidFill>
              </a:rPr>
              <a:t>Transformation of XML</a:t>
            </a:r>
          </a:p>
        </p:txBody>
      </p:sp>
      <p:grpSp>
        <p:nvGrpSpPr>
          <p:cNvPr id="23560" name="Group 20"/>
          <p:cNvGrpSpPr>
            <a:grpSpLocks/>
          </p:cNvGrpSpPr>
          <p:nvPr/>
        </p:nvGrpSpPr>
        <p:grpSpPr bwMode="auto">
          <a:xfrm>
            <a:off x="4724360" y="2114550"/>
            <a:ext cx="4331160" cy="2857500"/>
            <a:chOff x="4166633" y="2819400"/>
            <a:chExt cx="4889500" cy="3810000"/>
          </a:xfrm>
        </p:grpSpPr>
        <p:pic>
          <p:nvPicPr>
            <p:cNvPr id="23561"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633" y="2819400"/>
              <a:ext cx="4889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3562" name="Rectangle 14"/>
            <p:cNvSpPr>
              <a:spLocks noChangeArrowheads="1"/>
            </p:cNvSpPr>
            <p:nvPr/>
          </p:nvSpPr>
          <p:spPr bwMode="auto">
            <a:xfrm>
              <a:off x="4201886" y="3766458"/>
              <a:ext cx="4648200" cy="2286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A6EE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a:latin typeface="Times New Roman" pitchFamily="18" charset="0"/>
              </a:endParaRPr>
            </a:p>
          </p:txBody>
        </p:sp>
        <p:sp>
          <p:nvSpPr>
            <p:cNvPr id="23563" name="Text Box 15"/>
            <p:cNvSpPr txBox="1">
              <a:spLocks noChangeArrowheads="1"/>
            </p:cNvSpPr>
            <p:nvPr/>
          </p:nvSpPr>
          <p:spPr bwMode="auto">
            <a:xfrm>
              <a:off x="5486400" y="2819400"/>
              <a:ext cx="1447800" cy="49244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900" b="1" dirty="0">
                  <a:solidFill>
                    <a:srgbClr val="3D8DFF"/>
                  </a:solidFill>
                  <a:latin typeface="Times New Roman" pitchFamily="18" charset="0"/>
                </a:rPr>
                <a:t>Column = Physical Name</a:t>
              </a:r>
            </a:p>
          </p:txBody>
        </p:sp>
        <p:sp>
          <p:nvSpPr>
            <p:cNvPr id="23564" name="Text Box 16"/>
            <p:cNvSpPr txBox="1">
              <a:spLocks noChangeArrowheads="1"/>
            </p:cNvSpPr>
            <p:nvPr/>
          </p:nvSpPr>
          <p:spPr bwMode="auto">
            <a:xfrm>
              <a:off x="7315200" y="2895600"/>
              <a:ext cx="1458913" cy="49244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900" b="1" dirty="0">
                  <a:solidFill>
                    <a:srgbClr val="3D8DFF"/>
                  </a:solidFill>
                  <a:latin typeface="Times New Roman" pitchFamily="18" charset="0"/>
                </a:rPr>
                <a:t>Alias = Abstract / Canonical Name</a:t>
              </a:r>
            </a:p>
          </p:txBody>
        </p:sp>
        <p:sp>
          <p:nvSpPr>
            <p:cNvPr id="23565" name="Line 17"/>
            <p:cNvSpPr>
              <a:spLocks noChangeShapeType="1"/>
            </p:cNvSpPr>
            <p:nvPr/>
          </p:nvSpPr>
          <p:spPr bwMode="auto">
            <a:xfrm flipH="1">
              <a:off x="7162800" y="3352800"/>
              <a:ext cx="152397" cy="4136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3566" name="Line 18"/>
            <p:cNvSpPr>
              <a:spLocks noChangeShapeType="1"/>
            </p:cNvSpPr>
            <p:nvPr/>
          </p:nvSpPr>
          <p:spPr bwMode="auto">
            <a:xfrm flipH="1">
              <a:off x="5372100" y="3200400"/>
              <a:ext cx="114300" cy="5660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pic>
        <p:nvPicPr>
          <p:cNvPr id="18"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2"/>
          <p:cNvGrpSpPr>
            <a:grpSpLocks/>
          </p:cNvGrpSpPr>
          <p:nvPr/>
        </p:nvGrpSpPr>
        <p:grpSpPr bwMode="auto">
          <a:xfrm>
            <a:off x="5211571" y="1212358"/>
            <a:ext cx="1423250" cy="748585"/>
            <a:chOff x="5678967" y="1760538"/>
            <a:chExt cx="886933" cy="609600"/>
          </a:xfrm>
        </p:grpSpPr>
        <p:sp>
          <p:nvSpPr>
            <p:cNvPr id="20"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1"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6" name="Rectangle 3"/>
          <p:cNvSpPr txBox="1">
            <a:spLocks/>
          </p:cNvSpPr>
          <p:nvPr/>
        </p:nvSpPr>
        <p:spPr>
          <a:xfrm>
            <a:off x="3080171" y="2281866"/>
            <a:ext cx="1644190" cy="1058238"/>
          </a:xfrm>
          <a:prstGeom prst="rect">
            <a:avLst/>
          </a:prstGeom>
          <a:ln>
            <a:solidFill>
              <a:srgbClr val="043764"/>
            </a:solidFill>
          </a:ln>
        </p:spPr>
        <p:txBody>
          <a:bodyPr vert="horz" lIns="68580" tIns="34290" rIns="68580" bIns="34290" rtlCol="0">
            <a:normAutofit fontScale="40000" lnSpcReduction="20000"/>
          </a:bodyPr>
          <a:lstStyle>
            <a:lvl1pPr marL="228600" indent="-228600" algn="l" defTabSz="914400" rtl="0" eaLnBrk="1" latinLnBrk="0" hangingPunct="1">
              <a:lnSpc>
                <a:spcPct val="95000"/>
              </a:lnSpc>
              <a:spcBef>
                <a:spcPts val="1440"/>
              </a:spcBef>
              <a:buClr>
                <a:srgbClr val="005288"/>
              </a:buClr>
              <a:buSzPct val="90000"/>
              <a:buFont typeface="Arial" pitchFamily="34" charset="0"/>
              <a:buChar char="•"/>
              <a:tabLst/>
              <a:defRPr lang="en-US" sz="2000" kern="1200">
                <a:solidFill>
                  <a:srgbClr val="546568"/>
                </a:solidFill>
                <a:latin typeface="+mj-lt"/>
                <a:ea typeface="+mn-ea"/>
                <a:cs typeface="+mn-cs"/>
              </a:defRPr>
            </a:lvl1pPr>
            <a:lvl2pPr marL="457200" indent="-182880" algn="l" defTabSz="914400" rtl="0" eaLnBrk="1" latinLnBrk="0" hangingPunct="1">
              <a:lnSpc>
                <a:spcPct val="95000"/>
              </a:lnSpc>
              <a:spcBef>
                <a:spcPts val="840"/>
              </a:spcBef>
              <a:buClr>
                <a:srgbClr val="005288"/>
              </a:buClr>
              <a:buFont typeface="Arial" pitchFamily="34" charset="0"/>
              <a:buChar char="◦"/>
              <a:defRPr lang="en-US" sz="1800" kern="1200">
                <a:solidFill>
                  <a:srgbClr val="546568"/>
                </a:solidFill>
                <a:latin typeface="+mj-lt"/>
                <a:ea typeface="+mn-ea"/>
                <a:cs typeface="+mn-cs"/>
              </a:defRPr>
            </a:lvl2pPr>
            <a:lvl3pPr marL="731520" indent="-182880" algn="l" defTabSz="914400" rtl="0" eaLnBrk="1" latinLnBrk="0" hangingPunct="1">
              <a:lnSpc>
                <a:spcPct val="95000"/>
              </a:lnSpc>
              <a:spcBef>
                <a:spcPts val="840"/>
              </a:spcBef>
              <a:buClr>
                <a:srgbClr val="005288"/>
              </a:buClr>
              <a:buFont typeface="Arial" pitchFamily="34" charset="0"/>
              <a:buChar char="▪"/>
              <a:defRPr lang="en-US" sz="1600" kern="1200">
                <a:solidFill>
                  <a:srgbClr val="546568"/>
                </a:solidFill>
                <a:latin typeface="+mj-lt"/>
                <a:ea typeface="+mn-ea"/>
                <a:cs typeface="+mn-cs"/>
              </a:defRPr>
            </a:lvl3pPr>
            <a:lvl4pPr marL="1005840" indent="-182880" algn="l" defTabSz="914400" rtl="0" eaLnBrk="1" latinLnBrk="0" hangingPunct="1">
              <a:lnSpc>
                <a:spcPct val="95000"/>
              </a:lnSpc>
              <a:spcBef>
                <a:spcPts val="840"/>
              </a:spcBef>
              <a:buClr>
                <a:srgbClr val="005288"/>
              </a:buClr>
              <a:buFont typeface="Arial" pitchFamily="34" charset="0"/>
              <a:buChar char="–"/>
              <a:defRPr lang="en-US" sz="1400" kern="1200">
                <a:solidFill>
                  <a:srgbClr val="546568"/>
                </a:solidFill>
                <a:latin typeface="+mj-lt"/>
                <a:ea typeface="+mn-ea"/>
                <a:cs typeface="+mn-cs"/>
              </a:defRPr>
            </a:lvl4pPr>
            <a:lvl5pPr marL="801688" indent="0" algn="l" defTabSz="914400" rtl="0" eaLnBrk="1" latinLnBrk="0" hangingPunct="1">
              <a:lnSpc>
                <a:spcPct val="95000"/>
              </a:lnSpc>
              <a:spcBef>
                <a:spcPts val="840"/>
              </a:spcBef>
              <a:buClr>
                <a:srgbClr val="005288"/>
              </a:buClr>
              <a:buFont typeface="Arial" pitchFamily="34" charset="0"/>
              <a:buNone/>
              <a:defRPr lang="en-US" sz="1400" kern="120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pPr>
            <a:r>
              <a:rPr lang="en-US" sz="1350" dirty="0">
                <a:solidFill>
                  <a:srgbClr val="043764"/>
                </a:solidFill>
              </a:rPr>
              <a:t>Name aliasing</a:t>
            </a:r>
          </a:p>
          <a:p>
            <a:pPr lvl="1">
              <a:lnSpc>
                <a:spcPct val="80000"/>
              </a:lnSpc>
            </a:pPr>
            <a:r>
              <a:rPr lang="en-US" sz="1350" dirty="0">
                <a:solidFill>
                  <a:srgbClr val="043764"/>
                </a:solidFill>
              </a:rPr>
              <a:t>Value formatting</a:t>
            </a:r>
          </a:p>
          <a:p>
            <a:pPr lvl="1">
              <a:lnSpc>
                <a:spcPct val="80000"/>
              </a:lnSpc>
            </a:pPr>
            <a:r>
              <a:rPr lang="en-US" sz="1350" dirty="0">
                <a:solidFill>
                  <a:srgbClr val="043764"/>
                </a:solidFill>
              </a:rPr>
              <a:t>Data type casting</a:t>
            </a:r>
          </a:p>
          <a:p>
            <a:pPr lvl="1">
              <a:lnSpc>
                <a:spcPct val="80000"/>
              </a:lnSpc>
            </a:pPr>
            <a:r>
              <a:rPr lang="en-US" sz="1350" dirty="0">
                <a:solidFill>
                  <a:srgbClr val="043764"/>
                </a:solidFill>
              </a:rPr>
              <a:t>Simple derived columns</a:t>
            </a:r>
          </a:p>
          <a:p>
            <a:pPr lvl="1">
              <a:lnSpc>
                <a:spcPct val="80000"/>
              </a:lnSpc>
            </a:pPr>
            <a:r>
              <a:rPr lang="en-US" sz="1350" dirty="0">
                <a:solidFill>
                  <a:srgbClr val="043764"/>
                </a:solidFill>
              </a:rPr>
              <a:t>New columns</a:t>
            </a:r>
          </a:p>
          <a:p>
            <a:pPr lvl="1">
              <a:lnSpc>
                <a:spcPct val="80000"/>
              </a:lnSpc>
            </a:pPr>
            <a:r>
              <a:rPr lang="en-US" sz="1350" dirty="0">
                <a:solidFill>
                  <a:srgbClr val="043764"/>
                </a:solidFill>
              </a:rPr>
              <a:t>Null mapping</a:t>
            </a:r>
          </a:p>
          <a:p>
            <a:pPr lvl="1">
              <a:lnSpc>
                <a:spcPct val="80000"/>
              </a:lnSpc>
            </a:pPr>
            <a:r>
              <a:rPr lang="en-US" sz="1350" dirty="0">
                <a:solidFill>
                  <a:srgbClr val="043764"/>
                </a:solidFill>
              </a:rPr>
              <a:t>Light data quality</a:t>
            </a:r>
          </a:p>
        </p:txBody>
      </p:sp>
      <p:cxnSp>
        <p:nvCxnSpPr>
          <p:cNvPr id="3" name="Straight Arrow Connector 2"/>
          <p:cNvCxnSpPr/>
          <p:nvPr/>
        </p:nvCxnSpPr>
        <p:spPr>
          <a:xfrm>
            <a:off x="2816727" y="2824174"/>
            <a:ext cx="2634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301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p:cNvSpPr>
          <p:nvPr>
            <p:ph type="title"/>
          </p:nvPr>
        </p:nvSpPr>
        <p:spPr>
          <a:xfrm>
            <a:off x="1370844" y="900"/>
            <a:ext cx="7454791"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Physical Layer (</a:t>
            </a:r>
            <a:r>
              <a:rPr lang="en-US" sz="1275" dirty="0" err="1">
                <a:solidFill>
                  <a:schemeClr val="bg1"/>
                </a:solidFill>
              </a:rPr>
              <a:t>DiscoveryModels</a:t>
            </a:r>
            <a:r>
              <a:rPr lang="en-US" sz="1275" dirty="0">
                <a:solidFill>
                  <a:schemeClr val="bg1"/>
                </a:solidFill>
              </a:rPr>
              <a:t>)</a:t>
            </a:r>
          </a:p>
        </p:txBody>
      </p:sp>
      <p:sp>
        <p:nvSpPr>
          <p:cNvPr id="24582" name="Rectangle 3"/>
          <p:cNvSpPr>
            <a:spLocks noGrp="1"/>
          </p:cNvSpPr>
          <p:nvPr>
            <p:ph type="body" idx="1"/>
          </p:nvPr>
        </p:nvSpPr>
        <p:spPr>
          <a:xfrm>
            <a:off x="153552" y="2000250"/>
            <a:ext cx="3824879" cy="2822972"/>
          </a:xfrm>
        </p:spPr>
        <p:txBody>
          <a:bodyPr/>
          <a:lstStyle/>
          <a:p>
            <a:pPr eaLnBrk="1" hangingPunct="1">
              <a:lnSpc>
                <a:spcPct val="80000"/>
              </a:lnSpc>
              <a:buFont typeface="Wingdings" pitchFamily="2" charset="2"/>
              <a:buNone/>
            </a:pPr>
            <a:r>
              <a:rPr lang="en-US" b="1" u="sng" dirty="0">
                <a:solidFill>
                  <a:srgbClr val="043764"/>
                </a:solidFill>
              </a:rPr>
              <a:t>Discovery Models</a:t>
            </a:r>
          </a:p>
          <a:p>
            <a:pPr>
              <a:lnSpc>
                <a:spcPct val="80000"/>
              </a:lnSpc>
              <a:spcAft>
                <a:spcPts val="900"/>
              </a:spcAft>
            </a:pPr>
            <a:r>
              <a:rPr lang="en-US" dirty="0">
                <a:solidFill>
                  <a:srgbClr val="043764"/>
                </a:solidFill>
              </a:rPr>
              <a:t>Discovery Model output folder</a:t>
            </a:r>
          </a:p>
          <a:p>
            <a:pPr>
              <a:lnSpc>
                <a:spcPct val="80000"/>
              </a:lnSpc>
              <a:spcAft>
                <a:spcPts val="900"/>
              </a:spcAft>
            </a:pPr>
            <a:r>
              <a:rPr lang="en-US" dirty="0">
                <a:solidFill>
                  <a:srgbClr val="043764"/>
                </a:solidFill>
              </a:rPr>
              <a:t>Discovery analyzes data sources introspected by </a:t>
            </a:r>
            <a:r>
              <a:rPr lang="en-US" dirty="0" smtClean="0">
                <a:solidFill>
                  <a:srgbClr val="043764"/>
                </a:solidFill>
              </a:rPr>
              <a:t>Data Virtualization and </a:t>
            </a:r>
            <a:r>
              <a:rPr lang="en-US" dirty="0">
                <a:solidFill>
                  <a:srgbClr val="043764"/>
                </a:solidFill>
              </a:rPr>
              <a:t>looks for relationships with views connected one layer above the physical metadata.</a:t>
            </a:r>
          </a:p>
          <a:p>
            <a:pPr>
              <a:lnSpc>
                <a:spcPct val="80000"/>
              </a:lnSpc>
              <a:spcAft>
                <a:spcPts val="900"/>
              </a:spcAft>
            </a:pPr>
            <a:r>
              <a:rPr lang="en-US" dirty="0">
                <a:solidFill>
                  <a:srgbClr val="043764"/>
                </a:solidFill>
              </a:rPr>
              <a:t>Discovery shows relationships between Formatting Views and Physical Metadata.</a:t>
            </a:r>
            <a:endParaRPr lang="en-US" sz="1350" dirty="0">
              <a:solidFill>
                <a:srgbClr val="043764"/>
              </a:solidFill>
            </a:endParaRPr>
          </a:p>
        </p:txBody>
      </p:sp>
      <p:pic>
        <p:nvPicPr>
          <p:cNvPr id="245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431" y="2057400"/>
            <a:ext cx="5164380" cy="261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657" y="925814"/>
            <a:ext cx="5400140" cy="98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5211571" y="1572323"/>
            <a:ext cx="1423250" cy="388620"/>
            <a:chOff x="5678967" y="1760538"/>
            <a:chExt cx="886933" cy="609600"/>
          </a:xfrm>
        </p:grpSpPr>
        <p:sp>
          <p:nvSpPr>
            <p:cNvPr id="14"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45940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7292" y="926100"/>
            <a:ext cx="5389745"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3"/>
          <p:cNvSpPr>
            <a:spLocks noGrp="1"/>
          </p:cNvSpPr>
          <p:nvPr>
            <p:ph type="title"/>
          </p:nvPr>
        </p:nvSpPr>
        <p:spPr>
          <a:xfrm>
            <a:off x="1362962" y="0"/>
            <a:ext cx="7462673" cy="628650"/>
          </a:xfrm>
        </p:spPr>
        <p:txBody>
          <a:bodyPr/>
          <a:lstStyle/>
          <a:p>
            <a:pPr eaLnBrk="1" hangingPunct="1"/>
            <a:r>
              <a:rPr lang="en-US" dirty="0" smtClean="0">
                <a:solidFill>
                  <a:schemeClr val="bg1"/>
                </a:solidFill>
              </a:rPr>
              <a:t>Data Abstraction Technical Design</a:t>
            </a:r>
            <a:br>
              <a:rPr lang="en-US" dirty="0" smtClean="0">
                <a:solidFill>
                  <a:schemeClr val="bg1"/>
                </a:solidFill>
              </a:rPr>
            </a:br>
            <a:r>
              <a:rPr lang="en-US" sz="1275" dirty="0">
                <a:solidFill>
                  <a:schemeClr val="bg1"/>
                </a:solidFill>
              </a:rPr>
              <a:t>Business Layer</a:t>
            </a:r>
          </a:p>
        </p:txBody>
      </p:sp>
      <p:sp>
        <p:nvSpPr>
          <p:cNvPr id="25606" name="Rectangle 4"/>
          <p:cNvSpPr>
            <a:spLocks noGrp="1"/>
          </p:cNvSpPr>
          <p:nvPr>
            <p:ph type="body" idx="1"/>
          </p:nvPr>
        </p:nvSpPr>
        <p:spPr>
          <a:xfrm>
            <a:off x="229732" y="1828800"/>
            <a:ext cx="8760718" cy="2857500"/>
          </a:xfrm>
        </p:spPr>
        <p:txBody>
          <a:bodyPr/>
          <a:lstStyle/>
          <a:p>
            <a:pPr eaLnBrk="1" hangingPunct="1">
              <a:lnSpc>
                <a:spcPct val="90000"/>
              </a:lnSpc>
              <a:buFont typeface="Wingdings" pitchFamily="2" charset="2"/>
              <a:buNone/>
            </a:pPr>
            <a:r>
              <a:rPr lang="en-US" sz="1800" b="1" u="sng" dirty="0">
                <a:solidFill>
                  <a:srgbClr val="043764"/>
                </a:solidFill>
              </a:rPr>
              <a:t>Business Layer</a:t>
            </a:r>
          </a:p>
          <a:p>
            <a:pPr eaLnBrk="1" hangingPunct="1">
              <a:lnSpc>
                <a:spcPct val="90000"/>
              </a:lnSpc>
            </a:pPr>
            <a:r>
              <a:rPr lang="en-US" sz="1800" dirty="0">
                <a:solidFill>
                  <a:srgbClr val="043764"/>
                </a:solidFill>
              </a:rPr>
              <a:t>Composed of 2 sub-layers</a:t>
            </a:r>
          </a:p>
          <a:p>
            <a:pPr lvl="1">
              <a:lnSpc>
                <a:spcPct val="90000"/>
              </a:lnSpc>
              <a:spcBef>
                <a:spcPts val="450"/>
              </a:spcBef>
              <a:spcAft>
                <a:spcPts val="450"/>
              </a:spcAft>
            </a:pPr>
            <a:r>
              <a:rPr lang="en-US" sz="1500" b="1" i="1" dirty="0">
                <a:solidFill>
                  <a:srgbClr val="3D8DFF"/>
                </a:solidFill>
              </a:rPr>
              <a:t>Logical</a:t>
            </a:r>
            <a:r>
              <a:rPr lang="en-US" sz="1500" b="1" i="1" dirty="0">
                <a:solidFill>
                  <a:schemeClr val="accent2"/>
                </a:solidFill>
              </a:rPr>
              <a:t> </a:t>
            </a:r>
            <a:r>
              <a:rPr lang="en-US" sz="1500" dirty="0">
                <a:solidFill>
                  <a:srgbClr val="043764"/>
                </a:solidFill>
              </a:rPr>
              <a:t>– Subject areas that are compliant with a customers logical/canonical data model.  Federation of physical layer.</a:t>
            </a:r>
          </a:p>
          <a:p>
            <a:pPr lvl="1">
              <a:lnSpc>
                <a:spcPct val="90000"/>
              </a:lnSpc>
              <a:spcBef>
                <a:spcPts val="450"/>
              </a:spcBef>
              <a:spcAft>
                <a:spcPts val="450"/>
              </a:spcAft>
            </a:pPr>
            <a:r>
              <a:rPr lang="en-US" sz="1500" b="1" dirty="0">
                <a:solidFill>
                  <a:srgbClr val="3D8DFF"/>
                </a:solidFill>
              </a:rPr>
              <a:t>Business</a:t>
            </a:r>
            <a:r>
              <a:rPr lang="en-US" sz="1500" b="1" dirty="0">
                <a:solidFill>
                  <a:schemeClr val="accent2"/>
                </a:solidFill>
              </a:rPr>
              <a:t> </a:t>
            </a:r>
            <a:r>
              <a:rPr lang="en-US" sz="1500" dirty="0">
                <a:solidFill>
                  <a:srgbClr val="043764"/>
                </a:solidFill>
              </a:rPr>
              <a:t>– Business rules (where clauses)</a:t>
            </a:r>
            <a:endParaRPr lang="en-US" sz="600" dirty="0">
              <a:solidFill>
                <a:srgbClr val="043764"/>
              </a:solidFill>
            </a:endParaRPr>
          </a:p>
          <a:p>
            <a:pPr eaLnBrk="1" hangingPunct="1">
              <a:lnSpc>
                <a:spcPct val="90000"/>
              </a:lnSpc>
            </a:pPr>
            <a:r>
              <a:rPr lang="en-US" sz="1800" dirty="0">
                <a:solidFill>
                  <a:srgbClr val="043764"/>
                </a:solidFill>
              </a:rPr>
              <a:t>Naming Conventions for this layer</a:t>
            </a:r>
          </a:p>
          <a:p>
            <a:pPr lvl="1">
              <a:lnSpc>
                <a:spcPct val="90000"/>
              </a:lnSpc>
              <a:spcBef>
                <a:spcPts val="450"/>
              </a:spcBef>
              <a:spcAft>
                <a:spcPts val="450"/>
              </a:spcAft>
            </a:pPr>
            <a:r>
              <a:rPr lang="en-US" sz="1500" dirty="0">
                <a:solidFill>
                  <a:srgbClr val="043764"/>
                </a:solidFill>
              </a:rPr>
              <a:t>Business</a:t>
            </a:r>
          </a:p>
          <a:p>
            <a:pPr lvl="2">
              <a:lnSpc>
                <a:spcPct val="90000"/>
              </a:lnSpc>
              <a:spcBef>
                <a:spcPts val="450"/>
              </a:spcBef>
              <a:spcAft>
                <a:spcPts val="450"/>
              </a:spcAft>
            </a:pPr>
            <a:r>
              <a:rPr lang="en-US" sz="1350" dirty="0">
                <a:solidFill>
                  <a:srgbClr val="043764"/>
                </a:solidFill>
              </a:rPr>
              <a:t>Business</a:t>
            </a:r>
          </a:p>
          <a:p>
            <a:pPr lvl="2">
              <a:lnSpc>
                <a:spcPct val="90000"/>
              </a:lnSpc>
              <a:spcBef>
                <a:spcPts val="450"/>
              </a:spcBef>
              <a:spcAft>
                <a:spcPts val="450"/>
              </a:spcAft>
            </a:pPr>
            <a:r>
              <a:rPr lang="en-US" sz="1350" dirty="0">
                <a:solidFill>
                  <a:srgbClr val="043764"/>
                </a:solidFill>
              </a:rPr>
              <a:t>Logical</a:t>
            </a:r>
          </a:p>
        </p:txBody>
      </p:sp>
      <p:sp>
        <p:nvSpPr>
          <p:cNvPr id="25607" name="Line 10"/>
          <p:cNvSpPr>
            <a:spLocks noChangeShapeType="1"/>
          </p:cNvSpPr>
          <p:nvPr/>
        </p:nvSpPr>
        <p:spPr bwMode="auto">
          <a:xfrm flipV="1">
            <a:off x="5370337" y="1468041"/>
            <a:ext cx="1258529" cy="4108"/>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pic>
        <p:nvPicPr>
          <p:cNvPr id="2560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189" y="3657601"/>
            <a:ext cx="2115586" cy="8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63861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p:cNvSpPr>
          <p:nvPr>
            <p:ph type="title"/>
          </p:nvPr>
        </p:nvSpPr>
        <p:spPr>
          <a:xfrm>
            <a:off x="1378727" y="0"/>
            <a:ext cx="7446908"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Business Layer (Logical)</a:t>
            </a:r>
          </a:p>
        </p:txBody>
      </p:sp>
      <p:sp>
        <p:nvSpPr>
          <p:cNvPr id="26630" name="Rectangle 3"/>
          <p:cNvSpPr>
            <a:spLocks noGrp="1"/>
          </p:cNvSpPr>
          <p:nvPr>
            <p:ph type="body" idx="1"/>
          </p:nvPr>
        </p:nvSpPr>
        <p:spPr>
          <a:xfrm>
            <a:off x="153552" y="1714501"/>
            <a:ext cx="4418449" cy="2994422"/>
          </a:xfrm>
        </p:spPr>
        <p:txBody>
          <a:bodyPr>
            <a:normAutofit lnSpcReduction="10000"/>
          </a:bodyPr>
          <a:lstStyle/>
          <a:p>
            <a:pPr eaLnBrk="1" hangingPunct="1">
              <a:lnSpc>
                <a:spcPct val="80000"/>
              </a:lnSpc>
              <a:buFont typeface="Wingdings" pitchFamily="2" charset="2"/>
              <a:buNone/>
            </a:pPr>
            <a:r>
              <a:rPr lang="en-US" b="1" u="sng" dirty="0">
                <a:solidFill>
                  <a:srgbClr val="043764"/>
                </a:solidFill>
              </a:rPr>
              <a:t>Logical</a:t>
            </a:r>
          </a:p>
          <a:p>
            <a:pPr eaLnBrk="1" hangingPunct="1">
              <a:lnSpc>
                <a:spcPct val="80000"/>
              </a:lnSpc>
            </a:pPr>
            <a:r>
              <a:rPr lang="en-US" dirty="0">
                <a:solidFill>
                  <a:srgbClr val="043764"/>
                </a:solidFill>
              </a:rPr>
              <a:t>Create reusable components to serve multiple consumers</a:t>
            </a:r>
          </a:p>
          <a:p>
            <a:pPr eaLnBrk="1" hangingPunct="1">
              <a:lnSpc>
                <a:spcPct val="80000"/>
              </a:lnSpc>
            </a:pPr>
            <a:r>
              <a:rPr lang="en-US" dirty="0">
                <a:solidFill>
                  <a:srgbClr val="043764"/>
                </a:solidFill>
              </a:rPr>
              <a:t>Define business views, aka “data canonicals”:</a:t>
            </a:r>
          </a:p>
          <a:p>
            <a:pPr lvl="1" eaLnBrk="1" hangingPunct="1">
              <a:lnSpc>
                <a:spcPct val="80000"/>
              </a:lnSpc>
            </a:pPr>
            <a:r>
              <a:rPr lang="en-US" dirty="0">
                <a:solidFill>
                  <a:srgbClr val="043764"/>
                </a:solidFill>
              </a:rPr>
              <a:t>Orders, Customers, etc.</a:t>
            </a:r>
          </a:p>
          <a:p>
            <a:pPr lvl="1" eaLnBrk="1" hangingPunct="1">
              <a:lnSpc>
                <a:spcPct val="80000"/>
              </a:lnSpc>
            </a:pPr>
            <a:r>
              <a:rPr lang="en-US" dirty="0">
                <a:solidFill>
                  <a:srgbClr val="043764"/>
                </a:solidFill>
              </a:rPr>
              <a:t>Joins may occur at this level</a:t>
            </a:r>
          </a:p>
          <a:p>
            <a:pPr lvl="1" eaLnBrk="1" hangingPunct="1">
              <a:lnSpc>
                <a:spcPct val="80000"/>
              </a:lnSpc>
            </a:pPr>
            <a:r>
              <a:rPr lang="en-US" dirty="0">
                <a:solidFill>
                  <a:srgbClr val="043764"/>
                </a:solidFill>
              </a:rPr>
              <a:t>Federated joins and unions</a:t>
            </a:r>
          </a:p>
          <a:p>
            <a:pPr lvl="1" eaLnBrk="1" hangingPunct="1">
              <a:lnSpc>
                <a:spcPct val="80000"/>
              </a:lnSpc>
            </a:pPr>
            <a:r>
              <a:rPr lang="en-US" dirty="0">
                <a:solidFill>
                  <a:srgbClr val="043764"/>
                </a:solidFill>
              </a:rPr>
              <a:t>Pivot columns to rows</a:t>
            </a:r>
          </a:p>
          <a:p>
            <a:pPr eaLnBrk="1" hangingPunct="1">
              <a:lnSpc>
                <a:spcPct val="80000"/>
              </a:lnSpc>
            </a:pPr>
            <a:r>
              <a:rPr lang="en-US" dirty="0">
                <a:solidFill>
                  <a:srgbClr val="043764"/>
                </a:solidFill>
              </a:rPr>
              <a:t>SQL-based for easy definition and maintenance </a:t>
            </a:r>
          </a:p>
          <a:p>
            <a:pPr eaLnBrk="1" hangingPunct="1">
              <a:lnSpc>
                <a:spcPct val="90000"/>
              </a:lnSpc>
            </a:pPr>
            <a:r>
              <a:rPr lang="en-US" dirty="0">
                <a:solidFill>
                  <a:srgbClr val="043764"/>
                </a:solidFill>
              </a:rPr>
              <a:t>Utilization of cost-based optimizer for efficient access to data</a:t>
            </a:r>
          </a:p>
          <a:p>
            <a:pPr lvl="1" eaLnBrk="1" hangingPunct="1">
              <a:lnSpc>
                <a:spcPct val="90000"/>
              </a:lnSpc>
            </a:pPr>
            <a:r>
              <a:rPr lang="en-US" dirty="0">
                <a:solidFill>
                  <a:srgbClr val="043764"/>
                </a:solidFill>
              </a:rPr>
              <a:t>Parallel execution</a:t>
            </a:r>
          </a:p>
          <a:p>
            <a:pPr lvl="1" eaLnBrk="1" hangingPunct="1">
              <a:lnSpc>
                <a:spcPct val="90000"/>
              </a:lnSpc>
            </a:pPr>
            <a:r>
              <a:rPr lang="en-US" dirty="0">
                <a:solidFill>
                  <a:srgbClr val="043764"/>
                </a:solidFill>
              </a:rPr>
              <a:t>Push-down filters</a:t>
            </a:r>
          </a:p>
          <a:p>
            <a:pPr eaLnBrk="1" hangingPunct="1">
              <a:lnSpc>
                <a:spcPct val="80000"/>
              </a:lnSpc>
            </a:pPr>
            <a:endParaRPr lang="en-US" dirty="0"/>
          </a:p>
        </p:txBody>
      </p:sp>
      <p:pic>
        <p:nvPicPr>
          <p:cNvPr id="2663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21" y="2057400"/>
            <a:ext cx="4583506"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1" name="Picture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17292" y="926100"/>
            <a:ext cx="5389745"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9"/>
          <p:cNvGrpSpPr>
            <a:grpSpLocks/>
          </p:cNvGrpSpPr>
          <p:nvPr/>
        </p:nvGrpSpPr>
        <p:grpSpPr bwMode="auto">
          <a:xfrm>
            <a:off x="4648678" y="1439503"/>
            <a:ext cx="1996656" cy="176975"/>
            <a:chOff x="3504" y="1152"/>
            <a:chExt cx="688" cy="192"/>
          </a:xfrm>
        </p:grpSpPr>
        <p:sp>
          <p:nvSpPr>
            <p:cNvPr id="15" name="Line 20"/>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 name="Line 21"/>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7" name="Line 22"/>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2"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10319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p:cNvSpPr>
          <p:nvPr>
            <p:ph type="title"/>
          </p:nvPr>
        </p:nvSpPr>
        <p:spPr>
          <a:xfrm>
            <a:off x="1370844" y="0"/>
            <a:ext cx="7454791"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Business Layer (Business)</a:t>
            </a:r>
          </a:p>
        </p:txBody>
      </p:sp>
      <p:sp>
        <p:nvSpPr>
          <p:cNvPr id="27654" name="Rectangle 3"/>
          <p:cNvSpPr>
            <a:spLocks noGrp="1"/>
          </p:cNvSpPr>
          <p:nvPr>
            <p:ph type="body" idx="1"/>
          </p:nvPr>
        </p:nvSpPr>
        <p:spPr>
          <a:xfrm>
            <a:off x="229732" y="1828800"/>
            <a:ext cx="7656106" cy="1657350"/>
          </a:xfrm>
        </p:spPr>
        <p:txBody>
          <a:bodyPr/>
          <a:lstStyle/>
          <a:p>
            <a:pPr eaLnBrk="1" hangingPunct="1">
              <a:lnSpc>
                <a:spcPct val="80000"/>
              </a:lnSpc>
              <a:buFont typeface="Wingdings" pitchFamily="2" charset="2"/>
              <a:buNone/>
            </a:pPr>
            <a:r>
              <a:rPr lang="en-US" b="1" u="sng" dirty="0">
                <a:solidFill>
                  <a:srgbClr val="043764"/>
                </a:solidFill>
              </a:rPr>
              <a:t>Business</a:t>
            </a:r>
          </a:p>
          <a:p>
            <a:pPr>
              <a:lnSpc>
                <a:spcPct val="80000"/>
              </a:lnSpc>
              <a:spcAft>
                <a:spcPts val="450"/>
              </a:spcAft>
            </a:pPr>
            <a:r>
              <a:rPr lang="en-US" dirty="0">
                <a:solidFill>
                  <a:srgbClr val="043764"/>
                </a:solidFill>
              </a:rPr>
              <a:t>Sub-divide into subject folders for easier maintenance of views</a:t>
            </a:r>
          </a:p>
          <a:p>
            <a:pPr>
              <a:lnSpc>
                <a:spcPct val="80000"/>
              </a:lnSpc>
              <a:spcAft>
                <a:spcPts val="450"/>
              </a:spcAft>
            </a:pPr>
            <a:r>
              <a:rPr lang="en-US" dirty="0">
                <a:solidFill>
                  <a:srgbClr val="043764"/>
                </a:solidFill>
              </a:rPr>
              <a:t>Business Rules (where clauses)</a:t>
            </a:r>
          </a:p>
          <a:p>
            <a:pPr>
              <a:lnSpc>
                <a:spcPct val="80000"/>
              </a:lnSpc>
              <a:spcAft>
                <a:spcPts val="450"/>
              </a:spcAft>
            </a:pPr>
            <a:r>
              <a:rPr lang="en-US" dirty="0">
                <a:solidFill>
                  <a:srgbClr val="043764"/>
                </a:solidFill>
              </a:rPr>
              <a:t>Subsets of data are created</a:t>
            </a:r>
          </a:p>
          <a:p>
            <a:pPr>
              <a:lnSpc>
                <a:spcPct val="80000"/>
              </a:lnSpc>
              <a:spcAft>
                <a:spcPts val="450"/>
              </a:spcAft>
            </a:pPr>
            <a:r>
              <a:rPr lang="en-US" dirty="0"/>
              <a:t>Aggregation of data</a:t>
            </a:r>
          </a:p>
        </p:txBody>
      </p:sp>
      <p:pic>
        <p:nvPicPr>
          <p:cNvPr id="276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4" y="3143251"/>
            <a:ext cx="7592622" cy="165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1" name="Picture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17292" y="926100"/>
            <a:ext cx="5389745"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5" name="Group 19"/>
          <p:cNvGrpSpPr>
            <a:grpSpLocks/>
          </p:cNvGrpSpPr>
          <p:nvPr/>
        </p:nvGrpSpPr>
        <p:grpSpPr bwMode="auto">
          <a:xfrm>
            <a:off x="4648678" y="1241224"/>
            <a:ext cx="1996656" cy="232568"/>
            <a:chOff x="3504" y="1152"/>
            <a:chExt cx="688" cy="192"/>
          </a:xfrm>
        </p:grpSpPr>
        <p:sp>
          <p:nvSpPr>
            <p:cNvPr id="27657" name="Line 20"/>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7658" name="Line 21"/>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7659" name="Line 22"/>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2"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203842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7292" y="926100"/>
            <a:ext cx="5389745" cy="89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3"/>
          <p:cNvSpPr>
            <a:spLocks noGrp="1"/>
          </p:cNvSpPr>
          <p:nvPr>
            <p:ph type="title"/>
          </p:nvPr>
        </p:nvSpPr>
        <p:spPr>
          <a:xfrm>
            <a:off x="1362962" y="-10739"/>
            <a:ext cx="7462673"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Application Layer</a:t>
            </a:r>
          </a:p>
        </p:txBody>
      </p:sp>
      <p:sp>
        <p:nvSpPr>
          <p:cNvPr id="28678" name="Rectangle 4"/>
          <p:cNvSpPr>
            <a:spLocks noGrp="1"/>
          </p:cNvSpPr>
          <p:nvPr>
            <p:ph type="body" idx="1"/>
          </p:nvPr>
        </p:nvSpPr>
        <p:spPr>
          <a:xfrm>
            <a:off x="153552" y="1828800"/>
            <a:ext cx="8836898" cy="2971800"/>
          </a:xfrm>
        </p:spPr>
        <p:txBody>
          <a:bodyPr>
            <a:normAutofit fontScale="92500" lnSpcReduction="10000"/>
          </a:bodyPr>
          <a:lstStyle/>
          <a:p>
            <a:pPr eaLnBrk="1" hangingPunct="1">
              <a:buFont typeface="Wingdings" pitchFamily="2" charset="2"/>
              <a:buNone/>
            </a:pPr>
            <a:r>
              <a:rPr lang="en-US" sz="1800" b="1" u="sng" dirty="0">
                <a:solidFill>
                  <a:srgbClr val="043764"/>
                </a:solidFill>
              </a:rPr>
              <a:t>Application Layer</a:t>
            </a:r>
          </a:p>
          <a:p>
            <a:pPr eaLnBrk="1" hangingPunct="1"/>
            <a:r>
              <a:rPr lang="en-US" sz="1800" dirty="0">
                <a:solidFill>
                  <a:srgbClr val="043764"/>
                </a:solidFill>
              </a:rPr>
              <a:t>Composed of 4 sub-layers</a:t>
            </a:r>
          </a:p>
          <a:p>
            <a:pPr lvl="1" eaLnBrk="1" hangingPunct="1"/>
            <a:r>
              <a:rPr lang="en-US" sz="1500" b="1" i="1" dirty="0">
                <a:solidFill>
                  <a:srgbClr val="3D8DFF"/>
                </a:solidFill>
              </a:rPr>
              <a:t>Published </a:t>
            </a:r>
            <a:r>
              <a:rPr lang="en-US" sz="1500" i="1" dirty="0">
                <a:solidFill>
                  <a:srgbClr val="043764"/>
                </a:solidFill>
              </a:rPr>
              <a:t>– Provides a contract with the invoking applications.</a:t>
            </a:r>
          </a:p>
          <a:p>
            <a:pPr lvl="1" eaLnBrk="1" hangingPunct="1"/>
            <a:r>
              <a:rPr lang="en-US" sz="1500" b="1" i="1" dirty="0">
                <a:solidFill>
                  <a:srgbClr val="3D8DFF"/>
                </a:solidFill>
              </a:rPr>
              <a:t>Services</a:t>
            </a:r>
            <a:r>
              <a:rPr lang="en-US" sz="1500" b="1" dirty="0">
                <a:solidFill>
                  <a:srgbClr val="3D8DFF"/>
                </a:solidFill>
              </a:rPr>
              <a:t> </a:t>
            </a:r>
            <a:r>
              <a:rPr lang="en-US" sz="1500" dirty="0">
                <a:solidFill>
                  <a:srgbClr val="043764"/>
                </a:solidFill>
              </a:rPr>
              <a:t>– Provide additional procedural logic on top of views.</a:t>
            </a:r>
          </a:p>
          <a:p>
            <a:pPr lvl="1" eaLnBrk="1" hangingPunct="1"/>
            <a:r>
              <a:rPr lang="en-US" sz="1500" b="1" i="1" dirty="0">
                <a:solidFill>
                  <a:srgbClr val="3D8DFF"/>
                </a:solidFill>
              </a:rPr>
              <a:t>Views</a:t>
            </a:r>
            <a:r>
              <a:rPr lang="en-US" sz="1500" b="1" dirty="0">
                <a:solidFill>
                  <a:srgbClr val="3D8DFF"/>
                </a:solidFill>
              </a:rPr>
              <a:t> </a:t>
            </a:r>
            <a:r>
              <a:rPr lang="en-US" sz="1500" dirty="0">
                <a:solidFill>
                  <a:srgbClr val="043764"/>
                </a:solidFill>
              </a:rPr>
              <a:t>– Prepare output in the context of the client application.</a:t>
            </a:r>
          </a:p>
          <a:p>
            <a:pPr lvl="1" eaLnBrk="1" hangingPunct="1"/>
            <a:r>
              <a:rPr lang="en-US" sz="1500" b="1" i="1" dirty="0">
                <a:solidFill>
                  <a:srgbClr val="3D8DFF"/>
                </a:solidFill>
              </a:rPr>
              <a:t>Definition Sets </a:t>
            </a:r>
            <a:r>
              <a:rPr lang="en-US" sz="1500" dirty="0">
                <a:solidFill>
                  <a:srgbClr val="043764"/>
                </a:solidFill>
              </a:rPr>
              <a:t>– Contains schema, WSDL and SQL definition sets</a:t>
            </a:r>
            <a:endParaRPr lang="en-US" sz="600" dirty="0">
              <a:solidFill>
                <a:srgbClr val="043764"/>
              </a:solidFill>
            </a:endParaRPr>
          </a:p>
          <a:p>
            <a:pPr eaLnBrk="1" hangingPunct="1"/>
            <a:r>
              <a:rPr lang="en-US" sz="1800" dirty="0">
                <a:solidFill>
                  <a:srgbClr val="043764"/>
                </a:solidFill>
              </a:rPr>
              <a:t>Naming Conventions for this layer</a:t>
            </a:r>
          </a:p>
          <a:p>
            <a:pPr lvl="1" eaLnBrk="1" hangingPunct="1"/>
            <a:r>
              <a:rPr lang="en-US" sz="1500" dirty="0">
                <a:solidFill>
                  <a:srgbClr val="043764"/>
                </a:solidFill>
              </a:rPr>
              <a:t>Application</a:t>
            </a:r>
          </a:p>
          <a:p>
            <a:pPr lvl="2" eaLnBrk="1" hangingPunct="1"/>
            <a:r>
              <a:rPr lang="en-US" sz="1350" dirty="0">
                <a:solidFill>
                  <a:srgbClr val="043764"/>
                </a:solidFill>
              </a:rPr>
              <a:t>Published</a:t>
            </a:r>
          </a:p>
          <a:p>
            <a:pPr lvl="2" eaLnBrk="1" hangingPunct="1"/>
            <a:r>
              <a:rPr lang="en-US" sz="1350" dirty="0">
                <a:solidFill>
                  <a:srgbClr val="043764"/>
                </a:solidFill>
              </a:rPr>
              <a:t>Services</a:t>
            </a:r>
          </a:p>
          <a:p>
            <a:pPr lvl="2" eaLnBrk="1" hangingPunct="1"/>
            <a:r>
              <a:rPr lang="en-US" sz="1350" dirty="0">
                <a:solidFill>
                  <a:srgbClr val="043764"/>
                </a:solidFill>
              </a:rPr>
              <a:t>Views</a:t>
            </a:r>
          </a:p>
          <a:p>
            <a:pPr lvl="2" eaLnBrk="1" hangingPunct="1"/>
            <a:r>
              <a:rPr lang="en-US" sz="1350" dirty="0" err="1">
                <a:solidFill>
                  <a:srgbClr val="043764"/>
                </a:solidFill>
              </a:rPr>
              <a:t>DefinitionSets</a:t>
            </a:r>
            <a:endParaRPr lang="en-US" sz="1350" dirty="0">
              <a:solidFill>
                <a:srgbClr val="043764"/>
              </a:solidFill>
            </a:endParaRPr>
          </a:p>
        </p:txBody>
      </p:sp>
      <p:grpSp>
        <p:nvGrpSpPr>
          <p:cNvPr id="28679" name="Group 18"/>
          <p:cNvGrpSpPr>
            <a:grpSpLocks/>
          </p:cNvGrpSpPr>
          <p:nvPr/>
        </p:nvGrpSpPr>
        <p:grpSpPr bwMode="auto">
          <a:xfrm rot="10800000" flipH="1">
            <a:off x="5240438" y="1051321"/>
            <a:ext cx="1364621" cy="204335"/>
            <a:chOff x="5678967" y="1760538"/>
            <a:chExt cx="886933" cy="609600"/>
          </a:xfrm>
        </p:grpSpPr>
        <p:sp>
          <p:nvSpPr>
            <p:cNvPr id="28681"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8682"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pic>
        <p:nvPicPr>
          <p:cNvPr id="2868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406" y="3486150"/>
            <a:ext cx="2075909" cy="109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796860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479" y="3103960"/>
            <a:ext cx="3210677" cy="155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9702" name="Rectangle 2"/>
          <p:cNvSpPr>
            <a:spLocks noGrp="1"/>
          </p:cNvSpPr>
          <p:nvPr>
            <p:ph type="title"/>
          </p:nvPr>
        </p:nvSpPr>
        <p:spPr>
          <a:xfrm>
            <a:off x="1378727" y="10769"/>
            <a:ext cx="7446908"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Application Layer (</a:t>
            </a:r>
            <a:r>
              <a:rPr lang="en-US" sz="1275" dirty="0" err="1">
                <a:solidFill>
                  <a:schemeClr val="bg1"/>
                </a:solidFill>
              </a:rPr>
              <a:t>DefinitionSets</a:t>
            </a:r>
            <a:r>
              <a:rPr lang="en-US" sz="1275" dirty="0">
                <a:solidFill>
                  <a:schemeClr val="bg1"/>
                </a:solidFill>
              </a:rPr>
              <a:t>)</a:t>
            </a:r>
          </a:p>
        </p:txBody>
      </p:sp>
      <p:grpSp>
        <p:nvGrpSpPr>
          <p:cNvPr id="29703" name="Group 11"/>
          <p:cNvGrpSpPr>
            <a:grpSpLocks/>
          </p:cNvGrpSpPr>
          <p:nvPr/>
        </p:nvGrpSpPr>
        <p:grpSpPr bwMode="auto">
          <a:xfrm>
            <a:off x="4648677" y="1234678"/>
            <a:ext cx="1980188" cy="598292"/>
            <a:chOff x="3504" y="1008"/>
            <a:chExt cx="768" cy="384"/>
          </a:xfrm>
        </p:grpSpPr>
        <p:sp>
          <p:nvSpPr>
            <p:cNvPr id="29707"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9708"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9709"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29704" name="Rectangle 3"/>
          <p:cNvSpPr>
            <a:spLocks noGrp="1"/>
          </p:cNvSpPr>
          <p:nvPr>
            <p:ph type="body" idx="1"/>
          </p:nvPr>
        </p:nvSpPr>
        <p:spPr>
          <a:xfrm>
            <a:off x="231320" y="2219325"/>
            <a:ext cx="4645402" cy="2572941"/>
          </a:xfrm>
        </p:spPr>
        <p:txBody>
          <a:bodyPr/>
          <a:lstStyle/>
          <a:p>
            <a:pPr>
              <a:lnSpc>
                <a:spcPct val="80000"/>
              </a:lnSpc>
              <a:spcAft>
                <a:spcPts val="356"/>
              </a:spcAft>
              <a:buNone/>
            </a:pPr>
            <a:r>
              <a:rPr lang="en-US" b="1" u="sng" dirty="0">
                <a:solidFill>
                  <a:srgbClr val="043764"/>
                </a:solidFill>
              </a:rPr>
              <a:t>Definition Sets</a:t>
            </a:r>
          </a:p>
          <a:p>
            <a:pPr>
              <a:lnSpc>
                <a:spcPct val="80000"/>
              </a:lnSpc>
              <a:spcAft>
                <a:spcPts val="356"/>
              </a:spcAft>
            </a:pPr>
            <a:r>
              <a:rPr lang="en-US" dirty="0">
                <a:solidFill>
                  <a:srgbClr val="043764"/>
                </a:solidFill>
              </a:rPr>
              <a:t>Web Services “contract-first” WSDLs and Schemas</a:t>
            </a:r>
          </a:p>
          <a:p>
            <a:pPr>
              <a:lnSpc>
                <a:spcPct val="80000"/>
              </a:lnSpc>
              <a:spcAft>
                <a:spcPts val="356"/>
              </a:spcAft>
            </a:pPr>
            <a:r>
              <a:rPr lang="en-US" dirty="0">
                <a:solidFill>
                  <a:srgbClr val="043764"/>
                </a:solidFill>
              </a:rPr>
              <a:t>Schema Definition Sets</a:t>
            </a:r>
          </a:p>
          <a:p>
            <a:pPr>
              <a:lnSpc>
                <a:spcPct val="80000"/>
              </a:lnSpc>
              <a:spcAft>
                <a:spcPts val="356"/>
              </a:spcAft>
            </a:pPr>
            <a:r>
              <a:rPr lang="en-US" dirty="0">
                <a:solidFill>
                  <a:srgbClr val="043764"/>
                </a:solidFill>
              </a:rPr>
              <a:t>WSDL Definition Sets</a:t>
            </a:r>
          </a:p>
          <a:p>
            <a:pPr>
              <a:lnSpc>
                <a:spcPct val="80000"/>
              </a:lnSpc>
              <a:spcAft>
                <a:spcPts val="356"/>
              </a:spcAft>
            </a:pPr>
            <a:r>
              <a:rPr lang="en-US" dirty="0">
                <a:solidFill>
                  <a:srgbClr val="043764"/>
                </a:solidFill>
              </a:rPr>
              <a:t>SQL Definition Sets</a:t>
            </a:r>
          </a:p>
        </p:txBody>
      </p:sp>
      <p:pic>
        <p:nvPicPr>
          <p:cNvPr id="297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914" y="2458641"/>
            <a:ext cx="2948807" cy="136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29706" name="Straight Arrow Connector 33"/>
          <p:cNvCxnSpPr>
            <a:cxnSpLocks noChangeShapeType="1"/>
          </p:cNvCxnSpPr>
          <p:nvPr/>
        </p:nvCxnSpPr>
        <p:spPr bwMode="auto">
          <a:xfrm flipH="1">
            <a:off x="6324145" y="3308749"/>
            <a:ext cx="590396" cy="51673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117292" y="926100"/>
            <a:ext cx="5389745" cy="89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442869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9" y="2057400"/>
            <a:ext cx="4573984"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0726" name="Rectangle 2"/>
          <p:cNvSpPr>
            <a:spLocks noGrp="1"/>
          </p:cNvSpPr>
          <p:nvPr>
            <p:ph type="title"/>
          </p:nvPr>
        </p:nvSpPr>
        <p:spPr>
          <a:xfrm>
            <a:off x="1370844" y="-3022"/>
            <a:ext cx="7454791"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Application Layer (Views)</a:t>
            </a:r>
          </a:p>
        </p:txBody>
      </p:sp>
      <p:sp>
        <p:nvSpPr>
          <p:cNvPr id="30727" name="Rectangle 3"/>
          <p:cNvSpPr>
            <a:spLocks noGrp="1"/>
          </p:cNvSpPr>
          <p:nvPr>
            <p:ph type="body" idx="1"/>
          </p:nvPr>
        </p:nvSpPr>
        <p:spPr>
          <a:xfrm>
            <a:off x="229732" y="2170510"/>
            <a:ext cx="4646990" cy="2365772"/>
          </a:xfrm>
        </p:spPr>
        <p:txBody>
          <a:bodyPr/>
          <a:lstStyle/>
          <a:p>
            <a:pPr>
              <a:lnSpc>
                <a:spcPct val="80000"/>
              </a:lnSpc>
              <a:spcAft>
                <a:spcPts val="356"/>
              </a:spcAft>
              <a:buNone/>
            </a:pPr>
            <a:r>
              <a:rPr lang="en-US" b="1" u="sng" dirty="0">
                <a:solidFill>
                  <a:srgbClr val="043764"/>
                </a:solidFill>
              </a:rPr>
              <a:t>Views</a:t>
            </a:r>
          </a:p>
          <a:p>
            <a:pPr>
              <a:lnSpc>
                <a:spcPct val="80000"/>
              </a:lnSpc>
              <a:spcAft>
                <a:spcPts val="356"/>
              </a:spcAft>
            </a:pPr>
            <a:r>
              <a:rPr lang="en-US" dirty="0">
                <a:solidFill>
                  <a:srgbClr val="043764"/>
                </a:solidFill>
              </a:rPr>
              <a:t>Map business views into expected client model</a:t>
            </a:r>
          </a:p>
          <a:p>
            <a:pPr>
              <a:lnSpc>
                <a:spcPct val="80000"/>
              </a:lnSpc>
              <a:spcAft>
                <a:spcPts val="356"/>
              </a:spcAft>
            </a:pPr>
            <a:r>
              <a:rPr lang="en-US" dirty="0">
                <a:solidFill>
                  <a:srgbClr val="043764"/>
                </a:solidFill>
              </a:rPr>
              <a:t>Expand queries to include multiple logical or abstract components as needed to fulfill client requests</a:t>
            </a:r>
          </a:p>
          <a:p>
            <a:pPr>
              <a:lnSpc>
                <a:spcPct val="80000"/>
              </a:lnSpc>
              <a:spcAft>
                <a:spcPts val="356"/>
              </a:spcAft>
            </a:pPr>
            <a:r>
              <a:rPr lang="en-US" dirty="0">
                <a:solidFill>
                  <a:srgbClr val="043764"/>
                </a:solidFill>
              </a:rPr>
              <a:t>Consumed by “Published” views</a:t>
            </a:r>
          </a:p>
        </p:txBody>
      </p:sp>
      <p:pic>
        <p:nvPicPr>
          <p:cNvPr id="15" name="Picture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17292" y="926100"/>
            <a:ext cx="5389745" cy="89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1"/>
          <p:cNvGrpSpPr>
            <a:grpSpLocks/>
          </p:cNvGrpSpPr>
          <p:nvPr/>
        </p:nvGrpSpPr>
        <p:grpSpPr bwMode="auto">
          <a:xfrm>
            <a:off x="4648677" y="1234679"/>
            <a:ext cx="1980188" cy="482828"/>
            <a:chOff x="3504" y="1008"/>
            <a:chExt cx="768" cy="384"/>
          </a:xfrm>
        </p:grpSpPr>
        <p:sp>
          <p:nvSpPr>
            <p:cNvPr id="12"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3"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4"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7"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820693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p:cNvSpPr>
          <p:nvPr>
            <p:ph type="title"/>
          </p:nvPr>
        </p:nvSpPr>
        <p:spPr>
          <a:xfrm>
            <a:off x="1378727" y="0"/>
            <a:ext cx="7446908"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Application Layer (Services)</a:t>
            </a:r>
          </a:p>
        </p:txBody>
      </p:sp>
      <p:pic>
        <p:nvPicPr>
          <p:cNvPr id="15"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7292" y="926100"/>
            <a:ext cx="5389745" cy="89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1"/>
          <p:cNvGrpSpPr>
            <a:grpSpLocks/>
          </p:cNvGrpSpPr>
          <p:nvPr/>
        </p:nvGrpSpPr>
        <p:grpSpPr bwMode="auto">
          <a:xfrm>
            <a:off x="4648677" y="1234679"/>
            <a:ext cx="1980188" cy="338500"/>
            <a:chOff x="3504" y="1008"/>
            <a:chExt cx="768" cy="384"/>
          </a:xfrm>
        </p:grpSpPr>
        <p:sp>
          <p:nvSpPr>
            <p:cNvPr id="12"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3"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4"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31750" name="Rectangle 4"/>
          <p:cNvSpPr>
            <a:spLocks noGrp="1"/>
          </p:cNvSpPr>
          <p:nvPr>
            <p:ph type="body" idx="1"/>
          </p:nvPr>
        </p:nvSpPr>
        <p:spPr>
          <a:xfrm>
            <a:off x="153552" y="2018111"/>
            <a:ext cx="3715370" cy="2611040"/>
          </a:xfrm>
        </p:spPr>
        <p:txBody>
          <a:bodyPr>
            <a:normAutofit lnSpcReduction="10000"/>
          </a:bodyPr>
          <a:lstStyle/>
          <a:p>
            <a:pPr eaLnBrk="1" hangingPunct="1">
              <a:lnSpc>
                <a:spcPct val="80000"/>
              </a:lnSpc>
              <a:buFont typeface="Wingdings" pitchFamily="2" charset="2"/>
              <a:buNone/>
            </a:pPr>
            <a:r>
              <a:rPr lang="en-US" b="1" u="sng" dirty="0">
                <a:solidFill>
                  <a:srgbClr val="043764"/>
                </a:solidFill>
              </a:rPr>
              <a:t>Services</a:t>
            </a:r>
          </a:p>
          <a:p>
            <a:pPr>
              <a:lnSpc>
                <a:spcPct val="80000"/>
              </a:lnSpc>
              <a:spcAft>
                <a:spcPts val="356"/>
              </a:spcAft>
            </a:pPr>
            <a:r>
              <a:rPr lang="en-US" dirty="0">
                <a:solidFill>
                  <a:srgbClr val="043764"/>
                </a:solidFill>
              </a:rPr>
              <a:t>Introduce SQL Procedures to impose governance and parameterized queries</a:t>
            </a:r>
          </a:p>
          <a:p>
            <a:pPr>
              <a:lnSpc>
                <a:spcPct val="80000"/>
              </a:lnSpc>
              <a:spcAft>
                <a:spcPts val="356"/>
              </a:spcAft>
            </a:pPr>
            <a:r>
              <a:rPr lang="en-US" dirty="0">
                <a:solidFill>
                  <a:srgbClr val="043764"/>
                </a:solidFill>
              </a:rPr>
              <a:t>Introduce selection criteria to narrow result sets </a:t>
            </a:r>
          </a:p>
          <a:p>
            <a:pPr>
              <a:lnSpc>
                <a:spcPct val="80000"/>
              </a:lnSpc>
              <a:spcAft>
                <a:spcPts val="356"/>
              </a:spcAft>
            </a:pPr>
            <a:r>
              <a:rPr lang="en-US" dirty="0">
                <a:solidFill>
                  <a:srgbClr val="043764"/>
                </a:solidFill>
              </a:rPr>
              <a:t>Introduce ordering, grouping and aggregation</a:t>
            </a:r>
          </a:p>
          <a:p>
            <a:pPr>
              <a:lnSpc>
                <a:spcPct val="80000"/>
              </a:lnSpc>
              <a:spcAft>
                <a:spcPts val="356"/>
              </a:spcAft>
            </a:pPr>
            <a:r>
              <a:rPr lang="en-US" dirty="0">
                <a:solidFill>
                  <a:srgbClr val="043764"/>
                </a:solidFill>
              </a:rPr>
              <a:t>Shape client views into XML documents</a:t>
            </a:r>
          </a:p>
          <a:p>
            <a:pPr>
              <a:lnSpc>
                <a:spcPct val="80000"/>
              </a:lnSpc>
              <a:spcAft>
                <a:spcPts val="356"/>
              </a:spcAft>
            </a:pPr>
            <a:r>
              <a:rPr lang="en-US" dirty="0">
                <a:solidFill>
                  <a:srgbClr val="043764"/>
                </a:solidFill>
              </a:rPr>
              <a:t>Publish as Web services or SQL Procedures</a:t>
            </a:r>
          </a:p>
        </p:txBody>
      </p:sp>
      <p:pic>
        <p:nvPicPr>
          <p:cNvPr id="3175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922" y="2171700"/>
            <a:ext cx="5273888" cy="2568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7"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14153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618164"/>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095" y="2076450"/>
            <a:ext cx="204258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425" y="3486150"/>
            <a:ext cx="1818801" cy="8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901" y="2135981"/>
            <a:ext cx="1828324"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2776" name="Rectangle 2"/>
          <p:cNvSpPr>
            <a:spLocks noGrp="1"/>
          </p:cNvSpPr>
          <p:nvPr>
            <p:ph type="title"/>
          </p:nvPr>
        </p:nvSpPr>
        <p:spPr>
          <a:xfrm>
            <a:off x="1433907" y="0"/>
            <a:ext cx="7391728"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Application Layer (Published)</a:t>
            </a:r>
          </a:p>
        </p:txBody>
      </p:sp>
      <p:sp>
        <p:nvSpPr>
          <p:cNvPr id="32778" name="Rectangle 3"/>
          <p:cNvSpPr>
            <a:spLocks noGrp="1"/>
          </p:cNvSpPr>
          <p:nvPr>
            <p:ph type="body" idx="1"/>
          </p:nvPr>
        </p:nvSpPr>
        <p:spPr>
          <a:xfrm>
            <a:off x="231320" y="2219325"/>
            <a:ext cx="4645402" cy="2572941"/>
          </a:xfrm>
        </p:spPr>
        <p:txBody>
          <a:bodyPr/>
          <a:lstStyle/>
          <a:p>
            <a:pPr>
              <a:lnSpc>
                <a:spcPct val="80000"/>
              </a:lnSpc>
              <a:spcAft>
                <a:spcPts val="356"/>
              </a:spcAft>
              <a:buNone/>
            </a:pPr>
            <a:r>
              <a:rPr lang="en-US" b="1" u="sng" dirty="0">
                <a:solidFill>
                  <a:srgbClr val="043764"/>
                </a:solidFill>
              </a:rPr>
              <a:t>Published</a:t>
            </a:r>
          </a:p>
          <a:p>
            <a:pPr>
              <a:lnSpc>
                <a:spcPct val="80000"/>
              </a:lnSpc>
              <a:spcAft>
                <a:spcPts val="356"/>
              </a:spcAft>
            </a:pPr>
            <a:r>
              <a:rPr lang="en-US" dirty="0">
                <a:solidFill>
                  <a:srgbClr val="043764"/>
                </a:solidFill>
              </a:rPr>
              <a:t>Create a contract with the application consumer</a:t>
            </a:r>
          </a:p>
          <a:p>
            <a:pPr>
              <a:lnSpc>
                <a:spcPct val="80000"/>
              </a:lnSpc>
              <a:spcAft>
                <a:spcPts val="356"/>
              </a:spcAft>
            </a:pPr>
            <a:r>
              <a:rPr lang="en-US" dirty="0">
                <a:solidFill>
                  <a:srgbClr val="043764"/>
                </a:solidFill>
              </a:rPr>
              <a:t>Explicit type casting of views</a:t>
            </a:r>
          </a:p>
          <a:p>
            <a:pPr>
              <a:lnSpc>
                <a:spcPct val="80000"/>
              </a:lnSpc>
              <a:spcAft>
                <a:spcPts val="356"/>
              </a:spcAft>
            </a:pPr>
            <a:r>
              <a:rPr lang="en-US" dirty="0">
                <a:solidFill>
                  <a:srgbClr val="043764"/>
                </a:solidFill>
              </a:rPr>
              <a:t>Views published to </a:t>
            </a:r>
            <a:r>
              <a:rPr lang="en-US" dirty="0" smtClean="0">
                <a:solidFill>
                  <a:srgbClr val="043764"/>
                </a:solidFill>
              </a:rPr>
              <a:t>Databases </a:t>
            </a:r>
            <a:r>
              <a:rPr lang="en-US" dirty="0">
                <a:solidFill>
                  <a:srgbClr val="043764"/>
                </a:solidFill>
              </a:rPr>
              <a:t>“/services/databases/DB”</a:t>
            </a:r>
          </a:p>
          <a:p>
            <a:pPr>
              <a:lnSpc>
                <a:spcPct val="80000"/>
              </a:lnSpc>
              <a:spcAft>
                <a:spcPts val="356"/>
              </a:spcAft>
            </a:pPr>
            <a:r>
              <a:rPr lang="en-US" dirty="0">
                <a:solidFill>
                  <a:srgbClr val="043764"/>
                </a:solidFill>
              </a:rPr>
              <a:t>Implementation procedures published to </a:t>
            </a:r>
            <a:r>
              <a:rPr lang="en-US" dirty="0" smtClean="0">
                <a:solidFill>
                  <a:srgbClr val="043764"/>
                </a:solidFill>
              </a:rPr>
              <a:t>Web </a:t>
            </a:r>
            <a:r>
              <a:rPr lang="en-US" dirty="0">
                <a:solidFill>
                  <a:srgbClr val="043764"/>
                </a:solidFill>
              </a:rPr>
              <a:t>Services “/services/</a:t>
            </a:r>
            <a:r>
              <a:rPr lang="en-US" dirty="0" err="1">
                <a:solidFill>
                  <a:srgbClr val="043764"/>
                </a:solidFill>
              </a:rPr>
              <a:t>webservices</a:t>
            </a:r>
            <a:r>
              <a:rPr lang="en-US" dirty="0">
                <a:solidFill>
                  <a:srgbClr val="043764"/>
                </a:solidFill>
              </a:rPr>
              <a:t>/WS”</a:t>
            </a:r>
          </a:p>
        </p:txBody>
      </p:sp>
      <p:cxnSp>
        <p:nvCxnSpPr>
          <p:cNvPr id="32779" name="Straight Arrow Connector 16"/>
          <p:cNvCxnSpPr>
            <a:cxnSpLocks noChangeShapeType="1"/>
          </p:cNvCxnSpPr>
          <p:nvPr/>
        </p:nvCxnSpPr>
        <p:spPr bwMode="auto">
          <a:xfrm flipH="1">
            <a:off x="6400325" y="2571750"/>
            <a:ext cx="1142702" cy="457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0" name="Straight Arrow Connector 19"/>
          <p:cNvCxnSpPr>
            <a:cxnSpLocks noChangeShapeType="1"/>
          </p:cNvCxnSpPr>
          <p:nvPr/>
        </p:nvCxnSpPr>
        <p:spPr bwMode="auto">
          <a:xfrm flipH="1">
            <a:off x="6628865" y="2800350"/>
            <a:ext cx="914162" cy="366713"/>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1" name="Straight Arrow Connector 22"/>
          <p:cNvCxnSpPr>
            <a:cxnSpLocks noChangeShapeType="1"/>
          </p:cNvCxnSpPr>
          <p:nvPr/>
        </p:nvCxnSpPr>
        <p:spPr bwMode="auto">
          <a:xfrm flipH="1">
            <a:off x="6628865" y="2989661"/>
            <a:ext cx="914162" cy="35480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2" name="Straight Arrow Connector 33"/>
          <p:cNvCxnSpPr>
            <a:cxnSpLocks noChangeShapeType="1"/>
          </p:cNvCxnSpPr>
          <p:nvPr/>
        </p:nvCxnSpPr>
        <p:spPr bwMode="auto">
          <a:xfrm flipH="1">
            <a:off x="6514595" y="4083845"/>
            <a:ext cx="1028432" cy="17383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3" name="Straight Arrow Connector 35"/>
          <p:cNvCxnSpPr>
            <a:cxnSpLocks noChangeShapeType="1"/>
          </p:cNvCxnSpPr>
          <p:nvPr/>
        </p:nvCxnSpPr>
        <p:spPr bwMode="auto">
          <a:xfrm flipH="1">
            <a:off x="6543162" y="3907631"/>
            <a:ext cx="999865" cy="176213"/>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17292" y="926100"/>
            <a:ext cx="5389745" cy="89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1"/>
          <p:cNvGrpSpPr>
            <a:grpSpLocks/>
          </p:cNvGrpSpPr>
          <p:nvPr/>
        </p:nvGrpSpPr>
        <p:grpSpPr bwMode="auto">
          <a:xfrm>
            <a:off x="4648677" y="1234679"/>
            <a:ext cx="1980188" cy="194172"/>
            <a:chOff x="3504" y="1008"/>
            <a:chExt cx="768" cy="384"/>
          </a:xfrm>
        </p:grpSpPr>
        <p:sp>
          <p:nvSpPr>
            <p:cNvPr id="21"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2"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3"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2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16442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smtClean="0">
                <a:solidFill>
                  <a:schemeClr val="bg1"/>
                </a:solidFill>
              </a:rPr>
              <a:t>Summary of Key Benefits</a:t>
            </a:r>
          </a:p>
        </p:txBody>
      </p:sp>
      <p:sp>
        <p:nvSpPr>
          <p:cNvPr id="34820" name="Rectangle 3"/>
          <p:cNvSpPr>
            <a:spLocks noGrp="1"/>
          </p:cNvSpPr>
          <p:nvPr>
            <p:ph type="body" idx="1"/>
          </p:nvPr>
        </p:nvSpPr>
        <p:spPr/>
        <p:txBody>
          <a:bodyPr>
            <a:normAutofit/>
          </a:bodyPr>
          <a:lstStyle/>
          <a:p>
            <a:pPr eaLnBrk="1" hangingPunct="1">
              <a:lnSpc>
                <a:spcPct val="120000"/>
              </a:lnSpc>
              <a:spcBef>
                <a:spcPct val="0"/>
              </a:spcBef>
            </a:pPr>
            <a:r>
              <a:rPr lang="en-US" sz="2000" dirty="0">
                <a:solidFill>
                  <a:srgbClr val="043764"/>
                </a:solidFill>
              </a:rPr>
              <a:t>Easier to build </a:t>
            </a:r>
          </a:p>
          <a:p>
            <a:pPr lvl="1" eaLnBrk="1" hangingPunct="1">
              <a:lnSpc>
                <a:spcPct val="120000"/>
              </a:lnSpc>
              <a:spcBef>
                <a:spcPct val="0"/>
              </a:spcBef>
            </a:pPr>
            <a:r>
              <a:rPr lang="en-US" sz="1600" dirty="0">
                <a:solidFill>
                  <a:srgbClr val="043764"/>
                </a:solidFill>
              </a:rPr>
              <a:t>Onboard new data sources faster</a:t>
            </a:r>
          </a:p>
          <a:p>
            <a:pPr lvl="1" eaLnBrk="1" hangingPunct="1">
              <a:lnSpc>
                <a:spcPct val="120000"/>
              </a:lnSpc>
              <a:spcBef>
                <a:spcPct val="0"/>
              </a:spcBef>
            </a:pPr>
            <a:r>
              <a:rPr lang="en-US" sz="1600" dirty="0">
                <a:solidFill>
                  <a:srgbClr val="043764"/>
                </a:solidFill>
              </a:rPr>
              <a:t>Project teams incrementally create data virtualization layer </a:t>
            </a:r>
          </a:p>
          <a:p>
            <a:pPr eaLnBrk="1" hangingPunct="1">
              <a:lnSpc>
                <a:spcPct val="120000"/>
              </a:lnSpc>
              <a:spcBef>
                <a:spcPct val="0"/>
              </a:spcBef>
            </a:pPr>
            <a:r>
              <a:rPr lang="en-US" sz="2000" dirty="0">
                <a:solidFill>
                  <a:srgbClr val="043764"/>
                </a:solidFill>
              </a:rPr>
              <a:t>Easier to maintain </a:t>
            </a:r>
          </a:p>
          <a:p>
            <a:pPr lvl="1" eaLnBrk="1" hangingPunct="1">
              <a:lnSpc>
                <a:spcPct val="120000"/>
              </a:lnSpc>
              <a:spcBef>
                <a:spcPct val="0"/>
              </a:spcBef>
            </a:pPr>
            <a:r>
              <a:rPr lang="en-US" sz="1600" dirty="0">
                <a:solidFill>
                  <a:srgbClr val="043764"/>
                </a:solidFill>
              </a:rPr>
              <a:t>A place for everything, and everything in its place</a:t>
            </a:r>
          </a:p>
          <a:p>
            <a:pPr lvl="1" eaLnBrk="1" hangingPunct="1">
              <a:lnSpc>
                <a:spcPct val="120000"/>
              </a:lnSpc>
              <a:spcBef>
                <a:spcPct val="0"/>
              </a:spcBef>
            </a:pPr>
            <a:r>
              <a:rPr lang="en-US" sz="1600" dirty="0">
                <a:solidFill>
                  <a:srgbClr val="043764"/>
                </a:solidFill>
              </a:rPr>
              <a:t>Isolates changes in underlying sources</a:t>
            </a:r>
          </a:p>
          <a:p>
            <a:pPr eaLnBrk="1" hangingPunct="1">
              <a:lnSpc>
                <a:spcPct val="120000"/>
              </a:lnSpc>
              <a:spcBef>
                <a:spcPct val="0"/>
              </a:spcBef>
            </a:pPr>
            <a:r>
              <a:rPr lang="en-US" sz="2000" dirty="0">
                <a:solidFill>
                  <a:srgbClr val="043764"/>
                </a:solidFill>
              </a:rPr>
              <a:t>Single management console for data</a:t>
            </a:r>
          </a:p>
          <a:p>
            <a:pPr lvl="1" eaLnBrk="1" hangingPunct="1">
              <a:lnSpc>
                <a:spcPct val="120000"/>
              </a:lnSpc>
              <a:spcBef>
                <a:spcPct val="0"/>
              </a:spcBef>
            </a:pPr>
            <a:r>
              <a:rPr lang="en-US" sz="1600" dirty="0">
                <a:solidFill>
                  <a:srgbClr val="043764"/>
                </a:solidFill>
              </a:rPr>
              <a:t>Administer access to data</a:t>
            </a:r>
          </a:p>
          <a:p>
            <a:pPr lvl="1" eaLnBrk="1" hangingPunct="1">
              <a:lnSpc>
                <a:spcPct val="120000"/>
              </a:lnSpc>
              <a:spcBef>
                <a:spcPct val="0"/>
              </a:spcBef>
            </a:pPr>
            <a:r>
              <a:rPr lang="en-US" sz="1600" dirty="0">
                <a:solidFill>
                  <a:srgbClr val="043764"/>
                </a:solidFill>
              </a:rPr>
              <a:t>Monitor access to data</a:t>
            </a:r>
          </a:p>
          <a:p>
            <a:pPr lvl="1" eaLnBrk="1" hangingPunct="1">
              <a:lnSpc>
                <a:spcPct val="120000"/>
              </a:lnSpc>
              <a:spcBef>
                <a:spcPct val="0"/>
              </a:spcBef>
            </a:pPr>
            <a:r>
              <a:rPr lang="en-US" sz="1600" dirty="0">
                <a:solidFill>
                  <a:srgbClr val="043764"/>
                </a:solidFill>
              </a:rPr>
              <a:t>Secure access to data</a:t>
            </a:r>
          </a:p>
          <a:p>
            <a:pPr eaLnBrk="1" hangingPunct="1">
              <a:lnSpc>
                <a:spcPct val="120000"/>
              </a:lnSpc>
              <a:spcBef>
                <a:spcPct val="0"/>
              </a:spcBef>
            </a:pPr>
            <a:r>
              <a:rPr lang="en-US" sz="2000" dirty="0">
                <a:solidFill>
                  <a:srgbClr val="043764"/>
                </a:solidFill>
              </a:rPr>
              <a:t>Better performance</a:t>
            </a:r>
          </a:p>
          <a:p>
            <a:pPr lvl="1" eaLnBrk="1" hangingPunct="1">
              <a:lnSpc>
                <a:spcPct val="120000"/>
              </a:lnSpc>
              <a:spcBef>
                <a:spcPct val="0"/>
              </a:spcBef>
            </a:pPr>
            <a:r>
              <a:rPr lang="en-US" sz="1600" dirty="0">
                <a:solidFill>
                  <a:srgbClr val="043764"/>
                </a:solidFill>
              </a:rPr>
              <a:t>Optimize queries across federated sources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75043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28650"/>
          </a:xfrm>
        </p:spPr>
        <p:txBody>
          <a:bodyPr/>
          <a:lstStyle/>
          <a:p>
            <a:pPr eaLnBrk="1" hangingPunct="1"/>
            <a:r>
              <a:rPr lang="en-US" smtClean="0">
                <a:solidFill>
                  <a:schemeClr val="bg1"/>
                </a:solidFill>
              </a:rPr>
              <a:t>Practical Next Steps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pPr>
            <a:r>
              <a:rPr lang="en-US" sz="2000" dirty="0">
                <a:solidFill>
                  <a:srgbClr val="043764"/>
                </a:solidFill>
              </a:rPr>
              <a:t>Set achievable goals (without boiling the ocean)</a:t>
            </a:r>
          </a:p>
          <a:p>
            <a:pPr lvl="1" eaLnBrk="1" hangingPunct="1">
              <a:lnSpc>
                <a:spcPct val="120000"/>
              </a:lnSpc>
              <a:spcBef>
                <a:spcPct val="0"/>
              </a:spcBef>
            </a:pPr>
            <a:r>
              <a:rPr lang="en-US" sz="1600" dirty="0">
                <a:solidFill>
                  <a:srgbClr val="043764"/>
                </a:solidFill>
              </a:rPr>
              <a:t>Start with Projects and a focused team </a:t>
            </a:r>
          </a:p>
          <a:p>
            <a:pPr lvl="1" eaLnBrk="1" hangingPunct="1">
              <a:lnSpc>
                <a:spcPct val="120000"/>
              </a:lnSpc>
              <a:spcBef>
                <a:spcPct val="0"/>
              </a:spcBef>
            </a:pPr>
            <a:r>
              <a:rPr lang="en-US" sz="1600" dirty="0">
                <a:solidFill>
                  <a:srgbClr val="043764"/>
                </a:solidFill>
              </a:rPr>
              <a:t>With success, expand usage across Department and Enterprise level and broaden IT team involvement</a:t>
            </a:r>
          </a:p>
          <a:p>
            <a:pPr eaLnBrk="1" hangingPunct="1">
              <a:lnSpc>
                <a:spcPct val="120000"/>
              </a:lnSpc>
              <a:spcBef>
                <a:spcPct val="0"/>
              </a:spcBef>
            </a:pPr>
            <a:r>
              <a:rPr lang="en-US" sz="2000" dirty="0">
                <a:solidFill>
                  <a:srgbClr val="043764"/>
                </a:solidFill>
              </a:rPr>
              <a:t>Determine appropriate levels of abstraction</a:t>
            </a:r>
          </a:p>
          <a:p>
            <a:pPr lvl="1" eaLnBrk="1" hangingPunct="1">
              <a:lnSpc>
                <a:spcPct val="120000"/>
              </a:lnSpc>
              <a:spcBef>
                <a:spcPct val="0"/>
              </a:spcBef>
            </a:pPr>
            <a:r>
              <a:rPr lang="en-US" sz="1600" dirty="0">
                <a:solidFill>
                  <a:srgbClr val="043764"/>
                </a:solidFill>
              </a:rPr>
              <a:t>Are the three recommended layers right for you organization?</a:t>
            </a:r>
          </a:p>
          <a:p>
            <a:pPr lvl="1" eaLnBrk="1" hangingPunct="1">
              <a:lnSpc>
                <a:spcPct val="120000"/>
              </a:lnSpc>
              <a:spcBef>
                <a:spcPct val="0"/>
              </a:spcBef>
            </a:pPr>
            <a:r>
              <a:rPr lang="en-US" sz="1600" dirty="0">
                <a:solidFill>
                  <a:srgbClr val="043764"/>
                </a:solidFill>
              </a:rPr>
              <a:t>Do you need greater depth within one or more layers?</a:t>
            </a:r>
          </a:p>
          <a:p>
            <a:pPr eaLnBrk="1" hangingPunct="1">
              <a:lnSpc>
                <a:spcPct val="120000"/>
              </a:lnSpc>
              <a:spcBef>
                <a:spcPct val="0"/>
              </a:spcBef>
            </a:pPr>
            <a:r>
              <a:rPr lang="en-US" sz="2000" dirty="0">
                <a:solidFill>
                  <a:srgbClr val="043764"/>
                </a:solidFill>
              </a:rPr>
              <a:t>Determine modeling and mapping approach</a:t>
            </a:r>
          </a:p>
          <a:p>
            <a:pPr lvl="1" eaLnBrk="1" hangingPunct="1">
              <a:lnSpc>
                <a:spcPct val="120000"/>
              </a:lnSpc>
              <a:spcBef>
                <a:spcPct val="0"/>
              </a:spcBef>
            </a:pPr>
            <a:r>
              <a:rPr lang="en-US" sz="1600" dirty="0">
                <a:solidFill>
                  <a:srgbClr val="043764"/>
                </a:solidFill>
              </a:rPr>
              <a:t>Top down – you have a vision and you want to find the data to fulfill it</a:t>
            </a:r>
          </a:p>
          <a:p>
            <a:pPr lvl="1" eaLnBrk="1" hangingPunct="1">
              <a:lnSpc>
                <a:spcPct val="120000"/>
              </a:lnSpc>
              <a:spcBef>
                <a:spcPct val="0"/>
              </a:spcBef>
            </a:pPr>
            <a:r>
              <a:rPr lang="en-US" sz="1600" dirty="0">
                <a:solidFill>
                  <a:srgbClr val="043764"/>
                </a:solidFill>
              </a:rPr>
              <a:t>Bottom up – you know what you data looks like, now how do you make it usable by others</a:t>
            </a:r>
          </a:p>
          <a:p>
            <a:pPr eaLnBrk="1" hangingPunct="1">
              <a:lnSpc>
                <a:spcPct val="120000"/>
              </a:lnSpc>
              <a:spcBef>
                <a:spcPct val="0"/>
              </a:spcBef>
            </a:pPr>
            <a:r>
              <a:rPr lang="en-US" sz="2000" dirty="0">
                <a:solidFill>
                  <a:srgbClr val="043764"/>
                </a:solidFill>
              </a:rPr>
              <a:t>Start now!</a:t>
            </a:r>
          </a:p>
          <a:p>
            <a:pPr lvl="1" eaLnBrk="1" hangingPunct="1">
              <a:lnSpc>
                <a:spcPct val="120000"/>
              </a:lnSpc>
              <a:spcBef>
                <a:spcPct val="0"/>
              </a:spcBef>
            </a:pPr>
            <a:r>
              <a:rPr lang="en-US" sz="1600" dirty="0">
                <a:solidFill>
                  <a:srgbClr val="043764"/>
                </a:solidFill>
              </a:rPr>
              <a:t>Don’t over analyze</a:t>
            </a:r>
          </a:p>
          <a:p>
            <a:pPr lvl="1" eaLnBrk="1" hangingPunct="1">
              <a:lnSpc>
                <a:spcPct val="120000"/>
              </a:lnSpc>
              <a:spcBef>
                <a:spcPct val="0"/>
              </a:spcBef>
            </a:pPr>
            <a:r>
              <a:rPr lang="en-US" sz="1600" dirty="0">
                <a:solidFill>
                  <a:srgbClr val="043764"/>
                </a:solidFill>
              </a:rPr>
              <a:t>Doing will help you learn and make progress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45416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Data Abstraction Goals</a:t>
            </a:r>
            <a:br>
              <a:rPr lang="en-US" dirty="0" smtClean="0">
                <a:solidFill>
                  <a:schemeClr val="bg1"/>
                </a:solidFill>
              </a:rPr>
            </a:br>
            <a:r>
              <a:rPr lang="en-US" sz="1275" dirty="0">
                <a:solidFill>
                  <a:schemeClr val="bg1"/>
                </a:solidFill>
              </a:rPr>
              <a:t>Achieve Reusability, Maintainability, and Performance</a:t>
            </a:r>
          </a:p>
        </p:txBody>
      </p:sp>
      <p:sp>
        <p:nvSpPr>
          <p:cNvPr id="15364" name="Rectangle 3"/>
          <p:cNvSpPr>
            <a:spLocks noGrp="1"/>
          </p:cNvSpPr>
          <p:nvPr>
            <p:ph type="body" idx="1"/>
          </p:nvPr>
        </p:nvSpPr>
        <p:spPr>
          <a:xfrm>
            <a:off x="458272" y="1031082"/>
            <a:ext cx="4279226" cy="3651647"/>
          </a:xfrm>
        </p:spPr>
        <p:txBody>
          <a:bodyPr>
            <a:normAutofit/>
          </a:bodyPr>
          <a:lstStyle/>
          <a:p>
            <a:pPr eaLnBrk="1" hangingPunct="1">
              <a:lnSpc>
                <a:spcPct val="120000"/>
              </a:lnSpc>
              <a:spcBef>
                <a:spcPct val="0"/>
              </a:spcBef>
            </a:pPr>
            <a:r>
              <a:rPr lang="en-US" dirty="0">
                <a:solidFill>
                  <a:srgbClr val="043764"/>
                </a:solidFill>
              </a:rPr>
              <a:t>Customer Challenges</a:t>
            </a:r>
          </a:p>
          <a:p>
            <a:pPr lvl="1" eaLnBrk="1" hangingPunct="1">
              <a:lnSpc>
                <a:spcPct val="120000"/>
              </a:lnSpc>
              <a:spcBef>
                <a:spcPct val="0"/>
              </a:spcBef>
            </a:pPr>
            <a:r>
              <a:rPr lang="en-US" sz="1050" dirty="0">
                <a:solidFill>
                  <a:srgbClr val="043764"/>
                </a:solidFill>
              </a:rPr>
              <a:t>Want to build a virtualized abstraction layer for applications to access instead of accessing the physical sources</a:t>
            </a:r>
          </a:p>
          <a:p>
            <a:pPr lvl="1" eaLnBrk="1" hangingPunct="1">
              <a:lnSpc>
                <a:spcPct val="120000"/>
              </a:lnSpc>
              <a:spcBef>
                <a:spcPct val="0"/>
              </a:spcBef>
            </a:pPr>
            <a:r>
              <a:rPr lang="en-US" sz="1050" dirty="0">
                <a:solidFill>
                  <a:srgbClr val="043764"/>
                </a:solidFill>
              </a:rPr>
              <a:t>Developers code similar logic many times, so partitioning is desired</a:t>
            </a:r>
            <a:endParaRPr lang="en-US" sz="1200" dirty="0">
              <a:solidFill>
                <a:srgbClr val="043764"/>
              </a:solidFill>
            </a:endParaRPr>
          </a:p>
          <a:p>
            <a:pPr lvl="1" eaLnBrk="1" hangingPunct="1">
              <a:lnSpc>
                <a:spcPct val="120000"/>
              </a:lnSpc>
              <a:spcBef>
                <a:spcPct val="0"/>
              </a:spcBef>
            </a:pPr>
            <a:r>
              <a:rPr lang="en-US" sz="1050" dirty="0">
                <a:solidFill>
                  <a:srgbClr val="043764"/>
                </a:solidFill>
              </a:rPr>
              <a:t>Layered approach is better, but layers can have performance overhead</a:t>
            </a:r>
          </a:p>
          <a:p>
            <a:pPr eaLnBrk="1" hangingPunct="1">
              <a:lnSpc>
                <a:spcPct val="120000"/>
              </a:lnSpc>
              <a:spcBef>
                <a:spcPct val="0"/>
              </a:spcBef>
            </a:pPr>
            <a:r>
              <a:rPr lang="en-US" dirty="0" smtClean="0">
                <a:solidFill>
                  <a:srgbClr val="043764"/>
                </a:solidFill>
              </a:rPr>
              <a:t>Data Virtualization Solution</a:t>
            </a:r>
            <a:endParaRPr lang="en-US" dirty="0">
              <a:solidFill>
                <a:srgbClr val="043764"/>
              </a:solidFill>
            </a:endParaRPr>
          </a:p>
          <a:p>
            <a:pPr lvl="1" eaLnBrk="1" hangingPunct="1">
              <a:lnSpc>
                <a:spcPct val="120000"/>
              </a:lnSpc>
              <a:spcBef>
                <a:spcPct val="0"/>
              </a:spcBef>
            </a:pPr>
            <a:r>
              <a:rPr lang="en-US" sz="1050" dirty="0">
                <a:solidFill>
                  <a:srgbClr val="043764"/>
                </a:solidFill>
              </a:rPr>
              <a:t>Decoupling and reuse sources via layered data virtualization implementation</a:t>
            </a:r>
          </a:p>
          <a:p>
            <a:pPr lvl="1" eaLnBrk="1" hangingPunct="1">
              <a:lnSpc>
                <a:spcPct val="120000"/>
              </a:lnSpc>
              <a:spcBef>
                <a:spcPct val="0"/>
              </a:spcBef>
            </a:pPr>
            <a:r>
              <a:rPr lang="en-US" sz="1050" dirty="0">
                <a:solidFill>
                  <a:srgbClr val="043764"/>
                </a:solidFill>
              </a:rPr>
              <a:t>Optimize away middle layers at runtime for better performance</a:t>
            </a:r>
          </a:p>
          <a:p>
            <a:pPr eaLnBrk="1" hangingPunct="1">
              <a:lnSpc>
                <a:spcPct val="120000"/>
              </a:lnSpc>
              <a:spcBef>
                <a:spcPct val="0"/>
              </a:spcBef>
            </a:pPr>
            <a:r>
              <a:rPr lang="en-US" dirty="0">
                <a:solidFill>
                  <a:srgbClr val="043764"/>
                </a:solidFill>
              </a:rPr>
              <a:t>Business Impact</a:t>
            </a:r>
          </a:p>
          <a:p>
            <a:pPr lvl="1" eaLnBrk="1" hangingPunct="1">
              <a:lnSpc>
                <a:spcPct val="120000"/>
              </a:lnSpc>
              <a:spcBef>
                <a:spcPct val="0"/>
              </a:spcBef>
            </a:pPr>
            <a:r>
              <a:rPr lang="en-US" sz="1050" dirty="0">
                <a:solidFill>
                  <a:srgbClr val="043764"/>
                </a:solidFill>
              </a:rPr>
              <a:t>Right information, when needed</a:t>
            </a:r>
          </a:p>
          <a:p>
            <a:pPr lvl="1" eaLnBrk="1" hangingPunct="1">
              <a:lnSpc>
                <a:spcPct val="120000"/>
              </a:lnSpc>
              <a:spcBef>
                <a:spcPct val="0"/>
              </a:spcBef>
            </a:pPr>
            <a:r>
              <a:rPr lang="en-US" sz="1050" dirty="0">
                <a:solidFill>
                  <a:srgbClr val="043764"/>
                </a:solidFill>
              </a:rPr>
              <a:t>More aligned business and IT model for better agility, efficiency, reuse</a:t>
            </a:r>
          </a:p>
          <a:p>
            <a:pPr lvl="1" eaLnBrk="1" hangingPunct="1">
              <a:lnSpc>
                <a:spcPct val="120000"/>
              </a:lnSpc>
              <a:spcBef>
                <a:spcPct val="0"/>
              </a:spcBef>
            </a:pPr>
            <a:r>
              <a:rPr lang="en-US" sz="1050" dirty="0">
                <a:solidFill>
                  <a:srgbClr val="043764"/>
                </a:solidFill>
              </a:rPr>
              <a:t>Business and IT change insulation </a:t>
            </a:r>
          </a:p>
          <a:p>
            <a:pPr lvl="1" eaLnBrk="1" hangingPunct="1">
              <a:lnSpc>
                <a:spcPct val="120000"/>
              </a:lnSpc>
              <a:spcBef>
                <a:spcPct val="0"/>
              </a:spcBef>
            </a:pPr>
            <a:r>
              <a:rPr lang="en-US" sz="1050" dirty="0">
                <a:solidFill>
                  <a:srgbClr val="043764"/>
                </a:solidFill>
              </a:rPr>
              <a:t>Better data security and control</a:t>
            </a:r>
          </a:p>
        </p:txBody>
      </p:sp>
      <p:grpSp>
        <p:nvGrpSpPr>
          <p:cNvPr id="15365" name="Group 75"/>
          <p:cNvGrpSpPr>
            <a:grpSpLocks/>
          </p:cNvGrpSpPr>
          <p:nvPr/>
        </p:nvGrpSpPr>
        <p:grpSpPr bwMode="auto">
          <a:xfrm>
            <a:off x="4940205" y="2289574"/>
            <a:ext cx="3593164" cy="1364456"/>
            <a:chOff x="3112" y="1923"/>
            <a:chExt cx="2264" cy="1146"/>
          </a:xfrm>
        </p:grpSpPr>
        <p:cxnSp>
          <p:nvCxnSpPr>
            <p:cNvPr id="15406"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7"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5"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Complexity</a:t>
              </a:r>
              <a:endParaRPr lang="en-US" sz="750" i="1">
                <a:solidFill>
                  <a:schemeClr val="bg2"/>
                </a:solidFill>
              </a:endParaRPr>
            </a:p>
          </p:txBody>
        </p:sp>
        <p:sp>
          <p:nvSpPr>
            <p:cNvPr id="15416"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Location</a:t>
              </a:r>
              <a:endParaRPr lang="en-US" sz="750" i="1">
                <a:solidFill>
                  <a:schemeClr val="bg2"/>
                </a:solidFill>
              </a:endParaRPr>
            </a:p>
          </p:txBody>
        </p:sp>
        <p:sp>
          <p:nvSpPr>
            <p:cNvPr id="15417"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Structure</a:t>
              </a:r>
              <a:endParaRPr lang="en-US" sz="750" i="1">
                <a:solidFill>
                  <a:schemeClr val="bg2"/>
                </a:solidFill>
              </a:endParaRPr>
            </a:p>
          </p:txBody>
        </p:sp>
        <p:sp>
          <p:nvSpPr>
            <p:cNvPr id="15418"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Completeness</a:t>
              </a:r>
              <a:endParaRPr lang="en-US" sz="750" i="1">
                <a:solidFill>
                  <a:schemeClr val="bg2"/>
                </a:solidFill>
              </a:endParaRPr>
            </a:p>
          </p:txBody>
        </p:sp>
        <p:sp>
          <p:nvSpPr>
            <p:cNvPr id="15419"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Latency</a:t>
              </a:r>
              <a:endParaRPr lang="en-US" sz="75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565"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448"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351" y="3630216"/>
            <a:ext cx="712601"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1947"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009"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072"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0330" y="1063228"/>
            <a:ext cx="922098" cy="584597"/>
            <a:chOff x="3408" y="797"/>
            <a:chExt cx="581" cy="491"/>
          </a:xfrm>
        </p:grpSpPr>
        <p:sp>
          <p:nvSpPr>
            <p:cNvPr id="15400"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401"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3"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Risk Reduction</a:t>
              </a:r>
            </a:p>
          </p:txBody>
        </p:sp>
        <p:sp>
          <p:nvSpPr>
            <p:cNvPr id="15404"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405"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4790" y="914401"/>
            <a:ext cx="922098" cy="584597"/>
            <a:chOff x="2598" y="672"/>
            <a:chExt cx="581" cy="491"/>
          </a:xfrm>
        </p:grpSpPr>
        <p:sp>
          <p:nvSpPr>
            <p:cNvPr id="15394"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395"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7"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Cost Savings</a:t>
              </a:r>
            </a:p>
          </p:txBody>
        </p:sp>
        <p:sp>
          <p:nvSpPr>
            <p:cNvPr id="15398"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399"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4967" y="1076326"/>
            <a:ext cx="898291" cy="584597"/>
            <a:chOff x="1779" y="808"/>
            <a:chExt cx="566" cy="491"/>
          </a:xfrm>
        </p:grpSpPr>
        <p:sp>
          <p:nvSpPr>
            <p:cNvPr id="15388"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sp>
          <p:nvSpPr>
            <p:cNvPr id="15389"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Sales Growth</a:t>
              </a:r>
            </a:p>
          </p:txBody>
        </p:sp>
        <p:pic>
          <p:nvPicPr>
            <p:cNvPr id="1539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1"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200"/>
            </a:p>
          </p:txBody>
        </p:sp>
        <p:pic>
          <p:nvPicPr>
            <p:cNvPr id="15392"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721" y="2400300"/>
            <a:ext cx="3732828" cy="1143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3"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4"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5"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6"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7"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257175" indent="-257175" algn="ctr"/>
                <a:endParaRPr lang="en-US" sz="1050"/>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5378" name="Text Box 59"/>
            <p:cNvSpPr txBox="1">
              <a:spLocks noChangeArrowheads="1"/>
            </p:cNvSpPr>
            <p:nvPr/>
          </p:nvSpPr>
          <p:spPr bwMode="auto">
            <a:xfrm>
              <a:off x="1028" y="3568"/>
              <a:ext cx="9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a:solidFill>
                    <a:schemeClr val="tx1"/>
                  </a:solidFill>
                </a:rPr>
                <a:t>Data Abstraction</a:t>
              </a:r>
            </a:p>
          </p:txBody>
        </p:sp>
      </p:gr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4870373" y="4222296"/>
            <a:ext cx="1142702" cy="457200"/>
            <a:chOff x="2540" y="3600"/>
            <a:chExt cx="720" cy="384"/>
          </a:xfrm>
        </p:grpSpPr>
        <p:pic>
          <p:nvPicPr>
            <p:cNvPr id="16448"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1"/>
            <p:cNvSpPr txBox="1">
              <a:spLocks noChangeArrowheads="1"/>
            </p:cNvSpPr>
            <p:nvPr/>
          </p:nvSpPr>
          <p:spPr bwMode="auto">
            <a:xfrm>
              <a:off x="2602" y="3736"/>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Orders DB</a:t>
              </a:r>
            </a:p>
          </p:txBody>
        </p:sp>
      </p:grpSp>
      <p:grpSp>
        <p:nvGrpSpPr>
          <p:cNvPr id="16387" name="Group 3"/>
          <p:cNvGrpSpPr>
            <a:grpSpLocks/>
          </p:cNvGrpSpPr>
          <p:nvPr/>
        </p:nvGrpSpPr>
        <p:grpSpPr bwMode="auto">
          <a:xfrm>
            <a:off x="3048398" y="4222296"/>
            <a:ext cx="1209360" cy="457200"/>
            <a:chOff x="1442" y="3560"/>
            <a:chExt cx="762" cy="384"/>
          </a:xfrm>
        </p:grpSpPr>
        <p:pic>
          <p:nvPicPr>
            <p:cNvPr id="16446"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5"/>
            <p:cNvSpPr txBox="1">
              <a:spLocks noChangeArrowheads="1"/>
            </p:cNvSpPr>
            <p:nvPr/>
          </p:nvSpPr>
          <p:spPr bwMode="auto">
            <a:xfrm>
              <a:off x="1442" y="3696"/>
              <a:ext cx="63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Purchasing DB</a:t>
              </a:r>
            </a:p>
          </p:txBody>
        </p:sp>
      </p:grpSp>
      <p:grpSp>
        <p:nvGrpSpPr>
          <p:cNvPr id="16388" name="Group 8"/>
          <p:cNvGrpSpPr>
            <a:grpSpLocks/>
          </p:cNvGrpSpPr>
          <p:nvPr/>
        </p:nvGrpSpPr>
        <p:grpSpPr bwMode="auto">
          <a:xfrm>
            <a:off x="1439092" y="4222296"/>
            <a:ext cx="1190315" cy="457200"/>
            <a:chOff x="600075" y="5651500"/>
            <a:chExt cx="1190625" cy="609600"/>
          </a:xfrm>
        </p:grpSpPr>
        <p:pic>
          <p:nvPicPr>
            <p:cNvPr id="16444"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8"/>
            <p:cNvSpPr txBox="1">
              <a:spLocks noChangeArrowheads="1"/>
            </p:cNvSpPr>
            <p:nvPr/>
          </p:nvSpPr>
          <p:spPr bwMode="auto">
            <a:xfrm>
              <a:off x="600075" y="5867400"/>
              <a:ext cx="986424" cy="30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Customers DB</a:t>
              </a:r>
            </a:p>
          </p:txBody>
        </p:sp>
      </p:grpSp>
      <p:grpSp>
        <p:nvGrpSpPr>
          <p:cNvPr id="8" name="Group 7"/>
          <p:cNvGrpSpPr>
            <a:grpSpLocks/>
          </p:cNvGrpSpPr>
          <p:nvPr/>
        </p:nvGrpSpPr>
        <p:grpSpPr bwMode="auto">
          <a:xfrm>
            <a:off x="2058055" y="1126671"/>
            <a:ext cx="6007124" cy="3176588"/>
            <a:chOff x="1219200" y="1524000"/>
            <a:chExt cx="6008687" cy="4235450"/>
          </a:xfrm>
        </p:grpSpPr>
        <p:sp>
          <p:nvSpPr>
            <p:cNvPr id="16424"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5"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6"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7"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9"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5"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1"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2"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3"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4"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5"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36"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7"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8"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9"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0"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1"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2"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3"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6391" name="Rectangle 2"/>
          <p:cNvSpPr>
            <a:spLocks noGrp="1"/>
          </p:cNvSpPr>
          <p:nvPr>
            <p:ph type="title"/>
          </p:nvPr>
        </p:nvSpPr>
        <p:spPr>
          <a:xfrm>
            <a:off x="1439092" y="16385"/>
            <a:ext cx="7246637" cy="514350"/>
          </a:xfrm>
        </p:spPr>
        <p:txBody>
          <a:bodyPr>
            <a:normAutofit fontScale="90000"/>
          </a:bodyPr>
          <a:lstStyle/>
          <a:p>
            <a:pPr eaLnBrk="1" hangingPunct="1"/>
            <a:r>
              <a:rPr lang="en-US" dirty="0" smtClean="0">
                <a:solidFill>
                  <a:schemeClr val="bg1"/>
                </a:solidFill>
              </a:rPr>
              <a:t>Data Abstraction Reference Architecture </a:t>
            </a:r>
            <a:br>
              <a:rPr lang="en-US" dirty="0" smtClean="0">
                <a:solidFill>
                  <a:schemeClr val="bg1"/>
                </a:solidFill>
              </a:rPr>
            </a:br>
            <a:r>
              <a:rPr lang="en-US" sz="1275" dirty="0">
                <a:solidFill>
                  <a:schemeClr val="bg1"/>
                </a:solidFill>
              </a:rPr>
              <a:t>Layered Architecture View</a:t>
            </a:r>
          </a:p>
        </p:txBody>
      </p:sp>
      <p:grpSp>
        <p:nvGrpSpPr>
          <p:cNvPr id="16392" name="Group 12"/>
          <p:cNvGrpSpPr>
            <a:grpSpLocks/>
          </p:cNvGrpSpPr>
          <p:nvPr/>
        </p:nvGrpSpPr>
        <p:grpSpPr bwMode="auto">
          <a:xfrm>
            <a:off x="7092297" y="4241346"/>
            <a:ext cx="563416" cy="596504"/>
            <a:chOff x="4272" y="3696"/>
            <a:chExt cx="355" cy="501"/>
          </a:xfrm>
        </p:grpSpPr>
        <p:pic>
          <p:nvPicPr>
            <p:cNvPr id="16422"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3" name="Text Box 14"/>
            <p:cNvSpPr txBox="1">
              <a:spLocks noChangeArrowheads="1"/>
            </p:cNvSpPr>
            <p:nvPr/>
          </p:nvSpPr>
          <p:spPr bwMode="auto">
            <a:xfrm>
              <a:off x="4278" y="3800"/>
              <a:ext cx="34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750" b="1">
                  <a:solidFill>
                    <a:schemeClr val="tx1"/>
                  </a:solidFill>
                </a:rPr>
                <a:t>Product</a:t>
              </a:r>
            </a:p>
            <a:p>
              <a:pPr algn="ctr" eaLnBrk="1" hangingPunct="1"/>
              <a:r>
                <a:rPr lang="en-US" sz="750" b="1">
                  <a:solidFill>
                    <a:schemeClr val="tx1"/>
                  </a:solidFill>
                </a:rPr>
                <a:t>Catalog</a:t>
              </a:r>
            </a:p>
          </p:txBody>
        </p:sp>
      </p:grpSp>
      <p:sp>
        <p:nvSpPr>
          <p:cNvPr id="16393" name="Rectangle 16"/>
          <p:cNvSpPr>
            <a:spLocks noChangeArrowheads="1"/>
          </p:cNvSpPr>
          <p:nvPr/>
        </p:nvSpPr>
        <p:spPr bwMode="auto">
          <a:xfrm>
            <a:off x="369396" y="1249307"/>
            <a:ext cx="8578204" cy="290631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nvGrpSpPr>
          <p:cNvPr id="6" name="Group 5"/>
          <p:cNvGrpSpPr>
            <a:grpSpLocks/>
          </p:cNvGrpSpPr>
          <p:nvPr/>
        </p:nvGrpSpPr>
        <p:grpSpPr bwMode="auto">
          <a:xfrm>
            <a:off x="361602" y="3117396"/>
            <a:ext cx="8589313" cy="1038225"/>
            <a:chOff x="357188" y="4038600"/>
            <a:chExt cx="8591550" cy="1524000"/>
          </a:xfrm>
        </p:grpSpPr>
        <p:sp>
          <p:nvSpPr>
            <p:cNvPr id="16415" name="Rectangle 21"/>
            <p:cNvSpPr>
              <a:spLocks noChangeArrowheads="1"/>
            </p:cNvSpPr>
            <p:nvPr/>
          </p:nvSpPr>
          <p:spPr bwMode="auto">
            <a:xfrm rot="5400000">
              <a:off x="3897313" y="511175"/>
              <a:ext cx="1524000" cy="8578850"/>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16" name="Oval 22"/>
            <p:cNvSpPr>
              <a:spLocks noChangeArrowheads="1"/>
            </p:cNvSpPr>
            <p:nvPr/>
          </p:nvSpPr>
          <p:spPr bwMode="auto">
            <a:xfrm>
              <a:off x="3071814" y="4519863"/>
              <a:ext cx="1087438"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purchase</a:t>
              </a:r>
              <a:endParaRPr lang="en-US" sz="825" b="1">
                <a:solidFill>
                  <a:schemeClr val="bg1"/>
                </a:solidFill>
              </a:endParaRPr>
            </a:p>
            <a:p>
              <a:pPr algn="ctr"/>
              <a:r>
                <a:rPr lang="en-US" sz="900" b="1">
                  <a:solidFill>
                    <a:schemeClr val="bg1"/>
                  </a:solidFill>
                </a:rPr>
                <a:t>orders</a:t>
              </a:r>
              <a:endParaRPr lang="en-US" sz="825" b="1">
                <a:solidFill>
                  <a:schemeClr val="bg1"/>
                </a:solidFill>
              </a:endParaRPr>
            </a:p>
          </p:txBody>
        </p:sp>
        <p:sp>
          <p:nvSpPr>
            <p:cNvPr id="16428" name="Oval 23"/>
            <p:cNvSpPr>
              <a:spLocks noChangeArrowheads="1"/>
            </p:cNvSpPr>
            <p:nvPr/>
          </p:nvSpPr>
          <p:spPr bwMode="auto">
            <a:xfrm>
              <a:off x="4311651"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orders</a:t>
              </a:r>
              <a:endParaRPr lang="en-US" sz="788" b="1" dirty="0">
                <a:solidFill>
                  <a:schemeClr val="bg1"/>
                </a:solidFill>
              </a:endParaRPr>
            </a:p>
          </p:txBody>
        </p:sp>
        <p:sp>
          <p:nvSpPr>
            <p:cNvPr id="16418" name="Oval 24"/>
            <p:cNvSpPr>
              <a:spLocks noChangeArrowheads="1"/>
            </p:cNvSpPr>
            <p:nvPr/>
          </p:nvSpPr>
          <p:spPr bwMode="auto">
            <a:xfrm>
              <a:off x="5468939" y="4519863"/>
              <a:ext cx="12700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orderdetails</a:t>
              </a:r>
              <a:endParaRPr lang="en-US" sz="750" b="1">
                <a:solidFill>
                  <a:schemeClr val="bg1"/>
                </a:solidFill>
              </a:endParaRPr>
            </a:p>
          </p:txBody>
        </p:sp>
        <p:sp>
          <p:nvSpPr>
            <p:cNvPr id="16430" name="Oval 25"/>
            <p:cNvSpPr>
              <a:spLocks noChangeArrowheads="1"/>
            </p:cNvSpPr>
            <p:nvPr/>
          </p:nvSpPr>
          <p:spPr bwMode="auto">
            <a:xfrm>
              <a:off x="6859588"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products</a:t>
              </a:r>
              <a:endParaRPr lang="en-US" sz="788" b="1" dirty="0">
                <a:solidFill>
                  <a:schemeClr val="bg1"/>
                </a:solidFill>
              </a:endParaRPr>
            </a:p>
          </p:txBody>
        </p:sp>
        <p:sp>
          <p:nvSpPr>
            <p:cNvPr id="16420" name="Oval 26"/>
            <p:cNvSpPr>
              <a:spLocks noChangeArrowheads="1"/>
            </p:cNvSpPr>
            <p:nvPr/>
          </p:nvSpPr>
          <p:spPr bwMode="auto">
            <a:xfrm>
              <a:off x="1589088" y="4519863"/>
              <a:ext cx="1111252"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customers</a:t>
              </a:r>
              <a:endParaRPr lang="en-US" sz="750" b="1" dirty="0">
                <a:solidFill>
                  <a:schemeClr val="bg1"/>
                </a:solidFill>
              </a:endParaRPr>
            </a:p>
          </p:txBody>
        </p:sp>
        <p:sp>
          <p:nvSpPr>
            <p:cNvPr id="16421" name="Text Box 27"/>
            <p:cNvSpPr txBox="1">
              <a:spLocks noChangeArrowheads="1"/>
            </p:cNvSpPr>
            <p:nvPr/>
          </p:nvSpPr>
          <p:spPr bwMode="auto">
            <a:xfrm>
              <a:off x="357188" y="4519862"/>
              <a:ext cx="1249364" cy="7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Physical Layer</a:t>
              </a:r>
            </a:p>
          </p:txBody>
        </p:sp>
      </p:grpSp>
      <p:sp>
        <p:nvSpPr>
          <p:cNvPr id="16395" name="Text Box 36"/>
          <p:cNvSpPr txBox="1">
            <a:spLocks noChangeArrowheads="1"/>
          </p:cNvSpPr>
          <p:nvPr/>
        </p:nvSpPr>
        <p:spPr bwMode="auto">
          <a:xfrm>
            <a:off x="77372" y="415562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Sources</a:t>
            </a:r>
          </a:p>
        </p:txBody>
      </p:sp>
      <p:sp>
        <p:nvSpPr>
          <p:cNvPr id="16396" name="AutoShape 73"/>
          <p:cNvSpPr>
            <a:spLocks noChangeArrowheads="1"/>
          </p:cNvSpPr>
          <p:nvPr/>
        </p:nvSpPr>
        <p:spPr bwMode="auto">
          <a:xfrm rot="5400000">
            <a:off x="4629091" y="498141"/>
            <a:ext cx="342900" cy="914162"/>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050" b="1"/>
              <a:t>ESB/</a:t>
            </a:r>
            <a:br>
              <a:rPr lang="en-US" sz="1050" b="1"/>
            </a:br>
            <a:r>
              <a:rPr lang="en-US" sz="1050" b="1"/>
              <a:t>BPM</a:t>
            </a:r>
          </a:p>
        </p:txBody>
      </p:sp>
      <p:sp>
        <p:nvSpPr>
          <p:cNvPr id="16397" name="Rectangle 74"/>
          <p:cNvSpPr>
            <a:spLocks noChangeArrowheads="1"/>
          </p:cNvSpPr>
          <p:nvPr/>
        </p:nvSpPr>
        <p:spPr bwMode="auto">
          <a:xfrm>
            <a:off x="2058056"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BI Server</a:t>
            </a:r>
          </a:p>
        </p:txBody>
      </p:sp>
      <p:sp>
        <p:nvSpPr>
          <p:cNvPr id="16398" name="Line 75"/>
          <p:cNvSpPr>
            <a:spLocks noChangeShapeType="1"/>
          </p:cNvSpPr>
          <p:nvPr/>
        </p:nvSpPr>
        <p:spPr bwMode="auto">
          <a:xfrm flipV="1">
            <a:off x="5257622"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399" name="Rectangle 76"/>
          <p:cNvSpPr>
            <a:spLocks noChangeArrowheads="1"/>
          </p:cNvSpPr>
          <p:nvPr/>
        </p:nvSpPr>
        <p:spPr bwMode="auto">
          <a:xfrm>
            <a:off x="6400325"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App Server</a:t>
            </a:r>
          </a:p>
        </p:txBody>
      </p:sp>
      <p:sp>
        <p:nvSpPr>
          <p:cNvPr id="16400" name="Line 77"/>
          <p:cNvSpPr>
            <a:spLocks noChangeShapeType="1"/>
          </p:cNvSpPr>
          <p:nvPr/>
        </p:nvSpPr>
        <p:spPr bwMode="auto">
          <a:xfrm flipH="1" flipV="1">
            <a:off x="3200758"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4" name="Group 3"/>
          <p:cNvGrpSpPr>
            <a:grpSpLocks/>
          </p:cNvGrpSpPr>
          <p:nvPr/>
        </p:nvGrpSpPr>
        <p:grpSpPr bwMode="auto">
          <a:xfrm>
            <a:off x="364350" y="2155371"/>
            <a:ext cx="8576616" cy="971550"/>
            <a:chOff x="369888" y="2895600"/>
            <a:chExt cx="8578850" cy="1143000"/>
          </a:xfrm>
        </p:grpSpPr>
        <p:sp>
          <p:nvSpPr>
            <p:cNvPr id="16411"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6412" name="Text Box 80"/>
            <p:cNvSpPr txBox="1">
              <a:spLocks noChangeArrowheads="1"/>
            </p:cNvSpPr>
            <p:nvPr/>
          </p:nvSpPr>
          <p:spPr bwMode="auto">
            <a:xfrm>
              <a:off x="411618" y="3181954"/>
              <a:ext cx="1300163" cy="59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Business Layer</a:t>
              </a:r>
            </a:p>
          </p:txBody>
        </p:sp>
        <p:sp>
          <p:nvSpPr>
            <p:cNvPr id="16413" name="Oval 81"/>
            <p:cNvSpPr>
              <a:spLocks noChangeArrowheads="1"/>
            </p:cNvSpPr>
            <p:nvPr/>
          </p:nvSpPr>
          <p:spPr bwMode="auto">
            <a:xfrm>
              <a:off x="5867400" y="3048000"/>
              <a:ext cx="914400" cy="5334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16414" name="Oval 82"/>
            <p:cNvSpPr>
              <a:spLocks noChangeArrowheads="1"/>
            </p:cNvSpPr>
            <p:nvPr/>
          </p:nvSpPr>
          <p:spPr bwMode="auto">
            <a:xfrm>
              <a:off x="3047999" y="3048000"/>
              <a:ext cx="1154113" cy="5238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grpSp>
        <p:nvGrpSpPr>
          <p:cNvPr id="3" name="Group 2"/>
          <p:cNvGrpSpPr>
            <a:grpSpLocks/>
          </p:cNvGrpSpPr>
          <p:nvPr/>
        </p:nvGrpSpPr>
        <p:grpSpPr bwMode="auto">
          <a:xfrm>
            <a:off x="370983" y="1240971"/>
            <a:ext cx="8565506" cy="914400"/>
            <a:chOff x="370680" y="1676400"/>
            <a:chExt cx="8567737" cy="1219200"/>
          </a:xfrm>
        </p:grpSpPr>
        <p:sp>
          <p:nvSpPr>
            <p:cNvPr id="16404" name="Rectangle 79"/>
            <p:cNvSpPr>
              <a:spLocks noChangeArrowheads="1"/>
            </p:cNvSpPr>
            <p:nvPr/>
          </p:nvSpPr>
          <p:spPr bwMode="auto">
            <a:xfrm rot="5400000">
              <a:off x="4044949" y="-1997869"/>
              <a:ext cx="1219200" cy="8567737"/>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05" name="Text Box 67"/>
            <p:cNvSpPr txBox="1">
              <a:spLocks noChangeArrowheads="1"/>
            </p:cNvSpPr>
            <p:nvPr/>
          </p:nvSpPr>
          <p:spPr bwMode="auto">
            <a:xfrm>
              <a:off x="406399" y="2008871"/>
              <a:ext cx="14874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Application Layer</a:t>
              </a:r>
            </a:p>
          </p:txBody>
        </p:sp>
        <p:sp>
          <p:nvSpPr>
            <p:cNvPr id="16410" name="Oval 68"/>
            <p:cNvSpPr>
              <a:spLocks noChangeArrowheads="1"/>
            </p:cNvSpPr>
            <p:nvPr/>
          </p:nvSpPr>
          <p:spPr bwMode="auto">
            <a:xfrm>
              <a:off x="2210592"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Consumer</a:t>
              </a:r>
              <a:endParaRPr lang="en-US" sz="788" b="1" dirty="0">
                <a:solidFill>
                  <a:schemeClr val="bg1"/>
                </a:solidFill>
              </a:endParaRPr>
            </a:p>
          </p:txBody>
        </p:sp>
        <p:sp>
          <p:nvSpPr>
            <p:cNvPr id="16407" name="Oval 69"/>
            <p:cNvSpPr>
              <a:spLocks noChangeArrowheads="1"/>
            </p:cNvSpPr>
            <p:nvPr/>
          </p:nvSpPr>
          <p:spPr bwMode="auto">
            <a:xfrm>
              <a:off x="6095999" y="1905000"/>
              <a:ext cx="9906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Buyer</a:t>
              </a:r>
              <a:endParaRPr lang="en-US" sz="750" b="1">
                <a:solidFill>
                  <a:schemeClr val="bg1"/>
                </a:solidFill>
              </a:endParaRPr>
            </a:p>
          </p:txBody>
        </p:sp>
        <p:sp>
          <p:nvSpPr>
            <p:cNvPr id="16408" name="Oval 70"/>
            <p:cNvSpPr>
              <a:spLocks noChangeArrowheads="1"/>
            </p:cNvSpPr>
            <p:nvPr/>
          </p:nvSpPr>
          <p:spPr bwMode="auto">
            <a:xfrm>
              <a:off x="7374729" y="1905000"/>
              <a:ext cx="85486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rgbClr val="FFFFFF"/>
                  </a:solidFill>
                </a:rPr>
                <a:t>Order</a:t>
              </a:r>
              <a:endParaRPr lang="en-US" sz="750" b="1">
                <a:solidFill>
                  <a:srgbClr val="FFFFFF"/>
                </a:solidFill>
              </a:endParaRPr>
            </a:p>
          </p:txBody>
        </p:sp>
        <p:sp>
          <p:nvSpPr>
            <p:cNvPr id="16409" name="Oval 71"/>
            <p:cNvSpPr>
              <a:spLocks noChangeArrowheads="1"/>
            </p:cNvSpPr>
            <p:nvPr/>
          </p:nvSpPr>
          <p:spPr bwMode="auto">
            <a:xfrm>
              <a:off x="4724399" y="1905000"/>
              <a:ext cx="96281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7" name="Oval 72"/>
            <p:cNvSpPr>
              <a:spLocks noChangeArrowheads="1"/>
            </p:cNvSpPr>
            <p:nvPr/>
          </p:nvSpPr>
          <p:spPr bwMode="auto">
            <a:xfrm>
              <a:off x="3505199"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sp>
        <p:nvSpPr>
          <p:cNvPr id="16403" name="Text Box 36"/>
          <p:cNvSpPr txBox="1">
            <a:spLocks noChangeArrowheads="1"/>
          </p:cNvSpPr>
          <p:nvPr/>
        </p:nvSpPr>
        <p:spPr bwMode="auto">
          <a:xfrm>
            <a:off x="229732" y="78377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Consumers</a:t>
            </a: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7773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nodeType="afterGroup">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40" y="1328737"/>
            <a:ext cx="472317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p:cNvSpPr>
            <a:spLocks noGrp="1"/>
          </p:cNvSpPr>
          <p:nvPr>
            <p:ph type="title"/>
          </p:nvPr>
        </p:nvSpPr>
        <p:spPr>
          <a:xfrm>
            <a:off x="1363132" y="0"/>
            <a:ext cx="7779677" cy="725806"/>
          </a:xfrm>
          <a:extLst>
            <a:ext uri="{909E8E84-426E-40DD-AFC4-6F175D3DCCD1}">
              <a14:hiddenFill xmlns:a14="http://schemas.microsoft.com/office/drawing/2010/main">
                <a:solidFill>
                  <a:schemeClr val="bg1"/>
                </a:solidFill>
              </a14:hiddenFill>
            </a:ext>
          </a:extLst>
        </p:spPr>
        <p:txBody>
          <a:bodyPr>
            <a:noAutofit/>
          </a:bodyPr>
          <a:lstStyle/>
          <a:p>
            <a:pPr eaLnBrk="1" hangingPunct="1"/>
            <a:r>
              <a:rPr lang="en-US" sz="2400" smtClean="0">
                <a:solidFill>
                  <a:schemeClr val="bg1"/>
                </a:solidFill>
              </a:rPr>
              <a:t>How Data Virtualization </a:t>
            </a:r>
            <a:r>
              <a:rPr lang="en-US" sz="2400" dirty="0" smtClean="0">
                <a:solidFill>
                  <a:schemeClr val="bg1"/>
                </a:solidFill>
              </a:rPr>
              <a:t>Implements Forrester’s Data Virtualization Vision</a:t>
            </a:r>
          </a:p>
        </p:txBody>
      </p:sp>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 y="1271587"/>
            <a:ext cx="4418449"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AutoShape 83"/>
          <p:cNvSpPr>
            <a:spLocks noChangeArrowheads="1"/>
          </p:cNvSpPr>
          <p:nvPr/>
        </p:nvSpPr>
        <p:spPr bwMode="auto">
          <a:xfrm rot="-5400000">
            <a:off x="1781835" y="1648297"/>
            <a:ext cx="514350" cy="3618557"/>
          </a:xfrm>
          <a:prstGeom prst="wedgeRectCallout">
            <a:avLst>
              <a:gd name="adj1" fmla="val -7921"/>
              <a:gd name="adj2" fmla="val 68287"/>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5" name="AutoShape 83"/>
          <p:cNvSpPr>
            <a:spLocks noChangeArrowheads="1"/>
          </p:cNvSpPr>
          <p:nvPr/>
        </p:nvSpPr>
        <p:spPr bwMode="auto">
          <a:xfrm rot="-5400000">
            <a:off x="1781835" y="962497"/>
            <a:ext cx="514350" cy="3618557"/>
          </a:xfrm>
          <a:prstGeom prst="wedgeRectCallout">
            <a:avLst>
              <a:gd name="adj1" fmla="val 8519"/>
              <a:gd name="adj2" fmla="val 67940"/>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6" name="AutoShape 83"/>
          <p:cNvSpPr>
            <a:spLocks noChangeArrowheads="1"/>
          </p:cNvSpPr>
          <p:nvPr/>
        </p:nvSpPr>
        <p:spPr bwMode="auto">
          <a:xfrm rot="-5400000">
            <a:off x="1781835" y="333847"/>
            <a:ext cx="514350" cy="3618557"/>
          </a:xfrm>
          <a:prstGeom prst="wedgeRectCallout">
            <a:avLst>
              <a:gd name="adj1" fmla="val 19477"/>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7" name="AutoShape 83"/>
          <p:cNvSpPr>
            <a:spLocks noChangeArrowheads="1"/>
          </p:cNvSpPr>
          <p:nvPr/>
        </p:nvSpPr>
        <p:spPr bwMode="auto">
          <a:xfrm rot="-5400000">
            <a:off x="1781835" y="-351954"/>
            <a:ext cx="514350" cy="3618557"/>
          </a:xfrm>
          <a:prstGeom prst="wedgeRectCallout">
            <a:avLst>
              <a:gd name="adj1" fmla="val 3037"/>
              <a:gd name="adj2" fmla="val 69671"/>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8" name="AutoShape 83"/>
          <p:cNvSpPr>
            <a:spLocks noChangeArrowheads="1"/>
          </p:cNvSpPr>
          <p:nvPr/>
        </p:nvSpPr>
        <p:spPr bwMode="auto">
          <a:xfrm rot="-5400000">
            <a:off x="1781835" y="2276947"/>
            <a:ext cx="514350" cy="3618557"/>
          </a:xfrm>
          <a:prstGeom prst="wedgeRectCallout">
            <a:avLst>
              <a:gd name="adj1" fmla="val -2440"/>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04713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740" y="1907381"/>
            <a:ext cx="5104070" cy="194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29" y="1600201"/>
            <a:ext cx="3993110" cy="22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p:cNvSpPr>
            <a:spLocks noGrp="1"/>
          </p:cNvSpPr>
          <p:nvPr>
            <p:ph type="title"/>
          </p:nvPr>
        </p:nvSpPr>
        <p:spPr>
          <a:xfrm>
            <a:off x="1341911" y="0"/>
            <a:ext cx="7468743" cy="628650"/>
          </a:xfrm>
          <a:extLst>
            <a:ext uri="{909E8E84-426E-40DD-AFC4-6F175D3DCCD1}">
              <a14:hiddenFill xmlns:a14="http://schemas.microsoft.com/office/drawing/2010/main">
                <a:solidFill>
                  <a:schemeClr val="bg1"/>
                </a:solidFill>
              </a14:hiddenFill>
            </a:ext>
          </a:extLst>
        </p:spPr>
        <p:txBody>
          <a:bodyPr/>
          <a:lstStyle/>
          <a:p>
            <a:pPr eaLnBrk="1" hangingPunct="1"/>
            <a:r>
              <a:rPr lang="en-US" smtClean="0">
                <a:solidFill>
                  <a:schemeClr val="bg1"/>
                </a:solidFill>
              </a:rPr>
              <a:t>Gartner’s Discipline of Data Integration</a:t>
            </a:r>
          </a:p>
        </p:txBody>
      </p:sp>
      <p:sp>
        <p:nvSpPr>
          <p:cNvPr id="18438" name="Text Box 9"/>
          <p:cNvSpPr txBox="1">
            <a:spLocks noChangeArrowheads="1"/>
          </p:cNvSpPr>
          <p:nvPr/>
        </p:nvSpPr>
        <p:spPr bwMode="auto">
          <a:xfrm>
            <a:off x="5354434" y="3943351"/>
            <a:ext cx="36566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r>
              <a:rPr lang="en-US" sz="750" b="1" dirty="0">
                <a:solidFill>
                  <a:schemeClr val="tx1"/>
                </a:solidFill>
              </a:rPr>
              <a:t>Advancing Your Data Integration Competency in Support of Analytics </a:t>
            </a:r>
            <a:r>
              <a:rPr lang="en-US" sz="750" dirty="0">
                <a:solidFill>
                  <a:schemeClr val="tx1"/>
                </a:solidFill>
              </a:rPr>
              <a:t> </a:t>
            </a:r>
          </a:p>
          <a:p>
            <a:r>
              <a:rPr lang="en-US" sz="750" dirty="0">
                <a:solidFill>
                  <a:schemeClr val="tx1"/>
                </a:solidFill>
              </a:rPr>
              <a:t>Ted Friedman,  Business Intelligence Summit</a:t>
            </a:r>
          </a:p>
          <a:p>
            <a:r>
              <a:rPr lang="en-US" sz="750" dirty="0">
                <a:solidFill>
                  <a:schemeClr val="tx1"/>
                </a:solidFill>
              </a:rPr>
              <a:t>Gaylord Texan Hotel &amp; Convention Center Grapevine, Texas</a:t>
            </a:r>
          </a:p>
          <a:p>
            <a:pPr eaLnBrk="1" hangingPunct="1"/>
            <a:r>
              <a:rPr lang="en-US" sz="750" dirty="0">
                <a:solidFill>
                  <a:schemeClr val="tx1"/>
                </a:solidFill>
              </a:rPr>
              <a:t>©Gartner Research, Inc.</a:t>
            </a:r>
          </a:p>
        </p:txBody>
      </p:sp>
      <p:sp>
        <p:nvSpPr>
          <p:cNvPr id="18439" name="TextBox 1"/>
          <p:cNvSpPr txBox="1">
            <a:spLocks noChangeArrowheads="1"/>
          </p:cNvSpPr>
          <p:nvPr/>
        </p:nvSpPr>
        <p:spPr bwMode="auto">
          <a:xfrm>
            <a:off x="229732" y="1012500"/>
            <a:ext cx="876071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650" dirty="0">
                <a:solidFill>
                  <a:schemeClr val="tx1"/>
                </a:solidFill>
              </a:rPr>
              <a:t>Data integration enables data structures that were designed independently to be leveraged together. </a:t>
            </a:r>
          </a:p>
        </p:txBody>
      </p:sp>
      <p:sp>
        <p:nvSpPr>
          <p:cNvPr id="18440" name="AutoShape 83"/>
          <p:cNvSpPr>
            <a:spLocks noChangeArrowheads="1"/>
          </p:cNvSpPr>
          <p:nvPr/>
        </p:nvSpPr>
        <p:spPr bwMode="auto">
          <a:xfrm rot="-5400000">
            <a:off x="1838970" y="161242"/>
            <a:ext cx="514350" cy="3885188"/>
          </a:xfrm>
          <a:prstGeom prst="wedgeRectCallout">
            <a:avLst>
              <a:gd name="adj1" fmla="val 6903"/>
              <a:gd name="adj2" fmla="val 62852"/>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1" name="AutoShape 83"/>
          <p:cNvSpPr>
            <a:spLocks noChangeArrowheads="1"/>
          </p:cNvSpPr>
          <p:nvPr/>
        </p:nvSpPr>
        <p:spPr bwMode="auto">
          <a:xfrm rot="-5400000">
            <a:off x="1838970" y="714882"/>
            <a:ext cx="514350" cy="3885188"/>
          </a:xfrm>
          <a:prstGeom prst="wedgeRectCallout">
            <a:avLst>
              <a:gd name="adj1" fmla="val 49417"/>
              <a:gd name="adj2" fmla="val 65000"/>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2" name="AutoShape 83"/>
          <p:cNvSpPr>
            <a:spLocks noChangeArrowheads="1"/>
          </p:cNvSpPr>
          <p:nvPr/>
        </p:nvSpPr>
        <p:spPr bwMode="auto">
          <a:xfrm rot="-5400000">
            <a:off x="1838970" y="1286382"/>
            <a:ext cx="514350" cy="3885188"/>
          </a:xfrm>
          <a:prstGeom prst="wedgeRectCallout">
            <a:avLst>
              <a:gd name="adj1" fmla="val 88065"/>
              <a:gd name="adj2" fmla="val 91046"/>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3" name="TextBox 22"/>
          <p:cNvSpPr txBox="1">
            <a:spLocks noChangeArrowheads="1"/>
          </p:cNvSpPr>
          <p:nvPr/>
        </p:nvSpPr>
        <p:spPr bwMode="auto">
          <a:xfrm>
            <a:off x="229731" y="3943351"/>
            <a:ext cx="467397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buFont typeface="Arial"/>
              <a:buChar char="•"/>
            </a:pPr>
            <a:r>
              <a:rPr lang="en-US" sz="1500" dirty="0">
                <a:solidFill>
                  <a:srgbClr val="043764"/>
                </a:solidFill>
              </a:rPr>
              <a:t>Practices</a:t>
            </a:r>
          </a:p>
          <a:p>
            <a:pPr eaLnBrk="1" hangingPunct="1">
              <a:buFont typeface="Arial"/>
              <a:buChar char="•"/>
            </a:pPr>
            <a:r>
              <a:rPr lang="en-US" sz="1500" dirty="0">
                <a:solidFill>
                  <a:srgbClr val="043764"/>
                </a:solidFill>
              </a:rPr>
              <a:t>Architectural Techniques</a:t>
            </a:r>
          </a:p>
          <a:p>
            <a:pPr eaLnBrk="1" hangingPunct="1">
              <a:buFont typeface="Arial"/>
              <a:buChar char="•"/>
            </a:pPr>
            <a:r>
              <a:rPr lang="en-US" sz="1500" dirty="0">
                <a:solidFill>
                  <a:srgbClr val="043764"/>
                </a:solidFill>
              </a:rPr>
              <a:t>Tools</a:t>
            </a:r>
          </a:p>
        </p:txBody>
      </p:sp>
      <p:sp>
        <p:nvSpPr>
          <p:cNvPr id="11"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2513721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46" y="764382"/>
            <a:ext cx="8884511" cy="409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p:cNvSpPr>
          <p:nvPr>
            <p:ph type="title"/>
          </p:nvPr>
        </p:nvSpPr>
        <p:spPr>
          <a:xfrm>
            <a:off x="1341911" y="0"/>
            <a:ext cx="7520551" cy="628650"/>
          </a:xfrm>
        </p:spPr>
        <p:txBody>
          <a:bodyPr/>
          <a:lstStyle/>
          <a:p>
            <a:pPr eaLnBrk="1" hangingPunct="1"/>
            <a:r>
              <a:rPr lang="en-US" smtClean="0">
                <a:solidFill>
                  <a:schemeClr val="bg1"/>
                </a:solidFill>
              </a:rPr>
              <a:t>User Roles and Responsibilities</a:t>
            </a:r>
          </a:p>
        </p:txBody>
      </p:sp>
      <p:sp>
        <p:nvSpPr>
          <p:cNvPr id="269395" name="Oval 83"/>
          <p:cNvSpPr>
            <a:spLocks noChangeArrowheads="1"/>
          </p:cNvSpPr>
          <p:nvPr/>
        </p:nvSpPr>
        <p:spPr bwMode="auto">
          <a:xfrm>
            <a:off x="1067714" y="3314700"/>
            <a:ext cx="6094412" cy="14859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Database Administrators &amp;</a:t>
            </a:r>
          </a:p>
          <a:p>
            <a:pPr algn="ctr"/>
            <a:r>
              <a:rPr lang="en-US" sz="1650"/>
              <a:t>Data Modelers</a:t>
            </a:r>
          </a:p>
        </p:txBody>
      </p:sp>
      <p:sp>
        <p:nvSpPr>
          <p:cNvPr id="269396" name="Oval 84"/>
          <p:cNvSpPr>
            <a:spLocks noChangeArrowheads="1"/>
          </p:cNvSpPr>
          <p:nvPr/>
        </p:nvSpPr>
        <p:spPr bwMode="auto">
          <a:xfrm>
            <a:off x="1067714" y="628650"/>
            <a:ext cx="6094412" cy="9144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Application Developers</a:t>
            </a:r>
          </a:p>
        </p:txBody>
      </p:sp>
      <p:sp>
        <p:nvSpPr>
          <p:cNvPr id="269397" name="Oval 85"/>
          <p:cNvSpPr>
            <a:spLocks noChangeArrowheads="1"/>
          </p:cNvSpPr>
          <p:nvPr/>
        </p:nvSpPr>
        <p:spPr bwMode="auto">
          <a:xfrm rot="-5400000">
            <a:off x="5914163" y="1686193"/>
            <a:ext cx="3943350" cy="2056865"/>
          </a:xfrm>
          <a:prstGeom prst="ellipse">
            <a:avLst/>
          </a:prstGeom>
          <a:solidFill>
            <a:srgbClr val="99CC00">
              <a:alpha val="70195"/>
            </a:srgbClr>
          </a:solidFill>
          <a:ln>
            <a:noFill/>
          </a:ln>
          <a:effectLst/>
        </p:spPr>
        <p:txBody>
          <a:bodyPr wrap="none" anchor="ctr"/>
          <a:lstStyle/>
          <a:p>
            <a:pPr algn="ctr"/>
            <a:r>
              <a:rPr lang="en-US" sz="1650"/>
              <a:t>Data Governance Team</a:t>
            </a:r>
          </a:p>
        </p:txBody>
      </p:sp>
      <p:sp>
        <p:nvSpPr>
          <p:cNvPr id="269398" name="Oval 86"/>
          <p:cNvSpPr>
            <a:spLocks noChangeArrowheads="1"/>
          </p:cNvSpPr>
          <p:nvPr/>
        </p:nvSpPr>
        <p:spPr bwMode="auto">
          <a:xfrm>
            <a:off x="1067714" y="1428750"/>
            <a:ext cx="6170593" cy="20574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Enterprise</a:t>
            </a:r>
          </a:p>
          <a:p>
            <a:pPr algn="ctr"/>
            <a:r>
              <a:rPr lang="en-US" sz="1650"/>
              <a:t>Data</a:t>
            </a:r>
          </a:p>
          <a:p>
            <a:pPr algn="ctr"/>
            <a:r>
              <a:rPr lang="en-US" sz="1650"/>
              <a:t>Modelers</a:t>
            </a:r>
          </a:p>
        </p:txBody>
      </p:sp>
      <p:sp>
        <p:nvSpPr>
          <p:cNvPr id="269399" name="Oval 87"/>
          <p:cNvSpPr>
            <a:spLocks noChangeArrowheads="1"/>
          </p:cNvSpPr>
          <p:nvPr/>
        </p:nvSpPr>
        <p:spPr bwMode="auto">
          <a:xfrm>
            <a:off x="4724361" y="1314450"/>
            <a:ext cx="2971026" cy="28575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dirty="0" smtClean="0"/>
              <a:t>Developers</a:t>
            </a:r>
            <a:endParaRPr lang="en-US" sz="1650" dirty="0"/>
          </a:p>
        </p:txBody>
      </p:sp>
      <p:sp>
        <p:nvSpPr>
          <p:cNvPr id="9"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1046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116"/>
          <p:cNvSpPr>
            <a:spLocks noChangeShapeType="1"/>
          </p:cNvSpPr>
          <p:nvPr/>
        </p:nvSpPr>
        <p:spPr bwMode="auto">
          <a:xfrm flipV="1">
            <a:off x="1567795" y="1885218"/>
            <a:ext cx="7398998" cy="21431"/>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83" name="Line 108"/>
          <p:cNvSpPr>
            <a:spLocks noChangeShapeType="1"/>
          </p:cNvSpPr>
          <p:nvPr/>
        </p:nvSpPr>
        <p:spPr bwMode="auto">
          <a:xfrm>
            <a:off x="1567795" y="2746038"/>
            <a:ext cx="7372018"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84" name="Line 116"/>
          <p:cNvSpPr>
            <a:spLocks noChangeShapeType="1"/>
          </p:cNvSpPr>
          <p:nvPr/>
        </p:nvSpPr>
        <p:spPr bwMode="auto">
          <a:xfrm flipV="1">
            <a:off x="1567795" y="1603038"/>
            <a:ext cx="7398998" cy="25899"/>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85" name="Line 86"/>
          <p:cNvSpPr>
            <a:spLocks noChangeShapeType="1"/>
          </p:cNvSpPr>
          <p:nvPr/>
        </p:nvSpPr>
        <p:spPr bwMode="auto">
          <a:xfrm>
            <a:off x="1567795" y="3860463"/>
            <a:ext cx="7398998"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pic>
        <p:nvPicPr>
          <p:cNvPr id="20486" name="Picture 31" descr="xm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2229" y="4374814"/>
            <a:ext cx="422567" cy="44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8668" y="4355763"/>
            <a:ext cx="857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19911" y="4355763"/>
            <a:ext cx="857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8794" y="4346238"/>
            <a:ext cx="857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Rectangle 72"/>
          <p:cNvSpPr>
            <a:spLocks noChangeArrowheads="1"/>
          </p:cNvSpPr>
          <p:nvPr/>
        </p:nvSpPr>
        <p:spPr bwMode="auto">
          <a:xfrm rot="5400000">
            <a:off x="4250654" y="-450866"/>
            <a:ext cx="857250" cy="8565508"/>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p>
        </p:txBody>
      </p:sp>
      <p:sp>
        <p:nvSpPr>
          <p:cNvPr id="20491" name="Rectangle 113"/>
          <p:cNvSpPr>
            <a:spLocks noChangeArrowheads="1"/>
          </p:cNvSpPr>
          <p:nvPr/>
        </p:nvSpPr>
        <p:spPr bwMode="auto">
          <a:xfrm rot="5400000">
            <a:off x="4127904" y="-1432451"/>
            <a:ext cx="1085850" cy="8585579"/>
          </a:xfrm>
          <a:prstGeom prst="rect">
            <a:avLst/>
          </a:prstGeom>
          <a:solidFill>
            <a:srgbClr val="4D4D4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257175" indent="-257175" algn="ctr"/>
            <a:endParaRPr lang="en-US" sz="1050"/>
          </a:p>
        </p:txBody>
      </p:sp>
      <p:sp>
        <p:nvSpPr>
          <p:cNvPr id="20492" name="Rectangle 103"/>
          <p:cNvSpPr>
            <a:spLocks noChangeArrowheads="1"/>
          </p:cNvSpPr>
          <p:nvPr/>
        </p:nvSpPr>
        <p:spPr bwMode="auto">
          <a:xfrm rot="5400000">
            <a:off x="4183468" y="-2461151"/>
            <a:ext cx="971550" cy="8585579"/>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p>
        </p:txBody>
      </p:sp>
      <p:sp>
        <p:nvSpPr>
          <p:cNvPr id="20493" name="Line 21"/>
          <p:cNvSpPr>
            <a:spLocks noChangeShapeType="1"/>
          </p:cNvSpPr>
          <p:nvPr/>
        </p:nvSpPr>
        <p:spPr bwMode="auto">
          <a:xfrm flipH="1" flipV="1">
            <a:off x="3869071" y="4146213"/>
            <a:ext cx="172992" cy="2143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4" name="Line 22"/>
          <p:cNvSpPr>
            <a:spLocks noChangeShapeType="1"/>
          </p:cNvSpPr>
          <p:nvPr/>
        </p:nvSpPr>
        <p:spPr bwMode="auto">
          <a:xfrm flipV="1">
            <a:off x="4053172" y="4167645"/>
            <a:ext cx="1218883" cy="1785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5" name="Line 25"/>
          <p:cNvSpPr>
            <a:spLocks noChangeShapeType="1"/>
          </p:cNvSpPr>
          <p:nvPr/>
        </p:nvSpPr>
        <p:spPr bwMode="auto">
          <a:xfrm flipH="1" flipV="1">
            <a:off x="5986243" y="3204429"/>
            <a:ext cx="557269" cy="2547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6" name="Line 26"/>
          <p:cNvSpPr>
            <a:spLocks noChangeShapeType="1"/>
          </p:cNvSpPr>
          <p:nvPr/>
        </p:nvSpPr>
        <p:spPr bwMode="auto">
          <a:xfrm flipV="1">
            <a:off x="2613685" y="3007975"/>
            <a:ext cx="36503" cy="13668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7" name="Line 30"/>
          <p:cNvSpPr>
            <a:spLocks noChangeShapeType="1"/>
          </p:cNvSpPr>
          <p:nvPr/>
        </p:nvSpPr>
        <p:spPr bwMode="auto">
          <a:xfrm flipV="1">
            <a:off x="4013496" y="2878197"/>
            <a:ext cx="1442662" cy="59055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8" name="Line 31"/>
          <p:cNvSpPr>
            <a:spLocks noChangeShapeType="1"/>
          </p:cNvSpPr>
          <p:nvPr/>
        </p:nvSpPr>
        <p:spPr bwMode="auto">
          <a:xfrm flipH="1" flipV="1">
            <a:off x="5043515" y="3157994"/>
            <a:ext cx="272979" cy="3125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499" name="Line 32"/>
          <p:cNvSpPr>
            <a:spLocks noChangeShapeType="1"/>
          </p:cNvSpPr>
          <p:nvPr/>
        </p:nvSpPr>
        <p:spPr bwMode="auto">
          <a:xfrm flipV="1">
            <a:off x="5697394" y="1145837"/>
            <a:ext cx="641183"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00" name="Line 33"/>
          <p:cNvSpPr>
            <a:spLocks noChangeShapeType="1"/>
          </p:cNvSpPr>
          <p:nvPr/>
        </p:nvSpPr>
        <p:spPr bwMode="auto">
          <a:xfrm flipH="1" flipV="1">
            <a:off x="2148668" y="2091194"/>
            <a:ext cx="428513" cy="7405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01" name="Line 34"/>
          <p:cNvSpPr>
            <a:spLocks noChangeShapeType="1"/>
          </p:cNvSpPr>
          <p:nvPr/>
        </p:nvSpPr>
        <p:spPr bwMode="auto">
          <a:xfrm flipV="1">
            <a:off x="2601783" y="2136438"/>
            <a:ext cx="689588" cy="6953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02" name="Line 35"/>
          <p:cNvSpPr>
            <a:spLocks noChangeShapeType="1"/>
          </p:cNvSpPr>
          <p:nvPr/>
        </p:nvSpPr>
        <p:spPr bwMode="auto">
          <a:xfrm flipV="1">
            <a:off x="2567659" y="2136438"/>
            <a:ext cx="2834537" cy="6953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03" name="Line 36"/>
          <p:cNvSpPr>
            <a:spLocks noChangeShapeType="1"/>
          </p:cNvSpPr>
          <p:nvPr/>
        </p:nvSpPr>
        <p:spPr bwMode="auto">
          <a:xfrm flipH="1" flipV="1">
            <a:off x="4411855" y="2136437"/>
            <a:ext cx="1050650" cy="6405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04" name="Line 38"/>
          <p:cNvSpPr>
            <a:spLocks noChangeShapeType="1"/>
          </p:cNvSpPr>
          <p:nvPr/>
        </p:nvSpPr>
        <p:spPr bwMode="auto">
          <a:xfrm flipV="1">
            <a:off x="6795658" y="1060113"/>
            <a:ext cx="152360" cy="876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05" name="Line 39"/>
          <p:cNvSpPr>
            <a:spLocks noChangeShapeType="1"/>
          </p:cNvSpPr>
          <p:nvPr/>
        </p:nvSpPr>
        <p:spPr bwMode="auto">
          <a:xfrm flipV="1">
            <a:off x="3258043" y="1231563"/>
            <a:ext cx="1290300" cy="4381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06" name="Line 40"/>
          <p:cNvSpPr>
            <a:spLocks noChangeShapeType="1"/>
          </p:cNvSpPr>
          <p:nvPr/>
        </p:nvSpPr>
        <p:spPr bwMode="auto">
          <a:xfrm flipH="1" flipV="1">
            <a:off x="4510254" y="1231563"/>
            <a:ext cx="4762" cy="7048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07" name="Rectangle 44"/>
          <p:cNvSpPr>
            <a:spLocks noChangeArrowheads="1"/>
          </p:cNvSpPr>
          <p:nvPr/>
        </p:nvSpPr>
        <p:spPr bwMode="auto">
          <a:xfrm>
            <a:off x="2224849" y="1199416"/>
            <a:ext cx="609441" cy="128588"/>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600" b="1"/>
              <a:t>JDBC</a:t>
            </a:r>
          </a:p>
        </p:txBody>
      </p:sp>
      <p:sp>
        <p:nvSpPr>
          <p:cNvPr id="20508" name="Rectangle 45"/>
          <p:cNvSpPr>
            <a:spLocks noChangeArrowheads="1"/>
          </p:cNvSpPr>
          <p:nvPr/>
        </p:nvSpPr>
        <p:spPr bwMode="auto">
          <a:xfrm>
            <a:off x="4552972" y="1239759"/>
            <a:ext cx="609441" cy="128588"/>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600" b="1" dirty="0"/>
              <a:t>Web Services</a:t>
            </a:r>
          </a:p>
        </p:txBody>
      </p:sp>
      <p:sp>
        <p:nvSpPr>
          <p:cNvPr id="20509" name="Rectangle 46"/>
          <p:cNvSpPr>
            <a:spLocks noChangeArrowheads="1"/>
          </p:cNvSpPr>
          <p:nvPr/>
        </p:nvSpPr>
        <p:spPr bwMode="auto">
          <a:xfrm>
            <a:off x="6262397" y="1199416"/>
            <a:ext cx="609441" cy="128588"/>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600" b="1"/>
              <a:t>JDBC</a:t>
            </a:r>
          </a:p>
        </p:txBody>
      </p:sp>
      <p:sp>
        <p:nvSpPr>
          <p:cNvPr id="20510" name="Rectangle 47"/>
          <p:cNvSpPr>
            <a:spLocks noChangeArrowheads="1"/>
          </p:cNvSpPr>
          <p:nvPr/>
        </p:nvSpPr>
        <p:spPr bwMode="auto">
          <a:xfrm>
            <a:off x="6871838" y="1199416"/>
            <a:ext cx="609441" cy="128588"/>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600" b="1"/>
              <a:t>REST</a:t>
            </a:r>
          </a:p>
        </p:txBody>
      </p:sp>
      <p:sp>
        <p:nvSpPr>
          <p:cNvPr id="20511" name="Line 48"/>
          <p:cNvSpPr>
            <a:spLocks noChangeShapeType="1"/>
          </p:cNvSpPr>
          <p:nvPr/>
        </p:nvSpPr>
        <p:spPr bwMode="auto">
          <a:xfrm flipV="1">
            <a:off x="5164134" y="4146213"/>
            <a:ext cx="152360" cy="214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12" name="Line 49"/>
          <p:cNvSpPr>
            <a:spLocks noChangeShapeType="1"/>
          </p:cNvSpPr>
          <p:nvPr/>
        </p:nvSpPr>
        <p:spPr bwMode="auto">
          <a:xfrm flipV="1">
            <a:off x="5462505" y="2190017"/>
            <a:ext cx="158709" cy="5869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3" name="Line 50"/>
          <p:cNvSpPr>
            <a:spLocks noChangeShapeType="1"/>
          </p:cNvSpPr>
          <p:nvPr/>
        </p:nvSpPr>
        <p:spPr bwMode="auto">
          <a:xfrm flipH="1" flipV="1">
            <a:off x="3976186" y="4167645"/>
            <a:ext cx="1187948" cy="19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14" name="Line 52"/>
          <p:cNvSpPr>
            <a:spLocks noChangeShapeType="1"/>
          </p:cNvSpPr>
          <p:nvPr/>
        </p:nvSpPr>
        <p:spPr bwMode="auto">
          <a:xfrm flipV="1">
            <a:off x="3945250" y="3719671"/>
            <a:ext cx="3173" cy="2550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5" name="Line 53"/>
          <p:cNvSpPr>
            <a:spLocks noChangeShapeType="1"/>
          </p:cNvSpPr>
          <p:nvPr/>
        </p:nvSpPr>
        <p:spPr bwMode="auto">
          <a:xfrm flipV="1">
            <a:off x="5240313" y="3708355"/>
            <a:ext cx="4364" cy="266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6" name="Line 54"/>
          <p:cNvSpPr>
            <a:spLocks noChangeShapeType="1"/>
          </p:cNvSpPr>
          <p:nvPr/>
        </p:nvSpPr>
        <p:spPr bwMode="auto">
          <a:xfrm flipH="1" flipV="1">
            <a:off x="6643298" y="3708355"/>
            <a:ext cx="0" cy="6664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7" name="Line 59"/>
          <p:cNvSpPr>
            <a:spLocks noChangeShapeType="1"/>
          </p:cNvSpPr>
          <p:nvPr/>
        </p:nvSpPr>
        <p:spPr bwMode="auto">
          <a:xfrm flipV="1">
            <a:off x="4042063" y="3157995"/>
            <a:ext cx="1796582" cy="3125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8" name="Line 60"/>
          <p:cNvSpPr>
            <a:spLocks noChangeShapeType="1"/>
          </p:cNvSpPr>
          <p:nvPr/>
        </p:nvSpPr>
        <p:spPr bwMode="auto">
          <a:xfrm flipV="1">
            <a:off x="5272055" y="3174663"/>
            <a:ext cx="609441" cy="2958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19" name="Line 62"/>
          <p:cNvSpPr>
            <a:spLocks noChangeShapeType="1"/>
          </p:cNvSpPr>
          <p:nvPr/>
        </p:nvSpPr>
        <p:spPr bwMode="auto">
          <a:xfrm flipV="1">
            <a:off x="3291371" y="1778061"/>
            <a:ext cx="0" cy="2330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20" name="Line 37"/>
          <p:cNvSpPr>
            <a:spLocks noChangeShapeType="1"/>
          </p:cNvSpPr>
          <p:nvPr/>
        </p:nvSpPr>
        <p:spPr bwMode="auto">
          <a:xfrm flipV="1">
            <a:off x="5462505" y="2203113"/>
            <a:ext cx="1156988" cy="57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22" name="Text Box 70"/>
          <p:cNvSpPr txBox="1">
            <a:spLocks noChangeArrowheads="1"/>
          </p:cNvSpPr>
          <p:nvPr/>
        </p:nvSpPr>
        <p:spPr bwMode="auto">
          <a:xfrm>
            <a:off x="4837195" y="4508163"/>
            <a:ext cx="76174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Order2 DB</a:t>
            </a:r>
          </a:p>
        </p:txBody>
      </p:sp>
      <p:sp>
        <p:nvSpPr>
          <p:cNvPr id="20523" name="Rectangle 2"/>
          <p:cNvSpPr>
            <a:spLocks noChangeArrowheads="1"/>
          </p:cNvSpPr>
          <p:nvPr/>
        </p:nvSpPr>
        <p:spPr bwMode="auto">
          <a:xfrm>
            <a:off x="383829" y="1354198"/>
            <a:ext cx="8578204" cy="289917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0524" name="Rectangle 3"/>
          <p:cNvSpPr>
            <a:spLocks noGrp="1"/>
          </p:cNvSpPr>
          <p:nvPr>
            <p:ph type="title"/>
          </p:nvPr>
        </p:nvSpPr>
        <p:spPr>
          <a:xfrm>
            <a:off x="1316119" y="5667"/>
            <a:ext cx="7454791" cy="628650"/>
          </a:xfrm>
        </p:spPr>
        <p:txBody>
          <a:bodyPr/>
          <a:lstStyle/>
          <a:p>
            <a:pPr eaLnBrk="1" hangingPunct="1"/>
            <a:r>
              <a:rPr lang="en-US" smtClean="0">
                <a:solidFill>
                  <a:schemeClr val="bg1"/>
                </a:solidFill>
              </a:rPr>
              <a:t>Data Abstraction “</a:t>
            </a:r>
            <a:r>
              <a:rPr lang="en-US" b="1" smtClean="0">
                <a:solidFill>
                  <a:schemeClr val="bg1"/>
                </a:solidFill>
              </a:rPr>
              <a:t>Technical”</a:t>
            </a:r>
            <a:r>
              <a:rPr lang="en-US" smtClean="0">
                <a:solidFill>
                  <a:schemeClr val="bg1"/>
                </a:solidFill>
              </a:rPr>
              <a:t> Design</a:t>
            </a:r>
            <a:br>
              <a:rPr lang="en-US" smtClean="0">
                <a:solidFill>
                  <a:schemeClr val="bg1"/>
                </a:solidFill>
              </a:rPr>
            </a:br>
            <a:r>
              <a:rPr lang="en-US" sz="1275">
                <a:solidFill>
                  <a:schemeClr val="bg1"/>
                </a:solidFill>
              </a:rPr>
              <a:t>Sub-Layered Architecture View</a:t>
            </a:r>
          </a:p>
        </p:txBody>
      </p:sp>
      <p:sp>
        <p:nvSpPr>
          <p:cNvPr id="20525" name="Text Box 9"/>
          <p:cNvSpPr txBox="1">
            <a:spLocks noChangeArrowheads="1"/>
          </p:cNvSpPr>
          <p:nvPr/>
        </p:nvSpPr>
        <p:spPr bwMode="auto">
          <a:xfrm>
            <a:off x="2089957" y="4508163"/>
            <a:ext cx="98616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dirty="0">
                <a:solidFill>
                  <a:schemeClr val="tx1"/>
                </a:solidFill>
              </a:rPr>
              <a:t>Customers DB</a:t>
            </a:r>
          </a:p>
        </p:txBody>
      </p:sp>
      <p:sp>
        <p:nvSpPr>
          <p:cNvPr id="20526" name="Text Box 12"/>
          <p:cNvSpPr txBox="1">
            <a:spLocks noChangeArrowheads="1"/>
          </p:cNvSpPr>
          <p:nvPr/>
        </p:nvSpPr>
        <p:spPr bwMode="auto">
          <a:xfrm>
            <a:off x="3618312" y="4517688"/>
            <a:ext cx="76174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dirty="0">
                <a:solidFill>
                  <a:schemeClr val="tx1"/>
                </a:solidFill>
              </a:rPr>
              <a:t>Order1 DB</a:t>
            </a:r>
          </a:p>
        </p:txBody>
      </p:sp>
      <p:sp>
        <p:nvSpPr>
          <p:cNvPr id="20527" name="Text Box 15"/>
          <p:cNvSpPr txBox="1">
            <a:spLocks noChangeArrowheads="1"/>
          </p:cNvSpPr>
          <p:nvPr/>
        </p:nvSpPr>
        <p:spPr bwMode="auto">
          <a:xfrm>
            <a:off x="6260936" y="4426475"/>
            <a:ext cx="54854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750" b="1" dirty="0">
                <a:solidFill>
                  <a:schemeClr val="tx1"/>
                </a:solidFill>
              </a:rPr>
              <a:t>Product</a:t>
            </a:r>
          </a:p>
          <a:p>
            <a:pPr algn="ctr" eaLnBrk="1" hangingPunct="1"/>
            <a:r>
              <a:rPr lang="en-US" sz="750" b="1" dirty="0">
                <a:solidFill>
                  <a:schemeClr val="tx1"/>
                </a:solidFill>
              </a:rPr>
              <a:t>Catalog</a:t>
            </a:r>
          </a:p>
        </p:txBody>
      </p:sp>
      <p:sp>
        <p:nvSpPr>
          <p:cNvPr id="20528" name="Text Box 17"/>
          <p:cNvSpPr txBox="1">
            <a:spLocks noChangeArrowheads="1"/>
          </p:cNvSpPr>
          <p:nvPr/>
        </p:nvSpPr>
        <p:spPr bwMode="auto">
          <a:xfrm>
            <a:off x="320345" y="831514"/>
            <a:ext cx="13077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Consumers</a:t>
            </a:r>
          </a:p>
        </p:txBody>
      </p:sp>
      <p:sp>
        <p:nvSpPr>
          <p:cNvPr id="20529" name="Oval 74"/>
          <p:cNvSpPr>
            <a:spLocks noChangeArrowheads="1"/>
          </p:cNvSpPr>
          <p:nvPr/>
        </p:nvSpPr>
        <p:spPr bwMode="auto">
          <a:xfrm>
            <a:off x="3626248" y="3917614"/>
            <a:ext cx="934793" cy="250031"/>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750" b="1"/>
              <a:t>ORDERS</a:t>
            </a:r>
          </a:p>
        </p:txBody>
      </p:sp>
      <p:sp>
        <p:nvSpPr>
          <p:cNvPr id="20530" name="Oval 75"/>
          <p:cNvSpPr>
            <a:spLocks noChangeArrowheads="1"/>
          </p:cNvSpPr>
          <p:nvPr/>
        </p:nvSpPr>
        <p:spPr bwMode="auto">
          <a:xfrm>
            <a:off x="4854652" y="3917614"/>
            <a:ext cx="1001451" cy="250031"/>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750" b="1"/>
              <a:t>ORDER DETAILS</a:t>
            </a:r>
          </a:p>
        </p:txBody>
      </p:sp>
      <p:sp>
        <p:nvSpPr>
          <p:cNvPr id="20531" name="Oval 76"/>
          <p:cNvSpPr>
            <a:spLocks noChangeArrowheads="1"/>
          </p:cNvSpPr>
          <p:nvPr/>
        </p:nvSpPr>
        <p:spPr bwMode="auto">
          <a:xfrm>
            <a:off x="6075121" y="3917614"/>
            <a:ext cx="1225231" cy="250031"/>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PRODUCTS</a:t>
            </a:r>
          </a:p>
        </p:txBody>
      </p:sp>
      <p:sp>
        <p:nvSpPr>
          <p:cNvPr id="20532" name="Oval 77"/>
          <p:cNvSpPr>
            <a:spLocks noChangeArrowheads="1"/>
          </p:cNvSpPr>
          <p:nvPr/>
        </p:nvSpPr>
        <p:spPr bwMode="auto">
          <a:xfrm>
            <a:off x="1843948" y="3917614"/>
            <a:ext cx="1447423" cy="250031"/>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CUSTOMERS</a:t>
            </a:r>
          </a:p>
        </p:txBody>
      </p:sp>
      <p:sp>
        <p:nvSpPr>
          <p:cNvPr id="20533" name="Text Box 78"/>
          <p:cNvSpPr txBox="1">
            <a:spLocks noChangeArrowheads="1"/>
          </p:cNvSpPr>
          <p:nvPr/>
        </p:nvSpPr>
        <p:spPr bwMode="auto">
          <a:xfrm>
            <a:off x="7138469" y="3974763"/>
            <a:ext cx="182832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Metadata</a:t>
            </a:r>
          </a:p>
        </p:txBody>
      </p:sp>
      <p:sp>
        <p:nvSpPr>
          <p:cNvPr id="20534" name="Text Box 79"/>
          <p:cNvSpPr txBox="1">
            <a:spLocks noChangeArrowheads="1"/>
          </p:cNvSpPr>
          <p:nvPr/>
        </p:nvSpPr>
        <p:spPr bwMode="auto">
          <a:xfrm>
            <a:off x="396525" y="3604479"/>
            <a:ext cx="1668029" cy="3000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b="1" i="1">
                <a:solidFill>
                  <a:srgbClr val="0F384C"/>
                </a:solidFill>
              </a:rPr>
              <a:t>Physical Layer</a:t>
            </a:r>
          </a:p>
        </p:txBody>
      </p:sp>
      <p:sp>
        <p:nvSpPr>
          <p:cNvPr id="20535" name="Oval 88"/>
          <p:cNvSpPr>
            <a:spLocks noChangeArrowheads="1"/>
          </p:cNvSpPr>
          <p:nvPr/>
        </p:nvSpPr>
        <p:spPr bwMode="auto">
          <a:xfrm>
            <a:off x="3519912" y="3917614"/>
            <a:ext cx="934795" cy="235744"/>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ORDERS</a:t>
            </a:r>
          </a:p>
        </p:txBody>
      </p:sp>
      <p:sp>
        <p:nvSpPr>
          <p:cNvPr id="20536" name="Oval 90"/>
          <p:cNvSpPr>
            <a:spLocks noChangeArrowheads="1"/>
          </p:cNvSpPr>
          <p:nvPr/>
        </p:nvSpPr>
        <p:spPr bwMode="auto">
          <a:xfrm>
            <a:off x="4764187" y="3917614"/>
            <a:ext cx="1001453" cy="235744"/>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 DETAILS</a:t>
            </a:r>
          </a:p>
        </p:txBody>
      </p:sp>
      <p:sp>
        <p:nvSpPr>
          <p:cNvPr id="20537" name="Oval 94"/>
          <p:cNvSpPr>
            <a:spLocks noChangeArrowheads="1"/>
          </p:cNvSpPr>
          <p:nvPr/>
        </p:nvSpPr>
        <p:spPr bwMode="auto">
          <a:xfrm>
            <a:off x="4803865" y="3468748"/>
            <a:ext cx="1103025" cy="25092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750" b="1"/>
              <a:t>Order Details</a:t>
            </a:r>
          </a:p>
        </p:txBody>
      </p:sp>
      <p:sp>
        <p:nvSpPr>
          <p:cNvPr id="20538" name="Oval 95"/>
          <p:cNvSpPr>
            <a:spLocks noChangeArrowheads="1"/>
          </p:cNvSpPr>
          <p:nvPr/>
        </p:nvSpPr>
        <p:spPr bwMode="auto">
          <a:xfrm>
            <a:off x="6075121" y="3459223"/>
            <a:ext cx="1090329" cy="25092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Product Catalog</a:t>
            </a:r>
          </a:p>
        </p:txBody>
      </p:sp>
      <p:sp>
        <p:nvSpPr>
          <p:cNvPr id="20539" name="Oval 96"/>
          <p:cNvSpPr>
            <a:spLocks noChangeArrowheads="1"/>
          </p:cNvSpPr>
          <p:nvPr/>
        </p:nvSpPr>
        <p:spPr bwMode="auto">
          <a:xfrm>
            <a:off x="2064554" y="3459224"/>
            <a:ext cx="1193489" cy="244672"/>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Customers</a:t>
            </a:r>
          </a:p>
        </p:txBody>
      </p:sp>
      <p:sp>
        <p:nvSpPr>
          <p:cNvPr id="20540" name="Text Box 97"/>
          <p:cNvSpPr txBox="1">
            <a:spLocks noChangeArrowheads="1"/>
          </p:cNvSpPr>
          <p:nvPr/>
        </p:nvSpPr>
        <p:spPr bwMode="auto">
          <a:xfrm>
            <a:off x="7252739" y="3606861"/>
            <a:ext cx="17045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Formatting</a:t>
            </a:r>
          </a:p>
        </p:txBody>
      </p:sp>
      <p:sp>
        <p:nvSpPr>
          <p:cNvPr id="20541" name="Oval 99"/>
          <p:cNvSpPr>
            <a:spLocks noChangeArrowheads="1"/>
          </p:cNvSpPr>
          <p:nvPr/>
        </p:nvSpPr>
        <p:spPr bwMode="auto">
          <a:xfrm>
            <a:off x="3573873" y="3460413"/>
            <a:ext cx="1025258" cy="25092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750" b="1"/>
              <a:t>Orders</a:t>
            </a:r>
          </a:p>
        </p:txBody>
      </p:sp>
      <p:sp>
        <p:nvSpPr>
          <p:cNvPr id="20542" name="Oval 100"/>
          <p:cNvSpPr>
            <a:spLocks noChangeArrowheads="1"/>
          </p:cNvSpPr>
          <p:nvPr/>
        </p:nvSpPr>
        <p:spPr bwMode="auto">
          <a:xfrm>
            <a:off x="3489758" y="3459223"/>
            <a:ext cx="1025258" cy="25092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Orders</a:t>
            </a:r>
          </a:p>
        </p:txBody>
      </p:sp>
      <p:sp>
        <p:nvSpPr>
          <p:cNvPr id="20543" name="Oval 101"/>
          <p:cNvSpPr>
            <a:spLocks noChangeArrowheads="1"/>
          </p:cNvSpPr>
          <p:nvPr/>
        </p:nvSpPr>
        <p:spPr bwMode="auto">
          <a:xfrm>
            <a:off x="4697530" y="3468748"/>
            <a:ext cx="1103026" cy="25092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 Details</a:t>
            </a:r>
          </a:p>
        </p:txBody>
      </p:sp>
      <p:sp>
        <p:nvSpPr>
          <p:cNvPr id="20544" name="Text Box 114"/>
          <p:cNvSpPr txBox="1">
            <a:spLocks noChangeArrowheads="1"/>
          </p:cNvSpPr>
          <p:nvPr/>
        </p:nvSpPr>
        <p:spPr bwMode="auto">
          <a:xfrm>
            <a:off x="7481281" y="1656617"/>
            <a:ext cx="147599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Services</a:t>
            </a:r>
          </a:p>
        </p:txBody>
      </p:sp>
      <p:sp>
        <p:nvSpPr>
          <p:cNvPr id="20545" name="Text Box 115"/>
          <p:cNvSpPr txBox="1">
            <a:spLocks noChangeArrowheads="1"/>
          </p:cNvSpPr>
          <p:nvPr/>
        </p:nvSpPr>
        <p:spPr bwMode="auto">
          <a:xfrm>
            <a:off x="7252739" y="1869738"/>
            <a:ext cx="17045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Views</a:t>
            </a:r>
          </a:p>
        </p:txBody>
      </p:sp>
      <p:sp>
        <p:nvSpPr>
          <p:cNvPr id="20546" name="Oval 118"/>
          <p:cNvSpPr>
            <a:spLocks noChangeArrowheads="1"/>
          </p:cNvSpPr>
          <p:nvPr/>
        </p:nvSpPr>
        <p:spPr bwMode="auto">
          <a:xfrm>
            <a:off x="5195875" y="1936413"/>
            <a:ext cx="914162"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Buyer</a:t>
            </a:r>
          </a:p>
        </p:txBody>
      </p:sp>
      <p:sp>
        <p:nvSpPr>
          <p:cNvPr id="20547" name="Oval 119"/>
          <p:cNvSpPr>
            <a:spLocks noChangeArrowheads="1"/>
          </p:cNvSpPr>
          <p:nvPr/>
        </p:nvSpPr>
        <p:spPr bwMode="auto">
          <a:xfrm>
            <a:off x="6338578" y="1936413"/>
            <a:ext cx="914162"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rgbClr val="FFFFFF"/>
                </a:solidFill>
              </a:rPr>
              <a:t>Order</a:t>
            </a:r>
          </a:p>
        </p:txBody>
      </p:sp>
      <p:sp>
        <p:nvSpPr>
          <p:cNvPr id="20548" name="Oval 120"/>
          <p:cNvSpPr>
            <a:spLocks noChangeArrowheads="1"/>
          </p:cNvSpPr>
          <p:nvPr/>
        </p:nvSpPr>
        <p:spPr bwMode="auto">
          <a:xfrm>
            <a:off x="4053172" y="1936413"/>
            <a:ext cx="914162"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p>
        </p:txBody>
      </p:sp>
      <p:sp>
        <p:nvSpPr>
          <p:cNvPr id="20549" name="Oval 121"/>
          <p:cNvSpPr>
            <a:spLocks noChangeArrowheads="1"/>
          </p:cNvSpPr>
          <p:nvPr/>
        </p:nvSpPr>
        <p:spPr bwMode="auto">
          <a:xfrm>
            <a:off x="2758110" y="1936413"/>
            <a:ext cx="1110961"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a:t>
            </a:r>
          </a:p>
        </p:txBody>
      </p:sp>
      <p:sp>
        <p:nvSpPr>
          <p:cNvPr id="20550" name="Text Box 122"/>
          <p:cNvSpPr txBox="1">
            <a:spLocks noChangeArrowheads="1"/>
          </p:cNvSpPr>
          <p:nvPr/>
        </p:nvSpPr>
        <p:spPr bwMode="auto">
          <a:xfrm>
            <a:off x="396526" y="1606610"/>
            <a:ext cx="1752143" cy="3000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b="1" i="1">
                <a:solidFill>
                  <a:srgbClr val="0F384C"/>
                </a:solidFill>
              </a:rPr>
              <a:t>Application Layer</a:t>
            </a:r>
          </a:p>
        </p:txBody>
      </p:sp>
      <p:sp>
        <p:nvSpPr>
          <p:cNvPr id="19545" name="Text Box 123"/>
          <p:cNvSpPr txBox="1">
            <a:spLocks noChangeArrowheads="1"/>
          </p:cNvSpPr>
          <p:nvPr/>
        </p:nvSpPr>
        <p:spPr bwMode="auto">
          <a:xfrm>
            <a:off x="2605750" y="1669713"/>
            <a:ext cx="1588674" cy="213585"/>
          </a:xfrm>
          <a:prstGeom prst="rect">
            <a:avLst/>
          </a:prstGeom>
          <a:solidFill>
            <a:srgbClr val="33689C"/>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788" b="1"/>
              <a:t>getCustomerByID(id)</a:t>
            </a:r>
          </a:p>
        </p:txBody>
      </p:sp>
      <p:sp>
        <p:nvSpPr>
          <p:cNvPr id="19546" name="Text Box 124"/>
          <p:cNvSpPr txBox="1">
            <a:spLocks noChangeArrowheads="1"/>
          </p:cNvSpPr>
          <p:nvPr/>
        </p:nvSpPr>
        <p:spPr bwMode="auto">
          <a:xfrm>
            <a:off x="4267430" y="1673286"/>
            <a:ext cx="1309346" cy="213585"/>
          </a:xfrm>
          <a:prstGeom prst="rect">
            <a:avLst/>
          </a:prstGeom>
          <a:solidFill>
            <a:srgbClr val="33689C"/>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788" b="1" dirty="0" err="1"/>
              <a:t>getOrderByID</a:t>
            </a:r>
            <a:r>
              <a:rPr lang="en-US" sz="788" b="1" dirty="0"/>
              <a:t>(id)</a:t>
            </a:r>
          </a:p>
        </p:txBody>
      </p:sp>
      <p:sp>
        <p:nvSpPr>
          <p:cNvPr id="19547" name="Text Box 125"/>
          <p:cNvSpPr txBox="1">
            <a:spLocks noChangeArrowheads="1"/>
          </p:cNvSpPr>
          <p:nvPr/>
        </p:nvSpPr>
        <p:spPr bwMode="auto">
          <a:xfrm>
            <a:off x="6110037" y="1651854"/>
            <a:ext cx="1234754" cy="213585"/>
          </a:xfrm>
          <a:prstGeom prst="rect">
            <a:avLst/>
          </a:prstGeom>
          <a:solidFill>
            <a:srgbClr val="33689C"/>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788" b="1"/>
              <a:t>getOpenOrder()</a:t>
            </a:r>
          </a:p>
        </p:txBody>
      </p:sp>
      <p:sp>
        <p:nvSpPr>
          <p:cNvPr id="20554" name="Oval 105"/>
          <p:cNvSpPr>
            <a:spLocks noChangeArrowheads="1"/>
          </p:cNvSpPr>
          <p:nvPr/>
        </p:nvSpPr>
        <p:spPr bwMode="auto">
          <a:xfrm>
            <a:off x="4510254" y="3005594"/>
            <a:ext cx="741170" cy="21431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Order1</a:t>
            </a:r>
          </a:p>
        </p:txBody>
      </p:sp>
      <p:sp>
        <p:nvSpPr>
          <p:cNvPr id="20555" name="Oval 106"/>
          <p:cNvSpPr>
            <a:spLocks noChangeArrowheads="1"/>
          </p:cNvSpPr>
          <p:nvPr/>
        </p:nvSpPr>
        <p:spPr bwMode="auto">
          <a:xfrm>
            <a:off x="2064555" y="2831763"/>
            <a:ext cx="1074457" cy="27771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a:t>
            </a:r>
          </a:p>
        </p:txBody>
      </p:sp>
      <p:sp>
        <p:nvSpPr>
          <p:cNvPr id="20556" name="Text Box 109"/>
          <p:cNvSpPr txBox="1">
            <a:spLocks noChangeArrowheads="1"/>
          </p:cNvSpPr>
          <p:nvPr/>
        </p:nvSpPr>
        <p:spPr bwMode="auto">
          <a:xfrm>
            <a:off x="7252740" y="2946063"/>
            <a:ext cx="168707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Logical</a:t>
            </a:r>
          </a:p>
        </p:txBody>
      </p:sp>
      <p:sp>
        <p:nvSpPr>
          <p:cNvPr id="20557" name="Oval 110"/>
          <p:cNvSpPr>
            <a:spLocks noChangeArrowheads="1"/>
          </p:cNvSpPr>
          <p:nvPr/>
        </p:nvSpPr>
        <p:spPr bwMode="auto">
          <a:xfrm>
            <a:off x="5500596" y="3005594"/>
            <a:ext cx="755453" cy="214313"/>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Order2</a:t>
            </a:r>
          </a:p>
        </p:txBody>
      </p:sp>
      <p:sp>
        <p:nvSpPr>
          <p:cNvPr id="20558" name="Text Box 104"/>
          <p:cNvSpPr txBox="1">
            <a:spLocks noChangeArrowheads="1"/>
          </p:cNvSpPr>
          <p:nvPr/>
        </p:nvSpPr>
        <p:spPr bwMode="auto">
          <a:xfrm>
            <a:off x="7252740" y="2393613"/>
            <a:ext cx="168707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Business</a:t>
            </a:r>
          </a:p>
        </p:txBody>
      </p:sp>
      <p:sp>
        <p:nvSpPr>
          <p:cNvPr id="20559" name="Oval 111"/>
          <p:cNvSpPr>
            <a:spLocks noChangeArrowheads="1"/>
          </p:cNvSpPr>
          <p:nvPr/>
        </p:nvSpPr>
        <p:spPr bwMode="auto">
          <a:xfrm>
            <a:off x="5729136" y="2317413"/>
            <a:ext cx="857027"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Open Orders</a:t>
            </a:r>
          </a:p>
        </p:txBody>
      </p:sp>
      <p:sp>
        <p:nvSpPr>
          <p:cNvPr id="20560" name="Oval 111"/>
          <p:cNvSpPr>
            <a:spLocks noChangeArrowheads="1"/>
          </p:cNvSpPr>
          <p:nvPr/>
        </p:nvSpPr>
        <p:spPr bwMode="auto">
          <a:xfrm>
            <a:off x="5119694" y="2776994"/>
            <a:ext cx="685622" cy="17145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p>
        </p:txBody>
      </p:sp>
      <p:sp>
        <p:nvSpPr>
          <p:cNvPr id="20561" name="Text Box 107"/>
          <p:cNvSpPr txBox="1">
            <a:spLocks noChangeArrowheads="1"/>
          </p:cNvSpPr>
          <p:nvPr/>
        </p:nvSpPr>
        <p:spPr bwMode="auto">
          <a:xfrm>
            <a:off x="396525" y="2488864"/>
            <a:ext cx="1828324" cy="3000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b="1" i="1">
                <a:solidFill>
                  <a:srgbClr val="0F384C"/>
                </a:solidFill>
              </a:rPr>
              <a:t>Business Layer</a:t>
            </a:r>
          </a:p>
        </p:txBody>
      </p:sp>
      <p:sp>
        <p:nvSpPr>
          <p:cNvPr id="20562" name="Text Box 114"/>
          <p:cNvSpPr txBox="1">
            <a:spLocks noChangeArrowheads="1"/>
          </p:cNvSpPr>
          <p:nvPr/>
        </p:nvSpPr>
        <p:spPr bwMode="auto">
          <a:xfrm>
            <a:off x="7328919" y="1379201"/>
            <a:ext cx="16124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Published</a:t>
            </a:r>
          </a:p>
        </p:txBody>
      </p:sp>
      <p:sp>
        <p:nvSpPr>
          <p:cNvPr id="20563" name="Oval 111"/>
          <p:cNvSpPr>
            <a:spLocks noChangeArrowheads="1"/>
          </p:cNvSpPr>
          <p:nvPr/>
        </p:nvSpPr>
        <p:spPr bwMode="auto">
          <a:xfrm>
            <a:off x="6586162" y="1356579"/>
            <a:ext cx="685622" cy="17145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Order</a:t>
            </a:r>
          </a:p>
        </p:txBody>
      </p:sp>
      <p:sp>
        <p:nvSpPr>
          <p:cNvPr id="20564" name="Line 34"/>
          <p:cNvSpPr>
            <a:spLocks noChangeShapeType="1"/>
          </p:cNvSpPr>
          <p:nvPr/>
        </p:nvSpPr>
        <p:spPr bwMode="auto">
          <a:xfrm flipV="1">
            <a:off x="2148668" y="1145839"/>
            <a:ext cx="0" cy="809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65" name="Oval 106"/>
          <p:cNvSpPr>
            <a:spLocks noChangeArrowheads="1"/>
          </p:cNvSpPr>
          <p:nvPr/>
        </p:nvSpPr>
        <p:spPr bwMode="auto">
          <a:xfrm>
            <a:off x="1567795" y="1345863"/>
            <a:ext cx="1045891" cy="206277"/>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a:t>
            </a:r>
          </a:p>
        </p:txBody>
      </p:sp>
      <p:sp>
        <p:nvSpPr>
          <p:cNvPr id="20566" name="Text Box 17"/>
          <p:cNvSpPr txBox="1">
            <a:spLocks noChangeArrowheads="1"/>
          </p:cNvSpPr>
          <p:nvPr/>
        </p:nvSpPr>
        <p:spPr bwMode="auto">
          <a:xfrm>
            <a:off x="320346" y="4329570"/>
            <a:ext cx="12474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Sources</a:t>
            </a:r>
          </a:p>
        </p:txBody>
      </p:sp>
      <p:sp>
        <p:nvSpPr>
          <p:cNvPr id="20567" name="AutoShape 73"/>
          <p:cNvSpPr>
            <a:spLocks noChangeArrowheads="1"/>
          </p:cNvSpPr>
          <p:nvPr/>
        </p:nvSpPr>
        <p:spPr bwMode="auto">
          <a:xfrm rot="5400000">
            <a:off x="4376893" y="717302"/>
            <a:ext cx="342900" cy="685623"/>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050" b="1"/>
              <a:t>ESB/</a:t>
            </a:r>
            <a:br>
              <a:rPr lang="en-US" sz="1050" b="1"/>
            </a:br>
            <a:r>
              <a:rPr lang="en-US" sz="1050" b="1"/>
              <a:t>BPM</a:t>
            </a:r>
          </a:p>
        </p:txBody>
      </p:sp>
      <p:sp>
        <p:nvSpPr>
          <p:cNvPr id="20568" name="Rectangle 74"/>
          <p:cNvSpPr>
            <a:spLocks noChangeArrowheads="1"/>
          </p:cNvSpPr>
          <p:nvPr/>
        </p:nvSpPr>
        <p:spPr bwMode="auto">
          <a:xfrm>
            <a:off x="1691588" y="888663"/>
            <a:ext cx="1142702" cy="257175"/>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dirty="0"/>
              <a:t>BI Server</a:t>
            </a:r>
          </a:p>
        </p:txBody>
      </p:sp>
      <p:sp>
        <p:nvSpPr>
          <p:cNvPr id="20569" name="Line 75"/>
          <p:cNvSpPr>
            <a:spLocks noChangeShapeType="1"/>
          </p:cNvSpPr>
          <p:nvPr/>
        </p:nvSpPr>
        <p:spPr bwMode="auto">
          <a:xfrm flipV="1">
            <a:off x="4891155" y="1060113"/>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70" name="Rectangle 76"/>
          <p:cNvSpPr>
            <a:spLocks noChangeArrowheads="1"/>
          </p:cNvSpPr>
          <p:nvPr/>
        </p:nvSpPr>
        <p:spPr bwMode="auto">
          <a:xfrm>
            <a:off x="6033857" y="888663"/>
            <a:ext cx="1142702" cy="257175"/>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App Server</a:t>
            </a:r>
          </a:p>
        </p:txBody>
      </p:sp>
      <p:sp>
        <p:nvSpPr>
          <p:cNvPr id="20571" name="Line 77"/>
          <p:cNvSpPr>
            <a:spLocks noChangeShapeType="1"/>
          </p:cNvSpPr>
          <p:nvPr/>
        </p:nvSpPr>
        <p:spPr bwMode="auto">
          <a:xfrm flipH="1">
            <a:off x="2834289" y="1060113"/>
            <a:ext cx="1371242" cy="1"/>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72" name="Oval 117"/>
          <p:cNvSpPr>
            <a:spLocks noChangeArrowheads="1"/>
          </p:cNvSpPr>
          <p:nvPr/>
        </p:nvSpPr>
        <p:spPr bwMode="auto">
          <a:xfrm>
            <a:off x="1567795" y="1945938"/>
            <a:ext cx="1037955" cy="2571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Customer</a:t>
            </a:r>
          </a:p>
        </p:txBody>
      </p:sp>
      <p:sp>
        <p:nvSpPr>
          <p:cNvPr id="20573" name="Oval 106"/>
          <p:cNvSpPr>
            <a:spLocks noChangeArrowheads="1"/>
          </p:cNvSpPr>
          <p:nvPr/>
        </p:nvSpPr>
        <p:spPr bwMode="auto">
          <a:xfrm>
            <a:off x="1843948" y="2326939"/>
            <a:ext cx="1066523" cy="292894"/>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Active Customer</a:t>
            </a:r>
          </a:p>
        </p:txBody>
      </p:sp>
      <p:sp>
        <p:nvSpPr>
          <p:cNvPr id="20574" name="Text Box 115"/>
          <p:cNvSpPr txBox="1">
            <a:spLocks noChangeArrowheads="1"/>
          </p:cNvSpPr>
          <p:nvPr/>
        </p:nvSpPr>
        <p:spPr bwMode="auto">
          <a:xfrm>
            <a:off x="7252739" y="2098338"/>
            <a:ext cx="17045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a:solidFill>
                  <a:srgbClr val="0F384C"/>
                </a:solidFill>
              </a:rPr>
              <a:t>DefinitionSets</a:t>
            </a:r>
          </a:p>
        </p:txBody>
      </p:sp>
      <p:sp>
        <p:nvSpPr>
          <p:cNvPr id="20575" name="Text Box 97"/>
          <p:cNvSpPr txBox="1">
            <a:spLocks noChangeArrowheads="1"/>
          </p:cNvSpPr>
          <p:nvPr/>
        </p:nvSpPr>
        <p:spPr bwMode="auto">
          <a:xfrm>
            <a:off x="7252739" y="3375880"/>
            <a:ext cx="17045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050" b="1" i="1" dirty="0" err="1">
                <a:solidFill>
                  <a:srgbClr val="0F384C"/>
                </a:solidFill>
              </a:rPr>
              <a:t>DiscoveryModels</a:t>
            </a:r>
            <a:endParaRPr lang="en-US" sz="1050" b="1" i="1" dirty="0">
              <a:solidFill>
                <a:srgbClr val="0F384C"/>
              </a:solidFill>
            </a:endParaRPr>
          </a:p>
        </p:txBody>
      </p:sp>
      <p:sp>
        <p:nvSpPr>
          <p:cNvPr id="20576" name="Line 86"/>
          <p:cNvSpPr>
            <a:spLocks noChangeShapeType="1"/>
          </p:cNvSpPr>
          <p:nvPr/>
        </p:nvSpPr>
        <p:spPr bwMode="auto">
          <a:xfrm flipV="1">
            <a:off x="7328919" y="3604480"/>
            <a:ext cx="1656919" cy="1784"/>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577" name="Line 86"/>
          <p:cNvSpPr>
            <a:spLocks noChangeShapeType="1"/>
          </p:cNvSpPr>
          <p:nvPr/>
        </p:nvSpPr>
        <p:spPr bwMode="auto">
          <a:xfrm flipV="1">
            <a:off x="7271784" y="2098339"/>
            <a:ext cx="1656919" cy="1784"/>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7" name="Rectangle 45"/>
          <p:cNvSpPr>
            <a:spLocks noChangeArrowheads="1"/>
          </p:cNvSpPr>
          <p:nvPr/>
        </p:nvSpPr>
        <p:spPr bwMode="auto">
          <a:xfrm>
            <a:off x="3959673" y="1233679"/>
            <a:ext cx="344398" cy="102394"/>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600" b="1" dirty="0"/>
              <a:t>JMS</a:t>
            </a:r>
          </a:p>
        </p:txBody>
      </p:sp>
      <p:sp>
        <p:nvSpPr>
          <p:cNvPr id="98"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6992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57" y="925814"/>
            <a:ext cx="5400140" cy="98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4820" y="1016302"/>
            <a:ext cx="2190815" cy="10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4"/>
          <p:cNvSpPr>
            <a:spLocks noGrp="1"/>
          </p:cNvSpPr>
          <p:nvPr>
            <p:ph type="title"/>
          </p:nvPr>
        </p:nvSpPr>
        <p:spPr>
          <a:xfrm>
            <a:off x="1362962" y="0"/>
            <a:ext cx="7462673" cy="628650"/>
          </a:xfrm>
        </p:spPr>
        <p:txBody>
          <a:bodyPr/>
          <a:lstStyle/>
          <a:p>
            <a:pPr eaLnBrk="1" hangingPunct="1"/>
            <a:r>
              <a:rPr lang="en-US" smtClean="0">
                <a:solidFill>
                  <a:schemeClr val="bg1"/>
                </a:solidFill>
              </a:rPr>
              <a:t>Data Abstraction Technical Design</a:t>
            </a:r>
            <a:br>
              <a:rPr lang="en-US" smtClean="0">
                <a:solidFill>
                  <a:schemeClr val="bg1"/>
                </a:solidFill>
              </a:rPr>
            </a:br>
            <a:r>
              <a:rPr lang="en-US" sz="1275">
                <a:solidFill>
                  <a:schemeClr val="bg1"/>
                </a:solidFill>
              </a:rPr>
              <a:t>Physical Layer</a:t>
            </a:r>
          </a:p>
        </p:txBody>
      </p:sp>
      <p:sp>
        <p:nvSpPr>
          <p:cNvPr id="21510" name="Rectangle 5"/>
          <p:cNvSpPr>
            <a:spLocks noGrp="1"/>
          </p:cNvSpPr>
          <p:nvPr>
            <p:ph type="body" idx="1"/>
          </p:nvPr>
        </p:nvSpPr>
        <p:spPr>
          <a:xfrm>
            <a:off x="458272" y="1977629"/>
            <a:ext cx="8457128" cy="2537222"/>
          </a:xfrm>
        </p:spPr>
        <p:txBody>
          <a:bodyPr>
            <a:normAutofit fontScale="92500" lnSpcReduction="20000"/>
          </a:bodyPr>
          <a:lstStyle/>
          <a:p>
            <a:pPr eaLnBrk="1" hangingPunct="1">
              <a:lnSpc>
                <a:spcPct val="80000"/>
              </a:lnSpc>
              <a:buFont typeface="Wingdings" pitchFamily="2" charset="2"/>
              <a:buNone/>
            </a:pPr>
            <a:r>
              <a:rPr lang="en-US" sz="1800" b="1" u="sng" dirty="0">
                <a:solidFill>
                  <a:srgbClr val="043764"/>
                </a:solidFill>
              </a:rPr>
              <a:t>Physical Layer</a:t>
            </a:r>
          </a:p>
          <a:p>
            <a:pPr eaLnBrk="1" hangingPunct="1">
              <a:lnSpc>
                <a:spcPct val="80000"/>
              </a:lnSpc>
            </a:pPr>
            <a:r>
              <a:rPr lang="en-US" sz="1800" dirty="0">
                <a:solidFill>
                  <a:srgbClr val="043764"/>
                </a:solidFill>
              </a:rPr>
              <a:t>Composed of 3 sub-layers</a:t>
            </a:r>
          </a:p>
          <a:p>
            <a:pPr lvl="1">
              <a:lnSpc>
                <a:spcPct val="80000"/>
              </a:lnSpc>
              <a:spcBef>
                <a:spcPts val="450"/>
              </a:spcBef>
              <a:spcAft>
                <a:spcPts val="450"/>
              </a:spcAft>
            </a:pPr>
            <a:r>
              <a:rPr lang="en-US" sz="1500" b="1" i="1" dirty="0">
                <a:solidFill>
                  <a:srgbClr val="3D8DFF"/>
                </a:solidFill>
              </a:rPr>
              <a:t>Discovery Models </a:t>
            </a:r>
            <a:r>
              <a:rPr lang="en-US" sz="1500" dirty="0"/>
              <a:t>–  </a:t>
            </a:r>
            <a:r>
              <a:rPr lang="en-US" sz="1500" dirty="0">
                <a:solidFill>
                  <a:srgbClr val="043764"/>
                </a:solidFill>
              </a:rPr>
              <a:t>Contains models from Discovery output.</a:t>
            </a:r>
          </a:p>
          <a:p>
            <a:pPr lvl="1">
              <a:lnSpc>
                <a:spcPct val="80000"/>
              </a:lnSpc>
              <a:spcBef>
                <a:spcPts val="450"/>
              </a:spcBef>
              <a:spcAft>
                <a:spcPts val="450"/>
              </a:spcAft>
            </a:pPr>
            <a:r>
              <a:rPr lang="en-US" sz="1500" b="1" i="1" dirty="0">
                <a:solidFill>
                  <a:srgbClr val="3D8DFF"/>
                </a:solidFill>
              </a:rPr>
              <a:t>Formatting</a:t>
            </a:r>
            <a:r>
              <a:rPr lang="en-US" sz="1500" b="1" i="1" dirty="0">
                <a:solidFill>
                  <a:schemeClr val="accent2"/>
                </a:solidFill>
              </a:rPr>
              <a:t> </a:t>
            </a:r>
            <a:r>
              <a:rPr lang="en-US" sz="1500" dirty="0"/>
              <a:t>– </a:t>
            </a:r>
            <a:r>
              <a:rPr lang="en-US" sz="1500" dirty="0">
                <a:solidFill>
                  <a:srgbClr val="043764"/>
                </a:solidFill>
              </a:rPr>
              <a:t>Abstraction of physical sources containing the physical to business logical formatting.</a:t>
            </a:r>
          </a:p>
          <a:p>
            <a:pPr lvl="1">
              <a:lnSpc>
                <a:spcPct val="80000"/>
              </a:lnSpc>
              <a:spcBef>
                <a:spcPts val="450"/>
              </a:spcBef>
              <a:spcAft>
                <a:spcPts val="450"/>
              </a:spcAft>
            </a:pPr>
            <a:r>
              <a:rPr lang="en-US" sz="1500" b="1" i="1" dirty="0">
                <a:solidFill>
                  <a:srgbClr val="3D8DFF"/>
                </a:solidFill>
              </a:rPr>
              <a:t>Metadata</a:t>
            </a:r>
            <a:r>
              <a:rPr lang="en-US" sz="1500" b="1" dirty="0">
                <a:solidFill>
                  <a:srgbClr val="3D8DFF"/>
                </a:solidFill>
              </a:rPr>
              <a:t> </a:t>
            </a:r>
            <a:r>
              <a:rPr lang="en-US" sz="1500" dirty="0"/>
              <a:t>– </a:t>
            </a:r>
            <a:r>
              <a:rPr lang="en-US" sz="1500" dirty="0">
                <a:solidFill>
                  <a:srgbClr val="043764"/>
                </a:solidFill>
              </a:rPr>
              <a:t>Access to physical sources.</a:t>
            </a:r>
          </a:p>
          <a:p>
            <a:pPr eaLnBrk="1" hangingPunct="1">
              <a:lnSpc>
                <a:spcPct val="80000"/>
              </a:lnSpc>
            </a:pPr>
            <a:endParaRPr lang="en-US" sz="600" dirty="0"/>
          </a:p>
          <a:p>
            <a:pPr eaLnBrk="1" hangingPunct="1">
              <a:lnSpc>
                <a:spcPct val="80000"/>
              </a:lnSpc>
            </a:pPr>
            <a:r>
              <a:rPr lang="en-US" sz="1800" dirty="0">
                <a:solidFill>
                  <a:srgbClr val="043764"/>
                </a:solidFill>
              </a:rPr>
              <a:t>Naming Conventions for this layer</a:t>
            </a:r>
          </a:p>
          <a:p>
            <a:pPr lvl="1">
              <a:lnSpc>
                <a:spcPct val="80000"/>
              </a:lnSpc>
              <a:spcBef>
                <a:spcPts val="450"/>
              </a:spcBef>
              <a:spcAft>
                <a:spcPts val="450"/>
              </a:spcAft>
            </a:pPr>
            <a:r>
              <a:rPr lang="en-US" sz="1500" dirty="0">
                <a:solidFill>
                  <a:srgbClr val="043764"/>
                </a:solidFill>
              </a:rPr>
              <a:t>Physical</a:t>
            </a:r>
          </a:p>
          <a:p>
            <a:pPr lvl="2">
              <a:lnSpc>
                <a:spcPct val="80000"/>
              </a:lnSpc>
              <a:spcBef>
                <a:spcPts val="450"/>
              </a:spcBef>
              <a:spcAft>
                <a:spcPts val="450"/>
              </a:spcAft>
            </a:pPr>
            <a:r>
              <a:rPr lang="en-US" sz="1350" dirty="0" err="1">
                <a:solidFill>
                  <a:srgbClr val="043764"/>
                </a:solidFill>
              </a:rPr>
              <a:t>DiscoveryModels</a:t>
            </a:r>
            <a:endParaRPr lang="en-US" sz="1350" dirty="0">
              <a:solidFill>
                <a:srgbClr val="043764"/>
              </a:solidFill>
            </a:endParaRPr>
          </a:p>
          <a:p>
            <a:pPr lvl="2">
              <a:lnSpc>
                <a:spcPct val="80000"/>
              </a:lnSpc>
              <a:spcBef>
                <a:spcPts val="450"/>
              </a:spcBef>
              <a:spcAft>
                <a:spcPts val="450"/>
              </a:spcAft>
            </a:pPr>
            <a:r>
              <a:rPr lang="en-US" sz="1350" dirty="0">
                <a:solidFill>
                  <a:srgbClr val="043764"/>
                </a:solidFill>
              </a:rPr>
              <a:t>Formatting</a:t>
            </a:r>
          </a:p>
          <a:p>
            <a:pPr lvl="2">
              <a:lnSpc>
                <a:spcPct val="80000"/>
              </a:lnSpc>
              <a:spcBef>
                <a:spcPts val="450"/>
              </a:spcBef>
              <a:spcAft>
                <a:spcPts val="450"/>
              </a:spcAft>
            </a:pPr>
            <a:r>
              <a:rPr lang="en-US" sz="1350" dirty="0">
                <a:solidFill>
                  <a:srgbClr val="043764"/>
                </a:solidFill>
              </a:rPr>
              <a:t>Metadata</a:t>
            </a:r>
          </a:p>
        </p:txBody>
      </p:sp>
      <p:grpSp>
        <p:nvGrpSpPr>
          <p:cNvPr id="21511" name="Group 12"/>
          <p:cNvGrpSpPr>
            <a:grpSpLocks/>
          </p:cNvGrpSpPr>
          <p:nvPr/>
        </p:nvGrpSpPr>
        <p:grpSpPr bwMode="auto">
          <a:xfrm>
            <a:off x="5211571" y="1572323"/>
            <a:ext cx="1423250" cy="388620"/>
            <a:chOff x="5678967" y="1760538"/>
            <a:chExt cx="886933" cy="609600"/>
          </a:xfrm>
        </p:grpSpPr>
        <p:sp>
          <p:nvSpPr>
            <p:cNvPr id="21513"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1514"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pic>
        <p:nvPicPr>
          <p:cNvPr id="2151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3008" y="3429000"/>
            <a:ext cx="247744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640092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1452</TotalTime>
  <Words>5103</Words>
  <Application>Microsoft Macintosh PowerPoint</Application>
  <PresentationFormat>On-screen Show (16:9)</PresentationFormat>
  <Paragraphs>504</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 Black</vt:lpstr>
      <vt:lpstr>Calibri</vt:lpstr>
      <vt:lpstr>Gotham Light</vt:lpstr>
      <vt:lpstr>Helvetica</vt:lpstr>
      <vt:lpstr>ＭＳ Ｐゴシック</vt:lpstr>
      <vt:lpstr>Times New Roman</vt:lpstr>
      <vt:lpstr>Wingdings</vt:lpstr>
      <vt:lpstr>Arial</vt:lpstr>
      <vt:lpstr>2015 TIBCO Master Widescreen v042615</vt:lpstr>
      <vt:lpstr>2015 TIBCO Master WideScreen Blanks</vt:lpstr>
      <vt:lpstr>PowerPoint Presentation</vt:lpstr>
      <vt:lpstr>Agenda</vt:lpstr>
      <vt:lpstr>Data Abstraction Goals Achieve Reusability, Maintainability, and Performance</vt:lpstr>
      <vt:lpstr>Data Abstraction Reference Architecture  Layered Architecture View</vt:lpstr>
      <vt:lpstr>How Data Virtualization Implements Forrester’s Data Virtualization Vision</vt:lpstr>
      <vt:lpstr>Gartner’s Discipline of Data Integration</vt:lpstr>
      <vt:lpstr>User Roles and Responsibilities</vt:lpstr>
      <vt:lpstr>Data Abstraction “Technical” Design Sub-Layered Architecture View</vt:lpstr>
      <vt:lpstr>Data Abstraction Technical Design Physical Layer</vt:lpstr>
      <vt:lpstr>Data Abstraction Technical Design Physical Layer (Metadata)</vt:lpstr>
      <vt:lpstr>Data Abstraction Technical Design Physical Layer (Formatting)</vt:lpstr>
      <vt:lpstr>Data Abstraction Technical Design Physical Layer (DiscoveryModels)</vt:lpstr>
      <vt:lpstr>Data Abstraction Technical Design Business Layer</vt:lpstr>
      <vt:lpstr>Data Abstraction Technical Design Business Layer (Logical)</vt:lpstr>
      <vt:lpstr>Data Abstraction Technical Design Business Layer (Business)</vt:lpstr>
      <vt:lpstr>Data Abstraction Technical Design Application Layer</vt:lpstr>
      <vt:lpstr>Data Abstraction Technical Design Application Layer (DefinitionSets)</vt:lpstr>
      <vt:lpstr>Data Abstraction Technical Design Application Layer (Views)</vt:lpstr>
      <vt:lpstr>Data Abstraction Technical Design Application Layer (Services)</vt:lpstr>
      <vt:lpstr>Data Abstraction Technical Design Application Layer (Published)</vt:lpstr>
      <vt:lpstr>Summary of Key Benefits</vt:lpstr>
      <vt:lpstr>Practical Next Steps</vt:lpstr>
      <vt:lpstr>PowerPoint Presentation</vt:lpstr>
    </vt:vector>
  </TitlesOfParts>
  <Company>TIBCO Software Inc</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34</cp:revision>
  <dcterms:created xsi:type="dcterms:W3CDTF">2015-09-09T19:27:25Z</dcterms:created>
  <dcterms:modified xsi:type="dcterms:W3CDTF">2017-12-08T15:19:19Z</dcterms:modified>
</cp:coreProperties>
</file>