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17"/>
  </p:notesMasterIdLst>
  <p:handoutMasterIdLst>
    <p:handoutMasterId r:id="rId18"/>
  </p:handoutMasterIdLst>
  <p:sldIdLst>
    <p:sldId id="294" r:id="rId3"/>
    <p:sldId id="298" r:id="rId4"/>
    <p:sldId id="361" r:id="rId5"/>
    <p:sldId id="362" r:id="rId6"/>
    <p:sldId id="363" r:id="rId7"/>
    <p:sldId id="364" r:id="rId8"/>
    <p:sldId id="365" r:id="rId9"/>
    <p:sldId id="366" r:id="rId10"/>
    <p:sldId id="367" r:id="rId11"/>
    <p:sldId id="368" r:id="rId12"/>
    <p:sldId id="369" r:id="rId13"/>
    <p:sldId id="370" r:id="rId14"/>
    <p:sldId id="371" r:id="rId15"/>
    <p:sldId id="268" r:id="rId16"/>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85952"/>
  </p:normalViewPr>
  <p:slideViewPr>
    <p:cSldViewPr snapToGrid="0" snapToObjects="1">
      <p:cViewPr varScale="1">
        <p:scale>
          <a:sx n="164" d="100"/>
          <a:sy n="164" d="100"/>
        </p:scale>
        <p:origin x="856"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Data Abstraction Reference Architecture</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smtClean="0">
              <a:solidFill>
                <a:srgbClr val="000000"/>
              </a:solidFill>
            </a:rPr>
            <a:t>Practical Next Steps</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Implementing Data Abstraction Design Concepts</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Summary of Key Benefits</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Data Abstraction Reference Architecture</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Implementing Data Abstraction Design Concepts</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Summary of Key Benefits</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Practical Next Steps</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D2493C0C-987D-4933-AFAB-9B298207E42F}" type="slidenum">
              <a:rPr lang="en-US" sz="1200" smtClean="0">
                <a:solidFill>
                  <a:schemeClr val="tx1"/>
                </a:solidFill>
              </a:rPr>
              <a:pPr eaLnBrk="1" hangingPunct="1"/>
              <a:t>10</a:t>
            </a:fld>
            <a:endParaRPr lang="en-US" sz="1200" smtClean="0">
              <a:solidFill>
                <a:schemeClr val="tx1"/>
              </a:solidFill>
            </a:endParaRPr>
          </a:p>
        </p:txBody>
      </p:sp>
      <p:sp>
        <p:nvSpPr>
          <p:cNvPr id="39939" name="Rectangle 2"/>
          <p:cNvSpPr>
            <a:spLocks noGrp="1" noRot="1" noChangeAspect="1" noChangeArrowheads="1" noTextEdit="1"/>
          </p:cNvSpPr>
          <p:nvPr>
            <p:ph type="sldImg"/>
          </p:nvPr>
        </p:nvSpPr>
        <p:spPr>
          <a:xfrm>
            <a:off x="330200" y="696913"/>
            <a:ext cx="6197600" cy="3486150"/>
          </a:xfrm>
          <a:ln/>
        </p:spPr>
      </p:sp>
      <p:sp>
        <p:nvSpPr>
          <p:cNvPr id="39940" name="Rectangle 3"/>
          <p:cNvSpPr>
            <a:spLocks noGrp="1" noChangeArrowheads="1"/>
          </p:cNvSpPr>
          <p:nvPr>
            <p:ph type="body" idx="1"/>
          </p:nvPr>
        </p:nvSpPr>
        <p:spPr>
          <a:noFill/>
        </p:spPr>
        <p:txBody>
          <a:bodyPr/>
          <a:lstStyle/>
          <a:p>
            <a:pPr eaLnBrk="1" hangingPunct="1"/>
            <a:r>
              <a:rPr lang="en-US" dirty="0" smtClean="0">
                <a:latin typeface="Arial" charset="0"/>
              </a:rPr>
              <a:t>Business layer views and services are grouped into subject areas defined by the an organization’s enterprise information model.  The business layer is a logical, canonical representation of the key business entities and supports federation of data across multiple data sources.  Often data modeling tools such at ER/Win and ER Studio are used to create a logical data design.  These models can be used as the basis for the views and data dictionary at this level.  Naming of objects should reflect the logical entity and attribute names determined by data modelers.  Because this layer serves to federate multiple, like views together to form a single unified result set, naming used in the underlying formatting layer should be consistent. </a:t>
            </a:r>
          </a:p>
          <a:p>
            <a:pPr eaLnBrk="1" hangingPunct="1"/>
            <a:endParaRPr lang="en-US" dirty="0" smtClean="0">
              <a:latin typeface="Arial" charset="0"/>
            </a:endParaRPr>
          </a:p>
          <a:p>
            <a:pPr eaLnBrk="1" hangingPunct="1"/>
            <a:r>
              <a:rPr lang="en-US" dirty="0" smtClean="0">
                <a:latin typeface="Arial" charset="0"/>
              </a:rPr>
              <a:t>It is vital that this layer only access other logical views or formatting views and ‘never’ access the physical views.  Logical views may be Data Virtualization views, parameterized queries, or perhaps SQL procedures.   The business layer in general may be a combination of views and SQL procedures.  Views do not have logic other than joins, filters or parameters.  SQL procedures provide logic and are much like stored procedures in databases.  SQL procedures can access logical views or abstract views.</a:t>
            </a:r>
          </a:p>
        </p:txBody>
      </p:sp>
    </p:spTree>
    <p:extLst>
      <p:ext uri="{BB962C8B-B14F-4D97-AF65-F5344CB8AC3E}">
        <p14:creationId xmlns:p14="http://schemas.microsoft.com/office/powerpoint/2010/main" val="1400155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4756002-27FD-4A6E-898F-449573A35975}" type="slidenum">
              <a:rPr lang="en-US" sz="1200" smtClean="0">
                <a:solidFill>
                  <a:schemeClr val="tx1"/>
                </a:solidFill>
              </a:rPr>
              <a:pPr eaLnBrk="1" hangingPunct="1"/>
              <a:t>11</a:t>
            </a:fld>
            <a:endParaRPr lang="en-US" sz="1200" smtClean="0">
              <a:solidFill>
                <a:schemeClr val="tx1"/>
              </a:solidFill>
            </a:endParaRPr>
          </a:p>
        </p:txBody>
      </p:sp>
      <p:sp>
        <p:nvSpPr>
          <p:cNvPr id="40963" name="Rectangle 2"/>
          <p:cNvSpPr>
            <a:spLocks noGrp="1" noRot="1" noChangeAspect="1" noChangeArrowheads="1" noTextEdit="1"/>
          </p:cNvSpPr>
          <p:nvPr>
            <p:ph type="sldImg"/>
          </p:nvPr>
        </p:nvSpPr>
        <p:spPr>
          <a:xfrm>
            <a:off x="330200" y="696913"/>
            <a:ext cx="6197600" cy="3486150"/>
          </a:xfrm>
          <a:ln/>
        </p:spPr>
      </p:sp>
      <p:sp>
        <p:nvSpPr>
          <p:cNvPr id="40964" name="Rectangle 3"/>
          <p:cNvSpPr>
            <a:spLocks noGrp="1" noChangeArrowheads="1"/>
          </p:cNvSpPr>
          <p:nvPr>
            <p:ph type="body" idx="1"/>
          </p:nvPr>
        </p:nvSpPr>
        <p:spPr>
          <a:noFill/>
        </p:spPr>
        <p:txBody>
          <a:bodyPr/>
          <a:lstStyle/>
          <a:p>
            <a:pPr eaLnBrk="1" hangingPunct="1"/>
            <a:r>
              <a:rPr lang="en-US" dirty="0" smtClean="0">
                <a:latin typeface="Arial" charset="0"/>
              </a:rPr>
              <a:t>Application Views serve the purpose of preparing the final output into the shape required by the client application.   If XML shaping is required then Data Virtualization provides XQuery, XSLT or SQL Procedures with XML functions for shaping XML.  If SQL result sets are required that are different from the logical views then a SQL Procedure can be used to provide the output as a cursor.  Any of these procedures can be published as web services.  Data Virtualization SQL Views or SQL Procedures can be published as database resources.  This is commonly known as bottom-up design.</a:t>
            </a:r>
          </a:p>
          <a:p>
            <a:pPr eaLnBrk="1" hangingPunct="1"/>
            <a:endParaRPr lang="en-US" dirty="0" smtClean="0">
              <a:latin typeface="Arial" charset="0"/>
            </a:endParaRPr>
          </a:p>
          <a:p>
            <a:pPr eaLnBrk="1" hangingPunct="1"/>
            <a:r>
              <a:rPr lang="en-US" dirty="0" smtClean="0">
                <a:latin typeface="Arial" charset="0"/>
              </a:rPr>
              <a:t>Application layer views and services prepare the final output into the context required by the client application.   It is recommended that these views and services match up to client API structures (object model, XML complex types and SQL tables).  In other words, the client structure dictates the naming conventions and view contents.  If XML shaping is required, then Data Virtualization provides XQuery, XSLT or SQL procedures with XML functions for shaping XML.  If SQL result sets are needed, then a SQL procedure can be used to provide the output as a cursor.  Data Virtualization SQL views or SQL procedures can be published as database resources.  Web services can be published through top-down (aka contract-first) design or bottom-up (auto-generation) design methods. </a:t>
            </a:r>
            <a:endParaRPr lang="en-US" i="1" dirty="0" smtClean="0">
              <a:latin typeface="Arial" charset="0"/>
            </a:endParaRPr>
          </a:p>
          <a:p>
            <a:pPr eaLnBrk="1" hangingPunct="1"/>
            <a:endParaRPr lang="en-US" dirty="0" smtClean="0">
              <a:latin typeface="Arial" charset="0"/>
            </a:endParaRPr>
          </a:p>
          <a:p>
            <a:pPr eaLnBrk="1" hangingPunct="1"/>
            <a:r>
              <a:rPr lang="en-US" dirty="0" smtClean="0">
                <a:latin typeface="Arial" charset="0"/>
              </a:rPr>
              <a:t>Application layer guidelines include: </a:t>
            </a:r>
            <a:endParaRPr lang="en-US" b="1" dirty="0" smtClean="0">
              <a:latin typeface="Arial" charset="0"/>
            </a:endParaRPr>
          </a:p>
          <a:p>
            <a:pPr eaLnBrk="1" hangingPunct="1">
              <a:buFontTx/>
              <a:buChar char="•"/>
            </a:pPr>
            <a:r>
              <a:rPr lang="en-US" b="1" dirty="0" smtClean="0">
                <a:latin typeface="Arial" charset="0"/>
              </a:rPr>
              <a:t>Client API Abstraction </a:t>
            </a:r>
            <a:r>
              <a:rPr lang="en-US" dirty="0" smtClean="0">
                <a:latin typeface="Arial" charset="0"/>
              </a:rPr>
              <a:t>– The application layer is the client API abstraction layer and names of items should reflect the needs of the client API object.</a:t>
            </a:r>
            <a:endParaRPr lang="en-US" b="1" dirty="0" smtClean="0">
              <a:latin typeface="Arial" charset="0"/>
            </a:endParaRPr>
          </a:p>
          <a:p>
            <a:pPr eaLnBrk="1" hangingPunct="1">
              <a:buFontTx/>
              <a:buChar char="•"/>
            </a:pPr>
            <a:r>
              <a:rPr lang="en-US" b="1" dirty="0" smtClean="0">
                <a:latin typeface="Arial" charset="0"/>
              </a:rPr>
              <a:t>Business to Client Mapping </a:t>
            </a:r>
            <a:r>
              <a:rPr lang="en-US" dirty="0" smtClean="0">
                <a:latin typeface="Arial" charset="0"/>
              </a:rPr>
              <a:t>– This layer serves as the business to client mapping and may involve a projection of joins, transformations or views from the business layer.</a:t>
            </a:r>
            <a:endParaRPr lang="en-US" b="1" dirty="0" smtClean="0">
              <a:latin typeface="Arial" charset="0"/>
            </a:endParaRPr>
          </a:p>
          <a:p>
            <a:pPr eaLnBrk="1" hangingPunct="1">
              <a:buFontTx/>
              <a:buChar char="•"/>
            </a:pPr>
            <a:r>
              <a:rPr lang="en-US" b="1" dirty="0" smtClean="0">
                <a:latin typeface="Arial" charset="0"/>
              </a:rPr>
              <a:t>Data Manipulation </a:t>
            </a:r>
            <a:r>
              <a:rPr lang="en-US" dirty="0" smtClean="0">
                <a:latin typeface="Arial" charset="0"/>
              </a:rPr>
              <a:t>– Data from the application</a:t>
            </a:r>
            <a:r>
              <a:rPr lang="en-US" baseline="0" dirty="0" smtClean="0">
                <a:latin typeface="Arial" charset="0"/>
              </a:rPr>
              <a:t> </a:t>
            </a:r>
            <a:r>
              <a:rPr lang="en-US" dirty="0" smtClean="0">
                <a:latin typeface="Arial" charset="0"/>
              </a:rPr>
              <a:t>layer views can be manipulated by order </a:t>
            </a:r>
            <a:r>
              <a:rPr lang="en-US" dirty="0" err="1" smtClean="0">
                <a:latin typeface="Arial" charset="0"/>
              </a:rPr>
              <a:t>by’s</a:t>
            </a:r>
            <a:r>
              <a:rPr lang="en-US" dirty="0" smtClean="0">
                <a:latin typeface="Arial" charset="0"/>
              </a:rPr>
              <a:t>, group </a:t>
            </a:r>
            <a:r>
              <a:rPr lang="en-US" dirty="0" err="1" smtClean="0">
                <a:latin typeface="Arial" charset="0"/>
              </a:rPr>
              <a:t>by’s</a:t>
            </a:r>
            <a:r>
              <a:rPr lang="en-US" dirty="0" smtClean="0">
                <a:latin typeface="Arial" charset="0"/>
              </a:rPr>
              <a:t> and aggregation but the names from the client views should be retained for consistency throughout the organization.</a:t>
            </a:r>
            <a:endParaRPr lang="en-US" b="1" dirty="0" smtClean="0">
              <a:latin typeface="Arial" charset="0"/>
            </a:endParaRPr>
          </a:p>
          <a:p>
            <a:pPr eaLnBrk="1" hangingPunct="1">
              <a:buFontTx/>
              <a:buChar char="•"/>
            </a:pPr>
            <a:r>
              <a:rPr lang="en-US" b="1" dirty="0" smtClean="0">
                <a:latin typeface="Arial" charset="0"/>
              </a:rPr>
              <a:t>Narrow Results </a:t>
            </a:r>
            <a:r>
              <a:rPr lang="en-US" dirty="0" smtClean="0">
                <a:latin typeface="Arial" charset="0"/>
              </a:rPr>
              <a:t>–  Narrow results by selection criteria and parameterized queries</a:t>
            </a:r>
            <a:endParaRPr lang="en-US" b="1" dirty="0" smtClean="0">
              <a:latin typeface="Arial" charset="0"/>
            </a:endParaRPr>
          </a:p>
          <a:p>
            <a:pPr eaLnBrk="1" hangingPunct="1">
              <a:buFontTx/>
              <a:buChar char="•"/>
            </a:pPr>
            <a:r>
              <a:rPr lang="en-US" b="1" dirty="0" smtClean="0">
                <a:latin typeface="Arial" charset="0"/>
              </a:rPr>
              <a:t>Client </a:t>
            </a:r>
            <a:r>
              <a:rPr lang="en-US" dirty="0" smtClean="0">
                <a:latin typeface="Arial" charset="0"/>
              </a:rPr>
              <a:t>– Data can be materialized (cached) intelligently at this layer to provide the best possible consumer response and throughput. </a:t>
            </a:r>
            <a:endParaRPr lang="en-US" b="1" dirty="0" smtClean="0">
              <a:latin typeface="Arial" charset="0"/>
            </a:endParaRPr>
          </a:p>
          <a:p>
            <a:pPr eaLnBrk="1" hangingPunct="1">
              <a:buFontTx/>
              <a:buChar char="•"/>
            </a:pPr>
            <a:r>
              <a:rPr lang="en-US" b="1" dirty="0" smtClean="0">
                <a:latin typeface="Arial" charset="0"/>
              </a:rPr>
              <a:t>Publish Database Views or Web Services </a:t>
            </a:r>
            <a:r>
              <a:rPr lang="en-US" dirty="0" smtClean="0">
                <a:latin typeface="Arial" charset="0"/>
              </a:rPr>
              <a:t>– The application layer contains candidates for publishing as a view or web service</a:t>
            </a:r>
          </a:p>
        </p:txBody>
      </p:sp>
    </p:spTree>
    <p:extLst>
      <p:ext uri="{BB962C8B-B14F-4D97-AF65-F5344CB8AC3E}">
        <p14:creationId xmlns:p14="http://schemas.microsoft.com/office/powerpoint/2010/main" val="156707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12</a:t>
            </a:fld>
            <a:endParaRPr lang="en-US" sz="1200" smtClean="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r>
              <a:rPr lang="en-US" b="1" u="sng" dirty="0" smtClean="0">
                <a:latin typeface="Arial" charset="0"/>
              </a:rPr>
              <a:t>SUMMARY OF KEY BENEFITS  </a:t>
            </a:r>
          </a:p>
          <a:p>
            <a:pPr eaLnBrk="1" hangingPunct="1"/>
            <a:r>
              <a:rPr lang="en-US" dirty="0" smtClean="0">
                <a:latin typeface="Arial" charset="0"/>
              </a:rPr>
              <a:t>•  Easier to build.  Onboard new data sources faster.  Project teams can incrementally create the data abstraction layer over time and realize the reusability of existing data services. </a:t>
            </a:r>
          </a:p>
          <a:p>
            <a:pPr eaLnBrk="1" hangingPunct="1"/>
            <a:r>
              <a:rPr lang="en-US" dirty="0" smtClean="0">
                <a:latin typeface="Arial" charset="0"/>
              </a:rPr>
              <a:t>•  Easier to maintain.  The </a:t>
            </a:r>
            <a:r>
              <a:rPr lang="en-US" dirty="0" err="1" smtClean="0">
                <a:latin typeface="Arial" charset="0"/>
              </a:rPr>
              <a:t>Tibco</a:t>
            </a:r>
            <a:r>
              <a:rPr lang="en-US" dirty="0" smtClean="0">
                <a:latin typeface="Arial" charset="0"/>
              </a:rPr>
              <a:t> Data Virtualization provides a place and categorization for everything which in turn allows you to be more effective at maintaining everything in its place.  </a:t>
            </a:r>
          </a:p>
          <a:p>
            <a:pPr eaLnBrk="1" hangingPunct="1"/>
            <a:r>
              <a:rPr lang="en-US" dirty="0" smtClean="0">
                <a:latin typeface="Arial" charset="0"/>
              </a:rPr>
              <a:t>•  Single management console.  The </a:t>
            </a:r>
            <a:r>
              <a:rPr lang="en-US" dirty="0" err="1" smtClean="0">
                <a:latin typeface="Arial" charset="0"/>
              </a:rPr>
              <a:t>Tibco</a:t>
            </a:r>
            <a:r>
              <a:rPr lang="en-US" dirty="0" smtClean="0">
                <a:latin typeface="Arial" charset="0"/>
              </a:rPr>
              <a:t> Data Virtualization provides for a single management console for access to data which includes administration, monitoring and security. </a:t>
            </a:r>
          </a:p>
          <a:p>
            <a:pPr eaLnBrk="1" hangingPunct="1"/>
            <a:r>
              <a:rPr lang="en-US" dirty="0" smtClean="0">
                <a:latin typeface="Arial" charset="0"/>
              </a:rPr>
              <a:t>•  Better performance.  Data Virtualization provides better performance and scalability through query optimization, caching and clustering. </a:t>
            </a:r>
          </a:p>
          <a:p>
            <a:pPr eaLnBrk="1" hangingPunct="1"/>
            <a:endParaRPr lang="en-US" dirty="0" smtClean="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13</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r>
              <a:rPr lang="en-US" b="1" u="sng" dirty="0" smtClean="0">
                <a:latin typeface="Arial" charset="0"/>
              </a:rPr>
              <a:t>PRACTICAL NEXT STEPS </a:t>
            </a:r>
          </a:p>
          <a:p>
            <a:pPr eaLnBrk="1" hangingPunct="1"/>
            <a:r>
              <a:rPr lang="en-US" dirty="0" smtClean="0">
                <a:latin typeface="Arial" charset="0"/>
              </a:rPr>
              <a:t>The main point is to get started now with a manageable project to learn from and progress.  </a:t>
            </a:r>
          </a:p>
          <a:p>
            <a:pPr eaLnBrk="1" hangingPunct="1"/>
            <a:r>
              <a:rPr lang="en-US" dirty="0" smtClean="0">
                <a:latin typeface="Arial" charset="0"/>
              </a:rPr>
              <a:t>•  </a:t>
            </a:r>
            <a:r>
              <a:rPr lang="en-US" b="1" dirty="0" smtClean="0">
                <a:latin typeface="Arial" charset="0"/>
              </a:rPr>
              <a:t>Set achievable goals</a:t>
            </a:r>
            <a:r>
              <a:rPr lang="en-US" dirty="0" smtClean="0">
                <a:latin typeface="Arial" charset="0"/>
              </a:rPr>
              <a:t>.  Start with projects and a focused team.  With success, expand usage across Department and Enterprise level and broaden IT team involvement. </a:t>
            </a:r>
          </a:p>
          <a:p>
            <a:pPr eaLnBrk="1" hangingPunct="1"/>
            <a:r>
              <a:rPr lang="en-US" dirty="0" smtClean="0">
                <a:latin typeface="Arial" charset="0"/>
              </a:rPr>
              <a:t>•  </a:t>
            </a:r>
            <a:r>
              <a:rPr lang="en-US" b="1" dirty="0" smtClean="0">
                <a:latin typeface="Arial" charset="0"/>
              </a:rPr>
              <a:t>Determine levels of abstraction</a:t>
            </a:r>
            <a:r>
              <a:rPr lang="en-US" dirty="0" smtClean="0">
                <a:latin typeface="Arial" charset="0"/>
              </a:rPr>
              <a:t>.  Are the four recommended layers right for you organization?  Do you need greater depth within one or more layers?  </a:t>
            </a:r>
            <a:r>
              <a:rPr lang="en-US" dirty="0" err="1" smtClean="0">
                <a:latin typeface="Arial" charset="0"/>
              </a:rPr>
              <a:t>Tibco</a:t>
            </a:r>
            <a:r>
              <a:rPr lang="en-US" dirty="0" smtClean="0">
                <a:latin typeface="Arial" charset="0"/>
              </a:rPr>
              <a:t> Professional Services organization can help answer these questions and get you started on the right path. </a:t>
            </a:r>
          </a:p>
          <a:p>
            <a:pPr eaLnBrk="1" hangingPunct="1"/>
            <a:r>
              <a:rPr lang="en-US" dirty="0" smtClean="0">
                <a:latin typeface="Arial" charset="0"/>
              </a:rPr>
              <a:t>•  </a:t>
            </a:r>
            <a:r>
              <a:rPr lang="en-US" b="1" dirty="0" smtClean="0">
                <a:latin typeface="Arial" charset="0"/>
              </a:rPr>
              <a:t>Determine modeling and mapping approach</a:t>
            </a:r>
            <a:r>
              <a:rPr lang="en-US" dirty="0" smtClean="0">
                <a:latin typeface="Arial" charset="0"/>
              </a:rPr>
              <a:t>.  Is it Top-down or Bottom-up?   </a:t>
            </a:r>
          </a:p>
          <a:p>
            <a:pPr lvl="2" eaLnBrk="1" hangingPunct="1"/>
            <a:r>
              <a:rPr lang="en-US" dirty="0" smtClean="0">
                <a:latin typeface="Arial" charset="0"/>
              </a:rPr>
              <a:t>o  </a:t>
            </a:r>
            <a:r>
              <a:rPr lang="en-US" i="1" u="sng" dirty="0" smtClean="0">
                <a:latin typeface="Arial" charset="0"/>
              </a:rPr>
              <a:t>Top down</a:t>
            </a:r>
            <a:r>
              <a:rPr lang="en-US" dirty="0" smtClean="0">
                <a:latin typeface="Arial" charset="0"/>
              </a:rPr>
              <a:t> – you have a vision and you want to find the data to fulfill it.  This is often referred to as Contract-First design.  In this approach Data Virtualization allows you to start with your own WSDL and map Data Virtualization services to your contract. </a:t>
            </a:r>
          </a:p>
          <a:p>
            <a:pPr lvl="2" eaLnBrk="1" hangingPunct="1"/>
            <a:r>
              <a:rPr lang="en-US" dirty="0" smtClean="0">
                <a:latin typeface="Arial" charset="0"/>
              </a:rPr>
              <a:t>o  </a:t>
            </a:r>
            <a:r>
              <a:rPr lang="en-US" i="1" u="sng" dirty="0" smtClean="0">
                <a:latin typeface="Arial" charset="0"/>
              </a:rPr>
              <a:t>Bottom up</a:t>
            </a:r>
            <a:r>
              <a:rPr lang="en-US" dirty="0" smtClean="0">
                <a:latin typeface="Arial" charset="0"/>
              </a:rPr>
              <a:t> – you know what your data looks like, now how do you make it usable by others.  In this approach, Data Virtualization allows you to generate or publish resources such as SQL Tables and Web Services directly from the Data Virtualization container. </a:t>
            </a:r>
          </a:p>
          <a:p>
            <a:pPr eaLnBrk="1" hangingPunct="1"/>
            <a:r>
              <a:rPr lang="en-US" dirty="0" smtClean="0">
                <a:latin typeface="Arial" charset="0"/>
              </a:rPr>
              <a:t>•  </a:t>
            </a:r>
            <a:r>
              <a:rPr lang="en-US" b="1" dirty="0" smtClean="0">
                <a:latin typeface="Arial" charset="0"/>
              </a:rPr>
              <a:t>Start now</a:t>
            </a:r>
            <a:r>
              <a:rPr lang="en-US" dirty="0" smtClean="0">
                <a:latin typeface="Arial" charset="0"/>
              </a:rPr>
              <a:t>!  Don’t over analyze.  Getting started now even if small will help you learn and make progress. </a:t>
            </a:r>
          </a:p>
          <a:p>
            <a:pPr eaLnBrk="1" hangingPunct="1"/>
            <a:endParaRPr lang="en-US" dirty="0" smtClean="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smtClean="0"/>
              <a:t>We will begin with an</a:t>
            </a:r>
            <a:r>
              <a:rPr lang="en-US" baseline="0" dirty="0" smtClean="0"/>
              <a:t> overview of view creation.  Next, we’ll take a detailed look at all of the tabs on the View Editor window.  Then we’ll look at two different, but complementary ways to create and edit views: drag-and-drop modeling, and direct SQL editing.  We will then study execution of views.  Then we will learn how to identify resources that make up complex views.  We finish by looking at Model Regeneration, and Client Metadata, and then proceed to our Lab activity.</a:t>
            </a:r>
            <a:endParaRPr lang="en-US" dirty="0" smtClean="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r>
              <a:rPr lang="en-US" dirty="0" smtClean="0">
                <a:latin typeface="Arial" charset="0"/>
              </a:rPr>
              <a:t>The “Architectural Concepts” outlined in this diagram speak to 4 layers of views.   Each view will be described in more detail in subsequent slides.  </a:t>
            </a:r>
          </a:p>
          <a:p>
            <a:pPr marL="228600" indent="-228600" eaLnBrk="1" hangingPunct="1"/>
            <a:endParaRPr lang="en-US" dirty="0" smtClean="0">
              <a:latin typeface="Arial" charset="0"/>
            </a:endParaRPr>
          </a:p>
          <a:p>
            <a:pPr marL="228600" indent="-228600" eaLnBrk="1" hangingPunct="1"/>
            <a:r>
              <a:rPr lang="en-US" dirty="0" smtClean="0">
                <a:latin typeface="Arial" charset="0"/>
              </a:rPr>
              <a:t>The main theme to understand here is that the “Canonical Views” are the key to the abstraction layer.  An abstraction layer in general is put in place so that applications may access this central data authority instead of going directly to the data sources themselves.  </a:t>
            </a:r>
            <a:r>
              <a:rPr lang="en-US" dirty="0" err="1" smtClean="0">
                <a:latin typeface="Arial" charset="0"/>
              </a:rPr>
              <a:t>Tibco</a:t>
            </a:r>
            <a:r>
              <a:rPr lang="en-US" dirty="0" smtClean="0">
                <a:latin typeface="Arial" charset="0"/>
              </a:rPr>
              <a:t> Data Virtualization provides the mechanisms to publish Data Services through Web Services or JDBC sources.  </a:t>
            </a:r>
          </a:p>
          <a:p>
            <a:pPr marL="228600" indent="-228600" eaLnBrk="1" hangingPunct="1"/>
            <a:endParaRPr lang="en-US" dirty="0" smtClean="0">
              <a:latin typeface="Arial" charset="0"/>
            </a:endParaRPr>
          </a:p>
          <a:p>
            <a:pPr marL="228600" indent="-228600" eaLnBrk="1" hangingPunct="1"/>
            <a:r>
              <a:rPr lang="en-US" dirty="0" smtClean="0">
                <a:latin typeface="Arial" charset="0"/>
              </a:rPr>
              <a:t>There are many good reasons to have a data abstraction layer such as the following:  </a:t>
            </a:r>
          </a:p>
          <a:p>
            <a:pPr marL="228600" indent="-228600" eaLnBrk="1" hangingPunct="1"/>
            <a:endParaRPr lang="en-US" b="1" dirty="0" smtClean="0">
              <a:latin typeface="Arial" charset="0"/>
            </a:endParaRPr>
          </a:p>
          <a:p>
            <a:pPr marL="228600" indent="-228600" eaLnBrk="1" hangingPunct="1">
              <a:buFontTx/>
              <a:buChar char="•"/>
            </a:pPr>
            <a:r>
              <a:rPr lang="en-US" b="1" dirty="0" smtClean="0">
                <a:latin typeface="Arial" charset="0"/>
              </a:rPr>
              <a:t>Right information at the right time</a:t>
            </a:r>
            <a:r>
              <a:rPr lang="en-US" dirty="0" smtClean="0">
                <a:latin typeface="Arial" charset="0"/>
              </a:rPr>
              <a:t> – Fulfill business’s complete information needs on demand by linking multiple, diverse data sources together for delivery in real-time. </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Business and IT model</a:t>
            </a:r>
            <a:r>
              <a:rPr lang="en-US" dirty="0" smtClean="0">
                <a:latin typeface="Arial" charset="0"/>
              </a:rPr>
              <a:t> </a:t>
            </a:r>
            <a:r>
              <a:rPr lang="en-US" b="1" dirty="0" smtClean="0">
                <a:latin typeface="Arial" charset="0"/>
              </a:rPr>
              <a:t>alignment </a:t>
            </a:r>
            <a:r>
              <a:rPr lang="en-US" dirty="0" smtClean="0">
                <a:latin typeface="Arial" charset="0"/>
              </a:rPr>
              <a:t>– Gain agility, efficiency, and reuse across applications via an enterprise information model or logical business model.  Often times, known as the “Canonical” model, this abstracted approach overcomes data complexity, structure, and location issues. </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Business and IT change insulation </a:t>
            </a:r>
            <a:r>
              <a:rPr lang="en-US" dirty="0" smtClean="0">
                <a:latin typeface="Arial" charset="0"/>
              </a:rPr>
              <a:t>– Insulate consuming applications from changes in the source and vice versa.  Developers create their applications based on a more stable view of the data.  Allow ongoing changes and relocation of physical data sources without impacting consumers.</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End-to-end control </a:t>
            </a:r>
            <a:r>
              <a:rPr lang="en-US" dirty="0" smtClean="0">
                <a:latin typeface="Arial" charset="0"/>
              </a:rPr>
              <a:t>– Use a single platform to design, develop, manage and monitor data access and delivery processes across multiple sources and consumers.</a:t>
            </a:r>
            <a:endParaRPr lang="en-US" b="1" dirty="0" smtClean="0">
              <a:latin typeface="Arial" charset="0"/>
            </a:endParaRPr>
          </a:p>
          <a:p>
            <a:pPr marL="228600" indent="-228600" eaLnBrk="1" hangingPunct="1">
              <a:buFontTx/>
              <a:buChar char="•"/>
            </a:pPr>
            <a:endParaRPr lang="en-US" b="1" dirty="0" smtClean="0">
              <a:latin typeface="Arial" charset="0"/>
            </a:endParaRPr>
          </a:p>
          <a:p>
            <a:pPr marL="228600" indent="-228600" eaLnBrk="1" hangingPunct="1">
              <a:buFontTx/>
              <a:buChar char="•"/>
            </a:pPr>
            <a:r>
              <a:rPr lang="en-US" b="1" dirty="0" smtClean="0">
                <a:latin typeface="Arial" charset="0"/>
              </a:rPr>
              <a:t>More secure data</a:t>
            </a:r>
            <a:r>
              <a:rPr lang="en-US" dirty="0" smtClean="0">
                <a:latin typeface="Arial" charset="0"/>
              </a:rPr>
              <a:t>– Consistently apply data security rules across all data sources and consumers via a unified security methods and controls. </a:t>
            </a:r>
          </a:p>
        </p:txBody>
      </p:sp>
    </p:spTree>
    <p:extLst>
      <p:ext uri="{BB962C8B-B14F-4D97-AF65-F5344CB8AC3E}">
        <p14:creationId xmlns:p14="http://schemas.microsoft.com/office/powerpoint/2010/main" val="152792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4</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b="1" dirty="0" smtClean="0">
                <a:latin typeface="Arial" charset="0"/>
              </a:rPr>
              <a:t>Data Consumers </a:t>
            </a:r>
            <a:r>
              <a:rPr lang="en-US" dirty="0" smtClean="0">
                <a:latin typeface="Arial" charset="0"/>
              </a:rPr>
              <a:t>–</a:t>
            </a:r>
            <a:r>
              <a:rPr lang="en-US" b="1" dirty="0" smtClean="0">
                <a:latin typeface="Arial" charset="0"/>
              </a:rPr>
              <a:t> </a:t>
            </a:r>
            <a:r>
              <a:rPr lang="en-US" dirty="0" smtClean="0">
                <a:latin typeface="Arial" charset="0"/>
              </a:rPr>
              <a:t>Client applications want to retrieve data in various formats and protocols.  They want to receive the data in a way that they understand.  Data Virtualization allows the consumers to format the data according to their specifications and deliver over various transport protocols including: Web Services, REST, JDBC and Java clients.</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Layer</a:t>
            </a:r>
            <a:r>
              <a:rPr lang="en-US" dirty="0" smtClean="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Business Layer</a:t>
            </a:r>
            <a:r>
              <a:rPr lang="en-US" dirty="0" smtClean="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Physical Layer</a:t>
            </a:r>
            <a:r>
              <a:rPr lang="en-US" dirty="0" smtClean="0">
                <a:latin typeface="Arial" charset="0"/>
              </a:rPr>
              <a:t> – The Physical Layer provides two valuable capabilities for introspecting and mapping to the Business Layer.</a:t>
            </a:r>
          </a:p>
          <a:p>
            <a:pPr marL="228600" indent="-228600" eaLnBrk="1" hangingPunct="1"/>
            <a:endParaRPr lang="en-US" dirty="0" smtClean="0">
              <a:latin typeface="Arial" charset="0"/>
            </a:endParaRPr>
          </a:p>
          <a:p>
            <a:pPr marL="228600" indent="-228600" eaLnBrk="1" hangingPunct="1"/>
            <a:r>
              <a:rPr lang="en-US" dirty="0" smtClean="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dirty="0" smtClean="0">
              <a:latin typeface="Arial" charset="0"/>
            </a:endParaRPr>
          </a:p>
          <a:p>
            <a:pPr marL="228600" indent="-228600" eaLnBrk="1" hangingPunct="1"/>
            <a:r>
              <a:rPr lang="en-US" dirty="0" smtClean="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Sources</a:t>
            </a:r>
            <a:r>
              <a:rPr lang="en-US" dirty="0" smtClean="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714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36DEAD4B-426B-4A9A-BFD8-97080B3C1514}" type="slidenum">
              <a:rPr lang="en-US" sz="1200" smtClean="0">
                <a:solidFill>
                  <a:schemeClr val="tx1"/>
                </a:solidFill>
              </a:rPr>
              <a:pPr eaLnBrk="1" hangingPunct="1"/>
              <a:t>5</a:t>
            </a:fld>
            <a:endParaRPr lang="en-US" sz="1200" smtClean="0">
              <a:solidFill>
                <a:schemeClr val="tx1"/>
              </a:solidFill>
            </a:endParaRPr>
          </a:p>
        </p:txBody>
      </p:sp>
      <p:sp>
        <p:nvSpPr>
          <p:cNvPr id="44035" name="Rectangle 2"/>
          <p:cNvSpPr>
            <a:spLocks noGrp="1" noRot="1" noChangeAspect="1" noChangeArrowheads="1" noTextEdit="1"/>
          </p:cNvSpPr>
          <p:nvPr>
            <p:ph type="sldImg"/>
          </p:nvPr>
        </p:nvSpPr>
        <p:spPr>
          <a:xfrm>
            <a:off x="381000" y="385763"/>
            <a:ext cx="6096000" cy="3429000"/>
          </a:xfrm>
          <a:ln/>
        </p:spPr>
      </p:sp>
      <p:sp>
        <p:nvSpPr>
          <p:cNvPr id="44036" name="Rectangle 3"/>
          <p:cNvSpPr>
            <a:spLocks noGrp="1" noChangeArrowheads="1"/>
          </p:cNvSpPr>
          <p:nvPr>
            <p:ph type="body" idx="1"/>
          </p:nvPr>
        </p:nvSpPr>
        <p:spPr>
          <a:noFill/>
        </p:spPr>
        <p:txBody>
          <a:bodyPr/>
          <a:lstStyle/>
          <a:p>
            <a:r>
              <a:rPr lang="en-US" dirty="0" smtClean="0">
                <a:latin typeface="Arial" charset="0"/>
              </a:rPr>
              <a:t>According to Forrester “Leading firms have implemented a layered architecture combining both physical and virtual data stores, choosing the appropriate mix based on different areas’ performance requirements. In the most-successful cases, the firms create an hourglass-shaped architecture that funnels mappings of disparate source data through canonical business information models. As a result, one large drug manufacturer is able to successfully operate with both IBM </a:t>
            </a:r>
            <a:r>
              <a:rPr lang="en-US" dirty="0" err="1" smtClean="0">
                <a:latin typeface="Arial" charset="0"/>
              </a:rPr>
              <a:t>Cognos</a:t>
            </a:r>
            <a:r>
              <a:rPr lang="en-US" dirty="0" smtClean="0">
                <a:latin typeface="Arial" charset="0"/>
              </a:rPr>
              <a:t> and SAP Business Objects BI tools for different customer groups, using data that has been reconciled against common metadata using virtualization. </a:t>
            </a:r>
          </a:p>
          <a:p>
            <a:r>
              <a:rPr lang="en-US" dirty="0" smtClean="0">
                <a:latin typeface="Arial" charset="0"/>
              </a:rPr>
              <a:t> </a:t>
            </a:r>
          </a:p>
          <a:p>
            <a:r>
              <a:rPr lang="en-US" dirty="0" smtClean="0">
                <a:latin typeface="Arial" charset="0"/>
              </a:rPr>
              <a:t>In addition to the use of canonical models in the middle, we have identified two other noteworthy characteristics of this architecture: 1) virtual/physical modality choices tend to be more physical in the staging layers close to the actual data sources and more virtual as data moves closer to the users, and 2) a final virtual mapping layer ensures that the solution provides data to consumers in just the required format.”</a:t>
            </a:r>
          </a:p>
        </p:txBody>
      </p:sp>
    </p:spTree>
    <p:extLst>
      <p:ext uri="{BB962C8B-B14F-4D97-AF65-F5344CB8AC3E}">
        <p14:creationId xmlns:p14="http://schemas.microsoft.com/office/powerpoint/2010/main" val="2519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D856FFD-8E9C-4262-B89F-7AB145BF8A64}" type="slidenum">
              <a:rPr lang="en-US" sz="1200" smtClean="0">
                <a:solidFill>
                  <a:schemeClr val="tx1"/>
                </a:solidFill>
              </a:rPr>
              <a:pPr eaLnBrk="1" hangingPunct="1"/>
              <a:t>6</a:t>
            </a:fld>
            <a:endParaRPr lang="en-US" sz="1200" smtClean="0">
              <a:solidFill>
                <a:schemeClr val="tx1"/>
              </a:solidFill>
            </a:endParaRPr>
          </a:p>
        </p:txBody>
      </p:sp>
      <p:sp>
        <p:nvSpPr>
          <p:cNvPr id="45059" name="Rectangle 2"/>
          <p:cNvSpPr>
            <a:spLocks noGrp="1" noRot="1" noChangeAspect="1" noChangeArrowheads="1" noTextEdit="1"/>
          </p:cNvSpPr>
          <p:nvPr>
            <p:ph type="sldImg"/>
          </p:nvPr>
        </p:nvSpPr>
        <p:spPr>
          <a:xfrm>
            <a:off x="381000" y="385763"/>
            <a:ext cx="6096000" cy="3429000"/>
          </a:xfrm>
          <a:ln/>
        </p:spPr>
      </p:sp>
      <p:sp>
        <p:nvSpPr>
          <p:cNvPr id="45060" name="Rectangle 3"/>
          <p:cNvSpPr>
            <a:spLocks noGrp="1" noChangeArrowheads="1"/>
          </p:cNvSpPr>
          <p:nvPr>
            <p:ph type="body" idx="1"/>
          </p:nvPr>
        </p:nvSpPr>
        <p:spPr>
          <a:noFill/>
        </p:spPr>
        <p:txBody>
          <a:bodyPr/>
          <a:lstStyle/>
          <a:p>
            <a:r>
              <a:rPr lang="en-US" dirty="0" smtClean="0">
                <a:latin typeface="Arial" charset="0"/>
              </a:rPr>
              <a:t>Data Virtualization’ data abstraction reference architecture can be used to implement Gartner’s “Discipline of Data Integration” as follows: </a:t>
            </a:r>
          </a:p>
          <a:p>
            <a:r>
              <a:rPr lang="en-US" dirty="0" smtClean="0">
                <a:latin typeface="Arial" charset="0"/>
              </a:rPr>
              <a:t> </a:t>
            </a:r>
          </a:p>
          <a:p>
            <a:r>
              <a:rPr lang="en-US" b="1" dirty="0" smtClean="0">
                <a:latin typeface="Arial" charset="0"/>
              </a:rPr>
              <a:t>Practices </a:t>
            </a:r>
            <a:r>
              <a:rPr lang="en-US" dirty="0" smtClean="0">
                <a:latin typeface="Arial" charset="0"/>
              </a:rPr>
              <a:t>– </a:t>
            </a:r>
            <a:r>
              <a:rPr lang="en-US" dirty="0" err="1" smtClean="0">
                <a:latin typeface="Arial" charset="0"/>
              </a:rPr>
              <a:t>Tibco</a:t>
            </a:r>
            <a:r>
              <a:rPr lang="en-US" dirty="0" smtClean="0">
                <a:latin typeface="Arial" charset="0"/>
              </a:rPr>
              <a:t> has shaped the best practices that customers use today to implement data virtualization in their organizations.  </a:t>
            </a:r>
            <a:r>
              <a:rPr lang="en-US" dirty="0" err="1" smtClean="0">
                <a:latin typeface="Arial" charset="0"/>
              </a:rPr>
              <a:t>Tibco</a:t>
            </a:r>
            <a:r>
              <a:rPr lang="en-US" dirty="0" smtClean="0">
                <a:latin typeface="Arial" charset="0"/>
              </a:rPr>
              <a:t> also has influenced the practices of recommended by leading IT analysts and system integrators.  This thought-leadership and real-world experience helps users gain confidence when deploying data virtualization in their organization.</a:t>
            </a:r>
          </a:p>
          <a:p>
            <a:endParaRPr lang="en-US" b="1" dirty="0" smtClean="0">
              <a:latin typeface="Arial" charset="0"/>
            </a:endParaRPr>
          </a:p>
          <a:p>
            <a:r>
              <a:rPr lang="en-US" b="1" dirty="0" smtClean="0">
                <a:latin typeface="Arial" charset="0"/>
              </a:rPr>
              <a:t>Architectural Techniques </a:t>
            </a:r>
            <a:r>
              <a:rPr lang="en-US" dirty="0" smtClean="0">
                <a:latin typeface="Arial" charset="0"/>
              </a:rPr>
              <a:t>–</a:t>
            </a:r>
            <a:r>
              <a:rPr lang="en-US" dirty="0" err="1" smtClean="0">
                <a:latin typeface="Arial" charset="0"/>
              </a:rPr>
              <a:t>Tibco</a:t>
            </a:r>
            <a:r>
              <a:rPr lang="en-US" dirty="0" smtClean="0">
                <a:latin typeface="Arial" charset="0"/>
              </a:rPr>
              <a:t> Professional Services brings a wealth of knowledge and skills to help users architect their data virtualization solutions.  </a:t>
            </a:r>
            <a:r>
              <a:rPr lang="en-US" dirty="0" err="1" smtClean="0">
                <a:latin typeface="Arial" charset="0"/>
              </a:rPr>
              <a:t>Tibco’s</a:t>
            </a:r>
            <a:r>
              <a:rPr lang="en-US" dirty="0" smtClean="0">
                <a:latin typeface="Arial" charset="0"/>
              </a:rPr>
              <a:t> architectural techniques are including in </a:t>
            </a:r>
            <a:r>
              <a:rPr lang="en-US" dirty="0" err="1" smtClean="0">
                <a:latin typeface="Arial" charset="0"/>
              </a:rPr>
              <a:t>Tibco</a:t>
            </a:r>
            <a:r>
              <a:rPr lang="en-US" dirty="0" smtClean="0">
                <a:latin typeface="Arial" charset="0"/>
              </a:rPr>
              <a:t> Professional Services’ Quick Start program.  This program is designed to help customers get a project up and running quickly and maximize their return.  During this program, customers are introduced to the “Data Abstraction Best Practices Technical Guide” that Professional Services Consultants use an architectural techniques blueprint.</a:t>
            </a:r>
          </a:p>
          <a:p>
            <a:endParaRPr lang="en-US" b="1" dirty="0" smtClean="0">
              <a:latin typeface="Arial" charset="0"/>
            </a:endParaRPr>
          </a:p>
          <a:p>
            <a:r>
              <a:rPr lang="en-US" b="1" dirty="0" smtClean="0">
                <a:latin typeface="Arial" charset="0"/>
              </a:rPr>
              <a:t>Tools </a:t>
            </a:r>
            <a:r>
              <a:rPr lang="en-US" dirty="0" smtClean="0">
                <a:latin typeface="Arial" charset="0"/>
              </a:rPr>
              <a:t>– The </a:t>
            </a:r>
            <a:r>
              <a:rPr lang="en-US" dirty="0" err="1" smtClean="0">
                <a:latin typeface="Arial" charset="0"/>
              </a:rPr>
              <a:t>Tibco</a:t>
            </a:r>
            <a:r>
              <a:rPr lang="en-US" dirty="0" smtClean="0">
                <a:latin typeface="Arial" charset="0"/>
              </a:rPr>
              <a:t> Data Virtualization Platform provides a complete and proven tool to implement Gartner’s “Discipline of Data Integration”.  </a:t>
            </a:r>
          </a:p>
          <a:p>
            <a:endParaRPr lang="en-US" b="1" dirty="0" smtClean="0">
              <a:latin typeface="Arial" charset="0"/>
            </a:endParaRPr>
          </a:p>
          <a:p>
            <a:r>
              <a:rPr lang="en-US" b="1" dirty="0" smtClean="0">
                <a:latin typeface="Arial" charset="0"/>
              </a:rPr>
              <a:t>Business Context Services </a:t>
            </a:r>
            <a:r>
              <a:rPr lang="en-US" dirty="0" smtClean="0">
                <a:latin typeface="Arial" charset="0"/>
              </a:rPr>
              <a:t>– In</a:t>
            </a:r>
            <a:r>
              <a:rPr lang="en-US" baseline="0" dirty="0" smtClean="0">
                <a:latin typeface="Arial" charset="0"/>
              </a:rPr>
              <a:t> </a:t>
            </a:r>
            <a:r>
              <a:rPr lang="en-US" baseline="0" dirty="0" err="1" smtClean="0">
                <a:latin typeface="Arial" charset="0"/>
              </a:rPr>
              <a:t>Tibco’s</a:t>
            </a:r>
            <a:r>
              <a:rPr lang="en-US" dirty="0" smtClean="0">
                <a:latin typeface="Arial" charset="0"/>
              </a:rPr>
              <a:t> reference architecture the Application Layer provides the mechanisms for mapping and publishing views or web services in the context of the applications.  Data Virtualization’ Application Layer maps into Gartner’s Business Context Services.  Application consumers require delivery of data via different protocols.  Within </a:t>
            </a:r>
            <a:r>
              <a:rPr lang="en-US" dirty="0" err="1" smtClean="0">
                <a:latin typeface="Arial" charset="0"/>
              </a:rPr>
              <a:t>Tibco’s</a:t>
            </a:r>
            <a:r>
              <a:rPr lang="en-US" dirty="0" smtClean="0">
                <a:latin typeface="Arial" charset="0"/>
              </a:rPr>
              <a:t> reference model, data consumers use a variety of standard protocols including JDBC, ODBC, SOAP/HTTP, REST and ADO/</a:t>
            </a:r>
            <a:r>
              <a:rPr lang="en-US" dirty="0" err="1" smtClean="0">
                <a:latin typeface="Arial" charset="0"/>
              </a:rPr>
              <a:t>.Net</a:t>
            </a:r>
            <a:r>
              <a:rPr lang="en-US" dirty="0" smtClean="0">
                <a:latin typeface="Arial" charset="0"/>
              </a:rPr>
              <a:t> to access needed data.  These standard protocols support the BI, MDM, Web service API’s and Enterprise Objects consumer’s included by Gartner.</a:t>
            </a:r>
          </a:p>
          <a:p>
            <a:endParaRPr lang="en-US" b="1" dirty="0" smtClean="0">
              <a:latin typeface="Arial" charset="0"/>
            </a:endParaRPr>
          </a:p>
          <a:p>
            <a:r>
              <a:rPr lang="en-US" b="1" dirty="0" smtClean="0">
                <a:latin typeface="Arial" charset="0"/>
              </a:rPr>
              <a:t>Semantic/Logical Services </a:t>
            </a:r>
            <a:r>
              <a:rPr lang="en-US" dirty="0" smtClean="0">
                <a:latin typeface="Arial" charset="0"/>
              </a:rPr>
              <a:t>– Gartner’s “Semantic/Logical” services provide for the transformation of the physical model into the business context view of the information.   The term logical and semantic are often referred to as canonical.  It is a way of defining a common data dictionary across the business.  The terms or attributes from this data dictionary are grouped together into semantically similar entities.  Data Virtualization supports these needs with its formatting views.</a:t>
            </a:r>
          </a:p>
          <a:p>
            <a:endParaRPr lang="en-US" b="1" dirty="0" smtClean="0">
              <a:latin typeface="Arial" charset="0"/>
            </a:endParaRPr>
          </a:p>
          <a:p>
            <a:r>
              <a:rPr lang="en-US" b="1" dirty="0" smtClean="0">
                <a:latin typeface="Arial" charset="0"/>
              </a:rPr>
              <a:t>Data Manipulation Services </a:t>
            </a:r>
            <a:r>
              <a:rPr lang="en-US" dirty="0" smtClean="0">
                <a:latin typeface="Arial" charset="0"/>
              </a:rPr>
              <a:t>– Gartner’s “Manipulation” functions include Access, Storage, and Delivery which align with Data Virtualization’ physical layer.  This is where Data Virtualization’ introspection, discovery, and source data access tools expose the physical layer.  Increasingly, Data Virtualization is providing access to a wide array of data sources including relational, service oriented, file, packaged applications and big data.</a:t>
            </a:r>
          </a:p>
          <a:p>
            <a:endParaRPr lang="en-US" b="1" dirty="0" smtClean="0">
              <a:latin typeface="Arial" charset="0"/>
            </a:endParaRPr>
          </a:p>
          <a:p>
            <a:r>
              <a:rPr lang="en-US" b="1" dirty="0" smtClean="0">
                <a:latin typeface="Arial" charset="0"/>
              </a:rPr>
              <a:t>Optimization </a:t>
            </a:r>
            <a:r>
              <a:rPr lang="en-US" dirty="0" smtClean="0">
                <a:latin typeface="Arial" charset="0"/>
              </a:rPr>
              <a:t>– Both Gartner and </a:t>
            </a:r>
            <a:r>
              <a:rPr lang="en-US" dirty="0" err="1" smtClean="0">
                <a:latin typeface="Arial" charset="0"/>
              </a:rPr>
              <a:t>Tibco</a:t>
            </a:r>
            <a:r>
              <a:rPr lang="en-US" dirty="0" smtClean="0">
                <a:latin typeface="Arial" charset="0"/>
              </a:rPr>
              <a:t> view optimization as spanning the entire architecture from source to consumer, both during design and runtime, perfectly matching how Data Virtualization’ optimizers work.</a:t>
            </a:r>
          </a:p>
        </p:txBody>
      </p:sp>
    </p:spTree>
    <p:extLst>
      <p:ext uri="{BB962C8B-B14F-4D97-AF65-F5344CB8AC3E}">
        <p14:creationId xmlns:p14="http://schemas.microsoft.com/office/powerpoint/2010/main" val="150453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93AC3C5-B64F-49B0-BE85-E1BA34B5B146}" type="slidenum">
              <a:rPr lang="en-US" sz="1200" smtClean="0">
                <a:solidFill>
                  <a:schemeClr val="tx1"/>
                </a:solidFill>
              </a:rPr>
              <a:pPr eaLnBrk="1" hangingPunct="1"/>
              <a:t>7</a:t>
            </a:fld>
            <a:endParaRPr lang="en-US" sz="1200" smtClean="0">
              <a:solidFill>
                <a:schemeClr val="tx1"/>
              </a:solidFill>
            </a:endParaRPr>
          </a:p>
        </p:txBody>
      </p:sp>
      <p:sp>
        <p:nvSpPr>
          <p:cNvPr id="46083" name="Rectangle 2"/>
          <p:cNvSpPr>
            <a:spLocks noGrp="1" noRot="1" noChangeAspect="1" noChangeArrowheads="1" noTextEdit="1"/>
          </p:cNvSpPr>
          <p:nvPr>
            <p:ph type="sldImg"/>
          </p:nvPr>
        </p:nvSpPr>
        <p:spPr>
          <a:xfrm>
            <a:off x="381000" y="385763"/>
            <a:ext cx="6096000" cy="3429000"/>
          </a:xfrm>
          <a:ln/>
        </p:spPr>
      </p:sp>
      <p:sp>
        <p:nvSpPr>
          <p:cNvPr id="46084" name="Rectangle 3"/>
          <p:cNvSpPr>
            <a:spLocks noGrp="1" noChangeArrowheads="1"/>
          </p:cNvSpPr>
          <p:nvPr>
            <p:ph type="body" idx="1"/>
          </p:nvPr>
        </p:nvSpPr>
        <p:spPr>
          <a:noFill/>
        </p:spPr>
        <p:txBody>
          <a:bodyPr/>
          <a:lstStyle/>
          <a:p>
            <a:pPr marL="228600" indent="-228600" eaLnBrk="1" hangingPunct="1"/>
            <a:r>
              <a:rPr lang="en-US" dirty="0" smtClean="0">
                <a:latin typeface="Arial" charset="0"/>
              </a:rPr>
              <a:t>The following roles and responsibilities should be considered when implementing a data abstraction layer:</a:t>
            </a: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Developers</a:t>
            </a:r>
            <a:r>
              <a:rPr lang="en-US" dirty="0" smtClean="0">
                <a:latin typeface="Arial" charset="0"/>
              </a:rPr>
              <a:t> –</a:t>
            </a:r>
            <a:r>
              <a:rPr lang="en-US" b="1" dirty="0" smtClean="0">
                <a:latin typeface="Arial" charset="0"/>
              </a:rPr>
              <a:t> </a:t>
            </a:r>
            <a:r>
              <a:rPr lang="en-US" dirty="0" smtClean="0">
                <a:latin typeface="Arial" charset="0"/>
              </a:rPr>
              <a:t>Application developers are concerned with the API’s and the various mechanisms by which they can access the data from the data abstraction layer.  Often times, data lineage is important to the client-side developers because they need to know the originating source.  Data Virtualization can provide data lineage from the client services views down to the physical metadata.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Enterprise Data Modelers and Data Architects </a:t>
            </a:r>
            <a:r>
              <a:rPr lang="en-US" dirty="0" smtClean="0">
                <a:latin typeface="Arial" charset="0"/>
              </a:rPr>
              <a:t>–</a:t>
            </a:r>
            <a:r>
              <a:rPr lang="en-US" b="1" dirty="0" smtClean="0">
                <a:latin typeface="Arial" charset="0"/>
              </a:rPr>
              <a:t> </a:t>
            </a:r>
            <a:r>
              <a:rPr lang="en-US" dirty="0" smtClean="0">
                <a:latin typeface="Arial" charset="0"/>
              </a:rPr>
              <a:t>Enterprise data modelers and data architects work with subject mater experts who know the business and use their expertise to craft logical data models.  These logical data models can be further refined into something that is closer to a logical database design which could be used as the basis for building views in the business layer.  Enterprise data modelers work with Data Virtualization developers to design effective views and services.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Virtualization Developers</a:t>
            </a:r>
            <a:r>
              <a:rPr lang="en-US" dirty="0" smtClean="0">
                <a:latin typeface="Arial" charset="0"/>
              </a:rPr>
              <a:t> –</a:t>
            </a:r>
            <a:r>
              <a:rPr lang="en-US" b="1" dirty="0" smtClean="0">
                <a:latin typeface="Arial" charset="0"/>
              </a:rPr>
              <a:t> </a:t>
            </a:r>
            <a:r>
              <a:rPr lang="en-US" dirty="0" smtClean="0">
                <a:latin typeface="Arial" charset="0"/>
              </a:rPr>
              <a:t>Data Virtualization developers are responsible for the implementation of the layers using the data virtualization middleware.  This implementation is based on the overall architecture and concepts laid forth in this document and performed in conjunction with the other teams involved.  They need to understand the application developer requirements so they can construct the API layers and views above the business layer as well as the underlying sources. Beyond lineage tools and folders available within Data Virtualization, these developers often use additional control systems to understand and manage key mappings across the various layers.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Database Administrators (DBAs) and Database Modelers </a:t>
            </a:r>
            <a:r>
              <a:rPr lang="en-US" dirty="0" smtClean="0">
                <a:latin typeface="Arial" charset="0"/>
              </a:rPr>
              <a:t>–</a:t>
            </a:r>
            <a:r>
              <a:rPr lang="en-US" b="1" dirty="0" smtClean="0">
                <a:latin typeface="Arial" charset="0"/>
              </a:rPr>
              <a:t> </a:t>
            </a:r>
            <a:r>
              <a:rPr lang="en-US" dirty="0" smtClean="0">
                <a:latin typeface="Arial" charset="0"/>
              </a:rPr>
              <a:t>DBAs and database modelers provide access to the physical data sources.  Further they help define logical database designs from their corresponding physical database designs and implementations.  They work with Data Virtualization developers to ensure are properly tuned and assist with creating indexes if necessary.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Governance Teams </a:t>
            </a:r>
            <a:r>
              <a:rPr lang="en-US" dirty="0" smtClean="0">
                <a:latin typeface="Arial" charset="0"/>
              </a:rPr>
              <a:t>– Data governance staff are involved throughout the process making sure that enterprise data access and data mapping rules are followed.  Further, they provide guidance on how data should be modeled and often help to resolve data quality issues. </a:t>
            </a:r>
          </a:p>
        </p:txBody>
      </p:sp>
    </p:spTree>
    <p:extLst>
      <p:ext uri="{BB962C8B-B14F-4D97-AF65-F5344CB8AC3E}">
        <p14:creationId xmlns:p14="http://schemas.microsoft.com/office/powerpoint/2010/main" val="30643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42B005AA-9524-44E9-946D-0BD975916789}" type="slidenum">
              <a:rPr lang="en-US" sz="1200" smtClean="0">
                <a:solidFill>
                  <a:schemeClr val="tx1"/>
                </a:solidFill>
              </a:rPr>
              <a:pPr eaLnBrk="1" hangingPunct="1"/>
              <a:t>8</a:t>
            </a:fld>
            <a:endParaRPr lang="en-US" sz="1200" smtClean="0">
              <a:solidFill>
                <a:schemeClr val="tx1"/>
              </a:solidFill>
            </a:endParaRPr>
          </a:p>
        </p:txBody>
      </p:sp>
      <p:sp>
        <p:nvSpPr>
          <p:cNvPr id="37891" name="Rectangle 2"/>
          <p:cNvSpPr>
            <a:spLocks noGrp="1" noRot="1" noChangeAspect="1" noChangeArrowheads="1" noTextEdit="1"/>
          </p:cNvSpPr>
          <p:nvPr>
            <p:ph type="sldImg"/>
          </p:nvPr>
        </p:nvSpPr>
        <p:spPr>
          <a:xfrm>
            <a:off x="330200" y="696913"/>
            <a:ext cx="6197600" cy="3486150"/>
          </a:xfrm>
          <a:ln/>
        </p:spPr>
      </p:sp>
      <p:sp>
        <p:nvSpPr>
          <p:cNvPr id="37892" name="Rectangle 3"/>
          <p:cNvSpPr>
            <a:spLocks noGrp="1" noChangeArrowheads="1"/>
          </p:cNvSpPr>
          <p:nvPr>
            <p:ph type="body" idx="1"/>
          </p:nvPr>
        </p:nvSpPr>
        <p:spPr>
          <a:noFill/>
        </p:spPr>
        <p:txBody>
          <a:bodyPr/>
          <a:lstStyle/>
          <a:p>
            <a:pPr lvl="0"/>
            <a:r>
              <a:rPr lang="en-US" sz="1200" kern="1200" dirty="0" smtClean="0">
                <a:solidFill>
                  <a:schemeClr val="tx1"/>
                </a:solidFill>
                <a:effectLst/>
                <a:latin typeface="Arial" pitchFamily="34" charset="0"/>
                <a:ea typeface="+mn-ea"/>
                <a:cs typeface="+mn-cs"/>
              </a:rPr>
              <a:t>The “Physical Layer” provides access to underlying data sources and performs a physical to logical mapping.</a:t>
            </a:r>
          </a:p>
          <a:p>
            <a:pPr lvl="0"/>
            <a:endParaRPr lang="en-US" sz="1200" kern="1200" dirty="0" smtClean="0">
              <a:solidFill>
                <a:schemeClr val="tx1"/>
              </a:solidFill>
              <a:effectLst/>
              <a:latin typeface="Arial"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Arial" pitchFamily="34" charset="0"/>
                <a:ea typeface="+mn-ea"/>
                <a:cs typeface="+mn-cs"/>
              </a:rPr>
              <a:t>The physical “Metadata” is essentially imported from the physical data sources and used as way to onboard the metadata required by the data abstraction layer to perform its mapping functions.  As an “as-is” layer, entity names and attributes are never changed in this layer.   </a:t>
            </a:r>
            <a:r>
              <a:rPr lang="en-US" dirty="0" smtClean="0">
                <a:latin typeface="Arial" charset="0"/>
              </a:rPr>
              <a:t>In essence, it is a virtual representation of the data source. </a:t>
            </a:r>
            <a:r>
              <a:rPr lang="en-US" sz="1200" kern="1200" baseline="0" dirty="0" smtClean="0">
                <a:solidFill>
                  <a:schemeClr val="tx1"/>
                </a:solidFill>
                <a:effectLst/>
                <a:latin typeface="Arial" pitchFamily="34" charset="0"/>
                <a:ea typeface="+mn-ea"/>
                <a:cs typeface="+mn-cs"/>
              </a:rPr>
              <a:t> </a:t>
            </a:r>
            <a:r>
              <a:rPr lang="en-US" dirty="0" smtClean="0">
                <a:latin typeface="Arial" charset="0"/>
              </a:rPr>
              <a:t>In CIS, the “New Data Source” wizard tool walks the Data Virtualization developer through a series of screens to import metadata for a source to generate this physical metadata.  There are no manual steps involved here.  Physical sources can be relational (tables, views, stored procedures, SQL Statements), Web services, flat delimited files, XML files, Java functions, packaged applications such as SAP and much more.  Besides capturing table and column structures, this wizard performs introspection of indexes, primary keys and foreign keys.  This metadata also includes cardinality statistics on source tables used by Data Virtualization’s cost-based optimizers. </a:t>
            </a:r>
            <a:r>
              <a:rPr lang="en-US" baseline="0" dirty="0" smtClean="0">
                <a:latin typeface="Arial" charset="0"/>
              </a:rPr>
              <a:t> </a:t>
            </a:r>
            <a:r>
              <a:rPr lang="en-US" dirty="0" smtClean="0">
                <a:latin typeface="Arial" charset="0"/>
              </a:rPr>
              <a:t>Data Virtualization allows for re-introspection of these sources either manually or automatically.  This is important where sources change over time, thereby providing application insulation. With Data Virtualization in place and a canonical model established for applications, source changes typically only impact next layer up, the formatting layer.</a:t>
            </a:r>
          </a:p>
          <a:p>
            <a:pPr marL="171450" lvl="0" indent="-171450">
              <a:buFont typeface="Arial" pitchFamily="34" charset="0"/>
              <a:buChar char="•"/>
            </a:pPr>
            <a:endParaRPr lang="en-US" i="1" dirty="0" smtClean="0">
              <a:latin typeface="Arial" charset="0"/>
            </a:endParaRPr>
          </a:p>
          <a:p>
            <a:pPr marL="628650" lvl="1" indent="-171450">
              <a:buFont typeface="Arial" pitchFamily="34" charset="0"/>
              <a:buChar char="•"/>
            </a:pPr>
            <a:endParaRPr lang="en-US" sz="1200" kern="1200" dirty="0" smtClean="0">
              <a:solidFill>
                <a:schemeClr val="tx1"/>
              </a:solidFill>
              <a:effectLst/>
              <a:latin typeface="Arial"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Arial" pitchFamily="34" charset="0"/>
                <a:ea typeface="+mn-ea"/>
                <a:cs typeface="+mn-cs"/>
              </a:rPr>
              <a:t>The “Formatting” sub-layer provides a way to map the physical metadata into the Data Virtualization layer by aliasing the physical names to logical names.  Additionally the formatting views can facilitate simple tasks such as value formatting, data type casting, derived columns and light data quality mapping.  This layer is derived from the physical sources and performs a one-to-one mapping between the physical source attributes and their corresponding “logical/canonical” attribute name.   Naming conventions are very important and introduced in this layer.</a:t>
            </a:r>
          </a:p>
          <a:p>
            <a:pPr eaLnBrk="1" hangingPunct="1"/>
            <a:endParaRPr lang="en-US" dirty="0" smtClean="0">
              <a:latin typeface="Arial" charset="0"/>
            </a:endParaRPr>
          </a:p>
          <a:p>
            <a:pPr eaLnBrk="1" hangingPunct="1"/>
            <a:endParaRPr lang="en-US" dirty="0" smtClean="0">
              <a:latin typeface="Arial" charset="0"/>
            </a:endParaRPr>
          </a:p>
        </p:txBody>
      </p:sp>
    </p:spTree>
    <p:extLst>
      <p:ext uri="{BB962C8B-B14F-4D97-AF65-F5344CB8AC3E}">
        <p14:creationId xmlns:p14="http://schemas.microsoft.com/office/powerpoint/2010/main" val="1412397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1EC4AA4-540E-4EB7-90BD-238CE0EEE924}" type="slidenum">
              <a:rPr lang="en-US" sz="1200" smtClean="0">
                <a:solidFill>
                  <a:schemeClr val="tx1"/>
                </a:solidFill>
              </a:rPr>
              <a:pPr eaLnBrk="1" hangingPunct="1"/>
              <a:t>9</a:t>
            </a:fld>
            <a:endParaRPr lang="en-US" sz="1200" smtClean="0">
              <a:solidFill>
                <a:schemeClr val="tx1"/>
              </a:solidFill>
            </a:endParaRPr>
          </a:p>
        </p:txBody>
      </p:sp>
      <p:sp>
        <p:nvSpPr>
          <p:cNvPr id="38915" name="Rectangle 2"/>
          <p:cNvSpPr>
            <a:spLocks noGrp="1" noRot="1" noChangeAspect="1" noChangeArrowheads="1" noTextEdit="1"/>
          </p:cNvSpPr>
          <p:nvPr>
            <p:ph type="sldImg"/>
          </p:nvPr>
        </p:nvSpPr>
        <p:spPr>
          <a:xfrm>
            <a:off x="330200" y="696913"/>
            <a:ext cx="6197600" cy="3486150"/>
          </a:xfrm>
          <a:ln/>
        </p:spPr>
      </p:sp>
      <p:sp>
        <p:nvSpPr>
          <p:cNvPr id="38916" name="Rectangle 3"/>
          <p:cNvSpPr>
            <a:spLocks noGrp="1" noChangeArrowheads="1"/>
          </p:cNvSpPr>
          <p:nvPr>
            <p:ph type="body" idx="1"/>
          </p:nvPr>
        </p:nvSpPr>
        <p:spPr>
          <a:noFill/>
        </p:spPr>
        <p:txBody>
          <a:bodyPr/>
          <a:lstStyle/>
          <a:p>
            <a:pPr eaLnBrk="1" hangingPunct="1"/>
            <a:r>
              <a:rPr lang="en-US" dirty="0" smtClean="0">
                <a:latin typeface="Arial" charset="0"/>
              </a:rPr>
              <a:t>The job of the formatting views is two-fold.  It standardizes the data elements into the terms or data dictionary established by an organization’s business logical views.  This is often referred to as “data canonicals.”  This layer also insulates applications and upper level views from lower level change for example when new columns are added to a data source.  For applications to take advantage of those changes, the columns must be percolated to the upper views and published externally.  However, this kind of change can be managed in the form of new versioned data services that provide a new signature of data while maintaining the integrity of existing applications.  These views are typically SQL-based which provides for easier maintainability and understanding by the data architects. </a:t>
            </a:r>
          </a:p>
          <a:p>
            <a:pPr eaLnBrk="1" hangingPunct="1"/>
            <a:endParaRPr lang="en-US" dirty="0" smtClean="0">
              <a:latin typeface="Arial" charset="0"/>
            </a:endParaRPr>
          </a:p>
          <a:p>
            <a:pPr eaLnBrk="1" hangingPunct="1"/>
            <a:r>
              <a:rPr lang="en-US" dirty="0" smtClean="0">
                <a:latin typeface="Arial" charset="0"/>
              </a:rPr>
              <a:t>These views provide a one-to-one correspondence between the physical and the abstract views.  It is possible to generate these views using the Data Virtualization API and a toolkit provided by </a:t>
            </a:r>
            <a:r>
              <a:rPr lang="en-US" dirty="0" err="1" smtClean="0">
                <a:latin typeface="Arial" charset="0"/>
              </a:rPr>
              <a:t>Tibco</a:t>
            </a:r>
            <a:r>
              <a:rPr lang="en-US" dirty="0" smtClean="0">
                <a:latin typeface="Arial" charset="0"/>
              </a:rPr>
              <a:t> Professional Services.  The Column name shown in the slide is the “Physical” name from the data source.  The “Alias” is the how the physical name gets mapped into the canonical names.  The toolkit used to generate these views rely on a simple name/value pair list that matches a physical name with a canonical name.  The toolkit can generate the abstract views which are the one-to-one mapping of a database table and a Data Virtualization abstract view.   All upper Data Virtualization views and potentially applications will access these Abstract Views and not the physical views.   No direct access to physical views is permitted due to the fact that the physical may change and you want applications to access the abstraction layer only.</a:t>
            </a:r>
          </a:p>
          <a:p>
            <a:pPr eaLnBrk="1" hangingPunct="1"/>
            <a:endParaRPr lang="en-US" dirty="0" smtClean="0">
              <a:latin typeface="Arial" charset="0"/>
            </a:endParaRPr>
          </a:p>
          <a:p>
            <a:pPr eaLnBrk="1" hangingPunct="1"/>
            <a:r>
              <a:rPr lang="en-US" dirty="0" smtClean="0">
                <a:latin typeface="Arial" charset="0"/>
              </a:rPr>
              <a:t>general guidelines for this layer are as follows: </a:t>
            </a:r>
          </a:p>
          <a:p>
            <a:pPr eaLnBrk="1" hangingPunct="1"/>
            <a:r>
              <a:rPr lang="en-US" dirty="0" smtClean="0">
                <a:latin typeface="Arial" charset="0"/>
              </a:rPr>
              <a:t>•  </a:t>
            </a:r>
            <a:r>
              <a:rPr lang="en-US" b="1" dirty="0" smtClean="0">
                <a:latin typeface="Arial" charset="0"/>
              </a:rPr>
              <a:t>One-to-one mapping</a:t>
            </a:r>
            <a:r>
              <a:rPr lang="en-US" dirty="0" smtClean="0">
                <a:latin typeface="Arial" charset="0"/>
              </a:rPr>
              <a:t>.  These views provide a one-to-one correspondence between the physical and the formatting views.  Generally, the names and types of data elements the physical layer are mapped to their corresponding “logical/canonical” name and type.  An example of one-to-one mapping is shown below: </a:t>
            </a:r>
          </a:p>
          <a:p>
            <a:pPr lvl="1" eaLnBrk="1" hangingPunct="1"/>
            <a:r>
              <a:rPr lang="en-US" dirty="0" smtClean="0">
                <a:latin typeface="Arial" charset="0"/>
              </a:rPr>
              <a:t>/project/Physical/Metadata/ORDER_SYSTEM </a:t>
            </a:r>
            <a:r>
              <a:rPr lang="en-US" dirty="0" smtClean="0">
                <a:latin typeface="Arial" charset="0"/>
                <a:sym typeface="Wingdings" pitchFamily="2" charset="2"/>
              </a:rPr>
              <a:t> /project/Physical/</a:t>
            </a:r>
            <a:r>
              <a:rPr lang="en-US" dirty="0" smtClean="0">
                <a:latin typeface="Arial" charset="0"/>
              </a:rPr>
              <a:t>Formatting/Orders </a:t>
            </a:r>
          </a:p>
          <a:p>
            <a:pPr lvl="1" eaLnBrk="1" hangingPunct="1"/>
            <a:r>
              <a:rPr lang="en-US" dirty="0" smtClean="0">
                <a:latin typeface="Arial" charset="0"/>
              </a:rPr>
              <a:t>    OID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OrderId</a:t>
            </a:r>
            <a:r>
              <a:rPr lang="en-US" dirty="0" smtClean="0">
                <a:latin typeface="Arial" charset="0"/>
              </a:rPr>
              <a:t> </a:t>
            </a:r>
          </a:p>
          <a:p>
            <a:pPr lvl="1" eaLnBrk="1" hangingPunct="1"/>
            <a:r>
              <a:rPr lang="en-US" dirty="0" smtClean="0">
                <a:latin typeface="Arial" charset="0"/>
              </a:rPr>
              <a:t>    CID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CustomerId</a:t>
            </a:r>
            <a:r>
              <a:rPr lang="en-US" dirty="0" smtClean="0">
                <a:latin typeface="Arial" charset="0"/>
              </a:rPr>
              <a:t> </a:t>
            </a:r>
          </a:p>
          <a:p>
            <a:pPr lvl="1" eaLnBrk="1" hangingPunct="1"/>
            <a:r>
              <a:rPr lang="en-US" dirty="0" smtClean="0">
                <a:latin typeface="Arial" charset="0"/>
              </a:rPr>
              <a:t>    ORDER_DT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OrderDate</a:t>
            </a:r>
            <a:r>
              <a:rPr lang="en-US" dirty="0" smtClean="0">
                <a:latin typeface="Arial" charset="0"/>
              </a:rPr>
              <a:t> </a:t>
            </a:r>
          </a:p>
          <a:p>
            <a:pPr lvl="1" eaLnBrk="1" hangingPunct="1"/>
            <a:r>
              <a:rPr lang="en-US" dirty="0" smtClean="0">
                <a:latin typeface="Arial" charset="0"/>
              </a:rPr>
              <a:t>    PONUM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PurchaseOrderNumber</a:t>
            </a:r>
            <a:r>
              <a:rPr lang="en-US" dirty="0" smtClean="0">
                <a:latin typeface="Arial" charset="0"/>
              </a:rPr>
              <a:t> </a:t>
            </a:r>
          </a:p>
          <a:p>
            <a:pPr lvl="1" eaLnBrk="1" hangingPunct="1"/>
            <a:r>
              <a:rPr lang="en-US" dirty="0" smtClean="0">
                <a:latin typeface="Arial" charset="0"/>
              </a:rPr>
              <a:t>    SHIP_ID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ShipToId</a:t>
            </a:r>
            <a:r>
              <a:rPr lang="en-US" dirty="0" smtClean="0">
                <a:latin typeface="Arial" charset="0"/>
              </a:rPr>
              <a:t> </a:t>
            </a:r>
          </a:p>
          <a:p>
            <a:pPr lvl="1" eaLnBrk="1" hangingPunct="1"/>
            <a:r>
              <a:rPr lang="en-US" dirty="0" smtClean="0">
                <a:latin typeface="Arial" charset="0"/>
              </a:rPr>
              <a:t>    FR_CHRG 		</a:t>
            </a:r>
            <a:r>
              <a:rPr lang="en-US" dirty="0" smtClean="0">
                <a:latin typeface="Arial" charset="0"/>
                <a:sym typeface="Wingdings" pitchFamily="2" charset="2"/>
              </a:rPr>
              <a:t></a:t>
            </a:r>
            <a:r>
              <a:rPr lang="en-US" dirty="0" smtClean="0">
                <a:latin typeface="Arial" charset="0"/>
              </a:rPr>
              <a:t> cast (FR_CHRG as numeric(12,2)) </a:t>
            </a:r>
            <a:r>
              <a:rPr lang="en-US" dirty="0" err="1" smtClean="0">
                <a:latin typeface="Arial" charset="0"/>
              </a:rPr>
              <a:t>FreightCharge</a:t>
            </a:r>
            <a:r>
              <a:rPr lang="en-US" dirty="0" smtClean="0">
                <a:latin typeface="Arial" charset="0"/>
              </a:rPr>
              <a:t> </a:t>
            </a:r>
          </a:p>
          <a:p>
            <a:pPr lvl="1" eaLnBrk="1" hangingPunct="1"/>
            <a:r>
              <a:rPr lang="en-US" dirty="0" smtClean="0">
                <a:latin typeface="Arial" charset="0"/>
              </a:rPr>
              <a:t>    WEIGHT 		</a:t>
            </a:r>
            <a:r>
              <a:rPr lang="en-US" dirty="0" smtClean="0">
                <a:latin typeface="Arial" charset="0"/>
                <a:sym typeface="Wingdings" pitchFamily="2" charset="2"/>
              </a:rPr>
              <a:t></a:t>
            </a:r>
            <a:r>
              <a:rPr lang="en-US" dirty="0" smtClean="0">
                <a:latin typeface="Arial" charset="0"/>
              </a:rPr>
              <a:t> Weight </a:t>
            </a:r>
          </a:p>
          <a:p>
            <a:pPr lvl="1" eaLnBrk="1" hangingPunct="1"/>
            <a:r>
              <a:rPr lang="en-US" dirty="0" smtClean="0">
                <a:latin typeface="Arial" charset="0"/>
              </a:rPr>
              <a:t>    (FR_CHRG/WEIGHT) 	</a:t>
            </a:r>
            <a:r>
              <a:rPr lang="en-US" dirty="0" smtClean="0">
                <a:latin typeface="Arial" charset="0"/>
                <a:sym typeface="Wingdings" pitchFamily="2" charset="2"/>
              </a:rPr>
              <a:t></a:t>
            </a:r>
            <a:r>
              <a:rPr lang="en-US" dirty="0" smtClean="0">
                <a:latin typeface="Arial" charset="0"/>
              </a:rPr>
              <a:t> </a:t>
            </a:r>
            <a:r>
              <a:rPr lang="en-US" dirty="0" err="1" smtClean="0">
                <a:latin typeface="Arial" charset="0"/>
              </a:rPr>
              <a:t>CostPerWeight</a:t>
            </a:r>
            <a:r>
              <a:rPr lang="en-US" dirty="0" smtClean="0">
                <a:latin typeface="Arial" charset="0"/>
              </a:rPr>
              <a:t> </a:t>
            </a:r>
          </a:p>
          <a:p>
            <a:pPr lvl="1" eaLnBrk="1" hangingPunct="1"/>
            <a:r>
              <a:rPr lang="en-US" dirty="0" smtClean="0">
                <a:latin typeface="Arial" charset="0"/>
              </a:rPr>
              <a:t>    MTHD_ID 		</a:t>
            </a:r>
            <a:r>
              <a:rPr lang="en-US" dirty="0" smtClean="0">
                <a:latin typeface="Arial" charset="0"/>
                <a:sym typeface="Wingdings" pitchFamily="2" charset="2"/>
              </a:rPr>
              <a:t></a:t>
            </a:r>
            <a:r>
              <a:rPr lang="en-US" dirty="0" smtClean="0">
                <a:latin typeface="Arial" charset="0"/>
              </a:rPr>
              <a:t> case MTHD_ID  when 1 then ‘AIR’  when 2 then ‘GROUND’  else ‘OTHER’  end as </a:t>
            </a:r>
            <a:r>
              <a:rPr lang="en-US" dirty="0" err="1" smtClean="0">
                <a:latin typeface="Arial" charset="0"/>
              </a:rPr>
              <a:t>ShipToMethod</a:t>
            </a:r>
            <a:r>
              <a:rPr lang="en-US" dirty="0" smtClean="0">
                <a:latin typeface="Arial" charset="0"/>
              </a:rPr>
              <a:t> </a:t>
            </a:r>
          </a:p>
          <a:p>
            <a:pPr lvl="1" eaLnBrk="1" hangingPunct="1"/>
            <a:r>
              <a:rPr lang="en-US" dirty="0" smtClean="0">
                <a:latin typeface="Arial" charset="0"/>
              </a:rPr>
              <a:t>    WEIGHT 		</a:t>
            </a:r>
            <a:r>
              <a:rPr lang="en-US" dirty="0" smtClean="0">
                <a:latin typeface="Arial" charset="0"/>
                <a:sym typeface="Wingdings" pitchFamily="2" charset="2"/>
              </a:rPr>
              <a:t></a:t>
            </a:r>
            <a:r>
              <a:rPr lang="en-US" dirty="0" smtClean="0">
                <a:latin typeface="Arial" charset="0"/>
              </a:rPr>
              <a:t> Weight </a:t>
            </a:r>
          </a:p>
          <a:p>
            <a:pPr lvl="1" eaLnBrk="1" hangingPunct="1"/>
            <a:r>
              <a:rPr lang="en-US" dirty="0" smtClean="0">
                <a:latin typeface="Arial" charset="0"/>
              </a:rPr>
              <a:t>    “ORDERS1” 		</a:t>
            </a:r>
            <a:r>
              <a:rPr lang="en-US" dirty="0" smtClean="0">
                <a:latin typeface="Arial" charset="0"/>
                <a:sym typeface="Wingdings" pitchFamily="2" charset="2"/>
              </a:rPr>
              <a:t></a:t>
            </a:r>
            <a:r>
              <a:rPr lang="en-US" dirty="0" smtClean="0">
                <a:latin typeface="Arial" charset="0"/>
              </a:rPr>
              <a:t> cast (‘ORDERS1’ as </a:t>
            </a:r>
            <a:r>
              <a:rPr lang="en-US" dirty="0" err="1" smtClean="0">
                <a:latin typeface="Arial" charset="0"/>
              </a:rPr>
              <a:t>varchar</a:t>
            </a:r>
            <a:r>
              <a:rPr lang="en-US" dirty="0" smtClean="0">
                <a:latin typeface="Arial" charset="0"/>
              </a:rPr>
              <a:t>) </a:t>
            </a:r>
            <a:r>
              <a:rPr lang="en-US" dirty="0" err="1" smtClean="0">
                <a:latin typeface="Arial" charset="0"/>
              </a:rPr>
              <a:t>DataSourceName</a:t>
            </a:r>
            <a:r>
              <a:rPr lang="en-US" dirty="0" smtClean="0">
                <a:latin typeface="Arial" charset="0"/>
              </a:rPr>
              <a:t>  </a:t>
            </a:r>
          </a:p>
          <a:p>
            <a:pPr lvl="1" eaLnBrk="1" hangingPunct="1"/>
            <a:r>
              <a:rPr lang="en-US" dirty="0" smtClean="0">
                <a:latin typeface="Arial" charset="0"/>
              </a:rPr>
              <a:t>    CURRENT_TIMESTAMP 	</a:t>
            </a:r>
            <a:r>
              <a:rPr lang="en-US" dirty="0" smtClean="0">
                <a:latin typeface="Arial" charset="0"/>
                <a:sym typeface="Wingdings" pitchFamily="2" charset="2"/>
              </a:rPr>
              <a:t></a:t>
            </a:r>
            <a:r>
              <a:rPr lang="en-US" dirty="0" smtClean="0">
                <a:latin typeface="Arial" charset="0"/>
              </a:rPr>
              <a:t> cast (CURRENT_TIMESTAMP as timestamp) </a:t>
            </a:r>
            <a:r>
              <a:rPr lang="en-US" dirty="0" err="1" smtClean="0">
                <a:latin typeface="Arial" charset="0"/>
              </a:rPr>
              <a:t>StartTime</a:t>
            </a:r>
            <a:r>
              <a:rPr lang="en-US" dirty="0" smtClean="0">
                <a:latin typeface="Arial" charset="0"/>
              </a:rPr>
              <a:t> </a:t>
            </a:r>
          </a:p>
          <a:p>
            <a:pPr lvl="1" eaLnBrk="1" hangingPunct="1"/>
            <a:r>
              <a:rPr lang="en-US" dirty="0" smtClean="0">
                <a:latin typeface="Arial" charset="0"/>
              </a:rPr>
              <a:t>    NULL 		</a:t>
            </a:r>
            <a:r>
              <a:rPr lang="en-US" dirty="0" smtClean="0">
                <a:latin typeface="Arial" charset="0"/>
                <a:sym typeface="Wingdings" pitchFamily="2" charset="2"/>
              </a:rPr>
              <a:t></a:t>
            </a:r>
            <a:r>
              <a:rPr lang="en-US" dirty="0" smtClean="0">
                <a:latin typeface="Arial" charset="0"/>
              </a:rPr>
              <a:t> cast (NULL as </a:t>
            </a:r>
            <a:r>
              <a:rPr lang="en-US" dirty="0" err="1" smtClean="0">
                <a:latin typeface="Arial" charset="0"/>
              </a:rPr>
              <a:t>varchar</a:t>
            </a:r>
            <a:r>
              <a:rPr lang="en-US" dirty="0" smtClean="0">
                <a:latin typeface="Arial" charset="0"/>
              </a:rPr>
              <a:t>) </a:t>
            </a:r>
            <a:r>
              <a:rPr lang="en-US" dirty="0" err="1" smtClean="0">
                <a:latin typeface="Arial" charset="0"/>
              </a:rPr>
              <a:t>EndTime</a:t>
            </a:r>
            <a:r>
              <a:rPr lang="en-US" dirty="0" smtClean="0">
                <a:latin typeface="Arial" charset="0"/>
              </a:rPr>
              <a:t> </a:t>
            </a:r>
          </a:p>
          <a:p>
            <a:pPr eaLnBrk="1" hangingPunct="1"/>
            <a:r>
              <a:rPr lang="en-US" dirty="0" smtClean="0">
                <a:latin typeface="Arial" charset="0"/>
              </a:rPr>
              <a:t> </a:t>
            </a:r>
          </a:p>
          <a:p>
            <a:pPr eaLnBrk="1" hangingPunct="1"/>
            <a:r>
              <a:rPr lang="en-US" dirty="0" smtClean="0">
                <a:latin typeface="Arial" charset="0"/>
              </a:rPr>
              <a:t>•  </a:t>
            </a:r>
            <a:r>
              <a:rPr lang="en-US" b="1" dirty="0" smtClean="0">
                <a:latin typeface="Arial" charset="0"/>
              </a:rPr>
              <a:t>Simple mappings</a:t>
            </a:r>
            <a:r>
              <a:rPr lang="en-US" dirty="0" smtClean="0">
                <a:latin typeface="Arial" charset="0"/>
              </a:rPr>
              <a:t>.  Actions that may be performed in this layer should be kept simple and should refrain from performing joins.  </a:t>
            </a:r>
          </a:p>
          <a:p>
            <a:pPr eaLnBrk="1" hangingPunct="1"/>
            <a:r>
              <a:rPr lang="en-US" dirty="0" smtClean="0">
                <a:latin typeface="Arial" charset="0"/>
              </a:rPr>
              <a:t>The following is a list of actions that may be accomplished at this layer: </a:t>
            </a:r>
          </a:p>
          <a:p>
            <a:pPr lvl="1" eaLnBrk="1" hangingPunct="1"/>
            <a:r>
              <a:rPr lang="en-US" dirty="0" smtClean="0">
                <a:latin typeface="Arial" charset="0"/>
              </a:rPr>
              <a:t>o  </a:t>
            </a:r>
            <a:r>
              <a:rPr lang="en-US" i="1" u="sng" dirty="0" smtClean="0">
                <a:latin typeface="Arial" charset="0"/>
              </a:rPr>
              <a:t>Name aliasing</a:t>
            </a:r>
            <a:r>
              <a:rPr lang="en-US" dirty="0" smtClean="0">
                <a:latin typeface="Arial" charset="0"/>
              </a:rPr>
              <a:t> – Mapping the physical name to its logical/canonical counterpart.  E.g. OID is mapped to the alias </a:t>
            </a:r>
            <a:r>
              <a:rPr lang="en-US" dirty="0" err="1" smtClean="0">
                <a:latin typeface="Arial" charset="0"/>
              </a:rPr>
              <a:t>OrderId</a:t>
            </a:r>
            <a:r>
              <a:rPr lang="en-US" dirty="0" smtClean="0">
                <a:latin typeface="Arial" charset="0"/>
              </a:rPr>
              <a:t>. </a:t>
            </a:r>
          </a:p>
          <a:p>
            <a:pPr lvl="1" eaLnBrk="1" hangingPunct="1"/>
            <a:r>
              <a:rPr lang="en-US" dirty="0" smtClean="0">
                <a:latin typeface="Arial" charset="0"/>
              </a:rPr>
              <a:t>o  </a:t>
            </a:r>
            <a:r>
              <a:rPr lang="en-US" i="1" u="sng" dirty="0" smtClean="0">
                <a:latin typeface="Arial" charset="0"/>
              </a:rPr>
              <a:t>Data type casting</a:t>
            </a:r>
            <a:r>
              <a:rPr lang="en-US" dirty="0" smtClean="0">
                <a:latin typeface="Arial" charset="0"/>
              </a:rPr>
              <a:t> – Data type casting is a form of transformation whereby the type of the physical column is cast to a different type as in “cast (FR_CHRG as numeric(12,2)) </a:t>
            </a:r>
            <a:r>
              <a:rPr lang="en-US" dirty="0" err="1" smtClean="0">
                <a:latin typeface="Arial" charset="0"/>
              </a:rPr>
              <a:t>FreightCharge</a:t>
            </a:r>
            <a:r>
              <a:rPr lang="en-US" dirty="0" smtClean="0">
                <a:latin typeface="Arial" charset="0"/>
              </a:rPr>
              <a:t>”. </a:t>
            </a:r>
          </a:p>
          <a:p>
            <a:pPr lvl="1" eaLnBrk="1" hangingPunct="1"/>
            <a:r>
              <a:rPr lang="en-US" dirty="0" smtClean="0">
                <a:latin typeface="Arial" charset="0"/>
              </a:rPr>
              <a:t>o  </a:t>
            </a:r>
            <a:r>
              <a:rPr lang="en-US" i="1" u="sng" dirty="0" smtClean="0">
                <a:latin typeface="Arial" charset="0"/>
              </a:rPr>
              <a:t>Simple derived columns</a:t>
            </a:r>
            <a:r>
              <a:rPr lang="en-US" dirty="0" smtClean="0">
                <a:latin typeface="Arial" charset="0"/>
              </a:rPr>
              <a:t> – Derived columns are typically columns that can be calculated from existing columns.  In the example provided above, the </a:t>
            </a:r>
            <a:r>
              <a:rPr lang="en-US" dirty="0" err="1" smtClean="0">
                <a:latin typeface="Arial" charset="0"/>
              </a:rPr>
              <a:t>CostPerWeight</a:t>
            </a:r>
            <a:r>
              <a:rPr lang="en-US" dirty="0" smtClean="0">
                <a:latin typeface="Arial" charset="0"/>
              </a:rPr>
              <a:t> is calculated from the Freight Charge and the container Weight.  Another example would be the concatenation of two or more fields to create a derived column. </a:t>
            </a:r>
          </a:p>
          <a:p>
            <a:pPr lvl="1" eaLnBrk="1" hangingPunct="1"/>
            <a:r>
              <a:rPr lang="en-US" dirty="0" smtClean="0">
                <a:latin typeface="Arial" charset="0"/>
              </a:rPr>
              <a:t>o  </a:t>
            </a:r>
            <a:r>
              <a:rPr lang="en-US" i="1" u="sng" dirty="0" smtClean="0">
                <a:latin typeface="Arial" charset="0"/>
              </a:rPr>
              <a:t>Value formatting</a:t>
            </a:r>
            <a:r>
              <a:rPr lang="en-US" dirty="0" smtClean="0">
                <a:latin typeface="Arial" charset="0"/>
              </a:rPr>
              <a:t> – Value formatting provides conditional logic to return a different value in place of the original value.  An example would be to asses an ID field and return a description.  Refer to the “case” statement in the above example. </a:t>
            </a:r>
          </a:p>
          <a:p>
            <a:pPr lvl="1" eaLnBrk="1" hangingPunct="1"/>
            <a:r>
              <a:rPr lang="en-US" dirty="0" smtClean="0">
                <a:latin typeface="Arial" charset="0"/>
              </a:rPr>
              <a:t>o  New columns – An example of a new column introduced at this level is one where the data does not exist in the source.  The data is provided at the time of this view creation through a “static” definition or a “system function”.   </a:t>
            </a:r>
          </a:p>
          <a:p>
            <a:pPr lvl="2" eaLnBrk="1" hangingPunct="1">
              <a:buFontTx/>
              <a:buChar char="•"/>
            </a:pPr>
            <a:r>
              <a:rPr lang="en-US" dirty="0" smtClean="0">
                <a:latin typeface="Arial" charset="0"/>
              </a:rPr>
              <a:t>An example of a static definition is to provide the data source name.  For example, If you are mapping more than one Order Entry System, it might be advantageous to the Application Developers to know where a particular Order row is coming from (its data lineage).   </a:t>
            </a:r>
          </a:p>
          <a:p>
            <a:pPr lvl="2" eaLnBrk="1" hangingPunct="1">
              <a:buFontTx/>
              <a:buChar char="•"/>
            </a:pPr>
            <a:r>
              <a:rPr lang="en-US" dirty="0" smtClean="0">
                <a:latin typeface="Arial" charset="0"/>
              </a:rPr>
              <a:t>Another example is the use of a system function such as CURRENT_TIMESTAMP.  A custom function could also be invoked to populate the new column with data. </a:t>
            </a:r>
          </a:p>
          <a:p>
            <a:pPr lvl="1" eaLnBrk="1" hangingPunct="1"/>
            <a:r>
              <a:rPr lang="en-US" dirty="0" smtClean="0">
                <a:latin typeface="Arial" charset="0"/>
              </a:rPr>
              <a:t>o  </a:t>
            </a:r>
            <a:r>
              <a:rPr lang="en-US" i="1" u="sng" dirty="0" smtClean="0">
                <a:latin typeface="Arial" charset="0"/>
              </a:rPr>
              <a:t>Null mapping</a:t>
            </a:r>
            <a:r>
              <a:rPr lang="en-US" dirty="0" smtClean="0">
                <a:latin typeface="Arial" charset="0"/>
              </a:rPr>
              <a:t> – It may be necessary to establish the alias column in this layer, yet it has no corresponding physical data element to map to.  In this case, it is permissible to map the alias to a NULL value. However, it is also necessary to cast the null to a specific type. e.g. CAST(NULL AS VARCHAR). </a:t>
            </a:r>
          </a:p>
          <a:p>
            <a:pPr lvl="1" eaLnBrk="1" hangingPunct="1"/>
            <a:r>
              <a:rPr lang="en-US" dirty="0" smtClean="0">
                <a:latin typeface="Arial" charset="0"/>
              </a:rPr>
              <a:t>o  </a:t>
            </a:r>
            <a:r>
              <a:rPr lang="en-US" i="1" u="sng" dirty="0" smtClean="0">
                <a:latin typeface="Arial" charset="0"/>
              </a:rPr>
              <a:t>Light Data Quality</a:t>
            </a:r>
            <a:r>
              <a:rPr lang="en-US" dirty="0" smtClean="0">
                <a:latin typeface="Arial" charset="0"/>
              </a:rPr>
              <a:t> – Cleaning up known bad data. </a:t>
            </a:r>
          </a:p>
          <a:p>
            <a:pPr lvl="1" eaLnBrk="1" hangingPunct="1"/>
            <a:endParaRPr lang="en-US" dirty="0" smtClean="0">
              <a:latin typeface="Arial" charset="0"/>
            </a:endParaRPr>
          </a:p>
          <a:p>
            <a:pPr eaLnBrk="1" hangingPunct="1"/>
            <a:r>
              <a:rPr lang="en-US" dirty="0" smtClean="0">
                <a:latin typeface="Arial" charset="0"/>
              </a:rPr>
              <a:t>•  </a:t>
            </a:r>
            <a:r>
              <a:rPr lang="en-US" b="1" dirty="0" smtClean="0">
                <a:latin typeface="Arial" charset="0"/>
              </a:rPr>
              <a:t>Caching</a:t>
            </a:r>
            <a:r>
              <a:rPr lang="en-US" dirty="0" smtClean="0">
                <a:latin typeface="Arial" charset="0"/>
              </a:rPr>
              <a:t>.  The formatting layer makes the most sense to perform initial caching of a source if necessary because the logical names, type casting and any transformation have already been applied thus reducing the downstream processing requirements.</a:t>
            </a:r>
          </a:p>
          <a:p>
            <a:pPr lvl="1" eaLnBrk="1" hangingPunct="1">
              <a:lnSpc>
                <a:spcPct val="80000"/>
              </a:lnSpc>
            </a:pPr>
            <a:r>
              <a:rPr lang="en-US" sz="1800" dirty="0" smtClean="0">
                <a:latin typeface="Arial" charset="0"/>
              </a:rPr>
              <a:t>Data can be materialized (cached) at this level</a:t>
            </a:r>
          </a:p>
          <a:p>
            <a:pPr lvl="1" eaLnBrk="1" hangingPunct="1">
              <a:lnSpc>
                <a:spcPct val="80000"/>
              </a:lnSpc>
            </a:pPr>
            <a:r>
              <a:rPr lang="en-US" sz="1800" dirty="0" smtClean="0">
                <a:latin typeface="Arial" charset="0"/>
              </a:rPr>
              <a:t>Protect against maintenance windows and downtime of underlying source</a:t>
            </a:r>
          </a:p>
          <a:p>
            <a:pPr lvl="1" eaLnBrk="1" hangingPunct="1">
              <a:lnSpc>
                <a:spcPct val="80000"/>
              </a:lnSpc>
            </a:pPr>
            <a:r>
              <a:rPr lang="en-US" sz="1800" dirty="0" smtClean="0">
                <a:latin typeface="Arial" charset="0"/>
              </a:rPr>
              <a:t>Protect underlying data sources from excessive utilization</a:t>
            </a:r>
          </a:p>
          <a:p>
            <a:pPr lvl="1" eaLnBrk="1" hangingPunct="1">
              <a:lnSpc>
                <a:spcPct val="80000"/>
              </a:lnSpc>
            </a:pPr>
            <a:r>
              <a:rPr lang="en-US" sz="1800" dirty="0" smtClean="0">
                <a:latin typeface="Arial" charset="0"/>
              </a:rPr>
              <a:t>Location transparency – guard against slow network bandwidth by caching data locally to the processing</a:t>
            </a:r>
          </a:p>
          <a:p>
            <a:pPr eaLnBrk="1" hangingPunct="1"/>
            <a:endParaRPr lang="en-US" dirty="0" smtClean="0">
              <a:latin typeface="Arial" charset="0"/>
            </a:endParaRPr>
          </a:p>
          <a:p>
            <a:pPr eaLnBrk="1" hangingPunct="1"/>
            <a:r>
              <a:rPr lang="en-US" dirty="0" smtClean="0">
                <a:latin typeface="Arial" charset="0"/>
              </a:rPr>
              <a:t>•  </a:t>
            </a:r>
            <a:r>
              <a:rPr lang="en-US" b="1" dirty="0" smtClean="0">
                <a:latin typeface="Arial" charset="0"/>
              </a:rPr>
              <a:t>Rebinding</a:t>
            </a:r>
            <a:r>
              <a:rPr lang="en-US" dirty="0" smtClean="0">
                <a:latin typeface="Arial" charset="0"/>
              </a:rPr>
              <a:t>. When promoting resources from development to test/QA/Staging and production, it may be necessary to rebind the formatting views to a different physical metadata source.  This may  be as a result of a schema or path change in the data source.  This can be accomplished in several ways including the following: manually, package import, custom scripts, using the Data Virtualization Promotion and Deployment Tool (</a:t>
            </a:r>
            <a:r>
              <a:rPr lang="en-US" dirty="0" err="1" smtClean="0">
                <a:latin typeface="Arial" charset="0"/>
              </a:rPr>
              <a:t>PDTool</a:t>
            </a:r>
            <a:r>
              <a:rPr lang="en-US" dirty="0" smtClean="0">
                <a:latin typeface="Arial" charset="0"/>
              </a:rPr>
              <a:t>), or the rebind scripts provided as part of the Best Practices Scripts through a </a:t>
            </a:r>
            <a:r>
              <a:rPr lang="en-US" dirty="0" err="1" smtClean="0">
                <a:latin typeface="Arial" charset="0"/>
              </a:rPr>
              <a:t>Tibco</a:t>
            </a:r>
            <a:r>
              <a:rPr lang="en-US" dirty="0" smtClean="0">
                <a:latin typeface="Arial" charset="0"/>
              </a:rPr>
              <a:t> Professional Services engagement.</a:t>
            </a:r>
          </a:p>
          <a:p>
            <a:pPr eaLnBrk="1" hangingPunct="1"/>
            <a:r>
              <a:rPr lang="en-US" dirty="0" smtClean="0">
                <a:latin typeface="Arial" charset="0"/>
              </a:rPr>
              <a:t> </a:t>
            </a:r>
          </a:p>
          <a:p>
            <a:pPr eaLnBrk="1" hangingPunct="1"/>
            <a:r>
              <a:rPr lang="en-US" dirty="0" smtClean="0">
                <a:latin typeface="Arial" charset="0"/>
              </a:rPr>
              <a:t>•  </a:t>
            </a:r>
            <a:r>
              <a:rPr lang="en-US" b="1" dirty="0" smtClean="0">
                <a:latin typeface="Arial" charset="0"/>
              </a:rPr>
              <a:t>Transformation</a:t>
            </a:r>
            <a:r>
              <a:rPr lang="en-US" dirty="0" smtClean="0">
                <a:latin typeface="Arial" charset="0"/>
              </a:rPr>
              <a:t>.  Transform hierarchical XML sources to relational. </a:t>
            </a:r>
          </a:p>
        </p:txBody>
      </p:sp>
    </p:spTree>
    <p:extLst>
      <p:ext uri="{BB962C8B-B14F-4D97-AF65-F5344CB8AC3E}">
        <p14:creationId xmlns:p14="http://schemas.microsoft.com/office/powerpoint/2010/main" val="1866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12/8/17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7.png"/><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6.png"/><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6.png"/><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7.png"/><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2.png"/><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smtClean="0"/>
              <a:t>Data Virtualization</a:t>
            </a:r>
          </a:p>
          <a:p>
            <a:endParaRPr lang="en-US" sz="2200" dirty="0" smtClean="0"/>
          </a:p>
          <a:p>
            <a:r>
              <a:rPr lang="en-US" sz="2200" dirty="0" smtClean="0"/>
              <a:t>Data </a:t>
            </a:r>
            <a:r>
              <a:rPr lang="en-US" sz="2200" dirty="0" smtClean="0"/>
              <a:t>Abstraction Best Practices</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 y="686449"/>
            <a:ext cx="6400027" cy="714475"/>
          </a:xfrm>
          <a:prstGeom prst="rect">
            <a:avLst/>
          </a:prstGeom>
        </p:spPr>
      </p:pic>
      <p:sp>
        <p:nvSpPr>
          <p:cNvPr id="23556" name="Rectangle 2"/>
          <p:cNvSpPr>
            <a:spLocks noGrp="1"/>
          </p:cNvSpPr>
          <p:nvPr>
            <p:ph type="title"/>
          </p:nvPr>
        </p:nvSpPr>
        <p:spPr>
          <a:xfrm>
            <a:off x="1330036" y="7912"/>
            <a:ext cx="7812774" cy="514350"/>
          </a:xfrm>
        </p:spPr>
        <p:txBody>
          <a:bodyPr>
            <a:normAutofit fontScale="90000"/>
          </a:bodyPr>
          <a:lstStyle/>
          <a:p>
            <a:pPr eaLnBrk="1" hangingPunct="1"/>
            <a:r>
              <a:rPr lang="en-US" dirty="0" smtClean="0">
                <a:solidFill>
                  <a:schemeClr val="bg1"/>
                </a:solidFill>
              </a:rPr>
              <a:t>Reference Architecture Implementation</a:t>
            </a:r>
            <a:br>
              <a:rPr lang="en-US" dirty="0" smtClean="0">
                <a:solidFill>
                  <a:schemeClr val="bg1"/>
                </a:solidFill>
              </a:rPr>
            </a:br>
            <a:r>
              <a:rPr lang="en-US" sz="1275" dirty="0">
                <a:solidFill>
                  <a:schemeClr val="bg1"/>
                </a:solidFill>
              </a:rPr>
              <a:t>Business Layer</a:t>
            </a:r>
          </a:p>
        </p:txBody>
      </p:sp>
      <p:sp>
        <p:nvSpPr>
          <p:cNvPr id="23557" name="Rectangle 3"/>
          <p:cNvSpPr>
            <a:spLocks noGrp="1"/>
          </p:cNvSpPr>
          <p:nvPr>
            <p:ph type="body" idx="1"/>
          </p:nvPr>
        </p:nvSpPr>
        <p:spPr>
          <a:xfrm>
            <a:off x="166291" y="1663701"/>
            <a:ext cx="4178300" cy="3045223"/>
          </a:xfrm>
        </p:spPr>
        <p:txBody>
          <a:bodyPr/>
          <a:lstStyle/>
          <a:p>
            <a:pPr marL="0" indent="0">
              <a:lnSpc>
                <a:spcPct val="80000"/>
              </a:lnSpc>
              <a:buNone/>
            </a:pPr>
            <a:r>
              <a:rPr lang="en-US" b="1" u="sng" dirty="0" smtClean="0">
                <a:solidFill>
                  <a:srgbClr val="043764"/>
                </a:solidFill>
              </a:rPr>
              <a:t>Business Layer</a:t>
            </a:r>
            <a:endParaRPr lang="en-US" b="1" u="sng" dirty="0">
              <a:solidFill>
                <a:srgbClr val="043764"/>
              </a:solidFill>
            </a:endParaRPr>
          </a:p>
          <a:p>
            <a:pPr eaLnBrk="1" hangingPunct="1">
              <a:lnSpc>
                <a:spcPct val="80000"/>
              </a:lnSpc>
            </a:pPr>
            <a:r>
              <a:rPr lang="en-US" dirty="0">
                <a:solidFill>
                  <a:srgbClr val="043764"/>
                </a:solidFill>
              </a:rPr>
              <a:t>Create reusable components to serve multiple consumers</a:t>
            </a:r>
          </a:p>
          <a:p>
            <a:pPr eaLnBrk="1" hangingPunct="1">
              <a:lnSpc>
                <a:spcPct val="80000"/>
              </a:lnSpc>
            </a:pPr>
            <a:r>
              <a:rPr lang="en-US" dirty="0">
                <a:solidFill>
                  <a:srgbClr val="043764"/>
                </a:solidFill>
              </a:rPr>
              <a:t>Define business views, aka “data canonicals”:</a:t>
            </a:r>
          </a:p>
          <a:p>
            <a:pPr lvl="1" eaLnBrk="1" hangingPunct="1">
              <a:lnSpc>
                <a:spcPct val="80000"/>
              </a:lnSpc>
            </a:pPr>
            <a:r>
              <a:rPr lang="en-US" dirty="0">
                <a:solidFill>
                  <a:srgbClr val="043764"/>
                </a:solidFill>
              </a:rPr>
              <a:t>Orders, Customers, etc.</a:t>
            </a:r>
          </a:p>
          <a:p>
            <a:pPr lvl="1" eaLnBrk="1" hangingPunct="1">
              <a:lnSpc>
                <a:spcPct val="80000"/>
              </a:lnSpc>
            </a:pPr>
            <a:r>
              <a:rPr lang="en-US" dirty="0">
                <a:solidFill>
                  <a:srgbClr val="043764"/>
                </a:solidFill>
              </a:rPr>
              <a:t>Joins may occur at this level </a:t>
            </a:r>
          </a:p>
          <a:p>
            <a:pPr eaLnBrk="1" hangingPunct="1">
              <a:lnSpc>
                <a:spcPct val="80000"/>
              </a:lnSpc>
            </a:pPr>
            <a:r>
              <a:rPr lang="en-US" dirty="0">
                <a:solidFill>
                  <a:srgbClr val="043764"/>
                </a:solidFill>
              </a:rPr>
              <a:t>SQL-based for easy definition and maintenance </a:t>
            </a:r>
          </a:p>
          <a:p>
            <a:pPr eaLnBrk="1" hangingPunct="1">
              <a:lnSpc>
                <a:spcPct val="80000"/>
              </a:lnSpc>
            </a:pPr>
            <a:r>
              <a:rPr lang="en-US" dirty="0">
                <a:solidFill>
                  <a:srgbClr val="043764"/>
                </a:solidFill>
              </a:rPr>
              <a:t>Utilization of cost-based optimizer for efficient access to data</a:t>
            </a:r>
          </a:p>
        </p:txBody>
      </p:sp>
      <p:pic>
        <p:nvPicPr>
          <p:cNvPr id="235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321" y="2048488"/>
            <a:ext cx="4850528" cy="275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1176" y="801597"/>
            <a:ext cx="2601635" cy="1198654"/>
          </a:xfrm>
          <a:prstGeom prst="rect">
            <a:avLst/>
          </a:prstGeom>
        </p:spPr>
      </p:pic>
      <p:grpSp>
        <p:nvGrpSpPr>
          <p:cNvPr id="14" name="Group 13"/>
          <p:cNvGrpSpPr/>
          <p:nvPr/>
        </p:nvGrpSpPr>
        <p:grpSpPr>
          <a:xfrm>
            <a:off x="5742164" y="1246156"/>
            <a:ext cx="886702" cy="192533"/>
            <a:chOff x="5678967" y="1760538"/>
            <a:chExt cx="886933" cy="609600"/>
          </a:xfrm>
        </p:grpSpPr>
        <p:sp>
          <p:nvSpPr>
            <p:cNvPr id="15"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04648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p:cNvSpPr>
          <p:nvPr>
            <p:ph type="title"/>
          </p:nvPr>
        </p:nvSpPr>
        <p:spPr>
          <a:xfrm>
            <a:off x="1377538" y="7912"/>
            <a:ext cx="7536731" cy="514350"/>
          </a:xfrm>
        </p:spPr>
        <p:txBody>
          <a:bodyPr>
            <a:normAutofit fontScale="90000"/>
          </a:bodyPr>
          <a:lstStyle/>
          <a:p>
            <a:pPr eaLnBrk="1" hangingPunct="1"/>
            <a:r>
              <a:rPr lang="en-US" dirty="0" smtClean="0">
                <a:solidFill>
                  <a:schemeClr val="bg1"/>
                </a:solidFill>
              </a:rPr>
              <a:t>Architecture Implementation </a:t>
            </a:r>
            <a:br>
              <a:rPr lang="en-US" dirty="0" smtClean="0">
                <a:solidFill>
                  <a:schemeClr val="bg1"/>
                </a:solidFill>
              </a:rPr>
            </a:br>
            <a:r>
              <a:rPr lang="en-US" sz="1275" dirty="0">
                <a:solidFill>
                  <a:schemeClr val="bg1"/>
                </a:solidFill>
              </a:rPr>
              <a:t>Application Layer</a:t>
            </a:r>
          </a:p>
        </p:txBody>
      </p:sp>
      <p:sp>
        <p:nvSpPr>
          <p:cNvPr id="24581" name="Rectangle 3"/>
          <p:cNvSpPr>
            <a:spLocks noGrp="1"/>
          </p:cNvSpPr>
          <p:nvPr>
            <p:ph type="body" idx="1"/>
          </p:nvPr>
        </p:nvSpPr>
        <p:spPr>
          <a:xfrm>
            <a:off x="178992" y="2000251"/>
            <a:ext cx="3707388" cy="2708672"/>
          </a:xfrm>
        </p:spPr>
        <p:txBody>
          <a:bodyPr>
            <a:normAutofit/>
          </a:bodyPr>
          <a:lstStyle/>
          <a:p>
            <a:pPr marL="0" indent="0">
              <a:lnSpc>
                <a:spcPct val="80000"/>
              </a:lnSpc>
              <a:buNone/>
            </a:pPr>
            <a:r>
              <a:rPr lang="en-US" b="1" u="sng" dirty="0" smtClean="0">
                <a:solidFill>
                  <a:srgbClr val="043764"/>
                </a:solidFill>
              </a:rPr>
              <a:t>Application Layer</a:t>
            </a:r>
            <a:endParaRPr lang="en-US" b="1" u="sng" dirty="0">
              <a:solidFill>
                <a:srgbClr val="043764"/>
              </a:solidFill>
            </a:endParaRPr>
          </a:p>
          <a:p>
            <a:pPr eaLnBrk="1" hangingPunct="1">
              <a:lnSpc>
                <a:spcPct val="80000"/>
              </a:lnSpc>
            </a:pPr>
            <a:r>
              <a:rPr lang="en-US" dirty="0">
                <a:solidFill>
                  <a:srgbClr val="043764"/>
                </a:solidFill>
              </a:rPr>
              <a:t>Map business views into expected schema</a:t>
            </a:r>
          </a:p>
          <a:p>
            <a:pPr eaLnBrk="1" hangingPunct="1">
              <a:lnSpc>
                <a:spcPct val="80000"/>
              </a:lnSpc>
            </a:pPr>
            <a:r>
              <a:rPr lang="en-US" dirty="0">
                <a:solidFill>
                  <a:srgbClr val="043764"/>
                </a:solidFill>
              </a:rPr>
              <a:t>Shape business views into XML documents</a:t>
            </a:r>
          </a:p>
          <a:p>
            <a:pPr eaLnBrk="1" hangingPunct="1">
              <a:lnSpc>
                <a:spcPct val="80000"/>
              </a:lnSpc>
            </a:pPr>
            <a:r>
              <a:rPr lang="en-US" dirty="0">
                <a:solidFill>
                  <a:srgbClr val="043764"/>
                </a:solidFill>
              </a:rPr>
              <a:t>Introduce selection criteria to narrow result sets</a:t>
            </a:r>
          </a:p>
          <a:p>
            <a:pPr eaLnBrk="1" hangingPunct="1">
              <a:lnSpc>
                <a:spcPct val="80000"/>
              </a:lnSpc>
            </a:pPr>
            <a:r>
              <a:rPr lang="en-US" dirty="0">
                <a:solidFill>
                  <a:srgbClr val="043764"/>
                </a:solidFill>
              </a:rPr>
              <a:t>Expand queries to include multiple logical or abstract components</a:t>
            </a:r>
          </a:p>
          <a:p>
            <a:pPr eaLnBrk="1" hangingPunct="1">
              <a:lnSpc>
                <a:spcPct val="80000"/>
              </a:lnSpc>
            </a:pPr>
            <a:r>
              <a:rPr lang="en-US" dirty="0">
                <a:solidFill>
                  <a:srgbClr val="043764"/>
                </a:solidFill>
              </a:rPr>
              <a:t>Publish as Web services or SQL Views</a:t>
            </a:r>
          </a:p>
        </p:txBody>
      </p:sp>
      <p:pic>
        <p:nvPicPr>
          <p:cNvPr id="245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063" y="2171701"/>
            <a:ext cx="5273747" cy="2568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1176" y="801597"/>
            <a:ext cx="2601635" cy="119865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 y="721365"/>
            <a:ext cx="6400027" cy="1107436"/>
          </a:xfrm>
          <a:prstGeom prst="rect">
            <a:avLst/>
          </a:prstGeom>
        </p:spPr>
      </p:pic>
      <p:grpSp>
        <p:nvGrpSpPr>
          <p:cNvPr id="14" name="Group 13"/>
          <p:cNvGrpSpPr/>
          <p:nvPr/>
        </p:nvGrpSpPr>
        <p:grpSpPr>
          <a:xfrm rot="10800000" flipH="1">
            <a:off x="6198282" y="1085851"/>
            <a:ext cx="443351" cy="228599"/>
            <a:chOff x="5678967" y="1760538"/>
            <a:chExt cx="886933" cy="609600"/>
          </a:xfrm>
        </p:grpSpPr>
        <p:sp>
          <p:nvSpPr>
            <p:cNvPr id="15"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79449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smtClean="0">
                <a:solidFill>
                  <a:schemeClr val="bg1"/>
                </a:solidFill>
              </a:rPr>
              <a:t>Summary of Key Benefits</a:t>
            </a:r>
          </a:p>
        </p:txBody>
      </p:sp>
      <p:sp>
        <p:nvSpPr>
          <p:cNvPr id="34820" name="Rectangle 3"/>
          <p:cNvSpPr>
            <a:spLocks noGrp="1"/>
          </p:cNvSpPr>
          <p:nvPr>
            <p:ph type="body" idx="1"/>
          </p:nvPr>
        </p:nvSpPr>
        <p:spPr/>
        <p:txBody>
          <a:bodyPr>
            <a:normAutofit/>
          </a:bodyPr>
          <a:lstStyle/>
          <a:p>
            <a:pPr eaLnBrk="1" hangingPunct="1">
              <a:lnSpc>
                <a:spcPct val="120000"/>
              </a:lnSpc>
              <a:spcBef>
                <a:spcPct val="0"/>
              </a:spcBef>
            </a:pPr>
            <a:r>
              <a:rPr lang="en-US" sz="2000" dirty="0">
                <a:solidFill>
                  <a:srgbClr val="043764"/>
                </a:solidFill>
              </a:rPr>
              <a:t>Easier to build </a:t>
            </a:r>
          </a:p>
          <a:p>
            <a:pPr lvl="1" eaLnBrk="1" hangingPunct="1">
              <a:lnSpc>
                <a:spcPct val="120000"/>
              </a:lnSpc>
              <a:spcBef>
                <a:spcPct val="0"/>
              </a:spcBef>
            </a:pPr>
            <a:r>
              <a:rPr lang="en-US" sz="1600" dirty="0">
                <a:solidFill>
                  <a:srgbClr val="043764"/>
                </a:solidFill>
              </a:rPr>
              <a:t>Onboard new data sources faster</a:t>
            </a:r>
          </a:p>
          <a:p>
            <a:pPr lvl="1" eaLnBrk="1" hangingPunct="1">
              <a:lnSpc>
                <a:spcPct val="120000"/>
              </a:lnSpc>
              <a:spcBef>
                <a:spcPct val="0"/>
              </a:spcBef>
            </a:pPr>
            <a:r>
              <a:rPr lang="en-US" sz="1600" dirty="0">
                <a:solidFill>
                  <a:srgbClr val="043764"/>
                </a:solidFill>
              </a:rPr>
              <a:t>Project teams incrementally create data virtualization layer </a:t>
            </a:r>
          </a:p>
          <a:p>
            <a:pPr eaLnBrk="1" hangingPunct="1">
              <a:lnSpc>
                <a:spcPct val="120000"/>
              </a:lnSpc>
              <a:spcBef>
                <a:spcPct val="0"/>
              </a:spcBef>
            </a:pPr>
            <a:r>
              <a:rPr lang="en-US" sz="2000" dirty="0">
                <a:solidFill>
                  <a:srgbClr val="043764"/>
                </a:solidFill>
              </a:rPr>
              <a:t>Easier to maintain </a:t>
            </a:r>
          </a:p>
          <a:p>
            <a:pPr lvl="1" eaLnBrk="1" hangingPunct="1">
              <a:lnSpc>
                <a:spcPct val="120000"/>
              </a:lnSpc>
              <a:spcBef>
                <a:spcPct val="0"/>
              </a:spcBef>
            </a:pPr>
            <a:r>
              <a:rPr lang="en-US" sz="1600" dirty="0">
                <a:solidFill>
                  <a:srgbClr val="043764"/>
                </a:solidFill>
              </a:rPr>
              <a:t>A place for everything, and everything in its place</a:t>
            </a:r>
          </a:p>
          <a:p>
            <a:pPr lvl="1" eaLnBrk="1" hangingPunct="1">
              <a:lnSpc>
                <a:spcPct val="120000"/>
              </a:lnSpc>
              <a:spcBef>
                <a:spcPct val="0"/>
              </a:spcBef>
            </a:pPr>
            <a:r>
              <a:rPr lang="en-US" sz="1600" dirty="0">
                <a:solidFill>
                  <a:srgbClr val="043764"/>
                </a:solidFill>
              </a:rPr>
              <a:t>Isolates changes in underlying sources</a:t>
            </a:r>
          </a:p>
          <a:p>
            <a:pPr eaLnBrk="1" hangingPunct="1">
              <a:lnSpc>
                <a:spcPct val="120000"/>
              </a:lnSpc>
              <a:spcBef>
                <a:spcPct val="0"/>
              </a:spcBef>
            </a:pPr>
            <a:r>
              <a:rPr lang="en-US" sz="2000" dirty="0">
                <a:solidFill>
                  <a:srgbClr val="043764"/>
                </a:solidFill>
              </a:rPr>
              <a:t>Single management console for data</a:t>
            </a:r>
          </a:p>
          <a:p>
            <a:pPr lvl="1" eaLnBrk="1" hangingPunct="1">
              <a:lnSpc>
                <a:spcPct val="120000"/>
              </a:lnSpc>
              <a:spcBef>
                <a:spcPct val="0"/>
              </a:spcBef>
            </a:pPr>
            <a:r>
              <a:rPr lang="en-US" sz="1600" dirty="0">
                <a:solidFill>
                  <a:srgbClr val="043764"/>
                </a:solidFill>
              </a:rPr>
              <a:t>Administer access to data</a:t>
            </a:r>
          </a:p>
          <a:p>
            <a:pPr lvl="1" eaLnBrk="1" hangingPunct="1">
              <a:lnSpc>
                <a:spcPct val="120000"/>
              </a:lnSpc>
              <a:spcBef>
                <a:spcPct val="0"/>
              </a:spcBef>
            </a:pPr>
            <a:r>
              <a:rPr lang="en-US" sz="1600" dirty="0">
                <a:solidFill>
                  <a:srgbClr val="043764"/>
                </a:solidFill>
              </a:rPr>
              <a:t>Monitor access to data</a:t>
            </a:r>
          </a:p>
          <a:p>
            <a:pPr lvl="1" eaLnBrk="1" hangingPunct="1">
              <a:lnSpc>
                <a:spcPct val="120000"/>
              </a:lnSpc>
              <a:spcBef>
                <a:spcPct val="0"/>
              </a:spcBef>
            </a:pPr>
            <a:r>
              <a:rPr lang="en-US" sz="1600" dirty="0">
                <a:solidFill>
                  <a:srgbClr val="043764"/>
                </a:solidFill>
              </a:rPr>
              <a:t>Secure access to data</a:t>
            </a:r>
          </a:p>
          <a:p>
            <a:pPr eaLnBrk="1" hangingPunct="1">
              <a:lnSpc>
                <a:spcPct val="120000"/>
              </a:lnSpc>
              <a:spcBef>
                <a:spcPct val="0"/>
              </a:spcBef>
            </a:pPr>
            <a:r>
              <a:rPr lang="en-US" sz="2000" dirty="0">
                <a:solidFill>
                  <a:srgbClr val="043764"/>
                </a:solidFill>
              </a:rPr>
              <a:t>Better performance</a:t>
            </a:r>
          </a:p>
          <a:p>
            <a:pPr lvl="1" eaLnBrk="1" hangingPunct="1">
              <a:lnSpc>
                <a:spcPct val="120000"/>
              </a:lnSpc>
              <a:spcBef>
                <a:spcPct val="0"/>
              </a:spcBef>
            </a:pPr>
            <a:r>
              <a:rPr lang="en-US" sz="1600" dirty="0">
                <a:solidFill>
                  <a:srgbClr val="043764"/>
                </a:solidFill>
              </a:rPr>
              <a:t>Optimize queries across federated sources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75043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28650"/>
          </a:xfrm>
        </p:spPr>
        <p:txBody>
          <a:bodyPr/>
          <a:lstStyle/>
          <a:p>
            <a:pPr eaLnBrk="1" hangingPunct="1"/>
            <a:r>
              <a:rPr lang="en-US" smtClean="0">
                <a:solidFill>
                  <a:schemeClr val="bg1"/>
                </a:solidFill>
              </a:rPr>
              <a:t>Practical Next Steps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pPr>
            <a:r>
              <a:rPr lang="en-US" sz="2000" dirty="0">
                <a:solidFill>
                  <a:srgbClr val="043764"/>
                </a:solidFill>
              </a:rPr>
              <a:t>Set achievable goals (without boiling the ocean)</a:t>
            </a:r>
          </a:p>
          <a:p>
            <a:pPr lvl="1" eaLnBrk="1" hangingPunct="1">
              <a:lnSpc>
                <a:spcPct val="120000"/>
              </a:lnSpc>
              <a:spcBef>
                <a:spcPct val="0"/>
              </a:spcBef>
            </a:pPr>
            <a:r>
              <a:rPr lang="en-US" sz="1600" dirty="0">
                <a:solidFill>
                  <a:srgbClr val="043764"/>
                </a:solidFill>
              </a:rPr>
              <a:t>Start with Projects and a focused team </a:t>
            </a:r>
          </a:p>
          <a:p>
            <a:pPr lvl="1" eaLnBrk="1" hangingPunct="1">
              <a:lnSpc>
                <a:spcPct val="120000"/>
              </a:lnSpc>
              <a:spcBef>
                <a:spcPct val="0"/>
              </a:spcBef>
            </a:pPr>
            <a:r>
              <a:rPr lang="en-US" sz="1600" dirty="0">
                <a:solidFill>
                  <a:srgbClr val="043764"/>
                </a:solidFill>
              </a:rPr>
              <a:t>With success, expand usage across Department and Enterprise level and broaden IT team involvement</a:t>
            </a:r>
          </a:p>
          <a:p>
            <a:pPr eaLnBrk="1" hangingPunct="1">
              <a:lnSpc>
                <a:spcPct val="120000"/>
              </a:lnSpc>
              <a:spcBef>
                <a:spcPct val="0"/>
              </a:spcBef>
            </a:pPr>
            <a:r>
              <a:rPr lang="en-US" sz="2000" dirty="0">
                <a:solidFill>
                  <a:srgbClr val="043764"/>
                </a:solidFill>
              </a:rPr>
              <a:t>Determine appropriate levels of abstraction</a:t>
            </a:r>
          </a:p>
          <a:p>
            <a:pPr lvl="1" eaLnBrk="1" hangingPunct="1">
              <a:lnSpc>
                <a:spcPct val="120000"/>
              </a:lnSpc>
              <a:spcBef>
                <a:spcPct val="0"/>
              </a:spcBef>
            </a:pPr>
            <a:r>
              <a:rPr lang="en-US" sz="1600" dirty="0">
                <a:solidFill>
                  <a:srgbClr val="043764"/>
                </a:solidFill>
              </a:rPr>
              <a:t>Are the three recommended layers right for you organization?</a:t>
            </a:r>
          </a:p>
          <a:p>
            <a:pPr lvl="1" eaLnBrk="1" hangingPunct="1">
              <a:lnSpc>
                <a:spcPct val="120000"/>
              </a:lnSpc>
              <a:spcBef>
                <a:spcPct val="0"/>
              </a:spcBef>
            </a:pPr>
            <a:r>
              <a:rPr lang="en-US" sz="1600" dirty="0">
                <a:solidFill>
                  <a:srgbClr val="043764"/>
                </a:solidFill>
              </a:rPr>
              <a:t>Do you need greater depth within one or more layers?</a:t>
            </a:r>
          </a:p>
          <a:p>
            <a:pPr eaLnBrk="1" hangingPunct="1">
              <a:lnSpc>
                <a:spcPct val="120000"/>
              </a:lnSpc>
              <a:spcBef>
                <a:spcPct val="0"/>
              </a:spcBef>
            </a:pPr>
            <a:r>
              <a:rPr lang="en-US" sz="2000" dirty="0">
                <a:solidFill>
                  <a:srgbClr val="043764"/>
                </a:solidFill>
              </a:rPr>
              <a:t>Determine modeling and mapping approach</a:t>
            </a:r>
          </a:p>
          <a:p>
            <a:pPr lvl="1" eaLnBrk="1" hangingPunct="1">
              <a:lnSpc>
                <a:spcPct val="120000"/>
              </a:lnSpc>
              <a:spcBef>
                <a:spcPct val="0"/>
              </a:spcBef>
            </a:pPr>
            <a:r>
              <a:rPr lang="en-US" sz="1600" dirty="0">
                <a:solidFill>
                  <a:srgbClr val="043764"/>
                </a:solidFill>
              </a:rPr>
              <a:t>Top down – you have a vision and you want to find the data to fulfill it</a:t>
            </a:r>
          </a:p>
          <a:p>
            <a:pPr lvl="1" eaLnBrk="1" hangingPunct="1">
              <a:lnSpc>
                <a:spcPct val="120000"/>
              </a:lnSpc>
              <a:spcBef>
                <a:spcPct val="0"/>
              </a:spcBef>
            </a:pPr>
            <a:r>
              <a:rPr lang="en-US" sz="1600" dirty="0">
                <a:solidFill>
                  <a:srgbClr val="043764"/>
                </a:solidFill>
              </a:rPr>
              <a:t>Bottom up – you know what you data looks like, now how do you make it usable by others</a:t>
            </a:r>
          </a:p>
          <a:p>
            <a:pPr eaLnBrk="1" hangingPunct="1">
              <a:lnSpc>
                <a:spcPct val="120000"/>
              </a:lnSpc>
              <a:spcBef>
                <a:spcPct val="0"/>
              </a:spcBef>
            </a:pPr>
            <a:r>
              <a:rPr lang="en-US" sz="2000" dirty="0">
                <a:solidFill>
                  <a:srgbClr val="043764"/>
                </a:solidFill>
              </a:rPr>
              <a:t>Start now!</a:t>
            </a:r>
          </a:p>
          <a:p>
            <a:pPr lvl="1" eaLnBrk="1" hangingPunct="1">
              <a:lnSpc>
                <a:spcPct val="120000"/>
              </a:lnSpc>
              <a:spcBef>
                <a:spcPct val="0"/>
              </a:spcBef>
            </a:pPr>
            <a:r>
              <a:rPr lang="en-US" sz="1600" dirty="0">
                <a:solidFill>
                  <a:srgbClr val="043764"/>
                </a:solidFill>
              </a:rPr>
              <a:t>Don’t over analyze</a:t>
            </a:r>
          </a:p>
          <a:p>
            <a:pPr lvl="1" eaLnBrk="1" hangingPunct="1">
              <a:lnSpc>
                <a:spcPct val="120000"/>
              </a:lnSpc>
              <a:spcBef>
                <a:spcPct val="0"/>
              </a:spcBef>
            </a:pPr>
            <a:r>
              <a:rPr lang="en-US" sz="1600" dirty="0">
                <a:solidFill>
                  <a:srgbClr val="043764"/>
                </a:solidFill>
              </a:rPr>
              <a:t>Doing will help you learn and make progress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45416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638317"/>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Data Abstraction Goals</a:t>
            </a:r>
            <a:br>
              <a:rPr lang="en-US" dirty="0" smtClean="0">
                <a:solidFill>
                  <a:schemeClr val="bg1"/>
                </a:solidFill>
              </a:rPr>
            </a:br>
            <a:r>
              <a:rPr lang="en-US" sz="1275" dirty="0">
                <a:solidFill>
                  <a:schemeClr val="bg1"/>
                </a:solidFill>
              </a:rPr>
              <a:t>Achieve Reusability, Maintainability, and Performance</a:t>
            </a:r>
          </a:p>
        </p:txBody>
      </p:sp>
      <p:sp>
        <p:nvSpPr>
          <p:cNvPr id="15364" name="Rectangle 3"/>
          <p:cNvSpPr>
            <a:spLocks noGrp="1"/>
          </p:cNvSpPr>
          <p:nvPr>
            <p:ph type="body" idx="1"/>
          </p:nvPr>
        </p:nvSpPr>
        <p:spPr>
          <a:xfrm>
            <a:off x="458272" y="1031082"/>
            <a:ext cx="4279226" cy="3651647"/>
          </a:xfrm>
        </p:spPr>
        <p:txBody>
          <a:bodyPr>
            <a:normAutofit/>
          </a:bodyPr>
          <a:lstStyle/>
          <a:p>
            <a:pPr eaLnBrk="1" hangingPunct="1">
              <a:lnSpc>
                <a:spcPct val="120000"/>
              </a:lnSpc>
              <a:spcBef>
                <a:spcPct val="0"/>
              </a:spcBef>
            </a:pPr>
            <a:r>
              <a:rPr lang="en-US" dirty="0">
                <a:solidFill>
                  <a:srgbClr val="043764"/>
                </a:solidFill>
              </a:rPr>
              <a:t>Customer Challenges</a:t>
            </a:r>
          </a:p>
          <a:p>
            <a:pPr lvl="1" eaLnBrk="1" hangingPunct="1">
              <a:lnSpc>
                <a:spcPct val="120000"/>
              </a:lnSpc>
              <a:spcBef>
                <a:spcPct val="0"/>
              </a:spcBef>
            </a:pPr>
            <a:r>
              <a:rPr lang="en-US" sz="1050" dirty="0">
                <a:solidFill>
                  <a:srgbClr val="043764"/>
                </a:solidFill>
              </a:rPr>
              <a:t>Want to build a virtualized abstraction layer for applications to access instead of accessing the physical sources</a:t>
            </a:r>
          </a:p>
          <a:p>
            <a:pPr lvl="1" eaLnBrk="1" hangingPunct="1">
              <a:lnSpc>
                <a:spcPct val="120000"/>
              </a:lnSpc>
              <a:spcBef>
                <a:spcPct val="0"/>
              </a:spcBef>
            </a:pPr>
            <a:r>
              <a:rPr lang="en-US" sz="1050" dirty="0">
                <a:solidFill>
                  <a:srgbClr val="043764"/>
                </a:solidFill>
              </a:rPr>
              <a:t>Developers code similar logic many times, so partitioning is desired</a:t>
            </a:r>
            <a:endParaRPr lang="en-US" sz="1200" dirty="0">
              <a:solidFill>
                <a:srgbClr val="043764"/>
              </a:solidFill>
            </a:endParaRPr>
          </a:p>
          <a:p>
            <a:pPr lvl="1" eaLnBrk="1" hangingPunct="1">
              <a:lnSpc>
                <a:spcPct val="120000"/>
              </a:lnSpc>
              <a:spcBef>
                <a:spcPct val="0"/>
              </a:spcBef>
            </a:pPr>
            <a:r>
              <a:rPr lang="en-US" sz="1050" dirty="0">
                <a:solidFill>
                  <a:srgbClr val="043764"/>
                </a:solidFill>
              </a:rPr>
              <a:t>Layered approach is better, but layers can have performance overhead</a:t>
            </a:r>
          </a:p>
          <a:p>
            <a:pPr eaLnBrk="1" hangingPunct="1">
              <a:lnSpc>
                <a:spcPct val="120000"/>
              </a:lnSpc>
              <a:spcBef>
                <a:spcPct val="0"/>
              </a:spcBef>
            </a:pPr>
            <a:r>
              <a:rPr lang="en-US" dirty="0" smtClean="0">
                <a:solidFill>
                  <a:srgbClr val="043764"/>
                </a:solidFill>
              </a:rPr>
              <a:t>Data Virtualization Solution</a:t>
            </a:r>
            <a:endParaRPr lang="en-US" dirty="0">
              <a:solidFill>
                <a:srgbClr val="043764"/>
              </a:solidFill>
            </a:endParaRPr>
          </a:p>
          <a:p>
            <a:pPr lvl="1" eaLnBrk="1" hangingPunct="1">
              <a:lnSpc>
                <a:spcPct val="120000"/>
              </a:lnSpc>
              <a:spcBef>
                <a:spcPct val="0"/>
              </a:spcBef>
            </a:pPr>
            <a:r>
              <a:rPr lang="en-US" sz="1050" dirty="0">
                <a:solidFill>
                  <a:srgbClr val="043764"/>
                </a:solidFill>
              </a:rPr>
              <a:t>Decoupling and reuse sources via layered data virtualization implementation</a:t>
            </a:r>
          </a:p>
          <a:p>
            <a:pPr lvl="1" eaLnBrk="1" hangingPunct="1">
              <a:lnSpc>
                <a:spcPct val="120000"/>
              </a:lnSpc>
              <a:spcBef>
                <a:spcPct val="0"/>
              </a:spcBef>
            </a:pPr>
            <a:r>
              <a:rPr lang="en-US" sz="1050" dirty="0">
                <a:solidFill>
                  <a:srgbClr val="043764"/>
                </a:solidFill>
              </a:rPr>
              <a:t>Optimize away middle layers at runtime for better performance</a:t>
            </a:r>
          </a:p>
          <a:p>
            <a:pPr eaLnBrk="1" hangingPunct="1">
              <a:lnSpc>
                <a:spcPct val="120000"/>
              </a:lnSpc>
              <a:spcBef>
                <a:spcPct val="0"/>
              </a:spcBef>
            </a:pPr>
            <a:r>
              <a:rPr lang="en-US" dirty="0">
                <a:solidFill>
                  <a:srgbClr val="043764"/>
                </a:solidFill>
              </a:rPr>
              <a:t>Business Impact</a:t>
            </a:r>
          </a:p>
          <a:p>
            <a:pPr lvl="1" eaLnBrk="1" hangingPunct="1">
              <a:lnSpc>
                <a:spcPct val="120000"/>
              </a:lnSpc>
              <a:spcBef>
                <a:spcPct val="0"/>
              </a:spcBef>
            </a:pPr>
            <a:r>
              <a:rPr lang="en-US" sz="1050" dirty="0">
                <a:solidFill>
                  <a:srgbClr val="043764"/>
                </a:solidFill>
              </a:rPr>
              <a:t>Right information, when needed</a:t>
            </a:r>
          </a:p>
          <a:p>
            <a:pPr lvl="1" eaLnBrk="1" hangingPunct="1">
              <a:lnSpc>
                <a:spcPct val="120000"/>
              </a:lnSpc>
              <a:spcBef>
                <a:spcPct val="0"/>
              </a:spcBef>
            </a:pPr>
            <a:r>
              <a:rPr lang="en-US" sz="1050" dirty="0">
                <a:solidFill>
                  <a:srgbClr val="043764"/>
                </a:solidFill>
              </a:rPr>
              <a:t>More aligned business and IT model for better agility, efficiency, reuse</a:t>
            </a:r>
          </a:p>
          <a:p>
            <a:pPr lvl="1" eaLnBrk="1" hangingPunct="1">
              <a:lnSpc>
                <a:spcPct val="120000"/>
              </a:lnSpc>
              <a:spcBef>
                <a:spcPct val="0"/>
              </a:spcBef>
            </a:pPr>
            <a:r>
              <a:rPr lang="en-US" sz="1050" dirty="0">
                <a:solidFill>
                  <a:srgbClr val="043764"/>
                </a:solidFill>
              </a:rPr>
              <a:t>Business and IT change insulation </a:t>
            </a:r>
          </a:p>
          <a:p>
            <a:pPr lvl="1" eaLnBrk="1" hangingPunct="1">
              <a:lnSpc>
                <a:spcPct val="120000"/>
              </a:lnSpc>
              <a:spcBef>
                <a:spcPct val="0"/>
              </a:spcBef>
            </a:pPr>
            <a:r>
              <a:rPr lang="en-US" sz="1050" dirty="0">
                <a:solidFill>
                  <a:srgbClr val="043764"/>
                </a:solidFill>
              </a:rPr>
              <a:t>Better data security and control</a:t>
            </a:r>
          </a:p>
        </p:txBody>
      </p:sp>
      <p:grpSp>
        <p:nvGrpSpPr>
          <p:cNvPr id="15365" name="Group 75"/>
          <p:cNvGrpSpPr>
            <a:grpSpLocks/>
          </p:cNvGrpSpPr>
          <p:nvPr/>
        </p:nvGrpSpPr>
        <p:grpSpPr bwMode="auto">
          <a:xfrm>
            <a:off x="4940205" y="2289574"/>
            <a:ext cx="3593164" cy="1364456"/>
            <a:chOff x="3112" y="1923"/>
            <a:chExt cx="2264" cy="1146"/>
          </a:xfrm>
        </p:grpSpPr>
        <p:cxnSp>
          <p:nvCxnSpPr>
            <p:cNvPr id="15406" name="AutoShape 40"/>
            <p:cNvCxnSpPr>
              <a:cxnSpLocks noChangeShapeType="1"/>
              <a:stCxn id="15366" idx="0"/>
            </p:cNvCxnSpPr>
            <p:nvPr/>
          </p:nvCxnSpPr>
          <p:spPr bwMode="auto">
            <a:xfrm flipV="1">
              <a:off x="3433" y="1923"/>
              <a:ext cx="779"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7" name="AutoShape 41"/>
            <p:cNvCxnSpPr>
              <a:cxnSpLocks noChangeShapeType="1"/>
              <a:stCxn id="15366" idx="0"/>
              <a:endCxn id="15371" idx="2"/>
            </p:cNvCxnSpPr>
            <p:nvPr/>
          </p:nvCxnSpPr>
          <p:spPr bwMode="auto">
            <a:xfrm flipV="1">
              <a:off x="3433" y="1923"/>
              <a:ext cx="159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8" name="AutoShape 42"/>
            <p:cNvCxnSpPr>
              <a:cxnSpLocks noChangeShapeType="1"/>
              <a:endCxn id="15369" idx="2"/>
            </p:cNvCxnSpPr>
            <p:nvPr/>
          </p:nvCxnSpPr>
          <p:spPr bwMode="auto">
            <a:xfrm flipH="1" flipV="1">
              <a:off x="3396" y="1923"/>
              <a:ext cx="49" cy="114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9" name="AutoShape 43"/>
            <p:cNvCxnSpPr>
              <a:cxnSpLocks noChangeShapeType="1"/>
              <a:endCxn id="15369" idx="2"/>
            </p:cNvCxnSpPr>
            <p:nvPr/>
          </p:nvCxnSpPr>
          <p:spPr bwMode="auto">
            <a:xfrm flipH="1" flipV="1">
              <a:off x="3396" y="1923"/>
              <a:ext cx="80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0" name="AutoShape 44"/>
            <p:cNvCxnSpPr>
              <a:cxnSpLocks noChangeShapeType="1"/>
              <a:stCxn id="15368" idx="0"/>
            </p:cNvCxnSpPr>
            <p:nvPr/>
          </p:nvCxnSpPr>
          <p:spPr bwMode="auto">
            <a:xfrm flipH="1" flipV="1">
              <a:off x="4212" y="1923"/>
              <a:ext cx="740"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1" name="AutoShape 45"/>
            <p:cNvCxnSpPr>
              <a:cxnSpLocks noChangeShapeType="1"/>
              <a:endCxn id="15371" idx="2"/>
            </p:cNvCxnSpPr>
            <p:nvPr/>
          </p:nvCxnSpPr>
          <p:spPr bwMode="auto">
            <a:xfrm flipV="1">
              <a:off x="4201" y="1923"/>
              <a:ext cx="827"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2" name="AutoShape 46"/>
            <p:cNvCxnSpPr>
              <a:cxnSpLocks noChangeShapeType="1"/>
              <a:stCxn id="15368" idx="0"/>
              <a:endCxn id="15371" idx="2"/>
            </p:cNvCxnSpPr>
            <p:nvPr/>
          </p:nvCxnSpPr>
          <p:spPr bwMode="auto">
            <a:xfrm flipV="1">
              <a:off x="4952" y="1923"/>
              <a:ext cx="7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3" name="AutoShape 47"/>
            <p:cNvCxnSpPr>
              <a:cxnSpLocks noChangeShapeType="1"/>
            </p:cNvCxnSpPr>
            <p:nvPr/>
          </p:nvCxnSpPr>
          <p:spPr bwMode="auto">
            <a:xfrm flipV="1">
              <a:off x="4201" y="1923"/>
              <a:ext cx="11"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4" name="AutoShape 48"/>
            <p:cNvCxnSpPr>
              <a:cxnSpLocks noChangeShapeType="1"/>
              <a:stCxn id="15368" idx="0"/>
              <a:endCxn id="15369" idx="2"/>
            </p:cNvCxnSpPr>
            <p:nvPr/>
          </p:nvCxnSpPr>
          <p:spPr bwMode="auto">
            <a:xfrm flipH="1" flipV="1">
              <a:off x="3396" y="1923"/>
              <a:ext cx="155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sp>
          <p:nvSpPr>
            <p:cNvPr id="15415" name="Rectangle 82"/>
            <p:cNvSpPr>
              <a:spLocks noChangeArrowheads="1"/>
            </p:cNvSpPr>
            <p:nvPr/>
          </p:nvSpPr>
          <p:spPr bwMode="auto">
            <a:xfrm>
              <a:off x="3324" y="2120"/>
              <a:ext cx="660"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Complexity</a:t>
              </a:r>
              <a:endParaRPr lang="en-US" sz="750" i="1">
                <a:solidFill>
                  <a:schemeClr val="bg2"/>
                </a:solidFill>
              </a:endParaRPr>
            </a:p>
          </p:txBody>
        </p:sp>
        <p:sp>
          <p:nvSpPr>
            <p:cNvPr id="15416" name="Rectangle 83"/>
            <p:cNvSpPr>
              <a:spLocks noChangeArrowheads="1"/>
            </p:cNvSpPr>
            <p:nvPr/>
          </p:nvSpPr>
          <p:spPr bwMode="auto">
            <a:xfrm>
              <a:off x="3112" y="2456"/>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Location</a:t>
              </a:r>
              <a:endParaRPr lang="en-US" sz="750" i="1">
                <a:solidFill>
                  <a:schemeClr val="bg2"/>
                </a:solidFill>
              </a:endParaRPr>
            </a:p>
          </p:txBody>
        </p:sp>
        <p:sp>
          <p:nvSpPr>
            <p:cNvPr id="15417" name="Rectangle 84"/>
            <p:cNvSpPr>
              <a:spLocks noChangeArrowheads="1"/>
            </p:cNvSpPr>
            <p:nvPr/>
          </p:nvSpPr>
          <p:spPr bwMode="auto">
            <a:xfrm>
              <a:off x="4337" y="2120"/>
              <a:ext cx="743"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Structure</a:t>
              </a:r>
              <a:endParaRPr lang="en-US" sz="750" i="1">
                <a:solidFill>
                  <a:schemeClr val="bg2"/>
                </a:solidFill>
              </a:endParaRPr>
            </a:p>
          </p:txBody>
        </p:sp>
        <p:sp>
          <p:nvSpPr>
            <p:cNvPr id="15418" name="Rectangle 85"/>
            <p:cNvSpPr>
              <a:spLocks noChangeArrowheads="1"/>
            </p:cNvSpPr>
            <p:nvPr/>
          </p:nvSpPr>
          <p:spPr bwMode="auto">
            <a:xfrm>
              <a:off x="4579" y="2456"/>
              <a:ext cx="797"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Completeness</a:t>
              </a:r>
              <a:endParaRPr lang="en-US" sz="750" i="1">
                <a:solidFill>
                  <a:schemeClr val="bg2"/>
                </a:solidFill>
              </a:endParaRPr>
            </a:p>
          </p:txBody>
        </p:sp>
        <p:sp>
          <p:nvSpPr>
            <p:cNvPr id="15419" name="Rectangle 86"/>
            <p:cNvSpPr>
              <a:spLocks noChangeArrowheads="1"/>
            </p:cNvSpPr>
            <p:nvPr/>
          </p:nvSpPr>
          <p:spPr bwMode="auto">
            <a:xfrm>
              <a:off x="3839" y="2768"/>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Latency</a:t>
              </a:r>
              <a:endParaRPr lang="en-US" sz="750" i="1">
                <a:solidFill>
                  <a:schemeClr val="bg2"/>
                </a:solidFill>
              </a:endParaRPr>
            </a:p>
          </p:txBody>
        </p:sp>
      </p:grpSp>
      <p:pic>
        <p:nvPicPr>
          <p:cNvPr id="15366"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2565"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448"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351" y="3630216"/>
            <a:ext cx="712601"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1947"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009"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2072"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25"/>
          <p:cNvGrpSpPr>
            <a:grpSpLocks/>
          </p:cNvGrpSpPr>
          <p:nvPr/>
        </p:nvGrpSpPr>
        <p:grpSpPr bwMode="auto">
          <a:xfrm>
            <a:off x="7530330" y="1063228"/>
            <a:ext cx="922098" cy="584597"/>
            <a:chOff x="3408" y="797"/>
            <a:chExt cx="581" cy="491"/>
          </a:xfrm>
        </p:grpSpPr>
        <p:sp>
          <p:nvSpPr>
            <p:cNvPr id="15400" name="Rectangle 69"/>
            <p:cNvSpPr>
              <a:spLocks noChangeArrowheads="1"/>
            </p:cNvSpPr>
            <p:nvPr/>
          </p:nvSpPr>
          <p:spPr bwMode="auto">
            <a:xfrm>
              <a:off x="3408" y="797"/>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401"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 y="83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402"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 y="92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403" name="Rectangle 70"/>
            <p:cNvSpPr>
              <a:spLocks noChangeArrowheads="1"/>
            </p:cNvSpPr>
            <p:nvPr/>
          </p:nvSpPr>
          <p:spPr bwMode="auto">
            <a:xfrm>
              <a:off x="3509" y="1162"/>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Risk Reduction</a:t>
              </a:r>
            </a:p>
          </p:txBody>
        </p:sp>
        <p:sp>
          <p:nvSpPr>
            <p:cNvPr id="15404" name="AutoShape 73"/>
            <p:cNvSpPr>
              <a:spLocks noChangeArrowheads="1"/>
            </p:cNvSpPr>
            <p:nvPr/>
          </p:nvSpPr>
          <p:spPr bwMode="auto">
            <a:xfrm>
              <a:off x="3572" y="815"/>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405"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8" y="88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3" name="Group 32"/>
          <p:cNvGrpSpPr>
            <a:grpSpLocks/>
          </p:cNvGrpSpPr>
          <p:nvPr/>
        </p:nvGrpSpPr>
        <p:grpSpPr bwMode="auto">
          <a:xfrm>
            <a:off x="6244790" y="914401"/>
            <a:ext cx="922098" cy="584597"/>
            <a:chOff x="2598" y="672"/>
            <a:chExt cx="581" cy="491"/>
          </a:xfrm>
        </p:grpSpPr>
        <p:sp>
          <p:nvSpPr>
            <p:cNvPr id="15394" name="Rectangle 76"/>
            <p:cNvSpPr>
              <a:spLocks noChangeArrowheads="1"/>
            </p:cNvSpPr>
            <p:nvPr/>
          </p:nvSpPr>
          <p:spPr bwMode="auto">
            <a:xfrm>
              <a:off x="2598" y="672"/>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395"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 y="784"/>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6"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4" y="688"/>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7" name="Rectangle 77"/>
            <p:cNvSpPr>
              <a:spLocks noChangeArrowheads="1"/>
            </p:cNvSpPr>
            <p:nvPr/>
          </p:nvSpPr>
          <p:spPr bwMode="auto">
            <a:xfrm>
              <a:off x="2706" y="1037"/>
              <a:ext cx="383" cy="97"/>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Cost Savings</a:t>
              </a:r>
            </a:p>
          </p:txBody>
        </p:sp>
        <p:sp>
          <p:nvSpPr>
            <p:cNvPr id="15398" name="AutoShape 80"/>
            <p:cNvSpPr>
              <a:spLocks noChangeArrowheads="1"/>
            </p:cNvSpPr>
            <p:nvPr/>
          </p:nvSpPr>
          <p:spPr bwMode="auto">
            <a:xfrm>
              <a:off x="2742" y="694"/>
              <a:ext cx="286" cy="316"/>
            </a:xfrm>
            <a:prstGeom prst="downArrow">
              <a:avLst>
                <a:gd name="adj1" fmla="val 28639"/>
                <a:gd name="adj2" fmla="val 27622"/>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399"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4" y="761"/>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4" name="Group 39"/>
          <p:cNvGrpSpPr>
            <a:grpSpLocks/>
          </p:cNvGrpSpPr>
          <p:nvPr/>
        </p:nvGrpSpPr>
        <p:grpSpPr bwMode="auto">
          <a:xfrm>
            <a:off x="4944967" y="1076326"/>
            <a:ext cx="898291" cy="584597"/>
            <a:chOff x="1779" y="808"/>
            <a:chExt cx="566" cy="491"/>
          </a:xfrm>
        </p:grpSpPr>
        <p:sp>
          <p:nvSpPr>
            <p:cNvPr id="15388" name="Rectangle 61"/>
            <p:cNvSpPr>
              <a:spLocks noChangeArrowheads="1"/>
            </p:cNvSpPr>
            <p:nvPr/>
          </p:nvSpPr>
          <p:spPr bwMode="auto">
            <a:xfrm>
              <a:off x="1779" y="808"/>
              <a:ext cx="566"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sp>
          <p:nvSpPr>
            <p:cNvPr id="15389" name="Rectangle 67"/>
            <p:cNvSpPr>
              <a:spLocks noChangeArrowheads="1"/>
            </p:cNvSpPr>
            <p:nvPr/>
          </p:nvSpPr>
          <p:spPr bwMode="auto">
            <a:xfrm>
              <a:off x="1869" y="1176"/>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Sales Growth</a:t>
              </a:r>
            </a:p>
          </p:txBody>
        </p:sp>
        <p:pic>
          <p:nvPicPr>
            <p:cNvPr id="15390"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 y="95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1" name="AutoShape 64"/>
            <p:cNvSpPr>
              <a:spLocks noChangeArrowheads="1"/>
            </p:cNvSpPr>
            <p:nvPr/>
          </p:nvSpPr>
          <p:spPr bwMode="auto">
            <a:xfrm flipV="1">
              <a:off x="1925" y="821"/>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rot="10800000" wrap="none" anchor="ctr"/>
            <a:lstStyle/>
            <a:p>
              <a:endParaRPr lang="en-US" sz="1200"/>
            </a:p>
          </p:txBody>
        </p:sp>
        <p:pic>
          <p:nvPicPr>
            <p:cNvPr id="15392"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000"/>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3"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 y="89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218158" name="Group 46"/>
          <p:cNvGrpSpPr>
            <a:grpSpLocks/>
          </p:cNvGrpSpPr>
          <p:nvPr/>
        </p:nvGrpSpPr>
        <p:grpSpPr bwMode="auto">
          <a:xfrm>
            <a:off x="4876721" y="2400300"/>
            <a:ext cx="3732828" cy="1143000"/>
            <a:chOff x="432" y="3216"/>
            <a:chExt cx="2352" cy="960"/>
          </a:xfrm>
        </p:grpSpPr>
        <p:grpSp>
          <p:nvGrpSpPr>
            <p:cNvPr id="15376" name="Group 47"/>
            <p:cNvGrpSpPr>
              <a:grpSpLocks/>
            </p:cNvGrpSpPr>
            <p:nvPr/>
          </p:nvGrpSpPr>
          <p:grpSpPr bwMode="auto">
            <a:xfrm>
              <a:off x="432" y="3216"/>
              <a:ext cx="2352" cy="960"/>
              <a:chOff x="231" y="1056"/>
              <a:chExt cx="5406" cy="2448"/>
            </a:xfrm>
          </p:grpSpPr>
          <p:sp>
            <p:nvSpPr>
              <p:cNvPr id="15383" name="Rectangle 48"/>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4" name="Rectangle 49"/>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5" name="Rectangle 50"/>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6" name="Rectangle 51"/>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7" name="Rectangle 52"/>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257175" indent="-257175" algn="ctr"/>
                <a:endParaRPr lang="en-US" sz="1050"/>
              </a:p>
            </p:txBody>
          </p:sp>
        </p:grpSp>
        <p:grpSp>
          <p:nvGrpSpPr>
            <p:cNvPr id="15377" name="Group 53"/>
            <p:cNvGrpSpPr>
              <a:grpSpLocks/>
            </p:cNvGrpSpPr>
            <p:nvPr/>
          </p:nvGrpSpPr>
          <p:grpSpPr bwMode="auto">
            <a:xfrm>
              <a:off x="432" y="3216"/>
              <a:ext cx="2352" cy="960"/>
              <a:chOff x="232" y="1056"/>
              <a:chExt cx="5406" cy="2448"/>
            </a:xfrm>
          </p:grpSpPr>
          <p:sp>
            <p:nvSpPr>
              <p:cNvPr id="15379" name="Rectangle 5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0" name="Rectangle 55"/>
              <p:cNvSpPr>
                <a:spLocks noChangeArrowheads="1"/>
              </p:cNvSpPr>
              <p:nvPr/>
            </p:nvSpPr>
            <p:spPr bwMode="auto">
              <a:xfrm rot="5400000">
                <a:off x="2507" y="374"/>
                <a:ext cx="856"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1" name="Rectangle 56"/>
              <p:cNvSpPr>
                <a:spLocks noChangeArrowheads="1"/>
              </p:cNvSpPr>
              <p:nvPr/>
            </p:nvSpPr>
            <p:spPr bwMode="auto">
              <a:xfrm rot="5400000">
                <a:off x="2507" y="-483"/>
                <a:ext cx="857"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2" name="Rectangle 57"/>
              <p:cNvSpPr>
                <a:spLocks noChangeArrowheads="1"/>
              </p:cNvSpPr>
              <p:nvPr/>
            </p:nvSpPr>
            <p:spPr bwMode="auto">
              <a:xfrm rot="5400000">
                <a:off x="2564" y="-1275"/>
                <a:ext cx="735"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5378" name="Text Box 59"/>
            <p:cNvSpPr txBox="1">
              <a:spLocks noChangeArrowheads="1"/>
            </p:cNvSpPr>
            <p:nvPr/>
          </p:nvSpPr>
          <p:spPr bwMode="auto">
            <a:xfrm>
              <a:off x="1028" y="3568"/>
              <a:ext cx="9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a:solidFill>
                    <a:schemeClr val="tx1"/>
                  </a:solidFill>
                </a:rPr>
                <a:t>Data Abstraction</a:t>
              </a:r>
            </a:p>
          </p:txBody>
        </p:sp>
      </p:gr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58"/>
                                        </p:tgtEl>
                                        <p:attrNameLst>
                                          <p:attrName>style.visibility</p:attrName>
                                        </p:attrNameLst>
                                      </p:cBhvr>
                                      <p:to>
                                        <p:strVal val="visible"/>
                                      </p:to>
                                    </p:set>
                                    <p:animEffect transition="in" filter="dissolve">
                                      <p:cBhvr>
                                        <p:cTn id="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4870373" y="4222296"/>
            <a:ext cx="1142702" cy="457200"/>
            <a:chOff x="2540" y="3600"/>
            <a:chExt cx="720" cy="384"/>
          </a:xfrm>
        </p:grpSpPr>
        <p:pic>
          <p:nvPicPr>
            <p:cNvPr id="16448"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9" name="Text Box 11"/>
            <p:cNvSpPr txBox="1">
              <a:spLocks noChangeArrowheads="1"/>
            </p:cNvSpPr>
            <p:nvPr/>
          </p:nvSpPr>
          <p:spPr bwMode="auto">
            <a:xfrm>
              <a:off x="2602" y="3736"/>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Orders DB</a:t>
              </a:r>
            </a:p>
          </p:txBody>
        </p:sp>
      </p:grpSp>
      <p:grpSp>
        <p:nvGrpSpPr>
          <p:cNvPr id="16387" name="Group 3"/>
          <p:cNvGrpSpPr>
            <a:grpSpLocks/>
          </p:cNvGrpSpPr>
          <p:nvPr/>
        </p:nvGrpSpPr>
        <p:grpSpPr bwMode="auto">
          <a:xfrm>
            <a:off x="3048398" y="4222296"/>
            <a:ext cx="1209360" cy="457200"/>
            <a:chOff x="1442" y="3560"/>
            <a:chExt cx="762" cy="384"/>
          </a:xfrm>
        </p:grpSpPr>
        <p:pic>
          <p:nvPicPr>
            <p:cNvPr id="16446"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7" name="Text Box 5"/>
            <p:cNvSpPr txBox="1">
              <a:spLocks noChangeArrowheads="1"/>
            </p:cNvSpPr>
            <p:nvPr/>
          </p:nvSpPr>
          <p:spPr bwMode="auto">
            <a:xfrm>
              <a:off x="1442" y="3696"/>
              <a:ext cx="63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Purchasing DB</a:t>
              </a:r>
            </a:p>
          </p:txBody>
        </p:sp>
      </p:grpSp>
      <p:grpSp>
        <p:nvGrpSpPr>
          <p:cNvPr id="16388" name="Group 8"/>
          <p:cNvGrpSpPr>
            <a:grpSpLocks/>
          </p:cNvGrpSpPr>
          <p:nvPr/>
        </p:nvGrpSpPr>
        <p:grpSpPr bwMode="auto">
          <a:xfrm>
            <a:off x="1439092" y="4222296"/>
            <a:ext cx="1190315" cy="457200"/>
            <a:chOff x="600075" y="5651500"/>
            <a:chExt cx="1190625" cy="609600"/>
          </a:xfrm>
        </p:grpSpPr>
        <p:pic>
          <p:nvPicPr>
            <p:cNvPr id="16444"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 name="Text Box 8"/>
            <p:cNvSpPr txBox="1">
              <a:spLocks noChangeArrowheads="1"/>
            </p:cNvSpPr>
            <p:nvPr/>
          </p:nvSpPr>
          <p:spPr bwMode="auto">
            <a:xfrm>
              <a:off x="600075" y="5867400"/>
              <a:ext cx="986424" cy="30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Customers DB</a:t>
              </a:r>
            </a:p>
          </p:txBody>
        </p:sp>
      </p:grpSp>
      <p:grpSp>
        <p:nvGrpSpPr>
          <p:cNvPr id="8" name="Group 7"/>
          <p:cNvGrpSpPr>
            <a:grpSpLocks/>
          </p:cNvGrpSpPr>
          <p:nvPr/>
        </p:nvGrpSpPr>
        <p:grpSpPr bwMode="auto">
          <a:xfrm>
            <a:off x="2058055" y="1126671"/>
            <a:ext cx="6007124" cy="3176588"/>
            <a:chOff x="1219200" y="1524000"/>
            <a:chExt cx="6008687" cy="4235450"/>
          </a:xfrm>
        </p:grpSpPr>
        <p:sp>
          <p:nvSpPr>
            <p:cNvPr id="16424" name="Line 40"/>
            <p:cNvSpPr>
              <a:spLocks noChangeShapeType="1"/>
            </p:cNvSpPr>
            <p:nvPr/>
          </p:nvSpPr>
          <p:spPr bwMode="auto">
            <a:xfrm flipV="1">
              <a:off x="1219200" y="5151120"/>
              <a:ext cx="0" cy="56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5" name="Line 41"/>
            <p:cNvSpPr>
              <a:spLocks noChangeShapeType="1"/>
            </p:cNvSpPr>
            <p:nvPr/>
          </p:nvSpPr>
          <p:spPr bwMode="auto">
            <a:xfrm flipV="1">
              <a:off x="2846386" y="5151120"/>
              <a:ext cx="11113" cy="5638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6" name="Line 42"/>
            <p:cNvSpPr>
              <a:spLocks noChangeShapeType="1"/>
            </p:cNvSpPr>
            <p:nvPr/>
          </p:nvSpPr>
          <p:spPr bwMode="auto">
            <a:xfrm flipH="1" flipV="1">
              <a:off x="3951287" y="5063647"/>
              <a:ext cx="642938" cy="6942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7" name="Line 43"/>
            <p:cNvSpPr>
              <a:spLocks noChangeShapeType="1"/>
            </p:cNvSpPr>
            <p:nvPr/>
          </p:nvSpPr>
          <p:spPr bwMode="auto">
            <a:xfrm flipV="1">
              <a:off x="4581525" y="5063648"/>
              <a:ext cx="687386" cy="6958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 name="Line 44"/>
            <p:cNvSpPr>
              <a:spLocks noChangeShapeType="1"/>
            </p:cNvSpPr>
            <p:nvPr/>
          </p:nvSpPr>
          <p:spPr bwMode="auto">
            <a:xfrm flipH="1" flipV="1">
              <a:off x="6527800" y="5063647"/>
              <a:ext cx="3176" cy="673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9" name="Line 45"/>
            <p:cNvSpPr>
              <a:spLocks noChangeShapeType="1"/>
            </p:cNvSpPr>
            <p:nvPr/>
          </p:nvSpPr>
          <p:spPr bwMode="auto">
            <a:xfrm flipH="1" flipV="1">
              <a:off x="1817686" y="1524000"/>
              <a:ext cx="11113"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5" name="Line 46"/>
            <p:cNvSpPr>
              <a:spLocks noChangeShapeType="1"/>
            </p:cNvSpPr>
            <p:nvPr/>
          </p:nvSpPr>
          <p:spPr bwMode="auto">
            <a:xfrm flipH="1" flipV="1">
              <a:off x="5627686" y="3429000"/>
              <a:ext cx="920751"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1" name="Line 47"/>
            <p:cNvSpPr>
              <a:spLocks noChangeShapeType="1"/>
            </p:cNvSpPr>
            <p:nvPr/>
          </p:nvSpPr>
          <p:spPr bwMode="auto">
            <a:xfrm flipV="1">
              <a:off x="1277937" y="3505200"/>
              <a:ext cx="1149352" cy="11103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2" name="Line 48"/>
            <p:cNvSpPr>
              <a:spLocks noChangeShapeType="1"/>
            </p:cNvSpPr>
            <p:nvPr/>
          </p:nvSpPr>
          <p:spPr bwMode="auto">
            <a:xfrm flipH="1" flipV="1">
              <a:off x="2808287" y="3505200"/>
              <a:ext cx="24606"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3" name="Line 54"/>
            <p:cNvSpPr>
              <a:spLocks noChangeShapeType="1"/>
            </p:cNvSpPr>
            <p:nvPr/>
          </p:nvSpPr>
          <p:spPr bwMode="auto">
            <a:xfrm flipV="1">
              <a:off x="3951287" y="3429000"/>
              <a:ext cx="12954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4" name="Line 55"/>
            <p:cNvSpPr>
              <a:spLocks noChangeShapeType="1"/>
            </p:cNvSpPr>
            <p:nvPr/>
          </p:nvSpPr>
          <p:spPr bwMode="auto">
            <a:xfrm flipV="1">
              <a:off x="5246687" y="3352800"/>
              <a:ext cx="228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5" name="Line 56"/>
            <p:cNvSpPr>
              <a:spLocks noChangeShapeType="1"/>
            </p:cNvSpPr>
            <p:nvPr/>
          </p:nvSpPr>
          <p:spPr bwMode="auto">
            <a:xfrm flipV="1">
              <a:off x="5894387" y="1524000"/>
              <a:ext cx="1905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36" name="Line 57"/>
            <p:cNvSpPr>
              <a:spLocks noChangeShapeType="1"/>
            </p:cNvSpPr>
            <p:nvPr/>
          </p:nvSpPr>
          <p:spPr bwMode="auto">
            <a:xfrm flipH="1" flipV="1">
              <a:off x="1893887" y="2408237"/>
              <a:ext cx="577055" cy="715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7" name="Line 58"/>
            <p:cNvSpPr>
              <a:spLocks noChangeShapeType="1"/>
            </p:cNvSpPr>
            <p:nvPr/>
          </p:nvSpPr>
          <p:spPr bwMode="auto">
            <a:xfrm flipV="1">
              <a:off x="2655887" y="2209800"/>
              <a:ext cx="609600" cy="939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8" name="Line 59"/>
            <p:cNvSpPr>
              <a:spLocks noChangeShapeType="1"/>
            </p:cNvSpPr>
            <p:nvPr/>
          </p:nvSpPr>
          <p:spPr bwMode="auto">
            <a:xfrm flipV="1">
              <a:off x="2808287" y="2332035"/>
              <a:ext cx="2743200" cy="8842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9" name="Line 60"/>
            <p:cNvSpPr>
              <a:spLocks noChangeShapeType="1"/>
            </p:cNvSpPr>
            <p:nvPr/>
          </p:nvSpPr>
          <p:spPr bwMode="auto">
            <a:xfrm flipH="1" flipV="1">
              <a:off x="4408488" y="2332036"/>
              <a:ext cx="1066799"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0" name="Line 61"/>
            <p:cNvSpPr>
              <a:spLocks noChangeShapeType="1"/>
            </p:cNvSpPr>
            <p:nvPr/>
          </p:nvSpPr>
          <p:spPr bwMode="auto">
            <a:xfrm flipV="1">
              <a:off x="5475287" y="2057400"/>
              <a:ext cx="1752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1" name="Line 62"/>
            <p:cNvSpPr>
              <a:spLocks noChangeShapeType="1"/>
            </p:cNvSpPr>
            <p:nvPr/>
          </p:nvSpPr>
          <p:spPr bwMode="auto">
            <a:xfrm flipH="1" flipV="1">
              <a:off x="6237287" y="152400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2" name="Line 63"/>
            <p:cNvSpPr>
              <a:spLocks noChangeShapeType="1"/>
            </p:cNvSpPr>
            <p:nvPr/>
          </p:nvSpPr>
          <p:spPr bwMode="auto">
            <a:xfrm flipV="1">
              <a:off x="3265487" y="1524000"/>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3" name="Line 64"/>
            <p:cNvSpPr>
              <a:spLocks noChangeShapeType="1"/>
            </p:cNvSpPr>
            <p:nvPr/>
          </p:nvSpPr>
          <p:spPr bwMode="auto">
            <a:xfrm flipH="1" flipV="1">
              <a:off x="3951287" y="1524000"/>
              <a:ext cx="457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6391" name="Rectangle 2"/>
          <p:cNvSpPr>
            <a:spLocks noGrp="1"/>
          </p:cNvSpPr>
          <p:nvPr>
            <p:ph type="title"/>
          </p:nvPr>
        </p:nvSpPr>
        <p:spPr>
          <a:xfrm>
            <a:off x="1439092" y="16385"/>
            <a:ext cx="7246637" cy="514350"/>
          </a:xfrm>
        </p:spPr>
        <p:txBody>
          <a:bodyPr>
            <a:normAutofit fontScale="90000"/>
          </a:bodyPr>
          <a:lstStyle/>
          <a:p>
            <a:pPr eaLnBrk="1" hangingPunct="1"/>
            <a:r>
              <a:rPr lang="en-US" dirty="0" smtClean="0">
                <a:solidFill>
                  <a:schemeClr val="bg1"/>
                </a:solidFill>
              </a:rPr>
              <a:t>Data Abstraction Reference Architecture </a:t>
            </a:r>
            <a:br>
              <a:rPr lang="en-US" dirty="0" smtClean="0">
                <a:solidFill>
                  <a:schemeClr val="bg1"/>
                </a:solidFill>
              </a:rPr>
            </a:br>
            <a:r>
              <a:rPr lang="en-US" sz="1275" dirty="0">
                <a:solidFill>
                  <a:schemeClr val="bg1"/>
                </a:solidFill>
              </a:rPr>
              <a:t>Layered Architecture View</a:t>
            </a:r>
          </a:p>
        </p:txBody>
      </p:sp>
      <p:grpSp>
        <p:nvGrpSpPr>
          <p:cNvPr id="16392" name="Group 12"/>
          <p:cNvGrpSpPr>
            <a:grpSpLocks/>
          </p:cNvGrpSpPr>
          <p:nvPr/>
        </p:nvGrpSpPr>
        <p:grpSpPr bwMode="auto">
          <a:xfrm>
            <a:off x="7092297" y="4241346"/>
            <a:ext cx="563416" cy="596504"/>
            <a:chOff x="4272" y="3696"/>
            <a:chExt cx="355" cy="501"/>
          </a:xfrm>
        </p:grpSpPr>
        <p:pic>
          <p:nvPicPr>
            <p:cNvPr id="16422" name="Picture 31" descr="xm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696"/>
              <a:ext cx="355"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3" name="Text Box 14"/>
            <p:cNvSpPr txBox="1">
              <a:spLocks noChangeArrowheads="1"/>
            </p:cNvSpPr>
            <p:nvPr/>
          </p:nvSpPr>
          <p:spPr bwMode="auto">
            <a:xfrm>
              <a:off x="4278" y="3800"/>
              <a:ext cx="34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750" b="1">
                  <a:solidFill>
                    <a:schemeClr val="tx1"/>
                  </a:solidFill>
                </a:rPr>
                <a:t>Product</a:t>
              </a:r>
            </a:p>
            <a:p>
              <a:pPr algn="ctr" eaLnBrk="1" hangingPunct="1"/>
              <a:r>
                <a:rPr lang="en-US" sz="750" b="1">
                  <a:solidFill>
                    <a:schemeClr val="tx1"/>
                  </a:solidFill>
                </a:rPr>
                <a:t>Catalog</a:t>
              </a:r>
            </a:p>
          </p:txBody>
        </p:sp>
      </p:grpSp>
      <p:sp>
        <p:nvSpPr>
          <p:cNvPr id="16393" name="Rectangle 16"/>
          <p:cNvSpPr>
            <a:spLocks noChangeArrowheads="1"/>
          </p:cNvSpPr>
          <p:nvPr/>
        </p:nvSpPr>
        <p:spPr bwMode="auto">
          <a:xfrm>
            <a:off x="369396" y="1249307"/>
            <a:ext cx="8578204" cy="290631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nvGrpSpPr>
          <p:cNvPr id="6" name="Group 5"/>
          <p:cNvGrpSpPr>
            <a:grpSpLocks/>
          </p:cNvGrpSpPr>
          <p:nvPr/>
        </p:nvGrpSpPr>
        <p:grpSpPr bwMode="auto">
          <a:xfrm>
            <a:off x="361602" y="3117396"/>
            <a:ext cx="8589313" cy="1038225"/>
            <a:chOff x="357188" y="4038600"/>
            <a:chExt cx="8591550" cy="1524000"/>
          </a:xfrm>
        </p:grpSpPr>
        <p:sp>
          <p:nvSpPr>
            <p:cNvPr id="16415" name="Rectangle 21"/>
            <p:cNvSpPr>
              <a:spLocks noChangeArrowheads="1"/>
            </p:cNvSpPr>
            <p:nvPr/>
          </p:nvSpPr>
          <p:spPr bwMode="auto">
            <a:xfrm rot="5400000">
              <a:off x="3897313" y="511175"/>
              <a:ext cx="1524000" cy="8578850"/>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16" name="Oval 22"/>
            <p:cNvSpPr>
              <a:spLocks noChangeArrowheads="1"/>
            </p:cNvSpPr>
            <p:nvPr/>
          </p:nvSpPr>
          <p:spPr bwMode="auto">
            <a:xfrm>
              <a:off x="3071814" y="4519863"/>
              <a:ext cx="1087438"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purchase</a:t>
              </a:r>
              <a:endParaRPr lang="en-US" sz="825" b="1">
                <a:solidFill>
                  <a:schemeClr val="bg1"/>
                </a:solidFill>
              </a:endParaRPr>
            </a:p>
            <a:p>
              <a:pPr algn="ctr"/>
              <a:r>
                <a:rPr lang="en-US" sz="900" b="1">
                  <a:solidFill>
                    <a:schemeClr val="bg1"/>
                  </a:solidFill>
                </a:rPr>
                <a:t>orders</a:t>
              </a:r>
              <a:endParaRPr lang="en-US" sz="825" b="1">
                <a:solidFill>
                  <a:schemeClr val="bg1"/>
                </a:solidFill>
              </a:endParaRPr>
            </a:p>
          </p:txBody>
        </p:sp>
        <p:sp>
          <p:nvSpPr>
            <p:cNvPr id="16428" name="Oval 23"/>
            <p:cNvSpPr>
              <a:spLocks noChangeArrowheads="1"/>
            </p:cNvSpPr>
            <p:nvPr/>
          </p:nvSpPr>
          <p:spPr bwMode="auto">
            <a:xfrm>
              <a:off x="4311651"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orders</a:t>
              </a:r>
              <a:endParaRPr lang="en-US" sz="788" b="1" dirty="0">
                <a:solidFill>
                  <a:schemeClr val="bg1"/>
                </a:solidFill>
              </a:endParaRPr>
            </a:p>
          </p:txBody>
        </p:sp>
        <p:sp>
          <p:nvSpPr>
            <p:cNvPr id="16418" name="Oval 24"/>
            <p:cNvSpPr>
              <a:spLocks noChangeArrowheads="1"/>
            </p:cNvSpPr>
            <p:nvPr/>
          </p:nvSpPr>
          <p:spPr bwMode="auto">
            <a:xfrm>
              <a:off x="5468939" y="4519863"/>
              <a:ext cx="12700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orderdetails</a:t>
              </a:r>
              <a:endParaRPr lang="en-US" sz="750" b="1">
                <a:solidFill>
                  <a:schemeClr val="bg1"/>
                </a:solidFill>
              </a:endParaRPr>
            </a:p>
          </p:txBody>
        </p:sp>
        <p:sp>
          <p:nvSpPr>
            <p:cNvPr id="16430" name="Oval 25"/>
            <p:cNvSpPr>
              <a:spLocks noChangeArrowheads="1"/>
            </p:cNvSpPr>
            <p:nvPr/>
          </p:nvSpPr>
          <p:spPr bwMode="auto">
            <a:xfrm>
              <a:off x="6859588"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products</a:t>
              </a:r>
              <a:endParaRPr lang="en-US" sz="788" b="1" dirty="0">
                <a:solidFill>
                  <a:schemeClr val="bg1"/>
                </a:solidFill>
              </a:endParaRPr>
            </a:p>
          </p:txBody>
        </p:sp>
        <p:sp>
          <p:nvSpPr>
            <p:cNvPr id="16420" name="Oval 26"/>
            <p:cNvSpPr>
              <a:spLocks noChangeArrowheads="1"/>
            </p:cNvSpPr>
            <p:nvPr/>
          </p:nvSpPr>
          <p:spPr bwMode="auto">
            <a:xfrm>
              <a:off x="1589088" y="4519863"/>
              <a:ext cx="1111252"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customers</a:t>
              </a:r>
              <a:endParaRPr lang="en-US" sz="750" b="1" dirty="0">
                <a:solidFill>
                  <a:schemeClr val="bg1"/>
                </a:solidFill>
              </a:endParaRPr>
            </a:p>
          </p:txBody>
        </p:sp>
        <p:sp>
          <p:nvSpPr>
            <p:cNvPr id="16421" name="Text Box 27"/>
            <p:cNvSpPr txBox="1">
              <a:spLocks noChangeArrowheads="1"/>
            </p:cNvSpPr>
            <p:nvPr/>
          </p:nvSpPr>
          <p:spPr bwMode="auto">
            <a:xfrm>
              <a:off x="357188" y="4519862"/>
              <a:ext cx="1249364" cy="7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Physical Layer</a:t>
              </a:r>
            </a:p>
          </p:txBody>
        </p:sp>
      </p:grpSp>
      <p:sp>
        <p:nvSpPr>
          <p:cNvPr id="16395" name="Text Box 36"/>
          <p:cNvSpPr txBox="1">
            <a:spLocks noChangeArrowheads="1"/>
          </p:cNvSpPr>
          <p:nvPr/>
        </p:nvSpPr>
        <p:spPr bwMode="auto">
          <a:xfrm>
            <a:off x="77372" y="415562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Sources</a:t>
            </a:r>
          </a:p>
        </p:txBody>
      </p:sp>
      <p:sp>
        <p:nvSpPr>
          <p:cNvPr id="16396" name="AutoShape 73"/>
          <p:cNvSpPr>
            <a:spLocks noChangeArrowheads="1"/>
          </p:cNvSpPr>
          <p:nvPr/>
        </p:nvSpPr>
        <p:spPr bwMode="auto">
          <a:xfrm rot="5400000">
            <a:off x="4629091" y="498141"/>
            <a:ext cx="342900" cy="914162"/>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050" b="1"/>
              <a:t>ESB/</a:t>
            </a:r>
            <a:br>
              <a:rPr lang="en-US" sz="1050" b="1"/>
            </a:br>
            <a:r>
              <a:rPr lang="en-US" sz="1050" b="1"/>
              <a:t>BPM</a:t>
            </a:r>
          </a:p>
        </p:txBody>
      </p:sp>
      <p:sp>
        <p:nvSpPr>
          <p:cNvPr id="16397" name="Rectangle 74"/>
          <p:cNvSpPr>
            <a:spLocks noChangeArrowheads="1"/>
          </p:cNvSpPr>
          <p:nvPr/>
        </p:nvSpPr>
        <p:spPr bwMode="auto">
          <a:xfrm>
            <a:off x="2058056"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BI Server</a:t>
            </a:r>
          </a:p>
        </p:txBody>
      </p:sp>
      <p:sp>
        <p:nvSpPr>
          <p:cNvPr id="16398" name="Line 75"/>
          <p:cNvSpPr>
            <a:spLocks noChangeShapeType="1"/>
          </p:cNvSpPr>
          <p:nvPr/>
        </p:nvSpPr>
        <p:spPr bwMode="auto">
          <a:xfrm flipV="1">
            <a:off x="5257622"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399" name="Rectangle 76"/>
          <p:cNvSpPr>
            <a:spLocks noChangeArrowheads="1"/>
          </p:cNvSpPr>
          <p:nvPr/>
        </p:nvSpPr>
        <p:spPr bwMode="auto">
          <a:xfrm>
            <a:off x="6400325"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App Server</a:t>
            </a:r>
          </a:p>
        </p:txBody>
      </p:sp>
      <p:sp>
        <p:nvSpPr>
          <p:cNvPr id="16400" name="Line 77"/>
          <p:cNvSpPr>
            <a:spLocks noChangeShapeType="1"/>
          </p:cNvSpPr>
          <p:nvPr/>
        </p:nvSpPr>
        <p:spPr bwMode="auto">
          <a:xfrm flipH="1" flipV="1">
            <a:off x="3200758"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4" name="Group 3"/>
          <p:cNvGrpSpPr>
            <a:grpSpLocks/>
          </p:cNvGrpSpPr>
          <p:nvPr/>
        </p:nvGrpSpPr>
        <p:grpSpPr bwMode="auto">
          <a:xfrm>
            <a:off x="364350" y="2155371"/>
            <a:ext cx="8576616" cy="971550"/>
            <a:chOff x="369888" y="2895600"/>
            <a:chExt cx="8578850" cy="1143000"/>
          </a:xfrm>
        </p:grpSpPr>
        <p:sp>
          <p:nvSpPr>
            <p:cNvPr id="16411"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6412" name="Text Box 80"/>
            <p:cNvSpPr txBox="1">
              <a:spLocks noChangeArrowheads="1"/>
            </p:cNvSpPr>
            <p:nvPr/>
          </p:nvSpPr>
          <p:spPr bwMode="auto">
            <a:xfrm>
              <a:off x="411618" y="3181954"/>
              <a:ext cx="1300163" cy="59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Business Layer</a:t>
              </a:r>
            </a:p>
          </p:txBody>
        </p:sp>
        <p:sp>
          <p:nvSpPr>
            <p:cNvPr id="16413" name="Oval 81"/>
            <p:cNvSpPr>
              <a:spLocks noChangeArrowheads="1"/>
            </p:cNvSpPr>
            <p:nvPr/>
          </p:nvSpPr>
          <p:spPr bwMode="auto">
            <a:xfrm>
              <a:off x="5867400" y="3048000"/>
              <a:ext cx="914400" cy="5334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16414" name="Oval 82"/>
            <p:cNvSpPr>
              <a:spLocks noChangeArrowheads="1"/>
            </p:cNvSpPr>
            <p:nvPr/>
          </p:nvSpPr>
          <p:spPr bwMode="auto">
            <a:xfrm>
              <a:off x="3047999" y="3048000"/>
              <a:ext cx="1154113" cy="5238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grpSp>
        <p:nvGrpSpPr>
          <p:cNvPr id="3" name="Group 2"/>
          <p:cNvGrpSpPr>
            <a:grpSpLocks/>
          </p:cNvGrpSpPr>
          <p:nvPr/>
        </p:nvGrpSpPr>
        <p:grpSpPr bwMode="auto">
          <a:xfrm>
            <a:off x="370983" y="1240971"/>
            <a:ext cx="8565506" cy="914400"/>
            <a:chOff x="370680" y="1676400"/>
            <a:chExt cx="8567737" cy="1219200"/>
          </a:xfrm>
        </p:grpSpPr>
        <p:sp>
          <p:nvSpPr>
            <p:cNvPr id="16404" name="Rectangle 79"/>
            <p:cNvSpPr>
              <a:spLocks noChangeArrowheads="1"/>
            </p:cNvSpPr>
            <p:nvPr/>
          </p:nvSpPr>
          <p:spPr bwMode="auto">
            <a:xfrm rot="5400000">
              <a:off x="4044949" y="-1997869"/>
              <a:ext cx="1219200" cy="8567737"/>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05" name="Text Box 67"/>
            <p:cNvSpPr txBox="1">
              <a:spLocks noChangeArrowheads="1"/>
            </p:cNvSpPr>
            <p:nvPr/>
          </p:nvSpPr>
          <p:spPr bwMode="auto">
            <a:xfrm>
              <a:off x="406399" y="2008871"/>
              <a:ext cx="14874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Application Layer</a:t>
              </a:r>
            </a:p>
          </p:txBody>
        </p:sp>
        <p:sp>
          <p:nvSpPr>
            <p:cNvPr id="16410" name="Oval 68"/>
            <p:cNvSpPr>
              <a:spLocks noChangeArrowheads="1"/>
            </p:cNvSpPr>
            <p:nvPr/>
          </p:nvSpPr>
          <p:spPr bwMode="auto">
            <a:xfrm>
              <a:off x="2210592"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Consumer</a:t>
              </a:r>
              <a:endParaRPr lang="en-US" sz="788" b="1" dirty="0">
                <a:solidFill>
                  <a:schemeClr val="bg1"/>
                </a:solidFill>
              </a:endParaRPr>
            </a:p>
          </p:txBody>
        </p:sp>
        <p:sp>
          <p:nvSpPr>
            <p:cNvPr id="16407" name="Oval 69"/>
            <p:cNvSpPr>
              <a:spLocks noChangeArrowheads="1"/>
            </p:cNvSpPr>
            <p:nvPr/>
          </p:nvSpPr>
          <p:spPr bwMode="auto">
            <a:xfrm>
              <a:off x="6095999" y="1905000"/>
              <a:ext cx="9906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Buyer</a:t>
              </a:r>
              <a:endParaRPr lang="en-US" sz="750" b="1">
                <a:solidFill>
                  <a:schemeClr val="bg1"/>
                </a:solidFill>
              </a:endParaRPr>
            </a:p>
          </p:txBody>
        </p:sp>
        <p:sp>
          <p:nvSpPr>
            <p:cNvPr id="16408" name="Oval 70"/>
            <p:cNvSpPr>
              <a:spLocks noChangeArrowheads="1"/>
            </p:cNvSpPr>
            <p:nvPr/>
          </p:nvSpPr>
          <p:spPr bwMode="auto">
            <a:xfrm>
              <a:off x="7374729" y="1905000"/>
              <a:ext cx="85486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rgbClr val="FFFFFF"/>
                  </a:solidFill>
                </a:rPr>
                <a:t>Order</a:t>
              </a:r>
              <a:endParaRPr lang="en-US" sz="750" b="1">
                <a:solidFill>
                  <a:srgbClr val="FFFFFF"/>
                </a:solidFill>
              </a:endParaRPr>
            </a:p>
          </p:txBody>
        </p:sp>
        <p:sp>
          <p:nvSpPr>
            <p:cNvPr id="16409" name="Oval 71"/>
            <p:cNvSpPr>
              <a:spLocks noChangeArrowheads="1"/>
            </p:cNvSpPr>
            <p:nvPr/>
          </p:nvSpPr>
          <p:spPr bwMode="auto">
            <a:xfrm>
              <a:off x="4724399" y="1905000"/>
              <a:ext cx="96281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7" name="Oval 72"/>
            <p:cNvSpPr>
              <a:spLocks noChangeArrowheads="1"/>
            </p:cNvSpPr>
            <p:nvPr/>
          </p:nvSpPr>
          <p:spPr bwMode="auto">
            <a:xfrm>
              <a:off x="3505199"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sp>
        <p:nvSpPr>
          <p:cNvPr id="16403" name="Text Box 36"/>
          <p:cNvSpPr txBox="1">
            <a:spLocks noChangeArrowheads="1"/>
          </p:cNvSpPr>
          <p:nvPr/>
        </p:nvSpPr>
        <p:spPr bwMode="auto">
          <a:xfrm>
            <a:off x="229732" y="78377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Consumers</a:t>
            </a: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7773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par>
                          <p:cTn id="18" fill="hold" nodeType="afterGroup">
                            <p:stCondLst>
                              <p:cond delay="5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40" y="1328737"/>
            <a:ext cx="472317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p:cNvSpPr>
            <a:spLocks noGrp="1"/>
          </p:cNvSpPr>
          <p:nvPr>
            <p:ph type="title"/>
          </p:nvPr>
        </p:nvSpPr>
        <p:spPr>
          <a:xfrm>
            <a:off x="1363132" y="0"/>
            <a:ext cx="7779677" cy="725806"/>
          </a:xfrm>
          <a:extLst>
            <a:ext uri="{909E8E84-426E-40DD-AFC4-6F175D3DCCD1}">
              <a14:hiddenFill xmlns:a14="http://schemas.microsoft.com/office/drawing/2010/main">
                <a:solidFill>
                  <a:schemeClr val="bg1"/>
                </a:solidFill>
              </a14:hiddenFill>
            </a:ext>
          </a:extLst>
        </p:spPr>
        <p:txBody>
          <a:bodyPr>
            <a:noAutofit/>
          </a:bodyPr>
          <a:lstStyle/>
          <a:p>
            <a:pPr eaLnBrk="1" hangingPunct="1"/>
            <a:r>
              <a:rPr lang="en-US" sz="2400" smtClean="0">
                <a:solidFill>
                  <a:schemeClr val="bg1"/>
                </a:solidFill>
              </a:rPr>
              <a:t>How Data Virtualization </a:t>
            </a:r>
            <a:r>
              <a:rPr lang="en-US" sz="2400" dirty="0" smtClean="0">
                <a:solidFill>
                  <a:schemeClr val="bg1"/>
                </a:solidFill>
              </a:rPr>
              <a:t>Implements Forrester’s Data Virtualization Vision</a:t>
            </a:r>
          </a:p>
        </p:txBody>
      </p:sp>
      <p:pic>
        <p:nvPicPr>
          <p:cNvPr id="17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 y="1271587"/>
            <a:ext cx="4418449"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AutoShape 83"/>
          <p:cNvSpPr>
            <a:spLocks noChangeArrowheads="1"/>
          </p:cNvSpPr>
          <p:nvPr/>
        </p:nvSpPr>
        <p:spPr bwMode="auto">
          <a:xfrm rot="-5400000">
            <a:off x="1781835" y="1648297"/>
            <a:ext cx="514350" cy="3618557"/>
          </a:xfrm>
          <a:prstGeom prst="wedgeRectCallout">
            <a:avLst>
              <a:gd name="adj1" fmla="val -7921"/>
              <a:gd name="adj2" fmla="val 68287"/>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5" name="AutoShape 83"/>
          <p:cNvSpPr>
            <a:spLocks noChangeArrowheads="1"/>
          </p:cNvSpPr>
          <p:nvPr/>
        </p:nvSpPr>
        <p:spPr bwMode="auto">
          <a:xfrm rot="-5400000">
            <a:off x="1781835" y="962497"/>
            <a:ext cx="514350" cy="3618557"/>
          </a:xfrm>
          <a:prstGeom prst="wedgeRectCallout">
            <a:avLst>
              <a:gd name="adj1" fmla="val 8519"/>
              <a:gd name="adj2" fmla="val 67940"/>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6" name="AutoShape 83"/>
          <p:cNvSpPr>
            <a:spLocks noChangeArrowheads="1"/>
          </p:cNvSpPr>
          <p:nvPr/>
        </p:nvSpPr>
        <p:spPr bwMode="auto">
          <a:xfrm rot="-5400000">
            <a:off x="1781835" y="333847"/>
            <a:ext cx="514350" cy="3618557"/>
          </a:xfrm>
          <a:prstGeom prst="wedgeRectCallout">
            <a:avLst>
              <a:gd name="adj1" fmla="val 19477"/>
              <a:gd name="adj2" fmla="val 68634"/>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7" name="AutoShape 83"/>
          <p:cNvSpPr>
            <a:spLocks noChangeArrowheads="1"/>
          </p:cNvSpPr>
          <p:nvPr/>
        </p:nvSpPr>
        <p:spPr bwMode="auto">
          <a:xfrm rot="-5400000">
            <a:off x="1781835" y="-351954"/>
            <a:ext cx="514350" cy="3618557"/>
          </a:xfrm>
          <a:prstGeom prst="wedgeRectCallout">
            <a:avLst>
              <a:gd name="adj1" fmla="val 3037"/>
              <a:gd name="adj2" fmla="val 69671"/>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7418" name="AutoShape 83"/>
          <p:cNvSpPr>
            <a:spLocks noChangeArrowheads="1"/>
          </p:cNvSpPr>
          <p:nvPr/>
        </p:nvSpPr>
        <p:spPr bwMode="auto">
          <a:xfrm rot="-5400000">
            <a:off x="1781835" y="2276947"/>
            <a:ext cx="514350" cy="3618557"/>
          </a:xfrm>
          <a:prstGeom prst="wedgeRectCallout">
            <a:avLst>
              <a:gd name="adj1" fmla="val -2440"/>
              <a:gd name="adj2" fmla="val 68634"/>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04713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740" y="1907381"/>
            <a:ext cx="5104070" cy="194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29" y="1600201"/>
            <a:ext cx="3993110" cy="22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p:cNvSpPr>
            <a:spLocks noGrp="1"/>
          </p:cNvSpPr>
          <p:nvPr>
            <p:ph type="title"/>
          </p:nvPr>
        </p:nvSpPr>
        <p:spPr>
          <a:xfrm>
            <a:off x="1341911" y="0"/>
            <a:ext cx="7468743" cy="628650"/>
          </a:xfrm>
          <a:extLst>
            <a:ext uri="{909E8E84-426E-40DD-AFC4-6F175D3DCCD1}">
              <a14:hiddenFill xmlns:a14="http://schemas.microsoft.com/office/drawing/2010/main">
                <a:solidFill>
                  <a:schemeClr val="bg1"/>
                </a:solidFill>
              </a14:hiddenFill>
            </a:ext>
          </a:extLst>
        </p:spPr>
        <p:txBody>
          <a:bodyPr/>
          <a:lstStyle/>
          <a:p>
            <a:pPr eaLnBrk="1" hangingPunct="1"/>
            <a:r>
              <a:rPr lang="en-US" smtClean="0">
                <a:solidFill>
                  <a:schemeClr val="bg1"/>
                </a:solidFill>
              </a:rPr>
              <a:t>Gartner’s Discipline of Data Integration</a:t>
            </a:r>
          </a:p>
        </p:txBody>
      </p:sp>
      <p:sp>
        <p:nvSpPr>
          <p:cNvPr id="18438" name="Text Box 9"/>
          <p:cNvSpPr txBox="1">
            <a:spLocks noChangeArrowheads="1"/>
          </p:cNvSpPr>
          <p:nvPr/>
        </p:nvSpPr>
        <p:spPr bwMode="auto">
          <a:xfrm>
            <a:off x="5354434" y="3943351"/>
            <a:ext cx="365664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r>
              <a:rPr lang="en-US" sz="750" b="1" dirty="0">
                <a:solidFill>
                  <a:schemeClr val="tx1"/>
                </a:solidFill>
              </a:rPr>
              <a:t>Advancing Your Data Integration Competency in Support of Analytics </a:t>
            </a:r>
            <a:r>
              <a:rPr lang="en-US" sz="750" dirty="0">
                <a:solidFill>
                  <a:schemeClr val="tx1"/>
                </a:solidFill>
              </a:rPr>
              <a:t> </a:t>
            </a:r>
          </a:p>
          <a:p>
            <a:r>
              <a:rPr lang="en-US" sz="750" dirty="0">
                <a:solidFill>
                  <a:schemeClr val="tx1"/>
                </a:solidFill>
              </a:rPr>
              <a:t>Ted Friedman,  Business Intelligence Summit</a:t>
            </a:r>
          </a:p>
          <a:p>
            <a:r>
              <a:rPr lang="en-US" sz="750" dirty="0">
                <a:solidFill>
                  <a:schemeClr val="tx1"/>
                </a:solidFill>
              </a:rPr>
              <a:t>Gaylord Texan Hotel &amp; Convention Center Grapevine, Texas</a:t>
            </a:r>
          </a:p>
          <a:p>
            <a:pPr eaLnBrk="1" hangingPunct="1"/>
            <a:r>
              <a:rPr lang="en-US" sz="750" dirty="0">
                <a:solidFill>
                  <a:schemeClr val="tx1"/>
                </a:solidFill>
              </a:rPr>
              <a:t>©Gartner Research, Inc.</a:t>
            </a:r>
          </a:p>
        </p:txBody>
      </p:sp>
      <p:sp>
        <p:nvSpPr>
          <p:cNvPr id="18439" name="TextBox 1"/>
          <p:cNvSpPr txBox="1">
            <a:spLocks noChangeArrowheads="1"/>
          </p:cNvSpPr>
          <p:nvPr/>
        </p:nvSpPr>
        <p:spPr bwMode="auto">
          <a:xfrm>
            <a:off x="229732" y="1012500"/>
            <a:ext cx="876071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650" dirty="0">
                <a:solidFill>
                  <a:schemeClr val="tx1"/>
                </a:solidFill>
              </a:rPr>
              <a:t>Data integration enables data structures that were designed independently to be leveraged together. </a:t>
            </a:r>
          </a:p>
        </p:txBody>
      </p:sp>
      <p:sp>
        <p:nvSpPr>
          <p:cNvPr id="18440" name="AutoShape 83"/>
          <p:cNvSpPr>
            <a:spLocks noChangeArrowheads="1"/>
          </p:cNvSpPr>
          <p:nvPr/>
        </p:nvSpPr>
        <p:spPr bwMode="auto">
          <a:xfrm rot="-5400000">
            <a:off x="1838970" y="161242"/>
            <a:ext cx="514350" cy="3885188"/>
          </a:xfrm>
          <a:prstGeom prst="wedgeRectCallout">
            <a:avLst>
              <a:gd name="adj1" fmla="val 6903"/>
              <a:gd name="adj2" fmla="val 62852"/>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8441" name="AutoShape 83"/>
          <p:cNvSpPr>
            <a:spLocks noChangeArrowheads="1"/>
          </p:cNvSpPr>
          <p:nvPr/>
        </p:nvSpPr>
        <p:spPr bwMode="auto">
          <a:xfrm rot="-5400000">
            <a:off x="1838970" y="714882"/>
            <a:ext cx="514350" cy="3885188"/>
          </a:xfrm>
          <a:prstGeom prst="wedgeRectCallout">
            <a:avLst>
              <a:gd name="adj1" fmla="val 49417"/>
              <a:gd name="adj2" fmla="val 65000"/>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8442" name="AutoShape 83"/>
          <p:cNvSpPr>
            <a:spLocks noChangeArrowheads="1"/>
          </p:cNvSpPr>
          <p:nvPr/>
        </p:nvSpPr>
        <p:spPr bwMode="auto">
          <a:xfrm rot="-5400000">
            <a:off x="1838970" y="1286382"/>
            <a:ext cx="514350" cy="3885188"/>
          </a:xfrm>
          <a:prstGeom prst="wedgeRectCallout">
            <a:avLst>
              <a:gd name="adj1" fmla="val 88065"/>
              <a:gd name="adj2" fmla="val 91046"/>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200"/>
          </a:p>
        </p:txBody>
      </p:sp>
      <p:sp>
        <p:nvSpPr>
          <p:cNvPr id="18443" name="TextBox 22"/>
          <p:cNvSpPr txBox="1">
            <a:spLocks noChangeArrowheads="1"/>
          </p:cNvSpPr>
          <p:nvPr/>
        </p:nvSpPr>
        <p:spPr bwMode="auto">
          <a:xfrm>
            <a:off x="229731" y="3943351"/>
            <a:ext cx="467397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buFont typeface="Arial"/>
              <a:buChar char="•"/>
            </a:pPr>
            <a:r>
              <a:rPr lang="en-US" sz="1500" dirty="0">
                <a:solidFill>
                  <a:srgbClr val="043764"/>
                </a:solidFill>
              </a:rPr>
              <a:t>Practices</a:t>
            </a:r>
          </a:p>
          <a:p>
            <a:pPr eaLnBrk="1" hangingPunct="1">
              <a:buFont typeface="Arial"/>
              <a:buChar char="•"/>
            </a:pPr>
            <a:r>
              <a:rPr lang="en-US" sz="1500" dirty="0">
                <a:solidFill>
                  <a:srgbClr val="043764"/>
                </a:solidFill>
              </a:rPr>
              <a:t>Architectural Techniques</a:t>
            </a:r>
          </a:p>
          <a:p>
            <a:pPr eaLnBrk="1" hangingPunct="1">
              <a:buFont typeface="Arial"/>
              <a:buChar char="•"/>
            </a:pPr>
            <a:r>
              <a:rPr lang="en-US" sz="1500" dirty="0">
                <a:solidFill>
                  <a:srgbClr val="043764"/>
                </a:solidFill>
              </a:rPr>
              <a:t>Tools</a:t>
            </a:r>
          </a:p>
        </p:txBody>
      </p:sp>
      <p:sp>
        <p:nvSpPr>
          <p:cNvPr id="11"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2513721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746" y="764382"/>
            <a:ext cx="8884511" cy="409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p:cNvSpPr>
          <p:nvPr>
            <p:ph type="title"/>
          </p:nvPr>
        </p:nvSpPr>
        <p:spPr>
          <a:xfrm>
            <a:off x="1341911" y="0"/>
            <a:ext cx="7520551" cy="628650"/>
          </a:xfrm>
        </p:spPr>
        <p:txBody>
          <a:bodyPr/>
          <a:lstStyle/>
          <a:p>
            <a:pPr eaLnBrk="1" hangingPunct="1"/>
            <a:r>
              <a:rPr lang="en-US" smtClean="0">
                <a:solidFill>
                  <a:schemeClr val="bg1"/>
                </a:solidFill>
              </a:rPr>
              <a:t>User Roles and Responsibilities</a:t>
            </a:r>
          </a:p>
        </p:txBody>
      </p:sp>
      <p:sp>
        <p:nvSpPr>
          <p:cNvPr id="269395" name="Oval 83"/>
          <p:cNvSpPr>
            <a:spLocks noChangeArrowheads="1"/>
          </p:cNvSpPr>
          <p:nvPr/>
        </p:nvSpPr>
        <p:spPr bwMode="auto">
          <a:xfrm>
            <a:off x="1067714" y="3314700"/>
            <a:ext cx="6094412" cy="1485900"/>
          </a:xfrm>
          <a:prstGeom prst="ellipse">
            <a:avLst/>
          </a:prstGeom>
          <a:solidFill>
            <a:srgbClr val="80008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Database Administrators &amp;</a:t>
            </a:r>
          </a:p>
          <a:p>
            <a:pPr algn="ctr"/>
            <a:r>
              <a:rPr lang="en-US" sz="1650"/>
              <a:t>Data Modelers</a:t>
            </a:r>
          </a:p>
        </p:txBody>
      </p:sp>
      <p:sp>
        <p:nvSpPr>
          <p:cNvPr id="269396" name="Oval 84"/>
          <p:cNvSpPr>
            <a:spLocks noChangeArrowheads="1"/>
          </p:cNvSpPr>
          <p:nvPr/>
        </p:nvSpPr>
        <p:spPr bwMode="auto">
          <a:xfrm>
            <a:off x="1067714" y="628650"/>
            <a:ext cx="6094412" cy="914400"/>
          </a:xfrm>
          <a:prstGeom prst="ellipse">
            <a:avLst/>
          </a:prstGeom>
          <a:solidFill>
            <a:srgbClr val="FF99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Application Developers</a:t>
            </a:r>
          </a:p>
        </p:txBody>
      </p:sp>
      <p:sp>
        <p:nvSpPr>
          <p:cNvPr id="269397" name="Oval 85"/>
          <p:cNvSpPr>
            <a:spLocks noChangeArrowheads="1"/>
          </p:cNvSpPr>
          <p:nvPr/>
        </p:nvSpPr>
        <p:spPr bwMode="auto">
          <a:xfrm rot="-5400000">
            <a:off x="5914163" y="1686193"/>
            <a:ext cx="3943350" cy="2056865"/>
          </a:xfrm>
          <a:prstGeom prst="ellipse">
            <a:avLst/>
          </a:prstGeom>
          <a:solidFill>
            <a:srgbClr val="99CC00">
              <a:alpha val="70195"/>
            </a:srgbClr>
          </a:solidFill>
          <a:ln>
            <a:noFill/>
          </a:ln>
          <a:effectLst/>
        </p:spPr>
        <p:txBody>
          <a:bodyPr wrap="none" anchor="ctr"/>
          <a:lstStyle/>
          <a:p>
            <a:pPr algn="ctr"/>
            <a:r>
              <a:rPr lang="en-US" sz="1650"/>
              <a:t>Data Governance Team</a:t>
            </a:r>
          </a:p>
        </p:txBody>
      </p:sp>
      <p:sp>
        <p:nvSpPr>
          <p:cNvPr id="269398" name="Oval 86"/>
          <p:cNvSpPr>
            <a:spLocks noChangeArrowheads="1"/>
          </p:cNvSpPr>
          <p:nvPr/>
        </p:nvSpPr>
        <p:spPr bwMode="auto">
          <a:xfrm>
            <a:off x="1067714" y="1428750"/>
            <a:ext cx="6170593" cy="2057400"/>
          </a:xfrm>
          <a:prstGeom prst="ellipse">
            <a:avLst/>
          </a:prstGeom>
          <a:solidFill>
            <a:srgbClr val="6633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Enterprise</a:t>
            </a:r>
          </a:p>
          <a:p>
            <a:pPr algn="ctr"/>
            <a:r>
              <a:rPr lang="en-US" sz="1650"/>
              <a:t>Data</a:t>
            </a:r>
          </a:p>
          <a:p>
            <a:pPr algn="ctr"/>
            <a:r>
              <a:rPr lang="en-US" sz="1650"/>
              <a:t>Modelers</a:t>
            </a:r>
          </a:p>
        </p:txBody>
      </p:sp>
      <p:sp>
        <p:nvSpPr>
          <p:cNvPr id="269399" name="Oval 87"/>
          <p:cNvSpPr>
            <a:spLocks noChangeArrowheads="1"/>
          </p:cNvSpPr>
          <p:nvPr/>
        </p:nvSpPr>
        <p:spPr bwMode="auto">
          <a:xfrm>
            <a:off x="4724361" y="1314450"/>
            <a:ext cx="2971026" cy="2857500"/>
          </a:xfrm>
          <a:prstGeom prst="ellipse">
            <a:avLst/>
          </a:prstGeom>
          <a:solidFill>
            <a:srgbClr val="FF0000">
              <a:alpha val="70195"/>
            </a:srgbClr>
          </a:solidFill>
          <a:ln w="9525"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dirty="0" smtClean="0"/>
              <a:t>Developers</a:t>
            </a:r>
            <a:endParaRPr lang="en-US" sz="1650" dirty="0"/>
          </a:p>
        </p:txBody>
      </p:sp>
      <p:sp>
        <p:nvSpPr>
          <p:cNvPr id="9"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1046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95"/>
                                        </p:tgtEl>
                                        <p:attrNameLst>
                                          <p:attrName>style.visibility</p:attrName>
                                        </p:attrNameLst>
                                      </p:cBhvr>
                                      <p:to>
                                        <p:strVal val="visible"/>
                                      </p:to>
                                    </p:set>
                                    <p:animEffect transition="in" filter="dissolve">
                                      <p:cBhvr>
                                        <p:cTn id="7" dur="500"/>
                                        <p:tgtEl>
                                          <p:spTgt spid="26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96"/>
                                        </p:tgtEl>
                                        <p:attrNameLst>
                                          <p:attrName>style.visibility</p:attrName>
                                        </p:attrNameLst>
                                      </p:cBhvr>
                                      <p:to>
                                        <p:strVal val="visible"/>
                                      </p:to>
                                    </p:set>
                                    <p:animEffect transition="in" filter="dissolve">
                                      <p:cBhvr>
                                        <p:cTn id="12" dur="500"/>
                                        <p:tgtEl>
                                          <p:spTgt spid="26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97"/>
                                        </p:tgtEl>
                                        <p:attrNameLst>
                                          <p:attrName>style.visibility</p:attrName>
                                        </p:attrNameLst>
                                      </p:cBhvr>
                                      <p:to>
                                        <p:strVal val="visible"/>
                                      </p:to>
                                    </p:set>
                                    <p:animEffect transition="in" filter="dissolve">
                                      <p:cBhvr>
                                        <p:cTn id="17" dur="500"/>
                                        <p:tgtEl>
                                          <p:spTgt spid="26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98"/>
                                        </p:tgtEl>
                                        <p:attrNameLst>
                                          <p:attrName>style.visibility</p:attrName>
                                        </p:attrNameLst>
                                      </p:cBhvr>
                                      <p:to>
                                        <p:strVal val="visible"/>
                                      </p:to>
                                    </p:set>
                                    <p:animEffect transition="in" filter="dissolve">
                                      <p:cBhvr>
                                        <p:cTn id="22" dur="500"/>
                                        <p:tgtEl>
                                          <p:spTgt spid="26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9399"/>
                                        </p:tgtEl>
                                        <p:attrNameLst>
                                          <p:attrName>style.visibility</p:attrName>
                                        </p:attrNameLst>
                                      </p:cBhvr>
                                      <p:to>
                                        <p:strVal val="visible"/>
                                      </p:to>
                                    </p:set>
                                    <p:animEffect transition="in" filter="dissolve">
                                      <p:cBhvr>
                                        <p:cTn id="27" dur="500"/>
                                        <p:tgtEl>
                                          <p:spTgt spid="26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95" grpId="0" animBg="1"/>
      <p:bldP spid="269396" grpId="0" animBg="1"/>
      <p:bldP spid="269397" grpId="0" animBg="1"/>
      <p:bldP spid="269398" grpId="0" animBg="1"/>
      <p:bldP spid="2693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1176" y="801597"/>
            <a:ext cx="2601635" cy="119865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 y="664191"/>
            <a:ext cx="6400027" cy="1278910"/>
          </a:xfrm>
          <a:prstGeom prst="rect">
            <a:avLst/>
          </a:prstGeom>
        </p:spPr>
      </p:pic>
      <p:sp>
        <p:nvSpPr>
          <p:cNvPr id="21509" name="Rectangle 2"/>
          <p:cNvSpPr>
            <a:spLocks noGrp="1"/>
          </p:cNvSpPr>
          <p:nvPr>
            <p:ph type="title"/>
          </p:nvPr>
        </p:nvSpPr>
        <p:spPr>
          <a:xfrm>
            <a:off x="1318160" y="8222"/>
            <a:ext cx="7824649" cy="514350"/>
          </a:xfrm>
        </p:spPr>
        <p:txBody>
          <a:bodyPr>
            <a:normAutofit fontScale="90000"/>
          </a:bodyPr>
          <a:lstStyle/>
          <a:p>
            <a:pPr eaLnBrk="1" hangingPunct="1"/>
            <a:r>
              <a:rPr lang="en-US" dirty="0" smtClean="0">
                <a:solidFill>
                  <a:schemeClr val="bg1"/>
                </a:solidFill>
              </a:rPr>
              <a:t>Reference Architecture Implementation</a:t>
            </a:r>
            <a:br>
              <a:rPr lang="en-US" dirty="0" smtClean="0">
                <a:solidFill>
                  <a:schemeClr val="bg1"/>
                </a:solidFill>
              </a:rPr>
            </a:br>
            <a:r>
              <a:rPr lang="en-US" sz="1275" dirty="0">
                <a:solidFill>
                  <a:schemeClr val="bg1"/>
                </a:solidFill>
              </a:rPr>
              <a:t>Physical Layer (Metadata Introspection)</a:t>
            </a:r>
          </a:p>
        </p:txBody>
      </p:sp>
      <p:sp>
        <p:nvSpPr>
          <p:cNvPr id="21510" name="Rectangle 3"/>
          <p:cNvSpPr>
            <a:spLocks noGrp="1"/>
          </p:cNvSpPr>
          <p:nvPr>
            <p:ph type="body" idx="1"/>
          </p:nvPr>
        </p:nvSpPr>
        <p:spPr>
          <a:xfrm>
            <a:off x="458272" y="2000251"/>
            <a:ext cx="5942052" cy="2594372"/>
          </a:xfrm>
        </p:spPr>
        <p:txBody>
          <a:bodyPr>
            <a:normAutofit/>
          </a:bodyPr>
          <a:lstStyle/>
          <a:p>
            <a:pPr marL="0" indent="0">
              <a:lnSpc>
                <a:spcPct val="80000"/>
              </a:lnSpc>
              <a:buNone/>
            </a:pPr>
            <a:r>
              <a:rPr lang="en-US" b="1" u="sng" dirty="0" smtClean="0">
                <a:solidFill>
                  <a:srgbClr val="043764"/>
                </a:solidFill>
              </a:rPr>
              <a:t>Physical Metadata Layer</a:t>
            </a:r>
            <a:endParaRPr lang="en-US" b="1" u="sng" dirty="0">
              <a:solidFill>
                <a:srgbClr val="043764"/>
              </a:solidFill>
            </a:endParaRPr>
          </a:p>
          <a:p>
            <a:pPr eaLnBrk="1" hangingPunct="1">
              <a:lnSpc>
                <a:spcPct val="80000"/>
              </a:lnSpc>
            </a:pPr>
            <a:r>
              <a:rPr lang="en-US" dirty="0" err="1" smtClean="0">
                <a:solidFill>
                  <a:srgbClr val="043764"/>
                </a:solidFill>
              </a:rPr>
              <a:t>Tibco</a:t>
            </a:r>
            <a:r>
              <a:rPr lang="en-US" dirty="0" smtClean="0">
                <a:solidFill>
                  <a:srgbClr val="043764"/>
                </a:solidFill>
              </a:rPr>
              <a:t> Data Virtualization automatically </a:t>
            </a:r>
            <a:r>
              <a:rPr lang="en-US" dirty="0">
                <a:solidFill>
                  <a:srgbClr val="043764"/>
                </a:solidFill>
              </a:rPr>
              <a:t>introspects data sources</a:t>
            </a:r>
          </a:p>
          <a:p>
            <a:pPr lvl="1" eaLnBrk="1" hangingPunct="1">
              <a:lnSpc>
                <a:spcPct val="80000"/>
              </a:lnSpc>
            </a:pPr>
            <a:r>
              <a:rPr lang="en-US" dirty="0">
                <a:solidFill>
                  <a:srgbClr val="043764"/>
                </a:solidFill>
              </a:rPr>
              <a:t>Metadata representations of physical resources created during introspection</a:t>
            </a:r>
          </a:p>
          <a:p>
            <a:pPr eaLnBrk="1" hangingPunct="1">
              <a:lnSpc>
                <a:spcPct val="80000"/>
              </a:lnSpc>
            </a:pPr>
            <a:r>
              <a:rPr lang="en-US" dirty="0">
                <a:solidFill>
                  <a:srgbClr val="043764"/>
                </a:solidFill>
              </a:rPr>
              <a:t>Metadata matches the physical source</a:t>
            </a:r>
          </a:p>
          <a:p>
            <a:pPr lvl="1" eaLnBrk="1" hangingPunct="1">
              <a:lnSpc>
                <a:spcPct val="80000"/>
              </a:lnSpc>
            </a:pPr>
            <a:r>
              <a:rPr lang="en-US" dirty="0">
                <a:solidFill>
                  <a:srgbClr val="043764"/>
                </a:solidFill>
              </a:rPr>
              <a:t>Maintains cardinality statistics on sources</a:t>
            </a:r>
          </a:p>
          <a:p>
            <a:pPr lvl="1" eaLnBrk="1" hangingPunct="1">
              <a:lnSpc>
                <a:spcPct val="80000"/>
              </a:lnSpc>
            </a:pPr>
            <a:r>
              <a:rPr lang="en-US" dirty="0">
                <a:solidFill>
                  <a:srgbClr val="043764"/>
                </a:solidFill>
              </a:rPr>
              <a:t>Introspects element metadata</a:t>
            </a:r>
          </a:p>
          <a:p>
            <a:pPr lvl="1" eaLnBrk="1" hangingPunct="1">
              <a:lnSpc>
                <a:spcPct val="80000"/>
              </a:lnSpc>
            </a:pPr>
            <a:r>
              <a:rPr lang="en-US" dirty="0">
                <a:solidFill>
                  <a:srgbClr val="043764"/>
                </a:solidFill>
              </a:rPr>
              <a:t>Indexes</a:t>
            </a:r>
          </a:p>
          <a:p>
            <a:pPr lvl="1" eaLnBrk="1" hangingPunct="1">
              <a:lnSpc>
                <a:spcPct val="80000"/>
              </a:lnSpc>
            </a:pPr>
            <a:r>
              <a:rPr lang="en-US" dirty="0">
                <a:solidFill>
                  <a:srgbClr val="043764"/>
                </a:solidFill>
              </a:rPr>
              <a:t>Primary/Foreign keys</a:t>
            </a:r>
          </a:p>
          <a:p>
            <a:pPr eaLnBrk="1" hangingPunct="1">
              <a:lnSpc>
                <a:spcPct val="80000"/>
              </a:lnSpc>
            </a:pPr>
            <a:r>
              <a:rPr lang="en-US" dirty="0" smtClean="0">
                <a:solidFill>
                  <a:srgbClr val="043764"/>
                </a:solidFill>
              </a:rPr>
              <a:t>Data Virtualization </a:t>
            </a:r>
            <a:r>
              <a:rPr lang="en-US" dirty="0">
                <a:solidFill>
                  <a:srgbClr val="043764"/>
                </a:solidFill>
              </a:rPr>
              <a:t>allows for re-introspection at this layer</a:t>
            </a:r>
          </a:p>
          <a:p>
            <a:pPr lvl="1" eaLnBrk="1" hangingPunct="1">
              <a:lnSpc>
                <a:spcPct val="80000"/>
              </a:lnSpc>
            </a:pPr>
            <a:r>
              <a:rPr lang="en-US" dirty="0">
                <a:solidFill>
                  <a:srgbClr val="043764"/>
                </a:solidFill>
              </a:rPr>
              <a:t>Synchronization with source</a:t>
            </a:r>
          </a:p>
          <a:p>
            <a:pPr lvl="1" eaLnBrk="1" hangingPunct="1">
              <a:lnSpc>
                <a:spcPct val="80000"/>
              </a:lnSpc>
            </a:pPr>
            <a:r>
              <a:rPr lang="en-US" dirty="0">
                <a:solidFill>
                  <a:srgbClr val="043764"/>
                </a:solidFill>
              </a:rPr>
              <a:t>Can be manual or automated</a:t>
            </a:r>
          </a:p>
        </p:txBody>
      </p:sp>
      <p:grpSp>
        <p:nvGrpSpPr>
          <p:cNvPr id="3" name="Group 2"/>
          <p:cNvGrpSpPr/>
          <p:nvPr/>
        </p:nvGrpSpPr>
        <p:grpSpPr>
          <a:xfrm>
            <a:off x="5678680" y="1257300"/>
            <a:ext cx="886702" cy="457200"/>
            <a:chOff x="5678967" y="1760538"/>
            <a:chExt cx="886933" cy="609600"/>
          </a:xfrm>
        </p:grpSpPr>
        <p:sp>
          <p:nvSpPr>
            <p:cNvPr id="21514"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1515"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325" y="2035576"/>
            <a:ext cx="2355236" cy="275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578385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a:xfrm>
            <a:off x="1353786" y="7912"/>
            <a:ext cx="7789023" cy="514350"/>
          </a:xfrm>
        </p:spPr>
        <p:txBody>
          <a:bodyPr>
            <a:normAutofit fontScale="90000"/>
          </a:bodyPr>
          <a:lstStyle/>
          <a:p>
            <a:pPr eaLnBrk="1" hangingPunct="1"/>
            <a:r>
              <a:rPr lang="en-US" dirty="0" smtClean="0">
                <a:solidFill>
                  <a:schemeClr val="bg1"/>
                </a:solidFill>
              </a:rPr>
              <a:t>Reference Architecture Implementation</a:t>
            </a:r>
            <a:br>
              <a:rPr lang="en-US" dirty="0" smtClean="0">
                <a:solidFill>
                  <a:schemeClr val="bg1"/>
                </a:solidFill>
              </a:rPr>
            </a:br>
            <a:r>
              <a:rPr lang="en-US" sz="1275" dirty="0">
                <a:solidFill>
                  <a:schemeClr val="bg1"/>
                </a:solidFill>
              </a:rPr>
              <a:t>Physical Layer (Formatting)</a:t>
            </a:r>
          </a:p>
        </p:txBody>
      </p:sp>
      <p:sp>
        <p:nvSpPr>
          <p:cNvPr id="22533" name="Rectangle 3"/>
          <p:cNvSpPr>
            <a:spLocks noGrp="1"/>
          </p:cNvSpPr>
          <p:nvPr>
            <p:ph type="body" idx="1"/>
          </p:nvPr>
        </p:nvSpPr>
        <p:spPr>
          <a:xfrm>
            <a:off x="214026" y="2114550"/>
            <a:ext cx="3748534" cy="2647950"/>
          </a:xfrm>
        </p:spPr>
        <p:txBody>
          <a:bodyPr>
            <a:normAutofit/>
          </a:bodyPr>
          <a:lstStyle/>
          <a:p>
            <a:pPr>
              <a:lnSpc>
                <a:spcPct val="80000"/>
              </a:lnSpc>
              <a:buNone/>
            </a:pPr>
            <a:r>
              <a:rPr lang="en-US" b="1" u="sng" dirty="0" smtClean="0">
                <a:solidFill>
                  <a:srgbClr val="043764"/>
                </a:solidFill>
              </a:rPr>
              <a:t>Physical Formatting Layer</a:t>
            </a:r>
            <a:endParaRPr lang="en-US" b="1" u="sng" dirty="0">
              <a:solidFill>
                <a:srgbClr val="043764"/>
              </a:solidFill>
            </a:endParaRPr>
          </a:p>
          <a:p>
            <a:pPr>
              <a:lnSpc>
                <a:spcPct val="80000"/>
              </a:lnSpc>
            </a:pPr>
            <a:r>
              <a:rPr lang="en-US" dirty="0">
                <a:solidFill>
                  <a:srgbClr val="043764"/>
                </a:solidFill>
              </a:rPr>
              <a:t>Transform physical to logical</a:t>
            </a:r>
          </a:p>
          <a:p>
            <a:pPr>
              <a:lnSpc>
                <a:spcPct val="80000"/>
              </a:lnSpc>
            </a:pPr>
            <a:r>
              <a:rPr lang="en-US" dirty="0">
                <a:solidFill>
                  <a:srgbClr val="043764"/>
                </a:solidFill>
              </a:rPr>
              <a:t>Formatting / Transformation</a:t>
            </a:r>
          </a:p>
          <a:p>
            <a:pPr>
              <a:lnSpc>
                <a:spcPct val="80000"/>
              </a:lnSpc>
            </a:pPr>
            <a:r>
              <a:rPr lang="en-US" dirty="0">
                <a:solidFill>
                  <a:srgbClr val="043764"/>
                </a:solidFill>
              </a:rPr>
              <a:t>One-to-one mapping</a:t>
            </a:r>
          </a:p>
          <a:p>
            <a:pPr>
              <a:lnSpc>
                <a:spcPct val="80000"/>
              </a:lnSpc>
            </a:pPr>
            <a:r>
              <a:rPr lang="en-US" dirty="0">
                <a:solidFill>
                  <a:srgbClr val="043764"/>
                </a:solidFill>
              </a:rPr>
              <a:t>SQL-based for easy maintainability</a:t>
            </a:r>
          </a:p>
          <a:p>
            <a:pPr>
              <a:lnSpc>
                <a:spcPct val="80000"/>
              </a:lnSpc>
            </a:pPr>
            <a:r>
              <a:rPr lang="en-US" dirty="0">
                <a:solidFill>
                  <a:srgbClr val="043764"/>
                </a:solidFill>
              </a:rPr>
              <a:t>Caching</a:t>
            </a:r>
          </a:p>
          <a:p>
            <a:pPr>
              <a:lnSpc>
                <a:spcPct val="80000"/>
              </a:lnSpc>
            </a:pPr>
            <a:r>
              <a:rPr lang="en-US" dirty="0">
                <a:solidFill>
                  <a:srgbClr val="043764"/>
                </a:solidFill>
              </a:rPr>
              <a:t>Rebinding</a:t>
            </a:r>
          </a:p>
          <a:p>
            <a:pPr>
              <a:lnSpc>
                <a:spcPct val="80000"/>
              </a:lnSpc>
            </a:pPr>
            <a:r>
              <a:rPr lang="en-US" dirty="0">
                <a:solidFill>
                  <a:srgbClr val="043764"/>
                </a:solidFill>
              </a:rPr>
              <a:t>Transformation of XML</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1176" y="801597"/>
            <a:ext cx="2601635" cy="119865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 y="664191"/>
            <a:ext cx="6400027" cy="1278910"/>
          </a:xfrm>
          <a:prstGeom prst="rect">
            <a:avLst/>
          </a:prstGeom>
        </p:spPr>
      </p:pic>
      <p:grpSp>
        <p:nvGrpSpPr>
          <p:cNvPr id="25" name="Group 24"/>
          <p:cNvGrpSpPr/>
          <p:nvPr/>
        </p:nvGrpSpPr>
        <p:grpSpPr>
          <a:xfrm>
            <a:off x="5678680" y="1257300"/>
            <a:ext cx="886702" cy="457200"/>
            <a:chOff x="5678967" y="1760538"/>
            <a:chExt cx="886933" cy="609600"/>
          </a:xfrm>
        </p:grpSpPr>
        <p:sp>
          <p:nvSpPr>
            <p:cNvPr id="26"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27"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cxnSp>
        <p:nvCxnSpPr>
          <p:cNvPr id="17" name="Straight Arrow Connector 16"/>
          <p:cNvCxnSpPr/>
          <p:nvPr/>
        </p:nvCxnSpPr>
        <p:spPr>
          <a:xfrm>
            <a:off x="2816727" y="2824174"/>
            <a:ext cx="2634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 name="Group 20"/>
          <p:cNvGrpSpPr>
            <a:grpSpLocks/>
          </p:cNvGrpSpPr>
          <p:nvPr/>
        </p:nvGrpSpPr>
        <p:grpSpPr bwMode="auto">
          <a:xfrm>
            <a:off x="4724360" y="2114550"/>
            <a:ext cx="4331160" cy="2857500"/>
            <a:chOff x="4166633" y="2819400"/>
            <a:chExt cx="4889500" cy="3810000"/>
          </a:xfrm>
        </p:grpSpPr>
        <p:pic>
          <p:nvPicPr>
            <p:cNvPr id="2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633" y="2819400"/>
              <a:ext cx="48895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1" name="Rectangle 14"/>
            <p:cNvSpPr>
              <a:spLocks noChangeArrowheads="1"/>
            </p:cNvSpPr>
            <p:nvPr/>
          </p:nvSpPr>
          <p:spPr bwMode="auto">
            <a:xfrm>
              <a:off x="4201886" y="3766458"/>
              <a:ext cx="4648200" cy="2286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A6EE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a:latin typeface="Times New Roman" pitchFamily="18" charset="0"/>
              </a:endParaRPr>
            </a:p>
          </p:txBody>
        </p:sp>
        <p:sp>
          <p:nvSpPr>
            <p:cNvPr id="22" name="Text Box 15"/>
            <p:cNvSpPr txBox="1">
              <a:spLocks noChangeArrowheads="1"/>
            </p:cNvSpPr>
            <p:nvPr/>
          </p:nvSpPr>
          <p:spPr bwMode="auto">
            <a:xfrm>
              <a:off x="5486400" y="2819400"/>
              <a:ext cx="1447800" cy="49244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900" b="1">
                  <a:solidFill>
                    <a:schemeClr val="accent2"/>
                  </a:solidFill>
                  <a:latin typeface="Times New Roman" pitchFamily="18" charset="0"/>
                </a:rPr>
                <a:t>Column = Physical Name</a:t>
              </a:r>
            </a:p>
          </p:txBody>
        </p:sp>
        <p:sp>
          <p:nvSpPr>
            <p:cNvPr id="23" name="Text Box 16"/>
            <p:cNvSpPr txBox="1">
              <a:spLocks noChangeArrowheads="1"/>
            </p:cNvSpPr>
            <p:nvPr/>
          </p:nvSpPr>
          <p:spPr bwMode="auto">
            <a:xfrm>
              <a:off x="7315200" y="2895600"/>
              <a:ext cx="1458913" cy="49244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900" b="1">
                  <a:solidFill>
                    <a:schemeClr val="accent2"/>
                  </a:solidFill>
                  <a:latin typeface="Times New Roman" pitchFamily="18" charset="0"/>
                </a:rPr>
                <a:t>Alias = Abstract / Canonical Name</a:t>
              </a:r>
            </a:p>
          </p:txBody>
        </p:sp>
        <p:sp>
          <p:nvSpPr>
            <p:cNvPr id="28" name="Line 17"/>
            <p:cNvSpPr>
              <a:spLocks noChangeShapeType="1"/>
            </p:cNvSpPr>
            <p:nvPr/>
          </p:nvSpPr>
          <p:spPr bwMode="auto">
            <a:xfrm flipH="1">
              <a:off x="7162800" y="3352800"/>
              <a:ext cx="152397" cy="4136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9" name="Line 18"/>
            <p:cNvSpPr>
              <a:spLocks noChangeShapeType="1"/>
            </p:cNvSpPr>
            <p:nvPr/>
          </p:nvSpPr>
          <p:spPr bwMode="auto">
            <a:xfrm flipH="1">
              <a:off x="5372100" y="3200400"/>
              <a:ext cx="114300" cy="5660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
        <p:nvSpPr>
          <p:cNvPr id="16" name="Rectangle 3"/>
          <p:cNvSpPr txBox="1">
            <a:spLocks/>
          </p:cNvSpPr>
          <p:nvPr/>
        </p:nvSpPr>
        <p:spPr>
          <a:xfrm>
            <a:off x="3080171" y="2281866"/>
            <a:ext cx="1644190" cy="1058238"/>
          </a:xfrm>
          <a:prstGeom prst="rect">
            <a:avLst/>
          </a:prstGeom>
          <a:ln>
            <a:solidFill>
              <a:srgbClr val="043764"/>
            </a:solidFill>
          </a:ln>
        </p:spPr>
        <p:txBody>
          <a:bodyPr vert="horz" lIns="68580" tIns="34290" rIns="68580" bIns="34290" rtlCol="0">
            <a:normAutofit fontScale="40000" lnSpcReduction="20000"/>
          </a:bodyPr>
          <a:lstStyle>
            <a:lvl1pPr marL="228600" indent="-228600" algn="l" defTabSz="914400" rtl="0" eaLnBrk="1" latinLnBrk="0" hangingPunct="1">
              <a:lnSpc>
                <a:spcPct val="95000"/>
              </a:lnSpc>
              <a:spcBef>
                <a:spcPts val="1440"/>
              </a:spcBef>
              <a:buClr>
                <a:srgbClr val="005288"/>
              </a:buClr>
              <a:buSzPct val="90000"/>
              <a:buFont typeface="Arial" pitchFamily="34" charset="0"/>
              <a:buChar char="•"/>
              <a:tabLst/>
              <a:defRPr lang="en-US" sz="2000" kern="1200">
                <a:solidFill>
                  <a:srgbClr val="546568"/>
                </a:solidFill>
                <a:latin typeface="+mj-lt"/>
                <a:ea typeface="+mn-ea"/>
                <a:cs typeface="+mn-cs"/>
              </a:defRPr>
            </a:lvl1pPr>
            <a:lvl2pPr marL="457200" indent="-182880" algn="l" defTabSz="914400" rtl="0" eaLnBrk="1" latinLnBrk="0" hangingPunct="1">
              <a:lnSpc>
                <a:spcPct val="95000"/>
              </a:lnSpc>
              <a:spcBef>
                <a:spcPts val="840"/>
              </a:spcBef>
              <a:buClr>
                <a:srgbClr val="005288"/>
              </a:buClr>
              <a:buFont typeface="Arial" pitchFamily="34" charset="0"/>
              <a:buChar char="◦"/>
              <a:defRPr lang="en-US" sz="1800" kern="1200">
                <a:solidFill>
                  <a:srgbClr val="546568"/>
                </a:solidFill>
                <a:latin typeface="+mj-lt"/>
                <a:ea typeface="+mn-ea"/>
                <a:cs typeface="+mn-cs"/>
              </a:defRPr>
            </a:lvl2pPr>
            <a:lvl3pPr marL="731520" indent="-182880" algn="l" defTabSz="914400" rtl="0" eaLnBrk="1" latinLnBrk="0" hangingPunct="1">
              <a:lnSpc>
                <a:spcPct val="95000"/>
              </a:lnSpc>
              <a:spcBef>
                <a:spcPts val="840"/>
              </a:spcBef>
              <a:buClr>
                <a:srgbClr val="005288"/>
              </a:buClr>
              <a:buFont typeface="Arial" pitchFamily="34" charset="0"/>
              <a:buChar char="▪"/>
              <a:defRPr lang="en-US" sz="1600" kern="1200">
                <a:solidFill>
                  <a:srgbClr val="546568"/>
                </a:solidFill>
                <a:latin typeface="+mj-lt"/>
                <a:ea typeface="+mn-ea"/>
                <a:cs typeface="+mn-cs"/>
              </a:defRPr>
            </a:lvl3pPr>
            <a:lvl4pPr marL="1005840" indent="-182880" algn="l" defTabSz="914400" rtl="0" eaLnBrk="1" latinLnBrk="0" hangingPunct="1">
              <a:lnSpc>
                <a:spcPct val="95000"/>
              </a:lnSpc>
              <a:spcBef>
                <a:spcPts val="840"/>
              </a:spcBef>
              <a:buClr>
                <a:srgbClr val="005288"/>
              </a:buClr>
              <a:buFont typeface="Arial" pitchFamily="34" charset="0"/>
              <a:buChar char="–"/>
              <a:defRPr lang="en-US" sz="1400" kern="1200">
                <a:solidFill>
                  <a:srgbClr val="546568"/>
                </a:solidFill>
                <a:latin typeface="+mj-lt"/>
                <a:ea typeface="+mn-ea"/>
                <a:cs typeface="+mn-cs"/>
              </a:defRPr>
            </a:lvl4pPr>
            <a:lvl5pPr marL="801688" indent="0" algn="l" defTabSz="914400" rtl="0" eaLnBrk="1" latinLnBrk="0" hangingPunct="1">
              <a:lnSpc>
                <a:spcPct val="95000"/>
              </a:lnSpc>
              <a:spcBef>
                <a:spcPts val="840"/>
              </a:spcBef>
              <a:buClr>
                <a:srgbClr val="005288"/>
              </a:buClr>
              <a:buFont typeface="Arial" pitchFamily="34" charset="0"/>
              <a:buNone/>
              <a:defRPr lang="en-US" sz="1400" kern="120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pPr>
            <a:r>
              <a:rPr lang="en-US" sz="1350" dirty="0">
                <a:solidFill>
                  <a:srgbClr val="043764"/>
                </a:solidFill>
              </a:rPr>
              <a:t>Name aliasing</a:t>
            </a:r>
          </a:p>
          <a:p>
            <a:pPr lvl="1">
              <a:lnSpc>
                <a:spcPct val="80000"/>
              </a:lnSpc>
            </a:pPr>
            <a:r>
              <a:rPr lang="en-US" sz="1350" dirty="0">
                <a:solidFill>
                  <a:srgbClr val="043764"/>
                </a:solidFill>
              </a:rPr>
              <a:t>Value formatting</a:t>
            </a:r>
          </a:p>
          <a:p>
            <a:pPr lvl="1">
              <a:lnSpc>
                <a:spcPct val="80000"/>
              </a:lnSpc>
            </a:pPr>
            <a:r>
              <a:rPr lang="en-US" sz="1350" dirty="0">
                <a:solidFill>
                  <a:srgbClr val="043764"/>
                </a:solidFill>
              </a:rPr>
              <a:t>Data type casting</a:t>
            </a:r>
          </a:p>
          <a:p>
            <a:pPr lvl="1">
              <a:lnSpc>
                <a:spcPct val="80000"/>
              </a:lnSpc>
            </a:pPr>
            <a:r>
              <a:rPr lang="en-US" sz="1350" dirty="0">
                <a:solidFill>
                  <a:srgbClr val="043764"/>
                </a:solidFill>
              </a:rPr>
              <a:t>Simple derived columns</a:t>
            </a:r>
          </a:p>
          <a:p>
            <a:pPr lvl="1">
              <a:lnSpc>
                <a:spcPct val="80000"/>
              </a:lnSpc>
            </a:pPr>
            <a:r>
              <a:rPr lang="en-US" sz="1350" dirty="0">
                <a:solidFill>
                  <a:srgbClr val="043764"/>
                </a:solidFill>
              </a:rPr>
              <a:t>New columns</a:t>
            </a:r>
          </a:p>
          <a:p>
            <a:pPr lvl="1">
              <a:lnSpc>
                <a:spcPct val="80000"/>
              </a:lnSpc>
            </a:pPr>
            <a:r>
              <a:rPr lang="en-US" sz="1350" dirty="0">
                <a:solidFill>
                  <a:srgbClr val="043764"/>
                </a:solidFill>
              </a:rPr>
              <a:t>Null mapping</a:t>
            </a:r>
          </a:p>
          <a:p>
            <a:pPr lvl="1">
              <a:lnSpc>
                <a:spcPct val="80000"/>
              </a:lnSpc>
            </a:pPr>
            <a:r>
              <a:rPr lang="en-US" sz="1350" dirty="0">
                <a:solidFill>
                  <a:srgbClr val="043764"/>
                </a:solidFill>
              </a:rPr>
              <a:t>Light data quality</a:t>
            </a:r>
          </a:p>
        </p:txBody>
      </p:sp>
      <p:sp>
        <p:nvSpPr>
          <p:cNvPr id="3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034149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1441</TotalTime>
  <Words>3324</Words>
  <Application>Microsoft Macintosh PowerPoint</Application>
  <PresentationFormat>On-screen Show (16:9)</PresentationFormat>
  <Paragraphs>306</Paragraphs>
  <Slides>14</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 Black</vt:lpstr>
      <vt:lpstr>Calibri</vt:lpstr>
      <vt:lpstr>Gotham Light</vt:lpstr>
      <vt:lpstr>Helvetica</vt:lpstr>
      <vt:lpstr>ＭＳ Ｐゴシック</vt:lpstr>
      <vt:lpstr>Times New Roman</vt:lpstr>
      <vt:lpstr>Wingdings</vt:lpstr>
      <vt:lpstr>Arial</vt:lpstr>
      <vt:lpstr>2015 TIBCO Master Widescreen v042615</vt:lpstr>
      <vt:lpstr>2015 TIBCO Master WideScreen Blanks</vt:lpstr>
      <vt:lpstr>PowerPoint Presentation</vt:lpstr>
      <vt:lpstr>Agenda</vt:lpstr>
      <vt:lpstr>Data Abstraction Goals Achieve Reusability, Maintainability, and Performance</vt:lpstr>
      <vt:lpstr>Data Abstraction Reference Architecture  Layered Architecture View</vt:lpstr>
      <vt:lpstr>How Data Virtualization Implements Forrester’s Data Virtualization Vision</vt:lpstr>
      <vt:lpstr>Gartner’s Discipline of Data Integration</vt:lpstr>
      <vt:lpstr>User Roles and Responsibilities</vt:lpstr>
      <vt:lpstr>Reference Architecture Implementation Physical Layer (Metadata Introspection)</vt:lpstr>
      <vt:lpstr>Reference Architecture Implementation Physical Layer (Formatting)</vt:lpstr>
      <vt:lpstr>Reference Architecture Implementation Business Layer</vt:lpstr>
      <vt:lpstr>Architecture Implementation  Application Layer</vt:lpstr>
      <vt:lpstr>Summary of Key Benefits</vt:lpstr>
      <vt:lpstr>Practical Next Steps</vt:lpstr>
      <vt:lpstr>PowerPoint Presentation</vt:lpstr>
    </vt:vector>
  </TitlesOfParts>
  <Company>TIBCO Software Inc</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32</cp:revision>
  <dcterms:created xsi:type="dcterms:W3CDTF">2015-09-09T19:27:25Z</dcterms:created>
  <dcterms:modified xsi:type="dcterms:W3CDTF">2017-12-08T15:18:16Z</dcterms:modified>
</cp:coreProperties>
</file>