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8"/>
  </p:notesMasterIdLst>
  <p:handoutMasterIdLst>
    <p:handoutMasterId r:id="rId19"/>
  </p:handoutMasterIdLst>
  <p:sldIdLst>
    <p:sldId id="465" r:id="rId2"/>
    <p:sldId id="46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 id="4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9" autoAdjust="0"/>
    <p:restoredTop sz="91821" autoAdjust="0"/>
  </p:normalViewPr>
  <p:slideViewPr>
    <p:cSldViewPr>
      <p:cViewPr>
        <p:scale>
          <a:sx n="70" d="100"/>
          <a:sy n="70" d="100"/>
        </p:scale>
        <p:origin x="-1666" y="-317"/>
      </p:cViewPr>
      <p:guideLst>
        <p:guide orient="horz" pos="2160"/>
        <p:guide pos="2880"/>
      </p:guideLst>
    </p:cSldViewPr>
  </p:slideViewPr>
  <p:notesTextViewPr>
    <p:cViewPr>
      <p:scale>
        <a:sx n="1" d="1"/>
        <a:sy n="1" d="1"/>
      </p:scale>
      <p:origin x="0" y="0"/>
    </p:cViewPr>
  </p:notesTextViewPr>
  <p:notesViewPr>
    <p:cSldViewPr>
      <p:cViewPr varScale="1">
        <p:scale>
          <a:sx n="86" d="100"/>
          <a:sy n="86" d="100"/>
        </p:scale>
        <p:origin x="-192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67059E-F096-41EF-873D-C843676AB311}" type="datetimeFigureOut">
              <a:rPr lang="en-US" smtClean="0"/>
              <a:t>8/30/2013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280AE3-5D5F-4349-B36D-A89359D15E5F}" type="slidenum">
              <a:rPr lang="en-US" smtClean="0"/>
              <a:t>‹#›</a:t>
            </a:fld>
            <a:endParaRPr lang="en-US"/>
          </a:p>
        </p:txBody>
      </p:sp>
    </p:spTree>
    <p:extLst>
      <p:ext uri="{BB962C8B-B14F-4D97-AF65-F5344CB8AC3E}">
        <p14:creationId xmlns:p14="http://schemas.microsoft.com/office/powerpoint/2010/main" val="3071338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AF75A-F07E-4A91-AA44-AA4642E3BA4A}" type="datetimeFigureOut">
              <a:rPr lang="en-US" smtClean="0"/>
              <a:t>8/30/2013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2E989-731B-46F0-8385-7261A905DCAB}" type="slidenum">
              <a:rPr lang="en-US" smtClean="0"/>
              <a:t>‹#›</a:t>
            </a:fld>
            <a:endParaRPr lang="en-US"/>
          </a:p>
        </p:txBody>
      </p:sp>
    </p:spTree>
    <p:extLst>
      <p:ext uri="{BB962C8B-B14F-4D97-AF65-F5344CB8AC3E}">
        <p14:creationId xmlns:p14="http://schemas.microsoft.com/office/powerpoint/2010/main" val="41028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A9DCC86-180C-4E25-8396-378A70874268}" type="slidenum">
              <a:rPr lang="en-US" sz="1200" smtClean="0">
                <a:solidFill>
                  <a:schemeClr val="tx1"/>
                </a:solidFill>
              </a:rPr>
              <a:pPr eaLnBrk="1" hangingPunct="1"/>
              <a:t>1</a:t>
            </a:fld>
            <a:endParaRPr lang="en-US" sz="1200" smtClean="0">
              <a:solidFill>
                <a:schemeClr val="tx1"/>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smtClean="0">
                <a:latin typeface="Arial" charset="0"/>
              </a:rPr>
              <a:t>Data Abstraction Layer(s)</a:t>
            </a:r>
          </a:p>
          <a:p>
            <a:pPr eaLnBrk="1" hangingPunct="1"/>
            <a:r>
              <a:rPr lang="en-US" smtClean="0">
                <a:latin typeface="Arial" charset="0"/>
              </a:rPr>
              <a:t>Conformed graphics</a:t>
            </a:r>
          </a:p>
          <a:p>
            <a:pPr eaLnBrk="1" hangingPunct="1"/>
            <a:r>
              <a:rPr lang="en-US" smtClean="0">
                <a:latin typeface="Arial" charset="0"/>
              </a:rPr>
              <a:t>Tightened up some language</a:t>
            </a:r>
          </a:p>
          <a:p>
            <a:pPr eaLnBrk="1" hangingPunct="1"/>
            <a:r>
              <a:rPr lang="en-US" smtClean="0">
                <a:latin typeface="Arial" charset="0"/>
              </a:rPr>
              <a:t>Data Virtualization vs Data Abstraction</a:t>
            </a:r>
          </a:p>
          <a:p>
            <a:pPr eaLnBrk="1" hangingPunct="1"/>
            <a:r>
              <a:rPr lang="en-US" smtClean="0">
                <a:latin typeface="Arial" charset="0"/>
              </a:rPr>
              <a:t>Incorporate David’s points in the formatting layer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C1EC4AA4-540E-4EB7-90BD-238CE0EEE924}" type="slidenum">
              <a:rPr lang="en-US" sz="1200" smtClean="0">
                <a:solidFill>
                  <a:schemeClr val="tx1"/>
                </a:solidFill>
              </a:rPr>
              <a:pPr eaLnBrk="1" hangingPunct="1"/>
              <a:t>10</a:t>
            </a:fld>
            <a:endParaRPr lang="en-US" sz="1200" smtClean="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dirty="0" smtClean="0">
                <a:latin typeface="Arial" charset="0"/>
              </a:rPr>
              <a:t>The job of the formatting views is two-fold.  It standardizes the data elements into the terms or data dictionary established by an organization’s business logical views.  This is often referred to as “data canonicals.”  This layer also insulates applications and upper level views from lower level change for example when new columns are added to a data source.  For applications to take advantage of those changes, the columns must be percolated to the upper views and published externally.  However, this kind of change can be managed in the form of new versioned data services that provide a new signature of data while maintaining the integrity of existing applications.  These views are typically SQL-based which provides for easier maintainability and understanding by the data architects. </a:t>
            </a:r>
          </a:p>
          <a:p>
            <a:pPr eaLnBrk="1" hangingPunct="1"/>
            <a:endParaRPr lang="en-US" dirty="0" smtClean="0">
              <a:latin typeface="Arial" charset="0"/>
            </a:endParaRPr>
          </a:p>
          <a:p>
            <a:pPr eaLnBrk="1" hangingPunct="1"/>
            <a:r>
              <a:rPr lang="en-US" dirty="0" smtClean="0">
                <a:latin typeface="Arial" charset="0"/>
              </a:rPr>
              <a:t>These views provide a one-to-one correspondence between the physical and the abstract views.  It is possible to generate these views using the Composite API and a toolkit provided by Composite Professional Services.  The Column name shown in the slide is the “Physical” name from the data source.  The “Alias” is the how the physical name gets mapped into the canonical names.  The toolkit used to generate these views rely on a simple name/value pair list that matches a physical name with a canonical name.  The toolkit can generate the abstract views which are the one-to-one mapping of a database table and a CIS abstract view.   All upper CIS views and potentially applications will access these Abstract Views and not the physical views.   No direct access to physical views is permitted due to the fact that the physical may change and you want applications to access the abstraction layer only.</a:t>
            </a:r>
          </a:p>
          <a:p>
            <a:pPr eaLnBrk="1" hangingPunct="1"/>
            <a:endParaRPr lang="en-US" dirty="0" smtClean="0">
              <a:latin typeface="Arial" charset="0"/>
            </a:endParaRPr>
          </a:p>
          <a:p>
            <a:pPr eaLnBrk="1" hangingPunct="1"/>
            <a:r>
              <a:rPr lang="en-US" dirty="0" smtClean="0">
                <a:latin typeface="Arial" charset="0"/>
              </a:rPr>
              <a:t>The general guidelines for this layer are as follows:</a:t>
            </a:r>
            <a:endParaRPr lang="en-US" b="1" dirty="0" smtClean="0">
              <a:latin typeface="Arial" charset="0"/>
            </a:endParaRPr>
          </a:p>
          <a:p>
            <a:pPr eaLnBrk="1" hangingPunct="1"/>
            <a:r>
              <a:rPr lang="en-US" b="1" dirty="0" smtClean="0">
                <a:latin typeface="Arial" charset="0"/>
              </a:rPr>
              <a:t>One-to-one mapping </a:t>
            </a:r>
            <a:r>
              <a:rPr lang="en-US" dirty="0" smtClean="0">
                <a:latin typeface="Arial" charset="0"/>
              </a:rPr>
              <a:t>–</a:t>
            </a:r>
            <a:r>
              <a:rPr lang="en-US" b="1" dirty="0" smtClean="0">
                <a:latin typeface="Arial" charset="0"/>
              </a:rPr>
              <a:t> </a:t>
            </a:r>
            <a:r>
              <a:rPr lang="en-US" dirty="0" smtClean="0">
                <a:latin typeface="Arial" charset="0"/>
              </a:rPr>
              <a:t>These views provide a one-to-one correspondence between the physical and the formatting views.  Generally, the names and types of data elements the physical layer are mapped to their corresponding “logical/canonical” name and type.  </a:t>
            </a:r>
          </a:p>
          <a:p>
            <a:pPr eaLnBrk="1" hangingPunct="1"/>
            <a:endParaRPr lang="en-US" b="1" dirty="0" smtClean="0">
              <a:latin typeface="Arial" charset="0"/>
            </a:endParaRPr>
          </a:p>
          <a:p>
            <a:pPr eaLnBrk="1" hangingPunct="1"/>
            <a:r>
              <a:rPr lang="en-US" b="1" dirty="0" smtClean="0">
                <a:latin typeface="Arial" charset="0"/>
              </a:rPr>
              <a:t>Simple mappings </a:t>
            </a:r>
            <a:r>
              <a:rPr lang="en-US" dirty="0" smtClean="0">
                <a:latin typeface="Arial" charset="0"/>
              </a:rPr>
              <a:t>– Actions that may be performed in this layer should be kept simple and should refrain from performing joins.  The following is a list of actions that may be accomplished at this layer:</a:t>
            </a:r>
            <a:endParaRPr lang="en-US" b="1" dirty="0" smtClean="0">
              <a:latin typeface="Arial" charset="0"/>
            </a:endParaRPr>
          </a:p>
          <a:p>
            <a:pPr lvl="1" eaLnBrk="1" hangingPunct="1">
              <a:buFontTx/>
              <a:buChar char="•"/>
            </a:pPr>
            <a:r>
              <a:rPr lang="en-US" b="1" dirty="0" smtClean="0">
                <a:latin typeface="Arial" charset="0"/>
              </a:rPr>
              <a:t>Name aliasing</a:t>
            </a:r>
            <a:r>
              <a:rPr lang="en-US" dirty="0" smtClean="0">
                <a:latin typeface="Arial" charset="0"/>
              </a:rPr>
              <a:t> – Mapping the physical name to its logical/canonical counterpart.  E.g. OID is mapped to the alias </a:t>
            </a:r>
            <a:r>
              <a:rPr lang="en-US" dirty="0" err="1" smtClean="0">
                <a:latin typeface="Arial" charset="0"/>
              </a:rPr>
              <a:t>OrderId</a:t>
            </a:r>
            <a:r>
              <a:rPr lang="en-US" dirty="0" smtClean="0">
                <a:latin typeface="Arial" charset="0"/>
              </a:rPr>
              <a:t>.</a:t>
            </a:r>
            <a:endParaRPr lang="en-US" b="1" dirty="0" smtClean="0">
              <a:latin typeface="Arial" charset="0"/>
            </a:endParaRPr>
          </a:p>
          <a:p>
            <a:pPr lvl="1" eaLnBrk="1" hangingPunct="1">
              <a:buFontTx/>
              <a:buChar char="•"/>
            </a:pPr>
            <a:r>
              <a:rPr lang="en-US" b="1" dirty="0" smtClean="0">
                <a:latin typeface="Arial" charset="0"/>
              </a:rPr>
              <a:t>Data type casting </a:t>
            </a:r>
            <a:r>
              <a:rPr lang="en-US" dirty="0" smtClean="0">
                <a:latin typeface="Arial" charset="0"/>
              </a:rPr>
              <a:t>– Data type casting is a form of transformation whereby the type of the physical column is cat to a different type as in “cast (FR_CHRG as numeric(12,2)) </a:t>
            </a:r>
            <a:r>
              <a:rPr lang="en-US" dirty="0" err="1" smtClean="0">
                <a:latin typeface="Arial" charset="0"/>
              </a:rPr>
              <a:t>FreightCharge</a:t>
            </a:r>
            <a:r>
              <a:rPr lang="en-US" dirty="0" smtClean="0">
                <a:latin typeface="Arial" charset="0"/>
              </a:rPr>
              <a:t>”.</a:t>
            </a:r>
            <a:endParaRPr lang="en-US" b="1" dirty="0" smtClean="0">
              <a:latin typeface="Arial" charset="0"/>
            </a:endParaRPr>
          </a:p>
          <a:p>
            <a:pPr lvl="1" eaLnBrk="1" hangingPunct="1">
              <a:buFontTx/>
              <a:buChar char="•"/>
            </a:pPr>
            <a:r>
              <a:rPr lang="en-US" b="1" dirty="0" smtClean="0">
                <a:latin typeface="Arial" charset="0"/>
              </a:rPr>
              <a:t>Simple derived columns </a:t>
            </a:r>
            <a:r>
              <a:rPr lang="en-US" dirty="0" smtClean="0">
                <a:latin typeface="Arial" charset="0"/>
              </a:rPr>
              <a:t>– Derived columns are typically columns that can be calculated from existing columns.  In the example provided above, the </a:t>
            </a:r>
            <a:r>
              <a:rPr lang="en-US" dirty="0" err="1" smtClean="0">
                <a:latin typeface="Arial" charset="0"/>
              </a:rPr>
              <a:t>CostPerWeight</a:t>
            </a:r>
            <a:r>
              <a:rPr lang="en-US" dirty="0" smtClean="0">
                <a:latin typeface="Arial" charset="0"/>
              </a:rPr>
              <a:t> is calculated from the Freight Charge and the container Weight.  Another example would be the concatenation of two or more fields to create a derived column.</a:t>
            </a:r>
            <a:endParaRPr lang="en-US" b="1" dirty="0" smtClean="0">
              <a:latin typeface="Arial" charset="0"/>
            </a:endParaRPr>
          </a:p>
          <a:p>
            <a:pPr lvl="1" eaLnBrk="1" hangingPunct="1">
              <a:buFontTx/>
              <a:buChar char="•"/>
            </a:pPr>
            <a:r>
              <a:rPr lang="en-US" b="1" dirty="0" smtClean="0">
                <a:latin typeface="Arial" charset="0"/>
              </a:rPr>
              <a:t>Value formatting </a:t>
            </a:r>
            <a:r>
              <a:rPr lang="en-US" dirty="0" smtClean="0">
                <a:latin typeface="Arial" charset="0"/>
              </a:rPr>
              <a:t>– Value formatting provides conditional logic to return a different value in place of the original value.  An example would be to asses an ID field and return a description.  Refer to the “case” statement in the above example.</a:t>
            </a:r>
            <a:endParaRPr lang="en-US" b="1" dirty="0" smtClean="0">
              <a:latin typeface="Arial" charset="0"/>
            </a:endParaRPr>
          </a:p>
          <a:p>
            <a:pPr lvl="1" eaLnBrk="1" hangingPunct="1">
              <a:buFontTx/>
              <a:buChar char="•"/>
            </a:pPr>
            <a:r>
              <a:rPr lang="en-US" b="1" dirty="0" smtClean="0">
                <a:latin typeface="Arial" charset="0"/>
              </a:rPr>
              <a:t>New columns </a:t>
            </a:r>
            <a:r>
              <a:rPr lang="en-US" dirty="0" smtClean="0">
                <a:latin typeface="Arial" charset="0"/>
              </a:rPr>
              <a:t>– An example of a new column introduced at this level is one where the data does not exist in the source.  The data is provided at the time of this view creation through a “static” definition or a “system function”.  </a:t>
            </a:r>
          </a:p>
          <a:p>
            <a:pPr lvl="2" eaLnBrk="1" hangingPunct="1">
              <a:buFontTx/>
              <a:buChar char="•"/>
            </a:pPr>
            <a:r>
              <a:rPr lang="en-US" dirty="0" smtClean="0">
                <a:latin typeface="Arial" charset="0"/>
              </a:rPr>
              <a:t>An example of a static definition is to provide the data source name.  For example, </a:t>
            </a:r>
            <a:r>
              <a:rPr lang="en-US" dirty="0" err="1" smtClean="0">
                <a:latin typeface="Arial" charset="0"/>
              </a:rPr>
              <a:t>ff</a:t>
            </a:r>
            <a:r>
              <a:rPr lang="en-US" dirty="0" smtClean="0">
                <a:latin typeface="Arial" charset="0"/>
              </a:rPr>
              <a:t> you are mapping more than one Order Entry System, it might be advantageous to the Application Developers to know where a particular Order row is coming from (its data lineage).  </a:t>
            </a:r>
          </a:p>
          <a:p>
            <a:pPr lvl="2" eaLnBrk="1" hangingPunct="1">
              <a:buFontTx/>
              <a:buChar char="•"/>
            </a:pPr>
            <a:r>
              <a:rPr lang="en-US" dirty="0" smtClean="0">
                <a:latin typeface="Arial" charset="0"/>
              </a:rPr>
              <a:t>Another example is the use of a system function such as CURRENT_TIMESTAMP.  A custom function could also be invoked to populate the new column with data.</a:t>
            </a:r>
            <a:endParaRPr lang="en-US" b="1" dirty="0" smtClean="0">
              <a:latin typeface="Arial" charset="0"/>
            </a:endParaRPr>
          </a:p>
          <a:p>
            <a:pPr lvl="1" eaLnBrk="1" hangingPunct="1">
              <a:buFontTx/>
              <a:buChar char="•"/>
            </a:pPr>
            <a:r>
              <a:rPr lang="en-US" b="1" dirty="0" smtClean="0">
                <a:latin typeface="Arial" charset="0"/>
              </a:rPr>
              <a:t>Null mapping </a:t>
            </a:r>
            <a:r>
              <a:rPr lang="en-US" dirty="0" smtClean="0">
                <a:latin typeface="Arial" charset="0"/>
              </a:rPr>
              <a:t>– It may be necessary to establish the alias column in this layer, yet it has no corresponding physical data element to map to.  In this case, it is permissible to map the alias to a NULL value.</a:t>
            </a:r>
            <a:endParaRPr lang="en-US" b="1" dirty="0" smtClean="0">
              <a:latin typeface="Arial" charset="0"/>
            </a:endParaRPr>
          </a:p>
          <a:p>
            <a:pPr lvl="1" eaLnBrk="1" hangingPunct="1">
              <a:buFontTx/>
              <a:buChar char="•"/>
            </a:pPr>
            <a:r>
              <a:rPr lang="en-US" b="1" dirty="0" smtClean="0">
                <a:latin typeface="Arial" charset="0"/>
              </a:rPr>
              <a:t>Light Data Quality </a:t>
            </a:r>
            <a:r>
              <a:rPr lang="en-US" dirty="0" smtClean="0">
                <a:latin typeface="Arial" charset="0"/>
              </a:rPr>
              <a:t>– Cleaning up known bad data using SQL functions, validation tables, etc.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D2493C0C-987D-4933-AFAB-9B298207E42F}" type="slidenum">
              <a:rPr lang="en-US" sz="1200" smtClean="0">
                <a:solidFill>
                  <a:schemeClr val="tx1"/>
                </a:solidFill>
              </a:rPr>
              <a:pPr eaLnBrk="1" hangingPunct="1"/>
              <a:t>11</a:t>
            </a:fld>
            <a:endParaRPr lang="en-US" sz="1200" smtClean="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US" smtClean="0">
                <a:latin typeface="Arial" charset="0"/>
              </a:rPr>
              <a:t>Business layer views and services are grouped into subject areas defined by the an organization’s enterprise information model.  The business layer is a logical, canonical representation of the key business entities and supports federation of data across multiple data sources.  Often data modeling tools such at ER/Win and ER Studio are used to create a logical data design.  These models can be used as the basis for the views and data dictionary at this level.  Naming of objects should reflect the logical entity and attribute names determined by data modelers.  Because this layer serves to federate multiple, like views together to form a single unified result set, naming used in the underlying formatting layer should be consistent. </a:t>
            </a:r>
          </a:p>
          <a:p>
            <a:pPr eaLnBrk="1" hangingPunct="1"/>
            <a:endParaRPr lang="en-US" smtClean="0">
              <a:latin typeface="Arial" charset="0"/>
            </a:endParaRPr>
          </a:p>
          <a:p>
            <a:pPr eaLnBrk="1" hangingPunct="1"/>
            <a:r>
              <a:rPr lang="en-US" smtClean="0">
                <a:latin typeface="Arial" charset="0"/>
              </a:rPr>
              <a:t>It is vital that this layer only access other logical views or formatting views and ‘never’ access the physical views.  Logical views may be Composite views, parameterized queries, or perhaps SQL procedures.   The business layer in general may be a combination of views and SQL procedures.  Views do not have logic other than joins, filters or parameters.  SQL procedures provide logic and are much like stored procedures in databases.  SQL procedures can access logical views or abstract views.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4756002-27FD-4A6E-898F-449573A35975}" type="slidenum">
              <a:rPr lang="en-US" sz="1200" smtClean="0">
                <a:solidFill>
                  <a:schemeClr val="tx1"/>
                </a:solidFill>
              </a:rPr>
              <a:pPr eaLnBrk="1" hangingPunct="1"/>
              <a:t>12</a:t>
            </a:fld>
            <a:endParaRPr lang="en-US" sz="1200" smtClean="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US" dirty="0" smtClean="0">
                <a:latin typeface="Arial" charset="0"/>
              </a:rPr>
              <a:t>Application Views serve the purpose of preparing the final output into the shape required by the client application.   If XML shaping is required then CIS provides XQuery, XSLT or SQL Procedures with XML functions for shaping XML.  If SQL result sets are required that are different from the logical views then a SQL Procedure can be used to provide the output as a cursor.  Any of these procedures can be published as web services.  CIS SQL Views or SQL Procedures can be published as database resources.  This is commonly known as bottom-up design.</a:t>
            </a:r>
          </a:p>
          <a:p>
            <a:pPr eaLnBrk="1" hangingPunct="1"/>
            <a:endParaRPr lang="en-US" dirty="0" smtClean="0">
              <a:latin typeface="Arial" charset="0"/>
            </a:endParaRPr>
          </a:p>
          <a:p>
            <a:pPr eaLnBrk="1" hangingPunct="1"/>
            <a:r>
              <a:rPr lang="en-US" dirty="0" smtClean="0">
                <a:latin typeface="Arial" charset="0"/>
              </a:rPr>
              <a:t>Application layer views and services prepare the final output into the context required by the client application.   It is recommended that these views and services match up to client API structures (object model, XML complex types and SQL tables).  In other words, the client structure dictates the naming conventions and view contents.  If XML shaping is required, then Composite provides XQuery, XSLT or SQL procedures with XML functions for shaping XML.  If SQL result sets are needed, then a SQL procedure can be used to provide the output as a cursor.  Composite SQL views or SQL procedures can be published as database resources.  Web services can be published through top-down (aka contract-first) design or bottom-up (auto-generation) design methods. </a:t>
            </a:r>
            <a:endParaRPr lang="en-US" i="1" dirty="0" smtClean="0">
              <a:latin typeface="Arial" charset="0"/>
            </a:endParaRPr>
          </a:p>
          <a:p>
            <a:pPr eaLnBrk="1" hangingPunct="1"/>
            <a:endParaRPr lang="en-US" dirty="0" smtClean="0">
              <a:latin typeface="Arial" charset="0"/>
            </a:endParaRPr>
          </a:p>
          <a:p>
            <a:pPr eaLnBrk="1" hangingPunct="1"/>
            <a:r>
              <a:rPr lang="en-US" dirty="0" smtClean="0">
                <a:latin typeface="Arial" charset="0"/>
              </a:rPr>
              <a:t>Application layer guidelines include: </a:t>
            </a:r>
            <a:endParaRPr lang="en-US" b="1" dirty="0" smtClean="0">
              <a:latin typeface="Arial" charset="0"/>
            </a:endParaRPr>
          </a:p>
          <a:p>
            <a:pPr eaLnBrk="1" hangingPunct="1">
              <a:buFontTx/>
              <a:buChar char="•"/>
            </a:pPr>
            <a:r>
              <a:rPr lang="en-US" b="1" dirty="0" smtClean="0">
                <a:latin typeface="Arial" charset="0"/>
              </a:rPr>
              <a:t>Client API Abstraction </a:t>
            </a:r>
            <a:r>
              <a:rPr lang="en-US" dirty="0" smtClean="0">
                <a:latin typeface="Arial" charset="0"/>
              </a:rPr>
              <a:t>– The application layer is the client API abstraction layer and names of items should reflect the needs of the client API object.</a:t>
            </a:r>
            <a:endParaRPr lang="en-US" b="1" dirty="0" smtClean="0">
              <a:latin typeface="Arial" charset="0"/>
            </a:endParaRPr>
          </a:p>
          <a:p>
            <a:pPr eaLnBrk="1" hangingPunct="1">
              <a:buFontTx/>
              <a:buChar char="•"/>
            </a:pPr>
            <a:r>
              <a:rPr lang="en-US" b="1" dirty="0" smtClean="0">
                <a:latin typeface="Arial" charset="0"/>
              </a:rPr>
              <a:t>Business to Client Mapping </a:t>
            </a:r>
            <a:r>
              <a:rPr lang="en-US" dirty="0" smtClean="0">
                <a:latin typeface="Arial" charset="0"/>
              </a:rPr>
              <a:t>– This layer serves as the business to client mapping and may involve a projection of joins, transformations or views from the business layer.</a:t>
            </a:r>
            <a:endParaRPr lang="en-US" b="1" dirty="0" smtClean="0">
              <a:latin typeface="Arial" charset="0"/>
            </a:endParaRPr>
          </a:p>
          <a:p>
            <a:pPr eaLnBrk="1" hangingPunct="1">
              <a:buFontTx/>
              <a:buChar char="•"/>
            </a:pPr>
            <a:r>
              <a:rPr lang="en-US" b="1" dirty="0" smtClean="0">
                <a:latin typeface="Arial" charset="0"/>
              </a:rPr>
              <a:t>Data Manipulation </a:t>
            </a:r>
            <a:r>
              <a:rPr lang="en-US" dirty="0" smtClean="0">
                <a:latin typeface="Arial" charset="0"/>
              </a:rPr>
              <a:t>– Data from the application</a:t>
            </a:r>
            <a:r>
              <a:rPr lang="en-US" baseline="0" dirty="0" smtClean="0">
                <a:latin typeface="Arial" charset="0"/>
              </a:rPr>
              <a:t> </a:t>
            </a:r>
            <a:r>
              <a:rPr lang="en-US" dirty="0" smtClean="0">
                <a:latin typeface="Arial" charset="0"/>
              </a:rPr>
              <a:t>layer views can be manipulated by order </a:t>
            </a:r>
            <a:r>
              <a:rPr lang="en-US" dirty="0" err="1" smtClean="0">
                <a:latin typeface="Arial" charset="0"/>
              </a:rPr>
              <a:t>by’s</a:t>
            </a:r>
            <a:r>
              <a:rPr lang="en-US" dirty="0" smtClean="0">
                <a:latin typeface="Arial" charset="0"/>
              </a:rPr>
              <a:t>, group </a:t>
            </a:r>
            <a:r>
              <a:rPr lang="en-US" dirty="0" err="1" smtClean="0">
                <a:latin typeface="Arial" charset="0"/>
              </a:rPr>
              <a:t>by’s</a:t>
            </a:r>
            <a:r>
              <a:rPr lang="en-US" dirty="0" smtClean="0">
                <a:latin typeface="Arial" charset="0"/>
              </a:rPr>
              <a:t> and aggregation but the names from the client views should be retained for consistency throughout the organization.</a:t>
            </a:r>
            <a:endParaRPr lang="en-US" b="1" dirty="0" smtClean="0">
              <a:latin typeface="Arial" charset="0"/>
            </a:endParaRPr>
          </a:p>
          <a:p>
            <a:pPr eaLnBrk="1" hangingPunct="1">
              <a:buFontTx/>
              <a:buChar char="•"/>
            </a:pPr>
            <a:r>
              <a:rPr lang="en-US" b="1" dirty="0" smtClean="0">
                <a:latin typeface="Arial" charset="0"/>
              </a:rPr>
              <a:t>Narrow Results </a:t>
            </a:r>
            <a:r>
              <a:rPr lang="en-US" dirty="0" smtClean="0">
                <a:latin typeface="Arial" charset="0"/>
              </a:rPr>
              <a:t>–  Narrow results by selection criteria and parameterized queries</a:t>
            </a:r>
            <a:endParaRPr lang="en-US" b="1" dirty="0" smtClean="0">
              <a:latin typeface="Arial" charset="0"/>
            </a:endParaRPr>
          </a:p>
          <a:p>
            <a:pPr eaLnBrk="1" hangingPunct="1">
              <a:buFontTx/>
              <a:buChar char="•"/>
            </a:pPr>
            <a:r>
              <a:rPr lang="en-US" b="1" dirty="0" smtClean="0">
                <a:latin typeface="Arial" charset="0"/>
              </a:rPr>
              <a:t>Client </a:t>
            </a:r>
            <a:r>
              <a:rPr lang="en-US" dirty="0" smtClean="0">
                <a:latin typeface="Arial" charset="0"/>
              </a:rPr>
              <a:t>– Data can be materialized (cached) intelligently at this layer to provide the best possible consumer response and throughput. </a:t>
            </a:r>
            <a:endParaRPr lang="en-US" b="1" dirty="0" smtClean="0">
              <a:latin typeface="Arial" charset="0"/>
            </a:endParaRPr>
          </a:p>
          <a:p>
            <a:pPr eaLnBrk="1" hangingPunct="1">
              <a:buFontTx/>
              <a:buChar char="•"/>
            </a:pPr>
            <a:r>
              <a:rPr lang="en-US" b="1" dirty="0" smtClean="0">
                <a:latin typeface="Arial" charset="0"/>
              </a:rPr>
              <a:t>Publish Database Views or Web Services </a:t>
            </a:r>
            <a:r>
              <a:rPr lang="en-US" dirty="0" smtClean="0">
                <a:latin typeface="Arial" charset="0"/>
              </a:rPr>
              <a:t>– The application layer contains candidates for publishing as a view or web service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9D4A389B-6CC5-48F6-80AB-AEB89477462C}" type="slidenum">
              <a:rPr lang="en-US" sz="1200" smtClean="0">
                <a:solidFill>
                  <a:schemeClr val="tx1"/>
                </a:solidFill>
              </a:rPr>
              <a:pPr eaLnBrk="1" hangingPunct="1"/>
              <a:t>13</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n-US" smtClean="0">
                <a:latin typeface="Arial" charset="0"/>
              </a:rPr>
              <a:t>A data abstraction layer as enabled by Composite’s data virtualization platform and data abstraction reference architecture provides business and IT with a number of key agility and total cost of ownership benefits including:</a:t>
            </a:r>
          </a:p>
          <a:p>
            <a:pPr eaLnBrk="1" hangingPunct="1"/>
            <a:r>
              <a:rPr lang="en-US" b="1" smtClean="0">
                <a:latin typeface="Arial" charset="0"/>
              </a:rPr>
              <a:t>  </a:t>
            </a:r>
          </a:p>
          <a:p>
            <a:pPr eaLnBrk="1" hangingPunct="1">
              <a:buFontTx/>
              <a:buChar char="•"/>
            </a:pPr>
            <a:r>
              <a:rPr lang="en-US" b="1" smtClean="0">
                <a:latin typeface="Arial" charset="0"/>
              </a:rPr>
              <a:t>Faster development </a:t>
            </a:r>
            <a:r>
              <a:rPr lang="en-US" smtClean="0">
                <a:latin typeface="Arial" charset="0"/>
              </a:rPr>
              <a:t>– Leverage existing views and services to build new applications faster.  Onboard new data sources faster.  </a:t>
            </a:r>
          </a:p>
          <a:p>
            <a:pPr eaLnBrk="1" hangingPunct="1">
              <a:buFontTx/>
              <a:buChar char="•"/>
            </a:pPr>
            <a:r>
              <a:rPr lang="en-US" b="1" smtClean="0">
                <a:latin typeface="Arial" charset="0"/>
              </a:rPr>
              <a:t>Reduced complexity </a:t>
            </a:r>
            <a:r>
              <a:rPr lang="en-US" smtClean="0">
                <a:latin typeface="Arial" charset="0"/>
              </a:rPr>
              <a:t>– Use abstracted data structures that business consumers understand.</a:t>
            </a:r>
          </a:p>
          <a:p>
            <a:pPr eaLnBrk="1" hangingPunct="1">
              <a:buFontTx/>
              <a:buChar char="•"/>
            </a:pPr>
            <a:r>
              <a:rPr lang="en-US" b="1" smtClean="0">
                <a:latin typeface="Arial" charset="0"/>
              </a:rPr>
              <a:t>Simplified change management – </a:t>
            </a:r>
            <a:r>
              <a:rPr lang="en-US" smtClean="0">
                <a:latin typeface="Arial" charset="0"/>
              </a:rPr>
              <a:t>Insulate sources and consumers from change.</a:t>
            </a:r>
          </a:p>
          <a:p>
            <a:pPr eaLnBrk="1" hangingPunct="1">
              <a:buFontTx/>
              <a:buChar char="•"/>
            </a:pPr>
            <a:r>
              <a:rPr lang="en-US" b="1" smtClean="0">
                <a:latin typeface="Arial" charset="0"/>
              </a:rPr>
              <a:t>Higher performance – </a:t>
            </a:r>
            <a:r>
              <a:rPr lang="en-US" smtClean="0">
                <a:latin typeface="Arial" charset="0"/>
              </a:rPr>
              <a:t>Composite optimizes performance and scalability through query optimization, caching and clustering, and more.</a:t>
            </a:r>
          </a:p>
          <a:p>
            <a:pPr eaLnBrk="1" hangingPunct="1">
              <a:buFontTx/>
              <a:buChar char="•"/>
            </a:pPr>
            <a:r>
              <a:rPr lang="en-US" b="1" smtClean="0">
                <a:latin typeface="Arial" charset="0"/>
              </a:rPr>
              <a:t>Better control – </a:t>
            </a:r>
            <a:r>
              <a:rPr lang="en-US" smtClean="0">
                <a:latin typeface="Arial" charset="0"/>
              </a:rPr>
              <a:t>Unify data design and implementation within a complete, enterprise-scale data virtualization platform. </a:t>
            </a:r>
          </a:p>
          <a:p>
            <a:pPr eaLnBrk="1" hangingPunct="1">
              <a:buFontTx/>
              <a:buChar char="•"/>
            </a:pPr>
            <a:r>
              <a:rPr lang="en-US" b="1" smtClean="0">
                <a:latin typeface="Arial" charset="0"/>
              </a:rPr>
              <a:t>Phased implementation – </a:t>
            </a:r>
            <a:r>
              <a:rPr lang="en-US" smtClean="0">
                <a:latin typeface="Arial" charset="0"/>
              </a:rPr>
              <a:t>IT can incrementally create the data abstraction layer over time, while immediately realizing data service reuse.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867B18B1-E32E-40FF-B7FF-32B1F4BDEF3D}" type="slidenum">
              <a:rPr lang="en-US" sz="1200" smtClean="0">
                <a:solidFill>
                  <a:schemeClr val="tx1"/>
                </a:solidFill>
              </a:rPr>
              <a:pPr eaLnBrk="1" hangingPunct="1"/>
              <a:t>14</a:t>
            </a:fld>
            <a:endParaRPr lang="en-US" sz="1200" smtClean="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dirty="0" smtClean="0">
                <a:latin typeface="Arial" charset="0"/>
              </a:rPr>
              <a:t>Enterprises can get started on the journey to achieving the key agility and total cost of ownership benefits described above with a few simple steps. The key is getting started quickly with a manageable project that enables learning and a foundation for progress. </a:t>
            </a:r>
          </a:p>
          <a:p>
            <a:pPr eaLnBrk="1" hangingPunct="1"/>
            <a:endParaRPr lang="en-US" dirty="0" smtClean="0">
              <a:latin typeface="Arial" charset="0"/>
            </a:endParaRPr>
          </a:p>
          <a:p>
            <a:pPr eaLnBrk="1" hangingPunct="1"/>
            <a:r>
              <a:rPr lang="en-US" b="1" dirty="0" smtClean="0">
                <a:latin typeface="Arial" charset="0"/>
              </a:rPr>
              <a:t>Set achievable goals</a:t>
            </a:r>
            <a:r>
              <a:rPr lang="en-US" dirty="0" smtClean="0">
                <a:latin typeface="Arial" charset="0"/>
              </a:rPr>
              <a:t> –</a:t>
            </a:r>
            <a:r>
              <a:rPr lang="en-US" b="1" dirty="0" smtClean="0">
                <a:latin typeface="Arial" charset="0"/>
              </a:rPr>
              <a:t> </a:t>
            </a:r>
            <a:r>
              <a:rPr lang="en-US" dirty="0" smtClean="0">
                <a:latin typeface="Arial" charset="0"/>
              </a:rPr>
              <a:t>Start with projects and a focused team.  With success, broaden Business and IT team involvement to expand usage across departments toward the ultimate enterprise level deployment. </a:t>
            </a:r>
            <a:endParaRPr lang="en-US" b="1" dirty="0" smtClean="0">
              <a:latin typeface="Arial" charset="0"/>
            </a:endParaRPr>
          </a:p>
          <a:p>
            <a:pPr eaLnBrk="1" hangingPunct="1"/>
            <a:endParaRPr lang="en-US" b="1" dirty="0" smtClean="0">
              <a:latin typeface="Arial" charset="0"/>
            </a:endParaRPr>
          </a:p>
          <a:p>
            <a:pPr eaLnBrk="1" hangingPunct="1"/>
            <a:r>
              <a:rPr lang="en-US" b="1" dirty="0" smtClean="0">
                <a:latin typeface="Arial" charset="0"/>
              </a:rPr>
              <a:t>Determine levels of abstraction </a:t>
            </a:r>
            <a:r>
              <a:rPr lang="en-US" dirty="0" smtClean="0">
                <a:latin typeface="Arial" charset="0"/>
              </a:rPr>
              <a:t>–</a:t>
            </a:r>
            <a:r>
              <a:rPr lang="en-US" b="1" dirty="0" smtClean="0">
                <a:latin typeface="Arial" charset="0"/>
              </a:rPr>
              <a:t> </a:t>
            </a:r>
            <a:r>
              <a:rPr lang="en-US" dirty="0" smtClean="0">
                <a:latin typeface="Arial" charset="0"/>
              </a:rPr>
              <a:t>Are the four recommended layers right for you organization?  Do you need greater depth within one or more layers?  Composite Professional Services can help answer these questions and get you started on the right path.</a:t>
            </a:r>
            <a:endParaRPr lang="en-US" b="1" dirty="0" smtClean="0">
              <a:latin typeface="Arial" charset="0"/>
            </a:endParaRPr>
          </a:p>
          <a:p>
            <a:pPr eaLnBrk="1" hangingPunct="1"/>
            <a:endParaRPr lang="en-US" b="1" dirty="0" smtClean="0">
              <a:latin typeface="Arial" charset="0"/>
            </a:endParaRPr>
          </a:p>
          <a:p>
            <a:pPr eaLnBrk="1" hangingPunct="1"/>
            <a:r>
              <a:rPr lang="en-US" b="1" dirty="0" smtClean="0">
                <a:latin typeface="Arial" charset="0"/>
              </a:rPr>
              <a:t>Determine modeling and mapping approach </a:t>
            </a:r>
            <a:r>
              <a:rPr lang="en-US" dirty="0" smtClean="0">
                <a:latin typeface="Arial" charset="0"/>
              </a:rPr>
              <a:t>–</a:t>
            </a:r>
            <a:r>
              <a:rPr lang="en-US" b="1" dirty="0" smtClean="0">
                <a:latin typeface="Arial" charset="0"/>
              </a:rPr>
              <a:t> </a:t>
            </a:r>
            <a:r>
              <a:rPr lang="en-US" dirty="0" smtClean="0">
                <a:latin typeface="Arial" charset="0"/>
              </a:rPr>
              <a:t>Should you use top-down, bottom-up, or some of both?  </a:t>
            </a:r>
          </a:p>
          <a:p>
            <a:pPr lvl="1" eaLnBrk="1" hangingPunct="1"/>
            <a:r>
              <a:rPr lang="en-US" dirty="0" smtClean="0">
                <a:latin typeface="Arial" charset="0"/>
              </a:rPr>
              <a:t>Top down – You have a vision and you want to find the data to fulfill it.  This is often referred to as Contract-First design.  In this approach Composite allows you to start with your own WSDL and map Composite services to your contract.</a:t>
            </a:r>
          </a:p>
          <a:p>
            <a:pPr lvl="1" eaLnBrk="1" hangingPunct="1"/>
            <a:r>
              <a:rPr lang="en-US" dirty="0" smtClean="0">
                <a:latin typeface="Arial" charset="0"/>
              </a:rPr>
              <a:t>Bottom up – You know what your data looks like, now how do you make it usable by others.  In this approach, Composite allows you to generate or publish resources such as SQL view and Web services directly from the Composite introspected sources.</a:t>
            </a:r>
          </a:p>
          <a:p>
            <a:pPr lvl="1" eaLnBrk="1" hangingPunct="1"/>
            <a:r>
              <a:rPr lang="en-US" dirty="0" smtClean="0">
                <a:latin typeface="Arial" charset="0"/>
              </a:rPr>
              <a:t>Both – Mix and match appropriately according to domains and needs.</a:t>
            </a:r>
            <a:endParaRPr lang="en-US" b="1" dirty="0" smtClean="0">
              <a:latin typeface="Arial" charset="0"/>
            </a:endParaRPr>
          </a:p>
          <a:p>
            <a:pPr eaLnBrk="1" hangingPunct="1"/>
            <a:endParaRPr lang="en-US" b="1" dirty="0" smtClean="0">
              <a:latin typeface="Arial" charset="0"/>
            </a:endParaRPr>
          </a:p>
          <a:p>
            <a:pPr eaLnBrk="1" hangingPunct="1"/>
            <a:r>
              <a:rPr lang="en-US" b="1" dirty="0" smtClean="0">
                <a:latin typeface="Arial" charset="0"/>
              </a:rPr>
              <a:t>Start now!</a:t>
            </a:r>
            <a:r>
              <a:rPr lang="en-US" dirty="0" smtClean="0">
                <a:latin typeface="Arial" charset="0"/>
              </a:rPr>
              <a:t>  –</a:t>
            </a:r>
            <a:r>
              <a:rPr lang="en-US" b="1" dirty="0" smtClean="0">
                <a:latin typeface="Arial" charset="0"/>
              </a:rPr>
              <a:t> </a:t>
            </a:r>
            <a:r>
              <a:rPr lang="en-US" dirty="0" smtClean="0">
                <a:latin typeface="Arial" charset="0"/>
              </a:rPr>
              <a:t>Don’t over analyze.  Getting started now with small steps is the best way to learn, progress, and gain value.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AEE62FE9-BFD8-4C2C-B338-CE3D89B10FCB}" type="slidenum">
              <a:rPr lang="en-US" sz="1200" smtClean="0">
                <a:solidFill>
                  <a:schemeClr val="tx1"/>
                </a:solidFill>
              </a:rPr>
              <a:pPr eaLnBrk="1" hangingPunct="1"/>
              <a:t>15</a:t>
            </a:fld>
            <a:endParaRPr lang="en-US" sz="1200" smtClean="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4988"/>
            <a:ext cx="5029200" cy="4113212"/>
          </a:xfrm>
          <a:noFill/>
        </p:spPr>
        <p:txBody>
          <a:bodyPr/>
          <a:lstStyle/>
          <a:p>
            <a:pPr eaLnBrk="1" hangingPunct="1"/>
            <a:endParaRPr lang="en-GB"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B2E989-731B-46F0-8385-7261A905DCAB}" type="slidenum">
              <a:rPr lang="en-US" smtClean="0"/>
              <a:t>16</a:t>
            </a:fld>
            <a:endParaRPr lang="en-US"/>
          </a:p>
        </p:txBody>
      </p:sp>
    </p:spTree>
    <p:extLst>
      <p:ext uri="{BB962C8B-B14F-4D97-AF65-F5344CB8AC3E}">
        <p14:creationId xmlns:p14="http://schemas.microsoft.com/office/powerpoint/2010/main" val="150979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FF597BC5-E3D5-426C-833C-7F192BB35C8C}" type="slidenum">
              <a:rPr lang="en-US" sz="1200" smtClean="0">
                <a:solidFill>
                  <a:schemeClr val="tx1"/>
                </a:solidFill>
              </a:rPr>
              <a:pPr eaLnBrk="1" hangingPunct="1"/>
              <a:t>2</a:t>
            </a:fld>
            <a:endParaRPr lang="en-US" sz="1200" smtClean="0">
              <a:solidFill>
                <a:schemeClr val="tx1"/>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D251C0AF-F8CE-412A-A404-A23BC41CE567}" type="slidenum">
              <a:rPr lang="en-US" sz="1200" smtClean="0">
                <a:solidFill>
                  <a:schemeClr val="tx1"/>
                </a:solidFill>
              </a:rPr>
              <a:pPr eaLnBrk="1" hangingPunct="1"/>
              <a:t>3</a:t>
            </a:fld>
            <a:endParaRPr lang="en-US" sz="1200" smtClean="0">
              <a:solidFill>
                <a:schemeClr val="tx1"/>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marL="228600" indent="-228600" eaLnBrk="1" hangingPunct="1"/>
            <a:r>
              <a:rPr lang="en-US" smtClean="0">
                <a:latin typeface="Arial" charset="0"/>
              </a:rPr>
              <a:t>The “Architectural Concepts” outlined in this diagram speak to 4 layers of views.   Each view will be described in more detail in subsequent slides.  </a:t>
            </a:r>
          </a:p>
          <a:p>
            <a:pPr marL="228600" indent="-228600" eaLnBrk="1" hangingPunct="1"/>
            <a:endParaRPr lang="en-US" smtClean="0">
              <a:latin typeface="Arial" charset="0"/>
            </a:endParaRPr>
          </a:p>
          <a:p>
            <a:pPr marL="228600" indent="-228600" eaLnBrk="1" hangingPunct="1"/>
            <a:r>
              <a:rPr lang="en-US" smtClean="0">
                <a:latin typeface="Arial" charset="0"/>
              </a:rPr>
              <a:t>The main theme to understand here is that the “Canonical Views” are the key to the abstraction layer.  An abstraction layer in general is put in place so that applications may access this central data authority instead of going directly to the data sources themselves.  Composite Information Server provides the mechanisms to publish Data Services through Web Services or JDBC sources.  </a:t>
            </a:r>
          </a:p>
          <a:p>
            <a:pPr marL="228600" indent="-228600" eaLnBrk="1" hangingPunct="1"/>
            <a:endParaRPr lang="en-US" smtClean="0">
              <a:latin typeface="Arial" charset="0"/>
            </a:endParaRPr>
          </a:p>
          <a:p>
            <a:pPr marL="228600" indent="-228600" eaLnBrk="1" hangingPunct="1"/>
            <a:r>
              <a:rPr lang="en-US" smtClean="0">
                <a:latin typeface="Arial" charset="0"/>
              </a:rPr>
              <a:t>There are many good reasons to have a data abstraction layer such as the following:  </a:t>
            </a:r>
          </a:p>
          <a:p>
            <a:pPr marL="228600" indent="-228600" eaLnBrk="1" hangingPunct="1"/>
            <a:endParaRPr lang="en-US" b="1" smtClean="0">
              <a:latin typeface="Arial" charset="0"/>
            </a:endParaRPr>
          </a:p>
          <a:p>
            <a:pPr marL="228600" indent="-228600" eaLnBrk="1" hangingPunct="1">
              <a:buFontTx/>
              <a:buChar char="•"/>
            </a:pPr>
            <a:r>
              <a:rPr lang="en-US" b="1" smtClean="0">
                <a:latin typeface="Arial" charset="0"/>
              </a:rPr>
              <a:t>Right information at the right time</a:t>
            </a:r>
            <a:r>
              <a:rPr lang="en-US" smtClean="0">
                <a:latin typeface="Arial" charset="0"/>
              </a:rPr>
              <a:t> – Fulfill business’s complete information needs on demand by linking multiple, diverse data sources together for delivery in real-time. </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Business and IT model</a:t>
            </a:r>
            <a:r>
              <a:rPr lang="en-US" smtClean="0">
                <a:latin typeface="Arial" charset="0"/>
              </a:rPr>
              <a:t> </a:t>
            </a:r>
            <a:r>
              <a:rPr lang="en-US" b="1" smtClean="0">
                <a:latin typeface="Arial" charset="0"/>
              </a:rPr>
              <a:t>alignment </a:t>
            </a:r>
            <a:r>
              <a:rPr lang="en-US" smtClean="0">
                <a:latin typeface="Arial" charset="0"/>
              </a:rPr>
              <a:t>– Gain agility, efficiency, and reuse across applications via an enterprise information model or logical business model.  Often times, known as the “Canonical” model, this abstracted approach overcomes data complexity, structure, and location issues. </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Business and IT change insulation </a:t>
            </a:r>
            <a:r>
              <a:rPr lang="en-US" smtClean="0">
                <a:latin typeface="Arial" charset="0"/>
              </a:rPr>
              <a:t>– Insulate consuming applications from changes in the source and vice versa.  Developers create their applications based on a more stable view of the data.  Allow ongoing changes and relocation of physical data sources without impacting consumers.</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End-to-end control </a:t>
            </a:r>
            <a:r>
              <a:rPr lang="en-US" smtClean="0">
                <a:latin typeface="Arial" charset="0"/>
              </a:rPr>
              <a:t>– Use a single platform to design, develop, manage and monitor data access and delivery processes across multiple sources and consumers.</a:t>
            </a:r>
            <a:endParaRPr lang="en-US" b="1" smtClean="0">
              <a:latin typeface="Arial" charset="0"/>
            </a:endParaRPr>
          </a:p>
          <a:p>
            <a:pPr marL="228600" indent="-228600" eaLnBrk="1" hangingPunct="1">
              <a:buFontTx/>
              <a:buChar char="•"/>
            </a:pPr>
            <a:endParaRPr lang="en-US" b="1" smtClean="0">
              <a:latin typeface="Arial" charset="0"/>
            </a:endParaRPr>
          </a:p>
          <a:p>
            <a:pPr marL="228600" indent="-228600" eaLnBrk="1" hangingPunct="1">
              <a:buFontTx/>
              <a:buChar char="•"/>
            </a:pPr>
            <a:r>
              <a:rPr lang="en-US" b="1" smtClean="0">
                <a:latin typeface="Arial" charset="0"/>
              </a:rPr>
              <a:t>More secure data</a:t>
            </a:r>
            <a:r>
              <a:rPr lang="en-US" smtClean="0">
                <a:latin typeface="Arial" charset="0"/>
              </a:rPr>
              <a:t>– Consistently apply data security rules across all data sources and consumers via a unified security methods and controls.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31D25549-A0DD-4DD4-AC13-B00BA3C47390}" type="slidenum">
              <a:rPr lang="en-US" sz="1200" smtClean="0">
                <a:solidFill>
                  <a:schemeClr val="tx1"/>
                </a:solidFill>
              </a:rPr>
              <a:pPr eaLnBrk="1" hangingPunct="1"/>
              <a:t>4</a:t>
            </a:fld>
            <a:endParaRPr lang="en-US" sz="1200" smtClean="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228600" indent="-228600" eaLnBrk="1" hangingPunct="1"/>
            <a:r>
              <a:rPr lang="en-US" b="1" dirty="0" smtClean="0">
                <a:latin typeface="Arial" charset="0"/>
              </a:rPr>
              <a:t>Data Consumers </a:t>
            </a:r>
            <a:r>
              <a:rPr lang="en-US" dirty="0" smtClean="0">
                <a:latin typeface="Arial" charset="0"/>
              </a:rPr>
              <a:t>–</a:t>
            </a:r>
            <a:r>
              <a:rPr lang="en-US" b="1" dirty="0" smtClean="0">
                <a:latin typeface="Arial" charset="0"/>
              </a:rPr>
              <a:t> </a:t>
            </a:r>
            <a:r>
              <a:rPr lang="en-US" dirty="0" smtClean="0">
                <a:latin typeface="Arial" charset="0"/>
              </a:rPr>
              <a:t>Client applications want to retrieve data in various formats and protocols.  They want to receive the data in a way that they understand.  Composite allows the consumers to format the data according to their specifications and deliver over various transport protocols including: Web Services, REST, JDBC and Java clients.</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Application Layer</a:t>
            </a:r>
            <a:r>
              <a:rPr lang="en-US" dirty="0" smtClean="0">
                <a:latin typeface="Arial" charset="0"/>
              </a:rPr>
              <a:t> – The “Application Layer” serves to map the Business Layer into the format which each Data Consumer wants to see their data.  It might mean formatting into XML for Web services or creating views with different alias names that match the way the consumers are used to seeing their data.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Business Layer</a:t>
            </a:r>
            <a:r>
              <a:rPr lang="en-US" dirty="0" smtClean="0">
                <a:latin typeface="Arial" charset="0"/>
              </a:rPr>
              <a:t> – The “Business Layer” is predicated on the idea that the business has a standard or canonical way to describing key business entities such as customers and products.  In the financial industry, one often accesses information according to financial instruments and issuers amongst many other entities.  Typically, a data modeler would work with business experts and data providers to define a set of “logical” or “canonical” views that represent these business entities.   These views are reusable components that can and should be used across business lines by multiple consumers.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Physical Layer</a:t>
            </a:r>
            <a:r>
              <a:rPr lang="en-US" dirty="0" smtClean="0">
                <a:latin typeface="Arial" charset="0"/>
              </a:rPr>
              <a:t> – The Physical Layer provides two valuable capabilities for</a:t>
            </a:r>
            <a:r>
              <a:rPr lang="en-US" baseline="0" dirty="0" smtClean="0">
                <a:latin typeface="Arial" charset="0"/>
              </a:rPr>
              <a:t> introspecting and mapping to the Business Layer.</a:t>
            </a:r>
          </a:p>
          <a:p>
            <a:pPr marL="228600" indent="-228600" eaLnBrk="1" hangingPunct="1"/>
            <a:endParaRPr lang="en-US" dirty="0" smtClean="0">
              <a:latin typeface="Arial" charset="0"/>
            </a:endParaRPr>
          </a:p>
          <a:p>
            <a:pPr marL="228600" indent="-228600" eaLnBrk="1" hangingPunct="1"/>
            <a:r>
              <a:rPr lang="en-US" dirty="0" smtClean="0">
                <a:latin typeface="Arial" charset="0"/>
              </a:rPr>
              <a:t>	The physical “Metadata” sub-layer is essentially imported from the physical data sources and used as way to onboard the metadata required by the data abstraction layer to perform its mapping functions.  As an “as-is” layer, entity names and attributes are never changed in this layer. </a:t>
            </a:r>
          </a:p>
          <a:p>
            <a:pPr marL="228600" indent="-228600" eaLnBrk="1" hangingPunct="1"/>
            <a:endParaRPr lang="en-US" dirty="0" smtClean="0">
              <a:latin typeface="Arial" charset="0"/>
            </a:endParaRPr>
          </a:p>
          <a:p>
            <a:pPr marL="228600" indent="-228600" eaLnBrk="1" hangingPunct="1"/>
            <a:r>
              <a:rPr lang="en-US" dirty="0" smtClean="0">
                <a:latin typeface="Arial" charset="0"/>
              </a:rPr>
              <a:t>	Ultimately, physical data sources have to be integrated into this virtualization layer.  This is done in the “Formatting” sub-layer along with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 </a:t>
            </a:r>
            <a:endParaRPr lang="en-US" b="1" dirty="0" smtClean="0">
              <a:latin typeface="Arial" charset="0"/>
            </a:endParaRP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Sources</a:t>
            </a:r>
            <a:r>
              <a:rPr lang="en-US" dirty="0" smtClean="0">
                <a:latin typeface="Arial" charset="0"/>
              </a:rPr>
              <a:t> –The data sources are the physical information assets that exist within and without an organization.  These assets may be databases, packaged applications such as SAP, Web services, Excel spreadsheets and more. </a:t>
            </a:r>
          </a:p>
          <a:p>
            <a:pPr marL="228600" indent="-228600" eaLnBrk="1" hangingPunct="1"/>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5EE2A00-2CD4-493F-ABB2-046A604E55AA}" type="slidenum">
              <a:rPr lang="en-US" sz="1200" smtClean="0">
                <a:solidFill>
                  <a:schemeClr val="tx1"/>
                </a:solidFill>
              </a:rPr>
              <a:pPr eaLnBrk="1" hangingPunct="1"/>
              <a:t>5</a:t>
            </a:fld>
            <a:endParaRPr lang="en-US" sz="1200" smtClean="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r>
              <a:rPr lang="en-US" sz="1200" kern="1200" dirty="0" smtClean="0">
                <a:solidFill>
                  <a:schemeClr val="tx1"/>
                </a:solidFill>
                <a:effectLst/>
                <a:latin typeface="Arial" pitchFamily="34" charset="0"/>
                <a:ea typeface="+mn-ea"/>
                <a:cs typeface="+mn-cs"/>
              </a:rPr>
              <a:t>According to Forrester “Leading firms have implemented a layered architecture combining both physical and virtual data stores, choosing the appropriate mix based on different areas’ performance requirements. In the most-successful cases, the firms create an hourglass-shaped architecture that funnels mappings of disparate source data through canonical business information models. As a result, one large drug manufacturer is able to successfully operate with both IBM </a:t>
            </a:r>
            <a:r>
              <a:rPr lang="en-US" sz="1200" kern="1200" dirty="0" err="1" smtClean="0">
                <a:solidFill>
                  <a:schemeClr val="tx1"/>
                </a:solidFill>
                <a:effectLst/>
                <a:latin typeface="Arial" pitchFamily="34" charset="0"/>
                <a:ea typeface="+mn-ea"/>
                <a:cs typeface="+mn-cs"/>
              </a:rPr>
              <a:t>Cognos</a:t>
            </a:r>
            <a:r>
              <a:rPr lang="en-US" sz="1200" kern="1200" dirty="0" smtClean="0">
                <a:solidFill>
                  <a:schemeClr val="tx1"/>
                </a:solidFill>
                <a:effectLst/>
                <a:latin typeface="Arial" pitchFamily="34" charset="0"/>
                <a:ea typeface="+mn-ea"/>
                <a:cs typeface="+mn-cs"/>
              </a:rPr>
              <a:t> and SAP Business Objects BI tools for different customer groups, using data that has been reconciled against common metadata using virtualization. </a:t>
            </a:r>
          </a:p>
          <a:p>
            <a:r>
              <a:rPr lang="en-US" sz="1200" kern="1200" dirty="0" smtClean="0">
                <a:solidFill>
                  <a:schemeClr val="tx1"/>
                </a:solidFill>
                <a:effectLst/>
                <a:latin typeface="Arial" pitchFamily="34" charset="0"/>
                <a:ea typeface="+mn-ea"/>
                <a:cs typeface="+mn-cs"/>
              </a:rPr>
              <a:t> </a:t>
            </a:r>
          </a:p>
          <a:p>
            <a:r>
              <a:rPr lang="en-US" sz="1200" kern="1200" dirty="0" smtClean="0">
                <a:solidFill>
                  <a:schemeClr val="tx1"/>
                </a:solidFill>
                <a:effectLst/>
                <a:latin typeface="Arial" pitchFamily="34" charset="0"/>
                <a:ea typeface="+mn-ea"/>
                <a:cs typeface="+mn-cs"/>
              </a:rPr>
              <a:t>In addition to the use of canonical models in the middle, we have identified two other noteworthy characteristics of this architecture: 1) virtual/physical modality choices tend to be more physical in the staging layers close to the actual data sources and more virtual as data moves closer to the users, and 2) a final virtual mapping layer ensures that the solution provides data to consumers in just the required format.”</a:t>
            </a:r>
            <a:endParaRPr lang="en-US" sz="1200" kern="1200" dirty="0">
              <a:solidFill>
                <a:schemeClr val="tx1"/>
              </a:solidFill>
              <a:effectLst/>
              <a:latin typeface="Arial"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5EE2A00-2CD4-493F-ABB2-046A604E55AA}" type="slidenum">
              <a:rPr lang="en-US" sz="1200" smtClean="0">
                <a:solidFill>
                  <a:schemeClr val="tx1"/>
                </a:solidFill>
              </a:rPr>
              <a:pPr eaLnBrk="1" hangingPunct="1"/>
              <a:t>6</a:t>
            </a:fld>
            <a:endParaRPr lang="en-US" sz="1200" smtClean="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r>
              <a:rPr lang="en-US" sz="1200" kern="1200" dirty="0" smtClean="0">
                <a:solidFill>
                  <a:schemeClr val="tx1"/>
                </a:solidFill>
                <a:effectLst/>
                <a:latin typeface="Arial" pitchFamily="34" charset="0"/>
                <a:ea typeface="+mn-ea"/>
                <a:cs typeface="+mn-cs"/>
              </a:rPr>
              <a:t>Composite’s data abstraction reference architecture can be used to implement Gartner’s “Discipline of Data Integration” as follows: </a:t>
            </a:r>
          </a:p>
          <a:p>
            <a:r>
              <a:rPr lang="en-US" sz="1200" kern="1200" dirty="0" smtClean="0">
                <a:solidFill>
                  <a:schemeClr val="tx1"/>
                </a:solidFill>
                <a:effectLst/>
                <a:latin typeface="Arial" pitchFamily="34" charset="0"/>
                <a:ea typeface="+mn-ea"/>
                <a:cs typeface="+mn-cs"/>
              </a:rPr>
              <a:t> </a:t>
            </a:r>
          </a:p>
          <a:p>
            <a:pPr lvl="0"/>
            <a:r>
              <a:rPr lang="en-US" sz="1200" b="1" kern="1200" dirty="0" smtClean="0">
                <a:solidFill>
                  <a:schemeClr val="tx1"/>
                </a:solidFill>
                <a:effectLst/>
                <a:latin typeface="Arial" pitchFamily="34" charset="0"/>
                <a:ea typeface="+mn-ea"/>
                <a:cs typeface="+mn-cs"/>
              </a:rPr>
              <a:t>Practices </a:t>
            </a:r>
            <a:r>
              <a:rPr lang="en-US" sz="1200" kern="1200" dirty="0" smtClean="0">
                <a:solidFill>
                  <a:schemeClr val="tx1"/>
                </a:solidFill>
                <a:effectLst/>
                <a:latin typeface="Arial" pitchFamily="34" charset="0"/>
                <a:ea typeface="+mn-ea"/>
                <a:cs typeface="+mn-cs"/>
              </a:rPr>
              <a:t>– Composite has shaped the best practices that customers use today to implement data virtualization in their organizations.  Composite also has influenced the practices of recommended by leading IT analysts and system integrators.  This thought-leadership and real-world experience helps users gain confidence when deploying data virtualization in their organization.</a:t>
            </a:r>
          </a:p>
          <a:p>
            <a:pPr lvl="0"/>
            <a:endParaRPr lang="en-US" sz="1200" b="1" kern="1200" dirty="0" smtClean="0">
              <a:solidFill>
                <a:schemeClr val="tx1"/>
              </a:solidFill>
              <a:effectLst/>
              <a:latin typeface="Arial" pitchFamily="34" charset="0"/>
              <a:ea typeface="+mn-ea"/>
              <a:cs typeface="+mn-cs"/>
            </a:endParaRPr>
          </a:p>
          <a:p>
            <a:pPr lvl="0"/>
            <a:r>
              <a:rPr lang="en-US" sz="1200" b="1" kern="1200" dirty="0" smtClean="0">
                <a:solidFill>
                  <a:schemeClr val="tx1"/>
                </a:solidFill>
                <a:effectLst/>
                <a:latin typeface="Arial" pitchFamily="34" charset="0"/>
                <a:ea typeface="+mn-ea"/>
                <a:cs typeface="+mn-cs"/>
              </a:rPr>
              <a:t>Architectural Techniques </a:t>
            </a:r>
            <a:r>
              <a:rPr lang="en-US" sz="1200" kern="1200" dirty="0" smtClean="0">
                <a:solidFill>
                  <a:schemeClr val="tx1"/>
                </a:solidFill>
                <a:effectLst/>
                <a:latin typeface="Arial" pitchFamily="34" charset="0"/>
                <a:ea typeface="+mn-ea"/>
                <a:cs typeface="+mn-cs"/>
              </a:rPr>
              <a:t>– Composite Professional Services brings a wealth of knowledge and skills to help users architect their data virtualization solutions.  Composite’s architectural techniques are including in Composite Professional Services’ Quick Start program.  This program is designed to help customers get a project up and running quickly and maximize their return.  During this program, customers are introduced to the “Data Abstraction Best Practices Technical Guide” that Professional Services Consultants use an architectural techniques blueprint.</a:t>
            </a:r>
          </a:p>
          <a:p>
            <a:pPr lvl="0"/>
            <a:endParaRPr lang="en-US" sz="1200" b="1" kern="1200" dirty="0" smtClean="0">
              <a:solidFill>
                <a:schemeClr val="tx1"/>
              </a:solidFill>
              <a:effectLst/>
              <a:latin typeface="Arial" pitchFamily="34" charset="0"/>
              <a:ea typeface="+mn-ea"/>
              <a:cs typeface="+mn-cs"/>
            </a:endParaRPr>
          </a:p>
          <a:p>
            <a:pPr lvl="0"/>
            <a:r>
              <a:rPr lang="en-US" sz="1200" b="1" kern="1200" dirty="0" smtClean="0">
                <a:solidFill>
                  <a:schemeClr val="tx1"/>
                </a:solidFill>
                <a:effectLst/>
                <a:latin typeface="Arial" pitchFamily="34" charset="0"/>
                <a:ea typeface="+mn-ea"/>
                <a:cs typeface="+mn-cs"/>
              </a:rPr>
              <a:t>Tools </a:t>
            </a:r>
            <a:r>
              <a:rPr lang="en-US" sz="1200" kern="1200" dirty="0" smtClean="0">
                <a:solidFill>
                  <a:schemeClr val="tx1"/>
                </a:solidFill>
                <a:effectLst/>
                <a:latin typeface="Arial" pitchFamily="34" charset="0"/>
                <a:ea typeface="+mn-ea"/>
                <a:cs typeface="+mn-cs"/>
              </a:rPr>
              <a:t>– The Composite Data Virtualization Platform provides a complete and proven tool to implement Gartner’s “Discipline of Data Integration”.  </a:t>
            </a:r>
          </a:p>
          <a:p>
            <a:pPr lvl="0"/>
            <a:endParaRPr lang="en-US" sz="1200" b="1" kern="1200" dirty="0" smtClean="0">
              <a:solidFill>
                <a:schemeClr val="tx1"/>
              </a:solidFill>
              <a:effectLst/>
              <a:latin typeface="Arial" pitchFamily="34" charset="0"/>
              <a:ea typeface="+mn-ea"/>
              <a:cs typeface="+mn-cs"/>
            </a:endParaRPr>
          </a:p>
          <a:p>
            <a:pPr lvl="0"/>
            <a:r>
              <a:rPr lang="en-US" sz="1200" b="1" kern="1200" dirty="0" smtClean="0">
                <a:solidFill>
                  <a:schemeClr val="tx1"/>
                </a:solidFill>
                <a:effectLst/>
                <a:latin typeface="Arial" pitchFamily="34" charset="0"/>
                <a:ea typeface="+mn-ea"/>
                <a:cs typeface="+mn-cs"/>
              </a:rPr>
              <a:t>Business Context Services </a:t>
            </a:r>
            <a:r>
              <a:rPr lang="en-US" sz="1200" kern="1200" dirty="0" smtClean="0">
                <a:solidFill>
                  <a:schemeClr val="tx1"/>
                </a:solidFill>
                <a:effectLst/>
                <a:latin typeface="Arial" pitchFamily="34" charset="0"/>
                <a:ea typeface="+mn-ea"/>
                <a:cs typeface="+mn-cs"/>
              </a:rPr>
              <a:t>– In Composite’s reference architecture the Application Layer provides the mechanisms for mapping and publishing views or web services in the context of the applications.  Composite’s Application Layer maps into Gartner’s Business Context Services.  Application consumers require delivery of data via different protocols.  Within Composite’s reference model, data consumers use a variety of standard protocols including JDBC, ODBC, SOAP/HTTP, REST and ADO/</a:t>
            </a:r>
            <a:r>
              <a:rPr lang="en-US" sz="1200" kern="1200" dirty="0" err="1" smtClean="0">
                <a:solidFill>
                  <a:schemeClr val="tx1"/>
                </a:solidFill>
                <a:effectLst/>
                <a:latin typeface="Arial" pitchFamily="34" charset="0"/>
                <a:ea typeface="+mn-ea"/>
                <a:cs typeface="+mn-cs"/>
              </a:rPr>
              <a:t>.Net</a:t>
            </a:r>
            <a:r>
              <a:rPr lang="en-US" sz="1200" kern="1200" dirty="0" smtClean="0">
                <a:solidFill>
                  <a:schemeClr val="tx1"/>
                </a:solidFill>
                <a:effectLst/>
                <a:latin typeface="Arial" pitchFamily="34" charset="0"/>
                <a:ea typeface="+mn-ea"/>
                <a:cs typeface="+mn-cs"/>
              </a:rPr>
              <a:t> to access needed data.  These standard protocols support the BI, MDM, Web service API’s and Enterprise Objects consumer’s included by Gartner.</a:t>
            </a:r>
          </a:p>
          <a:p>
            <a:pPr lvl="0"/>
            <a:endParaRPr lang="en-US" sz="1200" b="1" kern="1200" dirty="0" smtClean="0">
              <a:solidFill>
                <a:schemeClr val="tx1"/>
              </a:solidFill>
              <a:effectLst/>
              <a:latin typeface="Arial" pitchFamily="34" charset="0"/>
              <a:ea typeface="+mn-ea"/>
              <a:cs typeface="+mn-cs"/>
            </a:endParaRPr>
          </a:p>
          <a:p>
            <a:pPr lvl="0"/>
            <a:r>
              <a:rPr lang="en-US" sz="1200" b="1" kern="1200" dirty="0" smtClean="0">
                <a:solidFill>
                  <a:schemeClr val="tx1"/>
                </a:solidFill>
                <a:effectLst/>
                <a:latin typeface="Arial" pitchFamily="34" charset="0"/>
                <a:ea typeface="+mn-ea"/>
                <a:cs typeface="+mn-cs"/>
              </a:rPr>
              <a:t>Semantic/Logical Services </a:t>
            </a:r>
            <a:r>
              <a:rPr lang="en-US" sz="1200" kern="1200" dirty="0" smtClean="0">
                <a:solidFill>
                  <a:schemeClr val="tx1"/>
                </a:solidFill>
                <a:effectLst/>
                <a:latin typeface="Arial" pitchFamily="34" charset="0"/>
                <a:ea typeface="+mn-ea"/>
                <a:cs typeface="+mn-cs"/>
              </a:rPr>
              <a:t>– Gartner’s “Semantic/Logical” services provide for the transformation of the physical model into the business context view of the information.   The term logical and semantic are often referred to as canonical.  It is a way of defining a common data dictionary across the business.  The terms or attributes from this data dictionary are grouped together into semantically similar entities.  Composite supports these needs with its formatting views.</a:t>
            </a:r>
          </a:p>
          <a:p>
            <a:pPr lvl="0"/>
            <a:endParaRPr lang="en-US" sz="1200" b="1" kern="1200" dirty="0" smtClean="0">
              <a:solidFill>
                <a:schemeClr val="tx1"/>
              </a:solidFill>
              <a:effectLst/>
              <a:latin typeface="Arial" pitchFamily="34" charset="0"/>
              <a:ea typeface="+mn-ea"/>
              <a:cs typeface="+mn-cs"/>
            </a:endParaRPr>
          </a:p>
          <a:p>
            <a:pPr lvl="0"/>
            <a:r>
              <a:rPr lang="en-US" sz="1200" b="1" kern="1200" dirty="0" smtClean="0">
                <a:solidFill>
                  <a:schemeClr val="tx1"/>
                </a:solidFill>
                <a:effectLst/>
                <a:latin typeface="Arial" pitchFamily="34" charset="0"/>
                <a:ea typeface="+mn-ea"/>
                <a:cs typeface="+mn-cs"/>
              </a:rPr>
              <a:t>Data Manipulation Services </a:t>
            </a:r>
            <a:r>
              <a:rPr lang="en-US" sz="1200" kern="1200" dirty="0" smtClean="0">
                <a:solidFill>
                  <a:schemeClr val="tx1"/>
                </a:solidFill>
                <a:effectLst/>
                <a:latin typeface="Arial" pitchFamily="34" charset="0"/>
                <a:ea typeface="+mn-ea"/>
                <a:cs typeface="+mn-cs"/>
              </a:rPr>
              <a:t>– Gartner’s “Manipulation” functions include Access, Storage, and Delivery which align with Composite’s physical layer.  This is where Composite’s introspection, discovery, and source data access tools expose the physical layer.  Increasingly, Composite is providing access to a wide array of data sources including relational, service oriented, file, packaged applications and big data.</a:t>
            </a:r>
          </a:p>
          <a:p>
            <a:pPr lvl="0"/>
            <a:endParaRPr lang="en-US" sz="1200" b="1" kern="1200" dirty="0" smtClean="0">
              <a:solidFill>
                <a:schemeClr val="tx1"/>
              </a:solidFill>
              <a:effectLst/>
              <a:latin typeface="Arial" pitchFamily="34" charset="0"/>
              <a:ea typeface="+mn-ea"/>
              <a:cs typeface="+mn-cs"/>
            </a:endParaRPr>
          </a:p>
          <a:p>
            <a:pPr lvl="0"/>
            <a:r>
              <a:rPr lang="en-US" sz="1200" b="1" kern="1200" dirty="0" smtClean="0">
                <a:solidFill>
                  <a:schemeClr val="tx1"/>
                </a:solidFill>
                <a:effectLst/>
                <a:latin typeface="Arial" pitchFamily="34" charset="0"/>
                <a:ea typeface="+mn-ea"/>
                <a:cs typeface="+mn-cs"/>
              </a:rPr>
              <a:t>Optimization </a:t>
            </a:r>
            <a:r>
              <a:rPr lang="en-US" sz="1200" kern="1200" dirty="0" smtClean="0">
                <a:solidFill>
                  <a:schemeClr val="tx1"/>
                </a:solidFill>
                <a:effectLst/>
                <a:latin typeface="Arial" pitchFamily="34" charset="0"/>
                <a:ea typeface="+mn-ea"/>
                <a:cs typeface="+mn-cs"/>
              </a:rPr>
              <a:t>– Both Gartner and Composite view optimization as spanning the entire architecture from source to consumer, both during design and runtime, perfectly matching how Composite’s optimizers work.</a:t>
            </a:r>
            <a:endParaRPr lang="en-US" sz="1200" kern="1200" dirty="0">
              <a:solidFill>
                <a:schemeClr val="tx1"/>
              </a:solidFill>
              <a:effectLst/>
              <a:latin typeface="Arial"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FA58528E-7F53-4F54-A49B-0FF1D935E9EA}" type="slidenum">
              <a:rPr lang="en-US" sz="1200" smtClean="0">
                <a:solidFill>
                  <a:schemeClr val="tx1"/>
                </a:solidFill>
              </a:rPr>
              <a:pPr eaLnBrk="1" hangingPunct="1"/>
              <a:t>7</a:t>
            </a:fld>
            <a:endParaRPr lang="en-US" sz="1200" smtClean="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marL="228600" indent="-228600" eaLnBrk="1" hangingPunct="1"/>
            <a:r>
              <a:rPr lang="en-US" dirty="0" smtClean="0">
                <a:latin typeface="Arial" charset="0"/>
              </a:rPr>
              <a:t>The following roles and responsibilities should be considered when implementing a data abstraction layer:</a:t>
            </a:r>
          </a:p>
          <a:p>
            <a:pPr marL="228600" indent="-228600" eaLnBrk="1" hangingPunct="1"/>
            <a:endParaRPr lang="en-US" b="1" dirty="0" smtClean="0">
              <a:latin typeface="Arial" charset="0"/>
            </a:endParaRPr>
          </a:p>
          <a:p>
            <a:pPr marL="228600" indent="-228600" eaLnBrk="1" hangingPunct="1"/>
            <a:r>
              <a:rPr lang="en-US" b="1" dirty="0" smtClean="0">
                <a:latin typeface="Arial" charset="0"/>
              </a:rPr>
              <a:t>Application Developers</a:t>
            </a:r>
            <a:r>
              <a:rPr lang="en-US" dirty="0" smtClean="0">
                <a:latin typeface="Arial" charset="0"/>
              </a:rPr>
              <a:t> –</a:t>
            </a:r>
            <a:r>
              <a:rPr lang="en-US" b="1" dirty="0" smtClean="0">
                <a:latin typeface="Arial" charset="0"/>
              </a:rPr>
              <a:t> </a:t>
            </a:r>
            <a:r>
              <a:rPr lang="en-US" dirty="0" smtClean="0">
                <a:latin typeface="Arial" charset="0"/>
              </a:rPr>
              <a:t>Application developers are concerned with the API’s and the various mechanisms by which they can access the data from the data abstraction layer.  Often times, data lineage is important to the client-side developers because they need to know the originating source.  Composite can provide data lineage from the client services views down to the physical metadata.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Enterprise Data Modelers and Data Architects </a:t>
            </a:r>
            <a:r>
              <a:rPr lang="en-US" dirty="0" smtClean="0">
                <a:latin typeface="Arial" charset="0"/>
              </a:rPr>
              <a:t>–</a:t>
            </a:r>
            <a:r>
              <a:rPr lang="en-US" b="1" dirty="0" smtClean="0">
                <a:latin typeface="Arial" charset="0"/>
              </a:rPr>
              <a:t> </a:t>
            </a:r>
            <a:r>
              <a:rPr lang="en-US" dirty="0" smtClean="0">
                <a:latin typeface="Arial" charset="0"/>
              </a:rPr>
              <a:t>Enterprise data modelers and data architects work with subject mater experts who know the business and use their expertise to craft logical data models.  These logical data models can be further refined into something that is closer to a logical database design which could be used as the basis for building views in the business layer.  Enterprise data modelers work with Composite developers to design effective views and services.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Composite Developers</a:t>
            </a:r>
            <a:r>
              <a:rPr lang="en-US" dirty="0" smtClean="0">
                <a:latin typeface="Arial" charset="0"/>
              </a:rPr>
              <a:t> –</a:t>
            </a:r>
            <a:r>
              <a:rPr lang="en-US" b="1" dirty="0" smtClean="0">
                <a:latin typeface="Arial" charset="0"/>
              </a:rPr>
              <a:t> </a:t>
            </a:r>
            <a:r>
              <a:rPr lang="en-US" dirty="0" smtClean="0">
                <a:latin typeface="Arial" charset="0"/>
              </a:rPr>
              <a:t>Composite developers are responsible for the implementation of the layers using the Composite data virtualization middleware.  This implementation is based on the overall architecture and concepts laid forth in this document and performed in conjunction with the other teams involved.  They need to understand the application developer requirements so they can construct the API layers and views above the business layer as well as the underlying sources. Beyond lineage tools and folders available within Composite, these developers often use additional control systems to understand and manage key mappings across the various layers.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Database Administrators (DBAs) and Database Modelers </a:t>
            </a:r>
            <a:r>
              <a:rPr lang="en-US" dirty="0" smtClean="0">
                <a:latin typeface="Arial" charset="0"/>
              </a:rPr>
              <a:t>–</a:t>
            </a:r>
            <a:r>
              <a:rPr lang="en-US" b="1" dirty="0" smtClean="0">
                <a:latin typeface="Arial" charset="0"/>
              </a:rPr>
              <a:t> </a:t>
            </a:r>
            <a:r>
              <a:rPr lang="en-US" dirty="0" smtClean="0">
                <a:latin typeface="Arial" charset="0"/>
              </a:rPr>
              <a:t>DBAs and database modelers provide access to the physical data sources.  Further they help define logical database designs from their corresponding physical database designs and implementations.  They work with Composite developers to ensure are properly tuned and assist with creating indexes if necessary. </a:t>
            </a:r>
          </a:p>
          <a:p>
            <a:pPr marL="228600" indent="-228600" eaLnBrk="1" hangingPunct="1"/>
            <a:endParaRPr lang="en-US" b="1" dirty="0" smtClean="0">
              <a:latin typeface="Arial" charset="0"/>
            </a:endParaRPr>
          </a:p>
          <a:p>
            <a:pPr marL="228600" indent="-228600" eaLnBrk="1" hangingPunct="1"/>
            <a:r>
              <a:rPr lang="en-US" b="1" dirty="0" smtClean="0">
                <a:latin typeface="Arial" charset="0"/>
              </a:rPr>
              <a:t>Data Governance Teams </a:t>
            </a:r>
            <a:r>
              <a:rPr lang="en-US" dirty="0" smtClean="0">
                <a:latin typeface="Arial" charset="0"/>
              </a:rPr>
              <a:t>– Data governance staff are involved throughout the process making sure that enterprise data access and data mapping rules are followed.  Further, they provide guidance on how data should be modeled and often help to resolve data quality issues.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0795DF23-D8B5-442D-B2D6-B97C7FEC0BF8}" type="slidenum">
              <a:rPr lang="en-US" sz="1200" smtClean="0">
                <a:solidFill>
                  <a:schemeClr val="tx1"/>
                </a:solidFill>
              </a:rPr>
              <a:pPr eaLnBrk="1" hangingPunct="1"/>
              <a:t>8</a:t>
            </a:fld>
            <a:endParaRPr lang="en-US" sz="1200" smtClean="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42B005AA-9524-44E9-946D-0BD975916789}" type="slidenum">
              <a:rPr lang="en-US" sz="1200" smtClean="0">
                <a:solidFill>
                  <a:schemeClr val="tx1"/>
                </a:solidFill>
              </a:rPr>
              <a:pPr eaLnBrk="1" hangingPunct="1"/>
              <a:t>9</a:t>
            </a:fld>
            <a:endParaRPr lang="en-US" sz="1200" smtClean="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lvl="0"/>
            <a:r>
              <a:rPr lang="en-US" sz="1200" kern="1200" dirty="0" smtClean="0">
                <a:solidFill>
                  <a:schemeClr val="tx1"/>
                </a:solidFill>
                <a:effectLst/>
                <a:latin typeface="Arial" pitchFamily="34" charset="0"/>
                <a:ea typeface="+mn-ea"/>
                <a:cs typeface="+mn-cs"/>
              </a:rPr>
              <a:t>The “Physical Layer” provides access to underlying data sources and performs a physical to logical mapping.</a:t>
            </a:r>
          </a:p>
          <a:p>
            <a:pPr lvl="0"/>
            <a:endParaRPr lang="en-US" sz="1200" kern="1200" dirty="0" smtClean="0">
              <a:solidFill>
                <a:schemeClr val="tx1"/>
              </a:solidFill>
              <a:effectLst/>
              <a:latin typeface="Arial"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Arial" pitchFamily="34" charset="0"/>
                <a:ea typeface="+mn-ea"/>
                <a:cs typeface="+mn-cs"/>
              </a:rPr>
              <a:t>The physical “Metadata” is essentially imported from the physical data sources and used as way to onboard the metadata required by the data abstraction layer to perform its mapping functions.  As an “as-is” layer, entity names and attributes are never changed in this layer.   </a:t>
            </a:r>
            <a:r>
              <a:rPr lang="en-US" dirty="0" smtClean="0">
                <a:latin typeface="Arial" charset="0"/>
              </a:rPr>
              <a:t>In essence, it is a virtual representation of the data source. </a:t>
            </a:r>
            <a:r>
              <a:rPr lang="en-US" sz="1200" kern="1200" baseline="0" dirty="0" smtClean="0">
                <a:solidFill>
                  <a:schemeClr val="tx1"/>
                </a:solidFill>
                <a:effectLst/>
                <a:latin typeface="Arial" pitchFamily="34" charset="0"/>
                <a:ea typeface="+mn-ea"/>
                <a:cs typeface="+mn-cs"/>
              </a:rPr>
              <a:t> </a:t>
            </a:r>
            <a:r>
              <a:rPr lang="en-US" dirty="0" smtClean="0">
                <a:latin typeface="Arial" charset="0"/>
              </a:rPr>
              <a:t>In Composite, the “New Data Source” wizard tool walks the Composite developer through a series of screens to import metadata for a source to generate this physical metadata.  There are no manual steps involved here.  Physical sources can be relational (tables, views, stored procedures, SQL Statements), Web services, flat delimited files, XML files, Java functions, packaged applications such as SAP and much more.  Besides capturing table and column structures, this wizard performs introspection of indexes, primary keys and foreign keys.  This metadata also includes cardinality statistics on source tables used by Composite’s cost-based optimizers. </a:t>
            </a:r>
            <a:r>
              <a:rPr lang="en-US" baseline="0" dirty="0" smtClean="0">
                <a:latin typeface="Arial" charset="0"/>
              </a:rPr>
              <a:t> </a:t>
            </a:r>
            <a:r>
              <a:rPr lang="en-US" dirty="0" smtClean="0">
                <a:latin typeface="Arial" charset="0"/>
              </a:rPr>
              <a:t>Composite allows for re-introspection of these sources either manually or automatically.  This is important where sources change over time, thereby providing application insulation. With Composite in place and a canonical model established for applications, source changes typically only impact next layer up, the formatting layer.</a:t>
            </a:r>
          </a:p>
          <a:p>
            <a:pPr marL="171450" lvl="0" indent="-171450">
              <a:buFont typeface="Arial" pitchFamily="34" charset="0"/>
              <a:buChar char="•"/>
            </a:pPr>
            <a:endParaRPr lang="en-US" i="1" dirty="0" smtClean="0">
              <a:latin typeface="Arial" charset="0"/>
            </a:endParaRPr>
          </a:p>
          <a:p>
            <a:pPr marL="628650" lvl="1" indent="-171450">
              <a:buFont typeface="Arial" pitchFamily="34" charset="0"/>
              <a:buChar char="•"/>
            </a:pPr>
            <a:endParaRPr lang="en-US" sz="1200" kern="1200" dirty="0" smtClean="0">
              <a:solidFill>
                <a:schemeClr val="tx1"/>
              </a:solidFill>
              <a:effectLst/>
              <a:latin typeface="Arial" pitchFamily="34" charset="0"/>
              <a:ea typeface="+mn-ea"/>
              <a:cs typeface="+mn-cs"/>
            </a:endParaRPr>
          </a:p>
          <a:p>
            <a:pPr marL="171450" lvl="0" indent="-171450">
              <a:buFont typeface="Arial" pitchFamily="34" charset="0"/>
              <a:buChar char="•"/>
            </a:pPr>
            <a:r>
              <a:rPr lang="en-US" sz="1200" kern="1200" dirty="0" smtClean="0">
                <a:solidFill>
                  <a:schemeClr val="tx1"/>
                </a:solidFill>
                <a:effectLst/>
                <a:latin typeface="Arial" pitchFamily="34" charset="0"/>
                <a:ea typeface="+mn-ea"/>
                <a:cs typeface="+mn-cs"/>
              </a:rPr>
              <a:t>The “Formatting” sub-layer provides a way to map the physical metadata into the Data Virtualization layer by aliasing the physical names to logical names.  Additionally the formatting views can facilitate simple tasks such as value formatting, data type casting, derived columns and light data quality mapping.  This layer is derived from the physical sources and performs a one-to-one mapping between the physical source attributes and their corresponding “logical/canonical” attribute name.   Naming conventions are very important and introduced in this layer.</a:t>
            </a:r>
          </a:p>
          <a:p>
            <a:pPr eaLnBrk="1" hangingPunct="1"/>
            <a:endParaRPr lang="en-US" dirty="0" smtClean="0">
              <a:latin typeface="Arial" charset="0"/>
            </a:endParaRPr>
          </a:p>
          <a:p>
            <a:pPr eaLnBrk="1" hangingPunct="1"/>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1"/>
          <p:cNvSpPr>
            <a:spLocks noGrp="1"/>
          </p:cNvSpPr>
          <p:nvPr>
            <p:ph type="ctrTitle"/>
          </p:nvPr>
        </p:nvSpPr>
        <p:spPr>
          <a:xfrm>
            <a:off x="381000" y="2438400"/>
            <a:ext cx="8153400" cy="1470025"/>
          </a:xfrm>
        </p:spPr>
        <p:txBody>
          <a:bodyPr anchor="b">
            <a:noAutofit/>
          </a:bodyPr>
          <a:lstStyle>
            <a:lvl1pPr algn="r">
              <a:defRPr sz="3600" cap="all"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962400"/>
            <a:ext cx="7848600" cy="1752600"/>
          </a:xfrm>
        </p:spPr>
        <p:txBody>
          <a:bodyPr>
            <a:normAutofit/>
          </a:bodyPr>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457200"/>
            <a:ext cx="2794000" cy="838200"/>
          </a:xfrm>
          <a:prstGeom prst="rect">
            <a:avLst/>
          </a:prstGeom>
        </p:spPr>
      </p:pic>
      <p:pic>
        <p:nvPicPr>
          <p:cNvPr id="8"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27840" y="643127"/>
            <a:ext cx="2514605" cy="423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4375" y="2895600"/>
            <a:ext cx="26352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2514600" y="3810000"/>
            <a:ext cx="4114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sz="1100" dirty="0" smtClean="0">
                <a:solidFill>
                  <a:srgbClr val="7F7F7F"/>
                </a:solidFill>
                <a:latin typeface="Futura Bk BT" pitchFamily="34" charset="0"/>
              </a:rPr>
              <a:t>THE</a:t>
            </a:r>
            <a:r>
              <a:rPr lang="en-US" sz="1100" baseline="0" dirty="0" smtClean="0">
                <a:solidFill>
                  <a:srgbClr val="7F7F7F"/>
                </a:solidFill>
                <a:latin typeface="Futura Bk BT" pitchFamily="34" charset="0"/>
              </a:rPr>
              <a:t> BIG DATA ADVANTAGE:</a:t>
            </a:r>
          </a:p>
          <a:p>
            <a:pPr algn="ctr">
              <a:defRPr/>
            </a:pPr>
            <a:r>
              <a:rPr lang="en-US" sz="1100" dirty="0" smtClean="0">
                <a:solidFill>
                  <a:srgbClr val="7F7F7F"/>
                </a:solidFill>
                <a:latin typeface="Futura Bk BT" pitchFamily="34" charset="0"/>
              </a:rPr>
              <a:t>TAKE BIG</a:t>
            </a:r>
            <a:r>
              <a:rPr lang="en-US" sz="1100" baseline="0" dirty="0" smtClean="0">
                <a:solidFill>
                  <a:srgbClr val="7F7F7F"/>
                </a:solidFill>
                <a:latin typeface="Futura Bk BT" pitchFamily="34" charset="0"/>
              </a:rPr>
              <a:t> ADVANTAGE OF YOUR DATA</a:t>
            </a:r>
            <a:endParaRPr lang="en-US" sz="1100" dirty="0">
              <a:solidFill>
                <a:srgbClr val="7F7F7F"/>
              </a:solidFill>
              <a:latin typeface="Futura Bk BT" pitchFamily="34" charset="0"/>
            </a:endParaRPr>
          </a:p>
        </p:txBody>
      </p:sp>
      <p:pic>
        <p:nvPicPr>
          <p:cNvPr id="7" name="Picture 6" descr="Composite_Software_80k_Lef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0" y="5638800"/>
            <a:ext cx="1676400" cy="282447"/>
          </a:xfrm>
          <a:prstGeom prst="rect">
            <a:avLst/>
          </a:prstGeom>
        </p:spPr>
      </p:pic>
    </p:spTree>
    <p:extLst>
      <p:ext uri="{BB962C8B-B14F-4D97-AF65-F5344CB8AC3E}">
        <p14:creationId xmlns:p14="http://schemas.microsoft.com/office/powerpoint/2010/main" val="26499180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447800"/>
            <a:ext cx="4038600" cy="4718304"/>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600"/>
            </a:lvl3pPr>
            <a:lvl4pPr marL="1005840" indent="-182880">
              <a:buClr>
                <a:srgbClr val="005288"/>
              </a:buClr>
              <a:buFont typeface="Arial" pitchFamily="34" charset="0"/>
              <a:buChar char="–"/>
              <a:defRPr sz="16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ntent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000" b="0">
                <a:solidFill>
                  <a:srgbClr val="00528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33600"/>
            <a:ext cx="3931920" cy="3951288"/>
          </a:xfrm>
        </p:spPr>
        <p:txBody>
          <a:bodyPr/>
          <a:lstStyle>
            <a:lvl1pPr>
              <a:buClr>
                <a:srgbClr val="005288"/>
              </a:buClr>
              <a:defRPr sz="2000"/>
            </a:lvl1pPr>
            <a:lvl2pPr marL="457200" indent="-182880" algn="l">
              <a:buClr>
                <a:srgbClr val="005288"/>
              </a:buClr>
              <a:buFont typeface="Arial" pitchFamily="34" charset="0"/>
              <a:buChar char="◦"/>
              <a:defRPr sz="1800"/>
            </a:lvl2pPr>
            <a:lvl3pPr marL="731520" indent="-182880">
              <a:buClr>
                <a:srgbClr val="005288"/>
              </a:buClr>
              <a:buFont typeface="Arial" pitchFamily="34" charset="0"/>
              <a:buChar char="▪"/>
              <a:defRPr sz="1800"/>
            </a:lvl3pPr>
            <a:lvl4pPr marL="1108710" indent="-285750">
              <a:buClr>
                <a:srgbClr val="005288"/>
              </a:buClr>
              <a:buFont typeface="Arial" pitchFamily="34" charset="0"/>
              <a:buChar cha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754880" y="13716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lang="en-US" sz="2000" b="0" kern="1200" dirty="0" smtClean="0">
                <a:solidFill>
                  <a:srgbClr val="005288"/>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4880" y="2133600"/>
            <a:ext cx="3931920" cy="3951288"/>
          </a:xfrm>
        </p:spPr>
        <p:txBody>
          <a:bodyPr/>
          <a:lstStyle>
            <a:lvl1pPr>
              <a:buClr>
                <a:srgbClr val="005288"/>
              </a:buClr>
              <a:defRPr sz="2000"/>
            </a:lvl1pPr>
            <a:lvl2pPr marL="457200" indent="-182880">
              <a:buClr>
                <a:srgbClr val="005288"/>
              </a:buClr>
              <a:buFont typeface="Arial" pitchFamily="34" charset="0"/>
              <a:buChar char="◦"/>
              <a:defRPr sz="1800"/>
            </a:lvl2pPr>
            <a:lvl3pPr marL="731520" indent="-182880">
              <a:buClr>
                <a:srgbClr val="005288"/>
              </a:buClr>
              <a:buFont typeface="Arial" pitchFamily="34" charset="0"/>
              <a:buChar char="▪"/>
              <a:defRPr sz="1800"/>
            </a:lvl3pPr>
            <a:lvl4pPr marL="1005840" indent="-182880">
              <a:buClr>
                <a:srgbClr val="005288"/>
              </a:buClr>
              <a:buFont typeface="Arial" pitchFamily="34" charset="0"/>
              <a:buChar char="–"/>
              <a:defRPr sz="1600"/>
            </a:lvl4pPr>
            <a:lvl5pPr>
              <a:buClr>
                <a:srgbClr val="005288"/>
              </a:buCl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Picture Placeholder 2"/>
          <p:cNvSpPr>
            <a:spLocks noGrp="1"/>
          </p:cNvSpPr>
          <p:nvPr>
            <p:ph type="pic" idx="1"/>
          </p:nvPr>
        </p:nvSpPr>
        <p:spPr>
          <a:xfrm>
            <a:off x="2858610" y="1143000"/>
            <a:ext cx="5904390" cy="5029201"/>
          </a:xfrm>
          <a:noFill/>
          <a:ln>
            <a:noFill/>
          </a:ln>
        </p:spPr>
        <p:style>
          <a:lnRef idx="2">
            <a:schemeClr val="dk1"/>
          </a:lnRef>
          <a:fillRef idx="1001">
            <a:schemeClr val="lt1"/>
          </a:fillRef>
          <a:effectRef idx="0">
            <a:schemeClr val="dk1"/>
          </a:effectRef>
          <a:fontRef idx="none"/>
        </p:style>
        <p:txBody>
          <a:bodyPr>
            <a:normAutofit/>
          </a:bodyPr>
          <a:lstStyle>
            <a:lvl1pPr marL="0" indent="0">
              <a:buNone/>
              <a:defRPr sz="2400">
                <a:ln>
                  <a:noFill/>
                </a:ln>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Text Placeholder 3"/>
          <p:cNvSpPr>
            <a:spLocks noGrp="1"/>
          </p:cNvSpPr>
          <p:nvPr>
            <p:ph type="body" sz="half" idx="2"/>
          </p:nvPr>
        </p:nvSpPr>
        <p:spPr>
          <a:xfrm>
            <a:off x="457200" y="2133600"/>
            <a:ext cx="2139696" cy="40386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Text Placeholder 3"/>
          <p:cNvSpPr>
            <a:spLocks noGrp="1"/>
          </p:cNvSpPr>
          <p:nvPr>
            <p:ph type="body" sz="half" idx="10"/>
          </p:nvPr>
        </p:nvSpPr>
        <p:spPr>
          <a:xfrm>
            <a:off x="457200" y="1143000"/>
            <a:ext cx="2139696" cy="914400"/>
          </a:xfrm>
        </p:spPr>
        <p:txBody>
          <a:bodyPr>
            <a:noAutofit/>
          </a:bodyPr>
          <a:lstStyle>
            <a:lvl1pPr marL="0" indent="0">
              <a:buNone/>
              <a:defRPr sz="2000">
                <a:solidFill>
                  <a:srgbClr val="00528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35042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0"/>
            <a:ext cx="9153525" cy="6865144"/>
          </a:xfrm>
          <a:prstGeom prst="rect">
            <a:avLst/>
          </a:prstGeom>
        </p:spPr>
      </p:pic>
      <p:sp>
        <p:nvSpPr>
          <p:cNvPr id="2" name="Title 1"/>
          <p:cNvSpPr>
            <a:spLocks noGrp="1"/>
          </p:cNvSpPr>
          <p:nvPr>
            <p:ph type="title"/>
          </p:nvPr>
        </p:nvSpPr>
        <p:spPr>
          <a:xfrm>
            <a:off x="381000" y="2286000"/>
            <a:ext cx="8229600" cy="990600"/>
          </a:xfrm>
        </p:spPr>
        <p:txBody>
          <a:bodyPr anchor="b">
            <a:normAutofit/>
          </a:bodyPr>
          <a:lstStyle>
            <a:lvl1pPr algn="r">
              <a:defRPr sz="4000">
                <a:solidFill>
                  <a:srgbClr val="005288"/>
                </a:solidFill>
              </a:defRPr>
            </a:lvl1pPr>
          </a:lstStyle>
          <a:p>
            <a:r>
              <a:rPr lang="en-US" dirty="0" smtClean="0"/>
              <a:t>Click to edit Master title style</a:t>
            </a:r>
            <a:endParaRPr lang="en-US" dirty="0"/>
          </a:p>
        </p:txBody>
      </p:sp>
      <p:sp>
        <p:nvSpPr>
          <p:cNvPr id="8" name="Text Placeholder 3"/>
          <p:cNvSpPr>
            <a:spLocks noGrp="1"/>
          </p:cNvSpPr>
          <p:nvPr>
            <p:ph type="body" sz="half" idx="2"/>
          </p:nvPr>
        </p:nvSpPr>
        <p:spPr>
          <a:xfrm>
            <a:off x="381000" y="3352800"/>
            <a:ext cx="8229600" cy="1905000"/>
          </a:xfrm>
        </p:spPr>
        <p:txBody>
          <a:bodyPr>
            <a:normAutofit/>
          </a:bodyPr>
          <a:lstStyle>
            <a:lvl1pPr marL="0" indent="0" algn="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93000" y="6248400"/>
            <a:ext cx="1397000" cy="419100"/>
          </a:xfrm>
          <a:prstGeom prst="rect">
            <a:avLst/>
          </a:prstGeom>
        </p:spPr>
      </p:pic>
      <p:pic>
        <p:nvPicPr>
          <p:cNvPr id="6" name="Picture 2" descr="C:\Users\peter\AppData\Local\Temp\Rar$DR14.878\Composite Software Endorsement Mark\Composite_Software_2C_TM_Lef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7200" y="6324600"/>
            <a:ext cx="1676399" cy="28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11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983"/>
            <a:ext cx="9143999" cy="6856034"/>
          </a:xfrm>
          <a:prstGeom prst="rect">
            <a:avLst/>
          </a:prstGeom>
        </p:spPr>
      </p:pic>
      <p:sp>
        <p:nvSpPr>
          <p:cNvPr id="2" name="Title Placeholder 1"/>
          <p:cNvSpPr>
            <a:spLocks noGrp="1"/>
          </p:cNvSpPr>
          <p:nvPr>
            <p:ph type="title"/>
          </p:nvPr>
        </p:nvSpPr>
        <p:spPr>
          <a:xfrm>
            <a:off x="304800" y="76200"/>
            <a:ext cx="8534400" cy="8382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491194" y="6397803"/>
            <a:ext cx="1219200" cy="365760"/>
          </a:xfrm>
          <a:prstGeom prst="rect">
            <a:avLst/>
          </a:prstGeom>
        </p:spPr>
      </p:pic>
      <p:sp>
        <p:nvSpPr>
          <p:cNvPr id="12" name="Rectangle 11"/>
          <p:cNvSpPr/>
          <p:nvPr userDrawn="1"/>
        </p:nvSpPr>
        <p:spPr>
          <a:xfrm>
            <a:off x="304800" y="6248400"/>
            <a:ext cx="84074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a:spLocks/>
          </p:cNvSpPr>
          <p:nvPr userDrawn="1"/>
        </p:nvSpPr>
        <p:spPr>
          <a:xfrm>
            <a:off x="381000" y="6400800"/>
            <a:ext cx="457200" cy="298861"/>
          </a:xfrm>
          <a:prstGeom prst="rect">
            <a:avLst/>
          </a:prstGeom>
        </p:spPr>
        <p:txBody>
          <a:bodyP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BB5D3-31BF-41AD-B278-3BBADAF18767}" type="slidenum">
              <a:rPr lang="en-US" sz="1000" smtClean="0"/>
              <a:pPr/>
              <a:t>‹#›</a:t>
            </a:fld>
            <a:endParaRPr lang="en-US" dirty="0"/>
          </a:p>
        </p:txBody>
      </p:sp>
      <p:sp>
        <p:nvSpPr>
          <p:cNvPr id="10" name="Text Placeholder 3"/>
          <p:cNvSpPr txBox="1">
            <a:spLocks/>
          </p:cNvSpPr>
          <p:nvPr userDrawn="1"/>
        </p:nvSpPr>
        <p:spPr>
          <a:xfrm>
            <a:off x="2286000" y="6553200"/>
            <a:ext cx="4572000" cy="228600"/>
          </a:xfrm>
          <a:prstGeom prst="rect">
            <a:avLst/>
          </a:prstGeom>
        </p:spPr>
        <p:txBody>
          <a:bodyPr/>
          <a:lstStyle>
            <a:lvl1pPr marL="0" indent="0" algn="ctr" defTabSz="914400" rtl="0" eaLnBrk="1" latinLnBrk="0" hangingPunct="1">
              <a:spcBef>
                <a:spcPct val="20000"/>
              </a:spcBef>
              <a:spcAft>
                <a:spcPts val="600"/>
              </a:spcAft>
              <a:buClrTx/>
              <a:buFont typeface="Arial" pitchFamily="34" charset="0"/>
              <a:buNone/>
              <a:defRPr sz="900" b="0" kern="1200">
                <a:solidFill>
                  <a:schemeClr val="bg1">
                    <a:lumMod val="50000"/>
                  </a:schemeClr>
                </a:solidFill>
                <a:latin typeface="Arial" pitchFamily="34" charset="0"/>
                <a:ea typeface="+mn-ea"/>
                <a:cs typeface="Arial" pitchFamily="34" charset="0"/>
              </a:defRPr>
            </a:lvl1pPr>
            <a:lvl2pPr marL="457200" indent="0" algn="l" defTabSz="914400" rtl="0" eaLnBrk="1" latinLnBrk="0" hangingPunct="1">
              <a:spcBef>
                <a:spcPct val="20000"/>
              </a:spcBef>
              <a:buClrTx/>
              <a:buFont typeface="Courier New" pitchFamily="49" charset="0"/>
              <a:buNone/>
              <a:defRPr sz="1200" kern="1200">
                <a:solidFill>
                  <a:schemeClr val="tx1"/>
                </a:solidFill>
                <a:latin typeface="+mn-lt"/>
                <a:ea typeface="+mn-ea"/>
                <a:cs typeface="+mn-cs"/>
              </a:defRPr>
            </a:lvl2pPr>
            <a:lvl3pPr marL="914400" indent="0" algn="l" defTabSz="914400" rtl="0" eaLnBrk="1" latinLnBrk="0" hangingPunct="1">
              <a:spcBef>
                <a:spcPct val="20000"/>
              </a:spcBef>
              <a:buClrTx/>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spcBef>
                <a:spcPct val="20000"/>
              </a:spcBef>
              <a:buClrTx/>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ClrTx/>
              <a:buFont typeface="Arial" pitchFamily="34" charset="0"/>
              <a:buNone/>
              <a:defRPr sz="900" kern="1200" baseline="0">
                <a:solidFill>
                  <a:schemeClr val="tx1"/>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900" kern="1200">
                <a:solidFill>
                  <a:schemeClr val="tx1"/>
                </a:solidFill>
                <a:latin typeface="+mn-lt"/>
                <a:ea typeface="+mn-ea"/>
                <a:cs typeface="+mn-cs"/>
              </a:defRPr>
            </a:lvl9pPr>
          </a:lstStyle>
          <a:p>
            <a:r>
              <a:rPr lang="en-US" dirty="0" smtClean="0"/>
              <a:t>© 2013 Composite Software, Inc., Composite Proprietary</a:t>
            </a:r>
          </a:p>
        </p:txBody>
      </p:sp>
      <p:pic>
        <p:nvPicPr>
          <p:cNvPr id="11" name="Picture 2" descr="C:\Users\peter\AppData\Local\Temp\Rar$DR14.878\Composite Software Endorsement Mark\Composite_Software_2C_TM_Left.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6423152"/>
            <a:ext cx="1676399" cy="2824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57" r:id="rId5"/>
    <p:sldLayoutId id="2147483742" r:id="rId6"/>
    <p:sldLayoutId id="2147483738" r:id="rId7"/>
    <p:sldLayoutId id="2147483739" r:id="rId8"/>
    <p:sldLayoutId id="2147483755" r:id="rId9"/>
    <p:sldLayoutId id="2147483756" r:id="rId10"/>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spc="-100" baseline="0">
          <a:solidFill>
            <a:schemeClr val="bg1"/>
          </a:solidFill>
          <a:latin typeface="+mj-lt"/>
          <a:ea typeface="+mj-ea"/>
          <a:cs typeface="+mj-cs"/>
        </a:defRPr>
      </a:lvl1pPr>
    </p:titleStyle>
    <p:bodyStyle>
      <a:lvl1pPr marL="182880" indent="-182880" algn="l" defTabSz="914400" rtl="0" eaLnBrk="1" latinLnBrk="0" hangingPunct="1">
        <a:spcBef>
          <a:spcPts val="1200"/>
        </a:spcBef>
        <a:buClr>
          <a:srgbClr val="005288"/>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rgbClr val="005288"/>
        </a:buClr>
        <a:buSzPct val="85000"/>
        <a:buFont typeface="Arial" pitchFamily="34" charset="0"/>
        <a:buChar char="◦"/>
        <a:defRPr sz="2000" kern="1200">
          <a:solidFill>
            <a:schemeClr val="tx1">
              <a:lumMod val="65000"/>
              <a:lumOff val="35000"/>
            </a:schemeClr>
          </a:solidFill>
          <a:latin typeface="+mn-lt"/>
          <a:ea typeface="+mn-ea"/>
          <a:cs typeface="+mn-cs"/>
        </a:defRPr>
      </a:lvl2pPr>
      <a:lvl3pPr marL="731520" indent="-182880" algn="l" defTabSz="914400" rtl="0" eaLnBrk="1" latinLnBrk="0" hangingPunct="1">
        <a:spcBef>
          <a:spcPct val="20000"/>
        </a:spcBef>
        <a:buClr>
          <a:srgbClr val="005288"/>
        </a:buClr>
        <a:buSzPct val="90000"/>
        <a:buFont typeface="Arial" pitchFamily="34" charset="0"/>
        <a:buChar char="▪"/>
        <a:defRPr sz="1800" kern="1200">
          <a:solidFill>
            <a:schemeClr val="tx1">
              <a:lumMod val="65000"/>
              <a:lumOff val="35000"/>
            </a:schemeClr>
          </a:solidFill>
          <a:latin typeface="+mn-lt"/>
          <a:ea typeface="+mn-ea"/>
          <a:cs typeface="+mn-cs"/>
        </a:defRPr>
      </a:lvl3pPr>
      <a:lvl4pPr marL="1005840" indent="-182880" algn="l" defTabSz="914400" rtl="0" eaLnBrk="1" latinLnBrk="0" hangingPunct="1">
        <a:spcBef>
          <a:spcPct val="20000"/>
        </a:spcBef>
        <a:buClr>
          <a:srgbClr val="005288"/>
        </a:buClr>
        <a:buFont typeface="Arial" pitchFamily="34" charset="0"/>
        <a:buChar char="–"/>
        <a:defRPr sz="1600" kern="1200">
          <a:solidFill>
            <a:schemeClr val="tx1">
              <a:lumMod val="65000"/>
              <a:lumOff val="35000"/>
            </a:schemeClr>
          </a:solidFill>
          <a:latin typeface="+mn-lt"/>
          <a:ea typeface="+mn-ea"/>
          <a:cs typeface="+mn-cs"/>
        </a:defRPr>
      </a:lvl4pPr>
      <a:lvl5pPr marL="1188720" indent="-137160" algn="l" defTabSz="914400" rtl="0" eaLnBrk="1" latinLnBrk="0" hangingPunct="1">
        <a:spcBef>
          <a:spcPct val="20000"/>
        </a:spcBef>
        <a:buClr>
          <a:srgbClr val="005288"/>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ctrTitle"/>
          </p:nvPr>
        </p:nvSpPr>
        <p:spPr>
          <a:xfrm>
            <a:off x="1219200" y="2133600"/>
            <a:ext cx="7543800" cy="2070100"/>
          </a:xfrm>
        </p:spPr>
        <p:txBody>
          <a:bodyPr/>
          <a:lstStyle/>
          <a:p>
            <a:pPr eaLnBrk="1" hangingPunct="1"/>
            <a:r>
              <a:rPr lang="en-US" sz="3600" dirty="0" smtClean="0"/>
              <a:t>Composite  Software</a:t>
            </a:r>
            <a:br>
              <a:rPr lang="en-US" sz="3600" dirty="0" smtClean="0"/>
            </a:br>
            <a:r>
              <a:rPr lang="en-US" sz="3600" dirty="0" smtClean="0"/>
              <a:t>Data  Abstraction</a:t>
            </a:r>
            <a:br>
              <a:rPr lang="en-US" sz="3600" dirty="0" smtClean="0"/>
            </a:br>
            <a:r>
              <a:rPr lang="en-US" sz="3600" dirty="0" smtClean="0"/>
              <a:t>Best  Practices</a:t>
            </a:r>
          </a:p>
        </p:txBody>
      </p:sp>
      <p:sp>
        <p:nvSpPr>
          <p:cNvPr id="13315" name="Rectangle 3"/>
          <p:cNvSpPr>
            <a:spLocks noGrp="1" noChangeArrowheads="1"/>
          </p:cNvSpPr>
          <p:nvPr>
            <p:ph type="subTitle" idx="1"/>
          </p:nvPr>
        </p:nvSpPr>
        <p:spPr>
          <a:xfrm>
            <a:off x="3657600" y="4191000"/>
            <a:ext cx="3954463" cy="1143000"/>
          </a:xfrm>
        </p:spPr>
        <p:txBody>
          <a:bodyPr/>
          <a:lstStyle/>
          <a:p>
            <a:pPr eaLnBrk="1" hangingPunct="1"/>
            <a:r>
              <a:rPr lang="en-US" dirty="0" smtClean="0"/>
              <a:t>Name</a:t>
            </a:r>
          </a:p>
        </p:txBody>
      </p:sp>
    </p:spTree>
    <p:extLst>
      <p:ext uri="{BB962C8B-B14F-4D97-AF65-F5344CB8AC3E}">
        <p14:creationId xmlns:p14="http://schemas.microsoft.com/office/powerpoint/2010/main" val="1282305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a:xfrm>
            <a:off x="457200" y="76200"/>
            <a:ext cx="8686800" cy="685800"/>
          </a:xfrm>
        </p:spPr>
        <p:txBody>
          <a:bodyPr>
            <a:normAutofit fontScale="90000"/>
          </a:bodyPr>
          <a:lstStyle/>
          <a:p>
            <a:pPr eaLnBrk="1" hangingPunct="1"/>
            <a:r>
              <a:rPr lang="en-US" dirty="0" smtClean="0"/>
              <a:t>Data Abstraction Reference Architecture Implementation</a:t>
            </a:r>
            <a:br>
              <a:rPr lang="en-US" dirty="0" smtClean="0"/>
            </a:br>
            <a:r>
              <a:rPr lang="en-US" sz="1700" dirty="0" smtClean="0"/>
              <a:t>Physical Layer (Formatting)</a:t>
            </a:r>
          </a:p>
        </p:txBody>
      </p:sp>
      <p:sp>
        <p:nvSpPr>
          <p:cNvPr id="22533" name="Rectangle 3"/>
          <p:cNvSpPr>
            <a:spLocks noGrp="1"/>
          </p:cNvSpPr>
          <p:nvPr>
            <p:ph type="body" idx="1"/>
          </p:nvPr>
        </p:nvSpPr>
        <p:spPr>
          <a:xfrm>
            <a:off x="457200" y="2819400"/>
            <a:ext cx="3505200" cy="3810000"/>
          </a:xfrm>
        </p:spPr>
        <p:txBody>
          <a:bodyPr>
            <a:normAutofit lnSpcReduction="10000"/>
          </a:bodyPr>
          <a:lstStyle/>
          <a:p>
            <a:pPr eaLnBrk="1" hangingPunct="1">
              <a:lnSpc>
                <a:spcPct val="80000"/>
              </a:lnSpc>
            </a:pPr>
            <a:r>
              <a:rPr lang="en-US" sz="2000" dirty="0" smtClean="0"/>
              <a:t>One-to-one mapping</a:t>
            </a:r>
          </a:p>
          <a:p>
            <a:pPr lvl="1" eaLnBrk="1" hangingPunct="1">
              <a:lnSpc>
                <a:spcPct val="80000"/>
              </a:lnSpc>
            </a:pPr>
            <a:r>
              <a:rPr lang="en-US" sz="1800" dirty="0" smtClean="0"/>
              <a:t>Typically SQL-based for easy maintainability</a:t>
            </a:r>
          </a:p>
          <a:p>
            <a:pPr eaLnBrk="1" hangingPunct="1">
              <a:lnSpc>
                <a:spcPct val="80000"/>
              </a:lnSpc>
            </a:pPr>
            <a:r>
              <a:rPr lang="en-US" sz="2000" dirty="0" smtClean="0"/>
              <a:t>Simple mapping functions including:</a:t>
            </a:r>
          </a:p>
          <a:p>
            <a:pPr lvl="1" eaLnBrk="1" hangingPunct="1">
              <a:lnSpc>
                <a:spcPct val="80000"/>
              </a:lnSpc>
            </a:pPr>
            <a:r>
              <a:rPr lang="en-US" sz="1800" dirty="0" smtClean="0"/>
              <a:t>Name aliasing</a:t>
            </a:r>
          </a:p>
          <a:p>
            <a:pPr lvl="1" eaLnBrk="1" hangingPunct="1">
              <a:lnSpc>
                <a:spcPct val="80000"/>
              </a:lnSpc>
            </a:pPr>
            <a:r>
              <a:rPr lang="en-US" sz="1800" dirty="0" smtClean="0"/>
              <a:t>Value formatting</a:t>
            </a:r>
          </a:p>
          <a:p>
            <a:pPr lvl="1" eaLnBrk="1" hangingPunct="1">
              <a:lnSpc>
                <a:spcPct val="80000"/>
              </a:lnSpc>
            </a:pPr>
            <a:r>
              <a:rPr lang="en-US" sz="1800" dirty="0" smtClean="0"/>
              <a:t>Data type casting</a:t>
            </a:r>
          </a:p>
          <a:p>
            <a:pPr lvl="1" eaLnBrk="1" hangingPunct="1">
              <a:lnSpc>
                <a:spcPct val="80000"/>
              </a:lnSpc>
            </a:pPr>
            <a:r>
              <a:rPr lang="en-US" sz="1800" dirty="0" smtClean="0"/>
              <a:t>Simple derived columns</a:t>
            </a:r>
          </a:p>
          <a:p>
            <a:pPr lvl="1" eaLnBrk="1" hangingPunct="1">
              <a:lnSpc>
                <a:spcPct val="80000"/>
              </a:lnSpc>
            </a:pPr>
            <a:r>
              <a:rPr lang="en-US" sz="1800" dirty="0" smtClean="0"/>
              <a:t>Null mapping</a:t>
            </a:r>
          </a:p>
          <a:p>
            <a:pPr lvl="1" eaLnBrk="1" hangingPunct="1">
              <a:lnSpc>
                <a:spcPct val="80000"/>
              </a:lnSpc>
            </a:pPr>
            <a:r>
              <a:rPr lang="en-US" sz="1800" dirty="0" smtClean="0"/>
              <a:t>Light data quality</a:t>
            </a:r>
          </a:p>
          <a:p>
            <a:pPr eaLnBrk="1" hangingPunct="1">
              <a:lnSpc>
                <a:spcPct val="80000"/>
              </a:lnSpc>
            </a:pPr>
            <a:r>
              <a:rPr lang="en-US" sz="2000" dirty="0" smtClean="0"/>
              <a:t>Rebinding</a:t>
            </a:r>
          </a:p>
          <a:p>
            <a:pPr eaLnBrk="1" hangingPunct="1">
              <a:lnSpc>
                <a:spcPct val="80000"/>
              </a:lnSpc>
            </a:pPr>
            <a:r>
              <a:rPr lang="en-US" sz="2000" dirty="0" smtClean="0"/>
              <a:t>Caching</a:t>
            </a:r>
            <a:endParaRPr lang="en-US" sz="2200" dirty="0" smtClean="0"/>
          </a:p>
        </p:txBody>
      </p:sp>
      <p:grpSp>
        <p:nvGrpSpPr>
          <p:cNvPr id="2" name="Group 1"/>
          <p:cNvGrpSpPr/>
          <p:nvPr/>
        </p:nvGrpSpPr>
        <p:grpSpPr>
          <a:xfrm>
            <a:off x="4166633" y="2819400"/>
            <a:ext cx="4889500" cy="3810000"/>
            <a:chOff x="4166633" y="2819400"/>
            <a:chExt cx="4889500" cy="3810000"/>
          </a:xfrm>
        </p:grpSpPr>
        <p:pic>
          <p:nvPicPr>
            <p:cNvPr id="2254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633" y="2819400"/>
              <a:ext cx="48895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22536" name="Rectangle 14"/>
            <p:cNvSpPr>
              <a:spLocks noChangeArrowheads="1"/>
            </p:cNvSpPr>
            <p:nvPr/>
          </p:nvSpPr>
          <p:spPr bwMode="auto">
            <a:xfrm>
              <a:off x="4201886" y="3766458"/>
              <a:ext cx="4648200" cy="2286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A6EE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chemeClr val="tx1"/>
                </a:solidFill>
                <a:latin typeface="Times New Roman" pitchFamily="18" charset="0"/>
              </a:endParaRPr>
            </a:p>
          </p:txBody>
        </p:sp>
        <p:sp>
          <p:nvSpPr>
            <p:cNvPr id="22537" name="Text Box 15"/>
            <p:cNvSpPr txBox="1">
              <a:spLocks noChangeArrowheads="1"/>
            </p:cNvSpPr>
            <p:nvPr/>
          </p:nvSpPr>
          <p:spPr bwMode="auto">
            <a:xfrm>
              <a:off x="5486400" y="2819400"/>
              <a:ext cx="1447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1200" b="1">
                  <a:solidFill>
                    <a:schemeClr val="accent2"/>
                  </a:solidFill>
                  <a:latin typeface="Times New Roman" pitchFamily="18" charset="0"/>
                </a:rPr>
                <a:t>Column = Physical Name</a:t>
              </a:r>
            </a:p>
          </p:txBody>
        </p:sp>
        <p:sp>
          <p:nvSpPr>
            <p:cNvPr id="22538" name="Text Box 16"/>
            <p:cNvSpPr txBox="1">
              <a:spLocks noChangeArrowheads="1"/>
            </p:cNvSpPr>
            <p:nvPr/>
          </p:nvSpPr>
          <p:spPr bwMode="auto">
            <a:xfrm>
              <a:off x="7315200" y="2895600"/>
              <a:ext cx="145891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spcBef>
                  <a:spcPct val="50000"/>
                </a:spcBef>
              </a:pPr>
              <a:r>
                <a:rPr lang="en-US" sz="1200" b="1">
                  <a:solidFill>
                    <a:schemeClr val="accent2"/>
                  </a:solidFill>
                  <a:latin typeface="Times New Roman" pitchFamily="18" charset="0"/>
                </a:rPr>
                <a:t>Alias = Abstract / Canonical Name</a:t>
              </a:r>
            </a:p>
          </p:txBody>
        </p:sp>
        <p:sp>
          <p:nvSpPr>
            <p:cNvPr id="22539" name="Line 17"/>
            <p:cNvSpPr>
              <a:spLocks noChangeShapeType="1"/>
            </p:cNvSpPr>
            <p:nvPr/>
          </p:nvSpPr>
          <p:spPr bwMode="auto">
            <a:xfrm flipH="1">
              <a:off x="7162800" y="3352800"/>
              <a:ext cx="152397" cy="4136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Line 18"/>
            <p:cNvSpPr>
              <a:spLocks noChangeShapeType="1"/>
            </p:cNvSpPr>
            <p:nvPr/>
          </p:nvSpPr>
          <p:spPr bwMode="auto">
            <a:xfrm flipH="1">
              <a:off x="5372100" y="3200400"/>
              <a:ext cx="114300" cy="5660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1687" y="1068795"/>
            <a:ext cx="2602313" cy="1598205"/>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 y="885587"/>
            <a:ext cx="6401694" cy="1705213"/>
          </a:xfrm>
          <a:prstGeom prst="rect">
            <a:avLst/>
          </a:prstGeom>
        </p:spPr>
      </p:pic>
      <p:grpSp>
        <p:nvGrpSpPr>
          <p:cNvPr id="25" name="Group 24"/>
          <p:cNvGrpSpPr/>
          <p:nvPr/>
        </p:nvGrpSpPr>
        <p:grpSpPr>
          <a:xfrm>
            <a:off x="5678967" y="1676400"/>
            <a:ext cx="886933" cy="609600"/>
            <a:chOff x="5678967" y="1760538"/>
            <a:chExt cx="886933" cy="609600"/>
          </a:xfrm>
        </p:grpSpPr>
        <p:sp>
          <p:nvSpPr>
            <p:cNvPr id="26"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41021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264"/>
            <a:ext cx="6401694" cy="952633"/>
          </a:xfrm>
          <a:prstGeom prst="rect">
            <a:avLst/>
          </a:prstGeom>
        </p:spPr>
      </p:pic>
      <p:sp>
        <p:nvSpPr>
          <p:cNvPr id="23556" name="Rectangle 2"/>
          <p:cNvSpPr>
            <a:spLocks noGrp="1"/>
          </p:cNvSpPr>
          <p:nvPr>
            <p:ph type="title"/>
          </p:nvPr>
        </p:nvSpPr>
        <p:spPr>
          <a:xfrm>
            <a:off x="457200" y="76200"/>
            <a:ext cx="8686800" cy="685800"/>
          </a:xfrm>
        </p:spPr>
        <p:txBody>
          <a:bodyPr>
            <a:normAutofit fontScale="90000"/>
          </a:bodyPr>
          <a:lstStyle/>
          <a:p>
            <a:pPr eaLnBrk="1" hangingPunct="1"/>
            <a:r>
              <a:rPr lang="en-US" smtClean="0"/>
              <a:t>Data Abstraction Reference Architecture Implementation</a:t>
            </a:r>
            <a:br>
              <a:rPr lang="en-US" smtClean="0"/>
            </a:br>
            <a:r>
              <a:rPr lang="en-US" sz="1700" smtClean="0"/>
              <a:t>Business Layer</a:t>
            </a:r>
          </a:p>
        </p:txBody>
      </p:sp>
      <p:sp>
        <p:nvSpPr>
          <p:cNvPr id="23557" name="Rectangle 3"/>
          <p:cNvSpPr>
            <a:spLocks noGrp="1"/>
          </p:cNvSpPr>
          <p:nvPr>
            <p:ph type="body" idx="1"/>
          </p:nvPr>
        </p:nvSpPr>
        <p:spPr>
          <a:xfrm>
            <a:off x="228600" y="2819400"/>
            <a:ext cx="4114800" cy="3459163"/>
          </a:xfrm>
        </p:spPr>
        <p:txBody>
          <a:bodyPr/>
          <a:lstStyle/>
          <a:p>
            <a:pPr eaLnBrk="1" hangingPunct="1">
              <a:lnSpc>
                <a:spcPct val="80000"/>
              </a:lnSpc>
            </a:pPr>
            <a:r>
              <a:rPr lang="en-US" sz="2000" smtClean="0"/>
              <a:t>Create reusable components to serve multiple consumers</a:t>
            </a:r>
          </a:p>
          <a:p>
            <a:pPr eaLnBrk="1" hangingPunct="1">
              <a:lnSpc>
                <a:spcPct val="80000"/>
              </a:lnSpc>
            </a:pPr>
            <a:r>
              <a:rPr lang="en-US" sz="2000" smtClean="0"/>
              <a:t>Define business views, aka “data canonicals”:</a:t>
            </a:r>
          </a:p>
          <a:p>
            <a:pPr lvl="1" eaLnBrk="1" hangingPunct="1">
              <a:lnSpc>
                <a:spcPct val="80000"/>
              </a:lnSpc>
            </a:pPr>
            <a:r>
              <a:rPr lang="en-US" sz="1800" smtClean="0"/>
              <a:t>Orders, Customers, etc.</a:t>
            </a:r>
          </a:p>
          <a:p>
            <a:pPr lvl="1" eaLnBrk="1" hangingPunct="1">
              <a:lnSpc>
                <a:spcPct val="80000"/>
              </a:lnSpc>
            </a:pPr>
            <a:r>
              <a:rPr lang="en-US" sz="1800" smtClean="0"/>
              <a:t>Joins may occur at this level </a:t>
            </a:r>
          </a:p>
          <a:p>
            <a:pPr eaLnBrk="1" hangingPunct="1">
              <a:lnSpc>
                <a:spcPct val="80000"/>
              </a:lnSpc>
            </a:pPr>
            <a:r>
              <a:rPr lang="en-US" sz="2000" smtClean="0"/>
              <a:t>SQL-based for easy definition and maintenance </a:t>
            </a:r>
          </a:p>
          <a:p>
            <a:pPr eaLnBrk="1" hangingPunct="1">
              <a:lnSpc>
                <a:spcPct val="80000"/>
              </a:lnSpc>
            </a:pPr>
            <a:r>
              <a:rPr lang="en-US" sz="2000" smtClean="0"/>
              <a:t>Utilization of cost-based optimizer for efficient access to data</a:t>
            </a:r>
          </a:p>
        </p:txBody>
      </p:sp>
      <p:pic>
        <p:nvPicPr>
          <p:cNvPr id="235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233" y="2731318"/>
            <a:ext cx="4851792" cy="3669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1687" y="1068795"/>
            <a:ext cx="2602313" cy="1598205"/>
          </a:xfrm>
          <a:prstGeom prst="rect">
            <a:avLst/>
          </a:prstGeom>
        </p:spPr>
      </p:pic>
      <p:grpSp>
        <p:nvGrpSpPr>
          <p:cNvPr id="14" name="Group 13"/>
          <p:cNvGrpSpPr/>
          <p:nvPr/>
        </p:nvGrpSpPr>
        <p:grpSpPr>
          <a:xfrm>
            <a:off x="5742467" y="1661542"/>
            <a:ext cx="886933" cy="256710"/>
            <a:chOff x="5678967" y="1760538"/>
            <a:chExt cx="886933" cy="609600"/>
          </a:xfrm>
        </p:grpSpPr>
        <p:sp>
          <p:nvSpPr>
            <p:cNvPr id="15"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9715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p:cNvSpPr>
          <p:nvPr>
            <p:ph type="title"/>
          </p:nvPr>
        </p:nvSpPr>
        <p:spPr>
          <a:xfrm>
            <a:off x="457200" y="76200"/>
            <a:ext cx="8458200" cy="685800"/>
          </a:xfrm>
        </p:spPr>
        <p:txBody>
          <a:bodyPr>
            <a:normAutofit fontScale="90000"/>
          </a:bodyPr>
          <a:lstStyle/>
          <a:p>
            <a:pPr eaLnBrk="1" hangingPunct="1"/>
            <a:r>
              <a:rPr lang="en-US" dirty="0" smtClean="0"/>
              <a:t>Data Abstraction Reference Architecture Implementation </a:t>
            </a:r>
            <a:br>
              <a:rPr lang="en-US" dirty="0" smtClean="0"/>
            </a:br>
            <a:r>
              <a:rPr lang="en-US" sz="1700" dirty="0" smtClean="0"/>
              <a:t>Application Layer</a:t>
            </a:r>
          </a:p>
        </p:txBody>
      </p:sp>
      <p:sp>
        <p:nvSpPr>
          <p:cNvPr id="24581" name="Rectangle 3"/>
          <p:cNvSpPr>
            <a:spLocks noGrp="1"/>
          </p:cNvSpPr>
          <p:nvPr>
            <p:ph type="body" idx="1"/>
          </p:nvPr>
        </p:nvSpPr>
        <p:spPr>
          <a:xfrm>
            <a:off x="381000" y="3124200"/>
            <a:ext cx="3505200" cy="3154363"/>
          </a:xfrm>
        </p:spPr>
        <p:txBody>
          <a:bodyPr>
            <a:normAutofit lnSpcReduction="10000"/>
          </a:bodyPr>
          <a:lstStyle/>
          <a:p>
            <a:pPr eaLnBrk="1" hangingPunct="1">
              <a:lnSpc>
                <a:spcPct val="80000"/>
              </a:lnSpc>
            </a:pPr>
            <a:r>
              <a:rPr lang="en-US" sz="2000" smtClean="0"/>
              <a:t>Map business views into expected schema</a:t>
            </a:r>
          </a:p>
          <a:p>
            <a:pPr eaLnBrk="1" hangingPunct="1">
              <a:lnSpc>
                <a:spcPct val="80000"/>
              </a:lnSpc>
            </a:pPr>
            <a:r>
              <a:rPr lang="en-US" sz="2000" smtClean="0"/>
              <a:t>Shape business views into XML documents</a:t>
            </a:r>
          </a:p>
          <a:p>
            <a:pPr eaLnBrk="1" hangingPunct="1">
              <a:lnSpc>
                <a:spcPct val="80000"/>
              </a:lnSpc>
            </a:pPr>
            <a:r>
              <a:rPr lang="en-US" sz="2000" smtClean="0"/>
              <a:t>Introduce selection criteria to narrow result sets</a:t>
            </a:r>
          </a:p>
          <a:p>
            <a:pPr eaLnBrk="1" hangingPunct="1">
              <a:lnSpc>
                <a:spcPct val="80000"/>
              </a:lnSpc>
            </a:pPr>
            <a:r>
              <a:rPr lang="en-US" sz="2000" smtClean="0"/>
              <a:t>Expand queries to include multiple logical or abstract components</a:t>
            </a:r>
          </a:p>
          <a:p>
            <a:pPr eaLnBrk="1" hangingPunct="1">
              <a:lnSpc>
                <a:spcPct val="80000"/>
              </a:lnSpc>
            </a:pPr>
            <a:r>
              <a:rPr lang="en-US" sz="2000" smtClean="0"/>
              <a:t>Publish as Web services or SQL Views</a:t>
            </a:r>
          </a:p>
        </p:txBody>
      </p:sp>
      <p:pic>
        <p:nvPicPr>
          <p:cNvPr id="245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880" y="2895600"/>
            <a:ext cx="5275120" cy="342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1687" y="1068795"/>
            <a:ext cx="2602313" cy="1598205"/>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61819"/>
            <a:ext cx="6401694" cy="1476581"/>
          </a:xfrm>
          <a:prstGeom prst="rect">
            <a:avLst/>
          </a:prstGeom>
        </p:spPr>
      </p:pic>
      <p:grpSp>
        <p:nvGrpSpPr>
          <p:cNvPr id="14" name="Group 13"/>
          <p:cNvGrpSpPr/>
          <p:nvPr/>
        </p:nvGrpSpPr>
        <p:grpSpPr>
          <a:xfrm rot="10800000" flipH="1">
            <a:off x="6198704" y="1447800"/>
            <a:ext cx="443467" cy="304799"/>
            <a:chOff x="5678967" y="1760538"/>
            <a:chExt cx="886933" cy="609600"/>
          </a:xfrm>
        </p:grpSpPr>
        <p:sp>
          <p:nvSpPr>
            <p:cNvPr id="15"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49381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p:cNvSpPr>
          <p:nvPr>
            <p:ph type="title"/>
          </p:nvPr>
        </p:nvSpPr>
        <p:spPr/>
        <p:txBody>
          <a:bodyPr/>
          <a:lstStyle/>
          <a:p>
            <a:pPr eaLnBrk="1" hangingPunct="1"/>
            <a:r>
              <a:rPr lang="en-US" smtClean="0"/>
              <a:t>Summary of Key Benefits</a:t>
            </a:r>
          </a:p>
        </p:txBody>
      </p:sp>
      <p:sp>
        <p:nvSpPr>
          <p:cNvPr id="25604" name="Rectangle 3"/>
          <p:cNvSpPr>
            <a:spLocks noGrp="1"/>
          </p:cNvSpPr>
          <p:nvPr>
            <p:ph type="body" idx="1"/>
          </p:nvPr>
        </p:nvSpPr>
        <p:spPr/>
        <p:txBody>
          <a:bodyPr/>
          <a:lstStyle/>
          <a:p>
            <a:pPr eaLnBrk="1" hangingPunct="1">
              <a:lnSpc>
                <a:spcPct val="120000"/>
              </a:lnSpc>
              <a:spcBef>
                <a:spcPct val="0"/>
              </a:spcBef>
            </a:pPr>
            <a:r>
              <a:rPr lang="en-US" sz="2000" smtClean="0"/>
              <a:t>Faster Development</a:t>
            </a:r>
          </a:p>
          <a:p>
            <a:pPr lvl="1" eaLnBrk="1" hangingPunct="1">
              <a:lnSpc>
                <a:spcPct val="120000"/>
              </a:lnSpc>
              <a:spcBef>
                <a:spcPct val="0"/>
              </a:spcBef>
            </a:pPr>
            <a:r>
              <a:rPr lang="en-US" sz="1800" smtClean="0"/>
              <a:t>Build new applications and onboard new data sources faster</a:t>
            </a:r>
          </a:p>
          <a:p>
            <a:pPr eaLnBrk="1" hangingPunct="1">
              <a:lnSpc>
                <a:spcPct val="120000"/>
              </a:lnSpc>
              <a:spcBef>
                <a:spcPct val="0"/>
              </a:spcBef>
            </a:pPr>
            <a:r>
              <a:rPr lang="en-US" sz="2000" smtClean="0"/>
              <a:t>Reduced Complexity</a:t>
            </a:r>
          </a:p>
          <a:p>
            <a:pPr lvl="1" eaLnBrk="1" hangingPunct="1">
              <a:lnSpc>
                <a:spcPct val="120000"/>
              </a:lnSpc>
              <a:spcBef>
                <a:spcPct val="0"/>
              </a:spcBef>
            </a:pPr>
            <a:r>
              <a:rPr lang="en-US" sz="1800" smtClean="0"/>
              <a:t>Abstracted data structures that the business consumer understand</a:t>
            </a:r>
          </a:p>
          <a:p>
            <a:pPr eaLnBrk="1" hangingPunct="1">
              <a:lnSpc>
                <a:spcPct val="120000"/>
              </a:lnSpc>
              <a:spcBef>
                <a:spcPct val="0"/>
              </a:spcBef>
            </a:pPr>
            <a:r>
              <a:rPr lang="en-US" sz="2000" smtClean="0"/>
              <a:t>Simplified Change Management </a:t>
            </a:r>
          </a:p>
          <a:p>
            <a:pPr lvl="1" eaLnBrk="1" hangingPunct="1">
              <a:lnSpc>
                <a:spcPct val="120000"/>
              </a:lnSpc>
              <a:spcBef>
                <a:spcPct val="0"/>
              </a:spcBef>
            </a:pPr>
            <a:r>
              <a:rPr lang="en-US" sz="1800" smtClean="0"/>
              <a:t>Isolates changes in underlying sources</a:t>
            </a:r>
          </a:p>
          <a:p>
            <a:pPr eaLnBrk="1" hangingPunct="1">
              <a:lnSpc>
                <a:spcPct val="120000"/>
              </a:lnSpc>
              <a:spcBef>
                <a:spcPct val="0"/>
              </a:spcBef>
            </a:pPr>
            <a:r>
              <a:rPr lang="en-US" sz="2000" smtClean="0"/>
              <a:t>Better performance</a:t>
            </a:r>
          </a:p>
          <a:p>
            <a:pPr lvl="1" eaLnBrk="1" hangingPunct="1">
              <a:lnSpc>
                <a:spcPct val="120000"/>
              </a:lnSpc>
              <a:spcBef>
                <a:spcPct val="0"/>
              </a:spcBef>
            </a:pPr>
            <a:r>
              <a:rPr lang="en-US" sz="1800" smtClean="0"/>
              <a:t>Optimize queries across federated sources</a:t>
            </a:r>
          </a:p>
          <a:p>
            <a:pPr eaLnBrk="1" hangingPunct="1">
              <a:lnSpc>
                <a:spcPct val="120000"/>
              </a:lnSpc>
              <a:spcBef>
                <a:spcPct val="0"/>
              </a:spcBef>
            </a:pPr>
            <a:r>
              <a:rPr lang="en-US" sz="2000" smtClean="0"/>
              <a:t>Better control </a:t>
            </a:r>
          </a:p>
          <a:p>
            <a:pPr lvl="1" eaLnBrk="1" hangingPunct="1">
              <a:lnSpc>
                <a:spcPct val="120000"/>
              </a:lnSpc>
              <a:spcBef>
                <a:spcPct val="0"/>
              </a:spcBef>
            </a:pPr>
            <a:r>
              <a:rPr lang="en-US" sz="1800" smtClean="0"/>
              <a:t>Unify design and implementation within a complete data virtualization platform</a:t>
            </a:r>
          </a:p>
          <a:p>
            <a:pPr eaLnBrk="1" hangingPunct="1">
              <a:lnSpc>
                <a:spcPct val="120000"/>
              </a:lnSpc>
              <a:spcBef>
                <a:spcPct val="0"/>
              </a:spcBef>
            </a:pPr>
            <a:r>
              <a:rPr lang="en-US" sz="2000" smtClean="0"/>
              <a:t>Phased Implementation</a:t>
            </a:r>
          </a:p>
          <a:p>
            <a:pPr lvl="1" eaLnBrk="1" hangingPunct="1">
              <a:lnSpc>
                <a:spcPct val="120000"/>
              </a:lnSpc>
              <a:spcBef>
                <a:spcPct val="0"/>
              </a:spcBef>
            </a:pPr>
            <a:r>
              <a:rPr lang="en-US" sz="1800" smtClean="0"/>
              <a:t>Realize benefits quickly with incremental build out</a:t>
            </a:r>
          </a:p>
        </p:txBody>
      </p:sp>
    </p:spTree>
    <p:extLst>
      <p:ext uri="{BB962C8B-B14F-4D97-AF65-F5344CB8AC3E}">
        <p14:creationId xmlns:p14="http://schemas.microsoft.com/office/powerpoint/2010/main" val="3696076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p:txBody>
          <a:bodyPr/>
          <a:lstStyle/>
          <a:p>
            <a:pPr eaLnBrk="1" hangingPunct="1"/>
            <a:r>
              <a:rPr lang="en-US" smtClean="0"/>
              <a:t>Practical Next Steps</a:t>
            </a:r>
          </a:p>
        </p:txBody>
      </p:sp>
      <p:sp>
        <p:nvSpPr>
          <p:cNvPr id="26628" name="Rectangle 3"/>
          <p:cNvSpPr>
            <a:spLocks noGrp="1"/>
          </p:cNvSpPr>
          <p:nvPr>
            <p:ph type="body" idx="1"/>
          </p:nvPr>
        </p:nvSpPr>
        <p:spPr/>
        <p:txBody>
          <a:bodyPr>
            <a:normAutofit lnSpcReduction="10000"/>
          </a:bodyPr>
          <a:lstStyle/>
          <a:p>
            <a:pPr eaLnBrk="1" hangingPunct="1">
              <a:lnSpc>
                <a:spcPct val="120000"/>
              </a:lnSpc>
              <a:spcBef>
                <a:spcPct val="0"/>
              </a:spcBef>
            </a:pPr>
            <a:r>
              <a:rPr lang="en-US" sz="2000" dirty="0" smtClean="0"/>
              <a:t>Set achievable goals (without boiling the ocean)</a:t>
            </a:r>
          </a:p>
          <a:p>
            <a:pPr lvl="1" eaLnBrk="1" hangingPunct="1">
              <a:lnSpc>
                <a:spcPct val="120000"/>
              </a:lnSpc>
              <a:spcBef>
                <a:spcPct val="0"/>
              </a:spcBef>
            </a:pPr>
            <a:r>
              <a:rPr lang="en-US" sz="1800" dirty="0" smtClean="0"/>
              <a:t>Start with Projects and a focused team </a:t>
            </a:r>
          </a:p>
          <a:p>
            <a:pPr lvl="1" eaLnBrk="1" hangingPunct="1">
              <a:lnSpc>
                <a:spcPct val="120000"/>
              </a:lnSpc>
              <a:spcBef>
                <a:spcPct val="0"/>
              </a:spcBef>
            </a:pPr>
            <a:r>
              <a:rPr lang="en-US" sz="1800" dirty="0" smtClean="0"/>
              <a:t>With success, expand usage across Department and Enterprise level and broaden IT team involvement</a:t>
            </a:r>
          </a:p>
          <a:p>
            <a:pPr eaLnBrk="1" hangingPunct="1">
              <a:lnSpc>
                <a:spcPct val="120000"/>
              </a:lnSpc>
              <a:spcBef>
                <a:spcPct val="0"/>
              </a:spcBef>
            </a:pPr>
            <a:r>
              <a:rPr lang="en-US" sz="2000" dirty="0" smtClean="0"/>
              <a:t>Determine appropriate levels of abstraction</a:t>
            </a:r>
          </a:p>
          <a:p>
            <a:pPr lvl="1" eaLnBrk="1" hangingPunct="1">
              <a:lnSpc>
                <a:spcPct val="120000"/>
              </a:lnSpc>
              <a:spcBef>
                <a:spcPct val="0"/>
              </a:spcBef>
            </a:pPr>
            <a:r>
              <a:rPr lang="en-US" sz="1800" dirty="0" smtClean="0"/>
              <a:t>Are the four recommended layers right for you organization?</a:t>
            </a:r>
          </a:p>
          <a:p>
            <a:pPr lvl="1" eaLnBrk="1" hangingPunct="1">
              <a:lnSpc>
                <a:spcPct val="120000"/>
              </a:lnSpc>
              <a:spcBef>
                <a:spcPct val="0"/>
              </a:spcBef>
            </a:pPr>
            <a:r>
              <a:rPr lang="en-US" sz="1800" dirty="0" smtClean="0"/>
              <a:t>Do you need greater depth within one or more layers?</a:t>
            </a:r>
          </a:p>
          <a:p>
            <a:pPr eaLnBrk="1" hangingPunct="1">
              <a:lnSpc>
                <a:spcPct val="120000"/>
              </a:lnSpc>
              <a:spcBef>
                <a:spcPct val="0"/>
              </a:spcBef>
            </a:pPr>
            <a:r>
              <a:rPr lang="en-US" sz="2000" dirty="0" smtClean="0"/>
              <a:t>Determine modeling and mapping approach</a:t>
            </a:r>
          </a:p>
          <a:p>
            <a:pPr lvl="1" eaLnBrk="1" hangingPunct="1">
              <a:lnSpc>
                <a:spcPct val="120000"/>
              </a:lnSpc>
              <a:spcBef>
                <a:spcPct val="0"/>
              </a:spcBef>
            </a:pPr>
            <a:r>
              <a:rPr lang="en-US" sz="1800" dirty="0" smtClean="0"/>
              <a:t>Top down – you have a vision and you want to find the data to fulfill it</a:t>
            </a:r>
          </a:p>
          <a:p>
            <a:pPr lvl="1" eaLnBrk="1" hangingPunct="1">
              <a:lnSpc>
                <a:spcPct val="120000"/>
              </a:lnSpc>
              <a:spcBef>
                <a:spcPct val="0"/>
              </a:spcBef>
            </a:pPr>
            <a:r>
              <a:rPr lang="en-US" sz="1800" dirty="0" smtClean="0"/>
              <a:t>Bottom up – you know what your data looks like, now how do you make it usable by others</a:t>
            </a:r>
          </a:p>
          <a:p>
            <a:pPr eaLnBrk="1" hangingPunct="1">
              <a:lnSpc>
                <a:spcPct val="120000"/>
              </a:lnSpc>
              <a:spcBef>
                <a:spcPct val="0"/>
              </a:spcBef>
            </a:pPr>
            <a:r>
              <a:rPr lang="en-US" sz="2000" dirty="0" smtClean="0"/>
              <a:t>Start now!</a:t>
            </a:r>
          </a:p>
          <a:p>
            <a:pPr lvl="1" eaLnBrk="1" hangingPunct="1">
              <a:lnSpc>
                <a:spcPct val="120000"/>
              </a:lnSpc>
              <a:spcBef>
                <a:spcPct val="0"/>
              </a:spcBef>
            </a:pPr>
            <a:r>
              <a:rPr lang="en-US" sz="1800" dirty="0" smtClean="0"/>
              <a:t>Don’t over analyze</a:t>
            </a:r>
          </a:p>
          <a:p>
            <a:pPr lvl="1" eaLnBrk="1" hangingPunct="1">
              <a:lnSpc>
                <a:spcPct val="120000"/>
              </a:lnSpc>
              <a:spcBef>
                <a:spcPct val="0"/>
              </a:spcBef>
            </a:pPr>
            <a:r>
              <a:rPr lang="en-US" sz="1800" dirty="0" smtClean="0"/>
              <a:t>Doing will help you learn and make progress</a:t>
            </a:r>
          </a:p>
        </p:txBody>
      </p:sp>
    </p:spTree>
    <p:extLst>
      <p:ext uri="{BB962C8B-B14F-4D97-AF65-F5344CB8AC3E}">
        <p14:creationId xmlns:p14="http://schemas.microsoft.com/office/powerpoint/2010/main" val="1224559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subTitle" idx="1"/>
          </p:nvPr>
        </p:nvSpPr>
        <p:spPr>
          <a:xfrm>
            <a:off x="4876800" y="3200400"/>
            <a:ext cx="3357563" cy="877888"/>
          </a:xfrm>
        </p:spPr>
        <p:txBody>
          <a:bodyPr/>
          <a:lstStyle/>
          <a:p>
            <a:pPr eaLnBrk="1" hangingPunct="1"/>
            <a:r>
              <a:rPr lang="en-US" sz="2300" smtClean="0"/>
              <a:t>www.compositesw.com</a:t>
            </a:r>
          </a:p>
          <a:p>
            <a:pPr eaLnBrk="1" hangingPunct="1"/>
            <a:endParaRPr lang="en-US" sz="1400" smtClean="0"/>
          </a:p>
          <a:p>
            <a:pPr eaLnBrk="1" hangingPunct="1"/>
            <a:endParaRPr lang="en-US" sz="1400" smtClean="0"/>
          </a:p>
          <a:p>
            <a:pPr eaLnBrk="1" hangingPunct="1"/>
            <a:endParaRPr lang="en-US" sz="1400" smtClean="0"/>
          </a:p>
        </p:txBody>
      </p:sp>
    </p:spTree>
    <p:extLst>
      <p:ext uri="{BB962C8B-B14F-4D97-AF65-F5344CB8AC3E}">
        <p14:creationId xmlns:p14="http://schemas.microsoft.com/office/powerpoint/2010/main" val="27297792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740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a:lstStyle/>
          <a:p>
            <a:pPr eaLnBrk="1" hangingPunct="1"/>
            <a:r>
              <a:rPr lang="en-US" smtClean="0"/>
              <a:t>Agenda</a:t>
            </a:r>
          </a:p>
        </p:txBody>
      </p:sp>
      <p:sp>
        <p:nvSpPr>
          <p:cNvPr id="14340" name="Rectangle 3"/>
          <p:cNvSpPr>
            <a:spLocks noGrp="1"/>
          </p:cNvSpPr>
          <p:nvPr>
            <p:ph type="body" idx="1"/>
          </p:nvPr>
        </p:nvSpPr>
        <p:spPr/>
        <p:txBody>
          <a:bodyPr/>
          <a:lstStyle/>
          <a:p>
            <a:pPr eaLnBrk="1" hangingPunct="1"/>
            <a:r>
              <a:rPr lang="en-US" sz="2400" b="1" i="1" smtClean="0">
                <a:solidFill>
                  <a:srgbClr val="C82228"/>
                </a:solidFill>
              </a:rPr>
              <a:t>Data Abstraction Reference Architecture</a:t>
            </a:r>
          </a:p>
          <a:p>
            <a:pPr eaLnBrk="1" hangingPunct="1"/>
            <a:r>
              <a:rPr lang="en-US" sz="2400" smtClean="0"/>
              <a:t>Implementing Data Abstraction in Composite</a:t>
            </a:r>
          </a:p>
          <a:p>
            <a:pPr eaLnBrk="1" hangingPunct="1"/>
            <a:r>
              <a:rPr lang="en-US" sz="2400" smtClean="0"/>
              <a:t>Summary of Key Benefits</a:t>
            </a:r>
          </a:p>
          <a:p>
            <a:pPr eaLnBrk="1" hangingPunct="1"/>
            <a:r>
              <a:rPr lang="en-US" sz="2400" smtClean="0"/>
              <a:t>Practical Next Steps</a:t>
            </a:r>
          </a:p>
          <a:p>
            <a:pPr eaLnBrk="1" hangingPunct="1">
              <a:buFont typeface="Wingdings" pitchFamily="2" charset="2"/>
              <a:buNone/>
            </a:pPr>
            <a:endParaRPr lang="en-US" sz="2400"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1574402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a:lstStyle/>
          <a:p>
            <a:pPr eaLnBrk="1" hangingPunct="1"/>
            <a:r>
              <a:rPr lang="en-US" smtClean="0"/>
              <a:t>Data Abstraction Goals</a:t>
            </a:r>
            <a:br>
              <a:rPr lang="en-US" smtClean="0"/>
            </a:br>
            <a:r>
              <a:rPr lang="en-US" sz="1700" smtClean="0"/>
              <a:t>Achieve Reusability, Maintainability, and Performance</a:t>
            </a:r>
          </a:p>
        </p:txBody>
      </p:sp>
      <p:sp>
        <p:nvSpPr>
          <p:cNvPr id="15364" name="Rectangle 3"/>
          <p:cNvSpPr>
            <a:spLocks noGrp="1"/>
          </p:cNvSpPr>
          <p:nvPr>
            <p:ph type="body" idx="1"/>
          </p:nvPr>
        </p:nvSpPr>
        <p:spPr>
          <a:xfrm>
            <a:off x="457200" y="1066800"/>
            <a:ext cx="4191000" cy="5059363"/>
          </a:xfrm>
        </p:spPr>
        <p:txBody>
          <a:bodyPr>
            <a:normAutofit lnSpcReduction="10000"/>
          </a:bodyPr>
          <a:lstStyle/>
          <a:p>
            <a:pPr eaLnBrk="1" hangingPunct="1">
              <a:lnSpc>
                <a:spcPct val="120000"/>
              </a:lnSpc>
              <a:spcBef>
                <a:spcPct val="0"/>
              </a:spcBef>
            </a:pPr>
            <a:r>
              <a:rPr lang="en-US" sz="2000" smtClean="0"/>
              <a:t>Customer Challenges</a:t>
            </a:r>
          </a:p>
          <a:p>
            <a:pPr lvl="1" eaLnBrk="1" hangingPunct="1">
              <a:lnSpc>
                <a:spcPct val="120000"/>
              </a:lnSpc>
              <a:spcBef>
                <a:spcPct val="0"/>
              </a:spcBef>
            </a:pPr>
            <a:r>
              <a:rPr lang="en-US" sz="1400" smtClean="0"/>
              <a:t>Want to build a virtualized abstraction layer for applications to access instead of accessing the physical sources</a:t>
            </a:r>
          </a:p>
          <a:p>
            <a:pPr lvl="1" eaLnBrk="1" hangingPunct="1">
              <a:lnSpc>
                <a:spcPct val="120000"/>
              </a:lnSpc>
              <a:spcBef>
                <a:spcPct val="0"/>
              </a:spcBef>
            </a:pPr>
            <a:r>
              <a:rPr lang="en-US" sz="1400" smtClean="0"/>
              <a:t>Developers code similar logic many times, so partitioning is desired</a:t>
            </a:r>
            <a:endParaRPr lang="en-US" sz="1600" smtClean="0"/>
          </a:p>
          <a:p>
            <a:pPr lvl="1" eaLnBrk="1" hangingPunct="1">
              <a:lnSpc>
                <a:spcPct val="120000"/>
              </a:lnSpc>
              <a:spcBef>
                <a:spcPct val="0"/>
              </a:spcBef>
            </a:pPr>
            <a:r>
              <a:rPr lang="en-US" sz="1400" smtClean="0"/>
              <a:t>Layered approach is better, but layers can have performance overhead</a:t>
            </a:r>
          </a:p>
          <a:p>
            <a:pPr eaLnBrk="1" hangingPunct="1">
              <a:lnSpc>
                <a:spcPct val="120000"/>
              </a:lnSpc>
              <a:spcBef>
                <a:spcPct val="0"/>
              </a:spcBef>
            </a:pPr>
            <a:r>
              <a:rPr lang="en-US" sz="2000" smtClean="0"/>
              <a:t>Composite Solution</a:t>
            </a:r>
          </a:p>
          <a:p>
            <a:pPr lvl="1" eaLnBrk="1" hangingPunct="1">
              <a:lnSpc>
                <a:spcPct val="120000"/>
              </a:lnSpc>
              <a:spcBef>
                <a:spcPct val="0"/>
              </a:spcBef>
            </a:pPr>
            <a:r>
              <a:rPr lang="en-US" sz="1400" smtClean="0"/>
              <a:t>Decoupling and reuse sources via layered data virtualization implementation</a:t>
            </a:r>
          </a:p>
          <a:p>
            <a:pPr lvl="1" eaLnBrk="1" hangingPunct="1">
              <a:lnSpc>
                <a:spcPct val="120000"/>
              </a:lnSpc>
              <a:spcBef>
                <a:spcPct val="0"/>
              </a:spcBef>
            </a:pPr>
            <a:r>
              <a:rPr lang="en-US" sz="1400" smtClean="0"/>
              <a:t>Optimize away middle layers at runtime for better performance</a:t>
            </a:r>
          </a:p>
          <a:p>
            <a:pPr eaLnBrk="1" hangingPunct="1">
              <a:lnSpc>
                <a:spcPct val="120000"/>
              </a:lnSpc>
              <a:spcBef>
                <a:spcPct val="0"/>
              </a:spcBef>
            </a:pPr>
            <a:r>
              <a:rPr lang="en-US" sz="2000" smtClean="0"/>
              <a:t>Business Impact</a:t>
            </a:r>
          </a:p>
          <a:p>
            <a:pPr lvl="1" eaLnBrk="1" hangingPunct="1">
              <a:lnSpc>
                <a:spcPct val="120000"/>
              </a:lnSpc>
              <a:spcBef>
                <a:spcPct val="0"/>
              </a:spcBef>
            </a:pPr>
            <a:r>
              <a:rPr lang="en-US" sz="1400" smtClean="0"/>
              <a:t>Right information, when needed</a:t>
            </a:r>
          </a:p>
          <a:p>
            <a:pPr lvl="1" eaLnBrk="1" hangingPunct="1">
              <a:lnSpc>
                <a:spcPct val="120000"/>
              </a:lnSpc>
              <a:spcBef>
                <a:spcPct val="0"/>
              </a:spcBef>
            </a:pPr>
            <a:r>
              <a:rPr lang="en-US" sz="1400" smtClean="0"/>
              <a:t>More aligned business and IT model for better agility, efficiency, reuse</a:t>
            </a:r>
          </a:p>
          <a:p>
            <a:pPr lvl="1" eaLnBrk="1" hangingPunct="1">
              <a:lnSpc>
                <a:spcPct val="120000"/>
              </a:lnSpc>
              <a:spcBef>
                <a:spcPct val="0"/>
              </a:spcBef>
            </a:pPr>
            <a:r>
              <a:rPr lang="en-US" sz="1400" smtClean="0"/>
              <a:t>Business and IT change insulation </a:t>
            </a:r>
          </a:p>
          <a:p>
            <a:pPr lvl="1" eaLnBrk="1" hangingPunct="1">
              <a:lnSpc>
                <a:spcPct val="120000"/>
              </a:lnSpc>
              <a:spcBef>
                <a:spcPct val="0"/>
              </a:spcBef>
            </a:pPr>
            <a:r>
              <a:rPr lang="en-US" sz="1400" smtClean="0"/>
              <a:t>Better data security and control</a:t>
            </a:r>
          </a:p>
        </p:txBody>
      </p:sp>
      <p:grpSp>
        <p:nvGrpSpPr>
          <p:cNvPr id="15365" name="Group 75"/>
          <p:cNvGrpSpPr>
            <a:grpSpLocks/>
          </p:cNvGrpSpPr>
          <p:nvPr/>
        </p:nvGrpSpPr>
        <p:grpSpPr bwMode="auto">
          <a:xfrm>
            <a:off x="4940300" y="3052763"/>
            <a:ext cx="3594100" cy="1819275"/>
            <a:chOff x="3112" y="1923"/>
            <a:chExt cx="2264" cy="1146"/>
          </a:xfrm>
        </p:grpSpPr>
        <p:cxnSp>
          <p:nvCxnSpPr>
            <p:cNvPr id="15407" name="AutoShape 40"/>
            <p:cNvCxnSpPr>
              <a:cxnSpLocks noChangeShapeType="1"/>
              <a:stCxn id="15366" idx="0"/>
            </p:cNvCxnSpPr>
            <p:nvPr/>
          </p:nvCxnSpPr>
          <p:spPr bwMode="auto">
            <a:xfrm flipV="1">
              <a:off x="3433" y="1923"/>
              <a:ext cx="779"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8" name="AutoShape 41"/>
            <p:cNvCxnSpPr>
              <a:cxnSpLocks noChangeShapeType="1"/>
              <a:stCxn id="15366" idx="0"/>
              <a:endCxn id="15371" idx="2"/>
            </p:cNvCxnSpPr>
            <p:nvPr/>
          </p:nvCxnSpPr>
          <p:spPr bwMode="auto">
            <a:xfrm flipV="1">
              <a:off x="3433" y="1923"/>
              <a:ext cx="159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9" name="AutoShape 42"/>
            <p:cNvCxnSpPr>
              <a:cxnSpLocks noChangeShapeType="1"/>
              <a:endCxn id="15369" idx="2"/>
            </p:cNvCxnSpPr>
            <p:nvPr/>
          </p:nvCxnSpPr>
          <p:spPr bwMode="auto">
            <a:xfrm flipH="1" flipV="1">
              <a:off x="3396" y="1923"/>
              <a:ext cx="49" cy="114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0" name="AutoShape 43"/>
            <p:cNvCxnSpPr>
              <a:cxnSpLocks noChangeShapeType="1"/>
              <a:endCxn id="15369" idx="2"/>
            </p:cNvCxnSpPr>
            <p:nvPr/>
          </p:nvCxnSpPr>
          <p:spPr bwMode="auto">
            <a:xfrm flipH="1" flipV="1">
              <a:off x="3396" y="1923"/>
              <a:ext cx="80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1" name="AutoShape 44"/>
            <p:cNvCxnSpPr>
              <a:cxnSpLocks noChangeShapeType="1"/>
              <a:stCxn id="15368" idx="0"/>
            </p:cNvCxnSpPr>
            <p:nvPr/>
          </p:nvCxnSpPr>
          <p:spPr bwMode="auto">
            <a:xfrm flipH="1" flipV="1">
              <a:off x="4212" y="1923"/>
              <a:ext cx="740"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2" name="AutoShape 45"/>
            <p:cNvCxnSpPr>
              <a:cxnSpLocks noChangeShapeType="1"/>
              <a:endCxn id="15371" idx="2"/>
            </p:cNvCxnSpPr>
            <p:nvPr/>
          </p:nvCxnSpPr>
          <p:spPr bwMode="auto">
            <a:xfrm flipV="1">
              <a:off x="4201" y="1923"/>
              <a:ext cx="827"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3" name="AutoShape 46"/>
            <p:cNvCxnSpPr>
              <a:cxnSpLocks noChangeShapeType="1"/>
              <a:stCxn id="15368" idx="0"/>
              <a:endCxn id="15371" idx="2"/>
            </p:cNvCxnSpPr>
            <p:nvPr/>
          </p:nvCxnSpPr>
          <p:spPr bwMode="auto">
            <a:xfrm flipV="1">
              <a:off x="4952" y="1923"/>
              <a:ext cx="7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4" name="AutoShape 47"/>
            <p:cNvCxnSpPr>
              <a:cxnSpLocks noChangeShapeType="1"/>
            </p:cNvCxnSpPr>
            <p:nvPr/>
          </p:nvCxnSpPr>
          <p:spPr bwMode="auto">
            <a:xfrm flipV="1">
              <a:off x="4201" y="1923"/>
              <a:ext cx="11"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5" name="AutoShape 48"/>
            <p:cNvCxnSpPr>
              <a:cxnSpLocks noChangeShapeType="1"/>
              <a:stCxn id="15368" idx="0"/>
              <a:endCxn id="15369" idx="2"/>
            </p:cNvCxnSpPr>
            <p:nvPr/>
          </p:nvCxnSpPr>
          <p:spPr bwMode="auto">
            <a:xfrm flipH="1" flipV="1">
              <a:off x="3396" y="1923"/>
              <a:ext cx="155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sp>
          <p:nvSpPr>
            <p:cNvPr id="15416" name="Rectangle 82"/>
            <p:cNvSpPr>
              <a:spLocks noChangeArrowheads="1"/>
            </p:cNvSpPr>
            <p:nvPr/>
          </p:nvSpPr>
          <p:spPr bwMode="auto">
            <a:xfrm>
              <a:off x="3324" y="2120"/>
              <a:ext cx="660"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Complexity</a:t>
              </a:r>
              <a:endParaRPr lang="en-US" sz="1000" i="1">
                <a:solidFill>
                  <a:schemeClr val="bg2"/>
                </a:solidFill>
              </a:endParaRPr>
            </a:p>
          </p:txBody>
        </p:sp>
        <p:sp>
          <p:nvSpPr>
            <p:cNvPr id="15417" name="Rectangle 83"/>
            <p:cNvSpPr>
              <a:spLocks noChangeArrowheads="1"/>
            </p:cNvSpPr>
            <p:nvPr/>
          </p:nvSpPr>
          <p:spPr bwMode="auto">
            <a:xfrm>
              <a:off x="3112" y="2456"/>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Location</a:t>
              </a:r>
              <a:endParaRPr lang="en-US" sz="1000" i="1">
                <a:solidFill>
                  <a:schemeClr val="bg2"/>
                </a:solidFill>
              </a:endParaRPr>
            </a:p>
          </p:txBody>
        </p:sp>
        <p:sp>
          <p:nvSpPr>
            <p:cNvPr id="15418" name="Rectangle 84"/>
            <p:cNvSpPr>
              <a:spLocks noChangeArrowheads="1"/>
            </p:cNvSpPr>
            <p:nvPr/>
          </p:nvSpPr>
          <p:spPr bwMode="auto">
            <a:xfrm>
              <a:off x="4337" y="2120"/>
              <a:ext cx="743"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Structure</a:t>
              </a:r>
              <a:endParaRPr lang="en-US" sz="1000" i="1">
                <a:solidFill>
                  <a:schemeClr val="bg2"/>
                </a:solidFill>
              </a:endParaRPr>
            </a:p>
          </p:txBody>
        </p:sp>
        <p:sp>
          <p:nvSpPr>
            <p:cNvPr id="15419" name="Rectangle 85"/>
            <p:cNvSpPr>
              <a:spLocks noChangeArrowheads="1"/>
            </p:cNvSpPr>
            <p:nvPr/>
          </p:nvSpPr>
          <p:spPr bwMode="auto">
            <a:xfrm>
              <a:off x="4579" y="2456"/>
              <a:ext cx="797"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Completeness</a:t>
              </a:r>
              <a:endParaRPr lang="en-US" sz="1000" i="1">
                <a:solidFill>
                  <a:schemeClr val="bg2"/>
                </a:solidFill>
              </a:endParaRPr>
            </a:p>
          </p:txBody>
        </p:sp>
        <p:sp>
          <p:nvSpPr>
            <p:cNvPr id="15420" name="Rectangle 86"/>
            <p:cNvSpPr>
              <a:spLocks noChangeArrowheads="1"/>
            </p:cNvSpPr>
            <p:nvPr/>
          </p:nvSpPr>
          <p:spPr bwMode="auto">
            <a:xfrm>
              <a:off x="3839" y="2768"/>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1000">
                  <a:solidFill>
                    <a:schemeClr val="tx1"/>
                  </a:solidFill>
                </a:rPr>
                <a:t>Latency</a:t>
              </a:r>
              <a:endParaRPr lang="en-US" sz="1000" i="1">
                <a:solidFill>
                  <a:schemeClr val="bg2"/>
                </a:solidFill>
              </a:endParaRPr>
            </a:p>
          </p:txBody>
        </p:sp>
      </p:grpSp>
      <p:pic>
        <p:nvPicPr>
          <p:cNvPr id="15366"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2700" y="4840288"/>
            <a:ext cx="71278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900" y="4840288"/>
            <a:ext cx="71278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113" y="4840288"/>
            <a:ext cx="7127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2050" y="2362200"/>
            <a:ext cx="838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7450" y="2362200"/>
            <a:ext cx="838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62850" y="2362200"/>
            <a:ext cx="838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2" name="Group 25"/>
          <p:cNvGrpSpPr>
            <a:grpSpLocks/>
          </p:cNvGrpSpPr>
          <p:nvPr/>
        </p:nvGrpSpPr>
        <p:grpSpPr bwMode="auto">
          <a:xfrm>
            <a:off x="7531100" y="1417638"/>
            <a:ext cx="922338" cy="779462"/>
            <a:chOff x="3408" y="797"/>
            <a:chExt cx="581" cy="491"/>
          </a:xfrm>
        </p:grpSpPr>
        <p:sp>
          <p:nvSpPr>
            <p:cNvPr id="15401" name="Rectangle 69"/>
            <p:cNvSpPr>
              <a:spLocks noChangeArrowheads="1"/>
            </p:cNvSpPr>
            <p:nvPr/>
          </p:nvSpPr>
          <p:spPr bwMode="auto">
            <a:xfrm>
              <a:off x="3408" y="797"/>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800">
                <a:solidFill>
                  <a:srgbClr val="5D5D5D"/>
                </a:solidFill>
              </a:endParaRPr>
            </a:p>
          </p:txBody>
        </p:sp>
        <p:pic>
          <p:nvPicPr>
            <p:cNvPr id="15402"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 y="83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403"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2" y="92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404" name="Rectangle 70"/>
            <p:cNvSpPr>
              <a:spLocks noChangeArrowheads="1"/>
            </p:cNvSpPr>
            <p:nvPr/>
          </p:nvSpPr>
          <p:spPr bwMode="auto">
            <a:xfrm>
              <a:off x="3509" y="1162"/>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900">
                  <a:solidFill>
                    <a:schemeClr val="tx1"/>
                  </a:solidFill>
                  <a:ea typeface="MS PGothic" pitchFamily="34" charset="-128"/>
                </a:rPr>
                <a:t>Risk Reduction</a:t>
              </a:r>
            </a:p>
          </p:txBody>
        </p:sp>
        <p:sp>
          <p:nvSpPr>
            <p:cNvPr id="15405" name="AutoShape 73"/>
            <p:cNvSpPr>
              <a:spLocks noChangeArrowheads="1"/>
            </p:cNvSpPr>
            <p:nvPr/>
          </p:nvSpPr>
          <p:spPr bwMode="auto">
            <a:xfrm>
              <a:off x="3572" y="815"/>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600">
                <a:solidFill>
                  <a:schemeClr val="tx1"/>
                </a:solidFill>
              </a:endParaRPr>
            </a:p>
          </p:txBody>
        </p:sp>
        <p:pic>
          <p:nvPicPr>
            <p:cNvPr id="15406"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8" y="88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3" name="Group 32"/>
          <p:cNvGrpSpPr>
            <a:grpSpLocks/>
          </p:cNvGrpSpPr>
          <p:nvPr/>
        </p:nvGrpSpPr>
        <p:grpSpPr bwMode="auto">
          <a:xfrm>
            <a:off x="6245225" y="1219200"/>
            <a:ext cx="922338" cy="779463"/>
            <a:chOff x="2598" y="672"/>
            <a:chExt cx="581" cy="491"/>
          </a:xfrm>
        </p:grpSpPr>
        <p:sp>
          <p:nvSpPr>
            <p:cNvPr id="15395" name="Rectangle 76"/>
            <p:cNvSpPr>
              <a:spLocks noChangeArrowheads="1"/>
            </p:cNvSpPr>
            <p:nvPr/>
          </p:nvSpPr>
          <p:spPr bwMode="auto">
            <a:xfrm>
              <a:off x="2598" y="672"/>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800">
                <a:solidFill>
                  <a:srgbClr val="5D5D5D"/>
                </a:solidFill>
              </a:endParaRPr>
            </a:p>
          </p:txBody>
        </p:sp>
        <p:pic>
          <p:nvPicPr>
            <p:cNvPr id="15396"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6" y="784"/>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7"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4" y="688"/>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8" name="Rectangle 77"/>
            <p:cNvSpPr>
              <a:spLocks noChangeArrowheads="1"/>
            </p:cNvSpPr>
            <p:nvPr/>
          </p:nvSpPr>
          <p:spPr bwMode="auto">
            <a:xfrm>
              <a:off x="2706" y="1037"/>
              <a:ext cx="383" cy="97"/>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900">
                  <a:solidFill>
                    <a:schemeClr val="tx1"/>
                  </a:solidFill>
                  <a:ea typeface="MS PGothic" pitchFamily="34" charset="-128"/>
                </a:rPr>
                <a:t>Cost Savings</a:t>
              </a:r>
            </a:p>
          </p:txBody>
        </p:sp>
        <p:sp>
          <p:nvSpPr>
            <p:cNvPr id="15399" name="AutoShape 80"/>
            <p:cNvSpPr>
              <a:spLocks noChangeArrowheads="1"/>
            </p:cNvSpPr>
            <p:nvPr/>
          </p:nvSpPr>
          <p:spPr bwMode="auto">
            <a:xfrm>
              <a:off x="2742" y="694"/>
              <a:ext cx="286" cy="316"/>
            </a:xfrm>
            <a:prstGeom prst="downArrow">
              <a:avLst>
                <a:gd name="adj1" fmla="val 28639"/>
                <a:gd name="adj2" fmla="val 27622"/>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600">
                <a:solidFill>
                  <a:schemeClr val="tx1"/>
                </a:solidFill>
              </a:endParaRPr>
            </a:p>
          </p:txBody>
        </p:sp>
        <p:pic>
          <p:nvPicPr>
            <p:cNvPr id="15400"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4" y="761"/>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4" name="Group 39"/>
          <p:cNvGrpSpPr>
            <a:grpSpLocks/>
          </p:cNvGrpSpPr>
          <p:nvPr/>
        </p:nvGrpSpPr>
        <p:grpSpPr bwMode="auto">
          <a:xfrm>
            <a:off x="4945063" y="1435100"/>
            <a:ext cx="898525" cy="779463"/>
            <a:chOff x="1779" y="808"/>
            <a:chExt cx="566" cy="491"/>
          </a:xfrm>
        </p:grpSpPr>
        <p:sp>
          <p:nvSpPr>
            <p:cNvPr id="15389" name="Rectangle 61"/>
            <p:cNvSpPr>
              <a:spLocks noChangeArrowheads="1"/>
            </p:cNvSpPr>
            <p:nvPr/>
          </p:nvSpPr>
          <p:spPr bwMode="auto">
            <a:xfrm>
              <a:off x="1779" y="808"/>
              <a:ext cx="566"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800">
                <a:solidFill>
                  <a:srgbClr val="5D5D5D"/>
                </a:solidFill>
              </a:endParaRPr>
            </a:p>
          </p:txBody>
        </p:sp>
        <p:sp>
          <p:nvSpPr>
            <p:cNvPr id="15390" name="Rectangle 67"/>
            <p:cNvSpPr>
              <a:spLocks noChangeArrowheads="1"/>
            </p:cNvSpPr>
            <p:nvPr/>
          </p:nvSpPr>
          <p:spPr bwMode="auto">
            <a:xfrm>
              <a:off x="1869" y="1176"/>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900">
                  <a:solidFill>
                    <a:schemeClr val="tx1"/>
                  </a:solidFill>
                  <a:ea typeface="MS PGothic" pitchFamily="34" charset="-128"/>
                </a:rPr>
                <a:t>Sales Growth</a:t>
              </a:r>
            </a:p>
          </p:txBody>
        </p:sp>
        <p:pic>
          <p:nvPicPr>
            <p:cNvPr id="15391"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 y="95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2" name="AutoShape 64"/>
            <p:cNvSpPr>
              <a:spLocks noChangeArrowheads="1"/>
            </p:cNvSpPr>
            <p:nvPr/>
          </p:nvSpPr>
          <p:spPr bwMode="auto">
            <a:xfrm flipV="1">
              <a:off x="1925" y="821"/>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rot="10800000" wrap="none" anchor="ctr"/>
            <a:lstStyle/>
            <a:p>
              <a:endParaRPr lang="en-US" sz="1600">
                <a:solidFill>
                  <a:schemeClr val="tx1"/>
                </a:solidFill>
              </a:endParaRPr>
            </a:p>
          </p:txBody>
        </p:sp>
        <p:pic>
          <p:nvPicPr>
            <p:cNvPr id="15393"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 y="1000"/>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4"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8" y="89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218158" name="Group 46"/>
          <p:cNvGrpSpPr>
            <a:grpSpLocks/>
          </p:cNvGrpSpPr>
          <p:nvPr/>
        </p:nvGrpSpPr>
        <p:grpSpPr bwMode="auto">
          <a:xfrm>
            <a:off x="4876800" y="3200400"/>
            <a:ext cx="3733800" cy="1524000"/>
            <a:chOff x="432" y="3216"/>
            <a:chExt cx="2352" cy="960"/>
          </a:xfrm>
        </p:grpSpPr>
        <p:grpSp>
          <p:nvGrpSpPr>
            <p:cNvPr id="15376" name="Group 47"/>
            <p:cNvGrpSpPr>
              <a:grpSpLocks/>
            </p:cNvGrpSpPr>
            <p:nvPr/>
          </p:nvGrpSpPr>
          <p:grpSpPr bwMode="auto">
            <a:xfrm>
              <a:off x="432" y="3216"/>
              <a:ext cx="2352" cy="960"/>
              <a:chOff x="231" y="1056"/>
              <a:chExt cx="5406" cy="2448"/>
            </a:xfrm>
          </p:grpSpPr>
          <p:sp>
            <p:nvSpPr>
              <p:cNvPr id="15384" name="Rectangle 48"/>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Rectangle 49"/>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6" name="Rectangle 50"/>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15387" name="Rectangle 51"/>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8" name="Rectangle 52"/>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342900" indent="-342900" algn="ctr"/>
                <a:endParaRPr lang="en-US" sz="1400">
                  <a:solidFill>
                    <a:schemeClr val="tx1"/>
                  </a:solidFill>
                </a:endParaRPr>
              </a:p>
            </p:txBody>
          </p:sp>
        </p:grpSp>
        <p:grpSp>
          <p:nvGrpSpPr>
            <p:cNvPr id="15377" name="Group 53"/>
            <p:cNvGrpSpPr>
              <a:grpSpLocks/>
            </p:cNvGrpSpPr>
            <p:nvPr/>
          </p:nvGrpSpPr>
          <p:grpSpPr bwMode="auto">
            <a:xfrm>
              <a:off x="432" y="3216"/>
              <a:ext cx="2352" cy="960"/>
              <a:chOff x="232" y="1056"/>
              <a:chExt cx="5406" cy="2448"/>
            </a:xfrm>
          </p:grpSpPr>
          <p:sp>
            <p:nvSpPr>
              <p:cNvPr id="15379" name="Rectangle 54"/>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Rectangle 55"/>
              <p:cNvSpPr>
                <a:spLocks noChangeArrowheads="1"/>
              </p:cNvSpPr>
              <p:nvPr/>
            </p:nvSpPr>
            <p:spPr bwMode="auto">
              <a:xfrm rot="5400000">
                <a:off x="2507" y="374"/>
                <a:ext cx="856"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Rectangle 56"/>
              <p:cNvSpPr>
                <a:spLocks noChangeArrowheads="1"/>
              </p:cNvSpPr>
              <p:nvPr/>
            </p:nvSpPr>
            <p:spPr bwMode="auto">
              <a:xfrm rot="5400000">
                <a:off x="2507" y="-483"/>
                <a:ext cx="857"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15382" name="Rectangle 57"/>
              <p:cNvSpPr>
                <a:spLocks noChangeArrowheads="1"/>
              </p:cNvSpPr>
              <p:nvPr/>
            </p:nvSpPr>
            <p:spPr bwMode="auto">
              <a:xfrm rot="5400000">
                <a:off x="2564" y="-1275"/>
                <a:ext cx="735"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78" name="Text Box 59"/>
            <p:cNvSpPr txBox="1">
              <a:spLocks noChangeArrowheads="1"/>
            </p:cNvSpPr>
            <p:nvPr/>
          </p:nvSpPr>
          <p:spPr bwMode="auto">
            <a:xfrm>
              <a:off x="1028" y="3568"/>
              <a:ext cx="1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800">
                  <a:solidFill>
                    <a:schemeClr val="tx1"/>
                  </a:solidFill>
                </a:rPr>
                <a:t>Data Abstraction</a:t>
              </a:r>
            </a:p>
          </p:txBody>
        </p:sp>
      </p:grpSp>
    </p:spTree>
    <p:extLst>
      <p:ext uri="{BB962C8B-B14F-4D97-AF65-F5344CB8AC3E}">
        <p14:creationId xmlns:p14="http://schemas.microsoft.com/office/powerpoint/2010/main" val="2649583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58"/>
                                        </p:tgtEl>
                                        <p:attrNameLst>
                                          <p:attrName>style.visibility</p:attrName>
                                        </p:attrNameLst>
                                      </p:cBhvr>
                                      <p:to>
                                        <p:strVal val="visible"/>
                                      </p:to>
                                    </p:set>
                                    <p:animEffect transition="in" filter="dissolve">
                                      <p:cBhvr>
                                        <p:cTn id="7" dur="500"/>
                                        <p:tgtEl>
                                          <p:spTgt spid="21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1" name="Group 9"/>
          <p:cNvGrpSpPr>
            <a:grpSpLocks/>
          </p:cNvGrpSpPr>
          <p:nvPr/>
        </p:nvGrpSpPr>
        <p:grpSpPr bwMode="auto">
          <a:xfrm>
            <a:off x="4870450" y="5651500"/>
            <a:ext cx="1143000" cy="609600"/>
            <a:chOff x="2540" y="3600"/>
            <a:chExt cx="720" cy="384"/>
          </a:xfrm>
        </p:grpSpPr>
        <p:pic>
          <p:nvPicPr>
            <p:cNvPr id="16435"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6" name="Text Box 11"/>
            <p:cNvSpPr txBox="1">
              <a:spLocks noChangeArrowheads="1"/>
            </p:cNvSpPr>
            <p:nvPr/>
          </p:nvSpPr>
          <p:spPr bwMode="auto">
            <a:xfrm>
              <a:off x="2602" y="3736"/>
              <a:ext cx="59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Orders DB</a:t>
              </a:r>
            </a:p>
          </p:txBody>
        </p:sp>
      </p:grpSp>
      <p:grpSp>
        <p:nvGrpSpPr>
          <p:cNvPr id="16389" name="Group 3"/>
          <p:cNvGrpSpPr>
            <a:grpSpLocks/>
          </p:cNvGrpSpPr>
          <p:nvPr/>
        </p:nvGrpSpPr>
        <p:grpSpPr bwMode="auto">
          <a:xfrm>
            <a:off x="3048000" y="5651500"/>
            <a:ext cx="1276350" cy="609600"/>
            <a:chOff x="1442" y="3560"/>
            <a:chExt cx="804" cy="384"/>
          </a:xfrm>
        </p:grpSpPr>
        <p:pic>
          <p:nvPicPr>
            <p:cNvPr id="16439"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 y="356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0" name="Text Box 5"/>
            <p:cNvSpPr txBox="1">
              <a:spLocks noChangeArrowheads="1"/>
            </p:cNvSpPr>
            <p:nvPr/>
          </p:nvSpPr>
          <p:spPr bwMode="auto">
            <a:xfrm>
              <a:off x="1442" y="3696"/>
              <a:ext cx="8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a:solidFill>
                    <a:schemeClr val="tx1"/>
                  </a:solidFill>
                </a:rPr>
                <a:t>Purchasing DB</a:t>
              </a:r>
            </a:p>
          </p:txBody>
        </p:sp>
      </p:grpSp>
      <p:grpSp>
        <p:nvGrpSpPr>
          <p:cNvPr id="9" name="Group 8"/>
          <p:cNvGrpSpPr/>
          <p:nvPr/>
        </p:nvGrpSpPr>
        <p:grpSpPr>
          <a:xfrm>
            <a:off x="1438275" y="5651500"/>
            <a:ext cx="1250950" cy="609600"/>
            <a:chOff x="600075" y="5651500"/>
            <a:chExt cx="1250950" cy="609600"/>
          </a:xfrm>
        </p:grpSpPr>
        <p:pic>
          <p:nvPicPr>
            <p:cNvPr id="16437"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56515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8" name="Text Box 8"/>
            <p:cNvSpPr txBox="1">
              <a:spLocks noChangeArrowheads="1"/>
            </p:cNvSpPr>
            <p:nvPr/>
          </p:nvSpPr>
          <p:spPr bwMode="auto">
            <a:xfrm>
              <a:off x="600075" y="5867400"/>
              <a:ext cx="12509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200" b="1" dirty="0">
                  <a:solidFill>
                    <a:schemeClr val="tx1"/>
                  </a:solidFill>
                </a:rPr>
                <a:t>Customers DB</a:t>
              </a:r>
            </a:p>
          </p:txBody>
        </p:sp>
      </p:grpSp>
      <p:grpSp>
        <p:nvGrpSpPr>
          <p:cNvPr id="8" name="Group 7"/>
          <p:cNvGrpSpPr/>
          <p:nvPr/>
        </p:nvGrpSpPr>
        <p:grpSpPr>
          <a:xfrm>
            <a:off x="2057400" y="1524000"/>
            <a:ext cx="6008687" cy="4235450"/>
            <a:chOff x="1219200" y="1524000"/>
            <a:chExt cx="6008687" cy="4235450"/>
          </a:xfrm>
        </p:grpSpPr>
        <p:sp>
          <p:nvSpPr>
            <p:cNvPr id="16443" name="Line 40"/>
            <p:cNvSpPr>
              <a:spLocks noChangeShapeType="1"/>
            </p:cNvSpPr>
            <p:nvPr/>
          </p:nvSpPr>
          <p:spPr bwMode="auto">
            <a:xfrm flipV="1">
              <a:off x="1219200" y="5151120"/>
              <a:ext cx="0" cy="563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4" name="Line 41"/>
            <p:cNvSpPr>
              <a:spLocks noChangeShapeType="1"/>
            </p:cNvSpPr>
            <p:nvPr/>
          </p:nvSpPr>
          <p:spPr bwMode="auto">
            <a:xfrm flipV="1">
              <a:off x="2846386" y="5151120"/>
              <a:ext cx="11113" cy="5638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5" name="Line 42"/>
            <p:cNvSpPr>
              <a:spLocks noChangeShapeType="1"/>
            </p:cNvSpPr>
            <p:nvPr/>
          </p:nvSpPr>
          <p:spPr bwMode="auto">
            <a:xfrm flipH="1" flipV="1">
              <a:off x="3951287" y="5063647"/>
              <a:ext cx="642938" cy="6942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6" name="Line 43"/>
            <p:cNvSpPr>
              <a:spLocks noChangeShapeType="1"/>
            </p:cNvSpPr>
            <p:nvPr/>
          </p:nvSpPr>
          <p:spPr bwMode="auto">
            <a:xfrm flipV="1">
              <a:off x="4581525" y="5063648"/>
              <a:ext cx="687386" cy="6958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7" name="Line 44"/>
            <p:cNvSpPr>
              <a:spLocks noChangeShapeType="1"/>
            </p:cNvSpPr>
            <p:nvPr/>
          </p:nvSpPr>
          <p:spPr bwMode="auto">
            <a:xfrm flipH="1" flipV="1">
              <a:off x="6527800" y="5063647"/>
              <a:ext cx="3176" cy="6735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8" name="Line 45"/>
            <p:cNvSpPr>
              <a:spLocks noChangeShapeType="1"/>
            </p:cNvSpPr>
            <p:nvPr/>
          </p:nvSpPr>
          <p:spPr bwMode="auto">
            <a:xfrm flipH="1" flipV="1">
              <a:off x="1817686" y="1524000"/>
              <a:ext cx="11113"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9" name="Line 46"/>
            <p:cNvSpPr>
              <a:spLocks noChangeShapeType="1"/>
            </p:cNvSpPr>
            <p:nvPr/>
          </p:nvSpPr>
          <p:spPr bwMode="auto">
            <a:xfrm flipH="1" flipV="1">
              <a:off x="5627686" y="3429000"/>
              <a:ext cx="920751"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0" name="Line 47"/>
            <p:cNvSpPr>
              <a:spLocks noChangeShapeType="1"/>
            </p:cNvSpPr>
            <p:nvPr/>
          </p:nvSpPr>
          <p:spPr bwMode="auto">
            <a:xfrm flipV="1">
              <a:off x="1277937" y="3505200"/>
              <a:ext cx="1149352" cy="11103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1" name="Line 48"/>
            <p:cNvSpPr>
              <a:spLocks noChangeShapeType="1"/>
            </p:cNvSpPr>
            <p:nvPr/>
          </p:nvSpPr>
          <p:spPr bwMode="auto">
            <a:xfrm flipH="1" flipV="1">
              <a:off x="2808287" y="3505200"/>
              <a:ext cx="24606"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7" name="Line 54"/>
            <p:cNvSpPr>
              <a:spLocks noChangeShapeType="1"/>
            </p:cNvSpPr>
            <p:nvPr/>
          </p:nvSpPr>
          <p:spPr bwMode="auto">
            <a:xfrm flipV="1">
              <a:off x="3951287" y="3429000"/>
              <a:ext cx="1295400"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8" name="Line 55"/>
            <p:cNvSpPr>
              <a:spLocks noChangeShapeType="1"/>
            </p:cNvSpPr>
            <p:nvPr/>
          </p:nvSpPr>
          <p:spPr bwMode="auto">
            <a:xfrm flipV="1">
              <a:off x="5246687" y="3352800"/>
              <a:ext cx="22860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9" name="Line 56"/>
            <p:cNvSpPr>
              <a:spLocks noChangeShapeType="1"/>
            </p:cNvSpPr>
            <p:nvPr/>
          </p:nvSpPr>
          <p:spPr bwMode="auto">
            <a:xfrm flipV="1">
              <a:off x="5894387" y="1524000"/>
              <a:ext cx="1905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0" name="Line 57"/>
            <p:cNvSpPr>
              <a:spLocks noChangeShapeType="1"/>
            </p:cNvSpPr>
            <p:nvPr/>
          </p:nvSpPr>
          <p:spPr bwMode="auto">
            <a:xfrm flipH="1" flipV="1">
              <a:off x="1893887" y="2408237"/>
              <a:ext cx="577055" cy="715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1" name="Line 58"/>
            <p:cNvSpPr>
              <a:spLocks noChangeShapeType="1"/>
            </p:cNvSpPr>
            <p:nvPr/>
          </p:nvSpPr>
          <p:spPr bwMode="auto">
            <a:xfrm flipV="1">
              <a:off x="2655887" y="2209800"/>
              <a:ext cx="609600" cy="9390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2" name="Line 59"/>
            <p:cNvSpPr>
              <a:spLocks noChangeShapeType="1"/>
            </p:cNvSpPr>
            <p:nvPr/>
          </p:nvSpPr>
          <p:spPr bwMode="auto">
            <a:xfrm flipV="1">
              <a:off x="2808287" y="2332035"/>
              <a:ext cx="2743200" cy="8842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3" name="Line 60"/>
            <p:cNvSpPr>
              <a:spLocks noChangeShapeType="1"/>
            </p:cNvSpPr>
            <p:nvPr/>
          </p:nvSpPr>
          <p:spPr bwMode="auto">
            <a:xfrm flipH="1" flipV="1">
              <a:off x="4408488" y="2332036"/>
              <a:ext cx="1066799"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4" name="Line 61"/>
            <p:cNvSpPr>
              <a:spLocks noChangeShapeType="1"/>
            </p:cNvSpPr>
            <p:nvPr/>
          </p:nvSpPr>
          <p:spPr bwMode="auto">
            <a:xfrm flipV="1">
              <a:off x="5475287" y="2057400"/>
              <a:ext cx="1752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5" name="Line 62"/>
            <p:cNvSpPr>
              <a:spLocks noChangeShapeType="1"/>
            </p:cNvSpPr>
            <p:nvPr/>
          </p:nvSpPr>
          <p:spPr bwMode="auto">
            <a:xfrm flipH="1" flipV="1">
              <a:off x="6237287" y="1524000"/>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6" name="Line 63"/>
            <p:cNvSpPr>
              <a:spLocks noChangeShapeType="1"/>
            </p:cNvSpPr>
            <p:nvPr/>
          </p:nvSpPr>
          <p:spPr bwMode="auto">
            <a:xfrm flipV="1">
              <a:off x="3265487" y="1524000"/>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7" name="Line 64"/>
            <p:cNvSpPr>
              <a:spLocks noChangeShapeType="1"/>
            </p:cNvSpPr>
            <p:nvPr/>
          </p:nvSpPr>
          <p:spPr bwMode="auto">
            <a:xfrm flipH="1" flipV="1">
              <a:off x="3951287" y="1524000"/>
              <a:ext cx="4572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388" name="Rectangle 2"/>
          <p:cNvSpPr>
            <a:spLocks noGrp="1"/>
          </p:cNvSpPr>
          <p:nvPr>
            <p:ph type="title"/>
          </p:nvPr>
        </p:nvSpPr>
        <p:spPr>
          <a:xfrm>
            <a:off x="1295400" y="76200"/>
            <a:ext cx="8458200" cy="685800"/>
          </a:xfrm>
        </p:spPr>
        <p:txBody>
          <a:bodyPr>
            <a:normAutofit fontScale="90000"/>
          </a:bodyPr>
          <a:lstStyle/>
          <a:p>
            <a:pPr eaLnBrk="1" hangingPunct="1"/>
            <a:r>
              <a:rPr lang="en-US" smtClean="0"/>
              <a:t>Data Abstraction Reference Architecture </a:t>
            </a:r>
            <a:br>
              <a:rPr lang="en-US" smtClean="0"/>
            </a:br>
            <a:r>
              <a:rPr lang="en-US" sz="1700" smtClean="0"/>
              <a:t>Layered Architecture View</a:t>
            </a:r>
          </a:p>
        </p:txBody>
      </p:sp>
      <p:grpSp>
        <p:nvGrpSpPr>
          <p:cNvPr id="16392" name="Group 12"/>
          <p:cNvGrpSpPr>
            <a:grpSpLocks/>
          </p:cNvGrpSpPr>
          <p:nvPr/>
        </p:nvGrpSpPr>
        <p:grpSpPr bwMode="auto">
          <a:xfrm>
            <a:off x="7045325" y="5676900"/>
            <a:ext cx="663575" cy="795338"/>
            <a:chOff x="4242" y="3696"/>
            <a:chExt cx="418" cy="501"/>
          </a:xfrm>
        </p:grpSpPr>
        <p:pic>
          <p:nvPicPr>
            <p:cNvPr id="16433" name="Picture 31" descr="xm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 y="3696"/>
              <a:ext cx="355"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4" name="Text Box 14"/>
            <p:cNvSpPr txBox="1">
              <a:spLocks noChangeArrowheads="1"/>
            </p:cNvSpPr>
            <p:nvPr/>
          </p:nvSpPr>
          <p:spPr bwMode="auto">
            <a:xfrm>
              <a:off x="4242" y="3800"/>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000" b="1">
                  <a:solidFill>
                    <a:schemeClr val="tx1"/>
                  </a:solidFill>
                </a:rPr>
                <a:t>Product</a:t>
              </a:r>
            </a:p>
            <a:p>
              <a:pPr algn="ctr" eaLnBrk="1" hangingPunct="1"/>
              <a:r>
                <a:rPr lang="en-US" sz="1000" b="1">
                  <a:solidFill>
                    <a:schemeClr val="tx1"/>
                  </a:solidFill>
                </a:rPr>
                <a:t>Catalog</a:t>
              </a:r>
            </a:p>
          </p:txBody>
        </p:sp>
      </p:grpSp>
      <p:sp>
        <p:nvSpPr>
          <p:cNvPr id="16394" name="Rectangle 16"/>
          <p:cNvSpPr>
            <a:spLocks noChangeArrowheads="1"/>
          </p:cNvSpPr>
          <p:nvPr/>
        </p:nvSpPr>
        <p:spPr bwMode="auto">
          <a:xfrm>
            <a:off x="368300" y="1687513"/>
            <a:ext cx="8580438" cy="38750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5"/>
          <p:cNvGrpSpPr/>
          <p:nvPr/>
        </p:nvGrpSpPr>
        <p:grpSpPr>
          <a:xfrm>
            <a:off x="368300" y="4178492"/>
            <a:ext cx="8591550" cy="1384107"/>
            <a:chOff x="357188" y="4038600"/>
            <a:chExt cx="8591550" cy="1524000"/>
          </a:xfrm>
        </p:grpSpPr>
        <p:sp>
          <p:nvSpPr>
            <p:cNvPr id="16426" name="Rectangle 21"/>
            <p:cNvSpPr>
              <a:spLocks noChangeArrowheads="1"/>
            </p:cNvSpPr>
            <p:nvPr/>
          </p:nvSpPr>
          <p:spPr bwMode="auto">
            <a:xfrm rot="5400000">
              <a:off x="3897313" y="511175"/>
              <a:ext cx="1524000" cy="8578850"/>
            </a:xfrm>
            <a:prstGeom prst="rect">
              <a:avLst/>
            </a:prstGeom>
            <a:solidFill>
              <a:srgbClr val="333333">
                <a:alpha val="39608"/>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7" name="Oval 22"/>
            <p:cNvSpPr>
              <a:spLocks noChangeArrowheads="1"/>
            </p:cNvSpPr>
            <p:nvPr/>
          </p:nvSpPr>
          <p:spPr bwMode="auto">
            <a:xfrm>
              <a:off x="3071814" y="4519863"/>
              <a:ext cx="1087438"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purchase</a:t>
              </a:r>
              <a:endParaRPr lang="en-US" sz="1100" b="1" dirty="0">
                <a:solidFill>
                  <a:schemeClr val="bg1"/>
                </a:solidFill>
              </a:endParaRPr>
            </a:p>
            <a:p>
              <a:pPr algn="ctr"/>
              <a:r>
                <a:rPr lang="en-US" sz="1200" b="1" dirty="0">
                  <a:solidFill>
                    <a:schemeClr val="bg1"/>
                  </a:solidFill>
                </a:rPr>
                <a:t>orders</a:t>
              </a:r>
              <a:endParaRPr lang="en-US" sz="1100" b="1" dirty="0">
                <a:solidFill>
                  <a:schemeClr val="bg1"/>
                </a:solidFill>
              </a:endParaRPr>
            </a:p>
          </p:txBody>
        </p:sp>
        <p:sp>
          <p:nvSpPr>
            <p:cNvPr id="16428" name="Oval 23"/>
            <p:cNvSpPr>
              <a:spLocks noChangeArrowheads="1"/>
            </p:cNvSpPr>
            <p:nvPr/>
          </p:nvSpPr>
          <p:spPr bwMode="auto">
            <a:xfrm>
              <a:off x="4311651" y="4519863"/>
              <a:ext cx="990599"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orders</a:t>
              </a:r>
              <a:endParaRPr lang="en-US" sz="1050" b="1" dirty="0">
                <a:solidFill>
                  <a:schemeClr val="bg1"/>
                </a:solidFill>
              </a:endParaRPr>
            </a:p>
          </p:txBody>
        </p:sp>
        <p:sp>
          <p:nvSpPr>
            <p:cNvPr id="16429" name="Oval 24"/>
            <p:cNvSpPr>
              <a:spLocks noChangeArrowheads="1"/>
            </p:cNvSpPr>
            <p:nvPr/>
          </p:nvSpPr>
          <p:spPr bwMode="auto">
            <a:xfrm>
              <a:off x="5468939" y="4519863"/>
              <a:ext cx="12700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orderdetails</a:t>
              </a:r>
              <a:endParaRPr lang="en-US" sz="1000" b="1" dirty="0">
                <a:solidFill>
                  <a:schemeClr val="bg1"/>
                </a:solidFill>
              </a:endParaRPr>
            </a:p>
          </p:txBody>
        </p:sp>
        <p:sp>
          <p:nvSpPr>
            <p:cNvPr id="16430" name="Oval 25"/>
            <p:cNvSpPr>
              <a:spLocks noChangeArrowheads="1"/>
            </p:cNvSpPr>
            <p:nvPr/>
          </p:nvSpPr>
          <p:spPr bwMode="auto">
            <a:xfrm>
              <a:off x="6859590" y="4519863"/>
              <a:ext cx="9906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products</a:t>
              </a:r>
              <a:endParaRPr lang="en-US" sz="1050" b="1" dirty="0">
                <a:solidFill>
                  <a:schemeClr val="bg1"/>
                </a:solidFill>
              </a:endParaRPr>
            </a:p>
          </p:txBody>
        </p:sp>
        <p:sp>
          <p:nvSpPr>
            <p:cNvPr id="16431" name="Oval 26"/>
            <p:cNvSpPr>
              <a:spLocks noChangeArrowheads="1"/>
            </p:cNvSpPr>
            <p:nvPr/>
          </p:nvSpPr>
          <p:spPr bwMode="auto">
            <a:xfrm>
              <a:off x="1589088" y="4519863"/>
              <a:ext cx="1111252"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customers</a:t>
              </a:r>
              <a:endParaRPr lang="en-US" sz="1000" b="1" dirty="0">
                <a:solidFill>
                  <a:schemeClr val="bg1"/>
                </a:solidFill>
              </a:endParaRPr>
            </a:p>
          </p:txBody>
        </p:sp>
        <p:sp>
          <p:nvSpPr>
            <p:cNvPr id="16432" name="Text Box 27"/>
            <p:cNvSpPr txBox="1">
              <a:spLocks noChangeArrowheads="1"/>
            </p:cNvSpPr>
            <p:nvPr/>
          </p:nvSpPr>
          <p:spPr bwMode="auto">
            <a:xfrm>
              <a:off x="357188" y="4519863"/>
              <a:ext cx="1249364" cy="71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dirty="0">
                  <a:solidFill>
                    <a:srgbClr val="0F384C"/>
                  </a:solidFill>
                </a:rPr>
                <a:t>Physical Layer</a:t>
              </a:r>
            </a:p>
          </p:txBody>
        </p:sp>
      </p:grpSp>
      <p:sp>
        <p:nvSpPr>
          <p:cNvPr id="16397" name="Text Box 36"/>
          <p:cNvSpPr txBox="1">
            <a:spLocks noChangeArrowheads="1"/>
          </p:cNvSpPr>
          <p:nvPr/>
        </p:nvSpPr>
        <p:spPr bwMode="auto">
          <a:xfrm>
            <a:off x="76200" y="5562600"/>
            <a:ext cx="1435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dirty="0">
                <a:solidFill>
                  <a:srgbClr val="0F384C"/>
                </a:solidFill>
              </a:rPr>
              <a:t>Data </a:t>
            </a:r>
            <a:r>
              <a:rPr lang="en-US" sz="1600" b="1" i="1" dirty="0" smtClean="0">
                <a:solidFill>
                  <a:srgbClr val="0F384C"/>
                </a:solidFill>
              </a:rPr>
              <a:t>Sources</a:t>
            </a:r>
            <a:endParaRPr lang="en-US" sz="1600" b="1" i="1" dirty="0">
              <a:solidFill>
                <a:srgbClr val="0F384C"/>
              </a:solidFill>
            </a:endParaRPr>
          </a:p>
        </p:txBody>
      </p:sp>
      <p:sp>
        <p:nvSpPr>
          <p:cNvPr id="16398" name="AutoShape 73"/>
          <p:cNvSpPr>
            <a:spLocks noChangeArrowheads="1"/>
          </p:cNvSpPr>
          <p:nvPr/>
        </p:nvSpPr>
        <p:spPr bwMode="auto">
          <a:xfrm rot="5400000">
            <a:off x="4572000" y="838200"/>
            <a:ext cx="457200" cy="914400"/>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400" b="1">
                <a:solidFill>
                  <a:schemeClr val="tx1"/>
                </a:solidFill>
              </a:rPr>
              <a:t>ESB/</a:t>
            </a:r>
            <a:br>
              <a:rPr lang="en-US" sz="1400" b="1">
                <a:solidFill>
                  <a:schemeClr val="tx1"/>
                </a:solidFill>
              </a:rPr>
            </a:br>
            <a:r>
              <a:rPr lang="en-US" sz="1400" b="1">
                <a:solidFill>
                  <a:schemeClr val="tx1"/>
                </a:solidFill>
              </a:rPr>
              <a:t>BPM</a:t>
            </a:r>
          </a:p>
        </p:txBody>
      </p:sp>
      <p:sp>
        <p:nvSpPr>
          <p:cNvPr id="16399" name="Rectangle 74"/>
          <p:cNvSpPr>
            <a:spLocks noChangeArrowheads="1"/>
          </p:cNvSpPr>
          <p:nvPr/>
        </p:nvSpPr>
        <p:spPr bwMode="auto">
          <a:xfrm>
            <a:off x="2057400" y="1066800"/>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schemeClr val="tx1"/>
                </a:solidFill>
              </a:rPr>
              <a:t>BI Server</a:t>
            </a:r>
          </a:p>
        </p:txBody>
      </p:sp>
      <p:sp>
        <p:nvSpPr>
          <p:cNvPr id="16400" name="Line 75"/>
          <p:cNvSpPr>
            <a:spLocks noChangeShapeType="1"/>
          </p:cNvSpPr>
          <p:nvPr/>
        </p:nvSpPr>
        <p:spPr bwMode="auto">
          <a:xfrm flipV="1">
            <a:off x="5257800" y="1295400"/>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Rectangle 76"/>
          <p:cNvSpPr>
            <a:spLocks noChangeArrowheads="1"/>
          </p:cNvSpPr>
          <p:nvPr/>
        </p:nvSpPr>
        <p:spPr bwMode="auto">
          <a:xfrm>
            <a:off x="6400800" y="1066800"/>
            <a:ext cx="1143000" cy="457200"/>
          </a:xfrm>
          <a:prstGeom prst="rect">
            <a:avLst/>
          </a:prstGeom>
          <a:solidFill>
            <a:srgbClr val="C0C0C0"/>
          </a:solidFill>
          <a:ln w="2857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solidFill>
                  <a:schemeClr val="tx1"/>
                </a:solidFill>
              </a:rPr>
              <a:t>App Server</a:t>
            </a:r>
          </a:p>
        </p:txBody>
      </p:sp>
      <p:sp>
        <p:nvSpPr>
          <p:cNvPr id="16402" name="Line 77"/>
          <p:cNvSpPr>
            <a:spLocks noChangeShapeType="1"/>
          </p:cNvSpPr>
          <p:nvPr/>
        </p:nvSpPr>
        <p:spPr bwMode="auto">
          <a:xfrm flipH="1" flipV="1">
            <a:off x="3200400" y="1295400"/>
            <a:ext cx="1143000"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 name="Group 3"/>
          <p:cNvGrpSpPr/>
          <p:nvPr/>
        </p:nvGrpSpPr>
        <p:grpSpPr>
          <a:xfrm>
            <a:off x="369888" y="2895600"/>
            <a:ext cx="8578850" cy="1295400"/>
            <a:chOff x="369888" y="2895600"/>
            <a:chExt cx="8578850" cy="1143000"/>
          </a:xfrm>
        </p:grpSpPr>
        <p:sp>
          <p:nvSpPr>
            <p:cNvPr id="16419" name="Rectangle 29"/>
            <p:cNvSpPr>
              <a:spLocks noChangeArrowheads="1"/>
            </p:cNvSpPr>
            <p:nvPr/>
          </p:nvSpPr>
          <p:spPr bwMode="auto">
            <a:xfrm rot="5400000">
              <a:off x="4087813" y="-822325"/>
              <a:ext cx="1143000" cy="8578850"/>
            </a:xfrm>
            <a:prstGeom prst="rect">
              <a:avLst/>
            </a:prstGeom>
            <a:solidFill>
              <a:srgbClr val="4D4D4D">
                <a:alpha val="20000"/>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400">
                <a:solidFill>
                  <a:schemeClr val="tx1"/>
                </a:solidFill>
              </a:endParaRPr>
            </a:p>
          </p:txBody>
        </p:sp>
        <p:sp>
          <p:nvSpPr>
            <p:cNvPr id="16416" name="Text Box 80"/>
            <p:cNvSpPr txBox="1">
              <a:spLocks noChangeArrowheads="1"/>
            </p:cNvSpPr>
            <p:nvPr/>
          </p:nvSpPr>
          <p:spPr bwMode="auto">
            <a:xfrm>
              <a:off x="411618" y="3181954"/>
              <a:ext cx="1300163" cy="570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dirty="0">
                  <a:solidFill>
                    <a:srgbClr val="0F384C"/>
                  </a:solidFill>
                </a:rPr>
                <a:t>Business Layer</a:t>
              </a:r>
            </a:p>
          </p:txBody>
        </p:sp>
        <p:sp>
          <p:nvSpPr>
            <p:cNvPr id="16417" name="Oval 81"/>
            <p:cNvSpPr>
              <a:spLocks noChangeArrowheads="1"/>
            </p:cNvSpPr>
            <p:nvPr/>
          </p:nvSpPr>
          <p:spPr bwMode="auto">
            <a:xfrm>
              <a:off x="5867400" y="3048000"/>
              <a:ext cx="914400" cy="5334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Order</a:t>
              </a:r>
              <a:endParaRPr lang="en-US" sz="1000" b="1" dirty="0">
                <a:solidFill>
                  <a:schemeClr val="bg1"/>
                </a:solidFill>
              </a:endParaRPr>
            </a:p>
          </p:txBody>
        </p:sp>
        <p:sp>
          <p:nvSpPr>
            <p:cNvPr id="16418" name="Oval 82"/>
            <p:cNvSpPr>
              <a:spLocks noChangeArrowheads="1"/>
            </p:cNvSpPr>
            <p:nvPr/>
          </p:nvSpPr>
          <p:spPr bwMode="auto">
            <a:xfrm>
              <a:off x="3047999" y="3048000"/>
              <a:ext cx="1154113" cy="523875"/>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Customer</a:t>
              </a:r>
              <a:endParaRPr lang="en-US" sz="1000" b="1" dirty="0">
                <a:solidFill>
                  <a:schemeClr val="bg1"/>
                </a:solidFill>
              </a:endParaRPr>
            </a:p>
          </p:txBody>
        </p:sp>
      </p:grpSp>
      <p:grpSp>
        <p:nvGrpSpPr>
          <p:cNvPr id="3" name="Group 2"/>
          <p:cNvGrpSpPr/>
          <p:nvPr/>
        </p:nvGrpSpPr>
        <p:grpSpPr>
          <a:xfrm>
            <a:off x="370680" y="1676400"/>
            <a:ext cx="8567737" cy="1219200"/>
            <a:chOff x="370680" y="1676400"/>
            <a:chExt cx="8567737" cy="1219200"/>
          </a:xfrm>
        </p:grpSpPr>
        <p:sp>
          <p:nvSpPr>
            <p:cNvPr id="16415" name="Rectangle 79"/>
            <p:cNvSpPr>
              <a:spLocks noChangeArrowheads="1"/>
            </p:cNvSpPr>
            <p:nvPr/>
          </p:nvSpPr>
          <p:spPr bwMode="auto">
            <a:xfrm rot="5400000">
              <a:off x="4044949" y="-1997869"/>
              <a:ext cx="1219200" cy="8567737"/>
            </a:xfrm>
            <a:prstGeom prst="rect">
              <a:avLst/>
            </a:prstGeom>
            <a:solidFill>
              <a:srgbClr val="333333">
                <a:alpha val="39608"/>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Text Box 67"/>
            <p:cNvSpPr txBox="1">
              <a:spLocks noChangeArrowheads="1"/>
            </p:cNvSpPr>
            <p:nvPr/>
          </p:nvSpPr>
          <p:spPr bwMode="auto">
            <a:xfrm>
              <a:off x="406399" y="2008870"/>
              <a:ext cx="14874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800" b="1" i="1" dirty="0" smtClean="0">
                  <a:solidFill>
                    <a:srgbClr val="0F384C"/>
                  </a:solidFill>
                </a:rPr>
                <a:t>Application Layer</a:t>
              </a:r>
              <a:endParaRPr lang="en-US" sz="1800" b="1" i="1" dirty="0">
                <a:solidFill>
                  <a:srgbClr val="0F384C"/>
                </a:solidFill>
              </a:endParaRPr>
            </a:p>
          </p:txBody>
        </p:sp>
        <p:sp>
          <p:nvSpPr>
            <p:cNvPr id="16410" name="Oval 68"/>
            <p:cNvSpPr>
              <a:spLocks noChangeArrowheads="1"/>
            </p:cNvSpPr>
            <p:nvPr/>
          </p:nvSpPr>
          <p:spPr bwMode="auto">
            <a:xfrm>
              <a:off x="2209800" y="1905000"/>
              <a:ext cx="10668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Consumer</a:t>
              </a:r>
              <a:endParaRPr lang="en-US" sz="1050" b="1" dirty="0">
                <a:solidFill>
                  <a:schemeClr val="bg1"/>
                </a:solidFill>
              </a:endParaRPr>
            </a:p>
          </p:txBody>
        </p:sp>
        <p:sp>
          <p:nvSpPr>
            <p:cNvPr id="16411" name="Oval 69"/>
            <p:cNvSpPr>
              <a:spLocks noChangeArrowheads="1"/>
            </p:cNvSpPr>
            <p:nvPr/>
          </p:nvSpPr>
          <p:spPr bwMode="auto">
            <a:xfrm>
              <a:off x="6095999" y="1905000"/>
              <a:ext cx="9906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Buyer</a:t>
              </a:r>
              <a:endParaRPr lang="en-US" sz="1000" b="1" dirty="0">
                <a:solidFill>
                  <a:schemeClr val="bg1"/>
                </a:solidFill>
              </a:endParaRPr>
            </a:p>
          </p:txBody>
        </p:sp>
        <p:sp>
          <p:nvSpPr>
            <p:cNvPr id="16412" name="Oval 70"/>
            <p:cNvSpPr>
              <a:spLocks noChangeArrowheads="1"/>
            </p:cNvSpPr>
            <p:nvPr/>
          </p:nvSpPr>
          <p:spPr bwMode="auto">
            <a:xfrm>
              <a:off x="7374729" y="1905000"/>
              <a:ext cx="854869"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rgbClr val="FFFFFF"/>
                  </a:solidFill>
                </a:rPr>
                <a:t>Order</a:t>
              </a:r>
              <a:endParaRPr lang="en-US" sz="1000" b="1" dirty="0">
                <a:solidFill>
                  <a:srgbClr val="FFFFFF"/>
                </a:solidFill>
              </a:endParaRPr>
            </a:p>
          </p:txBody>
        </p:sp>
        <p:sp>
          <p:nvSpPr>
            <p:cNvPr id="16413" name="Oval 71"/>
            <p:cNvSpPr>
              <a:spLocks noChangeArrowheads="1"/>
            </p:cNvSpPr>
            <p:nvPr/>
          </p:nvSpPr>
          <p:spPr bwMode="auto">
            <a:xfrm>
              <a:off x="4724399" y="1905000"/>
              <a:ext cx="962819"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Order</a:t>
              </a:r>
              <a:endParaRPr lang="en-US" sz="1000" b="1" dirty="0">
                <a:solidFill>
                  <a:schemeClr val="bg1"/>
                </a:solidFill>
              </a:endParaRPr>
            </a:p>
          </p:txBody>
        </p:sp>
        <p:sp>
          <p:nvSpPr>
            <p:cNvPr id="16414" name="Oval 72"/>
            <p:cNvSpPr>
              <a:spLocks noChangeArrowheads="1"/>
            </p:cNvSpPr>
            <p:nvPr/>
          </p:nvSpPr>
          <p:spPr bwMode="auto">
            <a:xfrm>
              <a:off x="3505199" y="1905000"/>
              <a:ext cx="1066800" cy="609600"/>
            </a:xfrm>
            <a:prstGeom prst="ellipse">
              <a:avLst/>
            </a:prstGeom>
            <a:solidFill>
              <a:srgbClr val="33689C"/>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1200" b="1" dirty="0">
                  <a:solidFill>
                    <a:schemeClr val="bg1"/>
                  </a:solidFill>
                </a:rPr>
                <a:t>Customer</a:t>
              </a:r>
              <a:endParaRPr lang="en-US" sz="1000" b="1" dirty="0">
                <a:solidFill>
                  <a:schemeClr val="bg1"/>
                </a:solidFill>
              </a:endParaRPr>
            </a:p>
          </p:txBody>
        </p:sp>
      </p:grpSp>
      <p:sp>
        <p:nvSpPr>
          <p:cNvPr id="70" name="Text Box 36"/>
          <p:cNvSpPr txBox="1">
            <a:spLocks noChangeArrowheads="1"/>
          </p:cNvSpPr>
          <p:nvPr/>
        </p:nvSpPr>
        <p:spPr bwMode="auto">
          <a:xfrm>
            <a:off x="228599" y="1066800"/>
            <a:ext cx="1435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600" b="1" i="1" dirty="0">
                <a:solidFill>
                  <a:srgbClr val="0F384C"/>
                </a:solidFill>
              </a:rPr>
              <a:t>Data Consumers</a:t>
            </a:r>
          </a:p>
        </p:txBody>
      </p:sp>
    </p:spTree>
    <p:extLst>
      <p:ext uri="{BB962C8B-B14F-4D97-AF65-F5344CB8AC3E}">
        <p14:creationId xmlns:p14="http://schemas.microsoft.com/office/powerpoint/2010/main" val="416088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par>
                          <p:cTn id="18" fill="hold">
                            <p:stCondLst>
                              <p:cond delay="5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771928"/>
            <a:ext cx="4724400" cy="4019272"/>
          </a:xfrm>
          <a:prstGeom prst="rect">
            <a:avLst/>
          </a:prstGeom>
        </p:spPr>
      </p:pic>
      <p:sp>
        <p:nvSpPr>
          <p:cNvPr id="18435" name="Rectangle 5"/>
          <p:cNvSpPr>
            <a:spLocks noGrp="1"/>
          </p:cNvSpPr>
          <p:nvPr>
            <p:ph type="title"/>
          </p:nvPr>
        </p:nvSpPr>
        <p:spPr>
          <a:extLst>
            <a:ext uri="{909E8E84-426E-40DD-AFC4-6F175D3DCCD1}">
              <a14:hiddenFill xmlns:a14="http://schemas.microsoft.com/office/drawing/2010/main">
                <a:solidFill>
                  <a:schemeClr val="bg1"/>
                </a:solidFill>
              </a14:hiddenFill>
            </a:ext>
          </a:extLst>
        </p:spPr>
        <p:txBody>
          <a:bodyPr>
            <a:normAutofit fontScale="90000"/>
          </a:bodyPr>
          <a:lstStyle/>
          <a:p>
            <a:pPr eaLnBrk="1" hangingPunct="1"/>
            <a:r>
              <a:rPr lang="en-US" dirty="0" smtClean="0"/>
              <a:t>How Composite Implements Forrester’s Data Virtualization Vision</a:t>
            </a:r>
          </a:p>
        </p:txBody>
      </p:sp>
      <p:pic>
        <p:nvPicPr>
          <p:cNvPr id="10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5728"/>
            <a:ext cx="4419600" cy="409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83"/>
          <p:cNvSpPr>
            <a:spLocks noChangeArrowheads="1"/>
          </p:cNvSpPr>
          <p:nvPr/>
        </p:nvSpPr>
        <p:spPr bwMode="auto">
          <a:xfrm rot="16200000">
            <a:off x="1695450" y="2800350"/>
            <a:ext cx="685800" cy="3619500"/>
          </a:xfrm>
          <a:prstGeom prst="wedgeRectCallout">
            <a:avLst>
              <a:gd name="adj1" fmla="val -7920"/>
              <a:gd name="adj2" fmla="val 68287"/>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18" name="AutoShape 83"/>
          <p:cNvSpPr>
            <a:spLocks noChangeArrowheads="1"/>
          </p:cNvSpPr>
          <p:nvPr/>
        </p:nvSpPr>
        <p:spPr bwMode="auto">
          <a:xfrm rot="16200000">
            <a:off x="1695451" y="1885950"/>
            <a:ext cx="685800" cy="3619501"/>
          </a:xfrm>
          <a:prstGeom prst="wedgeRectCallout">
            <a:avLst>
              <a:gd name="adj1" fmla="val 8519"/>
              <a:gd name="adj2" fmla="val 67941"/>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21" name="AutoShape 83"/>
          <p:cNvSpPr>
            <a:spLocks noChangeArrowheads="1"/>
          </p:cNvSpPr>
          <p:nvPr/>
        </p:nvSpPr>
        <p:spPr bwMode="auto">
          <a:xfrm rot="16200000">
            <a:off x="1695451" y="1047750"/>
            <a:ext cx="685800" cy="3619501"/>
          </a:xfrm>
          <a:prstGeom prst="wedgeRectCallout">
            <a:avLst>
              <a:gd name="adj1" fmla="val 19477"/>
              <a:gd name="adj2" fmla="val 68633"/>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24" name="AutoShape 83"/>
          <p:cNvSpPr>
            <a:spLocks noChangeArrowheads="1"/>
          </p:cNvSpPr>
          <p:nvPr/>
        </p:nvSpPr>
        <p:spPr bwMode="auto">
          <a:xfrm rot="16200000">
            <a:off x="1695451" y="133350"/>
            <a:ext cx="685800" cy="3619501"/>
          </a:xfrm>
          <a:prstGeom prst="wedgeRectCallout">
            <a:avLst>
              <a:gd name="adj1" fmla="val 3039"/>
              <a:gd name="adj2" fmla="val 69671"/>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25" name="AutoShape 83"/>
          <p:cNvSpPr>
            <a:spLocks noChangeArrowheads="1"/>
          </p:cNvSpPr>
          <p:nvPr/>
        </p:nvSpPr>
        <p:spPr bwMode="auto">
          <a:xfrm rot="16200000">
            <a:off x="1695451" y="3638549"/>
            <a:ext cx="685800" cy="3619501"/>
          </a:xfrm>
          <a:prstGeom prst="wedgeRectCallout">
            <a:avLst>
              <a:gd name="adj1" fmla="val -2441"/>
              <a:gd name="adj2" fmla="val 68633"/>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Tree>
    <p:extLst>
      <p:ext uri="{BB962C8B-B14F-4D97-AF65-F5344CB8AC3E}">
        <p14:creationId xmlns:p14="http://schemas.microsoft.com/office/powerpoint/2010/main" val="33575219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372" y="2543248"/>
            <a:ext cx="5104628" cy="259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45" y="2133600"/>
            <a:ext cx="3994055" cy="3020404"/>
          </a:xfrm>
          <a:prstGeom prst="rect">
            <a:avLst/>
          </a:prstGeom>
        </p:spPr>
      </p:pic>
      <p:sp>
        <p:nvSpPr>
          <p:cNvPr id="18435" name="Rectangle 5"/>
          <p:cNvSpPr>
            <a:spLocks noGrp="1"/>
          </p:cNvSpPr>
          <p:nvPr>
            <p:ph type="title"/>
          </p:nvPr>
        </p:nvSpPr>
        <p:spPr>
          <a:extLst>
            <a:ext uri="{909E8E84-426E-40DD-AFC4-6F175D3DCCD1}">
              <a14:hiddenFill xmlns:a14="http://schemas.microsoft.com/office/drawing/2010/main">
                <a:solidFill>
                  <a:schemeClr val="bg1"/>
                </a:solidFill>
              </a14:hiddenFill>
            </a:ext>
          </a:extLst>
        </p:spPr>
        <p:txBody>
          <a:bodyPr/>
          <a:lstStyle/>
          <a:p>
            <a:pPr eaLnBrk="1" hangingPunct="1"/>
            <a:r>
              <a:rPr lang="en-US" dirty="0" smtClean="0"/>
              <a:t>Gartner’s Discipline of Data Integration</a:t>
            </a:r>
          </a:p>
        </p:txBody>
      </p:sp>
      <p:sp>
        <p:nvSpPr>
          <p:cNvPr id="17" name="Text Box 9"/>
          <p:cNvSpPr txBox="1">
            <a:spLocks noChangeArrowheads="1"/>
          </p:cNvSpPr>
          <p:nvPr/>
        </p:nvSpPr>
        <p:spPr bwMode="auto">
          <a:xfrm>
            <a:off x="5354595" y="5257800"/>
            <a:ext cx="3657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r>
              <a:rPr lang="en-US" sz="1000" b="1" dirty="0" smtClean="0">
                <a:solidFill>
                  <a:schemeClr val="tx1"/>
                </a:solidFill>
              </a:rPr>
              <a:t>Advancing </a:t>
            </a:r>
            <a:r>
              <a:rPr lang="en-US" sz="1000" b="1" dirty="0">
                <a:solidFill>
                  <a:schemeClr val="tx1"/>
                </a:solidFill>
              </a:rPr>
              <a:t>Your Data Integration Competency in Support of Analytics </a:t>
            </a:r>
            <a:r>
              <a:rPr lang="en-US" sz="1000" dirty="0" smtClean="0">
                <a:solidFill>
                  <a:schemeClr val="tx1"/>
                </a:solidFill>
              </a:rPr>
              <a:t> </a:t>
            </a:r>
          </a:p>
          <a:p>
            <a:r>
              <a:rPr lang="en-US" sz="1000" dirty="0">
                <a:solidFill>
                  <a:schemeClr val="tx1"/>
                </a:solidFill>
              </a:rPr>
              <a:t>Ted </a:t>
            </a:r>
            <a:r>
              <a:rPr lang="en-US" sz="1000" dirty="0" smtClean="0">
                <a:solidFill>
                  <a:schemeClr val="tx1"/>
                </a:solidFill>
              </a:rPr>
              <a:t>Friedman,  Business </a:t>
            </a:r>
            <a:r>
              <a:rPr lang="en-US" sz="1000" dirty="0">
                <a:solidFill>
                  <a:schemeClr val="tx1"/>
                </a:solidFill>
              </a:rPr>
              <a:t>Intelligence </a:t>
            </a:r>
            <a:r>
              <a:rPr lang="en-US" sz="1000" dirty="0" smtClean="0">
                <a:solidFill>
                  <a:schemeClr val="tx1"/>
                </a:solidFill>
              </a:rPr>
              <a:t>Summit</a:t>
            </a:r>
            <a:endParaRPr lang="en-US" sz="1000" dirty="0">
              <a:solidFill>
                <a:schemeClr val="tx1"/>
              </a:solidFill>
            </a:endParaRPr>
          </a:p>
          <a:p>
            <a:r>
              <a:rPr lang="en-US" sz="1000" dirty="0" smtClean="0">
                <a:solidFill>
                  <a:schemeClr val="tx1"/>
                </a:solidFill>
              </a:rPr>
              <a:t>Gaylord </a:t>
            </a:r>
            <a:r>
              <a:rPr lang="en-US" sz="1000" dirty="0">
                <a:solidFill>
                  <a:schemeClr val="tx1"/>
                </a:solidFill>
              </a:rPr>
              <a:t>Texan Hotel &amp; Convention Center Grapevine, </a:t>
            </a:r>
            <a:r>
              <a:rPr lang="en-US" sz="1000" dirty="0" smtClean="0">
                <a:solidFill>
                  <a:schemeClr val="tx1"/>
                </a:solidFill>
              </a:rPr>
              <a:t>Texas</a:t>
            </a:r>
            <a:endParaRPr lang="en-US" sz="1000" dirty="0">
              <a:solidFill>
                <a:schemeClr val="tx1"/>
              </a:solidFill>
            </a:endParaRPr>
          </a:p>
          <a:p>
            <a:pPr eaLnBrk="1" hangingPunct="1"/>
            <a:r>
              <a:rPr lang="en-US" sz="1000" dirty="0" smtClean="0">
                <a:solidFill>
                  <a:schemeClr val="tx1"/>
                </a:solidFill>
              </a:rPr>
              <a:t>©</a:t>
            </a:r>
            <a:r>
              <a:rPr lang="en-US" sz="1000" dirty="0">
                <a:solidFill>
                  <a:schemeClr val="tx1"/>
                </a:solidFill>
              </a:rPr>
              <a:t>Gartner Research, Inc.</a:t>
            </a:r>
          </a:p>
        </p:txBody>
      </p:sp>
      <p:sp>
        <p:nvSpPr>
          <p:cNvPr id="2" name="TextBox 1"/>
          <p:cNvSpPr txBox="1"/>
          <p:nvPr/>
        </p:nvSpPr>
        <p:spPr>
          <a:xfrm>
            <a:off x="228600" y="990600"/>
            <a:ext cx="8763000" cy="1015663"/>
          </a:xfrm>
          <a:prstGeom prst="rect">
            <a:avLst/>
          </a:prstGeom>
          <a:noFill/>
        </p:spPr>
        <p:txBody>
          <a:bodyPr wrap="square" rtlCol="0">
            <a:spAutoFit/>
          </a:bodyPr>
          <a:lstStyle/>
          <a:p>
            <a:r>
              <a:rPr lang="en-US" dirty="0" smtClean="0">
                <a:solidFill>
                  <a:schemeClr val="tx1"/>
                </a:solidFill>
              </a:rPr>
              <a:t>Data integration enables data structures that were designed independently to be leveraged together. </a:t>
            </a:r>
            <a:endParaRPr lang="en-US" dirty="0">
              <a:solidFill>
                <a:schemeClr val="tx1"/>
              </a:solidFill>
            </a:endParaRPr>
          </a:p>
        </p:txBody>
      </p:sp>
      <p:sp>
        <p:nvSpPr>
          <p:cNvPr id="20" name="AutoShape 83"/>
          <p:cNvSpPr>
            <a:spLocks noChangeArrowheads="1"/>
          </p:cNvSpPr>
          <p:nvPr/>
        </p:nvSpPr>
        <p:spPr bwMode="auto">
          <a:xfrm rot="16200000">
            <a:off x="1752602" y="861391"/>
            <a:ext cx="685800" cy="3886201"/>
          </a:xfrm>
          <a:prstGeom prst="wedgeRectCallout">
            <a:avLst>
              <a:gd name="adj1" fmla="val 6904"/>
              <a:gd name="adj2" fmla="val 62851"/>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21" name="AutoShape 83"/>
          <p:cNvSpPr>
            <a:spLocks noChangeArrowheads="1"/>
          </p:cNvSpPr>
          <p:nvPr/>
        </p:nvSpPr>
        <p:spPr bwMode="auto">
          <a:xfrm rot="16200000">
            <a:off x="1752602" y="1600200"/>
            <a:ext cx="685800" cy="3886201"/>
          </a:xfrm>
          <a:prstGeom prst="wedgeRectCallout">
            <a:avLst>
              <a:gd name="adj1" fmla="val 49416"/>
              <a:gd name="adj2" fmla="val 64998"/>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22" name="AutoShape 83"/>
          <p:cNvSpPr>
            <a:spLocks noChangeArrowheads="1"/>
          </p:cNvSpPr>
          <p:nvPr/>
        </p:nvSpPr>
        <p:spPr bwMode="auto">
          <a:xfrm rot="16200000">
            <a:off x="1752602" y="2362199"/>
            <a:ext cx="685800" cy="3886201"/>
          </a:xfrm>
          <a:prstGeom prst="wedgeRectCallout">
            <a:avLst>
              <a:gd name="adj1" fmla="val 88064"/>
              <a:gd name="adj2" fmla="val 91046"/>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p>
        </p:txBody>
      </p:sp>
      <p:sp>
        <p:nvSpPr>
          <p:cNvPr id="23" name="TextBox 22"/>
          <p:cNvSpPr txBox="1"/>
          <p:nvPr/>
        </p:nvSpPr>
        <p:spPr>
          <a:xfrm>
            <a:off x="228600" y="5257800"/>
            <a:ext cx="4674704" cy="1200329"/>
          </a:xfrm>
          <a:prstGeom prst="rect">
            <a:avLst/>
          </a:prstGeom>
          <a:noFill/>
        </p:spPr>
        <p:txBody>
          <a:bodyPr wrap="square" rtlCol="0">
            <a:spAutoFit/>
          </a:bodyPr>
          <a:lstStyle/>
          <a:p>
            <a:pPr marL="457200" indent="-457200">
              <a:buFont typeface="Arial" pitchFamily="34" charset="0"/>
              <a:buChar char="•"/>
            </a:pPr>
            <a:r>
              <a:rPr lang="en-US" sz="2400" dirty="0" smtClean="0">
                <a:solidFill>
                  <a:schemeClr val="tx1"/>
                </a:solidFill>
              </a:rPr>
              <a:t>Practices</a:t>
            </a:r>
          </a:p>
          <a:p>
            <a:pPr marL="457200" indent="-457200">
              <a:buFont typeface="Arial" pitchFamily="34" charset="0"/>
              <a:buChar char="•"/>
            </a:pPr>
            <a:r>
              <a:rPr lang="en-US" sz="2400" dirty="0" smtClean="0">
                <a:solidFill>
                  <a:schemeClr val="tx1"/>
                </a:solidFill>
              </a:rPr>
              <a:t>Architectural Techniques</a:t>
            </a:r>
          </a:p>
          <a:p>
            <a:pPr marL="457200" indent="-457200">
              <a:buFont typeface="Arial" pitchFamily="34" charset="0"/>
              <a:buChar char="•"/>
            </a:pPr>
            <a:r>
              <a:rPr lang="en-US" sz="2400" dirty="0" smtClean="0">
                <a:solidFill>
                  <a:schemeClr val="tx1"/>
                </a:solidFill>
              </a:rPr>
              <a:t>Tools</a:t>
            </a:r>
            <a:endParaRPr lang="en-US" sz="2400" dirty="0">
              <a:solidFill>
                <a:schemeClr val="tx1"/>
              </a:solidFill>
            </a:endParaRPr>
          </a:p>
        </p:txBody>
      </p:sp>
    </p:spTree>
    <p:extLst>
      <p:ext uri="{BB962C8B-B14F-4D97-AF65-F5344CB8AC3E}">
        <p14:creationId xmlns:p14="http://schemas.microsoft.com/office/powerpoint/2010/main" val="2450669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7" y="1018413"/>
            <a:ext cx="8888066" cy="5458587"/>
          </a:xfrm>
          <a:prstGeom prst="rect">
            <a:avLst/>
          </a:prstGeom>
        </p:spPr>
      </p:pic>
      <p:sp>
        <p:nvSpPr>
          <p:cNvPr id="19459" name="Rectangle 2"/>
          <p:cNvSpPr>
            <a:spLocks noGrp="1"/>
          </p:cNvSpPr>
          <p:nvPr>
            <p:ph type="title"/>
          </p:nvPr>
        </p:nvSpPr>
        <p:spPr/>
        <p:txBody>
          <a:bodyPr/>
          <a:lstStyle/>
          <a:p>
            <a:pPr eaLnBrk="1" hangingPunct="1"/>
            <a:r>
              <a:rPr lang="en-US" smtClean="0"/>
              <a:t>User Roles and Responsibilities</a:t>
            </a:r>
          </a:p>
        </p:txBody>
      </p:sp>
      <p:sp>
        <p:nvSpPr>
          <p:cNvPr id="269395" name="Oval 83"/>
          <p:cNvSpPr>
            <a:spLocks noChangeArrowheads="1"/>
          </p:cNvSpPr>
          <p:nvPr/>
        </p:nvSpPr>
        <p:spPr bwMode="auto">
          <a:xfrm>
            <a:off x="1066800" y="4419600"/>
            <a:ext cx="6096000" cy="1981200"/>
          </a:xfrm>
          <a:prstGeom prst="ellipse">
            <a:avLst/>
          </a:prstGeom>
          <a:solidFill>
            <a:srgbClr val="80008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Database Administrators &amp;</a:t>
            </a:r>
          </a:p>
          <a:p>
            <a:pPr algn="ctr"/>
            <a:r>
              <a:rPr lang="en-US" sz="2200"/>
              <a:t>Data Modelers</a:t>
            </a:r>
          </a:p>
        </p:txBody>
      </p:sp>
      <p:sp>
        <p:nvSpPr>
          <p:cNvPr id="269396" name="Oval 84"/>
          <p:cNvSpPr>
            <a:spLocks noChangeArrowheads="1"/>
          </p:cNvSpPr>
          <p:nvPr/>
        </p:nvSpPr>
        <p:spPr bwMode="auto">
          <a:xfrm>
            <a:off x="1066800" y="838200"/>
            <a:ext cx="6096000" cy="1219200"/>
          </a:xfrm>
          <a:prstGeom prst="ellipse">
            <a:avLst/>
          </a:prstGeom>
          <a:solidFill>
            <a:srgbClr val="FF99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Application Developers</a:t>
            </a:r>
          </a:p>
        </p:txBody>
      </p:sp>
      <p:sp>
        <p:nvSpPr>
          <p:cNvPr id="269397" name="Oval 85"/>
          <p:cNvSpPr>
            <a:spLocks noChangeArrowheads="1"/>
          </p:cNvSpPr>
          <p:nvPr/>
        </p:nvSpPr>
        <p:spPr bwMode="auto">
          <a:xfrm rot="-5400000">
            <a:off x="5257800" y="2590800"/>
            <a:ext cx="5257800" cy="2057400"/>
          </a:xfrm>
          <a:prstGeom prst="ellipse">
            <a:avLst/>
          </a:prstGeom>
          <a:solidFill>
            <a:srgbClr val="99CC00">
              <a:alpha val="70195"/>
            </a:srgbClr>
          </a:solidFill>
          <a:ln>
            <a:noFill/>
          </a:ln>
          <a:effectLst/>
          <a:extLst/>
        </p:spPr>
        <p:txBody>
          <a:bodyPr wrap="none" anchor="ctr"/>
          <a:lstStyle/>
          <a:p>
            <a:pPr algn="ctr"/>
            <a:r>
              <a:rPr lang="en-US" sz="2200"/>
              <a:t>Data Governance Team</a:t>
            </a:r>
          </a:p>
        </p:txBody>
      </p:sp>
      <p:sp>
        <p:nvSpPr>
          <p:cNvPr id="269398" name="Oval 86"/>
          <p:cNvSpPr>
            <a:spLocks noChangeArrowheads="1"/>
          </p:cNvSpPr>
          <p:nvPr/>
        </p:nvSpPr>
        <p:spPr bwMode="auto">
          <a:xfrm>
            <a:off x="1066800" y="1905000"/>
            <a:ext cx="6172200" cy="2743200"/>
          </a:xfrm>
          <a:prstGeom prst="ellipse">
            <a:avLst/>
          </a:prstGeom>
          <a:solidFill>
            <a:srgbClr val="6633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Enterprise</a:t>
            </a:r>
          </a:p>
          <a:p>
            <a:pPr algn="ctr"/>
            <a:r>
              <a:rPr lang="en-US" sz="2200"/>
              <a:t>Data</a:t>
            </a:r>
          </a:p>
          <a:p>
            <a:pPr algn="ctr"/>
            <a:r>
              <a:rPr lang="en-US" sz="2200"/>
              <a:t>Modelers</a:t>
            </a:r>
          </a:p>
        </p:txBody>
      </p:sp>
      <p:sp>
        <p:nvSpPr>
          <p:cNvPr id="269399" name="Oval 87"/>
          <p:cNvSpPr>
            <a:spLocks noChangeArrowheads="1"/>
          </p:cNvSpPr>
          <p:nvPr/>
        </p:nvSpPr>
        <p:spPr bwMode="auto">
          <a:xfrm>
            <a:off x="4724400" y="1752600"/>
            <a:ext cx="2971800" cy="3810000"/>
          </a:xfrm>
          <a:prstGeom prst="ellipse">
            <a:avLst/>
          </a:prstGeom>
          <a:solidFill>
            <a:srgbClr val="FF0000">
              <a:alpha val="70195"/>
            </a:srgbClr>
          </a:solidFill>
          <a:ln w="9525"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200"/>
              <a:t>Composite</a:t>
            </a:r>
          </a:p>
          <a:p>
            <a:pPr algn="ctr"/>
            <a:r>
              <a:rPr lang="en-US" sz="2200"/>
              <a:t>Developers</a:t>
            </a:r>
          </a:p>
        </p:txBody>
      </p:sp>
    </p:spTree>
    <p:extLst>
      <p:ext uri="{BB962C8B-B14F-4D97-AF65-F5344CB8AC3E}">
        <p14:creationId xmlns:p14="http://schemas.microsoft.com/office/powerpoint/2010/main" val="2872551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95"/>
                                        </p:tgtEl>
                                        <p:attrNameLst>
                                          <p:attrName>style.visibility</p:attrName>
                                        </p:attrNameLst>
                                      </p:cBhvr>
                                      <p:to>
                                        <p:strVal val="visible"/>
                                      </p:to>
                                    </p:set>
                                    <p:animEffect transition="in" filter="dissolve">
                                      <p:cBhvr>
                                        <p:cTn id="7" dur="500"/>
                                        <p:tgtEl>
                                          <p:spTgt spid="26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96"/>
                                        </p:tgtEl>
                                        <p:attrNameLst>
                                          <p:attrName>style.visibility</p:attrName>
                                        </p:attrNameLst>
                                      </p:cBhvr>
                                      <p:to>
                                        <p:strVal val="visible"/>
                                      </p:to>
                                    </p:set>
                                    <p:animEffect transition="in" filter="dissolve">
                                      <p:cBhvr>
                                        <p:cTn id="12" dur="500"/>
                                        <p:tgtEl>
                                          <p:spTgt spid="26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97"/>
                                        </p:tgtEl>
                                        <p:attrNameLst>
                                          <p:attrName>style.visibility</p:attrName>
                                        </p:attrNameLst>
                                      </p:cBhvr>
                                      <p:to>
                                        <p:strVal val="visible"/>
                                      </p:to>
                                    </p:set>
                                    <p:animEffect transition="in" filter="dissolve">
                                      <p:cBhvr>
                                        <p:cTn id="17" dur="500"/>
                                        <p:tgtEl>
                                          <p:spTgt spid="26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9398"/>
                                        </p:tgtEl>
                                        <p:attrNameLst>
                                          <p:attrName>style.visibility</p:attrName>
                                        </p:attrNameLst>
                                      </p:cBhvr>
                                      <p:to>
                                        <p:strVal val="visible"/>
                                      </p:to>
                                    </p:set>
                                    <p:animEffect transition="in" filter="dissolve">
                                      <p:cBhvr>
                                        <p:cTn id="22" dur="500"/>
                                        <p:tgtEl>
                                          <p:spTgt spid="26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9399"/>
                                        </p:tgtEl>
                                        <p:attrNameLst>
                                          <p:attrName>style.visibility</p:attrName>
                                        </p:attrNameLst>
                                      </p:cBhvr>
                                      <p:to>
                                        <p:strVal val="visible"/>
                                      </p:to>
                                    </p:set>
                                    <p:animEffect transition="in" filter="dissolve">
                                      <p:cBhvr>
                                        <p:cTn id="27" dur="500"/>
                                        <p:tgtEl>
                                          <p:spTgt spid="26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95" grpId="0" animBg="1"/>
      <p:bldP spid="269396" grpId="0" animBg="1"/>
      <p:bldP spid="269397" grpId="0" animBg="1"/>
      <p:bldP spid="269398" grpId="0" animBg="1"/>
      <p:bldP spid="2693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a:lstStyle/>
          <a:p>
            <a:pPr eaLnBrk="1" hangingPunct="1"/>
            <a:r>
              <a:rPr lang="en-US" smtClean="0"/>
              <a:t>Agenda</a:t>
            </a:r>
          </a:p>
        </p:txBody>
      </p:sp>
      <p:sp>
        <p:nvSpPr>
          <p:cNvPr id="20484" name="Rectangle 3"/>
          <p:cNvSpPr>
            <a:spLocks noGrp="1"/>
          </p:cNvSpPr>
          <p:nvPr>
            <p:ph type="body" idx="1"/>
          </p:nvPr>
        </p:nvSpPr>
        <p:spPr/>
        <p:txBody>
          <a:bodyPr/>
          <a:lstStyle/>
          <a:p>
            <a:pPr eaLnBrk="1" hangingPunct="1"/>
            <a:r>
              <a:rPr lang="en-US" sz="2400" smtClean="0"/>
              <a:t>Data Abstraction Reference Architecture</a:t>
            </a:r>
          </a:p>
          <a:p>
            <a:pPr eaLnBrk="1" hangingPunct="1"/>
            <a:r>
              <a:rPr lang="en-US" sz="2400" b="1" i="1" smtClean="0">
                <a:solidFill>
                  <a:srgbClr val="C82228"/>
                </a:solidFill>
              </a:rPr>
              <a:t>Implementing Data Abstraction in Composite</a:t>
            </a:r>
          </a:p>
          <a:p>
            <a:pPr eaLnBrk="1" hangingPunct="1"/>
            <a:r>
              <a:rPr lang="en-US" sz="2400" smtClean="0"/>
              <a:t>Summary of Key Benefits</a:t>
            </a:r>
          </a:p>
          <a:p>
            <a:pPr eaLnBrk="1" hangingPunct="1"/>
            <a:r>
              <a:rPr lang="en-US" sz="2400" smtClean="0"/>
              <a:t>Practical Next Steps</a:t>
            </a:r>
          </a:p>
          <a:p>
            <a:pPr eaLnBrk="1" hangingPunct="1">
              <a:buFont typeface="Wingdings" pitchFamily="2" charset="2"/>
              <a:buNone/>
            </a:pPr>
            <a:endParaRPr lang="en-US" sz="2400"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2585432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1687" y="1068795"/>
            <a:ext cx="2602313" cy="159820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 y="885587"/>
            <a:ext cx="6401694" cy="1705213"/>
          </a:xfrm>
          <a:prstGeom prst="rect">
            <a:avLst/>
          </a:prstGeom>
        </p:spPr>
      </p:pic>
      <p:sp>
        <p:nvSpPr>
          <p:cNvPr id="21509" name="Rectangle 2"/>
          <p:cNvSpPr>
            <a:spLocks noGrp="1"/>
          </p:cNvSpPr>
          <p:nvPr>
            <p:ph type="title"/>
          </p:nvPr>
        </p:nvSpPr>
        <p:spPr>
          <a:xfrm>
            <a:off x="457200" y="76200"/>
            <a:ext cx="8686800" cy="685800"/>
          </a:xfrm>
        </p:spPr>
        <p:txBody>
          <a:bodyPr>
            <a:normAutofit fontScale="90000"/>
          </a:bodyPr>
          <a:lstStyle/>
          <a:p>
            <a:pPr eaLnBrk="1" hangingPunct="1"/>
            <a:r>
              <a:rPr lang="en-US" dirty="0" smtClean="0"/>
              <a:t>Data Abstraction Reference Architecture Implementation</a:t>
            </a:r>
            <a:br>
              <a:rPr lang="en-US" dirty="0" smtClean="0"/>
            </a:br>
            <a:r>
              <a:rPr lang="en-US" sz="1700" dirty="0" smtClean="0"/>
              <a:t>Physical Layer (Metadata Introspection)</a:t>
            </a:r>
          </a:p>
        </p:txBody>
      </p:sp>
      <p:sp>
        <p:nvSpPr>
          <p:cNvPr id="21510" name="Rectangle 3"/>
          <p:cNvSpPr>
            <a:spLocks noGrp="1"/>
          </p:cNvSpPr>
          <p:nvPr>
            <p:ph type="body" idx="1"/>
          </p:nvPr>
        </p:nvSpPr>
        <p:spPr>
          <a:xfrm>
            <a:off x="457200" y="2667000"/>
            <a:ext cx="5943600" cy="3459163"/>
          </a:xfrm>
        </p:spPr>
        <p:txBody>
          <a:bodyPr>
            <a:normAutofit lnSpcReduction="10000"/>
          </a:bodyPr>
          <a:lstStyle/>
          <a:p>
            <a:pPr eaLnBrk="1" hangingPunct="1">
              <a:lnSpc>
                <a:spcPct val="80000"/>
              </a:lnSpc>
            </a:pPr>
            <a:r>
              <a:rPr lang="en-US" sz="2000" dirty="0" smtClean="0"/>
              <a:t>Composite Information Server automatically introspects data sources</a:t>
            </a:r>
          </a:p>
          <a:p>
            <a:pPr lvl="1" eaLnBrk="1" hangingPunct="1">
              <a:lnSpc>
                <a:spcPct val="80000"/>
              </a:lnSpc>
            </a:pPr>
            <a:r>
              <a:rPr lang="en-US" sz="1800" dirty="0" smtClean="0"/>
              <a:t>Metadata representations of physical resources created during introspection</a:t>
            </a:r>
          </a:p>
          <a:p>
            <a:pPr eaLnBrk="1" hangingPunct="1">
              <a:lnSpc>
                <a:spcPct val="80000"/>
              </a:lnSpc>
            </a:pPr>
            <a:r>
              <a:rPr lang="en-US" sz="2000" dirty="0" smtClean="0"/>
              <a:t>Metadata matches the physical source</a:t>
            </a:r>
          </a:p>
          <a:p>
            <a:pPr lvl="1" eaLnBrk="1" hangingPunct="1">
              <a:lnSpc>
                <a:spcPct val="80000"/>
              </a:lnSpc>
            </a:pPr>
            <a:r>
              <a:rPr lang="en-US" sz="1800" dirty="0" smtClean="0"/>
              <a:t>Maintains cardinality statistics on sources</a:t>
            </a:r>
          </a:p>
          <a:p>
            <a:pPr lvl="1" eaLnBrk="1" hangingPunct="1">
              <a:lnSpc>
                <a:spcPct val="80000"/>
              </a:lnSpc>
            </a:pPr>
            <a:r>
              <a:rPr lang="en-US" sz="1800" dirty="0" smtClean="0"/>
              <a:t>Introspects element metadata</a:t>
            </a:r>
          </a:p>
          <a:p>
            <a:pPr lvl="1" eaLnBrk="1" hangingPunct="1">
              <a:lnSpc>
                <a:spcPct val="80000"/>
              </a:lnSpc>
            </a:pPr>
            <a:r>
              <a:rPr lang="en-US" sz="1800" dirty="0" smtClean="0"/>
              <a:t>Indexes</a:t>
            </a:r>
          </a:p>
          <a:p>
            <a:pPr lvl="1" eaLnBrk="1" hangingPunct="1">
              <a:lnSpc>
                <a:spcPct val="80000"/>
              </a:lnSpc>
            </a:pPr>
            <a:r>
              <a:rPr lang="en-US" sz="1800" dirty="0" smtClean="0"/>
              <a:t>Primary/Foreign keys</a:t>
            </a:r>
          </a:p>
          <a:p>
            <a:pPr eaLnBrk="1" hangingPunct="1">
              <a:lnSpc>
                <a:spcPct val="80000"/>
              </a:lnSpc>
            </a:pPr>
            <a:r>
              <a:rPr lang="en-US" sz="2000" dirty="0" smtClean="0"/>
              <a:t>Composite allows for re-introspection at this layer</a:t>
            </a:r>
          </a:p>
          <a:p>
            <a:pPr lvl="1" eaLnBrk="1" hangingPunct="1">
              <a:lnSpc>
                <a:spcPct val="80000"/>
              </a:lnSpc>
            </a:pPr>
            <a:r>
              <a:rPr lang="en-US" sz="1800" dirty="0" smtClean="0"/>
              <a:t>Synchronization with source</a:t>
            </a:r>
          </a:p>
          <a:p>
            <a:pPr lvl="1" eaLnBrk="1" hangingPunct="1">
              <a:lnSpc>
                <a:spcPct val="80000"/>
              </a:lnSpc>
            </a:pPr>
            <a:r>
              <a:rPr lang="en-US" sz="1800" dirty="0" smtClean="0"/>
              <a:t>Can be manual or automated</a:t>
            </a:r>
          </a:p>
        </p:txBody>
      </p:sp>
      <p:grpSp>
        <p:nvGrpSpPr>
          <p:cNvPr id="3" name="Group 2"/>
          <p:cNvGrpSpPr/>
          <p:nvPr/>
        </p:nvGrpSpPr>
        <p:grpSpPr>
          <a:xfrm>
            <a:off x="5678967" y="1676400"/>
            <a:ext cx="886933" cy="609600"/>
            <a:chOff x="5678967" y="1760538"/>
            <a:chExt cx="886933" cy="609600"/>
          </a:xfrm>
        </p:grpSpPr>
        <p:sp>
          <p:nvSpPr>
            <p:cNvPr id="21514" name="Line 9"/>
            <p:cNvSpPr>
              <a:spLocks noChangeShapeType="1"/>
            </p:cNvSpPr>
            <p:nvPr/>
          </p:nvSpPr>
          <p:spPr bwMode="auto">
            <a:xfrm>
              <a:off x="5692406" y="1760538"/>
              <a:ext cx="0" cy="609600"/>
            </a:xfrm>
            <a:prstGeom prst="line">
              <a:avLst/>
            </a:prstGeom>
            <a:noFill/>
            <a:ln w="28575">
              <a:solidFill>
                <a:srgbClr val="C822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Line 10"/>
            <p:cNvSpPr>
              <a:spLocks noChangeShapeType="1"/>
            </p:cNvSpPr>
            <p:nvPr/>
          </p:nvSpPr>
          <p:spPr bwMode="auto">
            <a:xfrm>
              <a:off x="5678967" y="2370138"/>
              <a:ext cx="886933" cy="0"/>
            </a:xfrm>
            <a:prstGeom prst="line">
              <a:avLst/>
            </a:prstGeom>
            <a:noFill/>
            <a:ln w="28575">
              <a:solidFill>
                <a:srgbClr val="C822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14100"/>
            <a:ext cx="2355850" cy="367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32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2733</TotalTime>
  <Words>3343</Words>
  <Application>Microsoft Office PowerPoint</Application>
  <PresentationFormat>On-screen Show (4:3)</PresentationFormat>
  <Paragraphs>284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Composite  Software Data  Abstraction Best  Practices</vt:lpstr>
      <vt:lpstr>Agenda</vt:lpstr>
      <vt:lpstr>Data Abstraction Goals Achieve Reusability, Maintainability, and Performance</vt:lpstr>
      <vt:lpstr>Data Abstraction Reference Architecture  Layered Architecture View</vt:lpstr>
      <vt:lpstr>How Composite Implements Forrester’s Data Virtualization Vision</vt:lpstr>
      <vt:lpstr>Gartner’s Discipline of Data Integration</vt:lpstr>
      <vt:lpstr>User Roles and Responsibilities</vt:lpstr>
      <vt:lpstr>Agenda</vt:lpstr>
      <vt:lpstr>Data Abstraction Reference Architecture Implementation Physical Layer (Metadata Introspection)</vt:lpstr>
      <vt:lpstr>Data Abstraction Reference Architecture Implementation Physical Layer (Formatting)</vt:lpstr>
      <vt:lpstr>Data Abstraction Reference Architecture Implementation Business Layer</vt:lpstr>
      <vt:lpstr>Data Abstraction Reference Architecture Implementation  Application Layer</vt:lpstr>
      <vt:lpstr>Summary of Key Benefits</vt:lpstr>
      <vt:lpstr>Practical Next Steps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Valdez</dc:creator>
  <cp:lastModifiedBy>Mike Tinius</cp:lastModifiedBy>
  <cp:revision>167</cp:revision>
  <dcterms:created xsi:type="dcterms:W3CDTF">2012-12-16T21:02:03Z</dcterms:created>
  <dcterms:modified xsi:type="dcterms:W3CDTF">2013-08-30T17:01:04Z</dcterms:modified>
</cp:coreProperties>
</file>