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28"/>
  </p:notesMasterIdLst>
  <p:handoutMasterIdLst>
    <p:handoutMasterId r:id="rId29"/>
  </p:handoutMasterIdLst>
  <p:sldIdLst>
    <p:sldId id="465" r:id="rId2"/>
    <p:sldId id="466" r:id="rId3"/>
    <p:sldId id="467" r:id="rId4"/>
    <p:sldId id="468" r:id="rId5"/>
    <p:sldId id="469" r:id="rId6"/>
    <p:sldId id="470" r:id="rId7"/>
    <p:sldId id="471" r:id="rId8"/>
    <p:sldId id="472" r:id="rId9"/>
    <p:sldId id="473" r:id="rId10"/>
    <p:sldId id="474" r:id="rId11"/>
    <p:sldId id="475" r:id="rId12"/>
    <p:sldId id="476" r:id="rId13"/>
    <p:sldId id="477" r:id="rId14"/>
    <p:sldId id="478" r:id="rId15"/>
    <p:sldId id="479" r:id="rId16"/>
    <p:sldId id="480" r:id="rId17"/>
    <p:sldId id="481" r:id="rId18"/>
    <p:sldId id="482" r:id="rId19"/>
    <p:sldId id="483" r:id="rId20"/>
    <p:sldId id="484" r:id="rId21"/>
    <p:sldId id="485" r:id="rId22"/>
    <p:sldId id="486" r:id="rId23"/>
    <p:sldId id="487" r:id="rId24"/>
    <p:sldId id="488" r:id="rId25"/>
    <p:sldId id="489" r:id="rId26"/>
    <p:sldId id="46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00"/>
    <a:srgbClr val="0052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759" autoAdjust="0"/>
    <p:restoredTop sz="91821" autoAdjust="0"/>
  </p:normalViewPr>
  <p:slideViewPr>
    <p:cSldViewPr>
      <p:cViewPr>
        <p:scale>
          <a:sx n="70" d="100"/>
          <a:sy n="70" d="100"/>
        </p:scale>
        <p:origin x="-1666" y="-422"/>
      </p:cViewPr>
      <p:guideLst>
        <p:guide orient="horz" pos="2160"/>
        <p:guide pos="2880"/>
      </p:guideLst>
    </p:cSldViewPr>
  </p:slideViewPr>
  <p:notesTextViewPr>
    <p:cViewPr>
      <p:scale>
        <a:sx n="1" d="1"/>
        <a:sy n="1" d="1"/>
      </p:scale>
      <p:origin x="0" y="0"/>
    </p:cViewPr>
  </p:notesTextViewPr>
  <p:notesViewPr>
    <p:cSldViewPr>
      <p:cViewPr varScale="1">
        <p:scale>
          <a:sx n="86" d="100"/>
          <a:sy n="86" d="100"/>
        </p:scale>
        <p:origin x="-192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67059E-F096-41EF-873D-C843676AB311}" type="datetimeFigureOut">
              <a:rPr lang="en-US" smtClean="0"/>
              <a:t>8/30/2013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C280AE3-5D5F-4349-B36D-A89359D15E5F}" type="slidenum">
              <a:rPr lang="en-US" smtClean="0"/>
              <a:t>‹#›</a:t>
            </a:fld>
            <a:endParaRPr lang="en-US"/>
          </a:p>
        </p:txBody>
      </p:sp>
    </p:spTree>
    <p:extLst>
      <p:ext uri="{BB962C8B-B14F-4D97-AF65-F5344CB8AC3E}">
        <p14:creationId xmlns:p14="http://schemas.microsoft.com/office/powerpoint/2010/main" val="3071338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2AF75A-F07E-4A91-AA44-AA4642E3BA4A}" type="datetimeFigureOut">
              <a:rPr lang="en-US" smtClean="0"/>
              <a:t>8/30/2013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B2E989-731B-46F0-8385-7261A905DCAB}" type="slidenum">
              <a:rPr lang="en-US" smtClean="0"/>
              <a:t>‹#›</a:t>
            </a:fld>
            <a:endParaRPr lang="en-US"/>
          </a:p>
        </p:txBody>
      </p:sp>
    </p:spTree>
    <p:extLst>
      <p:ext uri="{BB962C8B-B14F-4D97-AF65-F5344CB8AC3E}">
        <p14:creationId xmlns:p14="http://schemas.microsoft.com/office/powerpoint/2010/main" val="410283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35B8F22E-EEE1-46A9-A26B-151C8AF2DD77}" type="slidenum">
              <a:rPr lang="en-US" sz="1200" smtClean="0">
                <a:solidFill>
                  <a:schemeClr val="tx1"/>
                </a:solidFill>
              </a:rPr>
              <a:pPr eaLnBrk="1" hangingPunct="1"/>
              <a:t>1</a:t>
            </a:fld>
            <a:endParaRPr lang="en-US" sz="1200" smtClean="0">
              <a:solidFill>
                <a:schemeClr val="tx1"/>
              </a:solidFill>
            </a:endParaRPr>
          </a:p>
        </p:txBody>
      </p:sp>
      <p:sp>
        <p:nvSpPr>
          <p:cNvPr id="39939" name="Rectangle 2"/>
          <p:cNvSpPr>
            <a:spLocks noRo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8DCE4F76-9175-4BCE-A5BB-FF062029ECDC}" type="slidenum">
              <a:rPr lang="en-US" sz="1200" smtClean="0">
                <a:solidFill>
                  <a:schemeClr val="tx1"/>
                </a:solidFill>
              </a:rPr>
              <a:pPr eaLnBrk="1" hangingPunct="1"/>
              <a:t>10</a:t>
            </a:fld>
            <a:endParaRPr lang="en-US" sz="1200" smtClean="0">
              <a:solidFill>
                <a:schemeClr val="tx1"/>
              </a:solidFill>
            </a:endParaRPr>
          </a:p>
        </p:txBody>
      </p:sp>
      <p:sp>
        <p:nvSpPr>
          <p:cNvPr id="49155" name="Rectangle 2"/>
          <p:cNvSpPr>
            <a:spLocks noRo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r>
              <a:rPr lang="en-US" b="1" u="sng" smtClean="0">
                <a:latin typeface="Arial" charset="0"/>
              </a:rPr>
              <a:t>Physical Metadata </a:t>
            </a:r>
          </a:p>
          <a:p>
            <a:pPr eaLnBrk="1" hangingPunct="1"/>
            <a:r>
              <a:rPr lang="en-US" smtClean="0">
                <a:latin typeface="Arial" charset="0"/>
              </a:rPr>
              <a:t>The Physical Metadata are imported from the customer’s data sources.  In Composite, the tool, “New Data Source” wizard walks the Composite Developer through a series of screens to import metadata for a source.  It generates the physical metadata.  There are no manual steps involved here.  Physical sources can be Relational (tables, views, stored procedures, SQL Statements), Web Services, Flat Delimited Files, XML Files, Java Functions, Packaged applications such as SAP and much more.  Besides capturing table and column structures, this wizard performs introspection of indexes, primary keys and foreign keys.  This metadata also provides the capability to capture cardinality statistics on source tables which helps the Composite cost-based optimizer perform optimal query decisions.  Composite allows for re-introspection of these sources either manually or automatically.  This is important from the standpoint of a Data Abstraction Layer.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F6B17A70-CA79-4BDA-AD41-F5B7189D8179}" type="slidenum">
              <a:rPr lang="en-US" sz="1200" smtClean="0">
                <a:solidFill>
                  <a:schemeClr val="tx1"/>
                </a:solidFill>
              </a:rPr>
              <a:pPr eaLnBrk="1" hangingPunct="1"/>
              <a:t>11</a:t>
            </a:fld>
            <a:endParaRPr lang="en-US" sz="1200" smtClean="0">
              <a:solidFill>
                <a:schemeClr val="tx1"/>
              </a:solidFill>
            </a:endParaRPr>
          </a:p>
        </p:txBody>
      </p:sp>
      <p:sp>
        <p:nvSpPr>
          <p:cNvPr id="50179" name="Rectangle 2"/>
          <p:cNvSpPr>
            <a:spLocks noRo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r>
              <a:rPr lang="en-US" b="1" u="sng" smtClean="0">
                <a:latin typeface="Arial" charset="0"/>
              </a:rPr>
              <a:t>Formatting</a:t>
            </a:r>
          </a:p>
          <a:p>
            <a:pPr eaLnBrk="1" hangingPunct="1"/>
            <a:r>
              <a:rPr lang="en-US" smtClean="0">
                <a:latin typeface="Arial" charset="0"/>
              </a:rPr>
              <a:t>The general guidelines for this layer are as follows: </a:t>
            </a:r>
          </a:p>
          <a:p>
            <a:pPr eaLnBrk="1" hangingPunct="1"/>
            <a:r>
              <a:rPr lang="en-US" smtClean="0">
                <a:latin typeface="Arial" charset="0"/>
              </a:rPr>
              <a:t>•  </a:t>
            </a:r>
            <a:r>
              <a:rPr lang="en-US" b="1" smtClean="0">
                <a:latin typeface="Arial" charset="0"/>
              </a:rPr>
              <a:t>One-to-one mapping</a:t>
            </a:r>
            <a:r>
              <a:rPr lang="en-US" smtClean="0">
                <a:latin typeface="Arial" charset="0"/>
              </a:rPr>
              <a:t>.  These views provide a one-to-one correspondence between the physical and the formatting views.  Generally, the names and types of data elements the physical layer are mapped to their corresponding “logical/canonical” name and type.  An example of one-to-one mapping is shown below: </a:t>
            </a:r>
          </a:p>
          <a:p>
            <a:pPr lvl="1" eaLnBrk="1" hangingPunct="1"/>
            <a:r>
              <a:rPr lang="en-US" smtClean="0">
                <a:latin typeface="Arial" charset="0"/>
              </a:rPr>
              <a:t>/project/Physical/Metadata/ORDER_SYSTEM </a:t>
            </a:r>
            <a:r>
              <a:rPr lang="en-US" smtClean="0">
                <a:latin typeface="Arial" charset="0"/>
                <a:sym typeface="Wingdings" pitchFamily="2" charset="2"/>
              </a:rPr>
              <a:t> /project/Physical/</a:t>
            </a:r>
            <a:r>
              <a:rPr lang="en-US" smtClean="0">
                <a:latin typeface="Arial" charset="0"/>
              </a:rPr>
              <a:t>Formatting/Orders </a:t>
            </a:r>
          </a:p>
          <a:p>
            <a:pPr lvl="1" eaLnBrk="1" hangingPunct="1"/>
            <a:r>
              <a:rPr lang="en-US" smtClean="0">
                <a:latin typeface="Arial" charset="0"/>
              </a:rPr>
              <a:t>    OID		</a:t>
            </a:r>
            <a:r>
              <a:rPr lang="en-US" smtClean="0">
                <a:latin typeface="Arial" charset="0"/>
                <a:sym typeface="Wingdings" pitchFamily="2" charset="2"/>
              </a:rPr>
              <a:t></a:t>
            </a:r>
            <a:r>
              <a:rPr lang="en-US" smtClean="0">
                <a:latin typeface="Arial" charset="0"/>
              </a:rPr>
              <a:t> OrderId </a:t>
            </a:r>
          </a:p>
          <a:p>
            <a:pPr lvl="1" eaLnBrk="1" hangingPunct="1"/>
            <a:r>
              <a:rPr lang="en-US" smtClean="0">
                <a:latin typeface="Arial" charset="0"/>
              </a:rPr>
              <a:t>    CID 		</a:t>
            </a:r>
            <a:r>
              <a:rPr lang="en-US" smtClean="0">
                <a:latin typeface="Arial" charset="0"/>
                <a:sym typeface="Wingdings" pitchFamily="2" charset="2"/>
              </a:rPr>
              <a:t></a:t>
            </a:r>
            <a:r>
              <a:rPr lang="en-US" smtClean="0">
                <a:latin typeface="Arial" charset="0"/>
              </a:rPr>
              <a:t> CustomerId </a:t>
            </a:r>
          </a:p>
          <a:p>
            <a:pPr lvl="1" eaLnBrk="1" hangingPunct="1"/>
            <a:r>
              <a:rPr lang="en-US" smtClean="0">
                <a:latin typeface="Arial" charset="0"/>
              </a:rPr>
              <a:t>    ORDER_DT 		</a:t>
            </a:r>
            <a:r>
              <a:rPr lang="en-US" smtClean="0">
                <a:latin typeface="Arial" charset="0"/>
                <a:sym typeface="Wingdings" pitchFamily="2" charset="2"/>
              </a:rPr>
              <a:t></a:t>
            </a:r>
            <a:r>
              <a:rPr lang="en-US" smtClean="0">
                <a:latin typeface="Arial" charset="0"/>
              </a:rPr>
              <a:t> OrderDate </a:t>
            </a:r>
          </a:p>
          <a:p>
            <a:pPr lvl="1" eaLnBrk="1" hangingPunct="1"/>
            <a:r>
              <a:rPr lang="en-US" smtClean="0">
                <a:latin typeface="Arial" charset="0"/>
              </a:rPr>
              <a:t>    PONUM 		</a:t>
            </a:r>
            <a:r>
              <a:rPr lang="en-US" smtClean="0">
                <a:latin typeface="Arial" charset="0"/>
                <a:sym typeface="Wingdings" pitchFamily="2" charset="2"/>
              </a:rPr>
              <a:t></a:t>
            </a:r>
            <a:r>
              <a:rPr lang="en-US" smtClean="0">
                <a:latin typeface="Arial" charset="0"/>
              </a:rPr>
              <a:t> PurchaseOrderNumber </a:t>
            </a:r>
          </a:p>
          <a:p>
            <a:pPr lvl="1" eaLnBrk="1" hangingPunct="1"/>
            <a:r>
              <a:rPr lang="en-US" smtClean="0">
                <a:latin typeface="Arial" charset="0"/>
              </a:rPr>
              <a:t>    SHIP_ID 		</a:t>
            </a:r>
            <a:r>
              <a:rPr lang="en-US" smtClean="0">
                <a:latin typeface="Arial" charset="0"/>
                <a:sym typeface="Wingdings" pitchFamily="2" charset="2"/>
              </a:rPr>
              <a:t></a:t>
            </a:r>
            <a:r>
              <a:rPr lang="en-US" smtClean="0">
                <a:latin typeface="Arial" charset="0"/>
              </a:rPr>
              <a:t> ShipToId </a:t>
            </a:r>
          </a:p>
          <a:p>
            <a:pPr lvl="1" eaLnBrk="1" hangingPunct="1"/>
            <a:r>
              <a:rPr lang="en-US" smtClean="0">
                <a:latin typeface="Arial" charset="0"/>
              </a:rPr>
              <a:t>    FR_CHRG 		</a:t>
            </a:r>
            <a:r>
              <a:rPr lang="en-US" smtClean="0">
                <a:latin typeface="Arial" charset="0"/>
                <a:sym typeface="Wingdings" pitchFamily="2" charset="2"/>
              </a:rPr>
              <a:t></a:t>
            </a:r>
            <a:r>
              <a:rPr lang="en-US" smtClean="0">
                <a:latin typeface="Arial" charset="0"/>
              </a:rPr>
              <a:t> cast (FR_CHRG as numeric(12,2)) FreightCharge </a:t>
            </a:r>
          </a:p>
          <a:p>
            <a:pPr lvl="1" eaLnBrk="1" hangingPunct="1"/>
            <a:r>
              <a:rPr lang="en-US" smtClean="0">
                <a:latin typeface="Arial" charset="0"/>
              </a:rPr>
              <a:t>    WEIGHT 		</a:t>
            </a:r>
            <a:r>
              <a:rPr lang="en-US" smtClean="0">
                <a:latin typeface="Arial" charset="0"/>
                <a:sym typeface="Wingdings" pitchFamily="2" charset="2"/>
              </a:rPr>
              <a:t></a:t>
            </a:r>
            <a:r>
              <a:rPr lang="en-US" smtClean="0">
                <a:latin typeface="Arial" charset="0"/>
              </a:rPr>
              <a:t> Weight </a:t>
            </a:r>
          </a:p>
          <a:p>
            <a:pPr lvl="1" eaLnBrk="1" hangingPunct="1"/>
            <a:r>
              <a:rPr lang="en-US" smtClean="0">
                <a:latin typeface="Arial" charset="0"/>
              </a:rPr>
              <a:t>    (FR_CHRG/WEIGHT) 	</a:t>
            </a:r>
            <a:r>
              <a:rPr lang="en-US" smtClean="0">
                <a:latin typeface="Arial" charset="0"/>
                <a:sym typeface="Wingdings" pitchFamily="2" charset="2"/>
              </a:rPr>
              <a:t></a:t>
            </a:r>
            <a:r>
              <a:rPr lang="en-US" smtClean="0">
                <a:latin typeface="Arial" charset="0"/>
              </a:rPr>
              <a:t> CostPerWeight </a:t>
            </a:r>
          </a:p>
          <a:p>
            <a:pPr lvl="1" eaLnBrk="1" hangingPunct="1"/>
            <a:r>
              <a:rPr lang="en-US" smtClean="0">
                <a:latin typeface="Arial" charset="0"/>
              </a:rPr>
              <a:t>    MTHD_ID 		</a:t>
            </a:r>
            <a:r>
              <a:rPr lang="en-US" smtClean="0">
                <a:latin typeface="Arial" charset="0"/>
                <a:sym typeface="Wingdings" pitchFamily="2" charset="2"/>
              </a:rPr>
              <a:t></a:t>
            </a:r>
            <a:r>
              <a:rPr lang="en-US" smtClean="0">
                <a:latin typeface="Arial" charset="0"/>
              </a:rPr>
              <a:t> case MTHD_ID  when 1 then ‘AIR’  when 2 then ‘GROUND’  else ‘OTHER’  end as ShipToMethod </a:t>
            </a:r>
          </a:p>
          <a:p>
            <a:pPr lvl="1" eaLnBrk="1" hangingPunct="1"/>
            <a:r>
              <a:rPr lang="en-US" smtClean="0">
                <a:latin typeface="Arial" charset="0"/>
              </a:rPr>
              <a:t>    WEIGHT 		</a:t>
            </a:r>
            <a:r>
              <a:rPr lang="en-US" smtClean="0">
                <a:latin typeface="Arial" charset="0"/>
                <a:sym typeface="Wingdings" pitchFamily="2" charset="2"/>
              </a:rPr>
              <a:t></a:t>
            </a:r>
            <a:r>
              <a:rPr lang="en-US" smtClean="0">
                <a:latin typeface="Arial" charset="0"/>
              </a:rPr>
              <a:t> Weight </a:t>
            </a:r>
          </a:p>
          <a:p>
            <a:pPr lvl="1" eaLnBrk="1" hangingPunct="1"/>
            <a:r>
              <a:rPr lang="en-US" smtClean="0">
                <a:latin typeface="Arial" charset="0"/>
              </a:rPr>
              <a:t>    “ORDERS1” 		</a:t>
            </a:r>
            <a:r>
              <a:rPr lang="en-US" smtClean="0">
                <a:latin typeface="Arial" charset="0"/>
                <a:sym typeface="Wingdings" pitchFamily="2" charset="2"/>
              </a:rPr>
              <a:t></a:t>
            </a:r>
            <a:r>
              <a:rPr lang="en-US" smtClean="0">
                <a:latin typeface="Arial" charset="0"/>
              </a:rPr>
              <a:t> cast (‘ORDERS1’ as varchar) DataSourceName  </a:t>
            </a:r>
          </a:p>
          <a:p>
            <a:pPr lvl="1" eaLnBrk="1" hangingPunct="1"/>
            <a:r>
              <a:rPr lang="en-US" smtClean="0">
                <a:latin typeface="Arial" charset="0"/>
              </a:rPr>
              <a:t>    CURRENT_TIMESTAMP 	</a:t>
            </a:r>
            <a:r>
              <a:rPr lang="en-US" smtClean="0">
                <a:latin typeface="Arial" charset="0"/>
                <a:sym typeface="Wingdings" pitchFamily="2" charset="2"/>
              </a:rPr>
              <a:t></a:t>
            </a:r>
            <a:r>
              <a:rPr lang="en-US" smtClean="0">
                <a:latin typeface="Arial" charset="0"/>
              </a:rPr>
              <a:t> cast (CURRENT_TIMESTAMP as timestamp) StartTime </a:t>
            </a:r>
          </a:p>
          <a:p>
            <a:pPr lvl="1" eaLnBrk="1" hangingPunct="1"/>
            <a:r>
              <a:rPr lang="en-US" smtClean="0">
                <a:latin typeface="Arial" charset="0"/>
              </a:rPr>
              <a:t>    NULL 		</a:t>
            </a:r>
            <a:r>
              <a:rPr lang="en-US" smtClean="0">
                <a:latin typeface="Arial" charset="0"/>
                <a:sym typeface="Wingdings" pitchFamily="2" charset="2"/>
              </a:rPr>
              <a:t></a:t>
            </a:r>
            <a:r>
              <a:rPr lang="en-US" smtClean="0">
                <a:latin typeface="Arial" charset="0"/>
              </a:rPr>
              <a:t> cast (NULL as varchar) EndTime </a:t>
            </a:r>
          </a:p>
          <a:p>
            <a:pPr eaLnBrk="1" hangingPunct="1"/>
            <a:r>
              <a:rPr lang="en-US" smtClean="0">
                <a:latin typeface="Arial" charset="0"/>
              </a:rPr>
              <a:t> </a:t>
            </a:r>
          </a:p>
          <a:p>
            <a:pPr eaLnBrk="1" hangingPunct="1"/>
            <a:r>
              <a:rPr lang="en-US" smtClean="0">
                <a:latin typeface="Arial" charset="0"/>
              </a:rPr>
              <a:t>•  </a:t>
            </a:r>
            <a:r>
              <a:rPr lang="en-US" b="1" smtClean="0">
                <a:latin typeface="Arial" charset="0"/>
              </a:rPr>
              <a:t>Simple mappings</a:t>
            </a:r>
            <a:r>
              <a:rPr lang="en-US" smtClean="0">
                <a:latin typeface="Arial" charset="0"/>
              </a:rPr>
              <a:t>.  Actions that may be performed in this layer should be kept simple and should refrain from performing joins.  </a:t>
            </a:r>
          </a:p>
          <a:p>
            <a:pPr eaLnBrk="1" hangingPunct="1"/>
            <a:r>
              <a:rPr lang="en-US" smtClean="0">
                <a:latin typeface="Arial" charset="0"/>
              </a:rPr>
              <a:t>The following is a list of actions that may be accomplished at this layer: </a:t>
            </a:r>
          </a:p>
          <a:p>
            <a:pPr lvl="1" eaLnBrk="1" hangingPunct="1"/>
            <a:r>
              <a:rPr lang="en-US" smtClean="0">
                <a:latin typeface="Arial" charset="0"/>
              </a:rPr>
              <a:t>o  </a:t>
            </a:r>
            <a:r>
              <a:rPr lang="en-US" i="1" u="sng" smtClean="0">
                <a:latin typeface="Arial" charset="0"/>
              </a:rPr>
              <a:t>Name aliasing</a:t>
            </a:r>
            <a:r>
              <a:rPr lang="en-US" smtClean="0">
                <a:latin typeface="Arial" charset="0"/>
              </a:rPr>
              <a:t> – Mapping the physical name to its logical/canonical counterpart.  E.g. OID is mapped to the alias OrderId. </a:t>
            </a:r>
          </a:p>
          <a:p>
            <a:pPr lvl="1" eaLnBrk="1" hangingPunct="1"/>
            <a:r>
              <a:rPr lang="en-US" smtClean="0">
                <a:latin typeface="Arial" charset="0"/>
              </a:rPr>
              <a:t>o  </a:t>
            </a:r>
            <a:r>
              <a:rPr lang="en-US" i="1" u="sng" smtClean="0">
                <a:latin typeface="Arial" charset="0"/>
              </a:rPr>
              <a:t>Data type casting</a:t>
            </a:r>
            <a:r>
              <a:rPr lang="en-US" smtClean="0">
                <a:latin typeface="Arial" charset="0"/>
              </a:rPr>
              <a:t> – Data type casting is a form of transformation whereby the type of the physical column is cast to a different type as in “cast (FR_CHRG as numeric(12,2)) FreightCharge”. </a:t>
            </a:r>
          </a:p>
          <a:p>
            <a:pPr lvl="1" eaLnBrk="1" hangingPunct="1"/>
            <a:r>
              <a:rPr lang="en-US" smtClean="0">
                <a:latin typeface="Arial" charset="0"/>
              </a:rPr>
              <a:t>o  </a:t>
            </a:r>
            <a:r>
              <a:rPr lang="en-US" i="1" u="sng" smtClean="0">
                <a:latin typeface="Arial" charset="0"/>
              </a:rPr>
              <a:t>Simple derived columns</a:t>
            </a:r>
            <a:r>
              <a:rPr lang="en-US" smtClean="0">
                <a:latin typeface="Arial" charset="0"/>
              </a:rPr>
              <a:t> – Derived columns are typically columns that can be calculated from existing columns.  In the example provided above, the CostPerWeight is calculated from the Freight Charge and the container Weight.  Another example would be the concatenation of two or more fields to create a derived column. </a:t>
            </a:r>
          </a:p>
          <a:p>
            <a:pPr lvl="1" eaLnBrk="1" hangingPunct="1"/>
            <a:r>
              <a:rPr lang="en-US" smtClean="0">
                <a:latin typeface="Arial" charset="0"/>
              </a:rPr>
              <a:t>o  </a:t>
            </a:r>
            <a:r>
              <a:rPr lang="en-US" i="1" u="sng" smtClean="0">
                <a:latin typeface="Arial" charset="0"/>
              </a:rPr>
              <a:t>Value formatting</a:t>
            </a:r>
            <a:r>
              <a:rPr lang="en-US" smtClean="0">
                <a:latin typeface="Arial" charset="0"/>
              </a:rPr>
              <a:t> – Value formatting provides conditional logic to return a different value in place of the original value.  An example would be to asses an ID field and return a description.  Refer to the “case” statement in the above example. </a:t>
            </a:r>
          </a:p>
          <a:p>
            <a:pPr lvl="1" eaLnBrk="1" hangingPunct="1"/>
            <a:r>
              <a:rPr lang="en-US" smtClean="0">
                <a:latin typeface="Arial" charset="0"/>
              </a:rPr>
              <a:t>o  New columns – An example of a new column introduced at this level is one where the data does not exist in the source.  The data is provided at the time of this view creation through a “static” definition or a “system function”.   </a:t>
            </a:r>
          </a:p>
          <a:p>
            <a:pPr lvl="2" eaLnBrk="1" hangingPunct="1">
              <a:buFontTx/>
              <a:buChar char="•"/>
            </a:pPr>
            <a:r>
              <a:rPr lang="en-US" smtClean="0">
                <a:latin typeface="Arial" charset="0"/>
              </a:rPr>
              <a:t>An example of a static definition is to provide the data source name.  For example, If you are mapping more than one Order Entry System, it might be advantageous to the Application Developers to know where a particular Order row is coming from (its data lineage).   </a:t>
            </a:r>
          </a:p>
          <a:p>
            <a:pPr lvl="2" eaLnBrk="1" hangingPunct="1">
              <a:buFontTx/>
              <a:buChar char="•"/>
            </a:pPr>
            <a:r>
              <a:rPr lang="en-US" smtClean="0">
                <a:latin typeface="Arial" charset="0"/>
              </a:rPr>
              <a:t>Another example is the use of a system function such as CURRENT_TIMESTAMP.  A custom function could also be invoked to populate the new column with data. </a:t>
            </a:r>
          </a:p>
          <a:p>
            <a:pPr lvl="1" eaLnBrk="1" hangingPunct="1"/>
            <a:r>
              <a:rPr lang="en-US" smtClean="0">
                <a:latin typeface="Arial" charset="0"/>
              </a:rPr>
              <a:t>o  </a:t>
            </a:r>
            <a:r>
              <a:rPr lang="en-US" i="1" u="sng" smtClean="0">
                <a:latin typeface="Arial" charset="0"/>
              </a:rPr>
              <a:t>Null mapping</a:t>
            </a:r>
            <a:r>
              <a:rPr lang="en-US" smtClean="0">
                <a:latin typeface="Arial" charset="0"/>
              </a:rPr>
              <a:t> – It may be necessary to establish the alias column in this layer, yet it has no corresponding physical data element to map to.  In this case, it is permissible to map the alias to a NULL value. However, it is also necessary to cast the null to a specific type. e.g. CAST(NULL AS VARCHAR). </a:t>
            </a:r>
          </a:p>
          <a:p>
            <a:pPr lvl="1" eaLnBrk="1" hangingPunct="1"/>
            <a:r>
              <a:rPr lang="en-US" smtClean="0">
                <a:latin typeface="Arial" charset="0"/>
              </a:rPr>
              <a:t>o  </a:t>
            </a:r>
            <a:r>
              <a:rPr lang="en-US" i="1" u="sng" smtClean="0">
                <a:latin typeface="Arial" charset="0"/>
              </a:rPr>
              <a:t>Light Data Quality</a:t>
            </a:r>
            <a:r>
              <a:rPr lang="en-US" smtClean="0">
                <a:latin typeface="Arial" charset="0"/>
              </a:rPr>
              <a:t> – Cleaning up known bad data. </a:t>
            </a:r>
          </a:p>
          <a:p>
            <a:pPr lvl="1" eaLnBrk="1" hangingPunct="1"/>
            <a:endParaRPr lang="en-US" smtClean="0">
              <a:latin typeface="Arial" charset="0"/>
            </a:endParaRPr>
          </a:p>
          <a:p>
            <a:pPr eaLnBrk="1" hangingPunct="1"/>
            <a:r>
              <a:rPr lang="en-US" smtClean="0">
                <a:latin typeface="Arial" charset="0"/>
              </a:rPr>
              <a:t>•  </a:t>
            </a:r>
            <a:r>
              <a:rPr lang="en-US" b="1" smtClean="0">
                <a:latin typeface="Arial" charset="0"/>
              </a:rPr>
              <a:t>Caching</a:t>
            </a:r>
            <a:r>
              <a:rPr lang="en-US" smtClean="0">
                <a:latin typeface="Arial" charset="0"/>
              </a:rPr>
              <a:t>.  The formatting layer makes the most sense to perform initial caching of a source if necessary because the logical names, type casting and any transformation have already been applied thus reducing the downstream processing requirements.</a:t>
            </a:r>
          </a:p>
          <a:p>
            <a:pPr lvl="1" eaLnBrk="1" hangingPunct="1">
              <a:lnSpc>
                <a:spcPct val="80000"/>
              </a:lnSpc>
            </a:pPr>
            <a:r>
              <a:rPr lang="en-US" sz="1800" smtClean="0">
                <a:latin typeface="Arial" charset="0"/>
              </a:rPr>
              <a:t>Data can be materialized (cached) at this level</a:t>
            </a:r>
          </a:p>
          <a:p>
            <a:pPr lvl="1" eaLnBrk="1" hangingPunct="1">
              <a:lnSpc>
                <a:spcPct val="80000"/>
              </a:lnSpc>
            </a:pPr>
            <a:r>
              <a:rPr lang="en-US" sz="1800" smtClean="0">
                <a:latin typeface="Arial" charset="0"/>
              </a:rPr>
              <a:t>Protect against maintenance windows and downtime of underlying source</a:t>
            </a:r>
          </a:p>
          <a:p>
            <a:pPr lvl="1" eaLnBrk="1" hangingPunct="1">
              <a:lnSpc>
                <a:spcPct val="80000"/>
              </a:lnSpc>
            </a:pPr>
            <a:r>
              <a:rPr lang="en-US" sz="1800" smtClean="0">
                <a:latin typeface="Arial" charset="0"/>
              </a:rPr>
              <a:t>Protect underlying data sources from excessive utilization</a:t>
            </a:r>
          </a:p>
          <a:p>
            <a:pPr lvl="1" eaLnBrk="1" hangingPunct="1">
              <a:lnSpc>
                <a:spcPct val="80000"/>
              </a:lnSpc>
            </a:pPr>
            <a:r>
              <a:rPr lang="en-US" sz="1800" smtClean="0">
                <a:latin typeface="Arial" charset="0"/>
              </a:rPr>
              <a:t>Location transparency – guard against slow network bandwidth by caching data locally to the processing</a:t>
            </a:r>
          </a:p>
          <a:p>
            <a:pPr eaLnBrk="1" hangingPunct="1"/>
            <a:endParaRPr lang="en-US" smtClean="0">
              <a:latin typeface="Arial" charset="0"/>
            </a:endParaRPr>
          </a:p>
          <a:p>
            <a:pPr eaLnBrk="1" hangingPunct="1"/>
            <a:r>
              <a:rPr lang="en-US" smtClean="0">
                <a:latin typeface="Arial" charset="0"/>
              </a:rPr>
              <a:t>•  </a:t>
            </a:r>
            <a:r>
              <a:rPr lang="en-US" b="1" smtClean="0">
                <a:latin typeface="Arial" charset="0"/>
              </a:rPr>
              <a:t>Rebinding</a:t>
            </a:r>
            <a:r>
              <a:rPr lang="en-US" smtClean="0">
                <a:latin typeface="Arial" charset="0"/>
              </a:rPr>
              <a:t>. When promoting resources from development to test/QA/Staging and production, it may be necessary to rebind the formatting views to a different physical metadata source.  This may  be as a result of a schema or path change in the data source.  This can be accomplished in several ways including the following: manually, package import, custom scripts, using the Composite Promotion and Deployment Tool (PDTool), or the rebind scripts provided as part of the Best Practices Scripts through a Composite Professional Services engagement.</a:t>
            </a:r>
          </a:p>
          <a:p>
            <a:pPr eaLnBrk="1" hangingPunct="1"/>
            <a:r>
              <a:rPr lang="en-US" smtClean="0">
                <a:latin typeface="Arial" charset="0"/>
              </a:rPr>
              <a:t> </a:t>
            </a:r>
          </a:p>
          <a:p>
            <a:pPr eaLnBrk="1" hangingPunct="1"/>
            <a:r>
              <a:rPr lang="en-US" smtClean="0">
                <a:latin typeface="Arial" charset="0"/>
              </a:rPr>
              <a:t>•  </a:t>
            </a:r>
            <a:r>
              <a:rPr lang="en-US" b="1" smtClean="0">
                <a:latin typeface="Arial" charset="0"/>
              </a:rPr>
              <a:t>Transformation</a:t>
            </a:r>
            <a:r>
              <a:rPr lang="en-US" smtClean="0">
                <a:latin typeface="Arial" charset="0"/>
              </a:rPr>
              <a:t>.  Transform hierarchical XML sources to relational.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87BE9989-8229-4AF7-8909-CB3BD6229445}" type="slidenum">
              <a:rPr lang="en-US" sz="1200" smtClean="0">
                <a:solidFill>
                  <a:schemeClr val="tx1"/>
                </a:solidFill>
              </a:rPr>
              <a:pPr eaLnBrk="1" hangingPunct="1"/>
              <a:t>12</a:t>
            </a:fld>
            <a:endParaRPr lang="en-US" sz="1200" smtClean="0">
              <a:solidFill>
                <a:schemeClr val="tx1"/>
              </a:solidFill>
            </a:endParaRPr>
          </a:p>
        </p:txBody>
      </p:sp>
      <p:sp>
        <p:nvSpPr>
          <p:cNvPr id="51203" name="Rectangle 2"/>
          <p:cNvSpPr>
            <a:spLocks noRo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r>
              <a:rPr lang="en-US" b="1" u="sng" smtClean="0">
                <a:latin typeface="Arial" charset="0"/>
              </a:rPr>
              <a:t>Discovery Models</a:t>
            </a:r>
          </a:p>
          <a:p>
            <a:pPr eaLnBrk="1" hangingPunct="1"/>
            <a:r>
              <a:rPr lang="en-US" smtClean="0">
                <a:latin typeface="Arial" charset="0"/>
              </a:rPr>
              <a:t>The Composite Discovery Models provides a place to store the introspected discovery model information.  Because Composite Discovery is targeted at finding relationships in the physical data, it makes sense to store the models in the Physical Layer close to where the actual physical source metadata is located.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DF32B526-5C75-4CB5-AB99-BFCD28C9C6DB}" type="slidenum">
              <a:rPr lang="en-US" sz="1200" smtClean="0">
                <a:solidFill>
                  <a:schemeClr val="tx1"/>
                </a:solidFill>
              </a:rPr>
              <a:pPr eaLnBrk="1" hangingPunct="1"/>
              <a:t>13</a:t>
            </a:fld>
            <a:endParaRPr lang="en-US" sz="1200" smtClean="0">
              <a:solidFill>
                <a:schemeClr val="tx1"/>
              </a:solidFill>
            </a:endParaRPr>
          </a:p>
        </p:txBody>
      </p:sp>
      <p:sp>
        <p:nvSpPr>
          <p:cNvPr id="52227" name="Rectangle 2"/>
          <p:cNvSpPr>
            <a:spLocks noRo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r>
              <a:rPr lang="en-US" b="1" u="sng" smtClean="0">
                <a:latin typeface="Arial" charset="0"/>
              </a:rPr>
              <a:t>Business Layer</a:t>
            </a:r>
            <a:r>
              <a:rPr lang="en-US" smtClean="0">
                <a:latin typeface="Arial" charset="0"/>
              </a:rPr>
              <a:t> </a:t>
            </a:r>
          </a:p>
          <a:p>
            <a:pPr eaLnBrk="1" hangingPunct="1"/>
            <a:r>
              <a:rPr lang="en-US" smtClean="0">
                <a:latin typeface="Arial" charset="0"/>
              </a:rPr>
              <a:t>Business layer views and services are grouped into subject areas defined by an organization’s enterprise information model.  The business layer is a logical or canonical representation of the key business entities and supports federation of data across multiple data sources.  Often data modeling tools such at ER/Win and ER Studio are used to create a logical data design.  These models can be used as the basis for the views and data dictionary at this level.  Naming of objects should reflect the logical entity and attribute names determined by data modelers.  Because this layer serves to federate multiple, like views together to form a single unified result set, naming used in the underlying formatting layer should be consistent with the Business Layer.  </a:t>
            </a:r>
          </a:p>
          <a:p>
            <a:pPr eaLnBrk="1" hangingPunct="1"/>
            <a:endParaRPr lang="en-US" smtClean="0">
              <a:latin typeface="Arial" charset="0"/>
            </a:endParaRPr>
          </a:p>
          <a:p>
            <a:pPr eaLnBrk="1" hangingPunct="1"/>
            <a:r>
              <a:rPr lang="en-US" smtClean="0">
                <a:latin typeface="Arial" charset="0"/>
              </a:rPr>
              <a:t>Naming conventions are established at this layer so folder ordering within Composite is visually consistent with these diagrams.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47E157D0-8DF2-42AE-96E7-2D6F6B66F0FA}" type="slidenum">
              <a:rPr lang="en-US" sz="1200" smtClean="0">
                <a:solidFill>
                  <a:schemeClr val="tx1"/>
                </a:solidFill>
              </a:rPr>
              <a:pPr eaLnBrk="1" hangingPunct="1"/>
              <a:t>14</a:t>
            </a:fld>
            <a:endParaRPr lang="en-US" sz="1200" smtClean="0">
              <a:solidFill>
                <a:schemeClr val="tx1"/>
              </a:solidFill>
            </a:endParaRPr>
          </a:p>
        </p:txBody>
      </p:sp>
      <p:sp>
        <p:nvSpPr>
          <p:cNvPr id="53251" name="Rectangle 2"/>
          <p:cNvSpPr>
            <a:spLocks noRo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b="1" u="sng" smtClean="0">
                <a:latin typeface="Arial" charset="0"/>
              </a:rPr>
              <a:t>Logical</a:t>
            </a:r>
            <a:endParaRPr lang="en-US" smtClean="0">
              <a:latin typeface="Arial" charset="0"/>
            </a:endParaRPr>
          </a:p>
          <a:p>
            <a:pPr eaLnBrk="1" hangingPunct="1"/>
            <a:r>
              <a:rPr lang="en-US" smtClean="0">
                <a:latin typeface="Arial" charset="0"/>
              </a:rPr>
              <a:t>The Business Layer - Logical resources are grouped into subject areas.  The Logical Views are a projection of joins, transformations or views from the Formatting Layer.  This layer may serve to federate multiple, like views together to form a single unified result set.  It is vital that this layer only access other logical views or formatting views and ‘never’ access the physical views.  The Business Layer in general may be a combination of Views and SQL Procedures.  Views do not have logic other than joins, filters or parameters.  SQL Procedures provide logic and are much like stored procedures in databases.  SQL Procedures can access logical views or abstract views.   Create regular joins, federated joins and unions that represent subject-areas views.  Typically, no where clauses are applied in this view.  A possible exception to this statement is when you require the ability to view current vs. historical data in which case a where clause with a sub-query and max(timestamp_var) would be needed to get only the current data from a warehouse.</a:t>
            </a:r>
          </a:p>
          <a:p>
            <a:pPr eaLnBrk="1" hangingPunct="1"/>
            <a:endParaRPr lang="en-US" smtClean="0">
              <a:latin typeface="Arial" charset="0"/>
            </a:endParaRPr>
          </a:p>
          <a:p>
            <a:pPr eaLnBrk="1" hangingPunct="1"/>
            <a:r>
              <a:rPr lang="en-US" smtClean="0">
                <a:latin typeface="Arial" charset="0"/>
              </a:rPr>
              <a:t>Use subject-area sub-folders to further sub-divide the folders for easier maintenance of views.</a:t>
            </a:r>
          </a:p>
          <a:p>
            <a:pPr eaLnBrk="1" hangingPunct="1"/>
            <a:endParaRPr lang="en-US"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B7D1F26C-8ACE-4265-AEC5-081A8AB9BAA7}" type="slidenum">
              <a:rPr lang="en-US" sz="1200" smtClean="0">
                <a:solidFill>
                  <a:schemeClr val="tx1"/>
                </a:solidFill>
              </a:rPr>
              <a:pPr eaLnBrk="1" hangingPunct="1"/>
              <a:t>15</a:t>
            </a:fld>
            <a:endParaRPr lang="en-US" sz="1200" smtClean="0">
              <a:solidFill>
                <a:schemeClr val="tx1"/>
              </a:solidFill>
            </a:endParaRPr>
          </a:p>
        </p:txBody>
      </p:sp>
      <p:sp>
        <p:nvSpPr>
          <p:cNvPr id="54275" name="Rectangle 2"/>
          <p:cNvSpPr>
            <a:spLocks noRo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r>
              <a:rPr lang="en-US" b="1" u="sng" smtClean="0">
                <a:latin typeface="Arial" charset="0"/>
              </a:rPr>
              <a:t>Business</a:t>
            </a:r>
            <a:endParaRPr lang="en-US" smtClean="0">
              <a:latin typeface="Arial" charset="0"/>
            </a:endParaRPr>
          </a:p>
          <a:p>
            <a:pPr marL="0" lvl="2" eaLnBrk="1" hangingPunct="1"/>
            <a:r>
              <a:rPr lang="en-US" smtClean="0">
                <a:latin typeface="Arial" charset="0"/>
              </a:rPr>
              <a:t>The Business Layer – Business Views implement business rules by narrowing sets of data via where clauses or aggregating data.  Union of data from the Logical Views is permitted when needed.  These views are also grouped by subject area for improved maintenance and knowledge transfer.</a:t>
            </a:r>
          </a:p>
          <a:p>
            <a:pPr eaLnBrk="1" hangingPunct="1"/>
            <a:endParaRPr lang="en-US"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89295909-AEAB-4014-88E1-BCE6EB7FCB9C}" type="slidenum">
              <a:rPr lang="en-US" sz="1200" smtClean="0">
                <a:solidFill>
                  <a:schemeClr val="tx1"/>
                </a:solidFill>
              </a:rPr>
              <a:pPr eaLnBrk="1" hangingPunct="1"/>
              <a:t>16</a:t>
            </a:fld>
            <a:endParaRPr lang="en-US" sz="1200" smtClean="0">
              <a:solidFill>
                <a:schemeClr val="tx1"/>
              </a:solidFill>
            </a:endParaRPr>
          </a:p>
        </p:txBody>
      </p:sp>
      <p:sp>
        <p:nvSpPr>
          <p:cNvPr id="55299" name="Rectangle 2"/>
          <p:cNvSpPr>
            <a:spLocks noRo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r>
              <a:rPr lang="en-US" b="1" u="sng" smtClean="0">
                <a:latin typeface="Arial" charset="0"/>
              </a:rPr>
              <a:t>Application Layer </a:t>
            </a:r>
          </a:p>
          <a:p>
            <a:pPr eaLnBrk="1" hangingPunct="1"/>
            <a:r>
              <a:rPr lang="en-US" smtClean="0">
                <a:latin typeface="Arial" charset="0"/>
              </a:rPr>
              <a:t>Application Layer views and procedures serve the purpose of preparing the final output into the context required by the client application.  In effect, the Application Layer is the contract with the application consumer.  It is recommended that views match up to client API structures (object model, XML complex types and SQL Tables).  In other words, the client structure dictates the naming conventions and view contents.  If XML shaping is required then Composite provides XQuery, XSLT or SQL Procedures with XML functions for shaping XML.  If SQL result sets are required that are different from the logical views then a SQL Procedure can be used to provide the output as a cursor.  Composite SQL Views or SQL Procedures can be published as database resources.  Web Services can be published through To-Down (Contract-First) design or Bottom-Up (Generation) design. </a:t>
            </a:r>
          </a:p>
          <a:p>
            <a:pPr eaLnBrk="1" hangingPunct="1"/>
            <a:endParaRPr lang="en-US" smtClean="0">
              <a:latin typeface="Arial" charset="0"/>
            </a:endParaRPr>
          </a:p>
          <a:p>
            <a:pPr eaLnBrk="1" hangingPunct="1"/>
            <a:r>
              <a:rPr lang="en-US" smtClean="0">
                <a:latin typeface="Arial" charset="0"/>
              </a:rPr>
              <a:t>When creating a “Top-Down” or “Contract-First” design, you start with a WSDL and map Composite resources into that WSDL.  It is a best practice to establish client service procedures using XQuery with the same XML Schema as what is in the WSDL.  These Composite XQuery resources are what get mapped into the WSDL.  The Composite Transformation Editor can be used to map any Composite resource to the WSDL contract.</a:t>
            </a:r>
          </a:p>
          <a:p>
            <a:pPr eaLnBrk="1" hangingPunct="1"/>
            <a:endParaRPr lang="en-US" smtClean="0">
              <a:latin typeface="Arial" charset="0"/>
            </a:endParaRPr>
          </a:p>
          <a:p>
            <a:pPr eaLnBrk="1" hangingPunct="1"/>
            <a:r>
              <a:rPr lang="en-US" u="sng" smtClean="0">
                <a:latin typeface="Arial" charset="0"/>
              </a:rPr>
              <a:t>Application Layer Guidelines:  </a:t>
            </a:r>
          </a:p>
          <a:p>
            <a:pPr eaLnBrk="1" hangingPunct="1"/>
            <a:r>
              <a:rPr lang="en-US" smtClean="0">
                <a:latin typeface="Arial" charset="0"/>
              </a:rPr>
              <a:t>•  </a:t>
            </a:r>
            <a:r>
              <a:rPr lang="en-US" b="1" smtClean="0">
                <a:latin typeface="Arial" charset="0"/>
              </a:rPr>
              <a:t>Client API Abstraction</a:t>
            </a:r>
            <a:r>
              <a:rPr lang="en-US" smtClean="0">
                <a:latin typeface="Arial" charset="0"/>
              </a:rPr>
              <a:t>.  The Application Layer is the client API abstraction layer and names of items should reflect a view of the client API object. </a:t>
            </a:r>
          </a:p>
          <a:p>
            <a:pPr eaLnBrk="1" hangingPunct="1"/>
            <a:r>
              <a:rPr lang="en-US" smtClean="0">
                <a:latin typeface="Arial" charset="0"/>
              </a:rPr>
              <a:t>•  </a:t>
            </a:r>
            <a:r>
              <a:rPr lang="en-US" b="1" smtClean="0">
                <a:latin typeface="Arial" charset="0"/>
              </a:rPr>
              <a:t>Business to Client Mapping</a:t>
            </a:r>
            <a:r>
              <a:rPr lang="en-US" smtClean="0">
                <a:latin typeface="Arial" charset="0"/>
              </a:rPr>
              <a:t>.  This layer serves as the business to client mapping and may involve a projection of joins, transformations or views from the Business layer. </a:t>
            </a:r>
          </a:p>
          <a:p>
            <a:pPr eaLnBrk="1" hangingPunct="1"/>
            <a:r>
              <a:rPr lang="en-US" smtClean="0">
                <a:latin typeface="Arial" charset="0"/>
              </a:rPr>
              <a:t>•  </a:t>
            </a:r>
            <a:r>
              <a:rPr lang="en-US" b="1" smtClean="0">
                <a:latin typeface="Arial" charset="0"/>
              </a:rPr>
              <a:t>Data Manipulation</a:t>
            </a:r>
            <a:r>
              <a:rPr lang="en-US" smtClean="0">
                <a:latin typeface="Arial" charset="0"/>
              </a:rPr>
              <a:t>.  Data from the Application Layer views can be manipulated by order by’s, group by’s and aggregation but the names from the Client Views should be </a:t>
            </a:r>
          </a:p>
          <a:p>
            <a:pPr eaLnBrk="1" hangingPunct="1"/>
            <a:r>
              <a:rPr lang="en-US" smtClean="0">
                <a:latin typeface="Arial" charset="0"/>
              </a:rPr>
              <a:t>retained for consistency throughout the organization. </a:t>
            </a:r>
          </a:p>
          <a:p>
            <a:pPr eaLnBrk="1" hangingPunct="1"/>
            <a:r>
              <a:rPr lang="en-US" smtClean="0">
                <a:latin typeface="Arial" charset="0"/>
              </a:rPr>
              <a:t>•  </a:t>
            </a:r>
            <a:r>
              <a:rPr lang="en-US" b="1" smtClean="0">
                <a:latin typeface="Arial" charset="0"/>
              </a:rPr>
              <a:t>Narrow Results</a:t>
            </a:r>
            <a:r>
              <a:rPr lang="en-US" smtClean="0">
                <a:latin typeface="Arial" charset="0"/>
              </a:rPr>
              <a:t>.  Narrow results by selection criteria and parameterized queries </a:t>
            </a:r>
          </a:p>
          <a:p>
            <a:pPr eaLnBrk="1" hangingPunct="1"/>
            <a:r>
              <a:rPr lang="en-US" smtClean="0">
                <a:latin typeface="Arial" charset="0"/>
              </a:rPr>
              <a:t>•  </a:t>
            </a:r>
            <a:r>
              <a:rPr lang="en-US" b="1" smtClean="0">
                <a:latin typeface="Arial" charset="0"/>
              </a:rPr>
              <a:t>Client</a:t>
            </a:r>
            <a:r>
              <a:rPr lang="en-US" smtClean="0">
                <a:latin typeface="Arial" charset="0"/>
              </a:rPr>
              <a:t>.  Data can be materialized (cached) intelligently at this layer to provide the best possible consumer response and throughput.  </a:t>
            </a:r>
          </a:p>
          <a:p>
            <a:pPr eaLnBrk="1" hangingPunct="1"/>
            <a:r>
              <a:rPr lang="en-US" smtClean="0">
                <a:latin typeface="Arial" charset="0"/>
              </a:rPr>
              <a:t>•  </a:t>
            </a:r>
            <a:r>
              <a:rPr lang="en-US" b="1" smtClean="0">
                <a:latin typeface="Arial" charset="0"/>
              </a:rPr>
              <a:t>Publish Database or Web Services</a:t>
            </a:r>
            <a:r>
              <a:rPr lang="en-US" smtClean="0">
                <a:latin typeface="Arial" charset="0"/>
              </a:rPr>
              <a:t>.  The Application Layer contains candidates for publishing as a database or Composite web service. </a:t>
            </a:r>
          </a:p>
          <a:p>
            <a:pPr eaLnBrk="1" hangingPunct="1"/>
            <a:endParaRPr lang="en-US" smtClean="0">
              <a:latin typeface="Arial" charset="0"/>
            </a:endParaRPr>
          </a:p>
          <a:p>
            <a:pPr eaLnBrk="1" hangingPunct="1"/>
            <a:r>
              <a:rPr lang="en-US" smtClean="0">
                <a:latin typeface="Arial" charset="0"/>
              </a:rPr>
              <a:t>Naming conventions are established at this layer so folder ordering within Composite is visually consistent with these diagrams.</a:t>
            </a:r>
          </a:p>
          <a:p>
            <a:pPr eaLnBrk="1" hangingPunct="1"/>
            <a:endParaRPr lang="en-US" u="sng"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5889C36F-9B4D-4DFA-88E0-CA3235B1A7D1}" type="slidenum">
              <a:rPr lang="en-US" sz="1200" smtClean="0">
                <a:solidFill>
                  <a:schemeClr val="tx1"/>
                </a:solidFill>
              </a:rPr>
              <a:pPr eaLnBrk="1" hangingPunct="1"/>
              <a:t>17</a:t>
            </a:fld>
            <a:endParaRPr lang="en-US" sz="1200" smtClean="0">
              <a:solidFill>
                <a:schemeClr val="tx1"/>
              </a:solidFill>
            </a:endParaRPr>
          </a:p>
        </p:txBody>
      </p:sp>
      <p:sp>
        <p:nvSpPr>
          <p:cNvPr id="56323" name="Rectangle 2"/>
          <p:cNvSpPr>
            <a:spLocks noRo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r>
              <a:rPr lang="en-US" b="1" u="sng" smtClean="0">
                <a:latin typeface="Arial" charset="0"/>
              </a:rPr>
              <a:t>Definition Sets</a:t>
            </a:r>
          </a:p>
          <a:p>
            <a:pPr eaLnBrk="1" hangingPunct="1"/>
            <a:r>
              <a:rPr lang="en-US" smtClean="0">
                <a:latin typeface="Arial" charset="0"/>
              </a:rPr>
              <a:t>Application Layer – Definition Sets serve the purpose of proving the containing the web service “contract-first” WSDL and Schema definition sets  </a:t>
            </a:r>
          </a:p>
          <a:p>
            <a:pPr eaLnBrk="1" hangingPunct="1"/>
            <a:endParaRPr lang="en-US" smtClean="0">
              <a:latin typeface="Arial" charset="0"/>
            </a:endParaRPr>
          </a:p>
          <a:p>
            <a:pPr eaLnBrk="1" hangingPunct="1"/>
            <a:r>
              <a:rPr lang="en-US" u="sng" smtClean="0">
                <a:latin typeface="Arial" charset="0"/>
              </a:rPr>
              <a:t>Purpose: </a:t>
            </a:r>
          </a:p>
          <a:p>
            <a:pPr lvl="1" eaLnBrk="1" hangingPunct="1">
              <a:buFontTx/>
              <a:buChar char="•"/>
            </a:pPr>
            <a:r>
              <a:rPr lang="en-US" smtClean="0">
                <a:latin typeface="Arial" charset="0"/>
              </a:rPr>
              <a:t> central place to keep schemas, WSDLs and SQL definition sets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5B796B4-AF88-42D3-942B-5FA88DBCEBE8}" type="slidenum">
              <a:rPr lang="en-US" sz="1200" smtClean="0">
                <a:solidFill>
                  <a:schemeClr val="tx1"/>
                </a:solidFill>
              </a:rPr>
              <a:pPr eaLnBrk="1" hangingPunct="1"/>
              <a:t>18</a:t>
            </a:fld>
            <a:endParaRPr lang="en-US" sz="1200" smtClean="0">
              <a:solidFill>
                <a:schemeClr val="tx1"/>
              </a:solidFill>
            </a:endParaRPr>
          </a:p>
        </p:txBody>
      </p:sp>
      <p:sp>
        <p:nvSpPr>
          <p:cNvPr id="57347" name="Rectangle 2"/>
          <p:cNvSpPr>
            <a:spLocks noRo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r>
              <a:rPr lang="en-US" b="1" u="sng" smtClean="0">
                <a:latin typeface="Arial" charset="0"/>
              </a:rPr>
              <a:t>Views </a:t>
            </a:r>
          </a:p>
          <a:p>
            <a:pPr eaLnBrk="1" hangingPunct="1"/>
            <a:r>
              <a:rPr lang="en-US" u="sng" smtClean="0">
                <a:latin typeface="Arial" charset="0"/>
              </a:rPr>
              <a:t>Application Layer –Views </a:t>
            </a:r>
            <a:r>
              <a:rPr lang="en-US" smtClean="0">
                <a:latin typeface="Arial" charset="0"/>
              </a:rPr>
              <a:t>serve the purpose of mapping the final output into the context required by the client application.  It is recommended that views match up to client API structures (object model, XML complex types and SQL Tables).  In other words, the client structure dictates the naming conventions and view contents.  </a:t>
            </a:r>
          </a:p>
          <a:p>
            <a:pPr eaLnBrk="1" hangingPunct="1"/>
            <a:r>
              <a:rPr lang="en-US" u="sng" smtClean="0">
                <a:latin typeface="Arial" charset="0"/>
              </a:rPr>
              <a:t>Purpose: </a:t>
            </a:r>
          </a:p>
          <a:p>
            <a:pPr lvl="1" eaLnBrk="1" hangingPunct="1">
              <a:buFontTx/>
              <a:buChar char="•"/>
            </a:pPr>
            <a:r>
              <a:rPr lang="en-US" smtClean="0">
                <a:latin typeface="Arial" charset="0"/>
              </a:rPr>
              <a:t> The Application Views are the client API abstraction layer.</a:t>
            </a:r>
          </a:p>
          <a:p>
            <a:pPr lvl="1" eaLnBrk="1" hangingPunct="1">
              <a:buFontTx/>
              <a:buChar char="•"/>
            </a:pPr>
            <a:r>
              <a:rPr lang="en-US" smtClean="0">
                <a:latin typeface="Arial" charset="0"/>
              </a:rPr>
              <a:t> Names of items should reflect a business view of the API object.</a:t>
            </a:r>
          </a:p>
          <a:p>
            <a:pPr lvl="1" eaLnBrk="1" hangingPunct="1">
              <a:buFontTx/>
              <a:buChar char="•"/>
            </a:pPr>
            <a:r>
              <a:rPr lang="en-US" smtClean="0">
                <a:latin typeface="Arial" charset="0"/>
              </a:rPr>
              <a:t> Data can be materialized (cached) intelligently at this layer to provide the best possible consumer response and throughput. </a:t>
            </a:r>
          </a:p>
          <a:p>
            <a:pPr lvl="1" eaLnBrk="1" hangingPunct="1">
              <a:buFontTx/>
              <a:buChar char="•"/>
            </a:pPr>
            <a:r>
              <a:rPr lang="en-US" smtClean="0">
                <a:latin typeface="Arial" charset="0"/>
              </a:rPr>
              <a:t> This layer serves as the Business to Client Mapping and may involve a projection of joins, transformations or views from the Logical Business layer</a:t>
            </a:r>
          </a:p>
          <a:p>
            <a:pPr lvl="1" eaLnBrk="1" hangingPunct="1">
              <a:buFontTx/>
              <a:buChar char="•"/>
            </a:pPr>
            <a:r>
              <a:rPr lang="en-US" smtClean="0">
                <a:latin typeface="Arial" charset="0"/>
              </a:rPr>
              <a:t> These views are mapped to procedures which are exposed via web services or JDBC or mapped to the Application “Published” sub-layer which serves as the application contract layer.</a:t>
            </a:r>
          </a:p>
          <a:p>
            <a:pPr eaLnBrk="1" hangingPunct="1"/>
            <a:endParaRPr lang="en-US" smtClean="0">
              <a:latin typeface="Arial" charset="0"/>
            </a:endParaRPr>
          </a:p>
          <a:p>
            <a:pPr eaLnBrk="1" hangingPunct="1"/>
            <a:endParaRPr lang="en-US" u="sng"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E776A8C5-FB54-4939-9F92-EE938CDBFD53}" type="slidenum">
              <a:rPr lang="en-US" sz="1200" smtClean="0">
                <a:solidFill>
                  <a:schemeClr val="tx1"/>
                </a:solidFill>
              </a:rPr>
              <a:pPr eaLnBrk="1" hangingPunct="1"/>
              <a:t>19</a:t>
            </a:fld>
            <a:endParaRPr lang="en-US" sz="1200" smtClean="0">
              <a:solidFill>
                <a:schemeClr val="tx1"/>
              </a:solidFill>
            </a:endParaRPr>
          </a:p>
        </p:txBody>
      </p:sp>
      <p:sp>
        <p:nvSpPr>
          <p:cNvPr id="58371" name="Rectangle 2"/>
          <p:cNvSpPr>
            <a:spLocks noRo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r>
              <a:rPr lang="en-US" b="1" u="sng" smtClean="0">
                <a:latin typeface="Arial" charset="0"/>
              </a:rPr>
              <a:t>Services </a:t>
            </a:r>
          </a:p>
          <a:p>
            <a:pPr eaLnBrk="1" hangingPunct="1"/>
            <a:r>
              <a:rPr lang="en-US" u="sng" smtClean="0">
                <a:latin typeface="Arial" charset="0"/>
              </a:rPr>
              <a:t>Application Layer – Services </a:t>
            </a:r>
            <a:r>
              <a:rPr lang="en-US" smtClean="0">
                <a:latin typeface="Arial" charset="0"/>
              </a:rPr>
              <a:t>serve the purpose of providing additional procedural logic on top of the “Application Views” in preparation for delivering information to the client application.  This might require SQL Procedures or XML-Shaping procedures if XML shaping is required.  CIS provides XQuery, XSLT or SQL Procedures with XML functions for shaping XML.  If SQL result sets are required that are different from the logical views then a SQL Procedure can be used to provide the output as a cursor.  Any of these procedures can be published as web services.  CIS SQL Views or SQL Procedures can be published as database resources.  This is commonly known as bottom-up design.  SQL Procedure may also be used for ordering, grouping and aggregating results.  SQL Procedures may expose parameterized methods in order to conform to a governance policy by the customer.</a:t>
            </a:r>
          </a:p>
          <a:p>
            <a:pPr eaLnBrk="1" hangingPunct="1"/>
            <a:endParaRPr lang="en-US" smtClean="0">
              <a:latin typeface="Arial" charset="0"/>
            </a:endParaRPr>
          </a:p>
          <a:p>
            <a:pPr eaLnBrk="1" hangingPunct="1"/>
            <a:r>
              <a:rPr lang="en-US" smtClean="0">
                <a:latin typeface="Arial" charset="0"/>
              </a:rPr>
              <a:t>Another option congruent to “Application Views” is the use of Designer to create a “Top-Down” or “Contract-First” design where you start with a customer WSDL and map CIS resources into that WSDL.  It is a best practice to establish client service procedures using XQuery with the same XML Schema as what is in the WSDL.  These CIS XQuery resources are what get mapped into the WSDL.  Composite’s Transformation Editor would be used form mapping various resources to and from XML.</a:t>
            </a:r>
          </a:p>
          <a:p>
            <a:pPr eaLnBrk="1" hangingPunct="1"/>
            <a:endParaRPr lang="en-US" smtClean="0">
              <a:latin typeface="Arial" charset="0"/>
            </a:endParaRPr>
          </a:p>
          <a:p>
            <a:pPr eaLnBrk="1" hangingPunct="1"/>
            <a:r>
              <a:rPr lang="en-US" smtClean="0">
                <a:latin typeface="Arial" charset="0"/>
              </a:rPr>
              <a:t>Purpose: </a:t>
            </a:r>
          </a:p>
          <a:p>
            <a:pPr lvl="1" eaLnBrk="1" hangingPunct="1">
              <a:buFontTx/>
              <a:buChar char="•"/>
            </a:pPr>
            <a:r>
              <a:rPr lang="en-US" smtClean="0">
                <a:latin typeface="Arial" charset="0"/>
              </a:rPr>
              <a:t> The Application Services layer contains candidates for publishing as a database or Composite web service.</a:t>
            </a:r>
          </a:p>
          <a:p>
            <a:pPr lvl="1" eaLnBrk="1" hangingPunct="1">
              <a:buFontTx/>
              <a:buChar char="•"/>
            </a:pPr>
            <a:r>
              <a:rPr lang="en-US" smtClean="0">
                <a:latin typeface="Arial" charset="0"/>
              </a:rPr>
              <a:t> Data from the Client Views can be manipulated by order by’s, group by’s and aggregation but the names from the “Application Views” should be retained for consistency throughout the organization.</a:t>
            </a:r>
          </a:p>
          <a:p>
            <a:pPr lvl="1" eaLnBrk="1" hangingPunct="1">
              <a:buFontTx/>
              <a:buChar char="•"/>
            </a:pPr>
            <a:r>
              <a:rPr lang="en-US" smtClean="0">
                <a:latin typeface="Arial" charset="0"/>
              </a:rPr>
              <a:t> Narrow results by selection criteria and parameterized queries</a:t>
            </a:r>
          </a:p>
          <a:p>
            <a:pPr lvl="1" eaLnBrk="1" hangingPunct="1">
              <a:buFontTx/>
              <a:buChar char="•"/>
            </a:pPr>
            <a:r>
              <a:rPr lang="en-US" smtClean="0">
                <a:latin typeface="Arial" charset="0"/>
              </a:rPr>
              <a:t> Shape results into XML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DE2726C8-8512-44DD-80CF-8F4EC3C1D637}" type="slidenum">
              <a:rPr lang="en-US" sz="1200" smtClean="0">
                <a:solidFill>
                  <a:schemeClr val="tx1"/>
                </a:solidFill>
              </a:rPr>
              <a:pPr eaLnBrk="1" hangingPunct="1"/>
              <a:t>2</a:t>
            </a:fld>
            <a:endParaRPr lang="en-US" sz="1200" smtClean="0">
              <a:solidFill>
                <a:schemeClr val="tx1"/>
              </a:solidFill>
            </a:endParaRPr>
          </a:p>
        </p:txBody>
      </p:sp>
      <p:sp>
        <p:nvSpPr>
          <p:cNvPr id="40963" name="Rectangle 2"/>
          <p:cNvSpPr>
            <a:spLocks noRo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en-US"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C1593FFB-602D-4F1A-AF33-AB6EEF0E1D6E}" type="slidenum">
              <a:rPr lang="en-US" sz="1200" smtClean="0">
                <a:solidFill>
                  <a:schemeClr val="tx1"/>
                </a:solidFill>
              </a:rPr>
              <a:pPr eaLnBrk="1" hangingPunct="1"/>
              <a:t>20</a:t>
            </a:fld>
            <a:endParaRPr lang="en-US" sz="1200" smtClean="0">
              <a:solidFill>
                <a:schemeClr val="tx1"/>
              </a:solidFill>
            </a:endParaRPr>
          </a:p>
        </p:txBody>
      </p:sp>
      <p:sp>
        <p:nvSpPr>
          <p:cNvPr id="59395" name="Rectangle 2"/>
          <p:cNvSpPr>
            <a:spLocks noRo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r>
              <a:rPr lang="en-US" b="1" u="sng" smtClean="0">
                <a:latin typeface="Arial" charset="0"/>
              </a:rPr>
              <a:t>Published</a:t>
            </a:r>
          </a:p>
          <a:p>
            <a:pPr eaLnBrk="1" hangingPunct="1"/>
            <a:r>
              <a:rPr lang="en-US" u="sng" smtClean="0">
                <a:latin typeface="Arial" charset="0"/>
              </a:rPr>
              <a:t>Application Layer – Published </a:t>
            </a:r>
            <a:r>
              <a:rPr lang="en-US" smtClean="0">
                <a:latin typeface="Arial" charset="0"/>
              </a:rPr>
              <a:t>serve the purpose of proving the “contract” with the consuming application.  These views are type cast and contain exactly the same name as the underlying view it was created from.   There is no other logic in these views.   Only type-casting should be performed in these views.  </a:t>
            </a:r>
          </a:p>
          <a:p>
            <a:pPr eaLnBrk="1" hangingPunct="1"/>
            <a:endParaRPr lang="en-US" smtClean="0">
              <a:latin typeface="Arial" charset="0"/>
            </a:endParaRPr>
          </a:p>
          <a:p>
            <a:pPr eaLnBrk="1" hangingPunct="1"/>
            <a:r>
              <a:rPr lang="en-US" u="sng" smtClean="0">
                <a:latin typeface="Arial" charset="0"/>
              </a:rPr>
              <a:t>Purpose: </a:t>
            </a:r>
          </a:p>
          <a:p>
            <a:pPr lvl="1" eaLnBrk="1" hangingPunct="1">
              <a:buFontTx/>
              <a:buChar char="•"/>
            </a:pPr>
            <a:r>
              <a:rPr lang="en-US" smtClean="0">
                <a:latin typeface="Arial" charset="0"/>
              </a:rPr>
              <a:t> Provides a contract with application consumers (casting of views)</a:t>
            </a:r>
          </a:p>
          <a:p>
            <a:pPr lvl="1" eaLnBrk="1" hangingPunct="1">
              <a:buFontTx/>
              <a:buChar char="•"/>
            </a:pPr>
            <a:r>
              <a:rPr lang="en-US" smtClean="0">
                <a:latin typeface="Arial" charset="0"/>
              </a:rPr>
              <a:t> Create implementation procedures for contract-first web services.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E3EE6B13-9D39-4C34-BF1D-318D6A370D14}" type="slidenum">
              <a:rPr lang="en-US" sz="1200" smtClean="0">
                <a:solidFill>
                  <a:schemeClr val="tx1"/>
                </a:solidFill>
              </a:rPr>
              <a:pPr eaLnBrk="1" hangingPunct="1"/>
              <a:t>21</a:t>
            </a:fld>
            <a:endParaRPr lang="en-US" sz="1200" smtClean="0">
              <a:solidFill>
                <a:schemeClr val="tx1"/>
              </a:solidFill>
            </a:endParaRPr>
          </a:p>
        </p:txBody>
      </p:sp>
      <p:sp>
        <p:nvSpPr>
          <p:cNvPr id="60419" name="Rectangle 2"/>
          <p:cNvSpPr>
            <a:spLocks noRo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r>
              <a:rPr lang="en-US" smtClean="0">
                <a:latin typeface="Arial" charset="0"/>
              </a:rPr>
              <a:t>Composite Active Cluster helps IT organizations improve their Data Abstraction implementations in the following ways:</a:t>
            </a:r>
            <a:endParaRPr lang="en-US" b="1" i="1" smtClean="0">
              <a:latin typeface="Arial" charset="0"/>
            </a:endParaRPr>
          </a:p>
          <a:p>
            <a:pPr eaLnBrk="1" hangingPunct="1"/>
            <a:r>
              <a:rPr lang="en-US" b="1" i="1" smtClean="0">
                <a:latin typeface="Arial" charset="0"/>
              </a:rPr>
              <a:t>High availability</a:t>
            </a:r>
            <a:r>
              <a:rPr lang="en-US" smtClean="0">
                <a:latin typeface="Arial" charset="0"/>
              </a:rPr>
              <a:t> – High availability in Composite Active Cluster is achieved by ensuring that all CIS cluster nodes are redundant. If any one of the CIS cluster nodes fails or is removed from the cluster, the remaining nodes continue servicing the requests without requiring administrative intervention. Cluster node redundancy ensures that no data is lost and operations continue. From a client standpoint, there is no change in activity in the case of failure.</a:t>
            </a:r>
            <a:endParaRPr lang="en-US" b="1" i="1" smtClean="0">
              <a:latin typeface="Arial" charset="0"/>
            </a:endParaRPr>
          </a:p>
          <a:p>
            <a:pPr eaLnBrk="1" hangingPunct="1"/>
            <a:r>
              <a:rPr lang="en-US" b="1" i="1" smtClean="0">
                <a:latin typeface="Arial" charset="0"/>
              </a:rPr>
              <a:t>Scalability</a:t>
            </a:r>
            <a:r>
              <a:rPr lang="en-US" smtClean="0">
                <a:latin typeface="Arial" charset="0"/>
              </a:rPr>
              <a:t> – Composite Active Cluster helps your organization scale the CIS environment on demand and based on your immediate needs.  Dynamically add cluster nodes to address increased load requirements.  Cluster nodes are automatically synchronized to maintain identical metadata. All cluster nodes are ‘viewed’ by clients as a single server; the clients connect to a load balancer which in turn connects the client to the next available cluster node.</a:t>
            </a:r>
            <a:endParaRPr lang="en-US" b="1" i="1" smtClean="0">
              <a:latin typeface="Arial" charset="0"/>
            </a:endParaRPr>
          </a:p>
          <a:p>
            <a:pPr eaLnBrk="1" hangingPunct="1"/>
            <a:r>
              <a:rPr lang="en-US" b="1" i="1" smtClean="0">
                <a:latin typeface="Arial" charset="0"/>
              </a:rPr>
              <a:t>Reduce RPO</a:t>
            </a:r>
            <a:r>
              <a:rPr lang="en-US" smtClean="0">
                <a:latin typeface="Arial" charset="0"/>
              </a:rPr>
              <a:t> (Recovery Point Objective) </a:t>
            </a:r>
            <a:r>
              <a:rPr lang="en-US" b="1" i="1" smtClean="0">
                <a:latin typeface="Arial" charset="0"/>
              </a:rPr>
              <a:t>and RTO</a:t>
            </a:r>
            <a:r>
              <a:rPr lang="en-US" smtClean="0">
                <a:latin typeface="Arial" charset="0"/>
              </a:rPr>
              <a:t> (Recovery Time Objective) – Active Cluster ensures your RPO and RTO objectives are met.  The repository can be enabled for HA/DR (High Availability/Disaster Recovery) through native or third-party capabilities (for example, Oracle RAC or VERITAS).  Migration/recovery of metadata occurs automatically, minimizing impact on CIS.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12354912-4FF2-43D6-A84C-8297F780D0F2}" type="slidenum">
              <a:rPr lang="en-US" sz="1200" smtClean="0">
                <a:solidFill>
                  <a:schemeClr val="tx1"/>
                </a:solidFill>
              </a:rPr>
              <a:pPr eaLnBrk="1" hangingPunct="1"/>
              <a:t>22</a:t>
            </a:fld>
            <a:endParaRPr lang="en-US" sz="1200" smtClean="0">
              <a:solidFill>
                <a:schemeClr val="tx1"/>
              </a:solidFill>
            </a:endParaRPr>
          </a:p>
        </p:txBody>
      </p:sp>
      <p:sp>
        <p:nvSpPr>
          <p:cNvPr id="61443" name="Rectangle 2"/>
          <p:cNvSpPr>
            <a:spLocks noRo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r>
              <a:rPr lang="en-US" b="1" u="sng" smtClean="0">
                <a:latin typeface="Arial" charset="0"/>
              </a:rPr>
              <a:t>SUMMARY OF KEY BENEFITS  </a:t>
            </a:r>
          </a:p>
          <a:p>
            <a:pPr eaLnBrk="1" hangingPunct="1"/>
            <a:r>
              <a:rPr lang="en-US" smtClean="0">
                <a:latin typeface="Arial" charset="0"/>
              </a:rPr>
              <a:t>•  Easier to build.  Onboard new data sources faster.  Project teams can incrementally create the data abstraction layer over time and realize the reusability of existing data services. </a:t>
            </a:r>
          </a:p>
          <a:p>
            <a:pPr eaLnBrk="1" hangingPunct="1"/>
            <a:r>
              <a:rPr lang="en-US" smtClean="0">
                <a:latin typeface="Arial" charset="0"/>
              </a:rPr>
              <a:t>•  Easier to maintain.  The Composite Information Server provides a place and categorization for everything which in turn allows you to be more effective at maintaining everything in its place.  </a:t>
            </a:r>
          </a:p>
          <a:p>
            <a:pPr eaLnBrk="1" hangingPunct="1"/>
            <a:r>
              <a:rPr lang="en-US" smtClean="0">
                <a:latin typeface="Arial" charset="0"/>
              </a:rPr>
              <a:t>•  Single management console.  The Composite Information Server provides for a single management console for access to data which includes administration, monitoring and security. </a:t>
            </a:r>
          </a:p>
          <a:p>
            <a:pPr eaLnBrk="1" hangingPunct="1"/>
            <a:r>
              <a:rPr lang="en-US" smtClean="0">
                <a:latin typeface="Arial" charset="0"/>
              </a:rPr>
              <a:t>•  Better performance.  Composite provides better performance and scalability through query optimization, caching and clustering. </a:t>
            </a:r>
          </a:p>
          <a:p>
            <a:pPr eaLnBrk="1" hangingPunct="1"/>
            <a:endParaRPr lang="en-US"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23</a:t>
            </a:fld>
            <a:endParaRPr lang="en-US" sz="1200" smtClean="0">
              <a:solidFill>
                <a:schemeClr val="tx1"/>
              </a:solidFill>
            </a:endParaRPr>
          </a:p>
        </p:txBody>
      </p:sp>
      <p:sp>
        <p:nvSpPr>
          <p:cNvPr id="62467" name="Rectangle 2"/>
          <p:cNvSpPr>
            <a:spLocks noRo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r>
              <a:rPr lang="en-US" b="1" u="sng" smtClean="0">
                <a:latin typeface="Arial" charset="0"/>
              </a:rPr>
              <a:t>PRACTICAL NEXT STEPS </a:t>
            </a:r>
          </a:p>
          <a:p>
            <a:pPr eaLnBrk="1" hangingPunct="1"/>
            <a:r>
              <a:rPr lang="en-US" smtClean="0">
                <a:latin typeface="Arial" charset="0"/>
              </a:rPr>
              <a:t>The main point is to get started now with a manageable project to learn from and progress.  </a:t>
            </a:r>
          </a:p>
          <a:p>
            <a:pPr eaLnBrk="1" hangingPunct="1"/>
            <a:r>
              <a:rPr lang="en-US" smtClean="0">
                <a:latin typeface="Arial" charset="0"/>
              </a:rPr>
              <a:t>•  </a:t>
            </a:r>
            <a:r>
              <a:rPr lang="en-US" b="1" smtClean="0">
                <a:latin typeface="Arial" charset="0"/>
              </a:rPr>
              <a:t>Set achievable goals</a:t>
            </a:r>
            <a:r>
              <a:rPr lang="en-US" smtClean="0">
                <a:latin typeface="Arial" charset="0"/>
              </a:rPr>
              <a:t>.  Start with projects and a focused team.  With success, expand usage across Department and Enterprise level and broaden IT team involvement. </a:t>
            </a:r>
          </a:p>
          <a:p>
            <a:pPr eaLnBrk="1" hangingPunct="1"/>
            <a:r>
              <a:rPr lang="en-US" smtClean="0">
                <a:latin typeface="Arial" charset="0"/>
              </a:rPr>
              <a:t>•  </a:t>
            </a:r>
            <a:r>
              <a:rPr lang="en-US" b="1" smtClean="0">
                <a:latin typeface="Arial" charset="0"/>
              </a:rPr>
              <a:t>Determine levels of abstraction</a:t>
            </a:r>
            <a:r>
              <a:rPr lang="en-US" smtClean="0">
                <a:latin typeface="Arial" charset="0"/>
              </a:rPr>
              <a:t>.  Are the four recommended layers right for you organization?  Do you need greater depth within one or more layers?  Composite Professional Services organization can help answer these questions and get you started on the right path. </a:t>
            </a:r>
          </a:p>
          <a:p>
            <a:pPr eaLnBrk="1" hangingPunct="1"/>
            <a:r>
              <a:rPr lang="en-US" smtClean="0">
                <a:latin typeface="Arial" charset="0"/>
              </a:rPr>
              <a:t>•  </a:t>
            </a:r>
            <a:r>
              <a:rPr lang="en-US" b="1" smtClean="0">
                <a:latin typeface="Arial" charset="0"/>
              </a:rPr>
              <a:t>Determine modeling and mapping approach</a:t>
            </a:r>
            <a:r>
              <a:rPr lang="en-US" smtClean="0">
                <a:latin typeface="Arial" charset="0"/>
              </a:rPr>
              <a:t>.  Is it Top-down or Bottom-up?   </a:t>
            </a:r>
          </a:p>
          <a:p>
            <a:pPr lvl="2" eaLnBrk="1" hangingPunct="1"/>
            <a:r>
              <a:rPr lang="en-US" smtClean="0">
                <a:latin typeface="Arial" charset="0"/>
              </a:rPr>
              <a:t>o  </a:t>
            </a:r>
            <a:r>
              <a:rPr lang="en-US" i="1" u="sng" smtClean="0">
                <a:latin typeface="Arial" charset="0"/>
              </a:rPr>
              <a:t>Top down</a:t>
            </a:r>
            <a:r>
              <a:rPr lang="en-US" smtClean="0">
                <a:latin typeface="Arial" charset="0"/>
              </a:rPr>
              <a:t> – you have a vision and you want to find the data to fulfill it.  This is often referred to as Contract-First design.  In this approach Composite allows you to start with your own WSDL and map Composite services to your contract. </a:t>
            </a:r>
          </a:p>
          <a:p>
            <a:pPr lvl="2" eaLnBrk="1" hangingPunct="1"/>
            <a:r>
              <a:rPr lang="en-US" smtClean="0">
                <a:latin typeface="Arial" charset="0"/>
              </a:rPr>
              <a:t>o  </a:t>
            </a:r>
            <a:r>
              <a:rPr lang="en-US" i="1" u="sng" smtClean="0">
                <a:latin typeface="Arial" charset="0"/>
              </a:rPr>
              <a:t>Bottom up</a:t>
            </a:r>
            <a:r>
              <a:rPr lang="en-US" smtClean="0">
                <a:latin typeface="Arial" charset="0"/>
              </a:rPr>
              <a:t> – you know what your data looks like, now how do you make it usable by others.  In this approach, Composite allows you to generate or publish resources such as SQL Tables and Web Services directly from the Composite container. </a:t>
            </a:r>
          </a:p>
          <a:p>
            <a:pPr eaLnBrk="1" hangingPunct="1"/>
            <a:r>
              <a:rPr lang="en-US" smtClean="0">
                <a:latin typeface="Arial" charset="0"/>
              </a:rPr>
              <a:t>•  </a:t>
            </a:r>
            <a:r>
              <a:rPr lang="en-US" b="1" smtClean="0">
                <a:latin typeface="Arial" charset="0"/>
              </a:rPr>
              <a:t>Start now</a:t>
            </a:r>
            <a:r>
              <a:rPr lang="en-US" smtClean="0">
                <a:latin typeface="Arial" charset="0"/>
              </a:rPr>
              <a:t>!  Don’t over analyze.  Getting started now even if small will help you learn and make progress. </a:t>
            </a:r>
          </a:p>
          <a:p>
            <a:pPr eaLnBrk="1" hangingPunct="1"/>
            <a:endParaRPr lang="en-US"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576251C3-3C5C-45B9-B9B6-FA501CA4A4B7}" type="slidenum">
              <a:rPr lang="en-US" sz="1200" smtClean="0">
                <a:solidFill>
                  <a:schemeClr val="tx1"/>
                </a:solidFill>
              </a:rPr>
              <a:pPr eaLnBrk="1" hangingPunct="1"/>
              <a:t>24</a:t>
            </a:fld>
            <a:endParaRPr lang="en-US" sz="1200" smtClean="0">
              <a:solidFill>
                <a:schemeClr val="tx1"/>
              </a:solidFill>
            </a:endParaRPr>
          </a:p>
        </p:txBody>
      </p:sp>
      <p:sp>
        <p:nvSpPr>
          <p:cNvPr id="63491" name="Rectangle 2"/>
          <p:cNvSpPr>
            <a:spLocks noRot="1" noChangeArrowheads="1" noTextEdit="1"/>
          </p:cNvSpPr>
          <p:nvPr>
            <p:ph type="sldImg"/>
          </p:nvPr>
        </p:nvSpPr>
        <p:spPr>
          <a:ln/>
        </p:spPr>
      </p:sp>
      <p:sp>
        <p:nvSpPr>
          <p:cNvPr id="63492" name="Rectangle 3"/>
          <p:cNvSpPr>
            <a:spLocks noGrp="1" noChangeArrowheads="1"/>
          </p:cNvSpPr>
          <p:nvPr>
            <p:ph type="body" idx="1"/>
          </p:nvPr>
        </p:nvSpPr>
        <p:spPr>
          <a:xfrm>
            <a:off x="914400" y="4344988"/>
            <a:ext cx="5029200" cy="4113212"/>
          </a:xfrm>
          <a:noFill/>
        </p:spPr>
        <p:txBody>
          <a:bodyPr/>
          <a:lstStyle/>
          <a:p>
            <a:pPr eaLnBrk="1" hangingPunct="1"/>
            <a:endParaRPr lang="en-GB"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17BC1C4-6902-4DEA-A4D0-B73D9AF59E16}" type="slidenum">
              <a:rPr lang="en-US" sz="1200" smtClean="0">
                <a:solidFill>
                  <a:schemeClr val="tx1"/>
                </a:solidFill>
              </a:rPr>
              <a:pPr eaLnBrk="1" hangingPunct="1"/>
              <a:t>25</a:t>
            </a:fld>
            <a:endParaRPr lang="en-US" sz="1200" smtClean="0">
              <a:solidFill>
                <a:schemeClr val="tx1"/>
              </a:solidFill>
            </a:endParaRPr>
          </a:p>
        </p:txBody>
      </p:sp>
      <p:sp>
        <p:nvSpPr>
          <p:cNvPr id="64515" name="Rectangle 2"/>
          <p:cNvSpPr>
            <a:spLocks noRo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marL="228600" indent="-228600" eaLnBrk="1" hangingPunct="1"/>
            <a:r>
              <a:rPr lang="en-US" b="1" u="sng" smtClean="0">
                <a:latin typeface="Arial" charset="0"/>
              </a:rPr>
              <a:t>Sub-Layered Architecture View </a:t>
            </a:r>
          </a:p>
          <a:p>
            <a:pPr marL="228600" indent="-228600" eaLnBrk="1" hangingPunct="1"/>
            <a:r>
              <a:rPr lang="en-US" smtClean="0">
                <a:latin typeface="Arial" charset="0"/>
              </a:rPr>
              <a:t>The Sub-Layered Architecture View outlines four primary layers within Composite with each layer containing one to two sub-layers.  At the bottom of the diagram are the data sources or information assets within an organization.  At the top are various data consumers that need access to these information assets.  This section will describe the purpose of each layer. </a:t>
            </a:r>
          </a:p>
          <a:p>
            <a:pPr marL="228600" indent="-228600" eaLnBrk="1" hangingPunct="1"/>
            <a:endParaRPr lang="en-US" smtClean="0">
              <a:latin typeface="Arial" charset="0"/>
            </a:endParaRPr>
          </a:p>
          <a:p>
            <a:pPr marL="228600" indent="-228600" eaLnBrk="1" hangingPunct="1">
              <a:buFontTx/>
              <a:buChar char="•"/>
            </a:pPr>
            <a:r>
              <a:rPr lang="en-US" smtClean="0">
                <a:latin typeface="Arial" charset="0"/>
              </a:rPr>
              <a:t>Data Consumers – client applications want to retrieve data in various formats and through different protocols.  They want to receive the data in a way that they understand.  Composite allows the consumers to format the data according to their specifications and deliver over various transport protocols including: Web Services, REST, JDBC and Java.</a:t>
            </a:r>
          </a:p>
          <a:p>
            <a:pPr marL="228600" indent="-228600" eaLnBrk="1" hangingPunct="1">
              <a:buFontTx/>
              <a:buChar char="•"/>
            </a:pPr>
            <a:r>
              <a:rPr lang="en-US" smtClean="0">
                <a:latin typeface="Arial" charset="0"/>
              </a:rPr>
              <a:t>Application Layer – this layer serves to map or conform the Business layer into the format which the Data Consumer wants to see their data.  It might mean formatting into XML for web services or creating views with different alias names that match the way the consumers are used to seeing their data.</a:t>
            </a:r>
          </a:p>
          <a:p>
            <a:pPr marL="685800" lvl="1" indent="-228600" eaLnBrk="1" hangingPunct="1">
              <a:buFontTx/>
              <a:buChar char="•"/>
            </a:pPr>
            <a:r>
              <a:rPr lang="en-US" u="sng" smtClean="0">
                <a:latin typeface="Arial" charset="0"/>
              </a:rPr>
              <a:t>Client Published </a:t>
            </a:r>
            <a:r>
              <a:rPr lang="en-US" smtClean="0">
                <a:latin typeface="Arial" charset="0"/>
              </a:rPr>
              <a:t>– Provides the contract with the consuming application.  Explicitly cast views.</a:t>
            </a:r>
          </a:p>
          <a:p>
            <a:pPr marL="685800" lvl="1" indent="-228600" eaLnBrk="1" hangingPunct="1">
              <a:buFontTx/>
              <a:buChar char="•"/>
            </a:pPr>
            <a:r>
              <a:rPr lang="en-US" u="sng" smtClean="0">
                <a:latin typeface="Arial" charset="0"/>
              </a:rPr>
              <a:t>Client Services </a:t>
            </a:r>
            <a:r>
              <a:rPr lang="en-US" smtClean="0">
                <a:latin typeface="Arial" charset="0"/>
              </a:rPr>
              <a:t>– Procedural logic for shaping results, applying parameters, grouping, ordering, aggregation and XML shaping.</a:t>
            </a:r>
          </a:p>
          <a:p>
            <a:pPr marL="685800" lvl="1" indent="-228600" eaLnBrk="1" hangingPunct="1">
              <a:buFontTx/>
              <a:buChar char="•"/>
            </a:pPr>
            <a:r>
              <a:rPr lang="en-US" u="sng" smtClean="0">
                <a:latin typeface="Arial" charset="0"/>
              </a:rPr>
              <a:t>Client Views </a:t>
            </a:r>
            <a:r>
              <a:rPr lang="en-US" smtClean="0">
                <a:latin typeface="Arial" charset="0"/>
              </a:rPr>
              <a:t>– client views map from the Business Layer Logical Views to the names used by the client API</a:t>
            </a:r>
          </a:p>
          <a:p>
            <a:pPr marL="685800" lvl="1" indent="-228600" eaLnBrk="1" hangingPunct="1">
              <a:buFontTx/>
              <a:buChar char="•"/>
            </a:pPr>
            <a:r>
              <a:rPr lang="en-US" u="sng" smtClean="0">
                <a:latin typeface="Arial" charset="0"/>
              </a:rPr>
              <a:t>Definition Sets </a:t>
            </a:r>
            <a:r>
              <a:rPr lang="en-US" smtClean="0">
                <a:latin typeface="Arial" charset="0"/>
              </a:rPr>
              <a:t>– Provides a central location for all Schema, WSDL and SQL definition sets.</a:t>
            </a:r>
          </a:p>
          <a:p>
            <a:pPr marL="685800" lvl="1" indent="-228600" eaLnBrk="1" hangingPunct="1">
              <a:buFontTx/>
              <a:buChar char="•"/>
            </a:pPr>
            <a:endParaRPr lang="en-US" smtClean="0">
              <a:latin typeface="Arial" charset="0"/>
            </a:endParaRPr>
          </a:p>
          <a:p>
            <a:pPr marL="228600" indent="-228600" eaLnBrk="1" hangingPunct="1">
              <a:buFontTx/>
              <a:buChar char="•"/>
            </a:pPr>
            <a:r>
              <a:rPr lang="en-US" smtClean="0">
                <a:latin typeface="Arial" charset="0"/>
              </a:rPr>
              <a:t>Business Layers – this layer is predicated on the idea that the business has a standard or canonical way to describing their business.  In the financial industry, one often accesses information according to financial instruments and issuers amongst many other entities.  Typically, a Data Modeler would work with business experts and data providers to define a set of “logical” or “canonical” views that represent the business.   These views are reusable components that can and should be used across business lines by multiple consumers.</a:t>
            </a:r>
          </a:p>
          <a:p>
            <a:pPr marL="685800" lvl="1" indent="-228600" eaLnBrk="1" hangingPunct="1">
              <a:buFontTx/>
              <a:buChar char="•"/>
            </a:pPr>
            <a:r>
              <a:rPr lang="en-US" u="sng" smtClean="0">
                <a:latin typeface="Arial" charset="0"/>
              </a:rPr>
              <a:t>Business Views </a:t>
            </a:r>
            <a:r>
              <a:rPr lang="en-US" smtClean="0">
                <a:latin typeface="Arial" charset="0"/>
              </a:rPr>
              <a:t>– Business Layer Views that implement business rules by narrowing sets of data via where clauses or aggregating data.  Perform view unions as needed within this layer and from the logical views.</a:t>
            </a:r>
          </a:p>
          <a:p>
            <a:pPr marL="685800" lvl="1" indent="-228600" eaLnBrk="1" hangingPunct="1">
              <a:buFontTx/>
              <a:buChar char="•"/>
            </a:pPr>
            <a:r>
              <a:rPr lang="en-US" u="sng" smtClean="0">
                <a:latin typeface="Arial" charset="0"/>
              </a:rPr>
              <a:t>Logical Views </a:t>
            </a:r>
            <a:r>
              <a:rPr lang="en-US" smtClean="0">
                <a:latin typeface="Arial" charset="0"/>
              </a:rPr>
              <a:t>– Business Layer Logical views predicated on the business.  Perform simple joins, federated joins, unions and federated unions.</a:t>
            </a:r>
          </a:p>
          <a:p>
            <a:pPr marL="685800" lvl="1" indent="-228600" eaLnBrk="1" hangingPunct="1">
              <a:buFontTx/>
              <a:buChar char="•"/>
            </a:pPr>
            <a:endParaRPr lang="en-US" smtClean="0">
              <a:latin typeface="Arial" charset="0"/>
            </a:endParaRPr>
          </a:p>
          <a:p>
            <a:pPr marL="228600" indent="-228600" eaLnBrk="1" hangingPunct="1">
              <a:buFontTx/>
              <a:buChar char="•"/>
            </a:pPr>
            <a:r>
              <a:rPr lang="en-US" smtClean="0">
                <a:latin typeface="Arial" charset="0"/>
              </a:rPr>
              <a:t>Physical Layer – the physical layer is essentially imported from the physical data sources and used as way to onboard the metadata required by the Data Virtualization layer to perform its mapping functions. </a:t>
            </a:r>
          </a:p>
          <a:p>
            <a:pPr marL="685800" lvl="1" indent="-228600" eaLnBrk="1" hangingPunct="1">
              <a:buFontTx/>
              <a:buChar char="•"/>
            </a:pPr>
            <a:r>
              <a:rPr lang="en-US" u="sng" smtClean="0">
                <a:latin typeface="Arial" charset="0"/>
              </a:rPr>
              <a:t>Discovery Models </a:t>
            </a:r>
            <a:r>
              <a:rPr lang="en-US" smtClean="0">
                <a:latin typeface="Arial" charset="0"/>
              </a:rPr>
              <a:t>– The Composite Discovery Models provides a place to store the introspected discovery model information.  Because Composite Discovery is targeted at finding relationships in the physical data, it makes sense to store the models in the Physical Layer close to where the actual physical source metadata is located.</a:t>
            </a:r>
          </a:p>
          <a:p>
            <a:pPr marL="685800" lvl="1" indent="-228600" eaLnBrk="1" hangingPunct="1">
              <a:buFontTx/>
              <a:buChar char="•"/>
            </a:pPr>
            <a:r>
              <a:rPr lang="en-US" u="sng" smtClean="0">
                <a:latin typeface="Arial" charset="0"/>
              </a:rPr>
              <a:t>Formatting Views </a:t>
            </a:r>
            <a:r>
              <a:rPr lang="en-US" smtClean="0">
                <a:latin typeface="Arial" charset="0"/>
              </a:rPr>
              <a:t>– Formatting views perform the mapping of physical to business logical – they are the core views of the Formatting Layer.   Provides a physical abstraction of the physical metadata layer for purposes of rebinding and caching. ultimately, physical data sources have to be mapped into this virtualization layer and it is the job of the formatting layer to provide simple tasks such as name aliasing, value formatting, data type casting, derived columns and light data quality mapping.  In general this layer is derived from the physical sources and performs a one-to-one mapping between the physical source attributes and their corresponding “logical/canonical” attribute name.   Naming conventions are very important and introduced in this layer.</a:t>
            </a:r>
          </a:p>
          <a:p>
            <a:pPr marL="685800" lvl="1" indent="-228600" eaLnBrk="1" hangingPunct="1">
              <a:buFontTx/>
              <a:buChar char="•"/>
            </a:pPr>
            <a:r>
              <a:rPr lang="en-US" u="sng" smtClean="0">
                <a:latin typeface="Arial" charset="0"/>
              </a:rPr>
              <a:t>Physical Metadata </a:t>
            </a:r>
            <a:r>
              <a:rPr lang="en-US" smtClean="0">
                <a:latin typeface="Arial" charset="0"/>
              </a:rPr>
              <a:t>– Provide the metadata of the physical data sources which gives Composite a tangible entity for it’s views to point to. Entity names and attributes are never changed in this layer.  It’s an as-is layer.</a:t>
            </a:r>
          </a:p>
          <a:p>
            <a:pPr marL="228600" indent="-228600" eaLnBrk="1" hangingPunct="1"/>
            <a:endParaRPr lang="en-US" smtClean="0">
              <a:latin typeface="Arial" charset="0"/>
            </a:endParaRPr>
          </a:p>
          <a:p>
            <a:pPr marL="228600" indent="-228600" eaLnBrk="1" hangingPunct="1"/>
            <a:endParaRPr lang="en-US"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B2E989-731B-46F0-8385-7261A905DCAB}" type="slidenum">
              <a:rPr lang="en-US" smtClean="0"/>
              <a:t>26</a:t>
            </a:fld>
            <a:endParaRPr lang="en-US"/>
          </a:p>
        </p:txBody>
      </p:sp>
    </p:spTree>
    <p:extLst>
      <p:ext uri="{BB962C8B-B14F-4D97-AF65-F5344CB8AC3E}">
        <p14:creationId xmlns:p14="http://schemas.microsoft.com/office/powerpoint/2010/main" val="1509792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marL="228600" indent="-228600" eaLnBrk="1" hangingPunct="1"/>
            <a:r>
              <a:rPr lang="en-US" smtClean="0">
                <a:latin typeface="Arial" charset="0"/>
              </a:rPr>
              <a:t>The “Architectural Concepts” outlined in this diagram speak to 4 layers of views.   Each view will be described in more detail in subsequent slides.  </a:t>
            </a:r>
          </a:p>
          <a:p>
            <a:pPr marL="228600" indent="-228600" eaLnBrk="1" hangingPunct="1"/>
            <a:endParaRPr lang="en-US" smtClean="0">
              <a:latin typeface="Arial" charset="0"/>
            </a:endParaRPr>
          </a:p>
          <a:p>
            <a:pPr marL="228600" indent="-228600" eaLnBrk="1" hangingPunct="1"/>
            <a:r>
              <a:rPr lang="en-US" smtClean="0">
                <a:latin typeface="Arial" charset="0"/>
              </a:rPr>
              <a:t>The main theme to understand here is that the “Canonical Views” are the key to the abstraction layer.  An abstraction layer in general is put in place so that applications may access this central data authority instead of going directly to the data sources themselves.  Composite Information Server provides the mechanisms to publish Data Services through Web Services or JDBC sources.  </a:t>
            </a:r>
          </a:p>
          <a:p>
            <a:pPr marL="228600" indent="-228600" eaLnBrk="1" hangingPunct="1"/>
            <a:endParaRPr lang="en-US" smtClean="0">
              <a:latin typeface="Arial" charset="0"/>
            </a:endParaRPr>
          </a:p>
          <a:p>
            <a:pPr marL="228600" indent="-228600" eaLnBrk="1" hangingPunct="1"/>
            <a:r>
              <a:rPr lang="en-US" smtClean="0">
                <a:latin typeface="Arial" charset="0"/>
              </a:rPr>
              <a:t>There are many good reasons to have a data abstraction layer such as the following:  </a:t>
            </a:r>
          </a:p>
          <a:p>
            <a:pPr marL="228600" indent="-228600" eaLnBrk="1" hangingPunct="1"/>
            <a:endParaRPr lang="en-US" b="1" smtClean="0">
              <a:latin typeface="Arial" charset="0"/>
            </a:endParaRPr>
          </a:p>
          <a:p>
            <a:pPr marL="228600" indent="-228600" eaLnBrk="1" hangingPunct="1">
              <a:buFontTx/>
              <a:buChar char="•"/>
            </a:pPr>
            <a:r>
              <a:rPr lang="en-US" b="1" smtClean="0">
                <a:latin typeface="Arial" charset="0"/>
              </a:rPr>
              <a:t>Right information at the right time</a:t>
            </a:r>
            <a:r>
              <a:rPr lang="en-US" smtClean="0">
                <a:latin typeface="Arial" charset="0"/>
              </a:rPr>
              <a:t> – Fulfill business’s complete information needs on demand by linking multiple, diverse data sources together for delivery in real-time. </a:t>
            </a:r>
            <a:endParaRPr lang="en-US" b="1" smtClean="0">
              <a:latin typeface="Arial" charset="0"/>
            </a:endParaRPr>
          </a:p>
          <a:p>
            <a:pPr marL="228600" indent="-228600" eaLnBrk="1" hangingPunct="1">
              <a:buFontTx/>
              <a:buChar char="•"/>
            </a:pPr>
            <a:endParaRPr lang="en-US" b="1" smtClean="0">
              <a:latin typeface="Arial" charset="0"/>
            </a:endParaRPr>
          </a:p>
          <a:p>
            <a:pPr marL="228600" indent="-228600" eaLnBrk="1" hangingPunct="1">
              <a:buFontTx/>
              <a:buChar char="•"/>
            </a:pPr>
            <a:r>
              <a:rPr lang="en-US" b="1" smtClean="0">
                <a:latin typeface="Arial" charset="0"/>
              </a:rPr>
              <a:t>Business and IT model</a:t>
            </a:r>
            <a:r>
              <a:rPr lang="en-US" smtClean="0">
                <a:latin typeface="Arial" charset="0"/>
              </a:rPr>
              <a:t> </a:t>
            </a:r>
            <a:r>
              <a:rPr lang="en-US" b="1" smtClean="0">
                <a:latin typeface="Arial" charset="0"/>
              </a:rPr>
              <a:t>alignment </a:t>
            </a:r>
            <a:r>
              <a:rPr lang="en-US" smtClean="0">
                <a:latin typeface="Arial" charset="0"/>
              </a:rPr>
              <a:t>– Gain agility, efficiency, and reuse across applications via an enterprise information model or logical business model.  Often times, known as the “Canonical” model, this abstracted approach overcomes data complexity, structure, and location issues. </a:t>
            </a:r>
            <a:endParaRPr lang="en-US" b="1" smtClean="0">
              <a:latin typeface="Arial" charset="0"/>
            </a:endParaRPr>
          </a:p>
          <a:p>
            <a:pPr marL="228600" indent="-228600" eaLnBrk="1" hangingPunct="1">
              <a:buFontTx/>
              <a:buChar char="•"/>
            </a:pPr>
            <a:endParaRPr lang="en-US" b="1" smtClean="0">
              <a:latin typeface="Arial" charset="0"/>
            </a:endParaRPr>
          </a:p>
          <a:p>
            <a:pPr marL="228600" indent="-228600" eaLnBrk="1" hangingPunct="1">
              <a:buFontTx/>
              <a:buChar char="•"/>
            </a:pPr>
            <a:r>
              <a:rPr lang="en-US" b="1" smtClean="0">
                <a:latin typeface="Arial" charset="0"/>
              </a:rPr>
              <a:t>Business and IT change insulation </a:t>
            </a:r>
            <a:r>
              <a:rPr lang="en-US" smtClean="0">
                <a:latin typeface="Arial" charset="0"/>
              </a:rPr>
              <a:t>– Insulate consuming applications from changes in the source and vice versa.  Developers create their applications based on a more stable view of the data.  Allow ongoing changes and relocation of physical data sources without impacting consumers.</a:t>
            </a:r>
            <a:endParaRPr lang="en-US" b="1" smtClean="0">
              <a:latin typeface="Arial" charset="0"/>
            </a:endParaRPr>
          </a:p>
          <a:p>
            <a:pPr marL="228600" indent="-228600" eaLnBrk="1" hangingPunct="1">
              <a:buFontTx/>
              <a:buChar char="•"/>
            </a:pPr>
            <a:endParaRPr lang="en-US" b="1" smtClean="0">
              <a:latin typeface="Arial" charset="0"/>
            </a:endParaRPr>
          </a:p>
          <a:p>
            <a:pPr marL="228600" indent="-228600" eaLnBrk="1" hangingPunct="1">
              <a:buFontTx/>
              <a:buChar char="•"/>
            </a:pPr>
            <a:r>
              <a:rPr lang="en-US" b="1" smtClean="0">
                <a:latin typeface="Arial" charset="0"/>
              </a:rPr>
              <a:t>End-to-end control </a:t>
            </a:r>
            <a:r>
              <a:rPr lang="en-US" smtClean="0">
                <a:latin typeface="Arial" charset="0"/>
              </a:rPr>
              <a:t>– Use a single platform to design, develop, manage and monitor data access and delivery processes across multiple sources and consumers.</a:t>
            </a:r>
            <a:endParaRPr lang="en-US" b="1" smtClean="0">
              <a:latin typeface="Arial" charset="0"/>
            </a:endParaRPr>
          </a:p>
          <a:p>
            <a:pPr marL="228600" indent="-228600" eaLnBrk="1" hangingPunct="1">
              <a:buFontTx/>
              <a:buChar char="•"/>
            </a:pPr>
            <a:endParaRPr lang="en-US" b="1" smtClean="0">
              <a:latin typeface="Arial" charset="0"/>
            </a:endParaRPr>
          </a:p>
          <a:p>
            <a:pPr marL="228600" indent="-228600" eaLnBrk="1" hangingPunct="1">
              <a:buFontTx/>
              <a:buChar char="•"/>
            </a:pPr>
            <a:r>
              <a:rPr lang="en-US" b="1" smtClean="0">
                <a:latin typeface="Arial" charset="0"/>
              </a:rPr>
              <a:t>More secure data</a:t>
            </a:r>
            <a:r>
              <a:rPr lang="en-US" smtClean="0">
                <a:latin typeface="Arial" charset="0"/>
              </a:rPr>
              <a:t>– Consistently apply data security rules across all data sources and consumers via a unified security methods and controls.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4</a:t>
            </a:fld>
            <a:endParaRPr lang="en-US" sz="1200" smtClean="0">
              <a:solidFill>
                <a:schemeClr val="tx1"/>
              </a:solidFill>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marL="228600" indent="-228600" eaLnBrk="1" hangingPunct="1"/>
            <a:r>
              <a:rPr lang="en-US" b="1" smtClean="0">
                <a:latin typeface="Arial" charset="0"/>
              </a:rPr>
              <a:t>Data Consumers </a:t>
            </a:r>
            <a:r>
              <a:rPr lang="en-US" smtClean="0">
                <a:latin typeface="Arial" charset="0"/>
              </a:rPr>
              <a:t>–</a:t>
            </a:r>
            <a:r>
              <a:rPr lang="en-US" b="1" smtClean="0">
                <a:latin typeface="Arial" charset="0"/>
              </a:rPr>
              <a:t> </a:t>
            </a:r>
            <a:r>
              <a:rPr lang="en-US" smtClean="0">
                <a:latin typeface="Arial" charset="0"/>
              </a:rPr>
              <a:t>Client applications want to retrieve data in various formats and protocols.  They want to receive the data in a way that they understand.  Composite allows the consumers to format the data according to their specifications and deliver over various transport protocols including: Web Services, REST, JDBC and Java clients.</a:t>
            </a:r>
            <a:endParaRPr lang="en-US" b="1" smtClean="0">
              <a:latin typeface="Arial" charset="0"/>
            </a:endParaRPr>
          </a:p>
          <a:p>
            <a:pPr marL="228600" indent="-228600" eaLnBrk="1" hangingPunct="1"/>
            <a:endParaRPr lang="en-US" b="1" smtClean="0">
              <a:latin typeface="Arial" charset="0"/>
            </a:endParaRPr>
          </a:p>
          <a:p>
            <a:pPr marL="228600" indent="-228600" eaLnBrk="1" hangingPunct="1"/>
            <a:r>
              <a:rPr lang="en-US" b="1" smtClean="0">
                <a:latin typeface="Arial" charset="0"/>
              </a:rPr>
              <a:t>Application Layer</a:t>
            </a:r>
            <a:r>
              <a:rPr lang="en-US" smtClean="0">
                <a:latin typeface="Arial" charset="0"/>
              </a:rPr>
              <a:t> – The “Application Layer” serves to map the Business Layer into the format which each Data Consumer wants to see their data.  It might mean formatting into XML for Web services or creating views with different alias names that match the way the consumers are used to seeing their data. </a:t>
            </a:r>
            <a:endParaRPr lang="en-US" b="1" smtClean="0">
              <a:latin typeface="Arial" charset="0"/>
            </a:endParaRPr>
          </a:p>
          <a:p>
            <a:pPr marL="228600" indent="-228600" eaLnBrk="1" hangingPunct="1"/>
            <a:endParaRPr lang="en-US" b="1" smtClean="0">
              <a:latin typeface="Arial" charset="0"/>
            </a:endParaRPr>
          </a:p>
          <a:p>
            <a:pPr marL="228600" indent="-228600" eaLnBrk="1" hangingPunct="1"/>
            <a:r>
              <a:rPr lang="en-US" b="1" smtClean="0">
                <a:latin typeface="Arial" charset="0"/>
              </a:rPr>
              <a:t>Business Layer</a:t>
            </a:r>
            <a:r>
              <a:rPr lang="en-US" smtClean="0">
                <a:latin typeface="Arial" charset="0"/>
              </a:rPr>
              <a:t> – The “Business Layer” is predicated on the idea that the business has a standard or canonical way to describing key business entities such as customers and products.  In the financial industry, one often accesses information according to financial instruments and issuers amongst many other entities.  Typically, a data modeler would work with business experts and data providers to define a set of “logical” or “canonical” views that represent these business entities.   These views are reusable components that can and should be used across business lines by multiple consumers. </a:t>
            </a:r>
            <a:endParaRPr lang="en-US" b="1" smtClean="0">
              <a:latin typeface="Arial" charset="0"/>
            </a:endParaRPr>
          </a:p>
          <a:p>
            <a:pPr marL="228600" indent="-228600" eaLnBrk="1" hangingPunct="1"/>
            <a:endParaRPr lang="en-US" b="1" smtClean="0">
              <a:latin typeface="Arial" charset="0"/>
            </a:endParaRPr>
          </a:p>
          <a:p>
            <a:pPr marL="228600" indent="-228600" eaLnBrk="1" hangingPunct="1"/>
            <a:r>
              <a:rPr lang="en-US" b="1" smtClean="0">
                <a:latin typeface="Arial" charset="0"/>
              </a:rPr>
              <a:t>Physical Layer</a:t>
            </a:r>
            <a:r>
              <a:rPr lang="en-US" smtClean="0">
                <a:latin typeface="Arial" charset="0"/>
              </a:rPr>
              <a:t> – The Physical Layer provides two valuable capabilities for introspecting and mapping to the Business Layer.</a:t>
            </a:r>
          </a:p>
          <a:p>
            <a:pPr marL="228600" indent="-228600" eaLnBrk="1" hangingPunct="1"/>
            <a:endParaRPr lang="en-US" smtClean="0">
              <a:latin typeface="Arial" charset="0"/>
            </a:endParaRPr>
          </a:p>
          <a:p>
            <a:pPr marL="228600" indent="-228600" eaLnBrk="1" hangingPunct="1"/>
            <a:r>
              <a:rPr lang="en-US" smtClean="0">
                <a:latin typeface="Arial" charset="0"/>
              </a:rPr>
              <a:t>	The physical “Metadata” sub-layer is essentially imported from the physical data sources and used as way to onboard the metadata required by the data abstraction layer to perform its mapping functions.  As an “as-is” layer, entity names and attributes are never changed in this layer. </a:t>
            </a:r>
          </a:p>
          <a:p>
            <a:pPr marL="228600" indent="-228600" eaLnBrk="1" hangingPunct="1"/>
            <a:endParaRPr lang="en-US" smtClean="0">
              <a:latin typeface="Arial" charset="0"/>
            </a:endParaRPr>
          </a:p>
          <a:p>
            <a:pPr marL="228600" indent="-228600" eaLnBrk="1" hangingPunct="1"/>
            <a:r>
              <a:rPr lang="en-US" smtClean="0">
                <a:latin typeface="Arial" charset="0"/>
              </a:rPr>
              <a:t>	Ultimately, physical data sources have to be integrated into this virtualization layer.  This is done in the “Formatting” sub-layer along with simple tasks such as name aliasing, value formatting, data type casting, derived columns and light data quality mapping.  In general this layer is derived from the physical sources and performs a one-to-one mapping between the physical source attributes and their corresponding “logical/canonical” attribute name.   Naming conventions are very important and introduced in this layer. </a:t>
            </a:r>
            <a:endParaRPr lang="en-US" b="1" smtClean="0">
              <a:latin typeface="Arial" charset="0"/>
            </a:endParaRPr>
          </a:p>
          <a:p>
            <a:pPr marL="228600" indent="-228600" eaLnBrk="1" hangingPunct="1"/>
            <a:endParaRPr lang="en-US" b="1" smtClean="0">
              <a:latin typeface="Arial" charset="0"/>
            </a:endParaRPr>
          </a:p>
          <a:p>
            <a:pPr marL="228600" indent="-228600" eaLnBrk="1" hangingPunct="1"/>
            <a:r>
              <a:rPr lang="en-US" b="1" smtClean="0">
                <a:latin typeface="Arial" charset="0"/>
              </a:rPr>
              <a:t>Data Sources</a:t>
            </a:r>
            <a:r>
              <a:rPr lang="en-US" smtClean="0">
                <a:latin typeface="Arial" charset="0"/>
              </a:rPr>
              <a:t> –The data sources are the physical information assets that exist within and without an organization.  These assets may be databases, packaged applications such as SAP, Web services, Excel spreadsheets and more. </a:t>
            </a:r>
          </a:p>
          <a:p>
            <a:pPr marL="228600" indent="-228600" eaLnBrk="1" hangingPunct="1"/>
            <a:endParaRPr 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36DEAD4B-426B-4A9A-BFD8-97080B3C1514}" type="slidenum">
              <a:rPr lang="en-US" sz="1200" smtClean="0">
                <a:solidFill>
                  <a:schemeClr val="tx1"/>
                </a:solidFill>
              </a:rPr>
              <a:pPr eaLnBrk="1" hangingPunct="1"/>
              <a:t>5</a:t>
            </a:fld>
            <a:endParaRPr lang="en-US" sz="1200" smtClean="0">
              <a:solidFill>
                <a:schemeClr val="tx1"/>
              </a:solidFill>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r>
              <a:rPr lang="en-US" smtClean="0">
                <a:latin typeface="Arial" charset="0"/>
              </a:rPr>
              <a:t>According to Forrester “Leading firms have implemented a layered architecture combining both physical and virtual data stores, choosing the appropriate mix based on different areas’ performance requirements. In the most-successful cases, the firms create an hourglass-shaped architecture that funnels mappings of disparate source data through canonical business information models. As a result, one large drug manufacturer is able to successfully operate with both IBM Cognos and SAP Business Objects BI tools for different customer groups, using data that has been reconciled against common metadata using virtualization. </a:t>
            </a:r>
          </a:p>
          <a:p>
            <a:r>
              <a:rPr lang="en-US" smtClean="0">
                <a:latin typeface="Arial" charset="0"/>
              </a:rPr>
              <a:t> </a:t>
            </a:r>
          </a:p>
          <a:p>
            <a:r>
              <a:rPr lang="en-US" smtClean="0">
                <a:latin typeface="Arial" charset="0"/>
              </a:rPr>
              <a:t>In addition to the use of canonical models in the middle, we have identified two other noteworthy characteristics of this architecture: 1) virtual/physical modality choices tend to be more physical in the staging layers close to the actual data sources and more virtual as data moves closer to the users, and 2) a final virtual mapping layer ensures that the solution provides data to consumers in just the required format.”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CD856FFD-8E9C-4262-B89F-7AB145BF8A64}" type="slidenum">
              <a:rPr lang="en-US" sz="1200" smtClean="0">
                <a:solidFill>
                  <a:schemeClr val="tx1"/>
                </a:solidFill>
              </a:rPr>
              <a:pPr eaLnBrk="1" hangingPunct="1"/>
              <a:t>6</a:t>
            </a:fld>
            <a:endParaRPr lang="en-US" sz="1200" smtClean="0">
              <a:solidFill>
                <a:schemeClr val="tx1"/>
              </a:solidFill>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r>
              <a:rPr lang="en-US" smtClean="0">
                <a:latin typeface="Arial" charset="0"/>
              </a:rPr>
              <a:t>Composite’s data abstraction reference architecture can be used to implement Gartner’s “Discipline of Data Integration” as follows: </a:t>
            </a:r>
          </a:p>
          <a:p>
            <a:r>
              <a:rPr lang="en-US" smtClean="0">
                <a:latin typeface="Arial" charset="0"/>
              </a:rPr>
              <a:t> </a:t>
            </a:r>
          </a:p>
          <a:p>
            <a:r>
              <a:rPr lang="en-US" b="1" smtClean="0">
                <a:latin typeface="Arial" charset="0"/>
              </a:rPr>
              <a:t>Practices </a:t>
            </a:r>
            <a:r>
              <a:rPr lang="en-US" smtClean="0">
                <a:latin typeface="Arial" charset="0"/>
              </a:rPr>
              <a:t>– Composite has shaped the best practices that customers use today to implement data virtualization in their organizations.  Composite also has influenced the practices of recommended by leading IT analysts and system integrators.  This thought-leadership and real-world experience helps users gain confidence when deploying data virtualization in their organization.</a:t>
            </a:r>
          </a:p>
          <a:p>
            <a:endParaRPr lang="en-US" b="1" smtClean="0">
              <a:latin typeface="Arial" charset="0"/>
            </a:endParaRPr>
          </a:p>
          <a:p>
            <a:r>
              <a:rPr lang="en-US" b="1" smtClean="0">
                <a:latin typeface="Arial" charset="0"/>
              </a:rPr>
              <a:t>Architectural Techniques </a:t>
            </a:r>
            <a:r>
              <a:rPr lang="en-US" smtClean="0">
                <a:latin typeface="Arial" charset="0"/>
              </a:rPr>
              <a:t>– Composite Professional Services brings a wealth of knowledge and skills to help users architect their data virtualization solutions.  Composite’s architectural techniques are including in Composite Professional Services’ Quick Start program.  This program is designed to help customers get a project up and running quickly and maximize their return.  During this program, customers are introduced to the “Data Abstraction Best Practices Technical Guide” that Professional Services Consultants use an architectural techniques blueprint.</a:t>
            </a:r>
          </a:p>
          <a:p>
            <a:endParaRPr lang="en-US" b="1" smtClean="0">
              <a:latin typeface="Arial" charset="0"/>
            </a:endParaRPr>
          </a:p>
          <a:p>
            <a:r>
              <a:rPr lang="en-US" b="1" smtClean="0">
                <a:latin typeface="Arial" charset="0"/>
              </a:rPr>
              <a:t>Tools </a:t>
            </a:r>
            <a:r>
              <a:rPr lang="en-US" smtClean="0">
                <a:latin typeface="Arial" charset="0"/>
              </a:rPr>
              <a:t>– The Composite Data Virtualization Platform provides a complete and proven tool to implement Gartner’s “Discipline of Data Integration”.  </a:t>
            </a:r>
          </a:p>
          <a:p>
            <a:endParaRPr lang="en-US" b="1" smtClean="0">
              <a:latin typeface="Arial" charset="0"/>
            </a:endParaRPr>
          </a:p>
          <a:p>
            <a:r>
              <a:rPr lang="en-US" b="1" smtClean="0">
                <a:latin typeface="Arial" charset="0"/>
              </a:rPr>
              <a:t>Business Context Services </a:t>
            </a:r>
            <a:r>
              <a:rPr lang="en-US" smtClean="0">
                <a:latin typeface="Arial" charset="0"/>
              </a:rPr>
              <a:t>– In Composite’s reference architecture the Application Layer provides the mechanisms for mapping and publishing views or web services in the context of the applications.  Composite’s Application Layer maps into Gartner’s Business Context Services.  Application consumers require delivery of data via different protocols.  Within Composite’s reference model, data consumers use a variety of standard protocols including JDBC, ODBC, SOAP/HTTP, REST and ADO/.Net to access needed data.  These standard protocols support the BI, MDM, Web service API’s and Enterprise Objects consumer’s included by Gartner.</a:t>
            </a:r>
          </a:p>
          <a:p>
            <a:endParaRPr lang="en-US" b="1" smtClean="0">
              <a:latin typeface="Arial" charset="0"/>
            </a:endParaRPr>
          </a:p>
          <a:p>
            <a:r>
              <a:rPr lang="en-US" b="1" smtClean="0">
                <a:latin typeface="Arial" charset="0"/>
              </a:rPr>
              <a:t>Semantic/Logical Services </a:t>
            </a:r>
            <a:r>
              <a:rPr lang="en-US" smtClean="0">
                <a:latin typeface="Arial" charset="0"/>
              </a:rPr>
              <a:t>– Gartner’s “Semantic/Logical” services provide for the transformation of the physical model into the business context view of the information.   The term logical and semantic are often referred to as canonical.  It is a way of defining a common data dictionary across the business.  The terms or attributes from this data dictionary are grouped together into semantically similar entities.  Composite supports these needs with its formatting views.</a:t>
            </a:r>
          </a:p>
          <a:p>
            <a:endParaRPr lang="en-US" b="1" smtClean="0">
              <a:latin typeface="Arial" charset="0"/>
            </a:endParaRPr>
          </a:p>
          <a:p>
            <a:r>
              <a:rPr lang="en-US" b="1" smtClean="0">
                <a:latin typeface="Arial" charset="0"/>
              </a:rPr>
              <a:t>Data Manipulation Services </a:t>
            </a:r>
            <a:r>
              <a:rPr lang="en-US" smtClean="0">
                <a:latin typeface="Arial" charset="0"/>
              </a:rPr>
              <a:t>– Gartner’s “Manipulation” functions include Access, Storage, and Delivery which align with Composite’s physical layer.  This is where Composite’s introspection, discovery, and source data access tools expose the physical layer.  Increasingly, Composite is providing access to a wide array of data sources including relational, service oriented, file, packaged applications and big data.</a:t>
            </a:r>
          </a:p>
          <a:p>
            <a:endParaRPr lang="en-US" b="1" smtClean="0">
              <a:latin typeface="Arial" charset="0"/>
            </a:endParaRPr>
          </a:p>
          <a:p>
            <a:r>
              <a:rPr lang="en-US" b="1" smtClean="0">
                <a:latin typeface="Arial" charset="0"/>
              </a:rPr>
              <a:t>Optimization </a:t>
            </a:r>
            <a:r>
              <a:rPr lang="en-US" smtClean="0">
                <a:latin typeface="Arial" charset="0"/>
              </a:rPr>
              <a:t>– Both Gartner and Composite view optimization as spanning the entire architecture from source to consumer, both during design and runtime, perfectly matching how Composite’s optimizers work.</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93AC3C5-B64F-49B0-BE85-E1BA34B5B146}" type="slidenum">
              <a:rPr lang="en-US" sz="1200" smtClean="0">
                <a:solidFill>
                  <a:schemeClr val="tx1"/>
                </a:solidFill>
              </a:rPr>
              <a:pPr eaLnBrk="1" hangingPunct="1"/>
              <a:t>7</a:t>
            </a:fld>
            <a:endParaRPr lang="en-US" sz="1200" smtClean="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marL="228600" indent="-228600" eaLnBrk="1" hangingPunct="1"/>
            <a:r>
              <a:rPr lang="en-US" smtClean="0">
                <a:latin typeface="Arial" charset="0"/>
              </a:rPr>
              <a:t>The following roles and responsibilities should be considered when implementing a data abstraction layer:</a:t>
            </a:r>
          </a:p>
          <a:p>
            <a:pPr marL="228600" indent="-228600" eaLnBrk="1" hangingPunct="1"/>
            <a:endParaRPr lang="en-US" b="1" smtClean="0">
              <a:latin typeface="Arial" charset="0"/>
            </a:endParaRPr>
          </a:p>
          <a:p>
            <a:pPr marL="228600" indent="-228600" eaLnBrk="1" hangingPunct="1"/>
            <a:r>
              <a:rPr lang="en-US" b="1" smtClean="0">
                <a:latin typeface="Arial" charset="0"/>
              </a:rPr>
              <a:t>Application Developers</a:t>
            </a:r>
            <a:r>
              <a:rPr lang="en-US" smtClean="0">
                <a:latin typeface="Arial" charset="0"/>
              </a:rPr>
              <a:t> –</a:t>
            </a:r>
            <a:r>
              <a:rPr lang="en-US" b="1" smtClean="0">
                <a:latin typeface="Arial" charset="0"/>
              </a:rPr>
              <a:t> </a:t>
            </a:r>
            <a:r>
              <a:rPr lang="en-US" smtClean="0">
                <a:latin typeface="Arial" charset="0"/>
              </a:rPr>
              <a:t>Application developers are concerned with the API’s and the various mechanisms by which they can access the data from the data abstraction layer.  Often times, data lineage is important to the client-side developers because they need to know the originating source.  Composite can provide data lineage from the client services views down to the physical metadata. </a:t>
            </a:r>
          </a:p>
          <a:p>
            <a:pPr marL="228600" indent="-228600" eaLnBrk="1" hangingPunct="1"/>
            <a:endParaRPr lang="en-US" b="1" smtClean="0">
              <a:latin typeface="Arial" charset="0"/>
            </a:endParaRPr>
          </a:p>
          <a:p>
            <a:pPr marL="228600" indent="-228600" eaLnBrk="1" hangingPunct="1"/>
            <a:r>
              <a:rPr lang="en-US" b="1" smtClean="0">
                <a:latin typeface="Arial" charset="0"/>
              </a:rPr>
              <a:t>Enterprise Data Modelers and Data Architects </a:t>
            </a:r>
            <a:r>
              <a:rPr lang="en-US" smtClean="0">
                <a:latin typeface="Arial" charset="0"/>
              </a:rPr>
              <a:t>–</a:t>
            </a:r>
            <a:r>
              <a:rPr lang="en-US" b="1" smtClean="0">
                <a:latin typeface="Arial" charset="0"/>
              </a:rPr>
              <a:t> </a:t>
            </a:r>
            <a:r>
              <a:rPr lang="en-US" smtClean="0">
                <a:latin typeface="Arial" charset="0"/>
              </a:rPr>
              <a:t>Enterprise data modelers and data architects work with subject mater experts who know the business and use their expertise to craft logical data models.  These logical data models can be further refined into something that is closer to a logical database design which could be used as the basis for building views in the business layer.  Enterprise data modelers work with Composite developers to design effective views and services. </a:t>
            </a:r>
          </a:p>
          <a:p>
            <a:pPr marL="228600" indent="-228600" eaLnBrk="1" hangingPunct="1"/>
            <a:endParaRPr lang="en-US" b="1" smtClean="0">
              <a:latin typeface="Arial" charset="0"/>
            </a:endParaRPr>
          </a:p>
          <a:p>
            <a:pPr marL="228600" indent="-228600" eaLnBrk="1" hangingPunct="1"/>
            <a:r>
              <a:rPr lang="en-US" b="1" smtClean="0">
                <a:latin typeface="Arial" charset="0"/>
              </a:rPr>
              <a:t>Composite Developers</a:t>
            </a:r>
            <a:r>
              <a:rPr lang="en-US" smtClean="0">
                <a:latin typeface="Arial" charset="0"/>
              </a:rPr>
              <a:t> –</a:t>
            </a:r>
            <a:r>
              <a:rPr lang="en-US" b="1" smtClean="0">
                <a:latin typeface="Arial" charset="0"/>
              </a:rPr>
              <a:t> </a:t>
            </a:r>
            <a:r>
              <a:rPr lang="en-US" smtClean="0">
                <a:latin typeface="Arial" charset="0"/>
              </a:rPr>
              <a:t>Composite developers are responsible for the implementation of the layers using the Composite data virtualization middleware.  This implementation is based on the overall architecture and concepts laid forth in this document and performed in conjunction with the other teams involved.  They need to understand the application developer requirements so they can construct the API layers and views above the business layer as well as the underlying sources. Beyond lineage tools and folders available within Composite, these developers often use additional control systems to understand and manage key mappings across the various layers. </a:t>
            </a:r>
          </a:p>
          <a:p>
            <a:pPr marL="228600" indent="-228600" eaLnBrk="1" hangingPunct="1"/>
            <a:endParaRPr lang="en-US" b="1" smtClean="0">
              <a:latin typeface="Arial" charset="0"/>
            </a:endParaRPr>
          </a:p>
          <a:p>
            <a:pPr marL="228600" indent="-228600" eaLnBrk="1" hangingPunct="1"/>
            <a:r>
              <a:rPr lang="en-US" b="1" smtClean="0">
                <a:latin typeface="Arial" charset="0"/>
              </a:rPr>
              <a:t>Database Administrators (DBAs) and Database Modelers </a:t>
            </a:r>
            <a:r>
              <a:rPr lang="en-US" smtClean="0">
                <a:latin typeface="Arial" charset="0"/>
              </a:rPr>
              <a:t>–</a:t>
            </a:r>
            <a:r>
              <a:rPr lang="en-US" b="1" smtClean="0">
                <a:latin typeface="Arial" charset="0"/>
              </a:rPr>
              <a:t> </a:t>
            </a:r>
            <a:r>
              <a:rPr lang="en-US" smtClean="0">
                <a:latin typeface="Arial" charset="0"/>
              </a:rPr>
              <a:t>DBAs and database modelers provide access to the physical data sources.  Further they help define logical database designs from their corresponding physical database designs and implementations.  They work with Composite developers to ensure are properly tuned and assist with creating indexes if necessary. </a:t>
            </a:r>
          </a:p>
          <a:p>
            <a:pPr marL="228600" indent="-228600" eaLnBrk="1" hangingPunct="1"/>
            <a:endParaRPr lang="en-US" b="1" smtClean="0">
              <a:latin typeface="Arial" charset="0"/>
            </a:endParaRPr>
          </a:p>
          <a:p>
            <a:pPr marL="228600" indent="-228600" eaLnBrk="1" hangingPunct="1"/>
            <a:r>
              <a:rPr lang="en-US" b="1" smtClean="0">
                <a:latin typeface="Arial" charset="0"/>
              </a:rPr>
              <a:t>Data Governance Teams </a:t>
            </a:r>
            <a:r>
              <a:rPr lang="en-US" smtClean="0">
                <a:latin typeface="Arial" charset="0"/>
              </a:rPr>
              <a:t>– Data governance staff are involved throughout the process making sure that enterprise data access and data mapping rules are followed.  Further, they provide guidance on how data should be modeled and often help to resolve data quality issues.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137F983D-CDD3-4632-B33A-DAF9BC1B790A}" type="slidenum">
              <a:rPr lang="en-US" sz="1200" smtClean="0">
                <a:solidFill>
                  <a:schemeClr val="tx1"/>
                </a:solidFill>
              </a:rPr>
              <a:pPr eaLnBrk="1" hangingPunct="1"/>
              <a:t>8</a:t>
            </a:fld>
            <a:endParaRPr lang="en-US" sz="1200" smtClean="0">
              <a:solidFill>
                <a:schemeClr val="tx1"/>
              </a:solidFill>
            </a:endParaRPr>
          </a:p>
        </p:txBody>
      </p:sp>
      <p:sp>
        <p:nvSpPr>
          <p:cNvPr id="47107" name="Rectangle 2"/>
          <p:cNvSpPr>
            <a:spLocks noRo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marL="228600" indent="-228600" eaLnBrk="1" hangingPunct="1"/>
            <a:r>
              <a:rPr lang="en-US" b="1" u="sng" smtClean="0">
                <a:latin typeface="Arial" charset="0"/>
              </a:rPr>
              <a:t>Sub-Layered Architecture View </a:t>
            </a:r>
          </a:p>
          <a:p>
            <a:pPr marL="228600" indent="-228600" eaLnBrk="1" hangingPunct="1"/>
            <a:r>
              <a:rPr lang="en-US" smtClean="0">
                <a:latin typeface="Arial" charset="0"/>
              </a:rPr>
              <a:t>The Sub-Layered Architecture View outlines four primary layers within Composite with each layer containing one to two sub-layers.  At the bottom of the diagram are the data sources or information assets within an organization.  At the top are various data consumers that need access to these information assets.  This section will describe the purpose of each layer. </a:t>
            </a:r>
          </a:p>
          <a:p>
            <a:pPr marL="228600" indent="-228600" eaLnBrk="1" hangingPunct="1"/>
            <a:endParaRPr lang="en-US" smtClean="0">
              <a:latin typeface="Arial" charset="0"/>
            </a:endParaRPr>
          </a:p>
          <a:p>
            <a:pPr marL="228600" indent="-228600" eaLnBrk="1" hangingPunct="1">
              <a:buFontTx/>
              <a:buChar char="•"/>
            </a:pPr>
            <a:r>
              <a:rPr lang="en-US" smtClean="0">
                <a:latin typeface="Arial" charset="0"/>
              </a:rPr>
              <a:t>Data Consumers – client applications want to retrieve data in various formats and through different protocols.  They want to receive the data in a way that they understand.  Composite allows the consumers to format the data according to their specifications and deliver over various transport protocols including: Web Services, REST, JDBC and Java.</a:t>
            </a:r>
          </a:p>
          <a:p>
            <a:pPr marL="228600" indent="-228600" eaLnBrk="1" hangingPunct="1">
              <a:buFontTx/>
              <a:buChar char="•"/>
            </a:pPr>
            <a:r>
              <a:rPr lang="en-US" smtClean="0">
                <a:latin typeface="Arial" charset="0"/>
              </a:rPr>
              <a:t>Application Layer – this layer serves to map or conform the Business layer into the format which the Data Consumer wants to see their data.  It might mean formatting into XML for web services or creating views with different alias names that match the way the consumers are used to seeing their data.</a:t>
            </a:r>
          </a:p>
          <a:p>
            <a:pPr marL="685800" lvl="1" indent="-228600" eaLnBrk="1" hangingPunct="1">
              <a:buFontTx/>
              <a:buChar char="•"/>
            </a:pPr>
            <a:r>
              <a:rPr lang="en-US" u="sng" smtClean="0">
                <a:latin typeface="Arial" charset="0"/>
              </a:rPr>
              <a:t>Published </a:t>
            </a:r>
            <a:r>
              <a:rPr lang="en-US" smtClean="0">
                <a:latin typeface="Arial" charset="0"/>
              </a:rPr>
              <a:t>– Provides the contract with the consuming application.  Explicitly cast views or web service implementation procedures.</a:t>
            </a:r>
          </a:p>
          <a:p>
            <a:pPr marL="685800" lvl="1" indent="-228600" eaLnBrk="1" hangingPunct="1">
              <a:buFontTx/>
              <a:buChar char="•"/>
            </a:pPr>
            <a:r>
              <a:rPr lang="en-US" u="sng" smtClean="0">
                <a:latin typeface="Arial" charset="0"/>
              </a:rPr>
              <a:t>Services </a:t>
            </a:r>
            <a:r>
              <a:rPr lang="en-US" smtClean="0">
                <a:latin typeface="Arial" charset="0"/>
              </a:rPr>
              <a:t>– Procedural logic for shaping results, applying parameters, grouping, ordering, aggregation and XML shaping.</a:t>
            </a:r>
          </a:p>
          <a:p>
            <a:pPr marL="685800" lvl="1" indent="-228600" eaLnBrk="1" hangingPunct="1">
              <a:buFontTx/>
              <a:buChar char="•"/>
            </a:pPr>
            <a:r>
              <a:rPr lang="en-US" u="sng" smtClean="0">
                <a:latin typeface="Arial" charset="0"/>
              </a:rPr>
              <a:t>Views </a:t>
            </a:r>
            <a:r>
              <a:rPr lang="en-US" smtClean="0">
                <a:latin typeface="Arial" charset="0"/>
              </a:rPr>
              <a:t>– client views map from the Business Layer Logical Views to the names used by the client API</a:t>
            </a:r>
          </a:p>
          <a:p>
            <a:pPr marL="685800" lvl="1" indent="-228600" eaLnBrk="1" hangingPunct="1">
              <a:buFontTx/>
              <a:buChar char="•"/>
            </a:pPr>
            <a:r>
              <a:rPr lang="en-US" u="sng" smtClean="0">
                <a:latin typeface="Arial" charset="0"/>
              </a:rPr>
              <a:t>DefinitionSets </a:t>
            </a:r>
            <a:r>
              <a:rPr lang="en-US" smtClean="0">
                <a:latin typeface="Arial" charset="0"/>
              </a:rPr>
              <a:t>– Provides a central location for all Schema, WSDL and SQL definition sets.</a:t>
            </a:r>
          </a:p>
          <a:p>
            <a:pPr marL="685800" lvl="1" indent="-228600" eaLnBrk="1" hangingPunct="1">
              <a:buFontTx/>
              <a:buChar char="•"/>
            </a:pPr>
            <a:endParaRPr lang="en-US" smtClean="0">
              <a:latin typeface="Arial" charset="0"/>
            </a:endParaRPr>
          </a:p>
          <a:p>
            <a:pPr marL="228600" indent="-228600" eaLnBrk="1" hangingPunct="1">
              <a:buFontTx/>
              <a:buChar char="•"/>
            </a:pPr>
            <a:r>
              <a:rPr lang="en-US" smtClean="0">
                <a:latin typeface="Arial" charset="0"/>
              </a:rPr>
              <a:t>Business Layers – this layer is predicated on the idea that the business has a standard or canonical way to describing their business.  In the financial industry, one often accesses information according to financial instruments and issuers amongst many other entities.  Typically, a Data Modeler would work with business experts and data providers to define a set of “logical” or “canonical” views that represent the business.   These views are reusable components that can and should be used across business lines by multiple consumers.</a:t>
            </a:r>
          </a:p>
          <a:p>
            <a:pPr marL="685800" lvl="1" indent="-228600" eaLnBrk="1" hangingPunct="1">
              <a:buFontTx/>
              <a:buChar char="•"/>
            </a:pPr>
            <a:r>
              <a:rPr lang="en-US" u="sng" smtClean="0">
                <a:latin typeface="Arial" charset="0"/>
              </a:rPr>
              <a:t>Business</a:t>
            </a:r>
            <a:r>
              <a:rPr lang="en-US" smtClean="0">
                <a:latin typeface="Arial" charset="0"/>
              </a:rPr>
              <a:t>– Business Layer Views that implement business rules by narrowing sets of data via where clauses or aggregating data.  Perform view unions as needed within this layer and from the logical views.</a:t>
            </a:r>
          </a:p>
          <a:p>
            <a:pPr marL="685800" lvl="1" indent="-228600" eaLnBrk="1" hangingPunct="1">
              <a:buFontTx/>
              <a:buChar char="•"/>
            </a:pPr>
            <a:r>
              <a:rPr lang="en-US" u="sng" smtClean="0">
                <a:latin typeface="Arial" charset="0"/>
              </a:rPr>
              <a:t>Logical</a:t>
            </a:r>
            <a:r>
              <a:rPr lang="en-US" smtClean="0">
                <a:latin typeface="Arial" charset="0"/>
              </a:rPr>
              <a:t>– Business Layer Logical views predicated on the business.  Perform simple joins, federated joins, unions and federated unions.</a:t>
            </a:r>
          </a:p>
          <a:p>
            <a:pPr marL="685800" lvl="1" indent="-228600" eaLnBrk="1" hangingPunct="1">
              <a:buFontTx/>
              <a:buChar char="•"/>
            </a:pPr>
            <a:endParaRPr lang="en-US" smtClean="0">
              <a:latin typeface="Arial" charset="0"/>
            </a:endParaRPr>
          </a:p>
          <a:p>
            <a:pPr marL="228600" indent="-228600" eaLnBrk="1" hangingPunct="1">
              <a:buFontTx/>
              <a:buChar char="•"/>
            </a:pPr>
            <a:r>
              <a:rPr lang="en-US" smtClean="0">
                <a:latin typeface="Arial" charset="0"/>
              </a:rPr>
              <a:t>Physical Layer – the physical layer is essentially imported from the physical data sources and used as way to onboard the metadata required by the Data Virtualization layer to perform its mapping functions. </a:t>
            </a:r>
          </a:p>
          <a:p>
            <a:pPr marL="685800" lvl="1" indent="-228600" eaLnBrk="1" hangingPunct="1">
              <a:buFontTx/>
              <a:buChar char="•"/>
            </a:pPr>
            <a:r>
              <a:rPr lang="en-US" u="sng" smtClean="0">
                <a:latin typeface="Arial" charset="0"/>
              </a:rPr>
              <a:t>DiscoveryModels </a:t>
            </a:r>
            <a:r>
              <a:rPr lang="en-US" smtClean="0">
                <a:latin typeface="Arial" charset="0"/>
              </a:rPr>
              <a:t>– The Composite Discovery Models provides a place to store the introspected discovery model information.  Because Composite Discovery is targeted at finding relationships in the physical data, it makes sense to store the models in the Physical Layer close to where the actual physical source metadata is located.</a:t>
            </a:r>
          </a:p>
          <a:p>
            <a:pPr marL="685800" lvl="1" indent="-228600" eaLnBrk="1" hangingPunct="1">
              <a:buFontTx/>
              <a:buChar char="•"/>
            </a:pPr>
            <a:r>
              <a:rPr lang="en-US" u="sng" smtClean="0">
                <a:latin typeface="Arial" charset="0"/>
              </a:rPr>
              <a:t>Formatting </a:t>
            </a:r>
            <a:r>
              <a:rPr lang="en-US" smtClean="0">
                <a:latin typeface="Arial" charset="0"/>
              </a:rPr>
              <a:t>– Formatting views perform the mapping of physical to business logical – they are the core views of the Formatting Layer.   Provides a physical abstraction of the physical metadata layer for purposes of rebinding and caching. ultimately, physical data sources have to be mapped into this virtualization layer and it is the job of the formatting layer to provide simple tasks such as name aliasing, value formatting, data type casting, derived columns and light data quality mapping.  In general this layer is derived from the physical sources and performs a one-to-one mapping between the physical source attributes and their corresponding “logical/canonical” attribute name.   Naming conventions are very important and introduced in this layer.</a:t>
            </a:r>
          </a:p>
          <a:p>
            <a:pPr marL="685800" lvl="1" indent="-228600" eaLnBrk="1" hangingPunct="1">
              <a:buFontTx/>
              <a:buChar char="•"/>
            </a:pPr>
            <a:r>
              <a:rPr lang="en-US" u="sng" smtClean="0">
                <a:latin typeface="Arial" charset="0"/>
              </a:rPr>
              <a:t>Formatting/Transformations</a:t>
            </a:r>
            <a:r>
              <a:rPr lang="en-US" smtClean="0">
                <a:latin typeface="Arial" charset="0"/>
              </a:rPr>
              <a:t> – This sub-layer provides a place to create XSLT transformations to map XML sources to table/rowset types.</a:t>
            </a:r>
          </a:p>
          <a:p>
            <a:pPr marL="685800" lvl="1" indent="-228600" eaLnBrk="1" hangingPunct="1">
              <a:buFontTx/>
              <a:buChar char="•"/>
            </a:pPr>
            <a:r>
              <a:rPr lang="en-US" u="sng" smtClean="0">
                <a:latin typeface="Arial" charset="0"/>
              </a:rPr>
              <a:t>Metadata </a:t>
            </a:r>
            <a:r>
              <a:rPr lang="en-US" smtClean="0">
                <a:latin typeface="Arial" charset="0"/>
              </a:rPr>
              <a:t>– Provide the metadata of the physical data sources which gives Composite a tangible entity for it’s views to point to. Entity names and attributes are never changed in this layer.  It’s an as-is layer.</a:t>
            </a:r>
          </a:p>
          <a:p>
            <a:pPr marL="228600" indent="-228600" eaLnBrk="1" hangingPunct="1"/>
            <a:endParaRPr lang="en-US" smtClean="0">
              <a:latin typeface="Arial" charset="0"/>
            </a:endParaRPr>
          </a:p>
          <a:p>
            <a:pPr marL="228600" indent="-228600" eaLnBrk="1" hangingPunct="1"/>
            <a:endParaRPr 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9217F5D5-BE28-461B-94FB-70C9C1DE613A}" type="slidenum">
              <a:rPr lang="en-US" sz="1200" smtClean="0">
                <a:solidFill>
                  <a:schemeClr val="tx1"/>
                </a:solidFill>
              </a:rPr>
              <a:pPr eaLnBrk="1" hangingPunct="1"/>
              <a:t>9</a:t>
            </a:fld>
            <a:endParaRPr lang="en-US" sz="1200" smtClean="0">
              <a:solidFill>
                <a:schemeClr val="tx1"/>
              </a:solidFill>
            </a:endParaRPr>
          </a:p>
        </p:txBody>
      </p:sp>
      <p:sp>
        <p:nvSpPr>
          <p:cNvPr id="48131" name="Rectangle 2"/>
          <p:cNvSpPr>
            <a:spLocks noRo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r>
              <a:rPr lang="en-US" b="1" u="sng" smtClean="0">
                <a:latin typeface="Arial" charset="0"/>
              </a:rPr>
              <a:t>Physical Layer </a:t>
            </a:r>
          </a:p>
          <a:p>
            <a:pPr eaLnBrk="1" hangingPunct="1"/>
            <a:r>
              <a:rPr lang="en-US" smtClean="0">
                <a:latin typeface="Arial" charset="0"/>
              </a:rPr>
              <a:t>The Physical layer is composed of three sub-layers that contain the physical representation of the data sources.  This physical representation or metadata structurally looks exactly like the data source; however it does not store any data.  It is a virtual representation of the data source.  This is the first level of data source insulation that occurs which allows operations to rebind sources from Development, UAT and Production.</a:t>
            </a:r>
          </a:p>
          <a:p>
            <a:pPr eaLnBrk="1" hangingPunct="1"/>
            <a:endParaRPr lang="en-US" smtClean="0">
              <a:latin typeface="Arial" charset="0"/>
            </a:endParaRPr>
          </a:p>
          <a:p>
            <a:pPr eaLnBrk="1" hangingPunct="1"/>
            <a:r>
              <a:rPr lang="en-US" smtClean="0">
                <a:latin typeface="Arial" charset="0"/>
              </a:rPr>
              <a:t>Naming conventions are established at this layer so folder ordering within Composite is visually consistent with these diagrams.</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83"/>
            <a:ext cx="9143999" cy="6856034"/>
          </a:xfrm>
          <a:prstGeom prst="rect">
            <a:avLst/>
          </a:prstGeom>
        </p:spPr>
      </p:pic>
      <p:sp>
        <p:nvSpPr>
          <p:cNvPr id="2" name="Title 1"/>
          <p:cNvSpPr>
            <a:spLocks noGrp="1"/>
          </p:cNvSpPr>
          <p:nvPr>
            <p:ph type="ctrTitle"/>
          </p:nvPr>
        </p:nvSpPr>
        <p:spPr>
          <a:xfrm>
            <a:off x="381000" y="2438400"/>
            <a:ext cx="8153400" cy="1470025"/>
          </a:xfrm>
        </p:spPr>
        <p:txBody>
          <a:bodyPr anchor="b">
            <a:noAutofit/>
          </a:bodyPr>
          <a:lstStyle>
            <a:lvl1pPr algn="r">
              <a:defRPr sz="3600" cap="all" baseline="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962400"/>
            <a:ext cx="7848600" cy="1752600"/>
          </a:xfrm>
        </p:spPr>
        <p:txBody>
          <a:bodyPr>
            <a:normAutofit/>
          </a:bodyPr>
          <a:lstStyle>
            <a:lvl1pPr marL="0" indent="0" algn="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3400" y="457200"/>
            <a:ext cx="2794000" cy="838200"/>
          </a:xfrm>
          <a:prstGeom prst="rect">
            <a:avLst/>
          </a:prstGeom>
        </p:spPr>
      </p:pic>
      <p:pic>
        <p:nvPicPr>
          <p:cNvPr id="8" name="Picture 2" descr="C:\Users\peter\AppData\Local\Temp\Rar$DR14.878\Composite Software Endorsement Mark\Composite_Software_2C_TM_Left.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127840" y="643127"/>
            <a:ext cx="2514605" cy="4236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2"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54375" y="2895600"/>
            <a:ext cx="263525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userDrawn="1"/>
        </p:nvSpPr>
        <p:spPr bwMode="auto">
          <a:xfrm>
            <a:off x="2514600" y="3810000"/>
            <a:ext cx="41148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defRPr/>
            </a:pPr>
            <a:r>
              <a:rPr lang="en-US" sz="1100" dirty="0" smtClean="0">
                <a:solidFill>
                  <a:srgbClr val="7F7F7F"/>
                </a:solidFill>
                <a:latin typeface="Futura Bk BT" pitchFamily="34" charset="0"/>
              </a:rPr>
              <a:t>THE</a:t>
            </a:r>
            <a:r>
              <a:rPr lang="en-US" sz="1100" baseline="0" dirty="0" smtClean="0">
                <a:solidFill>
                  <a:srgbClr val="7F7F7F"/>
                </a:solidFill>
                <a:latin typeface="Futura Bk BT" pitchFamily="34" charset="0"/>
              </a:rPr>
              <a:t> BIG DATA ADVANTAGE:</a:t>
            </a:r>
          </a:p>
          <a:p>
            <a:pPr algn="ctr">
              <a:defRPr/>
            </a:pPr>
            <a:r>
              <a:rPr lang="en-US" sz="1100" dirty="0" smtClean="0">
                <a:solidFill>
                  <a:srgbClr val="7F7F7F"/>
                </a:solidFill>
                <a:latin typeface="Futura Bk BT" pitchFamily="34" charset="0"/>
              </a:rPr>
              <a:t>TAKE BIG</a:t>
            </a:r>
            <a:r>
              <a:rPr lang="en-US" sz="1100" baseline="0" dirty="0" smtClean="0">
                <a:solidFill>
                  <a:srgbClr val="7F7F7F"/>
                </a:solidFill>
                <a:latin typeface="Futura Bk BT" pitchFamily="34" charset="0"/>
              </a:rPr>
              <a:t> ADVANTAGE OF YOUR DATA</a:t>
            </a:r>
            <a:endParaRPr lang="en-US" sz="1100" dirty="0">
              <a:solidFill>
                <a:srgbClr val="7F7F7F"/>
              </a:solidFill>
              <a:latin typeface="Futura Bk BT" pitchFamily="34" charset="0"/>
            </a:endParaRPr>
          </a:p>
        </p:txBody>
      </p:sp>
      <p:pic>
        <p:nvPicPr>
          <p:cNvPr id="7" name="Picture 6" descr="Composite_Software_80k_Left.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10000" y="5638800"/>
            <a:ext cx="1676400" cy="282447"/>
          </a:xfrm>
          <a:prstGeom prst="rect">
            <a:avLst/>
          </a:prstGeom>
        </p:spPr>
      </p:pic>
    </p:spTree>
    <p:extLst>
      <p:ext uri="{BB962C8B-B14F-4D97-AF65-F5344CB8AC3E}">
        <p14:creationId xmlns:p14="http://schemas.microsoft.com/office/powerpoint/2010/main" val="26499180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5288"/>
              </a:buClr>
              <a:defRPr sz="2000"/>
            </a:lvl1pPr>
            <a:lvl2pPr marL="457200" indent="-182880">
              <a:buClr>
                <a:srgbClr val="005288"/>
              </a:buClr>
              <a:buFont typeface="Arial" pitchFamily="34" charset="0"/>
              <a:buChar char="◦"/>
              <a:defRPr sz="1800"/>
            </a:lvl2pPr>
            <a:lvl3pPr marL="731520" indent="-182880">
              <a:buClr>
                <a:srgbClr val="005288"/>
              </a:buClr>
              <a:buFont typeface="Arial" pitchFamily="34" charset="0"/>
              <a:buChar char="▪"/>
              <a:defRPr sz="1600"/>
            </a:lvl3pPr>
            <a:lvl4pPr marL="1005840" indent="-182880">
              <a:buClr>
                <a:srgbClr val="005288"/>
              </a:buClr>
              <a:buFont typeface="Arial" pitchFamily="34" charset="0"/>
              <a:buChar char="–"/>
              <a:defRPr/>
            </a:lvl4pPr>
            <a:lvl5pPr>
              <a:buClr>
                <a:srgbClr val="005288"/>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718304"/>
          </a:xfrm>
        </p:spPr>
        <p:txBody>
          <a:bodyPr/>
          <a:lstStyle>
            <a:lvl1pPr>
              <a:buClr>
                <a:srgbClr val="005288"/>
              </a:buClr>
              <a:defRPr sz="2000"/>
            </a:lvl1pPr>
            <a:lvl2pPr marL="457200" indent="-182880">
              <a:buClr>
                <a:srgbClr val="005288"/>
              </a:buClr>
              <a:buFont typeface="Arial" pitchFamily="34" charset="0"/>
              <a:buChar char="◦"/>
              <a:defRPr sz="1800"/>
            </a:lvl2pPr>
            <a:lvl3pPr marL="731520" indent="-182880">
              <a:buClr>
                <a:srgbClr val="005288"/>
              </a:buClr>
              <a:buFont typeface="Arial" pitchFamily="34" charset="0"/>
              <a:buChar char="▪"/>
              <a:defRPr sz="1600"/>
            </a:lvl3pPr>
            <a:lvl4pPr marL="1005840" indent="-182880">
              <a:buClr>
                <a:srgbClr val="005288"/>
              </a:buClr>
              <a:buFont typeface="Arial" pitchFamily="34" charset="0"/>
              <a:buChar char="–"/>
              <a:defRPr sz="16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648200" y="1447800"/>
            <a:ext cx="4038600" cy="4718304"/>
          </a:xfrm>
        </p:spPr>
        <p:txBody>
          <a:bodyPr/>
          <a:lstStyle>
            <a:lvl1pPr>
              <a:buClr>
                <a:srgbClr val="005288"/>
              </a:buClr>
              <a:defRPr sz="2000"/>
            </a:lvl1pPr>
            <a:lvl2pPr marL="457200" indent="-182880">
              <a:buClr>
                <a:srgbClr val="005288"/>
              </a:buClr>
              <a:buFont typeface="Arial" pitchFamily="34" charset="0"/>
              <a:buChar char="◦"/>
              <a:defRPr sz="1800"/>
            </a:lvl2pPr>
            <a:lvl3pPr marL="731520" indent="-182880">
              <a:buClr>
                <a:srgbClr val="005288"/>
              </a:buClr>
              <a:buFont typeface="Arial" pitchFamily="34" charset="0"/>
              <a:buChar char="▪"/>
              <a:defRPr sz="1600"/>
            </a:lvl3pPr>
            <a:lvl4pPr marL="1005840" indent="-182880">
              <a:buClr>
                <a:srgbClr val="005288"/>
              </a:buClr>
              <a:buFont typeface="Arial" pitchFamily="34" charset="0"/>
              <a:buChar char="–"/>
              <a:defRPr sz="16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Two Content w/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3716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000" b="0">
                <a:solidFill>
                  <a:srgbClr val="00528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33600"/>
            <a:ext cx="3931920" cy="3951288"/>
          </a:xfrm>
        </p:spPr>
        <p:txBody>
          <a:bodyPr/>
          <a:lstStyle>
            <a:lvl1pPr>
              <a:buClr>
                <a:srgbClr val="005288"/>
              </a:buClr>
              <a:defRPr sz="2000"/>
            </a:lvl1pPr>
            <a:lvl2pPr marL="457200" indent="-182880" algn="l">
              <a:buClr>
                <a:srgbClr val="005288"/>
              </a:buClr>
              <a:buFont typeface="Arial" pitchFamily="34" charset="0"/>
              <a:buChar char="◦"/>
              <a:defRPr sz="1800"/>
            </a:lvl2pPr>
            <a:lvl3pPr marL="731520" indent="-182880">
              <a:buClr>
                <a:srgbClr val="005288"/>
              </a:buClr>
              <a:buFont typeface="Arial" pitchFamily="34" charset="0"/>
              <a:buChar char="▪"/>
              <a:defRPr sz="1800"/>
            </a:lvl3pPr>
            <a:lvl4pPr marL="1108710" indent="-285750">
              <a:buClr>
                <a:srgbClr val="005288"/>
              </a:buClr>
              <a:buFont typeface="Arial" pitchFamily="34" charset="0"/>
              <a:buChar cha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Text Placeholder 4"/>
          <p:cNvSpPr>
            <a:spLocks noGrp="1"/>
          </p:cNvSpPr>
          <p:nvPr>
            <p:ph type="body" sz="quarter" idx="3"/>
          </p:nvPr>
        </p:nvSpPr>
        <p:spPr>
          <a:xfrm>
            <a:off x="4754880" y="13716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lang="en-US" sz="2000" b="0" kern="1200" dirty="0" smtClean="0">
                <a:solidFill>
                  <a:srgbClr val="005288"/>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754880" y="2133600"/>
            <a:ext cx="3931920" cy="3951288"/>
          </a:xfrm>
        </p:spPr>
        <p:txBody>
          <a:bodyPr/>
          <a:lstStyle>
            <a:lvl1pPr>
              <a:buClr>
                <a:srgbClr val="005288"/>
              </a:buClr>
              <a:defRPr sz="2000"/>
            </a:lvl1pPr>
            <a:lvl2pPr marL="457200" indent="-182880">
              <a:buClr>
                <a:srgbClr val="005288"/>
              </a:buClr>
              <a:buFont typeface="Arial" pitchFamily="34" charset="0"/>
              <a:buChar char="◦"/>
              <a:defRPr sz="1800"/>
            </a:lvl2pPr>
            <a:lvl3pPr marL="731520" indent="-182880">
              <a:buClr>
                <a:srgbClr val="005288"/>
              </a:buClr>
              <a:buFont typeface="Arial" pitchFamily="34" charset="0"/>
              <a:buChar char="▪"/>
              <a:defRPr sz="1800"/>
            </a:lvl3pPr>
            <a:lvl4pPr marL="1005840" indent="-182880">
              <a:buClr>
                <a:srgbClr val="005288"/>
              </a:buClr>
              <a:buFont typeface="Arial" pitchFamily="34" charset="0"/>
              <a:buChar char="–"/>
              <a:defRPr sz="1600"/>
            </a:lvl4pPr>
            <a:lvl5pPr>
              <a:buClr>
                <a:srgbClr val="005288"/>
              </a:buCl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id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Picture Placeholder 2"/>
          <p:cNvSpPr>
            <a:spLocks noGrp="1"/>
          </p:cNvSpPr>
          <p:nvPr>
            <p:ph type="pic" idx="1"/>
          </p:nvPr>
        </p:nvSpPr>
        <p:spPr>
          <a:xfrm>
            <a:off x="2858610" y="1143000"/>
            <a:ext cx="5904390" cy="5029201"/>
          </a:xfrm>
          <a:noFill/>
          <a:ln>
            <a:noFill/>
          </a:ln>
        </p:spPr>
        <p:style>
          <a:lnRef idx="2">
            <a:schemeClr val="dk1"/>
          </a:lnRef>
          <a:fillRef idx="1001">
            <a:schemeClr val="lt1"/>
          </a:fillRef>
          <a:effectRef idx="0">
            <a:schemeClr val="dk1"/>
          </a:effectRef>
          <a:fontRef idx="none"/>
        </p:style>
        <p:txBody>
          <a:bodyPr>
            <a:normAutofit/>
          </a:bodyPr>
          <a:lstStyle>
            <a:lvl1pPr marL="0" indent="0">
              <a:buNone/>
              <a:defRPr sz="2400">
                <a:ln>
                  <a:noFill/>
                </a:ln>
                <a:solidFill>
                  <a:schemeClr val="tx1"/>
                </a:solidFill>
                <a:effectLs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7" name="Text Placeholder 3"/>
          <p:cNvSpPr>
            <a:spLocks noGrp="1"/>
          </p:cNvSpPr>
          <p:nvPr>
            <p:ph type="body" sz="half" idx="2"/>
          </p:nvPr>
        </p:nvSpPr>
        <p:spPr>
          <a:xfrm>
            <a:off x="457200" y="2133600"/>
            <a:ext cx="2139696" cy="40386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9" name="Text Placeholder 3"/>
          <p:cNvSpPr>
            <a:spLocks noGrp="1"/>
          </p:cNvSpPr>
          <p:nvPr>
            <p:ph type="body" sz="half" idx="10"/>
          </p:nvPr>
        </p:nvSpPr>
        <p:spPr>
          <a:xfrm>
            <a:off x="457200" y="1143000"/>
            <a:ext cx="2139696" cy="914400"/>
          </a:xfrm>
        </p:spPr>
        <p:txBody>
          <a:bodyPr>
            <a:noAutofit/>
          </a:bodyPr>
          <a:lstStyle>
            <a:lvl1pPr marL="0" indent="0">
              <a:buNone/>
              <a:defRPr sz="2000">
                <a:solidFill>
                  <a:srgbClr val="005288"/>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63504249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reak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26" y="0"/>
            <a:ext cx="9153525" cy="6865144"/>
          </a:xfrm>
          <a:prstGeom prst="rect">
            <a:avLst/>
          </a:prstGeom>
        </p:spPr>
      </p:pic>
      <p:sp>
        <p:nvSpPr>
          <p:cNvPr id="2" name="Title 1"/>
          <p:cNvSpPr>
            <a:spLocks noGrp="1"/>
          </p:cNvSpPr>
          <p:nvPr>
            <p:ph type="title"/>
          </p:nvPr>
        </p:nvSpPr>
        <p:spPr>
          <a:xfrm>
            <a:off x="381000" y="2286000"/>
            <a:ext cx="8229600" cy="990600"/>
          </a:xfrm>
        </p:spPr>
        <p:txBody>
          <a:bodyPr anchor="b">
            <a:normAutofit/>
          </a:bodyPr>
          <a:lstStyle>
            <a:lvl1pPr algn="r">
              <a:defRPr sz="4000">
                <a:solidFill>
                  <a:srgbClr val="005288"/>
                </a:solidFill>
              </a:defRPr>
            </a:lvl1pPr>
          </a:lstStyle>
          <a:p>
            <a:r>
              <a:rPr lang="en-US" dirty="0" smtClean="0"/>
              <a:t>Click to edit Master title style</a:t>
            </a:r>
            <a:endParaRPr lang="en-US" dirty="0"/>
          </a:p>
        </p:txBody>
      </p:sp>
      <p:sp>
        <p:nvSpPr>
          <p:cNvPr id="8" name="Text Placeholder 3"/>
          <p:cNvSpPr>
            <a:spLocks noGrp="1"/>
          </p:cNvSpPr>
          <p:nvPr>
            <p:ph type="body" sz="half" idx="2"/>
          </p:nvPr>
        </p:nvSpPr>
        <p:spPr>
          <a:xfrm>
            <a:off x="381000" y="3352800"/>
            <a:ext cx="8229600" cy="1905000"/>
          </a:xfrm>
        </p:spPr>
        <p:txBody>
          <a:bodyPr>
            <a:normAutofit/>
          </a:bodyPr>
          <a:lstStyle>
            <a:lvl1pPr marL="0" indent="0" algn="r">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93000" y="6248400"/>
            <a:ext cx="1397000" cy="419100"/>
          </a:xfrm>
          <a:prstGeom prst="rect">
            <a:avLst/>
          </a:prstGeom>
        </p:spPr>
      </p:pic>
      <p:pic>
        <p:nvPicPr>
          <p:cNvPr id="6" name="Picture 2" descr="C:\Users\peter\AppData\Local\Temp\Rar$DR14.878\Composite Software Endorsement Mark\Composite_Software_2C_TM_Left.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57200" y="6324600"/>
            <a:ext cx="1676399" cy="28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9113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983"/>
            <a:ext cx="9143999" cy="6856034"/>
          </a:xfrm>
          <a:prstGeom prst="rect">
            <a:avLst/>
          </a:prstGeom>
        </p:spPr>
      </p:pic>
      <p:sp>
        <p:nvSpPr>
          <p:cNvPr id="2" name="Title Placeholder 1"/>
          <p:cNvSpPr>
            <a:spLocks noGrp="1"/>
          </p:cNvSpPr>
          <p:nvPr>
            <p:ph type="title"/>
          </p:nvPr>
        </p:nvSpPr>
        <p:spPr>
          <a:xfrm>
            <a:off x="304800" y="76200"/>
            <a:ext cx="8534400" cy="8382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4724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9" name="Picture 8"/>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491194" y="6397803"/>
            <a:ext cx="1219200" cy="365760"/>
          </a:xfrm>
          <a:prstGeom prst="rect">
            <a:avLst/>
          </a:prstGeom>
        </p:spPr>
      </p:pic>
      <p:sp>
        <p:nvSpPr>
          <p:cNvPr id="12" name="Rectangle 11"/>
          <p:cNvSpPr/>
          <p:nvPr userDrawn="1"/>
        </p:nvSpPr>
        <p:spPr>
          <a:xfrm>
            <a:off x="304800" y="6248400"/>
            <a:ext cx="840740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5"/>
          <p:cNvSpPr txBox="1">
            <a:spLocks/>
          </p:cNvSpPr>
          <p:nvPr userDrawn="1"/>
        </p:nvSpPr>
        <p:spPr>
          <a:xfrm>
            <a:off x="381000" y="6400800"/>
            <a:ext cx="457200" cy="298861"/>
          </a:xfrm>
          <a:prstGeom prst="rect">
            <a:avLst/>
          </a:prstGeom>
        </p:spPr>
        <p:txBody>
          <a:bodyPr/>
          <a:lstStyle>
            <a:defPPr>
              <a:defRPr lang="en-US"/>
            </a:defPPr>
            <a:lvl1pPr marL="0" algn="l" defTabSz="914400" rtl="0" eaLnBrk="1" latinLnBrk="0" hangingPunct="1">
              <a:defRPr sz="105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F9BB5D3-31BF-41AD-B278-3BBADAF18767}" type="slidenum">
              <a:rPr lang="en-US" sz="1000" smtClean="0"/>
              <a:pPr/>
              <a:t>‹#›</a:t>
            </a:fld>
            <a:endParaRPr lang="en-US" dirty="0"/>
          </a:p>
        </p:txBody>
      </p:sp>
      <p:sp>
        <p:nvSpPr>
          <p:cNvPr id="10" name="Text Placeholder 3"/>
          <p:cNvSpPr txBox="1">
            <a:spLocks/>
          </p:cNvSpPr>
          <p:nvPr userDrawn="1"/>
        </p:nvSpPr>
        <p:spPr>
          <a:xfrm>
            <a:off x="2286000" y="6553200"/>
            <a:ext cx="4572000" cy="228600"/>
          </a:xfrm>
          <a:prstGeom prst="rect">
            <a:avLst/>
          </a:prstGeom>
        </p:spPr>
        <p:txBody>
          <a:bodyPr/>
          <a:lstStyle>
            <a:lvl1pPr marL="0" indent="0" algn="ctr" defTabSz="914400" rtl="0" eaLnBrk="1" latinLnBrk="0" hangingPunct="1">
              <a:spcBef>
                <a:spcPct val="20000"/>
              </a:spcBef>
              <a:spcAft>
                <a:spcPts val="600"/>
              </a:spcAft>
              <a:buClrTx/>
              <a:buFont typeface="Arial" pitchFamily="34" charset="0"/>
              <a:buNone/>
              <a:defRPr sz="900" b="0" kern="1200">
                <a:solidFill>
                  <a:schemeClr val="bg1">
                    <a:lumMod val="50000"/>
                  </a:schemeClr>
                </a:solidFill>
                <a:latin typeface="Arial" pitchFamily="34" charset="0"/>
                <a:ea typeface="+mn-ea"/>
                <a:cs typeface="Arial" pitchFamily="34" charset="0"/>
              </a:defRPr>
            </a:lvl1pPr>
            <a:lvl2pPr marL="457200" indent="0" algn="l" defTabSz="914400" rtl="0" eaLnBrk="1" latinLnBrk="0" hangingPunct="1">
              <a:spcBef>
                <a:spcPct val="20000"/>
              </a:spcBef>
              <a:buClrTx/>
              <a:buFont typeface="Courier New" pitchFamily="49" charset="0"/>
              <a:buNone/>
              <a:defRPr sz="1200" kern="1200">
                <a:solidFill>
                  <a:schemeClr val="tx1"/>
                </a:solidFill>
                <a:latin typeface="+mn-lt"/>
                <a:ea typeface="+mn-ea"/>
                <a:cs typeface="+mn-cs"/>
              </a:defRPr>
            </a:lvl2pPr>
            <a:lvl3pPr marL="914400" indent="0" algn="l" defTabSz="914400" rtl="0" eaLnBrk="1" latinLnBrk="0" hangingPunct="1">
              <a:spcBef>
                <a:spcPct val="20000"/>
              </a:spcBef>
              <a:buClrTx/>
              <a:buFont typeface="Wingdings" pitchFamily="2" charset="2"/>
              <a:buNone/>
              <a:defRPr sz="1000" kern="1200">
                <a:solidFill>
                  <a:schemeClr val="tx1"/>
                </a:solidFill>
                <a:latin typeface="+mn-lt"/>
                <a:ea typeface="+mn-ea"/>
                <a:cs typeface="+mn-cs"/>
              </a:defRPr>
            </a:lvl3pPr>
            <a:lvl4pPr marL="1371600" indent="0" algn="l" defTabSz="914400" rtl="0" eaLnBrk="1" latinLnBrk="0" hangingPunct="1">
              <a:spcBef>
                <a:spcPct val="20000"/>
              </a:spcBef>
              <a:buClrTx/>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ClrTx/>
              <a:buFont typeface="Arial" pitchFamily="34" charset="0"/>
              <a:buNone/>
              <a:defRPr sz="900" kern="1200" baseline="0">
                <a:solidFill>
                  <a:schemeClr val="tx1"/>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900" kern="1200">
                <a:solidFill>
                  <a:schemeClr val="tx1"/>
                </a:solidFill>
                <a:latin typeface="+mn-lt"/>
                <a:ea typeface="+mn-ea"/>
                <a:cs typeface="+mn-cs"/>
              </a:defRPr>
            </a:lvl9pPr>
          </a:lstStyle>
          <a:p>
            <a:r>
              <a:rPr lang="en-US" dirty="0" smtClean="0"/>
              <a:t>© 2013 Composite Software, Inc., Composite Proprietary</a:t>
            </a:r>
          </a:p>
        </p:txBody>
      </p:sp>
      <p:pic>
        <p:nvPicPr>
          <p:cNvPr id="11" name="Picture 2" descr="C:\Users\peter\AppData\Local\Temp\Rar$DR14.878\Composite Software Endorsement Mark\Composite_Software_2C_TM_Left.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6423152"/>
            <a:ext cx="1676399" cy="28244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33" r:id="rId1"/>
    <p:sldLayoutId id="2147483734" r:id="rId2"/>
    <p:sldLayoutId id="2147483736" r:id="rId3"/>
    <p:sldLayoutId id="2147483737" r:id="rId4"/>
    <p:sldLayoutId id="2147483757" r:id="rId5"/>
    <p:sldLayoutId id="2147483742" r:id="rId6"/>
    <p:sldLayoutId id="2147483738" r:id="rId7"/>
    <p:sldLayoutId id="2147483739" r:id="rId8"/>
    <p:sldLayoutId id="2147483755" r:id="rId9"/>
    <p:sldLayoutId id="2147483756" r:id="rId10"/>
  </p:sldLayoutIdLst>
  <p:timing>
    <p:tnLst>
      <p:par>
        <p:cTn id="1" dur="indefinite" restart="never" nodeType="tmRoot"/>
      </p:par>
    </p:tnLst>
  </p:timing>
  <p:hf sldNum="0" hdr="0" dt="0"/>
  <p:txStyles>
    <p:titleStyle>
      <a:lvl1pPr algn="l" defTabSz="914400" rtl="0" eaLnBrk="1" latinLnBrk="0" hangingPunct="1">
        <a:spcBef>
          <a:spcPct val="0"/>
        </a:spcBef>
        <a:buNone/>
        <a:defRPr sz="2800" kern="1200" spc="-100" baseline="0">
          <a:solidFill>
            <a:schemeClr val="bg1"/>
          </a:solidFill>
          <a:latin typeface="+mj-lt"/>
          <a:ea typeface="+mj-ea"/>
          <a:cs typeface="+mj-cs"/>
        </a:defRPr>
      </a:lvl1pPr>
    </p:titleStyle>
    <p:bodyStyle>
      <a:lvl1pPr marL="182880" indent="-182880" algn="l" defTabSz="914400" rtl="0" eaLnBrk="1" latinLnBrk="0" hangingPunct="1">
        <a:spcBef>
          <a:spcPts val="1200"/>
        </a:spcBef>
        <a:buClr>
          <a:srgbClr val="005288"/>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rgbClr val="005288"/>
        </a:buClr>
        <a:buSzPct val="85000"/>
        <a:buFont typeface="Arial" pitchFamily="34" charset="0"/>
        <a:buChar char="◦"/>
        <a:defRPr sz="2000" kern="1200">
          <a:solidFill>
            <a:schemeClr val="tx1">
              <a:lumMod val="65000"/>
              <a:lumOff val="35000"/>
            </a:schemeClr>
          </a:solidFill>
          <a:latin typeface="+mn-lt"/>
          <a:ea typeface="+mn-ea"/>
          <a:cs typeface="+mn-cs"/>
        </a:defRPr>
      </a:lvl2pPr>
      <a:lvl3pPr marL="731520" indent="-182880" algn="l" defTabSz="914400" rtl="0" eaLnBrk="1" latinLnBrk="0" hangingPunct="1">
        <a:spcBef>
          <a:spcPct val="20000"/>
        </a:spcBef>
        <a:buClr>
          <a:srgbClr val="005288"/>
        </a:buClr>
        <a:buSzPct val="90000"/>
        <a:buFont typeface="Arial" pitchFamily="34" charset="0"/>
        <a:buChar char="▪"/>
        <a:defRPr sz="1800" kern="1200">
          <a:solidFill>
            <a:schemeClr val="tx1">
              <a:lumMod val="65000"/>
              <a:lumOff val="35000"/>
            </a:schemeClr>
          </a:solidFill>
          <a:latin typeface="+mn-lt"/>
          <a:ea typeface="+mn-ea"/>
          <a:cs typeface="+mn-cs"/>
        </a:defRPr>
      </a:lvl3pPr>
      <a:lvl4pPr marL="1005840" indent="-182880" algn="l" defTabSz="914400" rtl="0" eaLnBrk="1" latinLnBrk="0" hangingPunct="1">
        <a:spcBef>
          <a:spcPct val="20000"/>
        </a:spcBef>
        <a:buClr>
          <a:srgbClr val="005288"/>
        </a:buClr>
        <a:buFont typeface="Arial" pitchFamily="34" charset="0"/>
        <a:buChar char="–"/>
        <a:defRPr sz="1600" kern="1200">
          <a:solidFill>
            <a:schemeClr val="tx1">
              <a:lumMod val="65000"/>
              <a:lumOff val="35000"/>
            </a:schemeClr>
          </a:solidFill>
          <a:latin typeface="+mn-lt"/>
          <a:ea typeface="+mn-ea"/>
          <a:cs typeface="+mn-cs"/>
        </a:defRPr>
      </a:lvl4pPr>
      <a:lvl5pPr marL="1188720" indent="-137160" algn="l" defTabSz="914400" rtl="0" eaLnBrk="1" latinLnBrk="0" hangingPunct="1">
        <a:spcBef>
          <a:spcPct val="20000"/>
        </a:spcBef>
        <a:buClr>
          <a:srgbClr val="005288"/>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spect="1" noChangeArrowheads="1"/>
          </p:cNvSpPr>
          <p:nvPr>
            <p:ph type="ctrTitle"/>
          </p:nvPr>
        </p:nvSpPr>
        <p:spPr>
          <a:xfrm>
            <a:off x="2057400" y="2286000"/>
            <a:ext cx="6705600" cy="2381250"/>
          </a:xfrm>
        </p:spPr>
        <p:txBody>
          <a:bodyPr/>
          <a:lstStyle/>
          <a:p>
            <a:pPr eaLnBrk="1" hangingPunct="1"/>
            <a:r>
              <a:rPr lang="en-US" dirty="0" smtClean="0"/>
              <a:t>Composite </a:t>
            </a:r>
            <a:r>
              <a:rPr lang="en-US" dirty="0" smtClean="0"/>
              <a:t> SOFTWARE  Data  </a:t>
            </a:r>
            <a:r>
              <a:rPr lang="en-US" dirty="0" smtClean="0"/>
              <a:t>Abstraction</a:t>
            </a:r>
            <a:br>
              <a:rPr lang="en-US" dirty="0" smtClean="0"/>
            </a:br>
            <a:r>
              <a:rPr lang="en-US" dirty="0" smtClean="0"/>
              <a:t>Best  </a:t>
            </a:r>
            <a:r>
              <a:rPr lang="en-US" dirty="0" smtClean="0"/>
              <a:t>Practices</a:t>
            </a:r>
            <a:br>
              <a:rPr lang="en-US" dirty="0" smtClean="0"/>
            </a:br>
            <a:r>
              <a:rPr lang="en-US" dirty="0" smtClean="0"/>
              <a:t/>
            </a:r>
            <a:br>
              <a:rPr lang="en-US" dirty="0" smtClean="0"/>
            </a:br>
            <a:r>
              <a:rPr lang="en-US" dirty="0" smtClean="0"/>
              <a:t>Technical Guide</a:t>
            </a:r>
          </a:p>
        </p:txBody>
      </p:sp>
      <p:sp>
        <p:nvSpPr>
          <p:cNvPr id="13315" name="Rectangle 3"/>
          <p:cNvSpPr>
            <a:spLocks noGrp="1" noChangeArrowheads="1"/>
          </p:cNvSpPr>
          <p:nvPr>
            <p:ph type="subTitle" idx="1"/>
          </p:nvPr>
        </p:nvSpPr>
        <p:spPr>
          <a:xfrm>
            <a:off x="3581400" y="4648200"/>
            <a:ext cx="4030663" cy="914400"/>
          </a:xfrm>
        </p:spPr>
        <p:txBody>
          <a:bodyPr/>
          <a:lstStyle/>
          <a:p>
            <a:pPr eaLnBrk="1" hangingPunct="1"/>
            <a:r>
              <a:rPr lang="en-US" dirty="0" smtClean="0"/>
              <a:t>Mike Tinius</a:t>
            </a:r>
          </a:p>
          <a:p>
            <a:pPr eaLnBrk="1" hangingPunct="1"/>
            <a:r>
              <a:rPr lang="en-US" dirty="0" smtClean="0"/>
              <a:t>April, 2013</a:t>
            </a:r>
          </a:p>
        </p:txBody>
      </p:sp>
    </p:spTree>
    <p:extLst>
      <p:ext uri="{BB962C8B-B14F-4D97-AF65-F5344CB8AC3E}">
        <p14:creationId xmlns:p14="http://schemas.microsoft.com/office/powerpoint/2010/main" val="12501426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038" y="984250"/>
            <a:ext cx="6354762" cy="154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1" name="Picture 1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65900" y="1104900"/>
            <a:ext cx="25781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Rectangle 2"/>
          <p:cNvSpPr>
            <a:spLocks noGrp="1"/>
          </p:cNvSpPr>
          <p:nvPr>
            <p:ph type="title"/>
          </p:nvPr>
        </p:nvSpPr>
        <p:spPr/>
        <p:txBody>
          <a:bodyPr/>
          <a:lstStyle/>
          <a:p>
            <a:pPr eaLnBrk="1" hangingPunct="1"/>
            <a:r>
              <a:rPr lang="en-US" smtClean="0"/>
              <a:t>Data Abstraction Technical Design</a:t>
            </a:r>
            <a:br>
              <a:rPr lang="en-US" smtClean="0"/>
            </a:br>
            <a:r>
              <a:rPr lang="en-US" sz="1700" smtClean="0"/>
              <a:t>Physical Layer (Metadata)</a:t>
            </a:r>
          </a:p>
        </p:txBody>
      </p:sp>
      <p:sp>
        <p:nvSpPr>
          <p:cNvPr id="22534" name="Rectangle 3"/>
          <p:cNvSpPr>
            <a:spLocks noGrp="1"/>
          </p:cNvSpPr>
          <p:nvPr>
            <p:ph type="body" idx="1"/>
          </p:nvPr>
        </p:nvSpPr>
        <p:spPr>
          <a:xfrm>
            <a:off x="228600" y="2449286"/>
            <a:ext cx="6629400" cy="4019550"/>
          </a:xfrm>
        </p:spPr>
        <p:txBody>
          <a:bodyPr>
            <a:normAutofit lnSpcReduction="10000"/>
          </a:bodyPr>
          <a:lstStyle/>
          <a:p>
            <a:pPr eaLnBrk="1" hangingPunct="1">
              <a:lnSpc>
                <a:spcPct val="80000"/>
              </a:lnSpc>
              <a:buFont typeface="Wingdings" pitchFamily="2" charset="2"/>
              <a:buNone/>
            </a:pPr>
            <a:r>
              <a:rPr lang="en-US" sz="2000" b="1" u="sng" dirty="0" smtClean="0"/>
              <a:t>Metadata</a:t>
            </a:r>
          </a:p>
          <a:p>
            <a:pPr eaLnBrk="1" hangingPunct="1">
              <a:lnSpc>
                <a:spcPct val="80000"/>
              </a:lnSpc>
              <a:spcAft>
                <a:spcPts val="300"/>
              </a:spcAft>
            </a:pPr>
            <a:r>
              <a:rPr lang="en-US" sz="2000" dirty="0" smtClean="0"/>
              <a:t>Composite Information Server automatically introspects data sources</a:t>
            </a:r>
          </a:p>
          <a:p>
            <a:pPr lvl="1" eaLnBrk="1" hangingPunct="1">
              <a:lnSpc>
                <a:spcPct val="80000"/>
              </a:lnSpc>
              <a:spcAft>
                <a:spcPts val="300"/>
              </a:spcAft>
            </a:pPr>
            <a:r>
              <a:rPr lang="en-US" sz="1800" dirty="0" smtClean="0"/>
              <a:t>Metadata representations of physical resources created during introspection</a:t>
            </a:r>
          </a:p>
          <a:p>
            <a:pPr eaLnBrk="1" hangingPunct="1">
              <a:lnSpc>
                <a:spcPct val="80000"/>
              </a:lnSpc>
              <a:spcAft>
                <a:spcPts val="300"/>
              </a:spcAft>
            </a:pPr>
            <a:r>
              <a:rPr lang="en-US" sz="2000" dirty="0" smtClean="0"/>
              <a:t>Metadata matches the physical source</a:t>
            </a:r>
          </a:p>
          <a:p>
            <a:pPr lvl="1" eaLnBrk="1" hangingPunct="1">
              <a:lnSpc>
                <a:spcPct val="80000"/>
              </a:lnSpc>
              <a:spcAft>
                <a:spcPts val="300"/>
              </a:spcAft>
            </a:pPr>
            <a:r>
              <a:rPr lang="en-US" sz="1800" dirty="0" smtClean="0"/>
              <a:t>Maintains cardinality statistics on sources</a:t>
            </a:r>
          </a:p>
          <a:p>
            <a:pPr lvl="1" eaLnBrk="1" hangingPunct="1">
              <a:lnSpc>
                <a:spcPct val="80000"/>
              </a:lnSpc>
              <a:spcAft>
                <a:spcPts val="300"/>
              </a:spcAft>
            </a:pPr>
            <a:r>
              <a:rPr lang="en-US" sz="1800" dirty="0" smtClean="0"/>
              <a:t>Introspects element metadata</a:t>
            </a:r>
          </a:p>
          <a:p>
            <a:pPr lvl="1" eaLnBrk="1" hangingPunct="1">
              <a:lnSpc>
                <a:spcPct val="80000"/>
              </a:lnSpc>
              <a:spcAft>
                <a:spcPts val="300"/>
              </a:spcAft>
            </a:pPr>
            <a:r>
              <a:rPr lang="en-US" sz="1800" dirty="0" smtClean="0"/>
              <a:t>Primary/Foreign keys</a:t>
            </a:r>
          </a:p>
          <a:p>
            <a:pPr lvl="1" eaLnBrk="1" hangingPunct="1">
              <a:lnSpc>
                <a:spcPct val="80000"/>
              </a:lnSpc>
              <a:spcAft>
                <a:spcPts val="300"/>
              </a:spcAft>
            </a:pPr>
            <a:r>
              <a:rPr lang="en-US" sz="1800" dirty="0" smtClean="0"/>
              <a:t>Indexes</a:t>
            </a:r>
          </a:p>
          <a:p>
            <a:pPr eaLnBrk="1" hangingPunct="1">
              <a:lnSpc>
                <a:spcPct val="80000"/>
              </a:lnSpc>
              <a:spcAft>
                <a:spcPts val="300"/>
              </a:spcAft>
            </a:pPr>
            <a:r>
              <a:rPr lang="en-US" sz="2000" dirty="0" smtClean="0"/>
              <a:t>Composite allows for re-introspection at this layer</a:t>
            </a:r>
          </a:p>
          <a:p>
            <a:pPr lvl="1" eaLnBrk="1" hangingPunct="1">
              <a:lnSpc>
                <a:spcPct val="80000"/>
              </a:lnSpc>
              <a:spcAft>
                <a:spcPts val="300"/>
              </a:spcAft>
            </a:pPr>
            <a:r>
              <a:rPr lang="en-US" sz="1800" dirty="0" smtClean="0"/>
              <a:t>Synchronization with source</a:t>
            </a:r>
          </a:p>
          <a:p>
            <a:pPr lvl="1" eaLnBrk="1" hangingPunct="1">
              <a:lnSpc>
                <a:spcPct val="80000"/>
              </a:lnSpc>
              <a:spcAft>
                <a:spcPts val="300"/>
              </a:spcAft>
            </a:pPr>
            <a:r>
              <a:rPr lang="en-US" sz="1800" dirty="0" smtClean="0"/>
              <a:t>Can be manual or automated</a:t>
            </a:r>
          </a:p>
        </p:txBody>
      </p:sp>
      <p:grpSp>
        <p:nvGrpSpPr>
          <p:cNvPr id="22535" name="Group 7"/>
          <p:cNvGrpSpPr>
            <a:grpSpLocks/>
          </p:cNvGrpSpPr>
          <p:nvPr/>
        </p:nvGrpSpPr>
        <p:grpSpPr bwMode="auto">
          <a:xfrm>
            <a:off x="5727700" y="1800225"/>
            <a:ext cx="838200" cy="525462"/>
            <a:chOff x="3504" y="1152"/>
            <a:chExt cx="688" cy="192"/>
          </a:xfrm>
        </p:grpSpPr>
        <p:sp>
          <p:nvSpPr>
            <p:cNvPr id="22537" name="Line 8"/>
            <p:cNvSpPr>
              <a:spLocks noChangeShapeType="1"/>
            </p:cNvSpPr>
            <p:nvPr/>
          </p:nvSpPr>
          <p:spPr bwMode="auto">
            <a:xfrm>
              <a:off x="3504" y="1152"/>
              <a:ext cx="384" cy="0"/>
            </a:xfrm>
            <a:prstGeom prst="line">
              <a:avLst/>
            </a:prstGeom>
            <a:noFill/>
            <a:ln w="28575">
              <a:solidFill>
                <a:srgbClr val="C822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8" name="Line 9"/>
            <p:cNvSpPr>
              <a:spLocks noChangeShapeType="1"/>
            </p:cNvSpPr>
            <p:nvPr/>
          </p:nvSpPr>
          <p:spPr bwMode="auto">
            <a:xfrm>
              <a:off x="3672" y="1152"/>
              <a:ext cx="0" cy="192"/>
            </a:xfrm>
            <a:prstGeom prst="line">
              <a:avLst/>
            </a:prstGeom>
            <a:noFill/>
            <a:ln w="28575">
              <a:solidFill>
                <a:srgbClr val="C822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9" name="Line 10"/>
            <p:cNvSpPr>
              <a:spLocks noChangeShapeType="1"/>
            </p:cNvSpPr>
            <p:nvPr/>
          </p:nvSpPr>
          <p:spPr bwMode="auto">
            <a:xfrm>
              <a:off x="3664" y="1344"/>
              <a:ext cx="528" cy="0"/>
            </a:xfrm>
            <a:prstGeom prst="line">
              <a:avLst/>
            </a:prstGeom>
            <a:noFill/>
            <a:ln w="28575">
              <a:solidFill>
                <a:srgbClr val="C822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2253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4610" y="2767692"/>
            <a:ext cx="2355850" cy="367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4929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038" y="984250"/>
            <a:ext cx="6354762" cy="154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5" name="Picture 17"/>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65900" y="1104900"/>
            <a:ext cx="25781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Rectangle 2"/>
          <p:cNvSpPr>
            <a:spLocks noGrp="1"/>
          </p:cNvSpPr>
          <p:nvPr>
            <p:ph type="title"/>
          </p:nvPr>
        </p:nvSpPr>
        <p:spPr/>
        <p:txBody>
          <a:bodyPr/>
          <a:lstStyle/>
          <a:p>
            <a:pPr eaLnBrk="1" hangingPunct="1"/>
            <a:r>
              <a:rPr lang="en-US" smtClean="0"/>
              <a:t>Data Abstraction Technical Design</a:t>
            </a:r>
            <a:br>
              <a:rPr lang="en-US" smtClean="0"/>
            </a:br>
            <a:r>
              <a:rPr lang="en-US" sz="1700" smtClean="0"/>
              <a:t>Physical Layer (Formatting)</a:t>
            </a:r>
          </a:p>
        </p:txBody>
      </p:sp>
      <p:sp>
        <p:nvSpPr>
          <p:cNvPr id="23558" name="Rectangle 3"/>
          <p:cNvSpPr>
            <a:spLocks noGrp="1"/>
          </p:cNvSpPr>
          <p:nvPr>
            <p:ph type="body" idx="1"/>
          </p:nvPr>
        </p:nvSpPr>
        <p:spPr>
          <a:xfrm>
            <a:off x="228600" y="2438400"/>
            <a:ext cx="4495800" cy="4114800"/>
          </a:xfrm>
        </p:spPr>
        <p:txBody>
          <a:bodyPr>
            <a:normAutofit fontScale="92500" lnSpcReduction="20000"/>
          </a:bodyPr>
          <a:lstStyle/>
          <a:p>
            <a:pPr eaLnBrk="1" hangingPunct="1">
              <a:lnSpc>
                <a:spcPct val="80000"/>
              </a:lnSpc>
              <a:buFont typeface="Wingdings" pitchFamily="2" charset="2"/>
              <a:buNone/>
            </a:pPr>
            <a:r>
              <a:rPr lang="en-US" sz="2000" b="1" u="sng" dirty="0" smtClean="0"/>
              <a:t>Formatting</a:t>
            </a:r>
          </a:p>
          <a:p>
            <a:pPr eaLnBrk="1" hangingPunct="1">
              <a:lnSpc>
                <a:spcPct val="80000"/>
              </a:lnSpc>
            </a:pPr>
            <a:r>
              <a:rPr lang="en-US" sz="2000" dirty="0" smtClean="0"/>
              <a:t>Transform physical to logical</a:t>
            </a:r>
          </a:p>
          <a:p>
            <a:pPr eaLnBrk="1" hangingPunct="1">
              <a:lnSpc>
                <a:spcPct val="80000"/>
              </a:lnSpc>
            </a:pPr>
            <a:r>
              <a:rPr lang="en-US" sz="2000" dirty="0" smtClean="0"/>
              <a:t>Formatting / Transformation</a:t>
            </a:r>
          </a:p>
          <a:p>
            <a:pPr lvl="1" eaLnBrk="1" hangingPunct="1">
              <a:lnSpc>
                <a:spcPct val="80000"/>
              </a:lnSpc>
            </a:pPr>
            <a:r>
              <a:rPr lang="en-US" sz="1800" dirty="0" smtClean="0"/>
              <a:t>Name aliasing</a:t>
            </a:r>
          </a:p>
          <a:p>
            <a:pPr lvl="1" eaLnBrk="1" hangingPunct="1">
              <a:lnSpc>
                <a:spcPct val="80000"/>
              </a:lnSpc>
            </a:pPr>
            <a:r>
              <a:rPr lang="en-US" sz="1800" dirty="0" smtClean="0"/>
              <a:t>Value formatting</a:t>
            </a:r>
          </a:p>
          <a:p>
            <a:pPr lvl="1" eaLnBrk="1" hangingPunct="1">
              <a:lnSpc>
                <a:spcPct val="80000"/>
              </a:lnSpc>
            </a:pPr>
            <a:r>
              <a:rPr lang="en-US" sz="1800" dirty="0" smtClean="0"/>
              <a:t>Data type casting</a:t>
            </a:r>
          </a:p>
          <a:p>
            <a:pPr lvl="1" eaLnBrk="1" hangingPunct="1">
              <a:lnSpc>
                <a:spcPct val="80000"/>
              </a:lnSpc>
            </a:pPr>
            <a:r>
              <a:rPr lang="en-US" sz="1800" dirty="0" smtClean="0"/>
              <a:t>Simple derived columns</a:t>
            </a:r>
          </a:p>
          <a:p>
            <a:pPr lvl="1" eaLnBrk="1" hangingPunct="1">
              <a:lnSpc>
                <a:spcPct val="80000"/>
              </a:lnSpc>
            </a:pPr>
            <a:r>
              <a:rPr lang="en-US" sz="1800" dirty="0" smtClean="0"/>
              <a:t>New columns</a:t>
            </a:r>
          </a:p>
          <a:p>
            <a:pPr lvl="1" eaLnBrk="1" hangingPunct="1">
              <a:lnSpc>
                <a:spcPct val="80000"/>
              </a:lnSpc>
            </a:pPr>
            <a:r>
              <a:rPr lang="en-US" sz="1800" dirty="0" smtClean="0"/>
              <a:t>Null mapping</a:t>
            </a:r>
          </a:p>
          <a:p>
            <a:pPr lvl="1" eaLnBrk="1" hangingPunct="1">
              <a:lnSpc>
                <a:spcPct val="80000"/>
              </a:lnSpc>
            </a:pPr>
            <a:r>
              <a:rPr lang="en-US" sz="1800" dirty="0" smtClean="0"/>
              <a:t>Light data quality</a:t>
            </a:r>
          </a:p>
          <a:p>
            <a:pPr eaLnBrk="1" hangingPunct="1">
              <a:lnSpc>
                <a:spcPct val="80000"/>
              </a:lnSpc>
            </a:pPr>
            <a:r>
              <a:rPr lang="en-US" sz="2000" dirty="0" smtClean="0"/>
              <a:t>One-to-one mapping</a:t>
            </a:r>
          </a:p>
          <a:p>
            <a:pPr eaLnBrk="1" hangingPunct="1">
              <a:lnSpc>
                <a:spcPct val="80000"/>
              </a:lnSpc>
            </a:pPr>
            <a:r>
              <a:rPr lang="en-US" sz="2000" dirty="0" smtClean="0"/>
              <a:t>SQL-based for easy maintainability</a:t>
            </a:r>
          </a:p>
          <a:p>
            <a:pPr eaLnBrk="1" hangingPunct="1">
              <a:lnSpc>
                <a:spcPct val="80000"/>
              </a:lnSpc>
            </a:pPr>
            <a:r>
              <a:rPr lang="en-US" sz="2000" dirty="0" smtClean="0"/>
              <a:t>Caching</a:t>
            </a:r>
          </a:p>
          <a:p>
            <a:pPr eaLnBrk="1" hangingPunct="1">
              <a:lnSpc>
                <a:spcPct val="80000"/>
              </a:lnSpc>
            </a:pPr>
            <a:r>
              <a:rPr lang="en-US" sz="2000" dirty="0" smtClean="0"/>
              <a:t>Rebinding</a:t>
            </a:r>
          </a:p>
          <a:p>
            <a:pPr eaLnBrk="1" hangingPunct="1">
              <a:lnSpc>
                <a:spcPct val="80000"/>
              </a:lnSpc>
            </a:pPr>
            <a:r>
              <a:rPr lang="en-US" sz="2000" dirty="0" smtClean="0"/>
              <a:t>Transformation of XML</a:t>
            </a:r>
          </a:p>
        </p:txBody>
      </p:sp>
      <p:grpSp>
        <p:nvGrpSpPr>
          <p:cNvPr id="23559" name="Group 8"/>
          <p:cNvGrpSpPr>
            <a:grpSpLocks/>
          </p:cNvGrpSpPr>
          <p:nvPr/>
        </p:nvGrpSpPr>
        <p:grpSpPr bwMode="auto">
          <a:xfrm>
            <a:off x="5540375" y="1465262"/>
            <a:ext cx="1101725" cy="752475"/>
            <a:chOff x="3504" y="1152"/>
            <a:chExt cx="688" cy="192"/>
          </a:xfrm>
        </p:grpSpPr>
        <p:sp>
          <p:nvSpPr>
            <p:cNvPr id="23567" name="Line 9"/>
            <p:cNvSpPr>
              <a:spLocks noChangeShapeType="1"/>
            </p:cNvSpPr>
            <p:nvPr/>
          </p:nvSpPr>
          <p:spPr bwMode="auto">
            <a:xfrm>
              <a:off x="3504" y="1152"/>
              <a:ext cx="384" cy="0"/>
            </a:xfrm>
            <a:prstGeom prst="line">
              <a:avLst/>
            </a:prstGeom>
            <a:noFill/>
            <a:ln w="28575">
              <a:solidFill>
                <a:srgbClr val="C822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8" name="Line 10"/>
            <p:cNvSpPr>
              <a:spLocks noChangeShapeType="1"/>
            </p:cNvSpPr>
            <p:nvPr/>
          </p:nvSpPr>
          <p:spPr bwMode="auto">
            <a:xfrm>
              <a:off x="3672" y="1152"/>
              <a:ext cx="0" cy="192"/>
            </a:xfrm>
            <a:prstGeom prst="line">
              <a:avLst/>
            </a:prstGeom>
            <a:noFill/>
            <a:ln w="28575">
              <a:solidFill>
                <a:srgbClr val="C822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9" name="Line 11"/>
            <p:cNvSpPr>
              <a:spLocks noChangeShapeType="1"/>
            </p:cNvSpPr>
            <p:nvPr/>
          </p:nvSpPr>
          <p:spPr bwMode="auto">
            <a:xfrm>
              <a:off x="3664" y="1344"/>
              <a:ext cx="528" cy="0"/>
            </a:xfrm>
            <a:prstGeom prst="line">
              <a:avLst/>
            </a:prstGeom>
            <a:noFill/>
            <a:ln w="28575">
              <a:solidFill>
                <a:srgbClr val="C822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3560" name="Group 20"/>
          <p:cNvGrpSpPr>
            <a:grpSpLocks/>
          </p:cNvGrpSpPr>
          <p:nvPr/>
        </p:nvGrpSpPr>
        <p:grpSpPr bwMode="auto">
          <a:xfrm>
            <a:off x="4724400" y="2819400"/>
            <a:ext cx="4332288" cy="3810000"/>
            <a:chOff x="4166633" y="2819400"/>
            <a:chExt cx="4889500" cy="3810000"/>
          </a:xfrm>
        </p:grpSpPr>
        <p:pic>
          <p:nvPicPr>
            <p:cNvPr id="23561"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6633" y="2819400"/>
              <a:ext cx="488950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3562" name="Rectangle 14"/>
            <p:cNvSpPr>
              <a:spLocks noChangeArrowheads="1"/>
            </p:cNvSpPr>
            <p:nvPr/>
          </p:nvSpPr>
          <p:spPr bwMode="auto">
            <a:xfrm>
              <a:off x="4201886" y="3766458"/>
              <a:ext cx="4648200" cy="22860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rgbClr val="A6EEE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2400">
                <a:solidFill>
                  <a:schemeClr val="tx1"/>
                </a:solidFill>
                <a:latin typeface="Times New Roman" pitchFamily="18" charset="0"/>
              </a:endParaRPr>
            </a:p>
          </p:txBody>
        </p:sp>
        <p:sp>
          <p:nvSpPr>
            <p:cNvPr id="23563" name="Text Box 15"/>
            <p:cNvSpPr txBox="1">
              <a:spLocks noChangeArrowheads="1"/>
            </p:cNvSpPr>
            <p:nvPr/>
          </p:nvSpPr>
          <p:spPr bwMode="auto">
            <a:xfrm>
              <a:off x="5486400" y="2819400"/>
              <a:ext cx="1447800"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spcBef>
                  <a:spcPct val="50000"/>
                </a:spcBef>
              </a:pPr>
              <a:r>
                <a:rPr lang="en-US" sz="1200" b="1">
                  <a:solidFill>
                    <a:schemeClr val="accent2"/>
                  </a:solidFill>
                  <a:latin typeface="Times New Roman" pitchFamily="18" charset="0"/>
                </a:rPr>
                <a:t>Column = Physical Name</a:t>
              </a:r>
            </a:p>
          </p:txBody>
        </p:sp>
        <p:sp>
          <p:nvSpPr>
            <p:cNvPr id="23564" name="Text Box 16"/>
            <p:cNvSpPr txBox="1">
              <a:spLocks noChangeArrowheads="1"/>
            </p:cNvSpPr>
            <p:nvPr/>
          </p:nvSpPr>
          <p:spPr bwMode="auto">
            <a:xfrm>
              <a:off x="7315200" y="2895600"/>
              <a:ext cx="1458913"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spcBef>
                  <a:spcPct val="50000"/>
                </a:spcBef>
              </a:pPr>
              <a:r>
                <a:rPr lang="en-US" sz="1200" b="1">
                  <a:solidFill>
                    <a:schemeClr val="accent2"/>
                  </a:solidFill>
                  <a:latin typeface="Times New Roman" pitchFamily="18" charset="0"/>
                </a:rPr>
                <a:t>Alias = Abstract / Canonical Name</a:t>
              </a:r>
            </a:p>
          </p:txBody>
        </p:sp>
        <p:sp>
          <p:nvSpPr>
            <p:cNvPr id="23565" name="Line 17"/>
            <p:cNvSpPr>
              <a:spLocks noChangeShapeType="1"/>
            </p:cNvSpPr>
            <p:nvPr/>
          </p:nvSpPr>
          <p:spPr bwMode="auto">
            <a:xfrm flipH="1">
              <a:off x="7162800" y="3352800"/>
              <a:ext cx="152397" cy="41365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6" name="Line 18"/>
            <p:cNvSpPr>
              <a:spLocks noChangeShapeType="1"/>
            </p:cNvSpPr>
            <p:nvPr/>
          </p:nvSpPr>
          <p:spPr bwMode="auto">
            <a:xfrm flipH="1">
              <a:off x="5372100" y="3200400"/>
              <a:ext cx="114300" cy="56605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8605447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038" y="984250"/>
            <a:ext cx="6354762" cy="154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1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65900" y="1104900"/>
            <a:ext cx="25781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Rectangle 2"/>
          <p:cNvSpPr>
            <a:spLocks noGrp="1"/>
          </p:cNvSpPr>
          <p:nvPr>
            <p:ph type="title"/>
          </p:nvPr>
        </p:nvSpPr>
        <p:spPr/>
        <p:txBody>
          <a:bodyPr/>
          <a:lstStyle/>
          <a:p>
            <a:pPr eaLnBrk="1" hangingPunct="1"/>
            <a:r>
              <a:rPr lang="en-US" smtClean="0"/>
              <a:t>Data Abstraction Technical Design</a:t>
            </a:r>
            <a:br>
              <a:rPr lang="en-US" smtClean="0"/>
            </a:br>
            <a:r>
              <a:rPr lang="en-US" sz="1700" smtClean="0"/>
              <a:t>Physical Layer (DiscoveryModels)</a:t>
            </a:r>
          </a:p>
        </p:txBody>
      </p:sp>
      <p:sp>
        <p:nvSpPr>
          <p:cNvPr id="24582" name="Rectangle 3"/>
          <p:cNvSpPr>
            <a:spLocks noGrp="1"/>
          </p:cNvSpPr>
          <p:nvPr>
            <p:ph type="body" idx="1"/>
          </p:nvPr>
        </p:nvSpPr>
        <p:spPr>
          <a:xfrm>
            <a:off x="152400" y="2667000"/>
            <a:ext cx="3825875" cy="3763962"/>
          </a:xfrm>
        </p:spPr>
        <p:txBody>
          <a:bodyPr/>
          <a:lstStyle/>
          <a:p>
            <a:pPr eaLnBrk="1" hangingPunct="1">
              <a:lnSpc>
                <a:spcPct val="80000"/>
              </a:lnSpc>
              <a:buFont typeface="Wingdings" pitchFamily="2" charset="2"/>
              <a:buNone/>
            </a:pPr>
            <a:r>
              <a:rPr lang="en-US" sz="2000" b="1" u="sng" dirty="0" smtClean="0"/>
              <a:t>Discovery Models</a:t>
            </a:r>
          </a:p>
          <a:p>
            <a:pPr eaLnBrk="1" hangingPunct="1">
              <a:lnSpc>
                <a:spcPct val="80000"/>
              </a:lnSpc>
              <a:spcAft>
                <a:spcPts val="1200"/>
              </a:spcAft>
            </a:pPr>
            <a:r>
              <a:rPr lang="en-US" sz="2000" dirty="0" smtClean="0"/>
              <a:t>Discovery Model output folder</a:t>
            </a:r>
          </a:p>
          <a:p>
            <a:pPr eaLnBrk="1" hangingPunct="1">
              <a:lnSpc>
                <a:spcPct val="80000"/>
              </a:lnSpc>
              <a:spcAft>
                <a:spcPts val="1200"/>
              </a:spcAft>
            </a:pPr>
            <a:r>
              <a:rPr lang="en-US" sz="2000" dirty="0" smtClean="0"/>
              <a:t>Discovery analyzes data sources introspected by Composite and looks for relationships with views connected one layer above the physical metadata.</a:t>
            </a:r>
          </a:p>
          <a:p>
            <a:pPr eaLnBrk="1" hangingPunct="1">
              <a:lnSpc>
                <a:spcPct val="80000"/>
              </a:lnSpc>
              <a:spcAft>
                <a:spcPts val="1200"/>
              </a:spcAft>
            </a:pPr>
            <a:r>
              <a:rPr lang="en-US" sz="2000" dirty="0" smtClean="0"/>
              <a:t>Discovery shows relationships between Formatting Views and Physical Metadata.</a:t>
            </a:r>
            <a:endParaRPr lang="en-US" sz="1800" dirty="0" smtClean="0"/>
          </a:p>
        </p:txBody>
      </p:sp>
      <p:grpSp>
        <p:nvGrpSpPr>
          <p:cNvPr id="24583" name="Group 7"/>
          <p:cNvGrpSpPr>
            <a:grpSpLocks/>
          </p:cNvGrpSpPr>
          <p:nvPr/>
        </p:nvGrpSpPr>
        <p:grpSpPr bwMode="auto">
          <a:xfrm>
            <a:off x="5727700" y="1236662"/>
            <a:ext cx="838200" cy="990600"/>
            <a:chOff x="3504" y="1152"/>
            <a:chExt cx="688" cy="192"/>
          </a:xfrm>
        </p:grpSpPr>
        <p:sp>
          <p:nvSpPr>
            <p:cNvPr id="24585" name="Line 8"/>
            <p:cNvSpPr>
              <a:spLocks noChangeShapeType="1"/>
            </p:cNvSpPr>
            <p:nvPr/>
          </p:nvSpPr>
          <p:spPr bwMode="auto">
            <a:xfrm>
              <a:off x="3504" y="1152"/>
              <a:ext cx="384" cy="0"/>
            </a:xfrm>
            <a:prstGeom prst="line">
              <a:avLst/>
            </a:prstGeom>
            <a:noFill/>
            <a:ln w="28575">
              <a:solidFill>
                <a:srgbClr val="C822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6" name="Line 9"/>
            <p:cNvSpPr>
              <a:spLocks noChangeShapeType="1"/>
            </p:cNvSpPr>
            <p:nvPr/>
          </p:nvSpPr>
          <p:spPr bwMode="auto">
            <a:xfrm>
              <a:off x="3672" y="1152"/>
              <a:ext cx="0" cy="192"/>
            </a:xfrm>
            <a:prstGeom prst="line">
              <a:avLst/>
            </a:prstGeom>
            <a:noFill/>
            <a:ln w="28575">
              <a:solidFill>
                <a:srgbClr val="C822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7" name="Line 10"/>
            <p:cNvSpPr>
              <a:spLocks noChangeShapeType="1"/>
            </p:cNvSpPr>
            <p:nvPr/>
          </p:nvSpPr>
          <p:spPr bwMode="auto">
            <a:xfrm>
              <a:off x="3664" y="1344"/>
              <a:ext cx="528" cy="0"/>
            </a:xfrm>
            <a:prstGeom prst="line">
              <a:avLst/>
            </a:prstGeom>
            <a:noFill/>
            <a:ln w="28575">
              <a:solidFill>
                <a:srgbClr val="C822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24584"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8275" y="2743200"/>
            <a:ext cx="5165725" cy="348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extLst>
      <p:ext uri="{BB962C8B-B14F-4D97-AF65-F5344CB8AC3E}">
        <p14:creationId xmlns:p14="http://schemas.microsoft.com/office/powerpoint/2010/main" val="15535775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039813"/>
            <a:ext cx="6483350"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3" name="Picture 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65900" y="1011238"/>
            <a:ext cx="25781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Rectangle 3"/>
          <p:cNvSpPr>
            <a:spLocks noGrp="1"/>
          </p:cNvSpPr>
          <p:nvPr>
            <p:ph type="title"/>
          </p:nvPr>
        </p:nvSpPr>
        <p:spPr/>
        <p:txBody>
          <a:bodyPr/>
          <a:lstStyle/>
          <a:p>
            <a:pPr eaLnBrk="1" hangingPunct="1"/>
            <a:r>
              <a:rPr lang="en-US" smtClean="0"/>
              <a:t>Data Abstraction Technical Design</a:t>
            </a:r>
            <a:br>
              <a:rPr lang="en-US" smtClean="0"/>
            </a:br>
            <a:r>
              <a:rPr lang="en-US" sz="1700" smtClean="0"/>
              <a:t>Business Layer</a:t>
            </a:r>
          </a:p>
        </p:txBody>
      </p:sp>
      <p:sp>
        <p:nvSpPr>
          <p:cNvPr id="25606" name="Rectangle 4"/>
          <p:cNvSpPr>
            <a:spLocks noGrp="1"/>
          </p:cNvSpPr>
          <p:nvPr>
            <p:ph type="body" idx="1"/>
          </p:nvPr>
        </p:nvSpPr>
        <p:spPr>
          <a:xfrm>
            <a:off x="228600" y="2438400"/>
            <a:ext cx="8763000" cy="3810000"/>
          </a:xfrm>
        </p:spPr>
        <p:txBody>
          <a:bodyPr/>
          <a:lstStyle/>
          <a:p>
            <a:pPr eaLnBrk="1" hangingPunct="1">
              <a:lnSpc>
                <a:spcPct val="90000"/>
              </a:lnSpc>
              <a:buFont typeface="Wingdings" pitchFamily="2" charset="2"/>
              <a:buNone/>
            </a:pPr>
            <a:r>
              <a:rPr lang="en-US" sz="2400" b="1" u="sng" dirty="0" smtClean="0"/>
              <a:t>Business Layer</a:t>
            </a:r>
          </a:p>
          <a:p>
            <a:pPr eaLnBrk="1" hangingPunct="1">
              <a:lnSpc>
                <a:spcPct val="90000"/>
              </a:lnSpc>
            </a:pPr>
            <a:r>
              <a:rPr lang="en-US" sz="2400" dirty="0" smtClean="0"/>
              <a:t>Composed of 2 sub-layers</a:t>
            </a:r>
          </a:p>
          <a:p>
            <a:pPr lvl="1" eaLnBrk="1" hangingPunct="1">
              <a:lnSpc>
                <a:spcPct val="90000"/>
              </a:lnSpc>
              <a:spcBef>
                <a:spcPts val="600"/>
              </a:spcBef>
              <a:spcAft>
                <a:spcPts val="600"/>
              </a:spcAft>
            </a:pPr>
            <a:r>
              <a:rPr lang="en-US" sz="2000" b="1" i="1" dirty="0" smtClean="0">
                <a:solidFill>
                  <a:schemeClr val="accent2"/>
                </a:solidFill>
              </a:rPr>
              <a:t>Logical </a:t>
            </a:r>
            <a:r>
              <a:rPr lang="en-US" sz="2000" dirty="0" smtClean="0"/>
              <a:t>– Subject areas that are compliant with a customers logical/canonical data model.  Federation of physical layer.</a:t>
            </a:r>
          </a:p>
          <a:p>
            <a:pPr lvl="1" eaLnBrk="1" hangingPunct="1">
              <a:lnSpc>
                <a:spcPct val="90000"/>
              </a:lnSpc>
              <a:spcBef>
                <a:spcPts val="600"/>
              </a:spcBef>
              <a:spcAft>
                <a:spcPts val="600"/>
              </a:spcAft>
            </a:pPr>
            <a:r>
              <a:rPr lang="en-US" sz="2000" b="1" dirty="0" smtClean="0">
                <a:solidFill>
                  <a:schemeClr val="accent2"/>
                </a:solidFill>
              </a:rPr>
              <a:t>Business </a:t>
            </a:r>
            <a:r>
              <a:rPr lang="en-US" sz="2000" dirty="0" smtClean="0"/>
              <a:t>– Business rules (where clauses)</a:t>
            </a:r>
            <a:endParaRPr lang="en-US" sz="800" dirty="0" smtClean="0"/>
          </a:p>
          <a:p>
            <a:pPr eaLnBrk="1" hangingPunct="1">
              <a:lnSpc>
                <a:spcPct val="90000"/>
              </a:lnSpc>
            </a:pPr>
            <a:r>
              <a:rPr lang="en-US" sz="2400" dirty="0" smtClean="0"/>
              <a:t>Naming Conventions for this layer</a:t>
            </a:r>
          </a:p>
          <a:p>
            <a:pPr lvl="1" eaLnBrk="1" hangingPunct="1">
              <a:lnSpc>
                <a:spcPct val="90000"/>
              </a:lnSpc>
              <a:spcBef>
                <a:spcPts val="600"/>
              </a:spcBef>
              <a:spcAft>
                <a:spcPts val="600"/>
              </a:spcAft>
            </a:pPr>
            <a:r>
              <a:rPr lang="en-US" sz="2000" dirty="0" smtClean="0"/>
              <a:t>Business</a:t>
            </a:r>
          </a:p>
          <a:p>
            <a:pPr lvl="2" eaLnBrk="1" hangingPunct="1">
              <a:lnSpc>
                <a:spcPct val="90000"/>
              </a:lnSpc>
              <a:spcBef>
                <a:spcPts val="600"/>
              </a:spcBef>
              <a:spcAft>
                <a:spcPts val="600"/>
              </a:spcAft>
            </a:pPr>
            <a:r>
              <a:rPr lang="en-US" sz="1800" dirty="0" smtClean="0"/>
              <a:t>Business</a:t>
            </a:r>
          </a:p>
          <a:p>
            <a:pPr lvl="2" eaLnBrk="1" hangingPunct="1">
              <a:lnSpc>
                <a:spcPct val="90000"/>
              </a:lnSpc>
              <a:spcBef>
                <a:spcPts val="600"/>
              </a:spcBef>
              <a:spcAft>
                <a:spcPts val="600"/>
              </a:spcAft>
            </a:pPr>
            <a:r>
              <a:rPr lang="en-US" sz="1800" dirty="0" smtClean="0"/>
              <a:t>Logical</a:t>
            </a:r>
          </a:p>
        </p:txBody>
      </p:sp>
      <p:sp>
        <p:nvSpPr>
          <p:cNvPr id="25607" name="Line 10"/>
          <p:cNvSpPr>
            <a:spLocks noChangeShapeType="1"/>
          </p:cNvSpPr>
          <p:nvPr/>
        </p:nvSpPr>
        <p:spPr bwMode="auto">
          <a:xfrm>
            <a:off x="5946775" y="1957388"/>
            <a:ext cx="682625" cy="0"/>
          </a:xfrm>
          <a:prstGeom prst="line">
            <a:avLst/>
          </a:prstGeom>
          <a:noFill/>
          <a:ln w="28575">
            <a:solidFill>
              <a:srgbClr val="C822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5608"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9713" y="4876800"/>
            <a:ext cx="211613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65879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039813"/>
            <a:ext cx="6483350"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7" name="Picture 1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65900" y="1011238"/>
            <a:ext cx="25781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Rectangle 2"/>
          <p:cNvSpPr>
            <a:spLocks noGrp="1"/>
          </p:cNvSpPr>
          <p:nvPr>
            <p:ph type="title"/>
          </p:nvPr>
        </p:nvSpPr>
        <p:spPr/>
        <p:txBody>
          <a:bodyPr/>
          <a:lstStyle/>
          <a:p>
            <a:pPr eaLnBrk="1" hangingPunct="1"/>
            <a:r>
              <a:rPr lang="en-US" smtClean="0"/>
              <a:t>Data Abstraction Technical Design</a:t>
            </a:r>
            <a:br>
              <a:rPr lang="en-US" smtClean="0"/>
            </a:br>
            <a:r>
              <a:rPr lang="en-US" sz="1700" smtClean="0"/>
              <a:t>Business Layer (Logical)</a:t>
            </a:r>
          </a:p>
        </p:txBody>
      </p:sp>
      <p:sp>
        <p:nvSpPr>
          <p:cNvPr id="26630" name="Rectangle 3"/>
          <p:cNvSpPr>
            <a:spLocks noGrp="1"/>
          </p:cNvSpPr>
          <p:nvPr>
            <p:ph type="body" idx="1"/>
          </p:nvPr>
        </p:nvSpPr>
        <p:spPr>
          <a:xfrm>
            <a:off x="152400" y="2286000"/>
            <a:ext cx="4419600" cy="3992563"/>
          </a:xfrm>
        </p:spPr>
        <p:txBody>
          <a:bodyPr>
            <a:normAutofit fontScale="92500" lnSpcReduction="20000"/>
          </a:bodyPr>
          <a:lstStyle/>
          <a:p>
            <a:pPr eaLnBrk="1" hangingPunct="1">
              <a:lnSpc>
                <a:spcPct val="80000"/>
              </a:lnSpc>
              <a:buFont typeface="Wingdings" pitchFamily="2" charset="2"/>
              <a:buNone/>
            </a:pPr>
            <a:r>
              <a:rPr lang="en-US" sz="2000" b="1" u="sng" smtClean="0"/>
              <a:t>Logical</a:t>
            </a:r>
          </a:p>
          <a:p>
            <a:pPr eaLnBrk="1" hangingPunct="1">
              <a:lnSpc>
                <a:spcPct val="80000"/>
              </a:lnSpc>
            </a:pPr>
            <a:r>
              <a:rPr lang="en-US" sz="2000" smtClean="0"/>
              <a:t>Create reusable components to serve multiple consumers</a:t>
            </a:r>
          </a:p>
          <a:p>
            <a:pPr eaLnBrk="1" hangingPunct="1">
              <a:lnSpc>
                <a:spcPct val="80000"/>
              </a:lnSpc>
            </a:pPr>
            <a:r>
              <a:rPr lang="en-US" sz="2000" smtClean="0"/>
              <a:t>Define business views, aka “data canonicals”:</a:t>
            </a:r>
          </a:p>
          <a:p>
            <a:pPr lvl="1" eaLnBrk="1" hangingPunct="1">
              <a:lnSpc>
                <a:spcPct val="80000"/>
              </a:lnSpc>
            </a:pPr>
            <a:r>
              <a:rPr lang="en-US" sz="1800" smtClean="0"/>
              <a:t>Orders, Customers, etc.</a:t>
            </a:r>
          </a:p>
          <a:p>
            <a:pPr lvl="1" eaLnBrk="1" hangingPunct="1">
              <a:lnSpc>
                <a:spcPct val="80000"/>
              </a:lnSpc>
            </a:pPr>
            <a:r>
              <a:rPr lang="en-US" sz="1800" smtClean="0"/>
              <a:t>Joins may occur at this level</a:t>
            </a:r>
          </a:p>
          <a:p>
            <a:pPr lvl="1" eaLnBrk="1" hangingPunct="1">
              <a:lnSpc>
                <a:spcPct val="80000"/>
              </a:lnSpc>
            </a:pPr>
            <a:r>
              <a:rPr lang="en-US" sz="1800" smtClean="0"/>
              <a:t>Federated joins and unions</a:t>
            </a:r>
          </a:p>
          <a:p>
            <a:pPr lvl="1" eaLnBrk="1" hangingPunct="1">
              <a:lnSpc>
                <a:spcPct val="80000"/>
              </a:lnSpc>
            </a:pPr>
            <a:r>
              <a:rPr lang="en-US" sz="1800" smtClean="0"/>
              <a:t>Pivot columns to rows</a:t>
            </a:r>
          </a:p>
          <a:p>
            <a:pPr eaLnBrk="1" hangingPunct="1">
              <a:lnSpc>
                <a:spcPct val="80000"/>
              </a:lnSpc>
            </a:pPr>
            <a:r>
              <a:rPr lang="en-US" sz="2000" smtClean="0"/>
              <a:t>SQL-based for easy definition and maintenance </a:t>
            </a:r>
          </a:p>
          <a:p>
            <a:pPr eaLnBrk="1" hangingPunct="1">
              <a:lnSpc>
                <a:spcPct val="90000"/>
              </a:lnSpc>
            </a:pPr>
            <a:r>
              <a:rPr lang="en-US" sz="2000" smtClean="0"/>
              <a:t>Utilization of cost-based optimizer for efficient access to data</a:t>
            </a:r>
          </a:p>
          <a:p>
            <a:pPr lvl="1" eaLnBrk="1" hangingPunct="1">
              <a:lnSpc>
                <a:spcPct val="90000"/>
              </a:lnSpc>
            </a:pPr>
            <a:r>
              <a:rPr lang="en-US" sz="1800" smtClean="0"/>
              <a:t>Parallel execution</a:t>
            </a:r>
          </a:p>
          <a:p>
            <a:pPr lvl="1" eaLnBrk="1" hangingPunct="1">
              <a:lnSpc>
                <a:spcPct val="90000"/>
              </a:lnSpc>
            </a:pPr>
            <a:r>
              <a:rPr lang="en-US" sz="1800" smtClean="0"/>
              <a:t>Push-down filters</a:t>
            </a:r>
          </a:p>
          <a:p>
            <a:pPr eaLnBrk="1" hangingPunct="1">
              <a:lnSpc>
                <a:spcPct val="80000"/>
              </a:lnSpc>
            </a:pPr>
            <a:endParaRPr lang="en-US" sz="2000" smtClean="0"/>
          </a:p>
        </p:txBody>
      </p:sp>
      <p:grpSp>
        <p:nvGrpSpPr>
          <p:cNvPr id="26631" name="Group 19"/>
          <p:cNvGrpSpPr>
            <a:grpSpLocks/>
          </p:cNvGrpSpPr>
          <p:nvPr/>
        </p:nvGrpSpPr>
        <p:grpSpPr bwMode="auto">
          <a:xfrm>
            <a:off x="5638800" y="1879600"/>
            <a:ext cx="1016000" cy="146050"/>
            <a:chOff x="3504" y="1152"/>
            <a:chExt cx="688" cy="192"/>
          </a:xfrm>
        </p:grpSpPr>
        <p:sp>
          <p:nvSpPr>
            <p:cNvPr id="26633" name="Line 20"/>
            <p:cNvSpPr>
              <a:spLocks noChangeShapeType="1"/>
            </p:cNvSpPr>
            <p:nvPr/>
          </p:nvSpPr>
          <p:spPr bwMode="auto">
            <a:xfrm>
              <a:off x="3504" y="1152"/>
              <a:ext cx="384" cy="0"/>
            </a:xfrm>
            <a:prstGeom prst="line">
              <a:avLst/>
            </a:prstGeom>
            <a:noFill/>
            <a:ln w="28575">
              <a:solidFill>
                <a:srgbClr val="C822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4" name="Line 21"/>
            <p:cNvSpPr>
              <a:spLocks noChangeShapeType="1"/>
            </p:cNvSpPr>
            <p:nvPr/>
          </p:nvSpPr>
          <p:spPr bwMode="auto">
            <a:xfrm>
              <a:off x="3672" y="1152"/>
              <a:ext cx="0" cy="192"/>
            </a:xfrm>
            <a:prstGeom prst="line">
              <a:avLst/>
            </a:prstGeom>
            <a:noFill/>
            <a:ln w="28575">
              <a:solidFill>
                <a:srgbClr val="C822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5" name="Line 22"/>
            <p:cNvSpPr>
              <a:spLocks noChangeShapeType="1"/>
            </p:cNvSpPr>
            <p:nvPr/>
          </p:nvSpPr>
          <p:spPr bwMode="auto">
            <a:xfrm>
              <a:off x="3664" y="1344"/>
              <a:ext cx="528" cy="0"/>
            </a:xfrm>
            <a:prstGeom prst="line">
              <a:avLst/>
            </a:prstGeom>
            <a:noFill/>
            <a:ln w="28575">
              <a:solidFill>
                <a:srgbClr val="C822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26632"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2743200"/>
            <a:ext cx="4584700" cy="3467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extLst>
      <p:ext uri="{BB962C8B-B14F-4D97-AF65-F5344CB8AC3E}">
        <p14:creationId xmlns:p14="http://schemas.microsoft.com/office/powerpoint/2010/main" val="28655483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039813"/>
            <a:ext cx="6483350"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1" name="Picture 1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65900" y="1011238"/>
            <a:ext cx="25781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Rectangle 2"/>
          <p:cNvSpPr>
            <a:spLocks noGrp="1"/>
          </p:cNvSpPr>
          <p:nvPr>
            <p:ph type="title"/>
          </p:nvPr>
        </p:nvSpPr>
        <p:spPr/>
        <p:txBody>
          <a:bodyPr/>
          <a:lstStyle/>
          <a:p>
            <a:pPr eaLnBrk="1" hangingPunct="1"/>
            <a:r>
              <a:rPr lang="en-US" smtClean="0"/>
              <a:t>Data Abstraction Technical Design</a:t>
            </a:r>
            <a:br>
              <a:rPr lang="en-US" smtClean="0"/>
            </a:br>
            <a:r>
              <a:rPr lang="en-US" sz="1700" smtClean="0"/>
              <a:t>Business Layer (Business)</a:t>
            </a:r>
          </a:p>
        </p:txBody>
      </p:sp>
      <p:sp>
        <p:nvSpPr>
          <p:cNvPr id="27654" name="Rectangle 3"/>
          <p:cNvSpPr>
            <a:spLocks noGrp="1"/>
          </p:cNvSpPr>
          <p:nvPr>
            <p:ph type="body" idx="1"/>
          </p:nvPr>
        </p:nvSpPr>
        <p:spPr>
          <a:xfrm>
            <a:off x="228600" y="2438400"/>
            <a:ext cx="7658100" cy="2209800"/>
          </a:xfrm>
        </p:spPr>
        <p:txBody>
          <a:bodyPr/>
          <a:lstStyle/>
          <a:p>
            <a:pPr eaLnBrk="1" hangingPunct="1">
              <a:lnSpc>
                <a:spcPct val="80000"/>
              </a:lnSpc>
              <a:buFont typeface="Wingdings" pitchFamily="2" charset="2"/>
              <a:buNone/>
            </a:pPr>
            <a:r>
              <a:rPr lang="en-US" sz="2000" b="1" u="sng" smtClean="0"/>
              <a:t>Business</a:t>
            </a:r>
          </a:p>
          <a:p>
            <a:pPr eaLnBrk="1" hangingPunct="1">
              <a:lnSpc>
                <a:spcPct val="80000"/>
              </a:lnSpc>
              <a:spcAft>
                <a:spcPts val="600"/>
              </a:spcAft>
            </a:pPr>
            <a:r>
              <a:rPr lang="en-US" sz="2000" smtClean="0"/>
              <a:t>Sub-divide into subject folders for easier maintenance of views</a:t>
            </a:r>
          </a:p>
          <a:p>
            <a:pPr eaLnBrk="1" hangingPunct="1">
              <a:lnSpc>
                <a:spcPct val="80000"/>
              </a:lnSpc>
              <a:spcAft>
                <a:spcPts val="600"/>
              </a:spcAft>
            </a:pPr>
            <a:r>
              <a:rPr lang="en-US" sz="2000" smtClean="0"/>
              <a:t>Business Rules (where clauses)</a:t>
            </a:r>
          </a:p>
          <a:p>
            <a:pPr eaLnBrk="1" hangingPunct="1">
              <a:lnSpc>
                <a:spcPct val="80000"/>
              </a:lnSpc>
              <a:spcAft>
                <a:spcPts val="600"/>
              </a:spcAft>
            </a:pPr>
            <a:r>
              <a:rPr lang="en-US" sz="2000" smtClean="0"/>
              <a:t>Subsets of data are created</a:t>
            </a:r>
          </a:p>
          <a:p>
            <a:pPr eaLnBrk="1" hangingPunct="1">
              <a:lnSpc>
                <a:spcPct val="80000"/>
              </a:lnSpc>
              <a:spcAft>
                <a:spcPts val="600"/>
              </a:spcAft>
            </a:pPr>
            <a:r>
              <a:rPr lang="en-US" sz="2000" smtClean="0"/>
              <a:t>Aggregation of data</a:t>
            </a:r>
          </a:p>
        </p:txBody>
      </p:sp>
      <p:grpSp>
        <p:nvGrpSpPr>
          <p:cNvPr id="27655" name="Group 19"/>
          <p:cNvGrpSpPr>
            <a:grpSpLocks/>
          </p:cNvGrpSpPr>
          <p:nvPr/>
        </p:nvGrpSpPr>
        <p:grpSpPr bwMode="auto">
          <a:xfrm>
            <a:off x="5724525" y="1447800"/>
            <a:ext cx="863600" cy="228600"/>
            <a:chOff x="3504" y="1152"/>
            <a:chExt cx="688" cy="192"/>
          </a:xfrm>
        </p:grpSpPr>
        <p:sp>
          <p:nvSpPr>
            <p:cNvPr id="27657" name="Line 20"/>
            <p:cNvSpPr>
              <a:spLocks noChangeShapeType="1"/>
            </p:cNvSpPr>
            <p:nvPr/>
          </p:nvSpPr>
          <p:spPr bwMode="auto">
            <a:xfrm>
              <a:off x="3504" y="1152"/>
              <a:ext cx="384" cy="0"/>
            </a:xfrm>
            <a:prstGeom prst="line">
              <a:avLst/>
            </a:prstGeom>
            <a:noFill/>
            <a:ln w="28575">
              <a:solidFill>
                <a:srgbClr val="C822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8" name="Line 21"/>
            <p:cNvSpPr>
              <a:spLocks noChangeShapeType="1"/>
            </p:cNvSpPr>
            <p:nvPr/>
          </p:nvSpPr>
          <p:spPr bwMode="auto">
            <a:xfrm>
              <a:off x="3672" y="1152"/>
              <a:ext cx="0" cy="192"/>
            </a:xfrm>
            <a:prstGeom prst="line">
              <a:avLst/>
            </a:prstGeom>
            <a:noFill/>
            <a:ln w="28575">
              <a:solidFill>
                <a:srgbClr val="C822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9" name="Line 22"/>
            <p:cNvSpPr>
              <a:spLocks noChangeShapeType="1"/>
            </p:cNvSpPr>
            <p:nvPr/>
          </p:nvSpPr>
          <p:spPr bwMode="auto">
            <a:xfrm>
              <a:off x="3664" y="1344"/>
              <a:ext cx="528" cy="0"/>
            </a:xfrm>
            <a:prstGeom prst="line">
              <a:avLst/>
            </a:prstGeom>
            <a:noFill/>
            <a:ln w="28575">
              <a:solidFill>
                <a:srgbClr val="C822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2765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225" y="4191000"/>
            <a:ext cx="7594600" cy="220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extLst>
      <p:ext uri="{BB962C8B-B14F-4D97-AF65-F5344CB8AC3E}">
        <p14:creationId xmlns:p14="http://schemas.microsoft.com/office/powerpoint/2010/main" val="40251673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008062"/>
            <a:ext cx="6019800"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5" name="Picture 10"/>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65900" y="1104900"/>
            <a:ext cx="25781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3"/>
          <p:cNvSpPr>
            <a:spLocks noGrp="1"/>
          </p:cNvSpPr>
          <p:nvPr>
            <p:ph type="title"/>
          </p:nvPr>
        </p:nvSpPr>
        <p:spPr/>
        <p:txBody>
          <a:bodyPr/>
          <a:lstStyle/>
          <a:p>
            <a:pPr eaLnBrk="1" hangingPunct="1"/>
            <a:r>
              <a:rPr lang="en-US" smtClean="0"/>
              <a:t>Data Abstraction Technical Design</a:t>
            </a:r>
            <a:br>
              <a:rPr lang="en-US" smtClean="0"/>
            </a:br>
            <a:r>
              <a:rPr lang="en-US" sz="1700" smtClean="0"/>
              <a:t>Application Layer</a:t>
            </a:r>
          </a:p>
        </p:txBody>
      </p:sp>
      <p:sp>
        <p:nvSpPr>
          <p:cNvPr id="28678" name="Rectangle 4"/>
          <p:cNvSpPr>
            <a:spLocks noGrp="1"/>
          </p:cNvSpPr>
          <p:nvPr>
            <p:ph type="body" idx="1"/>
          </p:nvPr>
        </p:nvSpPr>
        <p:spPr>
          <a:xfrm>
            <a:off x="152400" y="2438400"/>
            <a:ext cx="8839200" cy="3962400"/>
          </a:xfrm>
        </p:spPr>
        <p:txBody>
          <a:bodyPr>
            <a:normAutofit fontScale="92500" lnSpcReduction="20000"/>
          </a:bodyPr>
          <a:lstStyle/>
          <a:p>
            <a:pPr eaLnBrk="1" hangingPunct="1">
              <a:buFont typeface="Wingdings" pitchFamily="2" charset="2"/>
              <a:buNone/>
            </a:pPr>
            <a:r>
              <a:rPr lang="en-US" sz="2400" b="1" u="sng" dirty="0" smtClean="0"/>
              <a:t>Application Layer</a:t>
            </a:r>
          </a:p>
          <a:p>
            <a:pPr eaLnBrk="1" hangingPunct="1"/>
            <a:r>
              <a:rPr lang="en-US" sz="2400" dirty="0" smtClean="0"/>
              <a:t>Composed of 4 sub-layers</a:t>
            </a:r>
          </a:p>
          <a:p>
            <a:pPr lvl="1" eaLnBrk="1" hangingPunct="1"/>
            <a:r>
              <a:rPr lang="en-US" sz="2000" b="1" i="1" dirty="0" smtClean="0">
                <a:solidFill>
                  <a:schemeClr val="accent2"/>
                </a:solidFill>
              </a:rPr>
              <a:t>Published </a:t>
            </a:r>
            <a:r>
              <a:rPr lang="en-US" sz="2000" i="1" dirty="0" smtClean="0"/>
              <a:t>– Provides a contract with the invoking applications.</a:t>
            </a:r>
          </a:p>
          <a:p>
            <a:pPr lvl="1" eaLnBrk="1" hangingPunct="1"/>
            <a:r>
              <a:rPr lang="en-US" sz="2000" b="1" i="1" dirty="0" smtClean="0">
                <a:solidFill>
                  <a:schemeClr val="accent2"/>
                </a:solidFill>
              </a:rPr>
              <a:t>Services</a:t>
            </a:r>
            <a:r>
              <a:rPr lang="en-US" sz="2000" b="1" dirty="0" smtClean="0">
                <a:solidFill>
                  <a:schemeClr val="accent2"/>
                </a:solidFill>
              </a:rPr>
              <a:t> </a:t>
            </a:r>
            <a:r>
              <a:rPr lang="en-US" sz="2000" dirty="0" smtClean="0"/>
              <a:t>– Provide additional procedural logic on top of views.</a:t>
            </a:r>
          </a:p>
          <a:p>
            <a:pPr lvl="1" eaLnBrk="1" hangingPunct="1"/>
            <a:r>
              <a:rPr lang="en-US" sz="2000" b="1" i="1" dirty="0" smtClean="0">
                <a:solidFill>
                  <a:schemeClr val="accent2"/>
                </a:solidFill>
              </a:rPr>
              <a:t>Views</a:t>
            </a:r>
            <a:r>
              <a:rPr lang="en-US" sz="2000" b="1" dirty="0" smtClean="0">
                <a:solidFill>
                  <a:schemeClr val="accent2"/>
                </a:solidFill>
              </a:rPr>
              <a:t> </a:t>
            </a:r>
            <a:r>
              <a:rPr lang="en-US" sz="2000" dirty="0" smtClean="0"/>
              <a:t>– Prepare output in the context of the client application.</a:t>
            </a:r>
          </a:p>
          <a:p>
            <a:pPr lvl="1" eaLnBrk="1" hangingPunct="1"/>
            <a:r>
              <a:rPr lang="en-US" sz="2000" b="1" i="1" dirty="0" smtClean="0">
                <a:solidFill>
                  <a:schemeClr val="accent2"/>
                </a:solidFill>
              </a:rPr>
              <a:t>Definition Sets </a:t>
            </a:r>
            <a:r>
              <a:rPr lang="en-US" sz="2000" dirty="0" smtClean="0"/>
              <a:t>– Contains schema, WSDL and SQL definition sets</a:t>
            </a:r>
            <a:endParaRPr lang="en-US" sz="800" dirty="0" smtClean="0"/>
          </a:p>
          <a:p>
            <a:pPr eaLnBrk="1" hangingPunct="1"/>
            <a:r>
              <a:rPr lang="en-US" sz="2400" dirty="0" smtClean="0"/>
              <a:t>Naming Conventions for this layer</a:t>
            </a:r>
          </a:p>
          <a:p>
            <a:pPr lvl="1" eaLnBrk="1" hangingPunct="1"/>
            <a:r>
              <a:rPr lang="en-US" sz="2000" dirty="0" smtClean="0"/>
              <a:t>Application</a:t>
            </a:r>
          </a:p>
          <a:p>
            <a:pPr lvl="2" eaLnBrk="1" hangingPunct="1"/>
            <a:r>
              <a:rPr lang="en-US" sz="1800" dirty="0" smtClean="0"/>
              <a:t>Published</a:t>
            </a:r>
          </a:p>
          <a:p>
            <a:pPr lvl="2" eaLnBrk="1" hangingPunct="1"/>
            <a:r>
              <a:rPr lang="en-US" sz="1800" dirty="0" smtClean="0"/>
              <a:t>Services</a:t>
            </a:r>
          </a:p>
          <a:p>
            <a:pPr lvl="2" eaLnBrk="1" hangingPunct="1"/>
            <a:r>
              <a:rPr lang="en-US" sz="1800" dirty="0" smtClean="0"/>
              <a:t>Views</a:t>
            </a:r>
          </a:p>
          <a:p>
            <a:pPr lvl="2" eaLnBrk="1" hangingPunct="1"/>
            <a:r>
              <a:rPr lang="en-US" sz="1800" dirty="0" err="1" smtClean="0"/>
              <a:t>DefinitionSets</a:t>
            </a:r>
            <a:endParaRPr lang="en-US" sz="1800" dirty="0" smtClean="0"/>
          </a:p>
        </p:txBody>
      </p:sp>
      <p:grpSp>
        <p:nvGrpSpPr>
          <p:cNvPr id="28679" name="Group 18"/>
          <p:cNvGrpSpPr>
            <a:grpSpLocks/>
          </p:cNvGrpSpPr>
          <p:nvPr/>
        </p:nvGrpSpPr>
        <p:grpSpPr bwMode="auto">
          <a:xfrm rot="10800000" flipH="1">
            <a:off x="5867400" y="1401762"/>
            <a:ext cx="738188" cy="76200"/>
            <a:chOff x="5678967" y="1760538"/>
            <a:chExt cx="886933" cy="609600"/>
          </a:xfrm>
        </p:grpSpPr>
        <p:sp>
          <p:nvSpPr>
            <p:cNvPr id="28681" name="Line 9"/>
            <p:cNvSpPr>
              <a:spLocks noChangeShapeType="1"/>
            </p:cNvSpPr>
            <p:nvPr/>
          </p:nvSpPr>
          <p:spPr bwMode="auto">
            <a:xfrm>
              <a:off x="5692406" y="1760538"/>
              <a:ext cx="0" cy="609600"/>
            </a:xfrm>
            <a:prstGeom prst="line">
              <a:avLst/>
            </a:prstGeom>
            <a:noFill/>
            <a:ln w="28575">
              <a:solidFill>
                <a:srgbClr val="C822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2" name="Line 10"/>
            <p:cNvSpPr>
              <a:spLocks noChangeShapeType="1"/>
            </p:cNvSpPr>
            <p:nvPr/>
          </p:nvSpPr>
          <p:spPr bwMode="auto">
            <a:xfrm>
              <a:off x="5678967" y="2370138"/>
              <a:ext cx="886933" cy="0"/>
            </a:xfrm>
            <a:prstGeom prst="line">
              <a:avLst/>
            </a:prstGeom>
            <a:noFill/>
            <a:ln w="28575">
              <a:solidFill>
                <a:srgbClr val="C822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2868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4648200"/>
            <a:ext cx="2076450" cy="145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60369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4138613"/>
            <a:ext cx="3211513" cy="207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9699" name="Picture 1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008062"/>
            <a:ext cx="6019800"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13"/>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65900" y="1104900"/>
            <a:ext cx="25781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Rectangle 2"/>
          <p:cNvSpPr>
            <a:spLocks noGrp="1"/>
          </p:cNvSpPr>
          <p:nvPr>
            <p:ph type="title"/>
          </p:nvPr>
        </p:nvSpPr>
        <p:spPr/>
        <p:txBody>
          <a:bodyPr/>
          <a:lstStyle/>
          <a:p>
            <a:pPr eaLnBrk="1" hangingPunct="1"/>
            <a:r>
              <a:rPr lang="en-US" smtClean="0"/>
              <a:t>Data Abstraction Technical Design</a:t>
            </a:r>
            <a:br>
              <a:rPr lang="en-US" smtClean="0"/>
            </a:br>
            <a:r>
              <a:rPr lang="en-US" sz="1700" smtClean="0"/>
              <a:t>Application Layer (DefinitionSets)</a:t>
            </a:r>
          </a:p>
        </p:txBody>
      </p:sp>
      <p:grpSp>
        <p:nvGrpSpPr>
          <p:cNvPr id="29703" name="Group 11"/>
          <p:cNvGrpSpPr>
            <a:grpSpLocks/>
          </p:cNvGrpSpPr>
          <p:nvPr/>
        </p:nvGrpSpPr>
        <p:grpSpPr bwMode="auto">
          <a:xfrm>
            <a:off x="5562600" y="1646237"/>
            <a:ext cx="1066800" cy="809625"/>
            <a:chOff x="3504" y="1008"/>
            <a:chExt cx="768" cy="384"/>
          </a:xfrm>
        </p:grpSpPr>
        <p:sp>
          <p:nvSpPr>
            <p:cNvPr id="29707" name="Line 12"/>
            <p:cNvSpPr>
              <a:spLocks noChangeShapeType="1"/>
            </p:cNvSpPr>
            <p:nvPr/>
          </p:nvSpPr>
          <p:spPr bwMode="auto">
            <a:xfrm>
              <a:off x="3504" y="1384"/>
              <a:ext cx="576" cy="0"/>
            </a:xfrm>
            <a:prstGeom prst="line">
              <a:avLst/>
            </a:prstGeom>
            <a:noFill/>
            <a:ln w="28575">
              <a:solidFill>
                <a:srgbClr val="C822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8" name="Line 13"/>
            <p:cNvSpPr>
              <a:spLocks noChangeShapeType="1"/>
            </p:cNvSpPr>
            <p:nvPr/>
          </p:nvSpPr>
          <p:spPr bwMode="auto">
            <a:xfrm>
              <a:off x="4080" y="1008"/>
              <a:ext cx="0" cy="384"/>
            </a:xfrm>
            <a:prstGeom prst="line">
              <a:avLst/>
            </a:prstGeom>
            <a:noFill/>
            <a:ln w="28575">
              <a:solidFill>
                <a:srgbClr val="C822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9" name="Line 14"/>
            <p:cNvSpPr>
              <a:spLocks noChangeShapeType="1"/>
            </p:cNvSpPr>
            <p:nvPr/>
          </p:nvSpPr>
          <p:spPr bwMode="auto">
            <a:xfrm>
              <a:off x="4080" y="1016"/>
              <a:ext cx="192" cy="0"/>
            </a:xfrm>
            <a:prstGeom prst="line">
              <a:avLst/>
            </a:prstGeom>
            <a:noFill/>
            <a:ln w="28575">
              <a:solidFill>
                <a:srgbClr val="C822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9704" name="Rectangle 3"/>
          <p:cNvSpPr>
            <a:spLocks noGrp="1"/>
          </p:cNvSpPr>
          <p:nvPr>
            <p:ph type="body" idx="1"/>
          </p:nvPr>
        </p:nvSpPr>
        <p:spPr>
          <a:xfrm>
            <a:off x="230188" y="2959100"/>
            <a:ext cx="4646612" cy="3430588"/>
          </a:xfrm>
        </p:spPr>
        <p:txBody>
          <a:bodyPr/>
          <a:lstStyle/>
          <a:p>
            <a:pPr eaLnBrk="1" hangingPunct="1">
              <a:lnSpc>
                <a:spcPct val="80000"/>
              </a:lnSpc>
              <a:spcAft>
                <a:spcPts val="475"/>
              </a:spcAft>
              <a:buFont typeface="Wingdings" pitchFamily="2" charset="2"/>
              <a:buNone/>
            </a:pPr>
            <a:r>
              <a:rPr lang="en-US" sz="2000" b="1" u="sng" smtClean="0"/>
              <a:t>Definition Sets</a:t>
            </a:r>
          </a:p>
          <a:p>
            <a:pPr eaLnBrk="1" hangingPunct="1">
              <a:lnSpc>
                <a:spcPct val="80000"/>
              </a:lnSpc>
              <a:spcAft>
                <a:spcPts val="475"/>
              </a:spcAft>
            </a:pPr>
            <a:r>
              <a:rPr lang="en-US" sz="2000" smtClean="0"/>
              <a:t>Web Services “contract-first” WSDLs and Schemas</a:t>
            </a:r>
          </a:p>
          <a:p>
            <a:pPr eaLnBrk="1" hangingPunct="1">
              <a:lnSpc>
                <a:spcPct val="80000"/>
              </a:lnSpc>
              <a:spcAft>
                <a:spcPts val="475"/>
              </a:spcAft>
            </a:pPr>
            <a:r>
              <a:rPr lang="en-US" sz="2000" smtClean="0"/>
              <a:t>Schema Definition Sets</a:t>
            </a:r>
          </a:p>
          <a:p>
            <a:pPr eaLnBrk="1" hangingPunct="1">
              <a:lnSpc>
                <a:spcPct val="80000"/>
              </a:lnSpc>
              <a:spcAft>
                <a:spcPts val="475"/>
              </a:spcAft>
            </a:pPr>
            <a:r>
              <a:rPr lang="en-US" sz="2000" smtClean="0"/>
              <a:t>WSDL Definition Sets</a:t>
            </a:r>
          </a:p>
          <a:p>
            <a:pPr eaLnBrk="1" hangingPunct="1">
              <a:lnSpc>
                <a:spcPct val="80000"/>
              </a:lnSpc>
              <a:spcAft>
                <a:spcPts val="475"/>
              </a:spcAft>
            </a:pPr>
            <a:r>
              <a:rPr lang="en-US" sz="2000" smtClean="0"/>
              <a:t>SQL Definition Sets</a:t>
            </a:r>
          </a:p>
        </p:txBody>
      </p:sp>
      <p:pic>
        <p:nvPicPr>
          <p:cNvPr id="2970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6325" y="3278188"/>
            <a:ext cx="2949575" cy="182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cxnSp>
        <p:nvCxnSpPr>
          <p:cNvPr id="29706" name="Straight Arrow Connector 33"/>
          <p:cNvCxnSpPr>
            <a:cxnSpLocks noChangeShapeType="1"/>
          </p:cNvCxnSpPr>
          <p:nvPr/>
        </p:nvCxnSpPr>
        <p:spPr bwMode="auto">
          <a:xfrm flipH="1">
            <a:off x="6324600" y="4411663"/>
            <a:ext cx="590550" cy="688975"/>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3308765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3588" y="2743200"/>
            <a:ext cx="4575175" cy="346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23"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008062"/>
            <a:ext cx="6019800"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11"/>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65900" y="1104900"/>
            <a:ext cx="25781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Rectangle 2"/>
          <p:cNvSpPr>
            <a:spLocks noGrp="1"/>
          </p:cNvSpPr>
          <p:nvPr>
            <p:ph type="title"/>
          </p:nvPr>
        </p:nvSpPr>
        <p:spPr/>
        <p:txBody>
          <a:bodyPr/>
          <a:lstStyle/>
          <a:p>
            <a:pPr eaLnBrk="1" hangingPunct="1"/>
            <a:r>
              <a:rPr lang="en-US" smtClean="0"/>
              <a:t>Data Abstraction Technical Design</a:t>
            </a:r>
            <a:br>
              <a:rPr lang="en-US" smtClean="0"/>
            </a:br>
            <a:r>
              <a:rPr lang="en-US" sz="1700" smtClean="0"/>
              <a:t>Application Layer (Views)</a:t>
            </a:r>
          </a:p>
        </p:txBody>
      </p:sp>
      <p:sp>
        <p:nvSpPr>
          <p:cNvPr id="30727" name="Rectangle 3"/>
          <p:cNvSpPr>
            <a:spLocks noGrp="1"/>
          </p:cNvSpPr>
          <p:nvPr>
            <p:ph type="body" idx="1"/>
          </p:nvPr>
        </p:nvSpPr>
        <p:spPr>
          <a:xfrm>
            <a:off x="228600" y="2894013"/>
            <a:ext cx="4648200" cy="3154362"/>
          </a:xfrm>
        </p:spPr>
        <p:txBody>
          <a:bodyPr/>
          <a:lstStyle/>
          <a:p>
            <a:pPr eaLnBrk="1" hangingPunct="1">
              <a:lnSpc>
                <a:spcPct val="80000"/>
              </a:lnSpc>
              <a:spcAft>
                <a:spcPts val="475"/>
              </a:spcAft>
              <a:buFont typeface="Wingdings" pitchFamily="2" charset="2"/>
              <a:buNone/>
            </a:pPr>
            <a:r>
              <a:rPr lang="en-US" sz="2000" b="1" u="sng" smtClean="0"/>
              <a:t>Views</a:t>
            </a:r>
          </a:p>
          <a:p>
            <a:pPr eaLnBrk="1" hangingPunct="1">
              <a:lnSpc>
                <a:spcPct val="80000"/>
              </a:lnSpc>
              <a:spcAft>
                <a:spcPts val="475"/>
              </a:spcAft>
            </a:pPr>
            <a:r>
              <a:rPr lang="en-US" sz="2000" smtClean="0"/>
              <a:t>Map business views into expected client model</a:t>
            </a:r>
          </a:p>
          <a:p>
            <a:pPr eaLnBrk="1" hangingPunct="1">
              <a:lnSpc>
                <a:spcPct val="80000"/>
              </a:lnSpc>
              <a:spcAft>
                <a:spcPts val="475"/>
              </a:spcAft>
            </a:pPr>
            <a:r>
              <a:rPr lang="en-US" sz="2000" smtClean="0"/>
              <a:t>Expand queries to include multiple logical or abstract components as needed to fulfill client requests</a:t>
            </a:r>
          </a:p>
          <a:p>
            <a:pPr eaLnBrk="1" hangingPunct="1">
              <a:lnSpc>
                <a:spcPct val="80000"/>
              </a:lnSpc>
              <a:spcAft>
                <a:spcPts val="475"/>
              </a:spcAft>
            </a:pPr>
            <a:r>
              <a:rPr lang="en-US" sz="2000" smtClean="0"/>
              <a:t>Consumed by “Published” views</a:t>
            </a:r>
          </a:p>
        </p:txBody>
      </p:sp>
      <p:grpSp>
        <p:nvGrpSpPr>
          <p:cNvPr id="30728" name="Group 11"/>
          <p:cNvGrpSpPr>
            <a:grpSpLocks/>
          </p:cNvGrpSpPr>
          <p:nvPr/>
        </p:nvGrpSpPr>
        <p:grpSpPr bwMode="auto">
          <a:xfrm>
            <a:off x="5676900" y="1631950"/>
            <a:ext cx="914400" cy="519112"/>
            <a:chOff x="3504" y="1008"/>
            <a:chExt cx="768" cy="384"/>
          </a:xfrm>
        </p:grpSpPr>
        <p:sp>
          <p:nvSpPr>
            <p:cNvPr id="30729" name="Line 12"/>
            <p:cNvSpPr>
              <a:spLocks noChangeShapeType="1"/>
            </p:cNvSpPr>
            <p:nvPr/>
          </p:nvSpPr>
          <p:spPr bwMode="auto">
            <a:xfrm>
              <a:off x="3504" y="1384"/>
              <a:ext cx="576" cy="0"/>
            </a:xfrm>
            <a:prstGeom prst="line">
              <a:avLst/>
            </a:prstGeom>
            <a:noFill/>
            <a:ln w="28575">
              <a:solidFill>
                <a:srgbClr val="C822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0" name="Line 13"/>
            <p:cNvSpPr>
              <a:spLocks noChangeShapeType="1"/>
            </p:cNvSpPr>
            <p:nvPr/>
          </p:nvSpPr>
          <p:spPr bwMode="auto">
            <a:xfrm>
              <a:off x="4080" y="1008"/>
              <a:ext cx="0" cy="384"/>
            </a:xfrm>
            <a:prstGeom prst="line">
              <a:avLst/>
            </a:prstGeom>
            <a:noFill/>
            <a:ln w="28575">
              <a:solidFill>
                <a:srgbClr val="C822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1" name="Line 14"/>
            <p:cNvSpPr>
              <a:spLocks noChangeShapeType="1"/>
            </p:cNvSpPr>
            <p:nvPr/>
          </p:nvSpPr>
          <p:spPr bwMode="auto">
            <a:xfrm>
              <a:off x="4080" y="1016"/>
              <a:ext cx="192" cy="0"/>
            </a:xfrm>
            <a:prstGeom prst="line">
              <a:avLst/>
            </a:prstGeom>
            <a:noFill/>
            <a:ln w="28575">
              <a:solidFill>
                <a:srgbClr val="C822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3920961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008062"/>
            <a:ext cx="6019800"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7" name="Picture 1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65900" y="1104900"/>
            <a:ext cx="25781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Rectangle 3"/>
          <p:cNvSpPr>
            <a:spLocks noGrp="1"/>
          </p:cNvSpPr>
          <p:nvPr>
            <p:ph type="title"/>
          </p:nvPr>
        </p:nvSpPr>
        <p:spPr/>
        <p:txBody>
          <a:bodyPr/>
          <a:lstStyle/>
          <a:p>
            <a:pPr eaLnBrk="1" hangingPunct="1"/>
            <a:r>
              <a:rPr lang="en-US" smtClean="0"/>
              <a:t>Data Abstraction Technical Design</a:t>
            </a:r>
            <a:br>
              <a:rPr lang="en-US" smtClean="0"/>
            </a:br>
            <a:r>
              <a:rPr lang="en-US" sz="1700" smtClean="0"/>
              <a:t>Application Layer (Services)</a:t>
            </a:r>
          </a:p>
        </p:txBody>
      </p:sp>
      <p:sp>
        <p:nvSpPr>
          <p:cNvPr id="31750" name="Rectangle 4"/>
          <p:cNvSpPr>
            <a:spLocks noGrp="1"/>
          </p:cNvSpPr>
          <p:nvPr>
            <p:ph type="body" idx="1"/>
          </p:nvPr>
        </p:nvSpPr>
        <p:spPr>
          <a:xfrm>
            <a:off x="152400" y="2690813"/>
            <a:ext cx="3716338" cy="3481387"/>
          </a:xfrm>
        </p:spPr>
        <p:txBody>
          <a:bodyPr>
            <a:normAutofit fontScale="92500" lnSpcReduction="20000"/>
          </a:bodyPr>
          <a:lstStyle/>
          <a:p>
            <a:pPr eaLnBrk="1" hangingPunct="1">
              <a:lnSpc>
                <a:spcPct val="80000"/>
              </a:lnSpc>
              <a:buFont typeface="Wingdings" pitchFamily="2" charset="2"/>
              <a:buNone/>
            </a:pPr>
            <a:r>
              <a:rPr lang="en-US" sz="2000" b="1" u="sng" smtClean="0"/>
              <a:t>Services</a:t>
            </a:r>
          </a:p>
          <a:p>
            <a:pPr eaLnBrk="1" hangingPunct="1">
              <a:lnSpc>
                <a:spcPct val="80000"/>
              </a:lnSpc>
              <a:spcAft>
                <a:spcPts val="475"/>
              </a:spcAft>
            </a:pPr>
            <a:r>
              <a:rPr lang="en-US" sz="2000" smtClean="0"/>
              <a:t>Introduce SQL Procedures to impose governance and parameterized queries</a:t>
            </a:r>
          </a:p>
          <a:p>
            <a:pPr eaLnBrk="1" hangingPunct="1">
              <a:lnSpc>
                <a:spcPct val="80000"/>
              </a:lnSpc>
              <a:spcAft>
                <a:spcPts val="475"/>
              </a:spcAft>
            </a:pPr>
            <a:r>
              <a:rPr lang="en-US" sz="2000" smtClean="0"/>
              <a:t>Introduce selection criteria to narrow result sets </a:t>
            </a:r>
          </a:p>
          <a:p>
            <a:pPr eaLnBrk="1" hangingPunct="1">
              <a:lnSpc>
                <a:spcPct val="80000"/>
              </a:lnSpc>
              <a:spcAft>
                <a:spcPts val="475"/>
              </a:spcAft>
            </a:pPr>
            <a:r>
              <a:rPr lang="en-US" sz="2000" smtClean="0"/>
              <a:t>Introduce ordering, grouping and aggregation</a:t>
            </a:r>
          </a:p>
          <a:p>
            <a:pPr eaLnBrk="1" hangingPunct="1">
              <a:lnSpc>
                <a:spcPct val="80000"/>
              </a:lnSpc>
              <a:spcAft>
                <a:spcPts val="475"/>
              </a:spcAft>
            </a:pPr>
            <a:r>
              <a:rPr lang="en-US" sz="2000" smtClean="0"/>
              <a:t>Shape client views into XML documents</a:t>
            </a:r>
          </a:p>
          <a:p>
            <a:pPr eaLnBrk="1" hangingPunct="1">
              <a:lnSpc>
                <a:spcPct val="80000"/>
              </a:lnSpc>
              <a:spcAft>
                <a:spcPts val="475"/>
              </a:spcAft>
            </a:pPr>
            <a:r>
              <a:rPr lang="en-US" sz="2000" smtClean="0"/>
              <a:t>Publish as Web services or SQL Procedures</a:t>
            </a:r>
          </a:p>
        </p:txBody>
      </p:sp>
      <p:pic>
        <p:nvPicPr>
          <p:cNvPr id="31751"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8738" y="2895600"/>
            <a:ext cx="5275262" cy="3424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31752" name="Group 6"/>
          <p:cNvGrpSpPr>
            <a:grpSpLocks/>
          </p:cNvGrpSpPr>
          <p:nvPr/>
        </p:nvGrpSpPr>
        <p:grpSpPr bwMode="auto">
          <a:xfrm>
            <a:off x="5664200" y="1538287"/>
            <a:ext cx="914400" cy="430213"/>
            <a:chOff x="3504" y="1008"/>
            <a:chExt cx="768" cy="384"/>
          </a:xfrm>
        </p:grpSpPr>
        <p:sp>
          <p:nvSpPr>
            <p:cNvPr id="31753" name="Line 7"/>
            <p:cNvSpPr>
              <a:spLocks noChangeShapeType="1"/>
            </p:cNvSpPr>
            <p:nvPr/>
          </p:nvSpPr>
          <p:spPr bwMode="auto">
            <a:xfrm>
              <a:off x="3504" y="1384"/>
              <a:ext cx="576" cy="0"/>
            </a:xfrm>
            <a:prstGeom prst="line">
              <a:avLst/>
            </a:prstGeom>
            <a:noFill/>
            <a:ln w="28575">
              <a:solidFill>
                <a:srgbClr val="C822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4" name="Line 8"/>
            <p:cNvSpPr>
              <a:spLocks noChangeShapeType="1"/>
            </p:cNvSpPr>
            <p:nvPr/>
          </p:nvSpPr>
          <p:spPr bwMode="auto">
            <a:xfrm>
              <a:off x="4080" y="1008"/>
              <a:ext cx="0" cy="384"/>
            </a:xfrm>
            <a:prstGeom prst="line">
              <a:avLst/>
            </a:prstGeom>
            <a:noFill/>
            <a:ln w="28575">
              <a:solidFill>
                <a:srgbClr val="C822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5" name="Line 9"/>
            <p:cNvSpPr>
              <a:spLocks noChangeShapeType="1"/>
            </p:cNvSpPr>
            <p:nvPr/>
          </p:nvSpPr>
          <p:spPr bwMode="auto">
            <a:xfrm>
              <a:off x="4080" y="1016"/>
              <a:ext cx="192" cy="0"/>
            </a:xfrm>
            <a:prstGeom prst="line">
              <a:avLst/>
            </a:prstGeom>
            <a:noFill/>
            <a:ln w="28575">
              <a:solidFill>
                <a:srgbClr val="C822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111686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p:cNvSpPr>
          <p:nvPr>
            <p:ph type="title"/>
          </p:nvPr>
        </p:nvSpPr>
        <p:spPr/>
        <p:txBody>
          <a:bodyPr/>
          <a:lstStyle/>
          <a:p>
            <a:pPr eaLnBrk="1" hangingPunct="1"/>
            <a:r>
              <a:rPr lang="en-US" smtClean="0"/>
              <a:t>Agenda</a:t>
            </a:r>
          </a:p>
        </p:txBody>
      </p:sp>
      <p:sp>
        <p:nvSpPr>
          <p:cNvPr id="14340" name="Rectangle 3"/>
          <p:cNvSpPr>
            <a:spLocks noGrp="1"/>
          </p:cNvSpPr>
          <p:nvPr>
            <p:ph type="body" idx="1"/>
          </p:nvPr>
        </p:nvSpPr>
        <p:spPr/>
        <p:txBody>
          <a:bodyPr/>
          <a:lstStyle/>
          <a:p>
            <a:pPr eaLnBrk="1" hangingPunct="1"/>
            <a:r>
              <a:rPr lang="en-US" sz="2400" smtClean="0"/>
              <a:t>Data Abstraction Conceptual Design</a:t>
            </a:r>
          </a:p>
          <a:p>
            <a:pPr eaLnBrk="1" hangingPunct="1"/>
            <a:r>
              <a:rPr lang="en-US" sz="2400" smtClean="0"/>
              <a:t>Implementing Data Abstraction Design Concepts in Composite</a:t>
            </a:r>
          </a:p>
          <a:p>
            <a:pPr eaLnBrk="1" hangingPunct="1"/>
            <a:r>
              <a:rPr lang="en-US" sz="2400" smtClean="0"/>
              <a:t>Summary of Key Benefits</a:t>
            </a:r>
          </a:p>
          <a:p>
            <a:pPr eaLnBrk="1" hangingPunct="1"/>
            <a:r>
              <a:rPr lang="en-US" sz="2400" smtClean="0"/>
              <a:t>Practical Next Steps</a:t>
            </a:r>
          </a:p>
          <a:p>
            <a:pPr eaLnBrk="1" hangingPunct="1">
              <a:buFont typeface="Wingdings" pitchFamily="2" charset="2"/>
              <a:buNone/>
            </a:pPr>
            <a:endParaRPr lang="en-US" sz="2400" smtClean="0"/>
          </a:p>
          <a:p>
            <a:pPr eaLnBrk="1" hangingPunct="1"/>
            <a:endParaRPr lang="en-US" smtClean="0"/>
          </a:p>
          <a:p>
            <a:pPr eaLnBrk="1" hangingPunct="1"/>
            <a:endParaRPr lang="en-US" smtClean="0"/>
          </a:p>
        </p:txBody>
      </p:sp>
    </p:spTree>
    <p:extLst>
      <p:ext uri="{BB962C8B-B14F-4D97-AF65-F5344CB8AC3E}">
        <p14:creationId xmlns:p14="http://schemas.microsoft.com/office/powerpoint/2010/main" val="9130534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3738" y="2768600"/>
            <a:ext cx="2043112" cy="363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2771" name="Picture 1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008062"/>
            <a:ext cx="6019800"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Picture 18"/>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65900" y="1104900"/>
            <a:ext cx="25781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2525" y="4648200"/>
            <a:ext cx="1819275"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2774"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0" y="2847975"/>
            <a:ext cx="1828800"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2776" name="Rectangle 2"/>
          <p:cNvSpPr>
            <a:spLocks noGrp="1"/>
          </p:cNvSpPr>
          <p:nvPr>
            <p:ph type="title"/>
          </p:nvPr>
        </p:nvSpPr>
        <p:spPr/>
        <p:txBody>
          <a:bodyPr/>
          <a:lstStyle/>
          <a:p>
            <a:pPr eaLnBrk="1" hangingPunct="1"/>
            <a:r>
              <a:rPr lang="en-US" smtClean="0"/>
              <a:t>Data Abstraction Technical Design</a:t>
            </a:r>
            <a:br>
              <a:rPr lang="en-US" smtClean="0"/>
            </a:br>
            <a:r>
              <a:rPr lang="en-US" sz="1700" smtClean="0"/>
              <a:t>Application Layer (Published)</a:t>
            </a:r>
          </a:p>
        </p:txBody>
      </p:sp>
      <p:grpSp>
        <p:nvGrpSpPr>
          <p:cNvPr id="32777" name="Group 11"/>
          <p:cNvGrpSpPr>
            <a:grpSpLocks/>
          </p:cNvGrpSpPr>
          <p:nvPr/>
        </p:nvGrpSpPr>
        <p:grpSpPr bwMode="auto">
          <a:xfrm>
            <a:off x="5715000" y="1341437"/>
            <a:ext cx="914400" cy="419100"/>
            <a:chOff x="3504" y="1008"/>
            <a:chExt cx="768" cy="384"/>
          </a:xfrm>
        </p:grpSpPr>
        <p:sp>
          <p:nvSpPr>
            <p:cNvPr id="32784" name="Line 12"/>
            <p:cNvSpPr>
              <a:spLocks noChangeShapeType="1"/>
            </p:cNvSpPr>
            <p:nvPr/>
          </p:nvSpPr>
          <p:spPr bwMode="auto">
            <a:xfrm>
              <a:off x="3504" y="1384"/>
              <a:ext cx="576" cy="0"/>
            </a:xfrm>
            <a:prstGeom prst="line">
              <a:avLst/>
            </a:prstGeom>
            <a:noFill/>
            <a:ln w="28575">
              <a:solidFill>
                <a:srgbClr val="C822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5" name="Line 13"/>
            <p:cNvSpPr>
              <a:spLocks noChangeShapeType="1"/>
            </p:cNvSpPr>
            <p:nvPr/>
          </p:nvSpPr>
          <p:spPr bwMode="auto">
            <a:xfrm>
              <a:off x="4080" y="1008"/>
              <a:ext cx="0" cy="384"/>
            </a:xfrm>
            <a:prstGeom prst="line">
              <a:avLst/>
            </a:prstGeom>
            <a:noFill/>
            <a:ln w="28575">
              <a:solidFill>
                <a:srgbClr val="C822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6" name="Line 14"/>
            <p:cNvSpPr>
              <a:spLocks noChangeShapeType="1"/>
            </p:cNvSpPr>
            <p:nvPr/>
          </p:nvSpPr>
          <p:spPr bwMode="auto">
            <a:xfrm>
              <a:off x="4080" y="1016"/>
              <a:ext cx="192" cy="0"/>
            </a:xfrm>
            <a:prstGeom prst="line">
              <a:avLst/>
            </a:prstGeom>
            <a:noFill/>
            <a:ln w="28575">
              <a:solidFill>
                <a:srgbClr val="C822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2778" name="Rectangle 3"/>
          <p:cNvSpPr>
            <a:spLocks noGrp="1"/>
          </p:cNvSpPr>
          <p:nvPr>
            <p:ph type="body" idx="1"/>
          </p:nvPr>
        </p:nvSpPr>
        <p:spPr>
          <a:xfrm>
            <a:off x="230188" y="2959100"/>
            <a:ext cx="4646612" cy="3430588"/>
          </a:xfrm>
        </p:spPr>
        <p:txBody>
          <a:bodyPr/>
          <a:lstStyle/>
          <a:p>
            <a:pPr eaLnBrk="1" hangingPunct="1">
              <a:lnSpc>
                <a:spcPct val="80000"/>
              </a:lnSpc>
              <a:spcAft>
                <a:spcPts val="475"/>
              </a:spcAft>
              <a:buFont typeface="Wingdings" pitchFamily="2" charset="2"/>
              <a:buNone/>
            </a:pPr>
            <a:r>
              <a:rPr lang="en-US" sz="2000" b="1" u="sng" smtClean="0"/>
              <a:t>Published</a:t>
            </a:r>
          </a:p>
          <a:p>
            <a:pPr eaLnBrk="1" hangingPunct="1">
              <a:lnSpc>
                <a:spcPct val="80000"/>
              </a:lnSpc>
              <a:spcAft>
                <a:spcPts val="475"/>
              </a:spcAft>
            </a:pPr>
            <a:r>
              <a:rPr lang="en-US" sz="2000" smtClean="0"/>
              <a:t>Create a contract with the application consumer</a:t>
            </a:r>
          </a:p>
          <a:p>
            <a:pPr eaLnBrk="1" hangingPunct="1">
              <a:lnSpc>
                <a:spcPct val="80000"/>
              </a:lnSpc>
              <a:spcAft>
                <a:spcPts val="475"/>
              </a:spcAft>
            </a:pPr>
            <a:r>
              <a:rPr lang="en-US" sz="2000" smtClean="0"/>
              <a:t>Explicit type casting of views</a:t>
            </a:r>
          </a:p>
          <a:p>
            <a:pPr eaLnBrk="1" hangingPunct="1">
              <a:lnSpc>
                <a:spcPct val="80000"/>
              </a:lnSpc>
              <a:spcAft>
                <a:spcPts val="475"/>
              </a:spcAft>
            </a:pPr>
            <a:r>
              <a:rPr lang="en-US" sz="2000" smtClean="0"/>
              <a:t>Views published to Composite Databases “/services/databases/DB”</a:t>
            </a:r>
          </a:p>
          <a:p>
            <a:pPr eaLnBrk="1" hangingPunct="1">
              <a:lnSpc>
                <a:spcPct val="80000"/>
              </a:lnSpc>
              <a:spcAft>
                <a:spcPts val="475"/>
              </a:spcAft>
            </a:pPr>
            <a:r>
              <a:rPr lang="en-US" sz="2000" smtClean="0"/>
              <a:t>Implementation procedures published to Composite Web Services “/services/webservices/WS”</a:t>
            </a:r>
          </a:p>
        </p:txBody>
      </p:sp>
      <p:cxnSp>
        <p:nvCxnSpPr>
          <p:cNvPr id="32779" name="Straight Arrow Connector 16"/>
          <p:cNvCxnSpPr>
            <a:cxnSpLocks noChangeShapeType="1"/>
          </p:cNvCxnSpPr>
          <p:nvPr/>
        </p:nvCxnSpPr>
        <p:spPr bwMode="auto">
          <a:xfrm flipH="1">
            <a:off x="6400800" y="3429000"/>
            <a:ext cx="1143000" cy="60960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0" name="Straight Arrow Connector 19"/>
          <p:cNvCxnSpPr>
            <a:cxnSpLocks noChangeShapeType="1"/>
          </p:cNvCxnSpPr>
          <p:nvPr/>
        </p:nvCxnSpPr>
        <p:spPr bwMode="auto">
          <a:xfrm flipH="1">
            <a:off x="6629400" y="3733800"/>
            <a:ext cx="914400" cy="48895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1" name="Straight Arrow Connector 22"/>
          <p:cNvCxnSpPr>
            <a:cxnSpLocks noChangeShapeType="1"/>
          </p:cNvCxnSpPr>
          <p:nvPr/>
        </p:nvCxnSpPr>
        <p:spPr bwMode="auto">
          <a:xfrm flipH="1">
            <a:off x="6629400" y="3986213"/>
            <a:ext cx="914400" cy="473075"/>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2" name="Straight Arrow Connector 33"/>
          <p:cNvCxnSpPr>
            <a:cxnSpLocks noChangeShapeType="1"/>
          </p:cNvCxnSpPr>
          <p:nvPr/>
        </p:nvCxnSpPr>
        <p:spPr bwMode="auto">
          <a:xfrm flipH="1">
            <a:off x="6515100" y="5445125"/>
            <a:ext cx="1028700" cy="231775"/>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3" name="Straight Arrow Connector 35"/>
          <p:cNvCxnSpPr>
            <a:cxnSpLocks noChangeShapeType="1"/>
          </p:cNvCxnSpPr>
          <p:nvPr/>
        </p:nvCxnSpPr>
        <p:spPr bwMode="auto">
          <a:xfrm flipH="1">
            <a:off x="6543675" y="5210175"/>
            <a:ext cx="1000125" cy="23495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3462838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p:cNvSpPr>
          <p:nvPr>
            <p:ph type="title"/>
          </p:nvPr>
        </p:nvSpPr>
        <p:spPr>
          <a:xfrm>
            <a:off x="381000" y="0"/>
            <a:ext cx="8229600" cy="838200"/>
          </a:xfrm>
        </p:spPr>
        <p:txBody>
          <a:bodyPr/>
          <a:lstStyle/>
          <a:p>
            <a:pPr eaLnBrk="1" hangingPunct="1"/>
            <a:r>
              <a:rPr lang="en-US" smtClean="0"/>
              <a:t>Data Abstraction Scalability</a:t>
            </a:r>
            <a:br>
              <a:rPr lang="en-US" smtClean="0"/>
            </a:br>
            <a:r>
              <a:rPr lang="en-US" sz="1700" smtClean="0"/>
              <a:t>Composite Active Cluster</a:t>
            </a:r>
          </a:p>
        </p:txBody>
      </p:sp>
      <p:sp>
        <p:nvSpPr>
          <p:cNvPr id="33796" name="Rectangle 3"/>
          <p:cNvSpPr>
            <a:spLocks noGrp="1"/>
          </p:cNvSpPr>
          <p:nvPr>
            <p:ph type="body" idx="1"/>
          </p:nvPr>
        </p:nvSpPr>
        <p:spPr>
          <a:xfrm>
            <a:off x="228600" y="1219200"/>
            <a:ext cx="4724400" cy="4876800"/>
          </a:xfrm>
        </p:spPr>
        <p:txBody>
          <a:bodyPr/>
          <a:lstStyle/>
          <a:p>
            <a:pPr eaLnBrk="1" hangingPunct="1">
              <a:lnSpc>
                <a:spcPct val="90000"/>
              </a:lnSpc>
            </a:pPr>
            <a:r>
              <a:rPr lang="en-US" sz="2400" smtClean="0"/>
              <a:t>Capabilities</a:t>
            </a:r>
          </a:p>
          <a:p>
            <a:pPr lvl="1" eaLnBrk="1" hangingPunct="1">
              <a:lnSpc>
                <a:spcPct val="90000"/>
              </a:lnSpc>
            </a:pPr>
            <a:r>
              <a:rPr lang="en-US" sz="2000" smtClean="0"/>
              <a:t>Active/active Clustering</a:t>
            </a:r>
          </a:p>
          <a:p>
            <a:pPr lvl="1" eaLnBrk="1" hangingPunct="1">
              <a:lnSpc>
                <a:spcPct val="90000"/>
              </a:lnSpc>
            </a:pPr>
            <a:r>
              <a:rPr lang="en-US" sz="2000" smtClean="0"/>
              <a:t>Shared Cluster Cache</a:t>
            </a:r>
          </a:p>
          <a:p>
            <a:pPr lvl="1" eaLnBrk="1" hangingPunct="1">
              <a:lnSpc>
                <a:spcPct val="90000"/>
              </a:lnSpc>
            </a:pPr>
            <a:r>
              <a:rPr lang="en-US" sz="2000" smtClean="0"/>
              <a:t>Replicated Metadata Repository</a:t>
            </a:r>
          </a:p>
          <a:p>
            <a:pPr lvl="1" eaLnBrk="1" hangingPunct="1">
              <a:lnSpc>
                <a:spcPct val="90000"/>
              </a:lnSpc>
            </a:pPr>
            <a:endParaRPr lang="en-US" sz="2000" smtClean="0"/>
          </a:p>
          <a:p>
            <a:pPr eaLnBrk="1" hangingPunct="1">
              <a:lnSpc>
                <a:spcPct val="90000"/>
              </a:lnSpc>
            </a:pPr>
            <a:r>
              <a:rPr lang="en-US" sz="2400" smtClean="0"/>
              <a:t>Advantages</a:t>
            </a:r>
          </a:p>
          <a:p>
            <a:pPr lvl="1" eaLnBrk="1" hangingPunct="1">
              <a:lnSpc>
                <a:spcPct val="90000"/>
              </a:lnSpc>
            </a:pPr>
            <a:r>
              <a:rPr lang="en-US" sz="2000" smtClean="0"/>
              <a:t>Simplify your IT architecture</a:t>
            </a:r>
          </a:p>
          <a:p>
            <a:pPr lvl="1" eaLnBrk="1" hangingPunct="1">
              <a:lnSpc>
                <a:spcPct val="90000"/>
              </a:lnSpc>
            </a:pPr>
            <a:r>
              <a:rPr lang="en-US" sz="2000" smtClean="0"/>
              <a:t>Reduce total cost of ownership</a:t>
            </a:r>
          </a:p>
        </p:txBody>
      </p:sp>
      <p:grpSp>
        <p:nvGrpSpPr>
          <p:cNvPr id="33797" name="Group 101"/>
          <p:cNvGrpSpPr>
            <a:grpSpLocks/>
          </p:cNvGrpSpPr>
          <p:nvPr/>
        </p:nvGrpSpPr>
        <p:grpSpPr bwMode="auto">
          <a:xfrm>
            <a:off x="4953000" y="1524000"/>
            <a:ext cx="4051300" cy="3048000"/>
            <a:chOff x="3072" y="1296"/>
            <a:chExt cx="2552" cy="1920"/>
          </a:xfrm>
        </p:grpSpPr>
        <p:sp>
          <p:nvSpPr>
            <p:cNvPr id="33798" name="Oval 5"/>
            <p:cNvSpPr>
              <a:spLocks noChangeArrowheads="1"/>
            </p:cNvSpPr>
            <p:nvPr/>
          </p:nvSpPr>
          <p:spPr bwMode="auto">
            <a:xfrm>
              <a:off x="3822" y="1728"/>
              <a:ext cx="1056" cy="1056"/>
            </a:xfrm>
            <a:prstGeom prst="ellipse">
              <a:avLst/>
            </a:prstGeom>
            <a:solidFill>
              <a:srgbClr val="FFFFFF"/>
            </a:solidFill>
            <a:ln w="57150" algn="ctr">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FontTx/>
                <a:buChar char="•"/>
              </a:pPr>
              <a:endParaRPr lang="en-US" sz="1800">
                <a:solidFill>
                  <a:schemeClr val="tx1"/>
                </a:solidFill>
              </a:endParaRPr>
            </a:p>
          </p:txBody>
        </p:sp>
        <p:sp>
          <p:nvSpPr>
            <p:cNvPr id="33799" name="Oval 6"/>
            <p:cNvSpPr>
              <a:spLocks noChangeArrowheads="1"/>
            </p:cNvSpPr>
            <p:nvPr/>
          </p:nvSpPr>
          <p:spPr bwMode="auto">
            <a:xfrm>
              <a:off x="4123" y="2028"/>
              <a:ext cx="477" cy="468"/>
            </a:xfrm>
            <a:prstGeom prst="ellipse">
              <a:avLst/>
            </a:prstGeom>
            <a:solidFill>
              <a:srgbClr val="0F384C"/>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en-US" sz="1200" b="1"/>
                <a:t>Active</a:t>
              </a:r>
            </a:p>
            <a:p>
              <a:pPr algn="ctr">
                <a:spcBef>
                  <a:spcPct val="20000"/>
                </a:spcBef>
              </a:pPr>
              <a:r>
                <a:rPr lang="en-US" sz="1200" b="1"/>
                <a:t>Cluster</a:t>
              </a:r>
            </a:p>
          </p:txBody>
        </p:sp>
        <p:grpSp>
          <p:nvGrpSpPr>
            <p:cNvPr id="33800" name="Group 55"/>
            <p:cNvGrpSpPr>
              <a:grpSpLocks/>
            </p:cNvGrpSpPr>
            <p:nvPr/>
          </p:nvGrpSpPr>
          <p:grpSpPr bwMode="auto">
            <a:xfrm>
              <a:off x="3072" y="2016"/>
              <a:ext cx="920" cy="528"/>
              <a:chOff x="2680" y="2928"/>
              <a:chExt cx="920" cy="528"/>
            </a:xfrm>
          </p:grpSpPr>
          <p:sp>
            <p:nvSpPr>
              <p:cNvPr id="33846" name="AutoShape 13"/>
              <p:cNvSpPr>
                <a:spLocks noChangeArrowheads="1"/>
              </p:cNvSpPr>
              <p:nvPr/>
            </p:nvSpPr>
            <p:spPr bwMode="auto">
              <a:xfrm>
                <a:off x="2680" y="2928"/>
                <a:ext cx="920" cy="519"/>
              </a:xfrm>
              <a:prstGeom prst="cube">
                <a:avLst>
                  <a:gd name="adj" fmla="val 25000"/>
                </a:avLst>
              </a:prstGeom>
              <a:solidFill>
                <a:srgbClr val="C82228"/>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3847" name="Group 41"/>
              <p:cNvGrpSpPr>
                <a:grpSpLocks/>
              </p:cNvGrpSpPr>
              <p:nvPr/>
            </p:nvGrpSpPr>
            <p:grpSpPr bwMode="auto">
              <a:xfrm>
                <a:off x="2680" y="3051"/>
                <a:ext cx="795" cy="405"/>
                <a:chOff x="231" y="1056"/>
                <a:chExt cx="5406" cy="2448"/>
              </a:xfrm>
            </p:grpSpPr>
            <p:sp>
              <p:nvSpPr>
                <p:cNvPr id="33855" name="Rectangle 42"/>
                <p:cNvSpPr>
                  <a:spLocks noChangeArrowheads="1"/>
                </p:cNvSpPr>
                <p:nvPr/>
              </p:nvSpPr>
              <p:spPr bwMode="auto">
                <a:xfrm>
                  <a:off x="232" y="1063"/>
                  <a:ext cx="5405" cy="2441"/>
                </a:xfrm>
                <a:prstGeom prst="rect">
                  <a:avLst/>
                </a:prstGeom>
                <a:solidFill>
                  <a:schemeClr val="bg1"/>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56" name="Rectangle 43"/>
                <p:cNvSpPr>
                  <a:spLocks noChangeArrowheads="1"/>
                </p:cNvSpPr>
                <p:nvPr/>
              </p:nvSpPr>
              <p:spPr bwMode="auto">
                <a:xfrm rot="5400000">
                  <a:off x="2623" y="490"/>
                  <a:ext cx="624" cy="5404"/>
                </a:xfrm>
                <a:prstGeom prst="rect">
                  <a:avLst/>
                </a:prstGeom>
                <a:solidFill>
                  <a:schemeClr val="bg1">
                    <a:alpha val="39999"/>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57" name="Rectangle 44"/>
                <p:cNvSpPr>
                  <a:spLocks noChangeArrowheads="1"/>
                </p:cNvSpPr>
                <p:nvPr/>
              </p:nvSpPr>
              <p:spPr bwMode="auto">
                <a:xfrm rot="5400000">
                  <a:off x="2623" y="-134"/>
                  <a:ext cx="624" cy="5404"/>
                </a:xfrm>
                <a:prstGeom prst="rect">
                  <a:avLst/>
                </a:prstGeom>
                <a:solidFill>
                  <a:schemeClr val="bg1">
                    <a:alpha val="20000"/>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sz="1400">
                    <a:solidFill>
                      <a:schemeClr val="tx1"/>
                    </a:solidFill>
                  </a:endParaRPr>
                </a:p>
              </p:txBody>
            </p:sp>
            <p:sp>
              <p:nvSpPr>
                <p:cNvPr id="33858" name="Rectangle 45"/>
                <p:cNvSpPr>
                  <a:spLocks noChangeArrowheads="1"/>
                </p:cNvSpPr>
                <p:nvPr/>
              </p:nvSpPr>
              <p:spPr bwMode="auto">
                <a:xfrm rot="5400000">
                  <a:off x="2620" y="-755"/>
                  <a:ext cx="624" cy="5397"/>
                </a:xfrm>
                <a:prstGeom prst="rect">
                  <a:avLst/>
                </a:prstGeom>
                <a:solidFill>
                  <a:schemeClr val="bg1">
                    <a:alpha val="39999"/>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59" name="Rectangle 46"/>
                <p:cNvSpPr>
                  <a:spLocks noChangeArrowheads="1"/>
                </p:cNvSpPr>
                <p:nvPr/>
              </p:nvSpPr>
              <p:spPr bwMode="auto">
                <a:xfrm rot="5400000">
                  <a:off x="2642" y="-1355"/>
                  <a:ext cx="576" cy="5397"/>
                </a:xfrm>
                <a:prstGeom prst="rect">
                  <a:avLst/>
                </a:prstGeom>
                <a:solidFill>
                  <a:schemeClr val="bg1">
                    <a:alpha val="20000"/>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marL="342900" indent="-342900" algn="ctr"/>
                  <a:endParaRPr lang="en-US" sz="1400">
                    <a:solidFill>
                      <a:schemeClr val="tx1"/>
                    </a:solidFill>
                  </a:endParaRPr>
                </a:p>
              </p:txBody>
            </p:sp>
          </p:grpSp>
          <p:grpSp>
            <p:nvGrpSpPr>
              <p:cNvPr id="33848" name="Group 33"/>
              <p:cNvGrpSpPr>
                <a:grpSpLocks/>
              </p:cNvGrpSpPr>
              <p:nvPr/>
            </p:nvGrpSpPr>
            <p:grpSpPr bwMode="auto">
              <a:xfrm>
                <a:off x="2680" y="3051"/>
                <a:ext cx="795" cy="405"/>
                <a:chOff x="231" y="1056"/>
                <a:chExt cx="5406" cy="2448"/>
              </a:xfrm>
            </p:grpSpPr>
            <p:sp>
              <p:nvSpPr>
                <p:cNvPr id="33850" name="Rectangle 34"/>
                <p:cNvSpPr>
                  <a:spLocks noChangeArrowheads="1"/>
                </p:cNvSpPr>
                <p:nvPr/>
              </p:nvSpPr>
              <p:spPr bwMode="auto">
                <a:xfrm>
                  <a:off x="232" y="1063"/>
                  <a:ext cx="5405" cy="2441"/>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51" name="Rectangle 35"/>
                <p:cNvSpPr>
                  <a:spLocks noChangeArrowheads="1"/>
                </p:cNvSpPr>
                <p:nvPr/>
              </p:nvSpPr>
              <p:spPr bwMode="auto">
                <a:xfrm rot="5400000">
                  <a:off x="2623" y="490"/>
                  <a:ext cx="624" cy="5404"/>
                </a:xfrm>
                <a:prstGeom prst="rect">
                  <a:avLst/>
                </a:prstGeom>
                <a:solidFill>
                  <a:schemeClr val="bg2">
                    <a:alpha val="39999"/>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52" name="Rectangle 36"/>
                <p:cNvSpPr>
                  <a:spLocks noChangeArrowheads="1"/>
                </p:cNvSpPr>
                <p:nvPr/>
              </p:nvSpPr>
              <p:spPr bwMode="auto">
                <a:xfrm rot="5400000">
                  <a:off x="2623" y="-134"/>
                  <a:ext cx="624" cy="5404"/>
                </a:xfrm>
                <a:prstGeom prst="rect">
                  <a:avLst/>
                </a:prstGeom>
                <a:solidFill>
                  <a:schemeClr val="bg2">
                    <a:alpha val="20000"/>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sz="1400">
                    <a:solidFill>
                      <a:schemeClr val="tx1"/>
                    </a:solidFill>
                  </a:endParaRPr>
                </a:p>
              </p:txBody>
            </p:sp>
            <p:sp>
              <p:nvSpPr>
                <p:cNvPr id="33853" name="Rectangle 37"/>
                <p:cNvSpPr>
                  <a:spLocks noChangeArrowheads="1"/>
                </p:cNvSpPr>
                <p:nvPr/>
              </p:nvSpPr>
              <p:spPr bwMode="auto">
                <a:xfrm rot="5400000">
                  <a:off x="2620" y="-755"/>
                  <a:ext cx="624" cy="5397"/>
                </a:xfrm>
                <a:prstGeom prst="rect">
                  <a:avLst/>
                </a:prstGeom>
                <a:solidFill>
                  <a:schemeClr val="bg2">
                    <a:alpha val="39999"/>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54" name="Rectangle 38"/>
                <p:cNvSpPr>
                  <a:spLocks noChangeArrowheads="1"/>
                </p:cNvSpPr>
                <p:nvPr/>
              </p:nvSpPr>
              <p:spPr bwMode="auto">
                <a:xfrm rot="5400000">
                  <a:off x="2642" y="-1355"/>
                  <a:ext cx="576" cy="5397"/>
                </a:xfrm>
                <a:prstGeom prst="rect">
                  <a:avLst/>
                </a:prstGeom>
                <a:solidFill>
                  <a:schemeClr val="bg2">
                    <a:alpha val="20000"/>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marL="342900" indent="-342900" algn="ctr"/>
                  <a:endParaRPr lang="en-US" sz="1400">
                    <a:solidFill>
                      <a:schemeClr val="tx1"/>
                    </a:solidFill>
                  </a:endParaRPr>
                </a:p>
              </p:txBody>
            </p:sp>
          </p:grpSp>
          <p:sp>
            <p:nvSpPr>
              <p:cNvPr id="33849" name="Text Box 54"/>
              <p:cNvSpPr txBox="1">
                <a:spLocks noChangeArrowheads="1"/>
              </p:cNvSpPr>
              <p:nvPr/>
            </p:nvSpPr>
            <p:spPr bwMode="auto">
              <a:xfrm>
                <a:off x="2688" y="3044"/>
                <a:ext cx="84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200" b="1">
                    <a:solidFill>
                      <a:schemeClr val="tx1"/>
                    </a:solidFill>
                  </a:rPr>
                  <a:t>Composite</a:t>
                </a:r>
              </a:p>
              <a:p>
                <a:pPr algn="ctr" eaLnBrk="1" hangingPunct="1"/>
                <a:r>
                  <a:rPr lang="en-US" sz="1200" b="1">
                    <a:solidFill>
                      <a:schemeClr val="tx1"/>
                    </a:solidFill>
                  </a:rPr>
                  <a:t>Information</a:t>
                </a:r>
              </a:p>
              <a:p>
                <a:pPr algn="ctr" eaLnBrk="1" hangingPunct="1"/>
                <a:r>
                  <a:rPr lang="en-US" sz="1200" b="1">
                    <a:solidFill>
                      <a:schemeClr val="tx1"/>
                    </a:solidFill>
                  </a:rPr>
                  <a:t>Server</a:t>
                </a:r>
              </a:p>
            </p:txBody>
          </p:sp>
        </p:grpSp>
        <p:grpSp>
          <p:nvGrpSpPr>
            <p:cNvPr id="33801" name="Group 56"/>
            <p:cNvGrpSpPr>
              <a:grpSpLocks/>
            </p:cNvGrpSpPr>
            <p:nvPr/>
          </p:nvGrpSpPr>
          <p:grpSpPr bwMode="auto">
            <a:xfrm>
              <a:off x="3936" y="2688"/>
              <a:ext cx="920" cy="528"/>
              <a:chOff x="2680" y="2928"/>
              <a:chExt cx="920" cy="528"/>
            </a:xfrm>
          </p:grpSpPr>
          <p:sp>
            <p:nvSpPr>
              <p:cNvPr id="33832" name="AutoShape 57"/>
              <p:cNvSpPr>
                <a:spLocks noChangeArrowheads="1"/>
              </p:cNvSpPr>
              <p:nvPr/>
            </p:nvSpPr>
            <p:spPr bwMode="auto">
              <a:xfrm>
                <a:off x="2680" y="2928"/>
                <a:ext cx="920" cy="519"/>
              </a:xfrm>
              <a:prstGeom prst="cube">
                <a:avLst>
                  <a:gd name="adj" fmla="val 25000"/>
                </a:avLst>
              </a:prstGeom>
              <a:solidFill>
                <a:srgbClr val="C82228"/>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3833" name="Group 58"/>
              <p:cNvGrpSpPr>
                <a:grpSpLocks/>
              </p:cNvGrpSpPr>
              <p:nvPr/>
            </p:nvGrpSpPr>
            <p:grpSpPr bwMode="auto">
              <a:xfrm>
                <a:off x="2680" y="3051"/>
                <a:ext cx="795" cy="405"/>
                <a:chOff x="231" y="1056"/>
                <a:chExt cx="5406" cy="2448"/>
              </a:xfrm>
            </p:grpSpPr>
            <p:sp>
              <p:nvSpPr>
                <p:cNvPr id="33841" name="Rectangle 59"/>
                <p:cNvSpPr>
                  <a:spLocks noChangeArrowheads="1"/>
                </p:cNvSpPr>
                <p:nvPr/>
              </p:nvSpPr>
              <p:spPr bwMode="auto">
                <a:xfrm>
                  <a:off x="232" y="1063"/>
                  <a:ext cx="5405" cy="2441"/>
                </a:xfrm>
                <a:prstGeom prst="rect">
                  <a:avLst/>
                </a:prstGeom>
                <a:solidFill>
                  <a:schemeClr val="bg1"/>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42" name="Rectangle 60"/>
                <p:cNvSpPr>
                  <a:spLocks noChangeArrowheads="1"/>
                </p:cNvSpPr>
                <p:nvPr/>
              </p:nvSpPr>
              <p:spPr bwMode="auto">
                <a:xfrm rot="5400000">
                  <a:off x="2623" y="490"/>
                  <a:ext cx="624" cy="5404"/>
                </a:xfrm>
                <a:prstGeom prst="rect">
                  <a:avLst/>
                </a:prstGeom>
                <a:solidFill>
                  <a:schemeClr val="bg1">
                    <a:alpha val="39999"/>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43" name="Rectangle 61"/>
                <p:cNvSpPr>
                  <a:spLocks noChangeArrowheads="1"/>
                </p:cNvSpPr>
                <p:nvPr/>
              </p:nvSpPr>
              <p:spPr bwMode="auto">
                <a:xfrm rot="5400000">
                  <a:off x="2623" y="-134"/>
                  <a:ext cx="624" cy="5404"/>
                </a:xfrm>
                <a:prstGeom prst="rect">
                  <a:avLst/>
                </a:prstGeom>
                <a:solidFill>
                  <a:schemeClr val="bg1">
                    <a:alpha val="20000"/>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sz="1400">
                    <a:solidFill>
                      <a:schemeClr val="tx1"/>
                    </a:solidFill>
                  </a:endParaRPr>
                </a:p>
              </p:txBody>
            </p:sp>
            <p:sp>
              <p:nvSpPr>
                <p:cNvPr id="33844" name="Rectangle 62"/>
                <p:cNvSpPr>
                  <a:spLocks noChangeArrowheads="1"/>
                </p:cNvSpPr>
                <p:nvPr/>
              </p:nvSpPr>
              <p:spPr bwMode="auto">
                <a:xfrm rot="5400000">
                  <a:off x="2620" y="-755"/>
                  <a:ext cx="624" cy="5397"/>
                </a:xfrm>
                <a:prstGeom prst="rect">
                  <a:avLst/>
                </a:prstGeom>
                <a:solidFill>
                  <a:schemeClr val="bg1">
                    <a:alpha val="39999"/>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45" name="Rectangle 63"/>
                <p:cNvSpPr>
                  <a:spLocks noChangeArrowheads="1"/>
                </p:cNvSpPr>
                <p:nvPr/>
              </p:nvSpPr>
              <p:spPr bwMode="auto">
                <a:xfrm rot="5400000">
                  <a:off x="2642" y="-1355"/>
                  <a:ext cx="576" cy="5397"/>
                </a:xfrm>
                <a:prstGeom prst="rect">
                  <a:avLst/>
                </a:prstGeom>
                <a:solidFill>
                  <a:schemeClr val="bg1">
                    <a:alpha val="20000"/>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marL="342900" indent="-342900" algn="ctr"/>
                  <a:endParaRPr lang="en-US" sz="1400">
                    <a:solidFill>
                      <a:schemeClr val="tx1"/>
                    </a:solidFill>
                  </a:endParaRPr>
                </a:p>
              </p:txBody>
            </p:sp>
          </p:grpSp>
          <p:grpSp>
            <p:nvGrpSpPr>
              <p:cNvPr id="33834" name="Group 64"/>
              <p:cNvGrpSpPr>
                <a:grpSpLocks/>
              </p:cNvGrpSpPr>
              <p:nvPr/>
            </p:nvGrpSpPr>
            <p:grpSpPr bwMode="auto">
              <a:xfrm>
                <a:off x="2680" y="3051"/>
                <a:ext cx="795" cy="405"/>
                <a:chOff x="231" y="1056"/>
                <a:chExt cx="5406" cy="2448"/>
              </a:xfrm>
            </p:grpSpPr>
            <p:sp>
              <p:nvSpPr>
                <p:cNvPr id="33836" name="Rectangle 65"/>
                <p:cNvSpPr>
                  <a:spLocks noChangeArrowheads="1"/>
                </p:cNvSpPr>
                <p:nvPr/>
              </p:nvSpPr>
              <p:spPr bwMode="auto">
                <a:xfrm>
                  <a:off x="232" y="1063"/>
                  <a:ext cx="5405" cy="2441"/>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37" name="Rectangle 66"/>
                <p:cNvSpPr>
                  <a:spLocks noChangeArrowheads="1"/>
                </p:cNvSpPr>
                <p:nvPr/>
              </p:nvSpPr>
              <p:spPr bwMode="auto">
                <a:xfrm rot="5400000">
                  <a:off x="2623" y="490"/>
                  <a:ext cx="624" cy="5404"/>
                </a:xfrm>
                <a:prstGeom prst="rect">
                  <a:avLst/>
                </a:prstGeom>
                <a:solidFill>
                  <a:schemeClr val="bg2">
                    <a:alpha val="39999"/>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38" name="Rectangle 67"/>
                <p:cNvSpPr>
                  <a:spLocks noChangeArrowheads="1"/>
                </p:cNvSpPr>
                <p:nvPr/>
              </p:nvSpPr>
              <p:spPr bwMode="auto">
                <a:xfrm rot="5400000">
                  <a:off x="2623" y="-134"/>
                  <a:ext cx="624" cy="5404"/>
                </a:xfrm>
                <a:prstGeom prst="rect">
                  <a:avLst/>
                </a:prstGeom>
                <a:solidFill>
                  <a:schemeClr val="bg2">
                    <a:alpha val="20000"/>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sz="1400">
                    <a:solidFill>
                      <a:schemeClr val="tx1"/>
                    </a:solidFill>
                  </a:endParaRPr>
                </a:p>
              </p:txBody>
            </p:sp>
            <p:sp>
              <p:nvSpPr>
                <p:cNvPr id="33839" name="Rectangle 68"/>
                <p:cNvSpPr>
                  <a:spLocks noChangeArrowheads="1"/>
                </p:cNvSpPr>
                <p:nvPr/>
              </p:nvSpPr>
              <p:spPr bwMode="auto">
                <a:xfrm rot="5400000">
                  <a:off x="2620" y="-755"/>
                  <a:ext cx="624" cy="5397"/>
                </a:xfrm>
                <a:prstGeom prst="rect">
                  <a:avLst/>
                </a:prstGeom>
                <a:solidFill>
                  <a:schemeClr val="bg2">
                    <a:alpha val="39999"/>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40" name="Rectangle 69"/>
                <p:cNvSpPr>
                  <a:spLocks noChangeArrowheads="1"/>
                </p:cNvSpPr>
                <p:nvPr/>
              </p:nvSpPr>
              <p:spPr bwMode="auto">
                <a:xfrm rot="5400000">
                  <a:off x="2642" y="-1355"/>
                  <a:ext cx="576" cy="5397"/>
                </a:xfrm>
                <a:prstGeom prst="rect">
                  <a:avLst/>
                </a:prstGeom>
                <a:solidFill>
                  <a:schemeClr val="bg2">
                    <a:alpha val="20000"/>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marL="342900" indent="-342900" algn="ctr"/>
                  <a:endParaRPr lang="en-US" sz="1400">
                    <a:solidFill>
                      <a:schemeClr val="tx1"/>
                    </a:solidFill>
                  </a:endParaRPr>
                </a:p>
              </p:txBody>
            </p:sp>
          </p:grpSp>
          <p:sp>
            <p:nvSpPr>
              <p:cNvPr id="33835" name="Text Box 70"/>
              <p:cNvSpPr txBox="1">
                <a:spLocks noChangeArrowheads="1"/>
              </p:cNvSpPr>
              <p:nvPr/>
            </p:nvSpPr>
            <p:spPr bwMode="auto">
              <a:xfrm>
                <a:off x="2688" y="3044"/>
                <a:ext cx="84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200" b="1">
                    <a:solidFill>
                      <a:schemeClr val="tx1"/>
                    </a:solidFill>
                  </a:rPr>
                  <a:t>Composite</a:t>
                </a:r>
              </a:p>
              <a:p>
                <a:pPr algn="ctr" eaLnBrk="1" hangingPunct="1"/>
                <a:r>
                  <a:rPr lang="en-US" sz="1200" b="1">
                    <a:solidFill>
                      <a:schemeClr val="tx1"/>
                    </a:solidFill>
                  </a:rPr>
                  <a:t>Information</a:t>
                </a:r>
              </a:p>
              <a:p>
                <a:pPr algn="ctr" eaLnBrk="1" hangingPunct="1"/>
                <a:r>
                  <a:rPr lang="en-US" sz="1200" b="1">
                    <a:solidFill>
                      <a:schemeClr val="tx1"/>
                    </a:solidFill>
                  </a:rPr>
                  <a:t>Server</a:t>
                </a:r>
              </a:p>
            </p:txBody>
          </p:sp>
        </p:grpSp>
        <p:grpSp>
          <p:nvGrpSpPr>
            <p:cNvPr id="33802" name="Group 71"/>
            <p:cNvGrpSpPr>
              <a:grpSpLocks/>
            </p:cNvGrpSpPr>
            <p:nvPr/>
          </p:nvGrpSpPr>
          <p:grpSpPr bwMode="auto">
            <a:xfrm>
              <a:off x="4704" y="1968"/>
              <a:ext cx="920" cy="528"/>
              <a:chOff x="2680" y="2928"/>
              <a:chExt cx="920" cy="528"/>
            </a:xfrm>
          </p:grpSpPr>
          <p:sp>
            <p:nvSpPr>
              <p:cNvPr id="33818" name="AutoShape 72"/>
              <p:cNvSpPr>
                <a:spLocks noChangeArrowheads="1"/>
              </p:cNvSpPr>
              <p:nvPr/>
            </p:nvSpPr>
            <p:spPr bwMode="auto">
              <a:xfrm>
                <a:off x="2680" y="2928"/>
                <a:ext cx="920" cy="519"/>
              </a:xfrm>
              <a:prstGeom prst="cube">
                <a:avLst>
                  <a:gd name="adj" fmla="val 25000"/>
                </a:avLst>
              </a:prstGeom>
              <a:solidFill>
                <a:srgbClr val="C82228"/>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3819" name="Group 73"/>
              <p:cNvGrpSpPr>
                <a:grpSpLocks/>
              </p:cNvGrpSpPr>
              <p:nvPr/>
            </p:nvGrpSpPr>
            <p:grpSpPr bwMode="auto">
              <a:xfrm>
                <a:off x="2680" y="3051"/>
                <a:ext cx="795" cy="405"/>
                <a:chOff x="231" y="1056"/>
                <a:chExt cx="5406" cy="2448"/>
              </a:xfrm>
            </p:grpSpPr>
            <p:sp>
              <p:nvSpPr>
                <p:cNvPr id="33827" name="Rectangle 74"/>
                <p:cNvSpPr>
                  <a:spLocks noChangeArrowheads="1"/>
                </p:cNvSpPr>
                <p:nvPr/>
              </p:nvSpPr>
              <p:spPr bwMode="auto">
                <a:xfrm>
                  <a:off x="232" y="1063"/>
                  <a:ext cx="5405" cy="2441"/>
                </a:xfrm>
                <a:prstGeom prst="rect">
                  <a:avLst/>
                </a:prstGeom>
                <a:solidFill>
                  <a:schemeClr val="bg1"/>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8" name="Rectangle 75"/>
                <p:cNvSpPr>
                  <a:spLocks noChangeArrowheads="1"/>
                </p:cNvSpPr>
                <p:nvPr/>
              </p:nvSpPr>
              <p:spPr bwMode="auto">
                <a:xfrm rot="5400000">
                  <a:off x="2623" y="490"/>
                  <a:ext cx="624" cy="5404"/>
                </a:xfrm>
                <a:prstGeom prst="rect">
                  <a:avLst/>
                </a:prstGeom>
                <a:solidFill>
                  <a:schemeClr val="bg1">
                    <a:alpha val="39999"/>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9" name="Rectangle 76"/>
                <p:cNvSpPr>
                  <a:spLocks noChangeArrowheads="1"/>
                </p:cNvSpPr>
                <p:nvPr/>
              </p:nvSpPr>
              <p:spPr bwMode="auto">
                <a:xfrm rot="5400000">
                  <a:off x="2623" y="-134"/>
                  <a:ext cx="624" cy="5404"/>
                </a:xfrm>
                <a:prstGeom prst="rect">
                  <a:avLst/>
                </a:prstGeom>
                <a:solidFill>
                  <a:schemeClr val="bg1">
                    <a:alpha val="20000"/>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sz="1400">
                    <a:solidFill>
                      <a:schemeClr val="tx1"/>
                    </a:solidFill>
                  </a:endParaRPr>
                </a:p>
              </p:txBody>
            </p:sp>
            <p:sp>
              <p:nvSpPr>
                <p:cNvPr id="33830" name="Rectangle 77"/>
                <p:cNvSpPr>
                  <a:spLocks noChangeArrowheads="1"/>
                </p:cNvSpPr>
                <p:nvPr/>
              </p:nvSpPr>
              <p:spPr bwMode="auto">
                <a:xfrm rot="5400000">
                  <a:off x="2620" y="-755"/>
                  <a:ext cx="624" cy="5397"/>
                </a:xfrm>
                <a:prstGeom prst="rect">
                  <a:avLst/>
                </a:prstGeom>
                <a:solidFill>
                  <a:schemeClr val="bg1">
                    <a:alpha val="39999"/>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31" name="Rectangle 78"/>
                <p:cNvSpPr>
                  <a:spLocks noChangeArrowheads="1"/>
                </p:cNvSpPr>
                <p:nvPr/>
              </p:nvSpPr>
              <p:spPr bwMode="auto">
                <a:xfrm rot="5400000">
                  <a:off x="2642" y="-1355"/>
                  <a:ext cx="576" cy="5397"/>
                </a:xfrm>
                <a:prstGeom prst="rect">
                  <a:avLst/>
                </a:prstGeom>
                <a:solidFill>
                  <a:schemeClr val="bg1">
                    <a:alpha val="20000"/>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marL="342900" indent="-342900" algn="ctr"/>
                  <a:endParaRPr lang="en-US" sz="1400">
                    <a:solidFill>
                      <a:schemeClr val="tx1"/>
                    </a:solidFill>
                  </a:endParaRPr>
                </a:p>
              </p:txBody>
            </p:sp>
          </p:grpSp>
          <p:grpSp>
            <p:nvGrpSpPr>
              <p:cNvPr id="33820" name="Group 79"/>
              <p:cNvGrpSpPr>
                <a:grpSpLocks/>
              </p:cNvGrpSpPr>
              <p:nvPr/>
            </p:nvGrpSpPr>
            <p:grpSpPr bwMode="auto">
              <a:xfrm>
                <a:off x="2680" y="3051"/>
                <a:ext cx="795" cy="405"/>
                <a:chOff x="231" y="1056"/>
                <a:chExt cx="5406" cy="2448"/>
              </a:xfrm>
            </p:grpSpPr>
            <p:sp>
              <p:nvSpPr>
                <p:cNvPr id="33822" name="Rectangle 80"/>
                <p:cNvSpPr>
                  <a:spLocks noChangeArrowheads="1"/>
                </p:cNvSpPr>
                <p:nvPr/>
              </p:nvSpPr>
              <p:spPr bwMode="auto">
                <a:xfrm>
                  <a:off x="232" y="1063"/>
                  <a:ext cx="5405" cy="2441"/>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3" name="Rectangle 81"/>
                <p:cNvSpPr>
                  <a:spLocks noChangeArrowheads="1"/>
                </p:cNvSpPr>
                <p:nvPr/>
              </p:nvSpPr>
              <p:spPr bwMode="auto">
                <a:xfrm rot="5400000">
                  <a:off x="2623" y="490"/>
                  <a:ext cx="624" cy="5404"/>
                </a:xfrm>
                <a:prstGeom prst="rect">
                  <a:avLst/>
                </a:prstGeom>
                <a:solidFill>
                  <a:schemeClr val="bg2">
                    <a:alpha val="39999"/>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4" name="Rectangle 82"/>
                <p:cNvSpPr>
                  <a:spLocks noChangeArrowheads="1"/>
                </p:cNvSpPr>
                <p:nvPr/>
              </p:nvSpPr>
              <p:spPr bwMode="auto">
                <a:xfrm rot="5400000">
                  <a:off x="2623" y="-134"/>
                  <a:ext cx="624" cy="5404"/>
                </a:xfrm>
                <a:prstGeom prst="rect">
                  <a:avLst/>
                </a:prstGeom>
                <a:solidFill>
                  <a:schemeClr val="bg2">
                    <a:alpha val="20000"/>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sz="1400">
                    <a:solidFill>
                      <a:schemeClr val="tx1"/>
                    </a:solidFill>
                  </a:endParaRPr>
                </a:p>
              </p:txBody>
            </p:sp>
            <p:sp>
              <p:nvSpPr>
                <p:cNvPr id="33825" name="Rectangle 83"/>
                <p:cNvSpPr>
                  <a:spLocks noChangeArrowheads="1"/>
                </p:cNvSpPr>
                <p:nvPr/>
              </p:nvSpPr>
              <p:spPr bwMode="auto">
                <a:xfrm rot="5400000">
                  <a:off x="2620" y="-755"/>
                  <a:ext cx="624" cy="5397"/>
                </a:xfrm>
                <a:prstGeom prst="rect">
                  <a:avLst/>
                </a:prstGeom>
                <a:solidFill>
                  <a:schemeClr val="bg2">
                    <a:alpha val="39999"/>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6" name="Rectangle 84"/>
                <p:cNvSpPr>
                  <a:spLocks noChangeArrowheads="1"/>
                </p:cNvSpPr>
                <p:nvPr/>
              </p:nvSpPr>
              <p:spPr bwMode="auto">
                <a:xfrm rot="5400000">
                  <a:off x="2642" y="-1355"/>
                  <a:ext cx="576" cy="5397"/>
                </a:xfrm>
                <a:prstGeom prst="rect">
                  <a:avLst/>
                </a:prstGeom>
                <a:solidFill>
                  <a:schemeClr val="bg2">
                    <a:alpha val="20000"/>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marL="342900" indent="-342900" algn="ctr"/>
                  <a:endParaRPr lang="en-US" sz="1400">
                    <a:solidFill>
                      <a:schemeClr val="tx1"/>
                    </a:solidFill>
                  </a:endParaRPr>
                </a:p>
              </p:txBody>
            </p:sp>
          </p:grpSp>
          <p:sp>
            <p:nvSpPr>
              <p:cNvPr id="33821" name="Text Box 85"/>
              <p:cNvSpPr txBox="1">
                <a:spLocks noChangeArrowheads="1"/>
              </p:cNvSpPr>
              <p:nvPr/>
            </p:nvSpPr>
            <p:spPr bwMode="auto">
              <a:xfrm>
                <a:off x="2688" y="3044"/>
                <a:ext cx="84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200" b="1">
                    <a:solidFill>
                      <a:schemeClr val="tx1"/>
                    </a:solidFill>
                  </a:rPr>
                  <a:t>Composite</a:t>
                </a:r>
              </a:p>
              <a:p>
                <a:pPr algn="ctr" eaLnBrk="1" hangingPunct="1"/>
                <a:r>
                  <a:rPr lang="en-US" sz="1200" b="1">
                    <a:solidFill>
                      <a:schemeClr val="tx1"/>
                    </a:solidFill>
                  </a:rPr>
                  <a:t>Information</a:t>
                </a:r>
              </a:p>
              <a:p>
                <a:pPr algn="ctr" eaLnBrk="1" hangingPunct="1"/>
                <a:r>
                  <a:rPr lang="en-US" sz="1200" b="1">
                    <a:solidFill>
                      <a:schemeClr val="tx1"/>
                    </a:solidFill>
                  </a:rPr>
                  <a:t>Server</a:t>
                </a:r>
              </a:p>
            </p:txBody>
          </p:sp>
        </p:grpSp>
        <p:grpSp>
          <p:nvGrpSpPr>
            <p:cNvPr id="33803" name="Group 86"/>
            <p:cNvGrpSpPr>
              <a:grpSpLocks/>
            </p:cNvGrpSpPr>
            <p:nvPr/>
          </p:nvGrpSpPr>
          <p:grpSpPr bwMode="auto">
            <a:xfrm>
              <a:off x="3888" y="1296"/>
              <a:ext cx="920" cy="528"/>
              <a:chOff x="2680" y="2928"/>
              <a:chExt cx="920" cy="528"/>
            </a:xfrm>
          </p:grpSpPr>
          <p:sp>
            <p:nvSpPr>
              <p:cNvPr id="33804" name="AutoShape 87"/>
              <p:cNvSpPr>
                <a:spLocks noChangeArrowheads="1"/>
              </p:cNvSpPr>
              <p:nvPr/>
            </p:nvSpPr>
            <p:spPr bwMode="auto">
              <a:xfrm>
                <a:off x="2680" y="2928"/>
                <a:ext cx="920" cy="519"/>
              </a:xfrm>
              <a:prstGeom prst="cube">
                <a:avLst>
                  <a:gd name="adj" fmla="val 25000"/>
                </a:avLst>
              </a:prstGeom>
              <a:solidFill>
                <a:srgbClr val="C82228"/>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3805" name="Group 88"/>
              <p:cNvGrpSpPr>
                <a:grpSpLocks/>
              </p:cNvGrpSpPr>
              <p:nvPr/>
            </p:nvGrpSpPr>
            <p:grpSpPr bwMode="auto">
              <a:xfrm>
                <a:off x="2680" y="3051"/>
                <a:ext cx="795" cy="405"/>
                <a:chOff x="231" y="1056"/>
                <a:chExt cx="5406" cy="2448"/>
              </a:xfrm>
            </p:grpSpPr>
            <p:sp>
              <p:nvSpPr>
                <p:cNvPr id="33813" name="Rectangle 89"/>
                <p:cNvSpPr>
                  <a:spLocks noChangeArrowheads="1"/>
                </p:cNvSpPr>
                <p:nvPr/>
              </p:nvSpPr>
              <p:spPr bwMode="auto">
                <a:xfrm>
                  <a:off x="232" y="1063"/>
                  <a:ext cx="5405" cy="2441"/>
                </a:xfrm>
                <a:prstGeom prst="rect">
                  <a:avLst/>
                </a:prstGeom>
                <a:solidFill>
                  <a:schemeClr val="bg1"/>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4" name="Rectangle 90"/>
                <p:cNvSpPr>
                  <a:spLocks noChangeArrowheads="1"/>
                </p:cNvSpPr>
                <p:nvPr/>
              </p:nvSpPr>
              <p:spPr bwMode="auto">
                <a:xfrm rot="5400000">
                  <a:off x="2623" y="490"/>
                  <a:ext cx="624" cy="5404"/>
                </a:xfrm>
                <a:prstGeom prst="rect">
                  <a:avLst/>
                </a:prstGeom>
                <a:solidFill>
                  <a:schemeClr val="bg1">
                    <a:alpha val="39999"/>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5" name="Rectangle 91"/>
                <p:cNvSpPr>
                  <a:spLocks noChangeArrowheads="1"/>
                </p:cNvSpPr>
                <p:nvPr/>
              </p:nvSpPr>
              <p:spPr bwMode="auto">
                <a:xfrm rot="5400000">
                  <a:off x="2623" y="-134"/>
                  <a:ext cx="624" cy="5404"/>
                </a:xfrm>
                <a:prstGeom prst="rect">
                  <a:avLst/>
                </a:prstGeom>
                <a:solidFill>
                  <a:schemeClr val="bg1">
                    <a:alpha val="20000"/>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sz="1400">
                    <a:solidFill>
                      <a:schemeClr val="tx1"/>
                    </a:solidFill>
                  </a:endParaRPr>
                </a:p>
              </p:txBody>
            </p:sp>
            <p:sp>
              <p:nvSpPr>
                <p:cNvPr id="33816" name="Rectangle 92"/>
                <p:cNvSpPr>
                  <a:spLocks noChangeArrowheads="1"/>
                </p:cNvSpPr>
                <p:nvPr/>
              </p:nvSpPr>
              <p:spPr bwMode="auto">
                <a:xfrm rot="5400000">
                  <a:off x="2620" y="-755"/>
                  <a:ext cx="624" cy="5397"/>
                </a:xfrm>
                <a:prstGeom prst="rect">
                  <a:avLst/>
                </a:prstGeom>
                <a:solidFill>
                  <a:schemeClr val="bg1">
                    <a:alpha val="39999"/>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7" name="Rectangle 93"/>
                <p:cNvSpPr>
                  <a:spLocks noChangeArrowheads="1"/>
                </p:cNvSpPr>
                <p:nvPr/>
              </p:nvSpPr>
              <p:spPr bwMode="auto">
                <a:xfrm rot="5400000">
                  <a:off x="2642" y="-1355"/>
                  <a:ext cx="576" cy="5397"/>
                </a:xfrm>
                <a:prstGeom prst="rect">
                  <a:avLst/>
                </a:prstGeom>
                <a:solidFill>
                  <a:schemeClr val="bg1">
                    <a:alpha val="20000"/>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marL="342900" indent="-342900" algn="ctr"/>
                  <a:endParaRPr lang="en-US" sz="1400">
                    <a:solidFill>
                      <a:schemeClr val="tx1"/>
                    </a:solidFill>
                  </a:endParaRPr>
                </a:p>
              </p:txBody>
            </p:sp>
          </p:grpSp>
          <p:grpSp>
            <p:nvGrpSpPr>
              <p:cNvPr id="33806" name="Group 94"/>
              <p:cNvGrpSpPr>
                <a:grpSpLocks/>
              </p:cNvGrpSpPr>
              <p:nvPr/>
            </p:nvGrpSpPr>
            <p:grpSpPr bwMode="auto">
              <a:xfrm>
                <a:off x="2680" y="3051"/>
                <a:ext cx="795" cy="405"/>
                <a:chOff x="231" y="1056"/>
                <a:chExt cx="5406" cy="2448"/>
              </a:xfrm>
            </p:grpSpPr>
            <p:sp>
              <p:nvSpPr>
                <p:cNvPr id="33808" name="Rectangle 95"/>
                <p:cNvSpPr>
                  <a:spLocks noChangeArrowheads="1"/>
                </p:cNvSpPr>
                <p:nvPr/>
              </p:nvSpPr>
              <p:spPr bwMode="auto">
                <a:xfrm>
                  <a:off x="232" y="1063"/>
                  <a:ext cx="5405" cy="2441"/>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9" name="Rectangle 96"/>
                <p:cNvSpPr>
                  <a:spLocks noChangeArrowheads="1"/>
                </p:cNvSpPr>
                <p:nvPr/>
              </p:nvSpPr>
              <p:spPr bwMode="auto">
                <a:xfrm rot="5400000">
                  <a:off x="2623" y="490"/>
                  <a:ext cx="624" cy="5404"/>
                </a:xfrm>
                <a:prstGeom prst="rect">
                  <a:avLst/>
                </a:prstGeom>
                <a:solidFill>
                  <a:schemeClr val="bg2">
                    <a:alpha val="39999"/>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0" name="Rectangle 97"/>
                <p:cNvSpPr>
                  <a:spLocks noChangeArrowheads="1"/>
                </p:cNvSpPr>
                <p:nvPr/>
              </p:nvSpPr>
              <p:spPr bwMode="auto">
                <a:xfrm rot="5400000">
                  <a:off x="2623" y="-134"/>
                  <a:ext cx="624" cy="5404"/>
                </a:xfrm>
                <a:prstGeom prst="rect">
                  <a:avLst/>
                </a:prstGeom>
                <a:solidFill>
                  <a:schemeClr val="bg2">
                    <a:alpha val="20000"/>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sz="1400">
                    <a:solidFill>
                      <a:schemeClr val="tx1"/>
                    </a:solidFill>
                  </a:endParaRPr>
                </a:p>
              </p:txBody>
            </p:sp>
            <p:sp>
              <p:nvSpPr>
                <p:cNvPr id="33811" name="Rectangle 98"/>
                <p:cNvSpPr>
                  <a:spLocks noChangeArrowheads="1"/>
                </p:cNvSpPr>
                <p:nvPr/>
              </p:nvSpPr>
              <p:spPr bwMode="auto">
                <a:xfrm rot="5400000">
                  <a:off x="2620" y="-755"/>
                  <a:ext cx="624" cy="5397"/>
                </a:xfrm>
                <a:prstGeom prst="rect">
                  <a:avLst/>
                </a:prstGeom>
                <a:solidFill>
                  <a:schemeClr val="bg2">
                    <a:alpha val="39999"/>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2" name="Rectangle 99"/>
                <p:cNvSpPr>
                  <a:spLocks noChangeArrowheads="1"/>
                </p:cNvSpPr>
                <p:nvPr/>
              </p:nvSpPr>
              <p:spPr bwMode="auto">
                <a:xfrm rot="5400000">
                  <a:off x="2642" y="-1355"/>
                  <a:ext cx="576" cy="5397"/>
                </a:xfrm>
                <a:prstGeom prst="rect">
                  <a:avLst/>
                </a:prstGeom>
                <a:solidFill>
                  <a:schemeClr val="bg2">
                    <a:alpha val="20000"/>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marL="342900" indent="-342900" algn="ctr"/>
                  <a:endParaRPr lang="en-US" sz="1400">
                    <a:solidFill>
                      <a:schemeClr val="tx1"/>
                    </a:solidFill>
                  </a:endParaRPr>
                </a:p>
              </p:txBody>
            </p:sp>
          </p:grpSp>
          <p:sp>
            <p:nvSpPr>
              <p:cNvPr id="33807" name="Text Box 100"/>
              <p:cNvSpPr txBox="1">
                <a:spLocks noChangeArrowheads="1"/>
              </p:cNvSpPr>
              <p:nvPr/>
            </p:nvSpPr>
            <p:spPr bwMode="auto">
              <a:xfrm>
                <a:off x="2688" y="3044"/>
                <a:ext cx="84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200" b="1">
                    <a:solidFill>
                      <a:schemeClr val="tx1"/>
                    </a:solidFill>
                  </a:rPr>
                  <a:t>Composite</a:t>
                </a:r>
              </a:p>
              <a:p>
                <a:pPr algn="ctr" eaLnBrk="1" hangingPunct="1"/>
                <a:r>
                  <a:rPr lang="en-US" sz="1200" b="1">
                    <a:solidFill>
                      <a:schemeClr val="tx1"/>
                    </a:solidFill>
                  </a:rPr>
                  <a:t>Information</a:t>
                </a:r>
              </a:p>
              <a:p>
                <a:pPr algn="ctr" eaLnBrk="1" hangingPunct="1"/>
                <a:r>
                  <a:rPr lang="en-US" sz="1200" b="1">
                    <a:solidFill>
                      <a:schemeClr val="tx1"/>
                    </a:solidFill>
                  </a:rPr>
                  <a:t>Server</a:t>
                </a:r>
              </a:p>
            </p:txBody>
          </p:sp>
        </p:grpSp>
      </p:grpSp>
    </p:spTree>
    <p:extLst>
      <p:ext uri="{BB962C8B-B14F-4D97-AF65-F5344CB8AC3E}">
        <p14:creationId xmlns:p14="http://schemas.microsoft.com/office/powerpoint/2010/main" val="32721251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p:cNvSpPr>
          <p:nvPr>
            <p:ph type="title"/>
          </p:nvPr>
        </p:nvSpPr>
        <p:spPr/>
        <p:txBody>
          <a:bodyPr/>
          <a:lstStyle/>
          <a:p>
            <a:pPr eaLnBrk="1" hangingPunct="1"/>
            <a:r>
              <a:rPr lang="en-US" smtClean="0"/>
              <a:t>Summary of Key Benefits</a:t>
            </a:r>
          </a:p>
        </p:txBody>
      </p:sp>
      <p:sp>
        <p:nvSpPr>
          <p:cNvPr id="34820" name="Rectangle 3"/>
          <p:cNvSpPr>
            <a:spLocks noGrp="1"/>
          </p:cNvSpPr>
          <p:nvPr>
            <p:ph type="body" idx="1"/>
          </p:nvPr>
        </p:nvSpPr>
        <p:spPr/>
        <p:txBody>
          <a:bodyPr>
            <a:normAutofit lnSpcReduction="10000"/>
          </a:bodyPr>
          <a:lstStyle/>
          <a:p>
            <a:pPr eaLnBrk="1" hangingPunct="1">
              <a:lnSpc>
                <a:spcPct val="120000"/>
              </a:lnSpc>
              <a:spcBef>
                <a:spcPct val="0"/>
              </a:spcBef>
            </a:pPr>
            <a:r>
              <a:rPr lang="en-US" sz="2400" smtClean="0"/>
              <a:t>Easier to build </a:t>
            </a:r>
          </a:p>
          <a:p>
            <a:pPr lvl="1" eaLnBrk="1" hangingPunct="1">
              <a:lnSpc>
                <a:spcPct val="120000"/>
              </a:lnSpc>
              <a:spcBef>
                <a:spcPct val="0"/>
              </a:spcBef>
            </a:pPr>
            <a:r>
              <a:rPr lang="en-US" sz="2000" smtClean="0"/>
              <a:t>Onboard new data sources faster</a:t>
            </a:r>
          </a:p>
          <a:p>
            <a:pPr lvl="1" eaLnBrk="1" hangingPunct="1">
              <a:lnSpc>
                <a:spcPct val="120000"/>
              </a:lnSpc>
              <a:spcBef>
                <a:spcPct val="0"/>
              </a:spcBef>
            </a:pPr>
            <a:r>
              <a:rPr lang="en-US" sz="2000" smtClean="0"/>
              <a:t>Project teams incrementally create data virtualization layer </a:t>
            </a:r>
          </a:p>
          <a:p>
            <a:pPr eaLnBrk="1" hangingPunct="1">
              <a:lnSpc>
                <a:spcPct val="120000"/>
              </a:lnSpc>
              <a:spcBef>
                <a:spcPct val="0"/>
              </a:spcBef>
            </a:pPr>
            <a:r>
              <a:rPr lang="en-US" sz="2400" smtClean="0"/>
              <a:t>Easier to maintain </a:t>
            </a:r>
          </a:p>
          <a:p>
            <a:pPr lvl="1" eaLnBrk="1" hangingPunct="1">
              <a:lnSpc>
                <a:spcPct val="120000"/>
              </a:lnSpc>
              <a:spcBef>
                <a:spcPct val="0"/>
              </a:spcBef>
            </a:pPr>
            <a:r>
              <a:rPr lang="en-US" sz="2000" smtClean="0"/>
              <a:t>A place for everything, and everything in its place</a:t>
            </a:r>
          </a:p>
          <a:p>
            <a:pPr lvl="1" eaLnBrk="1" hangingPunct="1">
              <a:lnSpc>
                <a:spcPct val="120000"/>
              </a:lnSpc>
              <a:spcBef>
                <a:spcPct val="0"/>
              </a:spcBef>
            </a:pPr>
            <a:r>
              <a:rPr lang="en-US" sz="2000" smtClean="0"/>
              <a:t>Isolates changes in underlying sources</a:t>
            </a:r>
          </a:p>
          <a:p>
            <a:pPr eaLnBrk="1" hangingPunct="1">
              <a:lnSpc>
                <a:spcPct val="120000"/>
              </a:lnSpc>
              <a:spcBef>
                <a:spcPct val="0"/>
              </a:spcBef>
            </a:pPr>
            <a:r>
              <a:rPr lang="en-US" sz="2400" smtClean="0"/>
              <a:t>Single management console for data</a:t>
            </a:r>
          </a:p>
          <a:p>
            <a:pPr lvl="1" eaLnBrk="1" hangingPunct="1">
              <a:lnSpc>
                <a:spcPct val="120000"/>
              </a:lnSpc>
              <a:spcBef>
                <a:spcPct val="0"/>
              </a:spcBef>
            </a:pPr>
            <a:r>
              <a:rPr lang="en-US" sz="2000" smtClean="0"/>
              <a:t>Administer access to data</a:t>
            </a:r>
          </a:p>
          <a:p>
            <a:pPr lvl="1" eaLnBrk="1" hangingPunct="1">
              <a:lnSpc>
                <a:spcPct val="120000"/>
              </a:lnSpc>
              <a:spcBef>
                <a:spcPct val="0"/>
              </a:spcBef>
            </a:pPr>
            <a:r>
              <a:rPr lang="en-US" sz="2000" smtClean="0"/>
              <a:t>Monitor access to data</a:t>
            </a:r>
          </a:p>
          <a:p>
            <a:pPr lvl="1" eaLnBrk="1" hangingPunct="1">
              <a:lnSpc>
                <a:spcPct val="120000"/>
              </a:lnSpc>
              <a:spcBef>
                <a:spcPct val="0"/>
              </a:spcBef>
            </a:pPr>
            <a:r>
              <a:rPr lang="en-US" sz="2000" smtClean="0"/>
              <a:t>Secure access to data</a:t>
            </a:r>
          </a:p>
          <a:p>
            <a:pPr eaLnBrk="1" hangingPunct="1">
              <a:lnSpc>
                <a:spcPct val="120000"/>
              </a:lnSpc>
              <a:spcBef>
                <a:spcPct val="0"/>
              </a:spcBef>
            </a:pPr>
            <a:r>
              <a:rPr lang="en-US" sz="2400" smtClean="0"/>
              <a:t>Better performance</a:t>
            </a:r>
          </a:p>
          <a:p>
            <a:pPr lvl="1" eaLnBrk="1" hangingPunct="1">
              <a:lnSpc>
                <a:spcPct val="120000"/>
              </a:lnSpc>
              <a:spcBef>
                <a:spcPct val="0"/>
              </a:spcBef>
            </a:pPr>
            <a:r>
              <a:rPr lang="en-US" sz="2000" smtClean="0"/>
              <a:t>Optimize queries across federated sources</a:t>
            </a:r>
          </a:p>
        </p:txBody>
      </p:sp>
    </p:spTree>
    <p:extLst>
      <p:ext uri="{BB962C8B-B14F-4D97-AF65-F5344CB8AC3E}">
        <p14:creationId xmlns:p14="http://schemas.microsoft.com/office/powerpoint/2010/main" val="14004620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p:txBody>
          <a:bodyPr/>
          <a:lstStyle/>
          <a:p>
            <a:pPr eaLnBrk="1" hangingPunct="1"/>
            <a:r>
              <a:rPr lang="en-US" smtClean="0"/>
              <a:t>Practical Next Steps</a:t>
            </a:r>
          </a:p>
        </p:txBody>
      </p:sp>
      <p:sp>
        <p:nvSpPr>
          <p:cNvPr id="35844" name="Rectangle 3"/>
          <p:cNvSpPr>
            <a:spLocks noGrp="1"/>
          </p:cNvSpPr>
          <p:nvPr>
            <p:ph type="body" idx="1"/>
          </p:nvPr>
        </p:nvSpPr>
        <p:spPr/>
        <p:txBody>
          <a:bodyPr>
            <a:normAutofit lnSpcReduction="10000"/>
          </a:bodyPr>
          <a:lstStyle/>
          <a:p>
            <a:pPr eaLnBrk="1" hangingPunct="1">
              <a:lnSpc>
                <a:spcPct val="120000"/>
              </a:lnSpc>
              <a:spcBef>
                <a:spcPct val="0"/>
              </a:spcBef>
            </a:pPr>
            <a:r>
              <a:rPr lang="en-US" sz="2000" smtClean="0"/>
              <a:t>Set achievable goals (without boiling the ocean)</a:t>
            </a:r>
          </a:p>
          <a:p>
            <a:pPr lvl="1" eaLnBrk="1" hangingPunct="1">
              <a:lnSpc>
                <a:spcPct val="120000"/>
              </a:lnSpc>
              <a:spcBef>
                <a:spcPct val="0"/>
              </a:spcBef>
            </a:pPr>
            <a:r>
              <a:rPr lang="en-US" sz="1800" smtClean="0"/>
              <a:t>Start with Projects and a focused team </a:t>
            </a:r>
          </a:p>
          <a:p>
            <a:pPr lvl="1" eaLnBrk="1" hangingPunct="1">
              <a:lnSpc>
                <a:spcPct val="120000"/>
              </a:lnSpc>
              <a:spcBef>
                <a:spcPct val="0"/>
              </a:spcBef>
            </a:pPr>
            <a:r>
              <a:rPr lang="en-US" sz="1800" smtClean="0"/>
              <a:t>With success, expand usage across Department and Enterprise level and broaden IT team involvement</a:t>
            </a:r>
          </a:p>
          <a:p>
            <a:pPr eaLnBrk="1" hangingPunct="1">
              <a:lnSpc>
                <a:spcPct val="120000"/>
              </a:lnSpc>
              <a:spcBef>
                <a:spcPct val="0"/>
              </a:spcBef>
            </a:pPr>
            <a:r>
              <a:rPr lang="en-US" sz="2000" smtClean="0"/>
              <a:t>Determine appropriate levels of abstraction</a:t>
            </a:r>
          </a:p>
          <a:p>
            <a:pPr lvl="1" eaLnBrk="1" hangingPunct="1">
              <a:lnSpc>
                <a:spcPct val="120000"/>
              </a:lnSpc>
              <a:spcBef>
                <a:spcPct val="0"/>
              </a:spcBef>
            </a:pPr>
            <a:r>
              <a:rPr lang="en-US" sz="1800" smtClean="0"/>
              <a:t>Are the four recommended layers right for you organization?</a:t>
            </a:r>
          </a:p>
          <a:p>
            <a:pPr lvl="1" eaLnBrk="1" hangingPunct="1">
              <a:lnSpc>
                <a:spcPct val="120000"/>
              </a:lnSpc>
              <a:spcBef>
                <a:spcPct val="0"/>
              </a:spcBef>
            </a:pPr>
            <a:r>
              <a:rPr lang="en-US" sz="1800" smtClean="0"/>
              <a:t>Do you need greater depth within one or more layers?</a:t>
            </a:r>
          </a:p>
          <a:p>
            <a:pPr eaLnBrk="1" hangingPunct="1">
              <a:lnSpc>
                <a:spcPct val="120000"/>
              </a:lnSpc>
              <a:spcBef>
                <a:spcPct val="0"/>
              </a:spcBef>
            </a:pPr>
            <a:r>
              <a:rPr lang="en-US" sz="2000" smtClean="0"/>
              <a:t>Determine modeling and mapping approach</a:t>
            </a:r>
          </a:p>
          <a:p>
            <a:pPr lvl="1" eaLnBrk="1" hangingPunct="1">
              <a:lnSpc>
                <a:spcPct val="120000"/>
              </a:lnSpc>
              <a:spcBef>
                <a:spcPct val="0"/>
              </a:spcBef>
            </a:pPr>
            <a:r>
              <a:rPr lang="en-US" sz="1800" smtClean="0"/>
              <a:t>Top down – you have a vision and you want to find the data to fulfill it</a:t>
            </a:r>
          </a:p>
          <a:p>
            <a:pPr lvl="1" eaLnBrk="1" hangingPunct="1">
              <a:lnSpc>
                <a:spcPct val="120000"/>
              </a:lnSpc>
              <a:spcBef>
                <a:spcPct val="0"/>
              </a:spcBef>
            </a:pPr>
            <a:r>
              <a:rPr lang="en-US" sz="1800" smtClean="0"/>
              <a:t>Bottom up – you know what you data looks like, now how do you make it usable by others</a:t>
            </a:r>
          </a:p>
          <a:p>
            <a:pPr eaLnBrk="1" hangingPunct="1">
              <a:lnSpc>
                <a:spcPct val="120000"/>
              </a:lnSpc>
              <a:spcBef>
                <a:spcPct val="0"/>
              </a:spcBef>
            </a:pPr>
            <a:r>
              <a:rPr lang="en-US" sz="2000" smtClean="0"/>
              <a:t>Start now!</a:t>
            </a:r>
          </a:p>
          <a:p>
            <a:pPr lvl="1" eaLnBrk="1" hangingPunct="1">
              <a:lnSpc>
                <a:spcPct val="120000"/>
              </a:lnSpc>
              <a:spcBef>
                <a:spcPct val="0"/>
              </a:spcBef>
            </a:pPr>
            <a:r>
              <a:rPr lang="en-US" sz="1800" smtClean="0"/>
              <a:t>Don’t over analyze</a:t>
            </a:r>
          </a:p>
          <a:p>
            <a:pPr lvl="1" eaLnBrk="1" hangingPunct="1">
              <a:lnSpc>
                <a:spcPct val="120000"/>
              </a:lnSpc>
              <a:spcBef>
                <a:spcPct val="0"/>
              </a:spcBef>
            </a:pPr>
            <a:r>
              <a:rPr lang="en-US" sz="1800" smtClean="0"/>
              <a:t>Doing will help you learn and make progress</a:t>
            </a:r>
          </a:p>
        </p:txBody>
      </p:sp>
    </p:spTree>
    <p:extLst>
      <p:ext uri="{BB962C8B-B14F-4D97-AF65-F5344CB8AC3E}">
        <p14:creationId xmlns:p14="http://schemas.microsoft.com/office/powerpoint/2010/main" val="30071592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subTitle" idx="1"/>
          </p:nvPr>
        </p:nvSpPr>
        <p:spPr>
          <a:xfrm>
            <a:off x="4876800" y="3200400"/>
            <a:ext cx="3357563" cy="877888"/>
          </a:xfrm>
        </p:spPr>
        <p:txBody>
          <a:bodyPr/>
          <a:lstStyle/>
          <a:p>
            <a:pPr eaLnBrk="1" hangingPunct="1"/>
            <a:r>
              <a:rPr lang="en-US" sz="2300" smtClean="0"/>
              <a:t>www.compositesw.com</a:t>
            </a:r>
          </a:p>
          <a:p>
            <a:pPr eaLnBrk="1" hangingPunct="1"/>
            <a:endParaRPr lang="en-US" sz="1400" smtClean="0"/>
          </a:p>
          <a:p>
            <a:pPr eaLnBrk="1" hangingPunct="1"/>
            <a:endParaRPr lang="en-US" sz="1400" smtClean="0"/>
          </a:p>
          <a:p>
            <a:pPr eaLnBrk="1" hangingPunct="1"/>
            <a:endParaRPr lang="en-US" sz="1400" smtClean="0"/>
          </a:p>
        </p:txBody>
      </p:sp>
    </p:spTree>
    <p:extLst>
      <p:ext uri="{BB962C8B-B14F-4D97-AF65-F5344CB8AC3E}">
        <p14:creationId xmlns:p14="http://schemas.microsoft.com/office/powerpoint/2010/main" val="97153208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Line 116"/>
          <p:cNvSpPr>
            <a:spLocks noChangeShapeType="1"/>
          </p:cNvSpPr>
          <p:nvPr/>
        </p:nvSpPr>
        <p:spPr bwMode="auto">
          <a:xfrm>
            <a:off x="1552575" y="2395537"/>
            <a:ext cx="7400925" cy="0"/>
          </a:xfrm>
          <a:prstGeom prst="line">
            <a:avLst/>
          </a:prstGeom>
          <a:noFill/>
          <a:ln w="12700">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1" name="Line 108"/>
          <p:cNvSpPr>
            <a:spLocks noChangeShapeType="1"/>
          </p:cNvSpPr>
          <p:nvPr/>
        </p:nvSpPr>
        <p:spPr bwMode="auto">
          <a:xfrm>
            <a:off x="1552575" y="3543299"/>
            <a:ext cx="7373938" cy="0"/>
          </a:xfrm>
          <a:prstGeom prst="line">
            <a:avLst/>
          </a:prstGeom>
          <a:noFill/>
          <a:ln w="12700">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2" name="Line 116"/>
          <p:cNvSpPr>
            <a:spLocks noChangeShapeType="1"/>
          </p:cNvSpPr>
          <p:nvPr/>
        </p:nvSpPr>
        <p:spPr bwMode="auto">
          <a:xfrm flipV="1">
            <a:off x="1552575" y="2019299"/>
            <a:ext cx="7400925" cy="0"/>
          </a:xfrm>
          <a:prstGeom prst="line">
            <a:avLst/>
          </a:prstGeom>
          <a:noFill/>
          <a:ln w="12700">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3" name="Line 86"/>
          <p:cNvSpPr>
            <a:spLocks noChangeShapeType="1"/>
          </p:cNvSpPr>
          <p:nvPr/>
        </p:nvSpPr>
        <p:spPr bwMode="auto">
          <a:xfrm>
            <a:off x="1552575" y="5029199"/>
            <a:ext cx="7400925" cy="0"/>
          </a:xfrm>
          <a:prstGeom prst="line">
            <a:avLst/>
          </a:prstGeom>
          <a:noFill/>
          <a:ln w="12700">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7894" name="Picture 31" descr="xml.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8250" y="5626100"/>
            <a:ext cx="563563"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5" name="Picture 12" descr="relational.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5600700"/>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6" name="Picture 12" descr="relational.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5600700"/>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7" name="Picture 12" descr="relational.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5588000"/>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8" name="Rectangle 72"/>
          <p:cNvSpPr>
            <a:spLocks noChangeArrowheads="1"/>
          </p:cNvSpPr>
          <p:nvPr/>
        </p:nvSpPr>
        <p:spPr bwMode="auto">
          <a:xfrm rot="5400000">
            <a:off x="4087813" y="701674"/>
            <a:ext cx="1143000" cy="8578850"/>
          </a:xfrm>
          <a:prstGeom prst="rect">
            <a:avLst/>
          </a:prstGeom>
          <a:solidFill>
            <a:srgbClr val="333333">
              <a:alpha val="3960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7899" name="Rectangle 113"/>
          <p:cNvSpPr>
            <a:spLocks noChangeArrowheads="1"/>
          </p:cNvSpPr>
          <p:nvPr/>
        </p:nvSpPr>
        <p:spPr bwMode="auto">
          <a:xfrm rot="5400000">
            <a:off x="3942557" y="-588170"/>
            <a:ext cx="1447800" cy="8567737"/>
          </a:xfrm>
          <a:prstGeom prst="rect">
            <a:avLst/>
          </a:prstGeom>
          <a:solidFill>
            <a:srgbClr val="4D4D4D">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marL="342900" indent="-342900" algn="ctr"/>
            <a:endParaRPr lang="en-US" sz="1400">
              <a:solidFill>
                <a:schemeClr val="tx1"/>
              </a:solidFill>
            </a:endParaRPr>
          </a:p>
        </p:txBody>
      </p:sp>
      <p:sp>
        <p:nvSpPr>
          <p:cNvPr id="37900" name="Rectangle 103"/>
          <p:cNvSpPr>
            <a:spLocks noChangeArrowheads="1"/>
          </p:cNvSpPr>
          <p:nvPr/>
        </p:nvSpPr>
        <p:spPr bwMode="auto">
          <a:xfrm rot="5400000">
            <a:off x="4017169" y="-1959770"/>
            <a:ext cx="1295400" cy="8567738"/>
          </a:xfrm>
          <a:prstGeom prst="rect">
            <a:avLst/>
          </a:prstGeom>
          <a:solidFill>
            <a:srgbClr val="333333">
              <a:alpha val="3960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7901" name="Rectangle 44"/>
          <p:cNvSpPr>
            <a:spLocks noChangeArrowheads="1"/>
          </p:cNvSpPr>
          <p:nvPr/>
        </p:nvSpPr>
        <p:spPr bwMode="auto">
          <a:xfrm>
            <a:off x="2209800" y="1481137"/>
            <a:ext cx="609600" cy="228600"/>
          </a:xfrm>
          <a:prstGeom prst="rect">
            <a:avLst/>
          </a:prstGeom>
          <a:noFill/>
          <a:ln>
            <a:noFill/>
          </a:ln>
          <a:effectLst/>
          <a:extLst>
            <a:ext uri="{909E8E84-426E-40DD-AFC4-6F175D3DCCD1}">
              <a14:hiddenFill xmlns:a14="http://schemas.microsoft.com/office/drawing/2010/main">
                <a:solidFill>
                  <a:srgbClr val="C82228"/>
                </a:solidFill>
              </a14:hiddenFill>
            </a:ext>
            <a:ext uri="{91240B29-F687-4F45-9708-019B960494DF}">
              <a14:hiddenLine xmlns:a14="http://schemas.microsoft.com/office/drawing/2010/main" w="1905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800" b="1">
                <a:solidFill>
                  <a:schemeClr val="tx1"/>
                </a:solidFill>
              </a:rPr>
              <a:t>JDBC</a:t>
            </a:r>
          </a:p>
        </p:txBody>
      </p:sp>
      <p:sp>
        <p:nvSpPr>
          <p:cNvPr id="37902" name="Rectangle 45"/>
          <p:cNvSpPr>
            <a:spLocks noChangeArrowheads="1"/>
          </p:cNvSpPr>
          <p:nvPr/>
        </p:nvSpPr>
        <p:spPr bwMode="auto">
          <a:xfrm>
            <a:off x="4546600" y="1481137"/>
            <a:ext cx="609600" cy="228600"/>
          </a:xfrm>
          <a:prstGeom prst="rect">
            <a:avLst/>
          </a:prstGeom>
          <a:noFill/>
          <a:ln>
            <a:noFill/>
          </a:ln>
          <a:effectLst/>
          <a:extLst>
            <a:ext uri="{909E8E84-426E-40DD-AFC4-6F175D3DCCD1}">
              <a14:hiddenFill xmlns:a14="http://schemas.microsoft.com/office/drawing/2010/main">
                <a:solidFill>
                  <a:srgbClr val="C82228"/>
                </a:solidFill>
              </a14:hiddenFill>
            </a:ext>
            <a:ext uri="{91240B29-F687-4F45-9708-019B960494DF}">
              <a14:hiddenLine xmlns:a14="http://schemas.microsoft.com/office/drawing/2010/main" w="1905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800" b="1">
                <a:solidFill>
                  <a:schemeClr val="tx1"/>
                </a:solidFill>
              </a:rPr>
              <a:t>Web Services</a:t>
            </a:r>
          </a:p>
        </p:txBody>
      </p:sp>
      <p:sp>
        <p:nvSpPr>
          <p:cNvPr id="37903" name="Rectangle 46"/>
          <p:cNvSpPr>
            <a:spLocks noChangeArrowheads="1"/>
          </p:cNvSpPr>
          <p:nvPr/>
        </p:nvSpPr>
        <p:spPr bwMode="auto">
          <a:xfrm>
            <a:off x="6248400" y="1481137"/>
            <a:ext cx="609600" cy="228600"/>
          </a:xfrm>
          <a:prstGeom prst="rect">
            <a:avLst/>
          </a:prstGeom>
          <a:noFill/>
          <a:ln>
            <a:noFill/>
          </a:ln>
          <a:effectLst/>
          <a:extLst>
            <a:ext uri="{909E8E84-426E-40DD-AFC4-6F175D3DCCD1}">
              <a14:hiddenFill xmlns:a14="http://schemas.microsoft.com/office/drawing/2010/main">
                <a:solidFill>
                  <a:srgbClr val="C82228"/>
                </a:solidFill>
              </a14:hiddenFill>
            </a:ext>
            <a:ext uri="{91240B29-F687-4F45-9708-019B960494DF}">
              <a14:hiddenLine xmlns:a14="http://schemas.microsoft.com/office/drawing/2010/main" w="1905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800" b="1">
                <a:solidFill>
                  <a:schemeClr val="tx1"/>
                </a:solidFill>
              </a:rPr>
              <a:t>JDBC</a:t>
            </a:r>
          </a:p>
        </p:txBody>
      </p:sp>
      <p:sp>
        <p:nvSpPr>
          <p:cNvPr id="37904" name="Rectangle 47"/>
          <p:cNvSpPr>
            <a:spLocks noChangeArrowheads="1"/>
          </p:cNvSpPr>
          <p:nvPr/>
        </p:nvSpPr>
        <p:spPr bwMode="auto">
          <a:xfrm>
            <a:off x="6858000" y="1481137"/>
            <a:ext cx="609600" cy="228600"/>
          </a:xfrm>
          <a:prstGeom prst="rect">
            <a:avLst/>
          </a:prstGeom>
          <a:noFill/>
          <a:ln>
            <a:noFill/>
          </a:ln>
          <a:effectLst/>
          <a:extLst>
            <a:ext uri="{909E8E84-426E-40DD-AFC4-6F175D3DCCD1}">
              <a14:hiddenFill xmlns:a14="http://schemas.microsoft.com/office/drawing/2010/main">
                <a:solidFill>
                  <a:srgbClr val="C82228"/>
                </a:solidFill>
              </a14:hiddenFill>
            </a:ext>
            <a:ext uri="{91240B29-F687-4F45-9708-019B960494DF}">
              <a14:hiddenLine xmlns:a14="http://schemas.microsoft.com/office/drawing/2010/main" w="1905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800" b="1">
                <a:solidFill>
                  <a:schemeClr val="tx1"/>
                </a:solidFill>
              </a:rPr>
              <a:t>REST</a:t>
            </a:r>
          </a:p>
        </p:txBody>
      </p:sp>
      <p:sp>
        <p:nvSpPr>
          <p:cNvPr id="37906" name="Text Box 70"/>
          <p:cNvSpPr txBox="1">
            <a:spLocks noChangeArrowheads="1"/>
          </p:cNvSpPr>
          <p:nvPr/>
        </p:nvSpPr>
        <p:spPr bwMode="auto">
          <a:xfrm>
            <a:off x="4822825" y="5803900"/>
            <a:ext cx="9445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r>
              <a:rPr lang="en-US" sz="1200" b="1">
                <a:solidFill>
                  <a:schemeClr val="tx1"/>
                </a:solidFill>
              </a:rPr>
              <a:t>Order2 DB</a:t>
            </a:r>
          </a:p>
        </p:txBody>
      </p:sp>
      <p:sp>
        <p:nvSpPr>
          <p:cNvPr id="37907" name="Rectangle 2"/>
          <p:cNvSpPr>
            <a:spLocks noChangeArrowheads="1"/>
          </p:cNvSpPr>
          <p:nvPr/>
        </p:nvSpPr>
        <p:spPr bwMode="auto">
          <a:xfrm>
            <a:off x="368300" y="1687512"/>
            <a:ext cx="8580438" cy="3875087"/>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8" name="Rectangle 3"/>
          <p:cNvSpPr>
            <a:spLocks noGrp="1"/>
          </p:cNvSpPr>
          <p:nvPr>
            <p:ph type="title"/>
          </p:nvPr>
        </p:nvSpPr>
        <p:spPr/>
        <p:txBody>
          <a:bodyPr/>
          <a:lstStyle/>
          <a:p>
            <a:pPr eaLnBrk="1" hangingPunct="1"/>
            <a:r>
              <a:rPr lang="en-US" smtClean="0"/>
              <a:t>Data Abstraction “</a:t>
            </a:r>
            <a:r>
              <a:rPr lang="en-US" b="1" smtClean="0"/>
              <a:t>Technical”</a:t>
            </a:r>
            <a:r>
              <a:rPr lang="en-US" smtClean="0"/>
              <a:t> Design</a:t>
            </a:r>
            <a:br>
              <a:rPr lang="en-US" smtClean="0"/>
            </a:br>
            <a:r>
              <a:rPr lang="en-US" sz="1700" smtClean="0"/>
              <a:t>Sub-Layered Architecture View</a:t>
            </a:r>
          </a:p>
        </p:txBody>
      </p:sp>
      <p:sp>
        <p:nvSpPr>
          <p:cNvPr id="37909" name="Text Box 9"/>
          <p:cNvSpPr txBox="1">
            <a:spLocks noChangeArrowheads="1"/>
          </p:cNvSpPr>
          <p:nvPr/>
        </p:nvSpPr>
        <p:spPr bwMode="auto">
          <a:xfrm>
            <a:off x="2036763" y="5816600"/>
            <a:ext cx="12398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r>
              <a:rPr lang="en-US" sz="1200" b="1">
                <a:solidFill>
                  <a:schemeClr val="tx1"/>
                </a:solidFill>
              </a:rPr>
              <a:t>Customers DB</a:t>
            </a:r>
          </a:p>
        </p:txBody>
      </p:sp>
      <p:sp>
        <p:nvSpPr>
          <p:cNvPr id="37910" name="Text Box 12"/>
          <p:cNvSpPr txBox="1">
            <a:spLocks noChangeArrowheads="1"/>
          </p:cNvSpPr>
          <p:nvPr/>
        </p:nvSpPr>
        <p:spPr bwMode="auto">
          <a:xfrm>
            <a:off x="3603625" y="5816600"/>
            <a:ext cx="9445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r>
              <a:rPr lang="en-US" sz="1200" b="1">
                <a:solidFill>
                  <a:schemeClr val="tx1"/>
                </a:solidFill>
              </a:rPr>
              <a:t>Order1 DB</a:t>
            </a:r>
          </a:p>
        </p:txBody>
      </p:sp>
      <p:sp>
        <p:nvSpPr>
          <p:cNvPr id="37911" name="Text Box 15"/>
          <p:cNvSpPr txBox="1">
            <a:spLocks noChangeArrowheads="1"/>
          </p:cNvSpPr>
          <p:nvPr/>
        </p:nvSpPr>
        <p:spPr bwMode="auto">
          <a:xfrm>
            <a:off x="6270625" y="5791200"/>
            <a:ext cx="663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000" b="1">
                <a:solidFill>
                  <a:schemeClr val="tx1"/>
                </a:solidFill>
              </a:rPr>
              <a:t>Product</a:t>
            </a:r>
          </a:p>
          <a:p>
            <a:pPr algn="ctr" eaLnBrk="1" hangingPunct="1"/>
            <a:r>
              <a:rPr lang="en-US" sz="1000" b="1">
                <a:solidFill>
                  <a:schemeClr val="tx1"/>
                </a:solidFill>
              </a:rPr>
              <a:t>Catalog</a:t>
            </a:r>
          </a:p>
        </p:txBody>
      </p:sp>
      <p:sp>
        <p:nvSpPr>
          <p:cNvPr id="37912" name="Text Box 17"/>
          <p:cNvSpPr txBox="1">
            <a:spLocks noChangeArrowheads="1"/>
          </p:cNvSpPr>
          <p:nvPr/>
        </p:nvSpPr>
        <p:spPr bwMode="auto">
          <a:xfrm>
            <a:off x="304800" y="990599"/>
            <a:ext cx="13081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600" b="1" i="1">
                <a:solidFill>
                  <a:srgbClr val="0F384C"/>
                </a:solidFill>
              </a:rPr>
              <a:t>Data Consumers</a:t>
            </a:r>
          </a:p>
        </p:txBody>
      </p:sp>
      <p:sp>
        <p:nvSpPr>
          <p:cNvPr id="37913" name="Text Box 78"/>
          <p:cNvSpPr txBox="1">
            <a:spLocks noChangeArrowheads="1"/>
          </p:cNvSpPr>
          <p:nvPr/>
        </p:nvSpPr>
        <p:spPr bwMode="auto">
          <a:xfrm>
            <a:off x="7124700" y="5181599"/>
            <a:ext cx="1828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r" eaLnBrk="1" hangingPunct="1"/>
            <a:r>
              <a:rPr lang="en-US" sz="1400" b="1" i="1">
                <a:solidFill>
                  <a:srgbClr val="0F384C"/>
                </a:solidFill>
              </a:rPr>
              <a:t>Metadata</a:t>
            </a:r>
          </a:p>
        </p:txBody>
      </p:sp>
      <p:sp>
        <p:nvSpPr>
          <p:cNvPr id="37914" name="Text Box 79"/>
          <p:cNvSpPr txBox="1">
            <a:spLocks noChangeArrowheads="1"/>
          </p:cNvSpPr>
          <p:nvPr/>
        </p:nvSpPr>
        <p:spPr bwMode="auto">
          <a:xfrm>
            <a:off x="381000" y="4687887"/>
            <a:ext cx="1668463" cy="64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r>
              <a:rPr lang="en-US" sz="1800" b="1" i="1">
                <a:solidFill>
                  <a:srgbClr val="0F384C"/>
                </a:solidFill>
              </a:rPr>
              <a:t>Physical Layer</a:t>
            </a:r>
          </a:p>
        </p:txBody>
      </p:sp>
      <p:sp>
        <p:nvSpPr>
          <p:cNvPr id="37915" name="Text Box 97"/>
          <p:cNvSpPr txBox="1">
            <a:spLocks noChangeArrowheads="1"/>
          </p:cNvSpPr>
          <p:nvPr/>
        </p:nvSpPr>
        <p:spPr bwMode="auto">
          <a:xfrm>
            <a:off x="7239000" y="4691062"/>
            <a:ext cx="170497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r" eaLnBrk="1" hangingPunct="1"/>
            <a:r>
              <a:rPr lang="en-US" sz="1400" b="1" i="1">
                <a:solidFill>
                  <a:srgbClr val="0F384C"/>
                </a:solidFill>
              </a:rPr>
              <a:t>Formatting</a:t>
            </a:r>
          </a:p>
        </p:txBody>
      </p:sp>
      <p:sp>
        <p:nvSpPr>
          <p:cNvPr id="37916" name="Text Box 114"/>
          <p:cNvSpPr txBox="1">
            <a:spLocks noChangeArrowheads="1"/>
          </p:cNvSpPr>
          <p:nvPr/>
        </p:nvSpPr>
        <p:spPr bwMode="auto">
          <a:xfrm>
            <a:off x="7467600" y="2090737"/>
            <a:ext cx="14763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r" eaLnBrk="1" hangingPunct="1"/>
            <a:r>
              <a:rPr lang="en-US" sz="1400" b="1" i="1">
                <a:solidFill>
                  <a:srgbClr val="0F384C"/>
                </a:solidFill>
              </a:rPr>
              <a:t>Services</a:t>
            </a:r>
          </a:p>
        </p:txBody>
      </p:sp>
      <p:sp>
        <p:nvSpPr>
          <p:cNvPr id="37917" name="Text Box 115"/>
          <p:cNvSpPr txBox="1">
            <a:spLocks noChangeArrowheads="1"/>
          </p:cNvSpPr>
          <p:nvPr/>
        </p:nvSpPr>
        <p:spPr bwMode="auto">
          <a:xfrm>
            <a:off x="7239000" y="2374899"/>
            <a:ext cx="17049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r" eaLnBrk="1" hangingPunct="1"/>
            <a:r>
              <a:rPr lang="en-US" sz="1400" b="1" i="1">
                <a:solidFill>
                  <a:srgbClr val="0F384C"/>
                </a:solidFill>
              </a:rPr>
              <a:t>Views</a:t>
            </a:r>
          </a:p>
        </p:txBody>
      </p:sp>
      <p:sp>
        <p:nvSpPr>
          <p:cNvPr id="37918" name="Text Box 122"/>
          <p:cNvSpPr txBox="1">
            <a:spLocks noChangeArrowheads="1"/>
          </p:cNvSpPr>
          <p:nvPr/>
        </p:nvSpPr>
        <p:spPr bwMode="auto">
          <a:xfrm>
            <a:off x="381000" y="2024062"/>
            <a:ext cx="1752600" cy="64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r>
              <a:rPr lang="en-US" sz="1800" b="1" i="1">
                <a:solidFill>
                  <a:srgbClr val="0F384C"/>
                </a:solidFill>
              </a:rPr>
              <a:t>Application Layer</a:t>
            </a:r>
          </a:p>
        </p:txBody>
      </p:sp>
      <p:sp>
        <p:nvSpPr>
          <p:cNvPr id="37919" name="Text Box 109"/>
          <p:cNvSpPr txBox="1">
            <a:spLocks noChangeArrowheads="1"/>
          </p:cNvSpPr>
          <p:nvPr/>
        </p:nvSpPr>
        <p:spPr bwMode="auto">
          <a:xfrm>
            <a:off x="7239000" y="3809999"/>
            <a:ext cx="16875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r" eaLnBrk="1" hangingPunct="1"/>
            <a:r>
              <a:rPr lang="en-US" sz="1400" b="1" i="1">
                <a:solidFill>
                  <a:srgbClr val="0F384C"/>
                </a:solidFill>
              </a:rPr>
              <a:t>Logical</a:t>
            </a:r>
          </a:p>
        </p:txBody>
      </p:sp>
      <p:sp>
        <p:nvSpPr>
          <p:cNvPr id="37920" name="Text Box 104"/>
          <p:cNvSpPr txBox="1">
            <a:spLocks noChangeArrowheads="1"/>
          </p:cNvSpPr>
          <p:nvPr/>
        </p:nvSpPr>
        <p:spPr bwMode="auto">
          <a:xfrm>
            <a:off x="7239000" y="3073399"/>
            <a:ext cx="16875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r" eaLnBrk="1" hangingPunct="1"/>
            <a:r>
              <a:rPr lang="en-US" sz="1400" b="1" i="1">
                <a:solidFill>
                  <a:srgbClr val="0F384C"/>
                </a:solidFill>
              </a:rPr>
              <a:t>Business</a:t>
            </a:r>
          </a:p>
        </p:txBody>
      </p:sp>
      <p:sp>
        <p:nvSpPr>
          <p:cNvPr id="37921" name="Text Box 107"/>
          <p:cNvSpPr txBox="1">
            <a:spLocks noChangeArrowheads="1"/>
          </p:cNvSpPr>
          <p:nvPr/>
        </p:nvSpPr>
        <p:spPr bwMode="auto">
          <a:xfrm>
            <a:off x="381000" y="3200399"/>
            <a:ext cx="1828800" cy="64611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r>
              <a:rPr lang="en-US" sz="1800" b="1" i="1">
                <a:solidFill>
                  <a:srgbClr val="0F384C"/>
                </a:solidFill>
              </a:rPr>
              <a:t>Business Layer</a:t>
            </a:r>
          </a:p>
        </p:txBody>
      </p:sp>
      <p:sp>
        <p:nvSpPr>
          <p:cNvPr id="37922" name="Text Box 114"/>
          <p:cNvSpPr txBox="1">
            <a:spLocks noChangeArrowheads="1"/>
          </p:cNvSpPr>
          <p:nvPr/>
        </p:nvSpPr>
        <p:spPr bwMode="auto">
          <a:xfrm>
            <a:off x="7315200" y="1720849"/>
            <a:ext cx="16129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r" eaLnBrk="1" hangingPunct="1"/>
            <a:r>
              <a:rPr lang="en-US" sz="1400" b="1" i="1">
                <a:solidFill>
                  <a:srgbClr val="0F384C"/>
                </a:solidFill>
              </a:rPr>
              <a:t>Published</a:t>
            </a:r>
          </a:p>
        </p:txBody>
      </p:sp>
      <p:sp>
        <p:nvSpPr>
          <p:cNvPr id="37923" name="Text Box 17"/>
          <p:cNvSpPr txBox="1">
            <a:spLocks noChangeArrowheads="1"/>
          </p:cNvSpPr>
          <p:nvPr/>
        </p:nvSpPr>
        <p:spPr bwMode="auto">
          <a:xfrm>
            <a:off x="304800" y="5565775"/>
            <a:ext cx="12477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600" b="1" i="1">
                <a:solidFill>
                  <a:srgbClr val="0F384C"/>
                </a:solidFill>
              </a:rPr>
              <a:t>Data Sources</a:t>
            </a:r>
          </a:p>
        </p:txBody>
      </p:sp>
      <p:sp>
        <p:nvSpPr>
          <p:cNvPr id="37924" name="AutoShape 73"/>
          <p:cNvSpPr>
            <a:spLocks noChangeArrowheads="1"/>
          </p:cNvSpPr>
          <p:nvPr/>
        </p:nvSpPr>
        <p:spPr bwMode="auto">
          <a:xfrm rot="5400000">
            <a:off x="4191000" y="838199"/>
            <a:ext cx="457200" cy="914400"/>
          </a:xfrm>
          <a:prstGeom prst="can">
            <a:avLst>
              <a:gd name="adj" fmla="val 31593"/>
            </a:avLst>
          </a:prstGeom>
          <a:solidFill>
            <a:srgbClr val="C0C0C0"/>
          </a:solidFill>
          <a:ln w="28575">
            <a:solidFill>
              <a:srgbClr val="4D4D4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r>
              <a:rPr lang="en-US" sz="1400" b="1">
                <a:solidFill>
                  <a:schemeClr val="tx1"/>
                </a:solidFill>
              </a:rPr>
              <a:t>ESB/</a:t>
            </a:r>
            <a:br>
              <a:rPr lang="en-US" sz="1400" b="1">
                <a:solidFill>
                  <a:schemeClr val="tx1"/>
                </a:solidFill>
              </a:rPr>
            </a:br>
            <a:r>
              <a:rPr lang="en-US" sz="1400" b="1">
                <a:solidFill>
                  <a:schemeClr val="tx1"/>
                </a:solidFill>
              </a:rPr>
              <a:t>BPM</a:t>
            </a:r>
          </a:p>
        </p:txBody>
      </p:sp>
      <p:sp>
        <p:nvSpPr>
          <p:cNvPr id="37925" name="Rectangle 74"/>
          <p:cNvSpPr>
            <a:spLocks noChangeArrowheads="1"/>
          </p:cNvSpPr>
          <p:nvPr/>
        </p:nvSpPr>
        <p:spPr bwMode="auto">
          <a:xfrm>
            <a:off x="1676400" y="1066799"/>
            <a:ext cx="1143000" cy="457200"/>
          </a:xfrm>
          <a:prstGeom prst="rect">
            <a:avLst/>
          </a:prstGeom>
          <a:solidFill>
            <a:srgbClr val="C0C0C0"/>
          </a:solidFill>
          <a:ln w="2857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solidFill>
                  <a:schemeClr val="tx1"/>
                </a:solidFill>
              </a:rPr>
              <a:t>BI Server</a:t>
            </a:r>
          </a:p>
        </p:txBody>
      </p:sp>
      <p:sp>
        <p:nvSpPr>
          <p:cNvPr id="37926" name="Line 75"/>
          <p:cNvSpPr>
            <a:spLocks noChangeShapeType="1"/>
          </p:cNvSpPr>
          <p:nvPr/>
        </p:nvSpPr>
        <p:spPr bwMode="auto">
          <a:xfrm flipV="1">
            <a:off x="4876800" y="1295399"/>
            <a:ext cx="1143000" cy="0"/>
          </a:xfrm>
          <a:prstGeom prst="line">
            <a:avLst/>
          </a:prstGeom>
          <a:noFill/>
          <a:ln w="19050">
            <a:solidFill>
              <a:srgbClr val="4D4D4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27" name="Rectangle 76"/>
          <p:cNvSpPr>
            <a:spLocks noChangeArrowheads="1"/>
          </p:cNvSpPr>
          <p:nvPr/>
        </p:nvSpPr>
        <p:spPr bwMode="auto">
          <a:xfrm>
            <a:off x="6019800" y="1066799"/>
            <a:ext cx="1143000" cy="457200"/>
          </a:xfrm>
          <a:prstGeom prst="rect">
            <a:avLst/>
          </a:prstGeom>
          <a:solidFill>
            <a:srgbClr val="C0C0C0"/>
          </a:solidFill>
          <a:ln w="2857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solidFill>
                  <a:schemeClr val="tx1"/>
                </a:solidFill>
              </a:rPr>
              <a:t>App Server</a:t>
            </a:r>
          </a:p>
        </p:txBody>
      </p:sp>
      <p:sp>
        <p:nvSpPr>
          <p:cNvPr id="37928" name="Line 77"/>
          <p:cNvSpPr>
            <a:spLocks noChangeShapeType="1"/>
          </p:cNvSpPr>
          <p:nvPr/>
        </p:nvSpPr>
        <p:spPr bwMode="auto">
          <a:xfrm flipH="1" flipV="1">
            <a:off x="2819400" y="1295399"/>
            <a:ext cx="1143000" cy="0"/>
          </a:xfrm>
          <a:prstGeom prst="line">
            <a:avLst/>
          </a:prstGeom>
          <a:noFill/>
          <a:ln w="19050">
            <a:solidFill>
              <a:srgbClr val="4D4D4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29" name="Text Box 115"/>
          <p:cNvSpPr txBox="1">
            <a:spLocks noChangeArrowheads="1"/>
          </p:cNvSpPr>
          <p:nvPr/>
        </p:nvSpPr>
        <p:spPr bwMode="auto">
          <a:xfrm>
            <a:off x="7239000" y="2679699"/>
            <a:ext cx="17049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r" eaLnBrk="1" hangingPunct="1"/>
            <a:r>
              <a:rPr lang="en-US" sz="1400" b="1" i="1">
                <a:solidFill>
                  <a:srgbClr val="0F384C"/>
                </a:solidFill>
              </a:rPr>
              <a:t>DefinitionSets</a:t>
            </a:r>
          </a:p>
        </p:txBody>
      </p:sp>
      <p:sp>
        <p:nvSpPr>
          <p:cNvPr id="37930" name="Text Box 97"/>
          <p:cNvSpPr txBox="1">
            <a:spLocks noChangeArrowheads="1"/>
          </p:cNvSpPr>
          <p:nvPr/>
        </p:nvSpPr>
        <p:spPr bwMode="auto">
          <a:xfrm>
            <a:off x="7239000" y="4383087"/>
            <a:ext cx="170497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r" eaLnBrk="1" hangingPunct="1"/>
            <a:r>
              <a:rPr lang="en-US" sz="1400" b="1" i="1">
                <a:solidFill>
                  <a:srgbClr val="0F384C"/>
                </a:solidFill>
              </a:rPr>
              <a:t>DiscoveryModels</a:t>
            </a:r>
          </a:p>
        </p:txBody>
      </p:sp>
      <p:sp>
        <p:nvSpPr>
          <p:cNvPr id="37931" name="Line 86"/>
          <p:cNvSpPr>
            <a:spLocks noChangeShapeType="1"/>
          </p:cNvSpPr>
          <p:nvPr/>
        </p:nvSpPr>
        <p:spPr bwMode="auto">
          <a:xfrm flipV="1">
            <a:off x="7315200" y="4687887"/>
            <a:ext cx="1657350" cy="3175"/>
          </a:xfrm>
          <a:prstGeom prst="line">
            <a:avLst/>
          </a:prstGeom>
          <a:noFill/>
          <a:ln w="12700">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32" name="Line 86"/>
          <p:cNvSpPr>
            <a:spLocks noChangeShapeType="1"/>
          </p:cNvSpPr>
          <p:nvPr/>
        </p:nvSpPr>
        <p:spPr bwMode="auto">
          <a:xfrm flipV="1">
            <a:off x="7258050" y="2679699"/>
            <a:ext cx="1657350" cy="3175"/>
          </a:xfrm>
          <a:prstGeom prst="line">
            <a:avLst/>
          </a:prstGeom>
          <a:noFill/>
          <a:ln w="12700">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33" name="Text Box 122"/>
          <p:cNvSpPr txBox="1">
            <a:spLocks noChangeArrowheads="1"/>
          </p:cNvSpPr>
          <p:nvPr/>
        </p:nvSpPr>
        <p:spPr bwMode="auto">
          <a:xfrm>
            <a:off x="381000" y="2024062"/>
            <a:ext cx="1752600" cy="64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r>
              <a:rPr lang="en-US" sz="1800" b="1" i="1">
                <a:solidFill>
                  <a:srgbClr val="0F384C"/>
                </a:solidFill>
              </a:rPr>
              <a:t>Application Layer</a:t>
            </a:r>
          </a:p>
        </p:txBody>
      </p:sp>
      <p:cxnSp>
        <p:nvCxnSpPr>
          <p:cNvPr id="37934" name="Straight Connector 145"/>
          <p:cNvCxnSpPr>
            <a:cxnSpLocks noChangeShapeType="1"/>
          </p:cNvCxnSpPr>
          <p:nvPr/>
        </p:nvCxnSpPr>
        <p:spPr bwMode="auto">
          <a:xfrm flipV="1">
            <a:off x="1905000" y="2222499"/>
            <a:ext cx="5334000" cy="109538"/>
          </a:xfrm>
          <a:prstGeom prst="line">
            <a:avLst/>
          </a:prstGeom>
          <a:noFill/>
          <a:ln w="44450" algn="ctr">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935" name="Oval 6"/>
          <p:cNvSpPr>
            <a:spLocks noChangeArrowheads="1"/>
          </p:cNvSpPr>
          <p:nvPr/>
        </p:nvSpPr>
        <p:spPr bwMode="auto">
          <a:xfrm>
            <a:off x="7239000" y="1595437"/>
            <a:ext cx="1828800" cy="1352550"/>
          </a:xfrm>
          <a:prstGeom prst="roundRect">
            <a:avLst>
              <a:gd name="adj" fmla="val 16667"/>
            </a:avLst>
          </a:prstGeom>
          <a:noFill/>
          <a:ln w="31750" algn="ctr">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37936" name="Straight Connector 145"/>
          <p:cNvCxnSpPr>
            <a:cxnSpLocks noChangeShapeType="1"/>
            <a:stCxn id="37940" idx="3"/>
          </p:cNvCxnSpPr>
          <p:nvPr/>
        </p:nvCxnSpPr>
        <p:spPr bwMode="auto">
          <a:xfrm>
            <a:off x="1892300" y="3535362"/>
            <a:ext cx="5337175" cy="66675"/>
          </a:xfrm>
          <a:prstGeom prst="line">
            <a:avLst/>
          </a:prstGeom>
          <a:noFill/>
          <a:ln w="44450" algn="ctr">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937" name="Oval 6"/>
          <p:cNvSpPr>
            <a:spLocks noChangeArrowheads="1"/>
          </p:cNvSpPr>
          <p:nvPr/>
        </p:nvSpPr>
        <p:spPr bwMode="auto">
          <a:xfrm>
            <a:off x="7240588" y="3038474"/>
            <a:ext cx="1778000" cy="1130300"/>
          </a:xfrm>
          <a:prstGeom prst="roundRect">
            <a:avLst>
              <a:gd name="adj" fmla="val 16667"/>
            </a:avLst>
          </a:prstGeom>
          <a:noFill/>
          <a:ln w="31750" algn="ctr">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37938" name="Straight Connector 145"/>
          <p:cNvCxnSpPr>
            <a:cxnSpLocks noChangeShapeType="1"/>
            <a:stCxn id="37941" idx="3"/>
          </p:cNvCxnSpPr>
          <p:nvPr/>
        </p:nvCxnSpPr>
        <p:spPr bwMode="auto">
          <a:xfrm>
            <a:off x="1903413" y="5010149"/>
            <a:ext cx="5337175" cy="171450"/>
          </a:xfrm>
          <a:prstGeom prst="line">
            <a:avLst/>
          </a:prstGeom>
          <a:noFill/>
          <a:ln w="44450" algn="ctr">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939" name="Oval 6"/>
          <p:cNvSpPr>
            <a:spLocks noChangeArrowheads="1"/>
          </p:cNvSpPr>
          <p:nvPr/>
        </p:nvSpPr>
        <p:spPr bwMode="auto">
          <a:xfrm>
            <a:off x="7212013" y="4225925"/>
            <a:ext cx="1828800" cy="1362075"/>
          </a:xfrm>
          <a:prstGeom prst="roundRect">
            <a:avLst>
              <a:gd name="adj" fmla="val 16667"/>
            </a:avLst>
          </a:prstGeom>
          <a:noFill/>
          <a:ln w="31750" algn="ctr">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40" name="Rectangle 108"/>
          <p:cNvSpPr>
            <a:spLocks noChangeArrowheads="1"/>
          </p:cNvSpPr>
          <p:nvPr/>
        </p:nvSpPr>
        <p:spPr bwMode="auto">
          <a:xfrm>
            <a:off x="369888" y="3200399"/>
            <a:ext cx="1522412" cy="669925"/>
          </a:xfrm>
          <a:prstGeom prst="rect">
            <a:avLst/>
          </a:prstGeom>
          <a:noFill/>
          <a:ln w="57150" algn="ctr">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41" name="Rectangle 109"/>
          <p:cNvSpPr>
            <a:spLocks noChangeArrowheads="1"/>
          </p:cNvSpPr>
          <p:nvPr/>
        </p:nvSpPr>
        <p:spPr bwMode="auto">
          <a:xfrm>
            <a:off x="381000" y="4676774"/>
            <a:ext cx="1522413" cy="668338"/>
          </a:xfrm>
          <a:prstGeom prst="rect">
            <a:avLst/>
          </a:prstGeom>
          <a:noFill/>
          <a:ln w="57150" algn="ctr">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42" name="Rectangle 8"/>
          <p:cNvSpPr>
            <a:spLocks noChangeArrowheads="1"/>
          </p:cNvSpPr>
          <p:nvPr/>
        </p:nvSpPr>
        <p:spPr bwMode="auto">
          <a:xfrm>
            <a:off x="382588" y="1997074"/>
            <a:ext cx="1522412" cy="669925"/>
          </a:xfrm>
          <a:prstGeom prst="rect">
            <a:avLst/>
          </a:prstGeom>
          <a:noFill/>
          <a:ln w="57150" algn="ctr">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322064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37405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p:txBody>
          <a:bodyPr/>
          <a:lstStyle/>
          <a:p>
            <a:pPr eaLnBrk="1" hangingPunct="1"/>
            <a:r>
              <a:rPr lang="en-US" smtClean="0"/>
              <a:t>Data Abstraction Goals</a:t>
            </a:r>
            <a:br>
              <a:rPr lang="en-US" smtClean="0"/>
            </a:br>
            <a:r>
              <a:rPr lang="en-US" sz="1700" smtClean="0"/>
              <a:t>Achieve Reusability, Maintainability, and Performance</a:t>
            </a:r>
          </a:p>
        </p:txBody>
      </p:sp>
      <p:sp>
        <p:nvSpPr>
          <p:cNvPr id="15364" name="Rectangle 3"/>
          <p:cNvSpPr>
            <a:spLocks noGrp="1"/>
          </p:cNvSpPr>
          <p:nvPr>
            <p:ph type="body" idx="1"/>
          </p:nvPr>
        </p:nvSpPr>
        <p:spPr>
          <a:xfrm>
            <a:off x="457200" y="1066800"/>
            <a:ext cx="4191000" cy="5059363"/>
          </a:xfrm>
        </p:spPr>
        <p:txBody>
          <a:bodyPr>
            <a:normAutofit lnSpcReduction="10000"/>
          </a:bodyPr>
          <a:lstStyle/>
          <a:p>
            <a:pPr eaLnBrk="1" hangingPunct="1">
              <a:lnSpc>
                <a:spcPct val="120000"/>
              </a:lnSpc>
              <a:spcBef>
                <a:spcPct val="0"/>
              </a:spcBef>
            </a:pPr>
            <a:r>
              <a:rPr lang="en-US" sz="2000" smtClean="0"/>
              <a:t>Customer Challenges</a:t>
            </a:r>
          </a:p>
          <a:p>
            <a:pPr lvl="1" eaLnBrk="1" hangingPunct="1">
              <a:lnSpc>
                <a:spcPct val="120000"/>
              </a:lnSpc>
              <a:spcBef>
                <a:spcPct val="0"/>
              </a:spcBef>
            </a:pPr>
            <a:r>
              <a:rPr lang="en-US" sz="1400" smtClean="0"/>
              <a:t>Want to build a virtualized abstraction layer for applications to access instead of accessing the physical sources</a:t>
            </a:r>
          </a:p>
          <a:p>
            <a:pPr lvl="1" eaLnBrk="1" hangingPunct="1">
              <a:lnSpc>
                <a:spcPct val="120000"/>
              </a:lnSpc>
              <a:spcBef>
                <a:spcPct val="0"/>
              </a:spcBef>
            </a:pPr>
            <a:r>
              <a:rPr lang="en-US" sz="1400" smtClean="0"/>
              <a:t>Developers code similar logic many times, so partitioning is desired</a:t>
            </a:r>
            <a:endParaRPr lang="en-US" sz="1600" smtClean="0"/>
          </a:p>
          <a:p>
            <a:pPr lvl="1" eaLnBrk="1" hangingPunct="1">
              <a:lnSpc>
                <a:spcPct val="120000"/>
              </a:lnSpc>
              <a:spcBef>
                <a:spcPct val="0"/>
              </a:spcBef>
            </a:pPr>
            <a:r>
              <a:rPr lang="en-US" sz="1400" smtClean="0"/>
              <a:t>Layered approach is better, but layers can have performance overhead</a:t>
            </a:r>
          </a:p>
          <a:p>
            <a:pPr eaLnBrk="1" hangingPunct="1">
              <a:lnSpc>
                <a:spcPct val="120000"/>
              </a:lnSpc>
              <a:spcBef>
                <a:spcPct val="0"/>
              </a:spcBef>
            </a:pPr>
            <a:r>
              <a:rPr lang="en-US" sz="2000" smtClean="0"/>
              <a:t>Composite Solution</a:t>
            </a:r>
          </a:p>
          <a:p>
            <a:pPr lvl="1" eaLnBrk="1" hangingPunct="1">
              <a:lnSpc>
                <a:spcPct val="120000"/>
              </a:lnSpc>
              <a:spcBef>
                <a:spcPct val="0"/>
              </a:spcBef>
            </a:pPr>
            <a:r>
              <a:rPr lang="en-US" sz="1400" smtClean="0"/>
              <a:t>Decoupling and reuse sources via layered data virtualization implementation</a:t>
            </a:r>
          </a:p>
          <a:p>
            <a:pPr lvl="1" eaLnBrk="1" hangingPunct="1">
              <a:lnSpc>
                <a:spcPct val="120000"/>
              </a:lnSpc>
              <a:spcBef>
                <a:spcPct val="0"/>
              </a:spcBef>
            </a:pPr>
            <a:r>
              <a:rPr lang="en-US" sz="1400" smtClean="0"/>
              <a:t>Optimize away middle layers at runtime for better performance</a:t>
            </a:r>
          </a:p>
          <a:p>
            <a:pPr eaLnBrk="1" hangingPunct="1">
              <a:lnSpc>
                <a:spcPct val="120000"/>
              </a:lnSpc>
              <a:spcBef>
                <a:spcPct val="0"/>
              </a:spcBef>
            </a:pPr>
            <a:r>
              <a:rPr lang="en-US" sz="2000" smtClean="0"/>
              <a:t>Business Impact</a:t>
            </a:r>
          </a:p>
          <a:p>
            <a:pPr lvl="1" eaLnBrk="1" hangingPunct="1">
              <a:lnSpc>
                <a:spcPct val="120000"/>
              </a:lnSpc>
              <a:spcBef>
                <a:spcPct val="0"/>
              </a:spcBef>
            </a:pPr>
            <a:r>
              <a:rPr lang="en-US" sz="1400" smtClean="0"/>
              <a:t>Right information, when needed</a:t>
            </a:r>
          </a:p>
          <a:p>
            <a:pPr lvl="1" eaLnBrk="1" hangingPunct="1">
              <a:lnSpc>
                <a:spcPct val="120000"/>
              </a:lnSpc>
              <a:spcBef>
                <a:spcPct val="0"/>
              </a:spcBef>
            </a:pPr>
            <a:r>
              <a:rPr lang="en-US" sz="1400" smtClean="0"/>
              <a:t>More aligned business and IT model for better agility, efficiency, reuse</a:t>
            </a:r>
          </a:p>
          <a:p>
            <a:pPr lvl="1" eaLnBrk="1" hangingPunct="1">
              <a:lnSpc>
                <a:spcPct val="120000"/>
              </a:lnSpc>
              <a:spcBef>
                <a:spcPct val="0"/>
              </a:spcBef>
            </a:pPr>
            <a:r>
              <a:rPr lang="en-US" sz="1400" smtClean="0"/>
              <a:t>Business and IT change insulation </a:t>
            </a:r>
          </a:p>
          <a:p>
            <a:pPr lvl="1" eaLnBrk="1" hangingPunct="1">
              <a:lnSpc>
                <a:spcPct val="120000"/>
              </a:lnSpc>
              <a:spcBef>
                <a:spcPct val="0"/>
              </a:spcBef>
            </a:pPr>
            <a:r>
              <a:rPr lang="en-US" sz="1400" smtClean="0"/>
              <a:t>Better data security and control</a:t>
            </a:r>
          </a:p>
        </p:txBody>
      </p:sp>
      <p:grpSp>
        <p:nvGrpSpPr>
          <p:cNvPr id="15365" name="Group 75"/>
          <p:cNvGrpSpPr>
            <a:grpSpLocks/>
          </p:cNvGrpSpPr>
          <p:nvPr/>
        </p:nvGrpSpPr>
        <p:grpSpPr bwMode="auto">
          <a:xfrm>
            <a:off x="4940300" y="3052763"/>
            <a:ext cx="3594100" cy="1819275"/>
            <a:chOff x="3112" y="1923"/>
            <a:chExt cx="2264" cy="1146"/>
          </a:xfrm>
        </p:grpSpPr>
        <p:cxnSp>
          <p:nvCxnSpPr>
            <p:cNvPr id="15406" name="AutoShape 40"/>
            <p:cNvCxnSpPr>
              <a:cxnSpLocks noChangeShapeType="1"/>
              <a:stCxn id="15366" idx="0"/>
            </p:cNvCxnSpPr>
            <p:nvPr/>
          </p:nvCxnSpPr>
          <p:spPr bwMode="auto">
            <a:xfrm flipV="1">
              <a:off x="3433" y="1923"/>
              <a:ext cx="779"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07" name="AutoShape 41"/>
            <p:cNvCxnSpPr>
              <a:cxnSpLocks noChangeShapeType="1"/>
              <a:stCxn id="15366" idx="0"/>
              <a:endCxn id="15371" idx="2"/>
            </p:cNvCxnSpPr>
            <p:nvPr/>
          </p:nvCxnSpPr>
          <p:spPr bwMode="auto">
            <a:xfrm flipV="1">
              <a:off x="3433" y="1923"/>
              <a:ext cx="1595"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08" name="AutoShape 42"/>
            <p:cNvCxnSpPr>
              <a:cxnSpLocks noChangeShapeType="1"/>
              <a:endCxn id="15369" idx="2"/>
            </p:cNvCxnSpPr>
            <p:nvPr/>
          </p:nvCxnSpPr>
          <p:spPr bwMode="auto">
            <a:xfrm flipH="1" flipV="1">
              <a:off x="3396" y="1923"/>
              <a:ext cx="49" cy="114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09" name="AutoShape 43"/>
            <p:cNvCxnSpPr>
              <a:cxnSpLocks noChangeShapeType="1"/>
              <a:endCxn id="15369" idx="2"/>
            </p:cNvCxnSpPr>
            <p:nvPr/>
          </p:nvCxnSpPr>
          <p:spPr bwMode="auto">
            <a:xfrm flipH="1" flipV="1">
              <a:off x="3396" y="1923"/>
              <a:ext cx="805"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10" name="AutoShape 44"/>
            <p:cNvCxnSpPr>
              <a:cxnSpLocks noChangeShapeType="1"/>
              <a:stCxn id="15368" idx="0"/>
            </p:cNvCxnSpPr>
            <p:nvPr/>
          </p:nvCxnSpPr>
          <p:spPr bwMode="auto">
            <a:xfrm flipH="1" flipV="1">
              <a:off x="4212" y="1923"/>
              <a:ext cx="740"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11" name="AutoShape 45"/>
            <p:cNvCxnSpPr>
              <a:cxnSpLocks noChangeShapeType="1"/>
              <a:endCxn id="15371" idx="2"/>
            </p:cNvCxnSpPr>
            <p:nvPr/>
          </p:nvCxnSpPr>
          <p:spPr bwMode="auto">
            <a:xfrm flipV="1">
              <a:off x="4201" y="1923"/>
              <a:ext cx="827"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12" name="AutoShape 46"/>
            <p:cNvCxnSpPr>
              <a:cxnSpLocks noChangeShapeType="1"/>
              <a:stCxn id="15368" idx="0"/>
              <a:endCxn id="15371" idx="2"/>
            </p:cNvCxnSpPr>
            <p:nvPr/>
          </p:nvCxnSpPr>
          <p:spPr bwMode="auto">
            <a:xfrm flipV="1">
              <a:off x="4952" y="1923"/>
              <a:ext cx="76"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13" name="AutoShape 47"/>
            <p:cNvCxnSpPr>
              <a:cxnSpLocks noChangeShapeType="1"/>
            </p:cNvCxnSpPr>
            <p:nvPr/>
          </p:nvCxnSpPr>
          <p:spPr bwMode="auto">
            <a:xfrm flipV="1">
              <a:off x="4201" y="1923"/>
              <a:ext cx="11"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14" name="AutoShape 48"/>
            <p:cNvCxnSpPr>
              <a:cxnSpLocks noChangeShapeType="1"/>
              <a:stCxn id="15368" idx="0"/>
              <a:endCxn id="15369" idx="2"/>
            </p:cNvCxnSpPr>
            <p:nvPr/>
          </p:nvCxnSpPr>
          <p:spPr bwMode="auto">
            <a:xfrm flipH="1" flipV="1">
              <a:off x="3396" y="1923"/>
              <a:ext cx="1556"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sp>
          <p:nvSpPr>
            <p:cNvPr id="15415" name="Rectangle 82"/>
            <p:cNvSpPr>
              <a:spLocks noChangeArrowheads="1"/>
            </p:cNvSpPr>
            <p:nvPr/>
          </p:nvSpPr>
          <p:spPr bwMode="auto">
            <a:xfrm>
              <a:off x="3324" y="2120"/>
              <a:ext cx="660" cy="168"/>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a:lstStyle/>
            <a:p>
              <a:pPr algn="ctr">
                <a:buClr>
                  <a:srgbClr val="990000"/>
                </a:buClr>
                <a:buFont typeface="Wingdings" pitchFamily="2" charset="2"/>
                <a:buNone/>
              </a:pPr>
              <a:r>
                <a:rPr lang="en-US" sz="1000">
                  <a:solidFill>
                    <a:schemeClr val="tx1"/>
                  </a:solidFill>
                </a:rPr>
                <a:t>Complexity</a:t>
              </a:r>
              <a:endParaRPr lang="en-US" sz="1000" i="1">
                <a:solidFill>
                  <a:schemeClr val="bg2"/>
                </a:solidFill>
              </a:endParaRPr>
            </a:p>
          </p:txBody>
        </p:sp>
        <p:sp>
          <p:nvSpPr>
            <p:cNvPr id="15416" name="Rectangle 83"/>
            <p:cNvSpPr>
              <a:spLocks noChangeArrowheads="1"/>
            </p:cNvSpPr>
            <p:nvPr/>
          </p:nvSpPr>
          <p:spPr bwMode="auto">
            <a:xfrm>
              <a:off x="3112" y="2456"/>
              <a:ext cx="715" cy="168"/>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a:lstStyle/>
            <a:p>
              <a:pPr algn="ctr">
                <a:buClr>
                  <a:srgbClr val="990000"/>
                </a:buClr>
                <a:buFont typeface="Wingdings" pitchFamily="2" charset="2"/>
                <a:buNone/>
              </a:pPr>
              <a:r>
                <a:rPr lang="en-US" sz="1000">
                  <a:solidFill>
                    <a:schemeClr val="tx1"/>
                  </a:solidFill>
                </a:rPr>
                <a:t>Location</a:t>
              </a:r>
              <a:endParaRPr lang="en-US" sz="1000" i="1">
                <a:solidFill>
                  <a:schemeClr val="bg2"/>
                </a:solidFill>
              </a:endParaRPr>
            </a:p>
          </p:txBody>
        </p:sp>
        <p:sp>
          <p:nvSpPr>
            <p:cNvPr id="15417" name="Rectangle 84"/>
            <p:cNvSpPr>
              <a:spLocks noChangeArrowheads="1"/>
            </p:cNvSpPr>
            <p:nvPr/>
          </p:nvSpPr>
          <p:spPr bwMode="auto">
            <a:xfrm>
              <a:off x="4337" y="2120"/>
              <a:ext cx="743" cy="168"/>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a:lstStyle/>
            <a:p>
              <a:pPr algn="ctr">
                <a:buClr>
                  <a:srgbClr val="990000"/>
                </a:buClr>
                <a:buFont typeface="Wingdings" pitchFamily="2" charset="2"/>
                <a:buNone/>
              </a:pPr>
              <a:r>
                <a:rPr lang="en-US" sz="1000">
                  <a:solidFill>
                    <a:schemeClr val="tx1"/>
                  </a:solidFill>
                </a:rPr>
                <a:t>Structure</a:t>
              </a:r>
              <a:endParaRPr lang="en-US" sz="1000" i="1">
                <a:solidFill>
                  <a:schemeClr val="bg2"/>
                </a:solidFill>
              </a:endParaRPr>
            </a:p>
          </p:txBody>
        </p:sp>
        <p:sp>
          <p:nvSpPr>
            <p:cNvPr id="15418" name="Rectangle 85"/>
            <p:cNvSpPr>
              <a:spLocks noChangeArrowheads="1"/>
            </p:cNvSpPr>
            <p:nvPr/>
          </p:nvSpPr>
          <p:spPr bwMode="auto">
            <a:xfrm>
              <a:off x="4579" y="2456"/>
              <a:ext cx="797" cy="168"/>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a:lstStyle/>
            <a:p>
              <a:pPr algn="ctr">
                <a:buClr>
                  <a:srgbClr val="990000"/>
                </a:buClr>
                <a:buFont typeface="Wingdings" pitchFamily="2" charset="2"/>
                <a:buNone/>
              </a:pPr>
              <a:r>
                <a:rPr lang="en-US" sz="1000">
                  <a:solidFill>
                    <a:schemeClr val="tx1"/>
                  </a:solidFill>
                </a:rPr>
                <a:t>Completeness</a:t>
              </a:r>
              <a:endParaRPr lang="en-US" sz="1000" i="1">
                <a:solidFill>
                  <a:schemeClr val="bg2"/>
                </a:solidFill>
              </a:endParaRPr>
            </a:p>
          </p:txBody>
        </p:sp>
        <p:sp>
          <p:nvSpPr>
            <p:cNvPr id="15419" name="Rectangle 86"/>
            <p:cNvSpPr>
              <a:spLocks noChangeArrowheads="1"/>
            </p:cNvSpPr>
            <p:nvPr/>
          </p:nvSpPr>
          <p:spPr bwMode="auto">
            <a:xfrm>
              <a:off x="3839" y="2768"/>
              <a:ext cx="715" cy="168"/>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a:lstStyle/>
            <a:p>
              <a:pPr algn="ctr">
                <a:buClr>
                  <a:srgbClr val="990000"/>
                </a:buClr>
                <a:buFont typeface="Wingdings" pitchFamily="2" charset="2"/>
                <a:buNone/>
              </a:pPr>
              <a:r>
                <a:rPr lang="en-US" sz="1000">
                  <a:solidFill>
                    <a:schemeClr val="tx1"/>
                  </a:solidFill>
                </a:rPr>
                <a:t>Latency</a:t>
              </a:r>
              <a:endParaRPr lang="en-US" sz="1000" i="1">
                <a:solidFill>
                  <a:schemeClr val="bg2"/>
                </a:solidFill>
              </a:endParaRPr>
            </a:p>
          </p:txBody>
        </p:sp>
      </p:grpSp>
      <p:pic>
        <p:nvPicPr>
          <p:cNvPr id="15366" name="Picture 12" descr="relational.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2700" y="4840288"/>
            <a:ext cx="712788"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12" descr="relational.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1900" y="4840288"/>
            <a:ext cx="712788"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12" descr="relational.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04113" y="4840288"/>
            <a:ext cx="712787"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35" descr="bi-tool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72050" y="2362200"/>
            <a:ext cx="8382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0" name="Picture 35" descr="bi-tool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67450" y="2362200"/>
            <a:ext cx="8382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1" name="Picture 35" descr="bi-tool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62850" y="2362200"/>
            <a:ext cx="8382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72" name="Group 25"/>
          <p:cNvGrpSpPr>
            <a:grpSpLocks/>
          </p:cNvGrpSpPr>
          <p:nvPr/>
        </p:nvGrpSpPr>
        <p:grpSpPr bwMode="auto">
          <a:xfrm>
            <a:off x="7531100" y="1417638"/>
            <a:ext cx="922338" cy="779462"/>
            <a:chOff x="3408" y="797"/>
            <a:chExt cx="581" cy="491"/>
          </a:xfrm>
        </p:grpSpPr>
        <p:sp>
          <p:nvSpPr>
            <p:cNvPr id="15400" name="Rectangle 69"/>
            <p:cNvSpPr>
              <a:spLocks noChangeArrowheads="1"/>
            </p:cNvSpPr>
            <p:nvPr/>
          </p:nvSpPr>
          <p:spPr bwMode="auto">
            <a:xfrm>
              <a:off x="3408" y="797"/>
              <a:ext cx="581" cy="491"/>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wrap="none"/>
            <a:lstStyle/>
            <a:p>
              <a:pPr>
                <a:buClr>
                  <a:srgbClr val="990000"/>
                </a:buClr>
                <a:buFont typeface="Wingdings" pitchFamily="2" charset="2"/>
                <a:buNone/>
              </a:pPr>
              <a:endParaRPr lang="en-US" sz="800">
                <a:solidFill>
                  <a:srgbClr val="5D5D5D"/>
                </a:solidFill>
              </a:endParaRPr>
            </a:p>
          </p:txBody>
        </p:sp>
        <p:pic>
          <p:nvPicPr>
            <p:cNvPr id="15401" name="Picture 74" descr="risk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3" y="830"/>
              <a:ext cx="171" cy="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pic>
          <p:nvPicPr>
            <p:cNvPr id="15402" name="Picture 74" descr="risk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2" y="920"/>
              <a:ext cx="171" cy="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sp>
          <p:nvSpPr>
            <p:cNvPr id="15403" name="Rectangle 70"/>
            <p:cNvSpPr>
              <a:spLocks noChangeArrowheads="1"/>
            </p:cNvSpPr>
            <p:nvPr/>
          </p:nvSpPr>
          <p:spPr bwMode="auto">
            <a:xfrm>
              <a:off x="3509" y="1162"/>
              <a:ext cx="384" cy="96"/>
            </a:xfrm>
            <a:prstGeom prst="rect">
              <a:avLst/>
            </a:prstGeom>
            <a:solidFill>
              <a:schemeClr val="bg1"/>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txBody>
            <a:bodyPr wrap="none" anchor="ctr"/>
            <a:lstStyle/>
            <a:p>
              <a:pPr algn="ctr" eaLnBrk="0" hangingPunct="0"/>
              <a:r>
                <a:rPr lang="en-US" sz="900">
                  <a:solidFill>
                    <a:schemeClr val="tx1"/>
                  </a:solidFill>
                  <a:ea typeface="ＭＳ Ｐゴシック" pitchFamily="34" charset="-128"/>
                </a:rPr>
                <a:t>Risk Reduction</a:t>
              </a:r>
            </a:p>
          </p:txBody>
        </p:sp>
        <p:sp>
          <p:nvSpPr>
            <p:cNvPr id="15404" name="AutoShape 73"/>
            <p:cNvSpPr>
              <a:spLocks noChangeArrowheads="1"/>
            </p:cNvSpPr>
            <p:nvPr/>
          </p:nvSpPr>
          <p:spPr bwMode="auto">
            <a:xfrm>
              <a:off x="3572" y="815"/>
              <a:ext cx="267" cy="334"/>
            </a:xfrm>
            <a:prstGeom prst="downArrow">
              <a:avLst>
                <a:gd name="adj1" fmla="val 28639"/>
                <a:gd name="adj2" fmla="val 31273"/>
              </a:avLst>
            </a:prstGeom>
            <a:solidFill>
              <a:srgbClr val="336888"/>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txBody>
            <a:bodyPr wrap="none" anchor="ctr"/>
            <a:lstStyle/>
            <a:p>
              <a:endParaRPr lang="en-US" sz="1600">
                <a:solidFill>
                  <a:schemeClr val="tx1"/>
                </a:solidFill>
              </a:endParaRPr>
            </a:p>
          </p:txBody>
        </p:sp>
        <p:pic>
          <p:nvPicPr>
            <p:cNvPr id="15405" name="Picture 74" descr="risk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8" y="880"/>
              <a:ext cx="171" cy="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grpSp>
      <p:grpSp>
        <p:nvGrpSpPr>
          <p:cNvPr id="15373" name="Group 32"/>
          <p:cNvGrpSpPr>
            <a:grpSpLocks/>
          </p:cNvGrpSpPr>
          <p:nvPr/>
        </p:nvGrpSpPr>
        <p:grpSpPr bwMode="auto">
          <a:xfrm>
            <a:off x="6245225" y="1219200"/>
            <a:ext cx="922338" cy="779463"/>
            <a:chOff x="2598" y="672"/>
            <a:chExt cx="581" cy="491"/>
          </a:xfrm>
        </p:grpSpPr>
        <p:sp>
          <p:nvSpPr>
            <p:cNvPr id="15394" name="Rectangle 76"/>
            <p:cNvSpPr>
              <a:spLocks noChangeArrowheads="1"/>
            </p:cNvSpPr>
            <p:nvPr/>
          </p:nvSpPr>
          <p:spPr bwMode="auto">
            <a:xfrm>
              <a:off x="2598" y="672"/>
              <a:ext cx="581" cy="491"/>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wrap="none"/>
            <a:lstStyle/>
            <a:p>
              <a:pPr>
                <a:buClr>
                  <a:srgbClr val="990000"/>
                </a:buClr>
                <a:buFont typeface="Wingdings" pitchFamily="2" charset="2"/>
                <a:buNone/>
              </a:pPr>
              <a:endParaRPr lang="en-US" sz="800">
                <a:solidFill>
                  <a:srgbClr val="5D5D5D"/>
                </a:solidFill>
              </a:endParaRPr>
            </a:p>
          </p:txBody>
        </p:sp>
        <p:pic>
          <p:nvPicPr>
            <p:cNvPr id="15395" name="Picture 81" descr="coins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06" y="784"/>
              <a:ext cx="222"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pic>
          <p:nvPicPr>
            <p:cNvPr id="15396" name="Picture 81" descr="coins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04" y="688"/>
              <a:ext cx="222"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sp>
          <p:nvSpPr>
            <p:cNvPr id="15397" name="Rectangle 77"/>
            <p:cNvSpPr>
              <a:spLocks noChangeArrowheads="1"/>
            </p:cNvSpPr>
            <p:nvPr/>
          </p:nvSpPr>
          <p:spPr bwMode="auto">
            <a:xfrm>
              <a:off x="2706" y="1037"/>
              <a:ext cx="383" cy="97"/>
            </a:xfrm>
            <a:prstGeom prst="rect">
              <a:avLst/>
            </a:prstGeom>
            <a:solidFill>
              <a:schemeClr val="bg1"/>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txBody>
            <a:bodyPr wrap="none" anchor="ctr"/>
            <a:lstStyle/>
            <a:p>
              <a:pPr algn="ctr" eaLnBrk="0" hangingPunct="0"/>
              <a:r>
                <a:rPr lang="en-US" sz="900">
                  <a:solidFill>
                    <a:schemeClr val="tx1"/>
                  </a:solidFill>
                  <a:ea typeface="ＭＳ Ｐゴシック" pitchFamily="34" charset="-128"/>
                </a:rPr>
                <a:t>Cost Savings</a:t>
              </a:r>
            </a:p>
          </p:txBody>
        </p:sp>
        <p:sp>
          <p:nvSpPr>
            <p:cNvPr id="15398" name="AutoShape 80"/>
            <p:cNvSpPr>
              <a:spLocks noChangeArrowheads="1"/>
            </p:cNvSpPr>
            <p:nvPr/>
          </p:nvSpPr>
          <p:spPr bwMode="auto">
            <a:xfrm>
              <a:off x="2742" y="694"/>
              <a:ext cx="286" cy="316"/>
            </a:xfrm>
            <a:prstGeom prst="downArrow">
              <a:avLst>
                <a:gd name="adj1" fmla="val 28639"/>
                <a:gd name="adj2" fmla="val 27622"/>
              </a:avLst>
            </a:prstGeom>
            <a:solidFill>
              <a:srgbClr val="336888"/>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txBody>
            <a:bodyPr wrap="none" anchor="ctr"/>
            <a:lstStyle/>
            <a:p>
              <a:endParaRPr lang="en-US" sz="1600">
                <a:solidFill>
                  <a:schemeClr val="tx1"/>
                </a:solidFill>
              </a:endParaRPr>
            </a:p>
          </p:txBody>
        </p:sp>
        <p:pic>
          <p:nvPicPr>
            <p:cNvPr id="15399" name="Picture 81" descr="coins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64" y="761"/>
              <a:ext cx="222"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grpSp>
      <p:grpSp>
        <p:nvGrpSpPr>
          <p:cNvPr id="15374" name="Group 39"/>
          <p:cNvGrpSpPr>
            <a:grpSpLocks/>
          </p:cNvGrpSpPr>
          <p:nvPr/>
        </p:nvGrpSpPr>
        <p:grpSpPr bwMode="auto">
          <a:xfrm>
            <a:off x="4945063" y="1435100"/>
            <a:ext cx="898525" cy="779463"/>
            <a:chOff x="1779" y="808"/>
            <a:chExt cx="566" cy="491"/>
          </a:xfrm>
        </p:grpSpPr>
        <p:sp>
          <p:nvSpPr>
            <p:cNvPr id="15388" name="Rectangle 61"/>
            <p:cNvSpPr>
              <a:spLocks noChangeArrowheads="1"/>
            </p:cNvSpPr>
            <p:nvPr/>
          </p:nvSpPr>
          <p:spPr bwMode="auto">
            <a:xfrm>
              <a:off x="1779" y="808"/>
              <a:ext cx="566" cy="491"/>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wrap="none"/>
            <a:lstStyle/>
            <a:p>
              <a:pPr>
                <a:buClr>
                  <a:srgbClr val="990000"/>
                </a:buClr>
                <a:buFont typeface="Wingdings" pitchFamily="2" charset="2"/>
                <a:buNone/>
              </a:pPr>
              <a:endParaRPr lang="en-US" sz="800">
                <a:solidFill>
                  <a:srgbClr val="5D5D5D"/>
                </a:solidFill>
              </a:endParaRPr>
            </a:p>
          </p:txBody>
        </p:sp>
        <p:sp>
          <p:nvSpPr>
            <p:cNvPr id="15389" name="Rectangle 67"/>
            <p:cNvSpPr>
              <a:spLocks noChangeArrowheads="1"/>
            </p:cNvSpPr>
            <p:nvPr/>
          </p:nvSpPr>
          <p:spPr bwMode="auto">
            <a:xfrm>
              <a:off x="1869" y="1176"/>
              <a:ext cx="384" cy="96"/>
            </a:xfrm>
            <a:prstGeom prst="rect">
              <a:avLst/>
            </a:prstGeom>
            <a:solidFill>
              <a:schemeClr val="bg1"/>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txBody>
            <a:bodyPr wrap="none" anchor="ctr"/>
            <a:lstStyle/>
            <a:p>
              <a:pPr algn="ctr" eaLnBrk="0" hangingPunct="0"/>
              <a:r>
                <a:rPr lang="en-US" sz="900">
                  <a:solidFill>
                    <a:schemeClr val="tx1"/>
                  </a:solidFill>
                  <a:ea typeface="ＭＳ Ｐゴシック" pitchFamily="34" charset="-128"/>
                </a:rPr>
                <a:t>Sales Growth</a:t>
              </a:r>
            </a:p>
          </p:txBody>
        </p:sp>
        <p:pic>
          <p:nvPicPr>
            <p:cNvPr id="15390" name="Picture 81" descr="coins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86" y="956"/>
              <a:ext cx="222"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sp>
          <p:nvSpPr>
            <p:cNvPr id="15391" name="AutoShape 64"/>
            <p:cNvSpPr>
              <a:spLocks noChangeArrowheads="1"/>
            </p:cNvSpPr>
            <p:nvPr/>
          </p:nvSpPr>
          <p:spPr bwMode="auto">
            <a:xfrm flipV="1">
              <a:off x="1925" y="821"/>
              <a:ext cx="267" cy="334"/>
            </a:xfrm>
            <a:prstGeom prst="downArrow">
              <a:avLst>
                <a:gd name="adj1" fmla="val 28639"/>
                <a:gd name="adj2" fmla="val 31273"/>
              </a:avLst>
            </a:prstGeom>
            <a:solidFill>
              <a:srgbClr val="336888"/>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txBody>
            <a:bodyPr rot="10800000" wrap="none" anchor="ctr"/>
            <a:lstStyle/>
            <a:p>
              <a:endParaRPr lang="en-US" sz="1600">
                <a:solidFill>
                  <a:schemeClr val="tx1"/>
                </a:solidFill>
              </a:endParaRPr>
            </a:p>
          </p:txBody>
        </p:sp>
        <p:pic>
          <p:nvPicPr>
            <p:cNvPr id="15392" name="Picture 81" descr="coins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40" y="1000"/>
              <a:ext cx="222"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pic>
          <p:nvPicPr>
            <p:cNvPr id="15393" name="Picture 81" descr="coins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38" y="896"/>
              <a:ext cx="222"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grpSp>
      <p:grpSp>
        <p:nvGrpSpPr>
          <p:cNvPr id="218158" name="Group 46"/>
          <p:cNvGrpSpPr>
            <a:grpSpLocks/>
          </p:cNvGrpSpPr>
          <p:nvPr/>
        </p:nvGrpSpPr>
        <p:grpSpPr bwMode="auto">
          <a:xfrm>
            <a:off x="4876800" y="3200400"/>
            <a:ext cx="3733800" cy="1524000"/>
            <a:chOff x="432" y="3216"/>
            <a:chExt cx="2352" cy="960"/>
          </a:xfrm>
        </p:grpSpPr>
        <p:grpSp>
          <p:nvGrpSpPr>
            <p:cNvPr id="15376" name="Group 47"/>
            <p:cNvGrpSpPr>
              <a:grpSpLocks/>
            </p:cNvGrpSpPr>
            <p:nvPr/>
          </p:nvGrpSpPr>
          <p:grpSpPr bwMode="auto">
            <a:xfrm>
              <a:off x="432" y="3216"/>
              <a:ext cx="2352" cy="960"/>
              <a:chOff x="231" y="1056"/>
              <a:chExt cx="5406" cy="2448"/>
            </a:xfrm>
          </p:grpSpPr>
          <p:sp>
            <p:nvSpPr>
              <p:cNvPr id="15383" name="Rectangle 48"/>
              <p:cNvSpPr>
                <a:spLocks noChangeArrowheads="1"/>
              </p:cNvSpPr>
              <p:nvPr/>
            </p:nvSpPr>
            <p:spPr bwMode="auto">
              <a:xfrm>
                <a:off x="232" y="1063"/>
                <a:ext cx="5405" cy="2441"/>
              </a:xfrm>
              <a:prstGeom prst="rect">
                <a:avLst/>
              </a:prstGeom>
              <a:solidFill>
                <a:schemeClr val="bg1"/>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4" name="Rectangle 49"/>
              <p:cNvSpPr>
                <a:spLocks noChangeArrowheads="1"/>
              </p:cNvSpPr>
              <p:nvPr/>
            </p:nvSpPr>
            <p:spPr bwMode="auto">
              <a:xfrm rot="5400000">
                <a:off x="2623" y="490"/>
                <a:ext cx="624" cy="5404"/>
              </a:xfrm>
              <a:prstGeom prst="rect">
                <a:avLst/>
              </a:prstGeom>
              <a:solidFill>
                <a:schemeClr val="bg1">
                  <a:alpha val="39999"/>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5" name="Rectangle 50"/>
              <p:cNvSpPr>
                <a:spLocks noChangeArrowheads="1"/>
              </p:cNvSpPr>
              <p:nvPr/>
            </p:nvSpPr>
            <p:spPr bwMode="auto">
              <a:xfrm rot="5400000">
                <a:off x="2623" y="-134"/>
                <a:ext cx="624" cy="5404"/>
              </a:xfrm>
              <a:prstGeom prst="rect">
                <a:avLst/>
              </a:prstGeom>
              <a:solidFill>
                <a:schemeClr val="bg1">
                  <a:alpha val="20000"/>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sz="1400">
                  <a:solidFill>
                    <a:schemeClr val="tx1"/>
                  </a:solidFill>
                </a:endParaRPr>
              </a:p>
            </p:txBody>
          </p:sp>
          <p:sp>
            <p:nvSpPr>
              <p:cNvPr id="15386" name="Rectangle 51"/>
              <p:cNvSpPr>
                <a:spLocks noChangeArrowheads="1"/>
              </p:cNvSpPr>
              <p:nvPr/>
            </p:nvSpPr>
            <p:spPr bwMode="auto">
              <a:xfrm rot="5400000">
                <a:off x="2620" y="-755"/>
                <a:ext cx="624" cy="5397"/>
              </a:xfrm>
              <a:prstGeom prst="rect">
                <a:avLst/>
              </a:prstGeom>
              <a:solidFill>
                <a:schemeClr val="bg1">
                  <a:alpha val="39999"/>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7" name="Rectangle 52"/>
              <p:cNvSpPr>
                <a:spLocks noChangeArrowheads="1"/>
              </p:cNvSpPr>
              <p:nvPr/>
            </p:nvSpPr>
            <p:spPr bwMode="auto">
              <a:xfrm rot="5400000">
                <a:off x="2642" y="-1355"/>
                <a:ext cx="576" cy="5397"/>
              </a:xfrm>
              <a:prstGeom prst="rect">
                <a:avLst/>
              </a:prstGeom>
              <a:solidFill>
                <a:schemeClr val="bg1">
                  <a:alpha val="20000"/>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marL="342900" indent="-342900" algn="ctr"/>
                <a:endParaRPr lang="en-US" sz="1400">
                  <a:solidFill>
                    <a:schemeClr val="tx1"/>
                  </a:solidFill>
                </a:endParaRPr>
              </a:p>
            </p:txBody>
          </p:sp>
        </p:grpSp>
        <p:grpSp>
          <p:nvGrpSpPr>
            <p:cNvPr id="15377" name="Group 53"/>
            <p:cNvGrpSpPr>
              <a:grpSpLocks/>
            </p:cNvGrpSpPr>
            <p:nvPr/>
          </p:nvGrpSpPr>
          <p:grpSpPr bwMode="auto">
            <a:xfrm>
              <a:off x="432" y="3216"/>
              <a:ext cx="2352" cy="960"/>
              <a:chOff x="232" y="1056"/>
              <a:chExt cx="5406" cy="2448"/>
            </a:xfrm>
          </p:grpSpPr>
          <p:sp>
            <p:nvSpPr>
              <p:cNvPr id="15379" name="Rectangle 54"/>
              <p:cNvSpPr>
                <a:spLocks noChangeArrowheads="1"/>
              </p:cNvSpPr>
              <p:nvPr/>
            </p:nvSpPr>
            <p:spPr bwMode="auto">
              <a:xfrm>
                <a:off x="232" y="1063"/>
                <a:ext cx="5405" cy="2441"/>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0" name="Rectangle 55"/>
              <p:cNvSpPr>
                <a:spLocks noChangeArrowheads="1"/>
              </p:cNvSpPr>
              <p:nvPr/>
            </p:nvSpPr>
            <p:spPr bwMode="auto">
              <a:xfrm rot="5400000">
                <a:off x="2507" y="374"/>
                <a:ext cx="856" cy="5404"/>
              </a:xfrm>
              <a:prstGeom prst="rect">
                <a:avLst/>
              </a:prstGeom>
              <a:solidFill>
                <a:schemeClr val="bg2">
                  <a:alpha val="39999"/>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1" name="Rectangle 56"/>
              <p:cNvSpPr>
                <a:spLocks noChangeArrowheads="1"/>
              </p:cNvSpPr>
              <p:nvPr/>
            </p:nvSpPr>
            <p:spPr bwMode="auto">
              <a:xfrm rot="5400000">
                <a:off x="2507" y="-483"/>
                <a:ext cx="857" cy="5404"/>
              </a:xfrm>
              <a:prstGeom prst="rect">
                <a:avLst/>
              </a:prstGeom>
              <a:solidFill>
                <a:schemeClr val="bg2">
                  <a:alpha val="20000"/>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sz="1400">
                  <a:solidFill>
                    <a:schemeClr val="tx1"/>
                  </a:solidFill>
                </a:endParaRPr>
              </a:p>
            </p:txBody>
          </p:sp>
          <p:sp>
            <p:nvSpPr>
              <p:cNvPr id="15382" name="Rectangle 57"/>
              <p:cNvSpPr>
                <a:spLocks noChangeArrowheads="1"/>
              </p:cNvSpPr>
              <p:nvPr/>
            </p:nvSpPr>
            <p:spPr bwMode="auto">
              <a:xfrm rot="5400000">
                <a:off x="2564" y="-1275"/>
                <a:ext cx="735" cy="5397"/>
              </a:xfrm>
              <a:prstGeom prst="rect">
                <a:avLst/>
              </a:prstGeom>
              <a:solidFill>
                <a:schemeClr val="bg2">
                  <a:alpha val="39999"/>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378" name="Text Box 59"/>
            <p:cNvSpPr txBox="1">
              <a:spLocks noChangeArrowheads="1"/>
            </p:cNvSpPr>
            <p:nvPr/>
          </p:nvSpPr>
          <p:spPr bwMode="auto">
            <a:xfrm>
              <a:off x="1028" y="3568"/>
              <a:ext cx="11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r>
                <a:rPr lang="en-US" sz="1800">
                  <a:solidFill>
                    <a:schemeClr val="tx1"/>
                  </a:solidFill>
                </a:rPr>
                <a:t>Data Abstraction</a:t>
              </a:r>
            </a:p>
          </p:txBody>
        </p:sp>
      </p:grpSp>
    </p:spTree>
    <p:extLst>
      <p:ext uri="{BB962C8B-B14F-4D97-AF65-F5344CB8AC3E}">
        <p14:creationId xmlns:p14="http://schemas.microsoft.com/office/powerpoint/2010/main" val="4117821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8158"/>
                                        </p:tgtEl>
                                        <p:attrNameLst>
                                          <p:attrName>style.visibility</p:attrName>
                                        </p:attrNameLst>
                                      </p:cBhvr>
                                      <p:to>
                                        <p:strVal val="visible"/>
                                      </p:to>
                                    </p:set>
                                    <p:animEffect transition="in" filter="dissolve">
                                      <p:cBhvr>
                                        <p:cTn id="7" dur="500"/>
                                        <p:tgtEl>
                                          <p:spTgt spid="218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9"/>
          <p:cNvGrpSpPr>
            <a:grpSpLocks/>
          </p:cNvGrpSpPr>
          <p:nvPr/>
        </p:nvGrpSpPr>
        <p:grpSpPr bwMode="auto">
          <a:xfrm>
            <a:off x="4870450" y="5629728"/>
            <a:ext cx="1143000" cy="609600"/>
            <a:chOff x="2540" y="3600"/>
            <a:chExt cx="720" cy="384"/>
          </a:xfrm>
        </p:grpSpPr>
        <p:pic>
          <p:nvPicPr>
            <p:cNvPr id="16448" name="Picture 12" descr="relational.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40" y="3600"/>
              <a:ext cx="7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49" name="Text Box 11"/>
            <p:cNvSpPr txBox="1">
              <a:spLocks noChangeArrowheads="1"/>
            </p:cNvSpPr>
            <p:nvPr/>
          </p:nvSpPr>
          <p:spPr bwMode="auto">
            <a:xfrm>
              <a:off x="2602" y="3736"/>
              <a:ext cx="5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r>
                <a:rPr lang="en-US" sz="1200" b="1">
                  <a:solidFill>
                    <a:schemeClr val="tx1"/>
                  </a:solidFill>
                </a:rPr>
                <a:t>Orders DB</a:t>
              </a:r>
            </a:p>
          </p:txBody>
        </p:sp>
      </p:grpSp>
      <p:grpSp>
        <p:nvGrpSpPr>
          <p:cNvPr id="16387" name="Group 3"/>
          <p:cNvGrpSpPr>
            <a:grpSpLocks/>
          </p:cNvGrpSpPr>
          <p:nvPr/>
        </p:nvGrpSpPr>
        <p:grpSpPr bwMode="auto">
          <a:xfrm>
            <a:off x="3048000" y="5629728"/>
            <a:ext cx="1276350" cy="609600"/>
            <a:chOff x="1442" y="3560"/>
            <a:chExt cx="804" cy="384"/>
          </a:xfrm>
        </p:grpSpPr>
        <p:pic>
          <p:nvPicPr>
            <p:cNvPr id="16446" name="Picture 12" descr="relational.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84" y="3560"/>
              <a:ext cx="7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47" name="Text Box 5"/>
            <p:cNvSpPr txBox="1">
              <a:spLocks noChangeArrowheads="1"/>
            </p:cNvSpPr>
            <p:nvPr/>
          </p:nvSpPr>
          <p:spPr bwMode="auto">
            <a:xfrm>
              <a:off x="1442" y="3696"/>
              <a:ext cx="80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r>
                <a:rPr lang="en-US" sz="1200" b="1">
                  <a:solidFill>
                    <a:schemeClr val="tx1"/>
                  </a:solidFill>
                </a:rPr>
                <a:t>Purchasing DB</a:t>
              </a:r>
            </a:p>
          </p:txBody>
        </p:sp>
      </p:grpSp>
      <p:grpSp>
        <p:nvGrpSpPr>
          <p:cNvPr id="16388" name="Group 8"/>
          <p:cNvGrpSpPr>
            <a:grpSpLocks/>
          </p:cNvGrpSpPr>
          <p:nvPr/>
        </p:nvGrpSpPr>
        <p:grpSpPr bwMode="auto">
          <a:xfrm>
            <a:off x="1438275" y="5629728"/>
            <a:ext cx="1250950" cy="609600"/>
            <a:chOff x="600075" y="5651500"/>
            <a:chExt cx="1250950" cy="609600"/>
          </a:xfrm>
        </p:grpSpPr>
        <p:pic>
          <p:nvPicPr>
            <p:cNvPr id="16444" name="Picture 12" descr="relational.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7700" y="5651500"/>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45" name="Text Box 8"/>
            <p:cNvSpPr txBox="1">
              <a:spLocks noChangeArrowheads="1"/>
            </p:cNvSpPr>
            <p:nvPr/>
          </p:nvSpPr>
          <p:spPr bwMode="auto">
            <a:xfrm>
              <a:off x="600075" y="5867400"/>
              <a:ext cx="125095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r>
                <a:rPr lang="en-US" sz="1200" b="1">
                  <a:solidFill>
                    <a:schemeClr val="tx1"/>
                  </a:solidFill>
                </a:rPr>
                <a:t>Customers DB</a:t>
              </a:r>
            </a:p>
          </p:txBody>
        </p:sp>
      </p:grpSp>
      <p:grpSp>
        <p:nvGrpSpPr>
          <p:cNvPr id="8" name="Group 7"/>
          <p:cNvGrpSpPr>
            <a:grpSpLocks/>
          </p:cNvGrpSpPr>
          <p:nvPr/>
        </p:nvGrpSpPr>
        <p:grpSpPr bwMode="auto">
          <a:xfrm>
            <a:off x="2057400" y="1502228"/>
            <a:ext cx="6008688" cy="4235450"/>
            <a:chOff x="1219200" y="1524000"/>
            <a:chExt cx="6008687" cy="4235450"/>
          </a:xfrm>
        </p:grpSpPr>
        <p:sp>
          <p:nvSpPr>
            <p:cNvPr id="16424" name="Line 40"/>
            <p:cNvSpPr>
              <a:spLocks noChangeShapeType="1"/>
            </p:cNvSpPr>
            <p:nvPr/>
          </p:nvSpPr>
          <p:spPr bwMode="auto">
            <a:xfrm flipV="1">
              <a:off x="1219200" y="5151120"/>
              <a:ext cx="0" cy="5638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5" name="Line 41"/>
            <p:cNvSpPr>
              <a:spLocks noChangeShapeType="1"/>
            </p:cNvSpPr>
            <p:nvPr/>
          </p:nvSpPr>
          <p:spPr bwMode="auto">
            <a:xfrm flipV="1">
              <a:off x="2846386" y="5151120"/>
              <a:ext cx="11113" cy="5638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6" name="Line 42"/>
            <p:cNvSpPr>
              <a:spLocks noChangeShapeType="1"/>
            </p:cNvSpPr>
            <p:nvPr/>
          </p:nvSpPr>
          <p:spPr bwMode="auto">
            <a:xfrm flipH="1" flipV="1">
              <a:off x="3951287" y="5063647"/>
              <a:ext cx="642938" cy="69421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7" name="Line 43"/>
            <p:cNvSpPr>
              <a:spLocks noChangeShapeType="1"/>
            </p:cNvSpPr>
            <p:nvPr/>
          </p:nvSpPr>
          <p:spPr bwMode="auto">
            <a:xfrm flipV="1">
              <a:off x="4581525" y="5063648"/>
              <a:ext cx="687386" cy="69580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Line 44"/>
            <p:cNvSpPr>
              <a:spLocks noChangeShapeType="1"/>
            </p:cNvSpPr>
            <p:nvPr/>
          </p:nvSpPr>
          <p:spPr bwMode="auto">
            <a:xfrm flipH="1" flipV="1">
              <a:off x="6527800" y="5063647"/>
              <a:ext cx="3176" cy="67357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9" name="Line 45"/>
            <p:cNvSpPr>
              <a:spLocks noChangeShapeType="1"/>
            </p:cNvSpPr>
            <p:nvPr/>
          </p:nvSpPr>
          <p:spPr bwMode="auto">
            <a:xfrm flipH="1" flipV="1">
              <a:off x="1817686" y="1524000"/>
              <a:ext cx="11113"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Line 46"/>
            <p:cNvSpPr>
              <a:spLocks noChangeShapeType="1"/>
            </p:cNvSpPr>
            <p:nvPr/>
          </p:nvSpPr>
          <p:spPr bwMode="auto">
            <a:xfrm flipH="1" flipV="1">
              <a:off x="5627686" y="3429000"/>
              <a:ext cx="920751" cy="1295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31" name="Line 47"/>
            <p:cNvSpPr>
              <a:spLocks noChangeShapeType="1"/>
            </p:cNvSpPr>
            <p:nvPr/>
          </p:nvSpPr>
          <p:spPr bwMode="auto">
            <a:xfrm flipV="1">
              <a:off x="1277937" y="3505200"/>
              <a:ext cx="1149352" cy="11103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32" name="Line 48"/>
            <p:cNvSpPr>
              <a:spLocks noChangeShapeType="1"/>
            </p:cNvSpPr>
            <p:nvPr/>
          </p:nvSpPr>
          <p:spPr bwMode="auto">
            <a:xfrm flipH="1" flipV="1">
              <a:off x="2808287" y="3505200"/>
              <a:ext cx="24606" cy="1219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33" name="Line 54"/>
            <p:cNvSpPr>
              <a:spLocks noChangeShapeType="1"/>
            </p:cNvSpPr>
            <p:nvPr/>
          </p:nvSpPr>
          <p:spPr bwMode="auto">
            <a:xfrm flipV="1">
              <a:off x="3951287" y="3429000"/>
              <a:ext cx="1295400" cy="1295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34" name="Line 55"/>
            <p:cNvSpPr>
              <a:spLocks noChangeShapeType="1"/>
            </p:cNvSpPr>
            <p:nvPr/>
          </p:nvSpPr>
          <p:spPr bwMode="auto">
            <a:xfrm flipV="1">
              <a:off x="5246687" y="3352800"/>
              <a:ext cx="228600" cy="1371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35" name="Line 56"/>
            <p:cNvSpPr>
              <a:spLocks noChangeShapeType="1"/>
            </p:cNvSpPr>
            <p:nvPr/>
          </p:nvSpPr>
          <p:spPr bwMode="auto">
            <a:xfrm flipV="1">
              <a:off x="5894387" y="1524000"/>
              <a:ext cx="1905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36" name="Line 57"/>
            <p:cNvSpPr>
              <a:spLocks noChangeShapeType="1"/>
            </p:cNvSpPr>
            <p:nvPr/>
          </p:nvSpPr>
          <p:spPr bwMode="auto">
            <a:xfrm flipH="1" flipV="1">
              <a:off x="1893887" y="2408237"/>
              <a:ext cx="577055" cy="7159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37" name="Line 58"/>
            <p:cNvSpPr>
              <a:spLocks noChangeShapeType="1"/>
            </p:cNvSpPr>
            <p:nvPr/>
          </p:nvSpPr>
          <p:spPr bwMode="auto">
            <a:xfrm flipV="1">
              <a:off x="2655887" y="2209800"/>
              <a:ext cx="609600" cy="93900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38" name="Line 59"/>
            <p:cNvSpPr>
              <a:spLocks noChangeShapeType="1"/>
            </p:cNvSpPr>
            <p:nvPr/>
          </p:nvSpPr>
          <p:spPr bwMode="auto">
            <a:xfrm flipV="1">
              <a:off x="2808287" y="2332035"/>
              <a:ext cx="2743200" cy="88423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39" name="Line 60"/>
            <p:cNvSpPr>
              <a:spLocks noChangeShapeType="1"/>
            </p:cNvSpPr>
            <p:nvPr/>
          </p:nvSpPr>
          <p:spPr bwMode="auto">
            <a:xfrm flipH="1" flipV="1">
              <a:off x="4408488" y="2332036"/>
              <a:ext cx="1066799" cy="7921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40" name="Line 61"/>
            <p:cNvSpPr>
              <a:spLocks noChangeShapeType="1"/>
            </p:cNvSpPr>
            <p:nvPr/>
          </p:nvSpPr>
          <p:spPr bwMode="auto">
            <a:xfrm flipV="1">
              <a:off x="5475287" y="2057400"/>
              <a:ext cx="1752600" cy="1066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41" name="Line 62"/>
            <p:cNvSpPr>
              <a:spLocks noChangeShapeType="1"/>
            </p:cNvSpPr>
            <p:nvPr/>
          </p:nvSpPr>
          <p:spPr bwMode="auto">
            <a:xfrm flipH="1" flipV="1">
              <a:off x="6237287" y="1524000"/>
              <a:ext cx="6096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42" name="Line 63"/>
            <p:cNvSpPr>
              <a:spLocks noChangeShapeType="1"/>
            </p:cNvSpPr>
            <p:nvPr/>
          </p:nvSpPr>
          <p:spPr bwMode="auto">
            <a:xfrm flipV="1">
              <a:off x="3265487" y="1524000"/>
              <a:ext cx="5334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43" name="Line 64"/>
            <p:cNvSpPr>
              <a:spLocks noChangeShapeType="1"/>
            </p:cNvSpPr>
            <p:nvPr/>
          </p:nvSpPr>
          <p:spPr bwMode="auto">
            <a:xfrm flipH="1" flipV="1">
              <a:off x="3951287" y="1524000"/>
              <a:ext cx="4572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391" name="Rectangle 2"/>
          <p:cNvSpPr>
            <a:spLocks noGrp="1"/>
          </p:cNvSpPr>
          <p:nvPr>
            <p:ph type="title"/>
          </p:nvPr>
        </p:nvSpPr>
        <p:spPr>
          <a:xfrm>
            <a:off x="457200" y="76200"/>
            <a:ext cx="8458200" cy="685800"/>
          </a:xfrm>
        </p:spPr>
        <p:txBody>
          <a:bodyPr>
            <a:normAutofit fontScale="90000"/>
          </a:bodyPr>
          <a:lstStyle/>
          <a:p>
            <a:pPr eaLnBrk="1" hangingPunct="1"/>
            <a:r>
              <a:rPr lang="en-US" smtClean="0"/>
              <a:t>Data Abstraction Reference Architecture </a:t>
            </a:r>
            <a:br>
              <a:rPr lang="en-US" smtClean="0"/>
            </a:br>
            <a:r>
              <a:rPr lang="en-US" sz="1700" smtClean="0"/>
              <a:t>Layered Architecture View</a:t>
            </a:r>
          </a:p>
        </p:txBody>
      </p:sp>
      <p:grpSp>
        <p:nvGrpSpPr>
          <p:cNvPr id="16392" name="Group 12"/>
          <p:cNvGrpSpPr>
            <a:grpSpLocks/>
          </p:cNvGrpSpPr>
          <p:nvPr/>
        </p:nvGrpSpPr>
        <p:grpSpPr bwMode="auto">
          <a:xfrm>
            <a:off x="7045325" y="5655128"/>
            <a:ext cx="663575" cy="795338"/>
            <a:chOff x="4242" y="3696"/>
            <a:chExt cx="418" cy="501"/>
          </a:xfrm>
        </p:grpSpPr>
        <p:pic>
          <p:nvPicPr>
            <p:cNvPr id="16422" name="Picture 31" descr="xml.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72" y="3696"/>
              <a:ext cx="355" cy="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23" name="Text Box 14"/>
            <p:cNvSpPr txBox="1">
              <a:spLocks noChangeArrowheads="1"/>
            </p:cNvSpPr>
            <p:nvPr/>
          </p:nvSpPr>
          <p:spPr bwMode="auto">
            <a:xfrm>
              <a:off x="4242" y="3800"/>
              <a:ext cx="4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000" b="1">
                  <a:solidFill>
                    <a:schemeClr val="tx1"/>
                  </a:solidFill>
                </a:rPr>
                <a:t>Product</a:t>
              </a:r>
            </a:p>
            <a:p>
              <a:pPr algn="ctr" eaLnBrk="1" hangingPunct="1"/>
              <a:r>
                <a:rPr lang="en-US" sz="1000" b="1">
                  <a:solidFill>
                    <a:schemeClr val="tx1"/>
                  </a:solidFill>
                </a:rPr>
                <a:t>Catalog</a:t>
              </a:r>
            </a:p>
          </p:txBody>
        </p:sp>
      </p:grpSp>
      <p:sp>
        <p:nvSpPr>
          <p:cNvPr id="16393" name="Rectangle 16"/>
          <p:cNvSpPr>
            <a:spLocks noChangeArrowheads="1"/>
          </p:cNvSpPr>
          <p:nvPr/>
        </p:nvSpPr>
        <p:spPr bwMode="auto">
          <a:xfrm>
            <a:off x="368300" y="1665741"/>
            <a:ext cx="8580438" cy="3875087"/>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 name="Group 5"/>
          <p:cNvGrpSpPr>
            <a:grpSpLocks/>
          </p:cNvGrpSpPr>
          <p:nvPr/>
        </p:nvGrpSpPr>
        <p:grpSpPr bwMode="auto">
          <a:xfrm>
            <a:off x="368300" y="4156528"/>
            <a:ext cx="8591550" cy="1384300"/>
            <a:chOff x="357188" y="4038600"/>
            <a:chExt cx="8591550" cy="1524000"/>
          </a:xfrm>
        </p:grpSpPr>
        <p:sp>
          <p:nvSpPr>
            <p:cNvPr id="16415" name="Rectangle 21"/>
            <p:cNvSpPr>
              <a:spLocks noChangeArrowheads="1"/>
            </p:cNvSpPr>
            <p:nvPr/>
          </p:nvSpPr>
          <p:spPr bwMode="auto">
            <a:xfrm rot="5400000">
              <a:off x="3897313" y="511175"/>
              <a:ext cx="1524000" cy="8578850"/>
            </a:xfrm>
            <a:prstGeom prst="rect">
              <a:avLst/>
            </a:prstGeom>
            <a:solidFill>
              <a:srgbClr val="333333">
                <a:alpha val="39607"/>
              </a:srgb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6" name="Oval 22"/>
            <p:cNvSpPr>
              <a:spLocks noChangeArrowheads="1"/>
            </p:cNvSpPr>
            <p:nvPr/>
          </p:nvSpPr>
          <p:spPr bwMode="auto">
            <a:xfrm>
              <a:off x="3071814" y="4519863"/>
              <a:ext cx="1087438" cy="609600"/>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a:solidFill>
                    <a:schemeClr val="bg1"/>
                  </a:solidFill>
                </a:rPr>
                <a:t>purchase</a:t>
              </a:r>
              <a:endParaRPr lang="en-US" sz="1100" b="1">
                <a:solidFill>
                  <a:schemeClr val="bg1"/>
                </a:solidFill>
              </a:endParaRPr>
            </a:p>
            <a:p>
              <a:pPr algn="ctr"/>
              <a:r>
                <a:rPr lang="en-US" sz="1200" b="1">
                  <a:solidFill>
                    <a:schemeClr val="bg1"/>
                  </a:solidFill>
                </a:rPr>
                <a:t>orders</a:t>
              </a:r>
              <a:endParaRPr lang="en-US" sz="1100" b="1">
                <a:solidFill>
                  <a:schemeClr val="bg1"/>
                </a:solidFill>
              </a:endParaRPr>
            </a:p>
          </p:txBody>
        </p:sp>
        <p:sp>
          <p:nvSpPr>
            <p:cNvPr id="16428" name="Oval 23"/>
            <p:cNvSpPr>
              <a:spLocks noChangeArrowheads="1"/>
            </p:cNvSpPr>
            <p:nvPr/>
          </p:nvSpPr>
          <p:spPr bwMode="auto">
            <a:xfrm>
              <a:off x="4311651" y="4519220"/>
              <a:ext cx="990600" cy="609949"/>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defRPr/>
              </a:pPr>
              <a:r>
                <a:rPr lang="en-US" sz="1200" b="1" dirty="0">
                  <a:solidFill>
                    <a:schemeClr val="bg1"/>
                  </a:solidFill>
                </a:rPr>
                <a:t>orders</a:t>
              </a:r>
              <a:endParaRPr lang="en-US" sz="1050" b="1" dirty="0">
                <a:solidFill>
                  <a:schemeClr val="bg1"/>
                </a:solidFill>
              </a:endParaRPr>
            </a:p>
          </p:txBody>
        </p:sp>
        <p:sp>
          <p:nvSpPr>
            <p:cNvPr id="16418" name="Oval 24"/>
            <p:cNvSpPr>
              <a:spLocks noChangeArrowheads="1"/>
            </p:cNvSpPr>
            <p:nvPr/>
          </p:nvSpPr>
          <p:spPr bwMode="auto">
            <a:xfrm>
              <a:off x="5468939" y="4519863"/>
              <a:ext cx="1270000" cy="609600"/>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a:solidFill>
                    <a:schemeClr val="bg1"/>
                  </a:solidFill>
                </a:rPr>
                <a:t>orderdetails</a:t>
              </a:r>
              <a:endParaRPr lang="en-US" sz="1000" b="1">
                <a:solidFill>
                  <a:schemeClr val="bg1"/>
                </a:solidFill>
              </a:endParaRPr>
            </a:p>
          </p:txBody>
        </p:sp>
        <p:sp>
          <p:nvSpPr>
            <p:cNvPr id="16430" name="Oval 25"/>
            <p:cNvSpPr>
              <a:spLocks noChangeArrowheads="1"/>
            </p:cNvSpPr>
            <p:nvPr/>
          </p:nvSpPr>
          <p:spPr bwMode="auto">
            <a:xfrm>
              <a:off x="6859588" y="4519220"/>
              <a:ext cx="990600" cy="609949"/>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defRPr/>
              </a:pPr>
              <a:r>
                <a:rPr lang="en-US" sz="1200" b="1" dirty="0">
                  <a:solidFill>
                    <a:schemeClr val="bg1"/>
                  </a:solidFill>
                </a:rPr>
                <a:t>products</a:t>
              </a:r>
              <a:endParaRPr lang="en-US" sz="1050" b="1" dirty="0">
                <a:solidFill>
                  <a:schemeClr val="bg1"/>
                </a:solidFill>
              </a:endParaRPr>
            </a:p>
          </p:txBody>
        </p:sp>
        <p:sp>
          <p:nvSpPr>
            <p:cNvPr id="16420" name="Oval 26"/>
            <p:cNvSpPr>
              <a:spLocks noChangeArrowheads="1"/>
            </p:cNvSpPr>
            <p:nvPr/>
          </p:nvSpPr>
          <p:spPr bwMode="auto">
            <a:xfrm>
              <a:off x="1589088" y="4519863"/>
              <a:ext cx="1111252" cy="609600"/>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dirty="0">
                  <a:solidFill>
                    <a:schemeClr val="bg1"/>
                  </a:solidFill>
                </a:rPr>
                <a:t>customers</a:t>
              </a:r>
              <a:endParaRPr lang="en-US" sz="1000" b="1" dirty="0">
                <a:solidFill>
                  <a:schemeClr val="bg1"/>
                </a:solidFill>
              </a:endParaRPr>
            </a:p>
          </p:txBody>
        </p:sp>
        <p:sp>
          <p:nvSpPr>
            <p:cNvPr id="16421" name="Text Box 27"/>
            <p:cNvSpPr txBox="1">
              <a:spLocks noChangeArrowheads="1"/>
            </p:cNvSpPr>
            <p:nvPr/>
          </p:nvSpPr>
          <p:spPr bwMode="auto">
            <a:xfrm>
              <a:off x="357188" y="4519863"/>
              <a:ext cx="1249364" cy="71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800" b="1" i="1">
                  <a:solidFill>
                    <a:srgbClr val="0F384C"/>
                  </a:solidFill>
                </a:rPr>
                <a:t>Physical Layer</a:t>
              </a:r>
            </a:p>
          </p:txBody>
        </p:sp>
      </p:grpSp>
      <p:sp>
        <p:nvSpPr>
          <p:cNvPr id="16395" name="Text Box 36"/>
          <p:cNvSpPr txBox="1">
            <a:spLocks noChangeArrowheads="1"/>
          </p:cNvSpPr>
          <p:nvPr/>
        </p:nvSpPr>
        <p:spPr bwMode="auto">
          <a:xfrm>
            <a:off x="76200" y="5540828"/>
            <a:ext cx="14351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600" b="1" i="1">
                <a:solidFill>
                  <a:srgbClr val="0F384C"/>
                </a:solidFill>
              </a:rPr>
              <a:t>Data Sources</a:t>
            </a:r>
          </a:p>
        </p:txBody>
      </p:sp>
      <p:sp>
        <p:nvSpPr>
          <p:cNvPr id="16396" name="AutoShape 73"/>
          <p:cNvSpPr>
            <a:spLocks noChangeArrowheads="1"/>
          </p:cNvSpPr>
          <p:nvPr/>
        </p:nvSpPr>
        <p:spPr bwMode="auto">
          <a:xfrm rot="5400000">
            <a:off x="4572000" y="816428"/>
            <a:ext cx="457200" cy="914400"/>
          </a:xfrm>
          <a:prstGeom prst="can">
            <a:avLst>
              <a:gd name="adj" fmla="val 31593"/>
            </a:avLst>
          </a:prstGeom>
          <a:solidFill>
            <a:srgbClr val="C0C0C0"/>
          </a:solidFill>
          <a:ln w="28575">
            <a:solidFill>
              <a:srgbClr val="4D4D4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r>
              <a:rPr lang="en-US" sz="1400" b="1">
                <a:solidFill>
                  <a:schemeClr val="tx1"/>
                </a:solidFill>
              </a:rPr>
              <a:t>ESB/</a:t>
            </a:r>
            <a:br>
              <a:rPr lang="en-US" sz="1400" b="1">
                <a:solidFill>
                  <a:schemeClr val="tx1"/>
                </a:solidFill>
              </a:rPr>
            </a:br>
            <a:r>
              <a:rPr lang="en-US" sz="1400" b="1">
                <a:solidFill>
                  <a:schemeClr val="tx1"/>
                </a:solidFill>
              </a:rPr>
              <a:t>BPM</a:t>
            </a:r>
          </a:p>
        </p:txBody>
      </p:sp>
      <p:sp>
        <p:nvSpPr>
          <p:cNvPr id="16397" name="Rectangle 74"/>
          <p:cNvSpPr>
            <a:spLocks noChangeArrowheads="1"/>
          </p:cNvSpPr>
          <p:nvPr/>
        </p:nvSpPr>
        <p:spPr bwMode="auto">
          <a:xfrm>
            <a:off x="2057400" y="1045028"/>
            <a:ext cx="1143000" cy="457200"/>
          </a:xfrm>
          <a:prstGeom prst="rect">
            <a:avLst/>
          </a:prstGeom>
          <a:solidFill>
            <a:srgbClr val="C0C0C0"/>
          </a:solidFill>
          <a:ln w="2857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solidFill>
                  <a:schemeClr val="tx1"/>
                </a:solidFill>
              </a:rPr>
              <a:t>BI Server</a:t>
            </a:r>
          </a:p>
        </p:txBody>
      </p:sp>
      <p:sp>
        <p:nvSpPr>
          <p:cNvPr id="16398" name="Line 75"/>
          <p:cNvSpPr>
            <a:spLocks noChangeShapeType="1"/>
          </p:cNvSpPr>
          <p:nvPr/>
        </p:nvSpPr>
        <p:spPr bwMode="auto">
          <a:xfrm flipV="1">
            <a:off x="5257800" y="1273628"/>
            <a:ext cx="1143000" cy="0"/>
          </a:xfrm>
          <a:prstGeom prst="line">
            <a:avLst/>
          </a:prstGeom>
          <a:noFill/>
          <a:ln w="19050">
            <a:solidFill>
              <a:srgbClr val="4D4D4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9" name="Rectangle 76"/>
          <p:cNvSpPr>
            <a:spLocks noChangeArrowheads="1"/>
          </p:cNvSpPr>
          <p:nvPr/>
        </p:nvSpPr>
        <p:spPr bwMode="auto">
          <a:xfrm>
            <a:off x="6400800" y="1045028"/>
            <a:ext cx="1143000" cy="457200"/>
          </a:xfrm>
          <a:prstGeom prst="rect">
            <a:avLst/>
          </a:prstGeom>
          <a:solidFill>
            <a:srgbClr val="C0C0C0"/>
          </a:solidFill>
          <a:ln w="2857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solidFill>
                  <a:schemeClr val="tx1"/>
                </a:solidFill>
              </a:rPr>
              <a:t>App Server</a:t>
            </a:r>
          </a:p>
        </p:txBody>
      </p:sp>
      <p:sp>
        <p:nvSpPr>
          <p:cNvPr id="16400" name="Line 77"/>
          <p:cNvSpPr>
            <a:spLocks noChangeShapeType="1"/>
          </p:cNvSpPr>
          <p:nvPr/>
        </p:nvSpPr>
        <p:spPr bwMode="auto">
          <a:xfrm flipH="1" flipV="1">
            <a:off x="3200400" y="1273628"/>
            <a:ext cx="1143000" cy="0"/>
          </a:xfrm>
          <a:prstGeom prst="line">
            <a:avLst/>
          </a:prstGeom>
          <a:noFill/>
          <a:ln w="19050">
            <a:solidFill>
              <a:srgbClr val="4D4D4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 name="Group 3"/>
          <p:cNvGrpSpPr>
            <a:grpSpLocks/>
          </p:cNvGrpSpPr>
          <p:nvPr/>
        </p:nvGrpSpPr>
        <p:grpSpPr bwMode="auto">
          <a:xfrm>
            <a:off x="347663" y="2873828"/>
            <a:ext cx="8578850" cy="1295400"/>
            <a:chOff x="369888" y="2895600"/>
            <a:chExt cx="8578850" cy="1143000"/>
          </a:xfrm>
        </p:grpSpPr>
        <p:sp>
          <p:nvSpPr>
            <p:cNvPr id="16411" name="Rectangle 29"/>
            <p:cNvSpPr>
              <a:spLocks noChangeArrowheads="1"/>
            </p:cNvSpPr>
            <p:nvPr/>
          </p:nvSpPr>
          <p:spPr bwMode="auto">
            <a:xfrm rot="5400000">
              <a:off x="4087813" y="-822325"/>
              <a:ext cx="1143000" cy="8578850"/>
            </a:xfrm>
            <a:prstGeom prst="rect">
              <a:avLst/>
            </a:prstGeom>
            <a:solidFill>
              <a:srgbClr val="4D4D4D">
                <a:alpha val="20000"/>
              </a:srgb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sz="1400">
                <a:solidFill>
                  <a:schemeClr val="tx1"/>
                </a:solidFill>
              </a:endParaRPr>
            </a:p>
          </p:txBody>
        </p:sp>
        <p:sp>
          <p:nvSpPr>
            <p:cNvPr id="16412" name="Text Box 80"/>
            <p:cNvSpPr txBox="1">
              <a:spLocks noChangeArrowheads="1"/>
            </p:cNvSpPr>
            <p:nvPr/>
          </p:nvSpPr>
          <p:spPr bwMode="auto">
            <a:xfrm>
              <a:off x="411618" y="3181954"/>
              <a:ext cx="1300163" cy="570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800" b="1" i="1">
                  <a:solidFill>
                    <a:srgbClr val="0F384C"/>
                  </a:solidFill>
                </a:rPr>
                <a:t>Business Layer</a:t>
              </a:r>
            </a:p>
          </p:txBody>
        </p:sp>
        <p:sp>
          <p:nvSpPr>
            <p:cNvPr id="16413" name="Oval 81"/>
            <p:cNvSpPr>
              <a:spLocks noChangeArrowheads="1"/>
            </p:cNvSpPr>
            <p:nvPr/>
          </p:nvSpPr>
          <p:spPr bwMode="auto">
            <a:xfrm>
              <a:off x="5867400" y="3048000"/>
              <a:ext cx="914400" cy="533400"/>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a:solidFill>
                    <a:schemeClr val="bg1"/>
                  </a:solidFill>
                </a:rPr>
                <a:t>Order</a:t>
              </a:r>
              <a:endParaRPr lang="en-US" sz="1000" b="1">
                <a:solidFill>
                  <a:schemeClr val="bg1"/>
                </a:solidFill>
              </a:endParaRPr>
            </a:p>
          </p:txBody>
        </p:sp>
        <p:sp>
          <p:nvSpPr>
            <p:cNvPr id="16414" name="Oval 82"/>
            <p:cNvSpPr>
              <a:spLocks noChangeArrowheads="1"/>
            </p:cNvSpPr>
            <p:nvPr/>
          </p:nvSpPr>
          <p:spPr bwMode="auto">
            <a:xfrm>
              <a:off x="3047999" y="3048000"/>
              <a:ext cx="1154113" cy="523875"/>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dirty="0">
                  <a:solidFill>
                    <a:schemeClr val="bg1"/>
                  </a:solidFill>
                </a:rPr>
                <a:t>Customer</a:t>
              </a:r>
              <a:endParaRPr lang="en-US" sz="1000" b="1" dirty="0">
                <a:solidFill>
                  <a:schemeClr val="bg1"/>
                </a:solidFill>
              </a:endParaRPr>
            </a:p>
          </p:txBody>
        </p:sp>
      </p:grpSp>
      <p:grpSp>
        <p:nvGrpSpPr>
          <p:cNvPr id="3" name="Group 2"/>
          <p:cNvGrpSpPr>
            <a:grpSpLocks/>
          </p:cNvGrpSpPr>
          <p:nvPr/>
        </p:nvGrpSpPr>
        <p:grpSpPr bwMode="auto">
          <a:xfrm>
            <a:off x="369888" y="1654628"/>
            <a:ext cx="8567737" cy="1219200"/>
            <a:chOff x="370680" y="1676400"/>
            <a:chExt cx="8567737" cy="1219200"/>
          </a:xfrm>
        </p:grpSpPr>
        <p:sp>
          <p:nvSpPr>
            <p:cNvPr id="16404" name="Rectangle 79"/>
            <p:cNvSpPr>
              <a:spLocks noChangeArrowheads="1"/>
            </p:cNvSpPr>
            <p:nvPr/>
          </p:nvSpPr>
          <p:spPr bwMode="auto">
            <a:xfrm rot="5400000">
              <a:off x="4044949" y="-1997869"/>
              <a:ext cx="1219200" cy="8567737"/>
            </a:xfrm>
            <a:prstGeom prst="rect">
              <a:avLst/>
            </a:prstGeom>
            <a:solidFill>
              <a:srgbClr val="333333">
                <a:alpha val="39607"/>
              </a:srgb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5" name="Text Box 67"/>
            <p:cNvSpPr txBox="1">
              <a:spLocks noChangeArrowheads="1"/>
            </p:cNvSpPr>
            <p:nvPr/>
          </p:nvSpPr>
          <p:spPr bwMode="auto">
            <a:xfrm>
              <a:off x="406399" y="2008870"/>
              <a:ext cx="148748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800" b="1" i="1">
                  <a:solidFill>
                    <a:srgbClr val="0F384C"/>
                  </a:solidFill>
                </a:rPr>
                <a:t>Application Layer</a:t>
              </a:r>
            </a:p>
          </p:txBody>
        </p:sp>
        <p:sp>
          <p:nvSpPr>
            <p:cNvPr id="16410" name="Oval 68"/>
            <p:cNvSpPr>
              <a:spLocks noChangeArrowheads="1"/>
            </p:cNvSpPr>
            <p:nvPr/>
          </p:nvSpPr>
          <p:spPr bwMode="auto">
            <a:xfrm>
              <a:off x="2210592" y="1905000"/>
              <a:ext cx="1066800" cy="609600"/>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defRPr/>
              </a:pPr>
              <a:r>
                <a:rPr lang="en-US" sz="1200" b="1" dirty="0">
                  <a:solidFill>
                    <a:schemeClr val="bg1"/>
                  </a:solidFill>
                </a:rPr>
                <a:t>Consumer</a:t>
              </a:r>
              <a:endParaRPr lang="en-US" sz="1050" b="1" dirty="0">
                <a:solidFill>
                  <a:schemeClr val="bg1"/>
                </a:solidFill>
              </a:endParaRPr>
            </a:p>
          </p:txBody>
        </p:sp>
        <p:sp>
          <p:nvSpPr>
            <p:cNvPr id="16407" name="Oval 69"/>
            <p:cNvSpPr>
              <a:spLocks noChangeArrowheads="1"/>
            </p:cNvSpPr>
            <p:nvPr/>
          </p:nvSpPr>
          <p:spPr bwMode="auto">
            <a:xfrm>
              <a:off x="6095999" y="1905000"/>
              <a:ext cx="990600" cy="609600"/>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a:solidFill>
                    <a:schemeClr val="bg1"/>
                  </a:solidFill>
                </a:rPr>
                <a:t>Buyer</a:t>
              </a:r>
              <a:endParaRPr lang="en-US" sz="1000" b="1">
                <a:solidFill>
                  <a:schemeClr val="bg1"/>
                </a:solidFill>
              </a:endParaRPr>
            </a:p>
          </p:txBody>
        </p:sp>
        <p:sp>
          <p:nvSpPr>
            <p:cNvPr id="16408" name="Oval 70"/>
            <p:cNvSpPr>
              <a:spLocks noChangeArrowheads="1"/>
            </p:cNvSpPr>
            <p:nvPr/>
          </p:nvSpPr>
          <p:spPr bwMode="auto">
            <a:xfrm>
              <a:off x="7374729" y="1905000"/>
              <a:ext cx="854869" cy="609600"/>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a:solidFill>
                    <a:srgbClr val="FFFFFF"/>
                  </a:solidFill>
                </a:rPr>
                <a:t>Order</a:t>
              </a:r>
              <a:endParaRPr lang="en-US" sz="1000" b="1">
                <a:solidFill>
                  <a:srgbClr val="FFFFFF"/>
                </a:solidFill>
              </a:endParaRPr>
            </a:p>
          </p:txBody>
        </p:sp>
        <p:sp>
          <p:nvSpPr>
            <p:cNvPr id="16409" name="Oval 71"/>
            <p:cNvSpPr>
              <a:spLocks noChangeArrowheads="1"/>
            </p:cNvSpPr>
            <p:nvPr/>
          </p:nvSpPr>
          <p:spPr bwMode="auto">
            <a:xfrm>
              <a:off x="4724399" y="1905000"/>
              <a:ext cx="962819" cy="609600"/>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a:solidFill>
                    <a:schemeClr val="bg1"/>
                  </a:solidFill>
                </a:rPr>
                <a:t>Order</a:t>
              </a:r>
              <a:endParaRPr lang="en-US" sz="1000" b="1">
                <a:solidFill>
                  <a:schemeClr val="bg1"/>
                </a:solidFill>
              </a:endParaRPr>
            </a:p>
          </p:txBody>
        </p:sp>
        <p:sp>
          <p:nvSpPr>
            <p:cNvPr id="7" name="Oval 72"/>
            <p:cNvSpPr>
              <a:spLocks noChangeArrowheads="1"/>
            </p:cNvSpPr>
            <p:nvPr/>
          </p:nvSpPr>
          <p:spPr bwMode="auto">
            <a:xfrm>
              <a:off x="3505199" y="1905000"/>
              <a:ext cx="1066800" cy="609600"/>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dirty="0">
                  <a:solidFill>
                    <a:schemeClr val="bg1"/>
                  </a:solidFill>
                </a:rPr>
                <a:t>Customer</a:t>
              </a:r>
              <a:endParaRPr lang="en-US" sz="1000" b="1" dirty="0">
                <a:solidFill>
                  <a:schemeClr val="bg1"/>
                </a:solidFill>
              </a:endParaRPr>
            </a:p>
          </p:txBody>
        </p:sp>
      </p:grpSp>
      <p:sp>
        <p:nvSpPr>
          <p:cNvPr id="16403" name="Text Box 36"/>
          <p:cNvSpPr txBox="1">
            <a:spLocks noChangeArrowheads="1"/>
          </p:cNvSpPr>
          <p:nvPr/>
        </p:nvSpPr>
        <p:spPr bwMode="auto">
          <a:xfrm>
            <a:off x="228600" y="1045028"/>
            <a:ext cx="14351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600" b="1" i="1">
                <a:solidFill>
                  <a:srgbClr val="0F384C"/>
                </a:solidFill>
              </a:rPr>
              <a:t>Data Consumers</a:t>
            </a:r>
          </a:p>
        </p:txBody>
      </p:sp>
    </p:spTree>
    <p:extLst>
      <p:ext uri="{BB962C8B-B14F-4D97-AF65-F5344CB8AC3E}">
        <p14:creationId xmlns:p14="http://schemas.microsoft.com/office/powerpoint/2010/main" val="3348511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par>
                          <p:cTn id="18" fill="hold" nodeType="afterGroup">
                            <p:stCondLst>
                              <p:cond delay="500"/>
                            </p:stCondLst>
                            <p:childTnLst>
                              <p:par>
                                <p:cTn id="19" presetID="6" presetClass="entr" presetSubtype="16"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ircle(in)">
                                      <p:cBhvr>
                                        <p:cTn id="2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771650"/>
            <a:ext cx="472440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Rectangle 5"/>
          <p:cNvSpPr>
            <a:spLocks noGrp="1"/>
          </p:cNvSpPr>
          <p:nvPr>
            <p:ph type="title"/>
          </p:nvPr>
        </p:nvSpPr>
        <p:spPr>
          <a:extLst>
            <a:ext uri="{909E8E84-426E-40DD-AFC4-6F175D3DCCD1}">
              <a14:hiddenFill xmlns:a14="http://schemas.microsoft.com/office/drawing/2010/main">
                <a:solidFill>
                  <a:schemeClr val="bg1"/>
                </a:solidFill>
              </a14:hiddenFill>
            </a:ext>
          </a:extLst>
        </p:spPr>
        <p:txBody>
          <a:bodyPr>
            <a:normAutofit fontScale="90000"/>
          </a:bodyPr>
          <a:lstStyle/>
          <a:p>
            <a:pPr eaLnBrk="1" hangingPunct="1"/>
            <a:r>
              <a:rPr lang="en-US" smtClean="0"/>
              <a:t>How Composite Implements Forrester’s Data Virtualization Vision</a:t>
            </a:r>
          </a:p>
        </p:txBody>
      </p:sp>
      <p:pic>
        <p:nvPicPr>
          <p:cNvPr id="174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95450"/>
            <a:ext cx="4419600"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AutoShape 83"/>
          <p:cNvSpPr>
            <a:spLocks noChangeArrowheads="1"/>
          </p:cNvSpPr>
          <p:nvPr/>
        </p:nvSpPr>
        <p:spPr bwMode="auto">
          <a:xfrm rot="-5400000">
            <a:off x="1695450" y="2800350"/>
            <a:ext cx="685800" cy="3619500"/>
          </a:xfrm>
          <a:prstGeom prst="wedgeRectCallout">
            <a:avLst>
              <a:gd name="adj1" fmla="val -7921"/>
              <a:gd name="adj2" fmla="val 68287"/>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p>
        </p:txBody>
      </p:sp>
      <p:sp>
        <p:nvSpPr>
          <p:cNvPr id="17415" name="AutoShape 83"/>
          <p:cNvSpPr>
            <a:spLocks noChangeArrowheads="1"/>
          </p:cNvSpPr>
          <p:nvPr/>
        </p:nvSpPr>
        <p:spPr bwMode="auto">
          <a:xfrm rot="-5400000">
            <a:off x="1695450" y="1885950"/>
            <a:ext cx="685800" cy="3619500"/>
          </a:xfrm>
          <a:prstGeom prst="wedgeRectCallout">
            <a:avLst>
              <a:gd name="adj1" fmla="val 8519"/>
              <a:gd name="adj2" fmla="val 67940"/>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p>
        </p:txBody>
      </p:sp>
      <p:sp>
        <p:nvSpPr>
          <p:cNvPr id="17416" name="AutoShape 83"/>
          <p:cNvSpPr>
            <a:spLocks noChangeArrowheads="1"/>
          </p:cNvSpPr>
          <p:nvPr/>
        </p:nvSpPr>
        <p:spPr bwMode="auto">
          <a:xfrm rot="-5400000">
            <a:off x="1695450" y="1047750"/>
            <a:ext cx="685800" cy="3619500"/>
          </a:xfrm>
          <a:prstGeom prst="wedgeRectCallout">
            <a:avLst>
              <a:gd name="adj1" fmla="val 19477"/>
              <a:gd name="adj2" fmla="val 68634"/>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p>
        </p:txBody>
      </p:sp>
      <p:sp>
        <p:nvSpPr>
          <p:cNvPr id="17417" name="AutoShape 83"/>
          <p:cNvSpPr>
            <a:spLocks noChangeArrowheads="1"/>
          </p:cNvSpPr>
          <p:nvPr/>
        </p:nvSpPr>
        <p:spPr bwMode="auto">
          <a:xfrm rot="-5400000">
            <a:off x="1695450" y="133350"/>
            <a:ext cx="685800" cy="3619500"/>
          </a:xfrm>
          <a:prstGeom prst="wedgeRectCallout">
            <a:avLst>
              <a:gd name="adj1" fmla="val 3037"/>
              <a:gd name="adj2" fmla="val 69671"/>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p>
        </p:txBody>
      </p:sp>
      <p:sp>
        <p:nvSpPr>
          <p:cNvPr id="17418" name="AutoShape 83"/>
          <p:cNvSpPr>
            <a:spLocks noChangeArrowheads="1"/>
          </p:cNvSpPr>
          <p:nvPr/>
        </p:nvSpPr>
        <p:spPr bwMode="auto">
          <a:xfrm rot="-5400000">
            <a:off x="1695450" y="3638550"/>
            <a:ext cx="685800" cy="3619500"/>
          </a:xfrm>
          <a:prstGeom prst="wedgeRectCallout">
            <a:avLst>
              <a:gd name="adj1" fmla="val -2440"/>
              <a:gd name="adj2" fmla="val 68634"/>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p>
        </p:txBody>
      </p:sp>
    </p:spTree>
    <p:extLst>
      <p:ext uri="{BB962C8B-B14F-4D97-AF65-F5344CB8AC3E}">
        <p14:creationId xmlns:p14="http://schemas.microsoft.com/office/powerpoint/2010/main" val="4658256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543175"/>
            <a:ext cx="5105400" cy="2592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1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450" y="2133600"/>
            <a:ext cx="3994150" cy="302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Rectangle 5"/>
          <p:cNvSpPr>
            <a:spLocks noGrp="1"/>
          </p:cNvSpPr>
          <p:nvPr>
            <p:ph type="title"/>
          </p:nvPr>
        </p:nvSpPr>
        <p:spPr>
          <a:extLst>
            <a:ext uri="{909E8E84-426E-40DD-AFC4-6F175D3DCCD1}">
              <a14:hiddenFill xmlns:a14="http://schemas.microsoft.com/office/drawing/2010/main">
                <a:solidFill>
                  <a:schemeClr val="bg1"/>
                </a:solidFill>
              </a14:hiddenFill>
            </a:ext>
          </a:extLst>
        </p:spPr>
        <p:txBody>
          <a:bodyPr/>
          <a:lstStyle/>
          <a:p>
            <a:pPr eaLnBrk="1" hangingPunct="1"/>
            <a:r>
              <a:rPr lang="en-US" smtClean="0"/>
              <a:t>Gartner’s Discipline of Data Integration</a:t>
            </a:r>
          </a:p>
        </p:txBody>
      </p:sp>
      <p:sp>
        <p:nvSpPr>
          <p:cNvPr id="18438" name="Text Box 9"/>
          <p:cNvSpPr txBox="1">
            <a:spLocks noChangeArrowheads="1"/>
          </p:cNvSpPr>
          <p:nvPr/>
        </p:nvSpPr>
        <p:spPr bwMode="auto">
          <a:xfrm>
            <a:off x="5354638" y="5257800"/>
            <a:ext cx="3657600"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r>
              <a:rPr lang="en-US" sz="1000" b="1">
                <a:solidFill>
                  <a:schemeClr val="tx1"/>
                </a:solidFill>
              </a:rPr>
              <a:t>Advancing Your Data Integration Competency in Support of Analytics </a:t>
            </a:r>
            <a:r>
              <a:rPr lang="en-US" sz="1000">
                <a:solidFill>
                  <a:schemeClr val="tx1"/>
                </a:solidFill>
              </a:rPr>
              <a:t> </a:t>
            </a:r>
          </a:p>
          <a:p>
            <a:r>
              <a:rPr lang="en-US" sz="1000">
                <a:solidFill>
                  <a:schemeClr val="tx1"/>
                </a:solidFill>
              </a:rPr>
              <a:t>Ted Friedman,  Business Intelligence Summit</a:t>
            </a:r>
          </a:p>
          <a:p>
            <a:r>
              <a:rPr lang="en-US" sz="1000">
                <a:solidFill>
                  <a:schemeClr val="tx1"/>
                </a:solidFill>
              </a:rPr>
              <a:t>Gaylord Texan Hotel &amp; Convention Center Grapevine, Texas</a:t>
            </a:r>
          </a:p>
          <a:p>
            <a:pPr eaLnBrk="1" hangingPunct="1"/>
            <a:r>
              <a:rPr lang="en-US" sz="1000">
                <a:solidFill>
                  <a:schemeClr val="tx1"/>
                </a:solidFill>
              </a:rPr>
              <a:t>©Gartner Research, Inc.</a:t>
            </a:r>
          </a:p>
        </p:txBody>
      </p:sp>
      <p:sp>
        <p:nvSpPr>
          <p:cNvPr id="18439" name="TextBox 1"/>
          <p:cNvSpPr txBox="1">
            <a:spLocks noChangeArrowheads="1"/>
          </p:cNvSpPr>
          <p:nvPr/>
        </p:nvSpPr>
        <p:spPr bwMode="auto">
          <a:xfrm>
            <a:off x="228600" y="990600"/>
            <a:ext cx="8763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r>
              <a:rPr lang="en-US" sz="2800" dirty="0">
                <a:solidFill>
                  <a:schemeClr val="tx1"/>
                </a:solidFill>
              </a:rPr>
              <a:t>Data integration enables data structures that were designed independently to be leveraged together. </a:t>
            </a:r>
          </a:p>
        </p:txBody>
      </p:sp>
      <p:sp>
        <p:nvSpPr>
          <p:cNvPr id="18440" name="AutoShape 83"/>
          <p:cNvSpPr>
            <a:spLocks noChangeArrowheads="1"/>
          </p:cNvSpPr>
          <p:nvPr/>
        </p:nvSpPr>
        <p:spPr bwMode="auto">
          <a:xfrm rot="-5400000">
            <a:off x="1752600" y="862013"/>
            <a:ext cx="685800" cy="3886200"/>
          </a:xfrm>
          <a:prstGeom prst="wedgeRectCallout">
            <a:avLst>
              <a:gd name="adj1" fmla="val 6903"/>
              <a:gd name="adj2" fmla="val 62852"/>
            </a:avLst>
          </a:prstGeom>
          <a:noFill/>
          <a:ln w="381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p>
        </p:txBody>
      </p:sp>
      <p:sp>
        <p:nvSpPr>
          <p:cNvPr id="18441" name="AutoShape 83"/>
          <p:cNvSpPr>
            <a:spLocks noChangeArrowheads="1"/>
          </p:cNvSpPr>
          <p:nvPr/>
        </p:nvSpPr>
        <p:spPr bwMode="auto">
          <a:xfrm rot="-5400000">
            <a:off x="1752600" y="1600200"/>
            <a:ext cx="685800" cy="3886200"/>
          </a:xfrm>
          <a:prstGeom prst="wedgeRectCallout">
            <a:avLst>
              <a:gd name="adj1" fmla="val 49417"/>
              <a:gd name="adj2" fmla="val 65000"/>
            </a:avLst>
          </a:prstGeom>
          <a:noFill/>
          <a:ln w="381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p>
        </p:txBody>
      </p:sp>
      <p:sp>
        <p:nvSpPr>
          <p:cNvPr id="18442" name="AutoShape 83"/>
          <p:cNvSpPr>
            <a:spLocks noChangeArrowheads="1"/>
          </p:cNvSpPr>
          <p:nvPr/>
        </p:nvSpPr>
        <p:spPr bwMode="auto">
          <a:xfrm rot="-5400000">
            <a:off x="1752600" y="2362200"/>
            <a:ext cx="685800" cy="3886200"/>
          </a:xfrm>
          <a:prstGeom prst="wedgeRectCallout">
            <a:avLst>
              <a:gd name="adj1" fmla="val 88065"/>
              <a:gd name="adj2" fmla="val 91046"/>
            </a:avLst>
          </a:prstGeom>
          <a:noFill/>
          <a:ln w="381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p>
        </p:txBody>
      </p:sp>
      <p:sp>
        <p:nvSpPr>
          <p:cNvPr id="18443" name="TextBox 22"/>
          <p:cNvSpPr txBox="1">
            <a:spLocks noChangeArrowheads="1"/>
          </p:cNvSpPr>
          <p:nvPr/>
        </p:nvSpPr>
        <p:spPr bwMode="auto">
          <a:xfrm>
            <a:off x="228600" y="5257800"/>
            <a:ext cx="467518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buFont typeface="Arial" charset="0"/>
              <a:buChar char="•"/>
            </a:pPr>
            <a:r>
              <a:rPr lang="en-US" sz="2000" dirty="0">
                <a:solidFill>
                  <a:schemeClr val="tx1"/>
                </a:solidFill>
              </a:rPr>
              <a:t>Practices</a:t>
            </a:r>
          </a:p>
          <a:p>
            <a:pPr eaLnBrk="1" hangingPunct="1">
              <a:buFont typeface="Arial" charset="0"/>
              <a:buChar char="•"/>
            </a:pPr>
            <a:r>
              <a:rPr lang="en-US" sz="2000" dirty="0">
                <a:solidFill>
                  <a:schemeClr val="tx1"/>
                </a:solidFill>
              </a:rPr>
              <a:t>Architectural Techniques</a:t>
            </a:r>
          </a:p>
          <a:p>
            <a:pPr eaLnBrk="1" hangingPunct="1">
              <a:buFont typeface="Arial" charset="0"/>
              <a:buChar char="•"/>
            </a:pPr>
            <a:r>
              <a:rPr lang="en-US" sz="2000" dirty="0">
                <a:solidFill>
                  <a:schemeClr val="tx1"/>
                </a:solidFill>
              </a:rPr>
              <a:t>Tools</a:t>
            </a:r>
          </a:p>
        </p:txBody>
      </p:sp>
    </p:spTree>
    <p:extLst>
      <p:ext uri="{BB962C8B-B14F-4D97-AF65-F5344CB8AC3E}">
        <p14:creationId xmlns:p14="http://schemas.microsoft.com/office/powerpoint/2010/main" val="121244807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8588" y="1019175"/>
            <a:ext cx="8886825" cy="545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Rectangle 2"/>
          <p:cNvSpPr>
            <a:spLocks noGrp="1"/>
          </p:cNvSpPr>
          <p:nvPr>
            <p:ph type="title"/>
          </p:nvPr>
        </p:nvSpPr>
        <p:spPr/>
        <p:txBody>
          <a:bodyPr/>
          <a:lstStyle/>
          <a:p>
            <a:pPr eaLnBrk="1" hangingPunct="1"/>
            <a:r>
              <a:rPr lang="en-US" smtClean="0"/>
              <a:t>User Roles and Responsibilities</a:t>
            </a:r>
          </a:p>
        </p:txBody>
      </p:sp>
      <p:sp>
        <p:nvSpPr>
          <p:cNvPr id="269395" name="Oval 83"/>
          <p:cNvSpPr>
            <a:spLocks noChangeArrowheads="1"/>
          </p:cNvSpPr>
          <p:nvPr/>
        </p:nvSpPr>
        <p:spPr bwMode="auto">
          <a:xfrm>
            <a:off x="1066800" y="4419600"/>
            <a:ext cx="6096000" cy="1981200"/>
          </a:xfrm>
          <a:prstGeom prst="ellipse">
            <a:avLst/>
          </a:prstGeom>
          <a:solidFill>
            <a:srgbClr val="800080">
              <a:alpha val="70195"/>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200"/>
              <a:t>Database Administrators &amp;</a:t>
            </a:r>
          </a:p>
          <a:p>
            <a:pPr algn="ctr"/>
            <a:r>
              <a:rPr lang="en-US" sz="2200"/>
              <a:t>Data Modelers</a:t>
            </a:r>
          </a:p>
        </p:txBody>
      </p:sp>
      <p:sp>
        <p:nvSpPr>
          <p:cNvPr id="269396" name="Oval 84"/>
          <p:cNvSpPr>
            <a:spLocks noChangeArrowheads="1"/>
          </p:cNvSpPr>
          <p:nvPr/>
        </p:nvSpPr>
        <p:spPr bwMode="auto">
          <a:xfrm>
            <a:off x="1066800" y="838200"/>
            <a:ext cx="6096000" cy="1219200"/>
          </a:xfrm>
          <a:prstGeom prst="ellipse">
            <a:avLst/>
          </a:prstGeom>
          <a:solidFill>
            <a:srgbClr val="FF9900">
              <a:alpha val="70195"/>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200"/>
              <a:t>Application Developers</a:t>
            </a:r>
          </a:p>
        </p:txBody>
      </p:sp>
      <p:sp>
        <p:nvSpPr>
          <p:cNvPr id="269397" name="Oval 85"/>
          <p:cNvSpPr>
            <a:spLocks noChangeArrowheads="1"/>
          </p:cNvSpPr>
          <p:nvPr/>
        </p:nvSpPr>
        <p:spPr bwMode="auto">
          <a:xfrm rot="-5400000">
            <a:off x="5257800" y="2590800"/>
            <a:ext cx="5257800" cy="2057400"/>
          </a:xfrm>
          <a:prstGeom prst="ellipse">
            <a:avLst/>
          </a:prstGeom>
          <a:solidFill>
            <a:srgbClr val="99CC00">
              <a:alpha val="70195"/>
            </a:srgbClr>
          </a:solidFill>
          <a:ln>
            <a:noFill/>
          </a:ln>
          <a:effectLst/>
        </p:spPr>
        <p:txBody>
          <a:bodyPr wrap="none" anchor="ctr"/>
          <a:lstStyle/>
          <a:p>
            <a:pPr algn="ctr"/>
            <a:r>
              <a:rPr lang="en-US" sz="2200"/>
              <a:t>Data Governance Team</a:t>
            </a:r>
          </a:p>
        </p:txBody>
      </p:sp>
      <p:sp>
        <p:nvSpPr>
          <p:cNvPr id="269398" name="Oval 86"/>
          <p:cNvSpPr>
            <a:spLocks noChangeArrowheads="1"/>
          </p:cNvSpPr>
          <p:nvPr/>
        </p:nvSpPr>
        <p:spPr bwMode="auto">
          <a:xfrm>
            <a:off x="1066800" y="1905000"/>
            <a:ext cx="6172200" cy="2743200"/>
          </a:xfrm>
          <a:prstGeom prst="ellipse">
            <a:avLst/>
          </a:prstGeom>
          <a:solidFill>
            <a:srgbClr val="663300">
              <a:alpha val="70195"/>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200"/>
              <a:t>Enterprise</a:t>
            </a:r>
          </a:p>
          <a:p>
            <a:pPr algn="ctr"/>
            <a:r>
              <a:rPr lang="en-US" sz="2200"/>
              <a:t>Data</a:t>
            </a:r>
          </a:p>
          <a:p>
            <a:pPr algn="ctr"/>
            <a:r>
              <a:rPr lang="en-US" sz="2200"/>
              <a:t>Modelers</a:t>
            </a:r>
          </a:p>
        </p:txBody>
      </p:sp>
      <p:sp>
        <p:nvSpPr>
          <p:cNvPr id="269399" name="Oval 87"/>
          <p:cNvSpPr>
            <a:spLocks noChangeArrowheads="1"/>
          </p:cNvSpPr>
          <p:nvPr/>
        </p:nvSpPr>
        <p:spPr bwMode="auto">
          <a:xfrm>
            <a:off x="4724400" y="1752600"/>
            <a:ext cx="2971800" cy="3810000"/>
          </a:xfrm>
          <a:prstGeom prst="ellipse">
            <a:avLst/>
          </a:prstGeom>
          <a:solidFill>
            <a:srgbClr val="FF0000">
              <a:alpha val="70195"/>
            </a:srgbClr>
          </a:solidFill>
          <a:ln w="9525" algn="ctr">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200"/>
              <a:t>Composite</a:t>
            </a:r>
          </a:p>
          <a:p>
            <a:pPr algn="ctr"/>
            <a:r>
              <a:rPr lang="en-US" sz="2200"/>
              <a:t>Developers</a:t>
            </a:r>
          </a:p>
        </p:txBody>
      </p:sp>
    </p:spTree>
    <p:extLst>
      <p:ext uri="{BB962C8B-B14F-4D97-AF65-F5344CB8AC3E}">
        <p14:creationId xmlns:p14="http://schemas.microsoft.com/office/powerpoint/2010/main" val="8024446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9395"/>
                                        </p:tgtEl>
                                        <p:attrNameLst>
                                          <p:attrName>style.visibility</p:attrName>
                                        </p:attrNameLst>
                                      </p:cBhvr>
                                      <p:to>
                                        <p:strVal val="visible"/>
                                      </p:to>
                                    </p:set>
                                    <p:animEffect transition="in" filter="dissolve">
                                      <p:cBhvr>
                                        <p:cTn id="7" dur="500"/>
                                        <p:tgtEl>
                                          <p:spTgt spid="2693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9396"/>
                                        </p:tgtEl>
                                        <p:attrNameLst>
                                          <p:attrName>style.visibility</p:attrName>
                                        </p:attrNameLst>
                                      </p:cBhvr>
                                      <p:to>
                                        <p:strVal val="visible"/>
                                      </p:to>
                                    </p:set>
                                    <p:animEffect transition="in" filter="dissolve">
                                      <p:cBhvr>
                                        <p:cTn id="12" dur="500"/>
                                        <p:tgtEl>
                                          <p:spTgt spid="2693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9397"/>
                                        </p:tgtEl>
                                        <p:attrNameLst>
                                          <p:attrName>style.visibility</p:attrName>
                                        </p:attrNameLst>
                                      </p:cBhvr>
                                      <p:to>
                                        <p:strVal val="visible"/>
                                      </p:to>
                                    </p:set>
                                    <p:animEffect transition="in" filter="dissolve">
                                      <p:cBhvr>
                                        <p:cTn id="17" dur="500"/>
                                        <p:tgtEl>
                                          <p:spTgt spid="2693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9398"/>
                                        </p:tgtEl>
                                        <p:attrNameLst>
                                          <p:attrName>style.visibility</p:attrName>
                                        </p:attrNameLst>
                                      </p:cBhvr>
                                      <p:to>
                                        <p:strVal val="visible"/>
                                      </p:to>
                                    </p:set>
                                    <p:animEffect transition="in" filter="dissolve">
                                      <p:cBhvr>
                                        <p:cTn id="22" dur="500"/>
                                        <p:tgtEl>
                                          <p:spTgt spid="2693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69399"/>
                                        </p:tgtEl>
                                        <p:attrNameLst>
                                          <p:attrName>style.visibility</p:attrName>
                                        </p:attrNameLst>
                                      </p:cBhvr>
                                      <p:to>
                                        <p:strVal val="visible"/>
                                      </p:to>
                                    </p:set>
                                    <p:animEffect transition="in" filter="dissolve">
                                      <p:cBhvr>
                                        <p:cTn id="27" dur="500"/>
                                        <p:tgtEl>
                                          <p:spTgt spid="269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95" grpId="0" animBg="1"/>
      <p:bldP spid="269396" grpId="0" animBg="1"/>
      <p:bldP spid="269397" grpId="0" animBg="1"/>
      <p:bldP spid="269398" grpId="0" animBg="1"/>
      <p:bldP spid="26939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Line 116"/>
          <p:cNvSpPr>
            <a:spLocks noChangeShapeType="1"/>
          </p:cNvSpPr>
          <p:nvPr/>
        </p:nvSpPr>
        <p:spPr bwMode="auto">
          <a:xfrm flipV="1">
            <a:off x="1552575" y="2340428"/>
            <a:ext cx="7400925" cy="38100"/>
          </a:xfrm>
          <a:prstGeom prst="line">
            <a:avLst/>
          </a:prstGeom>
          <a:noFill/>
          <a:ln w="12700">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3" name="Line 108"/>
          <p:cNvSpPr>
            <a:spLocks noChangeShapeType="1"/>
          </p:cNvSpPr>
          <p:nvPr/>
        </p:nvSpPr>
        <p:spPr bwMode="auto">
          <a:xfrm>
            <a:off x="1552575" y="3488190"/>
            <a:ext cx="7373938" cy="0"/>
          </a:xfrm>
          <a:prstGeom prst="line">
            <a:avLst/>
          </a:prstGeom>
          <a:noFill/>
          <a:ln w="12700">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4" name="Line 116"/>
          <p:cNvSpPr>
            <a:spLocks noChangeShapeType="1"/>
          </p:cNvSpPr>
          <p:nvPr/>
        </p:nvSpPr>
        <p:spPr bwMode="auto">
          <a:xfrm flipV="1">
            <a:off x="1552575" y="1964190"/>
            <a:ext cx="7400925" cy="46038"/>
          </a:xfrm>
          <a:prstGeom prst="line">
            <a:avLst/>
          </a:prstGeom>
          <a:noFill/>
          <a:ln w="12700">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5" name="Line 86"/>
          <p:cNvSpPr>
            <a:spLocks noChangeShapeType="1"/>
          </p:cNvSpPr>
          <p:nvPr/>
        </p:nvSpPr>
        <p:spPr bwMode="auto">
          <a:xfrm>
            <a:off x="1552575" y="4974090"/>
            <a:ext cx="7400925" cy="0"/>
          </a:xfrm>
          <a:prstGeom prst="line">
            <a:avLst/>
          </a:prstGeom>
          <a:noFill/>
          <a:ln w="12700">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0486" name="Picture 31" descr="xml.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8250" y="5659890"/>
            <a:ext cx="563563"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12" descr="relational.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5634490"/>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8" name="Picture 12" descr="relational.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5634490"/>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9" name="Picture 12" descr="relational.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5621790"/>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0" name="Rectangle 72"/>
          <p:cNvSpPr>
            <a:spLocks noChangeArrowheads="1"/>
          </p:cNvSpPr>
          <p:nvPr/>
        </p:nvSpPr>
        <p:spPr bwMode="auto">
          <a:xfrm rot="5400000">
            <a:off x="4087813" y="646565"/>
            <a:ext cx="1143000" cy="8578850"/>
          </a:xfrm>
          <a:prstGeom prst="rect">
            <a:avLst/>
          </a:prstGeom>
          <a:solidFill>
            <a:srgbClr val="333333">
              <a:alpha val="3960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0491" name="Rectangle 113"/>
          <p:cNvSpPr>
            <a:spLocks noChangeArrowheads="1"/>
          </p:cNvSpPr>
          <p:nvPr/>
        </p:nvSpPr>
        <p:spPr bwMode="auto">
          <a:xfrm rot="5400000">
            <a:off x="3942557" y="-643279"/>
            <a:ext cx="1447800" cy="8567737"/>
          </a:xfrm>
          <a:prstGeom prst="rect">
            <a:avLst/>
          </a:prstGeom>
          <a:solidFill>
            <a:srgbClr val="4D4D4D">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marL="342900" indent="-342900" algn="ctr"/>
            <a:endParaRPr lang="en-US" sz="1400">
              <a:solidFill>
                <a:schemeClr val="tx1"/>
              </a:solidFill>
            </a:endParaRPr>
          </a:p>
        </p:txBody>
      </p:sp>
      <p:sp>
        <p:nvSpPr>
          <p:cNvPr id="20492" name="Rectangle 103"/>
          <p:cNvSpPr>
            <a:spLocks noChangeArrowheads="1"/>
          </p:cNvSpPr>
          <p:nvPr/>
        </p:nvSpPr>
        <p:spPr bwMode="auto">
          <a:xfrm rot="5400000">
            <a:off x="4017169" y="-2014879"/>
            <a:ext cx="1295400" cy="8567738"/>
          </a:xfrm>
          <a:prstGeom prst="rect">
            <a:avLst/>
          </a:prstGeom>
          <a:solidFill>
            <a:srgbClr val="333333">
              <a:alpha val="3960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0493" name="Line 21"/>
          <p:cNvSpPr>
            <a:spLocks noChangeShapeType="1"/>
          </p:cNvSpPr>
          <p:nvPr/>
        </p:nvSpPr>
        <p:spPr bwMode="auto">
          <a:xfrm flipH="1" flipV="1">
            <a:off x="3854450" y="5355090"/>
            <a:ext cx="288925" cy="3429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4" name="Line 22"/>
          <p:cNvSpPr>
            <a:spLocks noChangeShapeType="1"/>
          </p:cNvSpPr>
          <p:nvPr/>
        </p:nvSpPr>
        <p:spPr bwMode="auto">
          <a:xfrm flipV="1">
            <a:off x="4143375" y="5469390"/>
            <a:ext cx="1090613"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5" name="Line 25"/>
          <p:cNvSpPr>
            <a:spLocks noChangeShapeType="1"/>
          </p:cNvSpPr>
          <p:nvPr/>
        </p:nvSpPr>
        <p:spPr bwMode="auto">
          <a:xfrm flipH="1" flipV="1">
            <a:off x="5972175" y="4099378"/>
            <a:ext cx="457200" cy="3476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6" name="Line 26"/>
          <p:cNvSpPr>
            <a:spLocks noChangeShapeType="1"/>
          </p:cNvSpPr>
          <p:nvPr/>
        </p:nvSpPr>
        <p:spPr bwMode="auto">
          <a:xfrm flipH="1" flipV="1">
            <a:off x="2635250" y="3837440"/>
            <a:ext cx="0" cy="18605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7" name="Line 30"/>
          <p:cNvSpPr>
            <a:spLocks noChangeShapeType="1"/>
          </p:cNvSpPr>
          <p:nvPr/>
        </p:nvSpPr>
        <p:spPr bwMode="auto">
          <a:xfrm flipV="1">
            <a:off x="4021138" y="3664403"/>
            <a:ext cx="1420812" cy="8524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8" name="Line 31"/>
          <p:cNvSpPr>
            <a:spLocks noChangeShapeType="1"/>
          </p:cNvSpPr>
          <p:nvPr/>
        </p:nvSpPr>
        <p:spPr bwMode="auto">
          <a:xfrm flipH="1" flipV="1">
            <a:off x="5029200" y="4037465"/>
            <a:ext cx="3048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9" name="Line 32"/>
          <p:cNvSpPr>
            <a:spLocks noChangeShapeType="1"/>
          </p:cNvSpPr>
          <p:nvPr/>
        </p:nvSpPr>
        <p:spPr bwMode="auto">
          <a:xfrm flipV="1">
            <a:off x="5683250" y="1426028"/>
            <a:ext cx="635000" cy="11858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0" name="Line 33"/>
          <p:cNvSpPr>
            <a:spLocks noChangeShapeType="1"/>
          </p:cNvSpPr>
          <p:nvPr/>
        </p:nvSpPr>
        <p:spPr bwMode="auto">
          <a:xfrm flipH="1" flipV="1">
            <a:off x="2133600" y="2615065"/>
            <a:ext cx="457200" cy="1219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1" name="Line 34"/>
          <p:cNvSpPr>
            <a:spLocks noChangeShapeType="1"/>
          </p:cNvSpPr>
          <p:nvPr/>
        </p:nvSpPr>
        <p:spPr bwMode="auto">
          <a:xfrm flipV="1">
            <a:off x="2590800" y="2675390"/>
            <a:ext cx="685800" cy="10795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2" name="Line 35"/>
          <p:cNvSpPr>
            <a:spLocks noChangeShapeType="1"/>
          </p:cNvSpPr>
          <p:nvPr/>
        </p:nvSpPr>
        <p:spPr bwMode="auto">
          <a:xfrm flipV="1">
            <a:off x="2771775" y="2675390"/>
            <a:ext cx="2616200" cy="10033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3" name="Line 36"/>
          <p:cNvSpPr>
            <a:spLocks noChangeShapeType="1"/>
          </p:cNvSpPr>
          <p:nvPr/>
        </p:nvSpPr>
        <p:spPr bwMode="auto">
          <a:xfrm flipH="1" flipV="1">
            <a:off x="4397375" y="2675390"/>
            <a:ext cx="1370013" cy="12319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4" name="Line 38"/>
          <p:cNvSpPr>
            <a:spLocks noChangeShapeType="1"/>
          </p:cNvSpPr>
          <p:nvPr/>
        </p:nvSpPr>
        <p:spPr bwMode="auto">
          <a:xfrm flipV="1">
            <a:off x="6781800" y="1426028"/>
            <a:ext cx="152400" cy="10334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5" name="Line 39"/>
          <p:cNvSpPr>
            <a:spLocks noChangeShapeType="1"/>
          </p:cNvSpPr>
          <p:nvPr/>
        </p:nvSpPr>
        <p:spPr bwMode="auto">
          <a:xfrm flipV="1">
            <a:off x="3276600" y="1426028"/>
            <a:ext cx="882650" cy="631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6" name="Line 40"/>
          <p:cNvSpPr>
            <a:spLocks noChangeShapeType="1"/>
          </p:cNvSpPr>
          <p:nvPr/>
        </p:nvSpPr>
        <p:spPr bwMode="auto">
          <a:xfrm flipH="1" flipV="1">
            <a:off x="4495800" y="1468890"/>
            <a:ext cx="4763" cy="990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7" name="Rectangle 44"/>
          <p:cNvSpPr>
            <a:spLocks noChangeArrowheads="1"/>
          </p:cNvSpPr>
          <p:nvPr/>
        </p:nvSpPr>
        <p:spPr bwMode="auto">
          <a:xfrm>
            <a:off x="2209800" y="1426028"/>
            <a:ext cx="609600" cy="228600"/>
          </a:xfrm>
          <a:prstGeom prst="rect">
            <a:avLst/>
          </a:prstGeom>
          <a:noFill/>
          <a:ln>
            <a:noFill/>
          </a:ln>
          <a:effectLst/>
          <a:extLst>
            <a:ext uri="{909E8E84-426E-40DD-AFC4-6F175D3DCCD1}">
              <a14:hiddenFill xmlns:a14="http://schemas.microsoft.com/office/drawing/2010/main">
                <a:solidFill>
                  <a:srgbClr val="C82228"/>
                </a:solidFill>
              </a14:hiddenFill>
            </a:ext>
            <a:ext uri="{91240B29-F687-4F45-9708-019B960494DF}">
              <a14:hiddenLine xmlns:a14="http://schemas.microsoft.com/office/drawing/2010/main" w="1905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800" b="1">
                <a:solidFill>
                  <a:schemeClr val="tx1"/>
                </a:solidFill>
              </a:rPr>
              <a:t>JDBC</a:t>
            </a:r>
          </a:p>
        </p:txBody>
      </p:sp>
      <p:sp>
        <p:nvSpPr>
          <p:cNvPr id="20508" name="Rectangle 45"/>
          <p:cNvSpPr>
            <a:spLocks noChangeArrowheads="1"/>
          </p:cNvSpPr>
          <p:nvPr/>
        </p:nvSpPr>
        <p:spPr bwMode="auto">
          <a:xfrm>
            <a:off x="4546600" y="1426028"/>
            <a:ext cx="609600" cy="228600"/>
          </a:xfrm>
          <a:prstGeom prst="rect">
            <a:avLst/>
          </a:prstGeom>
          <a:noFill/>
          <a:ln>
            <a:noFill/>
          </a:ln>
          <a:effectLst/>
          <a:extLst>
            <a:ext uri="{909E8E84-426E-40DD-AFC4-6F175D3DCCD1}">
              <a14:hiddenFill xmlns:a14="http://schemas.microsoft.com/office/drawing/2010/main">
                <a:solidFill>
                  <a:srgbClr val="C82228"/>
                </a:solidFill>
              </a14:hiddenFill>
            </a:ext>
            <a:ext uri="{91240B29-F687-4F45-9708-019B960494DF}">
              <a14:hiddenLine xmlns:a14="http://schemas.microsoft.com/office/drawing/2010/main" w="1905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800" b="1">
                <a:solidFill>
                  <a:schemeClr val="tx1"/>
                </a:solidFill>
              </a:rPr>
              <a:t>Web Services</a:t>
            </a:r>
          </a:p>
        </p:txBody>
      </p:sp>
      <p:sp>
        <p:nvSpPr>
          <p:cNvPr id="20509" name="Rectangle 46"/>
          <p:cNvSpPr>
            <a:spLocks noChangeArrowheads="1"/>
          </p:cNvSpPr>
          <p:nvPr/>
        </p:nvSpPr>
        <p:spPr bwMode="auto">
          <a:xfrm>
            <a:off x="6248400" y="1426028"/>
            <a:ext cx="609600" cy="228600"/>
          </a:xfrm>
          <a:prstGeom prst="rect">
            <a:avLst/>
          </a:prstGeom>
          <a:noFill/>
          <a:ln>
            <a:noFill/>
          </a:ln>
          <a:effectLst/>
          <a:extLst>
            <a:ext uri="{909E8E84-426E-40DD-AFC4-6F175D3DCCD1}">
              <a14:hiddenFill xmlns:a14="http://schemas.microsoft.com/office/drawing/2010/main">
                <a:solidFill>
                  <a:srgbClr val="C82228"/>
                </a:solidFill>
              </a14:hiddenFill>
            </a:ext>
            <a:ext uri="{91240B29-F687-4F45-9708-019B960494DF}">
              <a14:hiddenLine xmlns:a14="http://schemas.microsoft.com/office/drawing/2010/main" w="1905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800" b="1">
                <a:solidFill>
                  <a:schemeClr val="tx1"/>
                </a:solidFill>
              </a:rPr>
              <a:t>JDBC</a:t>
            </a:r>
          </a:p>
        </p:txBody>
      </p:sp>
      <p:sp>
        <p:nvSpPr>
          <p:cNvPr id="20510" name="Rectangle 47"/>
          <p:cNvSpPr>
            <a:spLocks noChangeArrowheads="1"/>
          </p:cNvSpPr>
          <p:nvPr/>
        </p:nvSpPr>
        <p:spPr bwMode="auto">
          <a:xfrm>
            <a:off x="6858000" y="1426028"/>
            <a:ext cx="609600" cy="228600"/>
          </a:xfrm>
          <a:prstGeom prst="rect">
            <a:avLst/>
          </a:prstGeom>
          <a:noFill/>
          <a:ln>
            <a:noFill/>
          </a:ln>
          <a:effectLst/>
          <a:extLst>
            <a:ext uri="{909E8E84-426E-40DD-AFC4-6F175D3DCCD1}">
              <a14:hiddenFill xmlns:a14="http://schemas.microsoft.com/office/drawing/2010/main">
                <a:solidFill>
                  <a:srgbClr val="C82228"/>
                </a:solidFill>
              </a14:hiddenFill>
            </a:ext>
            <a:ext uri="{91240B29-F687-4F45-9708-019B960494DF}">
              <a14:hiddenLine xmlns:a14="http://schemas.microsoft.com/office/drawing/2010/main" w="1905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800" b="1">
                <a:solidFill>
                  <a:schemeClr val="tx1"/>
                </a:solidFill>
              </a:rPr>
              <a:t>REST</a:t>
            </a:r>
          </a:p>
        </p:txBody>
      </p:sp>
      <p:sp>
        <p:nvSpPr>
          <p:cNvPr id="20511" name="Line 48"/>
          <p:cNvSpPr>
            <a:spLocks noChangeShapeType="1"/>
          </p:cNvSpPr>
          <p:nvPr/>
        </p:nvSpPr>
        <p:spPr bwMode="auto">
          <a:xfrm flipV="1">
            <a:off x="5149850" y="5469390"/>
            <a:ext cx="152400"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2" name="Line 49"/>
          <p:cNvSpPr>
            <a:spLocks noChangeShapeType="1"/>
          </p:cNvSpPr>
          <p:nvPr/>
        </p:nvSpPr>
        <p:spPr bwMode="auto">
          <a:xfrm flipV="1">
            <a:off x="5441950" y="2746828"/>
            <a:ext cx="165100" cy="9175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13" name="Line 50"/>
          <p:cNvSpPr>
            <a:spLocks noChangeShapeType="1"/>
          </p:cNvSpPr>
          <p:nvPr/>
        </p:nvSpPr>
        <p:spPr bwMode="auto">
          <a:xfrm flipH="1" flipV="1">
            <a:off x="3998913" y="5469390"/>
            <a:ext cx="1150937"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4" name="Line 52"/>
          <p:cNvSpPr>
            <a:spLocks noChangeShapeType="1"/>
          </p:cNvSpPr>
          <p:nvPr/>
        </p:nvSpPr>
        <p:spPr bwMode="auto">
          <a:xfrm flipV="1">
            <a:off x="3930650" y="4897890"/>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15" name="Line 53"/>
          <p:cNvSpPr>
            <a:spLocks noChangeShapeType="1"/>
          </p:cNvSpPr>
          <p:nvPr/>
        </p:nvSpPr>
        <p:spPr bwMode="auto">
          <a:xfrm flipV="1">
            <a:off x="5226050" y="4897890"/>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16" name="Line 54"/>
          <p:cNvSpPr>
            <a:spLocks noChangeShapeType="1"/>
          </p:cNvSpPr>
          <p:nvPr/>
        </p:nvSpPr>
        <p:spPr bwMode="auto">
          <a:xfrm flipH="1" flipV="1">
            <a:off x="6629400" y="4897890"/>
            <a:ext cx="0" cy="8001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17" name="Line 59"/>
          <p:cNvSpPr>
            <a:spLocks noChangeShapeType="1"/>
          </p:cNvSpPr>
          <p:nvPr/>
        </p:nvSpPr>
        <p:spPr bwMode="auto">
          <a:xfrm flipV="1">
            <a:off x="4027488" y="4037465"/>
            <a:ext cx="1797050" cy="555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18" name="Line 60"/>
          <p:cNvSpPr>
            <a:spLocks noChangeShapeType="1"/>
          </p:cNvSpPr>
          <p:nvPr/>
        </p:nvSpPr>
        <p:spPr bwMode="auto">
          <a:xfrm flipV="1">
            <a:off x="5257800" y="4059690"/>
            <a:ext cx="6096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19" name="Line 62"/>
          <p:cNvSpPr>
            <a:spLocks noChangeShapeType="1"/>
          </p:cNvSpPr>
          <p:nvPr/>
        </p:nvSpPr>
        <p:spPr bwMode="auto">
          <a:xfrm flipV="1">
            <a:off x="3276600" y="2197553"/>
            <a:ext cx="0" cy="4143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20" name="Line 37"/>
          <p:cNvSpPr>
            <a:spLocks noChangeShapeType="1"/>
          </p:cNvSpPr>
          <p:nvPr/>
        </p:nvSpPr>
        <p:spPr bwMode="auto">
          <a:xfrm flipV="1">
            <a:off x="5530850" y="2764290"/>
            <a:ext cx="1074738" cy="838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22" name="Text Box 70"/>
          <p:cNvSpPr txBox="1">
            <a:spLocks noChangeArrowheads="1"/>
          </p:cNvSpPr>
          <p:nvPr/>
        </p:nvSpPr>
        <p:spPr bwMode="auto">
          <a:xfrm>
            <a:off x="4822825" y="5837690"/>
            <a:ext cx="9445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r>
              <a:rPr lang="en-US" sz="1200" b="1">
                <a:solidFill>
                  <a:schemeClr val="tx1"/>
                </a:solidFill>
              </a:rPr>
              <a:t>Order2 DB</a:t>
            </a:r>
          </a:p>
        </p:txBody>
      </p:sp>
      <p:sp>
        <p:nvSpPr>
          <p:cNvPr id="20523" name="Rectangle 2"/>
          <p:cNvSpPr>
            <a:spLocks noChangeArrowheads="1"/>
          </p:cNvSpPr>
          <p:nvPr/>
        </p:nvSpPr>
        <p:spPr bwMode="auto">
          <a:xfrm>
            <a:off x="368300" y="1632403"/>
            <a:ext cx="8580438" cy="3875087"/>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4" name="Rectangle 3"/>
          <p:cNvSpPr>
            <a:spLocks noGrp="1"/>
          </p:cNvSpPr>
          <p:nvPr>
            <p:ph type="title"/>
          </p:nvPr>
        </p:nvSpPr>
        <p:spPr/>
        <p:txBody>
          <a:bodyPr/>
          <a:lstStyle/>
          <a:p>
            <a:pPr eaLnBrk="1" hangingPunct="1"/>
            <a:r>
              <a:rPr lang="en-US" smtClean="0"/>
              <a:t>Data Abstraction “</a:t>
            </a:r>
            <a:r>
              <a:rPr lang="en-US" b="1" smtClean="0"/>
              <a:t>Technical”</a:t>
            </a:r>
            <a:r>
              <a:rPr lang="en-US" smtClean="0"/>
              <a:t> Design</a:t>
            </a:r>
            <a:br>
              <a:rPr lang="en-US" smtClean="0"/>
            </a:br>
            <a:r>
              <a:rPr lang="en-US" sz="1700" smtClean="0"/>
              <a:t>Sub-Layered Architecture View</a:t>
            </a:r>
          </a:p>
        </p:txBody>
      </p:sp>
      <p:sp>
        <p:nvSpPr>
          <p:cNvPr id="20525" name="Text Box 9"/>
          <p:cNvSpPr txBox="1">
            <a:spLocks noChangeArrowheads="1"/>
          </p:cNvSpPr>
          <p:nvPr/>
        </p:nvSpPr>
        <p:spPr bwMode="auto">
          <a:xfrm>
            <a:off x="2036763" y="5850390"/>
            <a:ext cx="12398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r>
              <a:rPr lang="en-US" sz="1200" b="1">
                <a:solidFill>
                  <a:schemeClr val="tx1"/>
                </a:solidFill>
              </a:rPr>
              <a:t>Customers DB</a:t>
            </a:r>
          </a:p>
        </p:txBody>
      </p:sp>
      <p:sp>
        <p:nvSpPr>
          <p:cNvPr id="20526" name="Text Box 12"/>
          <p:cNvSpPr txBox="1">
            <a:spLocks noChangeArrowheads="1"/>
          </p:cNvSpPr>
          <p:nvPr/>
        </p:nvSpPr>
        <p:spPr bwMode="auto">
          <a:xfrm>
            <a:off x="3603625" y="5850390"/>
            <a:ext cx="9445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r>
              <a:rPr lang="en-US" sz="1200" b="1">
                <a:solidFill>
                  <a:schemeClr val="tx1"/>
                </a:solidFill>
              </a:rPr>
              <a:t>Order1 DB</a:t>
            </a:r>
          </a:p>
        </p:txBody>
      </p:sp>
      <p:sp>
        <p:nvSpPr>
          <p:cNvPr id="20527" name="Text Box 15"/>
          <p:cNvSpPr txBox="1">
            <a:spLocks noChangeArrowheads="1"/>
          </p:cNvSpPr>
          <p:nvPr/>
        </p:nvSpPr>
        <p:spPr bwMode="auto">
          <a:xfrm>
            <a:off x="6270625" y="5824990"/>
            <a:ext cx="663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000" b="1">
                <a:solidFill>
                  <a:schemeClr val="tx1"/>
                </a:solidFill>
              </a:rPr>
              <a:t>Product</a:t>
            </a:r>
          </a:p>
          <a:p>
            <a:pPr algn="ctr" eaLnBrk="1" hangingPunct="1"/>
            <a:r>
              <a:rPr lang="en-US" sz="1000" b="1">
                <a:solidFill>
                  <a:schemeClr val="tx1"/>
                </a:solidFill>
              </a:rPr>
              <a:t>Catalog</a:t>
            </a:r>
          </a:p>
        </p:txBody>
      </p:sp>
      <p:sp>
        <p:nvSpPr>
          <p:cNvPr id="20528" name="Text Box 17"/>
          <p:cNvSpPr txBox="1">
            <a:spLocks noChangeArrowheads="1"/>
          </p:cNvSpPr>
          <p:nvPr/>
        </p:nvSpPr>
        <p:spPr bwMode="auto">
          <a:xfrm>
            <a:off x="304800" y="935490"/>
            <a:ext cx="13081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600" b="1" i="1">
                <a:solidFill>
                  <a:srgbClr val="0F384C"/>
                </a:solidFill>
              </a:rPr>
              <a:t>Data Consumers</a:t>
            </a:r>
          </a:p>
        </p:txBody>
      </p:sp>
      <p:sp>
        <p:nvSpPr>
          <p:cNvPr id="20529" name="Oval 74"/>
          <p:cNvSpPr>
            <a:spLocks noChangeArrowheads="1"/>
          </p:cNvSpPr>
          <p:nvPr/>
        </p:nvSpPr>
        <p:spPr bwMode="auto">
          <a:xfrm>
            <a:off x="3611563" y="5050290"/>
            <a:ext cx="935037" cy="444500"/>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000" b="1"/>
              <a:t>ORDERS</a:t>
            </a:r>
          </a:p>
        </p:txBody>
      </p:sp>
      <p:sp>
        <p:nvSpPr>
          <p:cNvPr id="20530" name="Oval 75"/>
          <p:cNvSpPr>
            <a:spLocks noChangeArrowheads="1"/>
          </p:cNvSpPr>
          <p:nvPr/>
        </p:nvSpPr>
        <p:spPr bwMode="auto">
          <a:xfrm>
            <a:off x="4840288" y="5050290"/>
            <a:ext cx="1001712" cy="444500"/>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000" b="1"/>
              <a:t>ORDER DETAILS</a:t>
            </a:r>
          </a:p>
        </p:txBody>
      </p:sp>
      <p:sp>
        <p:nvSpPr>
          <p:cNvPr id="20531" name="Oval 76"/>
          <p:cNvSpPr>
            <a:spLocks noChangeArrowheads="1"/>
          </p:cNvSpPr>
          <p:nvPr/>
        </p:nvSpPr>
        <p:spPr bwMode="auto">
          <a:xfrm>
            <a:off x="6061075" y="5050290"/>
            <a:ext cx="1225550" cy="444500"/>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a:solidFill>
                  <a:schemeClr val="bg1"/>
                </a:solidFill>
              </a:rPr>
              <a:t>PRODUCTS</a:t>
            </a:r>
          </a:p>
        </p:txBody>
      </p:sp>
      <p:sp>
        <p:nvSpPr>
          <p:cNvPr id="20532" name="Oval 77"/>
          <p:cNvSpPr>
            <a:spLocks noChangeArrowheads="1"/>
          </p:cNvSpPr>
          <p:nvPr/>
        </p:nvSpPr>
        <p:spPr bwMode="auto">
          <a:xfrm>
            <a:off x="1828800" y="5050290"/>
            <a:ext cx="1447800" cy="444500"/>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a:solidFill>
                  <a:schemeClr val="bg1"/>
                </a:solidFill>
              </a:rPr>
              <a:t>CUSTOMERS</a:t>
            </a:r>
          </a:p>
        </p:txBody>
      </p:sp>
      <p:sp>
        <p:nvSpPr>
          <p:cNvPr id="20533" name="Text Box 78"/>
          <p:cNvSpPr txBox="1">
            <a:spLocks noChangeArrowheads="1"/>
          </p:cNvSpPr>
          <p:nvPr/>
        </p:nvSpPr>
        <p:spPr bwMode="auto">
          <a:xfrm>
            <a:off x="7124700" y="5126490"/>
            <a:ext cx="1828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r" eaLnBrk="1" hangingPunct="1"/>
            <a:r>
              <a:rPr lang="en-US" sz="1400" b="1" i="1">
                <a:solidFill>
                  <a:srgbClr val="0F384C"/>
                </a:solidFill>
              </a:rPr>
              <a:t>Metadata</a:t>
            </a:r>
          </a:p>
        </p:txBody>
      </p:sp>
      <p:sp>
        <p:nvSpPr>
          <p:cNvPr id="20534" name="Text Box 79"/>
          <p:cNvSpPr txBox="1">
            <a:spLocks noChangeArrowheads="1"/>
          </p:cNvSpPr>
          <p:nvPr/>
        </p:nvSpPr>
        <p:spPr bwMode="auto">
          <a:xfrm>
            <a:off x="381000" y="4632778"/>
            <a:ext cx="1668463" cy="64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r>
              <a:rPr lang="en-US" sz="1800" b="1" i="1">
                <a:solidFill>
                  <a:srgbClr val="0F384C"/>
                </a:solidFill>
              </a:rPr>
              <a:t>Physical Layer</a:t>
            </a:r>
          </a:p>
        </p:txBody>
      </p:sp>
      <p:sp>
        <p:nvSpPr>
          <p:cNvPr id="20535" name="Oval 88"/>
          <p:cNvSpPr>
            <a:spLocks noChangeArrowheads="1"/>
          </p:cNvSpPr>
          <p:nvPr/>
        </p:nvSpPr>
        <p:spPr bwMode="auto">
          <a:xfrm>
            <a:off x="3505200" y="5050290"/>
            <a:ext cx="935038" cy="419100"/>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a:solidFill>
                  <a:schemeClr val="bg1"/>
                </a:solidFill>
              </a:rPr>
              <a:t>ORDERS</a:t>
            </a:r>
          </a:p>
        </p:txBody>
      </p:sp>
      <p:sp>
        <p:nvSpPr>
          <p:cNvPr id="20536" name="Oval 90"/>
          <p:cNvSpPr>
            <a:spLocks noChangeArrowheads="1"/>
          </p:cNvSpPr>
          <p:nvPr/>
        </p:nvSpPr>
        <p:spPr bwMode="auto">
          <a:xfrm>
            <a:off x="4749800" y="5050290"/>
            <a:ext cx="1001713" cy="419100"/>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a:solidFill>
                  <a:schemeClr val="bg1"/>
                </a:solidFill>
              </a:rPr>
              <a:t>ORDER DETAILS</a:t>
            </a:r>
          </a:p>
        </p:txBody>
      </p:sp>
      <p:sp>
        <p:nvSpPr>
          <p:cNvPr id="20537" name="Oval 94"/>
          <p:cNvSpPr>
            <a:spLocks noChangeArrowheads="1"/>
          </p:cNvSpPr>
          <p:nvPr/>
        </p:nvSpPr>
        <p:spPr bwMode="auto">
          <a:xfrm>
            <a:off x="4789488" y="4451803"/>
            <a:ext cx="1103312" cy="446087"/>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000" b="1"/>
              <a:t>Order Details</a:t>
            </a:r>
          </a:p>
        </p:txBody>
      </p:sp>
      <p:sp>
        <p:nvSpPr>
          <p:cNvPr id="20538" name="Oval 95"/>
          <p:cNvSpPr>
            <a:spLocks noChangeArrowheads="1"/>
          </p:cNvSpPr>
          <p:nvPr/>
        </p:nvSpPr>
        <p:spPr bwMode="auto">
          <a:xfrm>
            <a:off x="6061075" y="4439103"/>
            <a:ext cx="1090613" cy="446087"/>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a:solidFill>
                  <a:schemeClr val="bg1"/>
                </a:solidFill>
              </a:rPr>
              <a:t>Product Catalog</a:t>
            </a:r>
          </a:p>
        </p:txBody>
      </p:sp>
      <p:sp>
        <p:nvSpPr>
          <p:cNvPr id="20539" name="Oval 96"/>
          <p:cNvSpPr>
            <a:spLocks noChangeArrowheads="1"/>
          </p:cNvSpPr>
          <p:nvPr/>
        </p:nvSpPr>
        <p:spPr bwMode="auto">
          <a:xfrm>
            <a:off x="2049463" y="4439103"/>
            <a:ext cx="1193800" cy="434975"/>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a:solidFill>
                  <a:schemeClr val="bg1"/>
                </a:solidFill>
              </a:rPr>
              <a:t>Customers</a:t>
            </a:r>
          </a:p>
        </p:txBody>
      </p:sp>
      <p:sp>
        <p:nvSpPr>
          <p:cNvPr id="20540" name="Text Box 97"/>
          <p:cNvSpPr txBox="1">
            <a:spLocks noChangeArrowheads="1"/>
          </p:cNvSpPr>
          <p:nvPr/>
        </p:nvSpPr>
        <p:spPr bwMode="auto">
          <a:xfrm>
            <a:off x="7239000" y="4635953"/>
            <a:ext cx="170497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r" eaLnBrk="1" hangingPunct="1"/>
            <a:r>
              <a:rPr lang="en-US" sz="1400" b="1" i="1">
                <a:solidFill>
                  <a:srgbClr val="0F384C"/>
                </a:solidFill>
              </a:rPr>
              <a:t>Formatting</a:t>
            </a:r>
          </a:p>
        </p:txBody>
      </p:sp>
      <p:sp>
        <p:nvSpPr>
          <p:cNvPr id="20541" name="Oval 99"/>
          <p:cNvSpPr>
            <a:spLocks noChangeArrowheads="1"/>
          </p:cNvSpPr>
          <p:nvPr/>
        </p:nvSpPr>
        <p:spPr bwMode="auto">
          <a:xfrm>
            <a:off x="3559175" y="4440690"/>
            <a:ext cx="1025525" cy="446088"/>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000" b="1"/>
              <a:t>Orders</a:t>
            </a:r>
          </a:p>
        </p:txBody>
      </p:sp>
      <p:sp>
        <p:nvSpPr>
          <p:cNvPr id="20542" name="Oval 100"/>
          <p:cNvSpPr>
            <a:spLocks noChangeArrowheads="1"/>
          </p:cNvSpPr>
          <p:nvPr/>
        </p:nvSpPr>
        <p:spPr bwMode="auto">
          <a:xfrm>
            <a:off x="3475038" y="4439103"/>
            <a:ext cx="1025525" cy="446087"/>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a:solidFill>
                  <a:schemeClr val="bg1"/>
                </a:solidFill>
              </a:rPr>
              <a:t>Orders</a:t>
            </a:r>
          </a:p>
        </p:txBody>
      </p:sp>
      <p:sp>
        <p:nvSpPr>
          <p:cNvPr id="20543" name="Oval 101"/>
          <p:cNvSpPr>
            <a:spLocks noChangeArrowheads="1"/>
          </p:cNvSpPr>
          <p:nvPr/>
        </p:nvSpPr>
        <p:spPr bwMode="auto">
          <a:xfrm>
            <a:off x="4683125" y="4451803"/>
            <a:ext cx="1103313" cy="446087"/>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a:solidFill>
                  <a:schemeClr val="bg1"/>
                </a:solidFill>
              </a:rPr>
              <a:t>Order Details</a:t>
            </a:r>
          </a:p>
        </p:txBody>
      </p:sp>
      <p:sp>
        <p:nvSpPr>
          <p:cNvPr id="20544" name="Text Box 114"/>
          <p:cNvSpPr txBox="1">
            <a:spLocks noChangeArrowheads="1"/>
          </p:cNvSpPr>
          <p:nvPr/>
        </p:nvSpPr>
        <p:spPr bwMode="auto">
          <a:xfrm>
            <a:off x="7467600" y="2035628"/>
            <a:ext cx="14763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r" eaLnBrk="1" hangingPunct="1"/>
            <a:r>
              <a:rPr lang="en-US" sz="1400" b="1" i="1">
                <a:solidFill>
                  <a:srgbClr val="0F384C"/>
                </a:solidFill>
              </a:rPr>
              <a:t>Services</a:t>
            </a:r>
          </a:p>
        </p:txBody>
      </p:sp>
      <p:sp>
        <p:nvSpPr>
          <p:cNvPr id="20545" name="Text Box 115"/>
          <p:cNvSpPr txBox="1">
            <a:spLocks noChangeArrowheads="1"/>
          </p:cNvSpPr>
          <p:nvPr/>
        </p:nvSpPr>
        <p:spPr bwMode="auto">
          <a:xfrm>
            <a:off x="7239000" y="2319790"/>
            <a:ext cx="17049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r" eaLnBrk="1" hangingPunct="1"/>
            <a:r>
              <a:rPr lang="en-US" sz="1400" b="1" i="1">
                <a:solidFill>
                  <a:srgbClr val="0F384C"/>
                </a:solidFill>
              </a:rPr>
              <a:t>Views</a:t>
            </a:r>
          </a:p>
        </p:txBody>
      </p:sp>
      <p:sp>
        <p:nvSpPr>
          <p:cNvPr id="20546" name="Oval 118"/>
          <p:cNvSpPr>
            <a:spLocks noChangeArrowheads="1"/>
          </p:cNvSpPr>
          <p:nvPr/>
        </p:nvSpPr>
        <p:spPr bwMode="auto">
          <a:xfrm>
            <a:off x="5181600" y="2408690"/>
            <a:ext cx="914400" cy="457200"/>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a:solidFill>
                  <a:schemeClr val="bg1"/>
                </a:solidFill>
              </a:rPr>
              <a:t>Buyer</a:t>
            </a:r>
          </a:p>
        </p:txBody>
      </p:sp>
      <p:sp>
        <p:nvSpPr>
          <p:cNvPr id="20547" name="Oval 119"/>
          <p:cNvSpPr>
            <a:spLocks noChangeArrowheads="1"/>
          </p:cNvSpPr>
          <p:nvPr/>
        </p:nvSpPr>
        <p:spPr bwMode="auto">
          <a:xfrm>
            <a:off x="6324600" y="2408690"/>
            <a:ext cx="914400" cy="457200"/>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a:solidFill>
                  <a:srgbClr val="FFFFFF"/>
                </a:solidFill>
              </a:rPr>
              <a:t>Order</a:t>
            </a:r>
          </a:p>
        </p:txBody>
      </p:sp>
      <p:sp>
        <p:nvSpPr>
          <p:cNvPr id="20548" name="Oval 120"/>
          <p:cNvSpPr>
            <a:spLocks noChangeArrowheads="1"/>
          </p:cNvSpPr>
          <p:nvPr/>
        </p:nvSpPr>
        <p:spPr bwMode="auto">
          <a:xfrm>
            <a:off x="4038600" y="2408690"/>
            <a:ext cx="914400" cy="457200"/>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a:solidFill>
                  <a:schemeClr val="bg1"/>
                </a:solidFill>
              </a:rPr>
              <a:t>Order</a:t>
            </a:r>
          </a:p>
        </p:txBody>
      </p:sp>
      <p:sp>
        <p:nvSpPr>
          <p:cNvPr id="20549" name="Oval 121"/>
          <p:cNvSpPr>
            <a:spLocks noChangeArrowheads="1"/>
          </p:cNvSpPr>
          <p:nvPr/>
        </p:nvSpPr>
        <p:spPr bwMode="auto">
          <a:xfrm>
            <a:off x="2743200" y="2408690"/>
            <a:ext cx="1111250" cy="457200"/>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a:solidFill>
                  <a:schemeClr val="bg1"/>
                </a:solidFill>
              </a:rPr>
              <a:t>Customer</a:t>
            </a:r>
          </a:p>
        </p:txBody>
      </p:sp>
      <p:sp>
        <p:nvSpPr>
          <p:cNvPr id="20550" name="Text Box 122"/>
          <p:cNvSpPr txBox="1">
            <a:spLocks noChangeArrowheads="1"/>
          </p:cNvSpPr>
          <p:nvPr/>
        </p:nvSpPr>
        <p:spPr bwMode="auto">
          <a:xfrm>
            <a:off x="381000" y="1968953"/>
            <a:ext cx="1752600" cy="64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r>
              <a:rPr lang="en-US" sz="1800" b="1" i="1">
                <a:solidFill>
                  <a:srgbClr val="0F384C"/>
                </a:solidFill>
              </a:rPr>
              <a:t>Application Layer</a:t>
            </a:r>
          </a:p>
        </p:txBody>
      </p:sp>
      <p:sp>
        <p:nvSpPr>
          <p:cNvPr id="19545" name="Text Box 123"/>
          <p:cNvSpPr txBox="1">
            <a:spLocks noChangeArrowheads="1"/>
          </p:cNvSpPr>
          <p:nvPr/>
        </p:nvSpPr>
        <p:spPr bwMode="auto">
          <a:xfrm>
            <a:off x="2590800" y="2053090"/>
            <a:ext cx="1589088" cy="254000"/>
          </a:xfrm>
          <a:prstGeom prst="rect">
            <a:avLst/>
          </a:prstGeom>
          <a:solidFill>
            <a:srgbClr val="33689C"/>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spcBef>
                <a:spcPct val="50000"/>
              </a:spcBef>
              <a:defRPr/>
            </a:pPr>
            <a:r>
              <a:rPr lang="en-US" sz="1050" b="1" smtClean="0"/>
              <a:t>getCustomerByID(id)</a:t>
            </a:r>
          </a:p>
        </p:txBody>
      </p:sp>
      <p:sp>
        <p:nvSpPr>
          <p:cNvPr id="19546" name="Text Box 124"/>
          <p:cNvSpPr txBox="1">
            <a:spLocks noChangeArrowheads="1"/>
          </p:cNvSpPr>
          <p:nvPr/>
        </p:nvSpPr>
        <p:spPr bwMode="auto">
          <a:xfrm>
            <a:off x="4252913" y="2057853"/>
            <a:ext cx="1309687" cy="254000"/>
          </a:xfrm>
          <a:prstGeom prst="rect">
            <a:avLst/>
          </a:prstGeom>
          <a:solidFill>
            <a:srgbClr val="33689C"/>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spcBef>
                <a:spcPct val="50000"/>
              </a:spcBef>
              <a:defRPr/>
            </a:pPr>
            <a:r>
              <a:rPr lang="en-US" sz="1050" b="1" smtClean="0"/>
              <a:t>getOrderByID(id)</a:t>
            </a:r>
          </a:p>
        </p:txBody>
      </p:sp>
      <p:sp>
        <p:nvSpPr>
          <p:cNvPr id="19547" name="Text Box 125"/>
          <p:cNvSpPr txBox="1">
            <a:spLocks noChangeArrowheads="1"/>
          </p:cNvSpPr>
          <p:nvPr/>
        </p:nvSpPr>
        <p:spPr bwMode="auto">
          <a:xfrm>
            <a:off x="6096000" y="2029278"/>
            <a:ext cx="1235075" cy="254000"/>
          </a:xfrm>
          <a:prstGeom prst="rect">
            <a:avLst/>
          </a:prstGeom>
          <a:solidFill>
            <a:srgbClr val="33689C"/>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spcBef>
                <a:spcPct val="50000"/>
              </a:spcBef>
              <a:defRPr/>
            </a:pPr>
            <a:r>
              <a:rPr lang="en-US" sz="1050" b="1" smtClean="0"/>
              <a:t>getOpenOrder()</a:t>
            </a:r>
          </a:p>
        </p:txBody>
      </p:sp>
      <p:sp>
        <p:nvSpPr>
          <p:cNvPr id="20554" name="Oval 105"/>
          <p:cNvSpPr>
            <a:spLocks noChangeArrowheads="1"/>
          </p:cNvSpPr>
          <p:nvPr/>
        </p:nvSpPr>
        <p:spPr bwMode="auto">
          <a:xfrm>
            <a:off x="4495800" y="3834265"/>
            <a:ext cx="741363" cy="381000"/>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a:solidFill>
                  <a:schemeClr val="bg1"/>
                </a:solidFill>
              </a:rPr>
              <a:t>Order1</a:t>
            </a:r>
          </a:p>
        </p:txBody>
      </p:sp>
      <p:sp>
        <p:nvSpPr>
          <p:cNvPr id="20555" name="Oval 106"/>
          <p:cNvSpPr>
            <a:spLocks noChangeArrowheads="1"/>
          </p:cNvSpPr>
          <p:nvPr/>
        </p:nvSpPr>
        <p:spPr bwMode="auto">
          <a:xfrm>
            <a:off x="2049463" y="3602490"/>
            <a:ext cx="1074737" cy="493713"/>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a:solidFill>
                  <a:schemeClr val="bg1"/>
                </a:solidFill>
              </a:rPr>
              <a:t>Customer</a:t>
            </a:r>
          </a:p>
        </p:txBody>
      </p:sp>
      <p:sp>
        <p:nvSpPr>
          <p:cNvPr id="20556" name="Text Box 109"/>
          <p:cNvSpPr txBox="1">
            <a:spLocks noChangeArrowheads="1"/>
          </p:cNvSpPr>
          <p:nvPr/>
        </p:nvSpPr>
        <p:spPr bwMode="auto">
          <a:xfrm>
            <a:off x="7239000" y="3754890"/>
            <a:ext cx="16875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r" eaLnBrk="1" hangingPunct="1"/>
            <a:r>
              <a:rPr lang="en-US" sz="1400" b="1" i="1">
                <a:solidFill>
                  <a:srgbClr val="0F384C"/>
                </a:solidFill>
              </a:rPr>
              <a:t>Logical</a:t>
            </a:r>
          </a:p>
        </p:txBody>
      </p:sp>
      <p:sp>
        <p:nvSpPr>
          <p:cNvPr id="20557" name="Oval 110"/>
          <p:cNvSpPr>
            <a:spLocks noChangeArrowheads="1"/>
          </p:cNvSpPr>
          <p:nvPr/>
        </p:nvSpPr>
        <p:spPr bwMode="auto">
          <a:xfrm>
            <a:off x="5486400" y="3834265"/>
            <a:ext cx="755650" cy="381000"/>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a:solidFill>
                  <a:schemeClr val="bg1"/>
                </a:solidFill>
              </a:rPr>
              <a:t>Order2</a:t>
            </a:r>
          </a:p>
        </p:txBody>
      </p:sp>
      <p:sp>
        <p:nvSpPr>
          <p:cNvPr id="20558" name="Text Box 104"/>
          <p:cNvSpPr txBox="1">
            <a:spLocks noChangeArrowheads="1"/>
          </p:cNvSpPr>
          <p:nvPr/>
        </p:nvSpPr>
        <p:spPr bwMode="auto">
          <a:xfrm>
            <a:off x="7239000" y="3018290"/>
            <a:ext cx="16875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r" eaLnBrk="1" hangingPunct="1"/>
            <a:r>
              <a:rPr lang="en-US" sz="1400" b="1" i="1">
                <a:solidFill>
                  <a:srgbClr val="0F384C"/>
                </a:solidFill>
              </a:rPr>
              <a:t>Business</a:t>
            </a:r>
          </a:p>
        </p:txBody>
      </p:sp>
      <p:sp>
        <p:nvSpPr>
          <p:cNvPr id="20559" name="Oval 111"/>
          <p:cNvSpPr>
            <a:spLocks noChangeArrowheads="1"/>
          </p:cNvSpPr>
          <p:nvPr/>
        </p:nvSpPr>
        <p:spPr bwMode="auto">
          <a:xfrm>
            <a:off x="5715000" y="2916690"/>
            <a:ext cx="857250" cy="457200"/>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a:solidFill>
                  <a:schemeClr val="bg1"/>
                </a:solidFill>
              </a:rPr>
              <a:t>Open Orders</a:t>
            </a:r>
          </a:p>
        </p:txBody>
      </p:sp>
      <p:sp>
        <p:nvSpPr>
          <p:cNvPr id="20560" name="Oval 111"/>
          <p:cNvSpPr>
            <a:spLocks noChangeArrowheads="1"/>
          </p:cNvSpPr>
          <p:nvPr/>
        </p:nvSpPr>
        <p:spPr bwMode="auto">
          <a:xfrm>
            <a:off x="5105400" y="3529465"/>
            <a:ext cx="685800" cy="304800"/>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a:solidFill>
                  <a:schemeClr val="bg1"/>
                </a:solidFill>
              </a:rPr>
              <a:t>Order</a:t>
            </a:r>
          </a:p>
        </p:txBody>
      </p:sp>
      <p:sp>
        <p:nvSpPr>
          <p:cNvPr id="20561" name="Text Box 107"/>
          <p:cNvSpPr txBox="1">
            <a:spLocks noChangeArrowheads="1"/>
          </p:cNvSpPr>
          <p:nvPr/>
        </p:nvSpPr>
        <p:spPr bwMode="auto">
          <a:xfrm>
            <a:off x="381000" y="3145290"/>
            <a:ext cx="1828800" cy="64611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r>
              <a:rPr lang="en-US" sz="1800" b="1" i="1">
                <a:solidFill>
                  <a:srgbClr val="0F384C"/>
                </a:solidFill>
              </a:rPr>
              <a:t>Business Layer</a:t>
            </a:r>
          </a:p>
        </p:txBody>
      </p:sp>
      <p:sp>
        <p:nvSpPr>
          <p:cNvPr id="20562" name="Text Box 114"/>
          <p:cNvSpPr txBox="1">
            <a:spLocks noChangeArrowheads="1"/>
          </p:cNvSpPr>
          <p:nvPr/>
        </p:nvSpPr>
        <p:spPr bwMode="auto">
          <a:xfrm>
            <a:off x="7315200" y="1665740"/>
            <a:ext cx="16129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r" eaLnBrk="1" hangingPunct="1"/>
            <a:r>
              <a:rPr lang="en-US" sz="1400" b="1" i="1">
                <a:solidFill>
                  <a:srgbClr val="0F384C"/>
                </a:solidFill>
              </a:rPr>
              <a:t>Published</a:t>
            </a:r>
          </a:p>
        </p:txBody>
      </p:sp>
      <p:sp>
        <p:nvSpPr>
          <p:cNvPr id="20563" name="Oval 111"/>
          <p:cNvSpPr>
            <a:spLocks noChangeArrowheads="1"/>
          </p:cNvSpPr>
          <p:nvPr/>
        </p:nvSpPr>
        <p:spPr bwMode="auto">
          <a:xfrm>
            <a:off x="6572250" y="1635578"/>
            <a:ext cx="685800" cy="304800"/>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a:t>Order</a:t>
            </a:r>
          </a:p>
        </p:txBody>
      </p:sp>
      <p:sp>
        <p:nvSpPr>
          <p:cNvPr id="20564" name="Line 34"/>
          <p:cNvSpPr>
            <a:spLocks noChangeShapeType="1"/>
          </p:cNvSpPr>
          <p:nvPr/>
        </p:nvSpPr>
        <p:spPr bwMode="auto">
          <a:xfrm flipV="1">
            <a:off x="2133600" y="1426028"/>
            <a:ext cx="0" cy="10334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65" name="Oval 106"/>
          <p:cNvSpPr>
            <a:spLocks noChangeArrowheads="1"/>
          </p:cNvSpPr>
          <p:nvPr/>
        </p:nvSpPr>
        <p:spPr bwMode="auto">
          <a:xfrm>
            <a:off x="1552575" y="1621290"/>
            <a:ext cx="1046163" cy="366713"/>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a:solidFill>
                  <a:schemeClr val="bg1"/>
                </a:solidFill>
              </a:rPr>
              <a:t>Customer</a:t>
            </a:r>
          </a:p>
        </p:txBody>
      </p:sp>
      <p:sp>
        <p:nvSpPr>
          <p:cNvPr id="20566" name="Text Box 17"/>
          <p:cNvSpPr txBox="1">
            <a:spLocks noChangeArrowheads="1"/>
          </p:cNvSpPr>
          <p:nvPr/>
        </p:nvSpPr>
        <p:spPr bwMode="auto">
          <a:xfrm>
            <a:off x="304800" y="5599565"/>
            <a:ext cx="12477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600" b="1" i="1">
                <a:solidFill>
                  <a:srgbClr val="0F384C"/>
                </a:solidFill>
              </a:rPr>
              <a:t>Data Sources</a:t>
            </a:r>
          </a:p>
        </p:txBody>
      </p:sp>
      <p:sp>
        <p:nvSpPr>
          <p:cNvPr id="20567" name="AutoShape 73"/>
          <p:cNvSpPr>
            <a:spLocks noChangeArrowheads="1"/>
          </p:cNvSpPr>
          <p:nvPr/>
        </p:nvSpPr>
        <p:spPr bwMode="auto">
          <a:xfrm rot="5400000">
            <a:off x="4191000" y="783090"/>
            <a:ext cx="457200" cy="914400"/>
          </a:xfrm>
          <a:prstGeom prst="can">
            <a:avLst>
              <a:gd name="adj" fmla="val 31593"/>
            </a:avLst>
          </a:prstGeom>
          <a:solidFill>
            <a:srgbClr val="C0C0C0"/>
          </a:solidFill>
          <a:ln w="28575">
            <a:solidFill>
              <a:srgbClr val="4D4D4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r>
              <a:rPr lang="en-US" sz="1400" b="1">
                <a:solidFill>
                  <a:schemeClr val="tx1"/>
                </a:solidFill>
              </a:rPr>
              <a:t>ESB/</a:t>
            </a:r>
            <a:br>
              <a:rPr lang="en-US" sz="1400" b="1">
                <a:solidFill>
                  <a:schemeClr val="tx1"/>
                </a:solidFill>
              </a:rPr>
            </a:br>
            <a:r>
              <a:rPr lang="en-US" sz="1400" b="1">
                <a:solidFill>
                  <a:schemeClr val="tx1"/>
                </a:solidFill>
              </a:rPr>
              <a:t>BPM</a:t>
            </a:r>
          </a:p>
        </p:txBody>
      </p:sp>
      <p:sp>
        <p:nvSpPr>
          <p:cNvPr id="20568" name="Rectangle 74"/>
          <p:cNvSpPr>
            <a:spLocks noChangeArrowheads="1"/>
          </p:cNvSpPr>
          <p:nvPr/>
        </p:nvSpPr>
        <p:spPr bwMode="auto">
          <a:xfrm>
            <a:off x="1676400" y="1011690"/>
            <a:ext cx="1143000" cy="457200"/>
          </a:xfrm>
          <a:prstGeom prst="rect">
            <a:avLst/>
          </a:prstGeom>
          <a:solidFill>
            <a:srgbClr val="C0C0C0"/>
          </a:solidFill>
          <a:ln w="2857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solidFill>
                  <a:schemeClr val="tx1"/>
                </a:solidFill>
              </a:rPr>
              <a:t>BI Server</a:t>
            </a:r>
          </a:p>
        </p:txBody>
      </p:sp>
      <p:sp>
        <p:nvSpPr>
          <p:cNvPr id="20569" name="Line 75"/>
          <p:cNvSpPr>
            <a:spLocks noChangeShapeType="1"/>
          </p:cNvSpPr>
          <p:nvPr/>
        </p:nvSpPr>
        <p:spPr bwMode="auto">
          <a:xfrm flipV="1">
            <a:off x="4876800" y="1240290"/>
            <a:ext cx="1143000" cy="0"/>
          </a:xfrm>
          <a:prstGeom prst="line">
            <a:avLst/>
          </a:prstGeom>
          <a:noFill/>
          <a:ln w="19050">
            <a:solidFill>
              <a:srgbClr val="4D4D4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70" name="Rectangle 76"/>
          <p:cNvSpPr>
            <a:spLocks noChangeArrowheads="1"/>
          </p:cNvSpPr>
          <p:nvPr/>
        </p:nvSpPr>
        <p:spPr bwMode="auto">
          <a:xfrm>
            <a:off x="6019800" y="1011690"/>
            <a:ext cx="1143000" cy="457200"/>
          </a:xfrm>
          <a:prstGeom prst="rect">
            <a:avLst/>
          </a:prstGeom>
          <a:solidFill>
            <a:srgbClr val="C0C0C0"/>
          </a:solidFill>
          <a:ln w="2857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solidFill>
                  <a:schemeClr val="tx1"/>
                </a:solidFill>
              </a:rPr>
              <a:t>App Server</a:t>
            </a:r>
          </a:p>
        </p:txBody>
      </p:sp>
      <p:sp>
        <p:nvSpPr>
          <p:cNvPr id="20571" name="Line 77"/>
          <p:cNvSpPr>
            <a:spLocks noChangeShapeType="1"/>
          </p:cNvSpPr>
          <p:nvPr/>
        </p:nvSpPr>
        <p:spPr bwMode="auto">
          <a:xfrm flipH="1" flipV="1">
            <a:off x="2819400" y="1240290"/>
            <a:ext cx="1143000" cy="0"/>
          </a:xfrm>
          <a:prstGeom prst="line">
            <a:avLst/>
          </a:prstGeom>
          <a:noFill/>
          <a:ln w="19050">
            <a:solidFill>
              <a:srgbClr val="4D4D4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72" name="Oval 117"/>
          <p:cNvSpPr>
            <a:spLocks noChangeArrowheads="1"/>
          </p:cNvSpPr>
          <p:nvPr/>
        </p:nvSpPr>
        <p:spPr bwMode="auto">
          <a:xfrm>
            <a:off x="1552575" y="2421390"/>
            <a:ext cx="1038225" cy="457200"/>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a:solidFill>
                  <a:schemeClr val="bg1"/>
                </a:solidFill>
              </a:rPr>
              <a:t>Customer</a:t>
            </a:r>
          </a:p>
        </p:txBody>
      </p:sp>
      <p:sp>
        <p:nvSpPr>
          <p:cNvPr id="20573" name="Oval 106"/>
          <p:cNvSpPr>
            <a:spLocks noChangeArrowheads="1"/>
          </p:cNvSpPr>
          <p:nvPr/>
        </p:nvSpPr>
        <p:spPr bwMode="auto">
          <a:xfrm>
            <a:off x="1828800" y="2929390"/>
            <a:ext cx="1066800" cy="520700"/>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a:solidFill>
                  <a:schemeClr val="bg1"/>
                </a:solidFill>
              </a:rPr>
              <a:t>Active Customer</a:t>
            </a:r>
          </a:p>
        </p:txBody>
      </p:sp>
      <p:sp>
        <p:nvSpPr>
          <p:cNvPr id="20574" name="Text Box 115"/>
          <p:cNvSpPr txBox="1">
            <a:spLocks noChangeArrowheads="1"/>
          </p:cNvSpPr>
          <p:nvPr/>
        </p:nvSpPr>
        <p:spPr bwMode="auto">
          <a:xfrm>
            <a:off x="7239000" y="2624590"/>
            <a:ext cx="17049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r" eaLnBrk="1" hangingPunct="1"/>
            <a:r>
              <a:rPr lang="en-US" sz="1400" b="1" i="1">
                <a:solidFill>
                  <a:srgbClr val="0F384C"/>
                </a:solidFill>
              </a:rPr>
              <a:t>DefinitionSets</a:t>
            </a:r>
          </a:p>
        </p:txBody>
      </p:sp>
      <p:sp>
        <p:nvSpPr>
          <p:cNvPr id="20575" name="Text Box 97"/>
          <p:cNvSpPr txBox="1">
            <a:spLocks noChangeArrowheads="1"/>
          </p:cNvSpPr>
          <p:nvPr/>
        </p:nvSpPr>
        <p:spPr bwMode="auto">
          <a:xfrm>
            <a:off x="7239000" y="4327978"/>
            <a:ext cx="170497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r" eaLnBrk="1" hangingPunct="1"/>
            <a:r>
              <a:rPr lang="en-US" sz="1400" b="1" i="1">
                <a:solidFill>
                  <a:srgbClr val="0F384C"/>
                </a:solidFill>
              </a:rPr>
              <a:t>DiscoveryModels</a:t>
            </a:r>
          </a:p>
        </p:txBody>
      </p:sp>
      <p:sp>
        <p:nvSpPr>
          <p:cNvPr id="20576" name="Line 86"/>
          <p:cNvSpPr>
            <a:spLocks noChangeShapeType="1"/>
          </p:cNvSpPr>
          <p:nvPr/>
        </p:nvSpPr>
        <p:spPr bwMode="auto">
          <a:xfrm flipV="1">
            <a:off x="7315200" y="4632778"/>
            <a:ext cx="1657350" cy="3175"/>
          </a:xfrm>
          <a:prstGeom prst="line">
            <a:avLst/>
          </a:prstGeom>
          <a:noFill/>
          <a:ln w="12700">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77" name="Line 86"/>
          <p:cNvSpPr>
            <a:spLocks noChangeShapeType="1"/>
          </p:cNvSpPr>
          <p:nvPr/>
        </p:nvSpPr>
        <p:spPr bwMode="auto">
          <a:xfrm flipV="1">
            <a:off x="7258050" y="2624590"/>
            <a:ext cx="1657350" cy="3175"/>
          </a:xfrm>
          <a:prstGeom prst="line">
            <a:avLst/>
          </a:prstGeom>
          <a:noFill/>
          <a:ln w="12700">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5417278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038" y="984250"/>
            <a:ext cx="6354762" cy="154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7" name="Picture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65900" y="1104900"/>
            <a:ext cx="25781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4"/>
          <p:cNvSpPr>
            <a:spLocks noGrp="1"/>
          </p:cNvSpPr>
          <p:nvPr>
            <p:ph type="title"/>
          </p:nvPr>
        </p:nvSpPr>
        <p:spPr/>
        <p:txBody>
          <a:bodyPr/>
          <a:lstStyle/>
          <a:p>
            <a:pPr eaLnBrk="1" hangingPunct="1"/>
            <a:r>
              <a:rPr lang="en-US" smtClean="0"/>
              <a:t>Data Abstraction Technical Design</a:t>
            </a:r>
            <a:br>
              <a:rPr lang="en-US" smtClean="0"/>
            </a:br>
            <a:r>
              <a:rPr lang="en-US" sz="1700" smtClean="0"/>
              <a:t>Physical Layer</a:t>
            </a:r>
          </a:p>
        </p:txBody>
      </p:sp>
      <p:sp>
        <p:nvSpPr>
          <p:cNvPr id="21510" name="Rectangle 5"/>
          <p:cNvSpPr>
            <a:spLocks noGrp="1"/>
          </p:cNvSpPr>
          <p:nvPr>
            <p:ph type="body" idx="1"/>
          </p:nvPr>
        </p:nvSpPr>
        <p:spPr>
          <a:xfrm>
            <a:off x="457200" y="2636837"/>
            <a:ext cx="8305800" cy="3382963"/>
          </a:xfrm>
        </p:spPr>
        <p:txBody>
          <a:bodyPr>
            <a:normAutofit fontScale="85000" lnSpcReduction="20000"/>
          </a:bodyPr>
          <a:lstStyle/>
          <a:p>
            <a:pPr eaLnBrk="1" hangingPunct="1">
              <a:lnSpc>
                <a:spcPct val="80000"/>
              </a:lnSpc>
              <a:buFont typeface="Wingdings" pitchFamily="2" charset="2"/>
              <a:buNone/>
            </a:pPr>
            <a:r>
              <a:rPr lang="en-US" sz="2400" b="1" u="sng" dirty="0" smtClean="0"/>
              <a:t>Physical Layer</a:t>
            </a:r>
          </a:p>
          <a:p>
            <a:pPr eaLnBrk="1" hangingPunct="1">
              <a:lnSpc>
                <a:spcPct val="80000"/>
              </a:lnSpc>
            </a:pPr>
            <a:r>
              <a:rPr lang="en-US" sz="2400" dirty="0" smtClean="0"/>
              <a:t>Composed of 3 sub-layers</a:t>
            </a:r>
          </a:p>
          <a:p>
            <a:pPr lvl="1" eaLnBrk="1" hangingPunct="1">
              <a:lnSpc>
                <a:spcPct val="80000"/>
              </a:lnSpc>
              <a:spcBef>
                <a:spcPts val="600"/>
              </a:spcBef>
              <a:spcAft>
                <a:spcPts val="600"/>
              </a:spcAft>
            </a:pPr>
            <a:r>
              <a:rPr lang="en-US" sz="2000" b="1" i="1" dirty="0" smtClean="0">
                <a:solidFill>
                  <a:schemeClr val="accent2"/>
                </a:solidFill>
              </a:rPr>
              <a:t>Discovery Models </a:t>
            </a:r>
            <a:r>
              <a:rPr lang="en-US" sz="2000" dirty="0" smtClean="0"/>
              <a:t>–  Contains models from Discovery output.</a:t>
            </a:r>
          </a:p>
          <a:p>
            <a:pPr lvl="1" eaLnBrk="1" hangingPunct="1">
              <a:lnSpc>
                <a:spcPct val="80000"/>
              </a:lnSpc>
              <a:spcBef>
                <a:spcPts val="600"/>
              </a:spcBef>
              <a:spcAft>
                <a:spcPts val="600"/>
              </a:spcAft>
            </a:pPr>
            <a:r>
              <a:rPr lang="en-US" sz="2000" b="1" i="1" dirty="0" smtClean="0">
                <a:solidFill>
                  <a:schemeClr val="accent2"/>
                </a:solidFill>
              </a:rPr>
              <a:t>Formatting </a:t>
            </a:r>
            <a:r>
              <a:rPr lang="en-US" sz="2000" dirty="0" smtClean="0"/>
              <a:t>– Abstraction of physical sources containing the physical to business logical formatting.</a:t>
            </a:r>
          </a:p>
          <a:p>
            <a:pPr lvl="1" eaLnBrk="1" hangingPunct="1">
              <a:lnSpc>
                <a:spcPct val="80000"/>
              </a:lnSpc>
              <a:spcBef>
                <a:spcPts val="600"/>
              </a:spcBef>
              <a:spcAft>
                <a:spcPts val="600"/>
              </a:spcAft>
            </a:pPr>
            <a:r>
              <a:rPr lang="en-US" sz="2000" b="1" i="1" dirty="0" smtClean="0">
                <a:solidFill>
                  <a:schemeClr val="accent2"/>
                </a:solidFill>
              </a:rPr>
              <a:t>Metadata</a:t>
            </a:r>
            <a:r>
              <a:rPr lang="en-US" sz="2000" b="1" dirty="0" smtClean="0">
                <a:solidFill>
                  <a:schemeClr val="accent2"/>
                </a:solidFill>
              </a:rPr>
              <a:t> </a:t>
            </a:r>
            <a:r>
              <a:rPr lang="en-US" sz="2000" dirty="0" smtClean="0"/>
              <a:t>– Access to physical sources.</a:t>
            </a:r>
          </a:p>
          <a:p>
            <a:pPr eaLnBrk="1" hangingPunct="1">
              <a:lnSpc>
                <a:spcPct val="80000"/>
              </a:lnSpc>
            </a:pPr>
            <a:endParaRPr lang="en-US" sz="800" dirty="0" smtClean="0"/>
          </a:p>
          <a:p>
            <a:pPr eaLnBrk="1" hangingPunct="1">
              <a:lnSpc>
                <a:spcPct val="80000"/>
              </a:lnSpc>
            </a:pPr>
            <a:r>
              <a:rPr lang="en-US" sz="2400" dirty="0" smtClean="0"/>
              <a:t>Naming Conventions for this layer</a:t>
            </a:r>
          </a:p>
          <a:p>
            <a:pPr lvl="1" eaLnBrk="1" hangingPunct="1">
              <a:lnSpc>
                <a:spcPct val="80000"/>
              </a:lnSpc>
              <a:spcBef>
                <a:spcPts val="600"/>
              </a:spcBef>
              <a:spcAft>
                <a:spcPts val="600"/>
              </a:spcAft>
            </a:pPr>
            <a:r>
              <a:rPr lang="en-US" sz="2000" dirty="0" smtClean="0"/>
              <a:t>Physical</a:t>
            </a:r>
          </a:p>
          <a:p>
            <a:pPr lvl="2" eaLnBrk="1" hangingPunct="1">
              <a:lnSpc>
                <a:spcPct val="80000"/>
              </a:lnSpc>
              <a:spcBef>
                <a:spcPts val="600"/>
              </a:spcBef>
              <a:spcAft>
                <a:spcPts val="600"/>
              </a:spcAft>
            </a:pPr>
            <a:r>
              <a:rPr lang="en-US" sz="1800" dirty="0" err="1" smtClean="0"/>
              <a:t>DiscoveryModels</a:t>
            </a:r>
            <a:endParaRPr lang="en-US" sz="1800" dirty="0" smtClean="0"/>
          </a:p>
          <a:p>
            <a:pPr lvl="2" eaLnBrk="1" hangingPunct="1">
              <a:lnSpc>
                <a:spcPct val="80000"/>
              </a:lnSpc>
              <a:spcBef>
                <a:spcPts val="600"/>
              </a:spcBef>
              <a:spcAft>
                <a:spcPts val="600"/>
              </a:spcAft>
            </a:pPr>
            <a:r>
              <a:rPr lang="en-US" sz="1800" dirty="0" smtClean="0"/>
              <a:t>Formatting</a:t>
            </a:r>
          </a:p>
          <a:p>
            <a:pPr lvl="2" eaLnBrk="1" hangingPunct="1">
              <a:lnSpc>
                <a:spcPct val="80000"/>
              </a:lnSpc>
              <a:spcBef>
                <a:spcPts val="600"/>
              </a:spcBef>
              <a:spcAft>
                <a:spcPts val="600"/>
              </a:spcAft>
            </a:pPr>
            <a:r>
              <a:rPr lang="en-US" sz="1800" dirty="0" smtClean="0"/>
              <a:t>Metadata</a:t>
            </a:r>
          </a:p>
        </p:txBody>
      </p:sp>
      <p:grpSp>
        <p:nvGrpSpPr>
          <p:cNvPr id="21511" name="Group 12"/>
          <p:cNvGrpSpPr>
            <a:grpSpLocks/>
          </p:cNvGrpSpPr>
          <p:nvPr/>
        </p:nvGrpSpPr>
        <p:grpSpPr bwMode="auto">
          <a:xfrm>
            <a:off x="5678488" y="1846262"/>
            <a:ext cx="887412" cy="609600"/>
            <a:chOff x="5678967" y="1760538"/>
            <a:chExt cx="886933" cy="609600"/>
          </a:xfrm>
        </p:grpSpPr>
        <p:sp>
          <p:nvSpPr>
            <p:cNvPr id="21513" name="Line 9"/>
            <p:cNvSpPr>
              <a:spLocks noChangeShapeType="1"/>
            </p:cNvSpPr>
            <p:nvPr/>
          </p:nvSpPr>
          <p:spPr bwMode="auto">
            <a:xfrm>
              <a:off x="5692406" y="1760538"/>
              <a:ext cx="0" cy="609600"/>
            </a:xfrm>
            <a:prstGeom prst="line">
              <a:avLst/>
            </a:prstGeom>
            <a:noFill/>
            <a:ln w="28575">
              <a:solidFill>
                <a:srgbClr val="C822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4" name="Line 10"/>
            <p:cNvSpPr>
              <a:spLocks noChangeShapeType="1"/>
            </p:cNvSpPr>
            <p:nvPr/>
          </p:nvSpPr>
          <p:spPr bwMode="auto">
            <a:xfrm>
              <a:off x="5678967" y="2370138"/>
              <a:ext cx="886933" cy="0"/>
            </a:xfrm>
            <a:prstGeom prst="line">
              <a:avLst/>
            </a:prstGeom>
            <a:noFill/>
            <a:ln w="28575">
              <a:solidFill>
                <a:srgbClr val="C822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21512"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3513" y="4572000"/>
            <a:ext cx="2478087"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02007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omposite">
      <a:majorFont>
        <a:latin typeface="Arial"/>
        <a:ea typeface=""/>
        <a:cs typeface=""/>
      </a:majorFont>
      <a:minorFont>
        <a:latin typeface="Arial"/>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2741</TotalTime>
  <Words>5773</Words>
  <Application>Microsoft Office PowerPoint</Application>
  <PresentationFormat>On-screen Show (4:3)</PresentationFormat>
  <Paragraphs>561</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Clarity</vt:lpstr>
      <vt:lpstr>Composite  SOFTWARE  Data  Abstraction Best  Practices  Technical Guide</vt:lpstr>
      <vt:lpstr>Agenda</vt:lpstr>
      <vt:lpstr>Data Abstraction Goals Achieve Reusability, Maintainability, and Performance</vt:lpstr>
      <vt:lpstr>Data Abstraction Reference Architecture  Layered Architecture View</vt:lpstr>
      <vt:lpstr>How Composite Implements Forrester’s Data Virtualization Vision</vt:lpstr>
      <vt:lpstr>Gartner’s Discipline of Data Integration</vt:lpstr>
      <vt:lpstr>User Roles and Responsibilities</vt:lpstr>
      <vt:lpstr>Data Abstraction “Technical” Design Sub-Layered Architecture View</vt:lpstr>
      <vt:lpstr>Data Abstraction Technical Design Physical Layer</vt:lpstr>
      <vt:lpstr>Data Abstraction Technical Design Physical Layer (Metadata)</vt:lpstr>
      <vt:lpstr>Data Abstraction Technical Design Physical Layer (Formatting)</vt:lpstr>
      <vt:lpstr>Data Abstraction Technical Design Physical Layer (DiscoveryModels)</vt:lpstr>
      <vt:lpstr>Data Abstraction Technical Design Business Layer</vt:lpstr>
      <vt:lpstr>Data Abstraction Technical Design Business Layer (Logical)</vt:lpstr>
      <vt:lpstr>Data Abstraction Technical Design Business Layer (Business)</vt:lpstr>
      <vt:lpstr>Data Abstraction Technical Design Application Layer</vt:lpstr>
      <vt:lpstr>Data Abstraction Technical Design Application Layer (DefinitionSets)</vt:lpstr>
      <vt:lpstr>Data Abstraction Technical Design Application Layer (Views)</vt:lpstr>
      <vt:lpstr>Data Abstraction Technical Design Application Layer (Services)</vt:lpstr>
      <vt:lpstr>Data Abstraction Technical Design Application Layer (Published)</vt:lpstr>
      <vt:lpstr>Data Abstraction Scalability Composite Active Cluster</vt:lpstr>
      <vt:lpstr>Summary of Key Benefits</vt:lpstr>
      <vt:lpstr>Practical Next Steps</vt:lpstr>
      <vt:lpstr>PowerPoint Presentation</vt:lpstr>
      <vt:lpstr>Data Abstraction “Technical” Design Sub-Layered Architecture View</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Debra Valdez</dc:creator>
  <cp:lastModifiedBy>Mike Tinius</cp:lastModifiedBy>
  <cp:revision>166</cp:revision>
  <dcterms:created xsi:type="dcterms:W3CDTF">2012-12-16T21:02:03Z</dcterms:created>
  <dcterms:modified xsi:type="dcterms:W3CDTF">2013-08-30T16:59:45Z</dcterms:modified>
</cp:coreProperties>
</file>