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6" r:id="rId2"/>
  </p:sldMasterIdLst>
  <p:notesMasterIdLst>
    <p:notesMasterId r:id="rId32"/>
  </p:notesMasterIdLst>
  <p:handoutMasterIdLst>
    <p:handoutMasterId r:id="rId33"/>
  </p:handoutMasterIdLst>
  <p:sldIdLst>
    <p:sldId id="294" r:id="rId3"/>
    <p:sldId id="298" r:id="rId4"/>
    <p:sldId id="361" r:id="rId5"/>
    <p:sldId id="362" r:id="rId6"/>
    <p:sldId id="365" r:id="rId7"/>
    <p:sldId id="370" r:id="rId8"/>
    <p:sldId id="378" r:id="rId9"/>
    <p:sldId id="372" r:id="rId10"/>
    <p:sldId id="382" r:id="rId11"/>
    <p:sldId id="383" r:id="rId12"/>
    <p:sldId id="379" r:id="rId13"/>
    <p:sldId id="374" r:id="rId14"/>
    <p:sldId id="384" r:id="rId15"/>
    <p:sldId id="385" r:id="rId16"/>
    <p:sldId id="389" r:id="rId17"/>
    <p:sldId id="390" r:id="rId18"/>
    <p:sldId id="391" r:id="rId19"/>
    <p:sldId id="392" r:id="rId20"/>
    <p:sldId id="393" r:id="rId21"/>
    <p:sldId id="394" r:id="rId22"/>
    <p:sldId id="395" r:id="rId23"/>
    <p:sldId id="380" r:id="rId24"/>
    <p:sldId id="375" r:id="rId25"/>
    <p:sldId id="377" r:id="rId26"/>
    <p:sldId id="381" r:id="rId27"/>
    <p:sldId id="376" r:id="rId28"/>
    <p:sldId id="387" r:id="rId29"/>
    <p:sldId id="386" r:id="rId30"/>
    <p:sldId id="268" r:id="rId31"/>
  </p:sldIdLst>
  <p:sldSz cx="9144000" cy="5143500" type="screen16x9"/>
  <p:notesSz cx="6858000" cy="9144000"/>
  <p:defaultTex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F129C7-217D-4AF8-90A9-ACF623102A27}">
          <p14:sldIdLst>
            <p14:sldId id="294"/>
            <p14:sldId id="298"/>
            <p14:sldId id="361"/>
            <p14:sldId id="362"/>
            <p14:sldId id="365"/>
            <p14:sldId id="370"/>
            <p14:sldId id="378"/>
            <p14:sldId id="372"/>
            <p14:sldId id="382"/>
            <p14:sldId id="383"/>
            <p14:sldId id="379"/>
            <p14:sldId id="374"/>
            <p14:sldId id="384"/>
            <p14:sldId id="385"/>
            <p14:sldId id="389"/>
            <p14:sldId id="390"/>
            <p14:sldId id="391"/>
            <p14:sldId id="392"/>
            <p14:sldId id="393"/>
            <p14:sldId id="394"/>
            <p14:sldId id="395"/>
            <p14:sldId id="380"/>
            <p14:sldId id="375"/>
            <p14:sldId id="377"/>
            <p14:sldId id="381"/>
            <p14:sldId id="376"/>
            <p14:sldId id="387"/>
            <p14:sldId id="386"/>
            <p14:sldId id="26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8D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18" autoAdjust="0"/>
    <p:restoredTop sz="85952"/>
  </p:normalViewPr>
  <p:slideViewPr>
    <p:cSldViewPr snapToGrid="0" snapToObjects="1">
      <p:cViewPr varScale="1">
        <p:scale>
          <a:sx n="91" d="100"/>
          <a:sy n="91" d="100"/>
        </p:scale>
        <p:origin x="90"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5" d="100"/>
          <a:sy n="75" d="100"/>
        </p:scale>
        <p:origin x="-318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C05183-796F-3443-B148-2CADE8C9E234}"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D6549FBA-FB21-E44A-AFBC-DCBF127723DF}">
      <dgm:prSet phldrT="[Text]"/>
      <dgm:spPr>
        <a:solidFill>
          <a:srgbClr val="FFFFFF"/>
        </a:solidFill>
        <a:ln w="19050" cmpd="sng">
          <a:solidFill>
            <a:schemeClr val="tx2"/>
          </a:solidFill>
        </a:ln>
      </dgm:spPr>
      <dgm:t>
        <a:bodyPr/>
        <a:lstStyle/>
        <a:p>
          <a:r>
            <a:rPr lang="en-US" dirty="0">
              <a:solidFill>
                <a:schemeClr val="tx1"/>
              </a:solidFill>
            </a:rPr>
            <a:t>Data Abstraction Reference Architecture</a:t>
          </a:r>
        </a:p>
      </dgm:t>
    </dgm:pt>
    <dgm:pt modelId="{0F437FB7-52B4-814E-B5C0-BB962CE5CBC2}" type="parTrans" cxnId="{EA5C23AE-9FEC-9949-AE39-8EFA2E7D7541}">
      <dgm:prSet/>
      <dgm:spPr/>
      <dgm:t>
        <a:bodyPr/>
        <a:lstStyle/>
        <a:p>
          <a:endParaRPr lang="en-US"/>
        </a:p>
      </dgm:t>
    </dgm:pt>
    <dgm:pt modelId="{46D5BB11-B473-1F41-82DB-3C19C67FF9F6}" type="sibTrans" cxnId="{EA5C23AE-9FEC-9949-AE39-8EFA2E7D7541}">
      <dgm:prSet/>
      <dgm:spPr/>
      <dgm:t>
        <a:bodyPr/>
        <a:lstStyle/>
        <a:p>
          <a:endParaRPr lang="en-US"/>
        </a:p>
      </dgm:t>
    </dgm:pt>
    <dgm:pt modelId="{DDFD47D8-9B4E-C04B-99EB-E4E74B63977B}">
      <dgm:prSet phldrT="[Text]"/>
      <dgm:spPr>
        <a:solidFill>
          <a:srgbClr val="FFFFFF"/>
        </a:solidFill>
        <a:ln w="19050" cmpd="sng">
          <a:solidFill>
            <a:srgbClr val="712177"/>
          </a:solidFill>
        </a:ln>
      </dgm:spPr>
      <dgm:t>
        <a:bodyPr/>
        <a:lstStyle/>
        <a:p>
          <a:r>
            <a:rPr lang="en-US" dirty="0">
              <a:solidFill>
                <a:srgbClr val="000000"/>
              </a:solidFill>
            </a:rPr>
            <a:t>Feature 3: Privilege Framework</a:t>
          </a:r>
        </a:p>
      </dgm:t>
    </dgm:pt>
    <dgm:pt modelId="{A2ADCA50-C19E-2543-B002-959E4E529DDB}" type="parTrans" cxnId="{ED8B8DA4-32CE-834F-97F9-7E2C7487A4FB}">
      <dgm:prSet/>
      <dgm:spPr/>
      <dgm:t>
        <a:bodyPr/>
        <a:lstStyle/>
        <a:p>
          <a:endParaRPr lang="en-US"/>
        </a:p>
      </dgm:t>
    </dgm:pt>
    <dgm:pt modelId="{A75FAA2B-CCC3-BE49-AA28-24924EF2BAE5}" type="sibTrans" cxnId="{ED8B8DA4-32CE-834F-97F9-7E2C7487A4FB}">
      <dgm:prSet/>
      <dgm:spPr/>
      <dgm:t>
        <a:bodyPr/>
        <a:lstStyle/>
        <a:p>
          <a:endParaRPr lang="en-US"/>
        </a:p>
      </dgm:t>
    </dgm:pt>
    <dgm:pt modelId="{57B06D76-A3BC-3C4A-9DE8-743721A5CC05}">
      <dgm:prSet phldrT="[Text]"/>
      <dgm:spPr>
        <a:solidFill>
          <a:srgbClr val="FFFFFF"/>
        </a:solidFill>
        <a:ln w="19050" cmpd="sng">
          <a:solidFill>
            <a:srgbClr val="E51A92"/>
          </a:solidFill>
        </a:ln>
      </dgm:spPr>
      <dgm:t>
        <a:bodyPr/>
        <a:lstStyle/>
        <a:p>
          <a:r>
            <a:rPr lang="en-US" dirty="0">
              <a:solidFill>
                <a:srgbClr val="000000"/>
              </a:solidFill>
            </a:rPr>
            <a:t>Feature 4: Annotations Framework</a:t>
          </a:r>
        </a:p>
      </dgm:t>
    </dgm:pt>
    <dgm:pt modelId="{D2F28A2D-1E7E-FC4F-A8C5-7B7AF6FAB954}" type="parTrans" cxnId="{DDBD7575-A79E-1547-957A-BF1F24008BB9}">
      <dgm:prSet/>
      <dgm:spPr/>
      <dgm:t>
        <a:bodyPr/>
        <a:lstStyle/>
        <a:p>
          <a:endParaRPr lang="en-US"/>
        </a:p>
      </dgm:t>
    </dgm:pt>
    <dgm:pt modelId="{913F6AC3-7B1B-7D4F-A790-C2C419D16782}" type="sibTrans" cxnId="{DDBD7575-A79E-1547-957A-BF1F24008BB9}">
      <dgm:prSet/>
      <dgm:spPr/>
      <dgm:t>
        <a:bodyPr/>
        <a:lstStyle/>
        <a:p>
          <a:endParaRPr lang="en-US"/>
        </a:p>
      </dgm:t>
    </dgm:pt>
    <dgm:pt modelId="{5F1B0AD9-51A4-6544-AA54-71FD5944F9C0}">
      <dgm:prSet phldrT="[Text]"/>
      <dgm:spPr>
        <a:solidFill>
          <a:srgbClr val="FFFFFF"/>
        </a:solidFill>
        <a:ln w="19050" cmpd="sng">
          <a:solidFill>
            <a:schemeClr val="accent1"/>
          </a:solidFill>
        </a:ln>
      </dgm:spPr>
      <dgm:t>
        <a:bodyPr/>
        <a:lstStyle/>
        <a:p>
          <a:r>
            <a:rPr lang="en-US" dirty="0">
              <a:solidFill>
                <a:srgbClr val="000000"/>
              </a:solidFill>
            </a:rPr>
            <a:t>Feature 1: View Generation Framework</a:t>
          </a:r>
        </a:p>
      </dgm:t>
    </dgm:pt>
    <dgm:pt modelId="{D4347956-65A5-CB40-AEA9-58C056C8FDE6}" type="parTrans" cxnId="{29DB1C84-7500-4246-A24E-3320BF46B493}">
      <dgm:prSet/>
      <dgm:spPr/>
      <dgm:t>
        <a:bodyPr/>
        <a:lstStyle/>
        <a:p>
          <a:endParaRPr lang="en-US"/>
        </a:p>
      </dgm:t>
    </dgm:pt>
    <dgm:pt modelId="{E70540FB-D55B-184F-8A07-D69B52E5D95B}" type="sibTrans" cxnId="{29DB1C84-7500-4246-A24E-3320BF46B493}">
      <dgm:prSet/>
      <dgm:spPr/>
      <dgm:t>
        <a:bodyPr/>
        <a:lstStyle/>
        <a:p>
          <a:endParaRPr lang="en-US"/>
        </a:p>
      </dgm:t>
    </dgm:pt>
    <dgm:pt modelId="{A60387BF-17B5-124A-A80D-EFB63F3AC250}">
      <dgm:prSet phldrT="[Text]"/>
      <dgm:spPr>
        <a:solidFill>
          <a:srgbClr val="FFFFFF"/>
        </a:solidFill>
        <a:ln w="19050" cmpd="sng">
          <a:solidFill>
            <a:srgbClr val="3FAE2A"/>
          </a:solidFill>
        </a:ln>
      </dgm:spPr>
      <dgm:t>
        <a:bodyPr/>
        <a:lstStyle/>
        <a:p>
          <a:r>
            <a:rPr lang="en-US" dirty="0">
              <a:solidFill>
                <a:srgbClr val="000000"/>
              </a:solidFill>
            </a:rPr>
            <a:t>Feature 2: Dynamic File Framework</a:t>
          </a:r>
        </a:p>
      </dgm:t>
    </dgm:pt>
    <dgm:pt modelId="{555AE5BE-EB6B-4244-B474-707F635546E9}" type="parTrans" cxnId="{89BE7707-6F8F-FA44-A7A5-F4448B737CA8}">
      <dgm:prSet/>
      <dgm:spPr/>
      <dgm:t>
        <a:bodyPr/>
        <a:lstStyle/>
        <a:p>
          <a:endParaRPr lang="en-US"/>
        </a:p>
      </dgm:t>
    </dgm:pt>
    <dgm:pt modelId="{69E11C75-CE6E-CB4E-9B98-75677BA86D04}" type="sibTrans" cxnId="{89BE7707-6F8F-FA44-A7A5-F4448B737CA8}">
      <dgm:prSet/>
      <dgm:spPr/>
      <dgm:t>
        <a:bodyPr/>
        <a:lstStyle/>
        <a:p>
          <a:endParaRPr lang="en-US"/>
        </a:p>
      </dgm:t>
    </dgm:pt>
    <dgm:pt modelId="{07E48B1B-FCF6-5D4C-8D74-9E6C250444AD}">
      <dgm:prSet phldrT="[Text]"/>
      <dgm:spPr>
        <a:solidFill>
          <a:srgbClr val="FFFFFF"/>
        </a:solidFill>
        <a:ln w="19050" cmpd="sng">
          <a:solidFill>
            <a:schemeClr val="accent5"/>
          </a:solidFill>
        </a:ln>
      </dgm:spPr>
      <dgm:t>
        <a:bodyPr/>
        <a:lstStyle/>
        <a:p>
          <a:endParaRPr lang="en-US" dirty="0">
            <a:solidFill>
              <a:srgbClr val="000000"/>
            </a:solidFill>
          </a:endParaRPr>
        </a:p>
      </dgm:t>
    </dgm:pt>
    <dgm:pt modelId="{8D640979-0683-7A45-A530-2E4584F1F18E}" type="parTrans" cxnId="{9DA74967-D12D-954C-B2E0-3E919A6F9906}">
      <dgm:prSet/>
      <dgm:spPr/>
      <dgm:t>
        <a:bodyPr/>
        <a:lstStyle/>
        <a:p>
          <a:endParaRPr lang="en-US"/>
        </a:p>
      </dgm:t>
    </dgm:pt>
    <dgm:pt modelId="{D3665292-B0FD-5E48-B5DD-EA000054FBD1}" type="sibTrans" cxnId="{9DA74967-D12D-954C-B2E0-3E919A6F9906}">
      <dgm:prSet/>
      <dgm:spPr/>
      <dgm:t>
        <a:bodyPr/>
        <a:lstStyle/>
        <a:p>
          <a:endParaRPr lang="en-US"/>
        </a:p>
      </dgm:t>
    </dgm:pt>
    <dgm:pt modelId="{97C8DC37-019F-0846-ABC8-EDD60349DCD4}">
      <dgm:prSet phldrT="[Text]"/>
      <dgm:spPr>
        <a:solidFill>
          <a:srgbClr val="FFFFFF"/>
        </a:solidFill>
        <a:ln w="19050" cmpd="sng">
          <a:solidFill>
            <a:schemeClr val="accent6"/>
          </a:solidFill>
        </a:ln>
      </dgm:spPr>
      <dgm:t>
        <a:bodyPr/>
        <a:lstStyle/>
        <a:p>
          <a:endParaRPr lang="en-US" dirty="0">
            <a:solidFill>
              <a:srgbClr val="000000"/>
            </a:solidFill>
          </a:endParaRPr>
        </a:p>
      </dgm:t>
    </dgm:pt>
    <dgm:pt modelId="{6D389E17-A01E-9344-BD72-4874F0F38B4E}" type="parTrans" cxnId="{434B40C7-64C3-BE43-926A-E149F681363A}">
      <dgm:prSet/>
      <dgm:spPr/>
      <dgm:t>
        <a:bodyPr/>
        <a:lstStyle/>
        <a:p>
          <a:endParaRPr lang="en-US"/>
        </a:p>
      </dgm:t>
    </dgm:pt>
    <dgm:pt modelId="{51FB95A0-9664-6945-B79E-84D1595502B9}" type="sibTrans" cxnId="{434B40C7-64C3-BE43-926A-E149F681363A}">
      <dgm:prSet/>
      <dgm:spPr/>
      <dgm:t>
        <a:bodyPr/>
        <a:lstStyle/>
        <a:p>
          <a:endParaRPr lang="en-US"/>
        </a:p>
      </dgm:t>
    </dgm:pt>
    <dgm:pt modelId="{54CAAC5A-771E-5349-A6B6-9FF2B34CD54A}" type="pres">
      <dgm:prSet presAssocID="{E5C05183-796F-3443-B148-2CADE8C9E234}" presName="Name0" presStyleCnt="0">
        <dgm:presLayoutVars>
          <dgm:chMax val="7"/>
          <dgm:chPref val="7"/>
          <dgm:dir/>
        </dgm:presLayoutVars>
      </dgm:prSet>
      <dgm:spPr/>
    </dgm:pt>
    <dgm:pt modelId="{7AAFA9DE-92A0-5D49-8DD0-F9E1AA0FBBFA}" type="pres">
      <dgm:prSet presAssocID="{E5C05183-796F-3443-B148-2CADE8C9E234}" presName="Name1" presStyleCnt="0"/>
      <dgm:spPr/>
    </dgm:pt>
    <dgm:pt modelId="{D29F900E-4BD4-4546-8E28-AA512ADB1CB4}" type="pres">
      <dgm:prSet presAssocID="{E5C05183-796F-3443-B148-2CADE8C9E234}" presName="cycle" presStyleCnt="0"/>
      <dgm:spPr/>
    </dgm:pt>
    <dgm:pt modelId="{B7B447DE-3CF0-2B4C-9156-44A8071C3CB0}" type="pres">
      <dgm:prSet presAssocID="{E5C05183-796F-3443-B148-2CADE8C9E234}" presName="srcNode" presStyleLbl="node1" presStyleIdx="0" presStyleCnt="7"/>
      <dgm:spPr/>
    </dgm:pt>
    <dgm:pt modelId="{15DB3670-5075-F24F-8C04-41BB60CFA772}" type="pres">
      <dgm:prSet presAssocID="{E5C05183-796F-3443-B148-2CADE8C9E234}" presName="conn" presStyleLbl="parChTrans1D2" presStyleIdx="0" presStyleCnt="1"/>
      <dgm:spPr/>
    </dgm:pt>
    <dgm:pt modelId="{E1428C3D-B0C2-6546-B5C7-F74A61419FC5}" type="pres">
      <dgm:prSet presAssocID="{E5C05183-796F-3443-B148-2CADE8C9E234}" presName="extraNode" presStyleLbl="node1" presStyleIdx="0" presStyleCnt="7"/>
      <dgm:spPr/>
    </dgm:pt>
    <dgm:pt modelId="{CDC99FFD-12E4-7744-ABFF-F4E0EA53AABE}" type="pres">
      <dgm:prSet presAssocID="{E5C05183-796F-3443-B148-2CADE8C9E234}" presName="dstNode" presStyleLbl="node1" presStyleIdx="0" presStyleCnt="7"/>
      <dgm:spPr/>
    </dgm:pt>
    <dgm:pt modelId="{4744E9A9-5AF5-2449-B836-A3FDE3699B65}" type="pres">
      <dgm:prSet presAssocID="{D6549FBA-FB21-E44A-AFBC-DCBF127723DF}" presName="text_1" presStyleLbl="node1" presStyleIdx="0" presStyleCnt="7">
        <dgm:presLayoutVars>
          <dgm:bulletEnabled val="1"/>
        </dgm:presLayoutVars>
      </dgm:prSet>
      <dgm:spPr/>
    </dgm:pt>
    <dgm:pt modelId="{76586190-7A47-FD47-8FA5-4242C0040BBA}" type="pres">
      <dgm:prSet presAssocID="{D6549FBA-FB21-E44A-AFBC-DCBF127723DF}" presName="accent_1" presStyleCnt="0"/>
      <dgm:spPr/>
    </dgm:pt>
    <dgm:pt modelId="{3B000EAF-37A5-764B-B19A-D68F7C2C2884}" type="pres">
      <dgm:prSet presAssocID="{D6549FBA-FB21-E44A-AFBC-DCBF127723DF}" presName="accentRepeatNode" presStyleLbl="solidFgAcc1" presStyleIdx="0" presStyleCnt="7"/>
      <dgm:spPr>
        <a:solidFill>
          <a:srgbClr val="FFFFFF"/>
        </a:solidFill>
        <a:ln w="19050" cmpd="sng">
          <a:solidFill>
            <a:srgbClr val="418FDE"/>
          </a:solidFill>
        </a:ln>
      </dgm:spPr>
    </dgm:pt>
    <dgm:pt modelId="{F4C71EE0-3A46-4548-812E-2F571273D5FC}" type="pres">
      <dgm:prSet presAssocID="{5F1B0AD9-51A4-6544-AA54-71FD5944F9C0}" presName="text_2" presStyleLbl="node1" presStyleIdx="1" presStyleCnt="7">
        <dgm:presLayoutVars>
          <dgm:bulletEnabled val="1"/>
        </dgm:presLayoutVars>
      </dgm:prSet>
      <dgm:spPr/>
    </dgm:pt>
    <dgm:pt modelId="{40E27FE4-25C3-0141-AFAE-6A1C2733A657}" type="pres">
      <dgm:prSet presAssocID="{5F1B0AD9-51A4-6544-AA54-71FD5944F9C0}" presName="accent_2" presStyleCnt="0"/>
      <dgm:spPr/>
    </dgm:pt>
    <dgm:pt modelId="{93A7ABBF-D828-2442-BE1F-F910E73EAB03}" type="pres">
      <dgm:prSet presAssocID="{5F1B0AD9-51A4-6544-AA54-71FD5944F9C0}" presName="accentRepeatNode" presStyleLbl="solidFgAcc1" presStyleIdx="1" presStyleCnt="7"/>
      <dgm:spPr>
        <a:solidFill>
          <a:srgbClr val="FFFFFF"/>
        </a:solidFill>
        <a:ln w="19050" cmpd="sng">
          <a:solidFill>
            <a:srgbClr val="00AFAA"/>
          </a:solidFill>
        </a:ln>
      </dgm:spPr>
    </dgm:pt>
    <dgm:pt modelId="{98F4CFC7-7BEA-FE46-A331-BF8F6E6B0421}" type="pres">
      <dgm:prSet presAssocID="{A60387BF-17B5-124A-A80D-EFB63F3AC250}" presName="text_3" presStyleLbl="node1" presStyleIdx="2" presStyleCnt="7">
        <dgm:presLayoutVars>
          <dgm:bulletEnabled val="1"/>
        </dgm:presLayoutVars>
      </dgm:prSet>
      <dgm:spPr/>
    </dgm:pt>
    <dgm:pt modelId="{71162D0E-D8E1-5D47-8294-B2A5D4158D8B}" type="pres">
      <dgm:prSet presAssocID="{A60387BF-17B5-124A-A80D-EFB63F3AC250}" presName="accent_3" presStyleCnt="0"/>
      <dgm:spPr/>
    </dgm:pt>
    <dgm:pt modelId="{4BF1DBAD-B0BA-2E44-9332-16C628A21512}" type="pres">
      <dgm:prSet presAssocID="{A60387BF-17B5-124A-A80D-EFB63F3AC250}" presName="accentRepeatNode" presStyleLbl="solidFgAcc1" presStyleIdx="2" presStyleCnt="7"/>
      <dgm:spPr>
        <a:solidFill>
          <a:srgbClr val="FFFFFF"/>
        </a:solidFill>
        <a:ln w="19050" cmpd="sng">
          <a:solidFill>
            <a:schemeClr val="accent2"/>
          </a:solidFill>
        </a:ln>
      </dgm:spPr>
    </dgm:pt>
    <dgm:pt modelId="{A30C572E-9A46-1D4C-A814-592184153672}" type="pres">
      <dgm:prSet presAssocID="{DDFD47D8-9B4E-C04B-99EB-E4E74B63977B}" presName="text_4" presStyleLbl="node1" presStyleIdx="3" presStyleCnt="7">
        <dgm:presLayoutVars>
          <dgm:bulletEnabled val="1"/>
        </dgm:presLayoutVars>
      </dgm:prSet>
      <dgm:spPr/>
    </dgm:pt>
    <dgm:pt modelId="{D1504EE6-1828-C64F-A319-015240BF60A8}" type="pres">
      <dgm:prSet presAssocID="{DDFD47D8-9B4E-C04B-99EB-E4E74B63977B}" presName="accent_4" presStyleCnt="0"/>
      <dgm:spPr/>
    </dgm:pt>
    <dgm:pt modelId="{673170A2-B8B7-8049-8529-8A67C600D7ED}" type="pres">
      <dgm:prSet presAssocID="{DDFD47D8-9B4E-C04B-99EB-E4E74B63977B}" presName="accentRepeatNode" presStyleLbl="solidFgAcc1" presStyleIdx="3" presStyleCnt="7"/>
      <dgm:spPr>
        <a:solidFill>
          <a:srgbClr val="FFFFFF"/>
        </a:solidFill>
        <a:ln w="19050" cmpd="sng">
          <a:solidFill>
            <a:schemeClr val="accent3"/>
          </a:solidFill>
        </a:ln>
      </dgm:spPr>
    </dgm:pt>
    <dgm:pt modelId="{9E68B60F-41DA-BA4D-9B31-6FD3ADC7E13F}" type="pres">
      <dgm:prSet presAssocID="{57B06D76-A3BC-3C4A-9DE8-743721A5CC05}" presName="text_5" presStyleLbl="node1" presStyleIdx="4" presStyleCnt="7">
        <dgm:presLayoutVars>
          <dgm:bulletEnabled val="1"/>
        </dgm:presLayoutVars>
      </dgm:prSet>
      <dgm:spPr/>
    </dgm:pt>
    <dgm:pt modelId="{CE5784B9-D1BE-6546-B3C7-03669DA97A93}" type="pres">
      <dgm:prSet presAssocID="{57B06D76-A3BC-3C4A-9DE8-743721A5CC05}" presName="accent_5" presStyleCnt="0"/>
      <dgm:spPr/>
    </dgm:pt>
    <dgm:pt modelId="{57853988-0419-A245-AADF-CAB5139C6FE4}" type="pres">
      <dgm:prSet presAssocID="{57B06D76-A3BC-3C4A-9DE8-743721A5CC05}" presName="accentRepeatNode" presStyleLbl="solidFgAcc1" presStyleIdx="4" presStyleCnt="7"/>
      <dgm:spPr>
        <a:solidFill>
          <a:srgbClr val="FFFFFF"/>
        </a:solidFill>
        <a:ln w="19050" cmpd="sng">
          <a:solidFill>
            <a:schemeClr val="accent4"/>
          </a:solidFill>
        </a:ln>
      </dgm:spPr>
    </dgm:pt>
    <dgm:pt modelId="{DD5306A3-214A-3944-AA8A-EEF86C55D5E4}" type="pres">
      <dgm:prSet presAssocID="{07E48B1B-FCF6-5D4C-8D74-9E6C250444AD}" presName="text_6" presStyleLbl="node1" presStyleIdx="5" presStyleCnt="7">
        <dgm:presLayoutVars>
          <dgm:bulletEnabled val="1"/>
        </dgm:presLayoutVars>
      </dgm:prSet>
      <dgm:spPr/>
    </dgm:pt>
    <dgm:pt modelId="{E936FCB3-8CE1-2E4F-8BA1-93914EF270FF}" type="pres">
      <dgm:prSet presAssocID="{07E48B1B-FCF6-5D4C-8D74-9E6C250444AD}" presName="accent_6" presStyleCnt="0"/>
      <dgm:spPr/>
    </dgm:pt>
    <dgm:pt modelId="{5406CFC7-BF5C-8749-B2E9-15949C90DB8E}" type="pres">
      <dgm:prSet presAssocID="{07E48B1B-FCF6-5D4C-8D74-9E6C250444AD}" presName="accentRepeatNode" presStyleLbl="solidFgAcc1" presStyleIdx="5" presStyleCnt="7"/>
      <dgm:spPr>
        <a:ln w="19050" cmpd="sng">
          <a:solidFill>
            <a:srgbClr val="F7323F"/>
          </a:solidFill>
        </a:ln>
      </dgm:spPr>
    </dgm:pt>
    <dgm:pt modelId="{7DBDE9A0-A855-484C-A83F-45E2C9CDA0C0}" type="pres">
      <dgm:prSet presAssocID="{97C8DC37-019F-0846-ABC8-EDD60349DCD4}" presName="text_7" presStyleLbl="node1" presStyleIdx="6" presStyleCnt="7">
        <dgm:presLayoutVars>
          <dgm:bulletEnabled val="1"/>
        </dgm:presLayoutVars>
      </dgm:prSet>
      <dgm:spPr/>
    </dgm:pt>
    <dgm:pt modelId="{9C6BF5E9-1FBF-2D41-B9F7-064358341516}" type="pres">
      <dgm:prSet presAssocID="{97C8DC37-019F-0846-ABC8-EDD60349DCD4}" presName="accent_7" presStyleCnt="0"/>
      <dgm:spPr/>
    </dgm:pt>
    <dgm:pt modelId="{C7B82E84-B178-F549-8694-56CE4AB9B3E0}" type="pres">
      <dgm:prSet presAssocID="{97C8DC37-019F-0846-ABC8-EDD60349DCD4}" presName="accentRepeatNode" presStyleLbl="solidFgAcc1" presStyleIdx="6" presStyleCnt="7"/>
      <dgm:spPr>
        <a:solidFill>
          <a:srgbClr val="FFFFFF"/>
        </a:solidFill>
        <a:ln w="19050" cmpd="sng">
          <a:solidFill>
            <a:srgbClr val="FF6900"/>
          </a:solidFill>
        </a:ln>
      </dgm:spPr>
    </dgm:pt>
  </dgm:ptLst>
  <dgm:cxnLst>
    <dgm:cxn modelId="{89BE7707-6F8F-FA44-A7A5-F4448B737CA8}" srcId="{E5C05183-796F-3443-B148-2CADE8C9E234}" destId="{A60387BF-17B5-124A-A80D-EFB63F3AC250}" srcOrd="2" destOrd="0" parTransId="{555AE5BE-EB6B-4244-B474-707F635546E9}" sibTransId="{69E11C75-CE6E-CB4E-9B98-75677BA86D04}"/>
    <dgm:cxn modelId="{AD48E61D-7BE3-420D-837D-217B5C8C77FA}" type="presOf" srcId="{A60387BF-17B5-124A-A80D-EFB63F3AC250}" destId="{98F4CFC7-7BEA-FE46-A331-BF8F6E6B0421}" srcOrd="0" destOrd="0" presId="urn:microsoft.com/office/officeart/2008/layout/VerticalCurvedList"/>
    <dgm:cxn modelId="{2EEB192D-13D8-4C64-B664-1D9C2EEA7B8A}" type="presOf" srcId="{E5C05183-796F-3443-B148-2CADE8C9E234}" destId="{54CAAC5A-771E-5349-A6B6-9FF2B34CD54A}" srcOrd="0" destOrd="0" presId="urn:microsoft.com/office/officeart/2008/layout/VerticalCurvedList"/>
    <dgm:cxn modelId="{5A0CBD3E-991C-4A38-822B-E1FD3D240789}" type="presOf" srcId="{97C8DC37-019F-0846-ABC8-EDD60349DCD4}" destId="{7DBDE9A0-A855-484C-A83F-45E2C9CDA0C0}" srcOrd="0" destOrd="0" presId="urn:microsoft.com/office/officeart/2008/layout/VerticalCurvedList"/>
    <dgm:cxn modelId="{9DA74967-D12D-954C-B2E0-3E919A6F9906}" srcId="{E5C05183-796F-3443-B148-2CADE8C9E234}" destId="{07E48B1B-FCF6-5D4C-8D74-9E6C250444AD}" srcOrd="5" destOrd="0" parTransId="{8D640979-0683-7A45-A530-2E4584F1F18E}" sibTransId="{D3665292-B0FD-5E48-B5DD-EA000054FBD1}"/>
    <dgm:cxn modelId="{D977BA67-0E8C-422C-A579-1EE58F270977}" type="presOf" srcId="{DDFD47D8-9B4E-C04B-99EB-E4E74B63977B}" destId="{A30C572E-9A46-1D4C-A814-592184153672}" srcOrd="0" destOrd="0" presId="urn:microsoft.com/office/officeart/2008/layout/VerticalCurvedList"/>
    <dgm:cxn modelId="{DDBD7575-A79E-1547-957A-BF1F24008BB9}" srcId="{E5C05183-796F-3443-B148-2CADE8C9E234}" destId="{57B06D76-A3BC-3C4A-9DE8-743721A5CC05}" srcOrd="4" destOrd="0" parTransId="{D2F28A2D-1E7E-FC4F-A8C5-7B7AF6FAB954}" sibTransId="{913F6AC3-7B1B-7D4F-A790-C2C419D16782}"/>
    <dgm:cxn modelId="{2A27635A-2761-4318-8A5F-830359D73E2F}" type="presOf" srcId="{07E48B1B-FCF6-5D4C-8D74-9E6C250444AD}" destId="{DD5306A3-214A-3944-AA8A-EEF86C55D5E4}" srcOrd="0" destOrd="0" presId="urn:microsoft.com/office/officeart/2008/layout/VerticalCurvedList"/>
    <dgm:cxn modelId="{29DB1C84-7500-4246-A24E-3320BF46B493}" srcId="{E5C05183-796F-3443-B148-2CADE8C9E234}" destId="{5F1B0AD9-51A4-6544-AA54-71FD5944F9C0}" srcOrd="1" destOrd="0" parTransId="{D4347956-65A5-CB40-AEA9-58C056C8FDE6}" sibTransId="{E70540FB-D55B-184F-8A07-D69B52E5D95B}"/>
    <dgm:cxn modelId="{AC708A9A-5280-4218-84C2-82E6A98E4DBF}" type="presOf" srcId="{5F1B0AD9-51A4-6544-AA54-71FD5944F9C0}" destId="{F4C71EE0-3A46-4548-812E-2F571273D5FC}" srcOrd="0" destOrd="0" presId="urn:microsoft.com/office/officeart/2008/layout/VerticalCurvedList"/>
    <dgm:cxn modelId="{ED8B8DA4-32CE-834F-97F9-7E2C7487A4FB}" srcId="{E5C05183-796F-3443-B148-2CADE8C9E234}" destId="{DDFD47D8-9B4E-C04B-99EB-E4E74B63977B}" srcOrd="3" destOrd="0" parTransId="{A2ADCA50-C19E-2543-B002-959E4E529DDB}" sibTransId="{A75FAA2B-CCC3-BE49-AA28-24924EF2BAE5}"/>
    <dgm:cxn modelId="{EA5C23AE-9FEC-9949-AE39-8EFA2E7D7541}" srcId="{E5C05183-796F-3443-B148-2CADE8C9E234}" destId="{D6549FBA-FB21-E44A-AFBC-DCBF127723DF}" srcOrd="0" destOrd="0" parTransId="{0F437FB7-52B4-814E-B5C0-BB962CE5CBC2}" sibTransId="{46D5BB11-B473-1F41-82DB-3C19C67FF9F6}"/>
    <dgm:cxn modelId="{434B40C7-64C3-BE43-926A-E149F681363A}" srcId="{E5C05183-796F-3443-B148-2CADE8C9E234}" destId="{97C8DC37-019F-0846-ABC8-EDD60349DCD4}" srcOrd="6" destOrd="0" parTransId="{6D389E17-A01E-9344-BD72-4874F0F38B4E}" sibTransId="{51FB95A0-9664-6945-B79E-84D1595502B9}"/>
    <dgm:cxn modelId="{9378C7CD-0591-4D17-9853-334DF224A783}" type="presOf" srcId="{D6549FBA-FB21-E44A-AFBC-DCBF127723DF}" destId="{4744E9A9-5AF5-2449-B836-A3FDE3699B65}" srcOrd="0" destOrd="0" presId="urn:microsoft.com/office/officeart/2008/layout/VerticalCurvedList"/>
    <dgm:cxn modelId="{6D0AEFCF-9AC0-4732-9A1F-1C3002F36CEA}" type="presOf" srcId="{46D5BB11-B473-1F41-82DB-3C19C67FF9F6}" destId="{15DB3670-5075-F24F-8C04-41BB60CFA772}" srcOrd="0" destOrd="0" presId="urn:microsoft.com/office/officeart/2008/layout/VerticalCurvedList"/>
    <dgm:cxn modelId="{4F273CEF-0B4C-445B-B4E6-D1B54F986F55}" type="presOf" srcId="{57B06D76-A3BC-3C4A-9DE8-743721A5CC05}" destId="{9E68B60F-41DA-BA4D-9B31-6FD3ADC7E13F}" srcOrd="0" destOrd="0" presId="urn:microsoft.com/office/officeart/2008/layout/VerticalCurvedList"/>
    <dgm:cxn modelId="{51923053-273E-4173-B614-CFF2D567D30F}" type="presParOf" srcId="{54CAAC5A-771E-5349-A6B6-9FF2B34CD54A}" destId="{7AAFA9DE-92A0-5D49-8DD0-F9E1AA0FBBFA}" srcOrd="0" destOrd="0" presId="urn:microsoft.com/office/officeart/2008/layout/VerticalCurvedList"/>
    <dgm:cxn modelId="{A5ED05E2-50FA-4B97-BB20-15095DA98FE1}" type="presParOf" srcId="{7AAFA9DE-92A0-5D49-8DD0-F9E1AA0FBBFA}" destId="{D29F900E-4BD4-4546-8E28-AA512ADB1CB4}" srcOrd="0" destOrd="0" presId="urn:microsoft.com/office/officeart/2008/layout/VerticalCurvedList"/>
    <dgm:cxn modelId="{2141DD9A-75F0-4B0A-9900-17176A4A4553}" type="presParOf" srcId="{D29F900E-4BD4-4546-8E28-AA512ADB1CB4}" destId="{B7B447DE-3CF0-2B4C-9156-44A8071C3CB0}" srcOrd="0" destOrd="0" presId="urn:microsoft.com/office/officeart/2008/layout/VerticalCurvedList"/>
    <dgm:cxn modelId="{456B4F53-062A-472A-8F8F-1BE78E0985D1}" type="presParOf" srcId="{D29F900E-4BD4-4546-8E28-AA512ADB1CB4}" destId="{15DB3670-5075-F24F-8C04-41BB60CFA772}" srcOrd="1" destOrd="0" presId="urn:microsoft.com/office/officeart/2008/layout/VerticalCurvedList"/>
    <dgm:cxn modelId="{3675639A-DE9C-40EF-B780-8D8A6EE11EEF}" type="presParOf" srcId="{D29F900E-4BD4-4546-8E28-AA512ADB1CB4}" destId="{E1428C3D-B0C2-6546-B5C7-F74A61419FC5}" srcOrd="2" destOrd="0" presId="urn:microsoft.com/office/officeart/2008/layout/VerticalCurvedList"/>
    <dgm:cxn modelId="{FB38E10E-6F17-4999-8E10-D87356EA8CE5}" type="presParOf" srcId="{D29F900E-4BD4-4546-8E28-AA512ADB1CB4}" destId="{CDC99FFD-12E4-7744-ABFF-F4E0EA53AABE}" srcOrd="3" destOrd="0" presId="urn:microsoft.com/office/officeart/2008/layout/VerticalCurvedList"/>
    <dgm:cxn modelId="{FAED8E71-8A0B-4A3E-B822-1DC38271696B}" type="presParOf" srcId="{7AAFA9DE-92A0-5D49-8DD0-F9E1AA0FBBFA}" destId="{4744E9A9-5AF5-2449-B836-A3FDE3699B65}" srcOrd="1" destOrd="0" presId="urn:microsoft.com/office/officeart/2008/layout/VerticalCurvedList"/>
    <dgm:cxn modelId="{BB4C9D28-8461-4389-B492-408D26D43454}" type="presParOf" srcId="{7AAFA9DE-92A0-5D49-8DD0-F9E1AA0FBBFA}" destId="{76586190-7A47-FD47-8FA5-4242C0040BBA}" srcOrd="2" destOrd="0" presId="urn:microsoft.com/office/officeart/2008/layout/VerticalCurvedList"/>
    <dgm:cxn modelId="{2E0359EA-79BA-474C-9A1B-4E51BC24C038}" type="presParOf" srcId="{76586190-7A47-FD47-8FA5-4242C0040BBA}" destId="{3B000EAF-37A5-764B-B19A-D68F7C2C2884}" srcOrd="0" destOrd="0" presId="urn:microsoft.com/office/officeart/2008/layout/VerticalCurvedList"/>
    <dgm:cxn modelId="{D622A968-CA44-4183-AC9E-94CCDADA3C9B}" type="presParOf" srcId="{7AAFA9DE-92A0-5D49-8DD0-F9E1AA0FBBFA}" destId="{F4C71EE0-3A46-4548-812E-2F571273D5FC}" srcOrd="3" destOrd="0" presId="urn:microsoft.com/office/officeart/2008/layout/VerticalCurvedList"/>
    <dgm:cxn modelId="{E48E6E54-4D7E-4EC5-8ACE-5E10C789D0B4}" type="presParOf" srcId="{7AAFA9DE-92A0-5D49-8DD0-F9E1AA0FBBFA}" destId="{40E27FE4-25C3-0141-AFAE-6A1C2733A657}" srcOrd="4" destOrd="0" presId="urn:microsoft.com/office/officeart/2008/layout/VerticalCurvedList"/>
    <dgm:cxn modelId="{D9DAC25B-24EF-4348-8C20-7CC39E801A9B}" type="presParOf" srcId="{40E27FE4-25C3-0141-AFAE-6A1C2733A657}" destId="{93A7ABBF-D828-2442-BE1F-F910E73EAB03}" srcOrd="0" destOrd="0" presId="urn:microsoft.com/office/officeart/2008/layout/VerticalCurvedList"/>
    <dgm:cxn modelId="{C776F7BB-6130-4366-82E9-61EF71A5823A}" type="presParOf" srcId="{7AAFA9DE-92A0-5D49-8DD0-F9E1AA0FBBFA}" destId="{98F4CFC7-7BEA-FE46-A331-BF8F6E6B0421}" srcOrd="5" destOrd="0" presId="urn:microsoft.com/office/officeart/2008/layout/VerticalCurvedList"/>
    <dgm:cxn modelId="{BBED82D9-C6CD-44D5-87B6-652F0B93BCFE}" type="presParOf" srcId="{7AAFA9DE-92A0-5D49-8DD0-F9E1AA0FBBFA}" destId="{71162D0E-D8E1-5D47-8294-B2A5D4158D8B}" srcOrd="6" destOrd="0" presId="urn:microsoft.com/office/officeart/2008/layout/VerticalCurvedList"/>
    <dgm:cxn modelId="{B54F514A-016F-4265-8F23-2E3ED92517BC}" type="presParOf" srcId="{71162D0E-D8E1-5D47-8294-B2A5D4158D8B}" destId="{4BF1DBAD-B0BA-2E44-9332-16C628A21512}" srcOrd="0" destOrd="0" presId="urn:microsoft.com/office/officeart/2008/layout/VerticalCurvedList"/>
    <dgm:cxn modelId="{95A8A496-0D9E-45B9-8DA6-724B1783C123}" type="presParOf" srcId="{7AAFA9DE-92A0-5D49-8DD0-F9E1AA0FBBFA}" destId="{A30C572E-9A46-1D4C-A814-592184153672}" srcOrd="7" destOrd="0" presId="urn:microsoft.com/office/officeart/2008/layout/VerticalCurvedList"/>
    <dgm:cxn modelId="{5BA5255F-0B34-4EDE-BD5B-17F60192F387}" type="presParOf" srcId="{7AAFA9DE-92A0-5D49-8DD0-F9E1AA0FBBFA}" destId="{D1504EE6-1828-C64F-A319-015240BF60A8}" srcOrd="8" destOrd="0" presId="urn:microsoft.com/office/officeart/2008/layout/VerticalCurvedList"/>
    <dgm:cxn modelId="{5C501293-CFDF-4D43-9035-EF6413793F36}" type="presParOf" srcId="{D1504EE6-1828-C64F-A319-015240BF60A8}" destId="{673170A2-B8B7-8049-8529-8A67C600D7ED}" srcOrd="0" destOrd="0" presId="urn:microsoft.com/office/officeart/2008/layout/VerticalCurvedList"/>
    <dgm:cxn modelId="{6A6AE121-9B73-4405-858D-79B125B0217F}" type="presParOf" srcId="{7AAFA9DE-92A0-5D49-8DD0-F9E1AA0FBBFA}" destId="{9E68B60F-41DA-BA4D-9B31-6FD3ADC7E13F}" srcOrd="9" destOrd="0" presId="urn:microsoft.com/office/officeart/2008/layout/VerticalCurvedList"/>
    <dgm:cxn modelId="{324CCC67-899A-4CB5-8F75-4495266AF618}" type="presParOf" srcId="{7AAFA9DE-92A0-5D49-8DD0-F9E1AA0FBBFA}" destId="{CE5784B9-D1BE-6546-B3C7-03669DA97A93}" srcOrd="10" destOrd="0" presId="urn:microsoft.com/office/officeart/2008/layout/VerticalCurvedList"/>
    <dgm:cxn modelId="{A991B4B3-CAF2-4693-9FB0-917669422B85}" type="presParOf" srcId="{CE5784B9-D1BE-6546-B3C7-03669DA97A93}" destId="{57853988-0419-A245-AADF-CAB5139C6FE4}" srcOrd="0" destOrd="0" presId="urn:microsoft.com/office/officeart/2008/layout/VerticalCurvedList"/>
    <dgm:cxn modelId="{D93E6F4B-CFD8-4690-A6C0-1D3B2D157FD7}" type="presParOf" srcId="{7AAFA9DE-92A0-5D49-8DD0-F9E1AA0FBBFA}" destId="{DD5306A3-214A-3944-AA8A-EEF86C55D5E4}" srcOrd="11" destOrd="0" presId="urn:microsoft.com/office/officeart/2008/layout/VerticalCurvedList"/>
    <dgm:cxn modelId="{F82CB030-007F-48A4-9263-33EB1DB13CE5}" type="presParOf" srcId="{7AAFA9DE-92A0-5D49-8DD0-F9E1AA0FBBFA}" destId="{E936FCB3-8CE1-2E4F-8BA1-93914EF270FF}" srcOrd="12" destOrd="0" presId="urn:microsoft.com/office/officeart/2008/layout/VerticalCurvedList"/>
    <dgm:cxn modelId="{BE34B169-EC49-4180-B492-7F80E133FB29}" type="presParOf" srcId="{E936FCB3-8CE1-2E4F-8BA1-93914EF270FF}" destId="{5406CFC7-BF5C-8749-B2E9-15949C90DB8E}" srcOrd="0" destOrd="0" presId="urn:microsoft.com/office/officeart/2008/layout/VerticalCurvedList"/>
    <dgm:cxn modelId="{5104ACFF-FE37-4990-A6DB-022A39FE4BD3}" type="presParOf" srcId="{7AAFA9DE-92A0-5D49-8DD0-F9E1AA0FBBFA}" destId="{7DBDE9A0-A855-484C-A83F-45E2C9CDA0C0}" srcOrd="13" destOrd="0" presId="urn:microsoft.com/office/officeart/2008/layout/VerticalCurvedList"/>
    <dgm:cxn modelId="{097A7DF1-2462-4555-99AD-D7DBE4B791EF}" type="presParOf" srcId="{7AAFA9DE-92A0-5D49-8DD0-F9E1AA0FBBFA}" destId="{9C6BF5E9-1FBF-2D41-B9F7-064358341516}" srcOrd="14" destOrd="0" presId="urn:microsoft.com/office/officeart/2008/layout/VerticalCurvedList"/>
    <dgm:cxn modelId="{1AB013A3-EA49-4D42-B44A-0F6897AEB88F}" type="presParOf" srcId="{9C6BF5E9-1FBF-2D41-B9F7-064358341516}" destId="{C7B82E84-B178-F549-8694-56CE4AB9B3E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B3670-5075-F24F-8C04-41BB60CFA772}">
      <dsp:nvSpPr>
        <dsp:cNvPr id="0" name=""/>
        <dsp:cNvSpPr/>
      </dsp:nvSpPr>
      <dsp:spPr>
        <a:xfrm>
          <a:off x="-4439275" y="-680925"/>
          <a:ext cx="5289326" cy="5289326"/>
        </a:xfrm>
        <a:prstGeom prst="blockArc">
          <a:avLst>
            <a:gd name="adj1" fmla="val 18900000"/>
            <a:gd name="adj2" fmla="val 2700000"/>
            <a:gd name="adj3" fmla="val 408"/>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744E9A9-5AF5-2449-B836-A3FDE3699B65}">
      <dsp:nvSpPr>
        <dsp:cNvPr id="0" name=""/>
        <dsp:cNvSpPr/>
      </dsp:nvSpPr>
      <dsp:spPr>
        <a:xfrm>
          <a:off x="275512" y="178543"/>
          <a:ext cx="8362030" cy="356928"/>
        </a:xfrm>
        <a:prstGeom prst="rect">
          <a:avLst/>
        </a:prstGeom>
        <a:solidFill>
          <a:srgbClr val="FFFFFF"/>
        </a:solidFill>
        <a:ln w="19050" cmpd="sng">
          <a:solidFill>
            <a:schemeClr val="tx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Data Abstraction Reference Architecture</a:t>
          </a:r>
        </a:p>
      </dsp:txBody>
      <dsp:txXfrm>
        <a:off x="275512" y="178543"/>
        <a:ext cx="8362030" cy="356928"/>
      </dsp:txXfrm>
    </dsp:sp>
    <dsp:sp modelId="{3B000EAF-37A5-764B-B19A-D68F7C2C2884}">
      <dsp:nvSpPr>
        <dsp:cNvPr id="0" name=""/>
        <dsp:cNvSpPr/>
      </dsp:nvSpPr>
      <dsp:spPr>
        <a:xfrm>
          <a:off x="52431" y="133926"/>
          <a:ext cx="446161" cy="446161"/>
        </a:xfrm>
        <a:prstGeom prst="ellipse">
          <a:avLst/>
        </a:prstGeom>
        <a:solidFill>
          <a:srgbClr val="FFFFFF"/>
        </a:solidFill>
        <a:ln w="19050" cap="flat" cmpd="sng" algn="ctr">
          <a:solidFill>
            <a:srgbClr val="418FDE"/>
          </a:solidFill>
          <a:prstDash val="solid"/>
        </a:ln>
        <a:effectLst/>
      </dsp:spPr>
      <dsp:style>
        <a:lnRef idx="1">
          <a:scrgbClr r="0" g="0" b="0"/>
        </a:lnRef>
        <a:fillRef idx="1">
          <a:scrgbClr r="0" g="0" b="0"/>
        </a:fillRef>
        <a:effectRef idx="0">
          <a:scrgbClr r="0" g="0" b="0"/>
        </a:effectRef>
        <a:fontRef idx="minor"/>
      </dsp:style>
    </dsp:sp>
    <dsp:sp modelId="{F4C71EE0-3A46-4548-812E-2F571273D5FC}">
      <dsp:nvSpPr>
        <dsp:cNvPr id="0" name=""/>
        <dsp:cNvSpPr/>
      </dsp:nvSpPr>
      <dsp:spPr>
        <a:xfrm>
          <a:off x="598743" y="714250"/>
          <a:ext cx="8038799" cy="356928"/>
        </a:xfrm>
        <a:prstGeom prst="rect">
          <a:avLst/>
        </a:prstGeom>
        <a:solidFill>
          <a:srgbClr val="FFFFFF"/>
        </a:solidFill>
        <a:ln w="19050" cmpd="sng">
          <a:solidFill>
            <a:schemeClr val="accent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Feature 1: View Generation Framework</a:t>
          </a:r>
        </a:p>
      </dsp:txBody>
      <dsp:txXfrm>
        <a:off x="598743" y="714250"/>
        <a:ext cx="8038799" cy="356928"/>
      </dsp:txXfrm>
    </dsp:sp>
    <dsp:sp modelId="{93A7ABBF-D828-2442-BE1F-F910E73EAB03}">
      <dsp:nvSpPr>
        <dsp:cNvPr id="0" name=""/>
        <dsp:cNvSpPr/>
      </dsp:nvSpPr>
      <dsp:spPr>
        <a:xfrm>
          <a:off x="375662" y="669634"/>
          <a:ext cx="446161" cy="446161"/>
        </a:xfrm>
        <a:prstGeom prst="ellipse">
          <a:avLst/>
        </a:prstGeom>
        <a:solidFill>
          <a:srgbClr val="FFFFFF"/>
        </a:solidFill>
        <a:ln w="19050" cap="flat" cmpd="sng" algn="ctr">
          <a:solidFill>
            <a:srgbClr val="00AFAA"/>
          </a:solidFill>
          <a:prstDash val="solid"/>
        </a:ln>
        <a:effectLst/>
      </dsp:spPr>
      <dsp:style>
        <a:lnRef idx="1">
          <a:scrgbClr r="0" g="0" b="0"/>
        </a:lnRef>
        <a:fillRef idx="1">
          <a:scrgbClr r="0" g="0" b="0"/>
        </a:fillRef>
        <a:effectRef idx="0">
          <a:scrgbClr r="0" g="0" b="0"/>
        </a:effectRef>
        <a:fontRef idx="minor"/>
      </dsp:style>
    </dsp:sp>
    <dsp:sp modelId="{98F4CFC7-7BEA-FE46-A331-BF8F6E6B0421}">
      <dsp:nvSpPr>
        <dsp:cNvPr id="0" name=""/>
        <dsp:cNvSpPr/>
      </dsp:nvSpPr>
      <dsp:spPr>
        <a:xfrm>
          <a:off x="775872" y="1249565"/>
          <a:ext cx="7861670" cy="356928"/>
        </a:xfrm>
        <a:prstGeom prst="rect">
          <a:avLst/>
        </a:prstGeom>
        <a:solidFill>
          <a:srgbClr val="FFFFFF"/>
        </a:solidFill>
        <a:ln w="19050" cmpd="sng">
          <a:solidFill>
            <a:srgbClr val="3FAE2A"/>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Feature 2: Dynamic File Framework</a:t>
          </a:r>
        </a:p>
      </dsp:txBody>
      <dsp:txXfrm>
        <a:off x="775872" y="1249565"/>
        <a:ext cx="7861670" cy="356928"/>
      </dsp:txXfrm>
    </dsp:sp>
    <dsp:sp modelId="{4BF1DBAD-B0BA-2E44-9332-16C628A21512}">
      <dsp:nvSpPr>
        <dsp:cNvPr id="0" name=""/>
        <dsp:cNvSpPr/>
      </dsp:nvSpPr>
      <dsp:spPr>
        <a:xfrm>
          <a:off x="552792" y="1204949"/>
          <a:ext cx="446161" cy="446161"/>
        </a:xfrm>
        <a:prstGeom prst="ellipse">
          <a:avLst/>
        </a:prstGeom>
        <a:solidFill>
          <a:srgbClr val="FFFFFF"/>
        </a:solidFill>
        <a:ln w="19050" cap="flat" cmpd="sng" algn="ctr">
          <a:solidFill>
            <a:schemeClr val="accent2"/>
          </a:solidFill>
          <a:prstDash val="solid"/>
        </a:ln>
        <a:effectLst/>
      </dsp:spPr>
      <dsp:style>
        <a:lnRef idx="1">
          <a:scrgbClr r="0" g="0" b="0"/>
        </a:lnRef>
        <a:fillRef idx="1">
          <a:scrgbClr r="0" g="0" b="0"/>
        </a:fillRef>
        <a:effectRef idx="0">
          <a:scrgbClr r="0" g="0" b="0"/>
        </a:effectRef>
        <a:fontRef idx="minor"/>
      </dsp:style>
    </dsp:sp>
    <dsp:sp modelId="{A30C572E-9A46-1D4C-A814-592184153672}">
      <dsp:nvSpPr>
        <dsp:cNvPr id="0" name=""/>
        <dsp:cNvSpPr/>
      </dsp:nvSpPr>
      <dsp:spPr>
        <a:xfrm>
          <a:off x="832428" y="1785273"/>
          <a:ext cx="7805114" cy="356928"/>
        </a:xfrm>
        <a:prstGeom prst="rect">
          <a:avLst/>
        </a:prstGeom>
        <a:solidFill>
          <a:srgbClr val="FFFFFF"/>
        </a:solidFill>
        <a:ln w="19050" cmpd="sng">
          <a:solidFill>
            <a:srgbClr val="712177"/>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Feature 3: Privilege Framework</a:t>
          </a:r>
        </a:p>
      </dsp:txBody>
      <dsp:txXfrm>
        <a:off x="832428" y="1785273"/>
        <a:ext cx="7805114" cy="356928"/>
      </dsp:txXfrm>
    </dsp:sp>
    <dsp:sp modelId="{673170A2-B8B7-8049-8529-8A67C600D7ED}">
      <dsp:nvSpPr>
        <dsp:cNvPr id="0" name=""/>
        <dsp:cNvSpPr/>
      </dsp:nvSpPr>
      <dsp:spPr>
        <a:xfrm>
          <a:off x="609347" y="1740656"/>
          <a:ext cx="446161" cy="446161"/>
        </a:xfrm>
        <a:prstGeom prst="ellipse">
          <a:avLst/>
        </a:prstGeom>
        <a:solidFill>
          <a:srgbClr val="FFFFFF"/>
        </a:solidFill>
        <a:ln w="19050" cap="flat" cmpd="sng" algn="ctr">
          <a:solidFill>
            <a:schemeClr val="accent3"/>
          </a:solidFill>
          <a:prstDash val="solid"/>
        </a:ln>
        <a:effectLst/>
      </dsp:spPr>
      <dsp:style>
        <a:lnRef idx="1">
          <a:scrgbClr r="0" g="0" b="0"/>
        </a:lnRef>
        <a:fillRef idx="1">
          <a:scrgbClr r="0" g="0" b="0"/>
        </a:fillRef>
        <a:effectRef idx="0">
          <a:scrgbClr r="0" g="0" b="0"/>
        </a:effectRef>
        <a:fontRef idx="minor"/>
      </dsp:style>
    </dsp:sp>
    <dsp:sp modelId="{9E68B60F-41DA-BA4D-9B31-6FD3ADC7E13F}">
      <dsp:nvSpPr>
        <dsp:cNvPr id="0" name=""/>
        <dsp:cNvSpPr/>
      </dsp:nvSpPr>
      <dsp:spPr>
        <a:xfrm>
          <a:off x="775872" y="2320980"/>
          <a:ext cx="7861670" cy="356928"/>
        </a:xfrm>
        <a:prstGeom prst="rect">
          <a:avLst/>
        </a:prstGeom>
        <a:solidFill>
          <a:srgbClr val="FFFFFF"/>
        </a:solidFill>
        <a:ln w="19050" cmpd="sng">
          <a:solidFill>
            <a:srgbClr val="E51A92"/>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r>
            <a:rPr lang="en-US" sz="1900" kern="1200" dirty="0">
              <a:solidFill>
                <a:srgbClr val="000000"/>
              </a:solidFill>
            </a:rPr>
            <a:t>Feature 4: Annotations Framework</a:t>
          </a:r>
        </a:p>
      </dsp:txBody>
      <dsp:txXfrm>
        <a:off x="775872" y="2320980"/>
        <a:ext cx="7861670" cy="356928"/>
      </dsp:txXfrm>
    </dsp:sp>
    <dsp:sp modelId="{57853988-0419-A245-AADF-CAB5139C6FE4}">
      <dsp:nvSpPr>
        <dsp:cNvPr id="0" name=""/>
        <dsp:cNvSpPr/>
      </dsp:nvSpPr>
      <dsp:spPr>
        <a:xfrm>
          <a:off x="552792" y="2276364"/>
          <a:ext cx="446161" cy="446161"/>
        </a:xfrm>
        <a:prstGeom prst="ellipse">
          <a:avLst/>
        </a:prstGeom>
        <a:solidFill>
          <a:srgbClr val="FFFFFF"/>
        </a:solidFill>
        <a:ln w="19050" cap="flat" cmpd="sng" algn="ctr">
          <a:solidFill>
            <a:schemeClr val="accent4"/>
          </a:solidFill>
          <a:prstDash val="solid"/>
        </a:ln>
        <a:effectLst/>
      </dsp:spPr>
      <dsp:style>
        <a:lnRef idx="1">
          <a:scrgbClr r="0" g="0" b="0"/>
        </a:lnRef>
        <a:fillRef idx="1">
          <a:scrgbClr r="0" g="0" b="0"/>
        </a:fillRef>
        <a:effectRef idx="0">
          <a:scrgbClr r="0" g="0" b="0"/>
        </a:effectRef>
        <a:fontRef idx="minor"/>
      </dsp:style>
    </dsp:sp>
    <dsp:sp modelId="{DD5306A3-214A-3944-AA8A-EEF86C55D5E4}">
      <dsp:nvSpPr>
        <dsp:cNvPr id="0" name=""/>
        <dsp:cNvSpPr/>
      </dsp:nvSpPr>
      <dsp:spPr>
        <a:xfrm>
          <a:off x="598743" y="2856295"/>
          <a:ext cx="8038799" cy="356928"/>
        </a:xfrm>
        <a:prstGeom prst="rect">
          <a:avLst/>
        </a:prstGeom>
        <a:solidFill>
          <a:srgbClr val="FFFFFF"/>
        </a:solidFill>
        <a:ln w="19050" cmpd="sng">
          <a:solidFill>
            <a:schemeClr val="accent5"/>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598743" y="2856295"/>
        <a:ext cx="8038799" cy="356928"/>
      </dsp:txXfrm>
    </dsp:sp>
    <dsp:sp modelId="{5406CFC7-BF5C-8749-B2E9-15949C90DB8E}">
      <dsp:nvSpPr>
        <dsp:cNvPr id="0" name=""/>
        <dsp:cNvSpPr/>
      </dsp:nvSpPr>
      <dsp:spPr>
        <a:xfrm>
          <a:off x="375662" y="2811679"/>
          <a:ext cx="446161" cy="446161"/>
        </a:xfrm>
        <a:prstGeom prst="ellipse">
          <a:avLst/>
        </a:prstGeom>
        <a:solidFill>
          <a:schemeClr val="lt1">
            <a:hueOff val="0"/>
            <a:satOff val="0"/>
            <a:lumOff val="0"/>
            <a:alphaOff val="0"/>
          </a:schemeClr>
        </a:solidFill>
        <a:ln w="19050" cap="flat" cmpd="sng" algn="ctr">
          <a:solidFill>
            <a:srgbClr val="F7323F"/>
          </a:solidFill>
          <a:prstDash val="solid"/>
        </a:ln>
        <a:effectLst/>
      </dsp:spPr>
      <dsp:style>
        <a:lnRef idx="1">
          <a:scrgbClr r="0" g="0" b="0"/>
        </a:lnRef>
        <a:fillRef idx="1">
          <a:scrgbClr r="0" g="0" b="0"/>
        </a:fillRef>
        <a:effectRef idx="0">
          <a:scrgbClr r="0" g="0" b="0"/>
        </a:effectRef>
        <a:fontRef idx="minor"/>
      </dsp:style>
    </dsp:sp>
    <dsp:sp modelId="{7DBDE9A0-A855-484C-A83F-45E2C9CDA0C0}">
      <dsp:nvSpPr>
        <dsp:cNvPr id="0" name=""/>
        <dsp:cNvSpPr/>
      </dsp:nvSpPr>
      <dsp:spPr>
        <a:xfrm>
          <a:off x="275512" y="3392003"/>
          <a:ext cx="8362030" cy="356928"/>
        </a:xfrm>
        <a:prstGeom prst="rect">
          <a:avLst/>
        </a:prstGeom>
        <a:solidFill>
          <a:srgbClr val="FFFFFF"/>
        </a:solidFill>
        <a:ln w="19050" cmpd="sng">
          <a:solidFill>
            <a:schemeClr val="accent6"/>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83312" tIns="48260" rIns="48260" bIns="48260"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rgbClr val="000000"/>
            </a:solidFill>
          </a:endParaRPr>
        </a:p>
      </dsp:txBody>
      <dsp:txXfrm>
        <a:off x="275512" y="3392003"/>
        <a:ext cx="8362030" cy="356928"/>
      </dsp:txXfrm>
    </dsp:sp>
    <dsp:sp modelId="{C7B82E84-B178-F549-8694-56CE4AB9B3E0}">
      <dsp:nvSpPr>
        <dsp:cNvPr id="0" name=""/>
        <dsp:cNvSpPr/>
      </dsp:nvSpPr>
      <dsp:spPr>
        <a:xfrm>
          <a:off x="52431" y="3347386"/>
          <a:ext cx="446161" cy="446161"/>
        </a:xfrm>
        <a:prstGeom prst="ellipse">
          <a:avLst/>
        </a:prstGeom>
        <a:solidFill>
          <a:srgbClr val="FFFFFF"/>
        </a:solidFill>
        <a:ln w="19050" cap="flat" cmpd="sng" algn="ctr">
          <a:solidFill>
            <a:srgbClr val="FF6900"/>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5CFCAD-1468-454C-9264-D8DC1210038A}" type="datetimeFigureOut">
              <a:rPr lang="en-US" smtClean="0"/>
              <a:t>5/13/2020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0D80D1-E60B-734D-BC76-2A3B9C538211}" type="slidenum">
              <a:rPr lang="en-US" smtClean="0"/>
              <a:t>‹#›</a:t>
            </a:fld>
            <a:endParaRPr lang="en-US"/>
          </a:p>
        </p:txBody>
      </p:sp>
    </p:spTree>
    <p:extLst>
      <p:ext uri="{BB962C8B-B14F-4D97-AF65-F5344CB8AC3E}">
        <p14:creationId xmlns:p14="http://schemas.microsoft.com/office/powerpoint/2010/main" val="1200884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592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4057141"/>
            <a:ext cx="6096000" cy="4921486"/>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5426640"/>
      </p:ext>
    </p:extLst>
  </p:cSld>
  <p:clrMap bg1="lt1" tx1="dk1" bg2="lt2" tx2="dk2" accent1="accent1" accent2="accent2" accent3="accent3" accent4="accent4" accent5="accent5" accent6="accent6" hlink="hlink" folHlink="folHlink"/>
  <p:hf hdr="0" ftr="0" dt="0"/>
  <p:notesStyle>
    <a:lvl1pPr marL="0" algn="l" defTabSz="408194" rtl="0" eaLnBrk="1" latinLnBrk="0" hangingPunct="1">
      <a:defRPr sz="1200" kern="1200">
        <a:solidFill>
          <a:schemeClr val="tx1"/>
        </a:solidFill>
        <a:latin typeface="+mn-lt"/>
        <a:ea typeface="+mn-ea"/>
        <a:cs typeface="+mn-cs"/>
      </a:defRPr>
    </a:lvl1pPr>
    <a:lvl2pPr marL="408194" algn="l" defTabSz="408194" rtl="0" eaLnBrk="1" latinLnBrk="0" hangingPunct="1">
      <a:defRPr sz="1100" kern="1200">
        <a:solidFill>
          <a:schemeClr val="tx1"/>
        </a:solidFill>
        <a:latin typeface="+mn-lt"/>
        <a:ea typeface="+mn-ea"/>
        <a:cs typeface="+mn-cs"/>
      </a:defRPr>
    </a:lvl2pPr>
    <a:lvl3pPr marL="816388" algn="l" defTabSz="408194" rtl="0" eaLnBrk="1" latinLnBrk="0" hangingPunct="1">
      <a:defRPr sz="1100" kern="1200">
        <a:solidFill>
          <a:schemeClr val="tx1"/>
        </a:solidFill>
        <a:latin typeface="+mn-lt"/>
        <a:ea typeface="+mn-ea"/>
        <a:cs typeface="+mn-cs"/>
      </a:defRPr>
    </a:lvl3pPr>
    <a:lvl4pPr marL="1224582" algn="l" defTabSz="408194" rtl="0" eaLnBrk="1" latinLnBrk="0" hangingPunct="1">
      <a:defRPr sz="1100" kern="1200">
        <a:solidFill>
          <a:schemeClr val="tx1"/>
        </a:solidFill>
        <a:latin typeface="+mn-lt"/>
        <a:ea typeface="+mn-ea"/>
        <a:cs typeface="+mn-cs"/>
      </a:defRPr>
    </a:lvl4pPr>
    <a:lvl5pPr marL="1632776" algn="l" defTabSz="408194" rtl="0" eaLnBrk="1" latinLnBrk="0" hangingPunct="1">
      <a:defRPr sz="1100" kern="1200">
        <a:solidFill>
          <a:schemeClr val="tx1"/>
        </a:solidFill>
        <a:latin typeface="+mn-lt"/>
        <a:ea typeface="+mn-ea"/>
        <a:cs typeface="+mn-cs"/>
      </a:defRPr>
    </a:lvl5pPr>
    <a:lvl6pPr marL="2040969" algn="l" defTabSz="408194" rtl="0" eaLnBrk="1" latinLnBrk="0" hangingPunct="1">
      <a:defRPr sz="1100" kern="1200">
        <a:solidFill>
          <a:schemeClr val="tx1"/>
        </a:solidFill>
        <a:latin typeface="+mn-lt"/>
        <a:ea typeface="+mn-ea"/>
        <a:cs typeface="+mn-cs"/>
      </a:defRPr>
    </a:lvl6pPr>
    <a:lvl7pPr marL="2449163" algn="l" defTabSz="408194" rtl="0" eaLnBrk="1" latinLnBrk="0" hangingPunct="1">
      <a:defRPr sz="1100" kern="1200">
        <a:solidFill>
          <a:schemeClr val="tx1"/>
        </a:solidFill>
        <a:latin typeface="+mn-lt"/>
        <a:ea typeface="+mn-ea"/>
        <a:cs typeface="+mn-cs"/>
      </a:defRPr>
    </a:lvl7pPr>
    <a:lvl8pPr marL="2857357" algn="l" defTabSz="408194" rtl="0" eaLnBrk="1" latinLnBrk="0" hangingPunct="1">
      <a:defRPr sz="1100" kern="1200">
        <a:solidFill>
          <a:schemeClr val="tx1"/>
        </a:solidFill>
        <a:latin typeface="+mn-lt"/>
        <a:ea typeface="+mn-ea"/>
        <a:cs typeface="+mn-cs"/>
      </a:defRPr>
    </a:lvl8pPr>
    <a:lvl9pPr marL="3265551" algn="l" defTabSz="4081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478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7166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51350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2525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4686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49633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0465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7947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131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6025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6780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pPr marL="0" marR="0" indent="0" algn="l" defTabSz="408194" rtl="0" eaLnBrk="1" fontAlgn="auto" latinLnBrk="0" hangingPunct="1">
              <a:lnSpc>
                <a:spcPct val="100000"/>
              </a:lnSpc>
              <a:spcBef>
                <a:spcPts val="0"/>
              </a:spcBef>
              <a:spcAft>
                <a:spcPts val="0"/>
              </a:spcAft>
              <a:buClrTx/>
              <a:buSzTx/>
              <a:buFontTx/>
              <a:buNone/>
              <a:tabLst/>
              <a:defRPr/>
            </a:pPr>
            <a:r>
              <a:rPr lang="en-US" dirty="0"/>
              <a:t>We will begin with an</a:t>
            </a:r>
            <a:r>
              <a:rPr lang="en-US" baseline="0" dirty="0"/>
              <a:t> overview of view creation.  Next, we’ll take a detailed look at all of the tabs on the View Editor window.  Then we’ll look at two different, but complementary ways to create and edit views: drag-and-drop modeling, and direct SQL editing.  We will then study execution of views.  Then we will learn how to identify resources that make up complex views.  We finish by looking at Model Regeneration, and Client Metadata, and then proceed to our Lab activity.</a:t>
            </a:r>
            <a:endParaRPr lang="en-US" dirty="0"/>
          </a:p>
          <a:p>
            <a:endParaRPr lang="en-US" dirty="0"/>
          </a:p>
        </p:txBody>
      </p:sp>
    </p:spTree>
    <p:extLst>
      <p:ext uri="{BB962C8B-B14F-4D97-AF65-F5344CB8AC3E}">
        <p14:creationId xmlns:p14="http://schemas.microsoft.com/office/powerpoint/2010/main" val="1599583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0024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2820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41657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7266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561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761D3F1F-21DA-4E57-A325-EA5EF39F11D9}" type="slidenum">
              <a:rPr lang="en-US" sz="1200" smtClean="0">
                <a:solidFill>
                  <a:schemeClr val="tx1"/>
                </a:solidFill>
              </a:rPr>
              <a:pPr eaLnBrk="1" hangingPunct="1"/>
              <a:t>3</a:t>
            </a:fld>
            <a:endParaRPr lang="en-US" sz="1200">
              <a:solidFill>
                <a:schemeClr val="tx1"/>
              </a:solidFill>
            </a:endParaRPr>
          </a:p>
        </p:txBody>
      </p:sp>
      <p:sp>
        <p:nvSpPr>
          <p:cNvPr id="41987" name="Rectangle 2"/>
          <p:cNvSpPr>
            <a:spLocks noGrp="1" noRot="1" noChangeAspect="1" noChangeArrowheads="1" noTextEdit="1"/>
          </p:cNvSpPr>
          <p:nvPr>
            <p:ph type="sldImg"/>
          </p:nvPr>
        </p:nvSpPr>
        <p:spPr>
          <a:xfrm>
            <a:off x="381000" y="385763"/>
            <a:ext cx="6096000" cy="3429000"/>
          </a:xfrm>
          <a:ln/>
        </p:spPr>
      </p:sp>
      <p:sp>
        <p:nvSpPr>
          <p:cNvPr id="41988" name="Rectangle 3"/>
          <p:cNvSpPr>
            <a:spLocks noGrp="1" noChangeArrowheads="1"/>
          </p:cNvSpPr>
          <p:nvPr>
            <p:ph type="body" idx="1"/>
          </p:nvPr>
        </p:nvSpPr>
        <p:spPr>
          <a:noFill/>
        </p:spPr>
        <p:txBody>
          <a:bodyPr/>
          <a:lstStyle/>
          <a:p>
            <a:pPr marL="228600" indent="-228600" eaLnBrk="1" hangingPunct="1"/>
            <a:r>
              <a:rPr lang="en-US" dirty="0">
                <a:latin typeface="Arial" charset="0"/>
              </a:rPr>
              <a:t>The “Architectural Concepts” outlined in this diagram speak to 4 layers of views.   Each view will be described in more detail in subsequent slides.  </a:t>
            </a:r>
          </a:p>
          <a:p>
            <a:pPr marL="228600" indent="-228600" eaLnBrk="1" hangingPunct="1"/>
            <a:endParaRPr lang="en-US" dirty="0">
              <a:latin typeface="Arial" charset="0"/>
            </a:endParaRPr>
          </a:p>
          <a:p>
            <a:pPr marL="228600" indent="-228600" eaLnBrk="1" hangingPunct="1"/>
            <a:r>
              <a:rPr lang="en-US" dirty="0">
                <a:latin typeface="Arial" charset="0"/>
              </a:rPr>
              <a:t>The main theme to understand here is that the “Canonical Views” are the key to the abstraction layer.  An abstraction layer in general is put in place so that applications may access this central data authority instead of going directly to the data sources themselves.  </a:t>
            </a:r>
            <a:r>
              <a:rPr lang="en-US" dirty="0" err="1">
                <a:latin typeface="Arial" charset="0"/>
              </a:rPr>
              <a:t>Tibco</a:t>
            </a:r>
            <a:r>
              <a:rPr lang="en-US" dirty="0">
                <a:latin typeface="Arial" charset="0"/>
              </a:rPr>
              <a:t> Data Virtualization provides the mechanisms to publish Data Services through Web Services or JDBC sources.  </a:t>
            </a:r>
          </a:p>
          <a:p>
            <a:pPr marL="228600" indent="-228600" eaLnBrk="1" hangingPunct="1"/>
            <a:endParaRPr lang="en-US" dirty="0">
              <a:latin typeface="Arial" charset="0"/>
            </a:endParaRPr>
          </a:p>
          <a:p>
            <a:pPr marL="228600" indent="-228600" eaLnBrk="1" hangingPunct="1"/>
            <a:r>
              <a:rPr lang="en-US" dirty="0">
                <a:latin typeface="Arial" charset="0"/>
              </a:rPr>
              <a:t>There are many good reasons to have a data abstraction layer such as the following:  </a:t>
            </a:r>
          </a:p>
          <a:p>
            <a:pPr marL="228600" indent="-228600" eaLnBrk="1" hangingPunct="1"/>
            <a:endParaRPr lang="en-US" b="1" dirty="0">
              <a:latin typeface="Arial" charset="0"/>
            </a:endParaRPr>
          </a:p>
          <a:p>
            <a:pPr marL="228600" indent="-228600" eaLnBrk="1" hangingPunct="1">
              <a:buFontTx/>
              <a:buChar char="•"/>
            </a:pPr>
            <a:r>
              <a:rPr lang="en-US" b="1" dirty="0">
                <a:latin typeface="Arial" charset="0"/>
              </a:rPr>
              <a:t>Right information at the right time</a:t>
            </a:r>
            <a:r>
              <a:rPr lang="en-US" dirty="0">
                <a:latin typeface="Arial" charset="0"/>
              </a:rPr>
              <a:t> – Fulfill business’s complete information needs on demand by linking multiple, diverse data sources together for delivery in real-time. </a:t>
            </a:r>
            <a:endParaRPr lang="en-US" b="1" dirty="0">
              <a:latin typeface="Arial" charset="0"/>
            </a:endParaRPr>
          </a:p>
          <a:p>
            <a:pPr marL="228600" indent="-228600" eaLnBrk="1" hangingPunct="1">
              <a:buFontTx/>
              <a:buChar char="•"/>
            </a:pPr>
            <a:endParaRPr lang="en-US" b="1" dirty="0">
              <a:latin typeface="Arial" charset="0"/>
            </a:endParaRPr>
          </a:p>
          <a:p>
            <a:pPr marL="228600" indent="-228600" eaLnBrk="1" hangingPunct="1">
              <a:buFontTx/>
              <a:buChar char="•"/>
            </a:pPr>
            <a:r>
              <a:rPr lang="en-US" b="1" dirty="0">
                <a:latin typeface="Arial" charset="0"/>
              </a:rPr>
              <a:t>Business and IT model</a:t>
            </a:r>
            <a:r>
              <a:rPr lang="en-US" dirty="0">
                <a:latin typeface="Arial" charset="0"/>
              </a:rPr>
              <a:t> </a:t>
            </a:r>
            <a:r>
              <a:rPr lang="en-US" b="1" dirty="0">
                <a:latin typeface="Arial" charset="0"/>
              </a:rPr>
              <a:t>alignment </a:t>
            </a:r>
            <a:r>
              <a:rPr lang="en-US" dirty="0">
                <a:latin typeface="Arial" charset="0"/>
              </a:rPr>
              <a:t>– Gain agility, efficiency, and reuse across applications via an enterprise information model or logical business model.  Often times, known as the “Canonical” model, this abstracted approach overcomes data complexity, structure, and location issues. </a:t>
            </a:r>
            <a:endParaRPr lang="en-US" b="1" dirty="0">
              <a:latin typeface="Arial" charset="0"/>
            </a:endParaRPr>
          </a:p>
          <a:p>
            <a:pPr marL="228600" indent="-228600" eaLnBrk="1" hangingPunct="1">
              <a:buFontTx/>
              <a:buChar char="•"/>
            </a:pPr>
            <a:endParaRPr lang="en-US" b="1" dirty="0">
              <a:latin typeface="Arial" charset="0"/>
            </a:endParaRPr>
          </a:p>
          <a:p>
            <a:pPr marL="228600" indent="-228600" eaLnBrk="1" hangingPunct="1">
              <a:buFontTx/>
              <a:buChar char="•"/>
            </a:pPr>
            <a:r>
              <a:rPr lang="en-US" b="1" dirty="0">
                <a:latin typeface="Arial" charset="0"/>
              </a:rPr>
              <a:t>Business and IT change insulation </a:t>
            </a:r>
            <a:r>
              <a:rPr lang="en-US" dirty="0">
                <a:latin typeface="Arial" charset="0"/>
              </a:rPr>
              <a:t>– Insulate consuming applications from changes in the source and vice versa.  Developers create their applications based on a more stable view of the data.  Allow ongoing changes and relocation of physical data sources without impacting consumers.</a:t>
            </a:r>
            <a:endParaRPr lang="en-US" b="1" dirty="0">
              <a:latin typeface="Arial" charset="0"/>
            </a:endParaRPr>
          </a:p>
          <a:p>
            <a:pPr marL="228600" indent="-228600" eaLnBrk="1" hangingPunct="1">
              <a:buFontTx/>
              <a:buChar char="•"/>
            </a:pPr>
            <a:endParaRPr lang="en-US" b="1" dirty="0">
              <a:latin typeface="Arial" charset="0"/>
            </a:endParaRPr>
          </a:p>
          <a:p>
            <a:pPr marL="228600" indent="-228600" eaLnBrk="1" hangingPunct="1">
              <a:buFontTx/>
              <a:buChar char="•"/>
            </a:pPr>
            <a:r>
              <a:rPr lang="en-US" b="1" dirty="0">
                <a:latin typeface="Arial" charset="0"/>
              </a:rPr>
              <a:t>End-to-end control </a:t>
            </a:r>
            <a:r>
              <a:rPr lang="en-US" dirty="0">
                <a:latin typeface="Arial" charset="0"/>
              </a:rPr>
              <a:t>– Use a single platform to design, develop, manage and monitor data access and delivery processes across multiple sources and consumers.</a:t>
            </a:r>
            <a:endParaRPr lang="en-US" b="1" dirty="0">
              <a:latin typeface="Arial" charset="0"/>
            </a:endParaRPr>
          </a:p>
          <a:p>
            <a:pPr marL="228600" indent="-228600" eaLnBrk="1" hangingPunct="1">
              <a:buFontTx/>
              <a:buChar char="•"/>
            </a:pPr>
            <a:endParaRPr lang="en-US" b="1" dirty="0">
              <a:latin typeface="Arial" charset="0"/>
            </a:endParaRPr>
          </a:p>
          <a:p>
            <a:pPr marL="228600" indent="-228600" eaLnBrk="1" hangingPunct="1">
              <a:buFontTx/>
              <a:buChar char="•"/>
            </a:pPr>
            <a:r>
              <a:rPr lang="en-US" b="1" dirty="0">
                <a:latin typeface="Arial" charset="0"/>
              </a:rPr>
              <a:t>More secure data</a:t>
            </a:r>
            <a:r>
              <a:rPr lang="en-US" dirty="0">
                <a:latin typeface="Arial" charset="0"/>
              </a:rPr>
              <a:t>– Consistently apply data security rules across all data sources and consumers via a unified security methods and controls. </a:t>
            </a:r>
          </a:p>
        </p:txBody>
      </p:sp>
    </p:spTree>
    <p:extLst>
      <p:ext uri="{BB962C8B-B14F-4D97-AF65-F5344CB8AC3E}">
        <p14:creationId xmlns:p14="http://schemas.microsoft.com/office/powerpoint/2010/main" val="1527922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A2B742B-ED05-499D-B17B-CABA42ABA4F2}" type="slidenum">
              <a:rPr lang="en-US" sz="1200" smtClean="0">
                <a:solidFill>
                  <a:schemeClr val="tx1"/>
                </a:solidFill>
              </a:rPr>
              <a:pPr eaLnBrk="1" hangingPunct="1"/>
              <a:t>4</a:t>
            </a:fld>
            <a:endParaRPr lang="en-US" sz="1200">
              <a:solidFill>
                <a:schemeClr val="tx1"/>
              </a:solidFill>
            </a:endParaRPr>
          </a:p>
        </p:txBody>
      </p:sp>
      <p:sp>
        <p:nvSpPr>
          <p:cNvPr id="43011" name="Rectangle 2"/>
          <p:cNvSpPr>
            <a:spLocks noGrp="1" noRot="1" noChangeAspect="1" noChangeArrowheads="1" noTextEdit="1"/>
          </p:cNvSpPr>
          <p:nvPr>
            <p:ph type="sldImg"/>
          </p:nvPr>
        </p:nvSpPr>
        <p:spPr>
          <a:xfrm>
            <a:off x="381000" y="385763"/>
            <a:ext cx="6096000" cy="3429000"/>
          </a:xfrm>
          <a:ln/>
        </p:spPr>
      </p:sp>
      <p:sp>
        <p:nvSpPr>
          <p:cNvPr id="43012" name="Rectangle 3"/>
          <p:cNvSpPr>
            <a:spLocks noGrp="1" noChangeArrowheads="1"/>
          </p:cNvSpPr>
          <p:nvPr>
            <p:ph type="body" idx="1"/>
          </p:nvPr>
        </p:nvSpPr>
        <p:spPr>
          <a:noFill/>
        </p:spPr>
        <p:txBody>
          <a:bodyPr/>
          <a:lstStyle/>
          <a:p>
            <a:pPr marL="228600" indent="-228600" eaLnBrk="1" hangingPunct="1"/>
            <a:r>
              <a:rPr lang="en-US" b="1" dirty="0">
                <a:latin typeface="Arial" charset="0"/>
              </a:rPr>
              <a:t>Data Consumers </a:t>
            </a:r>
            <a:r>
              <a:rPr lang="en-US" dirty="0">
                <a:latin typeface="Arial" charset="0"/>
              </a:rPr>
              <a:t>–</a:t>
            </a:r>
            <a:r>
              <a:rPr lang="en-US" b="1" dirty="0">
                <a:latin typeface="Arial" charset="0"/>
              </a:rPr>
              <a:t> </a:t>
            </a:r>
            <a:r>
              <a:rPr lang="en-US" dirty="0">
                <a:latin typeface="Arial" charset="0"/>
              </a:rPr>
              <a:t>Client applications want to retrieve data in various formats and protocols.  They want to receive the data in a way that they understand.  Data Virtualization allows the consumers to format the data according to their specifications and deliver over various transport protocols including: Web Services, REST, JDBC and Java clients.</a:t>
            </a:r>
            <a:endParaRPr lang="en-US" b="1" dirty="0">
              <a:latin typeface="Arial" charset="0"/>
            </a:endParaRPr>
          </a:p>
          <a:p>
            <a:pPr marL="228600" indent="-228600" eaLnBrk="1" hangingPunct="1"/>
            <a:endParaRPr lang="en-US" b="1" dirty="0">
              <a:latin typeface="Arial" charset="0"/>
            </a:endParaRPr>
          </a:p>
          <a:p>
            <a:pPr marL="228600" indent="-228600" eaLnBrk="1" hangingPunct="1"/>
            <a:r>
              <a:rPr lang="en-US" b="1" dirty="0">
                <a:latin typeface="Arial" charset="0"/>
              </a:rPr>
              <a:t>Application Layer</a:t>
            </a:r>
            <a:r>
              <a:rPr lang="en-US" dirty="0">
                <a:latin typeface="Arial" charset="0"/>
              </a:rPr>
              <a:t> – The “Application Layer” serves to map the Business Layer into the format which each Data Consumer wants to see their data.  It might mean formatting into XML for Web services or creating views with different alias names that match the way the consumers are used to seeing their data. </a:t>
            </a:r>
            <a:endParaRPr lang="en-US" b="1" dirty="0">
              <a:latin typeface="Arial" charset="0"/>
            </a:endParaRPr>
          </a:p>
          <a:p>
            <a:pPr marL="228600" indent="-228600" eaLnBrk="1" hangingPunct="1"/>
            <a:endParaRPr lang="en-US" b="1" dirty="0">
              <a:latin typeface="Arial" charset="0"/>
            </a:endParaRPr>
          </a:p>
          <a:p>
            <a:pPr marL="228600" indent="-228600" eaLnBrk="1" hangingPunct="1"/>
            <a:r>
              <a:rPr lang="en-US" b="1" dirty="0">
                <a:latin typeface="Arial" charset="0"/>
              </a:rPr>
              <a:t>Business Layer</a:t>
            </a:r>
            <a:r>
              <a:rPr lang="en-US" dirty="0">
                <a:latin typeface="Arial" charset="0"/>
              </a:rPr>
              <a:t> – The “Business Layer” is predicated on the idea that the business has a standard or canonical way to describing key business entities such as customers and products.  In the financial industry, one often accesses information according to financial instruments and issuers amongst many other entities.  Typically, a data modeler would work with business experts and data providers to define a set of “logical” or “canonical” views that represent these business entities.   These views are reusable components that can and should be used across business lines by multiple consumers. </a:t>
            </a:r>
            <a:endParaRPr lang="en-US" b="1" dirty="0">
              <a:latin typeface="Arial" charset="0"/>
            </a:endParaRPr>
          </a:p>
          <a:p>
            <a:pPr marL="228600" indent="-228600" eaLnBrk="1" hangingPunct="1"/>
            <a:endParaRPr lang="en-US" b="1" dirty="0">
              <a:latin typeface="Arial" charset="0"/>
            </a:endParaRPr>
          </a:p>
          <a:p>
            <a:pPr marL="228600" indent="-228600" eaLnBrk="1" hangingPunct="1"/>
            <a:r>
              <a:rPr lang="en-US" b="1" dirty="0">
                <a:latin typeface="Arial" charset="0"/>
              </a:rPr>
              <a:t>Physical Layer</a:t>
            </a:r>
            <a:r>
              <a:rPr lang="en-US" dirty="0">
                <a:latin typeface="Arial" charset="0"/>
              </a:rPr>
              <a:t> – The Physical Layer provides two valuable capabilities for introspecting and mapping to the Business Layer.</a:t>
            </a:r>
          </a:p>
          <a:p>
            <a:pPr marL="228600" indent="-228600" eaLnBrk="1" hangingPunct="1"/>
            <a:endParaRPr lang="en-US" dirty="0">
              <a:latin typeface="Arial" charset="0"/>
            </a:endParaRPr>
          </a:p>
          <a:p>
            <a:pPr marL="228600" indent="-228600" eaLnBrk="1" hangingPunct="1"/>
            <a:r>
              <a:rPr lang="en-US" dirty="0">
                <a:latin typeface="Arial" charset="0"/>
              </a:rPr>
              <a:t>	The physical “Metadata” sub-layer is essentially imported from the physical data sources and used as way to onboard the metadata required by the data abstraction layer to perform its mapping functions.  As an “as-is” layer, entity names and attributes are never changed in this layer. </a:t>
            </a:r>
          </a:p>
          <a:p>
            <a:pPr marL="228600" indent="-228600" eaLnBrk="1" hangingPunct="1"/>
            <a:endParaRPr lang="en-US" dirty="0">
              <a:latin typeface="Arial" charset="0"/>
            </a:endParaRPr>
          </a:p>
          <a:p>
            <a:pPr marL="228600" indent="-228600" eaLnBrk="1" hangingPunct="1"/>
            <a:r>
              <a:rPr lang="en-US" dirty="0">
                <a:latin typeface="Arial" charset="0"/>
              </a:rPr>
              <a:t>	Ultimately, physical data sources have to be integrated into this virtualization layer.  This is done in the “Formatting” sub-layer along with simple tasks such as name aliasing, value formatting, data type casting, derived columns and light data quality mapping.  In general this layer is derived from the physical sources and performs a one-to-one mapping between the physical source attributes and their corresponding “logical/canonical” attribute name.   Naming conventions are very important and introduced in this layer. </a:t>
            </a:r>
            <a:endParaRPr lang="en-US" b="1" dirty="0">
              <a:latin typeface="Arial" charset="0"/>
            </a:endParaRPr>
          </a:p>
          <a:p>
            <a:pPr marL="228600" indent="-228600" eaLnBrk="1" hangingPunct="1"/>
            <a:endParaRPr lang="en-US" b="1" dirty="0">
              <a:latin typeface="Arial" charset="0"/>
            </a:endParaRPr>
          </a:p>
          <a:p>
            <a:pPr marL="228600" indent="-228600" eaLnBrk="1" hangingPunct="1"/>
            <a:r>
              <a:rPr lang="en-US" b="1" dirty="0">
                <a:latin typeface="Arial" charset="0"/>
              </a:rPr>
              <a:t>Data Sources</a:t>
            </a:r>
            <a:r>
              <a:rPr lang="en-US" dirty="0">
                <a:latin typeface="Arial" charset="0"/>
              </a:rPr>
              <a:t> –The data sources are the physical information assets that exist within and without an organization.  These assets may be databases, packaged applications such as SAP, Web services, Excel spreadsheets and more. </a:t>
            </a:r>
          </a:p>
          <a:p>
            <a:pPr marL="228600" indent="-228600" eaLnBrk="1" hangingPunct="1"/>
            <a:endParaRPr lang="en-US" dirty="0">
              <a:latin typeface="Arial" charset="0"/>
            </a:endParaRPr>
          </a:p>
        </p:txBody>
      </p:sp>
    </p:spTree>
    <p:extLst>
      <p:ext uri="{BB962C8B-B14F-4D97-AF65-F5344CB8AC3E}">
        <p14:creationId xmlns:p14="http://schemas.microsoft.com/office/powerpoint/2010/main" val="87149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293AC3C5-B64F-49B0-BE85-E1BA34B5B146}" type="slidenum">
              <a:rPr lang="en-US" sz="1200" smtClean="0">
                <a:solidFill>
                  <a:schemeClr val="tx1"/>
                </a:solidFill>
              </a:rPr>
              <a:pPr eaLnBrk="1" hangingPunct="1"/>
              <a:t>5</a:t>
            </a:fld>
            <a:endParaRPr lang="en-US" sz="1200">
              <a:solidFill>
                <a:schemeClr val="tx1"/>
              </a:solidFill>
            </a:endParaRPr>
          </a:p>
        </p:txBody>
      </p:sp>
      <p:sp>
        <p:nvSpPr>
          <p:cNvPr id="46083" name="Rectangle 2"/>
          <p:cNvSpPr>
            <a:spLocks noGrp="1" noRot="1" noChangeAspect="1" noChangeArrowheads="1" noTextEdit="1"/>
          </p:cNvSpPr>
          <p:nvPr>
            <p:ph type="sldImg"/>
          </p:nvPr>
        </p:nvSpPr>
        <p:spPr>
          <a:xfrm>
            <a:off x="381000" y="385763"/>
            <a:ext cx="6096000" cy="3429000"/>
          </a:xfrm>
          <a:ln/>
        </p:spPr>
      </p:sp>
      <p:sp>
        <p:nvSpPr>
          <p:cNvPr id="46084" name="Rectangle 3"/>
          <p:cNvSpPr>
            <a:spLocks noGrp="1" noChangeArrowheads="1"/>
          </p:cNvSpPr>
          <p:nvPr>
            <p:ph type="body" idx="1"/>
          </p:nvPr>
        </p:nvSpPr>
        <p:spPr>
          <a:noFill/>
        </p:spPr>
        <p:txBody>
          <a:bodyPr/>
          <a:lstStyle/>
          <a:p>
            <a:pPr marL="228600" indent="-228600" eaLnBrk="1" hangingPunct="1"/>
            <a:r>
              <a:rPr lang="en-US" dirty="0">
                <a:latin typeface="Arial" charset="0"/>
              </a:rPr>
              <a:t>The following roles and responsibilities should be considered when implementing a data abstraction layer:</a:t>
            </a:r>
          </a:p>
          <a:p>
            <a:pPr marL="228600" indent="-228600" eaLnBrk="1" hangingPunct="1"/>
            <a:endParaRPr lang="en-US" b="1" dirty="0">
              <a:latin typeface="Arial" charset="0"/>
            </a:endParaRPr>
          </a:p>
          <a:p>
            <a:pPr marL="228600" indent="-228600" eaLnBrk="1" hangingPunct="1"/>
            <a:r>
              <a:rPr lang="en-US" b="1" dirty="0">
                <a:latin typeface="Arial" charset="0"/>
              </a:rPr>
              <a:t>Application Developers</a:t>
            </a:r>
            <a:r>
              <a:rPr lang="en-US" dirty="0">
                <a:latin typeface="Arial" charset="0"/>
              </a:rPr>
              <a:t> –</a:t>
            </a:r>
            <a:r>
              <a:rPr lang="en-US" b="1" dirty="0">
                <a:latin typeface="Arial" charset="0"/>
              </a:rPr>
              <a:t> </a:t>
            </a:r>
            <a:r>
              <a:rPr lang="en-US" dirty="0">
                <a:latin typeface="Arial" charset="0"/>
              </a:rPr>
              <a:t>Application developers are concerned with the API’s and the various mechanisms by which they can access the data from the data abstraction layer.  Often times, data lineage is important to the client-side developers because they need to know the originating source.  Data Virtualization can provide data lineage from the client services views down to the physical metadata. </a:t>
            </a:r>
          </a:p>
          <a:p>
            <a:pPr marL="228600" indent="-228600" eaLnBrk="1" hangingPunct="1"/>
            <a:endParaRPr lang="en-US" b="1" dirty="0">
              <a:latin typeface="Arial" charset="0"/>
            </a:endParaRPr>
          </a:p>
          <a:p>
            <a:pPr marL="228600" indent="-228600" eaLnBrk="1" hangingPunct="1"/>
            <a:r>
              <a:rPr lang="en-US" b="1" dirty="0">
                <a:latin typeface="Arial" charset="0"/>
              </a:rPr>
              <a:t>Enterprise Data Modelers and Data Architects </a:t>
            </a:r>
            <a:r>
              <a:rPr lang="en-US" dirty="0">
                <a:latin typeface="Arial" charset="0"/>
              </a:rPr>
              <a:t>–</a:t>
            </a:r>
            <a:r>
              <a:rPr lang="en-US" b="1" dirty="0">
                <a:latin typeface="Arial" charset="0"/>
              </a:rPr>
              <a:t> </a:t>
            </a:r>
            <a:r>
              <a:rPr lang="en-US" dirty="0">
                <a:latin typeface="Arial" charset="0"/>
              </a:rPr>
              <a:t>Enterprise data modelers and data architects work with subject mater experts who know the business and use their expertise to craft logical data models.  These logical data models can be further refined into something that is closer to a logical database design which could be used as the basis for building views in the business layer.  Enterprise data modelers work with Data Virtualization developers to design effective views and services. </a:t>
            </a:r>
          </a:p>
          <a:p>
            <a:pPr marL="228600" indent="-228600" eaLnBrk="1" hangingPunct="1"/>
            <a:endParaRPr lang="en-US" b="1" dirty="0">
              <a:latin typeface="Arial" charset="0"/>
            </a:endParaRPr>
          </a:p>
          <a:p>
            <a:pPr marL="228600" indent="-228600" eaLnBrk="1" hangingPunct="1"/>
            <a:r>
              <a:rPr lang="en-US" b="1" dirty="0">
                <a:latin typeface="Arial" charset="0"/>
              </a:rPr>
              <a:t>Data Virtualization Developers</a:t>
            </a:r>
            <a:r>
              <a:rPr lang="en-US" dirty="0">
                <a:latin typeface="Arial" charset="0"/>
              </a:rPr>
              <a:t> –</a:t>
            </a:r>
            <a:r>
              <a:rPr lang="en-US" b="1" dirty="0">
                <a:latin typeface="Arial" charset="0"/>
              </a:rPr>
              <a:t> </a:t>
            </a:r>
            <a:r>
              <a:rPr lang="en-US" dirty="0">
                <a:latin typeface="Arial" charset="0"/>
              </a:rPr>
              <a:t>Data Virtualization developers are responsible for the implementation of the layers using the data virtualization middleware.  This implementation is based on the overall architecture and concepts laid forth in this document and performed in conjunction with the other teams involved.  They need to understand the application developer requirements so they can construct the API layers and views above the business layer as well as the underlying sources. Beyond lineage tools and folders available within Data Virtualization, these developers often use additional control systems to understand and manage key mappings across the various layers. </a:t>
            </a:r>
          </a:p>
          <a:p>
            <a:pPr marL="228600" indent="-228600" eaLnBrk="1" hangingPunct="1"/>
            <a:endParaRPr lang="en-US" b="1" dirty="0">
              <a:latin typeface="Arial" charset="0"/>
            </a:endParaRPr>
          </a:p>
          <a:p>
            <a:pPr marL="228600" indent="-228600" eaLnBrk="1" hangingPunct="1"/>
            <a:r>
              <a:rPr lang="en-US" b="1" dirty="0">
                <a:latin typeface="Arial" charset="0"/>
              </a:rPr>
              <a:t>Database Administrators (DBAs) and Database Modelers </a:t>
            </a:r>
            <a:r>
              <a:rPr lang="en-US" dirty="0">
                <a:latin typeface="Arial" charset="0"/>
              </a:rPr>
              <a:t>–</a:t>
            </a:r>
            <a:r>
              <a:rPr lang="en-US" b="1" dirty="0">
                <a:latin typeface="Arial" charset="0"/>
              </a:rPr>
              <a:t> </a:t>
            </a:r>
            <a:r>
              <a:rPr lang="en-US" dirty="0">
                <a:latin typeface="Arial" charset="0"/>
              </a:rPr>
              <a:t>DBAs and database modelers provide access to the physical data sources.  Further they help define logical database designs from their corresponding physical database designs and implementations.  They work with Data Virtualization developers to ensure are properly tuned and assist with creating indexes if necessary. </a:t>
            </a:r>
          </a:p>
          <a:p>
            <a:pPr marL="228600" indent="-228600" eaLnBrk="1" hangingPunct="1"/>
            <a:endParaRPr lang="en-US" b="1" dirty="0">
              <a:latin typeface="Arial" charset="0"/>
            </a:endParaRPr>
          </a:p>
          <a:p>
            <a:pPr marL="228600" indent="-228600" eaLnBrk="1" hangingPunct="1"/>
            <a:r>
              <a:rPr lang="en-US" b="1" dirty="0">
                <a:latin typeface="Arial" charset="0"/>
              </a:rPr>
              <a:t>Data Governance Teams </a:t>
            </a:r>
            <a:r>
              <a:rPr lang="en-US" dirty="0">
                <a:latin typeface="Arial" charset="0"/>
              </a:rPr>
              <a:t>– Data governance staff are involved throughout the process making sure that enterprise data access and data mapping rules are followed.  Further, they provide guidance on how data should be modeled and often help to resolve data quality issues. </a:t>
            </a:r>
          </a:p>
        </p:txBody>
      </p:sp>
    </p:spTree>
    <p:extLst>
      <p:ext uri="{BB962C8B-B14F-4D97-AF65-F5344CB8AC3E}">
        <p14:creationId xmlns:p14="http://schemas.microsoft.com/office/powerpoint/2010/main" val="306434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884614" y="8829676"/>
            <a:ext cx="2971800" cy="465138"/>
          </a:xfrm>
          <a:prstGeom prst="rect">
            <a:avLst/>
          </a:prstGeom>
          <a:noFill/>
        </p:spPr>
        <p:txBody>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fld id="{12354912-4FF2-43D6-A84C-8297F780D0F2}" type="slidenum">
              <a:rPr lang="en-US" sz="1200" smtClean="0">
                <a:solidFill>
                  <a:schemeClr val="tx1"/>
                </a:solidFill>
              </a:rPr>
              <a:pPr eaLnBrk="1" hangingPunct="1"/>
              <a:t>6</a:t>
            </a:fld>
            <a:endParaRPr lang="en-US" sz="1200">
              <a:solidFill>
                <a:schemeClr val="tx1"/>
              </a:solidFill>
            </a:endParaRPr>
          </a:p>
        </p:txBody>
      </p:sp>
      <p:sp>
        <p:nvSpPr>
          <p:cNvPr id="61443" name="Rectangle 2"/>
          <p:cNvSpPr>
            <a:spLocks noGrp="1" noRot="1" noChangeAspect="1" noChangeArrowheads="1" noTextEdit="1"/>
          </p:cNvSpPr>
          <p:nvPr>
            <p:ph type="sldImg"/>
          </p:nvPr>
        </p:nvSpPr>
        <p:spPr>
          <a:xfrm>
            <a:off x="381000" y="385763"/>
            <a:ext cx="6096000" cy="3429000"/>
          </a:xfrm>
          <a:ln/>
        </p:spPr>
      </p:sp>
      <p:sp>
        <p:nvSpPr>
          <p:cNvPr id="61444" name="Rectangle 3"/>
          <p:cNvSpPr>
            <a:spLocks noGrp="1" noChangeArrowheads="1"/>
          </p:cNvSpPr>
          <p:nvPr>
            <p:ph type="body" idx="1"/>
          </p:nvPr>
        </p:nvSpPr>
        <p:spPr>
          <a:noFill/>
        </p:spPr>
        <p:txBody>
          <a:bodyPr/>
          <a:lstStyle/>
          <a:p>
            <a:pPr eaLnBrk="1" hangingPunct="1"/>
            <a:r>
              <a:rPr lang="en-US" b="1" u="sng" dirty="0">
                <a:latin typeface="Arial" charset="0"/>
              </a:rPr>
              <a:t>SUMMARY OF KEY BENEFITS  </a:t>
            </a:r>
          </a:p>
          <a:p>
            <a:pPr eaLnBrk="1" hangingPunct="1"/>
            <a:r>
              <a:rPr lang="en-US" dirty="0">
                <a:latin typeface="Arial" charset="0"/>
              </a:rPr>
              <a:t>•  Easier to build.  Onboard new data sources faster.  Project teams can incrementally create the data abstraction layer over time and realize the reusability of existing data services. </a:t>
            </a:r>
          </a:p>
          <a:p>
            <a:pPr eaLnBrk="1" hangingPunct="1"/>
            <a:r>
              <a:rPr lang="en-US" dirty="0">
                <a:latin typeface="Arial" charset="0"/>
              </a:rPr>
              <a:t>•  Easier to maintain.  The </a:t>
            </a:r>
            <a:r>
              <a:rPr lang="en-US" dirty="0" err="1">
                <a:latin typeface="Arial" charset="0"/>
              </a:rPr>
              <a:t>Tibco</a:t>
            </a:r>
            <a:r>
              <a:rPr lang="en-US" dirty="0">
                <a:latin typeface="Arial" charset="0"/>
              </a:rPr>
              <a:t> Data Virtualization provides a place and categorization for everything which in turn allows you to be more effective at maintaining everything in its place.  </a:t>
            </a:r>
          </a:p>
          <a:p>
            <a:pPr eaLnBrk="1" hangingPunct="1"/>
            <a:r>
              <a:rPr lang="en-US" dirty="0">
                <a:latin typeface="Arial" charset="0"/>
              </a:rPr>
              <a:t>•  Single management console.  The </a:t>
            </a:r>
            <a:r>
              <a:rPr lang="en-US" dirty="0" err="1">
                <a:latin typeface="Arial" charset="0"/>
              </a:rPr>
              <a:t>Tibco</a:t>
            </a:r>
            <a:r>
              <a:rPr lang="en-US" dirty="0">
                <a:latin typeface="Arial" charset="0"/>
              </a:rPr>
              <a:t> Data Virtualization provides for a single management console for access to data which includes administration, monitoring and security. </a:t>
            </a:r>
          </a:p>
          <a:p>
            <a:pPr eaLnBrk="1" hangingPunct="1"/>
            <a:r>
              <a:rPr lang="en-US" dirty="0">
                <a:latin typeface="Arial" charset="0"/>
              </a:rPr>
              <a:t>•  Better performance.  Data Virtualization provides better performance and scalability through query optimization, caching and clustering. </a:t>
            </a:r>
          </a:p>
          <a:p>
            <a:pPr eaLnBrk="1" hangingPunct="1"/>
            <a:endParaRPr lang="en-US" dirty="0">
              <a:latin typeface="Arial" charset="0"/>
            </a:endParaRPr>
          </a:p>
        </p:txBody>
      </p:sp>
    </p:spTree>
    <p:extLst>
      <p:ext uri="{BB962C8B-B14F-4D97-AF65-F5344CB8AC3E}">
        <p14:creationId xmlns:p14="http://schemas.microsoft.com/office/powerpoint/2010/main" val="106898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5625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3812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576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42600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3" y="-364772"/>
            <a:ext cx="11055929" cy="6580910"/>
          </a:xfrm>
          <a:prstGeom prst="rect">
            <a:avLst/>
          </a:prstGeom>
        </p:spPr>
      </p:pic>
      <p:sp>
        <p:nvSpPr>
          <p:cNvPr id="4" name="Text Placeholder 11"/>
          <p:cNvSpPr>
            <a:spLocks noGrp="1"/>
          </p:cNvSpPr>
          <p:nvPr>
            <p:ph type="body" sz="quarter" idx="10" hasCustomPrompt="1"/>
          </p:nvPr>
        </p:nvSpPr>
        <p:spPr>
          <a:xfrm>
            <a:off x="478929" y="1891945"/>
            <a:ext cx="3756025" cy="1198146"/>
          </a:xfrm>
          <a:prstGeom prst="rect">
            <a:avLst/>
          </a:prstGeom>
          <a:noFill/>
          <a:ln>
            <a:noFill/>
          </a:ln>
          <a:effectLst/>
        </p:spPr>
        <p:txBody>
          <a:bodyPr wrap="square" lIns="91440" tIns="45720" rIns="91440" bIns="45720">
            <a:normAutofit/>
          </a:bodyPr>
          <a:lstStyle>
            <a:lvl1pPr marL="0" indent="0">
              <a:buNone/>
              <a:defRPr sz="3000" b="0" i="0">
                <a:ln>
                  <a:noFill/>
                </a:ln>
                <a:solidFill>
                  <a:schemeClr val="bg1"/>
                </a:solidFill>
                <a:latin typeface="+mj-lt"/>
                <a:cs typeface="Helvetica"/>
              </a:defRPr>
            </a:lvl1pPr>
          </a:lstStyle>
          <a:p>
            <a:pPr lvl="0"/>
            <a:r>
              <a:rPr lang="en-US" dirty="0"/>
              <a:t>Click to edit title</a:t>
            </a:r>
          </a:p>
        </p:txBody>
      </p:sp>
      <p:sp>
        <p:nvSpPr>
          <p:cNvPr id="5" name="Text Placeholder 13"/>
          <p:cNvSpPr>
            <a:spLocks noGrp="1"/>
          </p:cNvSpPr>
          <p:nvPr>
            <p:ph type="body" sz="quarter" idx="11" hasCustomPrompt="1"/>
          </p:nvPr>
        </p:nvSpPr>
        <p:spPr>
          <a:xfrm>
            <a:off x="479426" y="3238500"/>
            <a:ext cx="3756025" cy="469900"/>
          </a:xfrm>
          <a:prstGeom prst="rect">
            <a:avLst/>
          </a:prstGeom>
        </p:spPr>
        <p:txBody>
          <a:bodyPr lIns="91440" tIns="45720" rIns="91440" bIns="45720"/>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mn-lt"/>
                <a:cs typeface="Helvetica"/>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pic>
        <p:nvPicPr>
          <p:cNvPr id="9" name="Picture 8"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
        <p:nvSpPr>
          <p:cNvPr id="13" name="Footer Placeholder 4"/>
          <p:cNvSpPr>
            <a:spLocks noGrp="1"/>
          </p:cNvSpPr>
          <p:nvPr>
            <p:ph type="ftr" sz="quarter" idx="3"/>
          </p:nvPr>
        </p:nvSpPr>
        <p:spPr>
          <a:xfrm>
            <a:off x="2680927" y="4889181"/>
            <a:ext cx="2895600" cy="273844"/>
          </a:xfrm>
          <a:prstGeom prst="rect">
            <a:avLst/>
          </a:prstGeom>
        </p:spPr>
        <p:txBody>
          <a:bodyPr vert="horz" lIns="81639" tIns="40819" rIns="81639" bIns="40819" rtlCol="0" anchor="ctr"/>
          <a:lstStyle>
            <a:lvl1pPr algn="ctr">
              <a:defRPr sz="800">
                <a:solidFill>
                  <a:schemeClr val="bg1">
                    <a:lumMod val="8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15943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94" y="-364772"/>
            <a:ext cx="11055929" cy="6580910"/>
          </a:xfrm>
          <a:prstGeom prst="rect">
            <a:avLst/>
          </a:prstGeom>
        </p:spPr>
      </p:pic>
      <p:pic>
        <p:nvPicPr>
          <p:cNvPr id="8" name="Picture 7"/>
          <p:cNvPicPr>
            <a:picLocks noChangeAspect="1"/>
          </p:cNvPicPr>
          <p:nvPr userDrawn="1"/>
        </p:nvPicPr>
        <p:blipFill>
          <a:blip r:embed="rId3"/>
          <a:stretch>
            <a:fillRect/>
          </a:stretch>
        </p:blipFill>
        <p:spPr>
          <a:xfrm>
            <a:off x="524396" y="1342938"/>
            <a:ext cx="1853044" cy="451850"/>
          </a:xfrm>
          <a:prstGeom prst="rect">
            <a:avLst/>
          </a:prstGeom>
        </p:spPr>
      </p:pic>
      <p:sp>
        <p:nvSpPr>
          <p:cNvPr id="4" name="Text Placeholder 11"/>
          <p:cNvSpPr>
            <a:spLocks noGrp="1"/>
          </p:cNvSpPr>
          <p:nvPr>
            <p:ph type="body" sz="quarter" idx="10" hasCustomPrompt="1"/>
          </p:nvPr>
        </p:nvSpPr>
        <p:spPr>
          <a:xfrm>
            <a:off x="478928" y="1891945"/>
            <a:ext cx="3756025" cy="1198146"/>
          </a:xfrm>
          <a:prstGeom prst="rect">
            <a:avLst/>
          </a:prstGeom>
          <a:noFill/>
          <a:ln>
            <a:noFill/>
          </a:ln>
          <a:effectLst/>
        </p:spPr>
        <p:txBody>
          <a:bodyPr wrap="square">
            <a:normAutofit/>
          </a:bodyPr>
          <a:lstStyle>
            <a:lvl1pPr marL="0" indent="0">
              <a:buNone/>
              <a:defRPr sz="1600" b="0" i="0">
                <a:ln>
                  <a:noFill/>
                </a:ln>
                <a:solidFill>
                  <a:schemeClr val="bg1"/>
                </a:solidFill>
                <a:latin typeface="Gotham Light"/>
                <a:cs typeface="Gotham Light"/>
              </a:defRPr>
            </a:lvl1pPr>
          </a:lstStyle>
          <a:p>
            <a:pPr lvl="0"/>
            <a:r>
              <a:rPr lang="en-US" dirty="0"/>
              <a:t>Click to edit title</a:t>
            </a:r>
          </a:p>
        </p:txBody>
      </p:sp>
      <p:sp>
        <p:nvSpPr>
          <p:cNvPr id="5" name="Text Placeholder 13"/>
          <p:cNvSpPr>
            <a:spLocks noGrp="1"/>
          </p:cNvSpPr>
          <p:nvPr>
            <p:ph type="body" sz="quarter" idx="11" hasCustomPrompt="1"/>
          </p:nvPr>
        </p:nvSpPr>
        <p:spPr>
          <a:xfrm>
            <a:off x="479425" y="3238500"/>
            <a:ext cx="3756025" cy="469900"/>
          </a:xfrm>
          <a:prstGeom prst="rect">
            <a:avLst/>
          </a:prstGeom>
        </p:spPr>
        <p:txBody>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600" b="0" i="0" baseline="0">
                <a:solidFill>
                  <a:srgbClr val="FFFFFF"/>
                </a:solidFill>
                <a:latin typeface="Gotham Light"/>
                <a:cs typeface="Gotham 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Click to edit presenter name</a:t>
            </a:r>
          </a:p>
          <a:p>
            <a:pPr lvl="0"/>
            <a:endParaRPr lang="en-US" dirty="0"/>
          </a:p>
        </p:txBody>
      </p:sp>
      <p:sp>
        <p:nvSpPr>
          <p:cNvPr id="10" name="Footer Placeholder 3"/>
          <p:cNvSpPr>
            <a:spLocks noGrp="1"/>
          </p:cNvSpPr>
          <p:nvPr>
            <p:ph type="ftr" sz="quarter" idx="3"/>
          </p:nvPr>
        </p:nvSpPr>
        <p:spPr>
          <a:xfrm>
            <a:off x="2910840" y="4932046"/>
            <a:ext cx="2895600" cy="274637"/>
          </a:xfrm>
          <a:prstGeom prst="rect">
            <a:avLst/>
          </a:prstGeom>
        </p:spPr>
        <p:txBody>
          <a:bodyPr vert="horz" lIns="91440" tIns="45720" rIns="91440" bIns="45720" rtlCol="0" anchor="ctr"/>
          <a:lstStyle>
            <a:lvl1pPr algn="ctr">
              <a:defRPr sz="800" b="0" i="0">
                <a:solidFill>
                  <a:schemeClr val="tx1">
                    <a:tint val="75000"/>
                  </a:schemeClr>
                </a:solidFill>
                <a:latin typeface="Arial"/>
                <a:cs typeface="Arial"/>
              </a:defRPr>
            </a:lvl1pPr>
          </a:lstStyle>
          <a:p>
            <a:r>
              <a:rPr lang="en-US" dirty="0">
                <a:solidFill>
                  <a:srgbClr val="DCDDDE"/>
                </a:solidFill>
              </a:rPr>
              <a:t>© Copyright 2000-2014 TIBCO Software Inc.</a:t>
            </a:r>
          </a:p>
        </p:txBody>
      </p:sp>
    </p:spTree>
    <p:extLst>
      <p:ext uri="{BB962C8B-B14F-4D97-AF65-F5344CB8AC3E}">
        <p14:creationId xmlns:p14="http://schemas.microsoft.com/office/powerpoint/2010/main" val="3462470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711113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71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nsition 1">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spTree>
    <p:extLst>
      <p:ext uri="{BB962C8B-B14F-4D97-AF65-F5344CB8AC3E}">
        <p14:creationId xmlns:p14="http://schemas.microsoft.com/office/powerpoint/2010/main" val="4008017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nsition 2">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t="5389" r="17109" b="16454"/>
          <a:stretch/>
        </p:blipFill>
        <p:spPr>
          <a:xfrm>
            <a:off x="-20353" y="0"/>
            <a:ext cx="9164354" cy="5143500"/>
          </a:xfrm>
          <a:prstGeom prst="rect">
            <a:avLst/>
          </a:prstGeom>
        </p:spPr>
      </p:pic>
      <p:pic>
        <p:nvPicPr>
          <p:cNvPr id="4" name="Picture 3" descr="TIBCO R.eps"/>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24397" y="1304840"/>
            <a:ext cx="1865609" cy="495387"/>
          </a:xfrm>
          <a:prstGeom prst="rect">
            <a:avLst/>
          </a:prstGeom>
        </p:spPr>
      </p:pic>
    </p:spTree>
    <p:extLst>
      <p:ext uri="{BB962C8B-B14F-4D97-AF65-F5344CB8AC3E}">
        <p14:creationId xmlns:p14="http://schemas.microsoft.com/office/powerpoint/2010/main" val="238491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ransition 3">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09" b="16113"/>
          <a:stretch/>
        </p:blipFill>
        <p:spPr>
          <a:xfrm>
            <a:off x="-1549" y="-1"/>
            <a:ext cx="9145549" cy="5143501"/>
          </a:xfrm>
          <a:prstGeom prst="rect">
            <a:avLst/>
          </a:prstGeom>
        </p:spPr>
      </p:pic>
    </p:spTree>
    <p:extLst>
      <p:ext uri="{BB962C8B-B14F-4D97-AF65-F5344CB8AC3E}">
        <p14:creationId xmlns:p14="http://schemas.microsoft.com/office/powerpoint/2010/main" val="86308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Section 1">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1549" y="2194560"/>
            <a:ext cx="9144000"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cxnSp>
        <p:nvCxnSpPr>
          <p:cNvPr id="6" name="Straight Connector 5"/>
          <p:cNvCxnSpPr/>
          <p:nvPr userDrawn="1"/>
        </p:nvCxnSpPr>
        <p:spPr>
          <a:xfrm>
            <a:off x="1401798" y="2372360"/>
            <a:ext cx="0"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Title 6"/>
          <p:cNvSpPr>
            <a:spLocks noGrp="1"/>
          </p:cNvSpPr>
          <p:nvPr>
            <p:ph type="title"/>
          </p:nvPr>
        </p:nvSpPr>
        <p:spPr>
          <a:xfrm>
            <a:off x="1401798" y="2275357"/>
            <a:ext cx="7285634" cy="514324"/>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36551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Section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32030" y="1777999"/>
            <a:ext cx="9216669" cy="1564641"/>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3598" y="2429880"/>
            <a:ext cx="1040886" cy="276393"/>
          </a:xfrm>
          <a:prstGeom prst="rect">
            <a:avLst/>
          </a:prstGeom>
        </p:spPr>
      </p:pic>
      <p:sp>
        <p:nvSpPr>
          <p:cNvPr id="7" name="Title 6"/>
          <p:cNvSpPr>
            <a:spLocks noGrp="1"/>
          </p:cNvSpPr>
          <p:nvPr>
            <p:ph type="title"/>
          </p:nvPr>
        </p:nvSpPr>
        <p:spPr>
          <a:xfrm>
            <a:off x="1401798" y="1940560"/>
            <a:ext cx="7296873" cy="1239520"/>
          </a:xfrm>
          <a:prstGeom prst="rect">
            <a:avLst/>
          </a:prstGeom>
        </p:spPr>
        <p:txBody>
          <a:bodyPr vert="horz"/>
          <a:lstStyle>
            <a:lvl1pPr algn="l">
              <a:defRPr sz="32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3361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ils w/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239" y="0"/>
            <a:ext cx="9135879" cy="5164900"/>
          </a:xfrm>
          <a:prstGeom prst="rect">
            <a:avLst/>
          </a:prstGeom>
        </p:spPr>
      </p:pic>
    </p:spTree>
    <p:extLst>
      <p:ext uri="{BB962C8B-B14F-4D97-AF65-F5344CB8AC3E}">
        <p14:creationId xmlns:p14="http://schemas.microsoft.com/office/powerpoint/2010/main" val="31230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ils No Animation">
    <p:spTree>
      <p:nvGrpSpPr>
        <p:cNvPr id="1" name=""/>
        <p:cNvGrpSpPr/>
        <p:nvPr/>
      </p:nvGrpSpPr>
      <p:grpSpPr>
        <a:xfrm>
          <a:off x="0" y="0"/>
          <a:ext cx="0" cy="0"/>
          <a:chOff x="0" y="0"/>
          <a:chExt cx="0" cy="0"/>
        </a:xfrm>
      </p:grpSpPr>
      <p:pic>
        <p:nvPicPr>
          <p:cNvPr id="3" name="Picture 2" descr="TIBCO Contrails.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18" y="0"/>
            <a:ext cx="9135879" cy="5165980"/>
          </a:xfrm>
          <a:prstGeom prst="rect">
            <a:avLst/>
          </a:prstGeom>
        </p:spPr>
      </p:pic>
    </p:spTree>
    <p:extLst>
      <p:ext uri="{BB962C8B-B14F-4D97-AF65-F5344CB8AC3E}">
        <p14:creationId xmlns:p14="http://schemas.microsoft.com/office/powerpoint/2010/main" val="160637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766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BCO">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2769751" y="2076524"/>
            <a:ext cx="3567421" cy="932395"/>
          </a:xfrm>
          <a:prstGeom prst="rect">
            <a:avLst/>
          </a:prstGeom>
        </p:spPr>
      </p:pic>
    </p:spTree>
    <p:extLst>
      <p:ext uri="{BB962C8B-B14F-4D97-AF65-F5344CB8AC3E}">
        <p14:creationId xmlns:p14="http://schemas.microsoft.com/office/powerpoint/2010/main" val="16399382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BCO Blu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2"/>
            <a:ext cx="9162288" cy="5153787"/>
          </a:xfrm>
          <a:prstGeom prst="rect">
            <a:avLst/>
          </a:prstGeom>
        </p:spPr>
      </p:pic>
      <p:pic>
        <p:nvPicPr>
          <p:cNvPr id="4" name="Picture 3"/>
          <p:cNvPicPr>
            <a:picLocks noChangeAspect="1"/>
          </p:cNvPicPr>
          <p:nvPr userDrawn="1"/>
        </p:nvPicPr>
        <p:blipFill>
          <a:blip r:embed="rId3"/>
          <a:stretch>
            <a:fillRect/>
          </a:stretch>
        </p:blipFill>
        <p:spPr>
          <a:xfrm>
            <a:off x="2793492" y="2109666"/>
            <a:ext cx="3575304" cy="934454"/>
          </a:xfrm>
          <a:prstGeom prst="rect">
            <a:avLst/>
          </a:prstGeom>
        </p:spPr>
      </p:pic>
    </p:spTree>
    <p:extLst>
      <p:ext uri="{BB962C8B-B14F-4D97-AF65-F5344CB8AC3E}">
        <p14:creationId xmlns:p14="http://schemas.microsoft.com/office/powerpoint/2010/main" val="2076641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t="5436" r="16923" b="16113"/>
          <a:stretch/>
        </p:blipFill>
        <p:spPr>
          <a:xfrm>
            <a:off x="0" y="0"/>
            <a:ext cx="9144000" cy="5143500"/>
          </a:xfrm>
          <a:prstGeom prst="rect">
            <a:avLst/>
          </a:prstGeom>
        </p:spPr>
      </p:pic>
      <p:sp>
        <p:nvSpPr>
          <p:cNvPr id="3" name="TextBox 2"/>
          <p:cNvSpPr txBox="1"/>
          <p:nvPr userDrawn="1"/>
        </p:nvSpPr>
        <p:spPr>
          <a:xfrm>
            <a:off x="786712" y="1708412"/>
            <a:ext cx="2663546" cy="1754327"/>
          </a:xfrm>
          <a:prstGeom prst="rect">
            <a:avLst/>
          </a:prstGeom>
          <a:noFill/>
        </p:spPr>
        <p:txBody>
          <a:bodyPr wrap="square" rtlCol="0">
            <a:spAutoFit/>
          </a:bodyPr>
          <a:lstStyle/>
          <a:p>
            <a:r>
              <a:rPr lang="en-US" sz="5400" dirty="0">
                <a:solidFill>
                  <a:schemeClr val="tx2"/>
                </a:solidFill>
                <a:latin typeface="Arial Black"/>
                <a:cs typeface="Arial Black"/>
              </a:rPr>
              <a:t>Thank You!</a:t>
            </a:r>
          </a:p>
        </p:txBody>
      </p:sp>
    </p:spTree>
    <p:extLst>
      <p:ext uri="{BB962C8B-B14F-4D97-AF65-F5344CB8AC3E}">
        <p14:creationId xmlns:p14="http://schemas.microsoft.com/office/powerpoint/2010/main" val="1057038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9701" y="324161"/>
            <a:ext cx="8580924" cy="628650"/>
          </a:xfrm>
          <a:prstGeom prst="rect">
            <a:avLst/>
          </a:prstGeom>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5288"/>
              </a:buClr>
              <a:defRPr sz="1500"/>
            </a:lvl1pPr>
            <a:lvl2pPr marL="342900" indent="-137160">
              <a:buClr>
                <a:srgbClr val="005288"/>
              </a:buClr>
              <a:buFont typeface="Arial" pitchFamily="34" charset="0"/>
              <a:buChar char="◦"/>
              <a:defRPr sz="1350"/>
            </a:lvl2pPr>
            <a:lvl3pPr marL="548640" indent="-137160">
              <a:buClr>
                <a:srgbClr val="005288"/>
              </a:buClr>
              <a:buFont typeface="Arial" pitchFamily="34" charset="0"/>
              <a:buChar char="▪"/>
              <a:defRPr sz="1200"/>
            </a:lvl3pPr>
            <a:lvl4pPr marL="754380" indent="-137160">
              <a:buClr>
                <a:srgbClr val="005288"/>
              </a:buClr>
              <a:buFont typeface="Arial" pitchFamily="34" charset="0"/>
              <a:buChar char="–"/>
              <a:defRPr/>
            </a:lvl4pPr>
            <a:lvl5pPr>
              <a:buClr>
                <a:srgbClr val="005288"/>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p:cNvPicPr>
            <a:picLocks noChangeAspect="1"/>
          </p:cNvPicPr>
          <p:nvPr userDrawn="1"/>
        </p:nvPicPr>
        <p:blipFill>
          <a:blip r:embed="rId2"/>
          <a:stretch>
            <a:fillRect/>
          </a:stretch>
        </p:blipFill>
        <p:spPr>
          <a:xfrm>
            <a:off x="-41524" y="0"/>
            <a:ext cx="9217171" cy="730250"/>
          </a:xfrm>
          <a:prstGeom prst="rect">
            <a:avLst/>
          </a:prstGeom>
        </p:spPr>
      </p:pic>
      <p:pic>
        <p:nvPicPr>
          <p:cNvPr id="5" name="Picture 4" descr="TIBCO R.eps"/>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6" name="Straight Connector 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92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06015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11" name="Text Placeholder 23"/>
          <p:cNvSpPr>
            <a:spLocks noGrp="1"/>
          </p:cNvSpPr>
          <p:nvPr>
            <p:ph idx="1"/>
          </p:nvPr>
        </p:nvSpPr>
        <p:spPr>
          <a:xfrm>
            <a:off x="235177" y="858476"/>
            <a:ext cx="8689813" cy="3927816"/>
          </a:xfrm>
          <a:prstGeom prst="rect">
            <a:avLst/>
          </a:prstGeom>
        </p:spPr>
        <p:txBody>
          <a:bodyPr vert="horz" lIns="91440" tIns="45720" rIns="91440" bIns="45720" rtlCol="0">
            <a:normAutofit/>
          </a:bodyPr>
          <a:lstStyle>
            <a:lvl4pPr>
              <a:defRPr sz="18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19257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1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5" name="Content Placeholder 2"/>
          <p:cNvSpPr>
            <a:spLocks noGrp="1"/>
          </p:cNvSpPr>
          <p:nvPr>
            <p:ph idx="1" hasCustomPrompt="1"/>
          </p:nvPr>
        </p:nvSpPr>
        <p:spPr>
          <a:xfrm>
            <a:off x="335281"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
        <p:nvSpPr>
          <p:cNvPr id="9" name="Content Placeholder 2"/>
          <p:cNvSpPr>
            <a:spLocks noGrp="1"/>
          </p:cNvSpPr>
          <p:nvPr>
            <p:ph idx="15" hasCustomPrompt="1"/>
          </p:nvPr>
        </p:nvSpPr>
        <p:spPr>
          <a:xfrm>
            <a:off x="4663444" y="834392"/>
            <a:ext cx="4135120" cy="3940808"/>
          </a:xfrm>
          <a:prstGeom prst="rect">
            <a:avLst/>
          </a:prstGeom>
        </p:spPr>
        <p:txBody>
          <a:bodyPr/>
          <a:lstStyle>
            <a:lvl1pPr marL="285750" indent="-285750">
              <a:buFont typeface="Arial"/>
              <a:buChar char="•"/>
              <a:defRPr sz="2000" b="0" i="0" baseline="0">
                <a:latin typeface="+mn-lt"/>
                <a:cs typeface="Helvetica"/>
              </a:defRPr>
            </a:lvl1pPr>
            <a:lvl2pPr marL="742950" indent="-285750">
              <a:buFont typeface="Arial"/>
              <a:buChar char="•"/>
              <a:defRPr sz="1800" b="0" i="0" baseline="0">
                <a:latin typeface="+mn-lt"/>
                <a:cs typeface="Helvetica"/>
              </a:defRPr>
            </a:lvl2pPr>
            <a:lvl3pPr>
              <a:defRPr sz="1600" b="0" i="0" baseline="0">
                <a:latin typeface="Arial"/>
                <a:cs typeface="Helvetica"/>
              </a:defRPr>
            </a:lvl3pPr>
            <a:lvl4pPr marL="1600200" indent="-228600">
              <a:buFont typeface="Arial"/>
              <a:buChar char="•"/>
              <a:defRPr sz="1400" b="0" i="0">
                <a:latin typeface="+mn-lt"/>
                <a:cs typeface="Helvetica"/>
              </a:defRPr>
            </a:lvl4pPr>
            <a:lvl5pPr marL="2057400" indent="-228600">
              <a:buFont typeface="Arial"/>
              <a:buChar char="•"/>
              <a:defRPr sz="1400" b="0" i="0">
                <a:latin typeface="+mn-lt"/>
                <a:cs typeface="Helvetica"/>
              </a:defRPr>
            </a:lvl5pPr>
          </a:lstStyle>
          <a:p>
            <a:pPr lvl="0"/>
            <a:r>
              <a:rPr lang="en-US" dirty="0"/>
              <a:t>Primary Bullet Arial 20pt</a:t>
            </a:r>
          </a:p>
          <a:p>
            <a:pPr lvl="1"/>
            <a:r>
              <a:rPr lang="en-US" dirty="0"/>
              <a:t>Secondary Bullet Arial 18pt</a:t>
            </a:r>
          </a:p>
          <a:p>
            <a:pPr lvl="2"/>
            <a:r>
              <a:rPr lang="en-US" dirty="0"/>
              <a:t>Tertiary Bullet Arial 16pt</a:t>
            </a:r>
          </a:p>
          <a:p>
            <a:pPr lvl="3"/>
            <a:r>
              <a:rPr lang="en-US" dirty="0"/>
              <a:t>Fourth level</a:t>
            </a:r>
          </a:p>
          <a:p>
            <a:pPr lvl="4"/>
            <a:r>
              <a:rPr lang="en-US" dirty="0"/>
              <a:t>Fifth level</a:t>
            </a:r>
          </a:p>
        </p:txBody>
      </p:sp>
    </p:spTree>
    <p:extLst>
      <p:ext uri="{BB962C8B-B14F-4D97-AF65-F5344CB8AC3E}">
        <p14:creationId xmlns:p14="http://schemas.microsoft.com/office/powerpoint/2010/main" val="343122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lternative Title Only">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l="42450" t="16574" r="16621" b="15815"/>
          <a:stretch/>
        </p:blipFill>
        <p:spPr>
          <a:xfrm>
            <a:off x="4670778" y="730250"/>
            <a:ext cx="4504870" cy="4432776"/>
          </a:xfrm>
          <a:prstGeom prst="rect">
            <a:avLst/>
          </a:prstGeom>
        </p:spPr>
      </p:pic>
      <p:pic>
        <p:nvPicPr>
          <p:cNvPr id="5" name="Picture 4"/>
          <p:cNvPicPr>
            <a:picLocks noChangeAspect="1"/>
          </p:cNvPicPr>
          <p:nvPr userDrawn="1"/>
        </p:nvPicPr>
        <p:blipFill>
          <a:blip r:embed="rId3"/>
          <a:stretch>
            <a:fillRect/>
          </a:stretch>
        </p:blipFill>
        <p:spPr>
          <a:xfrm>
            <a:off x="1427301" y="0"/>
            <a:ext cx="7748346" cy="730250"/>
          </a:xfrm>
          <a:prstGeom prst="rect">
            <a:avLst/>
          </a:prstGeom>
        </p:spPr>
      </p:pic>
      <p:sp>
        <p:nvSpPr>
          <p:cNvPr id="3" name="Footer Placeholder 2"/>
          <p:cNvSpPr>
            <a:spLocks noGrp="1"/>
          </p:cNvSpPr>
          <p:nvPr>
            <p:ph type="ftr" sz="quarter" idx="10"/>
          </p:nvPr>
        </p:nvSpPr>
        <p:spPr>
          <a:xfrm>
            <a:off x="2872613" y="4889181"/>
            <a:ext cx="2895600" cy="273844"/>
          </a:xfrm>
        </p:spPr>
        <p:txBody>
          <a:body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23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4135"/>
          <a:stretch/>
        </p:blipFill>
        <p:spPr>
          <a:xfrm>
            <a:off x="0" y="727074"/>
            <a:ext cx="9144000" cy="4416425"/>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2"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6" name="Title 5"/>
          <p:cNvSpPr>
            <a:spLocks noGrp="1"/>
          </p:cNvSpPr>
          <p:nvPr>
            <p:ph type="title"/>
          </p:nvPr>
        </p:nvSpPr>
        <p:spPr/>
        <p:txBody>
          <a:bodyPr/>
          <a:lstStyle/>
          <a:p>
            <a:r>
              <a:rPr lang="en-US"/>
              <a:t>Click to edit Master title style</a:t>
            </a:r>
            <a:endParaRPr lang="en-US" dirty="0"/>
          </a:p>
        </p:txBody>
      </p:sp>
      <p:cxnSp>
        <p:nvCxnSpPr>
          <p:cNvPr id="26" name="Straight Connector 25"/>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425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identiality">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0"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8" name="Rectangle 17"/>
          <p:cNvSpPr/>
          <p:nvPr userDrawn="1"/>
        </p:nvSpPr>
        <p:spPr>
          <a:xfrm>
            <a:off x="738055" y="1927344"/>
            <a:ext cx="7667890" cy="1288814"/>
          </a:xfrm>
          <a:prstGeom prst="rect">
            <a:avLst/>
          </a:prstGeom>
        </p:spPr>
        <p:txBody>
          <a:bodyPr wrap="square" lIns="57150" tIns="28575" rIns="57150" bIns="28575">
            <a:spAutoFit/>
          </a:bodyPr>
          <a:lstStyle/>
          <a:p>
            <a:pPr marL="0" indent="0" algn="ctr">
              <a:buNone/>
            </a:pPr>
            <a:r>
              <a:rPr lang="en-US" sz="2000" dirty="0">
                <a:solidFill>
                  <a:srgbClr val="FFFFFF"/>
                </a:solidFill>
                <a:latin typeface="+mn-lt"/>
                <a:cs typeface="Helvetica"/>
              </a:rPr>
              <a:t>The following information is confidential information of TIBCO Software Inc.  Use, duplication, transmission, or republication for any purpose without the prior written consent of TIBCO is expressly prohibited.</a:t>
            </a:r>
          </a:p>
        </p:txBody>
      </p:sp>
      <p:sp>
        <p:nvSpPr>
          <p:cNvPr id="5" name="TextBox 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CONFIDENTIALITY</a:t>
            </a:r>
          </a:p>
        </p:txBody>
      </p:sp>
      <p:sp>
        <p:nvSpPr>
          <p:cNvPr id="26"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cxnSp>
        <p:nvCxnSpPr>
          <p:cNvPr id="28" name="Straight Connector 27"/>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874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31"/>
          <a:stretch/>
        </p:blipFill>
        <p:spPr>
          <a:xfrm>
            <a:off x="1" y="727074"/>
            <a:ext cx="9166226" cy="4492083"/>
          </a:xfrm>
          <a:prstGeom prst="rect">
            <a:avLst/>
          </a:prstGeom>
        </p:spPr>
      </p:pic>
      <p:cxnSp>
        <p:nvCxnSpPr>
          <p:cNvPr id="10" name="Straight Connector 9"/>
          <p:cNvCxnSpPr/>
          <p:nvPr userDrawn="1"/>
        </p:nvCxnSpPr>
        <p:spPr>
          <a:xfrm>
            <a:off x="1" y="727075"/>
            <a:ext cx="9166225" cy="0"/>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userDrawn="1"/>
        </p:nvSpPr>
        <p:spPr>
          <a:xfrm>
            <a:off x="1520351" y="118265"/>
            <a:ext cx="6885594" cy="488595"/>
          </a:xfrm>
          <a:prstGeom prst="rect">
            <a:avLst/>
          </a:prstGeom>
          <a:noFill/>
        </p:spPr>
        <p:txBody>
          <a:bodyPr wrap="square" lIns="57150" tIns="28575" rIns="57150" bIns="28575" rtlCol="0">
            <a:spAutoFit/>
          </a:bodyPr>
          <a:lstStyle/>
          <a:p>
            <a:r>
              <a:rPr lang="en-US" sz="2800" dirty="0">
                <a:solidFill>
                  <a:srgbClr val="FFFFFF"/>
                </a:solidFill>
                <a:latin typeface="+mj-lt"/>
              </a:rPr>
              <a:t>DISCLAIMER</a:t>
            </a:r>
          </a:p>
        </p:txBody>
      </p:sp>
      <p:sp>
        <p:nvSpPr>
          <p:cNvPr id="16" name="Rectangle 15"/>
          <p:cNvSpPr/>
          <p:nvPr userDrawn="1"/>
        </p:nvSpPr>
        <p:spPr>
          <a:xfrm>
            <a:off x="289288" y="843398"/>
            <a:ext cx="8630237" cy="4366579"/>
          </a:xfrm>
          <a:prstGeom prst="rect">
            <a:avLst/>
          </a:prstGeom>
        </p:spPr>
        <p:txBody>
          <a:bodyPr wrap="square" lIns="57150" tIns="28575" rIns="57150" bIns="28575">
            <a:spAutoFit/>
          </a:bodyPr>
          <a:lstStyle/>
          <a:p>
            <a:pPr marL="0" indent="0" algn="l">
              <a:buNone/>
            </a:pPr>
            <a:r>
              <a:rPr lang="en-US" sz="1400" dirty="0">
                <a:solidFill>
                  <a:srgbClr val="FFFFFF"/>
                </a:solidFill>
                <a:latin typeface="+mn-lt"/>
                <a:cs typeface="Helvetica"/>
              </a:rPr>
              <a:t>This document (including, without limitation, any product roadmap or statement of direction data) illustrates the planned testing, release and availability dates for TIBCO products and services. This document is provided for informational purposes only and its contents are subject to change without notice.  TIBCO makes no warranties, express or implied, in or relating to this document or any information in it, including, without limitation, that this document, or any information in it, is error-free or meets any conditions of merchantability or fitness for a particular purpose.  This document may not be reproduced or transmitted in any form or by any means without our prior written permission.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The material provided is for informational purposes only, and should not be relied on in making a purchasing decision.  The information is not a commitment, promise or legal obligation to deliver any material, code, or functionality.  The development, release, and timing of any features or functionality described for our products remains at our sole discretion.</a:t>
            </a:r>
          </a:p>
          <a:p>
            <a:pPr marL="0" indent="0" algn="l">
              <a:buNone/>
            </a:pPr>
            <a:endParaRPr lang="en-US" sz="1400" dirty="0">
              <a:solidFill>
                <a:srgbClr val="FFFFFF"/>
              </a:solidFill>
              <a:latin typeface="+mn-lt"/>
              <a:cs typeface="Helvetica"/>
            </a:endParaRPr>
          </a:p>
          <a:p>
            <a:pPr marL="0" indent="0" algn="l">
              <a:buNone/>
            </a:pPr>
            <a:r>
              <a:rPr lang="en-US" sz="1400" dirty="0">
                <a:solidFill>
                  <a:srgbClr val="FFFFFF"/>
                </a:solidFill>
                <a:latin typeface="+mn-lt"/>
                <a:cs typeface="Helvetica"/>
              </a:rPr>
              <a:t>During the course of this presentation TIBCO or its representatives may make forward-looking statements regarding future events, TIBCO’s future results or our future financial performance.  These statements are based on management’s current expectations.  Although we believe that the expectations reflected in the forward-looking statements contained in this presentation are reasonable, these expectations or any of the forward-looking statements could prove to be incorrect and actual results or financial performance could differ materially from those stated herein. TIBCO does not undertake to update any forward-looking statement that may be made from time to time or on its behalf.</a:t>
            </a:r>
          </a:p>
        </p:txBody>
      </p:sp>
      <p:cxnSp>
        <p:nvCxnSpPr>
          <p:cNvPr id="23" name="Straight Connector 22"/>
          <p:cNvCxnSpPr/>
          <p:nvPr userDrawn="1"/>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9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stretch>
            <a:fillRect/>
          </a:stretch>
        </p:blipFill>
        <p:spPr>
          <a:xfrm>
            <a:off x="-41524" y="0"/>
            <a:ext cx="9217171" cy="730250"/>
          </a:xfrm>
          <a:prstGeom prst="rect">
            <a:avLst/>
          </a:prstGeom>
        </p:spPr>
      </p:pic>
      <p:pic>
        <p:nvPicPr>
          <p:cNvPr id="19" name="Picture 18" descr="TIBCO R.eps"/>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2923" y="224275"/>
            <a:ext cx="1040886" cy="276393"/>
          </a:xfrm>
          <a:prstGeom prst="rect">
            <a:avLst/>
          </a:prstGeom>
        </p:spPr>
      </p:pic>
      <p:cxnSp>
        <p:nvCxnSpPr>
          <p:cNvPr id="11" name="Straight Connector 10"/>
          <p:cNvCxnSpPr/>
          <p:nvPr/>
        </p:nvCxnSpPr>
        <p:spPr>
          <a:xfrm>
            <a:off x="1323563" y="180975"/>
            <a:ext cx="1" cy="3683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1466028" y="100535"/>
            <a:ext cx="7594342" cy="5238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3"/>
          </p:nvPr>
        </p:nvSpPr>
        <p:spPr>
          <a:xfrm>
            <a:off x="3124200" y="4889181"/>
            <a:ext cx="2895600" cy="273844"/>
          </a:xfrm>
          <a:prstGeom prst="rect">
            <a:avLst/>
          </a:prstGeom>
        </p:spPr>
        <p:txBody>
          <a:bodyPr vert="horz" lIns="81639" tIns="40819" rIns="81639" bIns="40819" rtlCol="0" anchor="ctr"/>
          <a:lstStyle>
            <a:lvl1pPr algn="ctr">
              <a:defRPr sz="800">
                <a:solidFill>
                  <a:schemeClr val="bg1">
                    <a:lumMod val="65000"/>
                  </a:schemeClr>
                </a:solidFill>
              </a:defRPr>
            </a:lvl1pPr>
          </a:lstStyle>
          <a:p>
            <a:r>
              <a:rPr lang="en-US" dirty="0"/>
              <a:t>© Copyright 2000-</a:t>
            </a:r>
            <a:r>
              <a:rPr lang="is-IS" dirty="0"/>
              <a:t>2017</a:t>
            </a:r>
            <a:r>
              <a:rPr lang="en-US" dirty="0"/>
              <a:t> TIBCO Software Inc.      </a:t>
            </a:r>
          </a:p>
        </p:txBody>
      </p:sp>
      <p:sp>
        <p:nvSpPr>
          <p:cNvPr id="24"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4"/>
          </p:nvPr>
        </p:nvSpPr>
        <p:spPr>
          <a:xfrm>
            <a:off x="8081340" y="4868863"/>
            <a:ext cx="1062660" cy="274637"/>
          </a:xfrm>
          <a:prstGeom prst="rect">
            <a:avLst/>
          </a:prstGeom>
        </p:spPr>
        <p:txBody>
          <a:bodyPr vert="horz" lIns="91440" tIns="45720" rIns="91440" bIns="45720" rtlCol="0" anchor="ctr"/>
          <a:lstStyle>
            <a:lvl1pPr algn="r">
              <a:defRPr sz="800">
                <a:solidFill>
                  <a:srgbClr val="8F8F8F"/>
                </a:solidFill>
              </a:defRPr>
            </a:lvl1pPr>
          </a:lstStyle>
          <a:p>
            <a:fld id="{6D02134F-A8E5-494C-BF70-E8EADF801251}" type="slidenum">
              <a:rPr lang="en-US" smtClean="0"/>
              <a:pPr/>
              <a:t>‹#›</a:t>
            </a:fld>
            <a:endParaRPr lang="en-US"/>
          </a:p>
        </p:txBody>
      </p:sp>
      <p:sp>
        <p:nvSpPr>
          <p:cNvPr id="3" name="Date Placeholder 2"/>
          <p:cNvSpPr>
            <a:spLocks noGrp="1"/>
          </p:cNvSpPr>
          <p:nvPr>
            <p:ph type="dt" sz="half" idx="2"/>
          </p:nvPr>
        </p:nvSpPr>
        <p:spPr>
          <a:xfrm>
            <a:off x="0" y="4882473"/>
            <a:ext cx="2133600" cy="274637"/>
          </a:xfrm>
          <a:prstGeom prst="rect">
            <a:avLst/>
          </a:prstGeom>
        </p:spPr>
        <p:txBody>
          <a:bodyPr vert="horz" lIns="91440" tIns="45720" rIns="91440" bIns="45720" rtlCol="0" anchor="ctr"/>
          <a:lstStyle>
            <a:lvl1pPr algn="l">
              <a:defRPr sz="800">
                <a:solidFill>
                  <a:schemeClr val="bg2">
                    <a:lumMod val="60000"/>
                    <a:lumOff val="40000"/>
                  </a:schemeClr>
                </a:solidFill>
              </a:defRPr>
            </a:lvl1pPr>
          </a:lstStyle>
          <a:p>
            <a:fld id="{00304EB4-CF6A-424C-A418-10DCB6C4742F}" type="datetime1">
              <a:rPr lang="en-US" smtClean="0"/>
              <a:t>5/13/2020</a:t>
            </a:fld>
            <a:endParaRPr lang="en-US"/>
          </a:p>
        </p:txBody>
      </p:sp>
    </p:spTree>
    <p:extLst>
      <p:ext uri="{BB962C8B-B14F-4D97-AF65-F5344CB8AC3E}">
        <p14:creationId xmlns:p14="http://schemas.microsoft.com/office/powerpoint/2010/main" val="2160471279"/>
      </p:ext>
    </p:extLst>
  </p:cSld>
  <p:clrMap bg1="lt1" tx1="dk1" bg2="lt2" tx2="dk2" accent1="accent1" accent2="accent2" accent3="accent3" accent4="accent4" accent5="accent5" accent6="accent6" hlink="hlink" folHlink="folHlink"/>
  <p:sldLayoutIdLst>
    <p:sldLayoutId id="2147483751" r:id="rId1"/>
    <p:sldLayoutId id="2147483649" r:id="rId2"/>
    <p:sldLayoutId id="2147483753" r:id="rId3"/>
    <p:sldLayoutId id="2147483652" r:id="rId4"/>
    <p:sldLayoutId id="2147483752" r:id="rId5"/>
    <p:sldLayoutId id="2147483754" r:id="rId6"/>
    <p:sldLayoutId id="2147483659" r:id="rId7"/>
    <p:sldLayoutId id="2147483733" r:id="rId8"/>
    <p:sldLayoutId id="2147483745" r:id="rId9"/>
    <p:sldLayoutId id="2147483763"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sldNum="0" hdr="0" dt="0"/>
  <p:txStyles>
    <p:titleStyle>
      <a:lvl1pPr algn="l" defTabSz="408194" rtl="0" eaLnBrk="1" latinLnBrk="0" hangingPunct="1">
        <a:spcBef>
          <a:spcPct val="0"/>
        </a:spcBef>
        <a:buNone/>
        <a:defRPr sz="2800" kern="1200">
          <a:solidFill>
            <a:srgbClr val="FFFFFF"/>
          </a:solidFill>
          <a:latin typeface="+mj-lt"/>
          <a:ea typeface="+mj-ea"/>
          <a:cs typeface="+mj-cs"/>
        </a:defRPr>
      </a:lvl1pPr>
    </p:titleStyle>
    <p:bodyStyle>
      <a:lvl1pPr marL="306146" indent="-306146" algn="l" defTabSz="408194" rtl="0" eaLnBrk="1" latinLnBrk="0" hangingPunct="1">
        <a:spcBef>
          <a:spcPct val="20000"/>
        </a:spcBef>
        <a:buFont typeface="Arial"/>
        <a:buChar char="•"/>
        <a:defRPr sz="2400" kern="1200">
          <a:solidFill>
            <a:schemeClr val="tx1"/>
          </a:solidFill>
          <a:latin typeface="+mn-lt"/>
          <a:ea typeface="+mn-ea"/>
          <a:cs typeface="+mn-cs"/>
        </a:defRPr>
      </a:lvl1pPr>
      <a:lvl2pPr marL="663315" indent="-255121" algn="l" defTabSz="408194" rtl="0" eaLnBrk="1" latinLnBrk="0" hangingPunct="1">
        <a:spcBef>
          <a:spcPct val="20000"/>
        </a:spcBef>
        <a:buFont typeface="Arial"/>
        <a:buChar char="•"/>
        <a:defRPr sz="2000" kern="1200">
          <a:solidFill>
            <a:schemeClr val="tx1"/>
          </a:solidFill>
          <a:latin typeface="+mn-lt"/>
          <a:ea typeface="+mn-ea"/>
          <a:cs typeface="+mn-cs"/>
        </a:defRPr>
      </a:lvl2pPr>
      <a:lvl3pPr marL="1020485" indent="-204097" algn="l" defTabSz="408194" rtl="0" eaLnBrk="1" latinLnBrk="0" hangingPunct="1">
        <a:spcBef>
          <a:spcPct val="20000"/>
        </a:spcBef>
        <a:buFont typeface="Arial"/>
        <a:buChar char="•"/>
        <a:defRPr sz="2000" kern="1200">
          <a:solidFill>
            <a:schemeClr val="tx1"/>
          </a:solidFill>
          <a:latin typeface="+mn-lt"/>
          <a:ea typeface="+mn-ea"/>
          <a:cs typeface="+mn-cs"/>
        </a:defRPr>
      </a:lvl3pPr>
      <a:lvl4pPr marL="1428679" indent="-204097" algn="l" defTabSz="408194" rtl="0" eaLnBrk="1" latinLnBrk="0" hangingPunct="1">
        <a:spcBef>
          <a:spcPct val="20000"/>
        </a:spcBef>
        <a:buFont typeface="Arial"/>
        <a:buChar char="•"/>
        <a:defRPr sz="1600" kern="1200">
          <a:solidFill>
            <a:schemeClr val="tx1"/>
          </a:solidFill>
          <a:latin typeface="+mn-lt"/>
          <a:ea typeface="+mn-ea"/>
          <a:cs typeface="+mn-cs"/>
        </a:defRPr>
      </a:lvl4pPr>
      <a:lvl5pPr marL="1836873" indent="-204097" algn="l" defTabSz="408194" rtl="0" eaLnBrk="1" latinLnBrk="0" hangingPunct="1">
        <a:spcBef>
          <a:spcPct val="20000"/>
        </a:spcBef>
        <a:buFont typeface="Arial"/>
        <a:buChar char="•"/>
        <a:tabLst>
          <a:tab pos="117475" algn="l"/>
        </a:tabLst>
        <a:defRPr sz="1600" kern="1200">
          <a:solidFill>
            <a:schemeClr val="tx1"/>
          </a:solidFill>
          <a:latin typeface="+mn-lt"/>
          <a:ea typeface="+mn-ea"/>
          <a:cs typeface="+mn-cs"/>
        </a:defRPr>
      </a:lvl5pPr>
      <a:lvl6pPr marL="2245066" indent="-204097" algn="l" defTabSz="408194" rtl="0" eaLnBrk="1" latinLnBrk="0" hangingPunct="1">
        <a:spcBef>
          <a:spcPct val="20000"/>
        </a:spcBef>
        <a:buFont typeface="Arial"/>
        <a:buChar char="•"/>
        <a:defRPr sz="1800" kern="1200">
          <a:solidFill>
            <a:schemeClr val="tx1"/>
          </a:solidFill>
          <a:latin typeface="+mn-lt"/>
          <a:ea typeface="+mn-ea"/>
          <a:cs typeface="+mn-cs"/>
        </a:defRPr>
      </a:lvl6pPr>
      <a:lvl7pPr marL="2653260" indent="-204097" algn="l" defTabSz="408194" rtl="0" eaLnBrk="1" latinLnBrk="0" hangingPunct="1">
        <a:spcBef>
          <a:spcPct val="20000"/>
        </a:spcBef>
        <a:buFont typeface="Arial"/>
        <a:buChar char="•"/>
        <a:defRPr sz="1800" kern="1200">
          <a:solidFill>
            <a:schemeClr val="tx1"/>
          </a:solidFill>
          <a:latin typeface="+mn-lt"/>
          <a:ea typeface="+mn-ea"/>
          <a:cs typeface="+mn-cs"/>
        </a:defRPr>
      </a:lvl7pPr>
      <a:lvl8pPr marL="3061454" indent="-204097" algn="l" defTabSz="408194" rtl="0" eaLnBrk="1" latinLnBrk="0" hangingPunct="1">
        <a:spcBef>
          <a:spcPct val="20000"/>
        </a:spcBef>
        <a:buFont typeface="Arial"/>
        <a:buChar char="•"/>
        <a:defRPr sz="1800" kern="1200">
          <a:solidFill>
            <a:schemeClr val="tx1"/>
          </a:solidFill>
          <a:latin typeface="+mn-lt"/>
          <a:ea typeface="+mn-ea"/>
          <a:cs typeface="+mn-cs"/>
        </a:defRPr>
      </a:lvl8pPr>
      <a:lvl9pPr marL="3469648" indent="-204097" algn="l" defTabSz="408194"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23"/>
          <p:cNvSpPr>
            <a:spLocks noGrp="1"/>
          </p:cNvSpPr>
          <p:nvPr>
            <p:ph type="body" idx="1"/>
          </p:nvPr>
        </p:nvSpPr>
        <p:spPr>
          <a:xfrm>
            <a:off x="235177" y="858476"/>
            <a:ext cx="8689813" cy="39278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2047677"/>
      </p:ext>
    </p:extLst>
  </p:cSld>
  <p:clrMap bg1="lt1" tx1="dk1" bg2="lt2" tx2="dk2" accent1="accent1" accent2="accent2" accent3="accent3" accent4="accent4" accent5="accent5" accent6="accent6" hlink="hlink" folHlink="folHlink"/>
  <p:sldLayoutIdLst>
    <p:sldLayoutId id="2147483747" r:id="rId1"/>
    <p:sldLayoutId id="2147483749" r:id="rId2"/>
    <p:sldLayoutId id="2147483750" r:id="rId3"/>
    <p:sldLayoutId id="2147483748" r:id="rId4"/>
    <p:sldLayoutId id="2147483755" r:id="rId5"/>
    <p:sldLayoutId id="2147483756" r:id="rId6"/>
    <p:sldLayoutId id="2147483757" r:id="rId7"/>
    <p:sldLayoutId id="2147483758" r:id="rId8"/>
    <p:sldLayoutId id="2147483759" r:id="rId9"/>
    <p:sldLayoutId id="2147483760" r:id="rId10"/>
    <p:sldLayoutId id="2147483761" r:id="rId11"/>
    <p:sldLayoutId id="2147483766" r:id="rId12"/>
  </p:sldLayoutIdLst>
  <p:hf sldNum="0" hdr="0" dt="0"/>
  <p:txStyles>
    <p:titleStyle>
      <a:lvl1pPr algn="ctr" defTabSz="285750" rtl="0" eaLnBrk="1" latinLnBrk="0" hangingPunct="1">
        <a:spcBef>
          <a:spcPct val="0"/>
        </a:spcBef>
        <a:buNone/>
        <a:defRPr sz="2800" kern="1200">
          <a:solidFill>
            <a:schemeClr val="tx1"/>
          </a:solidFill>
          <a:latin typeface="+mj-lt"/>
          <a:ea typeface="+mj-ea"/>
          <a:cs typeface="+mj-cs"/>
        </a:defRPr>
      </a:lvl1pPr>
    </p:titleStyle>
    <p:bodyStyle>
      <a:lvl1pPr marL="214313" indent="-214313" algn="l" defTabSz="285750" rtl="0" eaLnBrk="1" latinLnBrk="0" hangingPunct="1">
        <a:spcBef>
          <a:spcPct val="20000"/>
        </a:spcBef>
        <a:buFont typeface="Arial"/>
        <a:buChar char="•"/>
        <a:defRPr sz="2000" kern="1200">
          <a:solidFill>
            <a:schemeClr val="tx1"/>
          </a:solidFill>
          <a:latin typeface="+mn-lt"/>
          <a:ea typeface="+mn-ea"/>
          <a:cs typeface="+mn-cs"/>
        </a:defRPr>
      </a:lvl1pPr>
      <a:lvl2pPr marL="464344" indent="-178594" algn="l" defTabSz="285750" rtl="0" eaLnBrk="1" latinLnBrk="0" hangingPunct="1">
        <a:spcBef>
          <a:spcPct val="20000"/>
        </a:spcBef>
        <a:buFont typeface="Arial"/>
        <a:buChar char="–"/>
        <a:defRPr sz="1800" kern="1200">
          <a:solidFill>
            <a:schemeClr val="tx1"/>
          </a:solidFill>
          <a:latin typeface="+mn-lt"/>
          <a:ea typeface="+mn-ea"/>
          <a:cs typeface="+mn-cs"/>
        </a:defRPr>
      </a:lvl2pPr>
      <a:lvl3pPr marL="714375" indent="-142875" algn="l" defTabSz="285750" rtl="0" eaLnBrk="1" latinLnBrk="0" hangingPunct="1">
        <a:spcBef>
          <a:spcPct val="20000"/>
        </a:spcBef>
        <a:buFont typeface="Arial"/>
        <a:buChar char="•"/>
        <a:defRPr sz="1500" kern="1200">
          <a:solidFill>
            <a:schemeClr val="tx1"/>
          </a:solidFill>
          <a:latin typeface="+mn-lt"/>
          <a:ea typeface="+mn-ea"/>
          <a:cs typeface="+mn-cs"/>
        </a:defRPr>
      </a:lvl3pPr>
      <a:lvl4pPr marL="1000125" indent="-142875" algn="l" defTabSz="285750" rtl="0" eaLnBrk="1" latinLnBrk="0" hangingPunct="1">
        <a:spcBef>
          <a:spcPct val="20000"/>
        </a:spcBef>
        <a:buFont typeface="Arial"/>
        <a:buChar char="–"/>
        <a:defRPr sz="1300" kern="1200">
          <a:solidFill>
            <a:schemeClr val="tx1"/>
          </a:solidFill>
          <a:latin typeface="+mn-lt"/>
          <a:ea typeface="+mn-ea"/>
          <a:cs typeface="+mn-cs"/>
        </a:defRPr>
      </a:lvl4pPr>
      <a:lvl5pPr marL="1285875" indent="-142875" algn="l" defTabSz="285750" rtl="0" eaLnBrk="1" latinLnBrk="0" hangingPunct="1">
        <a:spcBef>
          <a:spcPct val="20000"/>
        </a:spcBef>
        <a:buFont typeface="Arial"/>
        <a:buChar char="»"/>
        <a:defRPr sz="1300" kern="1200">
          <a:solidFill>
            <a:schemeClr val="tx1"/>
          </a:solidFill>
          <a:latin typeface="+mn-lt"/>
          <a:ea typeface="+mn-ea"/>
          <a:cs typeface="+mn-cs"/>
        </a:defRPr>
      </a:lvl5pPr>
      <a:lvl6pPr marL="1571625" indent="-142875" algn="l" defTabSz="285750" rtl="0" eaLnBrk="1" latinLnBrk="0" hangingPunct="1">
        <a:spcBef>
          <a:spcPct val="20000"/>
        </a:spcBef>
        <a:buFont typeface="Arial"/>
        <a:buChar char="•"/>
        <a:defRPr sz="1300" kern="1200">
          <a:solidFill>
            <a:schemeClr val="tx1"/>
          </a:solidFill>
          <a:latin typeface="+mn-lt"/>
          <a:ea typeface="+mn-ea"/>
          <a:cs typeface="+mn-cs"/>
        </a:defRPr>
      </a:lvl6pPr>
      <a:lvl7pPr marL="1857375" indent="-142875" algn="l" defTabSz="285750" rtl="0" eaLnBrk="1" latinLnBrk="0" hangingPunct="1">
        <a:spcBef>
          <a:spcPct val="20000"/>
        </a:spcBef>
        <a:buFont typeface="Arial"/>
        <a:buChar char="•"/>
        <a:defRPr sz="1300" kern="1200">
          <a:solidFill>
            <a:schemeClr val="tx1"/>
          </a:solidFill>
          <a:latin typeface="+mn-lt"/>
          <a:ea typeface="+mn-ea"/>
          <a:cs typeface="+mn-cs"/>
        </a:defRPr>
      </a:lvl7pPr>
      <a:lvl8pPr marL="2143125" indent="-142875" algn="l" defTabSz="285750" rtl="0" eaLnBrk="1" latinLnBrk="0" hangingPunct="1">
        <a:spcBef>
          <a:spcPct val="20000"/>
        </a:spcBef>
        <a:buFont typeface="Arial"/>
        <a:buChar char="•"/>
        <a:defRPr sz="1300" kern="1200">
          <a:solidFill>
            <a:schemeClr val="tx1"/>
          </a:solidFill>
          <a:latin typeface="+mn-lt"/>
          <a:ea typeface="+mn-ea"/>
          <a:cs typeface="+mn-cs"/>
        </a:defRPr>
      </a:lvl8pPr>
      <a:lvl9pPr marL="2428875" indent="-142875" algn="l" defTabSz="285750" rtl="0" eaLnBrk="1" latinLnBrk="0" hangingPunct="1">
        <a:spcBef>
          <a:spcPct val="20000"/>
        </a:spcBef>
        <a:buFont typeface="Arial"/>
        <a:buChar char="•"/>
        <a:defRPr sz="1300" kern="1200">
          <a:solidFill>
            <a:schemeClr val="tx1"/>
          </a:solidFill>
          <a:latin typeface="+mn-lt"/>
          <a:ea typeface="+mn-ea"/>
          <a:cs typeface="+mn-cs"/>
        </a:defRPr>
      </a:lvl9pPr>
    </p:bodyStyle>
    <p:otherStyle>
      <a:defPPr>
        <a:defRPr lang="en-US"/>
      </a:defPPr>
      <a:lvl1pPr marL="0" algn="l" defTabSz="285750" rtl="0" eaLnBrk="1" latinLnBrk="0" hangingPunct="1">
        <a:defRPr sz="1100" kern="1200">
          <a:solidFill>
            <a:schemeClr val="tx1"/>
          </a:solidFill>
          <a:latin typeface="+mn-lt"/>
          <a:ea typeface="+mn-ea"/>
          <a:cs typeface="+mn-cs"/>
        </a:defRPr>
      </a:lvl1pPr>
      <a:lvl2pPr marL="285750" algn="l" defTabSz="285750" rtl="0" eaLnBrk="1" latinLnBrk="0" hangingPunct="1">
        <a:defRPr sz="1100" kern="1200">
          <a:solidFill>
            <a:schemeClr val="tx1"/>
          </a:solidFill>
          <a:latin typeface="+mn-lt"/>
          <a:ea typeface="+mn-ea"/>
          <a:cs typeface="+mn-cs"/>
        </a:defRPr>
      </a:lvl2pPr>
      <a:lvl3pPr marL="571500" algn="l" defTabSz="285750" rtl="0" eaLnBrk="1" latinLnBrk="0" hangingPunct="1">
        <a:defRPr sz="1100" kern="1200">
          <a:solidFill>
            <a:schemeClr val="tx1"/>
          </a:solidFill>
          <a:latin typeface="+mn-lt"/>
          <a:ea typeface="+mn-ea"/>
          <a:cs typeface="+mn-cs"/>
        </a:defRPr>
      </a:lvl3pPr>
      <a:lvl4pPr marL="857250" algn="l" defTabSz="285750" rtl="0" eaLnBrk="1" latinLnBrk="0" hangingPunct="1">
        <a:defRPr sz="1100" kern="1200">
          <a:solidFill>
            <a:schemeClr val="tx1"/>
          </a:solidFill>
          <a:latin typeface="+mn-lt"/>
          <a:ea typeface="+mn-ea"/>
          <a:cs typeface="+mn-cs"/>
        </a:defRPr>
      </a:lvl4pPr>
      <a:lvl5pPr marL="1143000" algn="l" defTabSz="285750" rtl="0" eaLnBrk="1" latinLnBrk="0" hangingPunct="1">
        <a:defRPr sz="1100" kern="1200">
          <a:solidFill>
            <a:schemeClr val="tx1"/>
          </a:solidFill>
          <a:latin typeface="+mn-lt"/>
          <a:ea typeface="+mn-ea"/>
          <a:cs typeface="+mn-cs"/>
        </a:defRPr>
      </a:lvl5pPr>
      <a:lvl6pPr marL="1428750" algn="l" defTabSz="285750" rtl="0" eaLnBrk="1" latinLnBrk="0" hangingPunct="1">
        <a:defRPr sz="1100" kern="1200">
          <a:solidFill>
            <a:schemeClr val="tx1"/>
          </a:solidFill>
          <a:latin typeface="+mn-lt"/>
          <a:ea typeface="+mn-ea"/>
          <a:cs typeface="+mn-cs"/>
        </a:defRPr>
      </a:lvl6pPr>
      <a:lvl7pPr marL="1714500" algn="l" defTabSz="285750" rtl="0" eaLnBrk="1" latinLnBrk="0" hangingPunct="1">
        <a:defRPr sz="1100" kern="1200">
          <a:solidFill>
            <a:schemeClr val="tx1"/>
          </a:solidFill>
          <a:latin typeface="+mn-lt"/>
          <a:ea typeface="+mn-ea"/>
          <a:cs typeface="+mn-cs"/>
        </a:defRPr>
      </a:lvl7pPr>
      <a:lvl8pPr marL="2000250" algn="l" defTabSz="285750" rtl="0" eaLnBrk="1" latinLnBrk="0" hangingPunct="1">
        <a:defRPr sz="1100" kern="1200">
          <a:solidFill>
            <a:schemeClr val="tx1"/>
          </a:solidFill>
          <a:latin typeface="+mn-lt"/>
          <a:ea typeface="+mn-ea"/>
          <a:cs typeface="+mn-cs"/>
        </a:defRPr>
      </a:lvl8pPr>
      <a:lvl9pPr marL="2286000" algn="l" defTabSz="285750" rtl="0" eaLnBrk="1" latinLnBrk="0" hangingPunct="1">
        <a:defRPr sz="1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0"/>
          </p:nvPr>
        </p:nvSpPr>
        <p:spPr>
          <a:xfrm>
            <a:off x="478929" y="1891945"/>
            <a:ext cx="3141602" cy="1198146"/>
          </a:xfrm>
          <a:prstGeom prst="rect">
            <a:avLst/>
          </a:prstGeom>
        </p:spPr>
        <p:txBody>
          <a:bodyPr>
            <a:noAutofit/>
          </a:bodyPr>
          <a:lstStyle/>
          <a:p>
            <a:r>
              <a:rPr lang="en-US" sz="2200" dirty="0"/>
              <a:t>Data Virtualization</a:t>
            </a:r>
          </a:p>
          <a:p>
            <a:endParaRPr lang="en-US" sz="2200" dirty="0"/>
          </a:p>
          <a:p>
            <a:r>
              <a:rPr lang="en-US" sz="2200" dirty="0"/>
              <a:t>Data Abstraction Best Practices Overview</a:t>
            </a:r>
          </a:p>
        </p:txBody>
      </p:sp>
      <p:sp>
        <p:nvSpPr>
          <p:cNvPr id="15" name="Text Placeholder 14"/>
          <p:cNvSpPr>
            <a:spLocks noGrp="1"/>
          </p:cNvSpPr>
          <p:nvPr>
            <p:ph type="body" sz="quarter" idx="11"/>
          </p:nvPr>
        </p:nvSpPr>
        <p:spPr>
          <a:xfrm>
            <a:off x="478927" y="4013074"/>
            <a:ext cx="3756025" cy="469900"/>
          </a:xfrm>
          <a:prstGeom prst="rect">
            <a:avLst/>
          </a:prstGeom>
        </p:spPr>
        <p:txBody>
          <a:bodyPr>
            <a:normAutofit fontScale="77500" lnSpcReduction="20000"/>
          </a:bodyPr>
          <a:lstStyle/>
          <a:p>
            <a:r>
              <a:rPr lang="en-US" dirty="0"/>
              <a:t>Presenter</a:t>
            </a:r>
          </a:p>
          <a:p>
            <a:r>
              <a:rPr lang="en-US" dirty="0"/>
              <a:t>Title</a:t>
            </a:r>
          </a:p>
        </p:txBody>
      </p:sp>
      <p:sp>
        <p:nvSpPr>
          <p:cNvPr id="16" name="Footer Placeholder 15"/>
          <p:cNvSpPr>
            <a:spLocks noGrp="1"/>
          </p:cNvSpPr>
          <p:nvPr>
            <p:ph type="ftr" sz="quarter" idx="3"/>
          </p:nvPr>
        </p:nvSpPr>
        <p:spPr/>
        <p:txBody>
          <a:bodyPr/>
          <a:lstStyle/>
          <a:p>
            <a:r>
              <a:rPr lang="en-US" dirty="0">
                <a:solidFill>
                  <a:srgbClr val="DCDDDE"/>
                </a:solidFill>
              </a:rPr>
              <a:t>© Copyright 2000-2017 TIBCO Software Inc.</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0530" y="734012"/>
            <a:ext cx="5029199" cy="3770151"/>
          </a:xfrm>
          <a:prstGeom prst="rect">
            <a:avLst/>
          </a:prstGeom>
        </p:spPr>
      </p:pic>
    </p:spTree>
    <p:extLst>
      <p:ext uri="{BB962C8B-B14F-4D97-AF65-F5344CB8AC3E}">
        <p14:creationId xmlns:p14="http://schemas.microsoft.com/office/powerpoint/2010/main" val="245284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A9A-17FF-495F-9AE8-4245A7C8FBA8}"/>
              </a:ext>
            </a:extLst>
          </p:cNvPr>
          <p:cNvSpPr>
            <a:spLocks noGrp="1"/>
          </p:cNvSpPr>
          <p:nvPr>
            <p:ph type="title"/>
          </p:nvPr>
        </p:nvSpPr>
        <p:spPr/>
        <p:txBody>
          <a:bodyPr/>
          <a:lstStyle/>
          <a:p>
            <a:r>
              <a:rPr lang="en-US" dirty="0"/>
              <a:t>View Generation APIs</a:t>
            </a:r>
          </a:p>
        </p:txBody>
      </p:sp>
      <p:sp>
        <p:nvSpPr>
          <p:cNvPr id="3" name="Content Placeholder 2">
            <a:extLst>
              <a:ext uri="{FF2B5EF4-FFF2-40B4-BE49-F238E27FC236}">
                <a16:creationId xmlns:a16="http://schemas.microsoft.com/office/drawing/2014/main" id="{C8FB9A17-FBB4-4F2D-AC7A-4AB1CEBB2FDB}"/>
              </a:ext>
            </a:extLst>
          </p:cNvPr>
          <p:cNvSpPr>
            <a:spLocks noGrp="1"/>
          </p:cNvSpPr>
          <p:nvPr>
            <p:ph idx="1"/>
          </p:nvPr>
        </p:nvSpPr>
        <p:spPr/>
        <p:txBody>
          <a:bodyPr>
            <a:normAutofit/>
          </a:bodyPr>
          <a:lstStyle/>
          <a:p>
            <a:r>
              <a:rPr lang="en-US" i="1" dirty="0" err="1">
                <a:solidFill>
                  <a:srgbClr val="3D8DFF"/>
                </a:solidFill>
              </a:rPr>
              <a:t>generateDatasourceList</a:t>
            </a:r>
            <a:r>
              <a:rPr lang="en-US" dirty="0"/>
              <a:t> – a generic API to list the resources and columns for a given source path.</a:t>
            </a:r>
          </a:p>
          <a:p>
            <a:pPr lvl="1"/>
            <a:r>
              <a:rPr lang="en-US" i="1" dirty="0" err="1">
                <a:solidFill>
                  <a:srgbClr val="3D8DFF"/>
                </a:solidFill>
              </a:rPr>
              <a:t>generateDatasourceListCSV</a:t>
            </a:r>
            <a:r>
              <a:rPr lang="en-US" dirty="0"/>
              <a:t> – output a list of resources and columns to a file</a:t>
            </a:r>
          </a:p>
          <a:p>
            <a:pPr lvl="1"/>
            <a:r>
              <a:rPr lang="en-US" i="1" dirty="0" err="1">
                <a:solidFill>
                  <a:srgbClr val="3D8DFF"/>
                </a:solidFill>
              </a:rPr>
              <a:t>generateDatasourceListDB</a:t>
            </a:r>
            <a:r>
              <a:rPr lang="en-US" dirty="0"/>
              <a:t> – output to a database table</a:t>
            </a:r>
          </a:p>
          <a:p>
            <a:r>
              <a:rPr lang="en-US" i="1" dirty="0" err="1">
                <a:solidFill>
                  <a:srgbClr val="3D8DFF"/>
                </a:solidFill>
              </a:rPr>
              <a:t>generateCRUDOperations</a:t>
            </a:r>
            <a:r>
              <a:rPr lang="en-US" dirty="0"/>
              <a:t> – generate insert/update/delete procedures for perform “CRUD” operations</a:t>
            </a:r>
          </a:p>
          <a:p>
            <a:pPr lvl="1"/>
            <a:r>
              <a:rPr lang="en-US" i="1" dirty="0" err="1">
                <a:solidFill>
                  <a:srgbClr val="3D8DFF"/>
                </a:solidFill>
              </a:rPr>
              <a:t>generateTypeDefinitions</a:t>
            </a:r>
            <a:r>
              <a:rPr lang="en-US" dirty="0"/>
              <a:t> – generate a type definitions procedure</a:t>
            </a:r>
          </a:p>
        </p:txBody>
      </p:sp>
      <p:sp>
        <p:nvSpPr>
          <p:cNvPr id="4" name="Footer Placeholder 3">
            <a:extLst>
              <a:ext uri="{FF2B5EF4-FFF2-40B4-BE49-F238E27FC236}">
                <a16:creationId xmlns:a16="http://schemas.microsoft.com/office/drawing/2014/main" id="{B535105D-F249-472D-8C11-CFBFD0A8440D}"/>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Tree>
    <p:extLst>
      <p:ext uri="{BB962C8B-B14F-4D97-AF65-F5344CB8AC3E}">
        <p14:creationId xmlns:p14="http://schemas.microsoft.com/office/powerpoint/2010/main" val="165104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9D584-5B7E-4F2E-A5DD-DCAEC54C616B}"/>
              </a:ext>
            </a:extLst>
          </p:cNvPr>
          <p:cNvSpPr>
            <a:spLocks noGrp="1"/>
          </p:cNvSpPr>
          <p:nvPr>
            <p:ph type="title"/>
          </p:nvPr>
        </p:nvSpPr>
        <p:spPr/>
        <p:txBody>
          <a:bodyPr/>
          <a:lstStyle/>
          <a:p>
            <a:r>
              <a:rPr lang="en-US" dirty="0"/>
              <a:t>Feature 2: Dynamic File Framework</a:t>
            </a:r>
          </a:p>
        </p:txBody>
      </p:sp>
    </p:spTree>
    <p:extLst>
      <p:ext uri="{BB962C8B-B14F-4D97-AF65-F5344CB8AC3E}">
        <p14:creationId xmlns:p14="http://schemas.microsoft.com/office/powerpoint/2010/main" val="836359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A9A-17FF-495F-9AE8-4245A7C8FBA8}"/>
              </a:ext>
            </a:extLst>
          </p:cNvPr>
          <p:cNvSpPr>
            <a:spLocks noGrp="1"/>
          </p:cNvSpPr>
          <p:nvPr>
            <p:ph type="title"/>
          </p:nvPr>
        </p:nvSpPr>
        <p:spPr/>
        <p:txBody>
          <a:bodyPr/>
          <a:lstStyle/>
          <a:p>
            <a:r>
              <a:rPr lang="en-US" dirty="0"/>
              <a:t>Dynamic File Framework</a:t>
            </a:r>
          </a:p>
        </p:txBody>
      </p:sp>
      <p:sp>
        <p:nvSpPr>
          <p:cNvPr id="3" name="Content Placeholder 2">
            <a:extLst>
              <a:ext uri="{FF2B5EF4-FFF2-40B4-BE49-F238E27FC236}">
                <a16:creationId xmlns:a16="http://schemas.microsoft.com/office/drawing/2014/main" id="{C8FB9A17-FBB4-4F2D-AC7A-4AB1CEBB2FDB}"/>
              </a:ext>
            </a:extLst>
          </p:cNvPr>
          <p:cNvSpPr>
            <a:spLocks noGrp="1"/>
          </p:cNvSpPr>
          <p:nvPr>
            <p:ph idx="1"/>
          </p:nvPr>
        </p:nvSpPr>
        <p:spPr/>
        <p:txBody>
          <a:bodyPr>
            <a:normAutofit/>
          </a:bodyPr>
          <a:lstStyle/>
          <a:p>
            <a:pPr lvl="0"/>
            <a:r>
              <a:rPr lang="en-US" dirty="0"/>
              <a:t>Auto-publish files from file system to DV published database folder</a:t>
            </a:r>
          </a:p>
          <a:p>
            <a:pPr lvl="0"/>
            <a:r>
              <a:rPr lang="en-US" dirty="0"/>
              <a:t>Auto-delete files by removing them from the file system</a:t>
            </a:r>
          </a:p>
          <a:p>
            <a:pPr lvl="0"/>
            <a:r>
              <a:rPr lang="en-US" dirty="0"/>
              <a:t>Invoke API via JDBC or Web Services</a:t>
            </a:r>
          </a:p>
          <a:p>
            <a:pPr lvl="0"/>
            <a:r>
              <a:rPr lang="en-US" dirty="0"/>
              <a:t>Automatically sends email when one of the API actions are invoked.</a:t>
            </a:r>
          </a:p>
          <a:p>
            <a:pPr lvl="0"/>
            <a:r>
              <a:rPr lang="en-US" dirty="0"/>
              <a:t>Ability to configure file framework at the project level in order to apply permissions on folders.</a:t>
            </a:r>
          </a:p>
          <a:p>
            <a:pPr lvl="0"/>
            <a:r>
              <a:rPr lang="en-US" dirty="0"/>
              <a:t>Logs activity in a database table.</a:t>
            </a:r>
          </a:p>
        </p:txBody>
      </p:sp>
      <p:sp>
        <p:nvSpPr>
          <p:cNvPr id="4" name="Footer Placeholder 3">
            <a:extLst>
              <a:ext uri="{FF2B5EF4-FFF2-40B4-BE49-F238E27FC236}">
                <a16:creationId xmlns:a16="http://schemas.microsoft.com/office/drawing/2014/main" id="{B535105D-F249-472D-8C11-CFBFD0A8440D}"/>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Tree>
    <p:extLst>
      <p:ext uri="{BB962C8B-B14F-4D97-AF65-F5344CB8AC3E}">
        <p14:creationId xmlns:p14="http://schemas.microsoft.com/office/powerpoint/2010/main" val="3992754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A9A-17FF-495F-9AE8-4245A7C8FBA8}"/>
              </a:ext>
            </a:extLst>
          </p:cNvPr>
          <p:cNvSpPr>
            <a:spLocks noGrp="1"/>
          </p:cNvSpPr>
          <p:nvPr>
            <p:ph type="title"/>
          </p:nvPr>
        </p:nvSpPr>
        <p:spPr/>
        <p:txBody>
          <a:bodyPr/>
          <a:lstStyle/>
          <a:p>
            <a:r>
              <a:rPr lang="en-US" dirty="0"/>
              <a:t>Dynamic File Framework APIs</a:t>
            </a:r>
          </a:p>
        </p:txBody>
      </p:sp>
      <p:sp>
        <p:nvSpPr>
          <p:cNvPr id="3" name="Content Placeholder 2">
            <a:extLst>
              <a:ext uri="{FF2B5EF4-FFF2-40B4-BE49-F238E27FC236}">
                <a16:creationId xmlns:a16="http://schemas.microsoft.com/office/drawing/2014/main" id="{C8FB9A17-FBB4-4F2D-AC7A-4AB1CEBB2FDB}"/>
              </a:ext>
            </a:extLst>
          </p:cNvPr>
          <p:cNvSpPr>
            <a:spLocks noGrp="1"/>
          </p:cNvSpPr>
          <p:nvPr>
            <p:ph idx="1"/>
          </p:nvPr>
        </p:nvSpPr>
        <p:spPr>
          <a:xfrm>
            <a:off x="235177" y="858475"/>
            <a:ext cx="8689813" cy="4030705"/>
          </a:xfrm>
        </p:spPr>
        <p:txBody>
          <a:bodyPr>
            <a:normAutofit fontScale="92500"/>
          </a:bodyPr>
          <a:lstStyle/>
          <a:p>
            <a:pPr lvl="0"/>
            <a:r>
              <a:rPr lang="en-US" dirty="0"/>
              <a:t>Invoke API via JDBC or Web Services</a:t>
            </a:r>
          </a:p>
          <a:p>
            <a:pPr lvl="1"/>
            <a:r>
              <a:rPr lang="en-US" i="1" dirty="0" err="1">
                <a:solidFill>
                  <a:srgbClr val="3D8DFF"/>
                </a:solidFill>
              </a:rPr>
              <a:t>dynamicFileList</a:t>
            </a:r>
            <a:r>
              <a:rPr lang="en-US" dirty="0"/>
              <a:t> – list the file, metadata, and published resources.</a:t>
            </a:r>
          </a:p>
          <a:p>
            <a:pPr lvl="1"/>
            <a:r>
              <a:rPr lang="en-US" i="1" dirty="0" err="1">
                <a:solidFill>
                  <a:srgbClr val="3D8DFF"/>
                </a:solidFill>
              </a:rPr>
              <a:t>dynamicFileCreate</a:t>
            </a:r>
            <a:r>
              <a:rPr lang="en-US" dirty="0"/>
              <a:t> – register a file to be created within the framework.</a:t>
            </a:r>
          </a:p>
          <a:p>
            <a:pPr lvl="1"/>
            <a:r>
              <a:rPr lang="en-US" i="1" dirty="0" err="1">
                <a:solidFill>
                  <a:srgbClr val="3D8DFF"/>
                </a:solidFill>
              </a:rPr>
              <a:t>dynamicFileRemove</a:t>
            </a:r>
            <a:r>
              <a:rPr lang="en-US" dirty="0"/>
              <a:t> – register a file to be removed from the framework.  Removes file and all views in all layers.</a:t>
            </a:r>
          </a:p>
          <a:p>
            <a:pPr lvl="1"/>
            <a:r>
              <a:rPr lang="en-US" i="1" dirty="0" err="1">
                <a:solidFill>
                  <a:srgbClr val="3D8DFF"/>
                </a:solidFill>
              </a:rPr>
              <a:t>dynamicFileCleanup</a:t>
            </a:r>
            <a:r>
              <a:rPr lang="en-US" dirty="0"/>
              <a:t> – register an action to perform a clean-up on CSV and Excel files.</a:t>
            </a:r>
          </a:p>
          <a:p>
            <a:pPr lvl="1"/>
            <a:r>
              <a:rPr lang="en-US" i="1" dirty="0" err="1">
                <a:solidFill>
                  <a:srgbClr val="3D8DFF"/>
                </a:solidFill>
              </a:rPr>
              <a:t>dynamicFileRebuild</a:t>
            </a:r>
            <a:r>
              <a:rPr lang="en-US" dirty="0"/>
              <a:t> – rebuild a broken file/view lineage.</a:t>
            </a:r>
          </a:p>
          <a:p>
            <a:pPr lvl="1"/>
            <a:r>
              <a:rPr lang="en-US" i="1" dirty="0" err="1">
                <a:solidFill>
                  <a:srgbClr val="3D8DFF"/>
                </a:solidFill>
              </a:rPr>
              <a:t>dynamicFileAutoPublish</a:t>
            </a:r>
            <a:r>
              <a:rPr lang="en-US" dirty="0"/>
              <a:t> – automatically register any files in the file system that have not been added to TDV.</a:t>
            </a:r>
          </a:p>
          <a:p>
            <a:pPr lvl="1"/>
            <a:r>
              <a:rPr lang="en-US" i="1" dirty="0" err="1">
                <a:solidFill>
                  <a:srgbClr val="3D8DFF"/>
                </a:solidFill>
              </a:rPr>
              <a:t>emailAddUser</a:t>
            </a:r>
            <a:r>
              <a:rPr lang="en-US" dirty="0"/>
              <a:t> / </a:t>
            </a:r>
            <a:r>
              <a:rPr lang="en-US" i="1" dirty="0" err="1">
                <a:solidFill>
                  <a:srgbClr val="3D8DFF"/>
                </a:solidFill>
              </a:rPr>
              <a:t>emailAddUserList</a:t>
            </a:r>
            <a:r>
              <a:rPr lang="en-US" dirty="0"/>
              <a:t> – add a user/users list of emails to the “DYNAMIC_FILE_EMAIL” database table.</a:t>
            </a:r>
          </a:p>
          <a:p>
            <a:pPr lvl="0"/>
            <a:endParaRPr lang="en-US" dirty="0"/>
          </a:p>
        </p:txBody>
      </p:sp>
      <p:sp>
        <p:nvSpPr>
          <p:cNvPr id="4" name="Footer Placeholder 3">
            <a:extLst>
              <a:ext uri="{FF2B5EF4-FFF2-40B4-BE49-F238E27FC236}">
                <a16:creationId xmlns:a16="http://schemas.microsoft.com/office/drawing/2014/main" id="{B535105D-F249-472D-8C11-CFBFD0A8440D}"/>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Tree>
    <p:extLst>
      <p:ext uri="{BB962C8B-B14F-4D97-AF65-F5344CB8AC3E}">
        <p14:creationId xmlns:p14="http://schemas.microsoft.com/office/powerpoint/2010/main" val="152295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A9A-17FF-495F-9AE8-4245A7C8FBA8}"/>
              </a:ext>
            </a:extLst>
          </p:cNvPr>
          <p:cNvSpPr>
            <a:spLocks noGrp="1"/>
          </p:cNvSpPr>
          <p:nvPr>
            <p:ph type="title"/>
          </p:nvPr>
        </p:nvSpPr>
        <p:spPr/>
        <p:txBody>
          <a:bodyPr/>
          <a:lstStyle/>
          <a:p>
            <a:r>
              <a:rPr lang="en-US" dirty="0"/>
              <a:t>Dynamic File Framework Triggers</a:t>
            </a:r>
          </a:p>
        </p:txBody>
      </p:sp>
      <p:sp>
        <p:nvSpPr>
          <p:cNvPr id="3" name="Content Placeholder 2">
            <a:extLst>
              <a:ext uri="{FF2B5EF4-FFF2-40B4-BE49-F238E27FC236}">
                <a16:creationId xmlns:a16="http://schemas.microsoft.com/office/drawing/2014/main" id="{C8FB9A17-FBB4-4F2D-AC7A-4AB1CEBB2FDB}"/>
              </a:ext>
            </a:extLst>
          </p:cNvPr>
          <p:cNvSpPr>
            <a:spLocks noGrp="1"/>
          </p:cNvSpPr>
          <p:nvPr>
            <p:ph idx="1"/>
          </p:nvPr>
        </p:nvSpPr>
        <p:spPr/>
        <p:txBody>
          <a:bodyPr>
            <a:normAutofit lnSpcReduction="10000"/>
          </a:bodyPr>
          <a:lstStyle/>
          <a:p>
            <a:pPr lvl="0"/>
            <a:r>
              <a:rPr lang="en-US" dirty="0"/>
              <a:t>Central Dynamic File Processing Trigger</a:t>
            </a:r>
          </a:p>
          <a:p>
            <a:pPr lvl="1"/>
            <a:r>
              <a:rPr lang="en-US" i="1" dirty="0" err="1">
                <a:solidFill>
                  <a:srgbClr val="3D8DFF"/>
                </a:solidFill>
              </a:rPr>
              <a:t>DynamicFileFrameworkProcessTrigger</a:t>
            </a:r>
            <a:r>
              <a:rPr lang="en-US" dirty="0"/>
              <a:t> – Processes all requests that are registered into the database table “DYNAMIC_FILE_QUEUE”.</a:t>
            </a:r>
          </a:p>
          <a:p>
            <a:r>
              <a:rPr lang="en-US" dirty="0"/>
              <a:t>Project-level Triggers</a:t>
            </a:r>
          </a:p>
          <a:p>
            <a:pPr lvl="1"/>
            <a:r>
              <a:rPr lang="en-US" i="1" dirty="0" err="1">
                <a:solidFill>
                  <a:srgbClr val="3D8DFF"/>
                </a:solidFill>
              </a:rPr>
              <a:t>DynamicFileFrameworkAutoPublishTrigger</a:t>
            </a:r>
            <a:r>
              <a:rPr lang="en-US" dirty="0"/>
              <a:t> – A timer-based trigger that periodically checks the configured file system for new files.</a:t>
            </a:r>
          </a:p>
          <a:p>
            <a:pPr lvl="1"/>
            <a:r>
              <a:rPr lang="en-US" i="1" dirty="0" err="1">
                <a:solidFill>
                  <a:srgbClr val="3D8DFF"/>
                </a:solidFill>
              </a:rPr>
              <a:t>DynamicFileFrameworkCleanupTrigger</a:t>
            </a:r>
            <a:r>
              <a:rPr lang="en-US" dirty="0"/>
              <a:t> – A timer-based trigger that periodically issues a clean-up command for CSV and Excel data sources.</a:t>
            </a:r>
          </a:p>
          <a:p>
            <a:pPr lvl="2"/>
            <a:r>
              <a:rPr lang="en-US" dirty="0"/>
              <a:t>Cleans up views that are no longer associated with a file.</a:t>
            </a:r>
          </a:p>
          <a:p>
            <a:pPr lvl="2"/>
            <a:r>
              <a:rPr lang="en-US" dirty="0"/>
              <a:t>Cleans up files and views that have exceeded their retention policy.</a:t>
            </a:r>
          </a:p>
        </p:txBody>
      </p:sp>
      <p:sp>
        <p:nvSpPr>
          <p:cNvPr id="4" name="Footer Placeholder 3">
            <a:extLst>
              <a:ext uri="{FF2B5EF4-FFF2-40B4-BE49-F238E27FC236}">
                <a16:creationId xmlns:a16="http://schemas.microsoft.com/office/drawing/2014/main" id="{B535105D-F249-472D-8C11-CFBFD0A8440D}"/>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Tree>
    <p:extLst>
      <p:ext uri="{BB962C8B-B14F-4D97-AF65-F5344CB8AC3E}">
        <p14:creationId xmlns:p14="http://schemas.microsoft.com/office/powerpoint/2010/main" val="3876039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2360574-C1D7-4FDC-A36C-BC46DBE97934}"/>
              </a:ext>
            </a:extLst>
          </p:cNvPr>
          <p:cNvPicPr>
            <a:picLocks noChangeAspect="1"/>
          </p:cNvPicPr>
          <p:nvPr/>
        </p:nvPicPr>
        <p:blipFill>
          <a:blip r:embed="rId2"/>
          <a:stretch>
            <a:fillRect/>
          </a:stretch>
        </p:blipFill>
        <p:spPr>
          <a:xfrm>
            <a:off x="5799456" y="2500649"/>
            <a:ext cx="3289129" cy="2406306"/>
          </a:xfrm>
          <a:prstGeom prst="rect">
            <a:avLst/>
          </a:prstGeom>
        </p:spPr>
      </p:pic>
      <p:sp>
        <p:nvSpPr>
          <p:cNvPr id="2" name="Title 1">
            <a:extLst>
              <a:ext uri="{FF2B5EF4-FFF2-40B4-BE49-F238E27FC236}">
                <a16:creationId xmlns:a16="http://schemas.microsoft.com/office/drawing/2014/main" id="{E82AB418-99E6-46B8-85BB-C057A0CF2657}"/>
              </a:ext>
            </a:extLst>
          </p:cNvPr>
          <p:cNvSpPr>
            <a:spLocks noGrp="1"/>
          </p:cNvSpPr>
          <p:nvPr>
            <p:ph type="title"/>
          </p:nvPr>
        </p:nvSpPr>
        <p:spPr/>
        <p:txBody>
          <a:bodyPr/>
          <a:lstStyle/>
          <a:p>
            <a:r>
              <a:rPr lang="en-US" dirty="0"/>
              <a:t>Dynamic File Walk-Through [Setup]</a:t>
            </a:r>
          </a:p>
        </p:txBody>
      </p:sp>
      <p:sp>
        <p:nvSpPr>
          <p:cNvPr id="3" name="Content Placeholder 2">
            <a:extLst>
              <a:ext uri="{FF2B5EF4-FFF2-40B4-BE49-F238E27FC236}">
                <a16:creationId xmlns:a16="http://schemas.microsoft.com/office/drawing/2014/main" id="{99D001BF-8644-4723-9D01-895457D2E309}"/>
              </a:ext>
            </a:extLst>
          </p:cNvPr>
          <p:cNvSpPr>
            <a:spLocks noGrp="1"/>
          </p:cNvSpPr>
          <p:nvPr>
            <p:ph idx="1"/>
          </p:nvPr>
        </p:nvSpPr>
        <p:spPr/>
        <p:txBody>
          <a:bodyPr/>
          <a:lstStyle/>
          <a:p>
            <a:r>
              <a:rPr lang="en-US" dirty="0"/>
              <a:t>Automatically generate the Dynamic File folders/resources</a:t>
            </a:r>
          </a:p>
          <a:p>
            <a:pPr lvl="1"/>
            <a:r>
              <a:rPr lang="en-US" dirty="0"/>
              <a:t>Requirement – file system directory must exist to start</a:t>
            </a:r>
          </a:p>
          <a:p>
            <a:pPr lvl="1"/>
            <a:r>
              <a:rPr lang="en-US" dirty="0"/>
              <a:t>Copy “</a:t>
            </a:r>
            <a:r>
              <a:rPr lang="en-US" dirty="0" err="1"/>
              <a:t>example_Create_or_Remove</a:t>
            </a:r>
            <a:r>
              <a:rPr lang="en-US" dirty="0"/>
              <a:t>”</a:t>
            </a:r>
          </a:p>
          <a:p>
            <a:pPr lvl="1"/>
            <a:endParaRPr lang="en-US" dirty="0"/>
          </a:p>
          <a:p>
            <a:pPr lvl="1"/>
            <a:endParaRPr lang="en-US" dirty="0"/>
          </a:p>
          <a:p>
            <a:pPr lvl="1"/>
            <a:endParaRPr lang="en-US" dirty="0"/>
          </a:p>
          <a:p>
            <a:pPr lvl="1"/>
            <a:endParaRPr lang="en-US" dirty="0"/>
          </a:p>
          <a:p>
            <a:pPr lvl="1"/>
            <a:r>
              <a:rPr lang="en-US" dirty="0"/>
              <a:t>Modify variables for paths and email.</a:t>
            </a:r>
          </a:p>
          <a:p>
            <a:pPr lvl="1"/>
            <a:r>
              <a:rPr lang="en-US" dirty="0"/>
              <a:t>Generate project folders and resources</a:t>
            </a:r>
          </a:p>
        </p:txBody>
      </p:sp>
      <p:sp>
        <p:nvSpPr>
          <p:cNvPr id="4" name="Footer Placeholder 3">
            <a:extLst>
              <a:ext uri="{FF2B5EF4-FFF2-40B4-BE49-F238E27FC236}">
                <a16:creationId xmlns:a16="http://schemas.microsoft.com/office/drawing/2014/main" id="{85634A14-3DFA-480E-A937-6A1D38965FB2}"/>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cxnSp>
        <p:nvCxnSpPr>
          <p:cNvPr id="8" name="Straight Arrow Connector 7">
            <a:extLst>
              <a:ext uri="{FF2B5EF4-FFF2-40B4-BE49-F238E27FC236}">
                <a16:creationId xmlns:a16="http://schemas.microsoft.com/office/drawing/2014/main" id="{F048E5FD-5308-4AA0-B510-05BE32414250}"/>
              </a:ext>
            </a:extLst>
          </p:cNvPr>
          <p:cNvCxnSpPr>
            <a:cxnSpLocks/>
          </p:cNvCxnSpPr>
          <p:nvPr/>
        </p:nvCxnSpPr>
        <p:spPr>
          <a:xfrm flipV="1">
            <a:off x="2683211" y="3248787"/>
            <a:ext cx="54298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7B439122-0275-4C30-B561-CD3022653681}"/>
              </a:ext>
            </a:extLst>
          </p:cNvPr>
          <p:cNvPicPr>
            <a:picLocks noChangeAspect="1"/>
          </p:cNvPicPr>
          <p:nvPr/>
        </p:nvPicPr>
        <p:blipFill>
          <a:blip r:embed="rId3"/>
          <a:stretch>
            <a:fillRect/>
          </a:stretch>
        </p:blipFill>
        <p:spPr>
          <a:xfrm>
            <a:off x="1111373" y="2057400"/>
            <a:ext cx="1512865" cy="1259125"/>
          </a:xfrm>
          <a:prstGeom prst="rect">
            <a:avLst/>
          </a:prstGeom>
        </p:spPr>
      </p:pic>
      <p:cxnSp>
        <p:nvCxnSpPr>
          <p:cNvPr id="10" name="Straight Arrow Connector 9">
            <a:extLst>
              <a:ext uri="{FF2B5EF4-FFF2-40B4-BE49-F238E27FC236}">
                <a16:creationId xmlns:a16="http://schemas.microsoft.com/office/drawing/2014/main" id="{40EA3CAE-4AB5-4496-BF5E-D6645C343A68}"/>
              </a:ext>
            </a:extLst>
          </p:cNvPr>
          <p:cNvCxnSpPr>
            <a:cxnSpLocks/>
          </p:cNvCxnSpPr>
          <p:nvPr/>
        </p:nvCxnSpPr>
        <p:spPr>
          <a:xfrm flipV="1">
            <a:off x="5197503" y="3010633"/>
            <a:ext cx="601953" cy="6796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79B18B33-D842-4CA2-B534-62A310D2BC51}"/>
              </a:ext>
            </a:extLst>
          </p:cNvPr>
          <p:cNvPicPr>
            <a:picLocks noChangeAspect="1"/>
          </p:cNvPicPr>
          <p:nvPr/>
        </p:nvPicPr>
        <p:blipFill>
          <a:blip r:embed="rId4"/>
          <a:stretch>
            <a:fillRect/>
          </a:stretch>
        </p:blipFill>
        <p:spPr>
          <a:xfrm>
            <a:off x="1411111" y="4205255"/>
            <a:ext cx="2291264" cy="629137"/>
          </a:xfrm>
          <a:prstGeom prst="rect">
            <a:avLst/>
          </a:prstGeom>
        </p:spPr>
      </p:pic>
      <p:pic>
        <p:nvPicPr>
          <p:cNvPr id="14" name="Picture 13">
            <a:extLst>
              <a:ext uri="{FF2B5EF4-FFF2-40B4-BE49-F238E27FC236}">
                <a16:creationId xmlns:a16="http://schemas.microsoft.com/office/drawing/2014/main" id="{824A594B-8717-4CB6-A0EE-72E75C389BAB}"/>
              </a:ext>
            </a:extLst>
          </p:cNvPr>
          <p:cNvPicPr>
            <a:picLocks noChangeAspect="1"/>
          </p:cNvPicPr>
          <p:nvPr/>
        </p:nvPicPr>
        <p:blipFill>
          <a:blip r:embed="rId5"/>
          <a:stretch>
            <a:fillRect/>
          </a:stretch>
        </p:blipFill>
        <p:spPr>
          <a:xfrm>
            <a:off x="3293669" y="2082595"/>
            <a:ext cx="2202905" cy="1233930"/>
          </a:xfrm>
          <a:prstGeom prst="rect">
            <a:avLst/>
          </a:prstGeom>
        </p:spPr>
      </p:pic>
    </p:spTree>
    <p:extLst>
      <p:ext uri="{BB962C8B-B14F-4D97-AF65-F5344CB8AC3E}">
        <p14:creationId xmlns:p14="http://schemas.microsoft.com/office/powerpoint/2010/main" val="168122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B418-99E6-46B8-85BB-C057A0CF2657}"/>
              </a:ext>
            </a:extLst>
          </p:cNvPr>
          <p:cNvSpPr>
            <a:spLocks noGrp="1"/>
          </p:cNvSpPr>
          <p:nvPr>
            <p:ph type="title"/>
          </p:nvPr>
        </p:nvSpPr>
        <p:spPr/>
        <p:txBody>
          <a:bodyPr/>
          <a:lstStyle/>
          <a:p>
            <a:r>
              <a:rPr lang="en-US" dirty="0"/>
              <a:t>Dynamic File Walk-Through [Generate]</a:t>
            </a:r>
          </a:p>
        </p:txBody>
      </p:sp>
      <p:sp>
        <p:nvSpPr>
          <p:cNvPr id="3" name="Content Placeholder 2">
            <a:extLst>
              <a:ext uri="{FF2B5EF4-FFF2-40B4-BE49-F238E27FC236}">
                <a16:creationId xmlns:a16="http://schemas.microsoft.com/office/drawing/2014/main" id="{99D001BF-8644-4723-9D01-895457D2E309}"/>
              </a:ext>
            </a:extLst>
          </p:cNvPr>
          <p:cNvSpPr>
            <a:spLocks noGrp="1"/>
          </p:cNvSpPr>
          <p:nvPr>
            <p:ph idx="1"/>
          </p:nvPr>
        </p:nvSpPr>
        <p:spPr/>
        <p:txBody>
          <a:bodyPr/>
          <a:lstStyle/>
          <a:p>
            <a:r>
              <a:rPr lang="en-US" dirty="0"/>
              <a:t>Generated folders</a:t>
            </a:r>
          </a:p>
          <a:p>
            <a:pPr lvl="1"/>
            <a:r>
              <a:rPr lang="en-US" dirty="0"/>
              <a:t>Shared folder layers</a:t>
            </a:r>
          </a:p>
          <a:p>
            <a:pPr lvl="1"/>
            <a:endParaRPr lang="en-US" dirty="0"/>
          </a:p>
          <a:p>
            <a:pPr lvl="1"/>
            <a:endParaRPr lang="en-US" dirty="0"/>
          </a:p>
          <a:p>
            <a:pPr lvl="1"/>
            <a:r>
              <a:rPr lang="en-US" dirty="0"/>
              <a:t>Published database</a:t>
            </a:r>
          </a:p>
          <a:p>
            <a:pPr lvl="1"/>
            <a:endParaRPr lang="en-US" dirty="0"/>
          </a:p>
          <a:p>
            <a:pPr lvl="1"/>
            <a:endParaRPr lang="en-US" dirty="0"/>
          </a:p>
          <a:p>
            <a:pPr lvl="1"/>
            <a:r>
              <a:rPr lang="en-US" dirty="0"/>
              <a:t>Published web services</a:t>
            </a:r>
          </a:p>
          <a:p>
            <a:pPr lvl="1"/>
            <a:r>
              <a:rPr lang="en-US" dirty="0"/>
              <a:t>File System files</a:t>
            </a:r>
          </a:p>
        </p:txBody>
      </p:sp>
      <p:sp>
        <p:nvSpPr>
          <p:cNvPr id="4" name="Footer Placeholder 3">
            <a:extLst>
              <a:ext uri="{FF2B5EF4-FFF2-40B4-BE49-F238E27FC236}">
                <a16:creationId xmlns:a16="http://schemas.microsoft.com/office/drawing/2014/main" id="{85634A14-3DFA-480E-A937-6A1D38965FB2}"/>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cxnSp>
        <p:nvCxnSpPr>
          <p:cNvPr id="10" name="Straight Arrow Connector 9">
            <a:extLst>
              <a:ext uri="{FF2B5EF4-FFF2-40B4-BE49-F238E27FC236}">
                <a16:creationId xmlns:a16="http://schemas.microsoft.com/office/drawing/2014/main" id="{40EA3CAE-4AB5-4496-BF5E-D6645C343A68}"/>
              </a:ext>
            </a:extLst>
          </p:cNvPr>
          <p:cNvCxnSpPr>
            <a:cxnSpLocks/>
          </p:cNvCxnSpPr>
          <p:nvPr/>
        </p:nvCxnSpPr>
        <p:spPr>
          <a:xfrm>
            <a:off x="3401997" y="1462850"/>
            <a:ext cx="2806779" cy="5014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47E27113-1C21-4769-A088-E178E8F98B3B}"/>
              </a:ext>
            </a:extLst>
          </p:cNvPr>
          <p:cNvPicPr>
            <a:picLocks noChangeAspect="1"/>
          </p:cNvPicPr>
          <p:nvPr/>
        </p:nvPicPr>
        <p:blipFill>
          <a:blip r:embed="rId3"/>
          <a:stretch>
            <a:fillRect/>
          </a:stretch>
        </p:blipFill>
        <p:spPr>
          <a:xfrm>
            <a:off x="6208776" y="930038"/>
            <a:ext cx="1929674" cy="4050196"/>
          </a:xfrm>
          <a:prstGeom prst="rect">
            <a:avLst/>
          </a:prstGeom>
        </p:spPr>
      </p:pic>
      <p:pic>
        <p:nvPicPr>
          <p:cNvPr id="16" name="Picture 15">
            <a:extLst>
              <a:ext uri="{FF2B5EF4-FFF2-40B4-BE49-F238E27FC236}">
                <a16:creationId xmlns:a16="http://schemas.microsoft.com/office/drawing/2014/main" id="{1A9FD6A4-B407-4257-8FE1-D98790885645}"/>
              </a:ext>
            </a:extLst>
          </p:cNvPr>
          <p:cNvPicPr>
            <a:picLocks noChangeAspect="1"/>
          </p:cNvPicPr>
          <p:nvPr/>
        </p:nvPicPr>
        <p:blipFill>
          <a:blip r:embed="rId4"/>
          <a:stretch>
            <a:fillRect/>
          </a:stretch>
        </p:blipFill>
        <p:spPr>
          <a:xfrm>
            <a:off x="3840561" y="2067222"/>
            <a:ext cx="1679590" cy="1254551"/>
          </a:xfrm>
          <a:prstGeom prst="rect">
            <a:avLst/>
          </a:prstGeom>
        </p:spPr>
      </p:pic>
      <p:pic>
        <p:nvPicPr>
          <p:cNvPr id="17" name="Picture 16">
            <a:extLst>
              <a:ext uri="{FF2B5EF4-FFF2-40B4-BE49-F238E27FC236}">
                <a16:creationId xmlns:a16="http://schemas.microsoft.com/office/drawing/2014/main" id="{54F96C92-91DC-4C91-B5D6-A6FC3DA3623B}"/>
              </a:ext>
            </a:extLst>
          </p:cNvPr>
          <p:cNvPicPr>
            <a:picLocks noChangeAspect="1"/>
          </p:cNvPicPr>
          <p:nvPr/>
        </p:nvPicPr>
        <p:blipFill>
          <a:blip r:embed="rId5"/>
          <a:stretch>
            <a:fillRect/>
          </a:stretch>
        </p:blipFill>
        <p:spPr>
          <a:xfrm>
            <a:off x="3951530" y="3604212"/>
            <a:ext cx="1522570" cy="1182080"/>
          </a:xfrm>
          <a:prstGeom prst="rect">
            <a:avLst/>
          </a:prstGeom>
        </p:spPr>
      </p:pic>
      <p:cxnSp>
        <p:nvCxnSpPr>
          <p:cNvPr id="21" name="Straight Arrow Connector 20">
            <a:extLst>
              <a:ext uri="{FF2B5EF4-FFF2-40B4-BE49-F238E27FC236}">
                <a16:creationId xmlns:a16="http://schemas.microsoft.com/office/drawing/2014/main" id="{D2256BD0-2449-4A5F-88AB-3BDBEAA326F9}"/>
              </a:ext>
            </a:extLst>
          </p:cNvPr>
          <p:cNvCxnSpPr>
            <a:cxnSpLocks/>
          </p:cNvCxnSpPr>
          <p:nvPr/>
        </p:nvCxnSpPr>
        <p:spPr>
          <a:xfrm flipV="1">
            <a:off x="3339712" y="2568707"/>
            <a:ext cx="763161" cy="49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2153564B-7695-4DFD-8AAB-6D143312EECF}"/>
              </a:ext>
            </a:extLst>
          </p:cNvPr>
          <p:cNvCxnSpPr>
            <a:cxnSpLocks/>
          </p:cNvCxnSpPr>
          <p:nvPr/>
        </p:nvCxnSpPr>
        <p:spPr>
          <a:xfrm>
            <a:off x="3671016" y="3697013"/>
            <a:ext cx="519321" cy="234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DDB094DA-1788-47DA-9C96-50957A6A197A}"/>
              </a:ext>
            </a:extLst>
          </p:cNvPr>
          <p:cNvSpPr/>
          <p:nvPr/>
        </p:nvSpPr>
        <p:spPr>
          <a:xfrm>
            <a:off x="6349117" y="1462850"/>
            <a:ext cx="1900361" cy="1266265"/>
          </a:xfrm>
          <a:prstGeom prst="rect">
            <a:avLst/>
          </a:prstGeom>
          <a:noFill/>
          <a:ln w="9525" cmpd="sng">
            <a:solidFill>
              <a:srgbClr val="00B0F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6" name="Rectangle 25">
            <a:extLst>
              <a:ext uri="{FF2B5EF4-FFF2-40B4-BE49-F238E27FC236}">
                <a16:creationId xmlns:a16="http://schemas.microsoft.com/office/drawing/2014/main" id="{E178A0B5-D4DC-43DB-B0A9-E9077BFBE6D6}"/>
              </a:ext>
            </a:extLst>
          </p:cNvPr>
          <p:cNvSpPr/>
          <p:nvPr/>
        </p:nvSpPr>
        <p:spPr>
          <a:xfrm>
            <a:off x="6353243" y="3361586"/>
            <a:ext cx="1896235" cy="335428"/>
          </a:xfrm>
          <a:prstGeom prst="rect">
            <a:avLst/>
          </a:prstGeom>
          <a:noFill/>
          <a:ln w="9525" cmpd="sng">
            <a:solidFill>
              <a:srgbClr val="00B0F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7" name="Rectangle 26">
            <a:extLst>
              <a:ext uri="{FF2B5EF4-FFF2-40B4-BE49-F238E27FC236}">
                <a16:creationId xmlns:a16="http://schemas.microsoft.com/office/drawing/2014/main" id="{2BB37835-B9EA-4D83-9D3D-BEEC8BEA462D}"/>
              </a:ext>
            </a:extLst>
          </p:cNvPr>
          <p:cNvSpPr/>
          <p:nvPr/>
        </p:nvSpPr>
        <p:spPr>
          <a:xfrm>
            <a:off x="6353243" y="3999506"/>
            <a:ext cx="1896235" cy="335428"/>
          </a:xfrm>
          <a:prstGeom prst="rect">
            <a:avLst/>
          </a:prstGeom>
          <a:noFill/>
          <a:ln w="9525" cmpd="sng">
            <a:solidFill>
              <a:srgbClr val="00B0F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8" name="Rectangle 27">
            <a:extLst>
              <a:ext uri="{FF2B5EF4-FFF2-40B4-BE49-F238E27FC236}">
                <a16:creationId xmlns:a16="http://schemas.microsoft.com/office/drawing/2014/main" id="{5A455891-2C8A-4AF5-BF7B-4903932DDBD6}"/>
              </a:ext>
            </a:extLst>
          </p:cNvPr>
          <p:cNvSpPr/>
          <p:nvPr/>
        </p:nvSpPr>
        <p:spPr>
          <a:xfrm>
            <a:off x="6349117" y="4452386"/>
            <a:ext cx="1896235" cy="520468"/>
          </a:xfrm>
          <a:prstGeom prst="rect">
            <a:avLst/>
          </a:prstGeom>
          <a:noFill/>
          <a:ln w="9525" cmpd="sng">
            <a:solidFill>
              <a:srgbClr val="00B0F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Rectangle 28">
            <a:extLst>
              <a:ext uri="{FF2B5EF4-FFF2-40B4-BE49-F238E27FC236}">
                <a16:creationId xmlns:a16="http://schemas.microsoft.com/office/drawing/2014/main" id="{5307DC34-973B-4487-BFD1-ADB3B80EA787}"/>
              </a:ext>
            </a:extLst>
          </p:cNvPr>
          <p:cNvSpPr/>
          <p:nvPr/>
        </p:nvSpPr>
        <p:spPr>
          <a:xfrm>
            <a:off x="6353243" y="2846567"/>
            <a:ext cx="1896235" cy="302492"/>
          </a:xfrm>
          <a:prstGeom prst="rect">
            <a:avLst/>
          </a:prstGeom>
          <a:noFill/>
          <a:ln w="9525" cmpd="sng">
            <a:solidFill>
              <a:srgbClr val="00B0F0"/>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34" name="TextBox 33">
            <a:extLst>
              <a:ext uri="{FF2B5EF4-FFF2-40B4-BE49-F238E27FC236}">
                <a16:creationId xmlns:a16="http://schemas.microsoft.com/office/drawing/2014/main" id="{189523AC-1924-458A-99B0-6B39676DD9A7}"/>
              </a:ext>
            </a:extLst>
          </p:cNvPr>
          <p:cNvSpPr txBox="1"/>
          <p:nvPr/>
        </p:nvSpPr>
        <p:spPr>
          <a:xfrm>
            <a:off x="8257230" y="2023489"/>
            <a:ext cx="799264" cy="400110"/>
          </a:xfrm>
          <a:prstGeom prst="rect">
            <a:avLst/>
          </a:prstGeom>
          <a:noFill/>
          <a:ln w="9525">
            <a:solidFill>
              <a:srgbClr val="3D8DFF"/>
            </a:solidFill>
          </a:ln>
        </p:spPr>
        <p:txBody>
          <a:bodyPr wrap="square" rtlCol="0">
            <a:spAutoFit/>
          </a:bodyPr>
          <a:lstStyle/>
          <a:p>
            <a:pPr algn="ctr"/>
            <a:r>
              <a:rPr lang="en-US" sz="1000" dirty="0"/>
              <a:t>Project API</a:t>
            </a:r>
          </a:p>
        </p:txBody>
      </p:sp>
      <p:sp>
        <p:nvSpPr>
          <p:cNvPr id="35" name="TextBox 34">
            <a:extLst>
              <a:ext uri="{FF2B5EF4-FFF2-40B4-BE49-F238E27FC236}">
                <a16:creationId xmlns:a16="http://schemas.microsoft.com/office/drawing/2014/main" id="{3EC52A4C-B37E-4BAD-B426-1C4B830B4BF3}"/>
              </a:ext>
            </a:extLst>
          </p:cNvPr>
          <p:cNvSpPr txBox="1"/>
          <p:nvPr/>
        </p:nvSpPr>
        <p:spPr>
          <a:xfrm>
            <a:off x="5387719" y="2694497"/>
            <a:ext cx="667760" cy="600164"/>
          </a:xfrm>
          <a:prstGeom prst="rect">
            <a:avLst/>
          </a:prstGeom>
          <a:noFill/>
          <a:ln w="9525">
            <a:solidFill>
              <a:srgbClr val="3D8DFF"/>
            </a:solidFill>
          </a:ln>
        </p:spPr>
        <p:txBody>
          <a:bodyPr wrap="square" rtlCol="0">
            <a:spAutoFit/>
          </a:bodyPr>
          <a:lstStyle/>
          <a:p>
            <a:pPr algn="ctr"/>
            <a:r>
              <a:rPr lang="en-US" sz="1100" dirty="0"/>
              <a:t>Project JDBC API</a:t>
            </a:r>
          </a:p>
        </p:txBody>
      </p:sp>
      <p:sp>
        <p:nvSpPr>
          <p:cNvPr id="36" name="TextBox 35">
            <a:extLst>
              <a:ext uri="{FF2B5EF4-FFF2-40B4-BE49-F238E27FC236}">
                <a16:creationId xmlns:a16="http://schemas.microsoft.com/office/drawing/2014/main" id="{2AB51A7E-A896-43A8-A475-86649178D11A}"/>
              </a:ext>
            </a:extLst>
          </p:cNvPr>
          <p:cNvSpPr txBox="1"/>
          <p:nvPr/>
        </p:nvSpPr>
        <p:spPr>
          <a:xfrm>
            <a:off x="5446528" y="3983113"/>
            <a:ext cx="667760" cy="769441"/>
          </a:xfrm>
          <a:prstGeom prst="rect">
            <a:avLst/>
          </a:prstGeom>
          <a:noFill/>
          <a:ln w="9525">
            <a:solidFill>
              <a:srgbClr val="3D8DFF"/>
            </a:solidFill>
          </a:ln>
        </p:spPr>
        <p:txBody>
          <a:bodyPr wrap="square" rtlCol="0">
            <a:spAutoFit/>
          </a:bodyPr>
          <a:lstStyle/>
          <a:p>
            <a:pPr algn="ctr"/>
            <a:r>
              <a:rPr lang="en-US" sz="1100" dirty="0"/>
              <a:t>Project Web Service API</a:t>
            </a:r>
          </a:p>
        </p:txBody>
      </p:sp>
      <p:sp>
        <p:nvSpPr>
          <p:cNvPr id="37" name="TextBox 36">
            <a:extLst>
              <a:ext uri="{FF2B5EF4-FFF2-40B4-BE49-F238E27FC236}">
                <a16:creationId xmlns:a16="http://schemas.microsoft.com/office/drawing/2014/main" id="{C1F37068-2976-4D68-A577-14169FE2D7DC}"/>
              </a:ext>
            </a:extLst>
          </p:cNvPr>
          <p:cNvSpPr txBox="1"/>
          <p:nvPr/>
        </p:nvSpPr>
        <p:spPr>
          <a:xfrm>
            <a:off x="8253354" y="2784252"/>
            <a:ext cx="811976" cy="400110"/>
          </a:xfrm>
          <a:prstGeom prst="rect">
            <a:avLst/>
          </a:prstGeom>
          <a:noFill/>
          <a:ln w="9525">
            <a:solidFill>
              <a:srgbClr val="3D8DFF"/>
            </a:solidFill>
          </a:ln>
        </p:spPr>
        <p:txBody>
          <a:bodyPr wrap="square" rtlCol="0">
            <a:spAutoFit/>
          </a:bodyPr>
          <a:lstStyle/>
          <a:p>
            <a:pPr algn="ctr"/>
            <a:r>
              <a:rPr lang="en-US" sz="1000" dirty="0"/>
              <a:t>Application Views</a:t>
            </a:r>
          </a:p>
        </p:txBody>
      </p:sp>
      <p:sp>
        <p:nvSpPr>
          <p:cNvPr id="38" name="TextBox 37">
            <a:extLst>
              <a:ext uri="{FF2B5EF4-FFF2-40B4-BE49-F238E27FC236}">
                <a16:creationId xmlns:a16="http://schemas.microsoft.com/office/drawing/2014/main" id="{BDD90151-EC1F-4718-A83A-5AFE6470CDF9}"/>
              </a:ext>
            </a:extLst>
          </p:cNvPr>
          <p:cNvSpPr txBox="1"/>
          <p:nvPr/>
        </p:nvSpPr>
        <p:spPr>
          <a:xfrm>
            <a:off x="8251274" y="3334010"/>
            <a:ext cx="799264" cy="400110"/>
          </a:xfrm>
          <a:prstGeom prst="rect">
            <a:avLst/>
          </a:prstGeom>
          <a:noFill/>
          <a:ln w="9525">
            <a:solidFill>
              <a:srgbClr val="3D8DFF"/>
            </a:solidFill>
          </a:ln>
        </p:spPr>
        <p:txBody>
          <a:bodyPr wrap="square" rtlCol="0">
            <a:spAutoFit/>
          </a:bodyPr>
          <a:lstStyle/>
          <a:p>
            <a:pPr algn="ctr"/>
            <a:r>
              <a:rPr lang="en-US" sz="1000" dirty="0"/>
              <a:t>Business Views</a:t>
            </a:r>
          </a:p>
        </p:txBody>
      </p:sp>
      <p:sp>
        <p:nvSpPr>
          <p:cNvPr id="39" name="TextBox 38">
            <a:extLst>
              <a:ext uri="{FF2B5EF4-FFF2-40B4-BE49-F238E27FC236}">
                <a16:creationId xmlns:a16="http://schemas.microsoft.com/office/drawing/2014/main" id="{503A2FF2-585C-4AAA-BA8F-EE4BAEDB764D}"/>
              </a:ext>
            </a:extLst>
          </p:cNvPr>
          <p:cNvSpPr txBox="1"/>
          <p:nvPr/>
        </p:nvSpPr>
        <p:spPr>
          <a:xfrm>
            <a:off x="8257230" y="3957759"/>
            <a:ext cx="799264" cy="400110"/>
          </a:xfrm>
          <a:prstGeom prst="rect">
            <a:avLst/>
          </a:prstGeom>
          <a:noFill/>
          <a:ln w="9525">
            <a:solidFill>
              <a:srgbClr val="3D8DFF"/>
            </a:solidFill>
          </a:ln>
        </p:spPr>
        <p:txBody>
          <a:bodyPr wrap="square" rtlCol="0">
            <a:spAutoFit/>
          </a:bodyPr>
          <a:lstStyle/>
          <a:p>
            <a:pPr algn="ctr"/>
            <a:r>
              <a:rPr lang="en-US" sz="1000" dirty="0"/>
              <a:t>Formatting Views</a:t>
            </a:r>
          </a:p>
        </p:txBody>
      </p:sp>
      <p:sp>
        <p:nvSpPr>
          <p:cNvPr id="40" name="TextBox 39">
            <a:extLst>
              <a:ext uri="{FF2B5EF4-FFF2-40B4-BE49-F238E27FC236}">
                <a16:creationId xmlns:a16="http://schemas.microsoft.com/office/drawing/2014/main" id="{95035CBD-4C2F-47A8-B18B-C3CE85A6E7C5}"/>
              </a:ext>
            </a:extLst>
          </p:cNvPr>
          <p:cNvSpPr txBox="1"/>
          <p:nvPr/>
        </p:nvSpPr>
        <p:spPr>
          <a:xfrm>
            <a:off x="8249477" y="4426908"/>
            <a:ext cx="815853" cy="553998"/>
          </a:xfrm>
          <a:prstGeom prst="rect">
            <a:avLst/>
          </a:prstGeom>
          <a:noFill/>
          <a:ln w="9525">
            <a:solidFill>
              <a:srgbClr val="3D8DFF"/>
            </a:solidFill>
          </a:ln>
        </p:spPr>
        <p:txBody>
          <a:bodyPr wrap="square" rtlCol="0">
            <a:spAutoFit/>
          </a:bodyPr>
          <a:lstStyle/>
          <a:p>
            <a:pPr algn="ctr"/>
            <a:r>
              <a:rPr lang="en-US" sz="1000" dirty="0"/>
              <a:t>Metadata Data Sources</a:t>
            </a:r>
          </a:p>
        </p:txBody>
      </p:sp>
      <p:pic>
        <p:nvPicPr>
          <p:cNvPr id="41" name="Picture 40">
            <a:extLst>
              <a:ext uri="{FF2B5EF4-FFF2-40B4-BE49-F238E27FC236}">
                <a16:creationId xmlns:a16="http://schemas.microsoft.com/office/drawing/2014/main" id="{4233DC8F-FA3B-457C-A008-07703D1A26B5}"/>
              </a:ext>
            </a:extLst>
          </p:cNvPr>
          <p:cNvPicPr>
            <a:picLocks noChangeAspect="1"/>
          </p:cNvPicPr>
          <p:nvPr/>
        </p:nvPicPr>
        <p:blipFill>
          <a:blip r:embed="rId6"/>
          <a:stretch>
            <a:fillRect/>
          </a:stretch>
        </p:blipFill>
        <p:spPr>
          <a:xfrm>
            <a:off x="1152476" y="4191870"/>
            <a:ext cx="1782748" cy="788364"/>
          </a:xfrm>
          <a:prstGeom prst="rect">
            <a:avLst/>
          </a:prstGeom>
        </p:spPr>
      </p:pic>
    </p:spTree>
    <p:extLst>
      <p:ext uri="{BB962C8B-B14F-4D97-AF65-F5344CB8AC3E}">
        <p14:creationId xmlns:p14="http://schemas.microsoft.com/office/powerpoint/2010/main" val="268046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B418-99E6-46B8-85BB-C057A0CF2657}"/>
              </a:ext>
            </a:extLst>
          </p:cNvPr>
          <p:cNvSpPr>
            <a:spLocks noGrp="1"/>
          </p:cNvSpPr>
          <p:nvPr>
            <p:ph type="title"/>
          </p:nvPr>
        </p:nvSpPr>
        <p:spPr/>
        <p:txBody>
          <a:bodyPr/>
          <a:lstStyle/>
          <a:p>
            <a:r>
              <a:rPr lang="en-US" dirty="0"/>
              <a:t>Dynamic File Walk-Through [Configure]</a:t>
            </a:r>
          </a:p>
        </p:txBody>
      </p:sp>
      <p:sp>
        <p:nvSpPr>
          <p:cNvPr id="3" name="Content Placeholder 2">
            <a:extLst>
              <a:ext uri="{FF2B5EF4-FFF2-40B4-BE49-F238E27FC236}">
                <a16:creationId xmlns:a16="http://schemas.microsoft.com/office/drawing/2014/main" id="{99D001BF-8644-4723-9D01-895457D2E309}"/>
              </a:ext>
            </a:extLst>
          </p:cNvPr>
          <p:cNvSpPr>
            <a:spLocks noGrp="1"/>
          </p:cNvSpPr>
          <p:nvPr>
            <p:ph idx="1"/>
          </p:nvPr>
        </p:nvSpPr>
        <p:spPr/>
        <p:txBody>
          <a:bodyPr/>
          <a:lstStyle/>
          <a:p>
            <a:r>
              <a:rPr lang="en-US" dirty="0"/>
              <a:t>Add users with emails to the lookup table using </a:t>
            </a:r>
          </a:p>
          <a:p>
            <a:pPr lvl="1"/>
            <a:r>
              <a:rPr lang="en-US" sz="1600" dirty="0"/>
              <a:t>/shared/</a:t>
            </a:r>
            <a:r>
              <a:rPr lang="en-US" sz="1600" dirty="0" err="1"/>
              <a:t>ASAssets</a:t>
            </a:r>
            <a:r>
              <a:rPr lang="en-US" sz="1600" dirty="0"/>
              <a:t>/BestPractices_v81/</a:t>
            </a:r>
            <a:r>
              <a:rPr lang="en-US" sz="1600" dirty="0" err="1"/>
              <a:t>DynamicFileFramework</a:t>
            </a:r>
            <a:r>
              <a:rPr lang="en-US" sz="1600" dirty="0"/>
              <a:t>/Helper/</a:t>
            </a:r>
            <a:r>
              <a:rPr lang="en-US" sz="1600" dirty="0" err="1"/>
              <a:t>emailAddUser</a:t>
            </a:r>
            <a:endParaRPr lang="en-US" sz="1600" dirty="0"/>
          </a:p>
          <a:p>
            <a:pPr lvl="1"/>
            <a:r>
              <a:rPr lang="en-US" sz="1600" dirty="0"/>
              <a:t>/shared/</a:t>
            </a:r>
            <a:r>
              <a:rPr lang="en-US" sz="1600" dirty="0" err="1"/>
              <a:t>ASAssets</a:t>
            </a:r>
            <a:r>
              <a:rPr lang="en-US" sz="1600" dirty="0"/>
              <a:t>/BestPractices_v81/</a:t>
            </a:r>
            <a:r>
              <a:rPr lang="en-US" sz="1600" dirty="0" err="1"/>
              <a:t>DynamicFileFramework</a:t>
            </a:r>
            <a:r>
              <a:rPr lang="en-US" sz="1600" dirty="0"/>
              <a:t>/Helper/</a:t>
            </a:r>
            <a:r>
              <a:rPr lang="en-US" sz="1600" dirty="0" err="1"/>
              <a:t>emailAddUserList</a:t>
            </a:r>
            <a:endParaRPr lang="en-US" sz="1600" dirty="0"/>
          </a:p>
          <a:p>
            <a:pPr lvl="1"/>
            <a:r>
              <a:rPr lang="en-US" dirty="0"/>
              <a:t>Table: DYNAMIC_FILE_EMAIL</a:t>
            </a:r>
          </a:p>
        </p:txBody>
      </p:sp>
      <p:sp>
        <p:nvSpPr>
          <p:cNvPr id="4" name="Footer Placeholder 3">
            <a:extLst>
              <a:ext uri="{FF2B5EF4-FFF2-40B4-BE49-F238E27FC236}">
                <a16:creationId xmlns:a16="http://schemas.microsoft.com/office/drawing/2014/main" id="{85634A14-3DFA-480E-A937-6A1D38965FB2}"/>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pic>
        <p:nvPicPr>
          <p:cNvPr id="5" name="Picture 4">
            <a:extLst>
              <a:ext uri="{FF2B5EF4-FFF2-40B4-BE49-F238E27FC236}">
                <a16:creationId xmlns:a16="http://schemas.microsoft.com/office/drawing/2014/main" id="{6C47A8E0-D452-4B6F-99EE-C33D914EC6C4}"/>
              </a:ext>
            </a:extLst>
          </p:cNvPr>
          <p:cNvPicPr>
            <a:picLocks noChangeAspect="1"/>
          </p:cNvPicPr>
          <p:nvPr/>
        </p:nvPicPr>
        <p:blipFill>
          <a:blip r:embed="rId3"/>
          <a:stretch>
            <a:fillRect/>
          </a:stretch>
        </p:blipFill>
        <p:spPr>
          <a:xfrm>
            <a:off x="4678356" y="2160427"/>
            <a:ext cx="2318467" cy="2341347"/>
          </a:xfrm>
          <a:prstGeom prst="rect">
            <a:avLst/>
          </a:prstGeom>
        </p:spPr>
      </p:pic>
    </p:spTree>
    <p:extLst>
      <p:ext uri="{BB962C8B-B14F-4D97-AF65-F5344CB8AC3E}">
        <p14:creationId xmlns:p14="http://schemas.microsoft.com/office/powerpoint/2010/main" val="870633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B418-99E6-46B8-85BB-C057A0CF2657}"/>
              </a:ext>
            </a:extLst>
          </p:cNvPr>
          <p:cNvSpPr>
            <a:spLocks noGrp="1"/>
          </p:cNvSpPr>
          <p:nvPr>
            <p:ph type="title"/>
          </p:nvPr>
        </p:nvSpPr>
        <p:spPr/>
        <p:txBody>
          <a:bodyPr/>
          <a:lstStyle/>
          <a:p>
            <a:r>
              <a:rPr lang="en-US" dirty="0"/>
              <a:t>Dynamic File Walk-Through [Auto-Publish]</a:t>
            </a:r>
          </a:p>
        </p:txBody>
      </p:sp>
      <p:sp>
        <p:nvSpPr>
          <p:cNvPr id="3" name="Content Placeholder 2">
            <a:extLst>
              <a:ext uri="{FF2B5EF4-FFF2-40B4-BE49-F238E27FC236}">
                <a16:creationId xmlns:a16="http://schemas.microsoft.com/office/drawing/2014/main" id="{99D001BF-8644-4723-9D01-895457D2E309}"/>
              </a:ext>
            </a:extLst>
          </p:cNvPr>
          <p:cNvSpPr>
            <a:spLocks noGrp="1"/>
          </p:cNvSpPr>
          <p:nvPr>
            <p:ph idx="1"/>
          </p:nvPr>
        </p:nvSpPr>
        <p:spPr/>
        <p:txBody>
          <a:bodyPr/>
          <a:lstStyle/>
          <a:p>
            <a:r>
              <a:rPr lang="en-US" dirty="0"/>
              <a:t>Auto-Publish Trigger</a:t>
            </a:r>
          </a:p>
          <a:p>
            <a:pPr lvl="1"/>
            <a:r>
              <a:rPr lang="en-US" dirty="0"/>
              <a:t>Insert rows in queue table</a:t>
            </a:r>
          </a:p>
        </p:txBody>
      </p:sp>
      <p:sp>
        <p:nvSpPr>
          <p:cNvPr id="4" name="Footer Placeholder 3">
            <a:extLst>
              <a:ext uri="{FF2B5EF4-FFF2-40B4-BE49-F238E27FC236}">
                <a16:creationId xmlns:a16="http://schemas.microsoft.com/office/drawing/2014/main" id="{85634A14-3DFA-480E-A937-6A1D38965FB2}"/>
              </a:ext>
            </a:extLst>
          </p:cNvPr>
          <p:cNvSpPr>
            <a:spLocks noGrp="1"/>
          </p:cNvSpPr>
          <p:nvPr>
            <p:ph type="ftr" sz="quarter" idx="3"/>
          </p:nvPr>
        </p:nvSpPr>
        <p:spPr/>
        <p:txBody>
          <a:bodyPr/>
          <a:lstStyle/>
          <a:p>
            <a:r>
              <a:rPr lang="en-US" dirty="0"/>
              <a:t>© Copyright 2000-</a:t>
            </a:r>
            <a:r>
              <a:rPr lang="is-IS" dirty="0"/>
              <a:t>2017</a:t>
            </a:r>
            <a:r>
              <a:rPr lang="en-US" dirty="0"/>
              <a:t> TIBCO Software Inc.      </a:t>
            </a:r>
          </a:p>
        </p:txBody>
      </p:sp>
      <p:cxnSp>
        <p:nvCxnSpPr>
          <p:cNvPr id="10" name="Straight Arrow Connector 9">
            <a:extLst>
              <a:ext uri="{FF2B5EF4-FFF2-40B4-BE49-F238E27FC236}">
                <a16:creationId xmlns:a16="http://schemas.microsoft.com/office/drawing/2014/main" id="{40EA3CAE-4AB5-4496-BF5E-D6645C343A68}"/>
              </a:ext>
            </a:extLst>
          </p:cNvPr>
          <p:cNvCxnSpPr>
            <a:cxnSpLocks/>
          </p:cNvCxnSpPr>
          <p:nvPr/>
        </p:nvCxnSpPr>
        <p:spPr>
          <a:xfrm flipV="1">
            <a:off x="3945607" y="2227631"/>
            <a:ext cx="534953" cy="7413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503A2FF2-585C-4AAA-BA8F-EE4BAEDB764D}"/>
              </a:ext>
            </a:extLst>
          </p:cNvPr>
          <p:cNvSpPr txBox="1"/>
          <p:nvPr/>
        </p:nvSpPr>
        <p:spPr>
          <a:xfrm>
            <a:off x="231301" y="4655487"/>
            <a:ext cx="1773340" cy="261610"/>
          </a:xfrm>
          <a:prstGeom prst="rect">
            <a:avLst/>
          </a:prstGeom>
          <a:noFill/>
          <a:ln w="9525">
            <a:solidFill>
              <a:srgbClr val="3D8DFF"/>
            </a:solidFill>
          </a:ln>
        </p:spPr>
        <p:txBody>
          <a:bodyPr wrap="square" rtlCol="0">
            <a:spAutoFit/>
          </a:bodyPr>
          <a:lstStyle/>
          <a:p>
            <a:r>
              <a:rPr lang="en-US" sz="1100" dirty="0"/>
              <a:t>#of files and timestamp</a:t>
            </a:r>
          </a:p>
        </p:txBody>
      </p:sp>
      <p:pic>
        <p:nvPicPr>
          <p:cNvPr id="6" name="Picture 5">
            <a:extLst>
              <a:ext uri="{FF2B5EF4-FFF2-40B4-BE49-F238E27FC236}">
                <a16:creationId xmlns:a16="http://schemas.microsoft.com/office/drawing/2014/main" id="{63DE77C4-495F-426B-B673-31475FDA0910}"/>
              </a:ext>
            </a:extLst>
          </p:cNvPr>
          <p:cNvPicPr>
            <a:picLocks noChangeAspect="1"/>
          </p:cNvPicPr>
          <p:nvPr/>
        </p:nvPicPr>
        <p:blipFill>
          <a:blip r:embed="rId3"/>
          <a:stretch>
            <a:fillRect/>
          </a:stretch>
        </p:blipFill>
        <p:spPr>
          <a:xfrm>
            <a:off x="235177" y="3121444"/>
            <a:ext cx="7594343" cy="1508544"/>
          </a:xfrm>
          <a:prstGeom prst="rect">
            <a:avLst/>
          </a:prstGeom>
        </p:spPr>
      </p:pic>
      <p:sp>
        <p:nvSpPr>
          <p:cNvPr id="14" name="Rectangle 13">
            <a:extLst>
              <a:ext uri="{FF2B5EF4-FFF2-40B4-BE49-F238E27FC236}">
                <a16:creationId xmlns:a16="http://schemas.microsoft.com/office/drawing/2014/main" id="{B5D9E941-75ED-4146-8542-45531F819DBD}"/>
              </a:ext>
            </a:extLst>
          </p:cNvPr>
          <p:cNvSpPr/>
          <p:nvPr/>
        </p:nvSpPr>
        <p:spPr>
          <a:xfrm>
            <a:off x="291413" y="4131223"/>
            <a:ext cx="1023067" cy="478366"/>
          </a:xfrm>
          <a:prstGeom prst="rect">
            <a:avLst/>
          </a:prstGeom>
          <a:noFill/>
          <a:ln w="19050" cmpd="sng">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5" name="Rectangle 14">
            <a:extLst>
              <a:ext uri="{FF2B5EF4-FFF2-40B4-BE49-F238E27FC236}">
                <a16:creationId xmlns:a16="http://schemas.microsoft.com/office/drawing/2014/main" id="{908DBC0E-A8F0-4449-ADAF-1D23C1FD90FE}"/>
              </a:ext>
            </a:extLst>
          </p:cNvPr>
          <p:cNvSpPr/>
          <p:nvPr/>
        </p:nvSpPr>
        <p:spPr>
          <a:xfrm>
            <a:off x="2932571" y="4167220"/>
            <a:ext cx="1293547" cy="478366"/>
          </a:xfrm>
          <a:prstGeom prst="rect">
            <a:avLst/>
          </a:prstGeom>
          <a:noFill/>
          <a:ln w="19050" cmpd="sng">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6" name="Rectangle 15">
            <a:extLst>
              <a:ext uri="{FF2B5EF4-FFF2-40B4-BE49-F238E27FC236}">
                <a16:creationId xmlns:a16="http://schemas.microsoft.com/office/drawing/2014/main" id="{7640AC0B-8B16-4B82-88F8-C9C593F1A9A1}"/>
              </a:ext>
            </a:extLst>
          </p:cNvPr>
          <p:cNvSpPr/>
          <p:nvPr/>
        </p:nvSpPr>
        <p:spPr>
          <a:xfrm>
            <a:off x="6706925" y="4203067"/>
            <a:ext cx="1122595" cy="478366"/>
          </a:xfrm>
          <a:prstGeom prst="rect">
            <a:avLst/>
          </a:prstGeom>
          <a:noFill/>
          <a:ln w="19050" cmpd="sng">
            <a:solidFill>
              <a:schemeClr val="accent5">
                <a:lumMod val="75000"/>
              </a:schemeClr>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TextBox 16">
            <a:extLst>
              <a:ext uri="{FF2B5EF4-FFF2-40B4-BE49-F238E27FC236}">
                <a16:creationId xmlns:a16="http://schemas.microsoft.com/office/drawing/2014/main" id="{27C694DD-BD43-4D79-BCF2-9E14ABE53684}"/>
              </a:ext>
            </a:extLst>
          </p:cNvPr>
          <p:cNvSpPr txBox="1"/>
          <p:nvPr/>
        </p:nvSpPr>
        <p:spPr>
          <a:xfrm>
            <a:off x="2932076" y="4687465"/>
            <a:ext cx="1773340" cy="261610"/>
          </a:xfrm>
          <a:prstGeom prst="rect">
            <a:avLst/>
          </a:prstGeom>
          <a:noFill/>
          <a:ln w="9525">
            <a:solidFill>
              <a:srgbClr val="3D8DFF"/>
            </a:solidFill>
          </a:ln>
        </p:spPr>
        <p:txBody>
          <a:bodyPr wrap="square" rtlCol="0">
            <a:spAutoFit/>
          </a:bodyPr>
          <a:lstStyle/>
          <a:p>
            <a:r>
              <a:rPr lang="en-US" sz="1100" dirty="0"/>
              <a:t>Origination of the action</a:t>
            </a:r>
          </a:p>
        </p:txBody>
      </p:sp>
      <p:sp>
        <p:nvSpPr>
          <p:cNvPr id="18" name="TextBox 17">
            <a:extLst>
              <a:ext uri="{FF2B5EF4-FFF2-40B4-BE49-F238E27FC236}">
                <a16:creationId xmlns:a16="http://schemas.microsoft.com/office/drawing/2014/main" id="{041928E7-3B97-44EE-8ED2-A6413BB4A791}"/>
              </a:ext>
            </a:extLst>
          </p:cNvPr>
          <p:cNvSpPr txBox="1"/>
          <p:nvPr/>
        </p:nvSpPr>
        <p:spPr>
          <a:xfrm>
            <a:off x="6654611" y="4714754"/>
            <a:ext cx="1773340" cy="261610"/>
          </a:xfrm>
          <a:prstGeom prst="rect">
            <a:avLst/>
          </a:prstGeom>
          <a:noFill/>
          <a:ln w="9525">
            <a:solidFill>
              <a:srgbClr val="3D8DFF"/>
            </a:solidFill>
          </a:ln>
        </p:spPr>
        <p:txBody>
          <a:bodyPr wrap="square" rtlCol="0">
            <a:spAutoFit/>
          </a:bodyPr>
          <a:lstStyle/>
          <a:p>
            <a:r>
              <a:rPr lang="en-US" sz="1100" dirty="0"/>
              <a:t>Name of the files</a:t>
            </a:r>
          </a:p>
        </p:txBody>
      </p:sp>
      <p:pic>
        <p:nvPicPr>
          <p:cNvPr id="7" name="Picture 6">
            <a:extLst>
              <a:ext uri="{FF2B5EF4-FFF2-40B4-BE49-F238E27FC236}">
                <a16:creationId xmlns:a16="http://schemas.microsoft.com/office/drawing/2014/main" id="{9CC99211-BF4B-4C07-80E5-CDE3370C2D9B}"/>
              </a:ext>
            </a:extLst>
          </p:cNvPr>
          <p:cNvPicPr>
            <a:picLocks noChangeAspect="1"/>
          </p:cNvPicPr>
          <p:nvPr/>
        </p:nvPicPr>
        <p:blipFill>
          <a:blip r:embed="rId4"/>
          <a:stretch>
            <a:fillRect/>
          </a:stretch>
        </p:blipFill>
        <p:spPr>
          <a:xfrm>
            <a:off x="930303" y="1643158"/>
            <a:ext cx="2970681" cy="1465536"/>
          </a:xfrm>
          <a:prstGeom prst="rect">
            <a:avLst/>
          </a:prstGeom>
        </p:spPr>
      </p:pic>
      <p:pic>
        <p:nvPicPr>
          <p:cNvPr id="8" name="Picture 7">
            <a:extLst>
              <a:ext uri="{FF2B5EF4-FFF2-40B4-BE49-F238E27FC236}">
                <a16:creationId xmlns:a16="http://schemas.microsoft.com/office/drawing/2014/main" id="{9C7E676C-82DA-4698-962A-7D910EC91A24}"/>
              </a:ext>
            </a:extLst>
          </p:cNvPr>
          <p:cNvPicPr>
            <a:picLocks noChangeAspect="1"/>
          </p:cNvPicPr>
          <p:nvPr/>
        </p:nvPicPr>
        <p:blipFill>
          <a:blip r:embed="rId5"/>
          <a:stretch>
            <a:fillRect/>
          </a:stretch>
        </p:blipFill>
        <p:spPr>
          <a:xfrm>
            <a:off x="4572000" y="733220"/>
            <a:ext cx="3434832" cy="1724542"/>
          </a:xfrm>
          <a:prstGeom prst="rect">
            <a:avLst/>
          </a:prstGeom>
        </p:spPr>
      </p:pic>
      <p:pic>
        <p:nvPicPr>
          <p:cNvPr id="12" name="Picture 11">
            <a:extLst>
              <a:ext uri="{FF2B5EF4-FFF2-40B4-BE49-F238E27FC236}">
                <a16:creationId xmlns:a16="http://schemas.microsoft.com/office/drawing/2014/main" id="{9ED5809F-2139-4918-B414-A95E9E759B52}"/>
              </a:ext>
            </a:extLst>
          </p:cNvPr>
          <p:cNvPicPr>
            <a:picLocks noChangeAspect="1"/>
          </p:cNvPicPr>
          <p:nvPr/>
        </p:nvPicPr>
        <p:blipFill>
          <a:blip r:embed="rId6"/>
          <a:stretch>
            <a:fillRect/>
          </a:stretch>
        </p:blipFill>
        <p:spPr>
          <a:xfrm>
            <a:off x="4572000" y="2457777"/>
            <a:ext cx="4142543" cy="511252"/>
          </a:xfrm>
          <a:prstGeom prst="rect">
            <a:avLst/>
          </a:prstGeom>
        </p:spPr>
      </p:pic>
      <p:cxnSp>
        <p:nvCxnSpPr>
          <p:cNvPr id="26" name="Straight Arrow Connector 25">
            <a:extLst>
              <a:ext uri="{FF2B5EF4-FFF2-40B4-BE49-F238E27FC236}">
                <a16:creationId xmlns:a16="http://schemas.microsoft.com/office/drawing/2014/main" id="{C12F6CDF-2B50-4832-A725-7FE679027CEF}"/>
              </a:ext>
            </a:extLst>
          </p:cNvPr>
          <p:cNvCxnSpPr>
            <a:cxnSpLocks/>
          </p:cNvCxnSpPr>
          <p:nvPr/>
        </p:nvCxnSpPr>
        <p:spPr>
          <a:xfrm flipH="1">
            <a:off x="4130703" y="2746230"/>
            <a:ext cx="3680482" cy="11294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2944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B418-99E6-46B8-85BB-C057A0CF2657}"/>
              </a:ext>
            </a:extLst>
          </p:cNvPr>
          <p:cNvSpPr>
            <a:spLocks noGrp="1"/>
          </p:cNvSpPr>
          <p:nvPr>
            <p:ph type="title"/>
          </p:nvPr>
        </p:nvSpPr>
        <p:spPr/>
        <p:txBody>
          <a:bodyPr/>
          <a:lstStyle/>
          <a:p>
            <a:r>
              <a:rPr lang="en-US" dirty="0"/>
              <a:t>Dynamic File Walk-Through [Execute Action]</a:t>
            </a:r>
          </a:p>
        </p:txBody>
      </p:sp>
      <p:sp>
        <p:nvSpPr>
          <p:cNvPr id="3" name="Content Placeholder 2">
            <a:extLst>
              <a:ext uri="{FF2B5EF4-FFF2-40B4-BE49-F238E27FC236}">
                <a16:creationId xmlns:a16="http://schemas.microsoft.com/office/drawing/2014/main" id="{99D001BF-8644-4723-9D01-895457D2E309}"/>
              </a:ext>
            </a:extLst>
          </p:cNvPr>
          <p:cNvSpPr>
            <a:spLocks noGrp="1"/>
          </p:cNvSpPr>
          <p:nvPr>
            <p:ph idx="1"/>
          </p:nvPr>
        </p:nvSpPr>
        <p:spPr/>
        <p:txBody>
          <a:bodyPr/>
          <a:lstStyle/>
          <a:p>
            <a:r>
              <a:rPr lang="en-US" dirty="0"/>
              <a:t>Central Trigger executes all actions server-wide</a:t>
            </a:r>
          </a:p>
          <a:p>
            <a:pPr lvl="1"/>
            <a:r>
              <a:rPr lang="en-US" dirty="0"/>
              <a:t>Reads DYNAMIC_FILE_QUEUE table</a:t>
            </a:r>
          </a:p>
          <a:p>
            <a:pPr lvl="1"/>
            <a:r>
              <a:rPr lang="en-US" dirty="0"/>
              <a:t>Introspects files into CSV and Excel data source</a:t>
            </a:r>
          </a:p>
          <a:p>
            <a:pPr lvl="1"/>
            <a:r>
              <a:rPr lang="en-US" dirty="0"/>
              <a:t>Generates views and publishes</a:t>
            </a:r>
          </a:p>
          <a:p>
            <a:pPr lvl="1"/>
            <a:r>
              <a:rPr lang="en-US" dirty="0"/>
              <a:t>Sends email notification</a:t>
            </a:r>
          </a:p>
        </p:txBody>
      </p:sp>
      <p:sp>
        <p:nvSpPr>
          <p:cNvPr id="4" name="Footer Placeholder 3">
            <a:extLst>
              <a:ext uri="{FF2B5EF4-FFF2-40B4-BE49-F238E27FC236}">
                <a16:creationId xmlns:a16="http://schemas.microsoft.com/office/drawing/2014/main" id="{85634A14-3DFA-480E-A937-6A1D38965FB2}"/>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pic>
        <p:nvPicPr>
          <p:cNvPr id="6" name="Picture 5">
            <a:extLst>
              <a:ext uri="{FF2B5EF4-FFF2-40B4-BE49-F238E27FC236}">
                <a16:creationId xmlns:a16="http://schemas.microsoft.com/office/drawing/2014/main" id="{CF789CD5-BBFF-4A6E-8C0F-7D60FDE6BFE8}"/>
              </a:ext>
            </a:extLst>
          </p:cNvPr>
          <p:cNvPicPr>
            <a:picLocks noChangeAspect="1"/>
          </p:cNvPicPr>
          <p:nvPr/>
        </p:nvPicPr>
        <p:blipFill>
          <a:blip r:embed="rId3"/>
          <a:stretch>
            <a:fillRect/>
          </a:stretch>
        </p:blipFill>
        <p:spPr>
          <a:xfrm>
            <a:off x="1289246" y="2902701"/>
            <a:ext cx="2320228" cy="1982740"/>
          </a:xfrm>
          <a:prstGeom prst="rect">
            <a:avLst/>
          </a:prstGeom>
        </p:spPr>
      </p:pic>
      <p:pic>
        <p:nvPicPr>
          <p:cNvPr id="7" name="Picture 6">
            <a:extLst>
              <a:ext uri="{FF2B5EF4-FFF2-40B4-BE49-F238E27FC236}">
                <a16:creationId xmlns:a16="http://schemas.microsoft.com/office/drawing/2014/main" id="{B77DFC2E-177F-4467-9867-DC3C5AE0425A}"/>
              </a:ext>
            </a:extLst>
          </p:cNvPr>
          <p:cNvPicPr>
            <a:picLocks noChangeAspect="1"/>
          </p:cNvPicPr>
          <p:nvPr/>
        </p:nvPicPr>
        <p:blipFill>
          <a:blip r:embed="rId4"/>
          <a:stretch>
            <a:fillRect/>
          </a:stretch>
        </p:blipFill>
        <p:spPr>
          <a:xfrm>
            <a:off x="5024387" y="2321157"/>
            <a:ext cx="3675664" cy="1921608"/>
          </a:xfrm>
          <a:prstGeom prst="rect">
            <a:avLst/>
          </a:prstGeom>
        </p:spPr>
      </p:pic>
      <p:pic>
        <p:nvPicPr>
          <p:cNvPr id="8" name="Picture 7">
            <a:extLst>
              <a:ext uri="{FF2B5EF4-FFF2-40B4-BE49-F238E27FC236}">
                <a16:creationId xmlns:a16="http://schemas.microsoft.com/office/drawing/2014/main" id="{AED2C0E4-6B51-4804-859D-FF41D3CC6720}"/>
              </a:ext>
            </a:extLst>
          </p:cNvPr>
          <p:cNvPicPr>
            <a:picLocks noChangeAspect="1"/>
          </p:cNvPicPr>
          <p:nvPr/>
        </p:nvPicPr>
        <p:blipFill>
          <a:blip r:embed="rId5"/>
          <a:stretch>
            <a:fillRect/>
          </a:stretch>
        </p:blipFill>
        <p:spPr>
          <a:xfrm>
            <a:off x="5024387" y="4242764"/>
            <a:ext cx="3871750" cy="543527"/>
          </a:xfrm>
          <a:prstGeom prst="rect">
            <a:avLst/>
          </a:prstGeom>
        </p:spPr>
      </p:pic>
      <p:cxnSp>
        <p:nvCxnSpPr>
          <p:cNvPr id="9" name="Straight Arrow Connector 8">
            <a:extLst>
              <a:ext uri="{FF2B5EF4-FFF2-40B4-BE49-F238E27FC236}">
                <a16:creationId xmlns:a16="http://schemas.microsoft.com/office/drawing/2014/main" id="{070131B1-CB73-4321-873D-50BCD02B3C3F}"/>
              </a:ext>
            </a:extLst>
          </p:cNvPr>
          <p:cNvCxnSpPr>
            <a:cxnSpLocks/>
          </p:cNvCxnSpPr>
          <p:nvPr/>
        </p:nvCxnSpPr>
        <p:spPr>
          <a:xfrm flipV="1">
            <a:off x="3801039" y="3503596"/>
            <a:ext cx="1136721" cy="12267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948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1341524"/>
              </p:ext>
            </p:extLst>
          </p:nvPr>
        </p:nvGraphicFramePr>
        <p:xfrm>
          <a:off x="234950" y="858838"/>
          <a:ext cx="8689975" cy="3927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3"/>
          </p:nvPr>
        </p:nvSpPr>
        <p:spPr/>
        <p:txBody>
          <a:bodyPr/>
          <a:lstStyle/>
          <a:p>
            <a:r>
              <a:rPr lang="en-US" dirty="0"/>
              <a:t>© Copyright 2000-</a:t>
            </a:r>
            <a:r>
              <a:rPr lang="is-IS" dirty="0"/>
              <a:t>2017</a:t>
            </a:r>
            <a:r>
              <a:rPr lang="en-US" dirty="0"/>
              <a:t> TIBCO Software Inc.      </a:t>
            </a:r>
          </a:p>
        </p:txBody>
      </p:sp>
    </p:spTree>
    <p:extLst>
      <p:ext uri="{BB962C8B-B14F-4D97-AF65-F5344CB8AC3E}">
        <p14:creationId xmlns:p14="http://schemas.microsoft.com/office/powerpoint/2010/main" val="382013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B418-99E6-46B8-85BB-C057A0CF2657}"/>
              </a:ext>
            </a:extLst>
          </p:cNvPr>
          <p:cNvSpPr>
            <a:spLocks noGrp="1"/>
          </p:cNvSpPr>
          <p:nvPr>
            <p:ph type="title"/>
          </p:nvPr>
        </p:nvSpPr>
        <p:spPr/>
        <p:txBody>
          <a:bodyPr/>
          <a:lstStyle/>
          <a:p>
            <a:r>
              <a:rPr lang="en-US" dirty="0"/>
              <a:t>Dynamic File Walk-Through [Generated Views]</a:t>
            </a:r>
          </a:p>
        </p:txBody>
      </p:sp>
      <p:sp>
        <p:nvSpPr>
          <p:cNvPr id="3" name="Content Placeholder 2">
            <a:extLst>
              <a:ext uri="{FF2B5EF4-FFF2-40B4-BE49-F238E27FC236}">
                <a16:creationId xmlns:a16="http://schemas.microsoft.com/office/drawing/2014/main" id="{99D001BF-8644-4723-9D01-895457D2E309}"/>
              </a:ext>
            </a:extLst>
          </p:cNvPr>
          <p:cNvSpPr>
            <a:spLocks noGrp="1"/>
          </p:cNvSpPr>
          <p:nvPr>
            <p:ph idx="1"/>
          </p:nvPr>
        </p:nvSpPr>
        <p:spPr/>
        <p:txBody>
          <a:bodyPr>
            <a:normAutofit/>
          </a:bodyPr>
          <a:lstStyle/>
          <a:p>
            <a:r>
              <a:rPr lang="en-US" sz="1800" dirty="0"/>
              <a:t>TDV views ready to be consumed</a:t>
            </a:r>
          </a:p>
        </p:txBody>
      </p:sp>
      <p:sp>
        <p:nvSpPr>
          <p:cNvPr id="4" name="Footer Placeholder 3">
            <a:extLst>
              <a:ext uri="{FF2B5EF4-FFF2-40B4-BE49-F238E27FC236}">
                <a16:creationId xmlns:a16="http://schemas.microsoft.com/office/drawing/2014/main" id="{85634A14-3DFA-480E-A937-6A1D38965FB2}"/>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
        <p:nvSpPr>
          <p:cNvPr id="33" name="TextBox 11">
            <a:extLst>
              <a:ext uri="{FF2B5EF4-FFF2-40B4-BE49-F238E27FC236}">
                <a16:creationId xmlns:a16="http://schemas.microsoft.com/office/drawing/2014/main" id="{164A6F81-A1C5-496A-8440-9FE825BCF957}"/>
              </a:ext>
            </a:extLst>
          </p:cNvPr>
          <p:cNvSpPr txBox="1">
            <a:spLocks noChangeArrowheads="1"/>
          </p:cNvSpPr>
          <p:nvPr/>
        </p:nvSpPr>
        <p:spPr bwMode="auto">
          <a:xfrm>
            <a:off x="6775717" y="1607217"/>
            <a:ext cx="234238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AutoNum type="arabicPeriod"/>
            </a:pPr>
            <a:r>
              <a:rPr lang="en-US" altLang="en-US" sz="1200" dirty="0"/>
              <a:t>Landing Zone described at the subject area level.</a:t>
            </a:r>
          </a:p>
          <a:p>
            <a:pPr eaLnBrk="1" hangingPunct="1">
              <a:buFontTx/>
              <a:buAutoNum type="arabicPeriod"/>
            </a:pPr>
            <a:r>
              <a:rPr lang="en-US" altLang="en-US" sz="1200" dirty="0"/>
              <a:t>Data Source (pre-created) which imports all objects from #1.</a:t>
            </a:r>
          </a:p>
          <a:p>
            <a:pPr eaLnBrk="1" hangingPunct="1">
              <a:buFontTx/>
              <a:buAutoNum type="arabicPeriod"/>
            </a:pPr>
            <a:r>
              <a:rPr lang="en-US" altLang="en-US" sz="1200" dirty="0"/>
              <a:t>Formatting Folder that contains all objects from the file Share Folder.</a:t>
            </a:r>
          </a:p>
          <a:p>
            <a:pPr eaLnBrk="1" hangingPunct="1">
              <a:buFontTx/>
              <a:buAutoNum type="arabicPeriod"/>
            </a:pPr>
            <a:r>
              <a:rPr lang="en-US" altLang="en-US" sz="1200" dirty="0"/>
              <a:t>Business Layer folder that contains a view of all objects in the Dynamic Formatting folder.</a:t>
            </a:r>
          </a:p>
          <a:p>
            <a:pPr eaLnBrk="1" hangingPunct="1">
              <a:buFontTx/>
              <a:buAutoNum type="arabicPeriod"/>
            </a:pPr>
            <a:r>
              <a:rPr lang="en-US" altLang="en-US" sz="1200" dirty="0"/>
              <a:t>Application Layer Views folder.</a:t>
            </a:r>
          </a:p>
          <a:p>
            <a:pPr eaLnBrk="1" hangingPunct="1">
              <a:buFontTx/>
              <a:buAutoNum type="arabicPeriod"/>
            </a:pPr>
            <a:r>
              <a:rPr lang="en-US" altLang="en-US" sz="1200" dirty="0"/>
              <a:t>Published area schema. Views are ODATA compliant [no special characters]</a:t>
            </a:r>
          </a:p>
        </p:txBody>
      </p:sp>
      <p:grpSp>
        <p:nvGrpSpPr>
          <p:cNvPr id="5" name="Group 4">
            <a:extLst>
              <a:ext uri="{FF2B5EF4-FFF2-40B4-BE49-F238E27FC236}">
                <a16:creationId xmlns:a16="http://schemas.microsoft.com/office/drawing/2014/main" id="{0A23A2E0-513B-4036-9A07-A2EE1561F988}"/>
              </a:ext>
            </a:extLst>
          </p:cNvPr>
          <p:cNvGrpSpPr/>
          <p:nvPr/>
        </p:nvGrpSpPr>
        <p:grpSpPr>
          <a:xfrm>
            <a:off x="269535" y="1201554"/>
            <a:ext cx="6532081" cy="3749078"/>
            <a:chOff x="269535" y="1232034"/>
            <a:chExt cx="6532081" cy="3749078"/>
          </a:xfrm>
        </p:grpSpPr>
        <p:pic>
          <p:nvPicPr>
            <p:cNvPr id="49" name="Picture 48">
              <a:extLst>
                <a:ext uri="{FF2B5EF4-FFF2-40B4-BE49-F238E27FC236}">
                  <a16:creationId xmlns:a16="http://schemas.microsoft.com/office/drawing/2014/main" id="{A9742B92-61BC-4B30-B463-160CE2F5E6E1}"/>
                </a:ext>
              </a:extLst>
            </p:cNvPr>
            <p:cNvPicPr>
              <a:picLocks noChangeAspect="1"/>
            </p:cNvPicPr>
            <p:nvPr/>
          </p:nvPicPr>
          <p:blipFill>
            <a:blip r:embed="rId3"/>
            <a:stretch>
              <a:fillRect/>
            </a:stretch>
          </p:blipFill>
          <p:spPr>
            <a:xfrm>
              <a:off x="4611212" y="1654653"/>
              <a:ext cx="2156259" cy="1554187"/>
            </a:xfrm>
            <a:prstGeom prst="rect">
              <a:avLst/>
            </a:prstGeom>
          </p:spPr>
        </p:pic>
        <p:pic>
          <p:nvPicPr>
            <p:cNvPr id="11" name="Picture 10">
              <a:extLst>
                <a:ext uri="{FF2B5EF4-FFF2-40B4-BE49-F238E27FC236}">
                  <a16:creationId xmlns:a16="http://schemas.microsoft.com/office/drawing/2014/main" id="{4D987825-ED54-4F67-B3CB-021F79A58333}"/>
                </a:ext>
              </a:extLst>
            </p:cNvPr>
            <p:cNvPicPr>
              <a:picLocks noChangeAspect="1"/>
            </p:cNvPicPr>
            <p:nvPr/>
          </p:nvPicPr>
          <p:blipFill>
            <a:blip r:embed="rId4"/>
            <a:stretch>
              <a:fillRect/>
            </a:stretch>
          </p:blipFill>
          <p:spPr>
            <a:xfrm>
              <a:off x="269535" y="2177568"/>
              <a:ext cx="2140643" cy="946632"/>
            </a:xfrm>
            <a:prstGeom prst="rect">
              <a:avLst/>
            </a:prstGeom>
          </p:spPr>
        </p:pic>
        <p:pic>
          <p:nvPicPr>
            <p:cNvPr id="12" name="Picture 11">
              <a:extLst>
                <a:ext uri="{FF2B5EF4-FFF2-40B4-BE49-F238E27FC236}">
                  <a16:creationId xmlns:a16="http://schemas.microsoft.com/office/drawing/2014/main" id="{EA986296-D9CF-4968-AEE6-D2011CC58FCB}"/>
                </a:ext>
              </a:extLst>
            </p:cNvPr>
            <p:cNvPicPr>
              <a:picLocks noChangeAspect="1"/>
            </p:cNvPicPr>
            <p:nvPr/>
          </p:nvPicPr>
          <p:blipFill>
            <a:blip r:embed="rId5"/>
            <a:stretch>
              <a:fillRect/>
            </a:stretch>
          </p:blipFill>
          <p:spPr>
            <a:xfrm>
              <a:off x="2613032" y="1594528"/>
              <a:ext cx="1626873" cy="3383319"/>
            </a:xfrm>
            <a:prstGeom prst="rect">
              <a:avLst/>
            </a:prstGeom>
          </p:spPr>
        </p:pic>
        <p:grpSp>
          <p:nvGrpSpPr>
            <p:cNvPr id="17" name="Group 16">
              <a:extLst>
                <a:ext uri="{FF2B5EF4-FFF2-40B4-BE49-F238E27FC236}">
                  <a16:creationId xmlns:a16="http://schemas.microsoft.com/office/drawing/2014/main" id="{D5A68AE0-77F4-4DFF-87E3-24CCE150DEFB}"/>
                </a:ext>
              </a:extLst>
            </p:cNvPr>
            <p:cNvGrpSpPr/>
            <p:nvPr/>
          </p:nvGrpSpPr>
          <p:grpSpPr>
            <a:xfrm>
              <a:off x="2454648" y="1234421"/>
              <a:ext cx="2171479" cy="3745813"/>
              <a:chOff x="963499" y="1549312"/>
              <a:chExt cx="2171479" cy="3430922"/>
            </a:xfrm>
          </p:grpSpPr>
          <p:sp>
            <p:nvSpPr>
              <p:cNvPr id="18" name="Rectangle 17">
                <a:extLst>
                  <a:ext uri="{FF2B5EF4-FFF2-40B4-BE49-F238E27FC236}">
                    <a16:creationId xmlns:a16="http://schemas.microsoft.com/office/drawing/2014/main" id="{36F05383-542A-475A-9400-0D34D21DE748}"/>
                  </a:ext>
                </a:extLst>
              </p:cNvPr>
              <p:cNvSpPr/>
              <p:nvPr/>
            </p:nvSpPr>
            <p:spPr>
              <a:xfrm>
                <a:off x="963500" y="1549312"/>
                <a:ext cx="2171478" cy="3430922"/>
              </a:xfrm>
              <a:prstGeom prst="rect">
                <a:avLst/>
              </a:prstGeom>
              <a:noFill/>
              <a:ln w="19050" cmpd="sng">
                <a:solidFill>
                  <a:srgbClr val="3D8DFF"/>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B19B0E14-BC0B-47BD-B2E4-7C2DB34098BE}"/>
                  </a:ext>
                </a:extLst>
              </p:cNvPr>
              <p:cNvSpPr txBox="1"/>
              <p:nvPr/>
            </p:nvSpPr>
            <p:spPr>
              <a:xfrm>
                <a:off x="963499" y="1549312"/>
                <a:ext cx="2160699" cy="310094"/>
              </a:xfrm>
              <a:prstGeom prst="rect">
                <a:avLst/>
              </a:prstGeom>
              <a:solidFill>
                <a:schemeClr val="tx2">
                  <a:lumMod val="20000"/>
                  <a:lumOff val="80000"/>
                </a:schemeClr>
              </a:solidFill>
              <a:ln>
                <a:solidFill>
                  <a:srgbClr val="3D8DFF"/>
                </a:solidFill>
              </a:ln>
            </p:spPr>
            <p:txBody>
              <a:bodyPr wrap="square" rtlCol="0">
                <a:spAutoFit/>
              </a:bodyPr>
              <a:lstStyle/>
              <a:p>
                <a:pPr algn="ctr"/>
                <a:r>
                  <a:rPr lang="en-US" dirty="0"/>
                  <a:t>DV Shared</a:t>
                </a:r>
              </a:p>
            </p:txBody>
          </p:sp>
        </p:grpSp>
        <p:grpSp>
          <p:nvGrpSpPr>
            <p:cNvPr id="20" name="Group 19">
              <a:extLst>
                <a:ext uri="{FF2B5EF4-FFF2-40B4-BE49-F238E27FC236}">
                  <a16:creationId xmlns:a16="http://schemas.microsoft.com/office/drawing/2014/main" id="{CF0DA4A9-7624-465E-A61C-2DAC7F7328BF}"/>
                </a:ext>
              </a:extLst>
            </p:cNvPr>
            <p:cNvGrpSpPr/>
            <p:nvPr/>
          </p:nvGrpSpPr>
          <p:grpSpPr>
            <a:xfrm>
              <a:off x="4630137" y="1232034"/>
              <a:ext cx="2171479" cy="3745813"/>
              <a:chOff x="963499" y="1549312"/>
              <a:chExt cx="2171479" cy="3430922"/>
            </a:xfrm>
          </p:grpSpPr>
          <p:sp>
            <p:nvSpPr>
              <p:cNvPr id="21" name="Rectangle 20">
                <a:extLst>
                  <a:ext uri="{FF2B5EF4-FFF2-40B4-BE49-F238E27FC236}">
                    <a16:creationId xmlns:a16="http://schemas.microsoft.com/office/drawing/2014/main" id="{BBC15F6A-5100-4B26-A7B0-D14647BFC21B}"/>
                  </a:ext>
                </a:extLst>
              </p:cNvPr>
              <p:cNvSpPr/>
              <p:nvPr/>
            </p:nvSpPr>
            <p:spPr>
              <a:xfrm>
                <a:off x="963500" y="1549312"/>
                <a:ext cx="2171478" cy="3430922"/>
              </a:xfrm>
              <a:prstGeom prst="rect">
                <a:avLst/>
              </a:prstGeom>
              <a:noFill/>
              <a:ln w="19050" cmpd="sng">
                <a:solidFill>
                  <a:srgbClr val="3D8DFF"/>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8A2813DC-DE2D-4900-969D-EDB168C242B7}"/>
                  </a:ext>
                </a:extLst>
              </p:cNvPr>
              <p:cNvSpPr txBox="1"/>
              <p:nvPr/>
            </p:nvSpPr>
            <p:spPr>
              <a:xfrm>
                <a:off x="963499" y="1549312"/>
                <a:ext cx="2160699" cy="310094"/>
              </a:xfrm>
              <a:prstGeom prst="rect">
                <a:avLst/>
              </a:prstGeom>
              <a:solidFill>
                <a:schemeClr val="tx2">
                  <a:lumMod val="20000"/>
                  <a:lumOff val="80000"/>
                </a:schemeClr>
              </a:solidFill>
              <a:ln>
                <a:solidFill>
                  <a:srgbClr val="3D8DFF"/>
                </a:solidFill>
              </a:ln>
            </p:spPr>
            <p:txBody>
              <a:bodyPr wrap="square" rtlCol="0">
                <a:spAutoFit/>
              </a:bodyPr>
              <a:lstStyle/>
              <a:p>
                <a:pPr algn="ctr"/>
                <a:r>
                  <a:rPr lang="en-US" dirty="0"/>
                  <a:t>DV Published</a:t>
                </a:r>
              </a:p>
            </p:txBody>
          </p:sp>
        </p:grpSp>
        <p:grpSp>
          <p:nvGrpSpPr>
            <p:cNvPr id="23" name="Group 22">
              <a:extLst>
                <a:ext uri="{FF2B5EF4-FFF2-40B4-BE49-F238E27FC236}">
                  <a16:creationId xmlns:a16="http://schemas.microsoft.com/office/drawing/2014/main" id="{322BAA3A-FC8E-4230-B119-2869EBCB2037}"/>
                </a:ext>
              </a:extLst>
            </p:cNvPr>
            <p:cNvGrpSpPr/>
            <p:nvPr/>
          </p:nvGrpSpPr>
          <p:grpSpPr>
            <a:xfrm>
              <a:off x="279160" y="1235299"/>
              <a:ext cx="2171479" cy="3745813"/>
              <a:chOff x="963499" y="1549312"/>
              <a:chExt cx="2171479" cy="3430922"/>
            </a:xfrm>
          </p:grpSpPr>
          <p:sp>
            <p:nvSpPr>
              <p:cNvPr id="24" name="Rectangle 23">
                <a:extLst>
                  <a:ext uri="{FF2B5EF4-FFF2-40B4-BE49-F238E27FC236}">
                    <a16:creationId xmlns:a16="http://schemas.microsoft.com/office/drawing/2014/main" id="{477022B7-8DF3-49DD-BF95-F9B39561E104}"/>
                  </a:ext>
                </a:extLst>
              </p:cNvPr>
              <p:cNvSpPr/>
              <p:nvPr/>
            </p:nvSpPr>
            <p:spPr>
              <a:xfrm>
                <a:off x="963500" y="1549312"/>
                <a:ext cx="2171478" cy="3430922"/>
              </a:xfrm>
              <a:prstGeom prst="rect">
                <a:avLst/>
              </a:prstGeom>
              <a:noFill/>
              <a:ln w="19050" cmpd="sng">
                <a:solidFill>
                  <a:srgbClr val="3D8DFF"/>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5" name="TextBox 24">
                <a:extLst>
                  <a:ext uri="{FF2B5EF4-FFF2-40B4-BE49-F238E27FC236}">
                    <a16:creationId xmlns:a16="http://schemas.microsoft.com/office/drawing/2014/main" id="{0FD05068-4A21-4540-B9D3-75BB1DB84179}"/>
                  </a:ext>
                </a:extLst>
              </p:cNvPr>
              <p:cNvSpPr txBox="1"/>
              <p:nvPr/>
            </p:nvSpPr>
            <p:spPr>
              <a:xfrm>
                <a:off x="963499" y="1549312"/>
                <a:ext cx="2160699" cy="310094"/>
              </a:xfrm>
              <a:prstGeom prst="rect">
                <a:avLst/>
              </a:prstGeom>
              <a:solidFill>
                <a:schemeClr val="tx2">
                  <a:lumMod val="20000"/>
                  <a:lumOff val="80000"/>
                </a:schemeClr>
              </a:solidFill>
              <a:ln>
                <a:solidFill>
                  <a:srgbClr val="3D8DFF"/>
                </a:solidFill>
              </a:ln>
            </p:spPr>
            <p:txBody>
              <a:bodyPr wrap="square" rtlCol="0">
                <a:spAutoFit/>
              </a:bodyPr>
              <a:lstStyle/>
              <a:p>
                <a:pPr algn="ctr"/>
                <a:r>
                  <a:rPr lang="en-US" dirty="0"/>
                  <a:t>File Share</a:t>
                </a:r>
              </a:p>
            </p:txBody>
          </p:sp>
        </p:grpSp>
        <p:sp>
          <p:nvSpPr>
            <p:cNvPr id="27" name="Oval 26" descr="1">
              <a:extLst>
                <a:ext uri="{FF2B5EF4-FFF2-40B4-BE49-F238E27FC236}">
                  <a16:creationId xmlns:a16="http://schemas.microsoft.com/office/drawing/2014/main" id="{D4E4FAFE-D55D-4B8B-A05B-5E9CD87D2A64}"/>
                </a:ext>
              </a:extLst>
            </p:cNvPr>
            <p:cNvSpPr/>
            <p:nvPr/>
          </p:nvSpPr>
          <p:spPr>
            <a:xfrm>
              <a:off x="573011" y="2822384"/>
              <a:ext cx="199053" cy="169278"/>
            </a:xfrm>
            <a:prstGeom prst="ellipse">
              <a:avLst/>
            </a:prstGeom>
            <a:solidFill>
              <a:srgbClr val="FFFFFF"/>
            </a:solidFill>
            <a:ln w="19050" cmpd="sng">
              <a:solidFill>
                <a:srgbClr val="3D8DFF"/>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1</a:t>
              </a:r>
            </a:p>
          </p:txBody>
        </p:sp>
        <p:sp>
          <p:nvSpPr>
            <p:cNvPr id="28" name="Oval 27" descr="1">
              <a:extLst>
                <a:ext uri="{FF2B5EF4-FFF2-40B4-BE49-F238E27FC236}">
                  <a16:creationId xmlns:a16="http://schemas.microsoft.com/office/drawing/2014/main" id="{42FC16BA-0783-4892-84DF-A41191180D58}"/>
                </a:ext>
              </a:extLst>
            </p:cNvPr>
            <p:cNvSpPr/>
            <p:nvPr/>
          </p:nvSpPr>
          <p:spPr>
            <a:xfrm>
              <a:off x="2503745" y="4578123"/>
              <a:ext cx="199053" cy="169278"/>
            </a:xfrm>
            <a:prstGeom prst="ellipse">
              <a:avLst/>
            </a:prstGeom>
            <a:solidFill>
              <a:srgbClr val="FFFFFF"/>
            </a:solidFill>
            <a:ln w="19050" cmpd="sng">
              <a:solidFill>
                <a:srgbClr val="3D8DFF"/>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2</a:t>
              </a:r>
            </a:p>
          </p:txBody>
        </p:sp>
        <p:sp>
          <p:nvSpPr>
            <p:cNvPr id="29" name="Oval 28" descr="1">
              <a:extLst>
                <a:ext uri="{FF2B5EF4-FFF2-40B4-BE49-F238E27FC236}">
                  <a16:creationId xmlns:a16="http://schemas.microsoft.com/office/drawing/2014/main" id="{D640F409-D016-4842-AB01-64E1E0578B3D}"/>
                </a:ext>
              </a:extLst>
            </p:cNvPr>
            <p:cNvSpPr/>
            <p:nvPr/>
          </p:nvSpPr>
          <p:spPr>
            <a:xfrm>
              <a:off x="2489266" y="3908159"/>
              <a:ext cx="199053" cy="169278"/>
            </a:xfrm>
            <a:prstGeom prst="ellipse">
              <a:avLst/>
            </a:prstGeom>
            <a:solidFill>
              <a:srgbClr val="FFFFFF"/>
            </a:solidFill>
            <a:ln w="19050" cmpd="sng">
              <a:solidFill>
                <a:srgbClr val="3D8DFF"/>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3</a:t>
              </a:r>
            </a:p>
          </p:txBody>
        </p:sp>
        <p:sp>
          <p:nvSpPr>
            <p:cNvPr id="30" name="Oval 29" descr="1">
              <a:extLst>
                <a:ext uri="{FF2B5EF4-FFF2-40B4-BE49-F238E27FC236}">
                  <a16:creationId xmlns:a16="http://schemas.microsoft.com/office/drawing/2014/main" id="{ABE6273D-BAB3-4348-B318-A1FE2FF2110A}"/>
                </a:ext>
              </a:extLst>
            </p:cNvPr>
            <p:cNvSpPr/>
            <p:nvPr/>
          </p:nvSpPr>
          <p:spPr>
            <a:xfrm>
              <a:off x="2469034" y="3124200"/>
              <a:ext cx="199053" cy="169278"/>
            </a:xfrm>
            <a:prstGeom prst="ellipse">
              <a:avLst/>
            </a:prstGeom>
            <a:solidFill>
              <a:srgbClr val="FFFFFF"/>
            </a:solidFill>
            <a:ln w="19050" cmpd="sng">
              <a:solidFill>
                <a:srgbClr val="3D8DFF"/>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4</a:t>
              </a:r>
            </a:p>
          </p:txBody>
        </p:sp>
        <p:sp>
          <p:nvSpPr>
            <p:cNvPr id="31" name="Oval 30" descr="1">
              <a:extLst>
                <a:ext uri="{FF2B5EF4-FFF2-40B4-BE49-F238E27FC236}">
                  <a16:creationId xmlns:a16="http://schemas.microsoft.com/office/drawing/2014/main" id="{54554427-938D-476E-AD51-39E3B279BFEB}"/>
                </a:ext>
              </a:extLst>
            </p:cNvPr>
            <p:cNvSpPr/>
            <p:nvPr/>
          </p:nvSpPr>
          <p:spPr>
            <a:xfrm>
              <a:off x="2444696" y="2461095"/>
              <a:ext cx="199053" cy="169278"/>
            </a:xfrm>
            <a:prstGeom prst="ellipse">
              <a:avLst/>
            </a:prstGeom>
            <a:solidFill>
              <a:srgbClr val="FFFFFF"/>
            </a:solidFill>
            <a:ln w="19050" cmpd="sng">
              <a:solidFill>
                <a:srgbClr val="3D8DFF"/>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5</a:t>
              </a:r>
            </a:p>
          </p:txBody>
        </p:sp>
        <p:sp>
          <p:nvSpPr>
            <p:cNvPr id="32" name="Oval 31" descr="1">
              <a:extLst>
                <a:ext uri="{FF2B5EF4-FFF2-40B4-BE49-F238E27FC236}">
                  <a16:creationId xmlns:a16="http://schemas.microsoft.com/office/drawing/2014/main" id="{71EF64BF-19FD-44D3-B6AF-89CF74CFFEB8}"/>
                </a:ext>
              </a:extLst>
            </p:cNvPr>
            <p:cNvSpPr/>
            <p:nvPr/>
          </p:nvSpPr>
          <p:spPr>
            <a:xfrm>
              <a:off x="4670598" y="2045126"/>
              <a:ext cx="199053" cy="169278"/>
            </a:xfrm>
            <a:prstGeom prst="ellipse">
              <a:avLst/>
            </a:prstGeom>
            <a:solidFill>
              <a:srgbClr val="FFFFFF"/>
            </a:solidFill>
            <a:ln w="19050" cmpd="sng">
              <a:solidFill>
                <a:srgbClr val="3D8DFF"/>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tx1"/>
                  </a:solidFill>
                </a:rPr>
                <a:t>6</a:t>
              </a:r>
            </a:p>
          </p:txBody>
        </p:sp>
        <p:cxnSp>
          <p:nvCxnSpPr>
            <p:cNvPr id="35" name="Connector: Curved 34">
              <a:extLst>
                <a:ext uri="{FF2B5EF4-FFF2-40B4-BE49-F238E27FC236}">
                  <a16:creationId xmlns:a16="http://schemas.microsoft.com/office/drawing/2014/main" id="{1AFD4B16-EB0F-4474-BF14-5969CF937A40}"/>
                </a:ext>
              </a:extLst>
            </p:cNvPr>
            <p:cNvCxnSpPr>
              <a:stCxn id="27" idx="4"/>
              <a:endCxn id="28" idx="2"/>
            </p:cNvCxnSpPr>
            <p:nvPr/>
          </p:nvCxnSpPr>
          <p:spPr>
            <a:xfrm rot="16200000" flipH="1">
              <a:off x="752591" y="2911608"/>
              <a:ext cx="1671100" cy="1831207"/>
            </a:xfrm>
            <a:prstGeom prst="curvedConnector2">
              <a:avLst/>
            </a:prstGeom>
            <a:ln w="6350">
              <a:solidFill>
                <a:srgbClr val="3D8DFF"/>
              </a:solidFill>
              <a:tailEnd type="triangle"/>
            </a:ln>
          </p:spPr>
          <p:style>
            <a:lnRef idx="2">
              <a:schemeClr val="accent1"/>
            </a:lnRef>
            <a:fillRef idx="0">
              <a:schemeClr val="accent1"/>
            </a:fillRef>
            <a:effectRef idx="1">
              <a:schemeClr val="accent1"/>
            </a:effectRef>
            <a:fontRef idx="minor">
              <a:schemeClr val="tx1"/>
            </a:fontRef>
          </p:style>
        </p:cxnSp>
        <p:cxnSp>
          <p:nvCxnSpPr>
            <p:cNvPr id="42" name="Connector: Curved 41">
              <a:extLst>
                <a:ext uri="{FF2B5EF4-FFF2-40B4-BE49-F238E27FC236}">
                  <a16:creationId xmlns:a16="http://schemas.microsoft.com/office/drawing/2014/main" id="{5978DAC2-4A97-43B5-9469-8D7EF46573F8}"/>
                </a:ext>
              </a:extLst>
            </p:cNvPr>
            <p:cNvCxnSpPr>
              <a:stCxn id="30" idx="2"/>
              <a:endCxn id="31" idx="2"/>
            </p:cNvCxnSpPr>
            <p:nvPr/>
          </p:nvCxnSpPr>
          <p:spPr>
            <a:xfrm rot="10800000">
              <a:off x="2444696" y="2545735"/>
              <a:ext cx="24338" cy="663105"/>
            </a:xfrm>
            <a:prstGeom prst="curvedConnector3">
              <a:avLst>
                <a:gd name="adj1" fmla="val 1039272"/>
              </a:avLst>
            </a:prstGeom>
            <a:ln w="6350">
              <a:solidFill>
                <a:srgbClr val="3D8DFF"/>
              </a:solidFill>
              <a:tailEnd type="triangle"/>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D0D4680F-22D4-478B-ADEC-4452199C6368}"/>
                </a:ext>
              </a:extLst>
            </p:cNvPr>
            <p:cNvCxnSpPr>
              <a:stCxn id="29" idx="2"/>
              <a:endCxn id="30" idx="2"/>
            </p:cNvCxnSpPr>
            <p:nvPr/>
          </p:nvCxnSpPr>
          <p:spPr>
            <a:xfrm rot="10800000">
              <a:off x="2469034" y="3208840"/>
              <a:ext cx="20232" cy="783959"/>
            </a:xfrm>
            <a:prstGeom prst="curvedConnector3">
              <a:avLst>
                <a:gd name="adj1" fmla="val 1229893"/>
              </a:avLst>
            </a:prstGeom>
            <a:ln w="6350">
              <a:solidFill>
                <a:srgbClr val="3D8DFF"/>
              </a:solidFill>
              <a:tailEnd type="triangle"/>
            </a:ln>
          </p:spPr>
          <p:style>
            <a:lnRef idx="2">
              <a:schemeClr val="accent1"/>
            </a:lnRef>
            <a:fillRef idx="0">
              <a:schemeClr val="accent1"/>
            </a:fillRef>
            <a:effectRef idx="1">
              <a:schemeClr val="accent1"/>
            </a:effectRef>
            <a:fontRef idx="minor">
              <a:schemeClr val="tx1"/>
            </a:fontRef>
          </p:style>
        </p:cxnSp>
        <p:cxnSp>
          <p:nvCxnSpPr>
            <p:cNvPr id="46" name="Connector: Curved 45">
              <a:extLst>
                <a:ext uri="{FF2B5EF4-FFF2-40B4-BE49-F238E27FC236}">
                  <a16:creationId xmlns:a16="http://schemas.microsoft.com/office/drawing/2014/main" id="{ADA80773-18DD-4AD6-9416-C2B9608B61B4}"/>
                </a:ext>
              </a:extLst>
            </p:cNvPr>
            <p:cNvCxnSpPr>
              <a:stCxn id="28" idx="2"/>
              <a:endCxn id="29" idx="2"/>
            </p:cNvCxnSpPr>
            <p:nvPr/>
          </p:nvCxnSpPr>
          <p:spPr>
            <a:xfrm rot="10800000">
              <a:off x="2489267" y="3992798"/>
              <a:ext cx="14479" cy="669964"/>
            </a:xfrm>
            <a:prstGeom prst="curvedConnector3">
              <a:avLst>
                <a:gd name="adj1" fmla="val 1678838"/>
              </a:avLst>
            </a:prstGeom>
            <a:ln w="6350">
              <a:solidFill>
                <a:srgbClr val="3D8DFF"/>
              </a:solidFill>
              <a:tailEnd type="triangle"/>
            </a:ln>
          </p:spPr>
          <p:style>
            <a:lnRef idx="2">
              <a:schemeClr val="accent1"/>
            </a:lnRef>
            <a:fillRef idx="0">
              <a:schemeClr val="accent1"/>
            </a:fillRef>
            <a:effectRef idx="1">
              <a:schemeClr val="accent1"/>
            </a:effectRef>
            <a:fontRef idx="minor">
              <a:schemeClr val="tx1"/>
            </a:fontRef>
          </p:style>
        </p:cxnSp>
        <p:cxnSp>
          <p:nvCxnSpPr>
            <p:cNvPr id="48" name="Connector: Curved 47">
              <a:extLst>
                <a:ext uri="{FF2B5EF4-FFF2-40B4-BE49-F238E27FC236}">
                  <a16:creationId xmlns:a16="http://schemas.microsoft.com/office/drawing/2014/main" id="{4828C9CA-B586-437A-9266-E0D41E472B3F}"/>
                </a:ext>
              </a:extLst>
            </p:cNvPr>
            <p:cNvCxnSpPr>
              <a:endCxn id="32" idx="3"/>
            </p:cNvCxnSpPr>
            <p:nvPr/>
          </p:nvCxnSpPr>
          <p:spPr>
            <a:xfrm flipV="1">
              <a:off x="4155621" y="2189614"/>
              <a:ext cx="544128" cy="367748"/>
            </a:xfrm>
            <a:prstGeom prst="curvedConnector2">
              <a:avLst/>
            </a:prstGeom>
            <a:ln w="6350">
              <a:solidFill>
                <a:srgbClr val="3D8DFF"/>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6428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B418-99E6-46B8-85BB-C057A0CF2657}"/>
              </a:ext>
            </a:extLst>
          </p:cNvPr>
          <p:cNvSpPr>
            <a:spLocks noGrp="1"/>
          </p:cNvSpPr>
          <p:nvPr>
            <p:ph type="title"/>
          </p:nvPr>
        </p:nvSpPr>
        <p:spPr/>
        <p:txBody>
          <a:bodyPr/>
          <a:lstStyle/>
          <a:p>
            <a:r>
              <a:rPr lang="en-US" dirty="0"/>
              <a:t>Dynamic File Walk-Through [Query]</a:t>
            </a:r>
          </a:p>
        </p:txBody>
      </p:sp>
      <p:sp>
        <p:nvSpPr>
          <p:cNvPr id="3" name="Content Placeholder 2">
            <a:extLst>
              <a:ext uri="{FF2B5EF4-FFF2-40B4-BE49-F238E27FC236}">
                <a16:creationId xmlns:a16="http://schemas.microsoft.com/office/drawing/2014/main" id="{99D001BF-8644-4723-9D01-895457D2E309}"/>
              </a:ext>
            </a:extLst>
          </p:cNvPr>
          <p:cNvSpPr>
            <a:spLocks noGrp="1"/>
          </p:cNvSpPr>
          <p:nvPr>
            <p:ph idx="1"/>
          </p:nvPr>
        </p:nvSpPr>
        <p:spPr/>
        <p:txBody>
          <a:bodyPr>
            <a:normAutofit/>
          </a:bodyPr>
          <a:lstStyle/>
          <a:p>
            <a:r>
              <a:rPr lang="en-US" sz="1800" dirty="0"/>
              <a:t>TDV views ready to be consumed</a:t>
            </a:r>
          </a:p>
          <a:p>
            <a:r>
              <a:rPr lang="en-US" sz="1800" dirty="0"/>
              <a:t>Optimize query by putting file first and setting optimizer hints</a:t>
            </a:r>
          </a:p>
        </p:txBody>
      </p:sp>
      <p:sp>
        <p:nvSpPr>
          <p:cNvPr id="4" name="Footer Placeholder 3">
            <a:extLst>
              <a:ext uri="{FF2B5EF4-FFF2-40B4-BE49-F238E27FC236}">
                <a16:creationId xmlns:a16="http://schemas.microsoft.com/office/drawing/2014/main" id="{85634A14-3DFA-480E-A937-6A1D38965FB2}"/>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
        <p:nvSpPr>
          <p:cNvPr id="5" name="TextBox 4">
            <a:extLst>
              <a:ext uri="{FF2B5EF4-FFF2-40B4-BE49-F238E27FC236}">
                <a16:creationId xmlns:a16="http://schemas.microsoft.com/office/drawing/2014/main" id="{7E33D860-EE38-4701-9B67-4FD24D141EA2}"/>
              </a:ext>
            </a:extLst>
          </p:cNvPr>
          <p:cNvSpPr txBox="1"/>
          <p:nvPr/>
        </p:nvSpPr>
        <p:spPr>
          <a:xfrm>
            <a:off x="235177" y="1734974"/>
            <a:ext cx="8219767" cy="1384995"/>
          </a:xfrm>
          <a:prstGeom prst="rect">
            <a:avLst/>
          </a:prstGeom>
          <a:noFill/>
        </p:spPr>
        <p:txBody>
          <a:bodyPr wrap="square" rtlCol="0">
            <a:spAutoFit/>
          </a:bodyPr>
          <a:lstStyle/>
          <a:p>
            <a:r>
              <a:rPr lang="en-US" sz="1400" b="1" dirty="0"/>
              <a:t>SELECT</a:t>
            </a:r>
            <a:r>
              <a:rPr lang="en-US" sz="1400" dirty="0"/>
              <a:t> </a:t>
            </a:r>
            <a:r>
              <a:rPr lang="en-US" sz="1400" dirty="0" err="1"/>
              <a:t>O.OrderID</a:t>
            </a:r>
            <a:r>
              <a:rPr lang="en-US" sz="1400" dirty="0"/>
              <a:t>, </a:t>
            </a:r>
            <a:r>
              <a:rPr lang="en-US" sz="1400" dirty="0" err="1"/>
              <a:t>O.ProductID</a:t>
            </a:r>
            <a:r>
              <a:rPr lang="en-US" sz="1400" dirty="0"/>
              <a:t>, </a:t>
            </a:r>
            <a:r>
              <a:rPr lang="en-US" sz="1400" dirty="0" err="1"/>
              <a:t>O.OrderDate</a:t>
            </a:r>
            <a:r>
              <a:rPr lang="en-US" sz="1400" dirty="0"/>
              <a:t>, F1,F2,F3,F4,F5</a:t>
            </a:r>
          </a:p>
          <a:p>
            <a:r>
              <a:rPr lang="en-US" sz="1400" b="1" dirty="0"/>
              <a:t>FROM</a:t>
            </a:r>
            <a:r>
              <a:rPr lang="en-US" sz="1400" dirty="0"/>
              <a:t> Dynamic.username_FlatFile_001_csv F</a:t>
            </a:r>
          </a:p>
          <a:p>
            <a:r>
              <a:rPr lang="en-US" sz="1400" dirty="0"/>
              <a:t>	</a:t>
            </a:r>
            <a:r>
              <a:rPr lang="en-US" sz="1400" b="1" dirty="0"/>
              <a:t>INNER</a:t>
            </a:r>
            <a:r>
              <a:rPr lang="en-US" sz="1400" dirty="0">
                <a:solidFill>
                  <a:srgbClr val="00B050"/>
                </a:solidFill>
              </a:rPr>
              <a:t> {OPTION SEMIJOIN="TRUE", LEFT_CARDINALITY="3000", RIGHT_CARDINALITY="10000"} </a:t>
            </a:r>
            <a:r>
              <a:rPr lang="en-US" sz="1400" b="1" dirty="0"/>
              <a:t>JOIN</a:t>
            </a:r>
          </a:p>
          <a:p>
            <a:r>
              <a:rPr lang="en-US" sz="1400" dirty="0"/>
              <a:t>		</a:t>
            </a:r>
            <a:r>
              <a:rPr lang="en-US" sz="1400" dirty="0" err="1"/>
              <a:t>Orders.ViewOrder</a:t>
            </a:r>
            <a:r>
              <a:rPr lang="en-US" sz="1400" dirty="0"/>
              <a:t> O</a:t>
            </a:r>
          </a:p>
          <a:p>
            <a:r>
              <a:rPr lang="en-US" sz="1400" dirty="0"/>
              <a:t>	</a:t>
            </a:r>
            <a:r>
              <a:rPr lang="en-US" sz="1400" b="1" dirty="0"/>
              <a:t>ON</a:t>
            </a:r>
            <a:r>
              <a:rPr lang="en-US" sz="1400" dirty="0"/>
              <a:t> CAST(F.F1 AS INTEGER) = </a:t>
            </a:r>
            <a:r>
              <a:rPr lang="en-US" sz="1400" dirty="0" err="1"/>
              <a:t>O.ProductID</a:t>
            </a:r>
            <a:endParaRPr lang="en-US" sz="1400" dirty="0"/>
          </a:p>
        </p:txBody>
      </p:sp>
      <p:sp>
        <p:nvSpPr>
          <p:cNvPr id="34" name="Rounded Rectangular Callout 8">
            <a:extLst>
              <a:ext uri="{FF2B5EF4-FFF2-40B4-BE49-F238E27FC236}">
                <a16:creationId xmlns:a16="http://schemas.microsoft.com/office/drawing/2014/main" id="{4FA143F1-C0CB-42DA-8CEA-A26DCBE72A29}"/>
              </a:ext>
            </a:extLst>
          </p:cNvPr>
          <p:cNvSpPr/>
          <p:nvPr/>
        </p:nvSpPr>
        <p:spPr bwMode="auto">
          <a:xfrm>
            <a:off x="6923005" y="1168576"/>
            <a:ext cx="1985818" cy="979055"/>
          </a:xfrm>
          <a:prstGeom prst="wedgeRoundRectCallout">
            <a:avLst>
              <a:gd name="adj1" fmla="val -190675"/>
              <a:gd name="adj2" fmla="val 45611"/>
              <a:gd name="adj3" fmla="val 16667"/>
            </a:avLst>
          </a:prstGeom>
          <a:noFill/>
          <a:ln w="28575" cap="flat" cmpd="sng" algn="ctr">
            <a:solidFill>
              <a:srgbClr val="0070C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File always occurs</a:t>
            </a:r>
          </a:p>
          <a:p>
            <a:pPr marL="0" marR="0" indent="0"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Arial" charset="0"/>
              </a:rPr>
              <a:t>first in the query</a:t>
            </a:r>
            <a:endParaRPr kumimoji="0" lang="en-US" sz="1600" b="0" i="0" u="none" strike="noStrike" cap="none" normalizeH="0" baseline="0" dirty="0">
              <a:ln>
                <a:noFill/>
              </a:ln>
              <a:solidFill>
                <a:srgbClr val="000000"/>
              </a:solidFill>
              <a:effectLst/>
              <a:latin typeface="Arial" charset="0"/>
            </a:endParaRPr>
          </a:p>
        </p:txBody>
      </p:sp>
      <p:sp>
        <p:nvSpPr>
          <p:cNvPr id="37" name="Rounded Rectangular Callout 1">
            <a:extLst>
              <a:ext uri="{FF2B5EF4-FFF2-40B4-BE49-F238E27FC236}">
                <a16:creationId xmlns:a16="http://schemas.microsoft.com/office/drawing/2014/main" id="{3F4D68E3-B5B3-4FD7-85D7-D4A507153C0E}"/>
              </a:ext>
            </a:extLst>
          </p:cNvPr>
          <p:cNvSpPr/>
          <p:nvPr/>
        </p:nvSpPr>
        <p:spPr bwMode="auto">
          <a:xfrm>
            <a:off x="6923005" y="2271245"/>
            <a:ext cx="1985818" cy="979055"/>
          </a:xfrm>
          <a:prstGeom prst="wedgeRoundRectCallout">
            <a:avLst>
              <a:gd name="adj1" fmla="val -203518"/>
              <a:gd name="adj2" fmla="val -31413"/>
              <a:gd name="adj3" fmla="val 16667"/>
            </a:avLst>
          </a:prstGeom>
          <a:noFill/>
          <a:ln w="28575" cap="flat" cmpd="sng" algn="ctr">
            <a:solidFill>
              <a:srgbClr val="0070C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Hint goes between </a:t>
            </a:r>
          </a:p>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INNER and JOIN </a:t>
            </a:r>
          </a:p>
          <a:p>
            <a:pPr marL="0" marR="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keywords</a:t>
            </a:r>
          </a:p>
        </p:txBody>
      </p:sp>
      <p:pic>
        <p:nvPicPr>
          <p:cNvPr id="6" name="Picture 5">
            <a:extLst>
              <a:ext uri="{FF2B5EF4-FFF2-40B4-BE49-F238E27FC236}">
                <a16:creationId xmlns:a16="http://schemas.microsoft.com/office/drawing/2014/main" id="{21A0F66F-1DB1-4044-BABB-185FC8F33101}"/>
              </a:ext>
            </a:extLst>
          </p:cNvPr>
          <p:cNvPicPr>
            <a:picLocks noChangeAspect="1"/>
          </p:cNvPicPr>
          <p:nvPr/>
        </p:nvPicPr>
        <p:blipFill>
          <a:blip r:embed="rId3"/>
          <a:stretch>
            <a:fillRect/>
          </a:stretch>
        </p:blipFill>
        <p:spPr>
          <a:xfrm>
            <a:off x="147484" y="3367197"/>
            <a:ext cx="7940482" cy="1521983"/>
          </a:xfrm>
          <a:prstGeom prst="rect">
            <a:avLst/>
          </a:prstGeom>
        </p:spPr>
      </p:pic>
    </p:spTree>
    <p:extLst>
      <p:ext uri="{BB962C8B-B14F-4D97-AF65-F5344CB8AC3E}">
        <p14:creationId xmlns:p14="http://schemas.microsoft.com/office/powerpoint/2010/main" val="348309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9D584-5B7E-4F2E-A5DD-DCAEC54C616B}"/>
              </a:ext>
            </a:extLst>
          </p:cNvPr>
          <p:cNvSpPr>
            <a:spLocks noGrp="1"/>
          </p:cNvSpPr>
          <p:nvPr>
            <p:ph type="title"/>
          </p:nvPr>
        </p:nvSpPr>
        <p:spPr/>
        <p:txBody>
          <a:bodyPr/>
          <a:lstStyle/>
          <a:p>
            <a:r>
              <a:rPr lang="en-US" dirty="0"/>
              <a:t>Feature 3: Privilege Framework</a:t>
            </a:r>
          </a:p>
        </p:txBody>
      </p:sp>
    </p:spTree>
    <p:extLst>
      <p:ext uri="{BB962C8B-B14F-4D97-AF65-F5344CB8AC3E}">
        <p14:creationId xmlns:p14="http://schemas.microsoft.com/office/powerpoint/2010/main" val="394300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A9A-17FF-495F-9AE8-4245A7C8FBA8}"/>
              </a:ext>
            </a:extLst>
          </p:cNvPr>
          <p:cNvSpPr>
            <a:spLocks noGrp="1"/>
          </p:cNvSpPr>
          <p:nvPr>
            <p:ph type="title"/>
          </p:nvPr>
        </p:nvSpPr>
        <p:spPr/>
        <p:txBody>
          <a:bodyPr/>
          <a:lstStyle/>
          <a:p>
            <a:r>
              <a:rPr lang="en-US" dirty="0"/>
              <a:t>Privilege Framework</a:t>
            </a:r>
          </a:p>
        </p:txBody>
      </p:sp>
      <p:sp>
        <p:nvSpPr>
          <p:cNvPr id="3" name="Content Placeholder 2">
            <a:extLst>
              <a:ext uri="{FF2B5EF4-FFF2-40B4-BE49-F238E27FC236}">
                <a16:creationId xmlns:a16="http://schemas.microsoft.com/office/drawing/2014/main" id="{C8FB9A17-FBB4-4F2D-AC7A-4AB1CEBB2FDB}"/>
              </a:ext>
            </a:extLst>
          </p:cNvPr>
          <p:cNvSpPr>
            <a:spLocks noGrp="1"/>
          </p:cNvSpPr>
          <p:nvPr>
            <p:ph idx="1"/>
          </p:nvPr>
        </p:nvSpPr>
        <p:spPr/>
        <p:txBody>
          <a:bodyPr/>
          <a:lstStyle/>
          <a:p>
            <a:r>
              <a:rPr lang="en-US" dirty="0"/>
              <a:t>Framework for applying privileges on folders in Published Databases, Published Web Services and Shared areas.</a:t>
            </a:r>
          </a:p>
          <a:p>
            <a:pPr lvl="1"/>
            <a:r>
              <a:rPr lang="en-US" dirty="0"/>
              <a:t>Uses a spreadsheet or database table</a:t>
            </a:r>
          </a:p>
          <a:p>
            <a:pPr lvl="1"/>
            <a:r>
              <a:rPr lang="en-US" dirty="0"/>
              <a:t>Can be invoked at deployment time to apply privileges</a:t>
            </a:r>
          </a:p>
          <a:p>
            <a:r>
              <a:rPr lang="en-US" dirty="0"/>
              <a:t>Framework for creating LDAP or DV “composite” domain groups</a:t>
            </a:r>
          </a:p>
          <a:p>
            <a:r>
              <a:rPr lang="en-US" dirty="0"/>
              <a:t>Framework for creating DV “composite” domain users</a:t>
            </a:r>
          </a:p>
        </p:txBody>
      </p:sp>
      <p:sp>
        <p:nvSpPr>
          <p:cNvPr id="4" name="Footer Placeholder 3">
            <a:extLst>
              <a:ext uri="{FF2B5EF4-FFF2-40B4-BE49-F238E27FC236}">
                <a16:creationId xmlns:a16="http://schemas.microsoft.com/office/drawing/2014/main" id="{B535105D-F249-472D-8C11-CFBFD0A8440D}"/>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Tree>
    <p:extLst>
      <p:ext uri="{BB962C8B-B14F-4D97-AF65-F5344CB8AC3E}">
        <p14:creationId xmlns:p14="http://schemas.microsoft.com/office/powerpoint/2010/main" val="84490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A9A-17FF-495F-9AE8-4245A7C8FBA8}"/>
              </a:ext>
            </a:extLst>
          </p:cNvPr>
          <p:cNvSpPr>
            <a:spLocks noGrp="1"/>
          </p:cNvSpPr>
          <p:nvPr>
            <p:ph type="title"/>
          </p:nvPr>
        </p:nvSpPr>
        <p:spPr/>
        <p:txBody>
          <a:bodyPr/>
          <a:lstStyle/>
          <a:p>
            <a:r>
              <a:rPr lang="en-US" dirty="0"/>
              <a:t>Privilege Framework APIs</a:t>
            </a:r>
          </a:p>
        </p:txBody>
      </p:sp>
      <p:sp>
        <p:nvSpPr>
          <p:cNvPr id="3" name="Content Placeholder 2">
            <a:extLst>
              <a:ext uri="{FF2B5EF4-FFF2-40B4-BE49-F238E27FC236}">
                <a16:creationId xmlns:a16="http://schemas.microsoft.com/office/drawing/2014/main" id="{C8FB9A17-FBB4-4F2D-AC7A-4AB1CEBB2FDB}"/>
              </a:ext>
            </a:extLst>
          </p:cNvPr>
          <p:cNvSpPr>
            <a:spLocks noGrp="1"/>
          </p:cNvSpPr>
          <p:nvPr>
            <p:ph idx="1"/>
          </p:nvPr>
        </p:nvSpPr>
        <p:spPr/>
        <p:txBody>
          <a:bodyPr>
            <a:normAutofit fontScale="85000" lnSpcReduction="20000"/>
          </a:bodyPr>
          <a:lstStyle/>
          <a:p>
            <a:r>
              <a:rPr lang="en-US" dirty="0"/>
              <a:t>Privileges</a:t>
            </a:r>
          </a:p>
          <a:p>
            <a:pPr lvl="1"/>
            <a:r>
              <a:rPr lang="en-US" i="1" dirty="0" err="1">
                <a:solidFill>
                  <a:srgbClr val="3D8DFF"/>
                </a:solidFill>
              </a:rPr>
              <a:t>getPrivileges</a:t>
            </a:r>
            <a:r>
              <a:rPr lang="en-US" dirty="0"/>
              <a:t> – retrieve privileges based on filter criteria.</a:t>
            </a:r>
          </a:p>
          <a:p>
            <a:pPr lvl="1"/>
            <a:r>
              <a:rPr lang="en-US" i="1" dirty="0" err="1">
                <a:solidFill>
                  <a:srgbClr val="3D8DFF"/>
                </a:solidFill>
              </a:rPr>
              <a:t>updatePrivilegesDriver</a:t>
            </a:r>
            <a:r>
              <a:rPr lang="en-US" dirty="0"/>
              <a:t> – apply privileges based on filter criteria.</a:t>
            </a:r>
          </a:p>
          <a:p>
            <a:pPr lvl="1"/>
            <a:r>
              <a:rPr lang="en-US" i="1" dirty="0" err="1">
                <a:solidFill>
                  <a:srgbClr val="3D8DFF"/>
                </a:solidFill>
              </a:rPr>
              <a:t>validatePrivilegesDriver</a:t>
            </a:r>
            <a:r>
              <a:rPr lang="en-US" dirty="0"/>
              <a:t> – validate privileges based on filter criteria.</a:t>
            </a:r>
          </a:p>
          <a:p>
            <a:r>
              <a:rPr lang="en-US" dirty="0"/>
              <a:t>Groups</a:t>
            </a:r>
          </a:p>
          <a:p>
            <a:pPr lvl="1"/>
            <a:r>
              <a:rPr lang="en-US" i="1" dirty="0" err="1">
                <a:solidFill>
                  <a:srgbClr val="3D8DFF"/>
                </a:solidFill>
              </a:rPr>
              <a:t>getGroups</a:t>
            </a:r>
            <a:r>
              <a:rPr lang="en-US" dirty="0"/>
              <a:t> – retrieve groups based on filter criteria.</a:t>
            </a:r>
          </a:p>
          <a:p>
            <a:pPr lvl="1"/>
            <a:r>
              <a:rPr lang="en-US" i="1" dirty="0" err="1">
                <a:solidFill>
                  <a:srgbClr val="3D8DFF"/>
                </a:solidFill>
              </a:rPr>
              <a:t>deleteGroupsDriver</a:t>
            </a:r>
            <a:r>
              <a:rPr lang="en-US" dirty="0"/>
              <a:t> – delete groups based on filter criteria.</a:t>
            </a:r>
          </a:p>
          <a:p>
            <a:pPr lvl="1"/>
            <a:r>
              <a:rPr lang="en-US" i="1" dirty="0" err="1">
                <a:solidFill>
                  <a:srgbClr val="3D8DFF"/>
                </a:solidFill>
              </a:rPr>
              <a:t>updateGroupsDriver</a:t>
            </a:r>
            <a:r>
              <a:rPr lang="en-US" dirty="0"/>
              <a:t> – update groups based on filter criteria.</a:t>
            </a:r>
          </a:p>
          <a:p>
            <a:pPr lvl="1"/>
            <a:r>
              <a:rPr lang="en-US" i="1" dirty="0" err="1">
                <a:solidFill>
                  <a:srgbClr val="3D8DFF"/>
                </a:solidFill>
              </a:rPr>
              <a:t>validateGroupsDriver</a:t>
            </a:r>
            <a:r>
              <a:rPr lang="en-US" dirty="0"/>
              <a:t> – validate privileges based on filter criteria.</a:t>
            </a:r>
          </a:p>
          <a:p>
            <a:r>
              <a:rPr lang="en-US" dirty="0"/>
              <a:t>Users</a:t>
            </a:r>
          </a:p>
          <a:p>
            <a:pPr lvl="1"/>
            <a:r>
              <a:rPr lang="en-US" i="1" dirty="0" err="1">
                <a:solidFill>
                  <a:srgbClr val="3D8DFF"/>
                </a:solidFill>
              </a:rPr>
              <a:t>getUsers</a:t>
            </a:r>
            <a:r>
              <a:rPr lang="en-US" dirty="0"/>
              <a:t> – retrieve users based on filter criteria.</a:t>
            </a:r>
          </a:p>
          <a:p>
            <a:pPr lvl="1"/>
            <a:r>
              <a:rPr lang="en-US" i="1" dirty="0" err="1">
                <a:solidFill>
                  <a:srgbClr val="3D8DFF"/>
                </a:solidFill>
              </a:rPr>
              <a:t>deleteUsersDriver</a:t>
            </a:r>
            <a:r>
              <a:rPr lang="en-US" dirty="0"/>
              <a:t> – delete users based on filter criteria.</a:t>
            </a:r>
          </a:p>
          <a:p>
            <a:pPr lvl="1"/>
            <a:r>
              <a:rPr lang="en-US" i="1" dirty="0" err="1">
                <a:solidFill>
                  <a:srgbClr val="3D8DFF"/>
                </a:solidFill>
              </a:rPr>
              <a:t>updateUsersDriver</a:t>
            </a:r>
            <a:r>
              <a:rPr lang="en-US" dirty="0"/>
              <a:t> – update users based on filter criteria.</a:t>
            </a:r>
          </a:p>
          <a:p>
            <a:pPr lvl="1"/>
            <a:r>
              <a:rPr lang="en-US" i="1" dirty="0" err="1">
                <a:solidFill>
                  <a:srgbClr val="3D8DFF"/>
                </a:solidFill>
              </a:rPr>
              <a:t>validateUsersDriver</a:t>
            </a:r>
            <a:r>
              <a:rPr lang="en-US" dirty="0"/>
              <a:t> – validate users based on filter criteria.</a:t>
            </a:r>
          </a:p>
          <a:p>
            <a:pPr lvl="1"/>
            <a:endParaRPr lang="en-US" dirty="0"/>
          </a:p>
        </p:txBody>
      </p:sp>
      <p:sp>
        <p:nvSpPr>
          <p:cNvPr id="4" name="Footer Placeholder 3">
            <a:extLst>
              <a:ext uri="{FF2B5EF4-FFF2-40B4-BE49-F238E27FC236}">
                <a16:creationId xmlns:a16="http://schemas.microsoft.com/office/drawing/2014/main" id="{B535105D-F249-472D-8C11-CFBFD0A8440D}"/>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Tree>
    <p:extLst>
      <p:ext uri="{BB962C8B-B14F-4D97-AF65-F5344CB8AC3E}">
        <p14:creationId xmlns:p14="http://schemas.microsoft.com/office/powerpoint/2010/main" val="857385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9D584-5B7E-4F2E-A5DD-DCAEC54C616B}"/>
              </a:ext>
            </a:extLst>
          </p:cNvPr>
          <p:cNvSpPr>
            <a:spLocks noGrp="1"/>
          </p:cNvSpPr>
          <p:nvPr>
            <p:ph type="title"/>
          </p:nvPr>
        </p:nvSpPr>
        <p:spPr/>
        <p:txBody>
          <a:bodyPr/>
          <a:lstStyle/>
          <a:p>
            <a:r>
              <a:rPr lang="en-US" dirty="0"/>
              <a:t>Feature 3: Annotations Framework</a:t>
            </a:r>
          </a:p>
        </p:txBody>
      </p:sp>
    </p:spTree>
    <p:extLst>
      <p:ext uri="{BB962C8B-B14F-4D97-AF65-F5344CB8AC3E}">
        <p14:creationId xmlns:p14="http://schemas.microsoft.com/office/powerpoint/2010/main" val="1513503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A9A-17FF-495F-9AE8-4245A7C8FBA8}"/>
              </a:ext>
            </a:extLst>
          </p:cNvPr>
          <p:cNvSpPr>
            <a:spLocks noGrp="1"/>
          </p:cNvSpPr>
          <p:nvPr>
            <p:ph type="title"/>
          </p:nvPr>
        </p:nvSpPr>
        <p:spPr/>
        <p:txBody>
          <a:bodyPr/>
          <a:lstStyle/>
          <a:p>
            <a:r>
              <a:rPr lang="en-US" dirty="0"/>
              <a:t>Manage Annotations Framework</a:t>
            </a:r>
          </a:p>
        </p:txBody>
      </p:sp>
      <p:sp>
        <p:nvSpPr>
          <p:cNvPr id="3" name="Content Placeholder 2">
            <a:extLst>
              <a:ext uri="{FF2B5EF4-FFF2-40B4-BE49-F238E27FC236}">
                <a16:creationId xmlns:a16="http://schemas.microsoft.com/office/drawing/2014/main" id="{C8FB9A17-FBB4-4F2D-AC7A-4AB1CEBB2FDB}"/>
              </a:ext>
            </a:extLst>
          </p:cNvPr>
          <p:cNvSpPr>
            <a:spLocks noGrp="1"/>
          </p:cNvSpPr>
          <p:nvPr>
            <p:ph idx="1"/>
          </p:nvPr>
        </p:nvSpPr>
        <p:spPr/>
        <p:txBody>
          <a:bodyPr/>
          <a:lstStyle/>
          <a:p>
            <a:r>
              <a:rPr lang="en-US" dirty="0"/>
              <a:t>Framework for managing annotations on published resources.</a:t>
            </a:r>
          </a:p>
          <a:p>
            <a:r>
              <a:rPr lang="en-US" dirty="0"/>
              <a:t>Objective is to provide annotations for Business Directory resources.</a:t>
            </a:r>
          </a:p>
          <a:p>
            <a:pPr lvl="1"/>
            <a:r>
              <a:rPr lang="en-US" dirty="0"/>
              <a:t>This will provide better insight for business people.</a:t>
            </a:r>
          </a:p>
          <a:p>
            <a:r>
              <a:rPr lang="en-US" dirty="0"/>
              <a:t>Update resource and column annotations.</a:t>
            </a:r>
          </a:p>
        </p:txBody>
      </p:sp>
      <p:sp>
        <p:nvSpPr>
          <p:cNvPr id="4" name="Footer Placeholder 3">
            <a:extLst>
              <a:ext uri="{FF2B5EF4-FFF2-40B4-BE49-F238E27FC236}">
                <a16:creationId xmlns:a16="http://schemas.microsoft.com/office/drawing/2014/main" id="{B535105D-F249-472D-8C11-CFBFD0A8440D}"/>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Tree>
    <p:extLst>
      <p:ext uri="{BB962C8B-B14F-4D97-AF65-F5344CB8AC3E}">
        <p14:creationId xmlns:p14="http://schemas.microsoft.com/office/powerpoint/2010/main" val="105712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A9A-17FF-495F-9AE8-4245A7C8FBA8}"/>
              </a:ext>
            </a:extLst>
          </p:cNvPr>
          <p:cNvSpPr>
            <a:spLocks noGrp="1"/>
          </p:cNvSpPr>
          <p:nvPr>
            <p:ph type="title"/>
          </p:nvPr>
        </p:nvSpPr>
        <p:spPr/>
        <p:txBody>
          <a:bodyPr/>
          <a:lstStyle/>
          <a:p>
            <a:r>
              <a:rPr lang="en-US" dirty="0"/>
              <a:t>Manage Annotations Framework APIs</a:t>
            </a:r>
          </a:p>
        </p:txBody>
      </p:sp>
      <p:sp>
        <p:nvSpPr>
          <p:cNvPr id="3" name="Content Placeholder 2">
            <a:extLst>
              <a:ext uri="{FF2B5EF4-FFF2-40B4-BE49-F238E27FC236}">
                <a16:creationId xmlns:a16="http://schemas.microsoft.com/office/drawing/2014/main" id="{C8FB9A17-FBB4-4F2D-AC7A-4AB1CEBB2FDB}"/>
              </a:ext>
            </a:extLst>
          </p:cNvPr>
          <p:cNvSpPr>
            <a:spLocks noGrp="1"/>
          </p:cNvSpPr>
          <p:nvPr>
            <p:ph idx="1"/>
          </p:nvPr>
        </p:nvSpPr>
        <p:spPr/>
        <p:txBody>
          <a:bodyPr>
            <a:normAutofit/>
          </a:bodyPr>
          <a:lstStyle/>
          <a:p>
            <a:r>
              <a:rPr lang="en-US" dirty="0"/>
              <a:t>Annotations</a:t>
            </a:r>
          </a:p>
          <a:p>
            <a:pPr lvl="1"/>
            <a:r>
              <a:rPr lang="en-US" i="1" dirty="0" err="1">
                <a:solidFill>
                  <a:srgbClr val="3D8DFF"/>
                </a:solidFill>
              </a:rPr>
              <a:t>generateResourceListToCSV</a:t>
            </a:r>
            <a:r>
              <a:rPr lang="en-US" dirty="0"/>
              <a:t> –  generate the table and column annotations to a CSV file on the DV server.</a:t>
            </a:r>
          </a:p>
          <a:p>
            <a:pPr lvl="1"/>
            <a:r>
              <a:rPr lang="en-US" i="1" dirty="0" err="1">
                <a:solidFill>
                  <a:srgbClr val="3D8DFF"/>
                </a:solidFill>
              </a:rPr>
              <a:t>updateAnnotations</a:t>
            </a:r>
            <a:r>
              <a:rPr lang="en-US" dirty="0"/>
              <a:t> – update the resource and column annotations at the level directly below the published data source layer in DV.</a:t>
            </a:r>
          </a:p>
          <a:p>
            <a:pPr lvl="2"/>
            <a:r>
              <a:rPr lang="en-US" dirty="0"/>
              <a:t>Business Directory will consume the published views along with the table and column annotations.  </a:t>
            </a:r>
          </a:p>
          <a:p>
            <a:pPr lvl="2"/>
            <a:r>
              <a:rPr lang="en-US" dirty="0"/>
              <a:t>This will provide better insight for business people.</a:t>
            </a:r>
          </a:p>
        </p:txBody>
      </p:sp>
      <p:sp>
        <p:nvSpPr>
          <p:cNvPr id="4" name="Footer Placeholder 3">
            <a:extLst>
              <a:ext uri="{FF2B5EF4-FFF2-40B4-BE49-F238E27FC236}">
                <a16:creationId xmlns:a16="http://schemas.microsoft.com/office/drawing/2014/main" id="{B535105D-F249-472D-8C11-CFBFD0A8440D}"/>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Tree>
    <p:extLst>
      <p:ext uri="{BB962C8B-B14F-4D97-AF65-F5344CB8AC3E}">
        <p14:creationId xmlns:p14="http://schemas.microsoft.com/office/powerpoint/2010/main" val="2923311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A9A-17FF-495F-9AE8-4245A7C8FBA8}"/>
              </a:ext>
            </a:extLst>
          </p:cNvPr>
          <p:cNvSpPr>
            <a:spLocks noGrp="1"/>
          </p:cNvSpPr>
          <p:nvPr>
            <p:ph type="title"/>
          </p:nvPr>
        </p:nvSpPr>
        <p:spPr/>
        <p:txBody>
          <a:bodyPr/>
          <a:lstStyle/>
          <a:p>
            <a:r>
              <a:rPr lang="en-US" dirty="0"/>
              <a:t>Manage Annotations Round-Trip</a:t>
            </a:r>
          </a:p>
        </p:txBody>
      </p:sp>
      <p:sp>
        <p:nvSpPr>
          <p:cNvPr id="3" name="Content Placeholder 2">
            <a:extLst>
              <a:ext uri="{FF2B5EF4-FFF2-40B4-BE49-F238E27FC236}">
                <a16:creationId xmlns:a16="http://schemas.microsoft.com/office/drawing/2014/main" id="{C8FB9A17-FBB4-4F2D-AC7A-4AB1CEBB2FDB}"/>
              </a:ext>
            </a:extLst>
          </p:cNvPr>
          <p:cNvSpPr>
            <a:spLocks noGrp="1"/>
          </p:cNvSpPr>
          <p:nvPr>
            <p:ph idx="1"/>
          </p:nvPr>
        </p:nvSpPr>
        <p:spPr/>
        <p:txBody>
          <a:bodyPr>
            <a:normAutofit/>
          </a:bodyPr>
          <a:lstStyle/>
          <a:p>
            <a:r>
              <a:rPr lang="en-US" dirty="0"/>
              <a:t>Round-trip annotation management</a:t>
            </a:r>
          </a:p>
          <a:p>
            <a:pPr lvl="1"/>
            <a:r>
              <a:rPr lang="en-US" dirty="0"/>
              <a:t>The two API’s are meant to provide a way to create a round-trip between DV </a:t>
            </a:r>
            <a:r>
              <a:rPr lang="en-US" dirty="0">
                <a:sym typeface="Wingdings" panose="05000000000000000000" pitchFamily="2" charset="2"/>
              </a:rPr>
              <a:t> People  DV</a:t>
            </a:r>
          </a:p>
          <a:p>
            <a:pPr lvl="2"/>
            <a:r>
              <a:rPr lang="en-US" dirty="0">
                <a:sym typeface="Wingdings" panose="05000000000000000000" pitchFamily="2" charset="2"/>
              </a:rPr>
              <a:t>Step 1 – Generate the resources and columns into a CSV file</a:t>
            </a:r>
          </a:p>
          <a:p>
            <a:pPr lvl="2"/>
            <a:r>
              <a:rPr lang="en-US" dirty="0">
                <a:sym typeface="Wingdings" panose="05000000000000000000" pitchFamily="2" charset="2"/>
              </a:rPr>
              <a:t>Step 2 – People who manage metadata modify the Excel file.</a:t>
            </a:r>
          </a:p>
          <a:p>
            <a:pPr lvl="3"/>
            <a:r>
              <a:rPr lang="en-US" dirty="0">
                <a:sym typeface="Wingdings" panose="05000000000000000000" pitchFamily="2" charset="2"/>
              </a:rPr>
              <a:t>Convert CSV to Excel</a:t>
            </a:r>
          </a:p>
          <a:p>
            <a:pPr lvl="3"/>
            <a:r>
              <a:rPr lang="en-US" dirty="0">
                <a:sym typeface="Wingdings" panose="05000000000000000000" pitchFamily="2" charset="2"/>
              </a:rPr>
              <a:t>Metadata team updates table and column annotations in spreadsheet</a:t>
            </a:r>
          </a:p>
          <a:p>
            <a:pPr lvl="2"/>
            <a:r>
              <a:rPr lang="en-US" dirty="0">
                <a:sym typeface="Wingdings" panose="05000000000000000000" pitchFamily="2" charset="2"/>
              </a:rPr>
              <a:t>Step 3 – Update annotations from the Excel spreadsheet back into DV.</a:t>
            </a:r>
          </a:p>
          <a:p>
            <a:pPr lvl="2"/>
            <a:r>
              <a:rPr lang="en-US" dirty="0">
                <a:sym typeface="Wingdings" panose="05000000000000000000" pitchFamily="2" charset="2"/>
              </a:rPr>
              <a:t>Step 4 – Business Directory consumes annotation resources and columns.</a:t>
            </a:r>
            <a:endParaRPr lang="en-US" dirty="0"/>
          </a:p>
        </p:txBody>
      </p:sp>
      <p:sp>
        <p:nvSpPr>
          <p:cNvPr id="4" name="Footer Placeholder 3">
            <a:extLst>
              <a:ext uri="{FF2B5EF4-FFF2-40B4-BE49-F238E27FC236}">
                <a16:creationId xmlns:a16="http://schemas.microsoft.com/office/drawing/2014/main" id="{B535105D-F249-472D-8C11-CFBFD0A8440D}"/>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Tree>
    <p:extLst>
      <p:ext uri="{BB962C8B-B14F-4D97-AF65-F5344CB8AC3E}">
        <p14:creationId xmlns:p14="http://schemas.microsoft.com/office/powerpoint/2010/main" val="156650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6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a:xfrm>
            <a:off x="1401287" y="12250"/>
            <a:ext cx="7416371" cy="721928"/>
          </a:xfrm>
        </p:spPr>
        <p:txBody>
          <a:bodyPr/>
          <a:lstStyle/>
          <a:p>
            <a:pPr eaLnBrk="1" hangingPunct="1"/>
            <a:r>
              <a:rPr lang="en-US" dirty="0">
                <a:solidFill>
                  <a:schemeClr val="bg1"/>
                </a:solidFill>
              </a:rPr>
              <a:t>Data Abstraction Goals</a:t>
            </a:r>
            <a:br>
              <a:rPr lang="en-US" dirty="0">
                <a:solidFill>
                  <a:schemeClr val="bg1"/>
                </a:solidFill>
              </a:rPr>
            </a:br>
            <a:r>
              <a:rPr lang="en-US" sz="1275" dirty="0">
                <a:solidFill>
                  <a:schemeClr val="bg1"/>
                </a:solidFill>
              </a:rPr>
              <a:t>Achieve Reusability, Maintainability, and Performance</a:t>
            </a:r>
          </a:p>
        </p:txBody>
      </p:sp>
      <p:sp>
        <p:nvSpPr>
          <p:cNvPr id="15364" name="Rectangle 3"/>
          <p:cNvSpPr>
            <a:spLocks noGrp="1"/>
          </p:cNvSpPr>
          <p:nvPr>
            <p:ph type="body" idx="1"/>
          </p:nvPr>
        </p:nvSpPr>
        <p:spPr>
          <a:xfrm>
            <a:off x="458272" y="1031082"/>
            <a:ext cx="4279226" cy="3651647"/>
          </a:xfrm>
        </p:spPr>
        <p:txBody>
          <a:bodyPr>
            <a:normAutofit/>
          </a:bodyPr>
          <a:lstStyle/>
          <a:p>
            <a:pPr eaLnBrk="1" hangingPunct="1">
              <a:lnSpc>
                <a:spcPct val="120000"/>
              </a:lnSpc>
              <a:spcBef>
                <a:spcPct val="0"/>
              </a:spcBef>
            </a:pPr>
            <a:r>
              <a:rPr lang="en-US" dirty="0">
                <a:solidFill>
                  <a:srgbClr val="043764"/>
                </a:solidFill>
              </a:rPr>
              <a:t>Customer Challenges</a:t>
            </a:r>
          </a:p>
          <a:p>
            <a:pPr lvl="1" eaLnBrk="1" hangingPunct="1">
              <a:lnSpc>
                <a:spcPct val="120000"/>
              </a:lnSpc>
              <a:spcBef>
                <a:spcPct val="0"/>
              </a:spcBef>
            </a:pPr>
            <a:r>
              <a:rPr lang="en-US" sz="1050" dirty="0">
                <a:solidFill>
                  <a:srgbClr val="043764"/>
                </a:solidFill>
              </a:rPr>
              <a:t>Want to build a virtualized abstraction layer for applications to access instead of accessing the physical sources</a:t>
            </a:r>
          </a:p>
          <a:p>
            <a:pPr lvl="1" eaLnBrk="1" hangingPunct="1">
              <a:lnSpc>
                <a:spcPct val="120000"/>
              </a:lnSpc>
              <a:spcBef>
                <a:spcPct val="0"/>
              </a:spcBef>
            </a:pPr>
            <a:r>
              <a:rPr lang="en-US" sz="1050" dirty="0">
                <a:solidFill>
                  <a:srgbClr val="043764"/>
                </a:solidFill>
              </a:rPr>
              <a:t>Developers code similar logic many times, so partitioning is desired</a:t>
            </a:r>
            <a:endParaRPr lang="en-US" sz="1200" dirty="0">
              <a:solidFill>
                <a:srgbClr val="043764"/>
              </a:solidFill>
            </a:endParaRPr>
          </a:p>
          <a:p>
            <a:pPr lvl="1" eaLnBrk="1" hangingPunct="1">
              <a:lnSpc>
                <a:spcPct val="120000"/>
              </a:lnSpc>
              <a:spcBef>
                <a:spcPct val="0"/>
              </a:spcBef>
            </a:pPr>
            <a:r>
              <a:rPr lang="en-US" sz="1050" dirty="0">
                <a:solidFill>
                  <a:srgbClr val="043764"/>
                </a:solidFill>
              </a:rPr>
              <a:t>Layered approach is better, but layers can have performance overhead</a:t>
            </a:r>
          </a:p>
          <a:p>
            <a:pPr eaLnBrk="1" hangingPunct="1">
              <a:lnSpc>
                <a:spcPct val="120000"/>
              </a:lnSpc>
              <a:spcBef>
                <a:spcPct val="0"/>
              </a:spcBef>
            </a:pPr>
            <a:r>
              <a:rPr lang="en-US" dirty="0">
                <a:solidFill>
                  <a:srgbClr val="043764"/>
                </a:solidFill>
              </a:rPr>
              <a:t>Data Virtualization Solution</a:t>
            </a:r>
          </a:p>
          <a:p>
            <a:pPr lvl="1" eaLnBrk="1" hangingPunct="1">
              <a:lnSpc>
                <a:spcPct val="120000"/>
              </a:lnSpc>
              <a:spcBef>
                <a:spcPct val="0"/>
              </a:spcBef>
            </a:pPr>
            <a:r>
              <a:rPr lang="en-US" sz="1050" dirty="0">
                <a:solidFill>
                  <a:srgbClr val="043764"/>
                </a:solidFill>
              </a:rPr>
              <a:t>Decoupling and reuse sources via layered data virtualization implementation</a:t>
            </a:r>
          </a:p>
          <a:p>
            <a:pPr lvl="1" eaLnBrk="1" hangingPunct="1">
              <a:lnSpc>
                <a:spcPct val="120000"/>
              </a:lnSpc>
              <a:spcBef>
                <a:spcPct val="0"/>
              </a:spcBef>
            </a:pPr>
            <a:r>
              <a:rPr lang="en-US" sz="1050" dirty="0">
                <a:solidFill>
                  <a:srgbClr val="043764"/>
                </a:solidFill>
              </a:rPr>
              <a:t>Optimize away middle layers at runtime for better performance</a:t>
            </a:r>
          </a:p>
          <a:p>
            <a:pPr eaLnBrk="1" hangingPunct="1">
              <a:lnSpc>
                <a:spcPct val="120000"/>
              </a:lnSpc>
              <a:spcBef>
                <a:spcPct val="0"/>
              </a:spcBef>
            </a:pPr>
            <a:r>
              <a:rPr lang="en-US" dirty="0">
                <a:solidFill>
                  <a:srgbClr val="043764"/>
                </a:solidFill>
              </a:rPr>
              <a:t>Business Impact</a:t>
            </a:r>
          </a:p>
          <a:p>
            <a:pPr lvl="1" eaLnBrk="1" hangingPunct="1">
              <a:lnSpc>
                <a:spcPct val="120000"/>
              </a:lnSpc>
              <a:spcBef>
                <a:spcPct val="0"/>
              </a:spcBef>
            </a:pPr>
            <a:r>
              <a:rPr lang="en-US" sz="1050" dirty="0">
                <a:solidFill>
                  <a:srgbClr val="043764"/>
                </a:solidFill>
              </a:rPr>
              <a:t>Right information, when needed</a:t>
            </a:r>
          </a:p>
          <a:p>
            <a:pPr lvl="1" eaLnBrk="1" hangingPunct="1">
              <a:lnSpc>
                <a:spcPct val="120000"/>
              </a:lnSpc>
              <a:spcBef>
                <a:spcPct val="0"/>
              </a:spcBef>
            </a:pPr>
            <a:r>
              <a:rPr lang="en-US" sz="1050" dirty="0">
                <a:solidFill>
                  <a:srgbClr val="043764"/>
                </a:solidFill>
              </a:rPr>
              <a:t>More aligned business and IT model for better agility, efficiency, reuse</a:t>
            </a:r>
          </a:p>
          <a:p>
            <a:pPr lvl="1" eaLnBrk="1" hangingPunct="1">
              <a:lnSpc>
                <a:spcPct val="120000"/>
              </a:lnSpc>
              <a:spcBef>
                <a:spcPct val="0"/>
              </a:spcBef>
            </a:pPr>
            <a:r>
              <a:rPr lang="en-US" sz="1050" dirty="0">
                <a:solidFill>
                  <a:srgbClr val="043764"/>
                </a:solidFill>
              </a:rPr>
              <a:t>Business and IT change insulation </a:t>
            </a:r>
          </a:p>
          <a:p>
            <a:pPr lvl="1" eaLnBrk="1" hangingPunct="1">
              <a:lnSpc>
                <a:spcPct val="120000"/>
              </a:lnSpc>
              <a:spcBef>
                <a:spcPct val="0"/>
              </a:spcBef>
            </a:pPr>
            <a:r>
              <a:rPr lang="en-US" sz="1050" dirty="0">
                <a:solidFill>
                  <a:srgbClr val="043764"/>
                </a:solidFill>
              </a:rPr>
              <a:t>Better data security and control</a:t>
            </a:r>
          </a:p>
        </p:txBody>
      </p:sp>
      <p:grpSp>
        <p:nvGrpSpPr>
          <p:cNvPr id="15365" name="Group 75"/>
          <p:cNvGrpSpPr>
            <a:grpSpLocks/>
          </p:cNvGrpSpPr>
          <p:nvPr/>
        </p:nvGrpSpPr>
        <p:grpSpPr bwMode="auto">
          <a:xfrm>
            <a:off x="4940205" y="2289574"/>
            <a:ext cx="3593164" cy="1364456"/>
            <a:chOff x="3112" y="1923"/>
            <a:chExt cx="2264" cy="1146"/>
          </a:xfrm>
        </p:grpSpPr>
        <p:cxnSp>
          <p:nvCxnSpPr>
            <p:cNvPr id="15406" name="AutoShape 40"/>
            <p:cNvCxnSpPr>
              <a:cxnSpLocks noChangeShapeType="1"/>
              <a:stCxn id="15366" idx="0"/>
            </p:cNvCxnSpPr>
            <p:nvPr/>
          </p:nvCxnSpPr>
          <p:spPr bwMode="auto">
            <a:xfrm flipV="1">
              <a:off x="3433" y="1923"/>
              <a:ext cx="779"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07" name="AutoShape 41"/>
            <p:cNvCxnSpPr>
              <a:cxnSpLocks noChangeShapeType="1"/>
              <a:stCxn id="15366" idx="0"/>
              <a:endCxn id="15371" idx="2"/>
            </p:cNvCxnSpPr>
            <p:nvPr/>
          </p:nvCxnSpPr>
          <p:spPr bwMode="auto">
            <a:xfrm flipV="1">
              <a:off x="3433" y="1923"/>
              <a:ext cx="1595"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08" name="AutoShape 42"/>
            <p:cNvCxnSpPr>
              <a:cxnSpLocks noChangeShapeType="1"/>
              <a:endCxn id="15369" idx="2"/>
            </p:cNvCxnSpPr>
            <p:nvPr/>
          </p:nvCxnSpPr>
          <p:spPr bwMode="auto">
            <a:xfrm flipH="1" flipV="1">
              <a:off x="3396" y="1923"/>
              <a:ext cx="49" cy="114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09" name="AutoShape 43"/>
            <p:cNvCxnSpPr>
              <a:cxnSpLocks noChangeShapeType="1"/>
              <a:endCxn id="15369" idx="2"/>
            </p:cNvCxnSpPr>
            <p:nvPr/>
          </p:nvCxnSpPr>
          <p:spPr bwMode="auto">
            <a:xfrm flipH="1" flipV="1">
              <a:off x="3396" y="1923"/>
              <a:ext cx="805"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0" name="AutoShape 44"/>
            <p:cNvCxnSpPr>
              <a:cxnSpLocks noChangeShapeType="1"/>
              <a:stCxn id="15368" idx="0"/>
            </p:cNvCxnSpPr>
            <p:nvPr/>
          </p:nvCxnSpPr>
          <p:spPr bwMode="auto">
            <a:xfrm flipH="1" flipV="1">
              <a:off x="4212" y="1923"/>
              <a:ext cx="740"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1" name="AutoShape 45"/>
            <p:cNvCxnSpPr>
              <a:cxnSpLocks noChangeShapeType="1"/>
              <a:endCxn id="15371" idx="2"/>
            </p:cNvCxnSpPr>
            <p:nvPr/>
          </p:nvCxnSpPr>
          <p:spPr bwMode="auto">
            <a:xfrm flipV="1">
              <a:off x="4201" y="1923"/>
              <a:ext cx="827"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2" name="AutoShape 46"/>
            <p:cNvCxnSpPr>
              <a:cxnSpLocks noChangeShapeType="1"/>
              <a:stCxn id="15368" idx="0"/>
              <a:endCxn id="15371" idx="2"/>
            </p:cNvCxnSpPr>
            <p:nvPr/>
          </p:nvCxnSpPr>
          <p:spPr bwMode="auto">
            <a:xfrm flipV="1">
              <a:off x="4952" y="1923"/>
              <a:ext cx="76"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3" name="AutoShape 47"/>
            <p:cNvCxnSpPr>
              <a:cxnSpLocks noChangeShapeType="1"/>
            </p:cNvCxnSpPr>
            <p:nvPr/>
          </p:nvCxnSpPr>
          <p:spPr bwMode="auto">
            <a:xfrm flipV="1">
              <a:off x="4201" y="1923"/>
              <a:ext cx="11"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cxnSp>
          <p:nvCxnSpPr>
            <p:cNvPr id="15414" name="AutoShape 48"/>
            <p:cNvCxnSpPr>
              <a:cxnSpLocks noChangeShapeType="1"/>
              <a:stCxn id="15368" idx="0"/>
              <a:endCxn id="15369" idx="2"/>
            </p:cNvCxnSpPr>
            <p:nvPr/>
          </p:nvCxnSpPr>
          <p:spPr bwMode="auto">
            <a:xfrm flipH="1" flipV="1">
              <a:off x="3396" y="1923"/>
              <a:ext cx="1556" cy="1126"/>
            </a:xfrm>
            <a:prstGeom prst="straightConnector1">
              <a:avLst/>
            </a:prstGeom>
            <a:noFill/>
            <a:ln w="28575">
              <a:solidFill>
                <a:srgbClr val="0F384C"/>
              </a:solidFill>
              <a:round/>
              <a:headEnd/>
              <a:tailEnd/>
            </a:ln>
            <a:extLst>
              <a:ext uri="{909E8E84-426E-40DD-AFC4-6F175D3DCCD1}">
                <a14:hiddenFill xmlns:a14="http://schemas.microsoft.com/office/drawing/2010/main">
                  <a:noFill/>
                </a14:hiddenFill>
              </a:ext>
            </a:extLst>
          </p:spPr>
        </p:cxnSp>
        <p:sp>
          <p:nvSpPr>
            <p:cNvPr id="15415" name="Rectangle 82"/>
            <p:cNvSpPr>
              <a:spLocks noChangeArrowheads="1"/>
            </p:cNvSpPr>
            <p:nvPr/>
          </p:nvSpPr>
          <p:spPr bwMode="auto">
            <a:xfrm>
              <a:off x="3324" y="2120"/>
              <a:ext cx="660"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750"/>
                <a:t>Complexity</a:t>
              </a:r>
              <a:endParaRPr lang="en-US" sz="750" i="1">
                <a:solidFill>
                  <a:schemeClr val="bg2"/>
                </a:solidFill>
              </a:endParaRPr>
            </a:p>
          </p:txBody>
        </p:sp>
        <p:sp>
          <p:nvSpPr>
            <p:cNvPr id="15416" name="Rectangle 83"/>
            <p:cNvSpPr>
              <a:spLocks noChangeArrowheads="1"/>
            </p:cNvSpPr>
            <p:nvPr/>
          </p:nvSpPr>
          <p:spPr bwMode="auto">
            <a:xfrm>
              <a:off x="3112" y="2456"/>
              <a:ext cx="715"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750"/>
                <a:t>Location</a:t>
              </a:r>
              <a:endParaRPr lang="en-US" sz="750" i="1">
                <a:solidFill>
                  <a:schemeClr val="bg2"/>
                </a:solidFill>
              </a:endParaRPr>
            </a:p>
          </p:txBody>
        </p:sp>
        <p:sp>
          <p:nvSpPr>
            <p:cNvPr id="15417" name="Rectangle 84"/>
            <p:cNvSpPr>
              <a:spLocks noChangeArrowheads="1"/>
            </p:cNvSpPr>
            <p:nvPr/>
          </p:nvSpPr>
          <p:spPr bwMode="auto">
            <a:xfrm>
              <a:off x="4337" y="2120"/>
              <a:ext cx="743"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750"/>
                <a:t>Structure</a:t>
              </a:r>
              <a:endParaRPr lang="en-US" sz="750" i="1">
                <a:solidFill>
                  <a:schemeClr val="bg2"/>
                </a:solidFill>
              </a:endParaRPr>
            </a:p>
          </p:txBody>
        </p:sp>
        <p:sp>
          <p:nvSpPr>
            <p:cNvPr id="15418" name="Rectangle 85"/>
            <p:cNvSpPr>
              <a:spLocks noChangeArrowheads="1"/>
            </p:cNvSpPr>
            <p:nvPr/>
          </p:nvSpPr>
          <p:spPr bwMode="auto">
            <a:xfrm>
              <a:off x="4579" y="2456"/>
              <a:ext cx="797"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750"/>
                <a:t>Completeness</a:t>
              </a:r>
              <a:endParaRPr lang="en-US" sz="750" i="1">
                <a:solidFill>
                  <a:schemeClr val="bg2"/>
                </a:solidFill>
              </a:endParaRPr>
            </a:p>
          </p:txBody>
        </p:sp>
        <p:sp>
          <p:nvSpPr>
            <p:cNvPr id="15419" name="Rectangle 86"/>
            <p:cNvSpPr>
              <a:spLocks noChangeArrowheads="1"/>
            </p:cNvSpPr>
            <p:nvPr/>
          </p:nvSpPr>
          <p:spPr bwMode="auto">
            <a:xfrm>
              <a:off x="3839" y="2768"/>
              <a:ext cx="715" cy="168"/>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a:lstStyle/>
            <a:p>
              <a:pPr algn="ctr">
                <a:buClr>
                  <a:srgbClr val="990000"/>
                </a:buClr>
                <a:buFont typeface="Wingdings" pitchFamily="2" charset="2"/>
                <a:buNone/>
              </a:pPr>
              <a:r>
                <a:rPr lang="en-US" sz="750"/>
                <a:t>Latency</a:t>
              </a:r>
              <a:endParaRPr lang="en-US" sz="750" i="1">
                <a:solidFill>
                  <a:schemeClr val="bg2"/>
                </a:solidFill>
              </a:endParaRPr>
            </a:p>
          </p:txBody>
        </p:sp>
      </p:grpSp>
      <p:pic>
        <p:nvPicPr>
          <p:cNvPr id="15366" name="Picture 12" descr="relationa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2565" y="3630216"/>
            <a:ext cx="712603" cy="54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12" descr="relationa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1448" y="3630216"/>
            <a:ext cx="712603" cy="54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2" descr="relational.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3351" y="3630216"/>
            <a:ext cx="712601" cy="54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35" descr="bi-tool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71947" y="1771651"/>
            <a:ext cx="837982" cy="51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35" descr="bi-tool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67009" y="1771651"/>
            <a:ext cx="837982" cy="51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35" descr="bi-tool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62072" y="1771651"/>
            <a:ext cx="837982" cy="51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2" name="Group 25"/>
          <p:cNvGrpSpPr>
            <a:grpSpLocks/>
          </p:cNvGrpSpPr>
          <p:nvPr/>
        </p:nvGrpSpPr>
        <p:grpSpPr bwMode="auto">
          <a:xfrm>
            <a:off x="7530330" y="1063228"/>
            <a:ext cx="922098" cy="584597"/>
            <a:chOff x="3408" y="797"/>
            <a:chExt cx="581" cy="491"/>
          </a:xfrm>
        </p:grpSpPr>
        <p:sp>
          <p:nvSpPr>
            <p:cNvPr id="15400" name="Rectangle 69"/>
            <p:cNvSpPr>
              <a:spLocks noChangeArrowheads="1"/>
            </p:cNvSpPr>
            <p:nvPr/>
          </p:nvSpPr>
          <p:spPr bwMode="auto">
            <a:xfrm>
              <a:off x="3408" y="797"/>
              <a:ext cx="581" cy="491"/>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wrap="none"/>
            <a:lstStyle/>
            <a:p>
              <a:pPr>
                <a:buClr>
                  <a:srgbClr val="990000"/>
                </a:buClr>
                <a:buFont typeface="Wingdings" pitchFamily="2" charset="2"/>
                <a:buNone/>
              </a:pPr>
              <a:endParaRPr lang="en-US" sz="600">
                <a:solidFill>
                  <a:srgbClr val="5D5D5D"/>
                </a:solidFill>
              </a:endParaRPr>
            </a:p>
          </p:txBody>
        </p:sp>
        <p:pic>
          <p:nvPicPr>
            <p:cNvPr id="15401" name="Picture 74" descr="risk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3" y="830"/>
              <a:ext cx="171"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pic>
          <p:nvPicPr>
            <p:cNvPr id="15402" name="Picture 74" descr="risk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2" y="920"/>
              <a:ext cx="171"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sp>
          <p:nvSpPr>
            <p:cNvPr id="15403" name="Rectangle 70"/>
            <p:cNvSpPr>
              <a:spLocks noChangeArrowheads="1"/>
            </p:cNvSpPr>
            <p:nvPr/>
          </p:nvSpPr>
          <p:spPr bwMode="auto">
            <a:xfrm>
              <a:off x="3509" y="1162"/>
              <a:ext cx="384" cy="96"/>
            </a:xfrm>
            <a:prstGeom prst="rect">
              <a:avLst/>
            </a:prstGeom>
            <a:solidFill>
              <a:schemeClr val="bg1"/>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pPr algn="ctr" eaLnBrk="0" hangingPunct="0"/>
              <a:r>
                <a:rPr lang="en-US" sz="675">
                  <a:ea typeface="ＭＳ Ｐゴシック" pitchFamily="34" charset="-128"/>
                </a:rPr>
                <a:t>Risk Reduction</a:t>
              </a:r>
            </a:p>
          </p:txBody>
        </p:sp>
        <p:sp>
          <p:nvSpPr>
            <p:cNvPr id="15404" name="AutoShape 73"/>
            <p:cNvSpPr>
              <a:spLocks noChangeArrowheads="1"/>
            </p:cNvSpPr>
            <p:nvPr/>
          </p:nvSpPr>
          <p:spPr bwMode="auto">
            <a:xfrm>
              <a:off x="3572" y="815"/>
              <a:ext cx="267" cy="334"/>
            </a:xfrm>
            <a:prstGeom prst="downArrow">
              <a:avLst>
                <a:gd name="adj1" fmla="val 28639"/>
                <a:gd name="adj2" fmla="val 31273"/>
              </a:avLst>
            </a:prstGeom>
            <a:solidFill>
              <a:srgbClr val="336888"/>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endParaRPr lang="en-US" sz="1200"/>
            </a:p>
          </p:txBody>
        </p:sp>
        <p:pic>
          <p:nvPicPr>
            <p:cNvPr id="15405" name="Picture 74" descr="risk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8" y="880"/>
              <a:ext cx="171"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grpSp>
      <p:grpSp>
        <p:nvGrpSpPr>
          <p:cNvPr id="15373" name="Group 32"/>
          <p:cNvGrpSpPr>
            <a:grpSpLocks/>
          </p:cNvGrpSpPr>
          <p:nvPr/>
        </p:nvGrpSpPr>
        <p:grpSpPr bwMode="auto">
          <a:xfrm>
            <a:off x="6244790" y="914401"/>
            <a:ext cx="922098" cy="584597"/>
            <a:chOff x="2598" y="672"/>
            <a:chExt cx="581" cy="491"/>
          </a:xfrm>
        </p:grpSpPr>
        <p:sp>
          <p:nvSpPr>
            <p:cNvPr id="15394" name="Rectangle 76"/>
            <p:cNvSpPr>
              <a:spLocks noChangeArrowheads="1"/>
            </p:cNvSpPr>
            <p:nvPr/>
          </p:nvSpPr>
          <p:spPr bwMode="auto">
            <a:xfrm>
              <a:off x="2598" y="672"/>
              <a:ext cx="581" cy="491"/>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wrap="none"/>
            <a:lstStyle/>
            <a:p>
              <a:pPr>
                <a:buClr>
                  <a:srgbClr val="990000"/>
                </a:buClr>
                <a:buFont typeface="Wingdings" pitchFamily="2" charset="2"/>
                <a:buNone/>
              </a:pPr>
              <a:endParaRPr lang="en-US" sz="600">
                <a:solidFill>
                  <a:srgbClr val="5D5D5D"/>
                </a:solidFill>
              </a:endParaRPr>
            </a:p>
          </p:txBody>
        </p:sp>
        <p:pic>
          <p:nvPicPr>
            <p:cNvPr id="15395"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06" y="784"/>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pic>
          <p:nvPicPr>
            <p:cNvPr id="15396"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04" y="688"/>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sp>
          <p:nvSpPr>
            <p:cNvPr id="15397" name="Rectangle 77"/>
            <p:cNvSpPr>
              <a:spLocks noChangeArrowheads="1"/>
            </p:cNvSpPr>
            <p:nvPr/>
          </p:nvSpPr>
          <p:spPr bwMode="auto">
            <a:xfrm>
              <a:off x="2706" y="1037"/>
              <a:ext cx="383" cy="97"/>
            </a:xfrm>
            <a:prstGeom prst="rect">
              <a:avLst/>
            </a:prstGeom>
            <a:solidFill>
              <a:schemeClr val="bg1"/>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pPr algn="ctr" eaLnBrk="0" hangingPunct="0"/>
              <a:r>
                <a:rPr lang="en-US" sz="675">
                  <a:ea typeface="ＭＳ Ｐゴシック" pitchFamily="34" charset="-128"/>
                </a:rPr>
                <a:t>Cost Savings</a:t>
              </a:r>
            </a:p>
          </p:txBody>
        </p:sp>
        <p:sp>
          <p:nvSpPr>
            <p:cNvPr id="15398" name="AutoShape 80"/>
            <p:cNvSpPr>
              <a:spLocks noChangeArrowheads="1"/>
            </p:cNvSpPr>
            <p:nvPr/>
          </p:nvSpPr>
          <p:spPr bwMode="auto">
            <a:xfrm>
              <a:off x="2742" y="694"/>
              <a:ext cx="286" cy="316"/>
            </a:xfrm>
            <a:prstGeom prst="downArrow">
              <a:avLst>
                <a:gd name="adj1" fmla="val 28639"/>
                <a:gd name="adj2" fmla="val 27622"/>
              </a:avLst>
            </a:prstGeom>
            <a:solidFill>
              <a:srgbClr val="336888"/>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endParaRPr lang="en-US" sz="1200"/>
            </a:p>
          </p:txBody>
        </p:sp>
        <p:pic>
          <p:nvPicPr>
            <p:cNvPr id="15399"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64" y="761"/>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grpSp>
      <p:grpSp>
        <p:nvGrpSpPr>
          <p:cNvPr id="15374" name="Group 39"/>
          <p:cNvGrpSpPr>
            <a:grpSpLocks/>
          </p:cNvGrpSpPr>
          <p:nvPr/>
        </p:nvGrpSpPr>
        <p:grpSpPr bwMode="auto">
          <a:xfrm>
            <a:off x="4944967" y="1076326"/>
            <a:ext cx="898291" cy="584597"/>
            <a:chOff x="1779" y="808"/>
            <a:chExt cx="566" cy="491"/>
          </a:xfrm>
        </p:grpSpPr>
        <p:sp>
          <p:nvSpPr>
            <p:cNvPr id="15388" name="Rectangle 61"/>
            <p:cNvSpPr>
              <a:spLocks noChangeArrowheads="1"/>
            </p:cNvSpPr>
            <p:nvPr/>
          </p:nvSpPr>
          <p:spPr bwMode="auto">
            <a:xfrm>
              <a:off x="1779" y="808"/>
              <a:ext cx="566" cy="491"/>
            </a:xfrm>
            <a:prstGeom prst="rect">
              <a:avLst/>
            </a:prstGeom>
            <a:solidFill>
              <a:schemeClr val="bg1"/>
            </a:solidFill>
            <a:ln w="19050">
              <a:solidFill>
                <a:srgbClr val="7E8082"/>
              </a:solidFill>
              <a:miter lim="800000"/>
              <a:headEnd/>
              <a:tailEnd/>
            </a:ln>
            <a:effectLst>
              <a:outerShdw dist="35921" dir="18900000" algn="ctr" rotWithShape="0">
                <a:srgbClr val="D9D9D9"/>
              </a:outerShdw>
            </a:effectLst>
          </p:spPr>
          <p:txBody>
            <a:bodyPr wrap="none"/>
            <a:lstStyle/>
            <a:p>
              <a:pPr>
                <a:buClr>
                  <a:srgbClr val="990000"/>
                </a:buClr>
                <a:buFont typeface="Wingdings" pitchFamily="2" charset="2"/>
                <a:buNone/>
              </a:pPr>
              <a:endParaRPr lang="en-US" sz="600">
                <a:solidFill>
                  <a:srgbClr val="5D5D5D"/>
                </a:solidFill>
              </a:endParaRPr>
            </a:p>
          </p:txBody>
        </p:sp>
        <p:sp>
          <p:nvSpPr>
            <p:cNvPr id="15389" name="Rectangle 67"/>
            <p:cNvSpPr>
              <a:spLocks noChangeArrowheads="1"/>
            </p:cNvSpPr>
            <p:nvPr/>
          </p:nvSpPr>
          <p:spPr bwMode="auto">
            <a:xfrm>
              <a:off x="1869" y="1176"/>
              <a:ext cx="384" cy="96"/>
            </a:xfrm>
            <a:prstGeom prst="rect">
              <a:avLst/>
            </a:prstGeom>
            <a:solidFill>
              <a:schemeClr val="bg1"/>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wrap="none" anchor="ctr"/>
            <a:lstStyle/>
            <a:p>
              <a:pPr algn="ctr" eaLnBrk="0" hangingPunct="0"/>
              <a:r>
                <a:rPr lang="en-US" sz="675">
                  <a:ea typeface="ＭＳ Ｐゴシック" pitchFamily="34" charset="-128"/>
                </a:rPr>
                <a:t>Sales Growth</a:t>
              </a:r>
            </a:p>
          </p:txBody>
        </p:sp>
        <p:pic>
          <p:nvPicPr>
            <p:cNvPr id="15390"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86" y="956"/>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sp>
          <p:nvSpPr>
            <p:cNvPr id="15391" name="AutoShape 64"/>
            <p:cNvSpPr>
              <a:spLocks noChangeArrowheads="1"/>
            </p:cNvSpPr>
            <p:nvPr/>
          </p:nvSpPr>
          <p:spPr bwMode="auto">
            <a:xfrm flipV="1">
              <a:off x="1925" y="821"/>
              <a:ext cx="267" cy="334"/>
            </a:xfrm>
            <a:prstGeom prst="downArrow">
              <a:avLst>
                <a:gd name="adj1" fmla="val 28639"/>
                <a:gd name="adj2" fmla="val 31273"/>
              </a:avLst>
            </a:prstGeom>
            <a:solidFill>
              <a:srgbClr val="336888"/>
            </a:solidFill>
            <a:ln>
              <a:noFill/>
            </a:ln>
            <a:effectLst/>
            <a:extLs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txBody>
            <a:bodyPr rot="10800000" wrap="none" anchor="ctr"/>
            <a:lstStyle/>
            <a:p>
              <a:endParaRPr lang="en-US" sz="1200"/>
            </a:p>
          </p:txBody>
        </p:sp>
        <p:pic>
          <p:nvPicPr>
            <p:cNvPr id="15392"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40" y="1000"/>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pic>
          <p:nvPicPr>
            <p:cNvPr id="15393" name="Picture 81" descr="coins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38" y="896"/>
              <a:ext cx="222"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40161" dir="4293903" algn="ctr" rotWithShape="0">
                      <a:srgbClr val="808080"/>
                    </a:outerShdw>
                  </a:effectLst>
                </a14:hiddenEffects>
              </a:ext>
            </a:extLst>
          </p:spPr>
        </p:pic>
      </p:grpSp>
      <p:grpSp>
        <p:nvGrpSpPr>
          <p:cNvPr id="218158" name="Group 46"/>
          <p:cNvGrpSpPr>
            <a:grpSpLocks/>
          </p:cNvGrpSpPr>
          <p:nvPr/>
        </p:nvGrpSpPr>
        <p:grpSpPr bwMode="auto">
          <a:xfrm>
            <a:off x="4876721" y="2400300"/>
            <a:ext cx="3732828" cy="1143000"/>
            <a:chOff x="432" y="3216"/>
            <a:chExt cx="2352" cy="960"/>
          </a:xfrm>
        </p:grpSpPr>
        <p:grpSp>
          <p:nvGrpSpPr>
            <p:cNvPr id="15376" name="Group 47"/>
            <p:cNvGrpSpPr>
              <a:grpSpLocks/>
            </p:cNvGrpSpPr>
            <p:nvPr/>
          </p:nvGrpSpPr>
          <p:grpSpPr bwMode="auto">
            <a:xfrm>
              <a:off x="432" y="3216"/>
              <a:ext cx="2352" cy="960"/>
              <a:chOff x="231" y="1056"/>
              <a:chExt cx="5406" cy="2448"/>
            </a:xfrm>
          </p:grpSpPr>
          <p:sp>
            <p:nvSpPr>
              <p:cNvPr id="15383" name="Rectangle 48"/>
              <p:cNvSpPr>
                <a:spLocks noChangeArrowheads="1"/>
              </p:cNvSpPr>
              <p:nvPr/>
            </p:nvSpPr>
            <p:spPr bwMode="auto">
              <a:xfrm>
                <a:off x="232" y="1063"/>
                <a:ext cx="5405" cy="2441"/>
              </a:xfrm>
              <a:prstGeom prst="rect">
                <a:avLst/>
              </a:prstGeom>
              <a:solidFill>
                <a:schemeClr val="bg1"/>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384" name="Rectangle 49"/>
              <p:cNvSpPr>
                <a:spLocks noChangeArrowheads="1"/>
              </p:cNvSpPr>
              <p:nvPr/>
            </p:nvSpPr>
            <p:spPr bwMode="auto">
              <a:xfrm rot="5400000">
                <a:off x="2623" y="490"/>
                <a:ext cx="624" cy="5404"/>
              </a:xfrm>
              <a:prstGeom prst="rect">
                <a:avLst/>
              </a:prstGeom>
              <a:solidFill>
                <a:schemeClr val="bg1">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385" name="Rectangle 50"/>
              <p:cNvSpPr>
                <a:spLocks noChangeArrowheads="1"/>
              </p:cNvSpPr>
              <p:nvPr/>
            </p:nvSpPr>
            <p:spPr bwMode="auto">
              <a:xfrm rot="5400000">
                <a:off x="2623" y="-134"/>
                <a:ext cx="624" cy="5404"/>
              </a:xfrm>
              <a:prstGeom prst="rect">
                <a:avLst/>
              </a:prstGeom>
              <a:solidFill>
                <a:schemeClr val="bg1">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050"/>
              </a:p>
            </p:txBody>
          </p:sp>
          <p:sp>
            <p:nvSpPr>
              <p:cNvPr id="15386" name="Rectangle 51"/>
              <p:cNvSpPr>
                <a:spLocks noChangeArrowheads="1"/>
              </p:cNvSpPr>
              <p:nvPr/>
            </p:nvSpPr>
            <p:spPr bwMode="auto">
              <a:xfrm rot="5400000">
                <a:off x="2620" y="-755"/>
                <a:ext cx="624" cy="5397"/>
              </a:xfrm>
              <a:prstGeom prst="rect">
                <a:avLst/>
              </a:prstGeom>
              <a:solidFill>
                <a:schemeClr val="bg1">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387" name="Rectangle 52"/>
              <p:cNvSpPr>
                <a:spLocks noChangeArrowheads="1"/>
              </p:cNvSpPr>
              <p:nvPr/>
            </p:nvSpPr>
            <p:spPr bwMode="auto">
              <a:xfrm rot="5400000">
                <a:off x="2642" y="-1355"/>
                <a:ext cx="576" cy="5397"/>
              </a:xfrm>
              <a:prstGeom prst="rect">
                <a:avLst/>
              </a:prstGeom>
              <a:solidFill>
                <a:schemeClr val="bg1">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257175" indent="-257175" algn="ctr"/>
                <a:endParaRPr lang="en-US" sz="1050"/>
              </a:p>
            </p:txBody>
          </p:sp>
        </p:grpSp>
        <p:grpSp>
          <p:nvGrpSpPr>
            <p:cNvPr id="15377" name="Group 53"/>
            <p:cNvGrpSpPr>
              <a:grpSpLocks/>
            </p:cNvGrpSpPr>
            <p:nvPr/>
          </p:nvGrpSpPr>
          <p:grpSpPr bwMode="auto">
            <a:xfrm>
              <a:off x="432" y="3216"/>
              <a:ext cx="2352" cy="960"/>
              <a:chOff x="232" y="1056"/>
              <a:chExt cx="5406" cy="2448"/>
            </a:xfrm>
          </p:grpSpPr>
          <p:sp>
            <p:nvSpPr>
              <p:cNvPr id="15379" name="Rectangle 54"/>
              <p:cNvSpPr>
                <a:spLocks noChangeArrowheads="1"/>
              </p:cNvSpPr>
              <p:nvPr/>
            </p:nvSpPr>
            <p:spPr bwMode="auto">
              <a:xfrm>
                <a:off x="232" y="1063"/>
                <a:ext cx="5405" cy="244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380" name="Rectangle 55"/>
              <p:cNvSpPr>
                <a:spLocks noChangeArrowheads="1"/>
              </p:cNvSpPr>
              <p:nvPr/>
            </p:nvSpPr>
            <p:spPr bwMode="auto">
              <a:xfrm rot="5400000">
                <a:off x="2507" y="374"/>
                <a:ext cx="856" cy="5404"/>
              </a:xfrm>
              <a:prstGeom prst="rect">
                <a:avLst/>
              </a:prstGeom>
              <a:solidFill>
                <a:schemeClr val="bg2">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5381" name="Rectangle 56"/>
              <p:cNvSpPr>
                <a:spLocks noChangeArrowheads="1"/>
              </p:cNvSpPr>
              <p:nvPr/>
            </p:nvSpPr>
            <p:spPr bwMode="auto">
              <a:xfrm rot="5400000">
                <a:off x="2507" y="-483"/>
                <a:ext cx="857" cy="5404"/>
              </a:xfrm>
              <a:prstGeom prst="rect">
                <a:avLst/>
              </a:prstGeom>
              <a:solidFill>
                <a:schemeClr val="bg2">
                  <a:alpha val="20000"/>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050"/>
              </a:p>
            </p:txBody>
          </p:sp>
          <p:sp>
            <p:nvSpPr>
              <p:cNvPr id="15382" name="Rectangle 57"/>
              <p:cNvSpPr>
                <a:spLocks noChangeArrowheads="1"/>
              </p:cNvSpPr>
              <p:nvPr/>
            </p:nvSpPr>
            <p:spPr bwMode="auto">
              <a:xfrm rot="5400000">
                <a:off x="2564" y="-1275"/>
                <a:ext cx="735" cy="5397"/>
              </a:xfrm>
              <a:prstGeom prst="rect">
                <a:avLst/>
              </a:prstGeom>
              <a:solidFill>
                <a:schemeClr val="bg2">
                  <a:alpha val="39999"/>
                </a:scheme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sp>
          <p:nvSpPr>
            <p:cNvPr id="15378" name="Text Box 59"/>
            <p:cNvSpPr txBox="1">
              <a:spLocks noChangeArrowheads="1"/>
            </p:cNvSpPr>
            <p:nvPr/>
          </p:nvSpPr>
          <p:spPr bwMode="auto">
            <a:xfrm>
              <a:off x="1028" y="3568"/>
              <a:ext cx="9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1350">
                  <a:solidFill>
                    <a:schemeClr val="tx1"/>
                  </a:solidFill>
                </a:rPr>
                <a:t>Data Abstraction</a:t>
              </a:r>
            </a:p>
          </p:txBody>
        </p:sp>
      </p:grpSp>
      <p:sp>
        <p:nvSpPr>
          <p:cNvPr id="60"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529024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8158"/>
                                        </p:tgtEl>
                                        <p:attrNameLst>
                                          <p:attrName>style.visibility</p:attrName>
                                        </p:attrNameLst>
                                      </p:cBhvr>
                                      <p:to>
                                        <p:strVal val="visible"/>
                                      </p:to>
                                    </p:set>
                                    <p:animEffect transition="in" filter="dissolve">
                                      <p:cBhvr>
                                        <p:cTn id="7" dur="500"/>
                                        <p:tgtEl>
                                          <p:spTgt spid="218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9"/>
          <p:cNvGrpSpPr>
            <a:grpSpLocks/>
          </p:cNvGrpSpPr>
          <p:nvPr/>
        </p:nvGrpSpPr>
        <p:grpSpPr bwMode="auto">
          <a:xfrm>
            <a:off x="4870373" y="4222296"/>
            <a:ext cx="1142702" cy="457200"/>
            <a:chOff x="2540" y="3600"/>
            <a:chExt cx="720" cy="384"/>
          </a:xfrm>
        </p:grpSpPr>
        <p:pic>
          <p:nvPicPr>
            <p:cNvPr id="16448" name="Picture 12" descr="relation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0" y="360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9" name="Text Box 11"/>
            <p:cNvSpPr txBox="1">
              <a:spLocks noChangeArrowheads="1"/>
            </p:cNvSpPr>
            <p:nvPr/>
          </p:nvSpPr>
          <p:spPr bwMode="auto">
            <a:xfrm>
              <a:off x="2602" y="3736"/>
              <a:ext cx="48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900" b="1">
                  <a:solidFill>
                    <a:schemeClr val="tx1"/>
                  </a:solidFill>
                </a:rPr>
                <a:t>Orders DB</a:t>
              </a:r>
            </a:p>
          </p:txBody>
        </p:sp>
      </p:grpSp>
      <p:grpSp>
        <p:nvGrpSpPr>
          <p:cNvPr id="16387" name="Group 3"/>
          <p:cNvGrpSpPr>
            <a:grpSpLocks/>
          </p:cNvGrpSpPr>
          <p:nvPr/>
        </p:nvGrpSpPr>
        <p:grpSpPr bwMode="auto">
          <a:xfrm>
            <a:off x="3048398" y="4222296"/>
            <a:ext cx="1209360" cy="457200"/>
            <a:chOff x="1442" y="3560"/>
            <a:chExt cx="762" cy="384"/>
          </a:xfrm>
        </p:grpSpPr>
        <p:pic>
          <p:nvPicPr>
            <p:cNvPr id="16446" name="Picture 12" descr="relation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4" y="3560"/>
              <a:ext cx="7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7" name="Text Box 5"/>
            <p:cNvSpPr txBox="1">
              <a:spLocks noChangeArrowheads="1"/>
            </p:cNvSpPr>
            <p:nvPr/>
          </p:nvSpPr>
          <p:spPr bwMode="auto">
            <a:xfrm>
              <a:off x="1442" y="3696"/>
              <a:ext cx="63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900" b="1">
                  <a:solidFill>
                    <a:schemeClr val="tx1"/>
                  </a:solidFill>
                </a:rPr>
                <a:t>Purchasing DB</a:t>
              </a:r>
            </a:p>
          </p:txBody>
        </p:sp>
      </p:grpSp>
      <p:grpSp>
        <p:nvGrpSpPr>
          <p:cNvPr id="16388" name="Group 8"/>
          <p:cNvGrpSpPr>
            <a:grpSpLocks/>
          </p:cNvGrpSpPr>
          <p:nvPr/>
        </p:nvGrpSpPr>
        <p:grpSpPr bwMode="auto">
          <a:xfrm>
            <a:off x="1439092" y="4222296"/>
            <a:ext cx="1190315" cy="457200"/>
            <a:chOff x="600075" y="5651500"/>
            <a:chExt cx="1190625" cy="609600"/>
          </a:xfrm>
        </p:grpSpPr>
        <p:pic>
          <p:nvPicPr>
            <p:cNvPr id="16444" name="Picture 12" descr="relationa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700" y="5651500"/>
              <a:ext cx="114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5" name="Text Box 8"/>
            <p:cNvSpPr txBox="1">
              <a:spLocks noChangeArrowheads="1"/>
            </p:cNvSpPr>
            <p:nvPr/>
          </p:nvSpPr>
          <p:spPr bwMode="auto">
            <a:xfrm>
              <a:off x="600075" y="5867400"/>
              <a:ext cx="986424" cy="307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eaLnBrk="1" hangingPunct="1"/>
              <a:r>
                <a:rPr lang="en-US" sz="900" b="1">
                  <a:solidFill>
                    <a:schemeClr val="tx1"/>
                  </a:solidFill>
                </a:rPr>
                <a:t>Customers DB</a:t>
              </a:r>
            </a:p>
          </p:txBody>
        </p:sp>
      </p:grpSp>
      <p:grpSp>
        <p:nvGrpSpPr>
          <p:cNvPr id="8" name="Group 7"/>
          <p:cNvGrpSpPr>
            <a:grpSpLocks/>
          </p:cNvGrpSpPr>
          <p:nvPr/>
        </p:nvGrpSpPr>
        <p:grpSpPr bwMode="auto">
          <a:xfrm>
            <a:off x="2058055" y="1126671"/>
            <a:ext cx="6007124" cy="3176588"/>
            <a:chOff x="1219200" y="1524000"/>
            <a:chExt cx="6008687" cy="4235450"/>
          </a:xfrm>
        </p:grpSpPr>
        <p:sp>
          <p:nvSpPr>
            <p:cNvPr id="16424" name="Line 40"/>
            <p:cNvSpPr>
              <a:spLocks noChangeShapeType="1"/>
            </p:cNvSpPr>
            <p:nvPr/>
          </p:nvSpPr>
          <p:spPr bwMode="auto">
            <a:xfrm flipV="1">
              <a:off x="1219200" y="5151120"/>
              <a:ext cx="0" cy="5638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25" name="Line 41"/>
            <p:cNvSpPr>
              <a:spLocks noChangeShapeType="1"/>
            </p:cNvSpPr>
            <p:nvPr/>
          </p:nvSpPr>
          <p:spPr bwMode="auto">
            <a:xfrm flipV="1">
              <a:off x="2846386" y="5151120"/>
              <a:ext cx="11113" cy="5638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26" name="Line 42"/>
            <p:cNvSpPr>
              <a:spLocks noChangeShapeType="1"/>
            </p:cNvSpPr>
            <p:nvPr/>
          </p:nvSpPr>
          <p:spPr bwMode="auto">
            <a:xfrm flipH="1" flipV="1">
              <a:off x="3951287" y="5063647"/>
              <a:ext cx="642938" cy="69421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27" name="Line 43"/>
            <p:cNvSpPr>
              <a:spLocks noChangeShapeType="1"/>
            </p:cNvSpPr>
            <p:nvPr/>
          </p:nvSpPr>
          <p:spPr bwMode="auto">
            <a:xfrm flipV="1">
              <a:off x="4581525" y="5063648"/>
              <a:ext cx="687386" cy="6958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2" name="Line 44"/>
            <p:cNvSpPr>
              <a:spLocks noChangeShapeType="1"/>
            </p:cNvSpPr>
            <p:nvPr/>
          </p:nvSpPr>
          <p:spPr bwMode="auto">
            <a:xfrm flipH="1" flipV="1">
              <a:off x="6527800" y="5063647"/>
              <a:ext cx="3176" cy="67357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29" name="Line 45"/>
            <p:cNvSpPr>
              <a:spLocks noChangeShapeType="1"/>
            </p:cNvSpPr>
            <p:nvPr/>
          </p:nvSpPr>
          <p:spPr bwMode="auto">
            <a:xfrm flipH="1" flipV="1">
              <a:off x="1817686" y="1524000"/>
              <a:ext cx="11113"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5" name="Line 46"/>
            <p:cNvSpPr>
              <a:spLocks noChangeShapeType="1"/>
            </p:cNvSpPr>
            <p:nvPr/>
          </p:nvSpPr>
          <p:spPr bwMode="auto">
            <a:xfrm flipH="1" flipV="1">
              <a:off x="5627686" y="3429000"/>
              <a:ext cx="920751" cy="1295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1" name="Line 47"/>
            <p:cNvSpPr>
              <a:spLocks noChangeShapeType="1"/>
            </p:cNvSpPr>
            <p:nvPr/>
          </p:nvSpPr>
          <p:spPr bwMode="auto">
            <a:xfrm flipV="1">
              <a:off x="1277937" y="3505200"/>
              <a:ext cx="1149352" cy="111037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2" name="Line 48"/>
            <p:cNvSpPr>
              <a:spLocks noChangeShapeType="1"/>
            </p:cNvSpPr>
            <p:nvPr/>
          </p:nvSpPr>
          <p:spPr bwMode="auto">
            <a:xfrm flipH="1" flipV="1">
              <a:off x="2808287" y="3505200"/>
              <a:ext cx="24606" cy="1219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3" name="Line 54"/>
            <p:cNvSpPr>
              <a:spLocks noChangeShapeType="1"/>
            </p:cNvSpPr>
            <p:nvPr/>
          </p:nvSpPr>
          <p:spPr bwMode="auto">
            <a:xfrm flipV="1">
              <a:off x="3951287" y="3429000"/>
              <a:ext cx="1295400" cy="1295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4" name="Line 55"/>
            <p:cNvSpPr>
              <a:spLocks noChangeShapeType="1"/>
            </p:cNvSpPr>
            <p:nvPr/>
          </p:nvSpPr>
          <p:spPr bwMode="auto">
            <a:xfrm flipV="1">
              <a:off x="5246687" y="3352800"/>
              <a:ext cx="228600" cy="1371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5" name="Line 56"/>
            <p:cNvSpPr>
              <a:spLocks noChangeShapeType="1"/>
            </p:cNvSpPr>
            <p:nvPr/>
          </p:nvSpPr>
          <p:spPr bwMode="auto">
            <a:xfrm flipV="1">
              <a:off x="5894387" y="1524000"/>
              <a:ext cx="1905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436" name="Line 57"/>
            <p:cNvSpPr>
              <a:spLocks noChangeShapeType="1"/>
            </p:cNvSpPr>
            <p:nvPr/>
          </p:nvSpPr>
          <p:spPr bwMode="auto">
            <a:xfrm flipH="1" flipV="1">
              <a:off x="1893887" y="2408237"/>
              <a:ext cx="577055" cy="7159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7" name="Line 58"/>
            <p:cNvSpPr>
              <a:spLocks noChangeShapeType="1"/>
            </p:cNvSpPr>
            <p:nvPr/>
          </p:nvSpPr>
          <p:spPr bwMode="auto">
            <a:xfrm flipV="1">
              <a:off x="2655887" y="2209800"/>
              <a:ext cx="609600" cy="93900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8" name="Line 59"/>
            <p:cNvSpPr>
              <a:spLocks noChangeShapeType="1"/>
            </p:cNvSpPr>
            <p:nvPr/>
          </p:nvSpPr>
          <p:spPr bwMode="auto">
            <a:xfrm flipV="1">
              <a:off x="2808287" y="2332035"/>
              <a:ext cx="2743200" cy="88423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39" name="Line 60"/>
            <p:cNvSpPr>
              <a:spLocks noChangeShapeType="1"/>
            </p:cNvSpPr>
            <p:nvPr/>
          </p:nvSpPr>
          <p:spPr bwMode="auto">
            <a:xfrm flipH="1" flipV="1">
              <a:off x="4408488" y="2332036"/>
              <a:ext cx="1066799" cy="7921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40" name="Line 61"/>
            <p:cNvSpPr>
              <a:spLocks noChangeShapeType="1"/>
            </p:cNvSpPr>
            <p:nvPr/>
          </p:nvSpPr>
          <p:spPr bwMode="auto">
            <a:xfrm flipV="1">
              <a:off x="5475287" y="2057400"/>
              <a:ext cx="1752600" cy="1066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441" name="Line 62"/>
            <p:cNvSpPr>
              <a:spLocks noChangeShapeType="1"/>
            </p:cNvSpPr>
            <p:nvPr/>
          </p:nvSpPr>
          <p:spPr bwMode="auto">
            <a:xfrm flipH="1" flipV="1">
              <a:off x="6237287" y="1524000"/>
              <a:ext cx="6096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442" name="Line 63"/>
            <p:cNvSpPr>
              <a:spLocks noChangeShapeType="1"/>
            </p:cNvSpPr>
            <p:nvPr/>
          </p:nvSpPr>
          <p:spPr bwMode="auto">
            <a:xfrm flipV="1">
              <a:off x="3265487" y="1524000"/>
              <a:ext cx="5334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443" name="Line 64"/>
            <p:cNvSpPr>
              <a:spLocks noChangeShapeType="1"/>
            </p:cNvSpPr>
            <p:nvPr/>
          </p:nvSpPr>
          <p:spPr bwMode="auto">
            <a:xfrm flipH="1" flipV="1">
              <a:off x="3951287" y="1524000"/>
              <a:ext cx="4572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sp>
        <p:nvSpPr>
          <p:cNvPr id="16391" name="Rectangle 2"/>
          <p:cNvSpPr>
            <a:spLocks noGrp="1"/>
          </p:cNvSpPr>
          <p:nvPr>
            <p:ph type="title"/>
          </p:nvPr>
        </p:nvSpPr>
        <p:spPr>
          <a:xfrm>
            <a:off x="1439092" y="16385"/>
            <a:ext cx="7246637" cy="514350"/>
          </a:xfrm>
        </p:spPr>
        <p:txBody>
          <a:bodyPr>
            <a:normAutofit fontScale="90000"/>
          </a:bodyPr>
          <a:lstStyle/>
          <a:p>
            <a:pPr eaLnBrk="1" hangingPunct="1"/>
            <a:r>
              <a:rPr lang="en-US" dirty="0">
                <a:solidFill>
                  <a:schemeClr val="bg1"/>
                </a:solidFill>
              </a:rPr>
              <a:t>Data Abstraction Reference Architecture </a:t>
            </a:r>
            <a:br>
              <a:rPr lang="en-US" dirty="0">
                <a:solidFill>
                  <a:schemeClr val="bg1"/>
                </a:solidFill>
              </a:rPr>
            </a:br>
            <a:r>
              <a:rPr lang="en-US" sz="1275" dirty="0">
                <a:solidFill>
                  <a:schemeClr val="bg1"/>
                </a:solidFill>
              </a:rPr>
              <a:t>Layered Architecture View</a:t>
            </a:r>
          </a:p>
        </p:txBody>
      </p:sp>
      <p:grpSp>
        <p:nvGrpSpPr>
          <p:cNvPr id="16392" name="Group 12"/>
          <p:cNvGrpSpPr>
            <a:grpSpLocks/>
          </p:cNvGrpSpPr>
          <p:nvPr/>
        </p:nvGrpSpPr>
        <p:grpSpPr bwMode="auto">
          <a:xfrm>
            <a:off x="7092297" y="4241346"/>
            <a:ext cx="563416" cy="596504"/>
            <a:chOff x="4272" y="3696"/>
            <a:chExt cx="355" cy="501"/>
          </a:xfrm>
        </p:grpSpPr>
        <p:pic>
          <p:nvPicPr>
            <p:cNvPr id="16422" name="Picture 31" descr="xml.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72" y="3696"/>
              <a:ext cx="355"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23" name="Text Box 14"/>
            <p:cNvSpPr txBox="1">
              <a:spLocks noChangeArrowheads="1"/>
            </p:cNvSpPr>
            <p:nvPr/>
          </p:nvSpPr>
          <p:spPr bwMode="auto">
            <a:xfrm>
              <a:off x="4278" y="3800"/>
              <a:ext cx="34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750" b="1">
                  <a:solidFill>
                    <a:schemeClr val="tx1"/>
                  </a:solidFill>
                </a:rPr>
                <a:t>Product</a:t>
              </a:r>
            </a:p>
            <a:p>
              <a:pPr algn="ctr" eaLnBrk="1" hangingPunct="1"/>
              <a:r>
                <a:rPr lang="en-US" sz="750" b="1">
                  <a:solidFill>
                    <a:schemeClr val="tx1"/>
                  </a:solidFill>
                </a:rPr>
                <a:t>Catalog</a:t>
              </a:r>
            </a:p>
          </p:txBody>
        </p:sp>
      </p:grpSp>
      <p:sp>
        <p:nvSpPr>
          <p:cNvPr id="16393" name="Rectangle 16"/>
          <p:cNvSpPr>
            <a:spLocks noChangeArrowheads="1"/>
          </p:cNvSpPr>
          <p:nvPr/>
        </p:nvSpPr>
        <p:spPr bwMode="auto">
          <a:xfrm>
            <a:off x="369396" y="1249307"/>
            <a:ext cx="8578204" cy="2906315"/>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grpSp>
        <p:nvGrpSpPr>
          <p:cNvPr id="6" name="Group 5"/>
          <p:cNvGrpSpPr>
            <a:grpSpLocks/>
          </p:cNvGrpSpPr>
          <p:nvPr/>
        </p:nvGrpSpPr>
        <p:grpSpPr bwMode="auto">
          <a:xfrm>
            <a:off x="361602" y="3117396"/>
            <a:ext cx="8589313" cy="1038225"/>
            <a:chOff x="357188" y="4038600"/>
            <a:chExt cx="8591550" cy="1524000"/>
          </a:xfrm>
        </p:grpSpPr>
        <p:sp>
          <p:nvSpPr>
            <p:cNvPr id="16415" name="Rectangle 21"/>
            <p:cNvSpPr>
              <a:spLocks noChangeArrowheads="1"/>
            </p:cNvSpPr>
            <p:nvPr/>
          </p:nvSpPr>
          <p:spPr bwMode="auto">
            <a:xfrm rot="5400000">
              <a:off x="3897313" y="511175"/>
              <a:ext cx="1524000" cy="8578850"/>
            </a:xfrm>
            <a:prstGeom prst="rect">
              <a:avLst/>
            </a:prstGeom>
            <a:solidFill>
              <a:srgbClr val="333333">
                <a:alpha val="39607"/>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416" name="Oval 22"/>
            <p:cNvSpPr>
              <a:spLocks noChangeArrowheads="1"/>
            </p:cNvSpPr>
            <p:nvPr/>
          </p:nvSpPr>
          <p:spPr bwMode="auto">
            <a:xfrm>
              <a:off x="3071814" y="4519863"/>
              <a:ext cx="1087438"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purchase</a:t>
              </a:r>
              <a:endParaRPr lang="en-US" sz="825" b="1">
                <a:solidFill>
                  <a:schemeClr val="bg1"/>
                </a:solidFill>
              </a:endParaRPr>
            </a:p>
            <a:p>
              <a:pPr algn="ctr"/>
              <a:r>
                <a:rPr lang="en-US" sz="900" b="1">
                  <a:solidFill>
                    <a:schemeClr val="bg1"/>
                  </a:solidFill>
                </a:rPr>
                <a:t>orders</a:t>
              </a:r>
              <a:endParaRPr lang="en-US" sz="825" b="1">
                <a:solidFill>
                  <a:schemeClr val="bg1"/>
                </a:solidFill>
              </a:endParaRPr>
            </a:p>
          </p:txBody>
        </p:sp>
        <p:sp>
          <p:nvSpPr>
            <p:cNvPr id="16428" name="Oval 23"/>
            <p:cNvSpPr>
              <a:spLocks noChangeArrowheads="1"/>
            </p:cNvSpPr>
            <p:nvPr/>
          </p:nvSpPr>
          <p:spPr bwMode="auto">
            <a:xfrm>
              <a:off x="4311651" y="4519220"/>
              <a:ext cx="990600" cy="609949"/>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defRPr/>
              </a:pPr>
              <a:r>
                <a:rPr lang="en-US" sz="900" b="1" dirty="0">
                  <a:solidFill>
                    <a:schemeClr val="bg1"/>
                  </a:solidFill>
                </a:rPr>
                <a:t>orders</a:t>
              </a:r>
              <a:endParaRPr lang="en-US" sz="788" b="1" dirty="0">
                <a:solidFill>
                  <a:schemeClr val="bg1"/>
                </a:solidFill>
              </a:endParaRPr>
            </a:p>
          </p:txBody>
        </p:sp>
        <p:sp>
          <p:nvSpPr>
            <p:cNvPr id="16418" name="Oval 24"/>
            <p:cNvSpPr>
              <a:spLocks noChangeArrowheads="1"/>
            </p:cNvSpPr>
            <p:nvPr/>
          </p:nvSpPr>
          <p:spPr bwMode="auto">
            <a:xfrm>
              <a:off x="5468939" y="4519863"/>
              <a:ext cx="1270000"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orderdetails</a:t>
              </a:r>
              <a:endParaRPr lang="en-US" sz="750" b="1">
                <a:solidFill>
                  <a:schemeClr val="bg1"/>
                </a:solidFill>
              </a:endParaRPr>
            </a:p>
          </p:txBody>
        </p:sp>
        <p:sp>
          <p:nvSpPr>
            <p:cNvPr id="16430" name="Oval 25"/>
            <p:cNvSpPr>
              <a:spLocks noChangeArrowheads="1"/>
            </p:cNvSpPr>
            <p:nvPr/>
          </p:nvSpPr>
          <p:spPr bwMode="auto">
            <a:xfrm>
              <a:off x="6859588" y="4519220"/>
              <a:ext cx="990600" cy="609949"/>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defRPr/>
              </a:pPr>
              <a:r>
                <a:rPr lang="en-US" sz="900" b="1" dirty="0">
                  <a:solidFill>
                    <a:schemeClr val="bg1"/>
                  </a:solidFill>
                </a:rPr>
                <a:t>products</a:t>
              </a:r>
              <a:endParaRPr lang="en-US" sz="788" b="1" dirty="0">
                <a:solidFill>
                  <a:schemeClr val="bg1"/>
                </a:solidFill>
              </a:endParaRPr>
            </a:p>
          </p:txBody>
        </p:sp>
        <p:sp>
          <p:nvSpPr>
            <p:cNvPr id="16420" name="Oval 26"/>
            <p:cNvSpPr>
              <a:spLocks noChangeArrowheads="1"/>
            </p:cNvSpPr>
            <p:nvPr/>
          </p:nvSpPr>
          <p:spPr bwMode="auto">
            <a:xfrm>
              <a:off x="1589088" y="4519863"/>
              <a:ext cx="1111252"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dirty="0">
                  <a:solidFill>
                    <a:schemeClr val="bg1"/>
                  </a:solidFill>
                </a:rPr>
                <a:t>customers</a:t>
              </a:r>
              <a:endParaRPr lang="en-US" sz="750" b="1" dirty="0">
                <a:solidFill>
                  <a:schemeClr val="bg1"/>
                </a:solidFill>
              </a:endParaRPr>
            </a:p>
          </p:txBody>
        </p:sp>
        <p:sp>
          <p:nvSpPr>
            <p:cNvPr id="16421" name="Text Box 27"/>
            <p:cNvSpPr txBox="1">
              <a:spLocks noChangeArrowheads="1"/>
            </p:cNvSpPr>
            <p:nvPr/>
          </p:nvSpPr>
          <p:spPr bwMode="auto">
            <a:xfrm>
              <a:off x="357188" y="4519862"/>
              <a:ext cx="1249364" cy="745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350" b="1" i="1">
                  <a:solidFill>
                    <a:srgbClr val="0F384C"/>
                  </a:solidFill>
                </a:rPr>
                <a:t>Physical Layer</a:t>
              </a:r>
            </a:p>
          </p:txBody>
        </p:sp>
      </p:grpSp>
      <p:sp>
        <p:nvSpPr>
          <p:cNvPr id="16395" name="Text Box 36"/>
          <p:cNvSpPr txBox="1">
            <a:spLocks noChangeArrowheads="1"/>
          </p:cNvSpPr>
          <p:nvPr/>
        </p:nvSpPr>
        <p:spPr bwMode="auto">
          <a:xfrm>
            <a:off x="77372" y="4155622"/>
            <a:ext cx="14347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200" b="1" i="1">
                <a:solidFill>
                  <a:srgbClr val="0F384C"/>
                </a:solidFill>
              </a:rPr>
              <a:t>Data Sources</a:t>
            </a:r>
          </a:p>
        </p:txBody>
      </p:sp>
      <p:sp>
        <p:nvSpPr>
          <p:cNvPr id="16396" name="AutoShape 73"/>
          <p:cNvSpPr>
            <a:spLocks noChangeArrowheads="1"/>
          </p:cNvSpPr>
          <p:nvPr/>
        </p:nvSpPr>
        <p:spPr bwMode="auto">
          <a:xfrm rot="5400000">
            <a:off x="4629091" y="498141"/>
            <a:ext cx="342900" cy="914162"/>
          </a:xfrm>
          <a:prstGeom prst="can">
            <a:avLst>
              <a:gd name="adj" fmla="val 31593"/>
            </a:avLst>
          </a:prstGeom>
          <a:solidFill>
            <a:srgbClr val="C0C0C0"/>
          </a:solidFill>
          <a:ln w="28575">
            <a:solidFill>
              <a:srgbClr val="4D4D4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r>
              <a:rPr lang="en-US" sz="1050" b="1"/>
              <a:t>ESB/</a:t>
            </a:r>
            <a:br>
              <a:rPr lang="en-US" sz="1050" b="1"/>
            </a:br>
            <a:r>
              <a:rPr lang="en-US" sz="1050" b="1"/>
              <a:t>BPM</a:t>
            </a:r>
          </a:p>
        </p:txBody>
      </p:sp>
      <p:sp>
        <p:nvSpPr>
          <p:cNvPr id="16397" name="Rectangle 74"/>
          <p:cNvSpPr>
            <a:spLocks noChangeArrowheads="1"/>
          </p:cNvSpPr>
          <p:nvPr/>
        </p:nvSpPr>
        <p:spPr bwMode="auto">
          <a:xfrm>
            <a:off x="2058056" y="783771"/>
            <a:ext cx="1142702" cy="342900"/>
          </a:xfrm>
          <a:prstGeom prst="rect">
            <a:avLst/>
          </a:prstGeom>
          <a:solidFill>
            <a:srgbClr val="C0C0C0"/>
          </a:solidFill>
          <a:ln w="28575" algn="ctr">
            <a:solidFill>
              <a:srgbClr val="04376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50" b="1"/>
              <a:t>BI Server</a:t>
            </a:r>
          </a:p>
        </p:txBody>
      </p:sp>
      <p:sp>
        <p:nvSpPr>
          <p:cNvPr id="16398" name="Line 75"/>
          <p:cNvSpPr>
            <a:spLocks noChangeShapeType="1"/>
          </p:cNvSpPr>
          <p:nvPr/>
        </p:nvSpPr>
        <p:spPr bwMode="auto">
          <a:xfrm flipV="1">
            <a:off x="5257622" y="955221"/>
            <a:ext cx="1142702" cy="0"/>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16399" name="Rectangle 76"/>
          <p:cNvSpPr>
            <a:spLocks noChangeArrowheads="1"/>
          </p:cNvSpPr>
          <p:nvPr/>
        </p:nvSpPr>
        <p:spPr bwMode="auto">
          <a:xfrm>
            <a:off x="6400325" y="783771"/>
            <a:ext cx="1142702" cy="342900"/>
          </a:xfrm>
          <a:prstGeom prst="rect">
            <a:avLst/>
          </a:prstGeom>
          <a:solidFill>
            <a:srgbClr val="C0C0C0"/>
          </a:solidFill>
          <a:ln w="28575" algn="ctr">
            <a:solidFill>
              <a:srgbClr val="04376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50" b="1"/>
              <a:t>App Server</a:t>
            </a:r>
          </a:p>
        </p:txBody>
      </p:sp>
      <p:sp>
        <p:nvSpPr>
          <p:cNvPr id="16400" name="Line 77"/>
          <p:cNvSpPr>
            <a:spLocks noChangeShapeType="1"/>
          </p:cNvSpPr>
          <p:nvPr/>
        </p:nvSpPr>
        <p:spPr bwMode="auto">
          <a:xfrm flipH="1" flipV="1">
            <a:off x="3200758" y="955221"/>
            <a:ext cx="1142702" cy="0"/>
          </a:xfrm>
          <a:prstGeom prst="line">
            <a:avLst/>
          </a:prstGeom>
          <a:noFill/>
          <a:ln w="19050">
            <a:solidFill>
              <a:srgbClr val="4D4D4D"/>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grpSp>
        <p:nvGrpSpPr>
          <p:cNvPr id="4" name="Group 3"/>
          <p:cNvGrpSpPr>
            <a:grpSpLocks/>
          </p:cNvGrpSpPr>
          <p:nvPr/>
        </p:nvGrpSpPr>
        <p:grpSpPr bwMode="auto">
          <a:xfrm>
            <a:off x="364350" y="2155371"/>
            <a:ext cx="8576616" cy="971550"/>
            <a:chOff x="369888" y="2895600"/>
            <a:chExt cx="8578850" cy="1143000"/>
          </a:xfrm>
        </p:grpSpPr>
        <p:sp>
          <p:nvSpPr>
            <p:cNvPr id="16411" name="Rectangle 29"/>
            <p:cNvSpPr>
              <a:spLocks noChangeArrowheads="1"/>
            </p:cNvSpPr>
            <p:nvPr/>
          </p:nvSpPr>
          <p:spPr bwMode="auto">
            <a:xfrm rot="5400000">
              <a:off x="4087813" y="-822325"/>
              <a:ext cx="1143000" cy="8578850"/>
            </a:xfrm>
            <a:prstGeom prst="rect">
              <a:avLst/>
            </a:prstGeom>
            <a:solidFill>
              <a:srgbClr val="4D4D4D">
                <a:alpha val="20000"/>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sz="1050"/>
            </a:p>
          </p:txBody>
        </p:sp>
        <p:sp>
          <p:nvSpPr>
            <p:cNvPr id="16412" name="Text Box 80"/>
            <p:cNvSpPr txBox="1">
              <a:spLocks noChangeArrowheads="1"/>
            </p:cNvSpPr>
            <p:nvPr/>
          </p:nvSpPr>
          <p:spPr bwMode="auto">
            <a:xfrm>
              <a:off x="411618" y="3181954"/>
              <a:ext cx="1300163" cy="597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350" b="1" i="1">
                  <a:solidFill>
                    <a:srgbClr val="0F384C"/>
                  </a:solidFill>
                </a:rPr>
                <a:t>Business Layer</a:t>
              </a:r>
            </a:p>
          </p:txBody>
        </p:sp>
        <p:sp>
          <p:nvSpPr>
            <p:cNvPr id="16413" name="Oval 81"/>
            <p:cNvSpPr>
              <a:spLocks noChangeArrowheads="1"/>
            </p:cNvSpPr>
            <p:nvPr/>
          </p:nvSpPr>
          <p:spPr bwMode="auto">
            <a:xfrm>
              <a:off x="5867400" y="3048000"/>
              <a:ext cx="914400" cy="5334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Order</a:t>
              </a:r>
              <a:endParaRPr lang="en-US" sz="750" b="1">
                <a:solidFill>
                  <a:schemeClr val="bg1"/>
                </a:solidFill>
              </a:endParaRPr>
            </a:p>
          </p:txBody>
        </p:sp>
        <p:sp>
          <p:nvSpPr>
            <p:cNvPr id="16414" name="Oval 82"/>
            <p:cNvSpPr>
              <a:spLocks noChangeArrowheads="1"/>
            </p:cNvSpPr>
            <p:nvPr/>
          </p:nvSpPr>
          <p:spPr bwMode="auto">
            <a:xfrm>
              <a:off x="3047999" y="3048000"/>
              <a:ext cx="1154113" cy="523875"/>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dirty="0">
                  <a:solidFill>
                    <a:schemeClr val="bg1"/>
                  </a:solidFill>
                </a:rPr>
                <a:t>Customer</a:t>
              </a:r>
              <a:endParaRPr lang="en-US" sz="750" b="1" dirty="0">
                <a:solidFill>
                  <a:schemeClr val="bg1"/>
                </a:solidFill>
              </a:endParaRPr>
            </a:p>
          </p:txBody>
        </p:sp>
      </p:grpSp>
      <p:grpSp>
        <p:nvGrpSpPr>
          <p:cNvPr id="3" name="Group 2"/>
          <p:cNvGrpSpPr>
            <a:grpSpLocks/>
          </p:cNvGrpSpPr>
          <p:nvPr/>
        </p:nvGrpSpPr>
        <p:grpSpPr bwMode="auto">
          <a:xfrm>
            <a:off x="370983" y="1240971"/>
            <a:ext cx="8565506" cy="914400"/>
            <a:chOff x="370680" y="1676400"/>
            <a:chExt cx="8567737" cy="1219200"/>
          </a:xfrm>
        </p:grpSpPr>
        <p:sp>
          <p:nvSpPr>
            <p:cNvPr id="16404" name="Rectangle 79"/>
            <p:cNvSpPr>
              <a:spLocks noChangeArrowheads="1"/>
            </p:cNvSpPr>
            <p:nvPr/>
          </p:nvSpPr>
          <p:spPr bwMode="auto">
            <a:xfrm rot="5400000">
              <a:off x="4044949" y="-1997869"/>
              <a:ext cx="1219200" cy="8567737"/>
            </a:xfrm>
            <a:prstGeom prst="rect">
              <a:avLst/>
            </a:prstGeom>
            <a:solidFill>
              <a:srgbClr val="333333">
                <a:alpha val="39607"/>
              </a:srgbClr>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16405" name="Text Box 67"/>
            <p:cNvSpPr txBox="1">
              <a:spLocks noChangeArrowheads="1"/>
            </p:cNvSpPr>
            <p:nvPr/>
          </p:nvSpPr>
          <p:spPr bwMode="auto">
            <a:xfrm>
              <a:off x="406399" y="2008871"/>
              <a:ext cx="148748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350" b="1" i="1">
                  <a:solidFill>
                    <a:srgbClr val="0F384C"/>
                  </a:solidFill>
                </a:rPr>
                <a:t>Application Layer</a:t>
              </a:r>
            </a:p>
          </p:txBody>
        </p:sp>
        <p:sp>
          <p:nvSpPr>
            <p:cNvPr id="16410" name="Oval 68"/>
            <p:cNvSpPr>
              <a:spLocks noChangeArrowheads="1"/>
            </p:cNvSpPr>
            <p:nvPr/>
          </p:nvSpPr>
          <p:spPr bwMode="auto">
            <a:xfrm>
              <a:off x="2210592" y="1905000"/>
              <a:ext cx="1066800"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defRPr/>
              </a:pPr>
              <a:r>
                <a:rPr lang="en-US" sz="900" b="1" dirty="0">
                  <a:solidFill>
                    <a:schemeClr val="bg1"/>
                  </a:solidFill>
                </a:rPr>
                <a:t>Consumer</a:t>
              </a:r>
              <a:endParaRPr lang="en-US" sz="788" b="1" dirty="0">
                <a:solidFill>
                  <a:schemeClr val="bg1"/>
                </a:solidFill>
              </a:endParaRPr>
            </a:p>
          </p:txBody>
        </p:sp>
        <p:sp>
          <p:nvSpPr>
            <p:cNvPr id="16407" name="Oval 69"/>
            <p:cNvSpPr>
              <a:spLocks noChangeArrowheads="1"/>
            </p:cNvSpPr>
            <p:nvPr/>
          </p:nvSpPr>
          <p:spPr bwMode="auto">
            <a:xfrm>
              <a:off x="6095999" y="1905000"/>
              <a:ext cx="990600"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Buyer</a:t>
              </a:r>
              <a:endParaRPr lang="en-US" sz="750" b="1">
                <a:solidFill>
                  <a:schemeClr val="bg1"/>
                </a:solidFill>
              </a:endParaRPr>
            </a:p>
          </p:txBody>
        </p:sp>
        <p:sp>
          <p:nvSpPr>
            <p:cNvPr id="16408" name="Oval 70"/>
            <p:cNvSpPr>
              <a:spLocks noChangeArrowheads="1"/>
            </p:cNvSpPr>
            <p:nvPr/>
          </p:nvSpPr>
          <p:spPr bwMode="auto">
            <a:xfrm>
              <a:off x="7374729" y="1905000"/>
              <a:ext cx="854869"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rgbClr val="FFFFFF"/>
                  </a:solidFill>
                </a:rPr>
                <a:t>Order</a:t>
              </a:r>
              <a:endParaRPr lang="en-US" sz="750" b="1">
                <a:solidFill>
                  <a:srgbClr val="FFFFFF"/>
                </a:solidFill>
              </a:endParaRPr>
            </a:p>
          </p:txBody>
        </p:sp>
        <p:sp>
          <p:nvSpPr>
            <p:cNvPr id="16409" name="Oval 71"/>
            <p:cNvSpPr>
              <a:spLocks noChangeArrowheads="1"/>
            </p:cNvSpPr>
            <p:nvPr/>
          </p:nvSpPr>
          <p:spPr bwMode="auto">
            <a:xfrm>
              <a:off x="4724399" y="1905000"/>
              <a:ext cx="962819"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a:solidFill>
                    <a:schemeClr val="bg1"/>
                  </a:solidFill>
                </a:rPr>
                <a:t>Order</a:t>
              </a:r>
              <a:endParaRPr lang="en-US" sz="750" b="1">
                <a:solidFill>
                  <a:schemeClr val="bg1"/>
                </a:solidFill>
              </a:endParaRPr>
            </a:p>
          </p:txBody>
        </p:sp>
        <p:sp>
          <p:nvSpPr>
            <p:cNvPr id="7" name="Oval 72"/>
            <p:cNvSpPr>
              <a:spLocks noChangeArrowheads="1"/>
            </p:cNvSpPr>
            <p:nvPr/>
          </p:nvSpPr>
          <p:spPr bwMode="auto">
            <a:xfrm>
              <a:off x="3505199" y="1905000"/>
              <a:ext cx="1066800" cy="609600"/>
            </a:xfrm>
            <a:prstGeom prst="ellipse">
              <a:avLst/>
            </a:prstGeom>
            <a:solidFill>
              <a:srgbClr val="33689C"/>
            </a:solidFill>
            <a:ln w="28575" algn="ctr">
              <a:solidFill>
                <a:srgbClr val="043764"/>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nchor="ctr"/>
            <a:lstStyle/>
            <a:p>
              <a:pPr algn="ctr"/>
              <a:r>
                <a:rPr lang="en-US" sz="900" b="1" dirty="0">
                  <a:solidFill>
                    <a:schemeClr val="bg1"/>
                  </a:solidFill>
                </a:rPr>
                <a:t>Customer</a:t>
              </a:r>
              <a:endParaRPr lang="en-US" sz="750" b="1" dirty="0">
                <a:solidFill>
                  <a:schemeClr val="bg1"/>
                </a:solidFill>
              </a:endParaRPr>
            </a:p>
          </p:txBody>
        </p:sp>
      </p:grpSp>
      <p:sp>
        <p:nvSpPr>
          <p:cNvPr id="16403" name="Text Box 36"/>
          <p:cNvSpPr txBox="1">
            <a:spLocks noChangeArrowheads="1"/>
          </p:cNvSpPr>
          <p:nvPr/>
        </p:nvSpPr>
        <p:spPr bwMode="auto">
          <a:xfrm>
            <a:off x="229732" y="783772"/>
            <a:ext cx="14347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000">
                <a:solidFill>
                  <a:schemeClr val="bg1"/>
                </a:solidFill>
                <a:latin typeface="Arial" charset="0"/>
              </a:defRPr>
            </a:lvl1pPr>
            <a:lvl2pPr marL="742950" indent="-285750" eaLnBrk="0" hangingPunct="0">
              <a:defRPr sz="3000">
                <a:solidFill>
                  <a:schemeClr val="bg1"/>
                </a:solidFill>
                <a:latin typeface="Arial" charset="0"/>
              </a:defRPr>
            </a:lvl2pPr>
            <a:lvl3pPr marL="1143000" indent="-228600" eaLnBrk="0" hangingPunct="0">
              <a:defRPr sz="3000">
                <a:solidFill>
                  <a:schemeClr val="bg1"/>
                </a:solidFill>
                <a:latin typeface="Arial" charset="0"/>
              </a:defRPr>
            </a:lvl3pPr>
            <a:lvl4pPr marL="1600200" indent="-228600" eaLnBrk="0" hangingPunct="0">
              <a:defRPr sz="3000">
                <a:solidFill>
                  <a:schemeClr val="bg1"/>
                </a:solidFill>
                <a:latin typeface="Arial" charset="0"/>
              </a:defRPr>
            </a:lvl4pPr>
            <a:lvl5pPr marL="2057400" indent="-228600" eaLnBrk="0" hangingPunct="0">
              <a:defRPr sz="3000">
                <a:solidFill>
                  <a:schemeClr val="bg1"/>
                </a:solidFill>
                <a:latin typeface="Arial" charset="0"/>
              </a:defRPr>
            </a:lvl5pPr>
            <a:lvl6pPr marL="2514600" indent="-228600" eaLnBrk="0" fontAlgn="base" hangingPunct="0">
              <a:spcBef>
                <a:spcPct val="0"/>
              </a:spcBef>
              <a:spcAft>
                <a:spcPct val="0"/>
              </a:spcAft>
              <a:defRPr sz="3000">
                <a:solidFill>
                  <a:schemeClr val="bg1"/>
                </a:solidFill>
                <a:latin typeface="Arial" charset="0"/>
              </a:defRPr>
            </a:lvl6pPr>
            <a:lvl7pPr marL="2971800" indent="-228600" eaLnBrk="0" fontAlgn="base" hangingPunct="0">
              <a:spcBef>
                <a:spcPct val="0"/>
              </a:spcBef>
              <a:spcAft>
                <a:spcPct val="0"/>
              </a:spcAft>
              <a:defRPr sz="3000">
                <a:solidFill>
                  <a:schemeClr val="bg1"/>
                </a:solidFill>
                <a:latin typeface="Arial" charset="0"/>
              </a:defRPr>
            </a:lvl7pPr>
            <a:lvl8pPr marL="3429000" indent="-228600" eaLnBrk="0" fontAlgn="base" hangingPunct="0">
              <a:spcBef>
                <a:spcPct val="0"/>
              </a:spcBef>
              <a:spcAft>
                <a:spcPct val="0"/>
              </a:spcAft>
              <a:defRPr sz="3000">
                <a:solidFill>
                  <a:schemeClr val="bg1"/>
                </a:solidFill>
                <a:latin typeface="Arial" charset="0"/>
              </a:defRPr>
            </a:lvl8pPr>
            <a:lvl9pPr marL="3886200" indent="-228600" eaLnBrk="0" fontAlgn="base" hangingPunct="0">
              <a:spcBef>
                <a:spcPct val="0"/>
              </a:spcBef>
              <a:spcAft>
                <a:spcPct val="0"/>
              </a:spcAft>
              <a:defRPr sz="3000">
                <a:solidFill>
                  <a:schemeClr val="bg1"/>
                </a:solidFill>
                <a:latin typeface="Arial" charset="0"/>
              </a:defRPr>
            </a:lvl9pPr>
          </a:lstStyle>
          <a:p>
            <a:pPr algn="ctr" eaLnBrk="1" hangingPunct="1"/>
            <a:r>
              <a:rPr lang="en-US" sz="1200" b="1" i="1">
                <a:solidFill>
                  <a:srgbClr val="0F384C"/>
                </a:solidFill>
              </a:rPr>
              <a:t>Data Consumers</a:t>
            </a:r>
          </a:p>
        </p:txBody>
      </p:sp>
      <p:sp>
        <p:nvSpPr>
          <p:cNvPr id="65"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777376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par>
                          <p:cTn id="18" fill="hold" nodeType="afterGroup">
                            <p:stCondLst>
                              <p:cond delay="500"/>
                            </p:stCondLst>
                            <p:childTnLst>
                              <p:par>
                                <p:cTn id="19" presetID="6" presetClass="entr" presetSubtype="16"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746" y="764382"/>
            <a:ext cx="8884511" cy="4093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2"/>
          <p:cNvSpPr>
            <a:spLocks noGrp="1"/>
          </p:cNvSpPr>
          <p:nvPr>
            <p:ph type="title"/>
          </p:nvPr>
        </p:nvSpPr>
        <p:spPr>
          <a:xfrm>
            <a:off x="1341911" y="0"/>
            <a:ext cx="7520551" cy="628650"/>
          </a:xfrm>
        </p:spPr>
        <p:txBody>
          <a:bodyPr/>
          <a:lstStyle/>
          <a:p>
            <a:pPr eaLnBrk="1" hangingPunct="1"/>
            <a:r>
              <a:rPr lang="en-US">
                <a:solidFill>
                  <a:schemeClr val="bg1"/>
                </a:solidFill>
              </a:rPr>
              <a:t>User Roles and Responsibilities</a:t>
            </a:r>
          </a:p>
        </p:txBody>
      </p:sp>
      <p:sp>
        <p:nvSpPr>
          <p:cNvPr id="269395" name="Oval 83"/>
          <p:cNvSpPr>
            <a:spLocks noChangeArrowheads="1"/>
          </p:cNvSpPr>
          <p:nvPr/>
        </p:nvSpPr>
        <p:spPr bwMode="auto">
          <a:xfrm>
            <a:off x="1067714" y="3314700"/>
            <a:ext cx="6094412" cy="1485900"/>
          </a:xfrm>
          <a:prstGeom prst="ellipse">
            <a:avLst/>
          </a:prstGeom>
          <a:solidFill>
            <a:srgbClr val="800080">
              <a:alpha val="70195"/>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50"/>
              <a:t>Database Administrators &amp;</a:t>
            </a:r>
          </a:p>
          <a:p>
            <a:pPr algn="ctr"/>
            <a:r>
              <a:rPr lang="en-US" sz="1650"/>
              <a:t>Data Modelers</a:t>
            </a:r>
          </a:p>
        </p:txBody>
      </p:sp>
      <p:sp>
        <p:nvSpPr>
          <p:cNvPr id="269396" name="Oval 84"/>
          <p:cNvSpPr>
            <a:spLocks noChangeArrowheads="1"/>
          </p:cNvSpPr>
          <p:nvPr/>
        </p:nvSpPr>
        <p:spPr bwMode="auto">
          <a:xfrm>
            <a:off x="1067714" y="628650"/>
            <a:ext cx="6094412" cy="914400"/>
          </a:xfrm>
          <a:prstGeom prst="ellipse">
            <a:avLst/>
          </a:prstGeom>
          <a:solidFill>
            <a:srgbClr val="FF9900">
              <a:alpha val="70195"/>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50"/>
              <a:t>Application Developers</a:t>
            </a:r>
          </a:p>
        </p:txBody>
      </p:sp>
      <p:sp>
        <p:nvSpPr>
          <p:cNvPr id="269397" name="Oval 85"/>
          <p:cNvSpPr>
            <a:spLocks noChangeArrowheads="1"/>
          </p:cNvSpPr>
          <p:nvPr/>
        </p:nvSpPr>
        <p:spPr bwMode="auto">
          <a:xfrm rot="-5400000">
            <a:off x="5914163" y="1686193"/>
            <a:ext cx="3943350" cy="2056865"/>
          </a:xfrm>
          <a:prstGeom prst="ellipse">
            <a:avLst/>
          </a:prstGeom>
          <a:solidFill>
            <a:srgbClr val="99CC00">
              <a:alpha val="70195"/>
            </a:srgbClr>
          </a:solidFill>
          <a:ln>
            <a:noFill/>
          </a:ln>
          <a:effectLst/>
        </p:spPr>
        <p:txBody>
          <a:bodyPr wrap="none" anchor="ctr"/>
          <a:lstStyle/>
          <a:p>
            <a:pPr algn="ctr"/>
            <a:r>
              <a:rPr lang="en-US" sz="1650"/>
              <a:t>Data Governance Team</a:t>
            </a:r>
          </a:p>
        </p:txBody>
      </p:sp>
      <p:sp>
        <p:nvSpPr>
          <p:cNvPr id="269398" name="Oval 86"/>
          <p:cNvSpPr>
            <a:spLocks noChangeArrowheads="1"/>
          </p:cNvSpPr>
          <p:nvPr/>
        </p:nvSpPr>
        <p:spPr bwMode="auto">
          <a:xfrm>
            <a:off x="1067714" y="1428750"/>
            <a:ext cx="6170593" cy="2057400"/>
          </a:xfrm>
          <a:prstGeom prst="ellipse">
            <a:avLst/>
          </a:prstGeom>
          <a:solidFill>
            <a:srgbClr val="663300">
              <a:alpha val="70195"/>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50"/>
              <a:t>Enterprise</a:t>
            </a:r>
          </a:p>
          <a:p>
            <a:pPr algn="ctr"/>
            <a:r>
              <a:rPr lang="en-US" sz="1650"/>
              <a:t>Data</a:t>
            </a:r>
          </a:p>
          <a:p>
            <a:pPr algn="ctr"/>
            <a:r>
              <a:rPr lang="en-US" sz="1650"/>
              <a:t>Modelers</a:t>
            </a:r>
          </a:p>
        </p:txBody>
      </p:sp>
      <p:sp>
        <p:nvSpPr>
          <p:cNvPr id="269399" name="Oval 87"/>
          <p:cNvSpPr>
            <a:spLocks noChangeArrowheads="1"/>
          </p:cNvSpPr>
          <p:nvPr/>
        </p:nvSpPr>
        <p:spPr bwMode="auto">
          <a:xfrm>
            <a:off x="4724361" y="1314450"/>
            <a:ext cx="2971026" cy="2857500"/>
          </a:xfrm>
          <a:prstGeom prst="ellipse">
            <a:avLst/>
          </a:prstGeom>
          <a:solidFill>
            <a:srgbClr val="FF0000">
              <a:alpha val="70195"/>
            </a:srgbClr>
          </a:solidFill>
          <a:ln w="9525" algn="ctr">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50" dirty="0"/>
              <a:t>Developers</a:t>
            </a:r>
          </a:p>
        </p:txBody>
      </p:sp>
      <p:sp>
        <p:nvSpPr>
          <p:cNvPr id="9"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151046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9395"/>
                                        </p:tgtEl>
                                        <p:attrNameLst>
                                          <p:attrName>style.visibility</p:attrName>
                                        </p:attrNameLst>
                                      </p:cBhvr>
                                      <p:to>
                                        <p:strVal val="visible"/>
                                      </p:to>
                                    </p:set>
                                    <p:animEffect transition="in" filter="dissolve">
                                      <p:cBhvr>
                                        <p:cTn id="7" dur="500"/>
                                        <p:tgtEl>
                                          <p:spTgt spid="269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9396"/>
                                        </p:tgtEl>
                                        <p:attrNameLst>
                                          <p:attrName>style.visibility</p:attrName>
                                        </p:attrNameLst>
                                      </p:cBhvr>
                                      <p:to>
                                        <p:strVal val="visible"/>
                                      </p:to>
                                    </p:set>
                                    <p:animEffect transition="in" filter="dissolve">
                                      <p:cBhvr>
                                        <p:cTn id="12" dur="500"/>
                                        <p:tgtEl>
                                          <p:spTgt spid="2693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9397"/>
                                        </p:tgtEl>
                                        <p:attrNameLst>
                                          <p:attrName>style.visibility</p:attrName>
                                        </p:attrNameLst>
                                      </p:cBhvr>
                                      <p:to>
                                        <p:strVal val="visible"/>
                                      </p:to>
                                    </p:set>
                                    <p:animEffect transition="in" filter="dissolve">
                                      <p:cBhvr>
                                        <p:cTn id="17" dur="500"/>
                                        <p:tgtEl>
                                          <p:spTgt spid="2693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9398"/>
                                        </p:tgtEl>
                                        <p:attrNameLst>
                                          <p:attrName>style.visibility</p:attrName>
                                        </p:attrNameLst>
                                      </p:cBhvr>
                                      <p:to>
                                        <p:strVal val="visible"/>
                                      </p:to>
                                    </p:set>
                                    <p:animEffect transition="in" filter="dissolve">
                                      <p:cBhvr>
                                        <p:cTn id="22" dur="500"/>
                                        <p:tgtEl>
                                          <p:spTgt spid="2693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9399"/>
                                        </p:tgtEl>
                                        <p:attrNameLst>
                                          <p:attrName>style.visibility</p:attrName>
                                        </p:attrNameLst>
                                      </p:cBhvr>
                                      <p:to>
                                        <p:strVal val="visible"/>
                                      </p:to>
                                    </p:set>
                                    <p:animEffect transition="in" filter="dissolve">
                                      <p:cBhvr>
                                        <p:cTn id="27" dur="500"/>
                                        <p:tgtEl>
                                          <p:spTgt spid="269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95" grpId="0" animBg="1"/>
      <p:bldP spid="269396" grpId="0" animBg="1"/>
      <p:bldP spid="269397" grpId="0" animBg="1"/>
      <p:bldP spid="269398" grpId="0" animBg="1"/>
      <p:bldP spid="26939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p:nvPr>
        </p:nvSpPr>
        <p:spPr>
          <a:xfrm>
            <a:off x="1377537" y="0"/>
            <a:ext cx="7438563" cy="628650"/>
          </a:xfrm>
        </p:spPr>
        <p:txBody>
          <a:bodyPr/>
          <a:lstStyle/>
          <a:p>
            <a:pPr eaLnBrk="1" hangingPunct="1"/>
            <a:r>
              <a:rPr lang="en-US">
                <a:solidFill>
                  <a:schemeClr val="bg1"/>
                </a:solidFill>
              </a:rPr>
              <a:t>Summary of Key Benefits</a:t>
            </a:r>
          </a:p>
        </p:txBody>
      </p:sp>
      <p:sp>
        <p:nvSpPr>
          <p:cNvPr id="34820" name="Rectangle 3"/>
          <p:cNvSpPr>
            <a:spLocks noGrp="1"/>
          </p:cNvSpPr>
          <p:nvPr>
            <p:ph type="body" idx="1"/>
          </p:nvPr>
        </p:nvSpPr>
        <p:spPr/>
        <p:txBody>
          <a:bodyPr>
            <a:normAutofit/>
          </a:bodyPr>
          <a:lstStyle/>
          <a:p>
            <a:pPr eaLnBrk="1" hangingPunct="1">
              <a:lnSpc>
                <a:spcPct val="120000"/>
              </a:lnSpc>
              <a:spcBef>
                <a:spcPct val="0"/>
              </a:spcBef>
            </a:pPr>
            <a:r>
              <a:rPr lang="en-US" sz="2000" dirty="0">
                <a:solidFill>
                  <a:srgbClr val="043764"/>
                </a:solidFill>
              </a:rPr>
              <a:t>Easier to build </a:t>
            </a:r>
          </a:p>
          <a:p>
            <a:pPr lvl="1" eaLnBrk="1" hangingPunct="1">
              <a:lnSpc>
                <a:spcPct val="120000"/>
              </a:lnSpc>
              <a:spcBef>
                <a:spcPct val="0"/>
              </a:spcBef>
            </a:pPr>
            <a:r>
              <a:rPr lang="en-US" sz="1600" dirty="0">
                <a:solidFill>
                  <a:srgbClr val="043764"/>
                </a:solidFill>
              </a:rPr>
              <a:t>Onboard new data sources faster</a:t>
            </a:r>
          </a:p>
          <a:p>
            <a:pPr lvl="1" eaLnBrk="1" hangingPunct="1">
              <a:lnSpc>
                <a:spcPct val="120000"/>
              </a:lnSpc>
              <a:spcBef>
                <a:spcPct val="0"/>
              </a:spcBef>
            </a:pPr>
            <a:r>
              <a:rPr lang="en-US" sz="1600" dirty="0">
                <a:solidFill>
                  <a:srgbClr val="043764"/>
                </a:solidFill>
              </a:rPr>
              <a:t>Project teams incrementally create data virtualization layer </a:t>
            </a:r>
          </a:p>
          <a:p>
            <a:pPr eaLnBrk="1" hangingPunct="1">
              <a:lnSpc>
                <a:spcPct val="120000"/>
              </a:lnSpc>
              <a:spcBef>
                <a:spcPct val="0"/>
              </a:spcBef>
            </a:pPr>
            <a:r>
              <a:rPr lang="en-US" sz="2000" dirty="0">
                <a:solidFill>
                  <a:srgbClr val="043764"/>
                </a:solidFill>
              </a:rPr>
              <a:t>Easier to maintain </a:t>
            </a:r>
          </a:p>
          <a:p>
            <a:pPr lvl="1" eaLnBrk="1" hangingPunct="1">
              <a:lnSpc>
                <a:spcPct val="120000"/>
              </a:lnSpc>
              <a:spcBef>
                <a:spcPct val="0"/>
              </a:spcBef>
            </a:pPr>
            <a:r>
              <a:rPr lang="en-US" sz="1600" dirty="0">
                <a:solidFill>
                  <a:srgbClr val="043764"/>
                </a:solidFill>
              </a:rPr>
              <a:t>A place for everything, and everything in its place</a:t>
            </a:r>
          </a:p>
          <a:p>
            <a:pPr lvl="1" eaLnBrk="1" hangingPunct="1">
              <a:lnSpc>
                <a:spcPct val="120000"/>
              </a:lnSpc>
              <a:spcBef>
                <a:spcPct val="0"/>
              </a:spcBef>
            </a:pPr>
            <a:r>
              <a:rPr lang="en-US" sz="1600" dirty="0">
                <a:solidFill>
                  <a:srgbClr val="043764"/>
                </a:solidFill>
              </a:rPr>
              <a:t>Isolates changes in underlying sources</a:t>
            </a:r>
          </a:p>
          <a:p>
            <a:pPr eaLnBrk="1" hangingPunct="1">
              <a:lnSpc>
                <a:spcPct val="120000"/>
              </a:lnSpc>
              <a:spcBef>
                <a:spcPct val="0"/>
              </a:spcBef>
            </a:pPr>
            <a:r>
              <a:rPr lang="en-US" sz="2000" dirty="0">
                <a:solidFill>
                  <a:srgbClr val="043764"/>
                </a:solidFill>
              </a:rPr>
              <a:t>Single management console for data</a:t>
            </a:r>
          </a:p>
          <a:p>
            <a:pPr lvl="1" eaLnBrk="1" hangingPunct="1">
              <a:lnSpc>
                <a:spcPct val="120000"/>
              </a:lnSpc>
              <a:spcBef>
                <a:spcPct val="0"/>
              </a:spcBef>
            </a:pPr>
            <a:r>
              <a:rPr lang="en-US" sz="1600" dirty="0">
                <a:solidFill>
                  <a:srgbClr val="043764"/>
                </a:solidFill>
              </a:rPr>
              <a:t>Administer access to data</a:t>
            </a:r>
          </a:p>
          <a:p>
            <a:pPr lvl="1" eaLnBrk="1" hangingPunct="1">
              <a:lnSpc>
                <a:spcPct val="120000"/>
              </a:lnSpc>
              <a:spcBef>
                <a:spcPct val="0"/>
              </a:spcBef>
            </a:pPr>
            <a:r>
              <a:rPr lang="en-US" sz="1600" dirty="0">
                <a:solidFill>
                  <a:srgbClr val="043764"/>
                </a:solidFill>
              </a:rPr>
              <a:t>Monitor access to data</a:t>
            </a:r>
          </a:p>
          <a:p>
            <a:pPr lvl="1" eaLnBrk="1" hangingPunct="1">
              <a:lnSpc>
                <a:spcPct val="120000"/>
              </a:lnSpc>
              <a:spcBef>
                <a:spcPct val="0"/>
              </a:spcBef>
            </a:pPr>
            <a:r>
              <a:rPr lang="en-US" sz="1600" dirty="0">
                <a:solidFill>
                  <a:srgbClr val="043764"/>
                </a:solidFill>
              </a:rPr>
              <a:t>Secure access to data</a:t>
            </a:r>
          </a:p>
          <a:p>
            <a:pPr eaLnBrk="1" hangingPunct="1">
              <a:lnSpc>
                <a:spcPct val="120000"/>
              </a:lnSpc>
              <a:spcBef>
                <a:spcPct val="0"/>
              </a:spcBef>
            </a:pPr>
            <a:r>
              <a:rPr lang="en-US" sz="2000" dirty="0">
                <a:solidFill>
                  <a:srgbClr val="043764"/>
                </a:solidFill>
              </a:rPr>
              <a:t>Better performance</a:t>
            </a:r>
          </a:p>
          <a:p>
            <a:pPr lvl="1" eaLnBrk="1" hangingPunct="1">
              <a:lnSpc>
                <a:spcPct val="120000"/>
              </a:lnSpc>
              <a:spcBef>
                <a:spcPct val="0"/>
              </a:spcBef>
            </a:pPr>
            <a:r>
              <a:rPr lang="en-US" sz="1600" dirty="0">
                <a:solidFill>
                  <a:srgbClr val="043764"/>
                </a:solidFill>
              </a:rPr>
              <a:t>Optimize queries across federated sources</a:t>
            </a:r>
          </a:p>
        </p:txBody>
      </p:sp>
      <p:sp>
        <p:nvSpPr>
          <p:cNvPr id="4" name="Footer Placeholder 3"/>
          <p:cNvSpPr txBox="1">
            <a:spLocks/>
          </p:cNvSpPr>
          <p:nvPr/>
        </p:nvSpPr>
        <p:spPr>
          <a:xfrm>
            <a:off x="3124200" y="4889181"/>
            <a:ext cx="2895600" cy="273844"/>
          </a:xfrm>
          <a:prstGeom prst="rect">
            <a:avLst/>
          </a:prstGeom>
        </p:spPr>
        <p:txBody>
          <a:bodyPr/>
          <a:lstStyle>
            <a:defPPr>
              <a:defRPr lang="en-US"/>
            </a:defPPr>
            <a:lvl1pPr marL="0" algn="l" defTabSz="408194" rtl="0" eaLnBrk="1" latinLnBrk="0" hangingPunct="1">
              <a:defRPr sz="1600" kern="1200">
                <a:solidFill>
                  <a:schemeClr val="tx1"/>
                </a:solidFill>
                <a:latin typeface="+mn-lt"/>
                <a:ea typeface="+mn-ea"/>
                <a:cs typeface="+mn-cs"/>
              </a:defRPr>
            </a:lvl1pPr>
            <a:lvl2pPr marL="408194" algn="l" defTabSz="408194" rtl="0" eaLnBrk="1" latinLnBrk="0" hangingPunct="1">
              <a:defRPr sz="1600" kern="1200">
                <a:solidFill>
                  <a:schemeClr val="tx1"/>
                </a:solidFill>
                <a:latin typeface="+mn-lt"/>
                <a:ea typeface="+mn-ea"/>
                <a:cs typeface="+mn-cs"/>
              </a:defRPr>
            </a:lvl2pPr>
            <a:lvl3pPr marL="816388" algn="l" defTabSz="408194" rtl="0" eaLnBrk="1" latinLnBrk="0" hangingPunct="1">
              <a:defRPr sz="1600" kern="1200">
                <a:solidFill>
                  <a:schemeClr val="tx1"/>
                </a:solidFill>
                <a:latin typeface="+mn-lt"/>
                <a:ea typeface="+mn-ea"/>
                <a:cs typeface="+mn-cs"/>
              </a:defRPr>
            </a:lvl3pPr>
            <a:lvl4pPr marL="1224582" algn="l" defTabSz="408194" rtl="0" eaLnBrk="1" latinLnBrk="0" hangingPunct="1">
              <a:defRPr sz="1600" kern="1200">
                <a:solidFill>
                  <a:schemeClr val="tx1"/>
                </a:solidFill>
                <a:latin typeface="+mn-lt"/>
                <a:ea typeface="+mn-ea"/>
                <a:cs typeface="+mn-cs"/>
              </a:defRPr>
            </a:lvl4pPr>
            <a:lvl5pPr marL="1632776" algn="l" defTabSz="408194" rtl="0" eaLnBrk="1" latinLnBrk="0" hangingPunct="1">
              <a:defRPr sz="1600" kern="1200">
                <a:solidFill>
                  <a:schemeClr val="tx1"/>
                </a:solidFill>
                <a:latin typeface="+mn-lt"/>
                <a:ea typeface="+mn-ea"/>
                <a:cs typeface="+mn-cs"/>
              </a:defRPr>
            </a:lvl5pPr>
            <a:lvl6pPr marL="2040969" algn="l" defTabSz="408194" rtl="0" eaLnBrk="1" latinLnBrk="0" hangingPunct="1">
              <a:defRPr sz="1600" kern="1200">
                <a:solidFill>
                  <a:schemeClr val="tx1"/>
                </a:solidFill>
                <a:latin typeface="+mn-lt"/>
                <a:ea typeface="+mn-ea"/>
                <a:cs typeface="+mn-cs"/>
              </a:defRPr>
            </a:lvl6pPr>
            <a:lvl7pPr marL="2449163" algn="l" defTabSz="408194" rtl="0" eaLnBrk="1" latinLnBrk="0" hangingPunct="1">
              <a:defRPr sz="1600" kern="1200">
                <a:solidFill>
                  <a:schemeClr val="tx1"/>
                </a:solidFill>
                <a:latin typeface="+mn-lt"/>
                <a:ea typeface="+mn-ea"/>
                <a:cs typeface="+mn-cs"/>
              </a:defRPr>
            </a:lvl7pPr>
            <a:lvl8pPr marL="2857357" algn="l" defTabSz="408194" rtl="0" eaLnBrk="1" latinLnBrk="0" hangingPunct="1">
              <a:defRPr sz="1600" kern="1200">
                <a:solidFill>
                  <a:schemeClr val="tx1"/>
                </a:solidFill>
                <a:latin typeface="+mn-lt"/>
                <a:ea typeface="+mn-ea"/>
                <a:cs typeface="+mn-cs"/>
              </a:defRPr>
            </a:lvl8pPr>
            <a:lvl9pPr marL="3265551" algn="l" defTabSz="408194" rtl="0" eaLnBrk="1" latinLnBrk="0" hangingPunct="1">
              <a:defRPr sz="1600" kern="1200">
                <a:solidFill>
                  <a:schemeClr val="tx1"/>
                </a:solidFill>
                <a:latin typeface="+mn-lt"/>
                <a:ea typeface="+mn-ea"/>
                <a:cs typeface="+mn-cs"/>
              </a:defRPr>
            </a:lvl9pPr>
          </a:lstStyle>
          <a:p>
            <a:pPr algn="ctr"/>
            <a:r>
              <a:rPr lang="en-US" sz="800" dirty="0">
                <a:solidFill>
                  <a:schemeClr val="bg1">
                    <a:lumMod val="65000"/>
                  </a:schemeClr>
                </a:solidFill>
              </a:rPr>
              <a:t>© Copyright 2000-</a:t>
            </a:r>
            <a:r>
              <a:rPr lang="is-IS" sz="800" dirty="0">
                <a:solidFill>
                  <a:schemeClr val="bg1">
                    <a:lumMod val="65000"/>
                  </a:schemeClr>
                </a:solidFill>
              </a:rPr>
              <a:t>2017</a:t>
            </a:r>
            <a:r>
              <a:rPr lang="en-US" sz="800" dirty="0">
                <a:solidFill>
                  <a:schemeClr val="bg1">
                    <a:lumMod val="65000"/>
                  </a:schemeClr>
                </a:solidFill>
              </a:rPr>
              <a:t> TIBCO Software Inc.      </a:t>
            </a:r>
          </a:p>
        </p:txBody>
      </p:sp>
    </p:spTree>
    <p:extLst>
      <p:ext uri="{BB962C8B-B14F-4D97-AF65-F5344CB8AC3E}">
        <p14:creationId xmlns:p14="http://schemas.microsoft.com/office/powerpoint/2010/main" val="97504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9D584-5B7E-4F2E-A5DD-DCAEC54C616B}"/>
              </a:ext>
            </a:extLst>
          </p:cNvPr>
          <p:cNvSpPr>
            <a:spLocks noGrp="1"/>
          </p:cNvSpPr>
          <p:nvPr>
            <p:ph type="title"/>
          </p:nvPr>
        </p:nvSpPr>
        <p:spPr/>
        <p:txBody>
          <a:bodyPr/>
          <a:lstStyle/>
          <a:p>
            <a:r>
              <a:rPr lang="en-US" dirty="0"/>
              <a:t>Feature 1: View Generation Framework</a:t>
            </a:r>
          </a:p>
        </p:txBody>
      </p:sp>
    </p:spTree>
    <p:extLst>
      <p:ext uri="{BB962C8B-B14F-4D97-AF65-F5344CB8AC3E}">
        <p14:creationId xmlns:p14="http://schemas.microsoft.com/office/powerpoint/2010/main" val="109716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A9A-17FF-495F-9AE8-4245A7C8FBA8}"/>
              </a:ext>
            </a:extLst>
          </p:cNvPr>
          <p:cNvSpPr>
            <a:spLocks noGrp="1"/>
          </p:cNvSpPr>
          <p:nvPr>
            <p:ph type="title"/>
          </p:nvPr>
        </p:nvSpPr>
        <p:spPr/>
        <p:txBody>
          <a:bodyPr/>
          <a:lstStyle/>
          <a:p>
            <a:r>
              <a:rPr lang="en-US" dirty="0"/>
              <a:t>View Generation Framework</a:t>
            </a:r>
          </a:p>
        </p:txBody>
      </p:sp>
      <p:sp>
        <p:nvSpPr>
          <p:cNvPr id="3" name="Content Placeholder 2">
            <a:extLst>
              <a:ext uri="{FF2B5EF4-FFF2-40B4-BE49-F238E27FC236}">
                <a16:creationId xmlns:a16="http://schemas.microsoft.com/office/drawing/2014/main" id="{C8FB9A17-FBB4-4F2D-AC7A-4AB1CEBB2FDB}"/>
              </a:ext>
            </a:extLst>
          </p:cNvPr>
          <p:cNvSpPr>
            <a:spLocks noGrp="1"/>
          </p:cNvSpPr>
          <p:nvPr>
            <p:ph idx="1"/>
          </p:nvPr>
        </p:nvSpPr>
        <p:spPr/>
        <p:txBody>
          <a:bodyPr>
            <a:normAutofit fontScale="85000" lnSpcReduction="10000"/>
          </a:bodyPr>
          <a:lstStyle/>
          <a:p>
            <a:r>
              <a:rPr lang="en-US" dirty="0"/>
              <a:t>Generate/create 1 or more views from one layer to another layer</a:t>
            </a:r>
          </a:p>
          <a:p>
            <a:r>
              <a:rPr lang="en-US" dirty="0"/>
              <a:t>Generate formatting layer views using a data dictionary</a:t>
            </a:r>
          </a:p>
          <a:p>
            <a:pPr lvl="1"/>
            <a:r>
              <a:rPr lang="en-US" dirty="0"/>
              <a:t>Alias: physical metadata USER_NAME becomes </a:t>
            </a:r>
            <a:r>
              <a:rPr lang="en-US" dirty="0" err="1"/>
              <a:t>UserName</a:t>
            </a:r>
            <a:endParaRPr lang="en-US" dirty="0"/>
          </a:p>
          <a:p>
            <a:pPr lvl="1"/>
            <a:r>
              <a:rPr lang="en-US" dirty="0"/>
              <a:t>Transformations using CASE statements.</a:t>
            </a:r>
          </a:p>
          <a:p>
            <a:pPr lvl="1"/>
            <a:r>
              <a:rPr lang="en-US" dirty="0"/>
              <a:t>Cast types using CAST statements</a:t>
            </a:r>
          </a:p>
          <a:p>
            <a:pPr lvl="1"/>
            <a:r>
              <a:rPr lang="en-US" dirty="0"/>
              <a:t>Add new columns such as </a:t>
            </a:r>
            <a:r>
              <a:rPr lang="en-US" dirty="0" err="1"/>
              <a:t>sysSourceType</a:t>
            </a:r>
            <a:r>
              <a:rPr lang="en-US" dirty="0"/>
              <a:t>, </a:t>
            </a:r>
            <a:r>
              <a:rPr lang="en-US" dirty="0" err="1"/>
              <a:t>sysTimestamp</a:t>
            </a:r>
            <a:endParaRPr lang="en-US" dirty="0"/>
          </a:p>
          <a:p>
            <a:pPr lvl="1"/>
            <a:r>
              <a:rPr lang="en-US" dirty="0"/>
              <a:t>Spreadsheet or database table driven</a:t>
            </a:r>
          </a:p>
          <a:p>
            <a:r>
              <a:rPr lang="en-US" dirty="0"/>
              <a:t>Generate a list of views/columns from a given folder structure recursively</a:t>
            </a:r>
          </a:p>
          <a:p>
            <a:r>
              <a:rPr lang="en-US" dirty="0"/>
              <a:t>Generate project folder with scripts according to best practices layers</a:t>
            </a:r>
          </a:p>
          <a:p>
            <a:r>
              <a:rPr lang="en-US" dirty="0"/>
              <a:t>Configure data sources into the framework</a:t>
            </a:r>
          </a:p>
          <a:p>
            <a:r>
              <a:rPr lang="en-US" dirty="0"/>
              <a:t>Generate documentation</a:t>
            </a:r>
          </a:p>
          <a:p>
            <a:r>
              <a:rPr lang="en-US" dirty="0"/>
              <a:t>Rebind resources</a:t>
            </a:r>
          </a:p>
        </p:txBody>
      </p:sp>
      <p:sp>
        <p:nvSpPr>
          <p:cNvPr id="4" name="Footer Placeholder 3">
            <a:extLst>
              <a:ext uri="{FF2B5EF4-FFF2-40B4-BE49-F238E27FC236}">
                <a16:creationId xmlns:a16="http://schemas.microsoft.com/office/drawing/2014/main" id="{B535105D-F249-472D-8C11-CFBFD0A8440D}"/>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Tree>
    <p:extLst>
      <p:ext uri="{BB962C8B-B14F-4D97-AF65-F5344CB8AC3E}">
        <p14:creationId xmlns:p14="http://schemas.microsoft.com/office/powerpoint/2010/main" val="195142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8A9A-17FF-495F-9AE8-4245A7C8FBA8}"/>
              </a:ext>
            </a:extLst>
          </p:cNvPr>
          <p:cNvSpPr>
            <a:spLocks noGrp="1"/>
          </p:cNvSpPr>
          <p:nvPr>
            <p:ph type="title"/>
          </p:nvPr>
        </p:nvSpPr>
        <p:spPr/>
        <p:txBody>
          <a:bodyPr/>
          <a:lstStyle/>
          <a:p>
            <a:r>
              <a:rPr lang="en-US" dirty="0"/>
              <a:t>View Generation APIs</a:t>
            </a:r>
          </a:p>
        </p:txBody>
      </p:sp>
      <p:sp>
        <p:nvSpPr>
          <p:cNvPr id="3" name="Content Placeholder 2">
            <a:extLst>
              <a:ext uri="{FF2B5EF4-FFF2-40B4-BE49-F238E27FC236}">
                <a16:creationId xmlns:a16="http://schemas.microsoft.com/office/drawing/2014/main" id="{C8FB9A17-FBB4-4F2D-AC7A-4AB1CEBB2FDB}"/>
              </a:ext>
            </a:extLst>
          </p:cNvPr>
          <p:cNvSpPr>
            <a:spLocks noGrp="1"/>
          </p:cNvSpPr>
          <p:nvPr>
            <p:ph idx="1"/>
          </p:nvPr>
        </p:nvSpPr>
        <p:spPr/>
        <p:txBody>
          <a:bodyPr>
            <a:normAutofit/>
          </a:bodyPr>
          <a:lstStyle/>
          <a:p>
            <a:r>
              <a:rPr lang="en-US" i="1" dirty="0" err="1">
                <a:solidFill>
                  <a:srgbClr val="3D8DFF"/>
                </a:solidFill>
              </a:rPr>
              <a:t>generateViews</a:t>
            </a:r>
            <a:r>
              <a:rPr lang="en-US" dirty="0"/>
              <a:t> – a generic API to generate a view from source to target.  The following are specialized versions:</a:t>
            </a:r>
          </a:p>
          <a:p>
            <a:pPr lvl="1"/>
            <a:r>
              <a:rPr lang="en-US" i="1" dirty="0" err="1">
                <a:solidFill>
                  <a:srgbClr val="3D8DFF"/>
                </a:solidFill>
              </a:rPr>
              <a:t>generateFormattingViews</a:t>
            </a:r>
            <a:r>
              <a:rPr lang="en-US" dirty="0"/>
              <a:t> – generate “/Formatting” views.</a:t>
            </a:r>
          </a:p>
          <a:p>
            <a:pPr lvl="1"/>
            <a:r>
              <a:rPr lang="en-US" i="1" dirty="0" err="1">
                <a:solidFill>
                  <a:srgbClr val="3D8DFF"/>
                </a:solidFill>
              </a:rPr>
              <a:t>generateLogicalViews</a:t>
            </a:r>
            <a:r>
              <a:rPr lang="en-US" dirty="0"/>
              <a:t> – generate “/Business/Logical” views.</a:t>
            </a:r>
          </a:p>
          <a:p>
            <a:pPr lvl="1"/>
            <a:r>
              <a:rPr lang="en-US" i="1" dirty="0" err="1">
                <a:solidFill>
                  <a:srgbClr val="3D8DFF"/>
                </a:solidFill>
              </a:rPr>
              <a:t>generateBusinessViews</a:t>
            </a:r>
            <a:r>
              <a:rPr lang="en-US" dirty="0"/>
              <a:t> – generate “/Business/Business” views.</a:t>
            </a:r>
          </a:p>
          <a:p>
            <a:pPr lvl="1"/>
            <a:r>
              <a:rPr lang="en-US" i="1" dirty="0" err="1">
                <a:solidFill>
                  <a:srgbClr val="3D8DFF"/>
                </a:solidFill>
              </a:rPr>
              <a:t>generateClientViews</a:t>
            </a:r>
            <a:r>
              <a:rPr lang="en-US" dirty="0"/>
              <a:t> – generate “/Application/Views” views.</a:t>
            </a:r>
          </a:p>
          <a:p>
            <a:pPr lvl="1"/>
            <a:r>
              <a:rPr lang="en-US" i="1" dirty="0" err="1">
                <a:solidFill>
                  <a:srgbClr val="3D8DFF"/>
                </a:solidFill>
              </a:rPr>
              <a:t>generateClientPublished</a:t>
            </a:r>
            <a:r>
              <a:rPr lang="en-US" dirty="0"/>
              <a:t> – generate “/Application/Published” views.</a:t>
            </a:r>
          </a:p>
          <a:p>
            <a:pPr lvl="1"/>
            <a:r>
              <a:rPr lang="en-US" i="1" dirty="0" err="1">
                <a:solidFill>
                  <a:srgbClr val="3D8DFF"/>
                </a:solidFill>
              </a:rPr>
              <a:t>generatePublishedResource</a:t>
            </a:r>
            <a:r>
              <a:rPr lang="en-US" dirty="0"/>
              <a:t> – generate the published resource.</a:t>
            </a:r>
          </a:p>
          <a:p>
            <a:pPr lvl="1"/>
            <a:r>
              <a:rPr lang="en-US" i="1" dirty="0" err="1">
                <a:solidFill>
                  <a:srgbClr val="3D8DFF"/>
                </a:solidFill>
              </a:rPr>
              <a:t>generatePhysicalViews</a:t>
            </a:r>
            <a:r>
              <a:rPr lang="en-US" dirty="0"/>
              <a:t> – generate “/Physical/Physical” layer views.</a:t>
            </a:r>
          </a:p>
          <a:p>
            <a:pPr lvl="1"/>
            <a:r>
              <a:rPr lang="en-US" i="1" dirty="0" err="1">
                <a:solidFill>
                  <a:srgbClr val="3D8DFF"/>
                </a:solidFill>
              </a:rPr>
              <a:t>generateCastViews</a:t>
            </a:r>
            <a:r>
              <a:rPr lang="en-US" dirty="0"/>
              <a:t> – generate views with CAST statements.</a:t>
            </a:r>
          </a:p>
        </p:txBody>
      </p:sp>
      <p:sp>
        <p:nvSpPr>
          <p:cNvPr id="4" name="Footer Placeholder 3">
            <a:extLst>
              <a:ext uri="{FF2B5EF4-FFF2-40B4-BE49-F238E27FC236}">
                <a16:creationId xmlns:a16="http://schemas.microsoft.com/office/drawing/2014/main" id="{B535105D-F249-472D-8C11-CFBFD0A8440D}"/>
              </a:ext>
            </a:extLst>
          </p:cNvPr>
          <p:cNvSpPr>
            <a:spLocks noGrp="1"/>
          </p:cNvSpPr>
          <p:nvPr>
            <p:ph type="ftr" sz="quarter" idx="3"/>
          </p:nvPr>
        </p:nvSpPr>
        <p:spPr/>
        <p:txBody>
          <a:bodyPr/>
          <a:lstStyle/>
          <a:p>
            <a:r>
              <a:rPr lang="en-US"/>
              <a:t>© Copyright 2000-</a:t>
            </a:r>
            <a:r>
              <a:rPr lang="is-IS"/>
              <a:t>2017</a:t>
            </a:r>
            <a:r>
              <a:rPr lang="en-US"/>
              <a:t> TIBCO Software Inc.      </a:t>
            </a:r>
            <a:endParaRPr lang="en-US" dirty="0"/>
          </a:p>
        </p:txBody>
      </p:sp>
    </p:spTree>
    <p:extLst>
      <p:ext uri="{BB962C8B-B14F-4D97-AF65-F5344CB8AC3E}">
        <p14:creationId xmlns:p14="http://schemas.microsoft.com/office/powerpoint/2010/main" val="35689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2015 TIBCO Master Widescreen v042615">
  <a:themeElements>
    <a:clrScheme name="Custom 2">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015 TIBCO Master WideScreen Blanks">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mpd="sng">
          <a:solidFill>
            <a:schemeClr val="accent4"/>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3.xml><?xml version="1.0" encoding="utf-8"?>
<a:theme xmlns:a="http://schemas.openxmlformats.org/drawingml/2006/main" name="Office Theme">
  <a:themeElements>
    <a:clrScheme name="2015 TIBCO Theme">
      <a:dk1>
        <a:srgbClr val="000000"/>
      </a:dk1>
      <a:lt1>
        <a:sysClr val="window" lastClr="FFFFFF"/>
      </a:lt1>
      <a:dk2>
        <a:srgbClr val="418FDE"/>
      </a:dk2>
      <a:lt2>
        <a:srgbClr val="444444"/>
      </a:lt2>
      <a:accent1>
        <a:srgbClr val="00AFAA"/>
      </a:accent1>
      <a:accent2>
        <a:srgbClr val="3FAE2A"/>
      </a:accent2>
      <a:accent3>
        <a:srgbClr val="712177"/>
      </a:accent3>
      <a:accent4>
        <a:srgbClr val="E51A92"/>
      </a:accent4>
      <a:accent5>
        <a:srgbClr val="F7323F"/>
      </a:accent5>
      <a:accent6>
        <a:srgbClr val="FF6900"/>
      </a:accent6>
      <a:hlink>
        <a:srgbClr val="227799"/>
      </a:hlink>
      <a:folHlink>
        <a:srgbClr val="FF6B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 TIBCO Master Widescreen v062715</Template>
  <TotalTime>1607</TotalTime>
  <Words>3031</Words>
  <Application>Microsoft Office PowerPoint</Application>
  <PresentationFormat>On-screen Show (16:9)</PresentationFormat>
  <Paragraphs>327</Paragraphs>
  <Slides>29</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ＭＳ Ｐゴシック</vt:lpstr>
      <vt:lpstr>Arial</vt:lpstr>
      <vt:lpstr>Arial Black</vt:lpstr>
      <vt:lpstr>Calibri</vt:lpstr>
      <vt:lpstr>Gotham Light</vt:lpstr>
      <vt:lpstr>Helvetica</vt:lpstr>
      <vt:lpstr>Wingdings</vt:lpstr>
      <vt:lpstr>2015 TIBCO Master Widescreen v042615</vt:lpstr>
      <vt:lpstr>2015 TIBCO Master WideScreen Blanks</vt:lpstr>
      <vt:lpstr>PowerPoint Presentation</vt:lpstr>
      <vt:lpstr>Agenda</vt:lpstr>
      <vt:lpstr>Data Abstraction Goals Achieve Reusability, Maintainability, and Performance</vt:lpstr>
      <vt:lpstr>Data Abstraction Reference Architecture  Layered Architecture View</vt:lpstr>
      <vt:lpstr>User Roles and Responsibilities</vt:lpstr>
      <vt:lpstr>Summary of Key Benefits</vt:lpstr>
      <vt:lpstr>Feature 1: View Generation Framework</vt:lpstr>
      <vt:lpstr>View Generation Framework</vt:lpstr>
      <vt:lpstr>View Generation APIs</vt:lpstr>
      <vt:lpstr>View Generation APIs</vt:lpstr>
      <vt:lpstr>Feature 2: Dynamic File Framework</vt:lpstr>
      <vt:lpstr>Dynamic File Framework</vt:lpstr>
      <vt:lpstr>Dynamic File Framework APIs</vt:lpstr>
      <vt:lpstr>Dynamic File Framework Triggers</vt:lpstr>
      <vt:lpstr>Dynamic File Walk-Through [Setup]</vt:lpstr>
      <vt:lpstr>Dynamic File Walk-Through [Generate]</vt:lpstr>
      <vt:lpstr>Dynamic File Walk-Through [Configure]</vt:lpstr>
      <vt:lpstr>Dynamic File Walk-Through [Auto-Publish]</vt:lpstr>
      <vt:lpstr>Dynamic File Walk-Through [Execute Action]</vt:lpstr>
      <vt:lpstr>Dynamic File Walk-Through [Generated Views]</vt:lpstr>
      <vt:lpstr>Dynamic File Walk-Through [Query]</vt:lpstr>
      <vt:lpstr>Feature 3: Privilege Framework</vt:lpstr>
      <vt:lpstr>Privilege Framework</vt:lpstr>
      <vt:lpstr>Privilege Framework APIs</vt:lpstr>
      <vt:lpstr>Feature 3: Annotations Framework</vt:lpstr>
      <vt:lpstr>Manage Annotations Framework</vt:lpstr>
      <vt:lpstr>Manage Annotations Framework APIs</vt:lpstr>
      <vt:lpstr>Manage Annotations Round-Trip</vt:lpstr>
      <vt:lpstr>PowerPoint Presentation</vt:lpstr>
    </vt:vector>
  </TitlesOfParts>
  <Company>TIBCO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C. Brown</dc:creator>
  <cp:lastModifiedBy>Mike Tinius</cp:lastModifiedBy>
  <cp:revision>56</cp:revision>
  <dcterms:created xsi:type="dcterms:W3CDTF">2015-09-09T19:27:25Z</dcterms:created>
  <dcterms:modified xsi:type="dcterms:W3CDTF">2020-05-13T13:56:14Z</dcterms:modified>
</cp:coreProperties>
</file>