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1"/>
  </p:notesMasterIdLst>
  <p:handoutMasterIdLst>
    <p:handoutMasterId r:id="rId32"/>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7" r:id="rId18"/>
    <p:sldId id="384" r:id="rId19"/>
    <p:sldId id="389" r:id="rId20"/>
    <p:sldId id="392" r:id="rId21"/>
    <p:sldId id="262" r:id="rId22"/>
    <p:sldId id="257" r:id="rId23"/>
    <p:sldId id="258" r:id="rId24"/>
    <p:sldId id="393" r:id="rId25"/>
    <p:sldId id="395" r:id="rId26"/>
    <p:sldId id="259" r:id="rId27"/>
    <p:sldId id="260" r:id="rId28"/>
    <p:sldId id="261" r:id="rId29"/>
    <p:sldId id="268" r:id="rId3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7"/>
            <p14:sldId id="384"/>
            <p14:sldId id="389"/>
            <p14:sldId id="392"/>
            <p14:sldId id="262"/>
            <p14:sldId id="257"/>
            <p14:sldId id="258"/>
            <p14:sldId id="393"/>
            <p14:sldId id="395"/>
            <p14:sldId id="259"/>
            <p14:sldId id="260"/>
            <p14:sldId id="261"/>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21" autoAdjust="0"/>
    <p:restoredTop sz="92083"/>
  </p:normalViewPr>
  <p:slideViewPr>
    <p:cSldViewPr snapToGrid="0" snapToObjects="1">
      <p:cViewPr varScale="1">
        <p:scale>
          <a:sx n="126" d="100"/>
          <a:sy n="126" d="100"/>
        </p:scale>
        <p:origin x="1578" y="11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KPI Metrics Database Tables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Database Tables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2/23/2022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17</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19</a:t>
            </a:fld>
            <a:endParaRPr lang="en-US" dirty="0"/>
          </a:p>
        </p:txBody>
      </p:sp>
    </p:spTree>
    <p:extLst>
      <p:ext uri="{BB962C8B-B14F-4D97-AF65-F5344CB8AC3E}">
        <p14:creationId xmlns:p14="http://schemas.microsoft.com/office/powerpoint/2010/main" val="34625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23</a:t>
            </a:fld>
            <a:endParaRPr lang="en-US"/>
          </a:p>
        </p:txBody>
      </p:sp>
    </p:spTree>
    <p:extLst>
      <p:ext uri="{BB962C8B-B14F-4D97-AF65-F5344CB8AC3E}">
        <p14:creationId xmlns:p14="http://schemas.microsoft.com/office/powerpoint/2010/main" val="3866997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24</a:t>
            </a:fld>
            <a:endParaRPr lang="en-US"/>
          </a:p>
        </p:txBody>
      </p:sp>
    </p:spTree>
    <p:extLst>
      <p:ext uri="{BB962C8B-B14F-4D97-AF65-F5344CB8AC3E}">
        <p14:creationId xmlns:p14="http://schemas.microsoft.com/office/powerpoint/2010/main" val="3418980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26</a:t>
            </a:fld>
            <a:endParaRPr lang="en-US"/>
          </a:p>
        </p:txBody>
      </p:sp>
    </p:spTree>
    <p:extLst>
      <p:ext uri="{BB962C8B-B14F-4D97-AF65-F5344CB8AC3E}">
        <p14:creationId xmlns:p14="http://schemas.microsoft.com/office/powerpoint/2010/main" val="314536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27</a:t>
            </a:fld>
            <a:endParaRPr lang="en-US"/>
          </a:p>
        </p:txBody>
      </p:sp>
    </p:spTree>
    <p:extLst>
      <p:ext uri="{BB962C8B-B14F-4D97-AF65-F5344CB8AC3E}">
        <p14:creationId xmlns:p14="http://schemas.microsoft.com/office/powerpoint/2010/main" val="3523095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2/23/2022</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2000-2021 TIBCO Software Inc.</a:t>
            </a:r>
          </a:p>
        </p:txBody>
      </p:sp>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Issues to Address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TDV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not able to write data to the database is stores the data on the local TDV file system in TDV_HOME/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TDV_HOME/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18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400" dirty="0">
                <a:solidFill>
                  <a:srgbClr val="043764"/>
                </a:solidFill>
              </a:rPr>
              <a:t>Filters are applied on metrics_resources_usage based on the following:</a:t>
            </a:r>
          </a:p>
          <a:p>
            <a:pPr lvl="2">
              <a:lnSpc>
                <a:spcPct val="120000"/>
              </a:lnSpc>
              <a:spcBef>
                <a:spcPct val="0"/>
              </a:spcBef>
              <a:buClr>
                <a:srgbClr val="0070C0"/>
              </a:buClr>
            </a:pPr>
            <a:r>
              <a:rPr lang="en-US" sz="1400" dirty="0">
                <a:solidFill>
                  <a:srgbClr val="043764"/>
                </a:solidFill>
              </a:rPr>
              <a:t>(user, domain, </a:t>
            </a:r>
            <a:r>
              <a:rPr lang="en-US" sz="1400" dirty="0" err="1">
                <a:solidFill>
                  <a:srgbClr val="043764"/>
                </a:solidFill>
              </a:rPr>
              <a:t>resourcekind</a:t>
            </a:r>
            <a:r>
              <a:rPr lang="en-US" sz="1400" dirty="0">
                <a:solidFill>
                  <a:srgbClr val="043764"/>
                </a:solidFill>
              </a:rPr>
              <a:t>=[</a:t>
            </a:r>
            <a:r>
              <a:rPr lang="en-US" sz="1400" dirty="0" err="1">
                <a:solidFill>
                  <a:srgbClr val="043764"/>
                </a:solidFill>
              </a:rPr>
              <a:t>system|user</a:t>
            </a:r>
            <a:r>
              <a:rPr lang="en-US" sz="1400" dirty="0">
                <a:solidFill>
                  <a:srgbClr val="043764"/>
                </a:solidFill>
              </a:rPr>
              <a:t> defined])</a:t>
            </a:r>
          </a:p>
          <a:p>
            <a:pPr lvl="2">
              <a:lnSpc>
                <a:spcPct val="120000"/>
              </a:lnSpc>
              <a:spcBef>
                <a:spcPct val="0"/>
              </a:spcBef>
              <a:buClr>
                <a:srgbClr val="0070C0"/>
              </a:buClr>
            </a:pPr>
            <a:r>
              <a:rPr lang="en-US" sz="1400" dirty="0">
                <a:solidFill>
                  <a:srgbClr val="043764"/>
                </a:solidFill>
              </a:rPr>
              <a:t>(</a:t>
            </a:r>
            <a:r>
              <a:rPr lang="en-US" sz="1400" dirty="0" err="1">
                <a:solidFill>
                  <a:srgbClr val="043764"/>
                </a:solidFill>
              </a:rPr>
              <a:t>resourcepath</a:t>
            </a:r>
            <a:r>
              <a:rPr lang="en-US" sz="1400" dirty="0">
                <a:solidFill>
                  <a:srgbClr val="043764"/>
                </a:solidFill>
              </a:rPr>
              <a:t>, </a:t>
            </a:r>
            <a:r>
              <a:rPr lang="en-US" sz="1400" dirty="0" err="1">
                <a:solidFill>
                  <a:srgbClr val="043764"/>
                </a:solidFill>
              </a:rPr>
              <a:t>resourcetype</a:t>
            </a:r>
            <a:r>
              <a:rPr lang="en-US" sz="1400" dirty="0">
                <a:solidFill>
                  <a:srgbClr val="043764"/>
                </a:solidFill>
              </a:rPr>
              <a:t>)</a:t>
            </a:r>
          </a:p>
          <a:p>
            <a:pPr lvl="1">
              <a:lnSpc>
                <a:spcPct val="120000"/>
              </a:lnSpc>
              <a:spcBef>
                <a:spcPct val="0"/>
              </a:spcBef>
              <a:buClr>
                <a:srgbClr val="0070C0"/>
              </a:buClr>
              <a:buFont typeface="Courier New" charset="0"/>
              <a:buChar char="o"/>
            </a:pPr>
            <a:r>
              <a:rPr lang="en-US" sz="1400" dirty="0">
                <a:solidFill>
                  <a:srgbClr val="043764"/>
                </a:solidFill>
              </a:rPr>
              <a:t>Example filters:						</a:t>
            </a:r>
            <a:r>
              <a:rPr lang="en-US" sz="1400" b="1" dirty="0">
                <a:solidFill>
                  <a:srgbClr val="043764"/>
                </a:solidFill>
              </a:rPr>
              <a:t>user/domain/</a:t>
            </a:r>
            <a:r>
              <a:rPr lang="en-US" sz="1400" b="1" dirty="0" err="1">
                <a:solidFill>
                  <a:srgbClr val="043764"/>
                </a:solidFill>
              </a:rPr>
              <a:t>resourcekind</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Internal records filtered out:			admin/composite/system</a:t>
            </a:r>
          </a:p>
          <a:p>
            <a:pPr lvl="2">
              <a:lnSpc>
                <a:spcPct val="120000"/>
              </a:lnSpc>
              <a:spcBef>
                <a:spcPct val="0"/>
              </a:spcBef>
              <a:buClr>
                <a:srgbClr val="0070C0"/>
              </a:buClr>
            </a:pPr>
            <a:r>
              <a:rPr lang="en-US" sz="1400" dirty="0">
                <a:solidFill>
                  <a:srgbClr val="043764"/>
                </a:solidFill>
              </a:rPr>
              <a:t>Metrics records filtered out: 			</a:t>
            </a:r>
            <a:r>
              <a:rPr lang="en-US" sz="1400" dirty="0" err="1">
                <a:solidFill>
                  <a:srgbClr val="043764"/>
                </a:solidFill>
              </a:rPr>
              <a:t>metrics_app_id</a:t>
            </a:r>
            <a:r>
              <a:rPr lang="en-US" sz="1400" dirty="0">
                <a:solidFill>
                  <a:srgbClr val="043764"/>
                </a:solidFill>
              </a:rPr>
              <a:t>/composite/system</a:t>
            </a:r>
          </a:p>
          <a:p>
            <a:pPr lvl="2">
              <a:lnSpc>
                <a:spcPct val="120000"/>
              </a:lnSpc>
              <a:spcBef>
                <a:spcPct val="0"/>
              </a:spcBef>
              <a:buClr>
                <a:srgbClr val="0070C0"/>
              </a:buClr>
            </a:pPr>
            <a:r>
              <a:rPr lang="en-US" sz="1400" dirty="0">
                <a:solidFill>
                  <a:srgbClr val="043764"/>
                </a:solidFill>
              </a:rPr>
              <a:t>Deployment records filtered out:		</a:t>
            </a:r>
            <a:r>
              <a:rPr lang="en-US" sz="1400" dirty="0" err="1">
                <a:solidFill>
                  <a:srgbClr val="043764"/>
                </a:solidFill>
              </a:rPr>
              <a:t>dv_deploy_id</a:t>
            </a:r>
            <a:r>
              <a:rPr lang="en-US" sz="1400" dirty="0">
                <a:solidFill>
                  <a:srgbClr val="043764"/>
                </a:solidFill>
              </a:rPr>
              <a:t>/composite/system</a:t>
            </a:r>
          </a:p>
          <a:p>
            <a:pPr lvl="1">
              <a:lnSpc>
                <a:spcPct val="120000"/>
              </a:lnSpc>
              <a:spcBef>
                <a:spcPct val="0"/>
              </a:spcBef>
              <a:buClr>
                <a:srgbClr val="0070C0"/>
              </a:buClr>
            </a:pPr>
            <a:r>
              <a:rPr lang="en-US" sz="1400" dirty="0">
                <a:solidFill>
                  <a:srgbClr val="043764"/>
                </a:solidFill>
              </a:rPr>
              <a:t>Example filters:						</a:t>
            </a:r>
            <a:r>
              <a:rPr lang="en-US" sz="1400" b="1" dirty="0" err="1">
                <a:solidFill>
                  <a:srgbClr val="043764"/>
                </a:solidFill>
              </a:rPr>
              <a:t>resourcepath</a:t>
            </a:r>
            <a:r>
              <a:rPr lang="en-US" sz="1400" b="1" dirty="0">
                <a:solidFill>
                  <a:srgbClr val="043764"/>
                </a:solidFill>
              </a:rPr>
              <a:t>/</a:t>
            </a:r>
            <a:r>
              <a:rPr lang="en-US" sz="1400" b="1" dirty="0" err="1">
                <a:solidFill>
                  <a:srgbClr val="043764"/>
                </a:solidFill>
              </a:rPr>
              <a:t>resourcetype</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Resource Path/Type filtered out:		</a:t>
            </a:r>
            <a:r>
              <a:rPr lang="en-US" sz="1200" dirty="0">
                <a:solidFill>
                  <a:srgbClr val="043764"/>
                </a:solidFill>
              </a:rPr>
              <a:t>/lib/resource/</a:t>
            </a:r>
            <a:r>
              <a:rPr lang="en-US" sz="1200" dirty="0" err="1">
                <a:solidFill>
                  <a:srgbClr val="043764"/>
                </a:solidFill>
              </a:rPr>
              <a:t>GetColumnReferences</a:t>
            </a:r>
            <a:r>
              <a:rPr lang="en-US" sz="1200" dirty="0">
                <a:solidFill>
                  <a:srgbClr val="043764"/>
                </a:solidFill>
              </a:rPr>
              <a:t>/PROCEDURE</a:t>
            </a:r>
          </a:p>
          <a:p>
            <a:pPr lvl="1">
              <a:lnSpc>
                <a:spcPct val="120000"/>
              </a:lnSpc>
              <a:spcBef>
                <a:spcPct val="0"/>
              </a:spcBef>
              <a:buClr>
                <a:srgbClr val="0070C0"/>
              </a:buClr>
              <a:buFont typeface="Courier New" charset="0"/>
              <a:buChar char="o"/>
            </a:pPr>
            <a:r>
              <a:rPr lang="en-US" sz="14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49" name="TextBox 48"/>
          <p:cNvSpPr txBox="1"/>
          <p:nvPr/>
        </p:nvSpPr>
        <p:spPr>
          <a:xfrm>
            <a:off x="2018233" y="3791829"/>
            <a:ext cx="1187042" cy="200055"/>
          </a:xfrm>
          <a:prstGeom prst="rect">
            <a:avLst/>
          </a:prstGeom>
          <a:noFill/>
        </p:spPr>
        <p:txBody>
          <a:bodyPr wrap="square" rtlCol="0">
            <a:spAutoFit/>
          </a:bodyPr>
          <a:lstStyle/>
          <a:p>
            <a:r>
              <a:rPr lang="en-US" sz="700" dirty="0"/>
              <a:t>Partition 1 – 2021-01-01</a:t>
            </a:r>
          </a:p>
        </p:txBody>
      </p:sp>
      <p:sp>
        <p:nvSpPr>
          <p:cNvPr id="50" name="TextBox 49"/>
          <p:cNvSpPr txBox="1"/>
          <p:nvPr/>
        </p:nvSpPr>
        <p:spPr>
          <a:xfrm>
            <a:off x="2023845" y="4029063"/>
            <a:ext cx="1311887" cy="200055"/>
          </a:xfrm>
          <a:prstGeom prst="rect">
            <a:avLst/>
          </a:prstGeom>
          <a:noFill/>
        </p:spPr>
        <p:txBody>
          <a:bodyPr wrap="square" rtlCol="0">
            <a:spAutoFit/>
          </a:bodyPr>
          <a:lstStyle/>
          <a:p>
            <a:r>
              <a:rPr lang="en-US" sz="700" dirty="0"/>
              <a:t>Partition 2 – 2021-01-02 …</a:t>
            </a:r>
          </a:p>
        </p:txBody>
      </p:sp>
      <p:sp>
        <p:nvSpPr>
          <p:cNvPr id="51" name="TextBox 50"/>
          <p:cNvSpPr txBox="1"/>
          <p:nvPr/>
        </p:nvSpPr>
        <p:spPr>
          <a:xfrm>
            <a:off x="2021519" y="4251719"/>
            <a:ext cx="1260051" cy="200055"/>
          </a:xfrm>
          <a:prstGeom prst="rect">
            <a:avLst/>
          </a:prstGeom>
          <a:noFill/>
        </p:spPr>
        <p:txBody>
          <a:bodyPr wrap="square" rtlCol="0">
            <a:spAutoFit/>
          </a:bodyPr>
          <a:lstStyle/>
          <a:p>
            <a:r>
              <a:rPr lang="en-US" sz="700" dirty="0"/>
              <a:t>Partition 366 – 2021-12-31</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2021-01-01</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2021-01-02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366 – 2021-12-31</a:t>
            </a:r>
            <a:endParaRPr lang="en-US" sz="700" b="1" dirty="0"/>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120 days retention</a:t>
            </a:r>
          </a:p>
          <a:p>
            <a:r>
              <a:rPr lang="en-US" sz="1050" b="1" dirty="0"/>
              <a:t>Production </a:t>
            </a:r>
            <a:r>
              <a:rPr lang="mr-IN" sz="1050" b="1" dirty="0"/>
              <a:t>–</a:t>
            </a:r>
            <a:r>
              <a:rPr lang="en-US" sz="1050" b="1" dirty="0"/>
              <a:t> 366 days retention</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120 days retention</a:t>
            </a:r>
          </a:p>
          <a:p>
            <a:r>
              <a:rPr lang="en-US" sz="1050" b="1" dirty="0"/>
              <a:t>Production </a:t>
            </a:r>
            <a:r>
              <a:rPr lang="mr-IN" sz="1050" b="1" dirty="0"/>
              <a:t>–</a:t>
            </a:r>
            <a:r>
              <a:rPr lang="en-US" sz="1050" b="1" dirty="0"/>
              <a:t> 366 days retention</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8" cy="1383134"/>
            </a:xfrm>
            <a:prstGeom prst="rect">
              <a:avLst/>
            </a:prstGeom>
            <a:grpFill/>
          </p:spPr>
          <p:txBody>
            <a:bodyPr wrap="square" rtlCol="0">
              <a:spAutoFit/>
            </a:bodyPr>
            <a:lstStyle/>
            <a:p>
              <a:pPr algn="ctr"/>
              <a:r>
                <a:rPr lang="en-US" sz="1050" dirty="0"/>
                <a:t>Data Virtualization 8.x</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79" y="2562094"/>
              <a:ext cx="1993128" cy="1382683"/>
            </a:xfrm>
            <a:prstGeom prst="rect">
              <a:avLst/>
            </a:prstGeom>
            <a:grpFill/>
          </p:spPr>
          <p:txBody>
            <a:bodyPr wrap="square" rtlCol="0">
              <a:spAutoFit/>
            </a:bodyPr>
            <a:lstStyle/>
            <a:p>
              <a:pPr algn="ctr"/>
              <a:r>
                <a:rPr lang="en-US" sz="1050" dirty="0"/>
                <a:t>Data Virtualization 8.x</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4"/>
              <a:ext cx="1993129" cy="1450857"/>
            </a:xfrm>
            <a:prstGeom prst="rect">
              <a:avLst/>
            </a:prstGeom>
            <a:grpFill/>
          </p:spPr>
          <p:txBody>
            <a:bodyPr wrap="square" rtlCol="0">
              <a:spAutoFit/>
            </a:bodyPr>
            <a:lstStyle/>
            <a:p>
              <a:pPr algn="ctr"/>
              <a:r>
                <a:rPr lang="en-US" sz="1050" dirty="0"/>
                <a:t>Data Virtualization 8.x</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4" name="TextBox 103">
            <a:extLst>
              <a:ext uri="{FF2B5EF4-FFF2-40B4-BE49-F238E27FC236}">
                <a16:creationId xmlns:a16="http://schemas.microsoft.com/office/drawing/2014/main" id="{91B47B70-54ED-492B-97D7-F0E801292E90}"/>
              </a:ext>
            </a:extLst>
          </p:cNvPr>
          <p:cNvSpPr txBox="1"/>
          <p:nvPr/>
        </p:nvSpPr>
        <p:spPr>
          <a:xfrm>
            <a:off x="2004270" y="3584080"/>
            <a:ext cx="1311888" cy="207749"/>
          </a:xfrm>
          <a:prstGeom prst="rect">
            <a:avLst/>
          </a:prstGeom>
          <a:noFill/>
        </p:spPr>
        <p:txBody>
          <a:bodyPr wrap="square" rtlCol="0">
            <a:spAutoFit/>
          </a:bodyPr>
          <a:lstStyle/>
          <a:p>
            <a:r>
              <a:rPr lang="en-US" sz="750" u="sng" dirty="0"/>
              <a:t>Daily Partitioning Scheme</a:t>
            </a:r>
          </a:p>
        </p:txBody>
      </p:sp>
      <p:sp>
        <p:nvSpPr>
          <p:cNvPr id="105" name="TextBox 104">
            <a:extLst>
              <a:ext uri="{FF2B5EF4-FFF2-40B4-BE49-F238E27FC236}">
                <a16:creationId xmlns:a16="http://schemas.microsoft.com/office/drawing/2014/main" id="{12EAEBDD-645B-4B53-9934-A96BAE68F94A}"/>
              </a:ext>
            </a:extLst>
          </p:cNvPr>
          <p:cNvSpPr txBox="1"/>
          <p:nvPr/>
        </p:nvSpPr>
        <p:spPr>
          <a:xfrm>
            <a:off x="6811599" y="3582057"/>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day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daily that can be easily created and dropped.  A dropped partition represents a purge of 1 day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A daily partition scheme is used within a rolling window defined by retention periods in </a:t>
            </a:r>
            <a:r>
              <a:rPr lang="en-US" sz="1600" dirty="0" err="1">
                <a:solidFill>
                  <a:srgbClr val="061C23"/>
                </a:solidFill>
              </a:rPr>
              <a:t>commonValues</a:t>
            </a:r>
            <a:r>
              <a:rPr lang="en-US" sz="1600" dirty="0">
                <a:solidFill>
                  <a:srgbClr val="061C23"/>
                </a:solidFill>
              </a:rPr>
              <a:t>.   </a:t>
            </a:r>
          </a:p>
          <a:p>
            <a:pPr marL="1608344" lvl="3" indent="-285750">
              <a:buClr>
                <a:srgbClr val="0070C0"/>
              </a:buClr>
              <a:buFont typeface="Wingdings" charset="2"/>
              <a:buChar char="§"/>
            </a:pPr>
            <a:r>
              <a:rPr lang="en-US" sz="1400" dirty="0">
                <a:solidFill>
                  <a:srgbClr val="061C23"/>
                </a:solidFill>
              </a:rPr>
              <a:t>For Oracle, partitions are dropped and added for the window of time.</a:t>
            </a:r>
          </a:p>
          <a:p>
            <a:pPr marL="1608344" lvl="3" indent="-285750">
              <a:buClr>
                <a:srgbClr val="0070C0"/>
              </a:buClr>
              <a:buFont typeface="Wingdings" charset="2"/>
              <a:buChar char="§"/>
            </a:pPr>
            <a:r>
              <a:rPr lang="en-US" sz="1400" dirty="0">
                <a:solidFill>
                  <a:srgbClr val="061C23"/>
                </a:solidFill>
              </a:rPr>
              <a:t>For SQL Server, all 366 partitions are created at once and the rolling window truncates the partition before each day and after the last partition in the rolling window.</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For example, a retention period of 120 days is accomplished by retaining a rolling window of 120 partitions capturing 1 day of data each.</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For example, a retention period of 366 days is accomplished by retaining a rolling window of 366 partitions capturing 1 day of data each.   366 accounts for leap year.</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B4DD35-18FC-481C-9011-62576A979AEC}"/>
              </a:ext>
            </a:extLst>
          </p:cNvPr>
          <p:cNvPicPr>
            <a:picLocks noChangeAspect="1"/>
          </p:cNvPicPr>
          <p:nvPr/>
        </p:nvPicPr>
        <p:blipFill>
          <a:blip r:embed="rId3"/>
          <a:stretch>
            <a:fillRect/>
          </a:stretch>
        </p:blipFill>
        <p:spPr>
          <a:xfrm>
            <a:off x="47991" y="756131"/>
            <a:ext cx="3261318" cy="25149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3924151"/>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17838"/>
            <a:ext cx="538469" cy="162035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460733"/>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9A038-573F-4540-BB8F-22053081E82F}"/>
              </a:ext>
            </a:extLst>
          </p:cNvPr>
          <p:cNvPicPr>
            <a:picLocks noChangeAspect="1"/>
          </p:cNvPicPr>
          <p:nvPr/>
        </p:nvPicPr>
        <p:blipFill>
          <a:blip r:embed="rId3"/>
          <a:stretch>
            <a:fillRect/>
          </a:stretch>
        </p:blipFill>
        <p:spPr>
          <a:xfrm>
            <a:off x="32542" y="846265"/>
            <a:ext cx="3266438" cy="2518946"/>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Database Tables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18184865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4210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8AE-FEB8-4D2C-9EF3-FAAD29F79AAB}"/>
              </a:ext>
            </a:extLst>
          </p:cNvPr>
          <p:cNvSpPr>
            <a:spLocks noGrp="1"/>
          </p:cNvSpPr>
          <p:nvPr>
            <p:ph type="title"/>
          </p:nvPr>
        </p:nvSpPr>
        <p:spPr/>
        <p:txBody>
          <a:bodyPr/>
          <a:lstStyle/>
          <a:p>
            <a:r>
              <a:rPr lang="en-US" dirty="0"/>
              <a:t>Metrics and Metadata Database Tables</a:t>
            </a:r>
          </a:p>
        </p:txBody>
      </p:sp>
      <p:sp>
        <p:nvSpPr>
          <p:cNvPr id="3" name="Content Placeholder 2">
            <a:extLst>
              <a:ext uri="{FF2B5EF4-FFF2-40B4-BE49-F238E27FC236}">
                <a16:creationId xmlns:a16="http://schemas.microsoft.com/office/drawing/2014/main" id="{A6D5EE11-B666-4864-9CA4-4233DDE22451}"/>
              </a:ext>
            </a:extLst>
          </p:cNvPr>
          <p:cNvSpPr>
            <a:spLocks noGrp="1"/>
          </p:cNvSpPr>
          <p:nvPr>
            <p:ph idx="1"/>
          </p:nvPr>
        </p:nvSpPr>
        <p:spPr/>
        <p:txBody>
          <a:bodyPr/>
          <a:lstStyle/>
          <a:p>
            <a:r>
              <a:rPr lang="en-US" dirty="0"/>
              <a:t>The slides contain the following information:</a:t>
            </a:r>
          </a:p>
          <a:p>
            <a:pPr lvl="1"/>
            <a:r>
              <a:rPr lang="en-US" dirty="0"/>
              <a:t>KPImetrics </a:t>
            </a:r>
            <a:r>
              <a:rPr lang="en-US" b="1" dirty="0"/>
              <a:t>Metrics</a:t>
            </a:r>
            <a:r>
              <a:rPr lang="en-US" dirty="0"/>
              <a:t> table relationship diagram</a:t>
            </a:r>
          </a:p>
          <a:p>
            <a:pPr lvl="1"/>
            <a:r>
              <a:rPr lang="en-US" dirty="0"/>
              <a:t>KPImetrics </a:t>
            </a:r>
            <a:r>
              <a:rPr lang="en-US" b="1" dirty="0"/>
              <a:t>Supporting</a:t>
            </a:r>
            <a:r>
              <a:rPr lang="en-US" dirty="0"/>
              <a:t> table relationship diagram</a:t>
            </a:r>
          </a:p>
          <a:p>
            <a:pPr lvl="1"/>
            <a:r>
              <a:rPr lang="en-US" dirty="0"/>
              <a:t>KPImetrics </a:t>
            </a:r>
            <a:r>
              <a:rPr lang="en-US" b="1" dirty="0"/>
              <a:t>Metadata</a:t>
            </a:r>
            <a:r>
              <a:rPr lang="en-US" dirty="0"/>
              <a:t> table relationship diagram</a:t>
            </a:r>
          </a:p>
          <a:p>
            <a:pPr lvl="1"/>
            <a:r>
              <a:rPr lang="en-US" dirty="0"/>
              <a:t>Metadata Partitioning Strategy </a:t>
            </a:r>
            <a:r>
              <a:rPr lang="en-US" sz="1200" dirty="0"/>
              <a:t>(w/leap year)</a:t>
            </a:r>
          </a:p>
          <a:p>
            <a:pPr lvl="1"/>
            <a:r>
              <a:rPr lang="en-US" dirty="0"/>
              <a:t>Metadata Partitioning Strategy </a:t>
            </a:r>
            <a:r>
              <a:rPr lang="en-US" sz="1200" dirty="0"/>
              <a:t>(w/no leap year)</a:t>
            </a:r>
            <a:endParaRPr lang="en-US" dirty="0"/>
          </a:p>
        </p:txBody>
      </p:sp>
    </p:spTree>
    <p:extLst>
      <p:ext uri="{BB962C8B-B14F-4D97-AF65-F5344CB8AC3E}">
        <p14:creationId xmlns:p14="http://schemas.microsoft.com/office/powerpoint/2010/main" val="25112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70D2127B-144B-AA48-A851-5E065007EE62}"/>
              </a:ext>
            </a:extLst>
          </p:cNvPr>
          <p:cNvCxnSpPr>
            <a:cxnSpLocks/>
            <a:stCxn id="13" idx="1"/>
            <a:endCxn id="23" idx="2"/>
          </p:cNvCxnSpPr>
          <p:nvPr/>
        </p:nvCxnSpPr>
        <p:spPr>
          <a:xfrm rot="10800000" flipH="1">
            <a:off x="636308" y="1936885"/>
            <a:ext cx="970962" cy="588030"/>
          </a:xfrm>
          <a:prstGeom prst="bentConnector4">
            <a:avLst>
              <a:gd name="adj1" fmla="val -23544"/>
              <a:gd name="adj2" fmla="val 8437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ACD6CB4-4A8A-104C-8551-004244470451}"/>
              </a:ext>
            </a:extLst>
          </p:cNvPr>
          <p:cNvCxnSpPr>
            <a:cxnSpLocks/>
            <a:stCxn id="13" idx="1"/>
            <a:endCxn id="8" idx="0"/>
          </p:cNvCxnSpPr>
          <p:nvPr/>
        </p:nvCxnSpPr>
        <p:spPr>
          <a:xfrm rot="10800000" flipH="1" flipV="1">
            <a:off x="636307" y="2524914"/>
            <a:ext cx="936791" cy="648419"/>
          </a:xfrm>
          <a:prstGeom prst="bentConnector4">
            <a:avLst>
              <a:gd name="adj1" fmla="val -24402"/>
              <a:gd name="adj2" fmla="val 77363"/>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A6388CC6-0A34-5845-991A-AC5745D8608D}"/>
              </a:ext>
            </a:extLst>
          </p:cNvPr>
          <p:cNvGrpSpPr/>
          <p:nvPr/>
        </p:nvGrpSpPr>
        <p:grpSpPr>
          <a:xfrm>
            <a:off x="636308" y="765147"/>
            <a:ext cx="1941924" cy="1187127"/>
            <a:chOff x="848411" y="509047"/>
            <a:chExt cx="2969444" cy="1582836"/>
          </a:xfrm>
        </p:grpSpPr>
        <p:sp>
          <p:nvSpPr>
            <p:cNvPr id="5" name="TextBox 4">
              <a:extLst>
                <a:ext uri="{FF2B5EF4-FFF2-40B4-BE49-F238E27FC236}">
                  <a16:creationId xmlns:a16="http://schemas.microsoft.com/office/drawing/2014/main" id="{6CDD57A8-4A9D-564E-B224-1F7B125FFC33}"/>
                </a:ext>
              </a:extLst>
            </p:cNvPr>
            <p:cNvSpPr txBox="1"/>
            <p:nvPr/>
          </p:nvSpPr>
          <p:spPr>
            <a:xfrm>
              <a:off x="848413" y="509047"/>
              <a:ext cx="2969442" cy="287259"/>
            </a:xfrm>
            <a:prstGeom prst="rect">
              <a:avLst/>
            </a:prstGeom>
            <a:noFill/>
            <a:ln>
              <a:solidFill>
                <a:schemeClr val="tx1"/>
              </a:solidFill>
            </a:ln>
          </p:spPr>
          <p:txBody>
            <a:bodyPr wrap="square" rtlCol="0">
              <a:spAutoFit/>
            </a:bodyPr>
            <a:lstStyle/>
            <a:p>
              <a:r>
                <a:rPr lang="en-US" sz="800" dirty="0"/>
                <a:t>metrics_requests</a:t>
              </a:r>
            </a:p>
          </p:txBody>
        </p:sp>
        <p:sp>
          <p:nvSpPr>
            <p:cNvPr id="6" name="TextBox 5">
              <a:extLst>
                <a:ext uri="{FF2B5EF4-FFF2-40B4-BE49-F238E27FC236}">
                  <a16:creationId xmlns:a16="http://schemas.microsoft.com/office/drawing/2014/main" id="{C99E70FA-5927-1C49-B19C-B63F17DB6304}"/>
                </a:ext>
              </a:extLst>
            </p:cNvPr>
            <p:cNvSpPr txBox="1"/>
            <p:nvPr/>
          </p:nvSpPr>
          <p:spPr>
            <a:xfrm>
              <a:off x="848413" y="1376315"/>
              <a:ext cx="2969442" cy="287259"/>
            </a:xfrm>
            <a:prstGeom prst="rect">
              <a:avLst/>
            </a:prstGeom>
            <a:noFill/>
            <a:ln>
              <a:solidFill>
                <a:schemeClr val="tx1"/>
              </a:solidFill>
            </a:ln>
          </p:spPr>
          <p:txBody>
            <a:bodyPr wrap="square" rtlCol="0">
              <a:spAutoFit/>
            </a:bodyPr>
            <a:lstStyle/>
            <a:p>
              <a:r>
                <a:rPr lang="en-US" sz="800" dirty="0"/>
                <a:t>metrics_requests_stg_upd</a:t>
              </a:r>
            </a:p>
          </p:txBody>
        </p:sp>
        <p:sp>
          <p:nvSpPr>
            <p:cNvPr id="7" name="TextBox 6">
              <a:extLst>
                <a:ext uri="{FF2B5EF4-FFF2-40B4-BE49-F238E27FC236}">
                  <a16:creationId xmlns:a16="http://schemas.microsoft.com/office/drawing/2014/main" id="{1E57DA68-1A1B-0F45-8585-420C297BFFCA}"/>
                </a:ext>
              </a:extLst>
            </p:cNvPr>
            <p:cNvSpPr txBox="1"/>
            <p:nvPr/>
          </p:nvSpPr>
          <p:spPr>
            <a:xfrm>
              <a:off x="848413" y="942680"/>
              <a:ext cx="2969442" cy="287259"/>
            </a:xfrm>
            <a:prstGeom prst="rect">
              <a:avLst/>
            </a:prstGeom>
            <a:noFill/>
            <a:ln>
              <a:solidFill>
                <a:schemeClr val="tx1"/>
              </a:solidFill>
            </a:ln>
          </p:spPr>
          <p:txBody>
            <a:bodyPr wrap="square" rtlCol="0">
              <a:spAutoFit/>
            </a:bodyPr>
            <a:lstStyle/>
            <a:p>
              <a:r>
                <a:rPr lang="en-US" sz="800" dirty="0"/>
                <a:t>metrics_requests_stg</a:t>
              </a:r>
            </a:p>
          </p:txBody>
        </p:sp>
        <p:cxnSp>
          <p:nvCxnSpPr>
            <p:cNvPr id="15" name="Straight Connector 14">
              <a:extLst>
                <a:ext uri="{FF2B5EF4-FFF2-40B4-BE49-F238E27FC236}">
                  <a16:creationId xmlns:a16="http://schemas.microsoft.com/office/drawing/2014/main" id="{81ED99BB-6A8A-5E4D-90B6-91D4F91562AE}"/>
                </a:ext>
              </a:extLst>
            </p:cNvPr>
            <p:cNvCxnSpPr>
              <a:cxnSpLocks/>
            </p:cNvCxnSpPr>
            <p:nvPr/>
          </p:nvCxnSpPr>
          <p:spPr>
            <a:xfrm flipH="1">
              <a:off x="3817854" y="509047"/>
              <a:ext cx="1" cy="1582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755BD0-B6CA-9C4F-AC4C-1FE7CCD26CDB}"/>
                </a:ext>
              </a:extLst>
            </p:cNvPr>
            <p:cNvSpPr txBox="1"/>
            <p:nvPr/>
          </p:nvSpPr>
          <p:spPr>
            <a:xfrm>
              <a:off x="848411" y="1784106"/>
              <a:ext cx="2969442" cy="287259"/>
            </a:xfrm>
            <a:prstGeom prst="rect">
              <a:avLst/>
            </a:prstGeom>
            <a:noFill/>
            <a:ln>
              <a:solidFill>
                <a:schemeClr val="tx1"/>
              </a:solidFill>
            </a:ln>
          </p:spPr>
          <p:txBody>
            <a:bodyPr wrap="square" rtlCol="0">
              <a:spAutoFit/>
            </a:bodyPr>
            <a:lstStyle/>
            <a:p>
              <a:r>
                <a:rPr lang="en-US" sz="800" dirty="0"/>
                <a:t>metrics_requests_hist</a:t>
              </a:r>
            </a:p>
          </p:txBody>
        </p:sp>
      </p:grpSp>
      <p:grpSp>
        <p:nvGrpSpPr>
          <p:cNvPr id="51" name="Group 50">
            <a:extLst>
              <a:ext uri="{FF2B5EF4-FFF2-40B4-BE49-F238E27FC236}">
                <a16:creationId xmlns:a16="http://schemas.microsoft.com/office/drawing/2014/main" id="{6885C33C-A382-3B49-AFB0-A6BEB0D254AD}"/>
              </a:ext>
            </a:extLst>
          </p:cNvPr>
          <p:cNvGrpSpPr/>
          <p:nvPr/>
        </p:nvGrpSpPr>
        <p:grpSpPr>
          <a:xfrm>
            <a:off x="565608" y="3173334"/>
            <a:ext cx="2014981" cy="899177"/>
            <a:chOff x="848411" y="2817094"/>
            <a:chExt cx="2969444" cy="1198903"/>
          </a:xfrm>
        </p:grpSpPr>
        <p:sp>
          <p:nvSpPr>
            <p:cNvPr id="8" name="TextBox 7">
              <a:extLst>
                <a:ext uri="{FF2B5EF4-FFF2-40B4-BE49-F238E27FC236}">
                  <a16:creationId xmlns:a16="http://schemas.microsoft.com/office/drawing/2014/main" id="{B2E4D1FB-558E-1648-8837-0F71EB1E0536}"/>
                </a:ext>
              </a:extLst>
            </p:cNvPr>
            <p:cNvSpPr txBox="1"/>
            <p:nvPr/>
          </p:nvSpPr>
          <p:spPr>
            <a:xfrm>
              <a:off x="848412" y="2817094"/>
              <a:ext cx="2969443" cy="287259"/>
            </a:xfrm>
            <a:prstGeom prst="rect">
              <a:avLst/>
            </a:prstGeom>
            <a:noFill/>
            <a:ln>
              <a:solidFill>
                <a:schemeClr val="tx1"/>
              </a:solidFill>
            </a:ln>
          </p:spPr>
          <p:txBody>
            <a:bodyPr wrap="square" rtlCol="0">
              <a:spAutoFit/>
            </a:bodyPr>
            <a:lstStyle/>
            <a:p>
              <a:r>
                <a:rPr lang="en-US" sz="800" dirty="0"/>
                <a:t>metrics_resources_usage</a:t>
              </a:r>
            </a:p>
          </p:txBody>
        </p:sp>
        <p:sp>
          <p:nvSpPr>
            <p:cNvPr id="9" name="TextBox 8">
              <a:extLst>
                <a:ext uri="{FF2B5EF4-FFF2-40B4-BE49-F238E27FC236}">
                  <a16:creationId xmlns:a16="http://schemas.microsoft.com/office/drawing/2014/main" id="{4D9D0E10-05C9-624A-AC28-4435658EB48B}"/>
                </a:ext>
              </a:extLst>
            </p:cNvPr>
            <p:cNvSpPr txBox="1"/>
            <p:nvPr/>
          </p:nvSpPr>
          <p:spPr>
            <a:xfrm>
              <a:off x="848411" y="3694656"/>
              <a:ext cx="2969443" cy="287259"/>
            </a:xfrm>
            <a:prstGeom prst="rect">
              <a:avLst/>
            </a:prstGeom>
            <a:noFill/>
            <a:ln>
              <a:solidFill>
                <a:schemeClr val="tx1"/>
              </a:solidFill>
            </a:ln>
          </p:spPr>
          <p:txBody>
            <a:bodyPr wrap="square" rtlCol="0">
              <a:spAutoFit/>
            </a:bodyPr>
            <a:lstStyle/>
            <a:p>
              <a:r>
                <a:rPr lang="en-US" sz="800" dirty="0"/>
                <a:t>metrics_resources_usage_hist</a:t>
              </a:r>
            </a:p>
          </p:txBody>
        </p:sp>
        <p:sp>
          <p:nvSpPr>
            <p:cNvPr id="10" name="TextBox 9">
              <a:extLst>
                <a:ext uri="{FF2B5EF4-FFF2-40B4-BE49-F238E27FC236}">
                  <a16:creationId xmlns:a16="http://schemas.microsoft.com/office/drawing/2014/main" id="{97291D57-C76F-0148-8C39-6EFB6242FEE6}"/>
                </a:ext>
              </a:extLst>
            </p:cNvPr>
            <p:cNvSpPr txBox="1"/>
            <p:nvPr/>
          </p:nvSpPr>
          <p:spPr>
            <a:xfrm>
              <a:off x="848412" y="3250726"/>
              <a:ext cx="2969443" cy="287259"/>
            </a:xfrm>
            <a:prstGeom prst="rect">
              <a:avLst/>
            </a:prstGeom>
            <a:noFill/>
            <a:ln>
              <a:solidFill>
                <a:schemeClr val="tx1"/>
              </a:solidFill>
            </a:ln>
          </p:spPr>
          <p:txBody>
            <a:bodyPr wrap="square" rtlCol="0">
              <a:spAutoFit/>
            </a:bodyPr>
            <a:lstStyle/>
            <a:p>
              <a:r>
                <a:rPr lang="en-US" sz="800" dirty="0"/>
                <a:t>metrics_resource_usage_stg</a:t>
              </a:r>
            </a:p>
          </p:txBody>
        </p:sp>
        <p:cxnSp>
          <p:nvCxnSpPr>
            <p:cNvPr id="16" name="Straight Connector 15">
              <a:extLst>
                <a:ext uri="{FF2B5EF4-FFF2-40B4-BE49-F238E27FC236}">
                  <a16:creationId xmlns:a16="http://schemas.microsoft.com/office/drawing/2014/main" id="{EE27D364-E140-9E45-AB42-7F7FAE9C140E}"/>
                </a:ext>
              </a:extLst>
            </p:cNvPr>
            <p:cNvCxnSpPr>
              <a:cxnSpLocks/>
            </p:cNvCxnSpPr>
            <p:nvPr/>
          </p:nvCxnSpPr>
          <p:spPr>
            <a:xfrm>
              <a:off x="3817855" y="2817094"/>
              <a:ext cx="0" cy="1198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6410DE1-519C-2A41-93A5-FC2517339531}"/>
              </a:ext>
            </a:extLst>
          </p:cNvPr>
          <p:cNvSpPr txBox="1"/>
          <p:nvPr/>
        </p:nvSpPr>
        <p:spPr>
          <a:xfrm>
            <a:off x="158485" y="2583159"/>
            <a:ext cx="523187" cy="184666"/>
          </a:xfrm>
          <a:prstGeom prst="rect">
            <a:avLst/>
          </a:prstGeom>
          <a:noFill/>
        </p:spPr>
        <p:txBody>
          <a:bodyPr wrap="square" rtlCol="0">
            <a:spAutoFit/>
          </a:bodyPr>
          <a:lstStyle/>
          <a:p>
            <a:pPr algn="ctr"/>
            <a:r>
              <a:rPr lang="en-US" sz="600" dirty="0"/>
              <a:t>sessionid</a:t>
            </a:r>
            <a:endParaRPr lang="en-US" sz="1000" dirty="0"/>
          </a:p>
        </p:txBody>
      </p:sp>
      <p:sp>
        <p:nvSpPr>
          <p:cNvPr id="32" name="TextBox 31">
            <a:extLst>
              <a:ext uri="{FF2B5EF4-FFF2-40B4-BE49-F238E27FC236}">
                <a16:creationId xmlns:a16="http://schemas.microsoft.com/office/drawing/2014/main" id="{AF5B8164-83E6-3049-BF27-ACBB99BE0060}"/>
              </a:ext>
            </a:extLst>
          </p:cNvPr>
          <p:cNvSpPr txBox="1"/>
          <p:nvPr/>
        </p:nvSpPr>
        <p:spPr>
          <a:xfrm>
            <a:off x="3842600" y="3671159"/>
            <a:ext cx="1679152" cy="215444"/>
          </a:xfrm>
          <a:prstGeom prst="rect">
            <a:avLst/>
          </a:prstGeom>
          <a:noFill/>
          <a:ln>
            <a:solidFill>
              <a:schemeClr val="tx1"/>
            </a:solidFill>
          </a:ln>
        </p:spPr>
        <p:txBody>
          <a:bodyPr wrap="square" rtlCol="0">
            <a:spAutoFit/>
          </a:bodyPr>
          <a:lstStyle/>
          <a:p>
            <a:r>
              <a:rPr lang="en-US" sz="800" dirty="0"/>
              <a:t>METRICS_SQL_REQUEST</a:t>
            </a:r>
          </a:p>
        </p:txBody>
      </p:sp>
      <p:sp>
        <p:nvSpPr>
          <p:cNvPr id="33" name="TextBox 32">
            <a:extLst>
              <a:ext uri="{FF2B5EF4-FFF2-40B4-BE49-F238E27FC236}">
                <a16:creationId xmlns:a16="http://schemas.microsoft.com/office/drawing/2014/main" id="{8A6AE0CF-9917-5B4A-BAF9-C1C5EF0BD7B8}"/>
              </a:ext>
            </a:extLst>
          </p:cNvPr>
          <p:cNvSpPr txBox="1"/>
          <p:nvPr/>
        </p:nvSpPr>
        <p:spPr>
          <a:xfrm>
            <a:off x="3842598" y="4242003"/>
            <a:ext cx="1679152" cy="215444"/>
          </a:xfrm>
          <a:prstGeom prst="rect">
            <a:avLst/>
          </a:prstGeom>
          <a:noFill/>
          <a:ln>
            <a:solidFill>
              <a:schemeClr val="tx1"/>
            </a:solidFill>
          </a:ln>
        </p:spPr>
        <p:txBody>
          <a:bodyPr wrap="square" rtlCol="0">
            <a:spAutoFit/>
          </a:bodyPr>
          <a:lstStyle/>
          <a:p>
            <a:r>
              <a:rPr lang="en-US" sz="800" dirty="0"/>
              <a:t>METRICS_SQL_RESOURCE</a:t>
            </a:r>
          </a:p>
        </p:txBody>
      </p:sp>
      <p:sp>
        <p:nvSpPr>
          <p:cNvPr id="34" name="TextBox 33">
            <a:extLst>
              <a:ext uri="{FF2B5EF4-FFF2-40B4-BE49-F238E27FC236}">
                <a16:creationId xmlns:a16="http://schemas.microsoft.com/office/drawing/2014/main" id="{123FF670-57C1-E349-9953-4F8AF8B58EF8}"/>
              </a:ext>
            </a:extLst>
          </p:cNvPr>
          <p:cNvSpPr txBox="1"/>
          <p:nvPr/>
        </p:nvSpPr>
        <p:spPr>
          <a:xfrm>
            <a:off x="3842599" y="4816396"/>
            <a:ext cx="1679152" cy="215444"/>
          </a:xfrm>
          <a:prstGeom prst="rect">
            <a:avLst/>
          </a:prstGeom>
          <a:noFill/>
          <a:ln>
            <a:solidFill>
              <a:schemeClr val="tx1"/>
            </a:solidFill>
          </a:ln>
        </p:spPr>
        <p:txBody>
          <a:bodyPr wrap="square" rtlCol="0">
            <a:spAutoFit/>
          </a:bodyPr>
          <a:lstStyle/>
          <a:p>
            <a:r>
              <a:rPr lang="en-US" sz="800" dirty="0"/>
              <a:t>METRICS_SQL_COLUMNS</a:t>
            </a:r>
          </a:p>
        </p:txBody>
      </p:sp>
      <p:sp>
        <p:nvSpPr>
          <p:cNvPr id="35" name="TextBox 34">
            <a:extLst>
              <a:ext uri="{FF2B5EF4-FFF2-40B4-BE49-F238E27FC236}">
                <a16:creationId xmlns:a16="http://schemas.microsoft.com/office/drawing/2014/main" id="{A1D01739-9AA0-8F48-8DB0-D89A5E3F77B7}"/>
              </a:ext>
            </a:extLst>
          </p:cNvPr>
          <p:cNvSpPr txBox="1"/>
          <p:nvPr/>
        </p:nvSpPr>
        <p:spPr>
          <a:xfrm>
            <a:off x="5630158" y="4815757"/>
            <a:ext cx="209746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36" name="TextBox 35">
            <a:extLst>
              <a:ext uri="{FF2B5EF4-FFF2-40B4-BE49-F238E27FC236}">
                <a16:creationId xmlns:a16="http://schemas.microsoft.com/office/drawing/2014/main" id="{6F14620E-0B77-D64C-B4FB-18663A7A5C14}"/>
              </a:ext>
            </a:extLst>
          </p:cNvPr>
          <p:cNvSpPr txBox="1"/>
          <p:nvPr/>
        </p:nvSpPr>
        <p:spPr>
          <a:xfrm>
            <a:off x="6089716" y="3440326"/>
            <a:ext cx="1828800" cy="215444"/>
          </a:xfrm>
          <a:prstGeom prst="rect">
            <a:avLst/>
          </a:prstGeom>
          <a:noFill/>
          <a:ln>
            <a:solidFill>
              <a:schemeClr val="tx1"/>
            </a:solidFill>
          </a:ln>
        </p:spPr>
        <p:txBody>
          <a:bodyPr wrap="square" rtlCol="0">
            <a:spAutoFit/>
          </a:bodyPr>
          <a:lstStyle/>
          <a:p>
            <a:r>
              <a:rPr lang="en-US" sz="800" dirty="0"/>
              <a:t>METRICS_SQL_CONTROL</a:t>
            </a:r>
          </a:p>
        </p:txBody>
      </p:sp>
      <p:sp>
        <p:nvSpPr>
          <p:cNvPr id="37" name="TextBox 36">
            <a:extLst>
              <a:ext uri="{FF2B5EF4-FFF2-40B4-BE49-F238E27FC236}">
                <a16:creationId xmlns:a16="http://schemas.microsoft.com/office/drawing/2014/main" id="{ADA6B2A6-E7B4-E74C-8FDC-CDE4F1214D25}"/>
              </a:ext>
            </a:extLst>
          </p:cNvPr>
          <p:cNvSpPr txBox="1"/>
          <p:nvPr/>
        </p:nvSpPr>
        <p:spPr>
          <a:xfrm>
            <a:off x="6089716" y="3841678"/>
            <a:ext cx="1828800" cy="215444"/>
          </a:xfrm>
          <a:prstGeom prst="rect">
            <a:avLst/>
          </a:prstGeom>
          <a:noFill/>
          <a:ln>
            <a:solidFill>
              <a:schemeClr val="tx1"/>
            </a:solidFill>
          </a:ln>
        </p:spPr>
        <p:txBody>
          <a:bodyPr wrap="square" rtlCol="0">
            <a:spAutoFit/>
          </a:bodyPr>
          <a:lstStyle/>
          <a:p>
            <a:r>
              <a:rPr lang="en-US" sz="800" dirty="0"/>
              <a:t>METRICS_SQL_CONTROL_LOG</a:t>
            </a:r>
          </a:p>
        </p:txBody>
      </p:sp>
      <p:cxnSp>
        <p:nvCxnSpPr>
          <p:cNvPr id="39" name="Elbow Connector 38">
            <a:extLst>
              <a:ext uri="{FF2B5EF4-FFF2-40B4-BE49-F238E27FC236}">
                <a16:creationId xmlns:a16="http://schemas.microsoft.com/office/drawing/2014/main" id="{5C12AB8B-6556-FA41-A3F4-01283F21EE08}"/>
              </a:ext>
            </a:extLst>
          </p:cNvPr>
          <p:cNvCxnSpPr>
            <a:cxnSpLocks/>
            <a:stCxn id="32" idx="3"/>
            <a:endCxn id="36" idx="1"/>
          </p:cNvCxnSpPr>
          <p:nvPr/>
        </p:nvCxnSpPr>
        <p:spPr>
          <a:xfrm flipV="1">
            <a:off x="5521752" y="3548048"/>
            <a:ext cx="567964" cy="230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25CEBD0-15E2-FA44-890A-2EA833BFD8FE}"/>
              </a:ext>
            </a:extLst>
          </p:cNvPr>
          <p:cNvCxnSpPr>
            <a:cxnSpLocks/>
            <a:stCxn id="32" idx="3"/>
            <a:endCxn id="37" idx="1"/>
          </p:cNvCxnSpPr>
          <p:nvPr/>
        </p:nvCxnSpPr>
        <p:spPr>
          <a:xfrm>
            <a:off x="5521752" y="3778881"/>
            <a:ext cx="567964" cy="170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C3AE0C1-1D5D-FD49-BF45-3ACFE7C5EA47}"/>
              </a:ext>
            </a:extLst>
          </p:cNvPr>
          <p:cNvCxnSpPr>
            <a:cxnSpLocks/>
            <a:stCxn id="33" idx="3"/>
            <a:endCxn id="35" idx="0"/>
          </p:cNvCxnSpPr>
          <p:nvPr/>
        </p:nvCxnSpPr>
        <p:spPr>
          <a:xfrm>
            <a:off x="5521750" y="4349725"/>
            <a:ext cx="1157141" cy="4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863B7D3-816D-9F41-A28D-500BD52940F0}"/>
              </a:ext>
            </a:extLst>
          </p:cNvPr>
          <p:cNvCxnSpPr>
            <a:cxnSpLocks/>
            <a:stCxn id="33" idx="2"/>
            <a:endCxn id="34" idx="0"/>
          </p:cNvCxnSpPr>
          <p:nvPr/>
        </p:nvCxnSpPr>
        <p:spPr>
          <a:xfrm rot="16200000" flipH="1">
            <a:off x="4502700" y="4636920"/>
            <a:ext cx="35894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7DFCF079-E974-F746-B126-B47D0091EB3B}"/>
              </a:ext>
            </a:extLst>
          </p:cNvPr>
          <p:cNvCxnSpPr>
            <a:cxnSpLocks/>
            <a:stCxn id="32" idx="2"/>
            <a:endCxn id="33" idx="0"/>
          </p:cNvCxnSpPr>
          <p:nvPr/>
        </p:nvCxnSpPr>
        <p:spPr>
          <a:xfrm rot="5400000">
            <a:off x="4504475" y="4064302"/>
            <a:ext cx="355400"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D82F3D03-9AB1-5B4D-A118-FF543837C60A}"/>
              </a:ext>
            </a:extLst>
          </p:cNvPr>
          <p:cNvCxnSpPr>
            <a:cxnSpLocks/>
            <a:endCxn id="32" idx="1"/>
          </p:cNvCxnSpPr>
          <p:nvPr/>
        </p:nvCxnSpPr>
        <p:spPr>
          <a:xfrm flipV="1">
            <a:off x="2578232" y="3778881"/>
            <a:ext cx="1264368" cy="26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7DADF54-2941-FA48-B939-94A60B707D56}"/>
              </a:ext>
            </a:extLst>
          </p:cNvPr>
          <p:cNvSpPr txBox="1"/>
          <p:nvPr/>
        </p:nvSpPr>
        <p:spPr>
          <a:xfrm>
            <a:off x="3313520" y="2044369"/>
            <a:ext cx="1668546" cy="215444"/>
          </a:xfrm>
          <a:prstGeom prst="rect">
            <a:avLst/>
          </a:prstGeom>
          <a:noFill/>
          <a:ln>
            <a:solidFill>
              <a:schemeClr val="tx1"/>
            </a:solidFill>
          </a:ln>
        </p:spPr>
        <p:txBody>
          <a:bodyPr wrap="square" rtlCol="0">
            <a:spAutoFit/>
          </a:bodyPr>
          <a:lstStyle/>
          <a:p>
            <a:r>
              <a:rPr lang="en-US" sz="800" dirty="0"/>
              <a:t>METRICS_LDAP_PERSON</a:t>
            </a:r>
          </a:p>
        </p:txBody>
      </p:sp>
      <p:grpSp>
        <p:nvGrpSpPr>
          <p:cNvPr id="69" name="Group 68">
            <a:extLst>
              <a:ext uri="{FF2B5EF4-FFF2-40B4-BE49-F238E27FC236}">
                <a16:creationId xmlns:a16="http://schemas.microsoft.com/office/drawing/2014/main" id="{FC9A4D0B-DD3B-CF49-B9BB-A6D089C25CFE}"/>
              </a:ext>
            </a:extLst>
          </p:cNvPr>
          <p:cNvGrpSpPr/>
          <p:nvPr/>
        </p:nvGrpSpPr>
        <p:grpSpPr>
          <a:xfrm>
            <a:off x="636308" y="2091969"/>
            <a:ext cx="1941925" cy="881282"/>
            <a:chOff x="848410" y="2596678"/>
            <a:chExt cx="2589233" cy="1175043"/>
          </a:xfrm>
        </p:grpSpPr>
        <p:grpSp>
          <p:nvGrpSpPr>
            <p:cNvPr id="53" name="Group 52">
              <a:extLst>
                <a:ext uri="{FF2B5EF4-FFF2-40B4-BE49-F238E27FC236}">
                  <a16:creationId xmlns:a16="http://schemas.microsoft.com/office/drawing/2014/main" id="{CB754E02-D644-5843-81C8-08D009A75E5F}"/>
                </a:ext>
              </a:extLst>
            </p:cNvPr>
            <p:cNvGrpSpPr/>
            <p:nvPr/>
          </p:nvGrpSpPr>
          <p:grpSpPr>
            <a:xfrm>
              <a:off x="848410" y="2596678"/>
              <a:ext cx="2589233" cy="1175043"/>
              <a:chOff x="4960069" y="1297591"/>
              <a:chExt cx="2969443" cy="1175043"/>
            </a:xfrm>
          </p:grpSpPr>
          <p:sp>
            <p:nvSpPr>
              <p:cNvPr id="11" name="TextBox 10">
                <a:extLst>
                  <a:ext uri="{FF2B5EF4-FFF2-40B4-BE49-F238E27FC236}">
                    <a16:creationId xmlns:a16="http://schemas.microsoft.com/office/drawing/2014/main" id="{7B57E8E8-62FA-0949-A9C4-04E44D4154F3}"/>
                  </a:ext>
                </a:extLst>
              </p:cNvPr>
              <p:cNvSpPr txBox="1"/>
              <p:nvPr/>
            </p:nvSpPr>
            <p:spPr>
              <a:xfrm>
                <a:off x="4960069" y="1297591"/>
                <a:ext cx="2969443" cy="287259"/>
              </a:xfrm>
              <a:prstGeom prst="rect">
                <a:avLst/>
              </a:prstGeom>
              <a:noFill/>
              <a:ln>
                <a:solidFill>
                  <a:schemeClr val="tx1"/>
                </a:solidFill>
              </a:ln>
            </p:spPr>
            <p:txBody>
              <a:bodyPr wrap="square" rtlCol="0">
                <a:spAutoFit/>
              </a:bodyPr>
              <a:lstStyle/>
              <a:p>
                <a:r>
                  <a:rPr lang="en-US" sz="800" dirty="0"/>
                  <a:t>metrics_sessions</a:t>
                </a:r>
              </a:p>
            </p:txBody>
          </p:sp>
          <p:sp>
            <p:nvSpPr>
              <p:cNvPr id="12" name="TextBox 11">
                <a:extLst>
                  <a:ext uri="{FF2B5EF4-FFF2-40B4-BE49-F238E27FC236}">
                    <a16:creationId xmlns:a16="http://schemas.microsoft.com/office/drawing/2014/main" id="{D6CB40C5-F428-DA4C-BE50-9757BD0C87FB}"/>
                  </a:ext>
                </a:extLst>
              </p:cNvPr>
              <p:cNvSpPr txBox="1"/>
              <p:nvPr/>
            </p:nvSpPr>
            <p:spPr>
              <a:xfrm>
                <a:off x="4960069" y="2164857"/>
                <a:ext cx="2969443" cy="287259"/>
              </a:xfrm>
              <a:prstGeom prst="rect">
                <a:avLst/>
              </a:prstGeom>
              <a:noFill/>
              <a:ln>
                <a:solidFill>
                  <a:schemeClr val="tx1"/>
                </a:solidFill>
              </a:ln>
            </p:spPr>
            <p:txBody>
              <a:bodyPr wrap="square" rtlCol="0">
                <a:spAutoFit/>
              </a:bodyPr>
              <a:lstStyle/>
              <a:p>
                <a:r>
                  <a:rPr lang="en-US" sz="800" dirty="0"/>
                  <a:t>metrics_sessions_hist</a:t>
                </a:r>
              </a:p>
            </p:txBody>
          </p:sp>
          <p:sp>
            <p:nvSpPr>
              <p:cNvPr id="13" name="TextBox 12">
                <a:extLst>
                  <a:ext uri="{FF2B5EF4-FFF2-40B4-BE49-F238E27FC236}">
                    <a16:creationId xmlns:a16="http://schemas.microsoft.com/office/drawing/2014/main" id="{187C6DC9-5AFB-2042-8E55-3EEB44074789}"/>
                  </a:ext>
                </a:extLst>
              </p:cNvPr>
              <p:cNvSpPr txBox="1"/>
              <p:nvPr/>
            </p:nvSpPr>
            <p:spPr>
              <a:xfrm>
                <a:off x="4960069" y="1731223"/>
                <a:ext cx="2969443" cy="287259"/>
              </a:xfrm>
              <a:prstGeom prst="rect">
                <a:avLst/>
              </a:prstGeom>
              <a:noFill/>
              <a:ln>
                <a:solidFill>
                  <a:schemeClr val="tx1"/>
                </a:solidFill>
              </a:ln>
            </p:spPr>
            <p:txBody>
              <a:bodyPr wrap="square" rtlCol="0">
                <a:spAutoFit/>
              </a:bodyPr>
              <a:lstStyle/>
              <a:p>
                <a:r>
                  <a:rPr lang="en-US" sz="800" dirty="0"/>
                  <a:t>metrics_sessions_stg</a:t>
                </a:r>
              </a:p>
            </p:txBody>
          </p:sp>
          <p:cxnSp>
            <p:nvCxnSpPr>
              <p:cNvPr id="17" name="Straight Connector 16">
                <a:extLst>
                  <a:ext uri="{FF2B5EF4-FFF2-40B4-BE49-F238E27FC236}">
                    <a16:creationId xmlns:a16="http://schemas.microsoft.com/office/drawing/2014/main" id="{6FBFC4FB-FD89-8E44-B13A-253EC52C3277}"/>
                  </a:ext>
                </a:extLst>
              </p:cNvPr>
              <p:cNvCxnSpPr/>
              <p:nvPr/>
            </p:nvCxnSpPr>
            <p:spPr>
              <a:xfrm>
                <a:off x="4960069" y="1297591"/>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53C2853A-3AC6-1B47-80C7-6F390C1D0A43}"/>
                </a:ext>
              </a:extLst>
            </p:cNvPr>
            <p:cNvCxnSpPr>
              <a:cxnSpLocks/>
            </p:cNvCxnSpPr>
            <p:nvPr/>
          </p:nvCxnSpPr>
          <p:spPr>
            <a:xfrm>
              <a:off x="3437642" y="2596678"/>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Elbow Connector 82">
            <a:extLst>
              <a:ext uri="{FF2B5EF4-FFF2-40B4-BE49-F238E27FC236}">
                <a16:creationId xmlns:a16="http://schemas.microsoft.com/office/drawing/2014/main" id="{C82D4BA9-818A-6E44-8BFF-1A68C8DD65AC}"/>
              </a:ext>
            </a:extLst>
          </p:cNvPr>
          <p:cNvCxnSpPr>
            <a:cxnSpLocks/>
            <a:stCxn id="64" idx="1"/>
            <a:endCxn id="12" idx="3"/>
          </p:cNvCxnSpPr>
          <p:nvPr/>
        </p:nvCxnSpPr>
        <p:spPr>
          <a:xfrm rot="10800000" flipV="1">
            <a:off x="2578234" y="2152090"/>
            <a:ext cx="735287" cy="6980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BF73C59C-8130-954C-8C73-F780C6F88AE0}"/>
              </a:ext>
            </a:extLst>
          </p:cNvPr>
          <p:cNvCxnSpPr>
            <a:cxnSpLocks/>
            <a:stCxn id="64" idx="1"/>
            <a:endCxn id="23" idx="3"/>
          </p:cNvCxnSpPr>
          <p:nvPr/>
        </p:nvCxnSpPr>
        <p:spPr>
          <a:xfrm rot="10800000">
            <a:off x="2578232" y="1829163"/>
            <a:ext cx="735289" cy="322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ED071DF4-B7F2-6B4E-A45F-0DA6FD03FF48}"/>
              </a:ext>
            </a:extLst>
          </p:cNvPr>
          <p:cNvCxnSpPr>
            <a:cxnSpLocks/>
            <a:stCxn id="64" idx="1"/>
            <a:endCxn id="9" idx="3"/>
          </p:cNvCxnSpPr>
          <p:nvPr/>
        </p:nvCxnSpPr>
        <p:spPr>
          <a:xfrm rot="10800000" flipV="1">
            <a:off x="2580588" y="2152091"/>
            <a:ext cx="732932" cy="17871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796360DC-B58F-0C49-B6AC-F6918CD1CFE9}"/>
              </a:ext>
            </a:extLst>
          </p:cNvPr>
          <p:cNvSpPr txBox="1"/>
          <p:nvPr/>
        </p:nvSpPr>
        <p:spPr>
          <a:xfrm>
            <a:off x="2872822" y="1965605"/>
            <a:ext cx="523187" cy="184666"/>
          </a:xfrm>
          <a:prstGeom prst="rect">
            <a:avLst/>
          </a:prstGeom>
          <a:noFill/>
        </p:spPr>
        <p:txBody>
          <a:bodyPr wrap="square" rtlCol="0">
            <a:spAutoFit/>
          </a:bodyPr>
          <a:lstStyle/>
          <a:p>
            <a:pPr algn="ctr"/>
            <a:r>
              <a:rPr lang="en-US" sz="600" dirty="0"/>
              <a:t>userkey</a:t>
            </a:r>
            <a:endParaRPr lang="en-US" sz="1000" dirty="0"/>
          </a:p>
        </p:txBody>
      </p:sp>
      <p:sp>
        <p:nvSpPr>
          <p:cNvPr id="97" name="TextBox 96">
            <a:extLst>
              <a:ext uri="{FF2B5EF4-FFF2-40B4-BE49-F238E27FC236}">
                <a16:creationId xmlns:a16="http://schemas.microsoft.com/office/drawing/2014/main" id="{1203D89E-4951-F247-8C65-0AD51DAACF9D}"/>
              </a:ext>
            </a:extLst>
          </p:cNvPr>
          <p:cNvSpPr txBox="1"/>
          <p:nvPr/>
        </p:nvSpPr>
        <p:spPr>
          <a:xfrm>
            <a:off x="3126166" y="3616295"/>
            <a:ext cx="635129" cy="184666"/>
          </a:xfrm>
          <a:prstGeom prst="rect">
            <a:avLst/>
          </a:prstGeom>
          <a:noFill/>
        </p:spPr>
        <p:txBody>
          <a:bodyPr wrap="square" rtlCol="0">
            <a:spAutoFit/>
          </a:bodyPr>
          <a:lstStyle/>
          <a:p>
            <a:pPr algn="ctr"/>
            <a:r>
              <a:rPr lang="en-US" sz="600" dirty="0"/>
              <a:t>requestid</a:t>
            </a:r>
            <a:endParaRPr lang="en-US" sz="1000" dirty="0"/>
          </a:p>
        </p:txBody>
      </p:sp>
      <p:sp>
        <p:nvSpPr>
          <p:cNvPr id="98" name="TextBox 97">
            <a:extLst>
              <a:ext uri="{FF2B5EF4-FFF2-40B4-BE49-F238E27FC236}">
                <a16:creationId xmlns:a16="http://schemas.microsoft.com/office/drawing/2014/main" id="{0606C785-EDD3-0D4D-A0BE-6EA127CB8D77}"/>
              </a:ext>
            </a:extLst>
          </p:cNvPr>
          <p:cNvSpPr txBox="1"/>
          <p:nvPr/>
        </p:nvSpPr>
        <p:spPr>
          <a:xfrm>
            <a:off x="3531519" y="2534206"/>
            <a:ext cx="1668546" cy="215444"/>
          </a:xfrm>
          <a:prstGeom prst="rect">
            <a:avLst/>
          </a:prstGeom>
          <a:noFill/>
          <a:ln>
            <a:solidFill>
              <a:schemeClr val="tx1"/>
            </a:solidFill>
          </a:ln>
        </p:spPr>
        <p:txBody>
          <a:bodyPr wrap="square" rtlCol="0">
            <a:spAutoFit/>
          </a:bodyPr>
          <a:lstStyle/>
          <a:p>
            <a:r>
              <a:rPr lang="en-US" sz="800" dirty="0"/>
              <a:t>METRICS_ALL_RESOURCES</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746862" y="2978481"/>
            <a:ext cx="1668546" cy="215444"/>
          </a:xfrm>
          <a:prstGeom prst="rect">
            <a:avLst/>
          </a:prstGeom>
          <a:noFill/>
          <a:ln>
            <a:solidFill>
              <a:schemeClr val="tx1"/>
            </a:solidFill>
          </a:ln>
        </p:spPr>
        <p:txBody>
          <a:bodyPr wrap="square" rtlCol="0">
            <a:spAutoFit/>
          </a:bodyPr>
          <a:lstStyle/>
          <a:p>
            <a:r>
              <a:rPr lang="en-US" sz="800" dirty="0"/>
              <a:t>METRICS_ALL_USERS</a:t>
            </a:r>
          </a:p>
        </p:txBody>
      </p:sp>
      <p:cxnSp>
        <p:nvCxnSpPr>
          <p:cNvPr id="101" name="Elbow Connector 100">
            <a:extLst>
              <a:ext uri="{FF2B5EF4-FFF2-40B4-BE49-F238E27FC236}">
                <a16:creationId xmlns:a16="http://schemas.microsoft.com/office/drawing/2014/main" id="{EB805FE4-6B41-1645-A2C7-4DE88D69424D}"/>
              </a:ext>
            </a:extLst>
          </p:cNvPr>
          <p:cNvCxnSpPr>
            <a:stCxn id="98" idx="1"/>
            <a:endCxn id="9" idx="3"/>
          </p:cNvCxnSpPr>
          <p:nvPr/>
        </p:nvCxnSpPr>
        <p:spPr>
          <a:xfrm rot="10800000" flipV="1">
            <a:off x="2580589" y="2641927"/>
            <a:ext cx="950931" cy="1297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90BB3289-0754-7342-B0C3-04A89B1E1ADE}"/>
              </a:ext>
            </a:extLst>
          </p:cNvPr>
          <p:cNvCxnSpPr>
            <a:stCxn id="99" idx="1"/>
            <a:endCxn id="9" idx="3"/>
          </p:cNvCxnSpPr>
          <p:nvPr/>
        </p:nvCxnSpPr>
        <p:spPr>
          <a:xfrm rot="10800000" flipV="1">
            <a:off x="2580588" y="3086203"/>
            <a:ext cx="1166274" cy="85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E5AAB79-2343-A149-97D2-0B1C8B2D01E8}"/>
              </a:ext>
            </a:extLst>
          </p:cNvPr>
          <p:cNvSpPr txBox="1"/>
          <p:nvPr/>
        </p:nvSpPr>
        <p:spPr>
          <a:xfrm>
            <a:off x="2932768" y="2473537"/>
            <a:ext cx="707600" cy="184666"/>
          </a:xfrm>
          <a:prstGeom prst="rect">
            <a:avLst/>
          </a:prstGeom>
          <a:noFill/>
        </p:spPr>
        <p:txBody>
          <a:bodyPr wrap="square" rtlCol="0">
            <a:spAutoFit/>
          </a:bodyPr>
          <a:lstStyle/>
          <a:p>
            <a:pPr algn="ctr"/>
            <a:r>
              <a:rPr lang="en-US" sz="600" dirty="0"/>
              <a:t>resourceid</a:t>
            </a:r>
            <a:endParaRPr lang="en-US" sz="1000" dirty="0"/>
          </a:p>
        </p:txBody>
      </p:sp>
      <p:sp>
        <p:nvSpPr>
          <p:cNvPr id="109" name="TextBox 108">
            <a:extLst>
              <a:ext uri="{FF2B5EF4-FFF2-40B4-BE49-F238E27FC236}">
                <a16:creationId xmlns:a16="http://schemas.microsoft.com/office/drawing/2014/main" id="{D1FB4B39-7907-AC4B-888A-626FFCE7A086}"/>
              </a:ext>
            </a:extLst>
          </p:cNvPr>
          <p:cNvSpPr txBox="1"/>
          <p:nvPr/>
        </p:nvSpPr>
        <p:spPr>
          <a:xfrm>
            <a:off x="3086393" y="2922025"/>
            <a:ext cx="707600" cy="184666"/>
          </a:xfrm>
          <a:prstGeom prst="rect">
            <a:avLst/>
          </a:prstGeom>
          <a:noFill/>
        </p:spPr>
        <p:txBody>
          <a:bodyPr wrap="square" rtlCol="0">
            <a:spAutoFit/>
          </a:bodyPr>
          <a:lstStyle/>
          <a:p>
            <a:pPr algn="ctr"/>
            <a:r>
              <a:rPr lang="en-US" sz="600" dirty="0"/>
              <a:t>userid</a:t>
            </a:r>
            <a:endParaRPr lang="en-US" sz="1000" dirty="0"/>
          </a:p>
        </p:txBody>
      </p:sp>
      <p:sp>
        <p:nvSpPr>
          <p:cNvPr id="127" name="TextBox 126">
            <a:extLst>
              <a:ext uri="{FF2B5EF4-FFF2-40B4-BE49-F238E27FC236}">
                <a16:creationId xmlns:a16="http://schemas.microsoft.com/office/drawing/2014/main" id="{6D1628D6-3CE5-1D49-9FCD-6977E3933501}"/>
              </a:ext>
            </a:extLst>
          </p:cNvPr>
          <p:cNvSpPr txBox="1"/>
          <p:nvPr/>
        </p:nvSpPr>
        <p:spPr>
          <a:xfrm>
            <a:off x="2945876" y="858741"/>
            <a:ext cx="4341044" cy="246221"/>
          </a:xfrm>
          <a:prstGeom prst="rect">
            <a:avLst/>
          </a:prstGeom>
          <a:noFill/>
          <a:ln>
            <a:solidFill>
              <a:schemeClr val="tx1"/>
            </a:solidFill>
          </a:ln>
        </p:spPr>
        <p:txBody>
          <a:bodyPr wrap="square" rtlCol="0">
            <a:spAutoFit/>
          </a:bodyPr>
          <a:lstStyle/>
          <a:p>
            <a:pPr algn="ctr"/>
            <a:r>
              <a:rPr lang="en-US" sz="1000" dirty="0"/>
              <a:t>KPImetrics </a:t>
            </a:r>
            <a:r>
              <a:rPr lang="en-US" sz="1000" b="1" dirty="0"/>
              <a:t>Metrics</a:t>
            </a:r>
            <a:r>
              <a:rPr lang="en-US" sz="1000" dirty="0"/>
              <a:t> Table Relationship Diagram</a:t>
            </a:r>
          </a:p>
        </p:txBody>
      </p:sp>
      <p:sp>
        <p:nvSpPr>
          <p:cNvPr id="134" name="TextBox 133">
            <a:extLst>
              <a:ext uri="{FF2B5EF4-FFF2-40B4-BE49-F238E27FC236}">
                <a16:creationId xmlns:a16="http://schemas.microsoft.com/office/drawing/2014/main" id="{34CDE7A9-1BCE-E84D-A9C5-E73A2A78054D}"/>
              </a:ext>
            </a:extLst>
          </p:cNvPr>
          <p:cNvSpPr txBox="1"/>
          <p:nvPr/>
        </p:nvSpPr>
        <p:spPr>
          <a:xfrm>
            <a:off x="4682174" y="4039774"/>
            <a:ext cx="1079961" cy="184666"/>
          </a:xfrm>
          <a:prstGeom prst="rect">
            <a:avLst/>
          </a:prstGeom>
          <a:noFill/>
        </p:spPr>
        <p:txBody>
          <a:bodyPr wrap="square" rtlCol="0">
            <a:spAutoFit/>
          </a:bodyPr>
          <a:lstStyle/>
          <a:p>
            <a:r>
              <a:rPr lang="en-US" sz="600" dirty="0"/>
              <a:t>requestid, starttime</a:t>
            </a:r>
            <a:endParaRPr lang="en-US" sz="1000" dirty="0"/>
          </a:p>
        </p:txBody>
      </p:sp>
      <p:sp>
        <p:nvSpPr>
          <p:cNvPr id="135" name="TextBox 134">
            <a:extLst>
              <a:ext uri="{FF2B5EF4-FFF2-40B4-BE49-F238E27FC236}">
                <a16:creationId xmlns:a16="http://schemas.microsoft.com/office/drawing/2014/main" id="{DA881FBA-42D6-F747-8D5F-681BBDFE0996}"/>
              </a:ext>
            </a:extLst>
          </p:cNvPr>
          <p:cNvSpPr txBox="1"/>
          <p:nvPr/>
        </p:nvSpPr>
        <p:spPr>
          <a:xfrm>
            <a:off x="4682172"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sp>
        <p:nvSpPr>
          <p:cNvPr id="136" name="TextBox 135">
            <a:extLst>
              <a:ext uri="{FF2B5EF4-FFF2-40B4-BE49-F238E27FC236}">
                <a16:creationId xmlns:a16="http://schemas.microsoft.com/office/drawing/2014/main" id="{968740F1-215E-CC41-A8BD-AA2B8B8C4734}"/>
              </a:ext>
            </a:extLst>
          </p:cNvPr>
          <p:cNvSpPr txBox="1"/>
          <p:nvPr/>
        </p:nvSpPr>
        <p:spPr>
          <a:xfrm>
            <a:off x="6678891"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cxnSp>
        <p:nvCxnSpPr>
          <p:cNvPr id="139" name="Straight Arrow Connector 138">
            <a:extLst>
              <a:ext uri="{FF2B5EF4-FFF2-40B4-BE49-F238E27FC236}">
                <a16:creationId xmlns:a16="http://schemas.microsoft.com/office/drawing/2014/main" id="{5967CD14-6C16-D147-B506-7B610BD527E2}"/>
              </a:ext>
            </a:extLst>
          </p:cNvPr>
          <p:cNvCxnSpPr>
            <a:cxnSpLocks/>
          </p:cNvCxnSpPr>
          <p:nvPr/>
        </p:nvCxnSpPr>
        <p:spPr>
          <a:xfrm>
            <a:off x="1615958" y="231159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445AE88-0453-A84E-9C48-2C57E0EF0BD6}"/>
              </a:ext>
            </a:extLst>
          </p:cNvPr>
          <p:cNvCxnSpPr>
            <a:cxnSpLocks/>
          </p:cNvCxnSpPr>
          <p:nvPr/>
        </p:nvCxnSpPr>
        <p:spPr>
          <a:xfrm>
            <a:off x="1614926" y="262538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1E42697-5691-6A4A-B229-CCFD71646DB8}"/>
              </a:ext>
            </a:extLst>
          </p:cNvPr>
          <p:cNvCxnSpPr>
            <a:cxnSpLocks/>
          </p:cNvCxnSpPr>
          <p:nvPr/>
        </p:nvCxnSpPr>
        <p:spPr>
          <a:xfrm>
            <a:off x="1623028" y="979503"/>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FAAD4E7-12FC-644D-85C5-66D8648CD1F1}"/>
              </a:ext>
            </a:extLst>
          </p:cNvPr>
          <p:cNvCxnSpPr>
            <a:cxnSpLocks/>
          </p:cNvCxnSpPr>
          <p:nvPr/>
        </p:nvCxnSpPr>
        <p:spPr>
          <a:xfrm>
            <a:off x="1605938" y="132120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BD34035-A0FB-744C-84C9-F862D1F4A07A}"/>
              </a:ext>
            </a:extLst>
          </p:cNvPr>
          <p:cNvCxnSpPr>
            <a:cxnSpLocks/>
          </p:cNvCxnSpPr>
          <p:nvPr/>
        </p:nvCxnSpPr>
        <p:spPr>
          <a:xfrm>
            <a:off x="1596950" y="1609827"/>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80250A-BEC3-E048-91C2-701087C73ABC}"/>
              </a:ext>
            </a:extLst>
          </p:cNvPr>
          <p:cNvCxnSpPr>
            <a:cxnSpLocks/>
          </p:cNvCxnSpPr>
          <p:nvPr/>
        </p:nvCxnSpPr>
        <p:spPr>
          <a:xfrm>
            <a:off x="1573097" y="338694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AF4850-53A2-C344-839F-42C8D2D9123D}"/>
              </a:ext>
            </a:extLst>
          </p:cNvPr>
          <p:cNvCxnSpPr>
            <a:cxnSpLocks/>
          </p:cNvCxnSpPr>
          <p:nvPr/>
        </p:nvCxnSpPr>
        <p:spPr>
          <a:xfrm>
            <a:off x="1570740" y="3739360"/>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3B36167-8FB2-DA46-A488-4EB8EF0D7AB7}"/>
              </a:ext>
            </a:extLst>
          </p:cNvPr>
          <p:cNvSpPr/>
          <p:nvPr/>
        </p:nvSpPr>
        <p:spPr>
          <a:xfrm>
            <a:off x="3781771" y="3370513"/>
            <a:ext cx="4555205" cy="169320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2" name="TextBox 151">
            <a:extLst>
              <a:ext uri="{FF2B5EF4-FFF2-40B4-BE49-F238E27FC236}">
                <a16:creationId xmlns:a16="http://schemas.microsoft.com/office/drawing/2014/main" id="{FA6BD15B-2338-EC4B-8447-1F1DEDD49DDF}"/>
              </a:ext>
            </a:extLst>
          </p:cNvPr>
          <p:cNvSpPr txBox="1"/>
          <p:nvPr/>
        </p:nvSpPr>
        <p:spPr>
          <a:xfrm>
            <a:off x="6124625" y="3083738"/>
            <a:ext cx="2247260" cy="246221"/>
          </a:xfrm>
          <a:prstGeom prst="rect">
            <a:avLst/>
          </a:prstGeom>
          <a:noFill/>
        </p:spPr>
        <p:txBody>
          <a:bodyPr wrap="square" rtlCol="0">
            <a:spAutoFit/>
          </a:bodyPr>
          <a:lstStyle/>
          <a:p>
            <a:r>
              <a:rPr lang="en-US" sz="1000" dirty="0"/>
              <a:t>SQL Request Parsing Tables</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6086042" y="1359494"/>
            <a:ext cx="2176706" cy="215444"/>
          </a:xfrm>
          <a:prstGeom prst="rect">
            <a:avLst/>
          </a:prstGeom>
          <a:noFill/>
          <a:ln>
            <a:solidFill>
              <a:schemeClr val="tx1"/>
            </a:solidFill>
          </a:ln>
        </p:spPr>
        <p:txBody>
          <a:bodyPr wrap="square" rtlCol="0">
            <a:spAutoFit/>
          </a:bodyPr>
          <a:lstStyle/>
          <a:p>
            <a:r>
              <a:rPr lang="en-US" sz="800" b="1" u="sng" dirty="0"/>
              <a:t>Lookup and monitoring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6086041" y="1669916"/>
            <a:ext cx="2176706"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6089716" y="1986743"/>
            <a:ext cx="2173032" cy="215444"/>
          </a:xfrm>
          <a:prstGeom prst="rect">
            <a:avLst/>
          </a:prstGeom>
          <a:noFill/>
          <a:ln>
            <a:solidFill>
              <a:schemeClr val="tx1"/>
            </a:solidFill>
          </a:ln>
        </p:spPr>
        <p:txBody>
          <a:bodyPr wrap="square" rtlCol="0">
            <a:spAutoFit/>
          </a:bodyPr>
          <a:lstStyle/>
          <a:p>
            <a:r>
              <a:rPr lang="en-US" sz="800" dirty="0"/>
              <a:t>METRICS_JOB_ENVIRONMENTS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6086041" y="2297548"/>
            <a:ext cx="2176706" cy="215444"/>
          </a:xfrm>
          <a:prstGeom prst="rect">
            <a:avLst/>
          </a:prstGeom>
          <a:noFill/>
          <a:ln>
            <a:solidFill>
              <a:schemeClr val="tx1"/>
            </a:solidFill>
          </a:ln>
        </p:spPr>
        <p:txBody>
          <a:bodyPr wrap="square" rtlCol="0">
            <a:spAutoFit/>
          </a:bodyPr>
          <a:lstStyle/>
          <a:p>
            <a:r>
              <a:rPr lang="en-US" sz="800" dirty="0"/>
              <a:t>METRICS_JOB_FILTERS</a:t>
            </a:r>
          </a:p>
        </p:txBody>
      </p:sp>
      <p:sp>
        <p:nvSpPr>
          <p:cNvPr id="73" name="TextBox 72">
            <a:extLst>
              <a:ext uri="{FF2B5EF4-FFF2-40B4-BE49-F238E27FC236}">
                <a16:creationId xmlns:a16="http://schemas.microsoft.com/office/drawing/2014/main" id="{8C37F8B3-9A59-FF41-AAAD-496ACE679915}"/>
              </a:ext>
            </a:extLst>
          </p:cNvPr>
          <p:cNvSpPr txBox="1"/>
          <p:nvPr/>
        </p:nvSpPr>
        <p:spPr>
          <a:xfrm>
            <a:off x="6091639" y="2603034"/>
            <a:ext cx="2176706" cy="215444"/>
          </a:xfrm>
          <a:prstGeom prst="rect">
            <a:avLst/>
          </a:prstGeom>
          <a:noFill/>
          <a:ln>
            <a:solidFill>
              <a:schemeClr val="tx1"/>
            </a:solidFill>
          </a:ln>
        </p:spPr>
        <p:txBody>
          <a:bodyPr wrap="square" rtlCol="0">
            <a:spAutoFit/>
          </a:bodyPr>
          <a:lstStyle/>
          <a:p>
            <a:r>
              <a:rPr lang="en-US" sz="800" dirty="0"/>
              <a:t>METRICS_JOB_DELETE_CHECK</a:t>
            </a:r>
          </a:p>
        </p:txBody>
      </p:sp>
      <p:sp>
        <p:nvSpPr>
          <p:cNvPr id="74" name="Title 1">
            <a:extLst>
              <a:ext uri="{FF2B5EF4-FFF2-40B4-BE49-F238E27FC236}">
                <a16:creationId xmlns:a16="http://schemas.microsoft.com/office/drawing/2014/main" id="{495FD392-AF56-4259-9FA4-E1D287DCB699}"/>
              </a:ext>
            </a:extLst>
          </p:cNvPr>
          <p:cNvSpPr>
            <a:spLocks noGrp="1"/>
          </p:cNvSpPr>
          <p:nvPr>
            <p:ph type="title"/>
          </p:nvPr>
        </p:nvSpPr>
        <p:spPr>
          <a:xfrm>
            <a:off x="1466028" y="100535"/>
            <a:ext cx="7594342" cy="523875"/>
          </a:xfrm>
        </p:spPr>
        <p:txBody>
          <a:bodyPr/>
          <a:lstStyle/>
          <a:p>
            <a:r>
              <a:rPr lang="en-US" dirty="0"/>
              <a:t>KPImetrics “Metrics” Table Relationships</a:t>
            </a:r>
          </a:p>
        </p:txBody>
      </p:sp>
    </p:spTree>
    <p:extLst>
      <p:ext uri="{BB962C8B-B14F-4D97-AF65-F5344CB8AC3E}">
        <p14:creationId xmlns:p14="http://schemas.microsoft.com/office/powerpoint/2010/main" val="18155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BB146-FE0C-A546-81E0-7E5CC7DFD411}"/>
              </a:ext>
            </a:extLst>
          </p:cNvPr>
          <p:cNvSpPr txBox="1"/>
          <p:nvPr/>
        </p:nvSpPr>
        <p:spPr>
          <a:xfrm>
            <a:off x="487544" y="1306465"/>
            <a:ext cx="2092749" cy="215444"/>
          </a:xfrm>
          <a:prstGeom prst="rect">
            <a:avLst/>
          </a:prstGeom>
          <a:noFill/>
          <a:ln>
            <a:solidFill>
              <a:schemeClr val="tx1"/>
            </a:solidFill>
          </a:ln>
        </p:spPr>
        <p:txBody>
          <a:bodyPr wrap="square" rtlCol="0">
            <a:spAutoFit/>
          </a:bodyPr>
          <a:lstStyle/>
          <a:p>
            <a:r>
              <a:rPr lang="en-US" sz="800" b="1" u="sng" dirty="0"/>
              <a:t>Additional Data Tables</a:t>
            </a:r>
          </a:p>
        </p:txBody>
      </p:sp>
      <p:sp>
        <p:nvSpPr>
          <p:cNvPr id="5" name="TextBox 4">
            <a:extLst>
              <a:ext uri="{FF2B5EF4-FFF2-40B4-BE49-F238E27FC236}">
                <a16:creationId xmlns:a16="http://schemas.microsoft.com/office/drawing/2014/main" id="{AF897AB8-D562-B945-9887-B008A6ED125A}"/>
              </a:ext>
            </a:extLst>
          </p:cNvPr>
          <p:cNvSpPr txBox="1"/>
          <p:nvPr/>
        </p:nvSpPr>
        <p:spPr>
          <a:xfrm>
            <a:off x="2580295" y="788585"/>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Supporting</a:t>
            </a:r>
            <a:r>
              <a:rPr lang="en-US" sz="1200" dirty="0"/>
              <a:t> Table Relationship Diagram</a:t>
            </a:r>
          </a:p>
        </p:txBody>
      </p:sp>
      <p:sp>
        <p:nvSpPr>
          <p:cNvPr id="6" name="TextBox 5">
            <a:extLst>
              <a:ext uri="{FF2B5EF4-FFF2-40B4-BE49-F238E27FC236}">
                <a16:creationId xmlns:a16="http://schemas.microsoft.com/office/drawing/2014/main" id="{251D362F-CB56-F640-980A-343F9111AB60}"/>
              </a:ext>
            </a:extLst>
          </p:cNvPr>
          <p:cNvSpPr txBox="1"/>
          <p:nvPr/>
        </p:nvSpPr>
        <p:spPr>
          <a:xfrm>
            <a:off x="487544" y="1773988"/>
            <a:ext cx="2092751" cy="215444"/>
          </a:xfrm>
          <a:prstGeom prst="rect">
            <a:avLst/>
          </a:prstGeom>
          <a:noFill/>
          <a:ln>
            <a:solidFill>
              <a:schemeClr val="tx1"/>
            </a:solidFill>
          </a:ln>
        </p:spPr>
        <p:txBody>
          <a:bodyPr wrap="square" rtlCol="0">
            <a:spAutoFit/>
          </a:bodyPr>
          <a:lstStyle/>
          <a:p>
            <a:r>
              <a:rPr lang="en-US" sz="800" dirty="0"/>
              <a:t>METRICS_CIS_SYSTEM_RESOURCES</a:t>
            </a:r>
          </a:p>
        </p:txBody>
      </p:sp>
      <p:sp>
        <p:nvSpPr>
          <p:cNvPr id="7" name="TextBox 6">
            <a:extLst>
              <a:ext uri="{FF2B5EF4-FFF2-40B4-BE49-F238E27FC236}">
                <a16:creationId xmlns:a16="http://schemas.microsoft.com/office/drawing/2014/main" id="{808300DD-31D3-0140-A59A-CF445B7B571E}"/>
              </a:ext>
            </a:extLst>
          </p:cNvPr>
          <p:cNvSpPr txBox="1"/>
          <p:nvPr/>
        </p:nvSpPr>
        <p:spPr>
          <a:xfrm>
            <a:off x="3542713" y="1302294"/>
            <a:ext cx="2176706" cy="215444"/>
          </a:xfrm>
          <a:prstGeom prst="rect">
            <a:avLst/>
          </a:prstGeom>
          <a:noFill/>
          <a:ln>
            <a:solidFill>
              <a:schemeClr val="tx1"/>
            </a:solidFill>
          </a:ln>
        </p:spPr>
        <p:txBody>
          <a:bodyPr wrap="square" rtlCol="0">
            <a:spAutoFit/>
          </a:bodyPr>
          <a:lstStyle/>
          <a:p>
            <a:r>
              <a:rPr lang="en-US" sz="800" b="1" u="sng" dirty="0"/>
              <a:t>Logging Tables</a:t>
            </a:r>
          </a:p>
        </p:txBody>
      </p:sp>
      <p:sp>
        <p:nvSpPr>
          <p:cNvPr id="8" name="TextBox 7">
            <a:extLst>
              <a:ext uri="{FF2B5EF4-FFF2-40B4-BE49-F238E27FC236}">
                <a16:creationId xmlns:a16="http://schemas.microsoft.com/office/drawing/2014/main" id="{E758DC01-E808-A54D-8BB1-AB964E144490}"/>
              </a:ext>
            </a:extLst>
          </p:cNvPr>
          <p:cNvSpPr txBox="1"/>
          <p:nvPr/>
        </p:nvSpPr>
        <p:spPr>
          <a:xfrm>
            <a:off x="3542714" y="1773988"/>
            <a:ext cx="2205279" cy="215444"/>
          </a:xfrm>
          <a:prstGeom prst="rect">
            <a:avLst/>
          </a:prstGeom>
          <a:noFill/>
          <a:ln>
            <a:solidFill>
              <a:schemeClr val="tx1"/>
            </a:solidFill>
          </a:ln>
        </p:spPr>
        <p:txBody>
          <a:bodyPr wrap="square" rtlCol="0">
            <a:spAutoFit/>
          </a:bodyPr>
          <a:lstStyle/>
          <a:p>
            <a:r>
              <a:rPr lang="en-US" sz="800" dirty="0"/>
              <a:t>METRICS_CIS_WORKFLOW</a:t>
            </a:r>
          </a:p>
        </p:txBody>
      </p:sp>
      <p:sp>
        <p:nvSpPr>
          <p:cNvPr id="9" name="TextBox 8">
            <a:extLst>
              <a:ext uri="{FF2B5EF4-FFF2-40B4-BE49-F238E27FC236}">
                <a16:creationId xmlns:a16="http://schemas.microsoft.com/office/drawing/2014/main" id="{0F7B37E8-6782-AE46-97DD-8BBC9E22CF08}"/>
              </a:ext>
            </a:extLst>
          </p:cNvPr>
          <p:cNvSpPr txBox="1"/>
          <p:nvPr/>
        </p:nvSpPr>
        <p:spPr>
          <a:xfrm>
            <a:off x="3542713" y="2218647"/>
            <a:ext cx="2205280" cy="215444"/>
          </a:xfrm>
          <a:prstGeom prst="rect">
            <a:avLst/>
          </a:prstGeom>
          <a:noFill/>
          <a:ln>
            <a:solidFill>
              <a:schemeClr val="tx1"/>
            </a:solidFill>
          </a:ln>
        </p:spPr>
        <p:txBody>
          <a:bodyPr wrap="square" rtlCol="0">
            <a:spAutoFit/>
          </a:bodyPr>
          <a:lstStyle/>
          <a:p>
            <a:r>
              <a:rPr lang="en-US" sz="800" dirty="0"/>
              <a:t>METRICS_EVENT_REG_LOG</a:t>
            </a:r>
          </a:p>
        </p:txBody>
      </p:sp>
      <p:sp>
        <p:nvSpPr>
          <p:cNvPr id="10" name="TextBox 9">
            <a:extLst>
              <a:ext uri="{FF2B5EF4-FFF2-40B4-BE49-F238E27FC236}">
                <a16:creationId xmlns:a16="http://schemas.microsoft.com/office/drawing/2014/main" id="{91E44929-6051-4045-A963-40266C3787D0}"/>
              </a:ext>
            </a:extLst>
          </p:cNvPr>
          <p:cNvSpPr txBox="1"/>
          <p:nvPr/>
        </p:nvSpPr>
        <p:spPr>
          <a:xfrm>
            <a:off x="3542713" y="2690341"/>
            <a:ext cx="2205281" cy="215444"/>
          </a:xfrm>
          <a:prstGeom prst="rect">
            <a:avLst/>
          </a:prstGeom>
          <a:noFill/>
          <a:ln>
            <a:solidFill>
              <a:schemeClr val="tx1"/>
            </a:solidFill>
          </a:ln>
        </p:spPr>
        <p:txBody>
          <a:bodyPr wrap="square" rtlCol="0">
            <a:spAutoFit/>
          </a:bodyPr>
          <a:lstStyle/>
          <a:p>
            <a:r>
              <a:rPr lang="en-US" sz="800" dirty="0"/>
              <a:t>METRICS_EVENT_REG_LOG_LINEAGE</a:t>
            </a:r>
          </a:p>
        </p:txBody>
      </p:sp>
      <p:sp>
        <p:nvSpPr>
          <p:cNvPr id="11" name="TextBox 10">
            <a:extLst>
              <a:ext uri="{FF2B5EF4-FFF2-40B4-BE49-F238E27FC236}">
                <a16:creationId xmlns:a16="http://schemas.microsoft.com/office/drawing/2014/main" id="{906F9079-1DE3-AB4A-B7BE-188C8D3251B1}"/>
              </a:ext>
            </a:extLst>
          </p:cNvPr>
          <p:cNvSpPr txBox="1"/>
          <p:nvPr/>
        </p:nvSpPr>
        <p:spPr>
          <a:xfrm>
            <a:off x="3542714" y="3125237"/>
            <a:ext cx="2205279" cy="215444"/>
          </a:xfrm>
          <a:prstGeom prst="rect">
            <a:avLst/>
          </a:prstGeom>
          <a:noFill/>
          <a:ln>
            <a:solidFill>
              <a:schemeClr val="tx1"/>
            </a:solidFill>
          </a:ln>
        </p:spPr>
        <p:txBody>
          <a:bodyPr wrap="square" rtlCol="0">
            <a:spAutoFit/>
          </a:bodyPr>
          <a:lstStyle/>
          <a:p>
            <a:r>
              <a:rPr lang="en-US" sz="800" dirty="0"/>
              <a:t>METRICS_JOB_DETAILS</a:t>
            </a:r>
          </a:p>
        </p:txBody>
      </p:sp>
      <p:sp>
        <p:nvSpPr>
          <p:cNvPr id="13" name="TextBox 12">
            <a:extLst>
              <a:ext uri="{FF2B5EF4-FFF2-40B4-BE49-F238E27FC236}">
                <a16:creationId xmlns:a16="http://schemas.microsoft.com/office/drawing/2014/main" id="{34AD87B4-27E3-304C-9D75-2EB54D5FDE57}"/>
              </a:ext>
            </a:extLst>
          </p:cNvPr>
          <p:cNvSpPr txBox="1"/>
          <p:nvPr/>
        </p:nvSpPr>
        <p:spPr>
          <a:xfrm>
            <a:off x="487544" y="2232164"/>
            <a:ext cx="2092751" cy="215444"/>
          </a:xfrm>
          <a:prstGeom prst="rect">
            <a:avLst/>
          </a:prstGeom>
          <a:noFill/>
          <a:ln>
            <a:solidFill>
              <a:schemeClr val="tx1"/>
            </a:solidFill>
          </a:ln>
        </p:spPr>
        <p:txBody>
          <a:bodyPr wrap="square" rtlCol="0">
            <a:spAutoFit/>
          </a:bodyPr>
          <a:lstStyle/>
          <a:p>
            <a:r>
              <a:rPr lang="en-US" sz="800" dirty="0"/>
              <a:t>METRICS_CPU_MEMORY_CHECKER</a:t>
            </a:r>
          </a:p>
        </p:txBody>
      </p:sp>
      <p:sp>
        <p:nvSpPr>
          <p:cNvPr id="14" name="TextBox 13">
            <a:extLst>
              <a:ext uri="{FF2B5EF4-FFF2-40B4-BE49-F238E27FC236}">
                <a16:creationId xmlns:a16="http://schemas.microsoft.com/office/drawing/2014/main" id="{5E20FDC5-B41E-014B-8745-BFFC52697B05}"/>
              </a:ext>
            </a:extLst>
          </p:cNvPr>
          <p:cNvSpPr txBox="1"/>
          <p:nvPr/>
        </p:nvSpPr>
        <p:spPr>
          <a:xfrm>
            <a:off x="487544" y="2690341"/>
            <a:ext cx="2092751" cy="215444"/>
          </a:xfrm>
          <a:prstGeom prst="rect">
            <a:avLst/>
          </a:prstGeom>
          <a:noFill/>
          <a:ln>
            <a:solidFill>
              <a:schemeClr val="tx1"/>
            </a:solidFill>
          </a:ln>
        </p:spPr>
        <p:txBody>
          <a:bodyPr wrap="square" rtlCol="0">
            <a:spAutoFit/>
          </a:bodyPr>
          <a:lstStyle/>
          <a:p>
            <a:r>
              <a:rPr lang="en-US" sz="800" dirty="0"/>
              <a:t>METRICS_LOG_DISK</a:t>
            </a:r>
          </a:p>
        </p:txBody>
      </p:sp>
      <p:sp>
        <p:nvSpPr>
          <p:cNvPr id="15" name="TextBox 14">
            <a:extLst>
              <a:ext uri="{FF2B5EF4-FFF2-40B4-BE49-F238E27FC236}">
                <a16:creationId xmlns:a16="http://schemas.microsoft.com/office/drawing/2014/main" id="{EAB6DC87-CF16-FA46-94F9-ED5D52B4B4F2}"/>
              </a:ext>
            </a:extLst>
          </p:cNvPr>
          <p:cNvSpPr txBox="1"/>
          <p:nvPr/>
        </p:nvSpPr>
        <p:spPr>
          <a:xfrm>
            <a:off x="487544" y="3125237"/>
            <a:ext cx="2092751" cy="215444"/>
          </a:xfrm>
          <a:prstGeom prst="rect">
            <a:avLst/>
          </a:prstGeom>
          <a:noFill/>
          <a:ln>
            <a:solidFill>
              <a:schemeClr val="tx1"/>
            </a:solidFill>
          </a:ln>
        </p:spPr>
        <p:txBody>
          <a:bodyPr wrap="square" rtlCol="0">
            <a:spAutoFit/>
          </a:bodyPr>
          <a:lstStyle/>
          <a:p>
            <a:r>
              <a:rPr lang="en-US" sz="800" dirty="0"/>
              <a:t>METRICS_LOG_IO</a:t>
            </a:r>
          </a:p>
        </p:txBody>
      </p:sp>
      <p:sp>
        <p:nvSpPr>
          <p:cNvPr id="16" name="TextBox 15">
            <a:extLst>
              <a:ext uri="{FF2B5EF4-FFF2-40B4-BE49-F238E27FC236}">
                <a16:creationId xmlns:a16="http://schemas.microsoft.com/office/drawing/2014/main" id="{0C769CAA-D70C-0240-8EAB-90984F4EA10B}"/>
              </a:ext>
            </a:extLst>
          </p:cNvPr>
          <p:cNvSpPr txBox="1"/>
          <p:nvPr/>
        </p:nvSpPr>
        <p:spPr>
          <a:xfrm>
            <a:off x="487544" y="3560132"/>
            <a:ext cx="2092751" cy="215444"/>
          </a:xfrm>
          <a:prstGeom prst="rect">
            <a:avLst/>
          </a:prstGeom>
          <a:noFill/>
          <a:ln>
            <a:solidFill>
              <a:schemeClr val="tx1"/>
            </a:solidFill>
          </a:ln>
        </p:spPr>
        <p:txBody>
          <a:bodyPr wrap="square" rtlCol="0">
            <a:spAutoFit/>
          </a:bodyPr>
          <a:lstStyle/>
          <a:p>
            <a:r>
              <a:rPr lang="en-US" sz="800" dirty="0"/>
              <a:t>METRICS_LOG_MEMORY</a:t>
            </a:r>
          </a:p>
        </p:txBody>
      </p:sp>
      <p:sp>
        <p:nvSpPr>
          <p:cNvPr id="17" name="TextBox 16">
            <a:extLst>
              <a:ext uri="{FF2B5EF4-FFF2-40B4-BE49-F238E27FC236}">
                <a16:creationId xmlns:a16="http://schemas.microsoft.com/office/drawing/2014/main" id="{F5B8A676-AE87-6248-8AA8-2464C7CA9C15}"/>
              </a:ext>
            </a:extLst>
          </p:cNvPr>
          <p:cNvSpPr txBox="1"/>
          <p:nvPr/>
        </p:nvSpPr>
        <p:spPr>
          <a:xfrm>
            <a:off x="487543" y="3995028"/>
            <a:ext cx="2092751" cy="215444"/>
          </a:xfrm>
          <a:prstGeom prst="rect">
            <a:avLst/>
          </a:prstGeom>
          <a:noFill/>
          <a:ln>
            <a:solidFill>
              <a:schemeClr val="tx1"/>
            </a:solidFill>
          </a:ln>
        </p:spPr>
        <p:txBody>
          <a:bodyPr wrap="square" rtlCol="0">
            <a:spAutoFit/>
          </a:bodyPr>
          <a:lstStyle/>
          <a:p>
            <a:r>
              <a:rPr lang="en-US" sz="800" dirty="0"/>
              <a:t>METRICS_SYS_CACHES</a:t>
            </a:r>
          </a:p>
        </p:txBody>
      </p:sp>
      <p:sp>
        <p:nvSpPr>
          <p:cNvPr id="18" name="TextBox 17">
            <a:extLst>
              <a:ext uri="{FF2B5EF4-FFF2-40B4-BE49-F238E27FC236}">
                <a16:creationId xmlns:a16="http://schemas.microsoft.com/office/drawing/2014/main" id="{9A790C4B-7C53-A348-8163-C91E3DA04C5E}"/>
              </a:ext>
            </a:extLst>
          </p:cNvPr>
          <p:cNvSpPr txBox="1"/>
          <p:nvPr/>
        </p:nvSpPr>
        <p:spPr>
          <a:xfrm>
            <a:off x="487543" y="4429924"/>
            <a:ext cx="2092751" cy="215444"/>
          </a:xfrm>
          <a:prstGeom prst="rect">
            <a:avLst/>
          </a:prstGeom>
          <a:noFill/>
          <a:ln>
            <a:solidFill>
              <a:schemeClr val="tx1"/>
            </a:solidFill>
          </a:ln>
        </p:spPr>
        <p:txBody>
          <a:bodyPr wrap="square" rtlCol="0">
            <a:spAutoFit/>
          </a:bodyPr>
          <a:lstStyle/>
          <a:p>
            <a:r>
              <a:rPr lang="en-US" sz="800" dirty="0"/>
              <a:t>METRICS_SYS_DATASOURCES</a:t>
            </a:r>
          </a:p>
        </p:txBody>
      </p:sp>
      <p:sp>
        <p:nvSpPr>
          <p:cNvPr id="21" name="TextBox 20">
            <a:extLst>
              <a:ext uri="{FF2B5EF4-FFF2-40B4-BE49-F238E27FC236}">
                <a16:creationId xmlns:a16="http://schemas.microsoft.com/office/drawing/2014/main" id="{B5C09F79-A429-8942-A064-40152D88CAD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a:t>
            </a:r>
          </a:p>
        </p:txBody>
      </p:sp>
      <p:sp>
        <p:nvSpPr>
          <p:cNvPr id="22" name="TextBox 21">
            <a:extLst>
              <a:ext uri="{FF2B5EF4-FFF2-40B4-BE49-F238E27FC236}">
                <a16:creationId xmlns:a16="http://schemas.microsoft.com/office/drawing/2014/main" id="{E220BF56-438C-314A-AF46-777628256A54}"/>
              </a:ext>
            </a:extLst>
          </p:cNvPr>
          <p:cNvSpPr txBox="1"/>
          <p:nvPr/>
        </p:nvSpPr>
        <p:spPr>
          <a:xfrm>
            <a:off x="6470621" y="1579027"/>
            <a:ext cx="2205279" cy="215444"/>
          </a:xfrm>
          <a:prstGeom prst="rect">
            <a:avLst/>
          </a:prstGeom>
          <a:noFill/>
          <a:ln>
            <a:solidFill>
              <a:schemeClr val="tx1"/>
            </a:solidFill>
          </a:ln>
        </p:spPr>
        <p:txBody>
          <a:bodyPr wrap="square" rtlCol="0">
            <a:spAutoFit/>
          </a:bodyPr>
          <a:lstStyle/>
          <a:p>
            <a:r>
              <a:rPr lang="en-US" sz="800" dirty="0"/>
              <a:t>P_METRICS_ALL_TABLES</a:t>
            </a:r>
          </a:p>
        </p:txBody>
      </p:sp>
      <p:sp>
        <p:nvSpPr>
          <p:cNvPr id="23" name="TextBox 22">
            <a:extLst>
              <a:ext uri="{FF2B5EF4-FFF2-40B4-BE49-F238E27FC236}">
                <a16:creationId xmlns:a16="http://schemas.microsoft.com/office/drawing/2014/main" id="{29EE7976-9DAA-9143-9F12-22D4959E0FF4}"/>
              </a:ext>
            </a:extLst>
          </p:cNvPr>
          <p:cNvSpPr txBox="1"/>
          <p:nvPr/>
        </p:nvSpPr>
        <p:spPr>
          <a:xfrm>
            <a:off x="6470620" y="1840885"/>
            <a:ext cx="2205279" cy="215444"/>
          </a:xfrm>
          <a:prstGeom prst="rect">
            <a:avLst/>
          </a:prstGeom>
          <a:noFill/>
          <a:ln>
            <a:solidFill>
              <a:schemeClr val="tx1"/>
            </a:solidFill>
          </a:ln>
        </p:spPr>
        <p:txBody>
          <a:bodyPr wrap="square" rtlCol="0">
            <a:spAutoFit/>
          </a:bodyPr>
          <a:lstStyle/>
          <a:p>
            <a:r>
              <a:rPr lang="en-US" sz="800" dirty="0"/>
              <a:t>P_METRICS_DELETE_COLLECTION</a:t>
            </a:r>
          </a:p>
        </p:txBody>
      </p:sp>
      <p:sp>
        <p:nvSpPr>
          <p:cNvPr id="19" name="TextBox 18">
            <a:extLst>
              <a:ext uri="{FF2B5EF4-FFF2-40B4-BE49-F238E27FC236}">
                <a16:creationId xmlns:a16="http://schemas.microsoft.com/office/drawing/2014/main" id="{F54D36D7-2B4A-374E-8538-DBECAA23D639}"/>
              </a:ext>
            </a:extLst>
          </p:cNvPr>
          <p:cNvSpPr txBox="1"/>
          <p:nvPr/>
        </p:nvSpPr>
        <p:spPr>
          <a:xfrm>
            <a:off x="3535479" y="3543373"/>
            <a:ext cx="2205279" cy="215444"/>
          </a:xfrm>
          <a:prstGeom prst="rect">
            <a:avLst/>
          </a:prstGeom>
          <a:noFill/>
          <a:ln>
            <a:solidFill>
              <a:schemeClr val="tx1"/>
            </a:solidFill>
          </a:ln>
        </p:spPr>
        <p:txBody>
          <a:bodyPr wrap="square" rtlCol="0">
            <a:spAutoFit/>
          </a:bodyPr>
          <a:lstStyle/>
          <a:p>
            <a:r>
              <a:rPr lang="en-US" sz="800" dirty="0"/>
              <a:t>METRICS_JOB_DELETE_CHECK</a:t>
            </a:r>
          </a:p>
        </p:txBody>
      </p:sp>
      <p:sp>
        <p:nvSpPr>
          <p:cNvPr id="20" name="Title 1">
            <a:extLst>
              <a:ext uri="{FF2B5EF4-FFF2-40B4-BE49-F238E27FC236}">
                <a16:creationId xmlns:a16="http://schemas.microsoft.com/office/drawing/2014/main" id="{7BBA20CB-B2E8-4FDE-8432-BB6F39694CAD}"/>
              </a:ext>
            </a:extLst>
          </p:cNvPr>
          <p:cNvSpPr>
            <a:spLocks noGrp="1"/>
          </p:cNvSpPr>
          <p:nvPr>
            <p:ph type="title"/>
          </p:nvPr>
        </p:nvSpPr>
        <p:spPr>
          <a:xfrm>
            <a:off x="1466028" y="100535"/>
            <a:ext cx="7594342" cy="523875"/>
          </a:xfrm>
        </p:spPr>
        <p:txBody>
          <a:bodyPr/>
          <a:lstStyle/>
          <a:p>
            <a:r>
              <a:rPr lang="en-US" dirty="0"/>
              <a:t>KPImetrics “Supporting” Table Relationships</a:t>
            </a:r>
          </a:p>
        </p:txBody>
      </p:sp>
      <p:sp>
        <p:nvSpPr>
          <p:cNvPr id="25" name="TextBox 24">
            <a:extLst>
              <a:ext uri="{FF2B5EF4-FFF2-40B4-BE49-F238E27FC236}">
                <a16:creationId xmlns:a16="http://schemas.microsoft.com/office/drawing/2014/main" id="{9F3FD692-814C-473E-AB5B-0C68D239217F}"/>
              </a:ext>
            </a:extLst>
          </p:cNvPr>
          <p:cNvSpPr txBox="1"/>
          <p:nvPr/>
        </p:nvSpPr>
        <p:spPr>
          <a:xfrm>
            <a:off x="6470621" y="2105379"/>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26" name="TextBox 25">
            <a:extLst>
              <a:ext uri="{FF2B5EF4-FFF2-40B4-BE49-F238E27FC236}">
                <a16:creationId xmlns:a16="http://schemas.microsoft.com/office/drawing/2014/main" id="{003C3A24-6530-436E-AB0D-3CFBA64FBB97}"/>
              </a:ext>
            </a:extLst>
          </p:cNvPr>
          <p:cNvSpPr txBox="1"/>
          <p:nvPr/>
        </p:nvSpPr>
        <p:spPr>
          <a:xfrm>
            <a:off x="6470621" y="2358961"/>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364942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86251"/>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5714"/>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7173"/>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7393"/>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71662"/>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40797"/>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70794"/>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41240"/>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03964"/>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used in leap </a:t>
            </a:r>
            <a:r>
              <a:rPr lang="en-US" sz="800" dirty="0"/>
              <a:t>years.</a:t>
            </a:r>
          </a:p>
        </p:txBody>
      </p:sp>
      <p:sp>
        <p:nvSpPr>
          <p:cNvPr id="251" name="TextBox 250">
            <a:extLst>
              <a:ext uri="{FF2B5EF4-FFF2-40B4-BE49-F238E27FC236}">
                <a16:creationId xmlns:a16="http://schemas.microsoft.com/office/drawing/2014/main" id="{F6235281-433C-4B73-86DB-553C3E428948}"/>
              </a:ext>
            </a:extLst>
          </p:cNvPr>
          <p:cNvSpPr txBox="1"/>
          <p:nvPr/>
        </p:nvSpPr>
        <p:spPr>
          <a:xfrm>
            <a:off x="161040" y="1921254"/>
            <a:ext cx="2231474" cy="215444"/>
          </a:xfrm>
          <a:prstGeom prst="rect">
            <a:avLst/>
          </a:prstGeom>
          <a:noFill/>
          <a:ln>
            <a:solidFill>
              <a:schemeClr val="tx1"/>
            </a:solidFill>
          </a:ln>
        </p:spPr>
        <p:txBody>
          <a:bodyPr wrap="square" rtlCol="0">
            <a:spAutoFit/>
          </a:bodyPr>
          <a:lstStyle/>
          <a:p>
            <a:r>
              <a:rPr lang="en-US" sz="800" dirty="0"/>
              <a:t>METRICS_LDAP_PERSON</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2153128"/>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397004"/>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635271"/>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883296"/>
            <a:ext cx="2231474" cy="215444"/>
          </a:xfrm>
          <a:prstGeom prst="rect">
            <a:avLst/>
          </a:prstGeom>
          <a:noFill/>
          <a:ln>
            <a:solidFill>
              <a:schemeClr val="tx1"/>
            </a:solidFill>
          </a:ln>
        </p:spPr>
        <p:txBody>
          <a:bodyPr wrap="square" rtlCol="0">
            <a:spAutoFit/>
          </a:bodyPr>
          <a:lstStyle/>
          <a:p>
            <a:r>
              <a:rPr lang="en-US" sz="800" dirty="0"/>
              <a:t>METRICS_SQL_CONTROL</a:t>
            </a:r>
          </a:p>
        </p:txBody>
      </p:sp>
    </p:spTree>
    <p:extLst>
      <p:ext uri="{BB962C8B-B14F-4D97-AF65-F5344CB8AC3E}">
        <p14:creationId xmlns:p14="http://schemas.microsoft.com/office/powerpoint/2010/main" val="21973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86251"/>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6" y="1015105"/>
            <a:ext cx="1042687"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2042"/>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3501"/>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3721"/>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83230"/>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52365"/>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82362"/>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52808"/>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15532"/>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
        <p:nvSpPr>
          <p:cNvPr id="251" name="TextBox 250">
            <a:extLst>
              <a:ext uri="{FF2B5EF4-FFF2-40B4-BE49-F238E27FC236}">
                <a16:creationId xmlns:a16="http://schemas.microsoft.com/office/drawing/2014/main" id="{F6235281-433C-4B73-86DB-553C3E428948}"/>
              </a:ext>
            </a:extLst>
          </p:cNvPr>
          <p:cNvSpPr txBox="1"/>
          <p:nvPr/>
        </p:nvSpPr>
        <p:spPr>
          <a:xfrm>
            <a:off x="161040" y="1921254"/>
            <a:ext cx="2231474" cy="215444"/>
          </a:xfrm>
          <a:prstGeom prst="rect">
            <a:avLst/>
          </a:prstGeom>
          <a:noFill/>
          <a:ln>
            <a:solidFill>
              <a:schemeClr val="tx1"/>
            </a:solidFill>
          </a:ln>
        </p:spPr>
        <p:txBody>
          <a:bodyPr wrap="square" rtlCol="0">
            <a:spAutoFit/>
          </a:bodyPr>
          <a:lstStyle/>
          <a:p>
            <a:r>
              <a:rPr lang="en-US" sz="800" dirty="0"/>
              <a:t>METRICS_LDAP_PERSON</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2153128"/>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397004"/>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635271"/>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883296"/>
            <a:ext cx="2231474" cy="215444"/>
          </a:xfrm>
          <a:prstGeom prst="rect">
            <a:avLst/>
          </a:prstGeom>
          <a:noFill/>
          <a:ln>
            <a:solidFill>
              <a:schemeClr val="tx1"/>
            </a:solidFill>
          </a:ln>
        </p:spPr>
        <p:txBody>
          <a:bodyPr wrap="square" rtlCol="0">
            <a:spAutoFit/>
          </a:bodyPr>
          <a:lstStyle/>
          <a:p>
            <a:r>
              <a:rPr lang="en-US" sz="800" dirty="0"/>
              <a:t>METRICS_SQL_CONTROL</a:t>
            </a:r>
          </a:p>
        </p:txBody>
      </p:sp>
      <p:grpSp>
        <p:nvGrpSpPr>
          <p:cNvPr id="203" name="Group 202">
            <a:extLst>
              <a:ext uri="{FF2B5EF4-FFF2-40B4-BE49-F238E27FC236}">
                <a16:creationId xmlns:a16="http://schemas.microsoft.com/office/drawing/2014/main" id="{E3E36275-5A38-4070-A083-12B09FED6147}"/>
              </a:ext>
            </a:extLst>
          </p:cNvPr>
          <p:cNvGrpSpPr/>
          <p:nvPr/>
        </p:nvGrpSpPr>
        <p:grpSpPr>
          <a:xfrm>
            <a:off x="5301729" y="1463499"/>
            <a:ext cx="325680" cy="199839"/>
            <a:chOff x="1410492" y="4426212"/>
            <a:chExt cx="496121" cy="290966"/>
          </a:xfrm>
        </p:grpSpPr>
        <p:sp>
          <p:nvSpPr>
            <p:cNvPr id="204" name="TextBox 203">
              <a:extLst>
                <a:ext uri="{FF2B5EF4-FFF2-40B4-BE49-F238E27FC236}">
                  <a16:creationId xmlns:a16="http://schemas.microsoft.com/office/drawing/2014/main" id="{9695ED29-0A7A-471D-BBD9-2F4A55BA399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5" name="Straight Connector 204">
              <a:extLst>
                <a:ext uri="{FF2B5EF4-FFF2-40B4-BE49-F238E27FC236}">
                  <a16:creationId xmlns:a16="http://schemas.microsoft.com/office/drawing/2014/main" id="{92EABA9D-4105-4574-936C-C9013DA86E5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D6388E-1F36-4B14-879A-C341AD0313D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08C0EB6D-A49B-4753-9752-039AE798C3E1}"/>
              </a:ext>
            </a:extLst>
          </p:cNvPr>
          <p:cNvGrpSpPr/>
          <p:nvPr/>
        </p:nvGrpSpPr>
        <p:grpSpPr>
          <a:xfrm>
            <a:off x="5295847" y="1740191"/>
            <a:ext cx="325680" cy="174127"/>
            <a:chOff x="1410492" y="4426212"/>
            <a:chExt cx="496121" cy="290966"/>
          </a:xfrm>
        </p:grpSpPr>
        <p:sp>
          <p:nvSpPr>
            <p:cNvPr id="208" name="TextBox 207">
              <a:extLst>
                <a:ext uri="{FF2B5EF4-FFF2-40B4-BE49-F238E27FC236}">
                  <a16:creationId xmlns:a16="http://schemas.microsoft.com/office/drawing/2014/main" id="{3B68979A-9238-4ABB-84F8-DCAE4CF36EB2}"/>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9" name="Straight Connector 208">
              <a:extLst>
                <a:ext uri="{FF2B5EF4-FFF2-40B4-BE49-F238E27FC236}">
                  <a16:creationId xmlns:a16="http://schemas.microsoft.com/office/drawing/2014/main" id="{C72A7D38-AA94-4A07-83CB-EDCB090D677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6FE729D-E912-4D5C-AFCB-EBD5C97E0D4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B936814D-68F6-4D04-A290-C92873DDD59A}"/>
              </a:ext>
            </a:extLst>
          </p:cNvPr>
          <p:cNvGrpSpPr/>
          <p:nvPr/>
        </p:nvGrpSpPr>
        <p:grpSpPr>
          <a:xfrm>
            <a:off x="5295848" y="1973396"/>
            <a:ext cx="325680" cy="174127"/>
            <a:chOff x="1410492" y="4426212"/>
            <a:chExt cx="496121" cy="290966"/>
          </a:xfrm>
        </p:grpSpPr>
        <p:sp>
          <p:nvSpPr>
            <p:cNvPr id="212" name="TextBox 211">
              <a:extLst>
                <a:ext uri="{FF2B5EF4-FFF2-40B4-BE49-F238E27FC236}">
                  <a16:creationId xmlns:a16="http://schemas.microsoft.com/office/drawing/2014/main" id="{8DF6821C-F797-4248-8DBF-0D8A6BB5ED5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3" name="Straight Connector 212">
              <a:extLst>
                <a:ext uri="{FF2B5EF4-FFF2-40B4-BE49-F238E27FC236}">
                  <a16:creationId xmlns:a16="http://schemas.microsoft.com/office/drawing/2014/main" id="{249C3576-FD1D-43B1-ABE4-63D3B9FEC0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3E6FAA-EE8E-487D-AAA8-30CACDF4814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27A21E7D-AEBB-409B-895E-F9DB8B35F17D}"/>
              </a:ext>
            </a:extLst>
          </p:cNvPr>
          <p:cNvGrpSpPr/>
          <p:nvPr/>
        </p:nvGrpSpPr>
        <p:grpSpPr>
          <a:xfrm>
            <a:off x="5293826" y="2352965"/>
            <a:ext cx="325680" cy="174127"/>
            <a:chOff x="1410492" y="4426212"/>
            <a:chExt cx="496121" cy="290966"/>
          </a:xfrm>
        </p:grpSpPr>
        <p:sp>
          <p:nvSpPr>
            <p:cNvPr id="216" name="TextBox 215">
              <a:extLst>
                <a:ext uri="{FF2B5EF4-FFF2-40B4-BE49-F238E27FC236}">
                  <a16:creationId xmlns:a16="http://schemas.microsoft.com/office/drawing/2014/main" id="{01B31BCC-D637-4270-9135-AF83DC18902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7" name="Straight Connector 216">
              <a:extLst>
                <a:ext uri="{FF2B5EF4-FFF2-40B4-BE49-F238E27FC236}">
                  <a16:creationId xmlns:a16="http://schemas.microsoft.com/office/drawing/2014/main" id="{AFDF2F93-5260-49B9-A45C-43B028A3629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AA94DC8-0A70-4CCD-9533-5C864131B268}"/>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09D66D3A-73FB-4DA4-BF57-71D1F2C08AD4}"/>
              </a:ext>
            </a:extLst>
          </p:cNvPr>
          <p:cNvGrpSpPr/>
          <p:nvPr/>
        </p:nvGrpSpPr>
        <p:grpSpPr>
          <a:xfrm>
            <a:off x="5298004" y="2751548"/>
            <a:ext cx="325680" cy="174127"/>
            <a:chOff x="1410492" y="4426212"/>
            <a:chExt cx="496121" cy="290966"/>
          </a:xfrm>
        </p:grpSpPr>
        <p:sp>
          <p:nvSpPr>
            <p:cNvPr id="220" name="TextBox 219">
              <a:extLst>
                <a:ext uri="{FF2B5EF4-FFF2-40B4-BE49-F238E27FC236}">
                  <a16:creationId xmlns:a16="http://schemas.microsoft.com/office/drawing/2014/main" id="{A0400E7A-54BE-466B-AC8D-ABA3F9D140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1" name="Straight Connector 220">
              <a:extLst>
                <a:ext uri="{FF2B5EF4-FFF2-40B4-BE49-F238E27FC236}">
                  <a16:creationId xmlns:a16="http://schemas.microsoft.com/office/drawing/2014/main" id="{69B3FDB9-B195-43BC-883A-2894E01C4F47}"/>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4C3B17A-A501-401B-8256-662F509C11E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F2E222F3-44BC-4ABB-AA85-EEF6F6512129}"/>
              </a:ext>
            </a:extLst>
          </p:cNvPr>
          <p:cNvGrpSpPr/>
          <p:nvPr/>
        </p:nvGrpSpPr>
        <p:grpSpPr>
          <a:xfrm>
            <a:off x="5297841" y="3147620"/>
            <a:ext cx="325680" cy="174127"/>
            <a:chOff x="1410492" y="4426212"/>
            <a:chExt cx="496121" cy="290966"/>
          </a:xfrm>
        </p:grpSpPr>
        <p:sp>
          <p:nvSpPr>
            <p:cNvPr id="224" name="TextBox 223">
              <a:extLst>
                <a:ext uri="{FF2B5EF4-FFF2-40B4-BE49-F238E27FC236}">
                  <a16:creationId xmlns:a16="http://schemas.microsoft.com/office/drawing/2014/main" id="{442F3146-B6D4-4C9B-819D-D23B8C4CED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5" name="Straight Connector 224">
              <a:extLst>
                <a:ext uri="{FF2B5EF4-FFF2-40B4-BE49-F238E27FC236}">
                  <a16:creationId xmlns:a16="http://schemas.microsoft.com/office/drawing/2014/main" id="{4EE5F373-8622-469F-AF8B-700F41CEF40F}"/>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7056965-D195-4B33-8847-355667B38B6D}"/>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835A0E02-EFE4-4E33-9ED1-71CC08D3FD07}"/>
              </a:ext>
            </a:extLst>
          </p:cNvPr>
          <p:cNvGrpSpPr/>
          <p:nvPr/>
        </p:nvGrpSpPr>
        <p:grpSpPr>
          <a:xfrm>
            <a:off x="5302968" y="3526072"/>
            <a:ext cx="325680" cy="174127"/>
            <a:chOff x="1410492" y="4426212"/>
            <a:chExt cx="496121" cy="290966"/>
          </a:xfrm>
        </p:grpSpPr>
        <p:sp>
          <p:nvSpPr>
            <p:cNvPr id="228" name="TextBox 227">
              <a:extLst>
                <a:ext uri="{FF2B5EF4-FFF2-40B4-BE49-F238E27FC236}">
                  <a16:creationId xmlns:a16="http://schemas.microsoft.com/office/drawing/2014/main" id="{C335655B-D627-425C-B0D3-3A8EC2A26B49}"/>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9" name="Straight Connector 228">
              <a:extLst>
                <a:ext uri="{FF2B5EF4-FFF2-40B4-BE49-F238E27FC236}">
                  <a16:creationId xmlns:a16="http://schemas.microsoft.com/office/drawing/2014/main" id="{421C1EEE-FDAB-4F01-AA59-3B931AA2470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B5B4B5A-4132-47ED-A8DD-E7FDA3C1B3C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2752C175-A450-4B62-B365-8B8A45BA97AD}"/>
              </a:ext>
            </a:extLst>
          </p:cNvPr>
          <p:cNvGrpSpPr/>
          <p:nvPr/>
        </p:nvGrpSpPr>
        <p:grpSpPr>
          <a:xfrm>
            <a:off x="5287131" y="3830240"/>
            <a:ext cx="325680" cy="174127"/>
            <a:chOff x="1410492" y="4426212"/>
            <a:chExt cx="496121" cy="290966"/>
          </a:xfrm>
        </p:grpSpPr>
        <p:sp>
          <p:nvSpPr>
            <p:cNvPr id="232" name="TextBox 231">
              <a:extLst>
                <a:ext uri="{FF2B5EF4-FFF2-40B4-BE49-F238E27FC236}">
                  <a16:creationId xmlns:a16="http://schemas.microsoft.com/office/drawing/2014/main" id="{FFE81DB4-C66C-4885-B102-B1762262D4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3" name="Straight Connector 232">
              <a:extLst>
                <a:ext uri="{FF2B5EF4-FFF2-40B4-BE49-F238E27FC236}">
                  <a16:creationId xmlns:a16="http://schemas.microsoft.com/office/drawing/2014/main" id="{F61641DB-CDB5-45E6-9821-C61F2E35CDC1}"/>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2C17D02-8BEF-4F84-AD68-90C9554E31F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a16="http://schemas.microsoft.com/office/drawing/2014/main" id="{F49685AB-8ADA-4079-8C0A-7994C13CAE7F}"/>
              </a:ext>
            </a:extLst>
          </p:cNvPr>
          <p:cNvGrpSpPr/>
          <p:nvPr/>
        </p:nvGrpSpPr>
        <p:grpSpPr>
          <a:xfrm>
            <a:off x="5283371" y="4116114"/>
            <a:ext cx="325680" cy="174127"/>
            <a:chOff x="1410492" y="4426212"/>
            <a:chExt cx="496121" cy="290966"/>
          </a:xfrm>
        </p:grpSpPr>
        <p:sp>
          <p:nvSpPr>
            <p:cNvPr id="236" name="TextBox 235">
              <a:extLst>
                <a:ext uri="{FF2B5EF4-FFF2-40B4-BE49-F238E27FC236}">
                  <a16:creationId xmlns:a16="http://schemas.microsoft.com/office/drawing/2014/main" id="{699025FE-EA6B-4E20-969A-DEBEDC3936B1}"/>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7" name="Straight Connector 236">
              <a:extLst>
                <a:ext uri="{FF2B5EF4-FFF2-40B4-BE49-F238E27FC236}">
                  <a16:creationId xmlns:a16="http://schemas.microsoft.com/office/drawing/2014/main" id="{85109777-3B16-4ECB-9A21-3644A7CC2F3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13A2DFB-196D-42BD-B02E-1A5C877D8C1E}"/>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9" name="Group 238">
            <a:extLst>
              <a:ext uri="{FF2B5EF4-FFF2-40B4-BE49-F238E27FC236}">
                <a16:creationId xmlns:a16="http://schemas.microsoft.com/office/drawing/2014/main" id="{04BD4598-380C-4843-89C6-40C9356FAA72}"/>
              </a:ext>
            </a:extLst>
          </p:cNvPr>
          <p:cNvGrpSpPr/>
          <p:nvPr/>
        </p:nvGrpSpPr>
        <p:grpSpPr>
          <a:xfrm>
            <a:off x="5286577" y="4488343"/>
            <a:ext cx="325680" cy="174127"/>
            <a:chOff x="1410492" y="4426212"/>
            <a:chExt cx="496121" cy="290966"/>
          </a:xfrm>
        </p:grpSpPr>
        <p:sp>
          <p:nvSpPr>
            <p:cNvPr id="240" name="TextBox 239">
              <a:extLst>
                <a:ext uri="{FF2B5EF4-FFF2-40B4-BE49-F238E27FC236}">
                  <a16:creationId xmlns:a16="http://schemas.microsoft.com/office/drawing/2014/main" id="{E2446CC8-237D-42A6-BE38-8DF8580B581F}"/>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1" name="Straight Connector 240">
              <a:extLst>
                <a:ext uri="{FF2B5EF4-FFF2-40B4-BE49-F238E27FC236}">
                  <a16:creationId xmlns:a16="http://schemas.microsoft.com/office/drawing/2014/main" id="{18013A2E-AACA-4EE3-AA7A-F42BD06FC93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16B8BB9-EC2C-4E87-A112-B7492A7EA5D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15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E4D1FB-558E-1648-8837-0F71EB1E0536}"/>
              </a:ext>
            </a:extLst>
          </p:cNvPr>
          <p:cNvSpPr txBox="1"/>
          <p:nvPr/>
        </p:nvSpPr>
        <p:spPr>
          <a:xfrm>
            <a:off x="6534683" y="3363625"/>
            <a:ext cx="2014980"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10" name="TextBox 9">
            <a:extLst>
              <a:ext uri="{FF2B5EF4-FFF2-40B4-BE49-F238E27FC236}">
                <a16:creationId xmlns:a16="http://schemas.microsoft.com/office/drawing/2014/main" id="{97291D57-C76F-0148-8C39-6EFB6242FEE6}"/>
              </a:ext>
            </a:extLst>
          </p:cNvPr>
          <p:cNvSpPr txBox="1"/>
          <p:nvPr/>
        </p:nvSpPr>
        <p:spPr>
          <a:xfrm>
            <a:off x="785601" y="3232068"/>
            <a:ext cx="1975019"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64" name="TextBox 63">
            <a:extLst>
              <a:ext uri="{FF2B5EF4-FFF2-40B4-BE49-F238E27FC236}">
                <a16:creationId xmlns:a16="http://schemas.microsoft.com/office/drawing/2014/main" id="{37DADF54-2941-FA48-B939-94A60B707D56}"/>
              </a:ext>
            </a:extLst>
          </p:cNvPr>
          <p:cNvSpPr txBox="1"/>
          <p:nvPr/>
        </p:nvSpPr>
        <p:spPr>
          <a:xfrm>
            <a:off x="6534176" y="2857017"/>
            <a:ext cx="1954744"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11" name="TextBox 10">
            <a:extLst>
              <a:ext uri="{FF2B5EF4-FFF2-40B4-BE49-F238E27FC236}">
                <a16:creationId xmlns:a16="http://schemas.microsoft.com/office/drawing/2014/main" id="{7B57E8E8-62FA-0949-A9C4-04E44D4154F3}"/>
              </a:ext>
            </a:extLst>
          </p:cNvPr>
          <p:cNvSpPr txBox="1"/>
          <p:nvPr/>
        </p:nvSpPr>
        <p:spPr>
          <a:xfrm>
            <a:off x="3627010" y="1514425"/>
            <a:ext cx="2002721"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2" name="TextBox 11">
            <a:extLst>
              <a:ext uri="{FF2B5EF4-FFF2-40B4-BE49-F238E27FC236}">
                <a16:creationId xmlns:a16="http://schemas.microsoft.com/office/drawing/2014/main" id="{D6CB40C5-F428-DA4C-BE50-9757BD0C87FB}"/>
              </a:ext>
            </a:extLst>
          </p:cNvPr>
          <p:cNvSpPr txBox="1"/>
          <p:nvPr/>
        </p:nvSpPr>
        <p:spPr>
          <a:xfrm>
            <a:off x="785601" y="4081051"/>
            <a:ext cx="1941925"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13" name="TextBox 12">
            <a:extLst>
              <a:ext uri="{FF2B5EF4-FFF2-40B4-BE49-F238E27FC236}">
                <a16:creationId xmlns:a16="http://schemas.microsoft.com/office/drawing/2014/main" id="{187C6DC9-5AFB-2042-8E55-3EEB44074789}"/>
              </a:ext>
            </a:extLst>
          </p:cNvPr>
          <p:cNvSpPr txBox="1"/>
          <p:nvPr/>
        </p:nvSpPr>
        <p:spPr>
          <a:xfrm>
            <a:off x="3627010" y="2098016"/>
            <a:ext cx="2002721"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98" name="TextBox 97">
            <a:extLst>
              <a:ext uri="{FF2B5EF4-FFF2-40B4-BE49-F238E27FC236}">
                <a16:creationId xmlns:a16="http://schemas.microsoft.com/office/drawing/2014/main" id="{0606C785-EDD3-0D4D-A0BE-6EA127CB8D77}"/>
              </a:ext>
            </a:extLst>
          </p:cNvPr>
          <p:cNvSpPr txBox="1"/>
          <p:nvPr/>
        </p:nvSpPr>
        <p:spPr>
          <a:xfrm>
            <a:off x="3627010" y="3234388"/>
            <a:ext cx="2002721"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627010" y="4081050"/>
            <a:ext cx="1991288"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27" name="TextBox 126">
            <a:extLst>
              <a:ext uri="{FF2B5EF4-FFF2-40B4-BE49-F238E27FC236}">
                <a16:creationId xmlns:a16="http://schemas.microsoft.com/office/drawing/2014/main" id="{6D1628D6-3CE5-1D49-9FCD-6977E3933501}"/>
              </a:ext>
            </a:extLst>
          </p:cNvPr>
          <p:cNvSpPr txBox="1"/>
          <p:nvPr/>
        </p:nvSpPr>
        <p:spPr>
          <a:xfrm>
            <a:off x="2848068" y="891039"/>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Metadata</a:t>
            </a:r>
            <a:r>
              <a:rPr lang="en-US" sz="1200" dirty="0"/>
              <a:t> Table Relationship Diagram</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218000" y="1137052"/>
            <a:ext cx="2176706" cy="215444"/>
          </a:xfrm>
          <a:prstGeom prst="rect">
            <a:avLst/>
          </a:prstGeom>
          <a:noFill/>
          <a:ln>
            <a:solidFill>
              <a:schemeClr val="tx1"/>
            </a:solidFill>
          </a:ln>
        </p:spPr>
        <p:txBody>
          <a:bodyPr wrap="square" rtlCol="0">
            <a:spAutoFit/>
          </a:bodyPr>
          <a:lstStyle/>
          <a:p>
            <a:r>
              <a:rPr lang="en-US" sz="800" b="1" u="sng" dirty="0"/>
              <a:t>Lookup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217999" y="1447474"/>
            <a:ext cx="2176706"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221674" y="2164273"/>
            <a:ext cx="2173032"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217999" y="2518484"/>
            <a:ext cx="2176706"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74" name="TextBox 73">
            <a:extLst>
              <a:ext uri="{FF2B5EF4-FFF2-40B4-BE49-F238E27FC236}">
                <a16:creationId xmlns:a16="http://schemas.microsoft.com/office/drawing/2014/main" id="{A12FEFE6-6795-F04F-948F-B26FF0BEA170}"/>
              </a:ext>
            </a:extLst>
          </p:cNvPr>
          <p:cNvSpPr txBox="1"/>
          <p:nvPr/>
        </p:nvSpPr>
        <p:spPr>
          <a:xfrm>
            <a:off x="218000" y="1801900"/>
            <a:ext cx="2176706" cy="215444"/>
          </a:xfrm>
          <a:prstGeom prst="rect">
            <a:avLst/>
          </a:prstGeom>
          <a:noFill/>
          <a:ln>
            <a:solidFill>
              <a:schemeClr val="tx1"/>
            </a:solidFill>
          </a:ln>
        </p:spPr>
        <p:txBody>
          <a:bodyPr wrap="square" rtlCol="0">
            <a:spAutoFit/>
          </a:bodyPr>
          <a:lstStyle/>
          <a:p>
            <a:pPr algn="ctr"/>
            <a:r>
              <a:rPr lang="en-US" sz="800" dirty="0"/>
              <a:t>METADATA_CONST_PATHS</a:t>
            </a:r>
          </a:p>
        </p:txBody>
      </p:sp>
      <p:cxnSp>
        <p:nvCxnSpPr>
          <p:cNvPr id="75" name="Straight Arrow Connector 74">
            <a:extLst>
              <a:ext uri="{FF2B5EF4-FFF2-40B4-BE49-F238E27FC236}">
                <a16:creationId xmlns:a16="http://schemas.microsoft.com/office/drawing/2014/main" id="{006BA848-A6F3-0B43-B049-01CAD6B0CBC1}"/>
              </a:ext>
            </a:extLst>
          </p:cNvPr>
          <p:cNvCxnSpPr>
            <a:cxnSpLocks/>
          </p:cNvCxnSpPr>
          <p:nvPr/>
        </p:nvCxnSpPr>
        <p:spPr>
          <a:xfrm>
            <a:off x="1268840" y="167830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625E478-2C50-6849-9673-2332364F5352}"/>
              </a:ext>
            </a:extLst>
          </p:cNvPr>
          <p:cNvCxnSpPr>
            <a:cxnSpLocks/>
          </p:cNvCxnSpPr>
          <p:nvPr/>
        </p:nvCxnSpPr>
        <p:spPr>
          <a:xfrm>
            <a:off x="1271378" y="204141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93AF7D3-FAF9-9945-9F4B-2421CB96F527}"/>
              </a:ext>
            </a:extLst>
          </p:cNvPr>
          <p:cNvCxnSpPr>
            <a:cxnSpLocks/>
          </p:cNvCxnSpPr>
          <p:nvPr/>
        </p:nvCxnSpPr>
        <p:spPr>
          <a:xfrm>
            <a:off x="1272823" y="239878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EC09E0-C6EC-3044-863E-2FD60D94EC8E}"/>
              </a:ext>
            </a:extLst>
          </p:cNvPr>
          <p:cNvCxnSpPr>
            <a:cxnSpLocks/>
            <a:stCxn id="11" idx="2"/>
            <a:endCxn id="13" idx="0"/>
          </p:cNvCxnSpPr>
          <p:nvPr/>
        </p:nvCxnSpPr>
        <p:spPr>
          <a:xfrm>
            <a:off x="4628371" y="1729869"/>
            <a:ext cx="0" cy="36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953E8A-2140-2448-9B8A-728BFCEBC91A}"/>
              </a:ext>
            </a:extLst>
          </p:cNvPr>
          <p:cNvCxnSpPr>
            <a:cxnSpLocks/>
          </p:cNvCxnSpPr>
          <p:nvPr/>
        </p:nvCxnSpPr>
        <p:spPr>
          <a:xfrm flipV="1">
            <a:off x="4622654" y="2340975"/>
            <a:ext cx="0" cy="90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E0C755-2999-3146-98E4-BCD12828B03A}"/>
              </a:ext>
            </a:extLst>
          </p:cNvPr>
          <p:cNvCxnSpPr>
            <a:cxnSpLocks/>
            <a:endCxn id="99" idx="0"/>
          </p:cNvCxnSpPr>
          <p:nvPr/>
        </p:nvCxnSpPr>
        <p:spPr>
          <a:xfrm>
            <a:off x="4622654" y="3465221"/>
            <a:ext cx="0" cy="61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7808AB9-3CB8-544C-8677-C7AB574B7541}"/>
              </a:ext>
            </a:extLst>
          </p:cNvPr>
          <p:cNvCxnSpPr>
            <a:cxnSpLocks/>
            <a:endCxn id="12" idx="3"/>
          </p:cNvCxnSpPr>
          <p:nvPr/>
        </p:nvCxnSpPr>
        <p:spPr>
          <a:xfrm flipH="1" flipV="1">
            <a:off x="2727526" y="4188773"/>
            <a:ext cx="887926" cy="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52CB705-B5BD-544A-A2EB-CCB572E09198}"/>
              </a:ext>
            </a:extLst>
          </p:cNvPr>
          <p:cNvCxnSpPr>
            <a:cxnSpLocks/>
            <a:stCxn id="98" idx="3"/>
            <a:endCxn id="8" idx="1"/>
          </p:cNvCxnSpPr>
          <p:nvPr/>
        </p:nvCxnSpPr>
        <p:spPr>
          <a:xfrm>
            <a:off x="5629731" y="3342110"/>
            <a:ext cx="904952" cy="12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7906DAF-4B4E-1746-BB51-D44810C70D41}"/>
              </a:ext>
            </a:extLst>
          </p:cNvPr>
          <p:cNvCxnSpPr>
            <a:cxnSpLocks/>
            <a:stCxn id="98" idx="3"/>
            <a:endCxn id="64" idx="1"/>
          </p:cNvCxnSpPr>
          <p:nvPr/>
        </p:nvCxnSpPr>
        <p:spPr>
          <a:xfrm flipV="1">
            <a:off x="5629731" y="2964739"/>
            <a:ext cx="904445" cy="37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D3E53B-8736-D147-9FF5-E953ABAC8E53}"/>
              </a:ext>
            </a:extLst>
          </p:cNvPr>
          <p:cNvCxnSpPr>
            <a:cxnSpLocks/>
            <a:stCxn id="98" idx="1"/>
            <a:endCxn id="10" idx="3"/>
          </p:cNvCxnSpPr>
          <p:nvPr/>
        </p:nvCxnSpPr>
        <p:spPr>
          <a:xfrm flipH="1" flipV="1">
            <a:off x="2760620" y="3339790"/>
            <a:ext cx="866390"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413589-A303-1442-93B6-B2A200F3D7BE}"/>
              </a:ext>
            </a:extLst>
          </p:cNvPr>
          <p:cNvCxnSpPr/>
          <p:nvPr/>
        </p:nvCxnSpPr>
        <p:spPr>
          <a:xfrm>
            <a:off x="1449729" y="2749317"/>
            <a:ext cx="0" cy="4827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F6EBFA-DBC5-A540-9917-B8AFBEE3D1FB}"/>
              </a:ext>
            </a:extLst>
          </p:cNvPr>
          <p:cNvSpPr txBox="1"/>
          <p:nvPr/>
        </p:nvSpPr>
        <p:spPr>
          <a:xfrm>
            <a:off x="6534175" y="4346148"/>
            <a:ext cx="2002721" cy="215444"/>
          </a:xfrm>
          <a:prstGeom prst="rect">
            <a:avLst/>
          </a:prstGeom>
          <a:noFill/>
          <a:ln>
            <a:solidFill>
              <a:schemeClr val="tx1"/>
            </a:solidFill>
          </a:ln>
        </p:spPr>
        <p:txBody>
          <a:bodyPr wrap="square" rtlCol="0">
            <a:spAutoFit/>
          </a:bodyPr>
          <a:lstStyle/>
          <a:p>
            <a:pPr algn="ctr"/>
            <a:r>
              <a:rPr lang="en-US" sz="800" dirty="0"/>
              <a:t>METADATA_ALL_USERS_GROUPS</a:t>
            </a:r>
          </a:p>
        </p:txBody>
      </p:sp>
      <p:sp>
        <p:nvSpPr>
          <p:cNvPr id="29" name="TextBox 28">
            <a:extLst>
              <a:ext uri="{FF2B5EF4-FFF2-40B4-BE49-F238E27FC236}">
                <a16:creationId xmlns:a16="http://schemas.microsoft.com/office/drawing/2014/main" id="{A615B91A-3595-6E40-8ABD-5B152EA140B2}"/>
              </a:ext>
            </a:extLst>
          </p:cNvPr>
          <p:cNvSpPr txBox="1"/>
          <p:nvPr/>
        </p:nvSpPr>
        <p:spPr>
          <a:xfrm>
            <a:off x="6534683" y="3861382"/>
            <a:ext cx="2014980" cy="215444"/>
          </a:xfrm>
          <a:prstGeom prst="rect">
            <a:avLst/>
          </a:prstGeom>
          <a:noFill/>
          <a:ln>
            <a:solidFill>
              <a:schemeClr val="tx1"/>
            </a:solidFill>
          </a:ln>
        </p:spPr>
        <p:txBody>
          <a:bodyPr wrap="square" rtlCol="0">
            <a:spAutoFit/>
          </a:bodyPr>
          <a:lstStyle/>
          <a:p>
            <a:pPr algn="ctr"/>
            <a:r>
              <a:rPr lang="en-US" sz="800" dirty="0"/>
              <a:t>METADATA_PRIVILEGE_USER</a:t>
            </a:r>
          </a:p>
        </p:txBody>
      </p:sp>
      <p:cxnSp>
        <p:nvCxnSpPr>
          <p:cNvPr id="31" name="Straight Arrow Connector 30">
            <a:extLst>
              <a:ext uri="{FF2B5EF4-FFF2-40B4-BE49-F238E27FC236}">
                <a16:creationId xmlns:a16="http://schemas.microsoft.com/office/drawing/2014/main" id="{4691D20D-64AC-3C42-946E-22B45BC13CAD}"/>
              </a:ext>
            </a:extLst>
          </p:cNvPr>
          <p:cNvCxnSpPr>
            <a:cxnSpLocks/>
            <a:stCxn id="8" idx="2"/>
            <a:endCxn id="29" idx="0"/>
          </p:cNvCxnSpPr>
          <p:nvPr/>
        </p:nvCxnSpPr>
        <p:spPr>
          <a:xfrm>
            <a:off x="7542173" y="3579069"/>
            <a:ext cx="0" cy="28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409E27-BF8F-9B4D-A752-AD9703E0CB47}"/>
              </a:ext>
            </a:extLst>
          </p:cNvPr>
          <p:cNvCxnSpPr>
            <a:cxnSpLocks/>
            <a:stCxn id="28" idx="0"/>
            <a:endCxn id="29" idx="2"/>
          </p:cNvCxnSpPr>
          <p:nvPr/>
        </p:nvCxnSpPr>
        <p:spPr>
          <a:xfrm flipV="1">
            <a:off x="7535536" y="4076826"/>
            <a:ext cx="6637" cy="26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8A7F15-3E28-CB4C-8A9F-845DCAC9D9BC}"/>
              </a:ext>
            </a:extLst>
          </p:cNvPr>
          <p:cNvSpPr txBox="1"/>
          <p:nvPr/>
        </p:nvSpPr>
        <p:spPr>
          <a:xfrm>
            <a:off x="6546943" y="2339174"/>
            <a:ext cx="2002721"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38" name="TextBox 37">
            <a:extLst>
              <a:ext uri="{FF2B5EF4-FFF2-40B4-BE49-F238E27FC236}">
                <a16:creationId xmlns:a16="http://schemas.microsoft.com/office/drawing/2014/main" id="{DB798EBB-2A0B-6B45-9F17-236885968350}"/>
              </a:ext>
            </a:extLst>
          </p:cNvPr>
          <p:cNvSpPr txBox="1"/>
          <p:nvPr/>
        </p:nvSpPr>
        <p:spPr>
          <a:xfrm>
            <a:off x="3627010" y="4620228"/>
            <a:ext cx="2002721" cy="215444"/>
          </a:xfrm>
          <a:prstGeom prst="rect">
            <a:avLst/>
          </a:prstGeom>
          <a:noFill/>
          <a:ln>
            <a:solidFill>
              <a:schemeClr val="tx1"/>
            </a:solidFill>
          </a:ln>
        </p:spPr>
        <p:txBody>
          <a:bodyPr wrap="square" rtlCol="0">
            <a:spAutoFit/>
          </a:bodyPr>
          <a:lstStyle/>
          <a:p>
            <a:pPr algn="ctr"/>
            <a:r>
              <a:rPr lang="en-US" sz="800" dirty="0"/>
              <a:t>METADATA_ALL_PRIVILEGES</a:t>
            </a:r>
          </a:p>
        </p:txBody>
      </p:sp>
      <p:cxnSp>
        <p:nvCxnSpPr>
          <p:cNvPr id="39" name="Straight Arrow Connector 38">
            <a:extLst>
              <a:ext uri="{FF2B5EF4-FFF2-40B4-BE49-F238E27FC236}">
                <a16:creationId xmlns:a16="http://schemas.microsoft.com/office/drawing/2014/main" id="{0525A084-CFCE-594A-BA61-BBA0B8B67F68}"/>
              </a:ext>
            </a:extLst>
          </p:cNvPr>
          <p:cNvCxnSpPr>
            <a:cxnSpLocks/>
            <a:stCxn id="37" idx="1"/>
          </p:cNvCxnSpPr>
          <p:nvPr/>
        </p:nvCxnSpPr>
        <p:spPr>
          <a:xfrm flipH="1">
            <a:off x="5095755" y="2446896"/>
            <a:ext cx="1451188" cy="77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97E0C8-4624-9040-B488-173E48D0F3C0}"/>
              </a:ext>
            </a:extLst>
          </p:cNvPr>
          <p:cNvCxnSpPr>
            <a:cxnSpLocks/>
            <a:stCxn id="38" idx="3"/>
            <a:endCxn id="8" idx="1"/>
          </p:cNvCxnSpPr>
          <p:nvPr/>
        </p:nvCxnSpPr>
        <p:spPr>
          <a:xfrm flipV="1">
            <a:off x="5629731" y="3471347"/>
            <a:ext cx="904952" cy="12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04531DD-99F2-4790-9764-C3085278927D}"/>
              </a:ext>
            </a:extLst>
          </p:cNvPr>
          <p:cNvSpPr txBox="1"/>
          <p:nvPr/>
        </p:nvSpPr>
        <p:spPr>
          <a:xfrm>
            <a:off x="6546943" y="4781917"/>
            <a:ext cx="2061276" cy="215444"/>
          </a:xfrm>
          <a:prstGeom prst="rect">
            <a:avLst/>
          </a:prstGeom>
          <a:noFill/>
          <a:ln>
            <a:solidFill>
              <a:schemeClr val="tx1"/>
            </a:solidFill>
          </a:ln>
        </p:spPr>
        <p:txBody>
          <a:bodyPr wrap="square" rtlCol="0">
            <a:spAutoFit/>
          </a:bodyPr>
          <a:lstStyle/>
          <a:p>
            <a:pPr algn="ctr"/>
            <a:r>
              <a:rPr lang="en-US" sz="800" dirty="0"/>
              <a:t>METADATA_PRIVILEGE_COMBINED</a:t>
            </a:r>
          </a:p>
        </p:txBody>
      </p:sp>
      <p:cxnSp>
        <p:nvCxnSpPr>
          <p:cNvPr id="3" name="Connector: Elbow 2">
            <a:extLst>
              <a:ext uri="{FF2B5EF4-FFF2-40B4-BE49-F238E27FC236}">
                <a16:creationId xmlns:a16="http://schemas.microsoft.com/office/drawing/2014/main" id="{C80D671F-6487-4DAB-8EA6-A4B6B5D8A86B}"/>
              </a:ext>
            </a:extLst>
          </p:cNvPr>
          <p:cNvCxnSpPr>
            <a:stCxn id="8" idx="3"/>
            <a:endCxn id="35" idx="3"/>
          </p:cNvCxnSpPr>
          <p:nvPr/>
        </p:nvCxnSpPr>
        <p:spPr>
          <a:xfrm>
            <a:off x="8549663" y="3471347"/>
            <a:ext cx="58556" cy="1418292"/>
          </a:xfrm>
          <a:prstGeom prst="bentConnector3">
            <a:avLst>
              <a:gd name="adj1" fmla="val 490396"/>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CA154709-7DD3-41B4-9E38-5F2CC5A7D8E9}"/>
              </a:ext>
            </a:extLst>
          </p:cNvPr>
          <p:cNvSpPr>
            <a:spLocks noGrp="1"/>
          </p:cNvSpPr>
          <p:nvPr>
            <p:ph type="title"/>
          </p:nvPr>
        </p:nvSpPr>
        <p:spPr>
          <a:xfrm>
            <a:off x="1466028" y="100535"/>
            <a:ext cx="7594342" cy="523875"/>
          </a:xfrm>
        </p:spPr>
        <p:txBody>
          <a:bodyPr/>
          <a:lstStyle/>
          <a:p>
            <a:r>
              <a:rPr lang="en-US" dirty="0"/>
              <a:t>KPImetrics “Metadata” Table Relationships</a:t>
            </a:r>
          </a:p>
        </p:txBody>
      </p:sp>
      <p:sp>
        <p:nvSpPr>
          <p:cNvPr id="41" name="TextBox 40">
            <a:extLst>
              <a:ext uri="{FF2B5EF4-FFF2-40B4-BE49-F238E27FC236}">
                <a16:creationId xmlns:a16="http://schemas.microsoft.com/office/drawing/2014/main" id="{DAC65CBA-05B5-4C67-87E1-8774BF1EF09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Procedures/Functions</a:t>
            </a:r>
          </a:p>
        </p:txBody>
      </p:sp>
      <p:sp>
        <p:nvSpPr>
          <p:cNvPr id="43" name="TextBox 42">
            <a:extLst>
              <a:ext uri="{FF2B5EF4-FFF2-40B4-BE49-F238E27FC236}">
                <a16:creationId xmlns:a16="http://schemas.microsoft.com/office/drawing/2014/main" id="{FB9B011E-5BCA-45C0-B547-449C7EC2174A}"/>
              </a:ext>
            </a:extLst>
          </p:cNvPr>
          <p:cNvSpPr txBox="1"/>
          <p:nvPr/>
        </p:nvSpPr>
        <p:spPr>
          <a:xfrm>
            <a:off x="6470621" y="1545387"/>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44" name="TextBox 43">
            <a:extLst>
              <a:ext uri="{FF2B5EF4-FFF2-40B4-BE49-F238E27FC236}">
                <a16:creationId xmlns:a16="http://schemas.microsoft.com/office/drawing/2014/main" id="{F143E923-EE50-4F04-880D-2CCA58FA26B4}"/>
              </a:ext>
            </a:extLst>
          </p:cNvPr>
          <p:cNvSpPr txBox="1"/>
          <p:nvPr/>
        </p:nvSpPr>
        <p:spPr>
          <a:xfrm>
            <a:off x="6470621" y="1798969"/>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21896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293098" y="2990372"/>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a:t>
            </a:r>
            <a:r>
              <a:rPr lang="en-US" sz="800" u="sng" dirty="0"/>
              <a:t>is used in leap </a:t>
            </a:r>
            <a:r>
              <a:rPr lang="en-US" sz="800" dirty="0"/>
              <a:t>years.</a:t>
            </a:r>
          </a:p>
        </p:txBody>
      </p:sp>
    </p:spTree>
    <p:extLst>
      <p:ext uri="{BB962C8B-B14F-4D97-AF65-F5344CB8AC3E}">
        <p14:creationId xmlns:p14="http://schemas.microsoft.com/office/powerpoint/2010/main" val="13364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1102922"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57" name="Group 256">
            <a:extLst>
              <a:ext uri="{FF2B5EF4-FFF2-40B4-BE49-F238E27FC236}">
                <a16:creationId xmlns:a16="http://schemas.microsoft.com/office/drawing/2014/main" id="{46CEDE99-71DF-45D1-9DF7-7E220B6D8D64}"/>
              </a:ext>
            </a:extLst>
          </p:cNvPr>
          <p:cNvGrpSpPr/>
          <p:nvPr/>
        </p:nvGrpSpPr>
        <p:grpSpPr>
          <a:xfrm>
            <a:off x="5301729" y="1463499"/>
            <a:ext cx="325680" cy="219752"/>
            <a:chOff x="1410492" y="4426212"/>
            <a:chExt cx="496121" cy="290966"/>
          </a:xfrm>
        </p:grpSpPr>
        <p:sp>
          <p:nvSpPr>
            <p:cNvPr id="258" name="TextBox 257">
              <a:extLst>
                <a:ext uri="{FF2B5EF4-FFF2-40B4-BE49-F238E27FC236}">
                  <a16:creationId xmlns:a16="http://schemas.microsoft.com/office/drawing/2014/main" id="{8B5CA018-21A8-45E6-9AFE-F8CEACCA84F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59" name="Straight Connector 258">
              <a:extLst>
                <a:ext uri="{FF2B5EF4-FFF2-40B4-BE49-F238E27FC236}">
                  <a16:creationId xmlns:a16="http://schemas.microsoft.com/office/drawing/2014/main" id="{CF99D0ED-778A-47C5-9D86-C52F2DEA1EB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3B81572-F81B-4461-A55D-93CE8A30143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594C707E-7C16-42D6-B1A0-D59FD876A8FB}"/>
              </a:ext>
            </a:extLst>
          </p:cNvPr>
          <p:cNvGrpSpPr/>
          <p:nvPr/>
        </p:nvGrpSpPr>
        <p:grpSpPr>
          <a:xfrm>
            <a:off x="5304033" y="1736607"/>
            <a:ext cx="334093" cy="204823"/>
            <a:chOff x="1410492" y="4426212"/>
            <a:chExt cx="496121" cy="290966"/>
          </a:xfrm>
        </p:grpSpPr>
        <p:sp>
          <p:nvSpPr>
            <p:cNvPr id="262" name="TextBox 261">
              <a:extLst>
                <a:ext uri="{FF2B5EF4-FFF2-40B4-BE49-F238E27FC236}">
                  <a16:creationId xmlns:a16="http://schemas.microsoft.com/office/drawing/2014/main" id="{D9F54033-D298-47D8-A396-A5BE63E589CD}"/>
                </a:ext>
              </a:extLst>
            </p:cNvPr>
            <p:cNvSpPr txBox="1"/>
            <p:nvPr/>
          </p:nvSpPr>
          <p:spPr>
            <a:xfrm>
              <a:off x="1410492" y="4429621"/>
              <a:ext cx="496121" cy="262332"/>
            </a:xfrm>
            <a:prstGeom prst="rect">
              <a:avLst/>
            </a:prstGeom>
            <a:noFill/>
            <a:ln>
              <a:noFill/>
            </a:ln>
          </p:spPr>
          <p:txBody>
            <a:bodyPr wrap="square" rtlCol="0">
              <a:spAutoFit/>
            </a:bodyPr>
            <a:lstStyle/>
            <a:p>
              <a:pPr algn="ctr"/>
              <a:endParaRPr lang="en-US" sz="600" dirty="0"/>
            </a:p>
          </p:txBody>
        </p:sp>
        <p:cxnSp>
          <p:nvCxnSpPr>
            <p:cNvPr id="264" name="Straight Connector 263">
              <a:extLst>
                <a:ext uri="{FF2B5EF4-FFF2-40B4-BE49-F238E27FC236}">
                  <a16:creationId xmlns:a16="http://schemas.microsoft.com/office/drawing/2014/main" id="{DA1653B7-C5B3-449F-B621-69106AF8297C}"/>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3254CE-B191-43E5-945F-A5DAB0F3A2E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7306B2AD-B809-4AB9-B24E-F5E876942376}"/>
              </a:ext>
            </a:extLst>
          </p:cNvPr>
          <p:cNvGrpSpPr/>
          <p:nvPr/>
        </p:nvGrpSpPr>
        <p:grpSpPr>
          <a:xfrm>
            <a:off x="5288675" y="1986173"/>
            <a:ext cx="351915" cy="208656"/>
            <a:chOff x="1410492" y="4426212"/>
            <a:chExt cx="496121" cy="290966"/>
          </a:xfrm>
        </p:grpSpPr>
        <p:sp>
          <p:nvSpPr>
            <p:cNvPr id="267" name="TextBox 266">
              <a:extLst>
                <a:ext uri="{FF2B5EF4-FFF2-40B4-BE49-F238E27FC236}">
                  <a16:creationId xmlns:a16="http://schemas.microsoft.com/office/drawing/2014/main" id="{D72692BE-956E-45D1-86CA-B345C6D1E799}"/>
                </a:ext>
              </a:extLst>
            </p:cNvPr>
            <p:cNvSpPr txBox="1"/>
            <p:nvPr/>
          </p:nvSpPr>
          <p:spPr>
            <a:xfrm>
              <a:off x="1410492" y="4429621"/>
              <a:ext cx="496121" cy="257512"/>
            </a:xfrm>
            <a:prstGeom prst="rect">
              <a:avLst/>
            </a:prstGeom>
            <a:noFill/>
            <a:ln>
              <a:noFill/>
            </a:ln>
          </p:spPr>
          <p:txBody>
            <a:bodyPr wrap="square" rtlCol="0">
              <a:spAutoFit/>
            </a:bodyPr>
            <a:lstStyle/>
            <a:p>
              <a:pPr algn="ctr"/>
              <a:endParaRPr lang="en-US" sz="600" dirty="0"/>
            </a:p>
          </p:txBody>
        </p:sp>
        <p:cxnSp>
          <p:nvCxnSpPr>
            <p:cNvPr id="268" name="Straight Connector 267">
              <a:extLst>
                <a:ext uri="{FF2B5EF4-FFF2-40B4-BE49-F238E27FC236}">
                  <a16:creationId xmlns:a16="http://schemas.microsoft.com/office/drawing/2014/main" id="{760E6F32-0FB9-46F9-984A-1EEF0539AAD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C19820-5CCF-485A-B6EE-5DD56E8B27C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1" name="Group 480">
            <a:extLst>
              <a:ext uri="{FF2B5EF4-FFF2-40B4-BE49-F238E27FC236}">
                <a16:creationId xmlns:a16="http://schemas.microsoft.com/office/drawing/2014/main" id="{D4CDCEE4-BEE9-4DEB-8113-B978DCE542A9}"/>
              </a:ext>
            </a:extLst>
          </p:cNvPr>
          <p:cNvGrpSpPr/>
          <p:nvPr/>
        </p:nvGrpSpPr>
        <p:grpSpPr>
          <a:xfrm>
            <a:off x="5318618" y="2235932"/>
            <a:ext cx="292663" cy="201170"/>
            <a:chOff x="1410492" y="4426212"/>
            <a:chExt cx="496121" cy="290966"/>
          </a:xfrm>
        </p:grpSpPr>
        <p:sp>
          <p:nvSpPr>
            <p:cNvPr id="482" name="TextBox 481">
              <a:extLst>
                <a:ext uri="{FF2B5EF4-FFF2-40B4-BE49-F238E27FC236}">
                  <a16:creationId xmlns:a16="http://schemas.microsoft.com/office/drawing/2014/main" id="{AB5B01DB-AD53-40FB-9E08-32E2D32B848F}"/>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3" name="Straight Connector 482">
              <a:extLst>
                <a:ext uri="{FF2B5EF4-FFF2-40B4-BE49-F238E27FC236}">
                  <a16:creationId xmlns:a16="http://schemas.microsoft.com/office/drawing/2014/main" id="{940C412F-56C1-4CC8-94F8-C4B8B4780588}"/>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D19770C-5F9E-419A-BE79-04C8F1B5B9A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5" name="Group 484">
            <a:extLst>
              <a:ext uri="{FF2B5EF4-FFF2-40B4-BE49-F238E27FC236}">
                <a16:creationId xmlns:a16="http://schemas.microsoft.com/office/drawing/2014/main" id="{DE7125B6-B1ED-43E2-98A1-C58451BD8D7E}"/>
              </a:ext>
            </a:extLst>
          </p:cNvPr>
          <p:cNvGrpSpPr/>
          <p:nvPr/>
        </p:nvGrpSpPr>
        <p:grpSpPr>
          <a:xfrm>
            <a:off x="5307551" y="2482245"/>
            <a:ext cx="292663" cy="201170"/>
            <a:chOff x="1410492" y="4426212"/>
            <a:chExt cx="496121" cy="290966"/>
          </a:xfrm>
        </p:grpSpPr>
        <p:sp>
          <p:nvSpPr>
            <p:cNvPr id="486" name="TextBox 485">
              <a:extLst>
                <a:ext uri="{FF2B5EF4-FFF2-40B4-BE49-F238E27FC236}">
                  <a16:creationId xmlns:a16="http://schemas.microsoft.com/office/drawing/2014/main" id="{CF478D45-EF28-41F8-955C-EA7A41E11D8A}"/>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7" name="Straight Connector 486">
              <a:extLst>
                <a:ext uri="{FF2B5EF4-FFF2-40B4-BE49-F238E27FC236}">
                  <a16:creationId xmlns:a16="http://schemas.microsoft.com/office/drawing/2014/main" id="{8057D069-FC19-4129-BBF4-990660511D4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9CFD7636-33D4-4EB7-81BF-4EB7368C3E9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9" name="Group 488">
            <a:extLst>
              <a:ext uri="{FF2B5EF4-FFF2-40B4-BE49-F238E27FC236}">
                <a16:creationId xmlns:a16="http://schemas.microsoft.com/office/drawing/2014/main" id="{5305C093-9D07-494B-A256-01CE7F58A1E8}"/>
              </a:ext>
            </a:extLst>
          </p:cNvPr>
          <p:cNvGrpSpPr/>
          <p:nvPr/>
        </p:nvGrpSpPr>
        <p:grpSpPr>
          <a:xfrm>
            <a:off x="5294433" y="2732415"/>
            <a:ext cx="292663" cy="201170"/>
            <a:chOff x="1410492" y="4426212"/>
            <a:chExt cx="496121" cy="290966"/>
          </a:xfrm>
        </p:grpSpPr>
        <p:sp>
          <p:nvSpPr>
            <p:cNvPr id="490" name="TextBox 489">
              <a:extLst>
                <a:ext uri="{FF2B5EF4-FFF2-40B4-BE49-F238E27FC236}">
                  <a16:creationId xmlns:a16="http://schemas.microsoft.com/office/drawing/2014/main" id="{8DEC1815-681C-476C-9569-01D3D376EC36}"/>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1" name="Straight Connector 490">
              <a:extLst>
                <a:ext uri="{FF2B5EF4-FFF2-40B4-BE49-F238E27FC236}">
                  <a16:creationId xmlns:a16="http://schemas.microsoft.com/office/drawing/2014/main" id="{6273C505-3947-4A84-8C7E-C385F285D42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C6B5C2C-EE14-492B-AA34-2ED8596D5F5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3" name="Group 492">
            <a:extLst>
              <a:ext uri="{FF2B5EF4-FFF2-40B4-BE49-F238E27FC236}">
                <a16:creationId xmlns:a16="http://schemas.microsoft.com/office/drawing/2014/main" id="{D44D955A-7237-43CB-8BCC-8743C6F99DE9}"/>
              </a:ext>
            </a:extLst>
          </p:cNvPr>
          <p:cNvGrpSpPr/>
          <p:nvPr/>
        </p:nvGrpSpPr>
        <p:grpSpPr>
          <a:xfrm>
            <a:off x="5307912" y="2985410"/>
            <a:ext cx="292663" cy="201170"/>
            <a:chOff x="1410492" y="4426212"/>
            <a:chExt cx="496121" cy="290966"/>
          </a:xfrm>
        </p:grpSpPr>
        <p:sp>
          <p:nvSpPr>
            <p:cNvPr id="494" name="TextBox 493">
              <a:extLst>
                <a:ext uri="{FF2B5EF4-FFF2-40B4-BE49-F238E27FC236}">
                  <a16:creationId xmlns:a16="http://schemas.microsoft.com/office/drawing/2014/main" id="{A6CF7812-2A4F-4FEC-81FF-BFBF0FC3D44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5" name="Straight Connector 494">
              <a:extLst>
                <a:ext uri="{FF2B5EF4-FFF2-40B4-BE49-F238E27FC236}">
                  <a16:creationId xmlns:a16="http://schemas.microsoft.com/office/drawing/2014/main" id="{B59BD77F-1421-4786-AF95-CD3E8F9306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EAD8D705-D8DD-4039-949D-347D39438B5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7" name="Group 496">
            <a:extLst>
              <a:ext uri="{FF2B5EF4-FFF2-40B4-BE49-F238E27FC236}">
                <a16:creationId xmlns:a16="http://schemas.microsoft.com/office/drawing/2014/main" id="{41F83002-66A8-4EDD-BC09-5AFFAA462BE2}"/>
              </a:ext>
            </a:extLst>
          </p:cNvPr>
          <p:cNvGrpSpPr/>
          <p:nvPr/>
        </p:nvGrpSpPr>
        <p:grpSpPr>
          <a:xfrm>
            <a:off x="5300757" y="3253907"/>
            <a:ext cx="292663" cy="201170"/>
            <a:chOff x="1410492" y="4426212"/>
            <a:chExt cx="496121" cy="290966"/>
          </a:xfrm>
        </p:grpSpPr>
        <p:sp>
          <p:nvSpPr>
            <p:cNvPr id="498" name="TextBox 497">
              <a:extLst>
                <a:ext uri="{FF2B5EF4-FFF2-40B4-BE49-F238E27FC236}">
                  <a16:creationId xmlns:a16="http://schemas.microsoft.com/office/drawing/2014/main" id="{8B87E301-68E4-4798-B20B-74561F565CC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9" name="Straight Connector 498">
              <a:extLst>
                <a:ext uri="{FF2B5EF4-FFF2-40B4-BE49-F238E27FC236}">
                  <a16:creationId xmlns:a16="http://schemas.microsoft.com/office/drawing/2014/main" id="{15AA86E7-03C8-48F2-AA1A-074EFBFA301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772C644-9246-4AB7-933B-2BBD45FAF59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1" name="Group 500">
            <a:extLst>
              <a:ext uri="{FF2B5EF4-FFF2-40B4-BE49-F238E27FC236}">
                <a16:creationId xmlns:a16="http://schemas.microsoft.com/office/drawing/2014/main" id="{DC9A86AB-5F2C-4BC9-B004-D6CDDADC99FE}"/>
              </a:ext>
            </a:extLst>
          </p:cNvPr>
          <p:cNvGrpSpPr/>
          <p:nvPr/>
        </p:nvGrpSpPr>
        <p:grpSpPr>
          <a:xfrm>
            <a:off x="5281676" y="3753968"/>
            <a:ext cx="292663" cy="201170"/>
            <a:chOff x="1410492" y="4426212"/>
            <a:chExt cx="496121" cy="290966"/>
          </a:xfrm>
        </p:grpSpPr>
        <p:sp>
          <p:nvSpPr>
            <p:cNvPr id="502" name="TextBox 501">
              <a:extLst>
                <a:ext uri="{FF2B5EF4-FFF2-40B4-BE49-F238E27FC236}">
                  <a16:creationId xmlns:a16="http://schemas.microsoft.com/office/drawing/2014/main" id="{56D24608-2319-407A-B9AC-5AC85DED2C58}"/>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3" name="Straight Connector 502">
              <a:extLst>
                <a:ext uri="{FF2B5EF4-FFF2-40B4-BE49-F238E27FC236}">
                  <a16:creationId xmlns:a16="http://schemas.microsoft.com/office/drawing/2014/main" id="{E48CB364-B121-494D-95E0-AC90DCF9400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206D2DD-5027-4E1F-956E-F76EDA8F8A8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B02C83EE-AFB7-48D7-84D7-07C0FFCC55B7}"/>
              </a:ext>
            </a:extLst>
          </p:cNvPr>
          <p:cNvGrpSpPr/>
          <p:nvPr/>
        </p:nvGrpSpPr>
        <p:grpSpPr>
          <a:xfrm>
            <a:off x="5304424" y="3504083"/>
            <a:ext cx="292663" cy="201170"/>
            <a:chOff x="1410492" y="4426212"/>
            <a:chExt cx="496121" cy="290966"/>
          </a:xfrm>
        </p:grpSpPr>
        <p:sp>
          <p:nvSpPr>
            <p:cNvPr id="506" name="TextBox 505">
              <a:extLst>
                <a:ext uri="{FF2B5EF4-FFF2-40B4-BE49-F238E27FC236}">
                  <a16:creationId xmlns:a16="http://schemas.microsoft.com/office/drawing/2014/main" id="{EBFB095E-4746-4256-8A04-5E7D9753665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7" name="Straight Connector 506">
              <a:extLst>
                <a:ext uri="{FF2B5EF4-FFF2-40B4-BE49-F238E27FC236}">
                  <a16:creationId xmlns:a16="http://schemas.microsoft.com/office/drawing/2014/main" id="{46031AE1-69EB-4F6A-B67B-67ABEB108DF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04D188DF-B944-4932-91A2-E1B5CB40525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9" name="Group 508">
            <a:extLst>
              <a:ext uri="{FF2B5EF4-FFF2-40B4-BE49-F238E27FC236}">
                <a16:creationId xmlns:a16="http://schemas.microsoft.com/office/drawing/2014/main" id="{5401A612-FB66-4429-AF62-6E5861FBA6B1}"/>
              </a:ext>
            </a:extLst>
          </p:cNvPr>
          <p:cNvGrpSpPr/>
          <p:nvPr/>
        </p:nvGrpSpPr>
        <p:grpSpPr>
          <a:xfrm>
            <a:off x="5304424" y="4014728"/>
            <a:ext cx="292663" cy="201170"/>
            <a:chOff x="1410492" y="4426212"/>
            <a:chExt cx="496121" cy="290966"/>
          </a:xfrm>
        </p:grpSpPr>
        <p:sp>
          <p:nvSpPr>
            <p:cNvPr id="510" name="TextBox 509">
              <a:extLst>
                <a:ext uri="{FF2B5EF4-FFF2-40B4-BE49-F238E27FC236}">
                  <a16:creationId xmlns:a16="http://schemas.microsoft.com/office/drawing/2014/main" id="{9A28888C-49D9-4793-8581-ACF27DEFA2BB}"/>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1" name="Straight Connector 510">
              <a:extLst>
                <a:ext uri="{FF2B5EF4-FFF2-40B4-BE49-F238E27FC236}">
                  <a16:creationId xmlns:a16="http://schemas.microsoft.com/office/drawing/2014/main" id="{A6170B8B-C59F-4444-90FE-A257B2ED915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762A7613-3758-419A-9877-5593FD05B60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D131539F-BEF2-4C84-872E-9DD0999EA850}"/>
              </a:ext>
            </a:extLst>
          </p:cNvPr>
          <p:cNvGrpSpPr/>
          <p:nvPr/>
        </p:nvGrpSpPr>
        <p:grpSpPr>
          <a:xfrm>
            <a:off x="5318618" y="4271665"/>
            <a:ext cx="292663" cy="201170"/>
            <a:chOff x="1410492" y="4426212"/>
            <a:chExt cx="496121" cy="290966"/>
          </a:xfrm>
        </p:grpSpPr>
        <p:sp>
          <p:nvSpPr>
            <p:cNvPr id="514" name="TextBox 513">
              <a:extLst>
                <a:ext uri="{FF2B5EF4-FFF2-40B4-BE49-F238E27FC236}">
                  <a16:creationId xmlns:a16="http://schemas.microsoft.com/office/drawing/2014/main" id="{47B3D50A-F6A7-4C89-850E-C501B452460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5" name="Straight Connector 514">
              <a:extLst>
                <a:ext uri="{FF2B5EF4-FFF2-40B4-BE49-F238E27FC236}">
                  <a16:creationId xmlns:a16="http://schemas.microsoft.com/office/drawing/2014/main" id="{EC5EF2C7-CF85-4069-9E1D-4284C1EC3FF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9B97CC8-4848-4CEC-ABFF-8199C47B2B6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91D1E6FE-DA5B-45C1-B560-FEBFC80B6077}"/>
              </a:ext>
            </a:extLst>
          </p:cNvPr>
          <p:cNvGrpSpPr/>
          <p:nvPr/>
        </p:nvGrpSpPr>
        <p:grpSpPr>
          <a:xfrm>
            <a:off x="5311124" y="4532786"/>
            <a:ext cx="292663" cy="201170"/>
            <a:chOff x="1410492" y="4426212"/>
            <a:chExt cx="496121" cy="290966"/>
          </a:xfrm>
        </p:grpSpPr>
        <p:sp>
          <p:nvSpPr>
            <p:cNvPr id="518" name="TextBox 517">
              <a:extLst>
                <a:ext uri="{FF2B5EF4-FFF2-40B4-BE49-F238E27FC236}">
                  <a16:creationId xmlns:a16="http://schemas.microsoft.com/office/drawing/2014/main" id="{FBDF6F78-E5E5-4888-A39B-7C997E81FD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9" name="Straight Connector 518">
              <a:extLst>
                <a:ext uri="{FF2B5EF4-FFF2-40B4-BE49-F238E27FC236}">
                  <a16:creationId xmlns:a16="http://schemas.microsoft.com/office/drawing/2014/main" id="{FA90F778-2E2D-4C6A-A86B-A0350069EB4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4034D4F7-A64D-44DA-B3FD-B40CB21184D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1" name="Group 520">
            <a:extLst>
              <a:ext uri="{FF2B5EF4-FFF2-40B4-BE49-F238E27FC236}">
                <a16:creationId xmlns:a16="http://schemas.microsoft.com/office/drawing/2014/main" id="{095ADA5B-BEEA-4F9A-B684-77E12F046A48}"/>
              </a:ext>
            </a:extLst>
          </p:cNvPr>
          <p:cNvGrpSpPr/>
          <p:nvPr/>
        </p:nvGrpSpPr>
        <p:grpSpPr>
          <a:xfrm>
            <a:off x="5289272" y="4807338"/>
            <a:ext cx="292663" cy="201170"/>
            <a:chOff x="1410492" y="4426212"/>
            <a:chExt cx="496121" cy="290966"/>
          </a:xfrm>
        </p:grpSpPr>
        <p:sp>
          <p:nvSpPr>
            <p:cNvPr id="522" name="TextBox 521">
              <a:extLst>
                <a:ext uri="{FF2B5EF4-FFF2-40B4-BE49-F238E27FC236}">
                  <a16:creationId xmlns:a16="http://schemas.microsoft.com/office/drawing/2014/main" id="{B176D5AA-C3CF-446C-AFF2-3B40139228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23" name="Straight Connector 522">
              <a:extLst>
                <a:ext uri="{FF2B5EF4-FFF2-40B4-BE49-F238E27FC236}">
                  <a16:creationId xmlns:a16="http://schemas.microsoft.com/office/drawing/2014/main" id="{1833C6B1-73FD-47D4-95A3-4D5FF79B8542}"/>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0F5ED0-8020-41E6-8C32-0D670D3134A3}"/>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5" name="TextBox 524">
            <a:extLst>
              <a:ext uri="{FF2B5EF4-FFF2-40B4-BE49-F238E27FC236}">
                <a16:creationId xmlns:a16="http://schemas.microsoft.com/office/drawing/2014/main" id="{56F06BB7-5361-4F60-93FA-C2AB5DFE983C}"/>
              </a:ext>
            </a:extLst>
          </p:cNvPr>
          <p:cNvSpPr txBox="1"/>
          <p:nvPr/>
        </p:nvSpPr>
        <p:spPr>
          <a:xfrm>
            <a:off x="293098" y="2990372"/>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477" name="TextBox 476">
            <a:extLst>
              <a:ext uri="{FF2B5EF4-FFF2-40B4-BE49-F238E27FC236}">
                <a16:creationId xmlns:a16="http://schemas.microsoft.com/office/drawing/2014/main" id="{DDEE9971-3718-4C22-84A2-B7CB779AEDB4}"/>
              </a:ext>
            </a:extLst>
          </p:cNvPr>
          <p:cNvSpPr txBox="1"/>
          <p:nvPr/>
        </p:nvSpPr>
        <p:spPr>
          <a:xfrm>
            <a:off x="165200"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Tree>
    <p:extLst>
      <p:ext uri="{BB962C8B-B14F-4D97-AF65-F5344CB8AC3E}">
        <p14:creationId xmlns:p14="http://schemas.microsoft.com/office/powerpoint/2010/main" val="12135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TDV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Data sources,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111684" cy="1154006"/>
            <a:chOff x="1564823" y="4879614"/>
            <a:chExt cx="5482244" cy="1538674"/>
          </a:xfrm>
        </p:grpSpPr>
        <p:sp>
          <p:nvSpPr>
            <p:cNvPr id="78" name="TextBox 77"/>
            <p:cNvSpPr txBox="1"/>
            <p:nvPr/>
          </p:nvSpPr>
          <p:spPr>
            <a:xfrm>
              <a:off x="5172395" y="5420855"/>
              <a:ext cx="1749184" cy="276999"/>
            </a:xfrm>
            <a:prstGeom prst="rect">
              <a:avLst/>
            </a:prstGeom>
            <a:noFill/>
          </p:spPr>
          <p:txBody>
            <a:bodyPr wrap="square" rtlCol="0">
              <a:spAutoFit/>
            </a:bodyPr>
            <a:lstStyle/>
            <a:p>
              <a:r>
                <a:rPr lang="en-US" sz="750" dirty="0"/>
                <a:t>Partition 1 – 2021-01-01</a:t>
              </a:r>
            </a:p>
          </p:txBody>
        </p:sp>
        <p:sp>
          <p:nvSpPr>
            <p:cNvPr id="79" name="TextBox 78"/>
            <p:cNvSpPr txBox="1"/>
            <p:nvPr/>
          </p:nvSpPr>
          <p:spPr>
            <a:xfrm>
              <a:off x="5172393" y="5683794"/>
              <a:ext cx="1828838" cy="276999"/>
            </a:xfrm>
            <a:prstGeom prst="rect">
              <a:avLst/>
            </a:prstGeom>
            <a:noFill/>
          </p:spPr>
          <p:txBody>
            <a:bodyPr wrap="square" rtlCol="0">
              <a:spAutoFit/>
            </a:bodyPr>
            <a:lstStyle/>
            <a:p>
              <a:r>
                <a:rPr lang="en-US" sz="750" dirty="0"/>
                <a:t>Partition 2 – 2021-01-02 …</a:t>
              </a:r>
            </a:p>
          </p:txBody>
        </p:sp>
        <p:sp>
          <p:nvSpPr>
            <p:cNvPr id="80" name="TextBox 79"/>
            <p:cNvSpPr txBox="1"/>
            <p:nvPr/>
          </p:nvSpPr>
          <p:spPr>
            <a:xfrm>
              <a:off x="5172394" y="5942594"/>
              <a:ext cx="1874673" cy="276999"/>
            </a:xfrm>
            <a:prstGeom prst="rect">
              <a:avLst/>
            </a:prstGeom>
            <a:noFill/>
          </p:spPr>
          <p:txBody>
            <a:bodyPr wrap="square" rtlCol="0">
              <a:spAutoFit/>
            </a:bodyPr>
            <a:lstStyle/>
            <a:p>
              <a:r>
                <a:rPr lang="en-US" sz="750" dirty="0"/>
                <a:t>Partition 366 – 2021-12-31</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8.x</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8.x</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
        <p:nvSpPr>
          <p:cNvPr id="152" name="TextBox 151">
            <a:extLst>
              <a:ext uri="{FF2B5EF4-FFF2-40B4-BE49-F238E27FC236}">
                <a16:creationId xmlns:a16="http://schemas.microsoft.com/office/drawing/2014/main" id="{1F62BCC5-E0E9-426C-9468-07361DEDED0B}"/>
              </a:ext>
            </a:extLst>
          </p:cNvPr>
          <p:cNvSpPr txBox="1"/>
          <p:nvPr/>
        </p:nvSpPr>
        <p:spPr>
          <a:xfrm>
            <a:off x="5026008" y="4044763"/>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TDV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8.x</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Postgres supported out-of-the-box</a:t>
            </a:r>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3103</TotalTime>
  <Words>4503</Words>
  <Application>Microsoft Office PowerPoint</Application>
  <PresentationFormat>On-screen Show (16:9)</PresentationFormat>
  <Paragraphs>1247</Paragraphs>
  <Slides>28</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Issues to Address</vt:lpstr>
      <vt:lpstr>KPI Metrics Architecture</vt:lpstr>
      <vt:lpstr>KPI Metrics Architecture Data Flow</vt:lpstr>
      <vt:lpstr>KPI Metrics Architecture Overview</vt:lpstr>
      <vt:lpstr>Issues and Solutions</vt:lpstr>
      <vt:lpstr>Partition Strategy</vt:lpstr>
      <vt:lpstr>Metrics Collection Benefits</vt:lpstr>
      <vt:lpstr>KPI Metrics Data Transfer Logic</vt:lpstr>
      <vt:lpstr>KPI Metrics Data Transfer Logic (cont.)</vt:lpstr>
      <vt:lpstr>KPI Metrics Database Tables</vt:lpstr>
      <vt:lpstr>Metrics and Metadata Database Tables</vt:lpstr>
      <vt:lpstr>KPImetrics “Metrics” Table Relationships</vt:lpstr>
      <vt:lpstr>KPImetrics “Supporting” Table Relationships</vt:lpstr>
      <vt:lpstr>Metrics Partitioning Strategy (w/leap year)</vt:lpstr>
      <vt:lpstr>Metrics Partitioning Strategy (w/no leap year)</vt:lpstr>
      <vt:lpstr>KPImetrics “Metadata” Table Relationships</vt:lpstr>
      <vt:lpstr>Metadata Partitioning Strategy (w/leap year)</vt:lpstr>
      <vt:lpstr>Metadata Partitioning Strategy (w/no leap year)</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113</cp:revision>
  <dcterms:created xsi:type="dcterms:W3CDTF">2015-09-09T19:27:25Z</dcterms:created>
  <dcterms:modified xsi:type="dcterms:W3CDTF">2022-02-24T03:41:08Z</dcterms:modified>
</cp:coreProperties>
</file>