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46" r:id="rId2"/>
  </p:sldMasterIdLst>
  <p:notesMasterIdLst>
    <p:notesMasterId r:id="rId31"/>
  </p:notesMasterIdLst>
  <p:handoutMasterIdLst>
    <p:handoutMasterId r:id="rId32"/>
  </p:handoutMasterIdLst>
  <p:sldIdLst>
    <p:sldId id="294" r:id="rId3"/>
    <p:sldId id="298" r:id="rId4"/>
    <p:sldId id="391" r:id="rId5"/>
    <p:sldId id="375" r:id="rId6"/>
    <p:sldId id="361" r:id="rId7"/>
    <p:sldId id="390" r:id="rId8"/>
    <p:sldId id="370" r:id="rId9"/>
    <p:sldId id="380" r:id="rId10"/>
    <p:sldId id="373" r:id="rId11"/>
    <p:sldId id="371" r:id="rId12"/>
    <p:sldId id="381" r:id="rId13"/>
    <p:sldId id="382" r:id="rId14"/>
    <p:sldId id="383" r:id="rId15"/>
    <p:sldId id="385" r:id="rId16"/>
    <p:sldId id="386" r:id="rId17"/>
    <p:sldId id="387" r:id="rId18"/>
    <p:sldId id="384" r:id="rId19"/>
    <p:sldId id="389" r:id="rId20"/>
    <p:sldId id="392" r:id="rId21"/>
    <p:sldId id="262" r:id="rId22"/>
    <p:sldId id="257" r:id="rId23"/>
    <p:sldId id="258" r:id="rId24"/>
    <p:sldId id="393" r:id="rId25"/>
    <p:sldId id="395" r:id="rId26"/>
    <p:sldId id="259" r:id="rId27"/>
    <p:sldId id="260" r:id="rId28"/>
    <p:sldId id="261" r:id="rId29"/>
    <p:sldId id="268" r:id="rId30"/>
  </p:sldIdLst>
  <p:sldSz cx="9144000" cy="5143500" type="screen16x9"/>
  <p:notesSz cx="6858000" cy="9144000"/>
  <p:defaultTex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1702CF-20C7-D44B-84A2-765845B21C3C}">
          <p14:sldIdLst>
            <p14:sldId id="294"/>
            <p14:sldId id="298"/>
            <p14:sldId id="391"/>
            <p14:sldId id="375"/>
            <p14:sldId id="361"/>
            <p14:sldId id="390"/>
            <p14:sldId id="370"/>
            <p14:sldId id="380"/>
            <p14:sldId id="373"/>
            <p14:sldId id="371"/>
            <p14:sldId id="381"/>
            <p14:sldId id="382"/>
            <p14:sldId id="383"/>
            <p14:sldId id="385"/>
            <p14:sldId id="386"/>
            <p14:sldId id="387"/>
            <p14:sldId id="384"/>
            <p14:sldId id="389"/>
            <p14:sldId id="392"/>
            <p14:sldId id="262"/>
            <p14:sldId id="257"/>
            <p14:sldId id="258"/>
            <p14:sldId id="393"/>
            <p14:sldId id="395"/>
            <p14:sldId id="259"/>
            <p14:sldId id="260"/>
            <p14:sldId id="261"/>
            <p14:sldId id="26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21" autoAdjust="0"/>
    <p:restoredTop sz="92083"/>
  </p:normalViewPr>
  <p:slideViewPr>
    <p:cSldViewPr snapToGrid="0" snapToObjects="1">
      <p:cViewPr varScale="1">
        <p:scale>
          <a:sx n="139" d="100"/>
          <a:sy n="139" d="100"/>
        </p:scale>
        <p:origin x="1203" y="6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5" d="100"/>
          <a:sy n="75" d="100"/>
        </p:scale>
        <p:origin x="-318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C05183-796F-3443-B148-2CADE8C9E234}"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D6549FBA-FB21-E44A-AFBC-DCBF127723DF}">
      <dgm:prSet phldrT="[Text]"/>
      <dgm:spPr>
        <a:solidFill>
          <a:srgbClr val="FFFFFF"/>
        </a:solidFill>
        <a:ln w="19050" cmpd="sng">
          <a:solidFill>
            <a:schemeClr val="tx2"/>
          </a:solidFill>
        </a:ln>
      </dgm:spPr>
      <dgm:t>
        <a:bodyPr/>
        <a:lstStyle/>
        <a:p>
          <a:r>
            <a:rPr lang="en-US" dirty="0">
              <a:solidFill>
                <a:schemeClr val="tx1"/>
              </a:solidFill>
            </a:rPr>
            <a:t>KPI Metrics Description</a:t>
          </a:r>
        </a:p>
      </dgm:t>
    </dgm:pt>
    <dgm:pt modelId="{0F437FB7-52B4-814E-B5C0-BB962CE5CBC2}" type="parTrans" cxnId="{EA5C23AE-9FEC-9949-AE39-8EFA2E7D7541}">
      <dgm:prSet/>
      <dgm:spPr/>
      <dgm:t>
        <a:bodyPr/>
        <a:lstStyle/>
        <a:p>
          <a:endParaRPr lang="en-US"/>
        </a:p>
      </dgm:t>
    </dgm:pt>
    <dgm:pt modelId="{46D5BB11-B473-1F41-82DB-3C19C67FF9F6}" type="sibTrans" cxnId="{EA5C23AE-9FEC-9949-AE39-8EFA2E7D7541}">
      <dgm:prSet/>
      <dgm:spPr/>
      <dgm:t>
        <a:bodyPr/>
        <a:lstStyle/>
        <a:p>
          <a:endParaRPr lang="en-US"/>
        </a:p>
      </dgm:t>
    </dgm:pt>
    <dgm:pt modelId="{DDFD47D8-9B4E-C04B-99EB-E4E74B63977B}">
      <dgm:prSet phldrT="[Text]"/>
      <dgm:spPr>
        <a:solidFill>
          <a:srgbClr val="FFFFFF"/>
        </a:solidFill>
        <a:ln w="19050" cmpd="sng">
          <a:solidFill>
            <a:srgbClr val="712177"/>
          </a:solidFill>
        </a:ln>
      </dgm:spPr>
      <dgm:t>
        <a:bodyPr/>
        <a:lstStyle/>
        <a:p>
          <a:r>
            <a:rPr lang="en-US">
              <a:solidFill>
                <a:srgbClr val="000000"/>
              </a:solidFill>
            </a:rPr>
            <a:t>KPI Metrics Architecture</a:t>
          </a:r>
          <a:endParaRPr lang="en-US" dirty="0">
            <a:solidFill>
              <a:srgbClr val="000000"/>
            </a:solidFill>
          </a:endParaRPr>
        </a:p>
      </dgm:t>
    </dgm:pt>
    <dgm:pt modelId="{A2ADCA50-C19E-2543-B002-959E4E529DDB}" type="parTrans" cxnId="{ED8B8DA4-32CE-834F-97F9-7E2C7487A4FB}">
      <dgm:prSet/>
      <dgm:spPr/>
      <dgm:t>
        <a:bodyPr/>
        <a:lstStyle/>
        <a:p>
          <a:endParaRPr lang="en-US"/>
        </a:p>
      </dgm:t>
    </dgm:pt>
    <dgm:pt modelId="{A75FAA2B-CCC3-BE49-AA28-24924EF2BAE5}" type="sibTrans" cxnId="{ED8B8DA4-32CE-834F-97F9-7E2C7487A4FB}">
      <dgm:prSet/>
      <dgm:spPr/>
      <dgm:t>
        <a:bodyPr/>
        <a:lstStyle/>
        <a:p>
          <a:endParaRPr lang="en-US"/>
        </a:p>
      </dgm:t>
    </dgm:pt>
    <dgm:pt modelId="{57B06D76-A3BC-3C4A-9DE8-743721A5CC05}">
      <dgm:prSet phldrT="[Text]"/>
      <dgm:spPr>
        <a:solidFill>
          <a:srgbClr val="FFFFFF"/>
        </a:solidFill>
        <a:ln w="19050" cmpd="sng">
          <a:solidFill>
            <a:srgbClr val="E51A92"/>
          </a:solidFill>
        </a:ln>
      </dgm:spPr>
      <dgm:t>
        <a:bodyPr/>
        <a:lstStyle/>
        <a:p>
          <a:r>
            <a:rPr lang="en-US" dirty="0">
              <a:solidFill>
                <a:srgbClr val="000000"/>
              </a:solidFill>
            </a:rPr>
            <a:t>KPI Metrics Database Tables</a:t>
          </a:r>
        </a:p>
      </dgm:t>
    </dgm:pt>
    <dgm:pt modelId="{D2F28A2D-1E7E-FC4F-A8C5-7B7AF6FAB954}" type="parTrans" cxnId="{DDBD7575-A79E-1547-957A-BF1F24008BB9}">
      <dgm:prSet/>
      <dgm:spPr/>
      <dgm:t>
        <a:bodyPr/>
        <a:lstStyle/>
        <a:p>
          <a:endParaRPr lang="en-US"/>
        </a:p>
      </dgm:t>
    </dgm:pt>
    <dgm:pt modelId="{913F6AC3-7B1B-7D4F-A790-C2C419D16782}" type="sibTrans" cxnId="{DDBD7575-A79E-1547-957A-BF1F24008BB9}">
      <dgm:prSet/>
      <dgm:spPr/>
      <dgm:t>
        <a:bodyPr/>
        <a:lstStyle/>
        <a:p>
          <a:endParaRPr lang="en-US"/>
        </a:p>
      </dgm:t>
    </dgm:pt>
    <dgm:pt modelId="{5F1B0AD9-51A4-6544-AA54-71FD5944F9C0}">
      <dgm:prSet phldrT="[Text]"/>
      <dgm:spPr>
        <a:solidFill>
          <a:srgbClr val="FFFFFF"/>
        </a:solidFill>
        <a:ln w="19050" cmpd="sng">
          <a:solidFill>
            <a:schemeClr val="accent1"/>
          </a:solidFill>
        </a:ln>
      </dgm:spPr>
      <dgm:t>
        <a:bodyPr/>
        <a:lstStyle/>
        <a:p>
          <a:r>
            <a:rPr lang="en-US" dirty="0">
              <a:solidFill>
                <a:schemeClr val="tx1"/>
              </a:solidFill>
            </a:rPr>
            <a:t>KPI Metrics Use Case</a:t>
          </a:r>
          <a:endParaRPr lang="en-US" dirty="0">
            <a:solidFill>
              <a:srgbClr val="000000"/>
            </a:solidFill>
          </a:endParaRPr>
        </a:p>
      </dgm:t>
    </dgm:pt>
    <dgm:pt modelId="{D4347956-65A5-CB40-AEA9-58C056C8FDE6}" type="parTrans" cxnId="{29DB1C84-7500-4246-A24E-3320BF46B493}">
      <dgm:prSet/>
      <dgm:spPr/>
      <dgm:t>
        <a:bodyPr/>
        <a:lstStyle/>
        <a:p>
          <a:endParaRPr lang="en-US"/>
        </a:p>
      </dgm:t>
    </dgm:pt>
    <dgm:pt modelId="{E70540FB-D55B-184F-8A07-D69B52E5D95B}" type="sibTrans" cxnId="{29DB1C84-7500-4246-A24E-3320BF46B493}">
      <dgm:prSet/>
      <dgm:spPr/>
      <dgm:t>
        <a:bodyPr/>
        <a:lstStyle/>
        <a:p>
          <a:endParaRPr lang="en-US"/>
        </a:p>
      </dgm:t>
    </dgm:pt>
    <dgm:pt modelId="{A60387BF-17B5-124A-A80D-EFB63F3AC250}">
      <dgm:prSet phldrT="[Text]"/>
      <dgm:spPr>
        <a:solidFill>
          <a:srgbClr val="FFFFFF"/>
        </a:solidFill>
        <a:ln w="19050" cmpd="sng">
          <a:solidFill>
            <a:srgbClr val="3FAE2A"/>
          </a:solidFill>
        </a:ln>
      </dgm:spPr>
      <dgm:t>
        <a:bodyPr/>
        <a:lstStyle/>
        <a:p>
          <a:r>
            <a:rPr lang="en-US" dirty="0">
              <a:solidFill>
                <a:srgbClr val="000000"/>
              </a:solidFill>
            </a:rPr>
            <a:t>Out-of-the-Box Metrics Architecture</a:t>
          </a:r>
        </a:p>
      </dgm:t>
    </dgm:pt>
    <dgm:pt modelId="{555AE5BE-EB6B-4244-B474-707F635546E9}" type="parTrans" cxnId="{89BE7707-6F8F-FA44-A7A5-F4448B737CA8}">
      <dgm:prSet/>
      <dgm:spPr/>
      <dgm:t>
        <a:bodyPr/>
        <a:lstStyle/>
        <a:p>
          <a:endParaRPr lang="en-US"/>
        </a:p>
      </dgm:t>
    </dgm:pt>
    <dgm:pt modelId="{69E11C75-CE6E-CB4E-9B98-75677BA86D04}" type="sibTrans" cxnId="{89BE7707-6F8F-FA44-A7A5-F4448B737CA8}">
      <dgm:prSet/>
      <dgm:spPr/>
      <dgm:t>
        <a:bodyPr/>
        <a:lstStyle/>
        <a:p>
          <a:endParaRPr lang="en-US"/>
        </a:p>
      </dgm:t>
    </dgm:pt>
    <dgm:pt modelId="{07E48B1B-FCF6-5D4C-8D74-9E6C250444AD}">
      <dgm:prSet phldrT="[Text]"/>
      <dgm:spPr>
        <a:solidFill>
          <a:srgbClr val="FFFFFF"/>
        </a:solidFill>
        <a:ln w="19050" cmpd="sng">
          <a:solidFill>
            <a:schemeClr val="accent5"/>
          </a:solidFill>
        </a:ln>
      </dgm:spPr>
      <dgm:t>
        <a:bodyPr/>
        <a:lstStyle/>
        <a:p>
          <a:endParaRPr lang="en-US" dirty="0">
            <a:solidFill>
              <a:srgbClr val="000000"/>
            </a:solidFill>
          </a:endParaRPr>
        </a:p>
      </dgm:t>
    </dgm:pt>
    <dgm:pt modelId="{8D640979-0683-7A45-A530-2E4584F1F18E}" type="parTrans" cxnId="{9DA74967-D12D-954C-B2E0-3E919A6F9906}">
      <dgm:prSet/>
      <dgm:spPr/>
      <dgm:t>
        <a:bodyPr/>
        <a:lstStyle/>
        <a:p>
          <a:endParaRPr lang="en-US"/>
        </a:p>
      </dgm:t>
    </dgm:pt>
    <dgm:pt modelId="{D3665292-B0FD-5E48-B5DD-EA000054FBD1}" type="sibTrans" cxnId="{9DA74967-D12D-954C-B2E0-3E919A6F9906}">
      <dgm:prSet/>
      <dgm:spPr/>
      <dgm:t>
        <a:bodyPr/>
        <a:lstStyle/>
        <a:p>
          <a:endParaRPr lang="en-US"/>
        </a:p>
      </dgm:t>
    </dgm:pt>
    <dgm:pt modelId="{97C8DC37-019F-0846-ABC8-EDD60349DCD4}">
      <dgm:prSet phldrT="[Text]"/>
      <dgm:spPr>
        <a:solidFill>
          <a:srgbClr val="FFFFFF"/>
        </a:solidFill>
        <a:ln w="19050" cmpd="sng">
          <a:solidFill>
            <a:schemeClr val="accent6"/>
          </a:solidFill>
        </a:ln>
      </dgm:spPr>
      <dgm:t>
        <a:bodyPr/>
        <a:lstStyle/>
        <a:p>
          <a:endParaRPr lang="en-US" dirty="0">
            <a:solidFill>
              <a:srgbClr val="000000"/>
            </a:solidFill>
          </a:endParaRPr>
        </a:p>
      </dgm:t>
    </dgm:pt>
    <dgm:pt modelId="{6D389E17-A01E-9344-BD72-4874F0F38B4E}" type="parTrans" cxnId="{434B40C7-64C3-BE43-926A-E149F681363A}">
      <dgm:prSet/>
      <dgm:spPr/>
      <dgm:t>
        <a:bodyPr/>
        <a:lstStyle/>
        <a:p>
          <a:endParaRPr lang="en-US"/>
        </a:p>
      </dgm:t>
    </dgm:pt>
    <dgm:pt modelId="{51FB95A0-9664-6945-B79E-84D1595502B9}" type="sibTrans" cxnId="{434B40C7-64C3-BE43-926A-E149F681363A}">
      <dgm:prSet/>
      <dgm:spPr/>
      <dgm:t>
        <a:bodyPr/>
        <a:lstStyle/>
        <a:p>
          <a:endParaRPr lang="en-US"/>
        </a:p>
      </dgm:t>
    </dgm:pt>
    <dgm:pt modelId="{54CAAC5A-771E-5349-A6B6-9FF2B34CD54A}" type="pres">
      <dgm:prSet presAssocID="{E5C05183-796F-3443-B148-2CADE8C9E234}" presName="Name0" presStyleCnt="0">
        <dgm:presLayoutVars>
          <dgm:chMax val="7"/>
          <dgm:chPref val="7"/>
          <dgm:dir/>
        </dgm:presLayoutVars>
      </dgm:prSet>
      <dgm:spPr/>
    </dgm:pt>
    <dgm:pt modelId="{7AAFA9DE-92A0-5D49-8DD0-F9E1AA0FBBFA}" type="pres">
      <dgm:prSet presAssocID="{E5C05183-796F-3443-B148-2CADE8C9E234}" presName="Name1" presStyleCnt="0"/>
      <dgm:spPr/>
    </dgm:pt>
    <dgm:pt modelId="{D29F900E-4BD4-4546-8E28-AA512ADB1CB4}" type="pres">
      <dgm:prSet presAssocID="{E5C05183-796F-3443-B148-2CADE8C9E234}" presName="cycle" presStyleCnt="0"/>
      <dgm:spPr/>
    </dgm:pt>
    <dgm:pt modelId="{B7B447DE-3CF0-2B4C-9156-44A8071C3CB0}" type="pres">
      <dgm:prSet presAssocID="{E5C05183-796F-3443-B148-2CADE8C9E234}" presName="srcNode" presStyleLbl="node1" presStyleIdx="0" presStyleCnt="7"/>
      <dgm:spPr/>
    </dgm:pt>
    <dgm:pt modelId="{15DB3670-5075-F24F-8C04-41BB60CFA772}" type="pres">
      <dgm:prSet presAssocID="{E5C05183-796F-3443-B148-2CADE8C9E234}" presName="conn" presStyleLbl="parChTrans1D2" presStyleIdx="0" presStyleCnt="1"/>
      <dgm:spPr/>
    </dgm:pt>
    <dgm:pt modelId="{E1428C3D-B0C2-6546-B5C7-F74A61419FC5}" type="pres">
      <dgm:prSet presAssocID="{E5C05183-796F-3443-B148-2CADE8C9E234}" presName="extraNode" presStyleLbl="node1" presStyleIdx="0" presStyleCnt="7"/>
      <dgm:spPr/>
    </dgm:pt>
    <dgm:pt modelId="{CDC99FFD-12E4-7744-ABFF-F4E0EA53AABE}" type="pres">
      <dgm:prSet presAssocID="{E5C05183-796F-3443-B148-2CADE8C9E234}" presName="dstNode" presStyleLbl="node1" presStyleIdx="0" presStyleCnt="7"/>
      <dgm:spPr/>
    </dgm:pt>
    <dgm:pt modelId="{4744E9A9-5AF5-2449-B836-A3FDE3699B65}" type="pres">
      <dgm:prSet presAssocID="{D6549FBA-FB21-E44A-AFBC-DCBF127723DF}" presName="text_1" presStyleLbl="node1" presStyleIdx="0" presStyleCnt="7">
        <dgm:presLayoutVars>
          <dgm:bulletEnabled val="1"/>
        </dgm:presLayoutVars>
      </dgm:prSet>
      <dgm:spPr/>
    </dgm:pt>
    <dgm:pt modelId="{76586190-7A47-FD47-8FA5-4242C0040BBA}" type="pres">
      <dgm:prSet presAssocID="{D6549FBA-FB21-E44A-AFBC-DCBF127723DF}" presName="accent_1" presStyleCnt="0"/>
      <dgm:spPr/>
    </dgm:pt>
    <dgm:pt modelId="{3B000EAF-37A5-764B-B19A-D68F7C2C2884}" type="pres">
      <dgm:prSet presAssocID="{D6549FBA-FB21-E44A-AFBC-DCBF127723DF}" presName="accentRepeatNode" presStyleLbl="solidFgAcc1" presStyleIdx="0" presStyleCnt="7"/>
      <dgm:spPr>
        <a:solidFill>
          <a:srgbClr val="FFFFFF"/>
        </a:solidFill>
        <a:ln w="19050" cmpd="sng">
          <a:solidFill>
            <a:srgbClr val="418FDE"/>
          </a:solidFill>
        </a:ln>
      </dgm:spPr>
    </dgm:pt>
    <dgm:pt modelId="{F4C71EE0-3A46-4548-812E-2F571273D5FC}" type="pres">
      <dgm:prSet presAssocID="{5F1B0AD9-51A4-6544-AA54-71FD5944F9C0}" presName="text_2" presStyleLbl="node1" presStyleIdx="1" presStyleCnt="7">
        <dgm:presLayoutVars>
          <dgm:bulletEnabled val="1"/>
        </dgm:presLayoutVars>
      </dgm:prSet>
      <dgm:spPr/>
    </dgm:pt>
    <dgm:pt modelId="{40E27FE4-25C3-0141-AFAE-6A1C2733A657}" type="pres">
      <dgm:prSet presAssocID="{5F1B0AD9-51A4-6544-AA54-71FD5944F9C0}" presName="accent_2" presStyleCnt="0"/>
      <dgm:spPr/>
    </dgm:pt>
    <dgm:pt modelId="{93A7ABBF-D828-2442-BE1F-F910E73EAB03}" type="pres">
      <dgm:prSet presAssocID="{5F1B0AD9-51A4-6544-AA54-71FD5944F9C0}" presName="accentRepeatNode" presStyleLbl="solidFgAcc1" presStyleIdx="1" presStyleCnt="7"/>
      <dgm:spPr>
        <a:solidFill>
          <a:srgbClr val="FFFFFF"/>
        </a:solidFill>
        <a:ln w="19050" cmpd="sng">
          <a:solidFill>
            <a:srgbClr val="00AFAA"/>
          </a:solidFill>
        </a:ln>
      </dgm:spPr>
    </dgm:pt>
    <dgm:pt modelId="{98F4CFC7-7BEA-FE46-A331-BF8F6E6B0421}" type="pres">
      <dgm:prSet presAssocID="{A60387BF-17B5-124A-A80D-EFB63F3AC250}" presName="text_3" presStyleLbl="node1" presStyleIdx="2" presStyleCnt="7">
        <dgm:presLayoutVars>
          <dgm:bulletEnabled val="1"/>
        </dgm:presLayoutVars>
      </dgm:prSet>
      <dgm:spPr/>
    </dgm:pt>
    <dgm:pt modelId="{71162D0E-D8E1-5D47-8294-B2A5D4158D8B}" type="pres">
      <dgm:prSet presAssocID="{A60387BF-17B5-124A-A80D-EFB63F3AC250}" presName="accent_3" presStyleCnt="0"/>
      <dgm:spPr/>
    </dgm:pt>
    <dgm:pt modelId="{4BF1DBAD-B0BA-2E44-9332-16C628A21512}" type="pres">
      <dgm:prSet presAssocID="{A60387BF-17B5-124A-A80D-EFB63F3AC250}" presName="accentRepeatNode" presStyleLbl="solidFgAcc1" presStyleIdx="2" presStyleCnt="7"/>
      <dgm:spPr>
        <a:solidFill>
          <a:srgbClr val="FFFFFF"/>
        </a:solidFill>
        <a:ln w="19050" cmpd="sng">
          <a:solidFill>
            <a:schemeClr val="accent2"/>
          </a:solidFill>
        </a:ln>
      </dgm:spPr>
    </dgm:pt>
    <dgm:pt modelId="{A30C572E-9A46-1D4C-A814-592184153672}" type="pres">
      <dgm:prSet presAssocID="{DDFD47D8-9B4E-C04B-99EB-E4E74B63977B}" presName="text_4" presStyleLbl="node1" presStyleIdx="3" presStyleCnt="7">
        <dgm:presLayoutVars>
          <dgm:bulletEnabled val="1"/>
        </dgm:presLayoutVars>
      </dgm:prSet>
      <dgm:spPr/>
    </dgm:pt>
    <dgm:pt modelId="{D1504EE6-1828-C64F-A319-015240BF60A8}" type="pres">
      <dgm:prSet presAssocID="{DDFD47D8-9B4E-C04B-99EB-E4E74B63977B}" presName="accent_4" presStyleCnt="0"/>
      <dgm:spPr/>
    </dgm:pt>
    <dgm:pt modelId="{673170A2-B8B7-8049-8529-8A67C600D7ED}" type="pres">
      <dgm:prSet presAssocID="{DDFD47D8-9B4E-C04B-99EB-E4E74B63977B}" presName="accentRepeatNode" presStyleLbl="solidFgAcc1" presStyleIdx="3" presStyleCnt="7"/>
      <dgm:spPr>
        <a:solidFill>
          <a:srgbClr val="FFFFFF"/>
        </a:solidFill>
        <a:ln w="19050" cmpd="sng">
          <a:solidFill>
            <a:schemeClr val="accent3"/>
          </a:solidFill>
        </a:ln>
      </dgm:spPr>
    </dgm:pt>
    <dgm:pt modelId="{9E68B60F-41DA-BA4D-9B31-6FD3ADC7E13F}" type="pres">
      <dgm:prSet presAssocID="{57B06D76-A3BC-3C4A-9DE8-743721A5CC05}" presName="text_5" presStyleLbl="node1" presStyleIdx="4" presStyleCnt="7">
        <dgm:presLayoutVars>
          <dgm:bulletEnabled val="1"/>
        </dgm:presLayoutVars>
      </dgm:prSet>
      <dgm:spPr/>
    </dgm:pt>
    <dgm:pt modelId="{CE5784B9-D1BE-6546-B3C7-03669DA97A93}" type="pres">
      <dgm:prSet presAssocID="{57B06D76-A3BC-3C4A-9DE8-743721A5CC05}" presName="accent_5" presStyleCnt="0"/>
      <dgm:spPr/>
    </dgm:pt>
    <dgm:pt modelId="{57853988-0419-A245-AADF-CAB5139C6FE4}" type="pres">
      <dgm:prSet presAssocID="{57B06D76-A3BC-3C4A-9DE8-743721A5CC05}" presName="accentRepeatNode" presStyleLbl="solidFgAcc1" presStyleIdx="4" presStyleCnt="7"/>
      <dgm:spPr>
        <a:solidFill>
          <a:srgbClr val="FFFFFF"/>
        </a:solidFill>
        <a:ln w="19050" cmpd="sng">
          <a:solidFill>
            <a:schemeClr val="accent4"/>
          </a:solidFill>
        </a:ln>
      </dgm:spPr>
    </dgm:pt>
    <dgm:pt modelId="{DD5306A3-214A-3944-AA8A-EEF86C55D5E4}" type="pres">
      <dgm:prSet presAssocID="{07E48B1B-FCF6-5D4C-8D74-9E6C250444AD}" presName="text_6" presStyleLbl="node1" presStyleIdx="5" presStyleCnt="7">
        <dgm:presLayoutVars>
          <dgm:bulletEnabled val="1"/>
        </dgm:presLayoutVars>
      </dgm:prSet>
      <dgm:spPr/>
    </dgm:pt>
    <dgm:pt modelId="{E936FCB3-8CE1-2E4F-8BA1-93914EF270FF}" type="pres">
      <dgm:prSet presAssocID="{07E48B1B-FCF6-5D4C-8D74-9E6C250444AD}" presName="accent_6" presStyleCnt="0"/>
      <dgm:spPr/>
    </dgm:pt>
    <dgm:pt modelId="{5406CFC7-BF5C-8749-B2E9-15949C90DB8E}" type="pres">
      <dgm:prSet presAssocID="{07E48B1B-FCF6-5D4C-8D74-9E6C250444AD}" presName="accentRepeatNode" presStyleLbl="solidFgAcc1" presStyleIdx="5" presStyleCnt="7"/>
      <dgm:spPr>
        <a:ln w="19050" cmpd="sng">
          <a:solidFill>
            <a:srgbClr val="F7323F"/>
          </a:solidFill>
        </a:ln>
      </dgm:spPr>
    </dgm:pt>
    <dgm:pt modelId="{7DBDE9A0-A855-484C-A83F-45E2C9CDA0C0}" type="pres">
      <dgm:prSet presAssocID="{97C8DC37-019F-0846-ABC8-EDD60349DCD4}" presName="text_7" presStyleLbl="node1" presStyleIdx="6" presStyleCnt="7">
        <dgm:presLayoutVars>
          <dgm:bulletEnabled val="1"/>
        </dgm:presLayoutVars>
      </dgm:prSet>
      <dgm:spPr/>
    </dgm:pt>
    <dgm:pt modelId="{9C6BF5E9-1FBF-2D41-B9F7-064358341516}" type="pres">
      <dgm:prSet presAssocID="{97C8DC37-019F-0846-ABC8-EDD60349DCD4}" presName="accent_7" presStyleCnt="0"/>
      <dgm:spPr/>
    </dgm:pt>
    <dgm:pt modelId="{C7B82E84-B178-F549-8694-56CE4AB9B3E0}" type="pres">
      <dgm:prSet presAssocID="{97C8DC37-019F-0846-ABC8-EDD60349DCD4}" presName="accentRepeatNode" presStyleLbl="solidFgAcc1" presStyleIdx="6" presStyleCnt="7"/>
      <dgm:spPr>
        <a:solidFill>
          <a:srgbClr val="FFFFFF"/>
        </a:solidFill>
        <a:ln w="19050" cmpd="sng">
          <a:solidFill>
            <a:srgbClr val="FF6900"/>
          </a:solidFill>
        </a:ln>
      </dgm:spPr>
    </dgm:pt>
  </dgm:ptLst>
  <dgm:cxnLst>
    <dgm:cxn modelId="{89BE7707-6F8F-FA44-A7A5-F4448B737CA8}" srcId="{E5C05183-796F-3443-B148-2CADE8C9E234}" destId="{A60387BF-17B5-124A-A80D-EFB63F3AC250}" srcOrd="2" destOrd="0" parTransId="{555AE5BE-EB6B-4244-B474-707F635546E9}" sibTransId="{69E11C75-CE6E-CB4E-9B98-75677BA86D04}"/>
    <dgm:cxn modelId="{AD48E61D-7BE3-420D-837D-217B5C8C77FA}" type="presOf" srcId="{A60387BF-17B5-124A-A80D-EFB63F3AC250}" destId="{98F4CFC7-7BEA-FE46-A331-BF8F6E6B0421}" srcOrd="0" destOrd="0" presId="urn:microsoft.com/office/officeart/2008/layout/VerticalCurvedList"/>
    <dgm:cxn modelId="{2EEB192D-13D8-4C64-B664-1D9C2EEA7B8A}" type="presOf" srcId="{E5C05183-796F-3443-B148-2CADE8C9E234}" destId="{54CAAC5A-771E-5349-A6B6-9FF2B34CD54A}" srcOrd="0" destOrd="0" presId="urn:microsoft.com/office/officeart/2008/layout/VerticalCurvedList"/>
    <dgm:cxn modelId="{5A0CBD3E-991C-4A38-822B-E1FD3D240789}" type="presOf" srcId="{97C8DC37-019F-0846-ABC8-EDD60349DCD4}" destId="{7DBDE9A0-A855-484C-A83F-45E2C9CDA0C0}" srcOrd="0" destOrd="0" presId="urn:microsoft.com/office/officeart/2008/layout/VerticalCurvedList"/>
    <dgm:cxn modelId="{9DA74967-D12D-954C-B2E0-3E919A6F9906}" srcId="{E5C05183-796F-3443-B148-2CADE8C9E234}" destId="{07E48B1B-FCF6-5D4C-8D74-9E6C250444AD}" srcOrd="5" destOrd="0" parTransId="{8D640979-0683-7A45-A530-2E4584F1F18E}" sibTransId="{D3665292-B0FD-5E48-B5DD-EA000054FBD1}"/>
    <dgm:cxn modelId="{D977BA67-0E8C-422C-A579-1EE58F270977}" type="presOf" srcId="{DDFD47D8-9B4E-C04B-99EB-E4E74B63977B}" destId="{A30C572E-9A46-1D4C-A814-592184153672}" srcOrd="0" destOrd="0" presId="urn:microsoft.com/office/officeart/2008/layout/VerticalCurvedList"/>
    <dgm:cxn modelId="{DDBD7575-A79E-1547-957A-BF1F24008BB9}" srcId="{E5C05183-796F-3443-B148-2CADE8C9E234}" destId="{57B06D76-A3BC-3C4A-9DE8-743721A5CC05}" srcOrd="4" destOrd="0" parTransId="{D2F28A2D-1E7E-FC4F-A8C5-7B7AF6FAB954}" sibTransId="{913F6AC3-7B1B-7D4F-A790-C2C419D16782}"/>
    <dgm:cxn modelId="{2A27635A-2761-4318-8A5F-830359D73E2F}" type="presOf" srcId="{07E48B1B-FCF6-5D4C-8D74-9E6C250444AD}" destId="{DD5306A3-214A-3944-AA8A-EEF86C55D5E4}" srcOrd="0" destOrd="0" presId="urn:microsoft.com/office/officeart/2008/layout/VerticalCurvedList"/>
    <dgm:cxn modelId="{29DB1C84-7500-4246-A24E-3320BF46B493}" srcId="{E5C05183-796F-3443-B148-2CADE8C9E234}" destId="{5F1B0AD9-51A4-6544-AA54-71FD5944F9C0}" srcOrd="1" destOrd="0" parTransId="{D4347956-65A5-CB40-AEA9-58C056C8FDE6}" sibTransId="{E70540FB-D55B-184F-8A07-D69B52E5D95B}"/>
    <dgm:cxn modelId="{AC708A9A-5280-4218-84C2-82E6A98E4DBF}" type="presOf" srcId="{5F1B0AD9-51A4-6544-AA54-71FD5944F9C0}" destId="{F4C71EE0-3A46-4548-812E-2F571273D5FC}" srcOrd="0" destOrd="0" presId="urn:microsoft.com/office/officeart/2008/layout/VerticalCurvedList"/>
    <dgm:cxn modelId="{ED8B8DA4-32CE-834F-97F9-7E2C7487A4FB}" srcId="{E5C05183-796F-3443-B148-2CADE8C9E234}" destId="{DDFD47D8-9B4E-C04B-99EB-E4E74B63977B}" srcOrd="3" destOrd="0" parTransId="{A2ADCA50-C19E-2543-B002-959E4E529DDB}" sibTransId="{A75FAA2B-CCC3-BE49-AA28-24924EF2BAE5}"/>
    <dgm:cxn modelId="{EA5C23AE-9FEC-9949-AE39-8EFA2E7D7541}" srcId="{E5C05183-796F-3443-B148-2CADE8C9E234}" destId="{D6549FBA-FB21-E44A-AFBC-DCBF127723DF}" srcOrd="0" destOrd="0" parTransId="{0F437FB7-52B4-814E-B5C0-BB962CE5CBC2}" sibTransId="{46D5BB11-B473-1F41-82DB-3C19C67FF9F6}"/>
    <dgm:cxn modelId="{434B40C7-64C3-BE43-926A-E149F681363A}" srcId="{E5C05183-796F-3443-B148-2CADE8C9E234}" destId="{97C8DC37-019F-0846-ABC8-EDD60349DCD4}" srcOrd="6" destOrd="0" parTransId="{6D389E17-A01E-9344-BD72-4874F0F38B4E}" sibTransId="{51FB95A0-9664-6945-B79E-84D1595502B9}"/>
    <dgm:cxn modelId="{9378C7CD-0591-4D17-9853-334DF224A783}" type="presOf" srcId="{D6549FBA-FB21-E44A-AFBC-DCBF127723DF}" destId="{4744E9A9-5AF5-2449-B836-A3FDE3699B65}" srcOrd="0" destOrd="0" presId="urn:microsoft.com/office/officeart/2008/layout/VerticalCurvedList"/>
    <dgm:cxn modelId="{6D0AEFCF-9AC0-4732-9A1F-1C3002F36CEA}" type="presOf" srcId="{46D5BB11-B473-1F41-82DB-3C19C67FF9F6}" destId="{15DB3670-5075-F24F-8C04-41BB60CFA772}" srcOrd="0" destOrd="0" presId="urn:microsoft.com/office/officeart/2008/layout/VerticalCurvedList"/>
    <dgm:cxn modelId="{4F273CEF-0B4C-445B-B4E6-D1B54F986F55}" type="presOf" srcId="{57B06D76-A3BC-3C4A-9DE8-743721A5CC05}" destId="{9E68B60F-41DA-BA4D-9B31-6FD3ADC7E13F}" srcOrd="0" destOrd="0" presId="urn:microsoft.com/office/officeart/2008/layout/VerticalCurvedList"/>
    <dgm:cxn modelId="{51923053-273E-4173-B614-CFF2D567D30F}" type="presParOf" srcId="{54CAAC5A-771E-5349-A6B6-9FF2B34CD54A}" destId="{7AAFA9DE-92A0-5D49-8DD0-F9E1AA0FBBFA}" srcOrd="0" destOrd="0" presId="urn:microsoft.com/office/officeart/2008/layout/VerticalCurvedList"/>
    <dgm:cxn modelId="{A5ED05E2-50FA-4B97-BB20-15095DA98FE1}" type="presParOf" srcId="{7AAFA9DE-92A0-5D49-8DD0-F9E1AA0FBBFA}" destId="{D29F900E-4BD4-4546-8E28-AA512ADB1CB4}" srcOrd="0" destOrd="0" presId="urn:microsoft.com/office/officeart/2008/layout/VerticalCurvedList"/>
    <dgm:cxn modelId="{2141DD9A-75F0-4B0A-9900-17176A4A4553}" type="presParOf" srcId="{D29F900E-4BD4-4546-8E28-AA512ADB1CB4}" destId="{B7B447DE-3CF0-2B4C-9156-44A8071C3CB0}" srcOrd="0" destOrd="0" presId="urn:microsoft.com/office/officeart/2008/layout/VerticalCurvedList"/>
    <dgm:cxn modelId="{456B4F53-062A-472A-8F8F-1BE78E0985D1}" type="presParOf" srcId="{D29F900E-4BD4-4546-8E28-AA512ADB1CB4}" destId="{15DB3670-5075-F24F-8C04-41BB60CFA772}" srcOrd="1" destOrd="0" presId="urn:microsoft.com/office/officeart/2008/layout/VerticalCurvedList"/>
    <dgm:cxn modelId="{3675639A-DE9C-40EF-B780-8D8A6EE11EEF}" type="presParOf" srcId="{D29F900E-4BD4-4546-8E28-AA512ADB1CB4}" destId="{E1428C3D-B0C2-6546-B5C7-F74A61419FC5}" srcOrd="2" destOrd="0" presId="urn:microsoft.com/office/officeart/2008/layout/VerticalCurvedList"/>
    <dgm:cxn modelId="{FB38E10E-6F17-4999-8E10-D87356EA8CE5}" type="presParOf" srcId="{D29F900E-4BD4-4546-8E28-AA512ADB1CB4}" destId="{CDC99FFD-12E4-7744-ABFF-F4E0EA53AABE}" srcOrd="3" destOrd="0" presId="urn:microsoft.com/office/officeart/2008/layout/VerticalCurvedList"/>
    <dgm:cxn modelId="{FAED8E71-8A0B-4A3E-B822-1DC38271696B}" type="presParOf" srcId="{7AAFA9DE-92A0-5D49-8DD0-F9E1AA0FBBFA}" destId="{4744E9A9-5AF5-2449-B836-A3FDE3699B65}" srcOrd="1" destOrd="0" presId="urn:microsoft.com/office/officeart/2008/layout/VerticalCurvedList"/>
    <dgm:cxn modelId="{BB4C9D28-8461-4389-B492-408D26D43454}" type="presParOf" srcId="{7AAFA9DE-92A0-5D49-8DD0-F9E1AA0FBBFA}" destId="{76586190-7A47-FD47-8FA5-4242C0040BBA}" srcOrd="2" destOrd="0" presId="urn:microsoft.com/office/officeart/2008/layout/VerticalCurvedList"/>
    <dgm:cxn modelId="{2E0359EA-79BA-474C-9A1B-4E51BC24C038}" type="presParOf" srcId="{76586190-7A47-FD47-8FA5-4242C0040BBA}" destId="{3B000EAF-37A5-764B-B19A-D68F7C2C2884}" srcOrd="0" destOrd="0" presId="urn:microsoft.com/office/officeart/2008/layout/VerticalCurvedList"/>
    <dgm:cxn modelId="{D622A968-CA44-4183-AC9E-94CCDADA3C9B}" type="presParOf" srcId="{7AAFA9DE-92A0-5D49-8DD0-F9E1AA0FBBFA}" destId="{F4C71EE0-3A46-4548-812E-2F571273D5FC}" srcOrd="3" destOrd="0" presId="urn:microsoft.com/office/officeart/2008/layout/VerticalCurvedList"/>
    <dgm:cxn modelId="{E48E6E54-4D7E-4EC5-8ACE-5E10C789D0B4}" type="presParOf" srcId="{7AAFA9DE-92A0-5D49-8DD0-F9E1AA0FBBFA}" destId="{40E27FE4-25C3-0141-AFAE-6A1C2733A657}" srcOrd="4" destOrd="0" presId="urn:microsoft.com/office/officeart/2008/layout/VerticalCurvedList"/>
    <dgm:cxn modelId="{D9DAC25B-24EF-4348-8C20-7CC39E801A9B}" type="presParOf" srcId="{40E27FE4-25C3-0141-AFAE-6A1C2733A657}" destId="{93A7ABBF-D828-2442-BE1F-F910E73EAB03}" srcOrd="0" destOrd="0" presId="urn:microsoft.com/office/officeart/2008/layout/VerticalCurvedList"/>
    <dgm:cxn modelId="{C776F7BB-6130-4366-82E9-61EF71A5823A}" type="presParOf" srcId="{7AAFA9DE-92A0-5D49-8DD0-F9E1AA0FBBFA}" destId="{98F4CFC7-7BEA-FE46-A331-BF8F6E6B0421}" srcOrd="5" destOrd="0" presId="urn:microsoft.com/office/officeart/2008/layout/VerticalCurvedList"/>
    <dgm:cxn modelId="{BBED82D9-C6CD-44D5-87B6-652F0B93BCFE}" type="presParOf" srcId="{7AAFA9DE-92A0-5D49-8DD0-F9E1AA0FBBFA}" destId="{71162D0E-D8E1-5D47-8294-B2A5D4158D8B}" srcOrd="6" destOrd="0" presId="urn:microsoft.com/office/officeart/2008/layout/VerticalCurvedList"/>
    <dgm:cxn modelId="{B54F514A-016F-4265-8F23-2E3ED92517BC}" type="presParOf" srcId="{71162D0E-D8E1-5D47-8294-B2A5D4158D8B}" destId="{4BF1DBAD-B0BA-2E44-9332-16C628A21512}" srcOrd="0" destOrd="0" presId="urn:microsoft.com/office/officeart/2008/layout/VerticalCurvedList"/>
    <dgm:cxn modelId="{95A8A496-0D9E-45B9-8DA6-724B1783C123}" type="presParOf" srcId="{7AAFA9DE-92A0-5D49-8DD0-F9E1AA0FBBFA}" destId="{A30C572E-9A46-1D4C-A814-592184153672}" srcOrd="7" destOrd="0" presId="urn:microsoft.com/office/officeart/2008/layout/VerticalCurvedList"/>
    <dgm:cxn modelId="{5BA5255F-0B34-4EDE-BD5B-17F60192F387}" type="presParOf" srcId="{7AAFA9DE-92A0-5D49-8DD0-F9E1AA0FBBFA}" destId="{D1504EE6-1828-C64F-A319-015240BF60A8}" srcOrd="8" destOrd="0" presId="urn:microsoft.com/office/officeart/2008/layout/VerticalCurvedList"/>
    <dgm:cxn modelId="{5C501293-CFDF-4D43-9035-EF6413793F36}" type="presParOf" srcId="{D1504EE6-1828-C64F-A319-015240BF60A8}" destId="{673170A2-B8B7-8049-8529-8A67C600D7ED}" srcOrd="0" destOrd="0" presId="urn:microsoft.com/office/officeart/2008/layout/VerticalCurvedList"/>
    <dgm:cxn modelId="{6A6AE121-9B73-4405-858D-79B125B0217F}" type="presParOf" srcId="{7AAFA9DE-92A0-5D49-8DD0-F9E1AA0FBBFA}" destId="{9E68B60F-41DA-BA4D-9B31-6FD3ADC7E13F}" srcOrd="9" destOrd="0" presId="urn:microsoft.com/office/officeart/2008/layout/VerticalCurvedList"/>
    <dgm:cxn modelId="{324CCC67-899A-4CB5-8F75-4495266AF618}" type="presParOf" srcId="{7AAFA9DE-92A0-5D49-8DD0-F9E1AA0FBBFA}" destId="{CE5784B9-D1BE-6546-B3C7-03669DA97A93}" srcOrd="10" destOrd="0" presId="urn:microsoft.com/office/officeart/2008/layout/VerticalCurvedList"/>
    <dgm:cxn modelId="{A991B4B3-CAF2-4693-9FB0-917669422B85}" type="presParOf" srcId="{CE5784B9-D1BE-6546-B3C7-03669DA97A93}" destId="{57853988-0419-A245-AADF-CAB5139C6FE4}" srcOrd="0" destOrd="0" presId="urn:microsoft.com/office/officeart/2008/layout/VerticalCurvedList"/>
    <dgm:cxn modelId="{D93E6F4B-CFD8-4690-A6C0-1D3B2D157FD7}" type="presParOf" srcId="{7AAFA9DE-92A0-5D49-8DD0-F9E1AA0FBBFA}" destId="{DD5306A3-214A-3944-AA8A-EEF86C55D5E4}" srcOrd="11" destOrd="0" presId="urn:microsoft.com/office/officeart/2008/layout/VerticalCurvedList"/>
    <dgm:cxn modelId="{F82CB030-007F-48A4-9263-33EB1DB13CE5}" type="presParOf" srcId="{7AAFA9DE-92A0-5D49-8DD0-F9E1AA0FBBFA}" destId="{E936FCB3-8CE1-2E4F-8BA1-93914EF270FF}" srcOrd="12" destOrd="0" presId="urn:microsoft.com/office/officeart/2008/layout/VerticalCurvedList"/>
    <dgm:cxn modelId="{BE34B169-EC49-4180-B492-7F80E133FB29}" type="presParOf" srcId="{E936FCB3-8CE1-2E4F-8BA1-93914EF270FF}" destId="{5406CFC7-BF5C-8749-B2E9-15949C90DB8E}" srcOrd="0" destOrd="0" presId="urn:microsoft.com/office/officeart/2008/layout/VerticalCurvedList"/>
    <dgm:cxn modelId="{5104ACFF-FE37-4990-A6DB-022A39FE4BD3}" type="presParOf" srcId="{7AAFA9DE-92A0-5D49-8DD0-F9E1AA0FBBFA}" destId="{7DBDE9A0-A855-484C-A83F-45E2C9CDA0C0}" srcOrd="13" destOrd="0" presId="urn:microsoft.com/office/officeart/2008/layout/VerticalCurvedList"/>
    <dgm:cxn modelId="{097A7DF1-2462-4555-99AD-D7DBE4B791EF}" type="presParOf" srcId="{7AAFA9DE-92A0-5D49-8DD0-F9E1AA0FBBFA}" destId="{9C6BF5E9-1FBF-2D41-B9F7-064358341516}" srcOrd="14" destOrd="0" presId="urn:microsoft.com/office/officeart/2008/layout/VerticalCurvedList"/>
    <dgm:cxn modelId="{1AB013A3-EA49-4D42-B44A-0F6897AEB88F}" type="presParOf" srcId="{9C6BF5E9-1FBF-2D41-B9F7-064358341516}" destId="{C7B82E84-B178-F549-8694-56CE4AB9B3E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B3670-5075-F24F-8C04-41BB60CFA772}">
      <dsp:nvSpPr>
        <dsp:cNvPr id="0" name=""/>
        <dsp:cNvSpPr/>
      </dsp:nvSpPr>
      <dsp:spPr>
        <a:xfrm>
          <a:off x="-4439275" y="-680925"/>
          <a:ext cx="5289326" cy="5289326"/>
        </a:xfrm>
        <a:prstGeom prst="blockArc">
          <a:avLst>
            <a:gd name="adj1" fmla="val 18900000"/>
            <a:gd name="adj2" fmla="val 2700000"/>
            <a:gd name="adj3" fmla="val 408"/>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744E9A9-5AF5-2449-B836-A3FDE3699B65}">
      <dsp:nvSpPr>
        <dsp:cNvPr id="0" name=""/>
        <dsp:cNvSpPr/>
      </dsp:nvSpPr>
      <dsp:spPr>
        <a:xfrm>
          <a:off x="275512" y="178543"/>
          <a:ext cx="8362030" cy="356928"/>
        </a:xfrm>
        <a:prstGeom prst="rect">
          <a:avLst/>
        </a:prstGeom>
        <a:solidFill>
          <a:srgbClr val="FFFFFF"/>
        </a:solidFill>
        <a:ln w="19050" cmpd="sng">
          <a:solidFill>
            <a:schemeClr val="tx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KPI Metrics Description</a:t>
          </a:r>
        </a:p>
      </dsp:txBody>
      <dsp:txXfrm>
        <a:off x="275512" y="178543"/>
        <a:ext cx="8362030" cy="356928"/>
      </dsp:txXfrm>
    </dsp:sp>
    <dsp:sp modelId="{3B000EAF-37A5-764B-B19A-D68F7C2C2884}">
      <dsp:nvSpPr>
        <dsp:cNvPr id="0" name=""/>
        <dsp:cNvSpPr/>
      </dsp:nvSpPr>
      <dsp:spPr>
        <a:xfrm>
          <a:off x="52431" y="133926"/>
          <a:ext cx="446161" cy="446161"/>
        </a:xfrm>
        <a:prstGeom prst="ellipse">
          <a:avLst/>
        </a:prstGeom>
        <a:solidFill>
          <a:srgbClr val="FFFFFF"/>
        </a:solidFill>
        <a:ln w="19050" cap="flat" cmpd="sng" algn="ctr">
          <a:solidFill>
            <a:srgbClr val="418FDE"/>
          </a:solidFill>
          <a:prstDash val="solid"/>
        </a:ln>
        <a:effectLst/>
      </dsp:spPr>
      <dsp:style>
        <a:lnRef idx="1">
          <a:scrgbClr r="0" g="0" b="0"/>
        </a:lnRef>
        <a:fillRef idx="1">
          <a:scrgbClr r="0" g="0" b="0"/>
        </a:fillRef>
        <a:effectRef idx="0">
          <a:scrgbClr r="0" g="0" b="0"/>
        </a:effectRef>
        <a:fontRef idx="minor"/>
      </dsp:style>
    </dsp:sp>
    <dsp:sp modelId="{F4C71EE0-3A46-4548-812E-2F571273D5FC}">
      <dsp:nvSpPr>
        <dsp:cNvPr id="0" name=""/>
        <dsp:cNvSpPr/>
      </dsp:nvSpPr>
      <dsp:spPr>
        <a:xfrm>
          <a:off x="598743" y="714250"/>
          <a:ext cx="8038799" cy="356928"/>
        </a:xfrm>
        <a:prstGeom prst="rect">
          <a:avLst/>
        </a:prstGeom>
        <a:solidFill>
          <a:srgbClr val="FFFFFF"/>
        </a:solidFill>
        <a:ln w="19050" cmpd="sng">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KPI Metrics Use Case</a:t>
          </a:r>
          <a:endParaRPr lang="en-US" sz="1900" kern="1200" dirty="0">
            <a:solidFill>
              <a:srgbClr val="000000"/>
            </a:solidFill>
          </a:endParaRPr>
        </a:p>
      </dsp:txBody>
      <dsp:txXfrm>
        <a:off x="598743" y="714250"/>
        <a:ext cx="8038799" cy="356928"/>
      </dsp:txXfrm>
    </dsp:sp>
    <dsp:sp modelId="{93A7ABBF-D828-2442-BE1F-F910E73EAB03}">
      <dsp:nvSpPr>
        <dsp:cNvPr id="0" name=""/>
        <dsp:cNvSpPr/>
      </dsp:nvSpPr>
      <dsp:spPr>
        <a:xfrm>
          <a:off x="375662" y="669634"/>
          <a:ext cx="446161" cy="446161"/>
        </a:xfrm>
        <a:prstGeom prst="ellipse">
          <a:avLst/>
        </a:prstGeom>
        <a:solidFill>
          <a:srgbClr val="FFFFFF"/>
        </a:solidFill>
        <a:ln w="19050" cap="flat" cmpd="sng" algn="ctr">
          <a:solidFill>
            <a:srgbClr val="00AFAA"/>
          </a:solidFill>
          <a:prstDash val="solid"/>
        </a:ln>
        <a:effectLst/>
      </dsp:spPr>
      <dsp:style>
        <a:lnRef idx="1">
          <a:scrgbClr r="0" g="0" b="0"/>
        </a:lnRef>
        <a:fillRef idx="1">
          <a:scrgbClr r="0" g="0" b="0"/>
        </a:fillRef>
        <a:effectRef idx="0">
          <a:scrgbClr r="0" g="0" b="0"/>
        </a:effectRef>
        <a:fontRef idx="minor"/>
      </dsp:style>
    </dsp:sp>
    <dsp:sp modelId="{98F4CFC7-7BEA-FE46-A331-BF8F6E6B0421}">
      <dsp:nvSpPr>
        <dsp:cNvPr id="0" name=""/>
        <dsp:cNvSpPr/>
      </dsp:nvSpPr>
      <dsp:spPr>
        <a:xfrm>
          <a:off x="775872" y="1249565"/>
          <a:ext cx="7861670" cy="356928"/>
        </a:xfrm>
        <a:prstGeom prst="rect">
          <a:avLst/>
        </a:prstGeom>
        <a:solidFill>
          <a:srgbClr val="FFFFFF"/>
        </a:solidFill>
        <a:ln w="19050" cmpd="sng">
          <a:solidFill>
            <a:srgbClr val="3FAE2A"/>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Out-of-the-Box Metrics Architecture</a:t>
          </a:r>
        </a:p>
      </dsp:txBody>
      <dsp:txXfrm>
        <a:off x="775872" y="1249565"/>
        <a:ext cx="7861670" cy="356928"/>
      </dsp:txXfrm>
    </dsp:sp>
    <dsp:sp modelId="{4BF1DBAD-B0BA-2E44-9332-16C628A21512}">
      <dsp:nvSpPr>
        <dsp:cNvPr id="0" name=""/>
        <dsp:cNvSpPr/>
      </dsp:nvSpPr>
      <dsp:spPr>
        <a:xfrm>
          <a:off x="552792" y="1204949"/>
          <a:ext cx="446161" cy="446161"/>
        </a:xfrm>
        <a:prstGeom prst="ellipse">
          <a:avLst/>
        </a:prstGeom>
        <a:solidFill>
          <a:srgbClr val="FFFFFF"/>
        </a:solidFill>
        <a:ln w="19050" cap="flat" cmpd="sng" algn="ctr">
          <a:solidFill>
            <a:schemeClr val="accent2"/>
          </a:solidFill>
          <a:prstDash val="solid"/>
        </a:ln>
        <a:effectLst/>
      </dsp:spPr>
      <dsp:style>
        <a:lnRef idx="1">
          <a:scrgbClr r="0" g="0" b="0"/>
        </a:lnRef>
        <a:fillRef idx="1">
          <a:scrgbClr r="0" g="0" b="0"/>
        </a:fillRef>
        <a:effectRef idx="0">
          <a:scrgbClr r="0" g="0" b="0"/>
        </a:effectRef>
        <a:fontRef idx="minor"/>
      </dsp:style>
    </dsp:sp>
    <dsp:sp modelId="{A30C572E-9A46-1D4C-A814-592184153672}">
      <dsp:nvSpPr>
        <dsp:cNvPr id="0" name=""/>
        <dsp:cNvSpPr/>
      </dsp:nvSpPr>
      <dsp:spPr>
        <a:xfrm>
          <a:off x="832428" y="1785273"/>
          <a:ext cx="7805114" cy="356928"/>
        </a:xfrm>
        <a:prstGeom prst="rect">
          <a:avLst/>
        </a:prstGeom>
        <a:solidFill>
          <a:srgbClr val="FFFFFF"/>
        </a:solidFill>
        <a:ln w="19050" cmpd="sng">
          <a:solidFill>
            <a:srgbClr val="712177"/>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a:solidFill>
                <a:srgbClr val="000000"/>
              </a:solidFill>
            </a:rPr>
            <a:t>KPI Metrics Architecture</a:t>
          </a:r>
          <a:endParaRPr lang="en-US" sz="1900" kern="1200" dirty="0">
            <a:solidFill>
              <a:srgbClr val="000000"/>
            </a:solidFill>
          </a:endParaRPr>
        </a:p>
      </dsp:txBody>
      <dsp:txXfrm>
        <a:off x="832428" y="1785273"/>
        <a:ext cx="7805114" cy="356928"/>
      </dsp:txXfrm>
    </dsp:sp>
    <dsp:sp modelId="{673170A2-B8B7-8049-8529-8A67C600D7ED}">
      <dsp:nvSpPr>
        <dsp:cNvPr id="0" name=""/>
        <dsp:cNvSpPr/>
      </dsp:nvSpPr>
      <dsp:spPr>
        <a:xfrm>
          <a:off x="609347" y="1740656"/>
          <a:ext cx="446161" cy="446161"/>
        </a:xfrm>
        <a:prstGeom prst="ellipse">
          <a:avLst/>
        </a:prstGeom>
        <a:solidFill>
          <a:srgbClr val="FFFFFF"/>
        </a:solidFill>
        <a:ln w="19050" cap="flat" cmpd="sng" algn="ctr">
          <a:solidFill>
            <a:schemeClr val="accent3"/>
          </a:solidFill>
          <a:prstDash val="solid"/>
        </a:ln>
        <a:effectLst/>
      </dsp:spPr>
      <dsp:style>
        <a:lnRef idx="1">
          <a:scrgbClr r="0" g="0" b="0"/>
        </a:lnRef>
        <a:fillRef idx="1">
          <a:scrgbClr r="0" g="0" b="0"/>
        </a:fillRef>
        <a:effectRef idx="0">
          <a:scrgbClr r="0" g="0" b="0"/>
        </a:effectRef>
        <a:fontRef idx="minor"/>
      </dsp:style>
    </dsp:sp>
    <dsp:sp modelId="{9E68B60F-41DA-BA4D-9B31-6FD3ADC7E13F}">
      <dsp:nvSpPr>
        <dsp:cNvPr id="0" name=""/>
        <dsp:cNvSpPr/>
      </dsp:nvSpPr>
      <dsp:spPr>
        <a:xfrm>
          <a:off x="775872" y="2320980"/>
          <a:ext cx="7861670" cy="356928"/>
        </a:xfrm>
        <a:prstGeom prst="rect">
          <a:avLst/>
        </a:prstGeom>
        <a:solidFill>
          <a:srgbClr val="FFFFFF"/>
        </a:solidFill>
        <a:ln w="19050" cmpd="sng">
          <a:solidFill>
            <a:srgbClr val="E51A9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KPI Metrics Database Tables</a:t>
          </a:r>
        </a:p>
      </dsp:txBody>
      <dsp:txXfrm>
        <a:off x="775872" y="2320980"/>
        <a:ext cx="7861670" cy="356928"/>
      </dsp:txXfrm>
    </dsp:sp>
    <dsp:sp modelId="{57853988-0419-A245-AADF-CAB5139C6FE4}">
      <dsp:nvSpPr>
        <dsp:cNvPr id="0" name=""/>
        <dsp:cNvSpPr/>
      </dsp:nvSpPr>
      <dsp:spPr>
        <a:xfrm>
          <a:off x="552792" y="2276364"/>
          <a:ext cx="446161" cy="446161"/>
        </a:xfrm>
        <a:prstGeom prst="ellipse">
          <a:avLst/>
        </a:prstGeom>
        <a:solidFill>
          <a:srgbClr val="FFFFFF"/>
        </a:solidFill>
        <a:ln w="19050" cap="flat" cmpd="sng" algn="ctr">
          <a:solidFill>
            <a:schemeClr val="accent4"/>
          </a:solidFill>
          <a:prstDash val="solid"/>
        </a:ln>
        <a:effectLst/>
      </dsp:spPr>
      <dsp:style>
        <a:lnRef idx="1">
          <a:scrgbClr r="0" g="0" b="0"/>
        </a:lnRef>
        <a:fillRef idx="1">
          <a:scrgbClr r="0" g="0" b="0"/>
        </a:fillRef>
        <a:effectRef idx="0">
          <a:scrgbClr r="0" g="0" b="0"/>
        </a:effectRef>
        <a:fontRef idx="minor"/>
      </dsp:style>
    </dsp:sp>
    <dsp:sp modelId="{DD5306A3-214A-3944-AA8A-EEF86C55D5E4}">
      <dsp:nvSpPr>
        <dsp:cNvPr id="0" name=""/>
        <dsp:cNvSpPr/>
      </dsp:nvSpPr>
      <dsp:spPr>
        <a:xfrm>
          <a:off x="598743" y="2856295"/>
          <a:ext cx="8038799" cy="356928"/>
        </a:xfrm>
        <a:prstGeom prst="rect">
          <a:avLst/>
        </a:prstGeom>
        <a:solidFill>
          <a:srgbClr val="FFFFFF"/>
        </a:solidFill>
        <a:ln w="19050" cmpd="sng">
          <a:solidFill>
            <a:schemeClr val="accent5"/>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598743" y="2856295"/>
        <a:ext cx="8038799" cy="356928"/>
      </dsp:txXfrm>
    </dsp:sp>
    <dsp:sp modelId="{5406CFC7-BF5C-8749-B2E9-15949C90DB8E}">
      <dsp:nvSpPr>
        <dsp:cNvPr id="0" name=""/>
        <dsp:cNvSpPr/>
      </dsp:nvSpPr>
      <dsp:spPr>
        <a:xfrm>
          <a:off x="375662" y="2811679"/>
          <a:ext cx="446161" cy="446161"/>
        </a:xfrm>
        <a:prstGeom prst="ellipse">
          <a:avLst/>
        </a:prstGeom>
        <a:solidFill>
          <a:schemeClr val="lt1">
            <a:hueOff val="0"/>
            <a:satOff val="0"/>
            <a:lumOff val="0"/>
            <a:alphaOff val="0"/>
          </a:schemeClr>
        </a:solidFill>
        <a:ln w="19050" cap="flat" cmpd="sng" algn="ctr">
          <a:solidFill>
            <a:srgbClr val="F7323F"/>
          </a:solidFill>
          <a:prstDash val="solid"/>
        </a:ln>
        <a:effectLst/>
      </dsp:spPr>
      <dsp:style>
        <a:lnRef idx="1">
          <a:scrgbClr r="0" g="0" b="0"/>
        </a:lnRef>
        <a:fillRef idx="1">
          <a:scrgbClr r="0" g="0" b="0"/>
        </a:fillRef>
        <a:effectRef idx="0">
          <a:scrgbClr r="0" g="0" b="0"/>
        </a:effectRef>
        <a:fontRef idx="minor"/>
      </dsp:style>
    </dsp:sp>
    <dsp:sp modelId="{7DBDE9A0-A855-484C-A83F-45E2C9CDA0C0}">
      <dsp:nvSpPr>
        <dsp:cNvPr id="0" name=""/>
        <dsp:cNvSpPr/>
      </dsp:nvSpPr>
      <dsp:spPr>
        <a:xfrm>
          <a:off x="275512" y="3392003"/>
          <a:ext cx="8362030" cy="356928"/>
        </a:xfrm>
        <a:prstGeom prst="rect">
          <a:avLst/>
        </a:prstGeom>
        <a:solidFill>
          <a:srgbClr val="FFFFFF"/>
        </a:solidFill>
        <a:ln w="19050" cmpd="sng">
          <a:solidFill>
            <a:schemeClr val="accent6"/>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275512" y="3392003"/>
        <a:ext cx="8362030" cy="356928"/>
      </dsp:txXfrm>
    </dsp:sp>
    <dsp:sp modelId="{C7B82E84-B178-F549-8694-56CE4AB9B3E0}">
      <dsp:nvSpPr>
        <dsp:cNvPr id="0" name=""/>
        <dsp:cNvSpPr/>
      </dsp:nvSpPr>
      <dsp:spPr>
        <a:xfrm>
          <a:off x="52431" y="3347386"/>
          <a:ext cx="446161" cy="446161"/>
        </a:xfrm>
        <a:prstGeom prst="ellipse">
          <a:avLst/>
        </a:prstGeom>
        <a:solidFill>
          <a:srgbClr val="FFFFFF"/>
        </a:solidFill>
        <a:ln w="19050" cap="flat" cmpd="sng" algn="ctr">
          <a:solidFill>
            <a:srgbClr val="FF6900"/>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5CFCAD-1468-454C-9264-D8DC1210038A}" type="datetimeFigureOut">
              <a:rPr lang="en-US" smtClean="0"/>
              <a:t>5/25/2022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0D80D1-E60B-734D-BC76-2A3B9C538211}" type="slidenum">
              <a:rPr lang="en-US" smtClean="0"/>
              <a:t>‹#›</a:t>
            </a:fld>
            <a:endParaRPr lang="en-US"/>
          </a:p>
        </p:txBody>
      </p:sp>
    </p:spTree>
    <p:extLst>
      <p:ext uri="{BB962C8B-B14F-4D97-AF65-F5344CB8AC3E}">
        <p14:creationId xmlns:p14="http://schemas.microsoft.com/office/powerpoint/2010/main" val="12008844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592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057141"/>
            <a:ext cx="6096000" cy="4921486"/>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5426640"/>
      </p:ext>
    </p:extLst>
  </p:cSld>
  <p:clrMap bg1="lt1" tx1="dk1" bg2="lt2" tx2="dk2" accent1="accent1" accent2="accent2" accent3="accent3" accent4="accent4" accent5="accent5" accent6="accent6" hlink="hlink" folHlink="folHlink"/>
  <p:hf hdr="0" ftr="0" dt="0"/>
  <p:notesStyle>
    <a:lvl1pPr marL="0" algn="l" defTabSz="408194" rtl="0" eaLnBrk="1" latinLnBrk="0" hangingPunct="1">
      <a:defRPr sz="1200" kern="1200">
        <a:solidFill>
          <a:schemeClr val="tx1"/>
        </a:solidFill>
        <a:latin typeface="+mn-lt"/>
        <a:ea typeface="+mn-ea"/>
        <a:cs typeface="+mn-cs"/>
      </a:defRPr>
    </a:lvl1pPr>
    <a:lvl2pPr marL="408194" algn="l" defTabSz="408194" rtl="0" eaLnBrk="1" latinLnBrk="0" hangingPunct="1">
      <a:defRPr sz="1100" kern="1200">
        <a:solidFill>
          <a:schemeClr val="tx1"/>
        </a:solidFill>
        <a:latin typeface="+mn-lt"/>
        <a:ea typeface="+mn-ea"/>
        <a:cs typeface="+mn-cs"/>
      </a:defRPr>
    </a:lvl2pPr>
    <a:lvl3pPr marL="816388" algn="l" defTabSz="408194" rtl="0" eaLnBrk="1" latinLnBrk="0" hangingPunct="1">
      <a:defRPr sz="1100" kern="1200">
        <a:solidFill>
          <a:schemeClr val="tx1"/>
        </a:solidFill>
        <a:latin typeface="+mn-lt"/>
        <a:ea typeface="+mn-ea"/>
        <a:cs typeface="+mn-cs"/>
      </a:defRPr>
    </a:lvl3pPr>
    <a:lvl4pPr marL="1224582" algn="l" defTabSz="408194" rtl="0" eaLnBrk="1" latinLnBrk="0" hangingPunct="1">
      <a:defRPr sz="1100" kern="1200">
        <a:solidFill>
          <a:schemeClr val="tx1"/>
        </a:solidFill>
        <a:latin typeface="+mn-lt"/>
        <a:ea typeface="+mn-ea"/>
        <a:cs typeface="+mn-cs"/>
      </a:defRPr>
    </a:lvl4pPr>
    <a:lvl5pPr marL="1632776" algn="l" defTabSz="408194" rtl="0" eaLnBrk="1" latinLnBrk="0" hangingPunct="1">
      <a:defRPr sz="1100" kern="1200">
        <a:solidFill>
          <a:schemeClr val="tx1"/>
        </a:solidFill>
        <a:latin typeface="+mn-lt"/>
        <a:ea typeface="+mn-ea"/>
        <a:cs typeface="+mn-cs"/>
      </a:defRPr>
    </a:lvl5pPr>
    <a:lvl6pPr marL="2040969" algn="l" defTabSz="408194" rtl="0" eaLnBrk="1" latinLnBrk="0" hangingPunct="1">
      <a:defRPr sz="1100" kern="1200">
        <a:solidFill>
          <a:schemeClr val="tx1"/>
        </a:solidFill>
        <a:latin typeface="+mn-lt"/>
        <a:ea typeface="+mn-ea"/>
        <a:cs typeface="+mn-cs"/>
      </a:defRPr>
    </a:lvl6pPr>
    <a:lvl7pPr marL="2449163" algn="l" defTabSz="408194" rtl="0" eaLnBrk="1" latinLnBrk="0" hangingPunct="1">
      <a:defRPr sz="1100" kern="1200">
        <a:solidFill>
          <a:schemeClr val="tx1"/>
        </a:solidFill>
        <a:latin typeface="+mn-lt"/>
        <a:ea typeface="+mn-ea"/>
        <a:cs typeface="+mn-cs"/>
      </a:defRPr>
    </a:lvl7pPr>
    <a:lvl8pPr marL="2857357" algn="l" defTabSz="408194" rtl="0" eaLnBrk="1" latinLnBrk="0" hangingPunct="1">
      <a:defRPr sz="1100" kern="1200">
        <a:solidFill>
          <a:schemeClr val="tx1"/>
        </a:solidFill>
        <a:latin typeface="+mn-lt"/>
        <a:ea typeface="+mn-ea"/>
        <a:cs typeface="+mn-cs"/>
      </a:defRPr>
    </a:lvl8pPr>
    <a:lvl9pPr marL="3265551" algn="l" defTabSz="40819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4478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10</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1552199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11</a:t>
            </a:fld>
            <a:endParaRPr lang="en-US" dirty="0"/>
          </a:p>
        </p:txBody>
      </p:sp>
    </p:spTree>
    <p:extLst>
      <p:ext uri="{BB962C8B-B14F-4D97-AF65-F5344CB8AC3E}">
        <p14:creationId xmlns:p14="http://schemas.microsoft.com/office/powerpoint/2010/main" val="880054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12</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11758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13</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147091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14</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853997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15</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1451311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16</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857634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17</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614179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18</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r>
              <a:rPr lang="en-US" dirty="0">
                <a:latin typeface="Arial" charset="0"/>
              </a:rPr>
              <a:t>Staging tables are used to perform all of the necessary insert/update/delete operations for the three collection tables prior to inserting into the data mart history tables.   This should be faster since the collection and staging tables should have a lot smaller data set than the history tables.   It is also more efficient to perform simple inserts into the history table once all of the data is prepared in the staging tables.</a:t>
            </a:r>
          </a:p>
        </p:txBody>
      </p:sp>
    </p:spTree>
    <p:extLst>
      <p:ext uri="{BB962C8B-B14F-4D97-AF65-F5344CB8AC3E}">
        <p14:creationId xmlns:p14="http://schemas.microsoft.com/office/powerpoint/2010/main" val="146217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19</a:t>
            </a:fld>
            <a:endParaRPr lang="en-US" dirty="0"/>
          </a:p>
        </p:txBody>
      </p:sp>
    </p:spTree>
    <p:extLst>
      <p:ext uri="{BB962C8B-B14F-4D97-AF65-F5344CB8AC3E}">
        <p14:creationId xmlns:p14="http://schemas.microsoft.com/office/powerpoint/2010/main" val="346258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9583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9AA06B-E852-4A5A-92E8-4DE89FA76785}" type="slidenum">
              <a:rPr lang="en-US" smtClean="0"/>
              <a:t>23</a:t>
            </a:fld>
            <a:endParaRPr lang="en-US"/>
          </a:p>
        </p:txBody>
      </p:sp>
    </p:spTree>
    <p:extLst>
      <p:ext uri="{BB962C8B-B14F-4D97-AF65-F5344CB8AC3E}">
        <p14:creationId xmlns:p14="http://schemas.microsoft.com/office/powerpoint/2010/main" val="38669974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9AA06B-E852-4A5A-92E8-4DE89FA76785}" type="slidenum">
              <a:rPr lang="en-US" smtClean="0"/>
              <a:t>24</a:t>
            </a:fld>
            <a:endParaRPr lang="en-US"/>
          </a:p>
        </p:txBody>
      </p:sp>
    </p:spTree>
    <p:extLst>
      <p:ext uri="{BB962C8B-B14F-4D97-AF65-F5344CB8AC3E}">
        <p14:creationId xmlns:p14="http://schemas.microsoft.com/office/powerpoint/2010/main" val="34189805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9AA06B-E852-4A5A-92E8-4DE89FA76785}" type="slidenum">
              <a:rPr lang="en-US" smtClean="0"/>
              <a:t>26</a:t>
            </a:fld>
            <a:endParaRPr lang="en-US"/>
          </a:p>
        </p:txBody>
      </p:sp>
    </p:spTree>
    <p:extLst>
      <p:ext uri="{BB962C8B-B14F-4D97-AF65-F5344CB8AC3E}">
        <p14:creationId xmlns:p14="http://schemas.microsoft.com/office/powerpoint/2010/main" val="3145368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9AA06B-E852-4A5A-92E8-4DE89FA76785}" type="slidenum">
              <a:rPr lang="en-US" smtClean="0"/>
              <a:t>27</a:t>
            </a:fld>
            <a:endParaRPr lang="en-US"/>
          </a:p>
        </p:txBody>
      </p:sp>
    </p:spTree>
    <p:extLst>
      <p:ext uri="{BB962C8B-B14F-4D97-AF65-F5344CB8AC3E}">
        <p14:creationId xmlns:p14="http://schemas.microsoft.com/office/powerpoint/2010/main" val="35230954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5610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2067636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4</a:t>
            </a:fld>
            <a:endParaRPr lang="en-US" dirty="0"/>
          </a:p>
        </p:txBody>
      </p:sp>
    </p:spTree>
    <p:extLst>
      <p:ext uri="{BB962C8B-B14F-4D97-AF65-F5344CB8AC3E}">
        <p14:creationId xmlns:p14="http://schemas.microsoft.com/office/powerpoint/2010/main" val="460173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5</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527922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6</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3955935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12354912-4FF2-43D6-A84C-8297F780D0F2}" type="slidenum">
              <a:rPr lang="en-US" sz="1200" smtClean="0">
                <a:solidFill>
                  <a:schemeClr val="tx1"/>
                </a:solidFill>
              </a:rPr>
              <a:pPr eaLnBrk="1" hangingPunct="1"/>
              <a:t>7</a:t>
            </a:fld>
            <a:endParaRPr lang="en-US" sz="1200">
              <a:solidFill>
                <a:schemeClr val="tx1"/>
              </a:solidFill>
            </a:endParaRPr>
          </a:p>
        </p:txBody>
      </p:sp>
      <p:sp>
        <p:nvSpPr>
          <p:cNvPr id="61443" name="Rectangle 2"/>
          <p:cNvSpPr>
            <a:spLocks noGrp="1" noRot="1" noChangeAspect="1" noChangeArrowheads="1" noTextEdit="1"/>
          </p:cNvSpPr>
          <p:nvPr>
            <p:ph type="sldImg"/>
          </p:nvPr>
        </p:nvSpPr>
        <p:spPr>
          <a:xfrm>
            <a:off x="381000" y="385763"/>
            <a:ext cx="6096000" cy="3429000"/>
          </a:xfrm>
          <a:ln/>
        </p:spPr>
      </p:sp>
      <p:sp>
        <p:nvSpPr>
          <p:cNvPr id="61444"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106898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8</a:t>
            </a:fld>
            <a:endParaRPr lang="en-US" dirty="0"/>
          </a:p>
        </p:txBody>
      </p:sp>
    </p:spTree>
    <p:extLst>
      <p:ext uri="{BB962C8B-B14F-4D97-AF65-F5344CB8AC3E}">
        <p14:creationId xmlns:p14="http://schemas.microsoft.com/office/powerpoint/2010/main" val="1498064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9</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0486510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3" y="-364772"/>
            <a:ext cx="11055929" cy="6580910"/>
          </a:xfrm>
          <a:prstGeom prst="rect">
            <a:avLst/>
          </a:prstGeom>
        </p:spPr>
      </p:pic>
      <p:sp>
        <p:nvSpPr>
          <p:cNvPr id="4" name="Text Placeholder 11"/>
          <p:cNvSpPr>
            <a:spLocks noGrp="1"/>
          </p:cNvSpPr>
          <p:nvPr>
            <p:ph type="body" sz="quarter" idx="10" hasCustomPrompt="1"/>
          </p:nvPr>
        </p:nvSpPr>
        <p:spPr>
          <a:xfrm>
            <a:off x="478929" y="1891945"/>
            <a:ext cx="3756025" cy="1198146"/>
          </a:xfrm>
          <a:prstGeom prst="rect">
            <a:avLst/>
          </a:prstGeom>
          <a:noFill/>
          <a:ln>
            <a:noFill/>
          </a:ln>
          <a:effectLst/>
        </p:spPr>
        <p:txBody>
          <a:bodyPr wrap="square" lIns="91440" tIns="45720" rIns="91440" bIns="45720">
            <a:normAutofit/>
          </a:bodyPr>
          <a:lstStyle>
            <a:lvl1pPr marL="0" indent="0">
              <a:buNone/>
              <a:defRPr sz="3000" b="0" i="0">
                <a:ln>
                  <a:noFill/>
                </a:ln>
                <a:solidFill>
                  <a:schemeClr val="bg1"/>
                </a:solidFill>
                <a:latin typeface="+mj-lt"/>
                <a:cs typeface="Helvetica"/>
              </a:defRPr>
            </a:lvl1pPr>
          </a:lstStyle>
          <a:p>
            <a:pPr lvl="0"/>
            <a:r>
              <a:rPr lang="en-US" dirty="0"/>
              <a:t>Click to edit title</a:t>
            </a:r>
          </a:p>
        </p:txBody>
      </p:sp>
      <p:sp>
        <p:nvSpPr>
          <p:cNvPr id="5" name="Text Placeholder 13"/>
          <p:cNvSpPr>
            <a:spLocks noGrp="1"/>
          </p:cNvSpPr>
          <p:nvPr>
            <p:ph type="body" sz="quarter" idx="11" hasCustomPrompt="1"/>
          </p:nvPr>
        </p:nvSpPr>
        <p:spPr>
          <a:xfrm>
            <a:off x="479426" y="3238500"/>
            <a:ext cx="3756025" cy="469900"/>
          </a:xfrm>
          <a:prstGeom prst="rect">
            <a:avLst/>
          </a:prstGeom>
        </p:spPr>
        <p:txBody>
          <a:bodyPr lIns="91440" tIns="45720" rIns="91440" bIns="45720"/>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mn-lt"/>
                <a:cs typeface="Helvetica"/>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pic>
        <p:nvPicPr>
          <p:cNvPr id="9" name="Picture 8"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
        <p:nvSpPr>
          <p:cNvPr id="13" name="Footer Placeholder 4"/>
          <p:cNvSpPr>
            <a:spLocks noGrp="1"/>
          </p:cNvSpPr>
          <p:nvPr>
            <p:ph type="ftr" sz="quarter" idx="3"/>
          </p:nvPr>
        </p:nvSpPr>
        <p:spPr>
          <a:xfrm>
            <a:off x="2680927" y="4889181"/>
            <a:ext cx="2895600" cy="273844"/>
          </a:xfrm>
          <a:prstGeom prst="rect">
            <a:avLst/>
          </a:prstGeom>
        </p:spPr>
        <p:txBody>
          <a:bodyPr vert="horz" lIns="81639" tIns="40819" rIns="81639" bIns="40819" rtlCol="0" anchor="ctr"/>
          <a:lstStyle>
            <a:lvl1pPr algn="ctr">
              <a:defRPr sz="800">
                <a:solidFill>
                  <a:schemeClr val="bg1">
                    <a:lumMod val="85000"/>
                  </a:schemeClr>
                </a:solidFill>
              </a:defRPr>
            </a:lvl1pPr>
          </a:lstStyle>
          <a:p>
            <a:r>
              <a:rPr lang="en-US" dirty="0"/>
              <a:t>© Copyright 2000-</a:t>
            </a:r>
            <a:r>
              <a:rPr lang="is-IS" dirty="0"/>
              <a:t>2021</a:t>
            </a:r>
            <a:r>
              <a:rPr lang="en-US" dirty="0"/>
              <a:t> TIBCO Software Inc.      </a:t>
            </a:r>
          </a:p>
        </p:txBody>
      </p:sp>
    </p:spTree>
    <p:extLst>
      <p:ext uri="{BB962C8B-B14F-4D97-AF65-F5344CB8AC3E}">
        <p14:creationId xmlns:p14="http://schemas.microsoft.com/office/powerpoint/2010/main" val="115943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4" y="-364772"/>
            <a:ext cx="11055929" cy="6580910"/>
          </a:xfrm>
          <a:prstGeom prst="rect">
            <a:avLst/>
          </a:prstGeom>
        </p:spPr>
      </p:pic>
      <p:pic>
        <p:nvPicPr>
          <p:cNvPr id="8" name="Picture 7"/>
          <p:cNvPicPr>
            <a:picLocks noChangeAspect="1"/>
          </p:cNvPicPr>
          <p:nvPr userDrawn="1"/>
        </p:nvPicPr>
        <p:blipFill>
          <a:blip r:embed="rId3"/>
          <a:stretch>
            <a:fillRect/>
          </a:stretch>
        </p:blipFill>
        <p:spPr>
          <a:xfrm>
            <a:off x="524396" y="1342938"/>
            <a:ext cx="1853044" cy="451850"/>
          </a:xfrm>
          <a:prstGeom prst="rect">
            <a:avLst/>
          </a:prstGeom>
        </p:spPr>
      </p:pic>
      <p:sp>
        <p:nvSpPr>
          <p:cNvPr id="4" name="Text Placeholder 11"/>
          <p:cNvSpPr>
            <a:spLocks noGrp="1"/>
          </p:cNvSpPr>
          <p:nvPr>
            <p:ph type="body" sz="quarter" idx="10" hasCustomPrompt="1"/>
          </p:nvPr>
        </p:nvSpPr>
        <p:spPr>
          <a:xfrm>
            <a:off x="478928" y="1891945"/>
            <a:ext cx="3756025" cy="1198146"/>
          </a:xfrm>
          <a:prstGeom prst="rect">
            <a:avLst/>
          </a:prstGeom>
          <a:noFill/>
          <a:ln>
            <a:noFill/>
          </a:ln>
          <a:effectLst/>
        </p:spPr>
        <p:txBody>
          <a:bodyPr wrap="square">
            <a:normAutofit/>
          </a:bodyPr>
          <a:lstStyle>
            <a:lvl1pPr marL="0" indent="0">
              <a:buNone/>
              <a:defRPr sz="1600" b="0" i="0">
                <a:ln>
                  <a:noFill/>
                </a:ln>
                <a:solidFill>
                  <a:schemeClr val="bg1"/>
                </a:solidFill>
                <a:latin typeface="Gotham Light"/>
                <a:cs typeface="Gotham Light"/>
              </a:defRPr>
            </a:lvl1pPr>
          </a:lstStyle>
          <a:p>
            <a:pPr lvl="0"/>
            <a:r>
              <a:rPr lang="en-US" dirty="0"/>
              <a:t>Click to edit title</a:t>
            </a:r>
          </a:p>
        </p:txBody>
      </p:sp>
      <p:sp>
        <p:nvSpPr>
          <p:cNvPr id="5" name="Text Placeholder 13"/>
          <p:cNvSpPr>
            <a:spLocks noGrp="1"/>
          </p:cNvSpPr>
          <p:nvPr>
            <p:ph type="body" sz="quarter" idx="11" hasCustomPrompt="1"/>
          </p:nvPr>
        </p:nvSpPr>
        <p:spPr>
          <a:xfrm>
            <a:off x="479425" y="3238500"/>
            <a:ext cx="3756025" cy="4699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Gotham Light"/>
                <a:cs typeface="Gotham 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sp>
        <p:nvSpPr>
          <p:cNvPr id="10" name="Footer Placeholder 3"/>
          <p:cNvSpPr>
            <a:spLocks noGrp="1"/>
          </p:cNvSpPr>
          <p:nvPr>
            <p:ph type="ftr" sz="quarter" idx="3"/>
          </p:nvPr>
        </p:nvSpPr>
        <p:spPr>
          <a:xfrm>
            <a:off x="2910840" y="4932046"/>
            <a:ext cx="2895600" cy="274637"/>
          </a:xfrm>
          <a:prstGeom prst="rect">
            <a:avLst/>
          </a:prstGeom>
        </p:spPr>
        <p:txBody>
          <a:bodyPr vert="horz" lIns="91440" tIns="45720" rIns="91440" bIns="45720" rtlCol="0" anchor="ctr"/>
          <a:lstStyle>
            <a:lvl1pPr algn="ctr">
              <a:defRPr sz="800" b="0" i="0">
                <a:solidFill>
                  <a:schemeClr val="tx1">
                    <a:tint val="75000"/>
                  </a:schemeClr>
                </a:solidFill>
                <a:latin typeface="Arial"/>
                <a:cs typeface="Arial"/>
              </a:defRPr>
            </a:lvl1pPr>
          </a:lstStyle>
          <a:p>
            <a:r>
              <a:rPr lang="en-US" dirty="0">
                <a:solidFill>
                  <a:srgbClr val="DCDDDE"/>
                </a:solidFill>
              </a:rPr>
              <a:t>© Copyright 2000-2014 TIBCO Software Inc.</a:t>
            </a:r>
          </a:p>
        </p:txBody>
      </p:sp>
    </p:spTree>
    <p:extLst>
      <p:ext uri="{BB962C8B-B14F-4D97-AF65-F5344CB8AC3E}">
        <p14:creationId xmlns:p14="http://schemas.microsoft.com/office/powerpoint/2010/main" val="3462470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Bullet">
    <p:spTree>
      <p:nvGrpSpPr>
        <p:cNvPr id="1" name=""/>
        <p:cNvGrpSpPr/>
        <p:nvPr/>
      </p:nvGrpSpPr>
      <p:grpSpPr>
        <a:xfrm>
          <a:off x="0" y="0"/>
          <a:ext cx="0" cy="0"/>
          <a:chOff x="0" y="0"/>
          <a:chExt cx="0" cy="0"/>
        </a:xfrm>
      </p:grpSpPr>
      <p:sp>
        <p:nvSpPr>
          <p:cNvPr id="2" name="Title 1"/>
          <p:cNvSpPr>
            <a:spLocks noGrp="1"/>
          </p:cNvSpPr>
          <p:nvPr>
            <p:ph type="title"/>
          </p:nvPr>
        </p:nvSpPr>
        <p:spPr>
          <a:xfrm>
            <a:off x="229704" y="0"/>
            <a:ext cx="8580923" cy="628650"/>
          </a:xfrm>
          <a:prstGeom prst="rect">
            <a:avLst/>
          </a:prstGeom>
        </p:spPr>
        <p:txBody>
          <a:bodyPr/>
          <a:lstStyle>
            <a:lvl1pPr marL="0" algn="l" defTabSz="685800" rtl="0" eaLnBrk="0" fontAlgn="auto" latinLnBrk="0" hangingPunct="0">
              <a:lnSpc>
                <a:spcPct val="80000"/>
              </a:lnSpc>
              <a:spcBef>
                <a:spcPts val="0"/>
              </a:spcBef>
              <a:spcAft>
                <a:spcPts val="0"/>
              </a:spcAft>
              <a:buNone/>
              <a:defRPr lang="en-US" sz="2700" b="0" kern="1200" spc="0" baseline="0" dirty="0">
                <a:gradFill>
                  <a:gsLst>
                    <a:gs pos="0">
                      <a:srgbClr val="00B2F0"/>
                    </a:gs>
                    <a:gs pos="44000">
                      <a:srgbClr val="40FFFE"/>
                    </a:gs>
                    <a:gs pos="100000">
                      <a:srgbClr val="96CA4B"/>
                    </a:gs>
                  </a:gsLst>
                  <a:lin ang="4800000" scaled="0"/>
                </a:gradFill>
                <a:effectLst/>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1795240467"/>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3711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spTree>
    <p:extLst>
      <p:ext uri="{BB962C8B-B14F-4D97-AF65-F5344CB8AC3E}">
        <p14:creationId xmlns:p14="http://schemas.microsoft.com/office/powerpoint/2010/main" val="4008017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ition 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pic>
        <p:nvPicPr>
          <p:cNvPr id="4" name="Picture 3"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Tree>
    <p:extLst>
      <p:ext uri="{BB962C8B-B14F-4D97-AF65-F5344CB8AC3E}">
        <p14:creationId xmlns:p14="http://schemas.microsoft.com/office/powerpoint/2010/main" val="2384913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ition 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09" b="16113"/>
          <a:stretch/>
        </p:blipFill>
        <p:spPr>
          <a:xfrm>
            <a:off x="-1549" y="-1"/>
            <a:ext cx="9145549" cy="5143501"/>
          </a:xfrm>
          <a:prstGeom prst="rect">
            <a:avLst/>
          </a:prstGeom>
        </p:spPr>
      </p:pic>
    </p:spTree>
    <p:extLst>
      <p:ext uri="{BB962C8B-B14F-4D97-AF65-F5344CB8AC3E}">
        <p14:creationId xmlns:p14="http://schemas.microsoft.com/office/powerpoint/2010/main" val="86308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Section 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1549" y="2194560"/>
            <a:ext cx="9144000"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cxnSp>
        <p:nvCxnSpPr>
          <p:cNvPr id="6" name="Straight Connector 5"/>
          <p:cNvCxnSpPr/>
          <p:nvPr userDrawn="1"/>
        </p:nvCxnSpPr>
        <p:spPr>
          <a:xfrm>
            <a:off x="1401798" y="2372360"/>
            <a:ext cx="0"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itle 6"/>
          <p:cNvSpPr>
            <a:spLocks noGrp="1"/>
          </p:cNvSpPr>
          <p:nvPr>
            <p:ph type="title"/>
          </p:nvPr>
        </p:nvSpPr>
        <p:spPr>
          <a:xfrm>
            <a:off x="1401798" y="2275357"/>
            <a:ext cx="7285634" cy="514324"/>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36551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Section 2">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2030" y="1777999"/>
            <a:ext cx="9216669" cy="1564641"/>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sp>
        <p:nvSpPr>
          <p:cNvPr id="7" name="Title 6"/>
          <p:cNvSpPr>
            <a:spLocks noGrp="1"/>
          </p:cNvSpPr>
          <p:nvPr>
            <p:ph type="title"/>
          </p:nvPr>
        </p:nvSpPr>
        <p:spPr>
          <a:xfrm>
            <a:off x="1401798" y="1940560"/>
            <a:ext cx="7296873" cy="1239520"/>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433617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ils w/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239" y="0"/>
            <a:ext cx="9135879" cy="5164900"/>
          </a:xfrm>
          <a:prstGeom prst="rect">
            <a:avLst/>
          </a:prstGeom>
        </p:spPr>
      </p:pic>
    </p:spTree>
    <p:extLst>
      <p:ext uri="{BB962C8B-B14F-4D97-AF65-F5344CB8AC3E}">
        <p14:creationId xmlns:p14="http://schemas.microsoft.com/office/powerpoint/2010/main" val="312307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ils No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18" y="0"/>
            <a:ext cx="9135879" cy="5165980"/>
          </a:xfrm>
          <a:prstGeom prst="rect">
            <a:avLst/>
          </a:prstGeom>
        </p:spPr>
      </p:pic>
    </p:spTree>
    <p:extLst>
      <p:ext uri="{BB962C8B-B14F-4D97-AF65-F5344CB8AC3E}">
        <p14:creationId xmlns:p14="http://schemas.microsoft.com/office/powerpoint/2010/main" val="1606372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2021</a:t>
            </a:r>
            <a:r>
              <a:rPr lang="en-US" dirty="0"/>
              <a:t> TIBCO Software Inc.      </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766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BC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2769751" y="2076524"/>
            <a:ext cx="3567421" cy="932395"/>
          </a:xfrm>
          <a:prstGeom prst="rect">
            <a:avLst/>
          </a:prstGeom>
        </p:spPr>
      </p:pic>
    </p:spTree>
    <p:extLst>
      <p:ext uri="{BB962C8B-B14F-4D97-AF65-F5344CB8AC3E}">
        <p14:creationId xmlns:p14="http://schemas.microsoft.com/office/powerpoint/2010/main" val="16399382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BCO Blu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0" y="2"/>
            <a:ext cx="9162288" cy="5153787"/>
          </a:xfrm>
          <a:prstGeom prst="rect">
            <a:avLst/>
          </a:prstGeom>
        </p:spPr>
      </p:pic>
      <p:pic>
        <p:nvPicPr>
          <p:cNvPr id="4" name="Picture 3"/>
          <p:cNvPicPr>
            <a:picLocks noChangeAspect="1"/>
          </p:cNvPicPr>
          <p:nvPr userDrawn="1"/>
        </p:nvPicPr>
        <p:blipFill>
          <a:blip r:embed="rId3"/>
          <a:stretch>
            <a:fillRect/>
          </a:stretch>
        </p:blipFill>
        <p:spPr>
          <a:xfrm>
            <a:off x="2793492" y="2109666"/>
            <a:ext cx="3575304" cy="934454"/>
          </a:xfrm>
          <a:prstGeom prst="rect">
            <a:avLst/>
          </a:prstGeom>
        </p:spPr>
      </p:pic>
    </p:spTree>
    <p:extLst>
      <p:ext uri="{BB962C8B-B14F-4D97-AF65-F5344CB8AC3E}">
        <p14:creationId xmlns:p14="http://schemas.microsoft.com/office/powerpoint/2010/main" val="2076641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23" b="16113"/>
          <a:stretch/>
        </p:blipFill>
        <p:spPr>
          <a:xfrm>
            <a:off x="0" y="0"/>
            <a:ext cx="9144000" cy="5143500"/>
          </a:xfrm>
          <a:prstGeom prst="rect">
            <a:avLst/>
          </a:prstGeom>
        </p:spPr>
      </p:pic>
      <p:sp>
        <p:nvSpPr>
          <p:cNvPr id="3" name="TextBox 2"/>
          <p:cNvSpPr txBox="1"/>
          <p:nvPr userDrawn="1"/>
        </p:nvSpPr>
        <p:spPr>
          <a:xfrm>
            <a:off x="786712" y="1708412"/>
            <a:ext cx="2663546" cy="1754327"/>
          </a:xfrm>
          <a:prstGeom prst="rect">
            <a:avLst/>
          </a:prstGeom>
          <a:noFill/>
        </p:spPr>
        <p:txBody>
          <a:bodyPr wrap="square" rtlCol="0">
            <a:spAutoFit/>
          </a:bodyPr>
          <a:lstStyle/>
          <a:p>
            <a:r>
              <a:rPr lang="en-US" sz="5400" dirty="0">
                <a:solidFill>
                  <a:schemeClr val="tx2"/>
                </a:solidFill>
                <a:latin typeface="Arial Black"/>
                <a:cs typeface="Arial Black"/>
              </a:rPr>
              <a:t>Thank You!</a:t>
            </a:r>
          </a:p>
        </p:txBody>
      </p:sp>
    </p:spTree>
    <p:extLst>
      <p:ext uri="{BB962C8B-B14F-4D97-AF65-F5344CB8AC3E}">
        <p14:creationId xmlns:p14="http://schemas.microsoft.com/office/powerpoint/2010/main" val="10570384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9701" y="324161"/>
            <a:ext cx="8580924" cy="628650"/>
          </a:xfrm>
          <a:prstGeom prst="rect">
            <a:avLst/>
          </a:prstGeom>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5288"/>
              </a:buClr>
              <a:defRPr sz="1500"/>
            </a:lvl1pPr>
            <a:lvl2pPr marL="342900" indent="-137160">
              <a:buClr>
                <a:srgbClr val="005288"/>
              </a:buClr>
              <a:buFont typeface="Arial" pitchFamily="34" charset="0"/>
              <a:buChar char="◦"/>
              <a:defRPr sz="1350"/>
            </a:lvl2pPr>
            <a:lvl3pPr marL="548640" indent="-137160">
              <a:buClr>
                <a:srgbClr val="005288"/>
              </a:buClr>
              <a:buFont typeface="Arial" pitchFamily="34" charset="0"/>
              <a:buChar char="▪"/>
              <a:defRPr sz="1200"/>
            </a:lvl3pPr>
            <a:lvl4pPr marL="754380" indent="-137160">
              <a:buClr>
                <a:srgbClr val="005288"/>
              </a:buClr>
              <a:buFont typeface="Arial" pitchFamily="34" charset="0"/>
              <a:buChar char="–"/>
              <a:defRPr/>
            </a:lvl4pPr>
            <a:lvl5pPr>
              <a:buClr>
                <a:srgbClr val="005288"/>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p:cNvPicPr>
            <a:picLocks noChangeAspect="1"/>
          </p:cNvPicPr>
          <p:nvPr userDrawn="1"/>
        </p:nvPicPr>
        <p:blipFill>
          <a:blip r:embed="rId2"/>
          <a:stretch>
            <a:fillRect/>
          </a:stretch>
        </p:blipFill>
        <p:spPr>
          <a:xfrm>
            <a:off x="-41524" y="0"/>
            <a:ext cx="9217171"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6" name="Straight Connector 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926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2021</a:t>
            </a:r>
            <a:r>
              <a:rPr lang="en-US" dirty="0"/>
              <a:t> TIBCO Software Inc.      </a:t>
            </a:r>
          </a:p>
        </p:txBody>
      </p:sp>
    </p:spTree>
    <p:extLst>
      <p:ext uri="{BB962C8B-B14F-4D97-AF65-F5344CB8AC3E}">
        <p14:creationId xmlns:p14="http://schemas.microsoft.com/office/powerpoint/2010/main" val="106015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11" name="Text Placeholder 23"/>
          <p:cNvSpPr>
            <a:spLocks noGrp="1"/>
          </p:cNvSpPr>
          <p:nvPr>
            <p:ph idx="1"/>
          </p:nvPr>
        </p:nvSpPr>
        <p:spPr>
          <a:xfrm>
            <a:off x="235177" y="858476"/>
            <a:ext cx="8689813" cy="3927816"/>
          </a:xfrm>
          <a:prstGeom prst="rect">
            <a:avLst/>
          </a:prstGeom>
        </p:spPr>
        <p:txBody>
          <a:bodyPr vert="horz" lIns="91440" tIns="45720" rIns="91440" bIns="45720" rtlCol="0">
            <a:normAutofit/>
          </a:bodyPr>
          <a:lstStyle>
            <a:lvl4pPr>
              <a:defRPr sz="18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2021</a:t>
            </a:r>
            <a:r>
              <a:rPr lang="en-US" dirty="0"/>
              <a:t> TIBCO Software Inc.      </a:t>
            </a:r>
          </a:p>
        </p:txBody>
      </p:sp>
    </p:spTree>
    <p:extLst>
      <p:ext uri="{BB962C8B-B14F-4D97-AF65-F5344CB8AC3E}">
        <p14:creationId xmlns:p14="http://schemas.microsoft.com/office/powerpoint/2010/main" val="19257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2021</a:t>
            </a:r>
            <a:r>
              <a:rPr lang="en-US" dirty="0"/>
              <a:t> TIBCO Software Inc.      </a:t>
            </a:r>
          </a:p>
        </p:txBody>
      </p:sp>
      <p:sp>
        <p:nvSpPr>
          <p:cNvPr id="5" name="Content Placeholder 2"/>
          <p:cNvSpPr>
            <a:spLocks noGrp="1"/>
          </p:cNvSpPr>
          <p:nvPr>
            <p:ph idx="1" hasCustomPrompt="1"/>
          </p:nvPr>
        </p:nvSpPr>
        <p:spPr>
          <a:xfrm>
            <a:off x="335281"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
        <p:nvSpPr>
          <p:cNvPr id="9" name="Content Placeholder 2"/>
          <p:cNvSpPr>
            <a:spLocks noGrp="1"/>
          </p:cNvSpPr>
          <p:nvPr>
            <p:ph idx="15" hasCustomPrompt="1"/>
          </p:nvPr>
        </p:nvSpPr>
        <p:spPr>
          <a:xfrm>
            <a:off x="4663444"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Tree>
    <p:extLst>
      <p:ext uri="{BB962C8B-B14F-4D97-AF65-F5344CB8AC3E}">
        <p14:creationId xmlns:p14="http://schemas.microsoft.com/office/powerpoint/2010/main" val="343122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l="42450" t="16574" r="16621" b="15815"/>
          <a:stretch/>
        </p:blipFill>
        <p:spPr>
          <a:xfrm>
            <a:off x="4670778" y="730250"/>
            <a:ext cx="4504870" cy="4432776"/>
          </a:xfrm>
          <a:prstGeom prst="rect">
            <a:avLst/>
          </a:prstGeom>
        </p:spPr>
      </p:pic>
      <p:pic>
        <p:nvPicPr>
          <p:cNvPr id="5" name="Picture 4"/>
          <p:cNvPicPr>
            <a:picLocks noChangeAspect="1"/>
          </p:cNvPicPr>
          <p:nvPr userDrawn="1"/>
        </p:nvPicPr>
        <p:blipFill>
          <a:blip r:embed="rId3"/>
          <a:stretch>
            <a:fillRect/>
          </a:stretch>
        </p:blipFill>
        <p:spPr>
          <a:xfrm>
            <a:off x="1427301" y="0"/>
            <a:ext cx="7748346" cy="730250"/>
          </a:xfrm>
          <a:prstGeom prst="rect">
            <a:avLst/>
          </a:prstGeom>
        </p:spPr>
      </p:pic>
      <p:sp>
        <p:nvSpPr>
          <p:cNvPr id="3" name="Footer Placeholder 2"/>
          <p:cNvSpPr>
            <a:spLocks noGrp="1"/>
          </p:cNvSpPr>
          <p:nvPr>
            <p:ph type="ftr" sz="quarter" idx="10"/>
          </p:nvPr>
        </p:nvSpPr>
        <p:spPr>
          <a:xfrm>
            <a:off x="2872613" y="4889181"/>
            <a:ext cx="2895600" cy="273844"/>
          </a:xfrm>
        </p:spPr>
        <p:txBody>
          <a:bodyPr/>
          <a:lstStyle/>
          <a:p>
            <a:r>
              <a:rPr lang="en-US" dirty="0"/>
              <a:t>© Copyright 2000-</a:t>
            </a:r>
            <a:r>
              <a:rPr lang="is-IS" dirty="0"/>
              <a:t>2021</a:t>
            </a:r>
            <a:r>
              <a:rPr lang="en-US" dirty="0"/>
              <a:t> TIBCO Software Inc.      </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7235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4135"/>
          <a:stretch/>
        </p:blipFill>
        <p:spPr>
          <a:xfrm>
            <a:off x="0" y="727074"/>
            <a:ext cx="9144000" cy="4416425"/>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2021</a:t>
            </a:r>
            <a:r>
              <a:rPr lang="en-US" dirty="0"/>
              <a:t> TIBCO Software Inc.      </a:t>
            </a:r>
          </a:p>
        </p:txBody>
      </p:sp>
      <p:sp>
        <p:nvSpPr>
          <p:cNvPr id="6" name="Title 5"/>
          <p:cNvSpPr>
            <a:spLocks noGrp="1"/>
          </p:cNvSpPr>
          <p:nvPr>
            <p:ph type="title"/>
          </p:nvPr>
        </p:nvSpPr>
        <p:spPr/>
        <p:txBody>
          <a:bodyPr/>
          <a:lstStyle/>
          <a:p>
            <a:r>
              <a:rPr lang="en-US"/>
              <a:t>Click to edit Master title style</a:t>
            </a:r>
            <a:endParaRPr lang="en-US" dirty="0"/>
          </a:p>
        </p:txBody>
      </p:sp>
      <p:cxnSp>
        <p:nvCxnSpPr>
          <p:cNvPr id="26" name="Straight Connector 2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425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ity">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0"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userDrawn="1"/>
        </p:nvSpPr>
        <p:spPr>
          <a:xfrm>
            <a:off x="738055" y="1927344"/>
            <a:ext cx="7667890" cy="1288814"/>
          </a:xfrm>
          <a:prstGeom prst="rect">
            <a:avLst/>
          </a:prstGeom>
        </p:spPr>
        <p:txBody>
          <a:bodyPr wrap="square" lIns="57150" tIns="28575" rIns="57150" bIns="28575">
            <a:spAutoFit/>
          </a:bodyPr>
          <a:lstStyle/>
          <a:p>
            <a:pPr marL="0" indent="0" algn="ctr">
              <a:buNone/>
            </a:pPr>
            <a:r>
              <a:rPr lang="en-US" sz="2000" dirty="0">
                <a:solidFill>
                  <a:srgbClr val="FFFFFF"/>
                </a:solidFill>
                <a:latin typeface="+mn-lt"/>
                <a:cs typeface="Helvetica"/>
              </a:rPr>
              <a:t>The following information is confidential information of TIBCO Software Inc.  Use, duplication, transmission, or republication for any purpose without the prior written consent of TIBCO is expressly prohibited.</a:t>
            </a:r>
          </a:p>
        </p:txBody>
      </p:sp>
      <p:sp>
        <p:nvSpPr>
          <p:cNvPr id="5" name="TextBox 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CONFIDENTIALITY</a:t>
            </a:r>
          </a:p>
        </p:txBody>
      </p:sp>
      <p:sp>
        <p:nvSpPr>
          <p:cNvPr id="26"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2021</a:t>
            </a:r>
            <a:r>
              <a:rPr lang="en-US" dirty="0"/>
              <a:t> TIBCO Software Inc.      </a:t>
            </a:r>
          </a:p>
        </p:txBody>
      </p:sp>
      <p:cxnSp>
        <p:nvCxnSpPr>
          <p:cNvPr id="28" name="Straight Connector 27"/>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74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1"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DISCLAIMER</a:t>
            </a:r>
          </a:p>
        </p:txBody>
      </p:sp>
      <p:sp>
        <p:nvSpPr>
          <p:cNvPr id="16" name="Rectangle 15"/>
          <p:cNvSpPr/>
          <p:nvPr userDrawn="1"/>
        </p:nvSpPr>
        <p:spPr>
          <a:xfrm>
            <a:off x="289288" y="843398"/>
            <a:ext cx="8630237" cy="4366579"/>
          </a:xfrm>
          <a:prstGeom prst="rect">
            <a:avLst/>
          </a:prstGeom>
        </p:spPr>
        <p:txBody>
          <a:bodyPr wrap="square" lIns="57150" tIns="28575" rIns="57150" bIns="28575">
            <a:spAutoFit/>
          </a:bodyPr>
          <a:lstStyle/>
          <a:p>
            <a:pPr marL="0" indent="0" algn="l">
              <a:buNone/>
            </a:pPr>
            <a:r>
              <a:rPr lang="en-US" sz="1400" dirty="0">
                <a:solidFill>
                  <a:srgbClr val="FFFFFF"/>
                </a:solidFill>
                <a:latin typeface="+mn-lt"/>
                <a:cs typeface="Helvetica"/>
              </a:rPr>
              <a:t>This document (including, without limitation, any product roadmap or statement of direction data) illustrates the planned testing, release and availability dates for TIBCO products and services. 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our prior written permission.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The material provided is for informational purposes only, and should not be relied on in making a purchasing decision.  The information is not a commitment, promise or legal obligation to deliver any material, code, or functionality.  The development, release, and timing of any features or functionality described for our products remains at our sole discretion.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During the course of this presentation TIBCO or its representatives may make forward-looking statements regarding future events, TIBCO’s future results or our future financial performance.  These statements are based on management’s current expectations.  Although we believe that the expectations reflected in the forward-looking statements contained in this presentation are reasonable, these expectations or any of the forward-looking statements could prove to be incorrect and actual results or financial performance could differ materially from those stated herein. TIBCO does not undertake to update any forward-looking statement that may be made from time to time or on its behalf.</a:t>
            </a:r>
          </a:p>
        </p:txBody>
      </p:sp>
      <p:cxnSp>
        <p:nvCxnSpPr>
          <p:cNvPr id="23" name="Straight Connector 22"/>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29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stretch>
            <a:fillRect/>
          </a:stretch>
        </p:blipFill>
        <p:spPr>
          <a:xfrm>
            <a:off x="-41524" y="0"/>
            <a:ext cx="9217171" cy="730250"/>
          </a:xfrm>
          <a:prstGeom prst="rect">
            <a:avLst/>
          </a:prstGeom>
        </p:spPr>
      </p:pic>
      <p:pic>
        <p:nvPicPr>
          <p:cNvPr id="19" name="Picture 18" descr="TIBCO R.eps"/>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11" name="Straight Connector 10"/>
          <p:cNvCxnSpPr/>
          <p:nvPr/>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1466028" y="100535"/>
            <a:ext cx="7594342" cy="52387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2021</a:t>
            </a:r>
            <a:r>
              <a:rPr lang="en-US" dirty="0"/>
              <a:t> TIBCO Software Inc.      </a:t>
            </a:r>
          </a:p>
        </p:txBody>
      </p:sp>
      <p:sp>
        <p:nvSpPr>
          <p:cNvPr id="24"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4"/>
          </p:nvPr>
        </p:nvSpPr>
        <p:spPr>
          <a:xfrm>
            <a:off x="8081340" y="4868863"/>
            <a:ext cx="1062660" cy="274637"/>
          </a:xfrm>
          <a:prstGeom prst="rect">
            <a:avLst/>
          </a:prstGeom>
        </p:spPr>
        <p:txBody>
          <a:bodyPr vert="horz" lIns="91440" tIns="45720" rIns="91440" bIns="45720" rtlCol="0" anchor="ctr"/>
          <a:lstStyle>
            <a:lvl1pPr algn="r">
              <a:defRPr sz="800">
                <a:solidFill>
                  <a:srgbClr val="8F8F8F"/>
                </a:solidFill>
              </a:defRPr>
            </a:lvl1pPr>
          </a:lstStyle>
          <a:p>
            <a:fld id="{6D02134F-A8E5-494C-BF70-E8EADF801251}" type="slidenum">
              <a:rPr lang="en-US" smtClean="0"/>
              <a:pPr/>
              <a:t>‹#›</a:t>
            </a:fld>
            <a:endParaRPr lang="en-US"/>
          </a:p>
        </p:txBody>
      </p:sp>
      <p:sp>
        <p:nvSpPr>
          <p:cNvPr id="3" name="Date Placeholder 2"/>
          <p:cNvSpPr>
            <a:spLocks noGrp="1"/>
          </p:cNvSpPr>
          <p:nvPr>
            <p:ph type="dt" sz="half" idx="2"/>
          </p:nvPr>
        </p:nvSpPr>
        <p:spPr>
          <a:xfrm>
            <a:off x="0" y="4882473"/>
            <a:ext cx="2133600" cy="274637"/>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fld id="{00304EB4-CF6A-424C-A418-10DCB6C4742F}" type="datetime1">
              <a:rPr lang="en-US" smtClean="0"/>
              <a:t>5/25/2022</a:t>
            </a:fld>
            <a:endParaRPr lang="en-US"/>
          </a:p>
        </p:txBody>
      </p:sp>
    </p:spTree>
    <p:extLst>
      <p:ext uri="{BB962C8B-B14F-4D97-AF65-F5344CB8AC3E}">
        <p14:creationId xmlns:p14="http://schemas.microsoft.com/office/powerpoint/2010/main" val="2160471279"/>
      </p:ext>
    </p:extLst>
  </p:cSld>
  <p:clrMap bg1="lt1" tx1="dk1" bg2="lt2" tx2="dk2" accent1="accent1" accent2="accent2" accent3="accent3" accent4="accent4" accent5="accent5" accent6="accent6" hlink="hlink" folHlink="folHlink"/>
  <p:sldLayoutIdLst>
    <p:sldLayoutId id="2147483751" r:id="rId1"/>
    <p:sldLayoutId id="2147483649" r:id="rId2"/>
    <p:sldLayoutId id="2147483753" r:id="rId3"/>
    <p:sldLayoutId id="2147483652" r:id="rId4"/>
    <p:sldLayoutId id="2147483752" r:id="rId5"/>
    <p:sldLayoutId id="2147483754" r:id="rId6"/>
    <p:sldLayoutId id="2147483659" r:id="rId7"/>
    <p:sldLayoutId id="2147483733" r:id="rId8"/>
    <p:sldLayoutId id="2147483745" r:id="rId9"/>
    <p:sldLayoutId id="2147483763" r:id="rId10"/>
    <p:sldLayoutId id="2147483768" r:id="rId1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sldNum="0" hdr="0" dt="0"/>
  <p:txStyles>
    <p:titleStyle>
      <a:lvl1pPr algn="l" defTabSz="408194" rtl="0" eaLnBrk="1" latinLnBrk="0" hangingPunct="1">
        <a:spcBef>
          <a:spcPct val="0"/>
        </a:spcBef>
        <a:buNone/>
        <a:defRPr sz="2800" kern="1200">
          <a:solidFill>
            <a:srgbClr val="FFFFFF"/>
          </a:solidFill>
          <a:latin typeface="+mj-lt"/>
          <a:ea typeface="+mj-ea"/>
          <a:cs typeface="+mj-cs"/>
        </a:defRPr>
      </a:lvl1pPr>
    </p:titleStyle>
    <p:bodyStyle>
      <a:lvl1pPr marL="306146" indent="-306146" algn="l" defTabSz="408194" rtl="0" eaLnBrk="1" latinLnBrk="0" hangingPunct="1">
        <a:spcBef>
          <a:spcPct val="20000"/>
        </a:spcBef>
        <a:buFont typeface="Arial"/>
        <a:buChar char="•"/>
        <a:defRPr sz="2400" kern="1200">
          <a:solidFill>
            <a:schemeClr val="tx1"/>
          </a:solidFill>
          <a:latin typeface="+mn-lt"/>
          <a:ea typeface="+mn-ea"/>
          <a:cs typeface="+mn-cs"/>
        </a:defRPr>
      </a:lvl1pPr>
      <a:lvl2pPr marL="663315" indent="-255121" algn="l" defTabSz="408194" rtl="0" eaLnBrk="1" latinLnBrk="0" hangingPunct="1">
        <a:spcBef>
          <a:spcPct val="20000"/>
        </a:spcBef>
        <a:buFont typeface="Arial"/>
        <a:buChar char="•"/>
        <a:defRPr sz="2000" kern="1200">
          <a:solidFill>
            <a:schemeClr val="tx1"/>
          </a:solidFill>
          <a:latin typeface="+mn-lt"/>
          <a:ea typeface="+mn-ea"/>
          <a:cs typeface="+mn-cs"/>
        </a:defRPr>
      </a:lvl2pPr>
      <a:lvl3pPr marL="1020485" indent="-204097" algn="l" defTabSz="408194" rtl="0" eaLnBrk="1" latinLnBrk="0" hangingPunct="1">
        <a:spcBef>
          <a:spcPct val="20000"/>
        </a:spcBef>
        <a:buFont typeface="Arial"/>
        <a:buChar char="•"/>
        <a:defRPr sz="2000" kern="1200">
          <a:solidFill>
            <a:schemeClr val="tx1"/>
          </a:solidFill>
          <a:latin typeface="+mn-lt"/>
          <a:ea typeface="+mn-ea"/>
          <a:cs typeface="+mn-cs"/>
        </a:defRPr>
      </a:lvl3pPr>
      <a:lvl4pPr marL="1428679" indent="-204097" algn="l" defTabSz="408194" rtl="0" eaLnBrk="1" latinLnBrk="0" hangingPunct="1">
        <a:spcBef>
          <a:spcPct val="20000"/>
        </a:spcBef>
        <a:buFont typeface="Arial"/>
        <a:buChar char="•"/>
        <a:defRPr sz="1600" kern="1200">
          <a:solidFill>
            <a:schemeClr val="tx1"/>
          </a:solidFill>
          <a:latin typeface="+mn-lt"/>
          <a:ea typeface="+mn-ea"/>
          <a:cs typeface="+mn-cs"/>
        </a:defRPr>
      </a:lvl4pPr>
      <a:lvl5pPr marL="1836873" indent="-204097" algn="l" defTabSz="408194" rtl="0" eaLnBrk="1" latinLnBrk="0" hangingPunct="1">
        <a:spcBef>
          <a:spcPct val="20000"/>
        </a:spcBef>
        <a:buFont typeface="Arial"/>
        <a:buChar char="•"/>
        <a:tabLst>
          <a:tab pos="117475" algn="l"/>
        </a:tabLst>
        <a:defRPr sz="1600" kern="1200">
          <a:solidFill>
            <a:schemeClr val="tx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2047677"/>
      </p:ext>
    </p:extLst>
  </p:cSld>
  <p:clrMap bg1="lt1" tx1="dk1" bg2="lt2" tx2="dk2" accent1="accent1" accent2="accent2" accent3="accent3" accent4="accent4" accent5="accent5" accent6="accent6" hlink="hlink" folHlink="folHlink"/>
  <p:sldLayoutIdLst>
    <p:sldLayoutId id="2147483747" r:id="rId1"/>
    <p:sldLayoutId id="2147483749" r:id="rId2"/>
    <p:sldLayoutId id="2147483750" r:id="rId3"/>
    <p:sldLayoutId id="2147483748" r:id="rId4"/>
    <p:sldLayoutId id="2147483755" r:id="rId5"/>
    <p:sldLayoutId id="2147483756" r:id="rId6"/>
    <p:sldLayoutId id="2147483757" r:id="rId7"/>
    <p:sldLayoutId id="2147483758" r:id="rId8"/>
    <p:sldLayoutId id="2147483759" r:id="rId9"/>
    <p:sldLayoutId id="2147483760" r:id="rId10"/>
    <p:sldLayoutId id="2147483761" r:id="rId11"/>
    <p:sldLayoutId id="2147483766" r:id="rId12"/>
  </p:sldLayoutIdLst>
  <p:hf sldNum="0" hdr="0" dt="0"/>
  <p:txStyles>
    <p:titleStyle>
      <a:lvl1pPr algn="ctr" defTabSz="285750" rtl="0" eaLnBrk="1" latinLnBrk="0" hangingPunct="1">
        <a:spcBef>
          <a:spcPct val="0"/>
        </a:spcBef>
        <a:buNone/>
        <a:defRPr sz="2800" kern="1200">
          <a:solidFill>
            <a:schemeClr val="tx1"/>
          </a:solidFill>
          <a:latin typeface="+mj-lt"/>
          <a:ea typeface="+mj-ea"/>
          <a:cs typeface="+mj-cs"/>
        </a:defRPr>
      </a:lvl1pPr>
    </p:titleStyle>
    <p:body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p:bodyStyle>
    <p:otherStyle>
      <a:defPPr>
        <a:defRPr lang="en-US"/>
      </a:defPPr>
      <a:lvl1pPr marL="0" algn="l" defTabSz="285750" rtl="0" eaLnBrk="1" latinLnBrk="0" hangingPunct="1">
        <a:defRPr sz="1100" kern="1200">
          <a:solidFill>
            <a:schemeClr val="tx1"/>
          </a:solidFill>
          <a:latin typeface="+mn-lt"/>
          <a:ea typeface="+mn-ea"/>
          <a:cs typeface="+mn-cs"/>
        </a:defRPr>
      </a:lvl1pPr>
      <a:lvl2pPr marL="285750" algn="l" defTabSz="285750" rtl="0" eaLnBrk="1" latinLnBrk="0" hangingPunct="1">
        <a:defRPr sz="1100" kern="1200">
          <a:solidFill>
            <a:schemeClr val="tx1"/>
          </a:solidFill>
          <a:latin typeface="+mn-lt"/>
          <a:ea typeface="+mn-ea"/>
          <a:cs typeface="+mn-cs"/>
        </a:defRPr>
      </a:lvl2pPr>
      <a:lvl3pPr marL="571500" algn="l" defTabSz="285750" rtl="0" eaLnBrk="1" latinLnBrk="0" hangingPunct="1">
        <a:defRPr sz="1100" kern="1200">
          <a:solidFill>
            <a:schemeClr val="tx1"/>
          </a:solidFill>
          <a:latin typeface="+mn-lt"/>
          <a:ea typeface="+mn-ea"/>
          <a:cs typeface="+mn-cs"/>
        </a:defRPr>
      </a:lvl3pPr>
      <a:lvl4pPr marL="857250" algn="l" defTabSz="285750" rtl="0" eaLnBrk="1" latinLnBrk="0" hangingPunct="1">
        <a:defRPr sz="1100" kern="1200">
          <a:solidFill>
            <a:schemeClr val="tx1"/>
          </a:solidFill>
          <a:latin typeface="+mn-lt"/>
          <a:ea typeface="+mn-ea"/>
          <a:cs typeface="+mn-cs"/>
        </a:defRPr>
      </a:lvl4pPr>
      <a:lvl5pPr marL="1143000" algn="l" defTabSz="285750" rtl="0" eaLnBrk="1" latinLnBrk="0" hangingPunct="1">
        <a:defRPr sz="1100" kern="1200">
          <a:solidFill>
            <a:schemeClr val="tx1"/>
          </a:solidFill>
          <a:latin typeface="+mn-lt"/>
          <a:ea typeface="+mn-ea"/>
          <a:cs typeface="+mn-cs"/>
        </a:defRPr>
      </a:lvl5pPr>
      <a:lvl6pPr marL="1428750" algn="l" defTabSz="285750" rtl="0" eaLnBrk="1" latinLnBrk="0" hangingPunct="1">
        <a:defRPr sz="1100" kern="1200">
          <a:solidFill>
            <a:schemeClr val="tx1"/>
          </a:solidFill>
          <a:latin typeface="+mn-lt"/>
          <a:ea typeface="+mn-ea"/>
          <a:cs typeface="+mn-cs"/>
        </a:defRPr>
      </a:lvl6pPr>
      <a:lvl7pPr marL="1714500" algn="l" defTabSz="285750" rtl="0" eaLnBrk="1" latinLnBrk="0" hangingPunct="1">
        <a:defRPr sz="1100" kern="1200">
          <a:solidFill>
            <a:schemeClr val="tx1"/>
          </a:solidFill>
          <a:latin typeface="+mn-lt"/>
          <a:ea typeface="+mn-ea"/>
          <a:cs typeface="+mn-cs"/>
        </a:defRPr>
      </a:lvl7pPr>
      <a:lvl8pPr marL="2000250" algn="l" defTabSz="285750" rtl="0" eaLnBrk="1" latinLnBrk="0" hangingPunct="1">
        <a:defRPr sz="1100" kern="1200">
          <a:solidFill>
            <a:schemeClr val="tx1"/>
          </a:solidFill>
          <a:latin typeface="+mn-lt"/>
          <a:ea typeface="+mn-ea"/>
          <a:cs typeface="+mn-cs"/>
        </a:defRPr>
      </a:lvl8pPr>
      <a:lvl9pPr marL="2286000" algn="l" defTabSz="285750"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xfrm>
            <a:off x="478929" y="1891945"/>
            <a:ext cx="3141602" cy="1198146"/>
          </a:xfrm>
          <a:prstGeom prst="rect">
            <a:avLst/>
          </a:prstGeom>
        </p:spPr>
        <p:txBody>
          <a:bodyPr>
            <a:noAutofit/>
          </a:bodyPr>
          <a:lstStyle/>
          <a:p>
            <a:r>
              <a:rPr lang="en-US" sz="2200" dirty="0"/>
              <a:t>Data Virtualization</a:t>
            </a:r>
          </a:p>
          <a:p>
            <a:endParaRPr lang="en-US" sz="2200" dirty="0"/>
          </a:p>
          <a:p>
            <a:r>
              <a:rPr lang="en-US" sz="2200" dirty="0"/>
              <a:t>KPI Metrics Overview</a:t>
            </a:r>
          </a:p>
          <a:p>
            <a:r>
              <a:rPr lang="en-US" dirty="0"/>
              <a:t>A TIBCO Open Source Solution</a:t>
            </a:r>
          </a:p>
          <a:p>
            <a:endParaRPr lang="en-US" sz="2200" dirty="0"/>
          </a:p>
        </p:txBody>
      </p:sp>
      <p:sp>
        <p:nvSpPr>
          <p:cNvPr id="15" name="Text Placeholder 14"/>
          <p:cNvSpPr>
            <a:spLocks noGrp="1"/>
          </p:cNvSpPr>
          <p:nvPr>
            <p:ph type="body" sz="quarter" idx="11"/>
          </p:nvPr>
        </p:nvSpPr>
        <p:spPr>
          <a:xfrm>
            <a:off x="478927" y="4013074"/>
            <a:ext cx="3756025" cy="469900"/>
          </a:xfrm>
          <a:prstGeom prst="rect">
            <a:avLst/>
          </a:prstGeom>
        </p:spPr>
        <p:txBody>
          <a:bodyPr>
            <a:normAutofit fontScale="77500" lnSpcReduction="20000"/>
          </a:bodyPr>
          <a:lstStyle/>
          <a:p>
            <a:r>
              <a:rPr lang="en-US" dirty="0"/>
              <a:t>Presenter</a:t>
            </a:r>
          </a:p>
          <a:p>
            <a:r>
              <a:rPr lang="en-US" dirty="0"/>
              <a:t>Title</a:t>
            </a:r>
          </a:p>
        </p:txBody>
      </p:sp>
      <p:sp>
        <p:nvSpPr>
          <p:cNvPr id="16" name="Footer Placeholder 15"/>
          <p:cNvSpPr>
            <a:spLocks noGrp="1"/>
          </p:cNvSpPr>
          <p:nvPr>
            <p:ph type="ftr" sz="quarter" idx="3"/>
          </p:nvPr>
        </p:nvSpPr>
        <p:spPr/>
        <p:txBody>
          <a:bodyPr/>
          <a:lstStyle/>
          <a:p>
            <a:r>
              <a:rPr lang="en-US" dirty="0">
                <a:solidFill>
                  <a:srgbClr val="DCDDDE"/>
                </a:solidFill>
              </a:rPr>
              <a:t>© Copyright 2000-2021 TIBCO Software Inc.</a:t>
            </a:r>
          </a:p>
        </p:txBody>
      </p:sp>
    </p:spTree>
    <p:extLst>
      <p:ext uri="{BB962C8B-B14F-4D97-AF65-F5344CB8AC3E}">
        <p14:creationId xmlns:p14="http://schemas.microsoft.com/office/powerpoint/2010/main" val="245284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The Issues to Address</a:t>
            </a:r>
          </a:p>
        </p:txBody>
      </p:sp>
      <p:sp>
        <p:nvSpPr>
          <p:cNvPr id="35844" name="Rectangle 3"/>
          <p:cNvSpPr>
            <a:spLocks noGrp="1"/>
          </p:cNvSpPr>
          <p:nvPr>
            <p:ph type="body" idx="1"/>
          </p:nvPr>
        </p:nvSpPr>
        <p:spPr>
          <a:xfrm>
            <a:off x="230833" y="767740"/>
            <a:ext cx="8828500" cy="3838653"/>
          </a:xfrm>
        </p:spPr>
        <p:txBody>
          <a:bodyPr>
            <a:noAutofit/>
          </a:bodyPr>
          <a:lstStyle/>
          <a:p>
            <a:pPr eaLnBrk="1" hangingPunct="1">
              <a:lnSpc>
                <a:spcPct val="120000"/>
              </a:lnSpc>
              <a:spcBef>
                <a:spcPct val="0"/>
              </a:spcBef>
              <a:buClr>
                <a:srgbClr val="0070C0"/>
              </a:buClr>
            </a:pPr>
            <a:r>
              <a:rPr lang="en-US" sz="2000" dirty="0">
                <a:solidFill>
                  <a:srgbClr val="043764"/>
                </a:solidFill>
              </a:rPr>
              <a:t>All events including user, administration and internal are logged</a:t>
            </a:r>
          </a:p>
          <a:p>
            <a:pPr lvl="1" eaLnBrk="1" hangingPunct="1">
              <a:lnSpc>
                <a:spcPct val="120000"/>
              </a:lnSpc>
              <a:spcBef>
                <a:spcPct val="0"/>
              </a:spcBef>
              <a:buClr>
                <a:srgbClr val="0070C0"/>
              </a:buClr>
              <a:buFont typeface="Courier New" charset="0"/>
              <a:buChar char="o"/>
            </a:pPr>
            <a:r>
              <a:rPr lang="en-US" sz="1600" dirty="0">
                <a:solidFill>
                  <a:srgbClr val="043764"/>
                </a:solidFill>
              </a:rPr>
              <a:t>The more active DV is, the more events are produced resulting in more metrics data.</a:t>
            </a:r>
          </a:p>
          <a:p>
            <a:pPr lvl="1" eaLnBrk="1" hangingPunct="1">
              <a:lnSpc>
                <a:spcPct val="120000"/>
              </a:lnSpc>
              <a:spcBef>
                <a:spcPct val="0"/>
              </a:spcBef>
              <a:buClr>
                <a:srgbClr val="0070C0"/>
              </a:buClr>
              <a:buFont typeface="Courier New" charset="0"/>
              <a:buChar char="o"/>
            </a:pPr>
            <a:r>
              <a:rPr lang="en-US" sz="1600" dirty="0">
                <a:solidFill>
                  <a:srgbClr val="043764"/>
                </a:solidFill>
              </a:rPr>
              <a:t>Over time, the database and TDV may start to slow down with added data.</a:t>
            </a:r>
          </a:p>
          <a:p>
            <a:pPr lvl="1" eaLnBrk="1" hangingPunct="1">
              <a:lnSpc>
                <a:spcPct val="120000"/>
              </a:lnSpc>
              <a:spcBef>
                <a:spcPct val="0"/>
              </a:spcBef>
              <a:buClr>
                <a:srgbClr val="0070C0"/>
              </a:buClr>
              <a:buFont typeface="Courier New" charset="0"/>
              <a:buChar char="o"/>
            </a:pPr>
            <a:r>
              <a:rPr lang="en-US" sz="1600" dirty="0">
                <a:solidFill>
                  <a:srgbClr val="043764"/>
                </a:solidFill>
              </a:rPr>
              <a:t>Indexes will slow down the inserts.</a:t>
            </a:r>
          </a:p>
          <a:p>
            <a:pPr eaLnBrk="1" hangingPunct="1">
              <a:lnSpc>
                <a:spcPct val="120000"/>
              </a:lnSpc>
              <a:spcBef>
                <a:spcPct val="0"/>
              </a:spcBef>
              <a:buClr>
                <a:srgbClr val="0070C0"/>
              </a:buClr>
            </a:pPr>
            <a:r>
              <a:rPr lang="en-US" sz="2000" dirty="0">
                <a:solidFill>
                  <a:srgbClr val="043764"/>
                </a:solidFill>
              </a:rPr>
              <a:t>Purging</a:t>
            </a:r>
          </a:p>
          <a:p>
            <a:pPr lvl="1" eaLnBrk="1" hangingPunct="1">
              <a:lnSpc>
                <a:spcPct val="120000"/>
              </a:lnSpc>
              <a:spcBef>
                <a:spcPct val="0"/>
              </a:spcBef>
              <a:buClr>
                <a:srgbClr val="0070C0"/>
              </a:buClr>
              <a:buFont typeface="Courier New" charset="0"/>
              <a:buChar char="o"/>
            </a:pPr>
            <a:r>
              <a:rPr lang="en-US" sz="1600" dirty="0">
                <a:solidFill>
                  <a:srgbClr val="043764"/>
                </a:solidFill>
              </a:rPr>
              <a:t>Purging is based on a “delete statement” which requires database overhead.</a:t>
            </a:r>
          </a:p>
          <a:p>
            <a:pPr lvl="1" eaLnBrk="1" hangingPunct="1">
              <a:lnSpc>
                <a:spcPct val="120000"/>
              </a:lnSpc>
              <a:spcBef>
                <a:spcPct val="0"/>
              </a:spcBef>
              <a:buClr>
                <a:srgbClr val="0070C0"/>
              </a:buClr>
              <a:buFont typeface="Courier New" charset="0"/>
              <a:buChar char="o"/>
            </a:pPr>
            <a:r>
              <a:rPr lang="en-US" sz="1600" dirty="0">
                <a:solidFill>
                  <a:srgbClr val="043764"/>
                </a:solidFill>
              </a:rPr>
              <a:t>The more data you have the longer this operation will take.</a:t>
            </a:r>
          </a:p>
          <a:p>
            <a:pPr lvl="1" eaLnBrk="1" hangingPunct="1">
              <a:lnSpc>
                <a:spcPct val="120000"/>
              </a:lnSpc>
              <a:spcBef>
                <a:spcPct val="0"/>
              </a:spcBef>
              <a:buClr>
                <a:srgbClr val="0070C0"/>
              </a:buClr>
              <a:buFont typeface="Courier New" charset="0"/>
              <a:buChar char="o"/>
            </a:pPr>
            <a:r>
              <a:rPr lang="en-US" sz="1600" dirty="0">
                <a:solidFill>
                  <a:srgbClr val="043764"/>
                </a:solidFill>
              </a:rPr>
              <a:t>Indexes will slow down the deletes.</a:t>
            </a:r>
          </a:p>
          <a:p>
            <a:pPr eaLnBrk="1" hangingPunct="1">
              <a:lnSpc>
                <a:spcPct val="120000"/>
              </a:lnSpc>
              <a:spcBef>
                <a:spcPct val="0"/>
              </a:spcBef>
              <a:buClr>
                <a:srgbClr val="0070C0"/>
              </a:buClr>
            </a:pPr>
            <a:r>
              <a:rPr lang="en-US" sz="2000" dirty="0">
                <a:solidFill>
                  <a:srgbClr val="043764"/>
                </a:solidFill>
              </a:rPr>
              <a:t>Metrics Backup</a:t>
            </a:r>
          </a:p>
          <a:p>
            <a:pPr lvl="1" eaLnBrk="1" hangingPunct="1">
              <a:lnSpc>
                <a:spcPct val="120000"/>
              </a:lnSpc>
              <a:spcBef>
                <a:spcPct val="0"/>
              </a:spcBef>
              <a:buClr>
                <a:srgbClr val="0070C0"/>
              </a:buClr>
              <a:buFont typeface="Courier New" charset="0"/>
              <a:buChar char="o"/>
            </a:pPr>
            <a:r>
              <a:rPr lang="en-US" sz="1600" dirty="0">
                <a:solidFill>
                  <a:srgbClr val="043764"/>
                </a:solidFill>
              </a:rPr>
              <a:t>When metrics is turned on but it is not able to write data to the database is stores the data on the local TDV file system in TDV_HOME/</a:t>
            </a:r>
            <a:r>
              <a:rPr lang="en-US" sz="1600" dirty="0" err="1">
                <a:solidFill>
                  <a:srgbClr val="043764"/>
                </a:solidFill>
              </a:rPr>
              <a:t>tmp</a:t>
            </a:r>
            <a:r>
              <a:rPr lang="en-US" sz="1600" dirty="0">
                <a:solidFill>
                  <a:srgbClr val="043764"/>
                </a:solidFill>
              </a:rPr>
              <a:t>/metrics storage</a:t>
            </a:r>
          </a:p>
          <a:p>
            <a:pPr lvl="1">
              <a:lnSpc>
                <a:spcPct val="120000"/>
              </a:lnSpc>
              <a:spcBef>
                <a:spcPct val="0"/>
              </a:spcBef>
              <a:buClr>
                <a:srgbClr val="0070C0"/>
              </a:buClr>
              <a:buFont typeface="Courier New" charset="0"/>
              <a:buChar char="o"/>
            </a:pPr>
            <a:r>
              <a:rPr lang="en-US" sz="1600" dirty="0">
                <a:solidFill>
                  <a:srgbClr val="043764"/>
                </a:solidFill>
              </a:rPr>
              <a:t>Once database issues are cleared up, it performs a massive insert from TDV_HOME/</a:t>
            </a:r>
            <a:r>
              <a:rPr lang="en-US" sz="1600" dirty="0" err="1">
                <a:solidFill>
                  <a:srgbClr val="043764"/>
                </a:solidFill>
              </a:rPr>
              <a:t>tmp</a:t>
            </a:r>
            <a:r>
              <a:rPr lang="en-US" sz="1600" dirty="0">
                <a:solidFill>
                  <a:srgbClr val="043764"/>
                </a:solidFill>
              </a:rPr>
              <a:t>/metrics into the database and deletes from the temp storage.</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345416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KPI Metrics Architecture</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rgbClr val="DCDDDE"/>
                </a:solidFill>
              </a:rPr>
              <a:t>© Copyright 2000-2021 TIBCO Software Inc.</a:t>
            </a:r>
          </a:p>
        </p:txBody>
      </p:sp>
    </p:spTree>
    <p:extLst>
      <p:ext uri="{BB962C8B-B14F-4D97-AF65-F5344CB8AC3E}">
        <p14:creationId xmlns:p14="http://schemas.microsoft.com/office/powerpoint/2010/main" val="2135142012"/>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Architecture Data Flow</a:t>
            </a:r>
            <a:endParaRPr lang="en-US" sz="1275" dirty="0">
              <a:solidFill>
                <a:schemeClr val="bg1"/>
              </a:solidFill>
            </a:endParaRPr>
          </a:p>
        </p:txBody>
      </p:sp>
      <p:sp>
        <p:nvSpPr>
          <p:cNvPr id="65" name="Footer Placeholder 3"/>
          <p:cNvSpPr txBox="1">
            <a:spLocks/>
          </p:cNvSpPr>
          <p:nvPr/>
        </p:nvSpPr>
        <p:spPr>
          <a:xfrm>
            <a:off x="2953401" y="4928365"/>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
        <p:nvSpPr>
          <p:cNvPr id="2" name="TextBox 1"/>
          <p:cNvSpPr txBox="1"/>
          <p:nvPr/>
        </p:nvSpPr>
        <p:spPr>
          <a:xfrm>
            <a:off x="722874" y="1081352"/>
            <a:ext cx="1141414" cy="584775"/>
          </a:xfrm>
          <a:prstGeom prst="rect">
            <a:avLst/>
          </a:prstGeom>
          <a:noFill/>
        </p:spPr>
        <p:txBody>
          <a:bodyPr wrap="square" rtlCol="0">
            <a:spAutoFit/>
          </a:bodyPr>
          <a:lstStyle/>
          <a:p>
            <a:r>
              <a:rPr lang="en-US" u="sng" dirty="0"/>
              <a:t>Collection Tables</a:t>
            </a:r>
          </a:p>
        </p:txBody>
      </p:sp>
      <p:grpSp>
        <p:nvGrpSpPr>
          <p:cNvPr id="104" name="Group 103"/>
          <p:cNvGrpSpPr/>
          <p:nvPr/>
        </p:nvGrpSpPr>
        <p:grpSpPr>
          <a:xfrm>
            <a:off x="1743474" y="1084193"/>
            <a:ext cx="2119280" cy="688573"/>
            <a:chOff x="205948" y="1266367"/>
            <a:chExt cx="3468130" cy="1053845"/>
          </a:xfrm>
        </p:grpSpPr>
        <p:sp>
          <p:nvSpPr>
            <p:cNvPr id="105" name="Rectangle 104"/>
            <p:cNvSpPr/>
            <p:nvPr/>
          </p:nvSpPr>
          <p:spPr bwMode="auto">
            <a:xfrm>
              <a:off x="218305" y="1388722"/>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06" name="Rectangle 105"/>
            <p:cNvSpPr/>
            <p:nvPr/>
          </p:nvSpPr>
          <p:spPr bwMode="auto">
            <a:xfrm>
              <a:off x="218305" y="1733690"/>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07" name="Rectangle 106"/>
            <p:cNvSpPr/>
            <p:nvPr/>
          </p:nvSpPr>
          <p:spPr bwMode="auto">
            <a:xfrm>
              <a:off x="205948" y="21078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08" name="TextBox 107"/>
            <p:cNvSpPr txBox="1"/>
            <p:nvPr/>
          </p:nvSpPr>
          <p:spPr>
            <a:xfrm>
              <a:off x="416014" y="1266367"/>
              <a:ext cx="3258064" cy="310034"/>
            </a:xfrm>
            <a:prstGeom prst="rect">
              <a:avLst/>
            </a:prstGeom>
            <a:noFill/>
          </p:spPr>
          <p:txBody>
            <a:bodyPr wrap="square" rtlCol="0">
              <a:spAutoFit/>
            </a:bodyPr>
            <a:lstStyle/>
            <a:p>
              <a:r>
                <a:rPr lang="en-US" sz="1000" dirty="0"/>
                <a:t>metrics_requests</a:t>
              </a:r>
            </a:p>
          </p:txBody>
        </p:sp>
        <p:sp>
          <p:nvSpPr>
            <p:cNvPr id="109" name="TextBox 108"/>
            <p:cNvSpPr txBox="1"/>
            <p:nvPr/>
          </p:nvSpPr>
          <p:spPr>
            <a:xfrm>
              <a:off x="403656" y="1616857"/>
              <a:ext cx="3258064" cy="310034"/>
            </a:xfrm>
            <a:prstGeom prst="rect">
              <a:avLst/>
            </a:prstGeom>
            <a:noFill/>
          </p:spPr>
          <p:txBody>
            <a:bodyPr wrap="square" rtlCol="0">
              <a:spAutoFit/>
            </a:bodyPr>
            <a:lstStyle/>
            <a:p>
              <a:r>
                <a:rPr lang="en-US" sz="1000" dirty="0"/>
                <a:t>metrics_resources_usage</a:t>
              </a:r>
            </a:p>
          </p:txBody>
        </p:sp>
        <p:sp>
          <p:nvSpPr>
            <p:cNvPr id="110" name="TextBox 109"/>
            <p:cNvSpPr txBox="1"/>
            <p:nvPr/>
          </p:nvSpPr>
          <p:spPr>
            <a:xfrm>
              <a:off x="403656" y="2010178"/>
              <a:ext cx="3258064" cy="310034"/>
            </a:xfrm>
            <a:prstGeom prst="rect">
              <a:avLst/>
            </a:prstGeom>
            <a:noFill/>
          </p:spPr>
          <p:txBody>
            <a:bodyPr wrap="square" rtlCol="0">
              <a:spAutoFit/>
            </a:bodyPr>
            <a:lstStyle/>
            <a:p>
              <a:r>
                <a:rPr lang="en-US" sz="1000" dirty="0"/>
                <a:t>metrics_sessions</a:t>
              </a:r>
            </a:p>
          </p:txBody>
        </p:sp>
      </p:grpSp>
      <p:sp>
        <p:nvSpPr>
          <p:cNvPr id="178" name="TextBox 177"/>
          <p:cNvSpPr txBox="1"/>
          <p:nvPr/>
        </p:nvSpPr>
        <p:spPr>
          <a:xfrm>
            <a:off x="6739953" y="1058617"/>
            <a:ext cx="1141414" cy="584775"/>
          </a:xfrm>
          <a:prstGeom prst="rect">
            <a:avLst/>
          </a:prstGeom>
          <a:noFill/>
        </p:spPr>
        <p:txBody>
          <a:bodyPr wrap="square" rtlCol="0">
            <a:spAutoFit/>
          </a:bodyPr>
          <a:lstStyle/>
          <a:p>
            <a:r>
              <a:rPr lang="en-US" u="sng"/>
              <a:t>History Tables</a:t>
            </a:r>
            <a:endParaRPr lang="en-US" u="sng" dirty="0"/>
          </a:p>
        </p:txBody>
      </p:sp>
      <p:grpSp>
        <p:nvGrpSpPr>
          <p:cNvPr id="179" name="Group 178"/>
          <p:cNvGrpSpPr/>
          <p:nvPr/>
        </p:nvGrpSpPr>
        <p:grpSpPr>
          <a:xfrm>
            <a:off x="4789361" y="1056880"/>
            <a:ext cx="2119280" cy="732221"/>
            <a:chOff x="205948" y="1266367"/>
            <a:chExt cx="3468130" cy="1120648"/>
          </a:xfrm>
        </p:grpSpPr>
        <p:sp>
          <p:nvSpPr>
            <p:cNvPr id="180" name="Rectangle 179"/>
            <p:cNvSpPr/>
            <p:nvPr/>
          </p:nvSpPr>
          <p:spPr bwMode="auto">
            <a:xfrm>
              <a:off x="218305" y="1388722"/>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81" name="Rectangle 180"/>
            <p:cNvSpPr/>
            <p:nvPr/>
          </p:nvSpPr>
          <p:spPr bwMode="auto">
            <a:xfrm>
              <a:off x="218305" y="1733690"/>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82" name="Rectangle 181"/>
            <p:cNvSpPr/>
            <p:nvPr/>
          </p:nvSpPr>
          <p:spPr bwMode="auto">
            <a:xfrm>
              <a:off x="205948" y="21078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83" name="TextBox 182"/>
            <p:cNvSpPr txBox="1"/>
            <p:nvPr/>
          </p:nvSpPr>
          <p:spPr>
            <a:xfrm>
              <a:off x="416015" y="1266367"/>
              <a:ext cx="3258063" cy="376836"/>
            </a:xfrm>
            <a:prstGeom prst="rect">
              <a:avLst/>
            </a:prstGeom>
            <a:noFill/>
          </p:spPr>
          <p:txBody>
            <a:bodyPr wrap="square" rtlCol="0">
              <a:spAutoFit/>
            </a:bodyPr>
            <a:lstStyle/>
            <a:p>
              <a:r>
                <a:rPr lang="en-US" sz="1000" dirty="0"/>
                <a:t>metrics_requests_hist</a:t>
              </a:r>
            </a:p>
          </p:txBody>
        </p:sp>
        <p:sp>
          <p:nvSpPr>
            <p:cNvPr id="184" name="TextBox 183"/>
            <p:cNvSpPr txBox="1"/>
            <p:nvPr/>
          </p:nvSpPr>
          <p:spPr>
            <a:xfrm>
              <a:off x="403656" y="1616857"/>
              <a:ext cx="3258063" cy="376836"/>
            </a:xfrm>
            <a:prstGeom prst="rect">
              <a:avLst/>
            </a:prstGeom>
            <a:noFill/>
          </p:spPr>
          <p:txBody>
            <a:bodyPr wrap="square" rtlCol="0">
              <a:spAutoFit/>
            </a:bodyPr>
            <a:lstStyle/>
            <a:p>
              <a:r>
                <a:rPr lang="en-US" sz="1000" dirty="0"/>
                <a:t>metrics_resources_usage_hist</a:t>
              </a:r>
            </a:p>
          </p:txBody>
        </p:sp>
        <p:sp>
          <p:nvSpPr>
            <p:cNvPr id="198" name="TextBox 197"/>
            <p:cNvSpPr txBox="1"/>
            <p:nvPr/>
          </p:nvSpPr>
          <p:spPr>
            <a:xfrm>
              <a:off x="403656" y="2010179"/>
              <a:ext cx="3258063" cy="376836"/>
            </a:xfrm>
            <a:prstGeom prst="rect">
              <a:avLst/>
            </a:prstGeom>
            <a:noFill/>
          </p:spPr>
          <p:txBody>
            <a:bodyPr wrap="square" rtlCol="0">
              <a:spAutoFit/>
            </a:bodyPr>
            <a:lstStyle/>
            <a:p>
              <a:r>
                <a:rPr lang="en-US" sz="1000" dirty="0"/>
                <a:t>metrics_sessions_hist</a:t>
              </a:r>
            </a:p>
          </p:txBody>
        </p:sp>
      </p:grpSp>
      <p:cxnSp>
        <p:nvCxnSpPr>
          <p:cNvPr id="199" name="Straight Arrow Connector 198"/>
          <p:cNvCxnSpPr/>
          <p:nvPr/>
        </p:nvCxnSpPr>
        <p:spPr>
          <a:xfrm>
            <a:off x="3059676" y="1230832"/>
            <a:ext cx="1667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a:off x="2997911" y="1689880"/>
            <a:ext cx="17296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p:nvPr/>
        </p:nvCxnSpPr>
        <p:spPr>
          <a:xfrm>
            <a:off x="3427642" y="1452872"/>
            <a:ext cx="1299954" cy="3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stretch>
            <a:fillRect/>
          </a:stretch>
        </p:blipFill>
        <p:spPr>
          <a:xfrm rot="16200000">
            <a:off x="3870306" y="1178634"/>
            <a:ext cx="327214" cy="327214"/>
          </a:xfrm>
          <a:prstGeom prst="rect">
            <a:avLst/>
          </a:prstGeom>
        </p:spPr>
      </p:pic>
      <p:sp>
        <p:nvSpPr>
          <p:cNvPr id="202" name="Rectangle 3"/>
          <p:cNvSpPr txBox="1">
            <a:spLocks/>
          </p:cNvSpPr>
          <p:nvPr/>
        </p:nvSpPr>
        <p:spPr>
          <a:xfrm>
            <a:off x="445555" y="1906330"/>
            <a:ext cx="8336459" cy="2971802"/>
          </a:xfrm>
          <a:prstGeom prst="rect">
            <a:avLst/>
          </a:prstGeom>
        </p:spPr>
        <p:txBody>
          <a:bodyPr vert="horz" lIns="91440" tIns="45720" rIns="91440" bIns="45720" rtlCol="0">
            <a:noAutofit/>
          </a:bodyPr>
          <a:lstStyle>
            <a:lvl1pPr marL="306146" indent="-306146" algn="l" defTabSz="408194" rtl="0" eaLnBrk="1" latinLnBrk="0" hangingPunct="1">
              <a:spcBef>
                <a:spcPct val="20000"/>
              </a:spcBef>
              <a:buFont typeface="Arial"/>
              <a:buChar char="•"/>
              <a:defRPr sz="2400" kern="1200">
                <a:solidFill>
                  <a:schemeClr val="tx1"/>
                </a:solidFill>
                <a:latin typeface="+mn-lt"/>
                <a:ea typeface="+mn-ea"/>
                <a:cs typeface="+mn-cs"/>
              </a:defRPr>
            </a:lvl1pPr>
            <a:lvl2pPr marL="663315" indent="-255121" algn="l" defTabSz="408194" rtl="0" eaLnBrk="1" latinLnBrk="0" hangingPunct="1">
              <a:spcBef>
                <a:spcPct val="20000"/>
              </a:spcBef>
              <a:buFont typeface="Arial"/>
              <a:buChar char="•"/>
              <a:defRPr sz="2000" kern="1200">
                <a:solidFill>
                  <a:schemeClr val="tx1"/>
                </a:solidFill>
                <a:latin typeface="+mn-lt"/>
                <a:ea typeface="+mn-ea"/>
                <a:cs typeface="+mn-cs"/>
              </a:defRPr>
            </a:lvl2pPr>
            <a:lvl3pPr marL="1020485" indent="-204097" algn="l" defTabSz="408194" rtl="0" eaLnBrk="1" latinLnBrk="0" hangingPunct="1">
              <a:spcBef>
                <a:spcPct val="20000"/>
              </a:spcBef>
              <a:buFont typeface="Arial"/>
              <a:buChar char="•"/>
              <a:defRPr sz="2000" kern="1200">
                <a:solidFill>
                  <a:schemeClr val="tx1"/>
                </a:solidFill>
                <a:latin typeface="+mn-lt"/>
                <a:ea typeface="+mn-ea"/>
                <a:cs typeface="+mn-cs"/>
              </a:defRPr>
            </a:lvl3pPr>
            <a:lvl4pPr marL="1428679" indent="-204097" algn="l" defTabSz="408194" rtl="0" eaLnBrk="1" latinLnBrk="0" hangingPunct="1">
              <a:spcBef>
                <a:spcPct val="20000"/>
              </a:spcBef>
              <a:buFont typeface="Arial"/>
              <a:buChar char="•"/>
              <a:defRPr sz="1800" kern="1200">
                <a:solidFill>
                  <a:schemeClr val="tx1"/>
                </a:solidFill>
                <a:latin typeface="+mn-lt"/>
                <a:ea typeface="+mn-ea"/>
                <a:cs typeface="+mn-cs"/>
              </a:defRPr>
            </a:lvl4pPr>
            <a:lvl5pPr marL="1836873" indent="-204097" algn="l" defTabSz="408194" rtl="0" eaLnBrk="1" latinLnBrk="0" hangingPunct="1">
              <a:spcBef>
                <a:spcPct val="20000"/>
              </a:spcBef>
              <a:buFont typeface="Arial"/>
              <a:buChar char="•"/>
              <a:tabLst>
                <a:tab pos="117475" algn="l"/>
              </a:tabLst>
              <a:defRPr sz="1600" kern="1200">
                <a:solidFill>
                  <a:schemeClr val="tx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a:lstStyle>
          <a:p>
            <a:pPr>
              <a:lnSpc>
                <a:spcPct val="120000"/>
              </a:lnSpc>
              <a:spcBef>
                <a:spcPct val="0"/>
              </a:spcBef>
              <a:buClr>
                <a:srgbClr val="0070C0"/>
              </a:buClr>
            </a:pPr>
            <a:r>
              <a:rPr lang="en-US" sz="1800" dirty="0">
                <a:solidFill>
                  <a:srgbClr val="043764"/>
                </a:solidFill>
              </a:rPr>
              <a:t>Data flows from collection tables to data mart history tables</a:t>
            </a:r>
          </a:p>
          <a:p>
            <a:pPr lvl="1">
              <a:lnSpc>
                <a:spcPct val="120000"/>
              </a:lnSpc>
              <a:spcBef>
                <a:spcPct val="0"/>
              </a:spcBef>
              <a:buClr>
                <a:srgbClr val="0070C0"/>
              </a:buClr>
              <a:buFont typeface="Courier New" charset="0"/>
              <a:buChar char="o"/>
            </a:pPr>
            <a:r>
              <a:rPr lang="en-US" sz="1400" dirty="0">
                <a:solidFill>
                  <a:srgbClr val="043764"/>
                </a:solidFill>
              </a:rPr>
              <a:t>Filters are applied on metrics_resources_usage based on the following:</a:t>
            </a:r>
          </a:p>
          <a:p>
            <a:pPr lvl="2">
              <a:lnSpc>
                <a:spcPct val="120000"/>
              </a:lnSpc>
              <a:spcBef>
                <a:spcPct val="0"/>
              </a:spcBef>
              <a:buClr>
                <a:srgbClr val="0070C0"/>
              </a:buClr>
            </a:pPr>
            <a:r>
              <a:rPr lang="en-US" sz="1400" dirty="0">
                <a:solidFill>
                  <a:srgbClr val="043764"/>
                </a:solidFill>
              </a:rPr>
              <a:t>(user, domain, </a:t>
            </a:r>
            <a:r>
              <a:rPr lang="en-US" sz="1400" dirty="0" err="1">
                <a:solidFill>
                  <a:srgbClr val="043764"/>
                </a:solidFill>
              </a:rPr>
              <a:t>resourcekind</a:t>
            </a:r>
            <a:r>
              <a:rPr lang="en-US" sz="1400" dirty="0">
                <a:solidFill>
                  <a:srgbClr val="043764"/>
                </a:solidFill>
              </a:rPr>
              <a:t>=[</a:t>
            </a:r>
            <a:r>
              <a:rPr lang="en-US" sz="1400" dirty="0" err="1">
                <a:solidFill>
                  <a:srgbClr val="043764"/>
                </a:solidFill>
              </a:rPr>
              <a:t>system|user</a:t>
            </a:r>
            <a:r>
              <a:rPr lang="en-US" sz="1400" dirty="0">
                <a:solidFill>
                  <a:srgbClr val="043764"/>
                </a:solidFill>
              </a:rPr>
              <a:t> defined])</a:t>
            </a:r>
          </a:p>
          <a:p>
            <a:pPr lvl="2">
              <a:lnSpc>
                <a:spcPct val="120000"/>
              </a:lnSpc>
              <a:spcBef>
                <a:spcPct val="0"/>
              </a:spcBef>
              <a:buClr>
                <a:srgbClr val="0070C0"/>
              </a:buClr>
            </a:pPr>
            <a:r>
              <a:rPr lang="en-US" sz="1400" dirty="0">
                <a:solidFill>
                  <a:srgbClr val="043764"/>
                </a:solidFill>
              </a:rPr>
              <a:t>(</a:t>
            </a:r>
            <a:r>
              <a:rPr lang="en-US" sz="1400" dirty="0" err="1">
                <a:solidFill>
                  <a:srgbClr val="043764"/>
                </a:solidFill>
              </a:rPr>
              <a:t>resourcepath</a:t>
            </a:r>
            <a:r>
              <a:rPr lang="en-US" sz="1400" dirty="0">
                <a:solidFill>
                  <a:srgbClr val="043764"/>
                </a:solidFill>
              </a:rPr>
              <a:t>, </a:t>
            </a:r>
            <a:r>
              <a:rPr lang="en-US" sz="1400" dirty="0" err="1">
                <a:solidFill>
                  <a:srgbClr val="043764"/>
                </a:solidFill>
              </a:rPr>
              <a:t>resourcetype</a:t>
            </a:r>
            <a:r>
              <a:rPr lang="en-US" sz="1400" dirty="0">
                <a:solidFill>
                  <a:srgbClr val="043764"/>
                </a:solidFill>
              </a:rPr>
              <a:t>)</a:t>
            </a:r>
          </a:p>
          <a:p>
            <a:pPr lvl="1">
              <a:lnSpc>
                <a:spcPct val="120000"/>
              </a:lnSpc>
              <a:spcBef>
                <a:spcPct val="0"/>
              </a:spcBef>
              <a:buClr>
                <a:srgbClr val="0070C0"/>
              </a:buClr>
              <a:buFont typeface="Courier New" charset="0"/>
              <a:buChar char="o"/>
            </a:pPr>
            <a:r>
              <a:rPr lang="en-US" sz="1400" dirty="0">
                <a:solidFill>
                  <a:srgbClr val="043764"/>
                </a:solidFill>
              </a:rPr>
              <a:t>Example filters:						</a:t>
            </a:r>
            <a:r>
              <a:rPr lang="en-US" sz="1400" b="1" dirty="0">
                <a:solidFill>
                  <a:srgbClr val="043764"/>
                </a:solidFill>
              </a:rPr>
              <a:t>user/domain/</a:t>
            </a:r>
            <a:r>
              <a:rPr lang="en-US" sz="1400" b="1" dirty="0" err="1">
                <a:solidFill>
                  <a:srgbClr val="043764"/>
                </a:solidFill>
              </a:rPr>
              <a:t>resourcekind</a:t>
            </a:r>
            <a:endParaRPr lang="en-US" sz="1400" b="1" dirty="0">
              <a:solidFill>
                <a:srgbClr val="043764"/>
              </a:solidFill>
            </a:endParaRPr>
          </a:p>
          <a:p>
            <a:pPr lvl="2">
              <a:lnSpc>
                <a:spcPct val="120000"/>
              </a:lnSpc>
              <a:spcBef>
                <a:spcPct val="0"/>
              </a:spcBef>
              <a:buClr>
                <a:srgbClr val="0070C0"/>
              </a:buClr>
            </a:pPr>
            <a:r>
              <a:rPr lang="en-US" sz="1400" dirty="0">
                <a:solidFill>
                  <a:srgbClr val="043764"/>
                </a:solidFill>
              </a:rPr>
              <a:t>Internal records filtered out:			admin/composite/system</a:t>
            </a:r>
          </a:p>
          <a:p>
            <a:pPr lvl="2">
              <a:lnSpc>
                <a:spcPct val="120000"/>
              </a:lnSpc>
              <a:spcBef>
                <a:spcPct val="0"/>
              </a:spcBef>
              <a:buClr>
                <a:srgbClr val="0070C0"/>
              </a:buClr>
            </a:pPr>
            <a:r>
              <a:rPr lang="en-US" sz="1400" dirty="0">
                <a:solidFill>
                  <a:srgbClr val="043764"/>
                </a:solidFill>
              </a:rPr>
              <a:t>Metrics records filtered out: 			</a:t>
            </a:r>
            <a:r>
              <a:rPr lang="en-US" sz="1400" dirty="0" err="1">
                <a:solidFill>
                  <a:srgbClr val="043764"/>
                </a:solidFill>
              </a:rPr>
              <a:t>metrics_app_id</a:t>
            </a:r>
            <a:r>
              <a:rPr lang="en-US" sz="1400" dirty="0">
                <a:solidFill>
                  <a:srgbClr val="043764"/>
                </a:solidFill>
              </a:rPr>
              <a:t>/composite/system</a:t>
            </a:r>
          </a:p>
          <a:p>
            <a:pPr lvl="2">
              <a:lnSpc>
                <a:spcPct val="120000"/>
              </a:lnSpc>
              <a:spcBef>
                <a:spcPct val="0"/>
              </a:spcBef>
              <a:buClr>
                <a:srgbClr val="0070C0"/>
              </a:buClr>
            </a:pPr>
            <a:r>
              <a:rPr lang="en-US" sz="1400" dirty="0">
                <a:solidFill>
                  <a:srgbClr val="043764"/>
                </a:solidFill>
              </a:rPr>
              <a:t>Deployment records filtered out:		</a:t>
            </a:r>
            <a:r>
              <a:rPr lang="en-US" sz="1400" dirty="0" err="1">
                <a:solidFill>
                  <a:srgbClr val="043764"/>
                </a:solidFill>
              </a:rPr>
              <a:t>dv_deploy_id</a:t>
            </a:r>
            <a:r>
              <a:rPr lang="en-US" sz="1400" dirty="0">
                <a:solidFill>
                  <a:srgbClr val="043764"/>
                </a:solidFill>
              </a:rPr>
              <a:t>/composite/system</a:t>
            </a:r>
          </a:p>
          <a:p>
            <a:pPr lvl="1">
              <a:lnSpc>
                <a:spcPct val="120000"/>
              </a:lnSpc>
              <a:spcBef>
                <a:spcPct val="0"/>
              </a:spcBef>
              <a:buClr>
                <a:srgbClr val="0070C0"/>
              </a:buClr>
            </a:pPr>
            <a:r>
              <a:rPr lang="en-US" sz="1400" dirty="0">
                <a:solidFill>
                  <a:srgbClr val="043764"/>
                </a:solidFill>
              </a:rPr>
              <a:t>Example filters:						</a:t>
            </a:r>
            <a:r>
              <a:rPr lang="en-US" sz="1400" b="1" dirty="0" err="1">
                <a:solidFill>
                  <a:srgbClr val="043764"/>
                </a:solidFill>
              </a:rPr>
              <a:t>resourcepath</a:t>
            </a:r>
            <a:r>
              <a:rPr lang="en-US" sz="1400" b="1" dirty="0">
                <a:solidFill>
                  <a:srgbClr val="043764"/>
                </a:solidFill>
              </a:rPr>
              <a:t>/</a:t>
            </a:r>
            <a:r>
              <a:rPr lang="en-US" sz="1400" b="1" dirty="0" err="1">
                <a:solidFill>
                  <a:srgbClr val="043764"/>
                </a:solidFill>
              </a:rPr>
              <a:t>resourcetype</a:t>
            </a:r>
            <a:endParaRPr lang="en-US" sz="1400" b="1" dirty="0">
              <a:solidFill>
                <a:srgbClr val="043764"/>
              </a:solidFill>
            </a:endParaRPr>
          </a:p>
          <a:p>
            <a:pPr lvl="2">
              <a:lnSpc>
                <a:spcPct val="120000"/>
              </a:lnSpc>
              <a:spcBef>
                <a:spcPct val="0"/>
              </a:spcBef>
              <a:buClr>
                <a:srgbClr val="0070C0"/>
              </a:buClr>
            </a:pPr>
            <a:r>
              <a:rPr lang="en-US" sz="1400" dirty="0">
                <a:solidFill>
                  <a:srgbClr val="043764"/>
                </a:solidFill>
              </a:rPr>
              <a:t>Resource Path/Type filtered out:		</a:t>
            </a:r>
            <a:r>
              <a:rPr lang="en-US" sz="1200" dirty="0">
                <a:solidFill>
                  <a:srgbClr val="043764"/>
                </a:solidFill>
              </a:rPr>
              <a:t>/lib/resource/</a:t>
            </a:r>
            <a:r>
              <a:rPr lang="en-US" sz="1200" dirty="0" err="1">
                <a:solidFill>
                  <a:srgbClr val="043764"/>
                </a:solidFill>
              </a:rPr>
              <a:t>GetColumnReferences</a:t>
            </a:r>
            <a:r>
              <a:rPr lang="en-US" sz="1200" dirty="0">
                <a:solidFill>
                  <a:srgbClr val="043764"/>
                </a:solidFill>
              </a:rPr>
              <a:t>/PROCEDURE</a:t>
            </a:r>
          </a:p>
          <a:p>
            <a:pPr lvl="1">
              <a:lnSpc>
                <a:spcPct val="120000"/>
              </a:lnSpc>
              <a:spcBef>
                <a:spcPct val="0"/>
              </a:spcBef>
              <a:buClr>
                <a:srgbClr val="0070C0"/>
              </a:buClr>
              <a:buFont typeface="Courier New" charset="0"/>
              <a:buChar char="o"/>
            </a:pPr>
            <a:r>
              <a:rPr lang="en-US" sz="1400" dirty="0">
                <a:solidFill>
                  <a:srgbClr val="043764"/>
                </a:solidFill>
              </a:rPr>
              <a:t>Rows are filtered out of metrics_requests based on no existence in metrics_resources_usage</a:t>
            </a:r>
          </a:p>
        </p:txBody>
      </p:sp>
    </p:spTree>
    <p:extLst>
      <p:ext uri="{BB962C8B-B14F-4D97-AF65-F5344CB8AC3E}">
        <p14:creationId xmlns:p14="http://schemas.microsoft.com/office/powerpoint/2010/main" val="5942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Architecture Overview</a:t>
            </a:r>
            <a:endParaRPr lang="en-US" sz="1275" dirty="0">
              <a:solidFill>
                <a:schemeClr val="bg1"/>
              </a:solidFill>
            </a:endParaRPr>
          </a:p>
        </p:txBody>
      </p:sp>
      <p:sp>
        <p:nvSpPr>
          <p:cNvPr id="65" name="Footer Placeholder 3"/>
          <p:cNvSpPr txBox="1">
            <a:spLocks/>
          </p:cNvSpPr>
          <p:nvPr/>
        </p:nvSpPr>
        <p:spPr>
          <a:xfrm>
            <a:off x="2953401" y="4928365"/>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
        <p:nvSpPr>
          <p:cNvPr id="49" name="TextBox 48"/>
          <p:cNvSpPr txBox="1"/>
          <p:nvPr/>
        </p:nvSpPr>
        <p:spPr>
          <a:xfrm>
            <a:off x="2018233" y="3791829"/>
            <a:ext cx="1187042" cy="200055"/>
          </a:xfrm>
          <a:prstGeom prst="rect">
            <a:avLst/>
          </a:prstGeom>
          <a:noFill/>
        </p:spPr>
        <p:txBody>
          <a:bodyPr wrap="square" rtlCol="0">
            <a:spAutoFit/>
          </a:bodyPr>
          <a:lstStyle/>
          <a:p>
            <a:r>
              <a:rPr lang="en-US" sz="700" dirty="0"/>
              <a:t>Partition 1 – 2021-01-01</a:t>
            </a:r>
          </a:p>
        </p:txBody>
      </p:sp>
      <p:sp>
        <p:nvSpPr>
          <p:cNvPr id="50" name="TextBox 49"/>
          <p:cNvSpPr txBox="1"/>
          <p:nvPr/>
        </p:nvSpPr>
        <p:spPr>
          <a:xfrm>
            <a:off x="2023845" y="4029063"/>
            <a:ext cx="1311887" cy="200055"/>
          </a:xfrm>
          <a:prstGeom prst="rect">
            <a:avLst/>
          </a:prstGeom>
          <a:noFill/>
        </p:spPr>
        <p:txBody>
          <a:bodyPr wrap="square" rtlCol="0">
            <a:spAutoFit/>
          </a:bodyPr>
          <a:lstStyle/>
          <a:p>
            <a:r>
              <a:rPr lang="en-US" sz="700" dirty="0"/>
              <a:t>Partition 2 – 2021-01-02 …</a:t>
            </a:r>
          </a:p>
        </p:txBody>
      </p:sp>
      <p:sp>
        <p:nvSpPr>
          <p:cNvPr id="51" name="TextBox 50"/>
          <p:cNvSpPr txBox="1"/>
          <p:nvPr/>
        </p:nvSpPr>
        <p:spPr>
          <a:xfrm>
            <a:off x="2021519" y="4251719"/>
            <a:ext cx="1260051" cy="200055"/>
          </a:xfrm>
          <a:prstGeom prst="rect">
            <a:avLst/>
          </a:prstGeom>
          <a:noFill/>
        </p:spPr>
        <p:txBody>
          <a:bodyPr wrap="square" rtlCol="0">
            <a:spAutoFit/>
          </a:bodyPr>
          <a:lstStyle/>
          <a:p>
            <a:r>
              <a:rPr lang="en-US" sz="700" dirty="0"/>
              <a:t>Partition 366 – 2021-12-31</a:t>
            </a:r>
          </a:p>
        </p:txBody>
      </p:sp>
      <p:sp>
        <p:nvSpPr>
          <p:cNvPr id="52" name="TextBox 51"/>
          <p:cNvSpPr txBox="1"/>
          <p:nvPr/>
        </p:nvSpPr>
        <p:spPr>
          <a:xfrm>
            <a:off x="6829389" y="3798013"/>
            <a:ext cx="1267479" cy="200055"/>
          </a:xfrm>
          <a:prstGeom prst="rect">
            <a:avLst/>
          </a:prstGeom>
          <a:noFill/>
        </p:spPr>
        <p:txBody>
          <a:bodyPr wrap="square" rtlCol="0">
            <a:spAutoFit/>
          </a:bodyPr>
          <a:lstStyle/>
          <a:p>
            <a:r>
              <a:rPr lang="en-US" sz="700" dirty="0"/>
              <a:t>Partition 1 – 2021-01-01</a:t>
            </a:r>
          </a:p>
        </p:txBody>
      </p:sp>
      <p:sp>
        <p:nvSpPr>
          <p:cNvPr id="53" name="TextBox 52"/>
          <p:cNvSpPr txBox="1"/>
          <p:nvPr/>
        </p:nvSpPr>
        <p:spPr>
          <a:xfrm>
            <a:off x="6829390" y="4014481"/>
            <a:ext cx="1267478" cy="200055"/>
          </a:xfrm>
          <a:prstGeom prst="rect">
            <a:avLst/>
          </a:prstGeom>
          <a:noFill/>
        </p:spPr>
        <p:txBody>
          <a:bodyPr wrap="square" rtlCol="0">
            <a:spAutoFit/>
          </a:bodyPr>
          <a:lstStyle/>
          <a:p>
            <a:r>
              <a:rPr lang="en-US" sz="700" dirty="0"/>
              <a:t>Partition 2 – 2021-01-02 …</a:t>
            </a:r>
          </a:p>
        </p:txBody>
      </p:sp>
      <p:sp>
        <p:nvSpPr>
          <p:cNvPr id="54" name="TextBox 53"/>
          <p:cNvSpPr txBox="1"/>
          <p:nvPr/>
        </p:nvSpPr>
        <p:spPr>
          <a:xfrm>
            <a:off x="6829389" y="4252352"/>
            <a:ext cx="1267479" cy="200055"/>
          </a:xfrm>
          <a:prstGeom prst="rect">
            <a:avLst/>
          </a:prstGeom>
          <a:noFill/>
        </p:spPr>
        <p:txBody>
          <a:bodyPr wrap="square" rtlCol="0">
            <a:spAutoFit/>
          </a:bodyPr>
          <a:lstStyle/>
          <a:p>
            <a:r>
              <a:rPr lang="en-US" sz="700" dirty="0"/>
              <a:t>Partition 366 – 2021-12-31</a:t>
            </a:r>
            <a:endParaRPr lang="en-US" sz="700" b="1" dirty="0"/>
          </a:p>
        </p:txBody>
      </p:sp>
      <p:sp>
        <p:nvSpPr>
          <p:cNvPr id="55" name="TextBox 54"/>
          <p:cNvSpPr txBox="1"/>
          <p:nvPr/>
        </p:nvSpPr>
        <p:spPr>
          <a:xfrm>
            <a:off x="516238" y="935712"/>
            <a:ext cx="2732582" cy="577081"/>
          </a:xfrm>
          <a:prstGeom prst="rect">
            <a:avLst/>
          </a:prstGeom>
          <a:noFill/>
          <a:ln>
            <a:solidFill>
              <a:schemeClr val="tx1"/>
            </a:solidFill>
          </a:ln>
        </p:spPr>
        <p:txBody>
          <a:bodyPr wrap="square" rtlCol="0">
            <a:spAutoFit/>
          </a:bodyPr>
          <a:lstStyle/>
          <a:p>
            <a:r>
              <a:rPr lang="en-US" sz="1050" b="1" dirty="0"/>
              <a:t>Single Node:</a:t>
            </a:r>
          </a:p>
          <a:p>
            <a:r>
              <a:rPr lang="en-US" sz="1050" b="1" dirty="0"/>
              <a:t>Lower level – 120 days retention</a:t>
            </a:r>
          </a:p>
          <a:p>
            <a:r>
              <a:rPr lang="en-US" sz="1050" b="1" dirty="0"/>
              <a:t>Production </a:t>
            </a:r>
            <a:r>
              <a:rPr lang="mr-IN" sz="1050" b="1" dirty="0"/>
              <a:t>–</a:t>
            </a:r>
            <a:r>
              <a:rPr lang="en-US" sz="1050" b="1" dirty="0"/>
              <a:t> 366 days retention</a:t>
            </a:r>
          </a:p>
        </p:txBody>
      </p:sp>
      <p:sp>
        <p:nvSpPr>
          <p:cNvPr id="56" name="TextBox 55"/>
          <p:cNvSpPr txBox="1"/>
          <p:nvPr/>
        </p:nvSpPr>
        <p:spPr>
          <a:xfrm>
            <a:off x="4248449" y="938750"/>
            <a:ext cx="3096864" cy="577081"/>
          </a:xfrm>
          <a:prstGeom prst="rect">
            <a:avLst/>
          </a:prstGeom>
          <a:noFill/>
          <a:ln>
            <a:solidFill>
              <a:schemeClr val="tx1"/>
            </a:solidFill>
          </a:ln>
        </p:spPr>
        <p:txBody>
          <a:bodyPr wrap="square" rtlCol="0">
            <a:spAutoFit/>
          </a:bodyPr>
          <a:lstStyle/>
          <a:p>
            <a:r>
              <a:rPr lang="en-US" sz="1050" b="1" dirty="0"/>
              <a:t>Cluster:</a:t>
            </a:r>
          </a:p>
          <a:p>
            <a:r>
              <a:rPr lang="en-US" sz="1050" b="1" dirty="0"/>
              <a:t>Lower level </a:t>
            </a:r>
            <a:r>
              <a:rPr lang="mr-IN" sz="1050" b="1" dirty="0"/>
              <a:t>–</a:t>
            </a:r>
            <a:r>
              <a:rPr lang="en-US" sz="1050" b="1" dirty="0"/>
              <a:t> 120 days retention</a:t>
            </a:r>
          </a:p>
          <a:p>
            <a:r>
              <a:rPr lang="en-US" sz="1050" b="1" dirty="0"/>
              <a:t>Production </a:t>
            </a:r>
            <a:r>
              <a:rPr lang="mr-IN" sz="1050" b="1" dirty="0"/>
              <a:t>–</a:t>
            </a:r>
            <a:r>
              <a:rPr lang="en-US" sz="1050" b="1" dirty="0"/>
              <a:t> 366 days retention</a:t>
            </a:r>
          </a:p>
        </p:txBody>
      </p:sp>
      <p:grpSp>
        <p:nvGrpSpPr>
          <p:cNvPr id="57" name="Group 56"/>
          <p:cNvGrpSpPr/>
          <p:nvPr/>
        </p:nvGrpSpPr>
        <p:grpSpPr>
          <a:xfrm>
            <a:off x="651674" y="3406823"/>
            <a:ext cx="1404591" cy="1152066"/>
            <a:chOff x="403656" y="4782390"/>
            <a:chExt cx="1635208" cy="1538674"/>
          </a:xfrm>
        </p:grpSpPr>
        <p:grpSp>
          <p:nvGrpSpPr>
            <p:cNvPr id="58" name="Group 57"/>
            <p:cNvGrpSpPr/>
            <p:nvPr/>
          </p:nvGrpSpPr>
          <p:grpSpPr>
            <a:xfrm>
              <a:off x="403656" y="4782390"/>
              <a:ext cx="1635208" cy="1538674"/>
              <a:chOff x="403656" y="3200722"/>
              <a:chExt cx="1635208" cy="1538674"/>
            </a:xfrm>
          </p:grpSpPr>
          <p:sp>
            <p:nvSpPr>
              <p:cNvPr id="60" name="Flowchart: Magnetic Disk 1"/>
              <p:cNvSpPr/>
              <p:nvPr/>
            </p:nvSpPr>
            <p:spPr bwMode="auto">
              <a:xfrm>
                <a:off x="416013" y="3200722"/>
                <a:ext cx="1606378" cy="1538674"/>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cxnSp>
            <p:nvCxnSpPr>
              <p:cNvPr id="61" name="Straight Connector 60"/>
              <p:cNvCxnSpPr/>
              <p:nvPr/>
            </p:nvCxnSpPr>
            <p:spPr>
              <a:xfrm flipV="1">
                <a:off x="416013" y="450461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420129" y="424923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409834" y="3979192"/>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403656" y="3721503"/>
                <a:ext cx="1618735" cy="12357"/>
              </a:xfrm>
              <a:prstGeom prst="line">
                <a:avLst/>
              </a:prstGeom>
            </p:spPr>
            <p:style>
              <a:lnRef idx="1">
                <a:schemeClr val="accent1"/>
              </a:lnRef>
              <a:fillRef idx="0">
                <a:schemeClr val="accent1"/>
              </a:fillRef>
              <a:effectRef idx="0">
                <a:schemeClr val="accent1"/>
              </a:effectRef>
              <a:fontRef idx="minor">
                <a:schemeClr val="tx1"/>
              </a:fontRef>
            </p:style>
          </p:cxnSp>
          <p:sp>
            <p:nvSpPr>
              <p:cNvPr id="66" name="Rectangle 65"/>
              <p:cNvSpPr/>
              <p:nvPr/>
            </p:nvSpPr>
            <p:spPr bwMode="auto">
              <a:xfrm>
                <a:off x="675505" y="3761719"/>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67" name="Rectangle 66"/>
              <p:cNvSpPr/>
              <p:nvPr/>
            </p:nvSpPr>
            <p:spPr bwMode="auto">
              <a:xfrm>
                <a:off x="675505" y="402630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68" name="Rectangle 67"/>
              <p:cNvSpPr/>
              <p:nvPr/>
            </p:nvSpPr>
            <p:spPr bwMode="auto">
              <a:xfrm>
                <a:off x="675505" y="428206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69" name="Rectangle 68"/>
              <p:cNvSpPr/>
              <p:nvPr/>
            </p:nvSpPr>
            <p:spPr bwMode="auto">
              <a:xfrm>
                <a:off x="1112110" y="3768867"/>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0" name="Rectangle 69"/>
              <p:cNvSpPr/>
              <p:nvPr/>
            </p:nvSpPr>
            <p:spPr bwMode="auto">
              <a:xfrm>
                <a:off x="1103869" y="4020123"/>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1" name="Rectangle 70"/>
              <p:cNvSpPr/>
              <p:nvPr/>
            </p:nvSpPr>
            <p:spPr bwMode="auto">
              <a:xfrm>
                <a:off x="1112110" y="428000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2" name="Rectangle 71"/>
              <p:cNvSpPr/>
              <p:nvPr/>
            </p:nvSpPr>
            <p:spPr bwMode="auto">
              <a:xfrm>
                <a:off x="1537387" y="37546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3" name="Rectangle 72"/>
              <p:cNvSpPr/>
              <p:nvPr/>
            </p:nvSpPr>
            <p:spPr bwMode="auto">
              <a:xfrm>
                <a:off x="1539446" y="401303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4" name="Rectangle 73"/>
              <p:cNvSpPr/>
              <p:nvPr/>
            </p:nvSpPr>
            <p:spPr bwMode="auto">
              <a:xfrm>
                <a:off x="1538418" y="4284000"/>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59" name="TextBox 58"/>
            <p:cNvSpPr txBox="1"/>
            <p:nvPr/>
          </p:nvSpPr>
          <p:spPr>
            <a:xfrm>
              <a:off x="457101" y="5038489"/>
              <a:ext cx="1485221" cy="261610"/>
            </a:xfrm>
            <a:prstGeom prst="rect">
              <a:avLst/>
            </a:prstGeom>
            <a:noFill/>
          </p:spPr>
          <p:txBody>
            <a:bodyPr wrap="square" rtlCol="0">
              <a:spAutoFit/>
            </a:bodyPr>
            <a:lstStyle/>
            <a:p>
              <a:pPr algn="ctr"/>
              <a:r>
                <a:rPr lang="en-US" sz="1050" dirty="0"/>
                <a:t>Oracle 12c</a:t>
              </a:r>
            </a:p>
          </p:txBody>
        </p:sp>
      </p:grpSp>
      <p:grpSp>
        <p:nvGrpSpPr>
          <p:cNvPr id="75" name="Group 74"/>
          <p:cNvGrpSpPr/>
          <p:nvPr/>
        </p:nvGrpSpPr>
        <p:grpSpPr>
          <a:xfrm>
            <a:off x="5364883" y="3431889"/>
            <a:ext cx="1425847" cy="1149112"/>
            <a:chOff x="4596716" y="4785344"/>
            <a:chExt cx="1635208" cy="1538674"/>
          </a:xfrm>
        </p:grpSpPr>
        <p:grpSp>
          <p:nvGrpSpPr>
            <p:cNvPr id="76" name="Group 75"/>
            <p:cNvGrpSpPr/>
            <p:nvPr/>
          </p:nvGrpSpPr>
          <p:grpSpPr>
            <a:xfrm>
              <a:off x="4596716" y="4785344"/>
              <a:ext cx="1635208" cy="1538674"/>
              <a:chOff x="403656" y="3200722"/>
              <a:chExt cx="1635208" cy="1538674"/>
            </a:xfrm>
          </p:grpSpPr>
          <p:sp>
            <p:nvSpPr>
              <p:cNvPr id="78" name="Flowchart: Magnetic Disk 35"/>
              <p:cNvSpPr/>
              <p:nvPr/>
            </p:nvSpPr>
            <p:spPr bwMode="auto">
              <a:xfrm>
                <a:off x="416013" y="3200722"/>
                <a:ext cx="1606378" cy="1538674"/>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cxnSp>
            <p:nvCxnSpPr>
              <p:cNvPr id="79" name="Straight Connector 78"/>
              <p:cNvCxnSpPr/>
              <p:nvPr/>
            </p:nvCxnSpPr>
            <p:spPr>
              <a:xfrm flipV="1">
                <a:off x="416013" y="450461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20129" y="424923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09834" y="3979192"/>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403656" y="3721503"/>
                <a:ext cx="1618735" cy="12357"/>
              </a:xfrm>
              <a:prstGeom prst="line">
                <a:avLst/>
              </a:prstGeom>
            </p:spPr>
            <p:style>
              <a:lnRef idx="1">
                <a:schemeClr val="accent1"/>
              </a:lnRef>
              <a:fillRef idx="0">
                <a:schemeClr val="accent1"/>
              </a:fillRef>
              <a:effectRef idx="0">
                <a:schemeClr val="accent1"/>
              </a:effectRef>
              <a:fontRef idx="minor">
                <a:schemeClr val="tx1"/>
              </a:fontRef>
            </p:style>
          </p:cxnSp>
          <p:sp>
            <p:nvSpPr>
              <p:cNvPr id="83" name="Rectangle 82"/>
              <p:cNvSpPr/>
              <p:nvPr/>
            </p:nvSpPr>
            <p:spPr bwMode="auto">
              <a:xfrm>
                <a:off x="675505" y="3761719"/>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4" name="Rectangle 83"/>
              <p:cNvSpPr/>
              <p:nvPr/>
            </p:nvSpPr>
            <p:spPr bwMode="auto">
              <a:xfrm>
                <a:off x="675505" y="402630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5" name="Rectangle 84"/>
              <p:cNvSpPr/>
              <p:nvPr/>
            </p:nvSpPr>
            <p:spPr bwMode="auto">
              <a:xfrm>
                <a:off x="675505" y="428206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6" name="Rectangle 85"/>
              <p:cNvSpPr/>
              <p:nvPr/>
            </p:nvSpPr>
            <p:spPr bwMode="auto">
              <a:xfrm>
                <a:off x="1102874" y="3768867"/>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7" name="Rectangle 86"/>
              <p:cNvSpPr/>
              <p:nvPr/>
            </p:nvSpPr>
            <p:spPr bwMode="auto">
              <a:xfrm>
                <a:off x="1102874" y="4020123"/>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8" name="Rectangle 87"/>
              <p:cNvSpPr/>
              <p:nvPr/>
            </p:nvSpPr>
            <p:spPr bwMode="auto">
              <a:xfrm>
                <a:off x="1102874" y="428000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9" name="Rectangle 88"/>
              <p:cNvSpPr/>
              <p:nvPr/>
            </p:nvSpPr>
            <p:spPr bwMode="auto">
              <a:xfrm>
                <a:off x="1537387" y="37546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90" name="Rectangle 89"/>
              <p:cNvSpPr/>
              <p:nvPr/>
            </p:nvSpPr>
            <p:spPr bwMode="auto">
              <a:xfrm>
                <a:off x="1537387" y="401303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91" name="Rectangle 90"/>
              <p:cNvSpPr/>
              <p:nvPr/>
            </p:nvSpPr>
            <p:spPr bwMode="auto">
              <a:xfrm>
                <a:off x="1537387" y="4284000"/>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77" name="TextBox 76"/>
            <p:cNvSpPr txBox="1"/>
            <p:nvPr/>
          </p:nvSpPr>
          <p:spPr>
            <a:xfrm>
              <a:off x="4649434" y="5014718"/>
              <a:ext cx="1485221" cy="261610"/>
            </a:xfrm>
            <a:prstGeom prst="rect">
              <a:avLst/>
            </a:prstGeom>
            <a:noFill/>
          </p:spPr>
          <p:txBody>
            <a:bodyPr wrap="square" rtlCol="0">
              <a:spAutoFit/>
            </a:bodyPr>
            <a:lstStyle/>
            <a:p>
              <a:pPr algn="ctr"/>
              <a:r>
                <a:rPr lang="en-US" sz="1050" dirty="0"/>
                <a:t>Oracle 12c</a:t>
              </a:r>
            </a:p>
          </p:txBody>
        </p:sp>
      </p:grpSp>
      <p:grpSp>
        <p:nvGrpSpPr>
          <p:cNvPr id="92" name="Group 91"/>
          <p:cNvGrpSpPr/>
          <p:nvPr/>
        </p:nvGrpSpPr>
        <p:grpSpPr>
          <a:xfrm>
            <a:off x="564436" y="1544114"/>
            <a:ext cx="1586876" cy="680536"/>
            <a:chOff x="381002" y="2449315"/>
            <a:chExt cx="2250988" cy="1631092"/>
          </a:xfrm>
          <a:solidFill>
            <a:srgbClr val="00B0F0"/>
          </a:solidFill>
        </p:grpSpPr>
        <p:sp>
          <p:nvSpPr>
            <p:cNvPr id="93" name="Rounded Rectangle 92"/>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i="0" u="none" strike="noStrike" cap="none" normalizeH="0" baseline="0">
                <a:ln>
                  <a:noFill/>
                </a:ln>
                <a:solidFill>
                  <a:srgbClr val="000000"/>
                </a:solidFill>
                <a:effectLst/>
                <a:latin typeface="Arial" charset="0"/>
              </a:endParaRPr>
            </a:p>
          </p:txBody>
        </p:sp>
        <p:sp>
          <p:nvSpPr>
            <p:cNvPr id="94" name="TextBox 93"/>
            <p:cNvSpPr txBox="1"/>
            <p:nvPr/>
          </p:nvSpPr>
          <p:spPr>
            <a:xfrm>
              <a:off x="490579" y="2562095"/>
              <a:ext cx="1993128" cy="1383134"/>
            </a:xfrm>
            <a:prstGeom prst="rect">
              <a:avLst/>
            </a:prstGeom>
            <a:grpFill/>
          </p:spPr>
          <p:txBody>
            <a:bodyPr wrap="square" rtlCol="0">
              <a:spAutoFit/>
            </a:bodyPr>
            <a:lstStyle/>
            <a:p>
              <a:pPr algn="ctr"/>
              <a:r>
                <a:rPr lang="en-US" sz="1050" dirty="0"/>
                <a:t>Data Virtualization 8.x</a:t>
              </a:r>
            </a:p>
            <a:p>
              <a:pPr algn="ctr"/>
              <a:r>
                <a:rPr lang="en-US" sz="1050" dirty="0"/>
                <a:t>Single node</a:t>
              </a:r>
            </a:p>
          </p:txBody>
        </p:sp>
      </p:grpSp>
      <p:grpSp>
        <p:nvGrpSpPr>
          <p:cNvPr id="95" name="Group 94"/>
          <p:cNvGrpSpPr/>
          <p:nvPr/>
        </p:nvGrpSpPr>
        <p:grpSpPr>
          <a:xfrm>
            <a:off x="4321313" y="1543892"/>
            <a:ext cx="1464512" cy="680758"/>
            <a:chOff x="381002" y="2449315"/>
            <a:chExt cx="2250988" cy="1631092"/>
          </a:xfrm>
          <a:solidFill>
            <a:srgbClr val="00B0F0"/>
          </a:solidFill>
        </p:grpSpPr>
        <p:sp>
          <p:nvSpPr>
            <p:cNvPr id="96" name="Rounded Rectangle 95"/>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a:ln>
                  <a:noFill/>
                </a:ln>
                <a:solidFill>
                  <a:srgbClr val="000000"/>
                </a:solidFill>
                <a:effectLst/>
                <a:latin typeface="Arial" charset="0"/>
              </a:endParaRPr>
            </a:p>
          </p:txBody>
        </p:sp>
        <p:sp>
          <p:nvSpPr>
            <p:cNvPr id="97" name="TextBox 96"/>
            <p:cNvSpPr txBox="1"/>
            <p:nvPr/>
          </p:nvSpPr>
          <p:spPr>
            <a:xfrm>
              <a:off x="490579" y="2562094"/>
              <a:ext cx="1993128" cy="1382683"/>
            </a:xfrm>
            <a:prstGeom prst="rect">
              <a:avLst/>
            </a:prstGeom>
            <a:grpFill/>
          </p:spPr>
          <p:txBody>
            <a:bodyPr wrap="square" rtlCol="0">
              <a:spAutoFit/>
            </a:bodyPr>
            <a:lstStyle/>
            <a:p>
              <a:pPr algn="ctr"/>
              <a:r>
                <a:rPr lang="en-US" sz="1050" dirty="0"/>
                <a:t>Data Virtualization 8.x</a:t>
              </a:r>
            </a:p>
            <a:p>
              <a:pPr algn="ctr"/>
              <a:r>
                <a:rPr lang="en-US" sz="1050" dirty="0"/>
                <a:t>Cluster node a</a:t>
              </a:r>
            </a:p>
          </p:txBody>
        </p:sp>
      </p:grpSp>
      <p:grpSp>
        <p:nvGrpSpPr>
          <p:cNvPr id="98" name="Group 97"/>
          <p:cNvGrpSpPr/>
          <p:nvPr/>
        </p:nvGrpSpPr>
        <p:grpSpPr>
          <a:xfrm>
            <a:off x="6588357" y="1555412"/>
            <a:ext cx="1446892" cy="648770"/>
            <a:chOff x="381002" y="2449315"/>
            <a:chExt cx="2250988" cy="1631092"/>
          </a:xfrm>
          <a:solidFill>
            <a:srgbClr val="00B0F0"/>
          </a:solidFill>
        </p:grpSpPr>
        <p:sp>
          <p:nvSpPr>
            <p:cNvPr id="99" name="Rounded Rectangle 98"/>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a:ln>
                  <a:noFill/>
                </a:ln>
                <a:solidFill>
                  <a:srgbClr val="000000"/>
                </a:solidFill>
                <a:effectLst/>
                <a:latin typeface="Arial" charset="0"/>
              </a:endParaRPr>
            </a:p>
          </p:txBody>
        </p:sp>
        <p:sp>
          <p:nvSpPr>
            <p:cNvPr id="100" name="TextBox 99"/>
            <p:cNvSpPr txBox="1"/>
            <p:nvPr/>
          </p:nvSpPr>
          <p:spPr>
            <a:xfrm>
              <a:off x="490579" y="2562094"/>
              <a:ext cx="1993129" cy="1450857"/>
            </a:xfrm>
            <a:prstGeom prst="rect">
              <a:avLst/>
            </a:prstGeom>
            <a:grpFill/>
          </p:spPr>
          <p:txBody>
            <a:bodyPr wrap="square" rtlCol="0">
              <a:spAutoFit/>
            </a:bodyPr>
            <a:lstStyle/>
            <a:p>
              <a:pPr algn="ctr"/>
              <a:r>
                <a:rPr lang="en-US" sz="1050" dirty="0"/>
                <a:t>Data Virtualization 8.x</a:t>
              </a:r>
            </a:p>
            <a:p>
              <a:r>
                <a:rPr lang="en-US" sz="1050" dirty="0"/>
                <a:t>Cluster node b</a:t>
              </a:r>
            </a:p>
          </p:txBody>
        </p:sp>
      </p:grpSp>
      <p:cxnSp>
        <p:nvCxnSpPr>
          <p:cNvPr id="101" name="Straight Arrow Connector 100"/>
          <p:cNvCxnSpPr>
            <a:stCxn id="96" idx="2"/>
          </p:cNvCxnSpPr>
          <p:nvPr/>
        </p:nvCxnSpPr>
        <p:spPr>
          <a:xfrm>
            <a:off x="5053569" y="2224650"/>
            <a:ext cx="619640" cy="2997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9" idx="2"/>
          </p:cNvCxnSpPr>
          <p:nvPr/>
        </p:nvCxnSpPr>
        <p:spPr>
          <a:xfrm flipH="1">
            <a:off x="6566308" y="2204182"/>
            <a:ext cx="745495" cy="3018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1375859" y="3094414"/>
            <a:ext cx="3904" cy="3242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11" name="Group 110"/>
          <p:cNvGrpSpPr/>
          <p:nvPr/>
        </p:nvGrpSpPr>
        <p:grpSpPr>
          <a:xfrm>
            <a:off x="845076" y="2429268"/>
            <a:ext cx="1037453" cy="729154"/>
            <a:chOff x="858798" y="4415026"/>
            <a:chExt cx="1606378" cy="1554208"/>
          </a:xfrm>
        </p:grpSpPr>
        <p:grpSp>
          <p:nvGrpSpPr>
            <p:cNvPr id="112" name="Group 111"/>
            <p:cNvGrpSpPr/>
            <p:nvPr/>
          </p:nvGrpSpPr>
          <p:grpSpPr>
            <a:xfrm>
              <a:off x="858798" y="4445172"/>
              <a:ext cx="1606378" cy="1524062"/>
              <a:chOff x="403656" y="3474648"/>
              <a:chExt cx="1606378" cy="1524062"/>
            </a:xfrm>
          </p:grpSpPr>
          <p:sp>
            <p:nvSpPr>
              <p:cNvPr id="114" name="Flowchart: Magnetic Disk 79"/>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15" name="Rectangle 114"/>
              <p:cNvSpPr/>
              <p:nvPr/>
            </p:nvSpPr>
            <p:spPr bwMode="auto">
              <a:xfrm>
                <a:off x="671386" y="4220732"/>
                <a:ext cx="197707" cy="204147"/>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16" name="Rectangle 115"/>
              <p:cNvSpPr/>
              <p:nvPr/>
            </p:nvSpPr>
            <p:spPr bwMode="auto">
              <a:xfrm>
                <a:off x="1033851" y="4220732"/>
                <a:ext cx="197707" cy="204147"/>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17" name="Rectangle 116"/>
              <p:cNvSpPr/>
              <p:nvPr/>
            </p:nvSpPr>
            <p:spPr bwMode="auto">
              <a:xfrm>
                <a:off x="1410731" y="4220732"/>
                <a:ext cx="197707" cy="204147"/>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113" name="TextBox 112"/>
            <p:cNvSpPr txBox="1"/>
            <p:nvPr/>
          </p:nvSpPr>
          <p:spPr>
            <a:xfrm>
              <a:off x="915920" y="4415026"/>
              <a:ext cx="1485220" cy="471789"/>
            </a:xfrm>
            <a:prstGeom prst="rect">
              <a:avLst/>
            </a:prstGeom>
            <a:noFill/>
          </p:spPr>
          <p:txBody>
            <a:bodyPr wrap="square" rtlCol="0">
              <a:spAutoFit/>
            </a:bodyPr>
            <a:lstStyle/>
            <a:p>
              <a:pPr algn="ctr"/>
              <a:r>
                <a:rPr lang="en-US" sz="1000" dirty="0"/>
                <a:t>Oracle 12c</a:t>
              </a:r>
            </a:p>
          </p:txBody>
        </p:sp>
      </p:grpSp>
      <p:cxnSp>
        <p:nvCxnSpPr>
          <p:cNvPr id="118" name="Straight Arrow Connector 117"/>
          <p:cNvCxnSpPr>
            <a:stCxn id="93" idx="2"/>
          </p:cNvCxnSpPr>
          <p:nvPr/>
        </p:nvCxnSpPr>
        <p:spPr>
          <a:xfrm>
            <a:off x="1357874" y="2224650"/>
            <a:ext cx="5306" cy="2295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23" idx="3"/>
            <a:endCxn id="130" idx="0"/>
          </p:cNvCxnSpPr>
          <p:nvPr/>
        </p:nvCxnSpPr>
        <p:spPr>
          <a:xfrm>
            <a:off x="6124307" y="3119760"/>
            <a:ext cx="5306" cy="3433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a:xfrm>
            <a:off x="5677757" y="2366190"/>
            <a:ext cx="893099" cy="753570"/>
            <a:chOff x="4129220" y="4445172"/>
            <a:chExt cx="1606378" cy="1524062"/>
          </a:xfrm>
        </p:grpSpPr>
        <p:grpSp>
          <p:nvGrpSpPr>
            <p:cNvPr id="121" name="Group 120"/>
            <p:cNvGrpSpPr/>
            <p:nvPr/>
          </p:nvGrpSpPr>
          <p:grpSpPr>
            <a:xfrm>
              <a:off x="4129220" y="4445172"/>
              <a:ext cx="1606378" cy="1524062"/>
              <a:chOff x="403656" y="3474648"/>
              <a:chExt cx="1606378" cy="1524062"/>
            </a:xfrm>
          </p:grpSpPr>
          <p:sp>
            <p:nvSpPr>
              <p:cNvPr id="123" name="Flowchart: Magnetic Disk 86"/>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24" name="Rectangle 123"/>
              <p:cNvSpPr/>
              <p:nvPr/>
            </p:nvSpPr>
            <p:spPr bwMode="auto">
              <a:xfrm>
                <a:off x="671386" y="4220734"/>
                <a:ext cx="197708" cy="204147"/>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25" name="Rectangle 124"/>
              <p:cNvSpPr/>
              <p:nvPr/>
            </p:nvSpPr>
            <p:spPr bwMode="auto">
              <a:xfrm>
                <a:off x="1033851" y="4220734"/>
                <a:ext cx="197708" cy="204147"/>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26" name="Rectangle 125"/>
              <p:cNvSpPr/>
              <p:nvPr/>
            </p:nvSpPr>
            <p:spPr bwMode="auto">
              <a:xfrm>
                <a:off x="1410731" y="4220734"/>
                <a:ext cx="197708" cy="204147"/>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122" name="TextBox 121"/>
            <p:cNvSpPr txBox="1"/>
            <p:nvPr/>
          </p:nvSpPr>
          <p:spPr>
            <a:xfrm>
              <a:off x="4185709" y="4484441"/>
              <a:ext cx="1485221" cy="407739"/>
            </a:xfrm>
            <a:prstGeom prst="rect">
              <a:avLst/>
            </a:prstGeom>
            <a:noFill/>
          </p:spPr>
          <p:txBody>
            <a:bodyPr wrap="square" rtlCol="0">
              <a:spAutoFit/>
            </a:bodyPr>
            <a:lstStyle/>
            <a:p>
              <a:pPr algn="ctr"/>
              <a:r>
                <a:rPr lang="en-US" sz="1000" dirty="0"/>
                <a:t>Oracle 12c</a:t>
              </a:r>
            </a:p>
          </p:txBody>
        </p:sp>
      </p:grpSp>
      <p:sp>
        <p:nvSpPr>
          <p:cNvPr id="127" name="TextBox 126"/>
          <p:cNvSpPr txBox="1"/>
          <p:nvPr/>
        </p:nvSpPr>
        <p:spPr>
          <a:xfrm>
            <a:off x="3316158" y="3418647"/>
            <a:ext cx="1775247" cy="338554"/>
          </a:xfrm>
          <a:prstGeom prst="rect">
            <a:avLst/>
          </a:prstGeom>
          <a:noFill/>
          <a:ln>
            <a:solidFill>
              <a:schemeClr val="tx1"/>
            </a:solidFill>
          </a:ln>
        </p:spPr>
        <p:txBody>
          <a:bodyPr wrap="square" rtlCol="0">
            <a:spAutoFit/>
          </a:bodyPr>
          <a:lstStyle/>
          <a:p>
            <a:r>
              <a:rPr lang="en-US" sz="800" b="1" dirty="0"/>
              <a:t>Data Mart combines node a and node b data for reporting</a:t>
            </a:r>
          </a:p>
        </p:txBody>
      </p:sp>
      <p:sp>
        <p:nvSpPr>
          <p:cNvPr id="129" name="TextBox 128"/>
          <p:cNvSpPr txBox="1"/>
          <p:nvPr/>
        </p:nvSpPr>
        <p:spPr>
          <a:xfrm>
            <a:off x="636324" y="3427624"/>
            <a:ext cx="1416406" cy="253916"/>
          </a:xfrm>
          <a:prstGeom prst="rect">
            <a:avLst/>
          </a:prstGeom>
          <a:noFill/>
          <a:ln>
            <a:noFill/>
          </a:ln>
        </p:spPr>
        <p:txBody>
          <a:bodyPr wrap="square" rtlCol="0">
            <a:spAutoFit/>
          </a:bodyPr>
          <a:lstStyle/>
          <a:p>
            <a:pPr algn="ctr"/>
            <a:r>
              <a:rPr lang="en-US" sz="1050" b="1" dirty="0">
                <a:solidFill>
                  <a:srgbClr val="FF0000"/>
                </a:solidFill>
              </a:rPr>
              <a:t>Metrics Data Mart</a:t>
            </a:r>
          </a:p>
        </p:txBody>
      </p:sp>
      <p:sp>
        <p:nvSpPr>
          <p:cNvPr id="130" name="TextBox 129"/>
          <p:cNvSpPr txBox="1"/>
          <p:nvPr/>
        </p:nvSpPr>
        <p:spPr>
          <a:xfrm>
            <a:off x="5285250" y="3463071"/>
            <a:ext cx="1688725" cy="261610"/>
          </a:xfrm>
          <a:prstGeom prst="rect">
            <a:avLst/>
          </a:prstGeom>
          <a:noFill/>
          <a:ln>
            <a:noFill/>
          </a:ln>
        </p:spPr>
        <p:txBody>
          <a:bodyPr wrap="square" rtlCol="0">
            <a:spAutoFit/>
          </a:bodyPr>
          <a:lstStyle/>
          <a:p>
            <a:pPr algn="ctr"/>
            <a:r>
              <a:rPr lang="en-US" sz="1050" b="1" dirty="0">
                <a:solidFill>
                  <a:srgbClr val="FF0000"/>
                </a:solidFill>
              </a:rPr>
              <a:t>Metrics Data Mart</a:t>
            </a:r>
          </a:p>
        </p:txBody>
      </p:sp>
      <p:sp>
        <p:nvSpPr>
          <p:cNvPr id="131" name="TextBox 130"/>
          <p:cNvSpPr txBox="1"/>
          <p:nvPr/>
        </p:nvSpPr>
        <p:spPr>
          <a:xfrm>
            <a:off x="1923843" y="3038580"/>
            <a:ext cx="1281431" cy="217116"/>
          </a:xfrm>
          <a:prstGeom prst="rect">
            <a:avLst/>
          </a:prstGeom>
          <a:noFill/>
          <a:ln>
            <a:solidFill>
              <a:schemeClr val="tx1"/>
            </a:solidFill>
          </a:ln>
        </p:spPr>
        <p:txBody>
          <a:bodyPr wrap="square" rtlCol="0">
            <a:spAutoFit/>
          </a:bodyPr>
          <a:lstStyle/>
          <a:p>
            <a:r>
              <a:rPr lang="en-US" sz="800" dirty="0"/>
              <a:t>Purge window 2 hours</a:t>
            </a:r>
          </a:p>
        </p:txBody>
      </p:sp>
      <p:sp>
        <p:nvSpPr>
          <p:cNvPr id="132" name="TextBox 131"/>
          <p:cNvSpPr txBox="1"/>
          <p:nvPr/>
        </p:nvSpPr>
        <p:spPr>
          <a:xfrm>
            <a:off x="1242605" y="2273789"/>
            <a:ext cx="1398063" cy="230832"/>
          </a:xfrm>
          <a:prstGeom prst="rect">
            <a:avLst/>
          </a:prstGeom>
          <a:noFill/>
          <a:ln>
            <a:noFill/>
          </a:ln>
        </p:spPr>
        <p:txBody>
          <a:bodyPr wrap="square" rtlCol="0">
            <a:spAutoFit/>
          </a:bodyPr>
          <a:lstStyle/>
          <a:p>
            <a:pPr algn="ctr"/>
            <a:r>
              <a:rPr lang="en-US" sz="900" b="1" dirty="0">
                <a:solidFill>
                  <a:srgbClr val="FF0000"/>
                </a:solidFill>
              </a:rPr>
              <a:t>Metrics Collection</a:t>
            </a:r>
          </a:p>
        </p:txBody>
      </p:sp>
      <p:sp>
        <p:nvSpPr>
          <p:cNvPr id="133" name="TextBox 132"/>
          <p:cNvSpPr txBox="1"/>
          <p:nvPr/>
        </p:nvSpPr>
        <p:spPr>
          <a:xfrm>
            <a:off x="5497822" y="2167824"/>
            <a:ext cx="1219834" cy="235861"/>
          </a:xfrm>
          <a:prstGeom prst="rect">
            <a:avLst/>
          </a:prstGeom>
          <a:noFill/>
          <a:ln>
            <a:noFill/>
          </a:ln>
        </p:spPr>
        <p:txBody>
          <a:bodyPr wrap="square" rtlCol="0">
            <a:spAutoFit/>
          </a:bodyPr>
          <a:lstStyle/>
          <a:p>
            <a:pPr algn="ctr"/>
            <a:r>
              <a:rPr lang="en-US" sz="900" b="1" dirty="0">
                <a:solidFill>
                  <a:srgbClr val="FF0000"/>
                </a:solidFill>
              </a:rPr>
              <a:t>Metrics Collection</a:t>
            </a:r>
          </a:p>
        </p:txBody>
      </p:sp>
      <p:sp>
        <p:nvSpPr>
          <p:cNvPr id="134" name="TextBox 133"/>
          <p:cNvSpPr txBox="1"/>
          <p:nvPr/>
        </p:nvSpPr>
        <p:spPr>
          <a:xfrm>
            <a:off x="879824" y="2860109"/>
            <a:ext cx="961405" cy="215444"/>
          </a:xfrm>
          <a:prstGeom prst="rect">
            <a:avLst/>
          </a:prstGeom>
          <a:noFill/>
          <a:ln>
            <a:noFill/>
          </a:ln>
        </p:spPr>
        <p:txBody>
          <a:bodyPr wrap="square" rtlCol="0">
            <a:spAutoFit/>
          </a:bodyPr>
          <a:lstStyle/>
          <a:p>
            <a:r>
              <a:rPr lang="en-US" sz="800" dirty="0"/>
              <a:t>collection tables</a:t>
            </a:r>
          </a:p>
        </p:txBody>
      </p:sp>
      <p:sp>
        <p:nvSpPr>
          <p:cNvPr id="135" name="TextBox 134"/>
          <p:cNvSpPr txBox="1"/>
          <p:nvPr/>
        </p:nvSpPr>
        <p:spPr>
          <a:xfrm>
            <a:off x="5666242" y="2811439"/>
            <a:ext cx="992244" cy="215444"/>
          </a:xfrm>
          <a:prstGeom prst="rect">
            <a:avLst/>
          </a:prstGeom>
          <a:noFill/>
          <a:ln>
            <a:noFill/>
          </a:ln>
        </p:spPr>
        <p:txBody>
          <a:bodyPr wrap="square" rtlCol="0">
            <a:spAutoFit/>
          </a:bodyPr>
          <a:lstStyle/>
          <a:p>
            <a:r>
              <a:rPr lang="en-US" sz="800" dirty="0"/>
              <a:t>collection tables</a:t>
            </a:r>
          </a:p>
        </p:txBody>
      </p:sp>
      <p:sp>
        <p:nvSpPr>
          <p:cNvPr id="136" name="TextBox 135"/>
          <p:cNvSpPr txBox="1"/>
          <p:nvPr/>
        </p:nvSpPr>
        <p:spPr>
          <a:xfrm>
            <a:off x="6615564" y="2983259"/>
            <a:ext cx="1324371" cy="215444"/>
          </a:xfrm>
          <a:prstGeom prst="rect">
            <a:avLst/>
          </a:prstGeom>
          <a:noFill/>
          <a:ln>
            <a:solidFill>
              <a:schemeClr val="tx1"/>
            </a:solidFill>
          </a:ln>
        </p:spPr>
        <p:txBody>
          <a:bodyPr wrap="square" rtlCol="0">
            <a:spAutoFit/>
          </a:bodyPr>
          <a:lstStyle/>
          <a:p>
            <a:r>
              <a:rPr lang="en-US" sz="800" dirty="0"/>
              <a:t>Purge window 2 hours</a:t>
            </a:r>
          </a:p>
        </p:txBody>
      </p:sp>
      <p:sp>
        <p:nvSpPr>
          <p:cNvPr id="137" name="TextBox 136"/>
          <p:cNvSpPr txBox="1"/>
          <p:nvPr/>
        </p:nvSpPr>
        <p:spPr>
          <a:xfrm>
            <a:off x="1923843" y="3270197"/>
            <a:ext cx="1281432" cy="200055"/>
          </a:xfrm>
          <a:prstGeom prst="rect">
            <a:avLst/>
          </a:prstGeom>
          <a:noFill/>
          <a:ln>
            <a:solidFill>
              <a:schemeClr val="tx1"/>
            </a:solidFill>
          </a:ln>
        </p:spPr>
        <p:txBody>
          <a:bodyPr wrap="square" rtlCol="0">
            <a:spAutoFit/>
          </a:bodyPr>
          <a:lstStyle/>
          <a:p>
            <a:r>
              <a:rPr lang="en-US" sz="700" dirty="0"/>
              <a:t>DV Trigger / DB SQL Script</a:t>
            </a:r>
          </a:p>
        </p:txBody>
      </p:sp>
      <p:sp>
        <p:nvSpPr>
          <p:cNvPr id="138" name="TextBox 137"/>
          <p:cNvSpPr txBox="1"/>
          <p:nvPr/>
        </p:nvSpPr>
        <p:spPr>
          <a:xfrm>
            <a:off x="6615564" y="3222715"/>
            <a:ext cx="1324371" cy="200055"/>
          </a:xfrm>
          <a:prstGeom prst="rect">
            <a:avLst/>
          </a:prstGeom>
          <a:noFill/>
          <a:ln>
            <a:solidFill>
              <a:schemeClr val="tx1"/>
            </a:solidFill>
          </a:ln>
        </p:spPr>
        <p:txBody>
          <a:bodyPr wrap="square" rtlCol="0">
            <a:spAutoFit/>
          </a:bodyPr>
          <a:lstStyle/>
          <a:p>
            <a:r>
              <a:rPr lang="en-US" sz="700" dirty="0"/>
              <a:t>DV Trigger / DB SQL script</a:t>
            </a:r>
          </a:p>
        </p:txBody>
      </p:sp>
      <p:sp>
        <p:nvSpPr>
          <p:cNvPr id="139" name="TextBox 138"/>
          <p:cNvSpPr txBox="1"/>
          <p:nvPr/>
        </p:nvSpPr>
        <p:spPr>
          <a:xfrm>
            <a:off x="3281571" y="2476741"/>
            <a:ext cx="1780839" cy="677108"/>
          </a:xfrm>
          <a:prstGeom prst="rect">
            <a:avLst/>
          </a:prstGeom>
          <a:noFill/>
          <a:ln>
            <a:solidFill>
              <a:schemeClr val="tx1"/>
            </a:solidFill>
          </a:ln>
        </p:spPr>
        <p:txBody>
          <a:bodyPr wrap="square" rtlCol="0">
            <a:spAutoFit/>
          </a:bodyPr>
          <a:lstStyle/>
          <a:p>
            <a:r>
              <a:rPr lang="en-US" sz="1100" u="sng" dirty="0"/>
              <a:t>Metrics collection data</a:t>
            </a:r>
          </a:p>
          <a:p>
            <a:r>
              <a:rPr lang="en-US" sz="900" dirty="0"/>
              <a:t>metrics_requests</a:t>
            </a:r>
          </a:p>
          <a:p>
            <a:r>
              <a:rPr lang="en-US" sz="900" dirty="0"/>
              <a:t>metrics_resources_usage</a:t>
            </a:r>
          </a:p>
          <a:p>
            <a:r>
              <a:rPr lang="en-US" sz="900" dirty="0"/>
              <a:t>metrics_sessions</a:t>
            </a:r>
          </a:p>
        </p:txBody>
      </p:sp>
      <p:cxnSp>
        <p:nvCxnSpPr>
          <p:cNvPr id="140" name="Straight Arrow Connector 139"/>
          <p:cNvCxnSpPr>
            <a:stCxn id="139" idx="3"/>
          </p:cNvCxnSpPr>
          <p:nvPr/>
        </p:nvCxnSpPr>
        <p:spPr>
          <a:xfrm>
            <a:off x="5062410" y="2815295"/>
            <a:ext cx="7344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39" idx="1"/>
          </p:cNvCxnSpPr>
          <p:nvPr/>
        </p:nvCxnSpPr>
        <p:spPr>
          <a:xfrm flipH="1">
            <a:off x="1710424" y="2815295"/>
            <a:ext cx="1571147" cy="2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316731" y="3784409"/>
            <a:ext cx="1778966" cy="623248"/>
          </a:xfrm>
          <a:prstGeom prst="rect">
            <a:avLst/>
          </a:prstGeom>
          <a:noFill/>
          <a:ln>
            <a:solidFill>
              <a:schemeClr val="tx1"/>
            </a:solidFill>
          </a:ln>
        </p:spPr>
        <p:txBody>
          <a:bodyPr wrap="square" rtlCol="0">
            <a:spAutoFit/>
          </a:bodyPr>
          <a:lstStyle/>
          <a:p>
            <a:r>
              <a:rPr lang="en-US" sz="1050" b="1" u="sng" dirty="0"/>
              <a:t>Metrics Data Mart</a:t>
            </a:r>
          </a:p>
          <a:p>
            <a:r>
              <a:rPr lang="en-US" sz="800" dirty="0"/>
              <a:t>metrics_requests_hist</a:t>
            </a:r>
          </a:p>
          <a:p>
            <a:r>
              <a:rPr lang="en-US" sz="800" dirty="0"/>
              <a:t>metrics_resources_usage_hist</a:t>
            </a:r>
          </a:p>
          <a:p>
            <a:r>
              <a:rPr lang="en-US" sz="800" dirty="0"/>
              <a:t>metrics_sessions_hist</a:t>
            </a:r>
          </a:p>
        </p:txBody>
      </p:sp>
      <p:sp>
        <p:nvSpPr>
          <p:cNvPr id="143" name="Left Brace 142"/>
          <p:cNvSpPr/>
          <p:nvPr/>
        </p:nvSpPr>
        <p:spPr>
          <a:xfrm>
            <a:off x="5157327" y="3601505"/>
            <a:ext cx="199236" cy="8112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144" name="Right Brace 143"/>
          <p:cNvSpPr/>
          <p:nvPr/>
        </p:nvSpPr>
        <p:spPr>
          <a:xfrm>
            <a:off x="3076762" y="3742712"/>
            <a:ext cx="198832" cy="78743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104" name="TextBox 103">
            <a:extLst>
              <a:ext uri="{FF2B5EF4-FFF2-40B4-BE49-F238E27FC236}">
                <a16:creationId xmlns:a16="http://schemas.microsoft.com/office/drawing/2014/main" id="{91B47B70-54ED-492B-97D7-F0E801292E90}"/>
              </a:ext>
            </a:extLst>
          </p:cNvPr>
          <p:cNvSpPr txBox="1"/>
          <p:nvPr/>
        </p:nvSpPr>
        <p:spPr>
          <a:xfrm>
            <a:off x="2004270" y="3584080"/>
            <a:ext cx="1311888" cy="207749"/>
          </a:xfrm>
          <a:prstGeom prst="rect">
            <a:avLst/>
          </a:prstGeom>
          <a:noFill/>
        </p:spPr>
        <p:txBody>
          <a:bodyPr wrap="square" rtlCol="0">
            <a:spAutoFit/>
          </a:bodyPr>
          <a:lstStyle/>
          <a:p>
            <a:r>
              <a:rPr lang="en-US" sz="750" u="sng" dirty="0"/>
              <a:t>Daily Partitioning Scheme</a:t>
            </a:r>
          </a:p>
        </p:txBody>
      </p:sp>
      <p:sp>
        <p:nvSpPr>
          <p:cNvPr id="105" name="TextBox 104">
            <a:extLst>
              <a:ext uri="{FF2B5EF4-FFF2-40B4-BE49-F238E27FC236}">
                <a16:creationId xmlns:a16="http://schemas.microsoft.com/office/drawing/2014/main" id="{12EAEBDD-645B-4B53-9934-A96BAE68F94A}"/>
              </a:ext>
            </a:extLst>
          </p:cNvPr>
          <p:cNvSpPr txBox="1"/>
          <p:nvPr/>
        </p:nvSpPr>
        <p:spPr>
          <a:xfrm>
            <a:off x="6811599" y="3582057"/>
            <a:ext cx="1311888" cy="207749"/>
          </a:xfrm>
          <a:prstGeom prst="rect">
            <a:avLst/>
          </a:prstGeom>
          <a:noFill/>
        </p:spPr>
        <p:txBody>
          <a:bodyPr wrap="square" rtlCol="0">
            <a:spAutoFit/>
          </a:bodyPr>
          <a:lstStyle/>
          <a:p>
            <a:r>
              <a:rPr lang="en-US" sz="750" u="sng" dirty="0"/>
              <a:t>Daily Partitioning Scheme</a:t>
            </a:r>
          </a:p>
        </p:txBody>
      </p:sp>
    </p:spTree>
    <p:extLst>
      <p:ext uri="{BB962C8B-B14F-4D97-AF65-F5344CB8AC3E}">
        <p14:creationId xmlns:p14="http://schemas.microsoft.com/office/powerpoint/2010/main" val="25765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Issues and Solutions</a:t>
            </a:r>
          </a:p>
        </p:txBody>
      </p:sp>
      <p:sp>
        <p:nvSpPr>
          <p:cNvPr id="35844" name="Rectangle 3"/>
          <p:cNvSpPr>
            <a:spLocks noGrp="1"/>
          </p:cNvSpPr>
          <p:nvPr>
            <p:ph type="body" idx="1"/>
          </p:nvPr>
        </p:nvSpPr>
        <p:spPr>
          <a:xfrm>
            <a:off x="230833" y="767740"/>
            <a:ext cx="8828500" cy="3838653"/>
          </a:xfrm>
        </p:spPr>
        <p:txBody>
          <a:bodyPr>
            <a:noAutofit/>
          </a:bodyPr>
          <a:lstStyle/>
          <a:p>
            <a:pPr>
              <a:buClr>
                <a:srgbClr val="0070C0"/>
              </a:buClr>
            </a:pPr>
            <a:r>
              <a:rPr lang="en-US" sz="2000" u="sng" dirty="0">
                <a:solidFill>
                  <a:srgbClr val="061C23"/>
                </a:solidFill>
              </a:rPr>
              <a:t>Issue</a:t>
            </a:r>
            <a:r>
              <a:rPr lang="en-US" sz="2000" dirty="0">
                <a:solidFill>
                  <a:srgbClr val="061C23"/>
                </a:solidFill>
              </a:rPr>
              <a:t>: Reporting on metrics is very slow with no indexes.</a:t>
            </a:r>
          </a:p>
          <a:p>
            <a:pPr marL="742950" lvl="1" indent="-285750">
              <a:buClr>
                <a:srgbClr val="0070C0"/>
              </a:buClr>
              <a:buFont typeface="Courier New" charset="0"/>
              <a:buChar char="o"/>
            </a:pPr>
            <a:r>
              <a:rPr lang="en-US" sz="1800" u="sng" dirty="0">
                <a:solidFill>
                  <a:srgbClr val="061C23"/>
                </a:solidFill>
              </a:rPr>
              <a:t>Solution</a:t>
            </a:r>
            <a:r>
              <a:rPr lang="en-US" sz="1800" dirty="0">
                <a:solidFill>
                  <a:srgbClr val="061C23"/>
                </a:solidFill>
              </a:rPr>
              <a:t>: Create reporting tables in the same database which contain indexes.</a:t>
            </a:r>
          </a:p>
          <a:p>
            <a:pPr marL="742950" lvl="1" indent="-285750">
              <a:buClr>
                <a:srgbClr val="0070C0"/>
              </a:buClr>
              <a:buFont typeface="Courier New" charset="0"/>
              <a:buChar char="o"/>
            </a:pPr>
            <a:r>
              <a:rPr lang="en-US" sz="1800" dirty="0">
                <a:solidFill>
                  <a:srgbClr val="061C23"/>
                </a:solidFill>
              </a:rPr>
              <a:t>Use a trigger to capture new data inserted into main “data warehouse” metrics tables.</a:t>
            </a:r>
          </a:p>
          <a:p>
            <a:pPr marL="742950" lvl="1" indent="-285750">
              <a:buClr>
                <a:srgbClr val="0070C0"/>
              </a:buClr>
              <a:buFont typeface="Courier New" charset="0"/>
              <a:buChar char="o"/>
            </a:pPr>
            <a:r>
              <a:rPr lang="en-US" sz="1800" dirty="0">
                <a:solidFill>
                  <a:srgbClr val="061C23"/>
                </a:solidFill>
              </a:rPr>
              <a:t>Combine node 1 and node 2 data for reporting.</a:t>
            </a:r>
          </a:p>
          <a:p>
            <a:pPr>
              <a:buClr>
                <a:srgbClr val="0070C0"/>
              </a:buClr>
            </a:pPr>
            <a:r>
              <a:rPr lang="en-US" sz="2000" u="sng" dirty="0">
                <a:solidFill>
                  <a:srgbClr val="061C23"/>
                </a:solidFill>
              </a:rPr>
              <a:t>Issue</a:t>
            </a:r>
            <a:r>
              <a:rPr lang="en-US" sz="2000" dirty="0">
                <a:solidFill>
                  <a:srgbClr val="061C23"/>
                </a:solidFill>
              </a:rPr>
              <a:t>: Ability to quickly prune 1 day of data at a time.</a:t>
            </a:r>
          </a:p>
          <a:p>
            <a:pPr marL="742950" lvl="1" indent="-285750">
              <a:buClr>
                <a:srgbClr val="0070C0"/>
              </a:buClr>
              <a:buFont typeface="Courier New" charset="0"/>
              <a:buChar char="o"/>
            </a:pPr>
            <a:r>
              <a:rPr lang="en-US" sz="1800" u="sng" dirty="0">
                <a:solidFill>
                  <a:srgbClr val="061C23"/>
                </a:solidFill>
              </a:rPr>
              <a:t>Solution</a:t>
            </a:r>
            <a:r>
              <a:rPr lang="en-US" sz="1800" dirty="0">
                <a:solidFill>
                  <a:srgbClr val="061C23"/>
                </a:solidFill>
              </a:rPr>
              <a:t>: Create partitions based on daily that can be easily created and dropped.  A dropped partition represents a purge of 1 day of data.</a:t>
            </a:r>
          </a:p>
          <a:p>
            <a:pPr marL="742950" lvl="1" indent="-285750">
              <a:buClr>
                <a:srgbClr val="0070C0"/>
              </a:buClr>
              <a:buFont typeface="Courier New" charset="0"/>
              <a:buChar char="o"/>
            </a:pPr>
            <a:r>
              <a:rPr lang="en-US" sz="1800" dirty="0">
                <a:solidFill>
                  <a:srgbClr val="061C23"/>
                </a:solidFill>
              </a:rPr>
              <a:t>Standard data mart practice to partition large sets of data based on a timestamp like “</a:t>
            </a:r>
            <a:r>
              <a:rPr lang="en-US" sz="1800" dirty="0" err="1">
                <a:solidFill>
                  <a:srgbClr val="061C23"/>
                </a:solidFill>
              </a:rPr>
              <a:t>starttime</a:t>
            </a:r>
            <a:r>
              <a:rPr lang="en-US" sz="1800" dirty="0">
                <a:solidFill>
                  <a:srgbClr val="061C23"/>
                </a:solidFill>
              </a:rPr>
              <a:t>”.</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2083903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Partition Strategy</a:t>
            </a:r>
          </a:p>
        </p:txBody>
      </p:sp>
      <p:sp>
        <p:nvSpPr>
          <p:cNvPr id="35844" name="Rectangle 3"/>
          <p:cNvSpPr>
            <a:spLocks noGrp="1"/>
          </p:cNvSpPr>
          <p:nvPr>
            <p:ph type="body" idx="1"/>
          </p:nvPr>
        </p:nvSpPr>
        <p:spPr>
          <a:xfrm>
            <a:off x="230833" y="767740"/>
            <a:ext cx="8828500" cy="3838653"/>
          </a:xfrm>
        </p:spPr>
        <p:txBody>
          <a:bodyPr>
            <a:noAutofit/>
          </a:bodyPr>
          <a:lstStyle/>
          <a:p>
            <a:pPr>
              <a:buClr>
                <a:srgbClr val="0070C0"/>
              </a:buClr>
            </a:pPr>
            <a:r>
              <a:rPr lang="en-US" sz="2000" u="sng" dirty="0">
                <a:solidFill>
                  <a:srgbClr val="061C23"/>
                </a:solidFill>
              </a:rPr>
              <a:t>Partition Strategy</a:t>
            </a:r>
            <a:r>
              <a:rPr lang="en-US" sz="2000" dirty="0">
                <a:solidFill>
                  <a:srgbClr val="061C23"/>
                </a:solidFill>
              </a:rPr>
              <a:t>.</a:t>
            </a:r>
          </a:p>
          <a:p>
            <a:pPr marL="742950" lvl="1" indent="-285750">
              <a:buClr>
                <a:srgbClr val="0070C0"/>
              </a:buClr>
              <a:buFont typeface="Courier New" charset="0"/>
              <a:buChar char="o"/>
            </a:pPr>
            <a:r>
              <a:rPr lang="en-US" sz="1800" u="sng" dirty="0">
                <a:solidFill>
                  <a:srgbClr val="061C23"/>
                </a:solidFill>
              </a:rPr>
              <a:t>General Rules</a:t>
            </a:r>
          </a:p>
          <a:p>
            <a:pPr marL="1200150" lvl="2" indent="-285750">
              <a:buClr>
                <a:srgbClr val="0070C0"/>
              </a:buClr>
              <a:buFont typeface="Wingdings" charset="2"/>
              <a:buChar char="§"/>
            </a:pPr>
            <a:r>
              <a:rPr lang="en-US" sz="1600" dirty="0">
                <a:solidFill>
                  <a:srgbClr val="061C23"/>
                </a:solidFill>
              </a:rPr>
              <a:t>A daily partition scheme is used within a rolling window defined by retention periods in </a:t>
            </a:r>
            <a:r>
              <a:rPr lang="en-US" sz="1600" dirty="0" err="1">
                <a:solidFill>
                  <a:srgbClr val="061C23"/>
                </a:solidFill>
              </a:rPr>
              <a:t>commonValues</a:t>
            </a:r>
            <a:r>
              <a:rPr lang="en-US" sz="1600" dirty="0">
                <a:solidFill>
                  <a:srgbClr val="061C23"/>
                </a:solidFill>
              </a:rPr>
              <a:t>.   </a:t>
            </a:r>
          </a:p>
          <a:p>
            <a:pPr marL="1608344" lvl="3" indent="-285750">
              <a:buClr>
                <a:srgbClr val="0070C0"/>
              </a:buClr>
              <a:buFont typeface="Wingdings" charset="2"/>
              <a:buChar char="§"/>
            </a:pPr>
            <a:r>
              <a:rPr lang="en-US" sz="1400" dirty="0">
                <a:solidFill>
                  <a:srgbClr val="061C23"/>
                </a:solidFill>
              </a:rPr>
              <a:t>For Oracle, partitions are dropped and added for the window of time.</a:t>
            </a:r>
          </a:p>
          <a:p>
            <a:pPr marL="1608344" lvl="3" indent="-285750">
              <a:buClr>
                <a:srgbClr val="0070C0"/>
              </a:buClr>
              <a:buFont typeface="Wingdings" charset="2"/>
              <a:buChar char="§"/>
            </a:pPr>
            <a:r>
              <a:rPr lang="en-US" sz="1400" dirty="0">
                <a:solidFill>
                  <a:srgbClr val="061C23"/>
                </a:solidFill>
              </a:rPr>
              <a:t>For SQL Server, all 366 partitions are created at once and the rolling window truncates the partition before each day and after the last partition in the rolling window.</a:t>
            </a:r>
          </a:p>
          <a:p>
            <a:pPr marL="742950" lvl="1" indent="-285750">
              <a:buClr>
                <a:srgbClr val="0070C0"/>
              </a:buClr>
              <a:buFont typeface="Courier New" charset="0"/>
              <a:buChar char="o"/>
            </a:pPr>
            <a:r>
              <a:rPr lang="en-US" sz="1800" u="sng" dirty="0">
                <a:solidFill>
                  <a:srgbClr val="061C23"/>
                </a:solidFill>
              </a:rPr>
              <a:t>Lower Level Environments (LLE)</a:t>
            </a:r>
          </a:p>
          <a:p>
            <a:pPr marL="1200150" lvl="2" indent="-285750">
              <a:buClr>
                <a:srgbClr val="0070C0"/>
              </a:buClr>
              <a:buFont typeface="Wingdings" charset="2"/>
              <a:buChar char="§"/>
            </a:pPr>
            <a:r>
              <a:rPr lang="en-US" sz="1600" dirty="0">
                <a:solidFill>
                  <a:srgbClr val="061C23"/>
                </a:solidFill>
              </a:rPr>
              <a:t>For example, a retention period of 120 days is accomplished by retaining a rolling window of 120 partitions capturing 1 day of data each.</a:t>
            </a:r>
          </a:p>
          <a:p>
            <a:pPr marL="742950" lvl="1" indent="-285750">
              <a:buClr>
                <a:srgbClr val="0070C0"/>
              </a:buClr>
              <a:buFont typeface="Courier New" charset="0"/>
              <a:buChar char="o"/>
            </a:pPr>
            <a:r>
              <a:rPr lang="en-US" sz="1800" u="sng" dirty="0">
                <a:solidFill>
                  <a:srgbClr val="061C23"/>
                </a:solidFill>
              </a:rPr>
              <a:t>Production Environments (PROD)</a:t>
            </a:r>
          </a:p>
          <a:p>
            <a:pPr marL="1200150" lvl="2" indent="-285750">
              <a:buClr>
                <a:srgbClr val="0070C0"/>
              </a:buClr>
              <a:buFont typeface="Wingdings" charset="2"/>
              <a:buChar char="§"/>
            </a:pPr>
            <a:r>
              <a:rPr lang="en-US" sz="1600" dirty="0">
                <a:solidFill>
                  <a:srgbClr val="061C23"/>
                </a:solidFill>
              </a:rPr>
              <a:t>For example, a retention period of 366 days is accomplished by retaining a rolling window of 366 partitions capturing 1 day of data each.   366 accounts for leap year.</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519100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Metrics Collection Benefits</a:t>
            </a:r>
          </a:p>
        </p:txBody>
      </p:sp>
      <p:sp>
        <p:nvSpPr>
          <p:cNvPr id="35844" name="Rectangle 3"/>
          <p:cNvSpPr>
            <a:spLocks noGrp="1"/>
          </p:cNvSpPr>
          <p:nvPr>
            <p:ph type="body" idx="1"/>
          </p:nvPr>
        </p:nvSpPr>
        <p:spPr>
          <a:xfrm>
            <a:off x="230833" y="767740"/>
            <a:ext cx="8828500" cy="3838653"/>
          </a:xfrm>
        </p:spPr>
        <p:txBody>
          <a:bodyPr>
            <a:noAutofit/>
          </a:bodyPr>
          <a:lstStyle/>
          <a:p>
            <a:pPr>
              <a:buClr>
                <a:srgbClr val="0070C0"/>
              </a:buClr>
            </a:pPr>
            <a:r>
              <a:rPr lang="en-US" sz="2000" u="sng" dirty="0">
                <a:solidFill>
                  <a:srgbClr val="061C23"/>
                </a:solidFill>
              </a:rPr>
              <a:t>Metrics Collection Benefit</a:t>
            </a:r>
            <a:endParaRPr lang="en-US" sz="2000" dirty="0">
              <a:solidFill>
                <a:srgbClr val="061C23"/>
              </a:solidFill>
            </a:endParaRPr>
          </a:p>
          <a:p>
            <a:pPr marL="914400" lvl="1" indent="-457200">
              <a:buClr>
                <a:srgbClr val="0070C0"/>
              </a:buClr>
              <a:buFont typeface="Courier New" charset="0"/>
              <a:buChar char="o"/>
            </a:pPr>
            <a:r>
              <a:rPr lang="en-US" sz="1800" dirty="0">
                <a:solidFill>
                  <a:srgbClr val="061C23"/>
                </a:solidFill>
              </a:rPr>
              <a:t>With a separate metrics data mart in place capturing data on a regular interval from the collection tables, will make it possible to set the purge window on the data collection tables to a smaller window such as 2 hours.</a:t>
            </a:r>
          </a:p>
          <a:p>
            <a:pPr marL="914400" lvl="1" indent="-457200">
              <a:buClr>
                <a:srgbClr val="0070C0"/>
              </a:buClr>
              <a:buFont typeface="Courier New" charset="0"/>
              <a:buChar char="o"/>
            </a:pPr>
            <a:r>
              <a:rPr lang="en-US" sz="1800" dirty="0">
                <a:solidFill>
                  <a:srgbClr val="061C23"/>
                </a:solidFill>
              </a:rPr>
              <a:t>Keeps the amount of data small so that inserts happen quicker.</a:t>
            </a:r>
          </a:p>
          <a:p>
            <a:pPr marL="914400" lvl="1" indent="-457200">
              <a:buClr>
                <a:srgbClr val="0070C0"/>
              </a:buClr>
              <a:buFont typeface="Courier New" charset="0"/>
              <a:buChar char="o"/>
            </a:pPr>
            <a:r>
              <a:rPr lang="en-US" sz="1800" dirty="0">
                <a:solidFill>
                  <a:srgbClr val="061C23"/>
                </a:solidFill>
              </a:rPr>
              <a:t>Triggers to feed data mart will run faster with less data in the collection tables so they can run more often without a high penalty.</a:t>
            </a:r>
          </a:p>
          <a:p>
            <a:pPr marL="914400" lvl="1" indent="-457200">
              <a:buClr>
                <a:srgbClr val="0070C0"/>
              </a:buClr>
              <a:buFont typeface="Courier New" charset="0"/>
              <a:buChar char="o"/>
            </a:pPr>
            <a:r>
              <a:rPr lang="en-US" sz="1800" dirty="0">
                <a:solidFill>
                  <a:srgbClr val="061C23"/>
                </a:solidFill>
              </a:rPr>
              <a:t>The daily truncate/delete will run faster reducing any contention.</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06516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B4DD35-18FC-481C-9011-62576A979AEC}"/>
              </a:ext>
            </a:extLst>
          </p:cNvPr>
          <p:cNvPicPr>
            <a:picLocks noChangeAspect="1"/>
          </p:cNvPicPr>
          <p:nvPr/>
        </p:nvPicPr>
        <p:blipFill>
          <a:blip r:embed="rId3"/>
          <a:stretch>
            <a:fillRect/>
          </a:stretch>
        </p:blipFill>
        <p:spPr>
          <a:xfrm>
            <a:off x="47991" y="756131"/>
            <a:ext cx="3261318" cy="2514998"/>
          </a:xfrm>
          <a:prstGeom prst="rect">
            <a:avLst/>
          </a:prstGeom>
        </p:spPr>
      </p:pic>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Data Transfer Logic</a:t>
            </a:r>
            <a:endParaRPr lang="en-US" sz="1275" dirty="0">
              <a:solidFill>
                <a:schemeClr val="bg1"/>
              </a:solidFill>
            </a:endParaRPr>
          </a:p>
        </p:txBody>
      </p:sp>
      <p:sp>
        <p:nvSpPr>
          <p:cNvPr id="104" name="TextBox 103"/>
          <p:cNvSpPr txBox="1"/>
          <p:nvPr/>
        </p:nvSpPr>
        <p:spPr>
          <a:xfrm>
            <a:off x="3331534" y="756131"/>
            <a:ext cx="5735639" cy="3924151"/>
          </a:xfrm>
          <a:prstGeom prst="rect">
            <a:avLst/>
          </a:prstGeom>
          <a:noFill/>
          <a:ln>
            <a:solidFill>
              <a:schemeClr val="tx1"/>
            </a:solidFill>
          </a:ln>
        </p:spPr>
        <p:txBody>
          <a:bodyPr wrap="square" rtlCol="0">
            <a:spAutoFit/>
          </a:bodyPr>
          <a:lstStyle/>
          <a:p>
            <a:r>
              <a:rPr lang="en-US" sz="900" b="1" u="sng" dirty="0">
                <a:latin typeface="Times New Roman" panose="02020603050405020304" pitchFamily="18" charset="0"/>
                <a:cs typeface="Times New Roman" panose="02020603050405020304" pitchFamily="18" charset="0"/>
              </a:rPr>
              <a:t>DV Trigger / DB SQL script</a:t>
            </a:r>
            <a:r>
              <a:rPr lang="en-US" sz="900" dirty="0">
                <a:latin typeface="Times New Roman" panose="02020603050405020304" pitchFamily="18" charset="0"/>
                <a:cs typeface="Times New Roman" panose="02020603050405020304" pitchFamily="18" charset="0"/>
              </a:rPr>
              <a:t>  -  P_METRICS_ALL_TABLES(‘N’,’DEV1’,’hostname’, 9400)</a:t>
            </a:r>
          </a:p>
          <a:p>
            <a:pPr marL="228600" indent="-228600">
              <a:buAutoNum type="arabicPeriod"/>
            </a:pPr>
            <a:r>
              <a:rPr lang="en-US" sz="900" dirty="0">
                <a:latin typeface="Times New Roman" panose="02020603050405020304" pitchFamily="18" charset="0"/>
                <a:cs typeface="Times New Roman" panose="02020603050405020304" pitchFamily="18" charset="0"/>
              </a:rPr>
              <a:t>Get </a:t>
            </a:r>
            <a:r>
              <a:rPr lang="en-US" sz="900" dirty="0" err="1">
                <a:latin typeface="Times New Roman" panose="02020603050405020304" pitchFamily="18" charset="0"/>
                <a:cs typeface="Times New Roman" panose="02020603050405020304" pitchFamily="18" charset="0"/>
              </a:rPr>
              <a:t>metrics_sessions</a:t>
            </a:r>
            <a:r>
              <a:rPr lang="en-US" sz="900" dirty="0">
                <a:latin typeface="Times New Roman" panose="02020603050405020304" pitchFamily="18" charset="0"/>
                <a:cs typeface="Times New Roman" panose="02020603050405020304" pitchFamily="18" charset="0"/>
              </a:rPr>
              <a:t>: MAX(</a:t>
            </a:r>
            <a:r>
              <a:rPr lang="en-US" sz="900" dirty="0" err="1">
                <a:latin typeface="Times New Roman" panose="02020603050405020304" pitchFamily="18" charset="0"/>
                <a:cs typeface="Times New Roman" panose="02020603050405020304" pitchFamily="18" charset="0"/>
              </a:rPr>
              <a:t>logintime</a:t>
            </a:r>
            <a:r>
              <a:rPr lang="en-US" sz="900" dirty="0">
                <a:latin typeface="Times New Roman" panose="02020603050405020304" pitchFamily="18" charset="0"/>
                <a:cs typeface="Times New Roman" panose="02020603050405020304" pitchFamily="18" charset="0"/>
              </a:rPr>
              <a:t>) and MAX(</a:t>
            </a:r>
            <a:r>
              <a:rPr lang="en-US" sz="900" dirty="0" err="1">
                <a:latin typeface="Times New Roman" panose="02020603050405020304" pitchFamily="18" charset="0"/>
                <a:cs typeface="Times New Roman" panose="02020603050405020304" pitchFamily="18" charset="0"/>
              </a:rPr>
              <a:t>sessionid</a:t>
            </a:r>
            <a:r>
              <a:rPr lang="en-US" sz="900" dirty="0">
                <a:latin typeface="Times New Roman" panose="02020603050405020304" pitchFamily="18" charset="0"/>
                <a:cs typeface="Times New Roman" panose="02020603050405020304" pitchFamily="18" charset="0"/>
              </a:rPr>
              <a:t>)</a:t>
            </a:r>
          </a:p>
          <a:p>
            <a:pPr marL="228600" indent="-228600">
              <a:buAutoNum type="arabicPeriod"/>
            </a:pPr>
            <a:r>
              <a:rPr lang="en-US" sz="900" dirty="0">
                <a:latin typeface="Times New Roman" panose="02020603050405020304" pitchFamily="18" charset="0"/>
                <a:cs typeface="Times New Roman" panose="02020603050405020304" pitchFamily="18" charset="0"/>
              </a:rPr>
              <a:t>Get </a:t>
            </a:r>
            <a:r>
              <a:rPr lang="en-US" sz="900" dirty="0" err="1">
                <a:latin typeface="Times New Roman" panose="02020603050405020304" pitchFamily="18" charset="0"/>
                <a:cs typeface="Times New Roman" panose="02020603050405020304" pitchFamily="18" charset="0"/>
              </a:rPr>
              <a:t>metrics_resources_usage</a:t>
            </a:r>
            <a:r>
              <a:rPr lang="en-US" sz="900" dirty="0">
                <a:latin typeface="Times New Roman" panose="02020603050405020304" pitchFamily="18" charset="0"/>
                <a:cs typeface="Times New Roman" panose="02020603050405020304" pitchFamily="18" charset="0"/>
              </a:rPr>
              <a:t>: MAX(</a:t>
            </a:r>
            <a:r>
              <a:rPr lang="en-US" sz="900" dirty="0" err="1">
                <a:latin typeface="Times New Roman" panose="02020603050405020304" pitchFamily="18" charset="0"/>
                <a:cs typeface="Times New Roman" panose="02020603050405020304" pitchFamily="18" charset="0"/>
              </a:rPr>
              <a:t>starttime</a:t>
            </a:r>
            <a:r>
              <a:rPr lang="en-US" sz="900" dirty="0">
                <a:latin typeface="Times New Roman" panose="02020603050405020304" pitchFamily="18" charset="0"/>
                <a:cs typeface="Times New Roman" panose="02020603050405020304" pitchFamily="18" charset="0"/>
              </a:rPr>
              <a:t>) and MAX(</a:t>
            </a:r>
            <a:r>
              <a:rPr lang="en-US" sz="900" dirty="0" err="1">
                <a:latin typeface="Times New Roman" panose="02020603050405020304" pitchFamily="18" charset="0"/>
                <a:cs typeface="Times New Roman" panose="02020603050405020304" pitchFamily="18" charset="0"/>
              </a:rPr>
              <a:t>requestid</a:t>
            </a:r>
            <a:r>
              <a:rPr lang="en-US" sz="900" dirty="0">
                <a:latin typeface="Times New Roman" panose="02020603050405020304" pitchFamily="18" charset="0"/>
                <a:cs typeface="Times New Roman" panose="02020603050405020304" pitchFamily="18" charset="0"/>
              </a:rPr>
              <a:t>)</a:t>
            </a:r>
          </a:p>
          <a:p>
            <a:pPr marL="228600" indent="-228600">
              <a:buAutoNum type="arabicPeriod"/>
            </a:pPr>
            <a:r>
              <a:rPr lang="en-US" sz="900" dirty="0">
                <a:latin typeface="Times New Roman" panose="02020603050405020304" pitchFamily="18" charset="0"/>
                <a:cs typeface="Times New Roman" panose="02020603050405020304" pitchFamily="18" charset="0"/>
              </a:rPr>
              <a:t>Get </a:t>
            </a:r>
            <a:r>
              <a:rPr lang="en-US" sz="900" dirty="0" err="1">
                <a:latin typeface="Times New Roman" panose="02020603050405020304" pitchFamily="18" charset="0"/>
                <a:cs typeface="Times New Roman" panose="02020603050405020304" pitchFamily="18" charset="0"/>
              </a:rPr>
              <a:t>metrics_requests</a:t>
            </a:r>
            <a:r>
              <a:rPr lang="en-US" sz="900" dirty="0">
                <a:latin typeface="Times New Roman" panose="02020603050405020304" pitchFamily="18" charset="0"/>
                <a:cs typeface="Times New Roman" panose="02020603050405020304" pitchFamily="18" charset="0"/>
              </a:rPr>
              <a:t>: MAX(</a:t>
            </a:r>
            <a:r>
              <a:rPr lang="en-US" sz="900" dirty="0" err="1">
                <a:latin typeface="Times New Roman" panose="02020603050405020304" pitchFamily="18" charset="0"/>
                <a:cs typeface="Times New Roman" panose="02020603050405020304" pitchFamily="18" charset="0"/>
              </a:rPr>
              <a:t>starttime</a:t>
            </a:r>
            <a:r>
              <a:rPr lang="en-US" sz="900" dirty="0">
                <a:latin typeface="Times New Roman" panose="02020603050405020304" pitchFamily="18" charset="0"/>
                <a:cs typeface="Times New Roman" panose="02020603050405020304" pitchFamily="18" charset="0"/>
              </a:rPr>
              <a:t>) and MAX(</a:t>
            </a:r>
            <a:r>
              <a:rPr lang="en-US" sz="900" dirty="0" err="1">
                <a:latin typeface="Times New Roman" panose="02020603050405020304" pitchFamily="18" charset="0"/>
                <a:cs typeface="Times New Roman" panose="02020603050405020304" pitchFamily="18" charset="0"/>
              </a:rPr>
              <a:t>requestid</a:t>
            </a:r>
            <a:r>
              <a:rPr lang="en-US" sz="900" dirty="0">
                <a:latin typeface="Times New Roman" panose="02020603050405020304" pitchFamily="18" charset="0"/>
                <a:cs typeface="Times New Roman" panose="02020603050405020304" pitchFamily="18" charset="0"/>
              </a:rPr>
              <a:t>)</a:t>
            </a:r>
          </a:p>
          <a:p>
            <a:endParaRPr lang="en-US" sz="800" dirty="0">
              <a:latin typeface="Times New Roman" panose="02020603050405020304" pitchFamily="18" charset="0"/>
              <a:cs typeface="Times New Roman" panose="02020603050405020304" pitchFamily="18" charset="0"/>
            </a:endParaRPr>
          </a:p>
          <a:p>
            <a:r>
              <a:rPr lang="en-US" sz="900" b="1" dirty="0">
                <a:latin typeface="Times New Roman" panose="02020603050405020304" pitchFamily="18" charset="0"/>
                <a:cs typeface="Times New Roman" panose="02020603050405020304" pitchFamily="18" charset="0"/>
              </a:rPr>
              <a:t>PROCESS: </a:t>
            </a:r>
            <a:r>
              <a:rPr lang="en-US" sz="900" b="1" dirty="0" err="1">
                <a:latin typeface="Times New Roman" panose="02020603050405020304" pitchFamily="18" charset="0"/>
                <a:cs typeface="Times New Roman" panose="02020603050405020304" pitchFamily="18" charset="0"/>
              </a:rPr>
              <a:t>metrics_sessions</a:t>
            </a:r>
            <a:r>
              <a:rPr lang="en-US" sz="900" b="1" dirty="0">
                <a:latin typeface="Times New Roman" panose="02020603050405020304" pitchFamily="18" charset="0"/>
                <a:cs typeface="Times New Roman" panose="02020603050405020304" pitchFamily="18" charset="0"/>
              </a:rPr>
              <a:t> collection tabl</a:t>
            </a:r>
            <a:r>
              <a:rPr lang="en-US" sz="900" dirty="0">
                <a:latin typeface="Times New Roman" panose="02020603050405020304" pitchFamily="18" charset="0"/>
                <a:cs typeface="Times New Roman" panose="02020603050405020304" pitchFamily="18" charset="0"/>
              </a:rPr>
              <a:t>e</a:t>
            </a:r>
          </a:p>
          <a:p>
            <a:pPr marL="228600" indent="-228600">
              <a:buAutoNum type="arabicPeriod"/>
            </a:pPr>
            <a:r>
              <a:rPr lang="en-US" sz="900" dirty="0">
                <a:latin typeface="Times New Roman" panose="02020603050405020304" pitchFamily="18" charset="0"/>
                <a:cs typeface="Times New Roman" panose="02020603050405020304" pitchFamily="18" charset="0"/>
              </a:rPr>
              <a:t>Insert ‘INITIALIZE’ status into  METRICS_JOB_DETAILS</a:t>
            </a:r>
          </a:p>
          <a:p>
            <a:pPr marL="228600" indent="-228600">
              <a:buAutoNum type="arabicPeriod"/>
            </a:pPr>
            <a:r>
              <a:rPr lang="en-US" sz="900" dirty="0">
                <a:latin typeface="Times New Roman" panose="02020603050405020304" pitchFamily="18" charset="0"/>
                <a:cs typeface="Times New Roman" panose="02020603050405020304" pitchFamily="18" charset="0"/>
              </a:rPr>
              <a:t>Insert/Update </a:t>
            </a:r>
            <a:r>
              <a:rPr lang="en-US" sz="900" dirty="0" err="1">
                <a:latin typeface="Times New Roman" panose="02020603050405020304" pitchFamily="18" charset="0"/>
                <a:cs typeface="Times New Roman" panose="02020603050405020304" pitchFamily="18" charset="0"/>
              </a:rPr>
              <a:t>metrics_sessions_stg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Insert into </a:t>
            </a:r>
            <a:r>
              <a:rPr lang="en-US" sz="900" dirty="0" err="1">
                <a:latin typeface="Times New Roman" panose="02020603050405020304" pitchFamily="18" charset="0"/>
                <a:cs typeface="Times New Roman" panose="02020603050405020304" pitchFamily="18" charset="0"/>
              </a:rPr>
              <a:t>metrics_sessions_hist</a:t>
            </a:r>
            <a:r>
              <a:rPr lang="en-US" sz="900" dirty="0">
                <a:latin typeface="Times New Roman" panose="02020603050405020304" pitchFamily="18" charset="0"/>
                <a:cs typeface="Times New Roman" panose="02020603050405020304" pitchFamily="18" charset="0"/>
              </a:rPr>
              <a:t> select from </a:t>
            </a:r>
            <a:r>
              <a:rPr lang="en-US" sz="900" dirty="0" err="1">
                <a:latin typeface="Times New Roman" panose="02020603050405020304" pitchFamily="18" charset="0"/>
                <a:cs typeface="Times New Roman" panose="02020603050405020304" pitchFamily="18" charset="0"/>
              </a:rPr>
              <a:t>metrics_sessions_stg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Execute table statistics in </a:t>
            </a:r>
            <a:r>
              <a:rPr lang="en-US" sz="900" dirty="0" err="1">
                <a:latin typeface="Times New Roman" panose="02020603050405020304" pitchFamily="18" charset="0"/>
                <a:cs typeface="Times New Roman" panose="02020603050405020304" pitchFamily="18" charset="0"/>
              </a:rPr>
              <a:t>metrics_sessions_hist</a:t>
            </a:r>
            <a:r>
              <a:rPr lang="en-US" sz="900" dirty="0">
                <a:latin typeface="Times New Roman" panose="02020603050405020304" pitchFamily="18" charset="0"/>
                <a:cs typeface="Times New Roman" panose="02020603050405020304" pitchFamily="18" charset="0"/>
              </a:rPr>
              <a:t> </a:t>
            </a:r>
          </a:p>
          <a:p>
            <a:pPr marL="228600" indent="-228600">
              <a:buFontTx/>
              <a:buAutoNum type="arabicPeriod"/>
            </a:pPr>
            <a:r>
              <a:rPr lang="en-US" sz="900" dirty="0">
                <a:latin typeface="Times New Roman" panose="02020603050405020304" pitchFamily="18" charset="0"/>
                <a:cs typeface="Times New Roman" panose="02020603050405020304" pitchFamily="18" charset="0"/>
              </a:rPr>
              <a:t>Update METRICS_JOB_DETAILS set ‘COMPLETE” status</a:t>
            </a:r>
          </a:p>
          <a:p>
            <a:endParaRPr lang="en-US" sz="800" dirty="0"/>
          </a:p>
          <a:p>
            <a:r>
              <a:rPr lang="en-US" sz="900" b="1" dirty="0"/>
              <a:t>PROCESS: </a:t>
            </a:r>
            <a:r>
              <a:rPr lang="en-US" sz="900" b="1" dirty="0" err="1"/>
              <a:t>metrics_resources_usage</a:t>
            </a:r>
            <a:r>
              <a:rPr lang="en-US" sz="900" b="1" dirty="0"/>
              <a:t> collection</a:t>
            </a:r>
            <a:endParaRPr lang="en-US" sz="900" dirty="0"/>
          </a:p>
          <a:p>
            <a:pPr marL="228600" indent="-228600">
              <a:buAutoNum type="arabicPeriod"/>
            </a:pPr>
            <a:r>
              <a:rPr lang="en-US" sz="900" dirty="0">
                <a:latin typeface="Times New Roman" panose="02020603050405020304" pitchFamily="18" charset="0"/>
                <a:cs typeface="Times New Roman" panose="02020603050405020304" pitchFamily="18" charset="0"/>
              </a:rPr>
              <a:t>Insert ‘INITIALIZE’ status into  METRICS_JOB_DETAILS</a:t>
            </a:r>
          </a:p>
          <a:p>
            <a:pPr marL="228600" indent="-228600">
              <a:buAutoNum type="arabicPeriod"/>
            </a:pPr>
            <a:r>
              <a:rPr lang="en-US" sz="900" dirty="0">
                <a:latin typeface="Times New Roman" panose="02020603050405020304" pitchFamily="18" charset="0"/>
                <a:cs typeface="Times New Roman" panose="02020603050405020304" pitchFamily="18" charset="0"/>
              </a:rPr>
              <a:t>Insert/Update </a:t>
            </a:r>
            <a:r>
              <a:rPr lang="en-US" sz="900" dirty="0" err="1">
                <a:latin typeface="Times New Roman" panose="02020603050405020304" pitchFamily="18" charset="0"/>
                <a:cs typeface="Times New Roman" panose="02020603050405020304" pitchFamily="18" charset="0"/>
              </a:rPr>
              <a:t>metrics_resources_usage_stg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a:t>
            </a:r>
            <a:r>
              <a:rPr lang="en-US" sz="900" b="1" dirty="0">
                <a:solidFill>
                  <a:srgbClr val="0070C0"/>
                </a:solidFill>
                <a:latin typeface="Times New Roman" panose="02020603050405020304" pitchFamily="18" charset="0"/>
                <a:cs typeface="Times New Roman" panose="02020603050405020304" pitchFamily="18" charset="0"/>
              </a:rPr>
              <a:t>Filter out user-defined job filters</a:t>
            </a:r>
            <a:r>
              <a:rPr lang="en-US" sz="900" dirty="0">
                <a:latin typeface="Times New Roman" panose="02020603050405020304" pitchFamily="18" charset="0"/>
                <a:cs typeface="Times New Roman" panose="02020603050405020304" pitchFamily="18" charset="0"/>
              </a:rPr>
              <a:t>] Insert from </a:t>
            </a:r>
            <a:r>
              <a:rPr lang="en-US" sz="900" dirty="0" err="1">
                <a:latin typeface="Times New Roman" panose="02020603050405020304" pitchFamily="18" charset="0"/>
                <a:cs typeface="Times New Roman" panose="02020603050405020304" pitchFamily="18" charset="0"/>
              </a:rPr>
              <a:t>metrics_resources_usage</a:t>
            </a:r>
            <a:r>
              <a:rPr lang="en-US" sz="900" dirty="0">
                <a:latin typeface="Times New Roman" panose="02020603050405020304" pitchFamily="18" charset="0"/>
                <a:cs typeface="Times New Roman" panose="02020603050405020304" pitchFamily="18" charset="0"/>
              </a:rPr>
              <a:t> where (user, domain, </a:t>
            </a:r>
            <a:r>
              <a:rPr lang="en-US" sz="900" dirty="0" err="1">
                <a:latin typeface="Times New Roman" panose="02020603050405020304" pitchFamily="18" charset="0"/>
                <a:cs typeface="Times New Roman" panose="02020603050405020304" pitchFamily="18" charset="0"/>
              </a:rPr>
              <a:t>resourcekind</a:t>
            </a:r>
            <a:r>
              <a:rPr lang="en-US" sz="900" dirty="0">
                <a:latin typeface="Times New Roman" panose="02020603050405020304" pitchFamily="18" charset="0"/>
                <a:cs typeface="Times New Roman" panose="02020603050405020304" pitchFamily="18" charset="0"/>
              </a:rPr>
              <a:t>) not in METRICS_JOB_FILTERS</a:t>
            </a:r>
          </a:p>
          <a:p>
            <a:pPr marL="228600" indent="-228600">
              <a:buAutoNum type="arabicPeriod"/>
            </a:pPr>
            <a:r>
              <a:rPr lang="en-US" sz="900" dirty="0">
                <a:latin typeface="Times New Roman" panose="02020603050405020304" pitchFamily="18" charset="0"/>
                <a:cs typeface="Times New Roman" panose="02020603050405020304" pitchFamily="18" charset="0"/>
              </a:rPr>
              <a:t>Insert into </a:t>
            </a:r>
            <a:r>
              <a:rPr lang="en-US" sz="900" dirty="0" err="1">
                <a:latin typeface="Times New Roman" panose="02020603050405020304" pitchFamily="18" charset="0"/>
                <a:cs typeface="Times New Roman" panose="02020603050405020304" pitchFamily="18" charset="0"/>
              </a:rPr>
              <a:t>metrics_resources_usage_hist</a:t>
            </a:r>
            <a:r>
              <a:rPr lang="en-US" sz="900" dirty="0">
                <a:latin typeface="Times New Roman" panose="02020603050405020304" pitchFamily="18" charset="0"/>
                <a:cs typeface="Times New Roman" panose="02020603050405020304" pitchFamily="18" charset="0"/>
              </a:rPr>
              <a:t> select from </a:t>
            </a:r>
            <a:r>
              <a:rPr lang="en-US" sz="900" dirty="0" err="1">
                <a:latin typeface="Times New Roman" panose="02020603050405020304" pitchFamily="18" charset="0"/>
                <a:cs typeface="Times New Roman" panose="02020603050405020304" pitchFamily="18" charset="0"/>
              </a:rPr>
              <a:t>metrics_resources_usage_stg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Execute table statistics in </a:t>
            </a:r>
            <a:r>
              <a:rPr lang="en-US" sz="900" dirty="0" err="1">
                <a:latin typeface="Times New Roman" panose="02020603050405020304" pitchFamily="18" charset="0"/>
                <a:cs typeface="Times New Roman" panose="02020603050405020304" pitchFamily="18" charset="0"/>
              </a:rPr>
              <a:t>metrics_resources_usage_hist</a:t>
            </a:r>
            <a:r>
              <a:rPr lang="en-US" sz="900" dirty="0">
                <a:latin typeface="Times New Roman" panose="02020603050405020304" pitchFamily="18" charset="0"/>
                <a:cs typeface="Times New Roman" panose="02020603050405020304" pitchFamily="18" charset="0"/>
              </a:rPr>
              <a:t> </a:t>
            </a:r>
          </a:p>
          <a:p>
            <a:pPr marL="228600" indent="-228600">
              <a:buFontTx/>
              <a:buAutoNum type="arabicPeriod"/>
            </a:pPr>
            <a:r>
              <a:rPr lang="en-US" sz="900" dirty="0">
                <a:latin typeface="Times New Roman" panose="02020603050405020304" pitchFamily="18" charset="0"/>
                <a:cs typeface="Times New Roman" panose="02020603050405020304" pitchFamily="18" charset="0"/>
              </a:rPr>
              <a:t>Update METRICS_JOB_DETAILS set ‘COMPLETE” status</a:t>
            </a:r>
          </a:p>
          <a:p>
            <a:endParaRPr lang="en-US" sz="800" dirty="0"/>
          </a:p>
          <a:p>
            <a:r>
              <a:rPr lang="en-US" sz="900" b="1" dirty="0"/>
              <a:t>PROCESS: </a:t>
            </a:r>
            <a:r>
              <a:rPr lang="en-US" sz="900" b="1" dirty="0" err="1"/>
              <a:t>metrics_requests</a:t>
            </a:r>
            <a:r>
              <a:rPr lang="en-US" sz="900" b="1" dirty="0"/>
              <a:t> collection</a:t>
            </a:r>
          </a:p>
          <a:p>
            <a:pPr marL="228600" indent="-228600">
              <a:buAutoNum type="arabicPeriod"/>
            </a:pPr>
            <a:r>
              <a:rPr lang="en-US" sz="900" dirty="0">
                <a:latin typeface="Times New Roman" panose="02020603050405020304" pitchFamily="18" charset="0"/>
                <a:cs typeface="Times New Roman" panose="02020603050405020304" pitchFamily="18" charset="0"/>
              </a:rPr>
              <a:t>Insert ‘INITIALIZE’ status into  METRICS_JOB_DETAILS</a:t>
            </a:r>
          </a:p>
          <a:p>
            <a:pPr marL="228600" indent="-228600">
              <a:buAutoNum type="arabicPeriod"/>
            </a:pPr>
            <a:r>
              <a:rPr lang="en-US" sz="900" dirty="0">
                <a:latin typeface="Times New Roman" panose="02020603050405020304" pitchFamily="18" charset="0"/>
                <a:cs typeface="Times New Roman" panose="02020603050405020304" pitchFamily="18" charset="0"/>
              </a:rPr>
              <a:t>Insert/Update </a:t>
            </a:r>
            <a:r>
              <a:rPr lang="en-US" sz="900" dirty="0" err="1">
                <a:latin typeface="Times New Roman" panose="02020603050405020304" pitchFamily="18" charset="0"/>
                <a:cs typeface="Times New Roman" panose="02020603050405020304" pitchFamily="18" charset="0"/>
              </a:rPr>
              <a:t>metrics_requests_stg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a:t>
            </a:r>
            <a:r>
              <a:rPr lang="en-US" sz="900" b="1" dirty="0">
                <a:solidFill>
                  <a:srgbClr val="0070C0"/>
                </a:solidFill>
                <a:latin typeface="Times New Roman" panose="02020603050405020304" pitchFamily="18" charset="0"/>
                <a:cs typeface="Times New Roman" panose="02020603050405020304" pitchFamily="18" charset="0"/>
              </a:rPr>
              <a:t>Filter out non-correlated rows</a:t>
            </a:r>
            <a:r>
              <a:rPr lang="en-US" sz="900" dirty="0">
                <a:latin typeface="Times New Roman" panose="02020603050405020304" pitchFamily="18" charset="0"/>
                <a:cs typeface="Times New Roman" panose="02020603050405020304" pitchFamily="18" charset="0"/>
              </a:rPr>
              <a:t>] Insert from </a:t>
            </a:r>
            <a:r>
              <a:rPr lang="en-US" sz="900" dirty="0" err="1">
                <a:latin typeface="Times New Roman" panose="02020603050405020304" pitchFamily="18" charset="0"/>
                <a:cs typeface="Times New Roman" panose="02020603050405020304" pitchFamily="18" charset="0"/>
              </a:rPr>
              <a:t>metrics_requests</a:t>
            </a:r>
            <a:r>
              <a:rPr lang="en-US" sz="900" dirty="0">
                <a:latin typeface="Times New Roman" panose="02020603050405020304" pitchFamily="18" charset="0"/>
                <a:cs typeface="Times New Roman" panose="02020603050405020304" pitchFamily="18" charset="0"/>
              </a:rPr>
              <a:t> where exist in </a:t>
            </a:r>
            <a:r>
              <a:rPr lang="en-US" sz="900" dirty="0" err="1">
                <a:latin typeface="Times New Roman" panose="02020603050405020304" pitchFamily="18" charset="0"/>
                <a:cs typeface="Times New Roman" panose="02020603050405020304" pitchFamily="18" charset="0"/>
              </a:rPr>
              <a:t>metrics_resources_usage</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Insert into </a:t>
            </a:r>
            <a:r>
              <a:rPr lang="en-US" sz="900" dirty="0" err="1">
                <a:latin typeface="Times New Roman" panose="02020603050405020304" pitchFamily="18" charset="0"/>
                <a:cs typeface="Times New Roman" panose="02020603050405020304" pitchFamily="18" charset="0"/>
              </a:rPr>
              <a:t>metrics_requests_hist</a:t>
            </a:r>
            <a:r>
              <a:rPr lang="en-US" sz="900" dirty="0">
                <a:latin typeface="Times New Roman" panose="02020603050405020304" pitchFamily="18" charset="0"/>
                <a:cs typeface="Times New Roman" panose="02020603050405020304" pitchFamily="18" charset="0"/>
              </a:rPr>
              <a:t> select from </a:t>
            </a:r>
            <a:r>
              <a:rPr lang="en-US" sz="900" dirty="0" err="1">
                <a:latin typeface="Times New Roman" panose="02020603050405020304" pitchFamily="18" charset="0"/>
                <a:cs typeface="Times New Roman" panose="02020603050405020304" pitchFamily="18" charset="0"/>
              </a:rPr>
              <a:t>metrics_requests_stg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Execute table statistics in </a:t>
            </a:r>
            <a:r>
              <a:rPr lang="en-US" sz="900" dirty="0" err="1">
                <a:latin typeface="Times New Roman" panose="02020603050405020304" pitchFamily="18" charset="0"/>
                <a:cs typeface="Times New Roman" panose="02020603050405020304" pitchFamily="18" charset="0"/>
              </a:rPr>
              <a:t>metrics_requests_hist</a:t>
            </a:r>
            <a:r>
              <a:rPr lang="en-US" sz="900" dirty="0">
                <a:latin typeface="Times New Roman" panose="02020603050405020304" pitchFamily="18" charset="0"/>
                <a:cs typeface="Times New Roman" panose="02020603050405020304" pitchFamily="18" charset="0"/>
              </a:rPr>
              <a:t> </a:t>
            </a:r>
          </a:p>
          <a:p>
            <a:pPr marL="228600" indent="-228600">
              <a:buFontTx/>
              <a:buAutoNum type="arabicPeriod"/>
            </a:pPr>
            <a:r>
              <a:rPr lang="en-US" sz="900" dirty="0">
                <a:latin typeface="Times New Roman" panose="02020603050405020304" pitchFamily="18" charset="0"/>
                <a:cs typeface="Times New Roman" panose="02020603050405020304" pitchFamily="18" charset="0"/>
              </a:rPr>
              <a:t>Update METRICS_JOB_DETAILS set ‘COMPLETE” status</a:t>
            </a:r>
          </a:p>
        </p:txBody>
      </p:sp>
      <p:sp>
        <p:nvSpPr>
          <p:cNvPr id="105" name="TextBox 104"/>
          <p:cNvSpPr txBox="1"/>
          <p:nvPr/>
        </p:nvSpPr>
        <p:spPr>
          <a:xfrm>
            <a:off x="99985" y="4396689"/>
            <a:ext cx="1450519" cy="584775"/>
          </a:xfrm>
          <a:prstGeom prst="rect">
            <a:avLst/>
          </a:prstGeom>
          <a:noFill/>
          <a:ln>
            <a:solidFill>
              <a:schemeClr val="tx1"/>
            </a:solidFill>
          </a:ln>
        </p:spPr>
        <p:txBody>
          <a:bodyPr wrap="square" rtlCol="0">
            <a:spAutoFit/>
          </a:bodyPr>
          <a:lstStyle/>
          <a:p>
            <a:r>
              <a:rPr lang="en-US" sz="800" b="1" u="sng" dirty="0"/>
              <a:t>Metrics Collection Tables</a:t>
            </a:r>
          </a:p>
          <a:p>
            <a:r>
              <a:rPr lang="en-US" sz="800" dirty="0" err="1"/>
              <a:t>metrics_requests</a:t>
            </a:r>
            <a:endParaRPr lang="en-US" sz="800" dirty="0"/>
          </a:p>
          <a:p>
            <a:r>
              <a:rPr lang="en-US" sz="800" dirty="0" err="1"/>
              <a:t>metrics_resources_usage</a:t>
            </a:r>
            <a:endParaRPr lang="en-US" sz="800" dirty="0"/>
          </a:p>
          <a:p>
            <a:r>
              <a:rPr lang="en-US" sz="800" dirty="0" err="1"/>
              <a:t>metrics_sessions</a:t>
            </a:r>
            <a:endParaRPr lang="en-US" sz="800" dirty="0"/>
          </a:p>
        </p:txBody>
      </p:sp>
      <p:sp>
        <p:nvSpPr>
          <p:cNvPr id="106" name="TextBox 105"/>
          <p:cNvSpPr txBox="1"/>
          <p:nvPr/>
        </p:nvSpPr>
        <p:spPr>
          <a:xfrm>
            <a:off x="93543" y="3363085"/>
            <a:ext cx="3174443" cy="830997"/>
          </a:xfrm>
          <a:prstGeom prst="rect">
            <a:avLst/>
          </a:prstGeom>
          <a:noFill/>
          <a:ln>
            <a:solidFill>
              <a:schemeClr val="tx1"/>
            </a:solidFill>
          </a:ln>
        </p:spPr>
        <p:txBody>
          <a:bodyPr wrap="square" rtlCol="0">
            <a:spAutoFit/>
          </a:bodyPr>
          <a:lstStyle/>
          <a:p>
            <a:r>
              <a:rPr lang="en-US" sz="800" b="1" u="sng" dirty="0"/>
              <a:t>Supporting Tables</a:t>
            </a:r>
          </a:p>
          <a:p>
            <a:r>
              <a:rPr lang="en-US" sz="800" dirty="0">
                <a:solidFill>
                  <a:schemeClr val="tx2">
                    <a:lumMod val="75000"/>
                  </a:schemeClr>
                </a:solidFill>
              </a:rPr>
              <a:t>METRICS_JOB_DETAILS</a:t>
            </a:r>
            <a:r>
              <a:rPr lang="en-US" sz="800" dirty="0"/>
              <a:t> </a:t>
            </a:r>
            <a:r>
              <a:rPr lang="mr-IN" sz="800" dirty="0"/>
              <a:t>–</a:t>
            </a:r>
            <a:r>
              <a:rPr lang="en-US" sz="800" dirty="0"/>
              <a:t> log data transfer progress </a:t>
            </a:r>
            <a:r>
              <a:rPr lang="en-US" sz="800" dirty="0">
                <a:solidFill>
                  <a:schemeClr val="tx2">
                    <a:lumMod val="75000"/>
                  </a:schemeClr>
                </a:solidFill>
              </a:rPr>
              <a:t>METRICS_JOB_FILTERS</a:t>
            </a:r>
            <a:r>
              <a:rPr lang="en-US" sz="800" dirty="0"/>
              <a:t> </a:t>
            </a:r>
            <a:r>
              <a:rPr lang="mr-IN" sz="800" dirty="0"/>
              <a:t>–</a:t>
            </a:r>
            <a:r>
              <a:rPr lang="en-US" sz="800" dirty="0"/>
              <a:t> lookup filters</a:t>
            </a:r>
          </a:p>
          <a:p>
            <a:r>
              <a:rPr lang="en-US" sz="800" dirty="0">
                <a:solidFill>
                  <a:schemeClr val="tx2">
                    <a:lumMod val="75000"/>
                  </a:schemeClr>
                </a:solidFill>
              </a:rPr>
              <a:t>METRICS_JOB_ENVIRONMENTS</a:t>
            </a:r>
            <a:r>
              <a:rPr lang="en-US" sz="800" dirty="0"/>
              <a:t> </a:t>
            </a:r>
            <a:r>
              <a:rPr lang="mr-IN" sz="800" dirty="0"/>
              <a:t>–</a:t>
            </a:r>
            <a:r>
              <a:rPr lang="en-US" sz="800" dirty="0"/>
              <a:t> lookup environments</a:t>
            </a:r>
          </a:p>
          <a:p>
            <a:r>
              <a:rPr lang="en-US" sz="800" dirty="0">
                <a:solidFill>
                  <a:schemeClr val="tx2">
                    <a:lumMod val="75000"/>
                  </a:schemeClr>
                </a:solidFill>
              </a:rPr>
              <a:t>METRICS_ALL_USERS</a:t>
            </a:r>
            <a:r>
              <a:rPr lang="en-US" sz="800" dirty="0"/>
              <a:t> </a:t>
            </a:r>
            <a:r>
              <a:rPr lang="mr-IN" sz="800" dirty="0"/>
              <a:t>–</a:t>
            </a:r>
            <a:r>
              <a:rPr lang="en-US" sz="800" dirty="0"/>
              <a:t> lookup DV users</a:t>
            </a:r>
          </a:p>
          <a:p>
            <a:r>
              <a:rPr lang="en-US" sz="800" dirty="0">
                <a:solidFill>
                  <a:schemeClr val="tx2">
                    <a:lumMod val="75000"/>
                  </a:schemeClr>
                </a:solidFill>
              </a:rPr>
              <a:t>METRICS_ALL_RESOURCES</a:t>
            </a:r>
            <a:r>
              <a:rPr lang="en-US" sz="800" dirty="0"/>
              <a:t> </a:t>
            </a:r>
            <a:r>
              <a:rPr lang="mr-IN" sz="800" dirty="0"/>
              <a:t>–</a:t>
            </a:r>
            <a:r>
              <a:rPr lang="en-US" sz="800" dirty="0"/>
              <a:t> lookup DV resources</a:t>
            </a:r>
          </a:p>
        </p:txBody>
      </p:sp>
      <p:sp>
        <p:nvSpPr>
          <p:cNvPr id="107" name="TextBox 106"/>
          <p:cNvSpPr txBox="1"/>
          <p:nvPr/>
        </p:nvSpPr>
        <p:spPr>
          <a:xfrm>
            <a:off x="1678650" y="4396688"/>
            <a:ext cx="1581386" cy="584775"/>
          </a:xfrm>
          <a:prstGeom prst="rect">
            <a:avLst/>
          </a:prstGeom>
          <a:noFill/>
          <a:ln>
            <a:solidFill>
              <a:schemeClr val="tx1"/>
            </a:solidFill>
          </a:ln>
        </p:spPr>
        <p:txBody>
          <a:bodyPr wrap="square" rtlCol="0">
            <a:spAutoFit/>
          </a:bodyPr>
          <a:lstStyle/>
          <a:p>
            <a:r>
              <a:rPr lang="en-US" sz="800" b="1" u="sng" dirty="0"/>
              <a:t>Metrics Data Mart Tables</a:t>
            </a:r>
          </a:p>
          <a:p>
            <a:r>
              <a:rPr lang="en-US" sz="800" dirty="0" err="1"/>
              <a:t>metrics_requests_hist</a:t>
            </a:r>
            <a:endParaRPr lang="en-US" sz="800" dirty="0"/>
          </a:p>
          <a:p>
            <a:r>
              <a:rPr lang="en-US" sz="800" dirty="0" err="1"/>
              <a:t>metrics_resources_usage_hist</a:t>
            </a:r>
            <a:endParaRPr lang="en-US" sz="800" dirty="0"/>
          </a:p>
          <a:p>
            <a:r>
              <a:rPr lang="en-US" sz="800" dirty="0" err="1"/>
              <a:t>metrics_sessions_hist</a:t>
            </a:r>
            <a:endParaRPr lang="en-US" sz="800" dirty="0"/>
          </a:p>
        </p:txBody>
      </p:sp>
      <p:cxnSp>
        <p:nvCxnSpPr>
          <p:cNvPr id="108" name="Straight Arrow Connector 107"/>
          <p:cNvCxnSpPr>
            <a:cxnSpLocks/>
            <a:stCxn id="4" idx="3"/>
          </p:cNvCxnSpPr>
          <p:nvPr/>
        </p:nvCxnSpPr>
        <p:spPr>
          <a:xfrm flipV="1">
            <a:off x="2864563" y="917838"/>
            <a:ext cx="538469" cy="1620357"/>
          </a:xfrm>
          <a:prstGeom prst="straightConnector1">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13958" y="2460733"/>
            <a:ext cx="850605" cy="154923"/>
          </a:xfrm>
          <a:prstGeom prst="rect">
            <a:avLst/>
          </a:prstGeom>
          <a:noFill/>
          <a:ln w="19050" cmpd="sng">
            <a:solidFill>
              <a:schemeClr val="accent5"/>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2089187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79A038-573F-4540-BB8F-22053081E82F}"/>
              </a:ext>
            </a:extLst>
          </p:cNvPr>
          <p:cNvPicPr>
            <a:picLocks noChangeAspect="1"/>
          </p:cNvPicPr>
          <p:nvPr/>
        </p:nvPicPr>
        <p:blipFill>
          <a:blip r:embed="rId3"/>
          <a:stretch>
            <a:fillRect/>
          </a:stretch>
        </p:blipFill>
        <p:spPr>
          <a:xfrm>
            <a:off x="32542" y="846265"/>
            <a:ext cx="3266438" cy="2518946"/>
          </a:xfrm>
          <a:prstGeom prst="rect">
            <a:avLst/>
          </a:prstGeom>
        </p:spPr>
      </p:pic>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Data Transfer Logic (cont.)</a:t>
            </a:r>
            <a:endParaRPr lang="en-US" sz="1275" dirty="0">
              <a:solidFill>
                <a:schemeClr val="bg1"/>
              </a:solidFill>
            </a:endParaRPr>
          </a:p>
        </p:txBody>
      </p:sp>
      <p:sp>
        <p:nvSpPr>
          <p:cNvPr id="106" name="TextBox 105"/>
          <p:cNvSpPr txBox="1"/>
          <p:nvPr/>
        </p:nvSpPr>
        <p:spPr>
          <a:xfrm>
            <a:off x="3596716" y="2890006"/>
            <a:ext cx="2871620" cy="830997"/>
          </a:xfrm>
          <a:prstGeom prst="rect">
            <a:avLst/>
          </a:prstGeom>
          <a:noFill/>
          <a:ln>
            <a:solidFill>
              <a:schemeClr val="tx1"/>
            </a:solidFill>
          </a:ln>
        </p:spPr>
        <p:txBody>
          <a:bodyPr wrap="square" rtlCol="0">
            <a:spAutoFit/>
          </a:bodyPr>
          <a:lstStyle/>
          <a:p>
            <a:r>
              <a:rPr lang="en-US" sz="800" b="1" u="sng" dirty="0"/>
              <a:t>Supporting Tables</a:t>
            </a:r>
          </a:p>
          <a:p>
            <a:r>
              <a:rPr lang="en-US" sz="800" dirty="0">
                <a:solidFill>
                  <a:schemeClr val="tx2">
                    <a:lumMod val="75000"/>
                  </a:schemeClr>
                </a:solidFill>
              </a:rPr>
              <a:t>METRICS_JOB_DETAILS</a:t>
            </a:r>
            <a:r>
              <a:rPr lang="en-US" sz="800" dirty="0"/>
              <a:t> </a:t>
            </a:r>
            <a:r>
              <a:rPr lang="mr-IN" sz="800" dirty="0"/>
              <a:t>–</a:t>
            </a:r>
            <a:r>
              <a:rPr lang="en-US" sz="800" dirty="0"/>
              <a:t> log data transfer progress </a:t>
            </a:r>
            <a:r>
              <a:rPr lang="en-US" sz="800" dirty="0">
                <a:solidFill>
                  <a:schemeClr val="tx2">
                    <a:lumMod val="75000"/>
                  </a:schemeClr>
                </a:solidFill>
              </a:rPr>
              <a:t>METRICS_JOB_FILTERS</a:t>
            </a:r>
            <a:r>
              <a:rPr lang="en-US" sz="800" dirty="0"/>
              <a:t> </a:t>
            </a:r>
            <a:r>
              <a:rPr lang="mr-IN" sz="800" dirty="0"/>
              <a:t>–</a:t>
            </a:r>
            <a:r>
              <a:rPr lang="en-US" sz="800" dirty="0"/>
              <a:t> lookup filters</a:t>
            </a:r>
          </a:p>
          <a:p>
            <a:r>
              <a:rPr lang="en-US" sz="800" dirty="0">
                <a:solidFill>
                  <a:schemeClr val="tx2">
                    <a:lumMod val="75000"/>
                  </a:schemeClr>
                </a:solidFill>
              </a:rPr>
              <a:t>METRICS_JOB_ENVIRONMENTS</a:t>
            </a:r>
            <a:r>
              <a:rPr lang="en-US" sz="800" dirty="0"/>
              <a:t> </a:t>
            </a:r>
            <a:r>
              <a:rPr lang="mr-IN" sz="800" dirty="0"/>
              <a:t>–</a:t>
            </a:r>
            <a:r>
              <a:rPr lang="en-US" sz="800" dirty="0"/>
              <a:t> lookup environments</a:t>
            </a:r>
          </a:p>
          <a:p>
            <a:r>
              <a:rPr lang="en-US" sz="800" dirty="0">
                <a:solidFill>
                  <a:schemeClr val="tx2">
                    <a:lumMod val="75000"/>
                  </a:schemeClr>
                </a:solidFill>
              </a:rPr>
              <a:t>METRICS_ALL_USERS</a:t>
            </a:r>
            <a:r>
              <a:rPr lang="en-US" sz="800" dirty="0"/>
              <a:t> </a:t>
            </a:r>
            <a:r>
              <a:rPr lang="mr-IN" sz="800" dirty="0"/>
              <a:t>–</a:t>
            </a:r>
            <a:r>
              <a:rPr lang="en-US" sz="800" dirty="0"/>
              <a:t> lookup DV users</a:t>
            </a:r>
          </a:p>
          <a:p>
            <a:r>
              <a:rPr lang="en-US" sz="800" dirty="0">
                <a:solidFill>
                  <a:schemeClr val="tx2">
                    <a:lumMod val="75000"/>
                  </a:schemeClr>
                </a:solidFill>
              </a:rPr>
              <a:t>METRICS_ALL_RESOURCES</a:t>
            </a:r>
            <a:r>
              <a:rPr lang="en-US" sz="800" dirty="0"/>
              <a:t> </a:t>
            </a:r>
            <a:r>
              <a:rPr lang="mr-IN" sz="800" dirty="0"/>
              <a:t>–</a:t>
            </a:r>
            <a:r>
              <a:rPr lang="en-US" sz="800" dirty="0"/>
              <a:t> lookup DV resources</a:t>
            </a:r>
          </a:p>
        </p:txBody>
      </p:sp>
      <p:sp>
        <p:nvSpPr>
          <p:cNvPr id="107" name="TextBox 106"/>
          <p:cNvSpPr txBox="1"/>
          <p:nvPr/>
        </p:nvSpPr>
        <p:spPr>
          <a:xfrm>
            <a:off x="6530108" y="2890006"/>
            <a:ext cx="1820003" cy="830997"/>
          </a:xfrm>
          <a:prstGeom prst="rect">
            <a:avLst/>
          </a:prstGeom>
          <a:noFill/>
          <a:ln>
            <a:solidFill>
              <a:schemeClr val="tx1"/>
            </a:solidFill>
          </a:ln>
        </p:spPr>
        <p:txBody>
          <a:bodyPr wrap="square" rtlCol="0">
            <a:spAutoFit/>
          </a:bodyPr>
          <a:lstStyle/>
          <a:p>
            <a:r>
              <a:rPr lang="en-US" sz="800" b="1" u="sng" dirty="0"/>
              <a:t>Metrics Data Mart History Tables</a:t>
            </a:r>
          </a:p>
          <a:p>
            <a:r>
              <a:rPr lang="en-US" sz="800" dirty="0" err="1"/>
              <a:t>metrics_sessions_hist</a:t>
            </a:r>
            <a:endParaRPr lang="en-US" sz="800" dirty="0"/>
          </a:p>
          <a:p>
            <a:endParaRPr lang="en-US" sz="800" dirty="0"/>
          </a:p>
          <a:p>
            <a:r>
              <a:rPr lang="en-US" sz="800" dirty="0" err="1"/>
              <a:t>metrics_resources_usage_hist</a:t>
            </a:r>
            <a:endParaRPr lang="en-US" sz="800" dirty="0"/>
          </a:p>
          <a:p>
            <a:endParaRPr lang="en-US" sz="800" dirty="0"/>
          </a:p>
          <a:p>
            <a:r>
              <a:rPr lang="en-US" sz="800" dirty="0" err="1"/>
              <a:t>metrics_requests_hist</a:t>
            </a:r>
            <a:endParaRPr lang="en-US" sz="800" dirty="0"/>
          </a:p>
        </p:txBody>
      </p:sp>
      <p:cxnSp>
        <p:nvCxnSpPr>
          <p:cNvPr id="108" name="Straight Arrow Connector 107"/>
          <p:cNvCxnSpPr>
            <a:cxnSpLocks/>
            <a:stCxn id="4" idx="3"/>
            <a:endCxn id="55" idx="1"/>
          </p:cNvCxnSpPr>
          <p:nvPr/>
        </p:nvCxnSpPr>
        <p:spPr>
          <a:xfrm flipV="1">
            <a:off x="2864563" y="2589462"/>
            <a:ext cx="411269" cy="36509"/>
          </a:xfrm>
          <a:prstGeom prst="straightConnector1">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13958" y="2548509"/>
            <a:ext cx="850605" cy="154923"/>
          </a:xfrm>
          <a:prstGeom prst="rect">
            <a:avLst/>
          </a:prstGeom>
          <a:noFill/>
          <a:ln w="19050" cmpd="sng">
            <a:solidFill>
              <a:schemeClr val="accent5"/>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0" name="Text Box 13">
            <a:extLst>
              <a:ext uri="{FF2B5EF4-FFF2-40B4-BE49-F238E27FC236}">
                <a16:creationId xmlns:a16="http://schemas.microsoft.com/office/drawing/2014/main" id="{5422D093-4448-5C4A-9387-721198CD80CA}"/>
              </a:ext>
            </a:extLst>
          </p:cNvPr>
          <p:cNvSpPr txBox="1"/>
          <p:nvPr/>
        </p:nvSpPr>
        <p:spPr>
          <a:xfrm>
            <a:off x="3635011" y="2544898"/>
            <a:ext cx="1289202" cy="18923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50" dirty="0">
                <a:effectLst/>
                <a:latin typeface="Times New Roman" panose="02020603050405020304" pitchFamily="18" charset="0"/>
                <a:ea typeface="Times New Roman" panose="02020603050405020304" pitchFamily="18" charset="0"/>
              </a:rPr>
              <a:t>Logging Tablespace [Oracle]</a:t>
            </a:r>
            <a:endParaRPr lang="en-US" sz="1200" dirty="0">
              <a:effectLst/>
              <a:latin typeface="Times New Roman" panose="02020603050405020304" pitchFamily="18" charset="0"/>
              <a:ea typeface="Times New Roman" panose="02020603050405020304" pitchFamily="18" charset="0"/>
            </a:endParaRPr>
          </a:p>
        </p:txBody>
      </p:sp>
      <p:sp>
        <p:nvSpPr>
          <p:cNvPr id="11" name="Text Box 20">
            <a:extLst>
              <a:ext uri="{FF2B5EF4-FFF2-40B4-BE49-F238E27FC236}">
                <a16:creationId xmlns:a16="http://schemas.microsoft.com/office/drawing/2014/main" id="{FD4BF36B-6A34-7944-92B7-57AF4DDDF42E}"/>
              </a:ext>
            </a:extLst>
          </p:cNvPr>
          <p:cNvSpPr txBox="1"/>
          <p:nvPr/>
        </p:nvSpPr>
        <p:spPr>
          <a:xfrm>
            <a:off x="3680609" y="999399"/>
            <a:ext cx="1280359" cy="21018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50" dirty="0">
                <a:effectLst/>
                <a:latin typeface="Times New Roman" panose="02020603050405020304" pitchFamily="18" charset="0"/>
                <a:ea typeface="Times New Roman" panose="02020603050405020304" pitchFamily="18" charset="0"/>
              </a:rPr>
              <a:t>No Logging Tablespace [Oracle]</a:t>
            </a:r>
            <a:endParaRPr lang="en-US" sz="1200" dirty="0">
              <a:effectLst/>
              <a:latin typeface="Times New Roman" panose="02020603050405020304" pitchFamily="18" charset="0"/>
              <a:ea typeface="Times New Roman" panose="02020603050405020304" pitchFamily="18" charset="0"/>
            </a:endParaRPr>
          </a:p>
        </p:txBody>
      </p:sp>
      <p:sp>
        <p:nvSpPr>
          <p:cNvPr id="28" name="TextBox 27">
            <a:extLst>
              <a:ext uri="{FF2B5EF4-FFF2-40B4-BE49-F238E27FC236}">
                <a16:creationId xmlns:a16="http://schemas.microsoft.com/office/drawing/2014/main" id="{B1AAEA9D-BD36-B446-A74B-B61301817B77}"/>
              </a:ext>
            </a:extLst>
          </p:cNvPr>
          <p:cNvSpPr txBox="1"/>
          <p:nvPr/>
        </p:nvSpPr>
        <p:spPr>
          <a:xfrm>
            <a:off x="3595937" y="1394148"/>
            <a:ext cx="1450519" cy="584775"/>
          </a:xfrm>
          <a:prstGeom prst="rect">
            <a:avLst/>
          </a:prstGeom>
          <a:noFill/>
          <a:ln>
            <a:solidFill>
              <a:schemeClr val="tx1"/>
            </a:solidFill>
          </a:ln>
        </p:spPr>
        <p:txBody>
          <a:bodyPr wrap="square" rtlCol="0">
            <a:spAutoFit/>
          </a:bodyPr>
          <a:lstStyle/>
          <a:p>
            <a:r>
              <a:rPr lang="en-US" sz="800" b="1" u="sng" dirty="0"/>
              <a:t>Metrics Collection Tables</a:t>
            </a:r>
          </a:p>
          <a:p>
            <a:r>
              <a:rPr lang="en-US" sz="800" dirty="0" err="1"/>
              <a:t>metrics_requests</a:t>
            </a:r>
            <a:endParaRPr lang="en-US" sz="800" dirty="0"/>
          </a:p>
          <a:p>
            <a:r>
              <a:rPr lang="en-US" sz="800" dirty="0" err="1"/>
              <a:t>metrics_resources_usage</a:t>
            </a:r>
            <a:endParaRPr lang="en-US" sz="800" dirty="0"/>
          </a:p>
          <a:p>
            <a:r>
              <a:rPr lang="en-US" sz="800" dirty="0" err="1"/>
              <a:t>metrics_sessions</a:t>
            </a:r>
            <a:endParaRPr lang="en-US" sz="800" dirty="0"/>
          </a:p>
        </p:txBody>
      </p:sp>
      <p:sp>
        <p:nvSpPr>
          <p:cNvPr id="29" name="TextBox 28">
            <a:extLst>
              <a:ext uri="{FF2B5EF4-FFF2-40B4-BE49-F238E27FC236}">
                <a16:creationId xmlns:a16="http://schemas.microsoft.com/office/drawing/2014/main" id="{B5D3BD08-D8BA-B64B-AAD6-CD695BE3CD77}"/>
              </a:ext>
            </a:extLst>
          </p:cNvPr>
          <p:cNvSpPr txBox="1"/>
          <p:nvPr/>
        </p:nvSpPr>
        <p:spPr>
          <a:xfrm>
            <a:off x="5731222" y="1394146"/>
            <a:ext cx="1594321" cy="584775"/>
          </a:xfrm>
          <a:prstGeom prst="rect">
            <a:avLst/>
          </a:prstGeom>
          <a:noFill/>
          <a:ln>
            <a:solidFill>
              <a:schemeClr val="tx1"/>
            </a:solidFill>
          </a:ln>
        </p:spPr>
        <p:txBody>
          <a:bodyPr wrap="square" rtlCol="0">
            <a:spAutoFit/>
          </a:bodyPr>
          <a:lstStyle/>
          <a:p>
            <a:r>
              <a:rPr lang="en-US" sz="800" b="1" u="sng" dirty="0"/>
              <a:t>Metrics Stage Tables</a:t>
            </a:r>
          </a:p>
          <a:p>
            <a:r>
              <a:rPr lang="en-US" sz="800" dirty="0" err="1"/>
              <a:t>metrics_requests_stg</a:t>
            </a:r>
            <a:endParaRPr lang="en-US" sz="800" dirty="0"/>
          </a:p>
          <a:p>
            <a:r>
              <a:rPr lang="en-US" sz="800" dirty="0" err="1"/>
              <a:t>metrics_resources_usage_stg</a:t>
            </a:r>
            <a:endParaRPr lang="en-US" sz="800" dirty="0"/>
          </a:p>
          <a:p>
            <a:r>
              <a:rPr lang="en-US" sz="800" dirty="0" err="1"/>
              <a:t>metrics_sessions_stg</a:t>
            </a:r>
            <a:endParaRPr lang="en-US" sz="800" dirty="0"/>
          </a:p>
        </p:txBody>
      </p:sp>
      <p:sp>
        <p:nvSpPr>
          <p:cNvPr id="6" name="Rounded Rectangle 5">
            <a:extLst>
              <a:ext uri="{FF2B5EF4-FFF2-40B4-BE49-F238E27FC236}">
                <a16:creationId xmlns:a16="http://schemas.microsoft.com/office/drawing/2014/main" id="{2BC278CD-E28F-6340-8ACA-3705F761B2FD}"/>
              </a:ext>
            </a:extLst>
          </p:cNvPr>
          <p:cNvSpPr/>
          <p:nvPr/>
        </p:nvSpPr>
        <p:spPr>
          <a:xfrm>
            <a:off x="3475068" y="1225165"/>
            <a:ext cx="3952803" cy="972739"/>
          </a:xfrm>
          <a:prstGeom prst="round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noFill/>
            </a:endParaRPr>
          </a:p>
        </p:txBody>
      </p:sp>
      <p:cxnSp>
        <p:nvCxnSpPr>
          <p:cNvPr id="8" name="Straight Arrow Connector 7">
            <a:extLst>
              <a:ext uri="{FF2B5EF4-FFF2-40B4-BE49-F238E27FC236}">
                <a16:creationId xmlns:a16="http://schemas.microsoft.com/office/drawing/2014/main" id="{BFE83117-15D6-274E-A6F7-9C81289F036B}"/>
              </a:ext>
            </a:extLst>
          </p:cNvPr>
          <p:cNvCxnSpPr>
            <a:cxnSpLocks/>
          </p:cNvCxnSpPr>
          <p:nvPr/>
        </p:nvCxnSpPr>
        <p:spPr>
          <a:xfrm>
            <a:off x="4531214" y="1617116"/>
            <a:ext cx="12897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5A31701-8930-C848-A39A-966EDB826C3E}"/>
              </a:ext>
            </a:extLst>
          </p:cNvPr>
          <p:cNvCxnSpPr>
            <a:cxnSpLocks/>
          </p:cNvCxnSpPr>
          <p:nvPr/>
        </p:nvCxnSpPr>
        <p:spPr>
          <a:xfrm>
            <a:off x="4890411" y="1743392"/>
            <a:ext cx="93053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E2D68899-E99D-5A4A-A986-F48256269AA6}"/>
              </a:ext>
            </a:extLst>
          </p:cNvPr>
          <p:cNvCxnSpPr>
            <a:cxnSpLocks/>
          </p:cNvCxnSpPr>
          <p:nvPr/>
        </p:nvCxnSpPr>
        <p:spPr>
          <a:xfrm>
            <a:off x="4531214" y="1877864"/>
            <a:ext cx="12897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Text Box 20">
            <a:extLst>
              <a:ext uri="{FF2B5EF4-FFF2-40B4-BE49-F238E27FC236}">
                <a16:creationId xmlns:a16="http://schemas.microsoft.com/office/drawing/2014/main" id="{D05F7019-91B1-DD41-A8BA-D0222BC0FD14}"/>
              </a:ext>
            </a:extLst>
          </p:cNvPr>
          <p:cNvSpPr txBox="1"/>
          <p:nvPr/>
        </p:nvSpPr>
        <p:spPr>
          <a:xfrm>
            <a:off x="4970491" y="1465971"/>
            <a:ext cx="760730"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spcBef>
                <a:spcPts val="0"/>
              </a:spcBef>
              <a:spcAft>
                <a:spcPts val="0"/>
              </a:spcAft>
            </a:pPr>
            <a:r>
              <a:rPr lang="en-US" sz="600" dirty="0">
                <a:effectLst/>
                <a:latin typeface="Times New Roman" panose="02020603050405020304" pitchFamily="18" charset="0"/>
                <a:ea typeface="Times New Roman" panose="02020603050405020304" pitchFamily="18" charset="0"/>
              </a:rPr>
              <a:t>INS / UPD / DEL</a:t>
            </a:r>
            <a:endParaRPr lang="en-US" sz="1100" dirty="0">
              <a:effectLst/>
              <a:latin typeface="Times New Roman" panose="02020603050405020304" pitchFamily="18" charset="0"/>
              <a:ea typeface="Times New Roman" panose="02020603050405020304" pitchFamily="18" charset="0"/>
            </a:endParaRPr>
          </a:p>
        </p:txBody>
      </p:sp>
      <p:sp>
        <p:nvSpPr>
          <p:cNvPr id="42" name="Text Box 20">
            <a:extLst>
              <a:ext uri="{FF2B5EF4-FFF2-40B4-BE49-F238E27FC236}">
                <a16:creationId xmlns:a16="http://schemas.microsoft.com/office/drawing/2014/main" id="{8472A912-388C-254D-AE76-90A600274602}"/>
              </a:ext>
            </a:extLst>
          </p:cNvPr>
          <p:cNvSpPr txBox="1"/>
          <p:nvPr/>
        </p:nvSpPr>
        <p:spPr>
          <a:xfrm>
            <a:off x="4970490" y="1604682"/>
            <a:ext cx="760731"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spcBef>
                <a:spcPts val="0"/>
              </a:spcBef>
              <a:spcAft>
                <a:spcPts val="0"/>
              </a:spcAft>
            </a:pPr>
            <a:r>
              <a:rPr lang="en-US" sz="600" dirty="0">
                <a:effectLst/>
                <a:latin typeface="Times New Roman" panose="02020603050405020304" pitchFamily="18" charset="0"/>
                <a:ea typeface="Times New Roman" panose="02020603050405020304" pitchFamily="18" charset="0"/>
              </a:rPr>
              <a:t>INS / UPD</a:t>
            </a:r>
            <a:endParaRPr lang="en-US" sz="1100" dirty="0">
              <a:effectLst/>
              <a:latin typeface="Times New Roman" panose="02020603050405020304" pitchFamily="18" charset="0"/>
              <a:ea typeface="Times New Roman" panose="02020603050405020304" pitchFamily="18" charset="0"/>
            </a:endParaRPr>
          </a:p>
        </p:txBody>
      </p:sp>
      <p:sp>
        <p:nvSpPr>
          <p:cNvPr id="43" name="Text Box 20">
            <a:extLst>
              <a:ext uri="{FF2B5EF4-FFF2-40B4-BE49-F238E27FC236}">
                <a16:creationId xmlns:a16="http://schemas.microsoft.com/office/drawing/2014/main" id="{78863B78-18C6-B048-A00D-A22AAA6EBC9D}"/>
              </a:ext>
            </a:extLst>
          </p:cNvPr>
          <p:cNvSpPr txBox="1"/>
          <p:nvPr/>
        </p:nvSpPr>
        <p:spPr>
          <a:xfrm>
            <a:off x="4978815" y="1739294"/>
            <a:ext cx="752406"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spcBef>
                <a:spcPts val="0"/>
              </a:spcBef>
              <a:spcAft>
                <a:spcPts val="0"/>
              </a:spcAft>
            </a:pPr>
            <a:r>
              <a:rPr lang="en-US" sz="600" dirty="0">
                <a:effectLst/>
                <a:latin typeface="Times New Roman" panose="02020603050405020304" pitchFamily="18" charset="0"/>
                <a:ea typeface="Times New Roman" panose="02020603050405020304" pitchFamily="18" charset="0"/>
              </a:rPr>
              <a:t>INS / UPD</a:t>
            </a:r>
            <a:endParaRPr lang="en-US" sz="1100" dirty="0">
              <a:effectLst/>
              <a:latin typeface="Times New Roman" panose="02020603050405020304" pitchFamily="18" charset="0"/>
              <a:ea typeface="Times New Roman" panose="02020603050405020304" pitchFamily="18" charset="0"/>
            </a:endParaRPr>
          </a:p>
        </p:txBody>
      </p:sp>
      <p:sp>
        <p:nvSpPr>
          <p:cNvPr id="52" name="Rounded Rectangle 51">
            <a:extLst>
              <a:ext uri="{FF2B5EF4-FFF2-40B4-BE49-F238E27FC236}">
                <a16:creationId xmlns:a16="http://schemas.microsoft.com/office/drawing/2014/main" id="{3947F6CA-8BA0-DE4D-BAC7-B4E8E0C9E63A}"/>
              </a:ext>
            </a:extLst>
          </p:cNvPr>
          <p:cNvSpPr/>
          <p:nvPr/>
        </p:nvSpPr>
        <p:spPr>
          <a:xfrm>
            <a:off x="3467119" y="2749158"/>
            <a:ext cx="4970910" cy="1204600"/>
          </a:xfrm>
          <a:prstGeom prst="round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noFill/>
            </a:endParaRPr>
          </a:p>
        </p:txBody>
      </p:sp>
      <p:sp>
        <p:nvSpPr>
          <p:cNvPr id="55" name="Left Brace 54">
            <a:extLst>
              <a:ext uri="{FF2B5EF4-FFF2-40B4-BE49-F238E27FC236}">
                <a16:creationId xmlns:a16="http://schemas.microsoft.com/office/drawing/2014/main" id="{DD72B3C0-8A8C-D34A-959D-A337338FC036}"/>
              </a:ext>
            </a:extLst>
          </p:cNvPr>
          <p:cNvSpPr/>
          <p:nvPr/>
        </p:nvSpPr>
        <p:spPr>
          <a:xfrm>
            <a:off x="3275832" y="1225165"/>
            <a:ext cx="199236" cy="2728593"/>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grpSp>
        <p:nvGrpSpPr>
          <p:cNvPr id="82" name="Group 81">
            <a:extLst>
              <a:ext uri="{FF2B5EF4-FFF2-40B4-BE49-F238E27FC236}">
                <a16:creationId xmlns:a16="http://schemas.microsoft.com/office/drawing/2014/main" id="{B4101C12-C6AE-7E43-AE28-26F165530393}"/>
              </a:ext>
            </a:extLst>
          </p:cNvPr>
          <p:cNvGrpSpPr/>
          <p:nvPr/>
        </p:nvGrpSpPr>
        <p:grpSpPr>
          <a:xfrm>
            <a:off x="6825666" y="1872783"/>
            <a:ext cx="1860063" cy="1308141"/>
            <a:chOff x="6825666" y="1872783"/>
            <a:chExt cx="1860063" cy="1308141"/>
          </a:xfrm>
        </p:grpSpPr>
        <p:cxnSp>
          <p:nvCxnSpPr>
            <p:cNvPr id="48" name="Straight Arrow Connector 47">
              <a:extLst>
                <a:ext uri="{FF2B5EF4-FFF2-40B4-BE49-F238E27FC236}">
                  <a16:creationId xmlns:a16="http://schemas.microsoft.com/office/drawing/2014/main" id="{5FB5CC2A-7620-2B48-B723-F14E621F177C}"/>
                </a:ext>
              </a:extLst>
            </p:cNvPr>
            <p:cNvCxnSpPr>
              <a:cxnSpLocks/>
            </p:cNvCxnSpPr>
            <p:nvPr/>
          </p:nvCxnSpPr>
          <p:spPr>
            <a:xfrm flipH="1">
              <a:off x="7652539" y="3141888"/>
              <a:ext cx="95155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Text Box 20">
              <a:extLst>
                <a:ext uri="{FF2B5EF4-FFF2-40B4-BE49-F238E27FC236}">
                  <a16:creationId xmlns:a16="http://schemas.microsoft.com/office/drawing/2014/main" id="{F9865C14-857E-6648-A71A-BA7A81B89589}"/>
                </a:ext>
              </a:extLst>
            </p:cNvPr>
            <p:cNvSpPr txBox="1"/>
            <p:nvPr/>
          </p:nvSpPr>
          <p:spPr>
            <a:xfrm>
              <a:off x="8360570" y="2970739"/>
              <a:ext cx="325159"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00" dirty="0">
                  <a:effectLst/>
                  <a:latin typeface="Times New Roman" panose="02020603050405020304" pitchFamily="18" charset="0"/>
                  <a:ea typeface="Times New Roman" panose="02020603050405020304" pitchFamily="18" charset="0"/>
                </a:rPr>
                <a:t>INS </a:t>
              </a:r>
              <a:endParaRPr lang="en-US" sz="1100" dirty="0">
                <a:effectLst/>
                <a:latin typeface="Times New Roman" panose="02020603050405020304" pitchFamily="18" charset="0"/>
                <a:ea typeface="Times New Roman" panose="02020603050405020304" pitchFamily="18" charset="0"/>
              </a:endParaRPr>
            </a:p>
          </p:txBody>
        </p:sp>
        <p:cxnSp>
          <p:nvCxnSpPr>
            <p:cNvPr id="64" name="Straight Connector 63">
              <a:extLst>
                <a:ext uri="{FF2B5EF4-FFF2-40B4-BE49-F238E27FC236}">
                  <a16:creationId xmlns:a16="http://schemas.microsoft.com/office/drawing/2014/main" id="{3CAD99FA-4777-C145-9F61-68706C76F1AC}"/>
                </a:ext>
              </a:extLst>
            </p:cNvPr>
            <p:cNvCxnSpPr>
              <a:cxnSpLocks/>
            </p:cNvCxnSpPr>
            <p:nvPr/>
          </p:nvCxnSpPr>
          <p:spPr>
            <a:xfrm>
              <a:off x="6825666" y="1877864"/>
              <a:ext cx="179571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8EBCEEF4-933D-3142-9367-F9CA406F2DB7}"/>
                </a:ext>
              </a:extLst>
            </p:cNvPr>
            <p:cNvCxnSpPr>
              <a:cxnSpLocks/>
            </p:cNvCxnSpPr>
            <p:nvPr/>
          </p:nvCxnSpPr>
          <p:spPr>
            <a:xfrm>
              <a:off x="8604095" y="1872783"/>
              <a:ext cx="0" cy="126910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86" name="Group 85">
            <a:extLst>
              <a:ext uri="{FF2B5EF4-FFF2-40B4-BE49-F238E27FC236}">
                <a16:creationId xmlns:a16="http://schemas.microsoft.com/office/drawing/2014/main" id="{A3D25263-B5F8-494D-AC99-5E36970CB96D}"/>
              </a:ext>
            </a:extLst>
          </p:cNvPr>
          <p:cNvGrpSpPr/>
          <p:nvPr/>
        </p:nvGrpSpPr>
        <p:grpSpPr>
          <a:xfrm>
            <a:off x="7235587" y="1732645"/>
            <a:ext cx="1504596" cy="1674853"/>
            <a:chOff x="7235587" y="1732645"/>
            <a:chExt cx="1504596" cy="1674853"/>
          </a:xfrm>
        </p:grpSpPr>
        <p:cxnSp>
          <p:nvCxnSpPr>
            <p:cNvPr id="46" name="Straight Arrow Connector 45">
              <a:extLst>
                <a:ext uri="{FF2B5EF4-FFF2-40B4-BE49-F238E27FC236}">
                  <a16:creationId xmlns:a16="http://schemas.microsoft.com/office/drawing/2014/main" id="{099664A2-E210-BE43-8994-FAD7A4999844}"/>
                </a:ext>
              </a:extLst>
            </p:cNvPr>
            <p:cNvCxnSpPr>
              <a:cxnSpLocks/>
            </p:cNvCxnSpPr>
            <p:nvPr/>
          </p:nvCxnSpPr>
          <p:spPr>
            <a:xfrm flipH="1">
              <a:off x="8036164" y="3351458"/>
              <a:ext cx="68840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7C4D6B2B-D3E6-824F-8B1B-60FFF2A70447}"/>
                </a:ext>
              </a:extLst>
            </p:cNvPr>
            <p:cNvCxnSpPr>
              <a:cxnSpLocks/>
            </p:cNvCxnSpPr>
            <p:nvPr/>
          </p:nvCxnSpPr>
          <p:spPr>
            <a:xfrm>
              <a:off x="7235587" y="1746619"/>
              <a:ext cx="1496791" cy="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6FA9D0FD-90C7-0740-A402-926820803497}"/>
                </a:ext>
              </a:extLst>
            </p:cNvPr>
            <p:cNvCxnSpPr>
              <a:cxnSpLocks/>
            </p:cNvCxnSpPr>
            <p:nvPr/>
          </p:nvCxnSpPr>
          <p:spPr>
            <a:xfrm flipH="1">
              <a:off x="8724574" y="1732645"/>
              <a:ext cx="15609" cy="1634414"/>
            </a:xfrm>
            <a:prstGeom prst="line">
              <a:avLst/>
            </a:prstGeom>
          </p:spPr>
          <p:style>
            <a:lnRef idx="2">
              <a:schemeClr val="accent1"/>
            </a:lnRef>
            <a:fillRef idx="0">
              <a:schemeClr val="accent1"/>
            </a:fillRef>
            <a:effectRef idx="1">
              <a:schemeClr val="accent1"/>
            </a:effectRef>
            <a:fontRef idx="minor">
              <a:schemeClr val="tx1"/>
            </a:fontRef>
          </p:style>
        </p:cxnSp>
        <p:sp>
          <p:nvSpPr>
            <p:cNvPr id="84" name="Text Box 20">
              <a:extLst>
                <a:ext uri="{FF2B5EF4-FFF2-40B4-BE49-F238E27FC236}">
                  <a16:creationId xmlns:a16="http://schemas.microsoft.com/office/drawing/2014/main" id="{EF43DC0D-0D34-1A43-822A-F8E6C5418BF4}"/>
                </a:ext>
              </a:extLst>
            </p:cNvPr>
            <p:cNvSpPr txBox="1"/>
            <p:nvPr/>
          </p:nvSpPr>
          <p:spPr>
            <a:xfrm>
              <a:off x="8370146" y="3197313"/>
              <a:ext cx="325159"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00" dirty="0">
                  <a:effectLst/>
                  <a:latin typeface="Times New Roman" panose="02020603050405020304" pitchFamily="18" charset="0"/>
                  <a:ea typeface="Times New Roman" panose="02020603050405020304" pitchFamily="18" charset="0"/>
                </a:rPr>
                <a:t>INS </a:t>
              </a:r>
              <a:endParaRPr lang="en-US" sz="1100" dirty="0">
                <a:effectLst/>
                <a:latin typeface="Times New Roman" panose="02020603050405020304" pitchFamily="18" charset="0"/>
                <a:ea typeface="Times New Roman" panose="02020603050405020304" pitchFamily="18" charset="0"/>
              </a:endParaRPr>
            </a:p>
          </p:txBody>
        </p:sp>
      </p:grpSp>
      <p:grpSp>
        <p:nvGrpSpPr>
          <p:cNvPr id="83" name="Group 82">
            <a:extLst>
              <a:ext uri="{FF2B5EF4-FFF2-40B4-BE49-F238E27FC236}">
                <a16:creationId xmlns:a16="http://schemas.microsoft.com/office/drawing/2014/main" id="{2C850339-DC5D-1146-8BCF-C27B0B0E65DB}"/>
              </a:ext>
            </a:extLst>
          </p:cNvPr>
          <p:cNvGrpSpPr/>
          <p:nvPr/>
        </p:nvGrpSpPr>
        <p:grpSpPr>
          <a:xfrm>
            <a:off x="6835143" y="1617116"/>
            <a:ext cx="2053365" cy="2061630"/>
            <a:chOff x="6835143" y="1617116"/>
            <a:chExt cx="2053365" cy="2061630"/>
          </a:xfrm>
        </p:grpSpPr>
        <p:cxnSp>
          <p:nvCxnSpPr>
            <p:cNvPr id="44" name="Straight Arrow Connector 43">
              <a:extLst>
                <a:ext uri="{FF2B5EF4-FFF2-40B4-BE49-F238E27FC236}">
                  <a16:creationId xmlns:a16="http://schemas.microsoft.com/office/drawing/2014/main" id="{4C8D9504-7A7A-124F-A5B1-2881F666A410}"/>
                </a:ext>
              </a:extLst>
            </p:cNvPr>
            <p:cNvCxnSpPr>
              <a:cxnSpLocks/>
            </p:cNvCxnSpPr>
            <p:nvPr/>
          </p:nvCxnSpPr>
          <p:spPr>
            <a:xfrm flipH="1">
              <a:off x="7627727" y="3614004"/>
              <a:ext cx="126077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99495616-B6CB-294F-8BF1-32FC398C67A3}"/>
                </a:ext>
              </a:extLst>
            </p:cNvPr>
            <p:cNvCxnSpPr/>
            <p:nvPr/>
          </p:nvCxnSpPr>
          <p:spPr>
            <a:xfrm>
              <a:off x="6835143" y="1625837"/>
              <a:ext cx="205336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AB9D64E6-5A50-6645-93EB-E8EC30E5C0B5}"/>
                </a:ext>
              </a:extLst>
            </p:cNvPr>
            <p:cNvCxnSpPr>
              <a:cxnSpLocks/>
            </p:cNvCxnSpPr>
            <p:nvPr/>
          </p:nvCxnSpPr>
          <p:spPr>
            <a:xfrm flipH="1">
              <a:off x="8877016" y="1617116"/>
              <a:ext cx="11492" cy="1996888"/>
            </a:xfrm>
            <a:prstGeom prst="line">
              <a:avLst/>
            </a:prstGeom>
          </p:spPr>
          <p:style>
            <a:lnRef idx="2">
              <a:schemeClr val="accent1"/>
            </a:lnRef>
            <a:fillRef idx="0">
              <a:schemeClr val="accent1"/>
            </a:fillRef>
            <a:effectRef idx="1">
              <a:schemeClr val="accent1"/>
            </a:effectRef>
            <a:fontRef idx="minor">
              <a:schemeClr val="tx1"/>
            </a:fontRef>
          </p:style>
        </p:cxnSp>
        <p:sp>
          <p:nvSpPr>
            <p:cNvPr id="85" name="Text Box 20">
              <a:extLst>
                <a:ext uri="{FF2B5EF4-FFF2-40B4-BE49-F238E27FC236}">
                  <a16:creationId xmlns:a16="http://schemas.microsoft.com/office/drawing/2014/main" id="{994DF3CF-D77B-E24C-A003-35A82BC18A61}"/>
                </a:ext>
              </a:extLst>
            </p:cNvPr>
            <p:cNvSpPr txBox="1"/>
            <p:nvPr/>
          </p:nvSpPr>
          <p:spPr>
            <a:xfrm>
              <a:off x="8375090" y="3468561"/>
              <a:ext cx="325159"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00" dirty="0">
                  <a:effectLst/>
                  <a:latin typeface="Times New Roman" panose="02020603050405020304" pitchFamily="18" charset="0"/>
                  <a:ea typeface="Times New Roman" panose="02020603050405020304" pitchFamily="18" charset="0"/>
                </a:rPr>
                <a:t>INS </a:t>
              </a:r>
              <a:endParaRPr lang="en-US" sz="1100" dirty="0">
                <a:effectLst/>
                <a:latin typeface="Times New Roman" panose="02020603050405020304" pitchFamily="18" charset="0"/>
                <a:ea typeface="Times New Roman" panose="02020603050405020304" pitchFamily="18" charset="0"/>
              </a:endParaRPr>
            </a:p>
          </p:txBody>
        </p:sp>
      </p:grpSp>
      <p:sp>
        <p:nvSpPr>
          <p:cNvPr id="87" name="TextBox 86">
            <a:extLst>
              <a:ext uri="{FF2B5EF4-FFF2-40B4-BE49-F238E27FC236}">
                <a16:creationId xmlns:a16="http://schemas.microsoft.com/office/drawing/2014/main" id="{997F18F6-EB64-374F-82E7-BA661A298A7C}"/>
              </a:ext>
            </a:extLst>
          </p:cNvPr>
          <p:cNvSpPr txBox="1"/>
          <p:nvPr/>
        </p:nvSpPr>
        <p:spPr>
          <a:xfrm>
            <a:off x="434715" y="4094606"/>
            <a:ext cx="8305468" cy="830997"/>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t>The use of stage tables is more efficient for processing collection data in that all insert/update/delete operations are performed on the stage tables.  </a:t>
            </a:r>
          </a:p>
          <a:p>
            <a:pPr marL="285750" indent="-285750">
              <a:buFont typeface="Arial" panose="020B0604020202020204" pitchFamily="34" charset="0"/>
              <a:buChar char="•"/>
            </a:pPr>
            <a:r>
              <a:rPr lang="en-US" dirty="0"/>
              <a:t>Only inserts are performed on the data mart history tables.</a:t>
            </a:r>
          </a:p>
        </p:txBody>
      </p:sp>
    </p:spTree>
    <p:extLst>
      <p:ext uri="{BB962C8B-B14F-4D97-AF65-F5344CB8AC3E}">
        <p14:creationId xmlns:p14="http://schemas.microsoft.com/office/powerpoint/2010/main" val="368251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KPI Metrics Database Tables</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rgbClr val="DCDDDE"/>
                </a:solidFill>
              </a:rPr>
              <a:t>© Copyright 2000-2021 TIBCO Software Inc.</a:t>
            </a:r>
          </a:p>
        </p:txBody>
      </p:sp>
    </p:spTree>
    <p:extLst>
      <p:ext uri="{BB962C8B-B14F-4D97-AF65-F5344CB8AC3E}">
        <p14:creationId xmlns:p14="http://schemas.microsoft.com/office/powerpoint/2010/main" val="1818486586"/>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28142109"/>
              </p:ext>
            </p:extLst>
          </p:nvPr>
        </p:nvGraphicFramePr>
        <p:xfrm>
          <a:off x="234950" y="858838"/>
          <a:ext cx="8689975" cy="3927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3"/>
          </p:nvPr>
        </p:nvSpPr>
        <p:spPr/>
        <p:txBody>
          <a:bodyPr/>
          <a:lstStyle/>
          <a:p>
            <a:r>
              <a:rPr lang="en-US" dirty="0"/>
              <a:t>© Copyright 2000-</a:t>
            </a:r>
            <a:r>
              <a:rPr lang="is-IS" dirty="0"/>
              <a:t>2021</a:t>
            </a:r>
            <a:r>
              <a:rPr lang="en-US" dirty="0"/>
              <a:t> TIBCO Software Inc.      </a:t>
            </a:r>
          </a:p>
        </p:txBody>
      </p:sp>
    </p:spTree>
    <p:extLst>
      <p:ext uri="{BB962C8B-B14F-4D97-AF65-F5344CB8AC3E}">
        <p14:creationId xmlns:p14="http://schemas.microsoft.com/office/powerpoint/2010/main" val="382013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B78AE-FEB8-4D2C-9EF3-FAAD29F79AAB}"/>
              </a:ext>
            </a:extLst>
          </p:cNvPr>
          <p:cNvSpPr>
            <a:spLocks noGrp="1"/>
          </p:cNvSpPr>
          <p:nvPr>
            <p:ph type="title"/>
          </p:nvPr>
        </p:nvSpPr>
        <p:spPr/>
        <p:txBody>
          <a:bodyPr/>
          <a:lstStyle/>
          <a:p>
            <a:r>
              <a:rPr lang="en-US" dirty="0"/>
              <a:t>Metrics and Metadata Database Tables</a:t>
            </a:r>
          </a:p>
        </p:txBody>
      </p:sp>
      <p:sp>
        <p:nvSpPr>
          <p:cNvPr id="3" name="Content Placeholder 2">
            <a:extLst>
              <a:ext uri="{FF2B5EF4-FFF2-40B4-BE49-F238E27FC236}">
                <a16:creationId xmlns:a16="http://schemas.microsoft.com/office/drawing/2014/main" id="{A6D5EE11-B666-4864-9CA4-4233DDE22451}"/>
              </a:ext>
            </a:extLst>
          </p:cNvPr>
          <p:cNvSpPr>
            <a:spLocks noGrp="1"/>
          </p:cNvSpPr>
          <p:nvPr>
            <p:ph idx="1"/>
          </p:nvPr>
        </p:nvSpPr>
        <p:spPr/>
        <p:txBody>
          <a:bodyPr/>
          <a:lstStyle/>
          <a:p>
            <a:r>
              <a:rPr lang="en-US" dirty="0"/>
              <a:t>The slides contain the following information:</a:t>
            </a:r>
          </a:p>
          <a:p>
            <a:pPr lvl="1"/>
            <a:r>
              <a:rPr lang="en-US" dirty="0"/>
              <a:t>KPImetrics </a:t>
            </a:r>
            <a:r>
              <a:rPr lang="en-US" b="1" dirty="0"/>
              <a:t>Metrics</a:t>
            </a:r>
            <a:r>
              <a:rPr lang="en-US" dirty="0"/>
              <a:t> table relationship diagram</a:t>
            </a:r>
          </a:p>
          <a:p>
            <a:pPr lvl="1"/>
            <a:r>
              <a:rPr lang="en-US" dirty="0"/>
              <a:t>KPImetrics </a:t>
            </a:r>
            <a:r>
              <a:rPr lang="en-US" b="1" dirty="0"/>
              <a:t>Supporting</a:t>
            </a:r>
            <a:r>
              <a:rPr lang="en-US" dirty="0"/>
              <a:t> table relationship diagram</a:t>
            </a:r>
          </a:p>
          <a:p>
            <a:pPr lvl="1"/>
            <a:r>
              <a:rPr lang="en-US" dirty="0"/>
              <a:t>KPImetrics </a:t>
            </a:r>
            <a:r>
              <a:rPr lang="en-US" b="1" dirty="0"/>
              <a:t>Metadata</a:t>
            </a:r>
            <a:r>
              <a:rPr lang="en-US" dirty="0"/>
              <a:t> table relationship diagram</a:t>
            </a:r>
          </a:p>
          <a:p>
            <a:pPr lvl="1"/>
            <a:r>
              <a:rPr lang="en-US" dirty="0"/>
              <a:t>Metadata Partitioning Strategy </a:t>
            </a:r>
            <a:r>
              <a:rPr lang="en-US" sz="1200" dirty="0"/>
              <a:t>(w/leap year)</a:t>
            </a:r>
          </a:p>
          <a:p>
            <a:pPr lvl="1"/>
            <a:r>
              <a:rPr lang="en-US" dirty="0"/>
              <a:t>Metadata Partitioning Strategy </a:t>
            </a:r>
            <a:r>
              <a:rPr lang="en-US" sz="1200" dirty="0"/>
              <a:t>(w/no leap year)</a:t>
            </a:r>
            <a:endParaRPr lang="en-US" dirty="0"/>
          </a:p>
        </p:txBody>
      </p:sp>
    </p:spTree>
    <p:extLst>
      <p:ext uri="{BB962C8B-B14F-4D97-AF65-F5344CB8AC3E}">
        <p14:creationId xmlns:p14="http://schemas.microsoft.com/office/powerpoint/2010/main" val="251121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Elbow Connector 19">
            <a:extLst>
              <a:ext uri="{FF2B5EF4-FFF2-40B4-BE49-F238E27FC236}">
                <a16:creationId xmlns:a16="http://schemas.microsoft.com/office/drawing/2014/main" id="{70D2127B-144B-AA48-A851-5E065007EE62}"/>
              </a:ext>
            </a:extLst>
          </p:cNvPr>
          <p:cNvCxnSpPr>
            <a:cxnSpLocks/>
            <a:stCxn id="13" idx="1"/>
            <a:endCxn id="23" idx="2"/>
          </p:cNvCxnSpPr>
          <p:nvPr/>
        </p:nvCxnSpPr>
        <p:spPr>
          <a:xfrm rot="10800000" flipH="1">
            <a:off x="636308" y="1936885"/>
            <a:ext cx="970962" cy="588030"/>
          </a:xfrm>
          <a:prstGeom prst="bentConnector4">
            <a:avLst>
              <a:gd name="adj1" fmla="val -23544"/>
              <a:gd name="adj2" fmla="val 84377"/>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0ACD6CB4-4A8A-104C-8551-004244470451}"/>
              </a:ext>
            </a:extLst>
          </p:cNvPr>
          <p:cNvCxnSpPr>
            <a:cxnSpLocks/>
            <a:stCxn id="13" idx="1"/>
            <a:endCxn id="8" idx="0"/>
          </p:cNvCxnSpPr>
          <p:nvPr/>
        </p:nvCxnSpPr>
        <p:spPr>
          <a:xfrm rot="10800000" flipH="1" flipV="1">
            <a:off x="636307" y="2524914"/>
            <a:ext cx="936791" cy="648419"/>
          </a:xfrm>
          <a:prstGeom prst="bentConnector4">
            <a:avLst>
              <a:gd name="adj1" fmla="val -24402"/>
              <a:gd name="adj2" fmla="val 77363"/>
            </a:avLst>
          </a:prstGeom>
          <a:ln>
            <a:headEnd type="triangle"/>
            <a:tailEnd type="none"/>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A6388CC6-0A34-5845-991A-AC5745D8608D}"/>
              </a:ext>
            </a:extLst>
          </p:cNvPr>
          <p:cNvGrpSpPr/>
          <p:nvPr/>
        </p:nvGrpSpPr>
        <p:grpSpPr>
          <a:xfrm>
            <a:off x="636308" y="765147"/>
            <a:ext cx="1941924" cy="1187127"/>
            <a:chOff x="848411" y="509047"/>
            <a:chExt cx="2969444" cy="1582836"/>
          </a:xfrm>
        </p:grpSpPr>
        <p:sp>
          <p:nvSpPr>
            <p:cNvPr id="5" name="TextBox 4">
              <a:extLst>
                <a:ext uri="{FF2B5EF4-FFF2-40B4-BE49-F238E27FC236}">
                  <a16:creationId xmlns:a16="http://schemas.microsoft.com/office/drawing/2014/main" id="{6CDD57A8-4A9D-564E-B224-1F7B125FFC33}"/>
                </a:ext>
              </a:extLst>
            </p:cNvPr>
            <p:cNvSpPr txBox="1"/>
            <p:nvPr/>
          </p:nvSpPr>
          <p:spPr>
            <a:xfrm>
              <a:off x="848413" y="509047"/>
              <a:ext cx="2969442" cy="287259"/>
            </a:xfrm>
            <a:prstGeom prst="rect">
              <a:avLst/>
            </a:prstGeom>
            <a:noFill/>
            <a:ln>
              <a:solidFill>
                <a:schemeClr val="tx1"/>
              </a:solidFill>
            </a:ln>
          </p:spPr>
          <p:txBody>
            <a:bodyPr wrap="square" rtlCol="0">
              <a:spAutoFit/>
            </a:bodyPr>
            <a:lstStyle/>
            <a:p>
              <a:r>
                <a:rPr lang="en-US" sz="800" dirty="0"/>
                <a:t>metrics_requests</a:t>
              </a:r>
            </a:p>
          </p:txBody>
        </p:sp>
        <p:sp>
          <p:nvSpPr>
            <p:cNvPr id="6" name="TextBox 5">
              <a:extLst>
                <a:ext uri="{FF2B5EF4-FFF2-40B4-BE49-F238E27FC236}">
                  <a16:creationId xmlns:a16="http://schemas.microsoft.com/office/drawing/2014/main" id="{C99E70FA-5927-1C49-B19C-B63F17DB6304}"/>
                </a:ext>
              </a:extLst>
            </p:cNvPr>
            <p:cNvSpPr txBox="1"/>
            <p:nvPr/>
          </p:nvSpPr>
          <p:spPr>
            <a:xfrm>
              <a:off x="848413" y="1376315"/>
              <a:ext cx="2969442" cy="287259"/>
            </a:xfrm>
            <a:prstGeom prst="rect">
              <a:avLst/>
            </a:prstGeom>
            <a:noFill/>
            <a:ln>
              <a:solidFill>
                <a:schemeClr val="tx1"/>
              </a:solidFill>
            </a:ln>
          </p:spPr>
          <p:txBody>
            <a:bodyPr wrap="square" rtlCol="0">
              <a:spAutoFit/>
            </a:bodyPr>
            <a:lstStyle/>
            <a:p>
              <a:r>
                <a:rPr lang="en-US" sz="800" dirty="0"/>
                <a:t>metrics_requests_stg_upd</a:t>
              </a:r>
            </a:p>
          </p:txBody>
        </p:sp>
        <p:sp>
          <p:nvSpPr>
            <p:cNvPr id="7" name="TextBox 6">
              <a:extLst>
                <a:ext uri="{FF2B5EF4-FFF2-40B4-BE49-F238E27FC236}">
                  <a16:creationId xmlns:a16="http://schemas.microsoft.com/office/drawing/2014/main" id="{1E57DA68-1A1B-0F45-8585-420C297BFFCA}"/>
                </a:ext>
              </a:extLst>
            </p:cNvPr>
            <p:cNvSpPr txBox="1"/>
            <p:nvPr/>
          </p:nvSpPr>
          <p:spPr>
            <a:xfrm>
              <a:off x="848413" y="942680"/>
              <a:ext cx="2969442" cy="287259"/>
            </a:xfrm>
            <a:prstGeom prst="rect">
              <a:avLst/>
            </a:prstGeom>
            <a:noFill/>
            <a:ln>
              <a:solidFill>
                <a:schemeClr val="tx1"/>
              </a:solidFill>
            </a:ln>
          </p:spPr>
          <p:txBody>
            <a:bodyPr wrap="square" rtlCol="0">
              <a:spAutoFit/>
            </a:bodyPr>
            <a:lstStyle/>
            <a:p>
              <a:r>
                <a:rPr lang="en-US" sz="800" dirty="0"/>
                <a:t>metrics_requests_stg</a:t>
              </a:r>
            </a:p>
          </p:txBody>
        </p:sp>
        <p:cxnSp>
          <p:nvCxnSpPr>
            <p:cNvPr id="15" name="Straight Connector 14">
              <a:extLst>
                <a:ext uri="{FF2B5EF4-FFF2-40B4-BE49-F238E27FC236}">
                  <a16:creationId xmlns:a16="http://schemas.microsoft.com/office/drawing/2014/main" id="{81ED99BB-6A8A-5E4D-90B6-91D4F91562AE}"/>
                </a:ext>
              </a:extLst>
            </p:cNvPr>
            <p:cNvCxnSpPr>
              <a:cxnSpLocks/>
            </p:cNvCxnSpPr>
            <p:nvPr/>
          </p:nvCxnSpPr>
          <p:spPr>
            <a:xfrm flipH="1">
              <a:off x="3817854" y="509047"/>
              <a:ext cx="1" cy="15828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1755BD0-B6CA-9C4F-AC4C-1FE7CCD26CDB}"/>
                </a:ext>
              </a:extLst>
            </p:cNvPr>
            <p:cNvSpPr txBox="1"/>
            <p:nvPr/>
          </p:nvSpPr>
          <p:spPr>
            <a:xfrm>
              <a:off x="848411" y="1784106"/>
              <a:ext cx="2969442" cy="287259"/>
            </a:xfrm>
            <a:prstGeom prst="rect">
              <a:avLst/>
            </a:prstGeom>
            <a:noFill/>
            <a:ln>
              <a:solidFill>
                <a:schemeClr val="tx1"/>
              </a:solidFill>
            </a:ln>
          </p:spPr>
          <p:txBody>
            <a:bodyPr wrap="square" rtlCol="0">
              <a:spAutoFit/>
            </a:bodyPr>
            <a:lstStyle/>
            <a:p>
              <a:r>
                <a:rPr lang="en-US" sz="800" dirty="0"/>
                <a:t>metrics_requests_hist</a:t>
              </a:r>
            </a:p>
          </p:txBody>
        </p:sp>
      </p:grpSp>
      <p:grpSp>
        <p:nvGrpSpPr>
          <p:cNvPr id="51" name="Group 50">
            <a:extLst>
              <a:ext uri="{FF2B5EF4-FFF2-40B4-BE49-F238E27FC236}">
                <a16:creationId xmlns:a16="http://schemas.microsoft.com/office/drawing/2014/main" id="{6885C33C-A382-3B49-AFB0-A6BEB0D254AD}"/>
              </a:ext>
            </a:extLst>
          </p:cNvPr>
          <p:cNvGrpSpPr/>
          <p:nvPr/>
        </p:nvGrpSpPr>
        <p:grpSpPr>
          <a:xfrm>
            <a:off x="565608" y="3173334"/>
            <a:ext cx="2014981" cy="899177"/>
            <a:chOff x="848411" y="2817094"/>
            <a:chExt cx="2969444" cy="1198903"/>
          </a:xfrm>
        </p:grpSpPr>
        <p:sp>
          <p:nvSpPr>
            <p:cNvPr id="8" name="TextBox 7">
              <a:extLst>
                <a:ext uri="{FF2B5EF4-FFF2-40B4-BE49-F238E27FC236}">
                  <a16:creationId xmlns:a16="http://schemas.microsoft.com/office/drawing/2014/main" id="{B2E4D1FB-558E-1648-8837-0F71EB1E0536}"/>
                </a:ext>
              </a:extLst>
            </p:cNvPr>
            <p:cNvSpPr txBox="1"/>
            <p:nvPr/>
          </p:nvSpPr>
          <p:spPr>
            <a:xfrm>
              <a:off x="848412" y="2817094"/>
              <a:ext cx="2969443" cy="287259"/>
            </a:xfrm>
            <a:prstGeom prst="rect">
              <a:avLst/>
            </a:prstGeom>
            <a:noFill/>
            <a:ln>
              <a:solidFill>
                <a:schemeClr val="tx1"/>
              </a:solidFill>
            </a:ln>
          </p:spPr>
          <p:txBody>
            <a:bodyPr wrap="square" rtlCol="0">
              <a:spAutoFit/>
            </a:bodyPr>
            <a:lstStyle/>
            <a:p>
              <a:r>
                <a:rPr lang="en-US" sz="800" dirty="0"/>
                <a:t>metrics_resources_usage</a:t>
              </a:r>
            </a:p>
          </p:txBody>
        </p:sp>
        <p:sp>
          <p:nvSpPr>
            <p:cNvPr id="9" name="TextBox 8">
              <a:extLst>
                <a:ext uri="{FF2B5EF4-FFF2-40B4-BE49-F238E27FC236}">
                  <a16:creationId xmlns:a16="http://schemas.microsoft.com/office/drawing/2014/main" id="{4D9D0E10-05C9-624A-AC28-4435658EB48B}"/>
                </a:ext>
              </a:extLst>
            </p:cNvPr>
            <p:cNvSpPr txBox="1"/>
            <p:nvPr/>
          </p:nvSpPr>
          <p:spPr>
            <a:xfrm>
              <a:off x="848411" y="3694656"/>
              <a:ext cx="2969443" cy="287259"/>
            </a:xfrm>
            <a:prstGeom prst="rect">
              <a:avLst/>
            </a:prstGeom>
            <a:noFill/>
            <a:ln>
              <a:solidFill>
                <a:schemeClr val="tx1"/>
              </a:solidFill>
            </a:ln>
          </p:spPr>
          <p:txBody>
            <a:bodyPr wrap="square" rtlCol="0">
              <a:spAutoFit/>
            </a:bodyPr>
            <a:lstStyle/>
            <a:p>
              <a:r>
                <a:rPr lang="en-US" sz="800" dirty="0"/>
                <a:t>metrics_resources_usage_hist</a:t>
              </a:r>
            </a:p>
          </p:txBody>
        </p:sp>
        <p:sp>
          <p:nvSpPr>
            <p:cNvPr id="10" name="TextBox 9">
              <a:extLst>
                <a:ext uri="{FF2B5EF4-FFF2-40B4-BE49-F238E27FC236}">
                  <a16:creationId xmlns:a16="http://schemas.microsoft.com/office/drawing/2014/main" id="{97291D57-C76F-0148-8C39-6EFB6242FEE6}"/>
                </a:ext>
              </a:extLst>
            </p:cNvPr>
            <p:cNvSpPr txBox="1"/>
            <p:nvPr/>
          </p:nvSpPr>
          <p:spPr>
            <a:xfrm>
              <a:off x="848412" y="3250726"/>
              <a:ext cx="2969443" cy="287259"/>
            </a:xfrm>
            <a:prstGeom prst="rect">
              <a:avLst/>
            </a:prstGeom>
            <a:noFill/>
            <a:ln>
              <a:solidFill>
                <a:schemeClr val="tx1"/>
              </a:solidFill>
            </a:ln>
          </p:spPr>
          <p:txBody>
            <a:bodyPr wrap="square" rtlCol="0">
              <a:spAutoFit/>
            </a:bodyPr>
            <a:lstStyle/>
            <a:p>
              <a:r>
                <a:rPr lang="en-US" sz="800" dirty="0"/>
                <a:t>metrics_resource_usage_stg</a:t>
              </a:r>
            </a:p>
          </p:txBody>
        </p:sp>
        <p:cxnSp>
          <p:nvCxnSpPr>
            <p:cNvPr id="16" name="Straight Connector 15">
              <a:extLst>
                <a:ext uri="{FF2B5EF4-FFF2-40B4-BE49-F238E27FC236}">
                  <a16:creationId xmlns:a16="http://schemas.microsoft.com/office/drawing/2014/main" id="{EE27D364-E140-9E45-AB42-7F7FAE9C140E}"/>
                </a:ext>
              </a:extLst>
            </p:cNvPr>
            <p:cNvCxnSpPr>
              <a:cxnSpLocks/>
            </p:cNvCxnSpPr>
            <p:nvPr/>
          </p:nvCxnSpPr>
          <p:spPr>
            <a:xfrm>
              <a:off x="3817855" y="2817094"/>
              <a:ext cx="0" cy="11989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E6410DE1-519C-2A41-93A5-FC2517339531}"/>
              </a:ext>
            </a:extLst>
          </p:cNvPr>
          <p:cNvSpPr txBox="1"/>
          <p:nvPr/>
        </p:nvSpPr>
        <p:spPr>
          <a:xfrm>
            <a:off x="158485" y="2583159"/>
            <a:ext cx="523187" cy="184666"/>
          </a:xfrm>
          <a:prstGeom prst="rect">
            <a:avLst/>
          </a:prstGeom>
          <a:noFill/>
        </p:spPr>
        <p:txBody>
          <a:bodyPr wrap="square" rtlCol="0">
            <a:spAutoFit/>
          </a:bodyPr>
          <a:lstStyle/>
          <a:p>
            <a:pPr algn="ctr"/>
            <a:r>
              <a:rPr lang="en-US" sz="600" dirty="0"/>
              <a:t>sessionid</a:t>
            </a:r>
            <a:endParaRPr lang="en-US" sz="1000" dirty="0"/>
          </a:p>
        </p:txBody>
      </p:sp>
      <p:sp>
        <p:nvSpPr>
          <p:cNvPr id="32" name="TextBox 31">
            <a:extLst>
              <a:ext uri="{FF2B5EF4-FFF2-40B4-BE49-F238E27FC236}">
                <a16:creationId xmlns:a16="http://schemas.microsoft.com/office/drawing/2014/main" id="{AF5B8164-83E6-3049-BF27-ACBB99BE0060}"/>
              </a:ext>
            </a:extLst>
          </p:cNvPr>
          <p:cNvSpPr txBox="1"/>
          <p:nvPr/>
        </p:nvSpPr>
        <p:spPr>
          <a:xfrm>
            <a:off x="3842600" y="3671159"/>
            <a:ext cx="1679152" cy="215444"/>
          </a:xfrm>
          <a:prstGeom prst="rect">
            <a:avLst/>
          </a:prstGeom>
          <a:noFill/>
          <a:ln>
            <a:solidFill>
              <a:schemeClr val="tx1"/>
            </a:solidFill>
          </a:ln>
        </p:spPr>
        <p:txBody>
          <a:bodyPr wrap="square" rtlCol="0">
            <a:spAutoFit/>
          </a:bodyPr>
          <a:lstStyle/>
          <a:p>
            <a:r>
              <a:rPr lang="en-US" sz="800" dirty="0"/>
              <a:t>METRICS_SQL_REQUEST</a:t>
            </a:r>
          </a:p>
        </p:txBody>
      </p:sp>
      <p:sp>
        <p:nvSpPr>
          <p:cNvPr id="33" name="TextBox 32">
            <a:extLst>
              <a:ext uri="{FF2B5EF4-FFF2-40B4-BE49-F238E27FC236}">
                <a16:creationId xmlns:a16="http://schemas.microsoft.com/office/drawing/2014/main" id="{8A6AE0CF-9917-5B4A-BAF9-C1C5EF0BD7B8}"/>
              </a:ext>
            </a:extLst>
          </p:cNvPr>
          <p:cNvSpPr txBox="1"/>
          <p:nvPr/>
        </p:nvSpPr>
        <p:spPr>
          <a:xfrm>
            <a:off x="3842598" y="4242003"/>
            <a:ext cx="1679152" cy="215444"/>
          </a:xfrm>
          <a:prstGeom prst="rect">
            <a:avLst/>
          </a:prstGeom>
          <a:noFill/>
          <a:ln>
            <a:solidFill>
              <a:schemeClr val="tx1"/>
            </a:solidFill>
          </a:ln>
        </p:spPr>
        <p:txBody>
          <a:bodyPr wrap="square" rtlCol="0">
            <a:spAutoFit/>
          </a:bodyPr>
          <a:lstStyle/>
          <a:p>
            <a:r>
              <a:rPr lang="en-US" sz="800" dirty="0"/>
              <a:t>METRICS_SQL_RESOURCE</a:t>
            </a:r>
          </a:p>
        </p:txBody>
      </p:sp>
      <p:sp>
        <p:nvSpPr>
          <p:cNvPr id="34" name="TextBox 33">
            <a:extLst>
              <a:ext uri="{FF2B5EF4-FFF2-40B4-BE49-F238E27FC236}">
                <a16:creationId xmlns:a16="http://schemas.microsoft.com/office/drawing/2014/main" id="{123FF670-57C1-E349-9953-4F8AF8B58EF8}"/>
              </a:ext>
            </a:extLst>
          </p:cNvPr>
          <p:cNvSpPr txBox="1"/>
          <p:nvPr/>
        </p:nvSpPr>
        <p:spPr>
          <a:xfrm>
            <a:off x="3842599" y="4816396"/>
            <a:ext cx="1679152" cy="215444"/>
          </a:xfrm>
          <a:prstGeom prst="rect">
            <a:avLst/>
          </a:prstGeom>
          <a:noFill/>
          <a:ln>
            <a:solidFill>
              <a:schemeClr val="tx1"/>
            </a:solidFill>
          </a:ln>
        </p:spPr>
        <p:txBody>
          <a:bodyPr wrap="square" rtlCol="0">
            <a:spAutoFit/>
          </a:bodyPr>
          <a:lstStyle/>
          <a:p>
            <a:r>
              <a:rPr lang="en-US" sz="800" dirty="0"/>
              <a:t>METRICS_SQL_COLUMNS</a:t>
            </a:r>
          </a:p>
        </p:txBody>
      </p:sp>
      <p:sp>
        <p:nvSpPr>
          <p:cNvPr id="35" name="TextBox 34">
            <a:extLst>
              <a:ext uri="{FF2B5EF4-FFF2-40B4-BE49-F238E27FC236}">
                <a16:creationId xmlns:a16="http://schemas.microsoft.com/office/drawing/2014/main" id="{A1D01739-9AA0-8F48-8DB0-D89A5E3F77B7}"/>
              </a:ext>
            </a:extLst>
          </p:cNvPr>
          <p:cNvSpPr txBox="1"/>
          <p:nvPr/>
        </p:nvSpPr>
        <p:spPr>
          <a:xfrm>
            <a:off x="5630158" y="4815757"/>
            <a:ext cx="2097466" cy="215444"/>
          </a:xfrm>
          <a:prstGeom prst="rect">
            <a:avLst/>
          </a:prstGeom>
          <a:noFill/>
          <a:ln>
            <a:solidFill>
              <a:schemeClr val="tx1"/>
            </a:solidFill>
          </a:ln>
        </p:spPr>
        <p:txBody>
          <a:bodyPr wrap="square" rtlCol="0">
            <a:spAutoFit/>
          </a:bodyPr>
          <a:lstStyle/>
          <a:p>
            <a:r>
              <a:rPr lang="en-US" sz="800" dirty="0"/>
              <a:t>METRICS_SQL_RESOURCE_LINEAGE</a:t>
            </a:r>
          </a:p>
        </p:txBody>
      </p:sp>
      <p:sp>
        <p:nvSpPr>
          <p:cNvPr id="36" name="TextBox 35">
            <a:extLst>
              <a:ext uri="{FF2B5EF4-FFF2-40B4-BE49-F238E27FC236}">
                <a16:creationId xmlns:a16="http://schemas.microsoft.com/office/drawing/2014/main" id="{6F14620E-0B77-D64C-B4FB-18663A7A5C14}"/>
              </a:ext>
            </a:extLst>
          </p:cNvPr>
          <p:cNvSpPr txBox="1"/>
          <p:nvPr/>
        </p:nvSpPr>
        <p:spPr>
          <a:xfrm>
            <a:off x="6089716" y="3440326"/>
            <a:ext cx="1828800" cy="215444"/>
          </a:xfrm>
          <a:prstGeom prst="rect">
            <a:avLst/>
          </a:prstGeom>
          <a:noFill/>
          <a:ln>
            <a:solidFill>
              <a:schemeClr val="tx1"/>
            </a:solidFill>
          </a:ln>
        </p:spPr>
        <p:txBody>
          <a:bodyPr wrap="square" rtlCol="0">
            <a:spAutoFit/>
          </a:bodyPr>
          <a:lstStyle/>
          <a:p>
            <a:r>
              <a:rPr lang="en-US" sz="800" dirty="0"/>
              <a:t>METRICS_SQL_CONTROL</a:t>
            </a:r>
          </a:p>
        </p:txBody>
      </p:sp>
      <p:sp>
        <p:nvSpPr>
          <p:cNvPr id="37" name="TextBox 36">
            <a:extLst>
              <a:ext uri="{FF2B5EF4-FFF2-40B4-BE49-F238E27FC236}">
                <a16:creationId xmlns:a16="http://schemas.microsoft.com/office/drawing/2014/main" id="{ADA6B2A6-E7B4-E74C-8FDC-CDE4F1214D25}"/>
              </a:ext>
            </a:extLst>
          </p:cNvPr>
          <p:cNvSpPr txBox="1"/>
          <p:nvPr/>
        </p:nvSpPr>
        <p:spPr>
          <a:xfrm>
            <a:off x="6089716" y="3841678"/>
            <a:ext cx="1828800" cy="215444"/>
          </a:xfrm>
          <a:prstGeom prst="rect">
            <a:avLst/>
          </a:prstGeom>
          <a:noFill/>
          <a:ln>
            <a:solidFill>
              <a:schemeClr val="tx1"/>
            </a:solidFill>
          </a:ln>
        </p:spPr>
        <p:txBody>
          <a:bodyPr wrap="square" rtlCol="0">
            <a:spAutoFit/>
          </a:bodyPr>
          <a:lstStyle/>
          <a:p>
            <a:r>
              <a:rPr lang="en-US" sz="800" dirty="0"/>
              <a:t>METRICS_SQL_CONTROL_LOG</a:t>
            </a:r>
          </a:p>
        </p:txBody>
      </p:sp>
      <p:cxnSp>
        <p:nvCxnSpPr>
          <p:cNvPr id="39" name="Elbow Connector 38">
            <a:extLst>
              <a:ext uri="{FF2B5EF4-FFF2-40B4-BE49-F238E27FC236}">
                <a16:creationId xmlns:a16="http://schemas.microsoft.com/office/drawing/2014/main" id="{5C12AB8B-6556-FA41-A3F4-01283F21EE08}"/>
              </a:ext>
            </a:extLst>
          </p:cNvPr>
          <p:cNvCxnSpPr>
            <a:cxnSpLocks/>
            <a:stCxn id="32" idx="3"/>
            <a:endCxn id="36" idx="1"/>
          </p:cNvCxnSpPr>
          <p:nvPr/>
        </p:nvCxnSpPr>
        <p:spPr>
          <a:xfrm flipV="1">
            <a:off x="5521752" y="3548048"/>
            <a:ext cx="567964" cy="2308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425CEBD0-15E2-FA44-890A-2EA833BFD8FE}"/>
              </a:ext>
            </a:extLst>
          </p:cNvPr>
          <p:cNvCxnSpPr>
            <a:cxnSpLocks/>
            <a:stCxn id="32" idx="3"/>
            <a:endCxn id="37" idx="1"/>
          </p:cNvCxnSpPr>
          <p:nvPr/>
        </p:nvCxnSpPr>
        <p:spPr>
          <a:xfrm>
            <a:off x="5521752" y="3778881"/>
            <a:ext cx="567964" cy="1705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4C3AE0C1-1D5D-FD49-BF45-3ACFE7C5EA47}"/>
              </a:ext>
            </a:extLst>
          </p:cNvPr>
          <p:cNvCxnSpPr>
            <a:cxnSpLocks/>
            <a:stCxn id="33" idx="3"/>
            <a:endCxn id="35" idx="0"/>
          </p:cNvCxnSpPr>
          <p:nvPr/>
        </p:nvCxnSpPr>
        <p:spPr>
          <a:xfrm>
            <a:off x="5521750" y="4349725"/>
            <a:ext cx="1157141" cy="4660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A863B7D3-816D-9F41-A28D-500BD52940F0}"/>
              </a:ext>
            </a:extLst>
          </p:cNvPr>
          <p:cNvCxnSpPr>
            <a:cxnSpLocks/>
            <a:stCxn id="33" idx="2"/>
            <a:endCxn id="34" idx="0"/>
          </p:cNvCxnSpPr>
          <p:nvPr/>
        </p:nvCxnSpPr>
        <p:spPr>
          <a:xfrm rot="16200000" flipH="1">
            <a:off x="4502700" y="4636920"/>
            <a:ext cx="358949"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7DFCF079-E974-F746-B126-B47D0091EB3B}"/>
              </a:ext>
            </a:extLst>
          </p:cNvPr>
          <p:cNvCxnSpPr>
            <a:cxnSpLocks/>
            <a:stCxn id="32" idx="2"/>
            <a:endCxn id="33" idx="0"/>
          </p:cNvCxnSpPr>
          <p:nvPr/>
        </p:nvCxnSpPr>
        <p:spPr>
          <a:xfrm rot="5400000">
            <a:off x="4504475" y="4064302"/>
            <a:ext cx="355400" cy="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D82F3D03-9AB1-5B4D-A118-FF543837C60A}"/>
              </a:ext>
            </a:extLst>
          </p:cNvPr>
          <p:cNvCxnSpPr>
            <a:cxnSpLocks/>
            <a:endCxn id="32" idx="1"/>
          </p:cNvCxnSpPr>
          <p:nvPr/>
        </p:nvCxnSpPr>
        <p:spPr>
          <a:xfrm flipV="1">
            <a:off x="2578232" y="3778881"/>
            <a:ext cx="1264368" cy="26973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FC9A4D0B-DD3B-CF49-B9BB-A6D089C25CFE}"/>
              </a:ext>
            </a:extLst>
          </p:cNvPr>
          <p:cNvGrpSpPr/>
          <p:nvPr/>
        </p:nvGrpSpPr>
        <p:grpSpPr>
          <a:xfrm>
            <a:off x="636308" y="2091969"/>
            <a:ext cx="1941925" cy="881282"/>
            <a:chOff x="848410" y="2596678"/>
            <a:chExt cx="2589233" cy="1175043"/>
          </a:xfrm>
        </p:grpSpPr>
        <p:grpSp>
          <p:nvGrpSpPr>
            <p:cNvPr id="53" name="Group 52">
              <a:extLst>
                <a:ext uri="{FF2B5EF4-FFF2-40B4-BE49-F238E27FC236}">
                  <a16:creationId xmlns:a16="http://schemas.microsoft.com/office/drawing/2014/main" id="{CB754E02-D644-5843-81C8-08D009A75E5F}"/>
                </a:ext>
              </a:extLst>
            </p:cNvPr>
            <p:cNvGrpSpPr/>
            <p:nvPr/>
          </p:nvGrpSpPr>
          <p:grpSpPr>
            <a:xfrm>
              <a:off x="848410" y="2596678"/>
              <a:ext cx="2589233" cy="1175043"/>
              <a:chOff x="4960069" y="1297591"/>
              <a:chExt cx="2969443" cy="1175043"/>
            </a:xfrm>
          </p:grpSpPr>
          <p:sp>
            <p:nvSpPr>
              <p:cNvPr id="11" name="TextBox 10">
                <a:extLst>
                  <a:ext uri="{FF2B5EF4-FFF2-40B4-BE49-F238E27FC236}">
                    <a16:creationId xmlns:a16="http://schemas.microsoft.com/office/drawing/2014/main" id="{7B57E8E8-62FA-0949-A9C4-04E44D4154F3}"/>
                  </a:ext>
                </a:extLst>
              </p:cNvPr>
              <p:cNvSpPr txBox="1"/>
              <p:nvPr/>
            </p:nvSpPr>
            <p:spPr>
              <a:xfrm>
                <a:off x="4960069" y="1297591"/>
                <a:ext cx="2969443" cy="287259"/>
              </a:xfrm>
              <a:prstGeom prst="rect">
                <a:avLst/>
              </a:prstGeom>
              <a:noFill/>
              <a:ln>
                <a:solidFill>
                  <a:schemeClr val="tx1"/>
                </a:solidFill>
              </a:ln>
            </p:spPr>
            <p:txBody>
              <a:bodyPr wrap="square" rtlCol="0">
                <a:spAutoFit/>
              </a:bodyPr>
              <a:lstStyle/>
              <a:p>
                <a:r>
                  <a:rPr lang="en-US" sz="800" dirty="0"/>
                  <a:t>metrics_sessions</a:t>
                </a:r>
              </a:p>
            </p:txBody>
          </p:sp>
          <p:sp>
            <p:nvSpPr>
              <p:cNvPr id="12" name="TextBox 11">
                <a:extLst>
                  <a:ext uri="{FF2B5EF4-FFF2-40B4-BE49-F238E27FC236}">
                    <a16:creationId xmlns:a16="http://schemas.microsoft.com/office/drawing/2014/main" id="{D6CB40C5-F428-DA4C-BE50-9757BD0C87FB}"/>
                  </a:ext>
                </a:extLst>
              </p:cNvPr>
              <p:cNvSpPr txBox="1"/>
              <p:nvPr/>
            </p:nvSpPr>
            <p:spPr>
              <a:xfrm>
                <a:off x="4960069" y="2164857"/>
                <a:ext cx="2969443" cy="287259"/>
              </a:xfrm>
              <a:prstGeom prst="rect">
                <a:avLst/>
              </a:prstGeom>
              <a:noFill/>
              <a:ln>
                <a:solidFill>
                  <a:schemeClr val="tx1"/>
                </a:solidFill>
              </a:ln>
            </p:spPr>
            <p:txBody>
              <a:bodyPr wrap="square" rtlCol="0">
                <a:spAutoFit/>
              </a:bodyPr>
              <a:lstStyle/>
              <a:p>
                <a:r>
                  <a:rPr lang="en-US" sz="800" dirty="0"/>
                  <a:t>metrics_sessions_hist</a:t>
                </a:r>
              </a:p>
            </p:txBody>
          </p:sp>
          <p:sp>
            <p:nvSpPr>
              <p:cNvPr id="13" name="TextBox 12">
                <a:extLst>
                  <a:ext uri="{FF2B5EF4-FFF2-40B4-BE49-F238E27FC236}">
                    <a16:creationId xmlns:a16="http://schemas.microsoft.com/office/drawing/2014/main" id="{187C6DC9-5AFB-2042-8E55-3EEB44074789}"/>
                  </a:ext>
                </a:extLst>
              </p:cNvPr>
              <p:cNvSpPr txBox="1"/>
              <p:nvPr/>
            </p:nvSpPr>
            <p:spPr>
              <a:xfrm>
                <a:off x="4960069" y="1731223"/>
                <a:ext cx="2969443" cy="287259"/>
              </a:xfrm>
              <a:prstGeom prst="rect">
                <a:avLst/>
              </a:prstGeom>
              <a:noFill/>
              <a:ln>
                <a:solidFill>
                  <a:schemeClr val="tx1"/>
                </a:solidFill>
              </a:ln>
            </p:spPr>
            <p:txBody>
              <a:bodyPr wrap="square" rtlCol="0">
                <a:spAutoFit/>
              </a:bodyPr>
              <a:lstStyle/>
              <a:p>
                <a:r>
                  <a:rPr lang="en-US" sz="800" dirty="0"/>
                  <a:t>metrics_sessions_stg</a:t>
                </a:r>
              </a:p>
            </p:txBody>
          </p:sp>
          <p:cxnSp>
            <p:nvCxnSpPr>
              <p:cNvPr id="17" name="Straight Connector 16">
                <a:extLst>
                  <a:ext uri="{FF2B5EF4-FFF2-40B4-BE49-F238E27FC236}">
                    <a16:creationId xmlns:a16="http://schemas.microsoft.com/office/drawing/2014/main" id="{6FBFC4FB-FD89-8E44-B13A-253EC52C3277}"/>
                  </a:ext>
                </a:extLst>
              </p:cNvPr>
              <p:cNvCxnSpPr/>
              <p:nvPr/>
            </p:nvCxnSpPr>
            <p:spPr>
              <a:xfrm>
                <a:off x="4960069" y="1297591"/>
                <a:ext cx="0" cy="11750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6" name="Straight Connector 65">
              <a:extLst>
                <a:ext uri="{FF2B5EF4-FFF2-40B4-BE49-F238E27FC236}">
                  <a16:creationId xmlns:a16="http://schemas.microsoft.com/office/drawing/2014/main" id="{53C2853A-3AC6-1B47-80C7-6F390C1D0A43}"/>
                </a:ext>
              </a:extLst>
            </p:cNvPr>
            <p:cNvCxnSpPr>
              <a:cxnSpLocks/>
            </p:cNvCxnSpPr>
            <p:nvPr/>
          </p:nvCxnSpPr>
          <p:spPr>
            <a:xfrm>
              <a:off x="3437642" y="2596678"/>
              <a:ext cx="0" cy="11750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7" name="TextBox 96">
            <a:extLst>
              <a:ext uri="{FF2B5EF4-FFF2-40B4-BE49-F238E27FC236}">
                <a16:creationId xmlns:a16="http://schemas.microsoft.com/office/drawing/2014/main" id="{1203D89E-4951-F247-8C65-0AD51DAACF9D}"/>
              </a:ext>
            </a:extLst>
          </p:cNvPr>
          <p:cNvSpPr txBox="1"/>
          <p:nvPr/>
        </p:nvSpPr>
        <p:spPr>
          <a:xfrm>
            <a:off x="3126166" y="3616295"/>
            <a:ext cx="635129" cy="184666"/>
          </a:xfrm>
          <a:prstGeom prst="rect">
            <a:avLst/>
          </a:prstGeom>
          <a:noFill/>
        </p:spPr>
        <p:txBody>
          <a:bodyPr wrap="square" rtlCol="0">
            <a:spAutoFit/>
          </a:bodyPr>
          <a:lstStyle/>
          <a:p>
            <a:pPr algn="ctr"/>
            <a:r>
              <a:rPr lang="en-US" sz="600" dirty="0"/>
              <a:t>requestid</a:t>
            </a:r>
            <a:endParaRPr lang="en-US" sz="1000" dirty="0"/>
          </a:p>
        </p:txBody>
      </p:sp>
      <p:sp>
        <p:nvSpPr>
          <p:cNvPr id="98" name="TextBox 97">
            <a:extLst>
              <a:ext uri="{FF2B5EF4-FFF2-40B4-BE49-F238E27FC236}">
                <a16:creationId xmlns:a16="http://schemas.microsoft.com/office/drawing/2014/main" id="{0606C785-EDD3-0D4D-A0BE-6EA127CB8D77}"/>
              </a:ext>
            </a:extLst>
          </p:cNvPr>
          <p:cNvSpPr txBox="1"/>
          <p:nvPr/>
        </p:nvSpPr>
        <p:spPr>
          <a:xfrm>
            <a:off x="3531519" y="2534206"/>
            <a:ext cx="1668546" cy="215444"/>
          </a:xfrm>
          <a:prstGeom prst="rect">
            <a:avLst/>
          </a:prstGeom>
          <a:noFill/>
          <a:ln>
            <a:solidFill>
              <a:schemeClr val="tx1"/>
            </a:solidFill>
          </a:ln>
        </p:spPr>
        <p:txBody>
          <a:bodyPr wrap="square" rtlCol="0">
            <a:spAutoFit/>
          </a:bodyPr>
          <a:lstStyle/>
          <a:p>
            <a:r>
              <a:rPr lang="en-US" sz="800" dirty="0"/>
              <a:t>METRICS_ALL_RESOURCES</a:t>
            </a:r>
          </a:p>
        </p:txBody>
      </p:sp>
      <p:sp>
        <p:nvSpPr>
          <p:cNvPr id="99" name="TextBox 98">
            <a:extLst>
              <a:ext uri="{FF2B5EF4-FFF2-40B4-BE49-F238E27FC236}">
                <a16:creationId xmlns:a16="http://schemas.microsoft.com/office/drawing/2014/main" id="{59C6F2C0-9262-D147-8D7F-0C1C6E9FE95A}"/>
              </a:ext>
            </a:extLst>
          </p:cNvPr>
          <p:cNvSpPr txBox="1"/>
          <p:nvPr/>
        </p:nvSpPr>
        <p:spPr>
          <a:xfrm>
            <a:off x="3746862" y="2978481"/>
            <a:ext cx="1668546" cy="215444"/>
          </a:xfrm>
          <a:prstGeom prst="rect">
            <a:avLst/>
          </a:prstGeom>
          <a:noFill/>
          <a:ln>
            <a:solidFill>
              <a:schemeClr val="tx1"/>
            </a:solidFill>
          </a:ln>
        </p:spPr>
        <p:txBody>
          <a:bodyPr wrap="square" rtlCol="0">
            <a:spAutoFit/>
          </a:bodyPr>
          <a:lstStyle/>
          <a:p>
            <a:r>
              <a:rPr lang="en-US" sz="800" dirty="0"/>
              <a:t>METRICS_ALL_USERS</a:t>
            </a:r>
          </a:p>
        </p:txBody>
      </p:sp>
      <p:cxnSp>
        <p:nvCxnSpPr>
          <p:cNvPr id="101" name="Elbow Connector 100">
            <a:extLst>
              <a:ext uri="{FF2B5EF4-FFF2-40B4-BE49-F238E27FC236}">
                <a16:creationId xmlns:a16="http://schemas.microsoft.com/office/drawing/2014/main" id="{EB805FE4-6B41-1645-A2C7-4DE88D69424D}"/>
              </a:ext>
            </a:extLst>
          </p:cNvPr>
          <p:cNvCxnSpPr>
            <a:stCxn id="98" idx="1"/>
            <a:endCxn id="9" idx="3"/>
          </p:cNvCxnSpPr>
          <p:nvPr/>
        </p:nvCxnSpPr>
        <p:spPr>
          <a:xfrm rot="10800000" flipV="1">
            <a:off x="2580589" y="2641927"/>
            <a:ext cx="950931" cy="12972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90BB3289-0754-7342-B0C3-04A89B1E1ADE}"/>
              </a:ext>
            </a:extLst>
          </p:cNvPr>
          <p:cNvCxnSpPr>
            <a:stCxn id="99" idx="1"/>
            <a:endCxn id="9" idx="3"/>
          </p:cNvCxnSpPr>
          <p:nvPr/>
        </p:nvCxnSpPr>
        <p:spPr>
          <a:xfrm rot="10800000" flipV="1">
            <a:off x="2580588" y="3086203"/>
            <a:ext cx="1166274" cy="8530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6E5AAB79-2343-A149-97D2-0B1C8B2D01E8}"/>
              </a:ext>
            </a:extLst>
          </p:cNvPr>
          <p:cNvSpPr txBox="1"/>
          <p:nvPr/>
        </p:nvSpPr>
        <p:spPr>
          <a:xfrm>
            <a:off x="2932768" y="2473537"/>
            <a:ext cx="707600" cy="184666"/>
          </a:xfrm>
          <a:prstGeom prst="rect">
            <a:avLst/>
          </a:prstGeom>
          <a:noFill/>
        </p:spPr>
        <p:txBody>
          <a:bodyPr wrap="square" rtlCol="0">
            <a:spAutoFit/>
          </a:bodyPr>
          <a:lstStyle/>
          <a:p>
            <a:pPr algn="ctr"/>
            <a:r>
              <a:rPr lang="en-US" sz="600" dirty="0"/>
              <a:t>resourceid</a:t>
            </a:r>
            <a:endParaRPr lang="en-US" sz="1000" dirty="0"/>
          </a:p>
        </p:txBody>
      </p:sp>
      <p:sp>
        <p:nvSpPr>
          <p:cNvPr id="109" name="TextBox 108">
            <a:extLst>
              <a:ext uri="{FF2B5EF4-FFF2-40B4-BE49-F238E27FC236}">
                <a16:creationId xmlns:a16="http://schemas.microsoft.com/office/drawing/2014/main" id="{D1FB4B39-7907-AC4B-888A-626FFCE7A086}"/>
              </a:ext>
            </a:extLst>
          </p:cNvPr>
          <p:cNvSpPr txBox="1"/>
          <p:nvPr/>
        </p:nvSpPr>
        <p:spPr>
          <a:xfrm>
            <a:off x="3086393" y="2922025"/>
            <a:ext cx="707600" cy="184666"/>
          </a:xfrm>
          <a:prstGeom prst="rect">
            <a:avLst/>
          </a:prstGeom>
          <a:noFill/>
        </p:spPr>
        <p:txBody>
          <a:bodyPr wrap="square" rtlCol="0">
            <a:spAutoFit/>
          </a:bodyPr>
          <a:lstStyle/>
          <a:p>
            <a:pPr algn="ctr"/>
            <a:r>
              <a:rPr lang="en-US" sz="600" dirty="0"/>
              <a:t>userid</a:t>
            </a:r>
            <a:endParaRPr lang="en-US" sz="1000" dirty="0"/>
          </a:p>
        </p:txBody>
      </p:sp>
      <p:sp>
        <p:nvSpPr>
          <p:cNvPr id="127" name="TextBox 126">
            <a:extLst>
              <a:ext uri="{FF2B5EF4-FFF2-40B4-BE49-F238E27FC236}">
                <a16:creationId xmlns:a16="http://schemas.microsoft.com/office/drawing/2014/main" id="{6D1628D6-3CE5-1D49-9FCD-6977E3933501}"/>
              </a:ext>
            </a:extLst>
          </p:cNvPr>
          <p:cNvSpPr txBox="1"/>
          <p:nvPr/>
        </p:nvSpPr>
        <p:spPr>
          <a:xfrm>
            <a:off x="2698369" y="806369"/>
            <a:ext cx="3293357" cy="246221"/>
          </a:xfrm>
          <a:prstGeom prst="rect">
            <a:avLst/>
          </a:prstGeom>
          <a:noFill/>
          <a:ln>
            <a:solidFill>
              <a:schemeClr val="tx1"/>
            </a:solidFill>
          </a:ln>
        </p:spPr>
        <p:txBody>
          <a:bodyPr wrap="square" rtlCol="0">
            <a:spAutoFit/>
          </a:bodyPr>
          <a:lstStyle/>
          <a:p>
            <a:pPr algn="ctr"/>
            <a:r>
              <a:rPr lang="en-US" sz="1000" dirty="0"/>
              <a:t>KPImetrics </a:t>
            </a:r>
            <a:r>
              <a:rPr lang="en-US" sz="1000" b="1" dirty="0"/>
              <a:t>Metrics</a:t>
            </a:r>
            <a:r>
              <a:rPr lang="en-US" sz="1000" dirty="0"/>
              <a:t> Table Relationship Diagram</a:t>
            </a:r>
          </a:p>
        </p:txBody>
      </p:sp>
      <p:sp>
        <p:nvSpPr>
          <p:cNvPr id="134" name="TextBox 133">
            <a:extLst>
              <a:ext uri="{FF2B5EF4-FFF2-40B4-BE49-F238E27FC236}">
                <a16:creationId xmlns:a16="http://schemas.microsoft.com/office/drawing/2014/main" id="{34CDE7A9-1BCE-E84D-A9C5-E73A2A78054D}"/>
              </a:ext>
            </a:extLst>
          </p:cNvPr>
          <p:cNvSpPr txBox="1"/>
          <p:nvPr/>
        </p:nvSpPr>
        <p:spPr>
          <a:xfrm>
            <a:off x="4682174" y="4039774"/>
            <a:ext cx="1079961" cy="184666"/>
          </a:xfrm>
          <a:prstGeom prst="rect">
            <a:avLst/>
          </a:prstGeom>
          <a:noFill/>
        </p:spPr>
        <p:txBody>
          <a:bodyPr wrap="square" rtlCol="0">
            <a:spAutoFit/>
          </a:bodyPr>
          <a:lstStyle/>
          <a:p>
            <a:r>
              <a:rPr lang="en-US" sz="600" dirty="0"/>
              <a:t>requestid, starttime</a:t>
            </a:r>
            <a:endParaRPr lang="en-US" sz="1000" dirty="0"/>
          </a:p>
        </p:txBody>
      </p:sp>
      <p:sp>
        <p:nvSpPr>
          <p:cNvPr id="135" name="TextBox 134">
            <a:extLst>
              <a:ext uri="{FF2B5EF4-FFF2-40B4-BE49-F238E27FC236}">
                <a16:creationId xmlns:a16="http://schemas.microsoft.com/office/drawing/2014/main" id="{DA881FBA-42D6-F747-8D5F-681BBDFE0996}"/>
              </a:ext>
            </a:extLst>
          </p:cNvPr>
          <p:cNvSpPr txBox="1"/>
          <p:nvPr/>
        </p:nvSpPr>
        <p:spPr>
          <a:xfrm>
            <a:off x="4682172" y="4558831"/>
            <a:ext cx="1658086" cy="184666"/>
          </a:xfrm>
          <a:prstGeom prst="rect">
            <a:avLst/>
          </a:prstGeom>
          <a:noFill/>
        </p:spPr>
        <p:txBody>
          <a:bodyPr wrap="square" rtlCol="0">
            <a:spAutoFit/>
          </a:bodyPr>
          <a:lstStyle/>
          <a:p>
            <a:pPr algn="ctr"/>
            <a:r>
              <a:rPr lang="en-US" sz="600" dirty="0"/>
              <a:t>requestid, starttime, resourceseqid</a:t>
            </a:r>
            <a:endParaRPr lang="en-US" sz="1000" dirty="0"/>
          </a:p>
        </p:txBody>
      </p:sp>
      <p:sp>
        <p:nvSpPr>
          <p:cNvPr id="136" name="TextBox 135">
            <a:extLst>
              <a:ext uri="{FF2B5EF4-FFF2-40B4-BE49-F238E27FC236}">
                <a16:creationId xmlns:a16="http://schemas.microsoft.com/office/drawing/2014/main" id="{968740F1-215E-CC41-A8BD-AA2B8B8C4734}"/>
              </a:ext>
            </a:extLst>
          </p:cNvPr>
          <p:cNvSpPr txBox="1"/>
          <p:nvPr/>
        </p:nvSpPr>
        <p:spPr>
          <a:xfrm>
            <a:off x="6678891" y="4558831"/>
            <a:ext cx="1658086" cy="184666"/>
          </a:xfrm>
          <a:prstGeom prst="rect">
            <a:avLst/>
          </a:prstGeom>
          <a:noFill/>
        </p:spPr>
        <p:txBody>
          <a:bodyPr wrap="square" rtlCol="0">
            <a:spAutoFit/>
          </a:bodyPr>
          <a:lstStyle/>
          <a:p>
            <a:pPr algn="ctr"/>
            <a:r>
              <a:rPr lang="en-US" sz="600" dirty="0"/>
              <a:t>requestid, starttime, resourceseqid</a:t>
            </a:r>
            <a:endParaRPr lang="en-US" sz="1000" dirty="0"/>
          </a:p>
        </p:txBody>
      </p:sp>
      <p:cxnSp>
        <p:nvCxnSpPr>
          <p:cNvPr id="139" name="Straight Arrow Connector 138">
            <a:extLst>
              <a:ext uri="{FF2B5EF4-FFF2-40B4-BE49-F238E27FC236}">
                <a16:creationId xmlns:a16="http://schemas.microsoft.com/office/drawing/2014/main" id="{5967CD14-6C16-D147-B506-7B610BD527E2}"/>
              </a:ext>
            </a:extLst>
          </p:cNvPr>
          <p:cNvCxnSpPr>
            <a:cxnSpLocks/>
          </p:cNvCxnSpPr>
          <p:nvPr/>
        </p:nvCxnSpPr>
        <p:spPr>
          <a:xfrm>
            <a:off x="1615958" y="2311596"/>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A445AE88-0453-A84E-9C48-2C57E0EF0BD6}"/>
              </a:ext>
            </a:extLst>
          </p:cNvPr>
          <p:cNvCxnSpPr>
            <a:cxnSpLocks/>
          </p:cNvCxnSpPr>
          <p:nvPr/>
        </p:nvCxnSpPr>
        <p:spPr>
          <a:xfrm>
            <a:off x="1614926" y="2625386"/>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D1E42697-5691-6A4A-B229-CCFD71646DB8}"/>
              </a:ext>
            </a:extLst>
          </p:cNvPr>
          <p:cNvCxnSpPr>
            <a:cxnSpLocks/>
          </p:cNvCxnSpPr>
          <p:nvPr/>
        </p:nvCxnSpPr>
        <p:spPr>
          <a:xfrm>
            <a:off x="1623028" y="979503"/>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0FAAD4E7-12FC-644D-85C5-66D8648CD1F1}"/>
              </a:ext>
            </a:extLst>
          </p:cNvPr>
          <p:cNvCxnSpPr>
            <a:cxnSpLocks/>
          </p:cNvCxnSpPr>
          <p:nvPr/>
        </p:nvCxnSpPr>
        <p:spPr>
          <a:xfrm>
            <a:off x="1605938" y="1321204"/>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4BD34035-A0FB-744C-84C9-F862D1F4A07A}"/>
              </a:ext>
            </a:extLst>
          </p:cNvPr>
          <p:cNvCxnSpPr>
            <a:cxnSpLocks/>
          </p:cNvCxnSpPr>
          <p:nvPr/>
        </p:nvCxnSpPr>
        <p:spPr>
          <a:xfrm>
            <a:off x="1596950" y="1609827"/>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DE80250A-BEC3-E048-91C2-701087C73ABC}"/>
              </a:ext>
            </a:extLst>
          </p:cNvPr>
          <p:cNvCxnSpPr>
            <a:cxnSpLocks/>
          </p:cNvCxnSpPr>
          <p:nvPr/>
        </p:nvCxnSpPr>
        <p:spPr>
          <a:xfrm>
            <a:off x="1573097" y="3386944"/>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3AAF4850-53A2-C344-839F-42C8D2D9123D}"/>
              </a:ext>
            </a:extLst>
          </p:cNvPr>
          <p:cNvCxnSpPr>
            <a:cxnSpLocks/>
          </p:cNvCxnSpPr>
          <p:nvPr/>
        </p:nvCxnSpPr>
        <p:spPr>
          <a:xfrm>
            <a:off x="1570740" y="3739360"/>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23B36167-8FB2-DA46-A488-4EB8EF0D7AB7}"/>
              </a:ext>
            </a:extLst>
          </p:cNvPr>
          <p:cNvSpPr/>
          <p:nvPr/>
        </p:nvSpPr>
        <p:spPr>
          <a:xfrm>
            <a:off x="3781771" y="3370513"/>
            <a:ext cx="4555205" cy="1693202"/>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52" name="TextBox 151">
            <a:extLst>
              <a:ext uri="{FF2B5EF4-FFF2-40B4-BE49-F238E27FC236}">
                <a16:creationId xmlns:a16="http://schemas.microsoft.com/office/drawing/2014/main" id="{FA6BD15B-2338-EC4B-8447-1F1DEDD49DDF}"/>
              </a:ext>
            </a:extLst>
          </p:cNvPr>
          <p:cNvSpPr txBox="1"/>
          <p:nvPr/>
        </p:nvSpPr>
        <p:spPr>
          <a:xfrm>
            <a:off x="6124625" y="3083738"/>
            <a:ext cx="2247260" cy="246221"/>
          </a:xfrm>
          <a:prstGeom prst="rect">
            <a:avLst/>
          </a:prstGeom>
          <a:noFill/>
        </p:spPr>
        <p:txBody>
          <a:bodyPr wrap="square" rtlCol="0">
            <a:spAutoFit/>
          </a:bodyPr>
          <a:lstStyle/>
          <a:p>
            <a:r>
              <a:rPr lang="en-US" sz="1000" dirty="0"/>
              <a:t>SQL Request Parsing Tables</a:t>
            </a:r>
          </a:p>
        </p:txBody>
      </p:sp>
      <p:sp>
        <p:nvSpPr>
          <p:cNvPr id="153" name="TextBox 152">
            <a:extLst>
              <a:ext uri="{FF2B5EF4-FFF2-40B4-BE49-F238E27FC236}">
                <a16:creationId xmlns:a16="http://schemas.microsoft.com/office/drawing/2014/main" id="{2F8B05E4-23EE-234E-B8B2-701F46210980}"/>
              </a:ext>
            </a:extLst>
          </p:cNvPr>
          <p:cNvSpPr txBox="1"/>
          <p:nvPr/>
        </p:nvSpPr>
        <p:spPr>
          <a:xfrm>
            <a:off x="6160272" y="1135376"/>
            <a:ext cx="2176706" cy="215444"/>
          </a:xfrm>
          <a:prstGeom prst="rect">
            <a:avLst/>
          </a:prstGeom>
          <a:noFill/>
          <a:ln>
            <a:solidFill>
              <a:schemeClr val="tx1"/>
            </a:solidFill>
          </a:ln>
        </p:spPr>
        <p:txBody>
          <a:bodyPr wrap="square" rtlCol="0">
            <a:spAutoFit/>
          </a:bodyPr>
          <a:lstStyle/>
          <a:p>
            <a:r>
              <a:rPr lang="en-US" sz="800" b="1" u="sng" dirty="0"/>
              <a:t>Lookup and monitoring Tables</a:t>
            </a:r>
          </a:p>
        </p:txBody>
      </p:sp>
      <p:sp>
        <p:nvSpPr>
          <p:cNvPr id="154" name="TextBox 153">
            <a:extLst>
              <a:ext uri="{FF2B5EF4-FFF2-40B4-BE49-F238E27FC236}">
                <a16:creationId xmlns:a16="http://schemas.microsoft.com/office/drawing/2014/main" id="{9E918A7D-076D-364F-861E-59740213EE7E}"/>
              </a:ext>
            </a:extLst>
          </p:cNvPr>
          <p:cNvSpPr txBox="1"/>
          <p:nvPr/>
        </p:nvSpPr>
        <p:spPr>
          <a:xfrm>
            <a:off x="6160271" y="1394383"/>
            <a:ext cx="2176706" cy="215444"/>
          </a:xfrm>
          <a:prstGeom prst="rect">
            <a:avLst/>
          </a:prstGeom>
          <a:noFill/>
          <a:ln>
            <a:solidFill>
              <a:schemeClr val="tx1"/>
            </a:solidFill>
          </a:ln>
        </p:spPr>
        <p:txBody>
          <a:bodyPr wrap="square" rtlCol="0">
            <a:spAutoFit/>
          </a:bodyPr>
          <a:lstStyle/>
          <a:p>
            <a:r>
              <a:rPr lang="en-US" sz="800" dirty="0"/>
              <a:t>METRICS_EVENT_REGISTRATION</a:t>
            </a:r>
          </a:p>
        </p:txBody>
      </p:sp>
      <p:sp>
        <p:nvSpPr>
          <p:cNvPr id="155" name="TextBox 154">
            <a:extLst>
              <a:ext uri="{FF2B5EF4-FFF2-40B4-BE49-F238E27FC236}">
                <a16:creationId xmlns:a16="http://schemas.microsoft.com/office/drawing/2014/main" id="{42BFE510-6F01-7947-B5D9-ACD021244A0B}"/>
              </a:ext>
            </a:extLst>
          </p:cNvPr>
          <p:cNvSpPr txBox="1"/>
          <p:nvPr/>
        </p:nvSpPr>
        <p:spPr>
          <a:xfrm>
            <a:off x="6163946" y="1653454"/>
            <a:ext cx="2173032" cy="215444"/>
          </a:xfrm>
          <a:prstGeom prst="rect">
            <a:avLst/>
          </a:prstGeom>
          <a:noFill/>
          <a:ln>
            <a:solidFill>
              <a:schemeClr val="tx1"/>
            </a:solidFill>
          </a:ln>
        </p:spPr>
        <p:txBody>
          <a:bodyPr wrap="square" rtlCol="0">
            <a:spAutoFit/>
          </a:bodyPr>
          <a:lstStyle/>
          <a:p>
            <a:r>
              <a:rPr lang="en-US" sz="800" dirty="0"/>
              <a:t>METRICS_JOB_ENVIRONMENTS</a:t>
            </a:r>
          </a:p>
        </p:txBody>
      </p:sp>
      <p:sp>
        <p:nvSpPr>
          <p:cNvPr id="156" name="TextBox 155">
            <a:extLst>
              <a:ext uri="{FF2B5EF4-FFF2-40B4-BE49-F238E27FC236}">
                <a16:creationId xmlns:a16="http://schemas.microsoft.com/office/drawing/2014/main" id="{FDADD7C7-B545-A34F-B84B-F8A397A89C5A}"/>
              </a:ext>
            </a:extLst>
          </p:cNvPr>
          <p:cNvSpPr txBox="1"/>
          <p:nvPr/>
        </p:nvSpPr>
        <p:spPr>
          <a:xfrm>
            <a:off x="6160271" y="1946057"/>
            <a:ext cx="2176706" cy="215444"/>
          </a:xfrm>
          <a:prstGeom prst="rect">
            <a:avLst/>
          </a:prstGeom>
          <a:noFill/>
          <a:ln>
            <a:solidFill>
              <a:schemeClr val="tx1"/>
            </a:solidFill>
          </a:ln>
        </p:spPr>
        <p:txBody>
          <a:bodyPr wrap="square" rtlCol="0">
            <a:spAutoFit/>
          </a:bodyPr>
          <a:lstStyle/>
          <a:p>
            <a:r>
              <a:rPr lang="en-US" sz="800" dirty="0"/>
              <a:t>METRICS_JOB_FILTERS</a:t>
            </a:r>
          </a:p>
        </p:txBody>
      </p:sp>
      <p:sp>
        <p:nvSpPr>
          <p:cNvPr id="73" name="TextBox 72">
            <a:extLst>
              <a:ext uri="{FF2B5EF4-FFF2-40B4-BE49-F238E27FC236}">
                <a16:creationId xmlns:a16="http://schemas.microsoft.com/office/drawing/2014/main" id="{8C37F8B3-9A59-FF41-AAAD-496ACE679915}"/>
              </a:ext>
            </a:extLst>
          </p:cNvPr>
          <p:cNvSpPr txBox="1"/>
          <p:nvPr/>
        </p:nvSpPr>
        <p:spPr>
          <a:xfrm>
            <a:off x="6165869" y="2237597"/>
            <a:ext cx="2176706" cy="215444"/>
          </a:xfrm>
          <a:prstGeom prst="rect">
            <a:avLst/>
          </a:prstGeom>
          <a:noFill/>
          <a:ln>
            <a:solidFill>
              <a:schemeClr val="tx1"/>
            </a:solidFill>
          </a:ln>
        </p:spPr>
        <p:txBody>
          <a:bodyPr wrap="square" rtlCol="0">
            <a:spAutoFit/>
          </a:bodyPr>
          <a:lstStyle/>
          <a:p>
            <a:r>
              <a:rPr lang="en-US" sz="800" dirty="0"/>
              <a:t>METRICS_JOB_DELETE_CHECK</a:t>
            </a:r>
          </a:p>
        </p:txBody>
      </p:sp>
      <p:sp>
        <p:nvSpPr>
          <p:cNvPr id="74" name="Title 1">
            <a:extLst>
              <a:ext uri="{FF2B5EF4-FFF2-40B4-BE49-F238E27FC236}">
                <a16:creationId xmlns:a16="http://schemas.microsoft.com/office/drawing/2014/main" id="{495FD392-AF56-4259-9FA4-E1D287DCB699}"/>
              </a:ext>
            </a:extLst>
          </p:cNvPr>
          <p:cNvSpPr>
            <a:spLocks noGrp="1"/>
          </p:cNvSpPr>
          <p:nvPr>
            <p:ph type="title"/>
          </p:nvPr>
        </p:nvSpPr>
        <p:spPr>
          <a:xfrm>
            <a:off x="1466028" y="100535"/>
            <a:ext cx="7594342" cy="523875"/>
          </a:xfrm>
        </p:spPr>
        <p:txBody>
          <a:bodyPr/>
          <a:lstStyle/>
          <a:p>
            <a:r>
              <a:rPr lang="en-US" dirty="0"/>
              <a:t>KPImetrics “Metrics” Table Relationships</a:t>
            </a:r>
          </a:p>
        </p:txBody>
      </p:sp>
      <p:sp>
        <p:nvSpPr>
          <p:cNvPr id="61" name="TextBox 60">
            <a:extLst>
              <a:ext uri="{FF2B5EF4-FFF2-40B4-BE49-F238E27FC236}">
                <a16:creationId xmlns:a16="http://schemas.microsoft.com/office/drawing/2014/main" id="{A9D625DB-85F7-423C-909C-ED009D65919A}"/>
              </a:ext>
            </a:extLst>
          </p:cNvPr>
          <p:cNvSpPr txBox="1"/>
          <p:nvPr/>
        </p:nvSpPr>
        <p:spPr>
          <a:xfrm>
            <a:off x="6163946" y="2510156"/>
            <a:ext cx="2176706" cy="215444"/>
          </a:xfrm>
          <a:prstGeom prst="rect">
            <a:avLst/>
          </a:prstGeom>
          <a:noFill/>
          <a:ln>
            <a:solidFill>
              <a:schemeClr val="tx1"/>
            </a:solidFill>
          </a:ln>
        </p:spPr>
        <p:txBody>
          <a:bodyPr wrap="square" rtlCol="0">
            <a:spAutoFit/>
          </a:bodyPr>
          <a:lstStyle/>
          <a:p>
            <a:r>
              <a:rPr lang="en-US" sz="800" dirty="0"/>
              <a:t>METRICS_SYS_CLUSTER</a:t>
            </a:r>
          </a:p>
        </p:txBody>
      </p:sp>
      <p:sp>
        <p:nvSpPr>
          <p:cNvPr id="62" name="TextBox 61">
            <a:extLst>
              <a:ext uri="{FF2B5EF4-FFF2-40B4-BE49-F238E27FC236}">
                <a16:creationId xmlns:a16="http://schemas.microsoft.com/office/drawing/2014/main" id="{F3B2C48C-FD47-45A7-94A8-BB5C3E26BBCA}"/>
              </a:ext>
            </a:extLst>
          </p:cNvPr>
          <p:cNvSpPr txBox="1"/>
          <p:nvPr/>
        </p:nvSpPr>
        <p:spPr>
          <a:xfrm>
            <a:off x="6165869" y="2795955"/>
            <a:ext cx="2176706" cy="215444"/>
          </a:xfrm>
          <a:prstGeom prst="rect">
            <a:avLst/>
          </a:prstGeom>
          <a:noFill/>
          <a:ln>
            <a:solidFill>
              <a:schemeClr val="tx1"/>
            </a:solidFill>
          </a:ln>
        </p:spPr>
        <p:txBody>
          <a:bodyPr wrap="square" rtlCol="0">
            <a:spAutoFit/>
          </a:bodyPr>
          <a:lstStyle/>
          <a:p>
            <a:r>
              <a:rPr lang="en-US" sz="800" dirty="0"/>
              <a:t>METRICS_SYS_NODES</a:t>
            </a:r>
          </a:p>
        </p:txBody>
      </p:sp>
    </p:spTree>
    <p:extLst>
      <p:ext uri="{BB962C8B-B14F-4D97-AF65-F5344CB8AC3E}">
        <p14:creationId xmlns:p14="http://schemas.microsoft.com/office/powerpoint/2010/main" val="1815554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0BB146-FE0C-A546-81E0-7E5CC7DFD411}"/>
              </a:ext>
            </a:extLst>
          </p:cNvPr>
          <p:cNvSpPr txBox="1"/>
          <p:nvPr/>
        </p:nvSpPr>
        <p:spPr>
          <a:xfrm>
            <a:off x="487544" y="1306465"/>
            <a:ext cx="2092749" cy="215444"/>
          </a:xfrm>
          <a:prstGeom prst="rect">
            <a:avLst/>
          </a:prstGeom>
          <a:noFill/>
          <a:ln>
            <a:solidFill>
              <a:schemeClr val="tx1"/>
            </a:solidFill>
          </a:ln>
        </p:spPr>
        <p:txBody>
          <a:bodyPr wrap="square" rtlCol="0">
            <a:spAutoFit/>
          </a:bodyPr>
          <a:lstStyle/>
          <a:p>
            <a:r>
              <a:rPr lang="en-US" sz="800" b="1" u="sng" dirty="0"/>
              <a:t>Additional Data Tables</a:t>
            </a:r>
          </a:p>
        </p:txBody>
      </p:sp>
      <p:sp>
        <p:nvSpPr>
          <p:cNvPr id="5" name="TextBox 4">
            <a:extLst>
              <a:ext uri="{FF2B5EF4-FFF2-40B4-BE49-F238E27FC236}">
                <a16:creationId xmlns:a16="http://schemas.microsoft.com/office/drawing/2014/main" id="{AF897AB8-D562-B945-9887-B008A6ED125A}"/>
              </a:ext>
            </a:extLst>
          </p:cNvPr>
          <p:cNvSpPr txBox="1"/>
          <p:nvPr/>
        </p:nvSpPr>
        <p:spPr>
          <a:xfrm>
            <a:off x="2580295" y="788585"/>
            <a:ext cx="4341044" cy="276999"/>
          </a:xfrm>
          <a:prstGeom prst="rect">
            <a:avLst/>
          </a:prstGeom>
          <a:noFill/>
          <a:ln>
            <a:solidFill>
              <a:schemeClr val="tx1"/>
            </a:solidFill>
          </a:ln>
        </p:spPr>
        <p:txBody>
          <a:bodyPr wrap="square" rtlCol="0">
            <a:spAutoFit/>
          </a:bodyPr>
          <a:lstStyle/>
          <a:p>
            <a:pPr algn="ctr"/>
            <a:r>
              <a:rPr lang="en-US" sz="1200" dirty="0"/>
              <a:t>KPImetrics </a:t>
            </a:r>
            <a:r>
              <a:rPr lang="en-US" sz="1200" b="1" dirty="0"/>
              <a:t>Supporting</a:t>
            </a:r>
            <a:r>
              <a:rPr lang="en-US" sz="1200" dirty="0"/>
              <a:t> Table Relationship Diagram</a:t>
            </a:r>
          </a:p>
        </p:txBody>
      </p:sp>
      <p:sp>
        <p:nvSpPr>
          <p:cNvPr id="6" name="TextBox 5">
            <a:extLst>
              <a:ext uri="{FF2B5EF4-FFF2-40B4-BE49-F238E27FC236}">
                <a16:creationId xmlns:a16="http://schemas.microsoft.com/office/drawing/2014/main" id="{251D362F-CB56-F640-980A-343F9111AB60}"/>
              </a:ext>
            </a:extLst>
          </p:cNvPr>
          <p:cNvSpPr txBox="1"/>
          <p:nvPr/>
        </p:nvSpPr>
        <p:spPr>
          <a:xfrm>
            <a:off x="487544" y="1639918"/>
            <a:ext cx="2092751" cy="215444"/>
          </a:xfrm>
          <a:prstGeom prst="rect">
            <a:avLst/>
          </a:prstGeom>
          <a:noFill/>
          <a:ln>
            <a:solidFill>
              <a:schemeClr val="tx1"/>
            </a:solidFill>
          </a:ln>
        </p:spPr>
        <p:txBody>
          <a:bodyPr wrap="square" rtlCol="0">
            <a:spAutoFit/>
          </a:bodyPr>
          <a:lstStyle/>
          <a:p>
            <a:r>
              <a:rPr lang="en-US" sz="800" dirty="0"/>
              <a:t>METRICS_CIS_SYSTEM_RESOURCES</a:t>
            </a:r>
          </a:p>
        </p:txBody>
      </p:sp>
      <p:sp>
        <p:nvSpPr>
          <p:cNvPr id="7" name="TextBox 6">
            <a:extLst>
              <a:ext uri="{FF2B5EF4-FFF2-40B4-BE49-F238E27FC236}">
                <a16:creationId xmlns:a16="http://schemas.microsoft.com/office/drawing/2014/main" id="{808300DD-31D3-0140-A59A-CF445B7B571E}"/>
              </a:ext>
            </a:extLst>
          </p:cNvPr>
          <p:cNvSpPr txBox="1"/>
          <p:nvPr/>
        </p:nvSpPr>
        <p:spPr>
          <a:xfrm>
            <a:off x="3542713" y="1302294"/>
            <a:ext cx="2176706" cy="215444"/>
          </a:xfrm>
          <a:prstGeom prst="rect">
            <a:avLst/>
          </a:prstGeom>
          <a:noFill/>
          <a:ln>
            <a:solidFill>
              <a:schemeClr val="tx1"/>
            </a:solidFill>
          </a:ln>
        </p:spPr>
        <p:txBody>
          <a:bodyPr wrap="square" rtlCol="0">
            <a:spAutoFit/>
          </a:bodyPr>
          <a:lstStyle/>
          <a:p>
            <a:r>
              <a:rPr lang="en-US" sz="800" b="1" u="sng" dirty="0"/>
              <a:t>Logging Tables</a:t>
            </a:r>
          </a:p>
        </p:txBody>
      </p:sp>
      <p:sp>
        <p:nvSpPr>
          <p:cNvPr id="8" name="TextBox 7">
            <a:extLst>
              <a:ext uri="{FF2B5EF4-FFF2-40B4-BE49-F238E27FC236}">
                <a16:creationId xmlns:a16="http://schemas.microsoft.com/office/drawing/2014/main" id="{E758DC01-E808-A54D-8BB1-AB964E144490}"/>
              </a:ext>
            </a:extLst>
          </p:cNvPr>
          <p:cNvSpPr txBox="1"/>
          <p:nvPr/>
        </p:nvSpPr>
        <p:spPr>
          <a:xfrm>
            <a:off x="3542714" y="1639910"/>
            <a:ext cx="2205279" cy="215444"/>
          </a:xfrm>
          <a:prstGeom prst="rect">
            <a:avLst/>
          </a:prstGeom>
          <a:noFill/>
          <a:ln>
            <a:solidFill>
              <a:schemeClr val="tx1"/>
            </a:solidFill>
          </a:ln>
        </p:spPr>
        <p:txBody>
          <a:bodyPr wrap="square" rtlCol="0">
            <a:spAutoFit/>
          </a:bodyPr>
          <a:lstStyle/>
          <a:p>
            <a:r>
              <a:rPr lang="en-US" sz="800" dirty="0"/>
              <a:t>METRICS_CIS_WORKFLOW</a:t>
            </a:r>
          </a:p>
        </p:txBody>
      </p:sp>
      <p:sp>
        <p:nvSpPr>
          <p:cNvPr id="9" name="TextBox 8">
            <a:extLst>
              <a:ext uri="{FF2B5EF4-FFF2-40B4-BE49-F238E27FC236}">
                <a16:creationId xmlns:a16="http://schemas.microsoft.com/office/drawing/2014/main" id="{0F7B37E8-6782-AE46-97DD-8BBC9E22CF08}"/>
              </a:ext>
            </a:extLst>
          </p:cNvPr>
          <p:cNvSpPr txBox="1"/>
          <p:nvPr/>
        </p:nvSpPr>
        <p:spPr>
          <a:xfrm>
            <a:off x="3542713" y="2084569"/>
            <a:ext cx="2205280" cy="215444"/>
          </a:xfrm>
          <a:prstGeom prst="rect">
            <a:avLst/>
          </a:prstGeom>
          <a:noFill/>
          <a:ln>
            <a:solidFill>
              <a:schemeClr val="tx1"/>
            </a:solidFill>
          </a:ln>
        </p:spPr>
        <p:txBody>
          <a:bodyPr wrap="square" rtlCol="0">
            <a:spAutoFit/>
          </a:bodyPr>
          <a:lstStyle/>
          <a:p>
            <a:r>
              <a:rPr lang="en-US" sz="800" dirty="0"/>
              <a:t>METRICS_EVENT_REG_LOG</a:t>
            </a:r>
          </a:p>
        </p:txBody>
      </p:sp>
      <p:sp>
        <p:nvSpPr>
          <p:cNvPr id="10" name="TextBox 9">
            <a:extLst>
              <a:ext uri="{FF2B5EF4-FFF2-40B4-BE49-F238E27FC236}">
                <a16:creationId xmlns:a16="http://schemas.microsoft.com/office/drawing/2014/main" id="{91E44929-6051-4045-A963-40266C3787D0}"/>
              </a:ext>
            </a:extLst>
          </p:cNvPr>
          <p:cNvSpPr txBox="1"/>
          <p:nvPr/>
        </p:nvSpPr>
        <p:spPr>
          <a:xfrm>
            <a:off x="3542713" y="2556263"/>
            <a:ext cx="2205281" cy="215444"/>
          </a:xfrm>
          <a:prstGeom prst="rect">
            <a:avLst/>
          </a:prstGeom>
          <a:noFill/>
          <a:ln>
            <a:solidFill>
              <a:schemeClr val="tx1"/>
            </a:solidFill>
          </a:ln>
        </p:spPr>
        <p:txBody>
          <a:bodyPr wrap="square" rtlCol="0">
            <a:spAutoFit/>
          </a:bodyPr>
          <a:lstStyle/>
          <a:p>
            <a:r>
              <a:rPr lang="en-US" sz="800" dirty="0"/>
              <a:t>METRICS_EVENT_REG_LOG_LINEAGE</a:t>
            </a:r>
          </a:p>
        </p:txBody>
      </p:sp>
      <p:sp>
        <p:nvSpPr>
          <p:cNvPr id="11" name="TextBox 10">
            <a:extLst>
              <a:ext uri="{FF2B5EF4-FFF2-40B4-BE49-F238E27FC236}">
                <a16:creationId xmlns:a16="http://schemas.microsoft.com/office/drawing/2014/main" id="{906F9079-1DE3-AB4A-B7BE-188C8D3251B1}"/>
              </a:ext>
            </a:extLst>
          </p:cNvPr>
          <p:cNvSpPr txBox="1"/>
          <p:nvPr/>
        </p:nvSpPr>
        <p:spPr>
          <a:xfrm>
            <a:off x="3542714" y="2991159"/>
            <a:ext cx="2205279" cy="215444"/>
          </a:xfrm>
          <a:prstGeom prst="rect">
            <a:avLst/>
          </a:prstGeom>
          <a:noFill/>
          <a:ln>
            <a:solidFill>
              <a:schemeClr val="tx1"/>
            </a:solidFill>
          </a:ln>
        </p:spPr>
        <p:txBody>
          <a:bodyPr wrap="square" rtlCol="0">
            <a:spAutoFit/>
          </a:bodyPr>
          <a:lstStyle/>
          <a:p>
            <a:r>
              <a:rPr lang="en-US" sz="800" dirty="0"/>
              <a:t>METRICS_JOB_DETAILS</a:t>
            </a:r>
          </a:p>
        </p:txBody>
      </p:sp>
      <p:sp>
        <p:nvSpPr>
          <p:cNvPr id="13" name="TextBox 12">
            <a:extLst>
              <a:ext uri="{FF2B5EF4-FFF2-40B4-BE49-F238E27FC236}">
                <a16:creationId xmlns:a16="http://schemas.microsoft.com/office/drawing/2014/main" id="{34AD87B4-27E3-304C-9D75-2EB54D5FDE57}"/>
              </a:ext>
            </a:extLst>
          </p:cNvPr>
          <p:cNvSpPr txBox="1"/>
          <p:nvPr/>
        </p:nvSpPr>
        <p:spPr>
          <a:xfrm>
            <a:off x="487544" y="2098094"/>
            <a:ext cx="2092751" cy="215444"/>
          </a:xfrm>
          <a:prstGeom prst="rect">
            <a:avLst/>
          </a:prstGeom>
          <a:noFill/>
          <a:ln>
            <a:solidFill>
              <a:schemeClr val="tx1"/>
            </a:solidFill>
          </a:ln>
        </p:spPr>
        <p:txBody>
          <a:bodyPr wrap="square" rtlCol="0">
            <a:spAutoFit/>
          </a:bodyPr>
          <a:lstStyle/>
          <a:p>
            <a:r>
              <a:rPr lang="en-US" sz="800" dirty="0"/>
              <a:t>METRICS_CPU_MEMORY_CHECKER</a:t>
            </a:r>
          </a:p>
        </p:txBody>
      </p:sp>
      <p:sp>
        <p:nvSpPr>
          <p:cNvPr id="14" name="TextBox 13">
            <a:extLst>
              <a:ext uri="{FF2B5EF4-FFF2-40B4-BE49-F238E27FC236}">
                <a16:creationId xmlns:a16="http://schemas.microsoft.com/office/drawing/2014/main" id="{5E20FDC5-B41E-014B-8745-BFFC52697B05}"/>
              </a:ext>
            </a:extLst>
          </p:cNvPr>
          <p:cNvSpPr txBox="1"/>
          <p:nvPr/>
        </p:nvSpPr>
        <p:spPr>
          <a:xfrm>
            <a:off x="487544" y="2556271"/>
            <a:ext cx="2092751" cy="215444"/>
          </a:xfrm>
          <a:prstGeom prst="rect">
            <a:avLst/>
          </a:prstGeom>
          <a:noFill/>
          <a:ln>
            <a:solidFill>
              <a:schemeClr val="tx1"/>
            </a:solidFill>
          </a:ln>
        </p:spPr>
        <p:txBody>
          <a:bodyPr wrap="square" rtlCol="0">
            <a:spAutoFit/>
          </a:bodyPr>
          <a:lstStyle/>
          <a:p>
            <a:r>
              <a:rPr lang="en-US" sz="800" dirty="0"/>
              <a:t>METRICS_LOG_DISK</a:t>
            </a:r>
          </a:p>
        </p:txBody>
      </p:sp>
      <p:sp>
        <p:nvSpPr>
          <p:cNvPr id="15" name="TextBox 14">
            <a:extLst>
              <a:ext uri="{FF2B5EF4-FFF2-40B4-BE49-F238E27FC236}">
                <a16:creationId xmlns:a16="http://schemas.microsoft.com/office/drawing/2014/main" id="{EAB6DC87-CF16-FA46-94F9-ED5D52B4B4F2}"/>
              </a:ext>
            </a:extLst>
          </p:cNvPr>
          <p:cNvSpPr txBox="1"/>
          <p:nvPr/>
        </p:nvSpPr>
        <p:spPr>
          <a:xfrm>
            <a:off x="487544" y="2991167"/>
            <a:ext cx="2092751" cy="215444"/>
          </a:xfrm>
          <a:prstGeom prst="rect">
            <a:avLst/>
          </a:prstGeom>
          <a:noFill/>
          <a:ln>
            <a:solidFill>
              <a:schemeClr val="tx1"/>
            </a:solidFill>
          </a:ln>
        </p:spPr>
        <p:txBody>
          <a:bodyPr wrap="square" rtlCol="0">
            <a:spAutoFit/>
          </a:bodyPr>
          <a:lstStyle/>
          <a:p>
            <a:r>
              <a:rPr lang="en-US" sz="800" dirty="0"/>
              <a:t>METRICS_LOG_IO</a:t>
            </a:r>
          </a:p>
        </p:txBody>
      </p:sp>
      <p:sp>
        <p:nvSpPr>
          <p:cNvPr id="16" name="TextBox 15">
            <a:extLst>
              <a:ext uri="{FF2B5EF4-FFF2-40B4-BE49-F238E27FC236}">
                <a16:creationId xmlns:a16="http://schemas.microsoft.com/office/drawing/2014/main" id="{0C769CAA-D70C-0240-8EAB-90984F4EA10B}"/>
              </a:ext>
            </a:extLst>
          </p:cNvPr>
          <p:cNvSpPr txBox="1"/>
          <p:nvPr/>
        </p:nvSpPr>
        <p:spPr>
          <a:xfrm>
            <a:off x="487544" y="3426062"/>
            <a:ext cx="2092751" cy="215444"/>
          </a:xfrm>
          <a:prstGeom prst="rect">
            <a:avLst/>
          </a:prstGeom>
          <a:noFill/>
          <a:ln>
            <a:solidFill>
              <a:schemeClr val="tx1"/>
            </a:solidFill>
          </a:ln>
        </p:spPr>
        <p:txBody>
          <a:bodyPr wrap="square" rtlCol="0">
            <a:spAutoFit/>
          </a:bodyPr>
          <a:lstStyle/>
          <a:p>
            <a:r>
              <a:rPr lang="en-US" sz="800" dirty="0"/>
              <a:t>METRICS_LOG_MEMORY</a:t>
            </a:r>
          </a:p>
        </p:txBody>
      </p:sp>
      <p:sp>
        <p:nvSpPr>
          <p:cNvPr id="17" name="TextBox 16">
            <a:extLst>
              <a:ext uri="{FF2B5EF4-FFF2-40B4-BE49-F238E27FC236}">
                <a16:creationId xmlns:a16="http://schemas.microsoft.com/office/drawing/2014/main" id="{F5B8A676-AE87-6248-8AA8-2464C7CA9C15}"/>
              </a:ext>
            </a:extLst>
          </p:cNvPr>
          <p:cNvSpPr txBox="1"/>
          <p:nvPr/>
        </p:nvSpPr>
        <p:spPr>
          <a:xfrm>
            <a:off x="487543" y="3860958"/>
            <a:ext cx="2092751" cy="215444"/>
          </a:xfrm>
          <a:prstGeom prst="rect">
            <a:avLst/>
          </a:prstGeom>
          <a:noFill/>
          <a:ln>
            <a:solidFill>
              <a:schemeClr val="tx1"/>
            </a:solidFill>
          </a:ln>
        </p:spPr>
        <p:txBody>
          <a:bodyPr wrap="square" rtlCol="0">
            <a:spAutoFit/>
          </a:bodyPr>
          <a:lstStyle/>
          <a:p>
            <a:r>
              <a:rPr lang="en-US" sz="800" dirty="0"/>
              <a:t>METRICS_SYS_CACHES</a:t>
            </a:r>
          </a:p>
        </p:txBody>
      </p:sp>
      <p:sp>
        <p:nvSpPr>
          <p:cNvPr id="18" name="TextBox 17">
            <a:extLst>
              <a:ext uri="{FF2B5EF4-FFF2-40B4-BE49-F238E27FC236}">
                <a16:creationId xmlns:a16="http://schemas.microsoft.com/office/drawing/2014/main" id="{9A790C4B-7C53-A348-8163-C91E3DA04C5E}"/>
              </a:ext>
            </a:extLst>
          </p:cNvPr>
          <p:cNvSpPr txBox="1"/>
          <p:nvPr/>
        </p:nvSpPr>
        <p:spPr>
          <a:xfrm>
            <a:off x="487543" y="4295854"/>
            <a:ext cx="2092751" cy="215444"/>
          </a:xfrm>
          <a:prstGeom prst="rect">
            <a:avLst/>
          </a:prstGeom>
          <a:noFill/>
          <a:ln>
            <a:solidFill>
              <a:schemeClr val="tx1"/>
            </a:solidFill>
          </a:ln>
        </p:spPr>
        <p:txBody>
          <a:bodyPr wrap="square" rtlCol="0">
            <a:spAutoFit/>
          </a:bodyPr>
          <a:lstStyle/>
          <a:p>
            <a:r>
              <a:rPr lang="en-US" sz="800" dirty="0"/>
              <a:t>METRICS_SYS_DATASOURCES</a:t>
            </a:r>
          </a:p>
        </p:txBody>
      </p:sp>
      <p:sp>
        <p:nvSpPr>
          <p:cNvPr id="21" name="TextBox 20">
            <a:extLst>
              <a:ext uri="{FF2B5EF4-FFF2-40B4-BE49-F238E27FC236}">
                <a16:creationId xmlns:a16="http://schemas.microsoft.com/office/drawing/2014/main" id="{B5C09F79-A429-8942-A064-40152D88CAD6}"/>
              </a:ext>
            </a:extLst>
          </p:cNvPr>
          <p:cNvSpPr txBox="1"/>
          <p:nvPr/>
        </p:nvSpPr>
        <p:spPr>
          <a:xfrm>
            <a:off x="6470621" y="1302293"/>
            <a:ext cx="2176706" cy="215444"/>
          </a:xfrm>
          <a:prstGeom prst="rect">
            <a:avLst/>
          </a:prstGeom>
          <a:noFill/>
          <a:ln>
            <a:solidFill>
              <a:schemeClr val="tx1"/>
            </a:solidFill>
          </a:ln>
        </p:spPr>
        <p:txBody>
          <a:bodyPr wrap="square" rtlCol="0">
            <a:spAutoFit/>
          </a:bodyPr>
          <a:lstStyle/>
          <a:p>
            <a:r>
              <a:rPr lang="en-US" sz="800" b="1" u="sng" dirty="0"/>
              <a:t>Database Native Procedures</a:t>
            </a:r>
          </a:p>
        </p:txBody>
      </p:sp>
      <p:sp>
        <p:nvSpPr>
          <p:cNvPr id="22" name="TextBox 21">
            <a:extLst>
              <a:ext uri="{FF2B5EF4-FFF2-40B4-BE49-F238E27FC236}">
                <a16:creationId xmlns:a16="http://schemas.microsoft.com/office/drawing/2014/main" id="{E220BF56-438C-314A-AF46-777628256A54}"/>
              </a:ext>
            </a:extLst>
          </p:cNvPr>
          <p:cNvSpPr txBox="1"/>
          <p:nvPr/>
        </p:nvSpPr>
        <p:spPr>
          <a:xfrm>
            <a:off x="6470621" y="1579027"/>
            <a:ext cx="2205279" cy="215444"/>
          </a:xfrm>
          <a:prstGeom prst="rect">
            <a:avLst/>
          </a:prstGeom>
          <a:noFill/>
          <a:ln>
            <a:solidFill>
              <a:schemeClr val="tx1"/>
            </a:solidFill>
          </a:ln>
        </p:spPr>
        <p:txBody>
          <a:bodyPr wrap="square" rtlCol="0">
            <a:spAutoFit/>
          </a:bodyPr>
          <a:lstStyle/>
          <a:p>
            <a:r>
              <a:rPr lang="en-US" sz="800" dirty="0"/>
              <a:t>P_METRICS_ALL_TABLES</a:t>
            </a:r>
          </a:p>
        </p:txBody>
      </p:sp>
      <p:sp>
        <p:nvSpPr>
          <p:cNvPr id="23" name="TextBox 22">
            <a:extLst>
              <a:ext uri="{FF2B5EF4-FFF2-40B4-BE49-F238E27FC236}">
                <a16:creationId xmlns:a16="http://schemas.microsoft.com/office/drawing/2014/main" id="{29EE7976-9DAA-9143-9F12-22D4959E0FF4}"/>
              </a:ext>
            </a:extLst>
          </p:cNvPr>
          <p:cNvSpPr txBox="1"/>
          <p:nvPr/>
        </p:nvSpPr>
        <p:spPr>
          <a:xfrm>
            <a:off x="6470620" y="1840885"/>
            <a:ext cx="2205279" cy="215444"/>
          </a:xfrm>
          <a:prstGeom prst="rect">
            <a:avLst/>
          </a:prstGeom>
          <a:noFill/>
          <a:ln>
            <a:solidFill>
              <a:schemeClr val="tx1"/>
            </a:solidFill>
          </a:ln>
        </p:spPr>
        <p:txBody>
          <a:bodyPr wrap="square" rtlCol="0">
            <a:spAutoFit/>
          </a:bodyPr>
          <a:lstStyle/>
          <a:p>
            <a:r>
              <a:rPr lang="en-US" sz="800" dirty="0"/>
              <a:t>P_METRICS_DELETE_COLLECTION</a:t>
            </a:r>
          </a:p>
        </p:txBody>
      </p:sp>
      <p:sp>
        <p:nvSpPr>
          <p:cNvPr id="19" name="TextBox 18">
            <a:extLst>
              <a:ext uri="{FF2B5EF4-FFF2-40B4-BE49-F238E27FC236}">
                <a16:creationId xmlns:a16="http://schemas.microsoft.com/office/drawing/2014/main" id="{F54D36D7-2B4A-374E-8538-DBECAA23D639}"/>
              </a:ext>
            </a:extLst>
          </p:cNvPr>
          <p:cNvSpPr txBox="1"/>
          <p:nvPr/>
        </p:nvSpPr>
        <p:spPr>
          <a:xfrm>
            <a:off x="3535479" y="3409295"/>
            <a:ext cx="2205279" cy="215444"/>
          </a:xfrm>
          <a:prstGeom prst="rect">
            <a:avLst/>
          </a:prstGeom>
          <a:noFill/>
          <a:ln>
            <a:solidFill>
              <a:schemeClr val="tx1"/>
            </a:solidFill>
          </a:ln>
        </p:spPr>
        <p:txBody>
          <a:bodyPr wrap="square" rtlCol="0">
            <a:spAutoFit/>
          </a:bodyPr>
          <a:lstStyle/>
          <a:p>
            <a:r>
              <a:rPr lang="en-US" sz="800" dirty="0"/>
              <a:t>METRICS_JOB_DELETE_CHECK</a:t>
            </a:r>
          </a:p>
        </p:txBody>
      </p:sp>
      <p:sp>
        <p:nvSpPr>
          <p:cNvPr id="20" name="Title 1">
            <a:extLst>
              <a:ext uri="{FF2B5EF4-FFF2-40B4-BE49-F238E27FC236}">
                <a16:creationId xmlns:a16="http://schemas.microsoft.com/office/drawing/2014/main" id="{7BBA20CB-B2E8-4FDE-8432-BB6F39694CAD}"/>
              </a:ext>
            </a:extLst>
          </p:cNvPr>
          <p:cNvSpPr>
            <a:spLocks noGrp="1"/>
          </p:cNvSpPr>
          <p:nvPr>
            <p:ph type="title"/>
          </p:nvPr>
        </p:nvSpPr>
        <p:spPr>
          <a:xfrm>
            <a:off x="1466028" y="100535"/>
            <a:ext cx="7594342" cy="523875"/>
          </a:xfrm>
        </p:spPr>
        <p:txBody>
          <a:bodyPr/>
          <a:lstStyle/>
          <a:p>
            <a:r>
              <a:rPr lang="en-US" dirty="0"/>
              <a:t>KPImetrics “Supporting” Table Relationships</a:t>
            </a:r>
          </a:p>
        </p:txBody>
      </p:sp>
      <p:sp>
        <p:nvSpPr>
          <p:cNvPr id="25" name="TextBox 24">
            <a:extLst>
              <a:ext uri="{FF2B5EF4-FFF2-40B4-BE49-F238E27FC236}">
                <a16:creationId xmlns:a16="http://schemas.microsoft.com/office/drawing/2014/main" id="{9F3FD692-814C-473E-AB5B-0C68D239217F}"/>
              </a:ext>
            </a:extLst>
          </p:cNvPr>
          <p:cNvSpPr txBox="1"/>
          <p:nvPr/>
        </p:nvSpPr>
        <p:spPr>
          <a:xfrm>
            <a:off x="6470621" y="2105379"/>
            <a:ext cx="2225357" cy="215444"/>
          </a:xfrm>
          <a:prstGeom prst="rect">
            <a:avLst/>
          </a:prstGeom>
          <a:noFill/>
          <a:ln>
            <a:solidFill>
              <a:schemeClr val="tx1"/>
            </a:solidFill>
          </a:ln>
        </p:spPr>
        <p:txBody>
          <a:bodyPr wrap="square" rtlCol="0">
            <a:spAutoFit/>
          </a:bodyPr>
          <a:lstStyle/>
          <a:p>
            <a:r>
              <a:rPr lang="en-US" sz="800" dirty="0"/>
              <a:t>F_GET_PARTITION_RANGE (</a:t>
            </a:r>
            <a:r>
              <a:rPr lang="en-US" sz="800" dirty="0" err="1"/>
              <a:t>sqlserver</a:t>
            </a:r>
            <a:r>
              <a:rPr lang="en-US" sz="800" dirty="0"/>
              <a:t>)</a:t>
            </a:r>
          </a:p>
        </p:txBody>
      </p:sp>
      <p:sp>
        <p:nvSpPr>
          <p:cNvPr id="26" name="TextBox 25">
            <a:extLst>
              <a:ext uri="{FF2B5EF4-FFF2-40B4-BE49-F238E27FC236}">
                <a16:creationId xmlns:a16="http://schemas.microsoft.com/office/drawing/2014/main" id="{003C3A24-6530-436E-AB0D-3CFBA64FBB97}"/>
              </a:ext>
            </a:extLst>
          </p:cNvPr>
          <p:cNvSpPr txBox="1"/>
          <p:nvPr/>
        </p:nvSpPr>
        <p:spPr>
          <a:xfrm>
            <a:off x="6470621" y="2358961"/>
            <a:ext cx="2225357" cy="215444"/>
          </a:xfrm>
          <a:prstGeom prst="rect">
            <a:avLst/>
          </a:prstGeom>
          <a:noFill/>
          <a:ln>
            <a:solidFill>
              <a:schemeClr val="tx1"/>
            </a:solidFill>
          </a:ln>
        </p:spPr>
        <p:txBody>
          <a:bodyPr wrap="square" rtlCol="0">
            <a:spAutoFit/>
          </a:bodyPr>
          <a:lstStyle/>
          <a:p>
            <a:r>
              <a:rPr lang="en-US" sz="800" dirty="0"/>
              <a:t>F_GET_PARTITION_NUM (oracle/</a:t>
            </a:r>
            <a:r>
              <a:rPr lang="en-US" sz="800" dirty="0" err="1"/>
              <a:t>sqlserver</a:t>
            </a:r>
            <a:r>
              <a:rPr lang="en-US" sz="800" dirty="0"/>
              <a:t>)</a:t>
            </a:r>
          </a:p>
        </p:txBody>
      </p:sp>
      <p:sp>
        <p:nvSpPr>
          <p:cNvPr id="24" name="TextBox 23">
            <a:extLst>
              <a:ext uri="{FF2B5EF4-FFF2-40B4-BE49-F238E27FC236}">
                <a16:creationId xmlns:a16="http://schemas.microsoft.com/office/drawing/2014/main" id="{7BEF6DE4-D852-4992-8D7D-6CE8AA9F443F}"/>
              </a:ext>
            </a:extLst>
          </p:cNvPr>
          <p:cNvSpPr txBox="1"/>
          <p:nvPr/>
        </p:nvSpPr>
        <p:spPr>
          <a:xfrm>
            <a:off x="487542" y="4694441"/>
            <a:ext cx="2092751" cy="215444"/>
          </a:xfrm>
          <a:prstGeom prst="rect">
            <a:avLst/>
          </a:prstGeom>
          <a:noFill/>
          <a:ln>
            <a:solidFill>
              <a:schemeClr val="tx1"/>
            </a:solidFill>
          </a:ln>
        </p:spPr>
        <p:txBody>
          <a:bodyPr wrap="square" rtlCol="0">
            <a:spAutoFit/>
          </a:bodyPr>
          <a:lstStyle/>
          <a:p>
            <a:r>
              <a:rPr lang="en-US" sz="800" dirty="0"/>
              <a:t>METRICS_SYS_CLUSTER</a:t>
            </a:r>
          </a:p>
        </p:txBody>
      </p:sp>
    </p:spTree>
    <p:extLst>
      <p:ext uri="{BB962C8B-B14F-4D97-AF65-F5344CB8AC3E}">
        <p14:creationId xmlns:p14="http://schemas.microsoft.com/office/powerpoint/2010/main" val="3649428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732C-1395-474C-90DD-EF08C8B9ADB7}"/>
              </a:ext>
            </a:extLst>
          </p:cNvPr>
          <p:cNvSpPr>
            <a:spLocks noGrp="1"/>
          </p:cNvSpPr>
          <p:nvPr>
            <p:ph type="title"/>
          </p:nvPr>
        </p:nvSpPr>
        <p:spPr/>
        <p:txBody>
          <a:bodyPr/>
          <a:lstStyle/>
          <a:p>
            <a:r>
              <a:rPr lang="en-US" dirty="0"/>
              <a:t>Metrics Partitioning Strategy </a:t>
            </a:r>
            <a:r>
              <a:rPr lang="en-US" sz="2400" dirty="0"/>
              <a:t>(w/leap year)</a:t>
            </a:r>
            <a:endParaRPr lang="en-US" dirty="0"/>
          </a:p>
        </p:txBody>
      </p:sp>
      <p:sp>
        <p:nvSpPr>
          <p:cNvPr id="4" name="TextBox 3">
            <a:extLst>
              <a:ext uri="{FF2B5EF4-FFF2-40B4-BE49-F238E27FC236}">
                <a16:creationId xmlns:a16="http://schemas.microsoft.com/office/drawing/2014/main" id="{1B8384EC-BBA0-4B87-9160-612F586B4A6E}"/>
              </a:ext>
            </a:extLst>
          </p:cNvPr>
          <p:cNvSpPr txBox="1"/>
          <p:nvPr/>
        </p:nvSpPr>
        <p:spPr>
          <a:xfrm>
            <a:off x="161040" y="1698863"/>
            <a:ext cx="2231474" cy="215444"/>
          </a:xfrm>
          <a:prstGeom prst="rect">
            <a:avLst/>
          </a:prstGeom>
          <a:noFill/>
          <a:ln>
            <a:solidFill>
              <a:schemeClr val="tx1"/>
            </a:solidFill>
          </a:ln>
        </p:spPr>
        <p:txBody>
          <a:bodyPr wrap="square" rtlCol="0">
            <a:spAutoFit/>
          </a:bodyPr>
          <a:lstStyle/>
          <a:p>
            <a:r>
              <a:rPr lang="en-US" sz="800" dirty="0"/>
              <a:t>METRICS_ALL_USERS</a:t>
            </a:r>
          </a:p>
        </p:txBody>
      </p:sp>
      <p:sp>
        <p:nvSpPr>
          <p:cNvPr id="5" name="TextBox 4">
            <a:extLst>
              <a:ext uri="{FF2B5EF4-FFF2-40B4-BE49-F238E27FC236}">
                <a16:creationId xmlns:a16="http://schemas.microsoft.com/office/drawing/2014/main" id="{9C260184-C13F-4030-9BDF-9CB54A39DF0F}"/>
              </a:ext>
            </a:extLst>
          </p:cNvPr>
          <p:cNvSpPr txBox="1"/>
          <p:nvPr/>
        </p:nvSpPr>
        <p:spPr>
          <a:xfrm>
            <a:off x="161040" y="1455418"/>
            <a:ext cx="2231474" cy="215444"/>
          </a:xfrm>
          <a:prstGeom prst="rect">
            <a:avLst/>
          </a:prstGeom>
          <a:noFill/>
          <a:ln>
            <a:solidFill>
              <a:schemeClr val="tx1"/>
            </a:solidFill>
          </a:ln>
        </p:spPr>
        <p:txBody>
          <a:bodyPr wrap="square" rtlCol="0">
            <a:spAutoFit/>
          </a:bodyPr>
          <a:lstStyle/>
          <a:p>
            <a:r>
              <a:rPr lang="en-US" sz="800" dirty="0"/>
              <a:t>METRICS_ALL_RESOURCES</a:t>
            </a:r>
          </a:p>
        </p:txBody>
      </p:sp>
      <p:sp>
        <p:nvSpPr>
          <p:cNvPr id="6" name="TextBox 5">
            <a:extLst>
              <a:ext uri="{FF2B5EF4-FFF2-40B4-BE49-F238E27FC236}">
                <a16:creationId xmlns:a16="http://schemas.microsoft.com/office/drawing/2014/main" id="{48172EC0-FCC1-42DA-8118-92A9ECC934AA}"/>
              </a:ext>
            </a:extLst>
          </p:cNvPr>
          <p:cNvSpPr txBox="1"/>
          <p:nvPr/>
        </p:nvSpPr>
        <p:spPr>
          <a:xfrm>
            <a:off x="161040" y="1224585"/>
            <a:ext cx="2231474" cy="215444"/>
          </a:xfrm>
          <a:prstGeom prst="rect">
            <a:avLst/>
          </a:prstGeom>
          <a:noFill/>
          <a:ln>
            <a:solidFill>
              <a:schemeClr val="tx1"/>
            </a:solidFill>
          </a:ln>
        </p:spPr>
        <p:txBody>
          <a:bodyPr wrap="square" rtlCol="0">
            <a:spAutoFit/>
          </a:bodyPr>
          <a:lstStyle/>
          <a:p>
            <a:r>
              <a:rPr lang="en-US" sz="800" b="1" u="sng" dirty="0"/>
              <a:t>Lookup Tables (no partitioning)</a:t>
            </a:r>
          </a:p>
        </p:txBody>
      </p:sp>
      <p:sp>
        <p:nvSpPr>
          <p:cNvPr id="11" name="TextBox 10">
            <a:extLst>
              <a:ext uri="{FF2B5EF4-FFF2-40B4-BE49-F238E27FC236}">
                <a16:creationId xmlns:a16="http://schemas.microsoft.com/office/drawing/2014/main" id="{611B766D-2CCC-4ECF-A139-D4CED79DB2C5}"/>
              </a:ext>
            </a:extLst>
          </p:cNvPr>
          <p:cNvSpPr txBox="1"/>
          <p:nvPr/>
        </p:nvSpPr>
        <p:spPr>
          <a:xfrm>
            <a:off x="2491907" y="1211312"/>
            <a:ext cx="2231474" cy="215444"/>
          </a:xfrm>
          <a:prstGeom prst="rect">
            <a:avLst/>
          </a:prstGeom>
          <a:noFill/>
          <a:ln>
            <a:solidFill>
              <a:schemeClr val="tx1"/>
            </a:solidFill>
          </a:ln>
        </p:spPr>
        <p:txBody>
          <a:bodyPr wrap="square" rtlCol="0">
            <a:spAutoFit/>
          </a:bodyPr>
          <a:lstStyle/>
          <a:p>
            <a:r>
              <a:rPr lang="en-US" sz="800" b="1" u="sng" dirty="0"/>
              <a:t>Partitioned Tables</a:t>
            </a:r>
          </a:p>
        </p:txBody>
      </p:sp>
      <p:sp>
        <p:nvSpPr>
          <p:cNvPr id="24" name="TextBox 23">
            <a:extLst>
              <a:ext uri="{FF2B5EF4-FFF2-40B4-BE49-F238E27FC236}">
                <a16:creationId xmlns:a16="http://schemas.microsoft.com/office/drawing/2014/main" id="{096A05B2-485B-4930-9FF2-B7D72C445B62}"/>
              </a:ext>
            </a:extLst>
          </p:cNvPr>
          <p:cNvSpPr txBox="1"/>
          <p:nvPr/>
        </p:nvSpPr>
        <p:spPr>
          <a:xfrm>
            <a:off x="2488136" y="1452418"/>
            <a:ext cx="2235245" cy="215444"/>
          </a:xfrm>
          <a:prstGeom prst="rect">
            <a:avLst/>
          </a:prstGeom>
          <a:noFill/>
          <a:ln>
            <a:solidFill>
              <a:schemeClr val="tx1"/>
            </a:solidFill>
          </a:ln>
        </p:spPr>
        <p:txBody>
          <a:bodyPr wrap="square" rtlCol="0">
            <a:spAutoFit/>
          </a:bodyPr>
          <a:lstStyle/>
          <a:p>
            <a:r>
              <a:rPr lang="en-US" sz="800" dirty="0" err="1"/>
              <a:t>metrics_requests_hist</a:t>
            </a:r>
            <a:endParaRPr lang="en-US" sz="800" dirty="0"/>
          </a:p>
        </p:txBody>
      </p:sp>
      <p:grpSp>
        <p:nvGrpSpPr>
          <p:cNvPr id="44" name="Group 43">
            <a:extLst>
              <a:ext uri="{FF2B5EF4-FFF2-40B4-BE49-F238E27FC236}">
                <a16:creationId xmlns:a16="http://schemas.microsoft.com/office/drawing/2014/main" id="{CD269FC3-D4BC-4DD7-A530-B23C5F71958B}"/>
              </a:ext>
            </a:extLst>
          </p:cNvPr>
          <p:cNvGrpSpPr/>
          <p:nvPr/>
        </p:nvGrpSpPr>
        <p:grpSpPr>
          <a:xfrm>
            <a:off x="4722807" y="1442019"/>
            <a:ext cx="4317956" cy="214908"/>
            <a:chOff x="6316379" y="1927461"/>
            <a:chExt cx="5757275" cy="286544"/>
          </a:xfrm>
        </p:grpSpPr>
        <p:sp>
          <p:nvSpPr>
            <p:cNvPr id="26" name="TextBox 25">
              <a:extLst>
                <a:ext uri="{FF2B5EF4-FFF2-40B4-BE49-F238E27FC236}">
                  <a16:creationId xmlns:a16="http://schemas.microsoft.com/office/drawing/2014/main" id="{518C1F4A-B9C8-4D40-A25D-263A4D7CB421}"/>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 name="TextBox 26">
              <a:extLst>
                <a:ext uri="{FF2B5EF4-FFF2-40B4-BE49-F238E27FC236}">
                  <a16:creationId xmlns:a16="http://schemas.microsoft.com/office/drawing/2014/main" id="{F69492AE-2AB2-41EE-9AC7-F161C7D1D7E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 name="TextBox 27">
              <a:extLst>
                <a:ext uri="{FF2B5EF4-FFF2-40B4-BE49-F238E27FC236}">
                  <a16:creationId xmlns:a16="http://schemas.microsoft.com/office/drawing/2014/main" id="{B11F3134-C5AF-4734-9286-13373E553FD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9" name="TextBox 28">
              <a:extLst>
                <a:ext uri="{FF2B5EF4-FFF2-40B4-BE49-F238E27FC236}">
                  <a16:creationId xmlns:a16="http://schemas.microsoft.com/office/drawing/2014/main" id="{18042F7E-7464-4673-A042-D568FC6BD9C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 name="TextBox 29">
              <a:extLst>
                <a:ext uri="{FF2B5EF4-FFF2-40B4-BE49-F238E27FC236}">
                  <a16:creationId xmlns:a16="http://schemas.microsoft.com/office/drawing/2014/main" id="{29FF5668-C0BA-4FC1-8523-9C3EEB0218AC}"/>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1" name="TextBox 30">
              <a:extLst>
                <a:ext uri="{FF2B5EF4-FFF2-40B4-BE49-F238E27FC236}">
                  <a16:creationId xmlns:a16="http://schemas.microsoft.com/office/drawing/2014/main" id="{150165A5-5201-4C11-A641-9EA2A638ABC1}"/>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 name="TextBox 31">
              <a:extLst>
                <a:ext uri="{FF2B5EF4-FFF2-40B4-BE49-F238E27FC236}">
                  <a16:creationId xmlns:a16="http://schemas.microsoft.com/office/drawing/2014/main" id="{FA5BB425-7331-4311-897B-3FB5E15D94D8}"/>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3" name="TextBox 32">
              <a:extLst>
                <a:ext uri="{FF2B5EF4-FFF2-40B4-BE49-F238E27FC236}">
                  <a16:creationId xmlns:a16="http://schemas.microsoft.com/office/drawing/2014/main" id="{9288EDDE-23D3-4A20-8932-0C406402712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 name="TextBox 33">
              <a:extLst>
                <a:ext uri="{FF2B5EF4-FFF2-40B4-BE49-F238E27FC236}">
                  <a16:creationId xmlns:a16="http://schemas.microsoft.com/office/drawing/2014/main" id="{A5B442D2-4F9D-446A-8DD3-479825BFA93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 name="TextBox 34">
              <a:extLst>
                <a:ext uri="{FF2B5EF4-FFF2-40B4-BE49-F238E27FC236}">
                  <a16:creationId xmlns:a16="http://schemas.microsoft.com/office/drawing/2014/main" id="{AE69E088-1FFA-46AD-A45E-4C69CF5996F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6" name="TextBox 35">
              <a:extLst>
                <a:ext uri="{FF2B5EF4-FFF2-40B4-BE49-F238E27FC236}">
                  <a16:creationId xmlns:a16="http://schemas.microsoft.com/office/drawing/2014/main" id="{C1628D4C-95C3-4801-BDD4-C63354EA0DC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 name="TextBox 36">
              <a:extLst>
                <a:ext uri="{FF2B5EF4-FFF2-40B4-BE49-F238E27FC236}">
                  <a16:creationId xmlns:a16="http://schemas.microsoft.com/office/drawing/2014/main" id="{EB7397A8-7618-4FA1-830A-ADFB8F665561}"/>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8" name="TextBox 37">
              <a:extLst>
                <a:ext uri="{FF2B5EF4-FFF2-40B4-BE49-F238E27FC236}">
                  <a16:creationId xmlns:a16="http://schemas.microsoft.com/office/drawing/2014/main" id="{27DD2AB0-A2D0-48BC-9693-1FBBBCD6F1FE}"/>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 name="TextBox 38">
              <a:extLst>
                <a:ext uri="{FF2B5EF4-FFF2-40B4-BE49-F238E27FC236}">
                  <a16:creationId xmlns:a16="http://schemas.microsoft.com/office/drawing/2014/main" id="{82143048-59F5-4E8F-AE6D-23C4D2F5B35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0" name="TextBox 39">
              <a:extLst>
                <a:ext uri="{FF2B5EF4-FFF2-40B4-BE49-F238E27FC236}">
                  <a16:creationId xmlns:a16="http://schemas.microsoft.com/office/drawing/2014/main" id="{26F91E5A-029F-40BD-A2CF-E2699F5BDB4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41" name="TextBox 40">
            <a:extLst>
              <a:ext uri="{FF2B5EF4-FFF2-40B4-BE49-F238E27FC236}">
                <a16:creationId xmlns:a16="http://schemas.microsoft.com/office/drawing/2014/main" id="{99E366E3-90EF-4736-99D5-A690BCB61B52}"/>
              </a:ext>
            </a:extLst>
          </p:cNvPr>
          <p:cNvSpPr txBox="1"/>
          <p:nvPr/>
        </p:nvSpPr>
        <p:spPr>
          <a:xfrm>
            <a:off x="4722806" y="1224586"/>
            <a:ext cx="4306862" cy="200055"/>
          </a:xfrm>
          <a:prstGeom prst="rect">
            <a:avLst/>
          </a:prstGeom>
          <a:noFill/>
          <a:ln>
            <a:solidFill>
              <a:schemeClr val="tx1"/>
            </a:solidFill>
          </a:ln>
        </p:spPr>
        <p:txBody>
          <a:bodyPr wrap="square" rtlCol="0">
            <a:spAutoFit/>
          </a:bodyPr>
          <a:lstStyle/>
          <a:p>
            <a:r>
              <a:rPr lang="en-US" sz="700" dirty="0"/>
              <a:t>1/1                 2/29       3/1                  5/1               7/1               9/1                11/1            12/30     12/31      </a:t>
            </a:r>
          </a:p>
        </p:txBody>
      </p:sp>
      <p:sp>
        <p:nvSpPr>
          <p:cNvPr id="42" name="TextBox 41">
            <a:extLst>
              <a:ext uri="{FF2B5EF4-FFF2-40B4-BE49-F238E27FC236}">
                <a16:creationId xmlns:a16="http://schemas.microsoft.com/office/drawing/2014/main" id="{B3385B39-D1BF-40F6-ABA7-2F540B7331D3}"/>
              </a:ext>
            </a:extLst>
          </p:cNvPr>
          <p:cNvSpPr txBox="1"/>
          <p:nvPr/>
        </p:nvSpPr>
        <p:spPr>
          <a:xfrm>
            <a:off x="4722807" y="1015105"/>
            <a:ext cx="916918" cy="200055"/>
          </a:xfrm>
          <a:prstGeom prst="rect">
            <a:avLst/>
          </a:prstGeom>
          <a:noFill/>
          <a:ln>
            <a:solidFill>
              <a:schemeClr val="tx1"/>
            </a:solidFill>
          </a:ln>
        </p:spPr>
        <p:txBody>
          <a:bodyPr wrap="square" rtlCol="0">
            <a:spAutoFit/>
          </a:bodyPr>
          <a:lstStyle/>
          <a:p>
            <a:pPr algn="ctr"/>
            <a:r>
              <a:rPr lang="en-US" sz="700" dirty="0"/>
              <a:t>2020 (leap year)</a:t>
            </a:r>
          </a:p>
        </p:txBody>
      </p:sp>
      <p:sp>
        <p:nvSpPr>
          <p:cNvPr id="13" name="TextBox 12">
            <a:extLst>
              <a:ext uri="{FF2B5EF4-FFF2-40B4-BE49-F238E27FC236}">
                <a16:creationId xmlns:a16="http://schemas.microsoft.com/office/drawing/2014/main" id="{324FF6FC-228C-4A67-9D1B-999FF18A9BF8}"/>
              </a:ext>
            </a:extLst>
          </p:cNvPr>
          <p:cNvSpPr txBox="1"/>
          <p:nvPr/>
        </p:nvSpPr>
        <p:spPr>
          <a:xfrm>
            <a:off x="2495673" y="2195714"/>
            <a:ext cx="2227708" cy="461665"/>
          </a:xfrm>
          <a:prstGeom prst="rect">
            <a:avLst/>
          </a:prstGeom>
          <a:noFill/>
          <a:ln>
            <a:solidFill>
              <a:schemeClr val="tx1"/>
            </a:solidFill>
          </a:ln>
        </p:spPr>
        <p:txBody>
          <a:bodyPr wrap="square" rtlCol="0">
            <a:spAutoFit/>
          </a:bodyPr>
          <a:lstStyle/>
          <a:p>
            <a:r>
              <a:rPr lang="en-US" sz="800" dirty="0"/>
              <a:t>METRICS_CIS_SYSTEM_RESOURCES + CPU_MEMORY_CHECKER + LOG_DISK + LOG_IO +LOG_MEMORY</a:t>
            </a:r>
          </a:p>
        </p:txBody>
      </p:sp>
      <p:sp>
        <p:nvSpPr>
          <p:cNvPr id="15" name="TextBox 14">
            <a:extLst>
              <a:ext uri="{FF2B5EF4-FFF2-40B4-BE49-F238E27FC236}">
                <a16:creationId xmlns:a16="http://schemas.microsoft.com/office/drawing/2014/main" id="{2EB9139B-D6AF-409F-9859-9D1889991C5E}"/>
              </a:ext>
            </a:extLst>
          </p:cNvPr>
          <p:cNvSpPr txBox="1"/>
          <p:nvPr/>
        </p:nvSpPr>
        <p:spPr>
          <a:xfrm>
            <a:off x="2491907" y="1947173"/>
            <a:ext cx="2231474" cy="215444"/>
          </a:xfrm>
          <a:prstGeom prst="rect">
            <a:avLst/>
          </a:prstGeom>
          <a:noFill/>
          <a:ln>
            <a:solidFill>
              <a:schemeClr val="tx1"/>
            </a:solidFill>
          </a:ln>
        </p:spPr>
        <p:txBody>
          <a:bodyPr wrap="square" rtlCol="0">
            <a:spAutoFit/>
          </a:bodyPr>
          <a:lstStyle/>
          <a:p>
            <a:r>
              <a:rPr lang="en-US" sz="800" dirty="0" err="1"/>
              <a:t>metrics_sessions_hist</a:t>
            </a:r>
            <a:endParaRPr lang="en-US" sz="800" dirty="0"/>
          </a:p>
        </p:txBody>
      </p:sp>
      <p:sp>
        <p:nvSpPr>
          <p:cNvPr id="12" name="TextBox 11">
            <a:extLst>
              <a:ext uri="{FF2B5EF4-FFF2-40B4-BE49-F238E27FC236}">
                <a16:creationId xmlns:a16="http://schemas.microsoft.com/office/drawing/2014/main" id="{4964FD76-24A8-4F5B-B27A-977C7FF8A53C}"/>
              </a:ext>
            </a:extLst>
          </p:cNvPr>
          <p:cNvSpPr txBox="1"/>
          <p:nvPr/>
        </p:nvSpPr>
        <p:spPr>
          <a:xfrm>
            <a:off x="2491907" y="1697762"/>
            <a:ext cx="2231474" cy="215444"/>
          </a:xfrm>
          <a:prstGeom prst="rect">
            <a:avLst/>
          </a:prstGeom>
          <a:noFill/>
          <a:ln>
            <a:solidFill>
              <a:schemeClr val="tx1"/>
            </a:solidFill>
          </a:ln>
        </p:spPr>
        <p:txBody>
          <a:bodyPr wrap="square" rtlCol="0">
            <a:spAutoFit/>
          </a:bodyPr>
          <a:lstStyle/>
          <a:p>
            <a:r>
              <a:rPr lang="en-US" sz="800" dirty="0" err="1"/>
              <a:t>metrics_resources_usage_hist</a:t>
            </a:r>
            <a:endParaRPr lang="en-US" sz="800" dirty="0"/>
          </a:p>
        </p:txBody>
      </p:sp>
      <p:sp>
        <p:nvSpPr>
          <p:cNvPr id="20" name="TextBox 19">
            <a:extLst>
              <a:ext uri="{FF2B5EF4-FFF2-40B4-BE49-F238E27FC236}">
                <a16:creationId xmlns:a16="http://schemas.microsoft.com/office/drawing/2014/main" id="{EBC03E39-BD5A-456E-A726-1DABB4E9C707}"/>
              </a:ext>
            </a:extLst>
          </p:cNvPr>
          <p:cNvSpPr txBox="1"/>
          <p:nvPr/>
        </p:nvSpPr>
        <p:spPr>
          <a:xfrm>
            <a:off x="2488134" y="2697393"/>
            <a:ext cx="2235247" cy="338554"/>
          </a:xfrm>
          <a:prstGeom prst="rect">
            <a:avLst/>
          </a:prstGeom>
          <a:noFill/>
          <a:ln>
            <a:solidFill>
              <a:schemeClr val="tx1"/>
            </a:solidFill>
          </a:ln>
        </p:spPr>
        <p:txBody>
          <a:bodyPr wrap="square" rtlCol="0">
            <a:spAutoFit/>
          </a:bodyPr>
          <a:lstStyle/>
          <a:p>
            <a:r>
              <a:rPr lang="en-US" sz="800" dirty="0"/>
              <a:t>METRICS_SYS_CACHES + SYS_DATASOURCES</a:t>
            </a:r>
          </a:p>
        </p:txBody>
      </p:sp>
      <p:sp>
        <p:nvSpPr>
          <p:cNvPr id="21" name="TextBox 20">
            <a:extLst>
              <a:ext uri="{FF2B5EF4-FFF2-40B4-BE49-F238E27FC236}">
                <a16:creationId xmlns:a16="http://schemas.microsoft.com/office/drawing/2014/main" id="{9ADB8873-9528-4111-A0F6-A4D20872D35C}"/>
              </a:ext>
            </a:extLst>
          </p:cNvPr>
          <p:cNvSpPr txBox="1"/>
          <p:nvPr/>
        </p:nvSpPr>
        <p:spPr>
          <a:xfrm>
            <a:off x="2495675" y="3071662"/>
            <a:ext cx="2227706" cy="338554"/>
          </a:xfrm>
          <a:prstGeom prst="rect">
            <a:avLst/>
          </a:prstGeom>
          <a:noFill/>
          <a:ln>
            <a:solidFill>
              <a:schemeClr val="tx1"/>
            </a:solidFill>
          </a:ln>
        </p:spPr>
        <p:txBody>
          <a:bodyPr wrap="square" rtlCol="0">
            <a:spAutoFit/>
          </a:bodyPr>
          <a:lstStyle/>
          <a:p>
            <a:r>
              <a:rPr lang="en-US" sz="800" dirty="0"/>
              <a:t>METRICS_SQL_REQUEST + SQL_RESOURCE + SQL_COLUMNS</a:t>
            </a:r>
          </a:p>
        </p:txBody>
      </p:sp>
      <p:sp>
        <p:nvSpPr>
          <p:cNvPr id="19" name="TextBox 18">
            <a:extLst>
              <a:ext uri="{FF2B5EF4-FFF2-40B4-BE49-F238E27FC236}">
                <a16:creationId xmlns:a16="http://schemas.microsoft.com/office/drawing/2014/main" id="{9C3DB7BF-5DED-4BCA-B75B-90A87FF551B8}"/>
              </a:ext>
            </a:extLst>
          </p:cNvPr>
          <p:cNvSpPr txBox="1"/>
          <p:nvPr/>
        </p:nvSpPr>
        <p:spPr>
          <a:xfrm>
            <a:off x="2488135" y="3440797"/>
            <a:ext cx="2235246" cy="215444"/>
          </a:xfrm>
          <a:prstGeom prst="rect">
            <a:avLst/>
          </a:prstGeom>
          <a:noFill/>
          <a:ln>
            <a:solidFill>
              <a:schemeClr val="tx1"/>
            </a:solidFill>
          </a:ln>
        </p:spPr>
        <p:txBody>
          <a:bodyPr wrap="square" rtlCol="0">
            <a:spAutoFit/>
          </a:bodyPr>
          <a:lstStyle/>
          <a:p>
            <a:r>
              <a:rPr lang="en-US" sz="800" dirty="0"/>
              <a:t>METRICS_SQL_RESOURCE_LINEAGE</a:t>
            </a:r>
          </a:p>
        </p:txBody>
      </p:sp>
      <p:sp>
        <p:nvSpPr>
          <p:cNvPr id="16" name="TextBox 15">
            <a:extLst>
              <a:ext uri="{FF2B5EF4-FFF2-40B4-BE49-F238E27FC236}">
                <a16:creationId xmlns:a16="http://schemas.microsoft.com/office/drawing/2014/main" id="{35D9F951-2F43-4CAC-93F6-E4DB752FB107}"/>
              </a:ext>
            </a:extLst>
          </p:cNvPr>
          <p:cNvSpPr txBox="1"/>
          <p:nvPr/>
        </p:nvSpPr>
        <p:spPr>
          <a:xfrm>
            <a:off x="2495673" y="3670794"/>
            <a:ext cx="2227708" cy="338554"/>
          </a:xfrm>
          <a:prstGeom prst="rect">
            <a:avLst/>
          </a:prstGeom>
          <a:noFill/>
          <a:ln>
            <a:solidFill>
              <a:schemeClr val="tx1"/>
            </a:solidFill>
          </a:ln>
        </p:spPr>
        <p:txBody>
          <a:bodyPr wrap="square" rtlCol="0">
            <a:spAutoFit/>
          </a:bodyPr>
          <a:lstStyle/>
          <a:p>
            <a:r>
              <a:rPr lang="en-US" sz="800" dirty="0"/>
              <a:t>METRICS_CIS_WORKFLOW + METRICS_JOB_DETAILS</a:t>
            </a:r>
          </a:p>
        </p:txBody>
      </p:sp>
      <p:sp>
        <p:nvSpPr>
          <p:cNvPr id="22" name="TextBox 21">
            <a:extLst>
              <a:ext uri="{FF2B5EF4-FFF2-40B4-BE49-F238E27FC236}">
                <a16:creationId xmlns:a16="http://schemas.microsoft.com/office/drawing/2014/main" id="{197A86F1-3127-4119-B345-BAF6F55DB9E2}"/>
              </a:ext>
            </a:extLst>
          </p:cNvPr>
          <p:cNvSpPr txBox="1"/>
          <p:nvPr/>
        </p:nvSpPr>
        <p:spPr>
          <a:xfrm>
            <a:off x="2488135" y="4041240"/>
            <a:ext cx="2235246" cy="338554"/>
          </a:xfrm>
          <a:prstGeom prst="rect">
            <a:avLst/>
          </a:prstGeom>
          <a:noFill/>
          <a:ln>
            <a:solidFill>
              <a:schemeClr val="tx1"/>
            </a:solidFill>
          </a:ln>
        </p:spPr>
        <p:txBody>
          <a:bodyPr wrap="square" rtlCol="0">
            <a:spAutoFit/>
          </a:bodyPr>
          <a:lstStyle/>
          <a:p>
            <a:r>
              <a:rPr lang="en-US" sz="800" dirty="0"/>
              <a:t>METRICS_JOB_DELETE_CHECK + METRICS_SQL_CONTROL_LOG</a:t>
            </a:r>
          </a:p>
        </p:txBody>
      </p:sp>
      <p:sp>
        <p:nvSpPr>
          <p:cNvPr id="25" name="TextBox 24">
            <a:extLst>
              <a:ext uri="{FF2B5EF4-FFF2-40B4-BE49-F238E27FC236}">
                <a16:creationId xmlns:a16="http://schemas.microsoft.com/office/drawing/2014/main" id="{F3335E7A-B5F8-4DDA-96D4-D3DCF0363046}"/>
              </a:ext>
            </a:extLst>
          </p:cNvPr>
          <p:cNvSpPr txBox="1"/>
          <p:nvPr/>
        </p:nvSpPr>
        <p:spPr>
          <a:xfrm>
            <a:off x="2488136" y="4403964"/>
            <a:ext cx="2235245" cy="338554"/>
          </a:xfrm>
          <a:prstGeom prst="rect">
            <a:avLst/>
          </a:prstGeom>
          <a:noFill/>
          <a:ln>
            <a:solidFill>
              <a:schemeClr val="tx1"/>
            </a:solidFill>
          </a:ln>
        </p:spPr>
        <p:txBody>
          <a:bodyPr wrap="square" rtlCol="0">
            <a:spAutoFit/>
          </a:bodyPr>
          <a:lstStyle/>
          <a:p>
            <a:r>
              <a:rPr lang="en-US" sz="800" dirty="0"/>
              <a:t>METRICS_EVENT_REG_LOG + METRICS_EVENT_REG_LOG_LINEAGE</a:t>
            </a:r>
          </a:p>
        </p:txBody>
      </p:sp>
      <p:grpSp>
        <p:nvGrpSpPr>
          <p:cNvPr id="263" name="Group 262">
            <a:extLst>
              <a:ext uri="{FF2B5EF4-FFF2-40B4-BE49-F238E27FC236}">
                <a16:creationId xmlns:a16="http://schemas.microsoft.com/office/drawing/2014/main" id="{66A90B25-35DA-4A34-934F-E570FA0C03AB}"/>
              </a:ext>
            </a:extLst>
          </p:cNvPr>
          <p:cNvGrpSpPr/>
          <p:nvPr/>
        </p:nvGrpSpPr>
        <p:grpSpPr>
          <a:xfrm>
            <a:off x="4722807" y="1691658"/>
            <a:ext cx="4317956" cy="214908"/>
            <a:chOff x="6316379" y="1927461"/>
            <a:chExt cx="5757275" cy="286544"/>
          </a:xfrm>
        </p:grpSpPr>
        <p:sp>
          <p:nvSpPr>
            <p:cNvPr id="269" name="TextBox 268">
              <a:extLst>
                <a:ext uri="{FF2B5EF4-FFF2-40B4-BE49-F238E27FC236}">
                  <a16:creationId xmlns:a16="http://schemas.microsoft.com/office/drawing/2014/main" id="{BEF65459-9087-4CE7-B503-298C81BDB0C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0" name="TextBox 269">
              <a:extLst>
                <a:ext uri="{FF2B5EF4-FFF2-40B4-BE49-F238E27FC236}">
                  <a16:creationId xmlns:a16="http://schemas.microsoft.com/office/drawing/2014/main" id="{2FC27D77-1B18-4246-9A10-5BF0254BECC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71" name="TextBox 270">
              <a:extLst>
                <a:ext uri="{FF2B5EF4-FFF2-40B4-BE49-F238E27FC236}">
                  <a16:creationId xmlns:a16="http://schemas.microsoft.com/office/drawing/2014/main" id="{4DD13E9C-4999-4570-9074-DE0084CF7DF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72" name="TextBox 271">
              <a:extLst>
                <a:ext uri="{FF2B5EF4-FFF2-40B4-BE49-F238E27FC236}">
                  <a16:creationId xmlns:a16="http://schemas.microsoft.com/office/drawing/2014/main" id="{D6863208-DB31-4F50-B7ED-0AE1B85291D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73" name="TextBox 272">
              <a:extLst>
                <a:ext uri="{FF2B5EF4-FFF2-40B4-BE49-F238E27FC236}">
                  <a16:creationId xmlns:a16="http://schemas.microsoft.com/office/drawing/2014/main" id="{3C29CD41-B8A9-4BBC-AC57-8F1725E800B9}"/>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74" name="TextBox 273">
              <a:extLst>
                <a:ext uri="{FF2B5EF4-FFF2-40B4-BE49-F238E27FC236}">
                  <a16:creationId xmlns:a16="http://schemas.microsoft.com/office/drawing/2014/main" id="{B82A441B-C5B7-4A42-A26E-98AADDA3B9C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75" name="TextBox 274">
              <a:extLst>
                <a:ext uri="{FF2B5EF4-FFF2-40B4-BE49-F238E27FC236}">
                  <a16:creationId xmlns:a16="http://schemas.microsoft.com/office/drawing/2014/main" id="{8443081E-D8C5-4A82-9BE4-F314069E2CE0}"/>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76" name="TextBox 275">
              <a:extLst>
                <a:ext uri="{FF2B5EF4-FFF2-40B4-BE49-F238E27FC236}">
                  <a16:creationId xmlns:a16="http://schemas.microsoft.com/office/drawing/2014/main" id="{FC0B66C7-1978-4266-97F2-6F84A02548E3}"/>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77" name="TextBox 276">
              <a:extLst>
                <a:ext uri="{FF2B5EF4-FFF2-40B4-BE49-F238E27FC236}">
                  <a16:creationId xmlns:a16="http://schemas.microsoft.com/office/drawing/2014/main" id="{60937AC5-E8E1-45BE-BDA2-E26C05940A5D}"/>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78" name="TextBox 277">
              <a:extLst>
                <a:ext uri="{FF2B5EF4-FFF2-40B4-BE49-F238E27FC236}">
                  <a16:creationId xmlns:a16="http://schemas.microsoft.com/office/drawing/2014/main" id="{6B2E1C9E-A822-42AE-8C98-5AB8739EE46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79" name="TextBox 278">
              <a:extLst>
                <a:ext uri="{FF2B5EF4-FFF2-40B4-BE49-F238E27FC236}">
                  <a16:creationId xmlns:a16="http://schemas.microsoft.com/office/drawing/2014/main" id="{77483366-DA5F-446D-BD99-87084A49DEA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80" name="TextBox 279">
              <a:extLst>
                <a:ext uri="{FF2B5EF4-FFF2-40B4-BE49-F238E27FC236}">
                  <a16:creationId xmlns:a16="http://schemas.microsoft.com/office/drawing/2014/main" id="{F2A02B16-14ED-4522-AB83-E6250EDC1C05}"/>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81" name="TextBox 280">
              <a:extLst>
                <a:ext uri="{FF2B5EF4-FFF2-40B4-BE49-F238E27FC236}">
                  <a16:creationId xmlns:a16="http://schemas.microsoft.com/office/drawing/2014/main" id="{BD0488E0-FA2A-44A9-AD82-5A15C25E9286}"/>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82" name="TextBox 281">
              <a:extLst>
                <a:ext uri="{FF2B5EF4-FFF2-40B4-BE49-F238E27FC236}">
                  <a16:creationId xmlns:a16="http://schemas.microsoft.com/office/drawing/2014/main" id="{F04B6AF5-974A-45F1-AC04-6A47FB512ED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83" name="TextBox 282">
              <a:extLst>
                <a:ext uri="{FF2B5EF4-FFF2-40B4-BE49-F238E27FC236}">
                  <a16:creationId xmlns:a16="http://schemas.microsoft.com/office/drawing/2014/main" id="{ACD5D4D0-C496-414D-9296-ECF9F421E8B2}"/>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284" name="Group 283">
            <a:extLst>
              <a:ext uri="{FF2B5EF4-FFF2-40B4-BE49-F238E27FC236}">
                <a16:creationId xmlns:a16="http://schemas.microsoft.com/office/drawing/2014/main" id="{AF7D5018-50B6-4FD2-861C-DDA6C94BC857}"/>
              </a:ext>
            </a:extLst>
          </p:cNvPr>
          <p:cNvGrpSpPr/>
          <p:nvPr/>
        </p:nvGrpSpPr>
        <p:grpSpPr>
          <a:xfrm>
            <a:off x="4722807" y="1933894"/>
            <a:ext cx="4317956" cy="214908"/>
            <a:chOff x="6316379" y="1927461"/>
            <a:chExt cx="5757275" cy="286544"/>
          </a:xfrm>
        </p:grpSpPr>
        <p:sp>
          <p:nvSpPr>
            <p:cNvPr id="285" name="TextBox 284">
              <a:extLst>
                <a:ext uri="{FF2B5EF4-FFF2-40B4-BE49-F238E27FC236}">
                  <a16:creationId xmlns:a16="http://schemas.microsoft.com/office/drawing/2014/main" id="{0D77DCD5-1CB7-463C-95A2-F31A04DF2B3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86" name="TextBox 285">
              <a:extLst>
                <a:ext uri="{FF2B5EF4-FFF2-40B4-BE49-F238E27FC236}">
                  <a16:creationId xmlns:a16="http://schemas.microsoft.com/office/drawing/2014/main" id="{07DA3DA7-B73C-426A-8A47-CDDD1115D6C4}"/>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7" name="TextBox 286">
              <a:extLst>
                <a:ext uri="{FF2B5EF4-FFF2-40B4-BE49-F238E27FC236}">
                  <a16:creationId xmlns:a16="http://schemas.microsoft.com/office/drawing/2014/main" id="{89DB3F7F-46BE-45F7-9E57-607C79D3AAD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88" name="TextBox 287">
              <a:extLst>
                <a:ext uri="{FF2B5EF4-FFF2-40B4-BE49-F238E27FC236}">
                  <a16:creationId xmlns:a16="http://schemas.microsoft.com/office/drawing/2014/main" id="{D1CDA6E0-EDAC-47E4-9DDE-2D4EF9849413}"/>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89" name="TextBox 288">
              <a:extLst>
                <a:ext uri="{FF2B5EF4-FFF2-40B4-BE49-F238E27FC236}">
                  <a16:creationId xmlns:a16="http://schemas.microsoft.com/office/drawing/2014/main" id="{5A2F0D18-BE98-453C-8AE0-8712DF953EDA}"/>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90" name="TextBox 289">
              <a:extLst>
                <a:ext uri="{FF2B5EF4-FFF2-40B4-BE49-F238E27FC236}">
                  <a16:creationId xmlns:a16="http://schemas.microsoft.com/office/drawing/2014/main" id="{E2FB186A-6DBF-4CC4-B8A2-5D52FCECF410}"/>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91" name="TextBox 290">
              <a:extLst>
                <a:ext uri="{FF2B5EF4-FFF2-40B4-BE49-F238E27FC236}">
                  <a16:creationId xmlns:a16="http://schemas.microsoft.com/office/drawing/2014/main" id="{EDC95AA4-2E6F-46A5-BD00-2129B74D2339}"/>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92" name="TextBox 291">
              <a:extLst>
                <a:ext uri="{FF2B5EF4-FFF2-40B4-BE49-F238E27FC236}">
                  <a16:creationId xmlns:a16="http://schemas.microsoft.com/office/drawing/2014/main" id="{1FCCD345-7BA0-4AD2-BDC3-91C1E26E053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93" name="TextBox 292">
              <a:extLst>
                <a:ext uri="{FF2B5EF4-FFF2-40B4-BE49-F238E27FC236}">
                  <a16:creationId xmlns:a16="http://schemas.microsoft.com/office/drawing/2014/main" id="{7B533245-8BE6-4F2D-B3F8-E4386589641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94" name="TextBox 293">
              <a:extLst>
                <a:ext uri="{FF2B5EF4-FFF2-40B4-BE49-F238E27FC236}">
                  <a16:creationId xmlns:a16="http://schemas.microsoft.com/office/drawing/2014/main" id="{77E206DF-9620-4EF7-A00C-CE713228AA69}"/>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95" name="TextBox 294">
              <a:extLst>
                <a:ext uri="{FF2B5EF4-FFF2-40B4-BE49-F238E27FC236}">
                  <a16:creationId xmlns:a16="http://schemas.microsoft.com/office/drawing/2014/main" id="{9E06F24C-9937-485F-A1AE-A3C3056B534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96" name="TextBox 295">
              <a:extLst>
                <a:ext uri="{FF2B5EF4-FFF2-40B4-BE49-F238E27FC236}">
                  <a16:creationId xmlns:a16="http://schemas.microsoft.com/office/drawing/2014/main" id="{88DD05EF-1A03-42A0-9C51-C0826983E83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97" name="TextBox 296">
              <a:extLst>
                <a:ext uri="{FF2B5EF4-FFF2-40B4-BE49-F238E27FC236}">
                  <a16:creationId xmlns:a16="http://schemas.microsoft.com/office/drawing/2014/main" id="{D6E7BD59-0B54-410C-8F2D-1FBDA9ED42D1}"/>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98" name="TextBox 297">
              <a:extLst>
                <a:ext uri="{FF2B5EF4-FFF2-40B4-BE49-F238E27FC236}">
                  <a16:creationId xmlns:a16="http://schemas.microsoft.com/office/drawing/2014/main" id="{D061451A-8D8F-4821-A412-BEC0D7C460E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99" name="TextBox 298">
              <a:extLst>
                <a:ext uri="{FF2B5EF4-FFF2-40B4-BE49-F238E27FC236}">
                  <a16:creationId xmlns:a16="http://schemas.microsoft.com/office/drawing/2014/main" id="{A6A11F11-1F5A-4EBD-AFD4-9C452D4DC30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00" name="Group 299">
            <a:extLst>
              <a:ext uri="{FF2B5EF4-FFF2-40B4-BE49-F238E27FC236}">
                <a16:creationId xmlns:a16="http://schemas.microsoft.com/office/drawing/2014/main" id="{4088EAF0-5306-449F-ACB0-4687F9451B9D}"/>
              </a:ext>
            </a:extLst>
          </p:cNvPr>
          <p:cNvGrpSpPr/>
          <p:nvPr/>
        </p:nvGrpSpPr>
        <p:grpSpPr>
          <a:xfrm>
            <a:off x="4722807" y="2317009"/>
            <a:ext cx="4317956" cy="214908"/>
            <a:chOff x="6316379" y="1927461"/>
            <a:chExt cx="5757275" cy="286544"/>
          </a:xfrm>
        </p:grpSpPr>
        <p:sp>
          <p:nvSpPr>
            <p:cNvPr id="301" name="TextBox 300">
              <a:extLst>
                <a:ext uri="{FF2B5EF4-FFF2-40B4-BE49-F238E27FC236}">
                  <a16:creationId xmlns:a16="http://schemas.microsoft.com/office/drawing/2014/main" id="{625C4659-3129-448E-956F-ED6CDEA8D692}"/>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02" name="TextBox 301">
              <a:extLst>
                <a:ext uri="{FF2B5EF4-FFF2-40B4-BE49-F238E27FC236}">
                  <a16:creationId xmlns:a16="http://schemas.microsoft.com/office/drawing/2014/main" id="{A0C68B7A-6B18-4982-AA1D-A56FE3FA7861}"/>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03" name="TextBox 302">
              <a:extLst>
                <a:ext uri="{FF2B5EF4-FFF2-40B4-BE49-F238E27FC236}">
                  <a16:creationId xmlns:a16="http://schemas.microsoft.com/office/drawing/2014/main" id="{D63BC556-B0B0-4ACE-AC88-A8104F10D9F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04" name="TextBox 303">
              <a:extLst>
                <a:ext uri="{FF2B5EF4-FFF2-40B4-BE49-F238E27FC236}">
                  <a16:creationId xmlns:a16="http://schemas.microsoft.com/office/drawing/2014/main" id="{1823F589-D1C5-4B9B-AB28-D8D13B782218}"/>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5" name="TextBox 304">
              <a:extLst>
                <a:ext uri="{FF2B5EF4-FFF2-40B4-BE49-F238E27FC236}">
                  <a16:creationId xmlns:a16="http://schemas.microsoft.com/office/drawing/2014/main" id="{5E6F0506-094C-4845-A0D4-B88989105FD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06" name="TextBox 305">
              <a:extLst>
                <a:ext uri="{FF2B5EF4-FFF2-40B4-BE49-F238E27FC236}">
                  <a16:creationId xmlns:a16="http://schemas.microsoft.com/office/drawing/2014/main" id="{AA829C25-C140-45D4-A43C-E047A7C5F99B}"/>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07" name="TextBox 306">
              <a:extLst>
                <a:ext uri="{FF2B5EF4-FFF2-40B4-BE49-F238E27FC236}">
                  <a16:creationId xmlns:a16="http://schemas.microsoft.com/office/drawing/2014/main" id="{2A4C8324-F036-422A-929A-9DD306D2D89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08" name="TextBox 307">
              <a:extLst>
                <a:ext uri="{FF2B5EF4-FFF2-40B4-BE49-F238E27FC236}">
                  <a16:creationId xmlns:a16="http://schemas.microsoft.com/office/drawing/2014/main" id="{7CF24A9C-4232-4AF4-8BE6-32775ED2533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09" name="TextBox 308">
              <a:extLst>
                <a:ext uri="{FF2B5EF4-FFF2-40B4-BE49-F238E27FC236}">
                  <a16:creationId xmlns:a16="http://schemas.microsoft.com/office/drawing/2014/main" id="{BC385C17-85FD-485C-8162-10D1A66C4028}"/>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10" name="TextBox 309">
              <a:extLst>
                <a:ext uri="{FF2B5EF4-FFF2-40B4-BE49-F238E27FC236}">
                  <a16:creationId xmlns:a16="http://schemas.microsoft.com/office/drawing/2014/main" id="{0A215E1D-D14E-439B-9264-9A780E9DD9A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11" name="TextBox 310">
              <a:extLst>
                <a:ext uri="{FF2B5EF4-FFF2-40B4-BE49-F238E27FC236}">
                  <a16:creationId xmlns:a16="http://schemas.microsoft.com/office/drawing/2014/main" id="{AED55C48-CEEC-46F2-BDB0-1F5898AC6227}"/>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12" name="TextBox 311">
              <a:extLst>
                <a:ext uri="{FF2B5EF4-FFF2-40B4-BE49-F238E27FC236}">
                  <a16:creationId xmlns:a16="http://schemas.microsoft.com/office/drawing/2014/main" id="{3381CE80-4473-41F4-A50D-23324F27A11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13" name="TextBox 312">
              <a:extLst>
                <a:ext uri="{FF2B5EF4-FFF2-40B4-BE49-F238E27FC236}">
                  <a16:creationId xmlns:a16="http://schemas.microsoft.com/office/drawing/2014/main" id="{44527373-2F15-4E77-AFA7-D040BE7B5E44}"/>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14" name="TextBox 313">
              <a:extLst>
                <a:ext uri="{FF2B5EF4-FFF2-40B4-BE49-F238E27FC236}">
                  <a16:creationId xmlns:a16="http://schemas.microsoft.com/office/drawing/2014/main" id="{08AF4929-7460-4EEE-BABF-7C774596031D}"/>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15" name="TextBox 314">
              <a:extLst>
                <a:ext uri="{FF2B5EF4-FFF2-40B4-BE49-F238E27FC236}">
                  <a16:creationId xmlns:a16="http://schemas.microsoft.com/office/drawing/2014/main" id="{8C41E56B-AB51-492A-9BC6-C2C485DA95AD}"/>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48" name="Group 347">
            <a:extLst>
              <a:ext uri="{FF2B5EF4-FFF2-40B4-BE49-F238E27FC236}">
                <a16:creationId xmlns:a16="http://schemas.microsoft.com/office/drawing/2014/main" id="{A4ED63AF-A051-4954-B6C9-ABCE863D6B1C}"/>
              </a:ext>
            </a:extLst>
          </p:cNvPr>
          <p:cNvGrpSpPr/>
          <p:nvPr/>
        </p:nvGrpSpPr>
        <p:grpSpPr>
          <a:xfrm>
            <a:off x="4722807" y="2716580"/>
            <a:ext cx="4317956" cy="214908"/>
            <a:chOff x="6316379" y="1927461"/>
            <a:chExt cx="5757275" cy="286544"/>
          </a:xfrm>
        </p:grpSpPr>
        <p:sp>
          <p:nvSpPr>
            <p:cNvPr id="349" name="TextBox 348">
              <a:extLst>
                <a:ext uri="{FF2B5EF4-FFF2-40B4-BE49-F238E27FC236}">
                  <a16:creationId xmlns:a16="http://schemas.microsoft.com/office/drawing/2014/main" id="{4580CDC2-43E4-4DA1-B0B2-899F7FBDB5C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50" name="TextBox 349">
              <a:extLst>
                <a:ext uri="{FF2B5EF4-FFF2-40B4-BE49-F238E27FC236}">
                  <a16:creationId xmlns:a16="http://schemas.microsoft.com/office/drawing/2014/main" id="{A878BD92-873B-4156-847D-C19E7767D2B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51" name="TextBox 350">
              <a:extLst>
                <a:ext uri="{FF2B5EF4-FFF2-40B4-BE49-F238E27FC236}">
                  <a16:creationId xmlns:a16="http://schemas.microsoft.com/office/drawing/2014/main" id="{3E6D7D17-F4D3-40D6-BD04-EE45DC32800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52" name="TextBox 351">
              <a:extLst>
                <a:ext uri="{FF2B5EF4-FFF2-40B4-BE49-F238E27FC236}">
                  <a16:creationId xmlns:a16="http://schemas.microsoft.com/office/drawing/2014/main" id="{B3D70EF8-F6C1-4E85-9487-B16FC5DE0C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53" name="TextBox 352">
              <a:extLst>
                <a:ext uri="{FF2B5EF4-FFF2-40B4-BE49-F238E27FC236}">
                  <a16:creationId xmlns:a16="http://schemas.microsoft.com/office/drawing/2014/main" id="{D4276124-A37A-4FED-A83F-C302E49363A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54" name="TextBox 353">
              <a:extLst>
                <a:ext uri="{FF2B5EF4-FFF2-40B4-BE49-F238E27FC236}">
                  <a16:creationId xmlns:a16="http://schemas.microsoft.com/office/drawing/2014/main" id="{B54DC8C8-6B8A-467E-8DBE-665B73F9CBD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55" name="TextBox 354">
              <a:extLst>
                <a:ext uri="{FF2B5EF4-FFF2-40B4-BE49-F238E27FC236}">
                  <a16:creationId xmlns:a16="http://schemas.microsoft.com/office/drawing/2014/main" id="{BCFA7E24-CA5A-4016-AD9B-FB7F8FABE55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56" name="TextBox 355">
              <a:extLst>
                <a:ext uri="{FF2B5EF4-FFF2-40B4-BE49-F238E27FC236}">
                  <a16:creationId xmlns:a16="http://schemas.microsoft.com/office/drawing/2014/main" id="{3887C449-4709-4704-BBC6-B6B0E2CEAD3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57" name="TextBox 356">
              <a:extLst>
                <a:ext uri="{FF2B5EF4-FFF2-40B4-BE49-F238E27FC236}">
                  <a16:creationId xmlns:a16="http://schemas.microsoft.com/office/drawing/2014/main" id="{9F9A00F1-216C-4B52-8FAD-926483886CC6}"/>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8" name="TextBox 357">
              <a:extLst>
                <a:ext uri="{FF2B5EF4-FFF2-40B4-BE49-F238E27FC236}">
                  <a16:creationId xmlns:a16="http://schemas.microsoft.com/office/drawing/2014/main" id="{6EED1922-2B8D-4366-9159-0558E6727A2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59" name="TextBox 358">
              <a:extLst>
                <a:ext uri="{FF2B5EF4-FFF2-40B4-BE49-F238E27FC236}">
                  <a16:creationId xmlns:a16="http://schemas.microsoft.com/office/drawing/2014/main" id="{8F6CD65D-A3E3-4D48-B498-A17E2731E90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60" name="TextBox 359">
              <a:extLst>
                <a:ext uri="{FF2B5EF4-FFF2-40B4-BE49-F238E27FC236}">
                  <a16:creationId xmlns:a16="http://schemas.microsoft.com/office/drawing/2014/main" id="{5A49765B-990D-412A-8AAA-5F62B3EC99FF}"/>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61" name="TextBox 360">
              <a:extLst>
                <a:ext uri="{FF2B5EF4-FFF2-40B4-BE49-F238E27FC236}">
                  <a16:creationId xmlns:a16="http://schemas.microsoft.com/office/drawing/2014/main" id="{2E099D90-E2B6-4CA2-B99E-4B4E65B9D48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62" name="TextBox 361">
              <a:extLst>
                <a:ext uri="{FF2B5EF4-FFF2-40B4-BE49-F238E27FC236}">
                  <a16:creationId xmlns:a16="http://schemas.microsoft.com/office/drawing/2014/main" id="{DA72D220-03DD-42B7-88B5-BA8F56A877EB}"/>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63" name="TextBox 362">
              <a:extLst>
                <a:ext uri="{FF2B5EF4-FFF2-40B4-BE49-F238E27FC236}">
                  <a16:creationId xmlns:a16="http://schemas.microsoft.com/office/drawing/2014/main" id="{698797B4-82A4-4C77-97D5-FB3B68683F8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64" name="Group 363">
            <a:extLst>
              <a:ext uri="{FF2B5EF4-FFF2-40B4-BE49-F238E27FC236}">
                <a16:creationId xmlns:a16="http://schemas.microsoft.com/office/drawing/2014/main" id="{254986D8-0C81-424C-BB6B-9D0B3C3762B2}"/>
              </a:ext>
            </a:extLst>
          </p:cNvPr>
          <p:cNvGrpSpPr/>
          <p:nvPr/>
        </p:nvGrpSpPr>
        <p:grpSpPr>
          <a:xfrm>
            <a:off x="4722807" y="3111392"/>
            <a:ext cx="4317956" cy="214908"/>
            <a:chOff x="6316379" y="1927461"/>
            <a:chExt cx="5757275" cy="286544"/>
          </a:xfrm>
        </p:grpSpPr>
        <p:sp>
          <p:nvSpPr>
            <p:cNvPr id="365" name="TextBox 364">
              <a:extLst>
                <a:ext uri="{FF2B5EF4-FFF2-40B4-BE49-F238E27FC236}">
                  <a16:creationId xmlns:a16="http://schemas.microsoft.com/office/drawing/2014/main" id="{C537B35D-8ABD-446A-A3BD-554E9343CA4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66" name="TextBox 365">
              <a:extLst>
                <a:ext uri="{FF2B5EF4-FFF2-40B4-BE49-F238E27FC236}">
                  <a16:creationId xmlns:a16="http://schemas.microsoft.com/office/drawing/2014/main" id="{619C60F2-565B-48FE-9FBA-3FDF20F5BDB8}"/>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67" name="TextBox 366">
              <a:extLst>
                <a:ext uri="{FF2B5EF4-FFF2-40B4-BE49-F238E27FC236}">
                  <a16:creationId xmlns:a16="http://schemas.microsoft.com/office/drawing/2014/main" id="{BA4BF1AC-4CD9-441B-893F-290F4A070F0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68" name="TextBox 367">
              <a:extLst>
                <a:ext uri="{FF2B5EF4-FFF2-40B4-BE49-F238E27FC236}">
                  <a16:creationId xmlns:a16="http://schemas.microsoft.com/office/drawing/2014/main" id="{2831EEEF-D6CB-48A8-A7FE-8FAC50CEC196}"/>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69" name="TextBox 368">
              <a:extLst>
                <a:ext uri="{FF2B5EF4-FFF2-40B4-BE49-F238E27FC236}">
                  <a16:creationId xmlns:a16="http://schemas.microsoft.com/office/drawing/2014/main" id="{7E07DE8F-C16A-409F-8CA7-D4662C0D09CE}"/>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70" name="TextBox 369">
              <a:extLst>
                <a:ext uri="{FF2B5EF4-FFF2-40B4-BE49-F238E27FC236}">
                  <a16:creationId xmlns:a16="http://schemas.microsoft.com/office/drawing/2014/main" id="{D41EB86F-B433-4098-8DDE-7B8EC6B67E67}"/>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71" name="TextBox 370">
              <a:extLst>
                <a:ext uri="{FF2B5EF4-FFF2-40B4-BE49-F238E27FC236}">
                  <a16:creationId xmlns:a16="http://schemas.microsoft.com/office/drawing/2014/main" id="{ACACE80D-0872-4D10-8553-AAD9EAEE325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72" name="TextBox 371">
              <a:extLst>
                <a:ext uri="{FF2B5EF4-FFF2-40B4-BE49-F238E27FC236}">
                  <a16:creationId xmlns:a16="http://schemas.microsoft.com/office/drawing/2014/main" id="{749206C4-4181-4A64-862E-70E9A3D26019}"/>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73" name="TextBox 372">
              <a:extLst>
                <a:ext uri="{FF2B5EF4-FFF2-40B4-BE49-F238E27FC236}">
                  <a16:creationId xmlns:a16="http://schemas.microsoft.com/office/drawing/2014/main" id="{E2A86A1C-25E0-49BC-A200-6C5A3D55F64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74" name="TextBox 373">
              <a:extLst>
                <a:ext uri="{FF2B5EF4-FFF2-40B4-BE49-F238E27FC236}">
                  <a16:creationId xmlns:a16="http://schemas.microsoft.com/office/drawing/2014/main" id="{9082EBF5-E7AD-4769-953D-7BEA797398E5}"/>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75" name="TextBox 374">
              <a:extLst>
                <a:ext uri="{FF2B5EF4-FFF2-40B4-BE49-F238E27FC236}">
                  <a16:creationId xmlns:a16="http://schemas.microsoft.com/office/drawing/2014/main" id="{484BBE74-3AB9-4A7F-8778-136D9F9E259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6" name="TextBox 375">
              <a:extLst>
                <a:ext uri="{FF2B5EF4-FFF2-40B4-BE49-F238E27FC236}">
                  <a16:creationId xmlns:a16="http://schemas.microsoft.com/office/drawing/2014/main" id="{CF7386F4-16A1-4D32-90CC-81B90314BF9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77" name="TextBox 376">
              <a:extLst>
                <a:ext uri="{FF2B5EF4-FFF2-40B4-BE49-F238E27FC236}">
                  <a16:creationId xmlns:a16="http://schemas.microsoft.com/office/drawing/2014/main" id="{26EDDAD4-17D7-47DC-AF5E-F679BDC9842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78" name="TextBox 377">
              <a:extLst>
                <a:ext uri="{FF2B5EF4-FFF2-40B4-BE49-F238E27FC236}">
                  <a16:creationId xmlns:a16="http://schemas.microsoft.com/office/drawing/2014/main" id="{A11AB1DC-1141-48C5-BA8E-5192D503D78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79" name="TextBox 378">
              <a:extLst>
                <a:ext uri="{FF2B5EF4-FFF2-40B4-BE49-F238E27FC236}">
                  <a16:creationId xmlns:a16="http://schemas.microsoft.com/office/drawing/2014/main" id="{415FEC5A-C50E-46A8-95E5-F8B5FD9D3F5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80" name="Group 379">
            <a:extLst>
              <a:ext uri="{FF2B5EF4-FFF2-40B4-BE49-F238E27FC236}">
                <a16:creationId xmlns:a16="http://schemas.microsoft.com/office/drawing/2014/main" id="{387B8835-20C5-4FCB-A9BC-EFB7256BD0A4}"/>
              </a:ext>
            </a:extLst>
          </p:cNvPr>
          <p:cNvGrpSpPr/>
          <p:nvPr/>
        </p:nvGrpSpPr>
        <p:grpSpPr>
          <a:xfrm>
            <a:off x="4722807" y="3485044"/>
            <a:ext cx="4317956" cy="214908"/>
            <a:chOff x="6316379" y="1927461"/>
            <a:chExt cx="5757275" cy="286544"/>
          </a:xfrm>
        </p:grpSpPr>
        <p:sp>
          <p:nvSpPr>
            <p:cNvPr id="381" name="TextBox 380">
              <a:extLst>
                <a:ext uri="{FF2B5EF4-FFF2-40B4-BE49-F238E27FC236}">
                  <a16:creationId xmlns:a16="http://schemas.microsoft.com/office/drawing/2014/main" id="{ACACD043-B352-4EFF-8AAB-A6337EFFC250}"/>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82" name="TextBox 381">
              <a:extLst>
                <a:ext uri="{FF2B5EF4-FFF2-40B4-BE49-F238E27FC236}">
                  <a16:creationId xmlns:a16="http://schemas.microsoft.com/office/drawing/2014/main" id="{FCB61694-9E74-4923-AB83-3AB66FAEB6FA}"/>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83" name="TextBox 382">
              <a:extLst>
                <a:ext uri="{FF2B5EF4-FFF2-40B4-BE49-F238E27FC236}">
                  <a16:creationId xmlns:a16="http://schemas.microsoft.com/office/drawing/2014/main" id="{CE97F88E-61C3-4B1E-9831-5129CA4B512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84" name="TextBox 383">
              <a:extLst>
                <a:ext uri="{FF2B5EF4-FFF2-40B4-BE49-F238E27FC236}">
                  <a16:creationId xmlns:a16="http://schemas.microsoft.com/office/drawing/2014/main" id="{2097158E-F119-4C95-A4A7-35CD20645ED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85" name="TextBox 384">
              <a:extLst>
                <a:ext uri="{FF2B5EF4-FFF2-40B4-BE49-F238E27FC236}">
                  <a16:creationId xmlns:a16="http://schemas.microsoft.com/office/drawing/2014/main" id="{9B88804F-AC63-4E5B-9A23-9C56AFB9F018}"/>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86" name="TextBox 385">
              <a:extLst>
                <a:ext uri="{FF2B5EF4-FFF2-40B4-BE49-F238E27FC236}">
                  <a16:creationId xmlns:a16="http://schemas.microsoft.com/office/drawing/2014/main" id="{3B37DA8D-B65F-4D4D-8F99-8A930572EB6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87" name="TextBox 386">
              <a:extLst>
                <a:ext uri="{FF2B5EF4-FFF2-40B4-BE49-F238E27FC236}">
                  <a16:creationId xmlns:a16="http://schemas.microsoft.com/office/drawing/2014/main" id="{1222EA9B-D137-4F1E-A613-72BFC3986B6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88" name="TextBox 387">
              <a:extLst>
                <a:ext uri="{FF2B5EF4-FFF2-40B4-BE49-F238E27FC236}">
                  <a16:creationId xmlns:a16="http://schemas.microsoft.com/office/drawing/2014/main" id="{DF1CEFDF-9659-4128-82F7-9824DBF232FB}"/>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89" name="TextBox 388">
              <a:extLst>
                <a:ext uri="{FF2B5EF4-FFF2-40B4-BE49-F238E27FC236}">
                  <a16:creationId xmlns:a16="http://schemas.microsoft.com/office/drawing/2014/main" id="{56A8FDD8-DA56-49AC-B3D4-8145EDAFBD01}"/>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90" name="TextBox 389">
              <a:extLst>
                <a:ext uri="{FF2B5EF4-FFF2-40B4-BE49-F238E27FC236}">
                  <a16:creationId xmlns:a16="http://schemas.microsoft.com/office/drawing/2014/main" id="{5D13E7F1-9DB9-48C7-95CC-65FF2F9D8B4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91" name="TextBox 390">
              <a:extLst>
                <a:ext uri="{FF2B5EF4-FFF2-40B4-BE49-F238E27FC236}">
                  <a16:creationId xmlns:a16="http://schemas.microsoft.com/office/drawing/2014/main" id="{5FB85213-0198-4D6B-8B0D-8904BB2E110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92" name="TextBox 391">
              <a:extLst>
                <a:ext uri="{FF2B5EF4-FFF2-40B4-BE49-F238E27FC236}">
                  <a16:creationId xmlns:a16="http://schemas.microsoft.com/office/drawing/2014/main" id="{F6B3A95F-7017-410F-BA0E-7361E986431C}"/>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93" name="TextBox 392">
              <a:extLst>
                <a:ext uri="{FF2B5EF4-FFF2-40B4-BE49-F238E27FC236}">
                  <a16:creationId xmlns:a16="http://schemas.microsoft.com/office/drawing/2014/main" id="{C0279BFF-9B18-4199-B2E8-0B26D4C7A26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4" name="TextBox 393">
              <a:extLst>
                <a:ext uri="{FF2B5EF4-FFF2-40B4-BE49-F238E27FC236}">
                  <a16:creationId xmlns:a16="http://schemas.microsoft.com/office/drawing/2014/main" id="{2E2C7BA3-BA2D-4F49-9690-CB903C97B19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95" name="TextBox 394">
              <a:extLst>
                <a:ext uri="{FF2B5EF4-FFF2-40B4-BE49-F238E27FC236}">
                  <a16:creationId xmlns:a16="http://schemas.microsoft.com/office/drawing/2014/main" id="{25C42B0C-353E-449C-91AC-FB6A28DC323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12" name="Group 411">
            <a:extLst>
              <a:ext uri="{FF2B5EF4-FFF2-40B4-BE49-F238E27FC236}">
                <a16:creationId xmlns:a16="http://schemas.microsoft.com/office/drawing/2014/main" id="{6DFB8D11-50F1-4A1F-8A45-2D1D7409B30C}"/>
              </a:ext>
            </a:extLst>
          </p:cNvPr>
          <p:cNvGrpSpPr/>
          <p:nvPr/>
        </p:nvGrpSpPr>
        <p:grpSpPr>
          <a:xfrm>
            <a:off x="4722807" y="3792310"/>
            <a:ext cx="4317956" cy="214908"/>
            <a:chOff x="6316379" y="1927461"/>
            <a:chExt cx="5757275" cy="286544"/>
          </a:xfrm>
        </p:grpSpPr>
        <p:sp>
          <p:nvSpPr>
            <p:cNvPr id="413" name="TextBox 412">
              <a:extLst>
                <a:ext uri="{FF2B5EF4-FFF2-40B4-BE49-F238E27FC236}">
                  <a16:creationId xmlns:a16="http://schemas.microsoft.com/office/drawing/2014/main" id="{D758331B-8843-44E8-82B4-17DC108D80B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14" name="TextBox 413">
              <a:extLst>
                <a:ext uri="{FF2B5EF4-FFF2-40B4-BE49-F238E27FC236}">
                  <a16:creationId xmlns:a16="http://schemas.microsoft.com/office/drawing/2014/main" id="{2CDDB518-922C-4FCE-9F07-97B9106B5D87}"/>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15" name="TextBox 414">
              <a:extLst>
                <a:ext uri="{FF2B5EF4-FFF2-40B4-BE49-F238E27FC236}">
                  <a16:creationId xmlns:a16="http://schemas.microsoft.com/office/drawing/2014/main" id="{2B3806BF-388E-4E68-9D35-DA672D4F780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16" name="TextBox 415">
              <a:extLst>
                <a:ext uri="{FF2B5EF4-FFF2-40B4-BE49-F238E27FC236}">
                  <a16:creationId xmlns:a16="http://schemas.microsoft.com/office/drawing/2014/main" id="{28FF5B62-1942-4990-9219-CCE4138AE71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17" name="TextBox 416">
              <a:extLst>
                <a:ext uri="{FF2B5EF4-FFF2-40B4-BE49-F238E27FC236}">
                  <a16:creationId xmlns:a16="http://schemas.microsoft.com/office/drawing/2014/main" id="{4BBABC90-04DE-4A11-B6D3-B1542B5E8AF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18" name="TextBox 417">
              <a:extLst>
                <a:ext uri="{FF2B5EF4-FFF2-40B4-BE49-F238E27FC236}">
                  <a16:creationId xmlns:a16="http://schemas.microsoft.com/office/drawing/2014/main" id="{9E149782-EC5D-4CD5-8A12-0C3233A52BD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19" name="TextBox 418">
              <a:extLst>
                <a:ext uri="{FF2B5EF4-FFF2-40B4-BE49-F238E27FC236}">
                  <a16:creationId xmlns:a16="http://schemas.microsoft.com/office/drawing/2014/main" id="{2A64FCCF-3F37-45EF-B15D-05E1F35E968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20" name="TextBox 419">
              <a:extLst>
                <a:ext uri="{FF2B5EF4-FFF2-40B4-BE49-F238E27FC236}">
                  <a16:creationId xmlns:a16="http://schemas.microsoft.com/office/drawing/2014/main" id="{AEFDC8AA-9C69-4B41-B07B-C95D3C49C99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21" name="TextBox 420">
              <a:extLst>
                <a:ext uri="{FF2B5EF4-FFF2-40B4-BE49-F238E27FC236}">
                  <a16:creationId xmlns:a16="http://schemas.microsoft.com/office/drawing/2014/main" id="{9556A0DF-B101-4059-A7F0-983C80D8552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22" name="TextBox 421">
              <a:extLst>
                <a:ext uri="{FF2B5EF4-FFF2-40B4-BE49-F238E27FC236}">
                  <a16:creationId xmlns:a16="http://schemas.microsoft.com/office/drawing/2014/main" id="{99590695-0C04-486F-AFC0-9BCDDAAF45D6}"/>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23" name="TextBox 422">
              <a:extLst>
                <a:ext uri="{FF2B5EF4-FFF2-40B4-BE49-F238E27FC236}">
                  <a16:creationId xmlns:a16="http://schemas.microsoft.com/office/drawing/2014/main" id="{2F4A6553-BC4D-4992-B712-F3FE567D813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24" name="TextBox 423">
              <a:extLst>
                <a:ext uri="{FF2B5EF4-FFF2-40B4-BE49-F238E27FC236}">
                  <a16:creationId xmlns:a16="http://schemas.microsoft.com/office/drawing/2014/main" id="{33C226A8-FAFE-449A-83ED-DEAAE8E12E9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25" name="TextBox 424">
              <a:extLst>
                <a:ext uri="{FF2B5EF4-FFF2-40B4-BE49-F238E27FC236}">
                  <a16:creationId xmlns:a16="http://schemas.microsoft.com/office/drawing/2014/main" id="{5A386FA2-C8C7-4DE8-8C0C-FBF504E2B08A}"/>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26" name="TextBox 425">
              <a:extLst>
                <a:ext uri="{FF2B5EF4-FFF2-40B4-BE49-F238E27FC236}">
                  <a16:creationId xmlns:a16="http://schemas.microsoft.com/office/drawing/2014/main" id="{6DF43673-316D-41F5-8601-585669972B79}"/>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27" name="TextBox 426">
              <a:extLst>
                <a:ext uri="{FF2B5EF4-FFF2-40B4-BE49-F238E27FC236}">
                  <a16:creationId xmlns:a16="http://schemas.microsoft.com/office/drawing/2014/main" id="{B0B7B042-A1EE-4881-A401-F4C20E2DBD60}"/>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28" name="Group 427">
            <a:extLst>
              <a:ext uri="{FF2B5EF4-FFF2-40B4-BE49-F238E27FC236}">
                <a16:creationId xmlns:a16="http://schemas.microsoft.com/office/drawing/2014/main" id="{48DF2949-EB5A-4C0E-98C4-CDF717555616}"/>
              </a:ext>
            </a:extLst>
          </p:cNvPr>
          <p:cNvGrpSpPr/>
          <p:nvPr/>
        </p:nvGrpSpPr>
        <p:grpSpPr>
          <a:xfrm>
            <a:off x="4722807" y="4076984"/>
            <a:ext cx="4317956" cy="214908"/>
            <a:chOff x="6316379" y="1927461"/>
            <a:chExt cx="5757275" cy="286544"/>
          </a:xfrm>
        </p:grpSpPr>
        <p:sp>
          <p:nvSpPr>
            <p:cNvPr id="429" name="TextBox 428">
              <a:extLst>
                <a:ext uri="{FF2B5EF4-FFF2-40B4-BE49-F238E27FC236}">
                  <a16:creationId xmlns:a16="http://schemas.microsoft.com/office/drawing/2014/main" id="{A5329D0D-ADF5-4982-9E78-979F45477755}"/>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30" name="TextBox 429">
              <a:extLst>
                <a:ext uri="{FF2B5EF4-FFF2-40B4-BE49-F238E27FC236}">
                  <a16:creationId xmlns:a16="http://schemas.microsoft.com/office/drawing/2014/main" id="{1EC43D72-D6BF-42E2-8662-B78BDFB8E17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31" name="TextBox 430">
              <a:extLst>
                <a:ext uri="{FF2B5EF4-FFF2-40B4-BE49-F238E27FC236}">
                  <a16:creationId xmlns:a16="http://schemas.microsoft.com/office/drawing/2014/main" id="{76F87E37-316B-491B-A43F-C642E8EB661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32" name="TextBox 431">
              <a:extLst>
                <a:ext uri="{FF2B5EF4-FFF2-40B4-BE49-F238E27FC236}">
                  <a16:creationId xmlns:a16="http://schemas.microsoft.com/office/drawing/2014/main" id="{A34296CE-6AC9-494E-8B90-E867AA970699}"/>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33" name="TextBox 432">
              <a:extLst>
                <a:ext uri="{FF2B5EF4-FFF2-40B4-BE49-F238E27FC236}">
                  <a16:creationId xmlns:a16="http://schemas.microsoft.com/office/drawing/2014/main" id="{316E5F5E-0408-495C-97A8-70A713991E9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34" name="TextBox 433">
              <a:extLst>
                <a:ext uri="{FF2B5EF4-FFF2-40B4-BE49-F238E27FC236}">
                  <a16:creationId xmlns:a16="http://schemas.microsoft.com/office/drawing/2014/main" id="{4C63489D-F95F-48F0-8ADC-41ECC7B55C1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35" name="TextBox 434">
              <a:extLst>
                <a:ext uri="{FF2B5EF4-FFF2-40B4-BE49-F238E27FC236}">
                  <a16:creationId xmlns:a16="http://schemas.microsoft.com/office/drawing/2014/main" id="{CA680236-D7BA-4BBC-8557-F0C6239991A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36" name="TextBox 435">
              <a:extLst>
                <a:ext uri="{FF2B5EF4-FFF2-40B4-BE49-F238E27FC236}">
                  <a16:creationId xmlns:a16="http://schemas.microsoft.com/office/drawing/2014/main" id="{CFEC835A-B786-4308-A49F-07C103F423E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37" name="TextBox 436">
              <a:extLst>
                <a:ext uri="{FF2B5EF4-FFF2-40B4-BE49-F238E27FC236}">
                  <a16:creationId xmlns:a16="http://schemas.microsoft.com/office/drawing/2014/main" id="{FF6361A6-1E26-4956-99CD-128B6310565A}"/>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38" name="TextBox 437">
              <a:extLst>
                <a:ext uri="{FF2B5EF4-FFF2-40B4-BE49-F238E27FC236}">
                  <a16:creationId xmlns:a16="http://schemas.microsoft.com/office/drawing/2014/main" id="{7476C98A-6B9A-4225-834C-A1982D7C70B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39" name="TextBox 438">
              <a:extLst>
                <a:ext uri="{FF2B5EF4-FFF2-40B4-BE49-F238E27FC236}">
                  <a16:creationId xmlns:a16="http://schemas.microsoft.com/office/drawing/2014/main" id="{422CC0BE-68B2-4C59-9952-659FE783E6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40" name="TextBox 439">
              <a:extLst>
                <a:ext uri="{FF2B5EF4-FFF2-40B4-BE49-F238E27FC236}">
                  <a16:creationId xmlns:a16="http://schemas.microsoft.com/office/drawing/2014/main" id="{F5798A72-64A4-4028-B8B7-ED44365066F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41" name="TextBox 440">
              <a:extLst>
                <a:ext uri="{FF2B5EF4-FFF2-40B4-BE49-F238E27FC236}">
                  <a16:creationId xmlns:a16="http://schemas.microsoft.com/office/drawing/2014/main" id="{D901CEE4-11B3-4579-9F4A-A757DE5F6532}"/>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42" name="TextBox 441">
              <a:extLst>
                <a:ext uri="{FF2B5EF4-FFF2-40B4-BE49-F238E27FC236}">
                  <a16:creationId xmlns:a16="http://schemas.microsoft.com/office/drawing/2014/main" id="{F1C849E6-2482-482D-9640-2098672AA58E}"/>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43" name="TextBox 442">
              <a:extLst>
                <a:ext uri="{FF2B5EF4-FFF2-40B4-BE49-F238E27FC236}">
                  <a16:creationId xmlns:a16="http://schemas.microsoft.com/office/drawing/2014/main" id="{9B4DDD89-02F0-4E38-A47A-C5DA4A52FEC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44" name="Group 443">
            <a:extLst>
              <a:ext uri="{FF2B5EF4-FFF2-40B4-BE49-F238E27FC236}">
                <a16:creationId xmlns:a16="http://schemas.microsoft.com/office/drawing/2014/main" id="{909D9D70-FFE4-494F-B5F1-58605B3E8798}"/>
              </a:ext>
            </a:extLst>
          </p:cNvPr>
          <p:cNvGrpSpPr/>
          <p:nvPr/>
        </p:nvGrpSpPr>
        <p:grpSpPr>
          <a:xfrm>
            <a:off x="4722807" y="4450642"/>
            <a:ext cx="4317956" cy="214908"/>
            <a:chOff x="6316379" y="1927461"/>
            <a:chExt cx="5757275" cy="286544"/>
          </a:xfrm>
        </p:grpSpPr>
        <p:sp>
          <p:nvSpPr>
            <p:cNvPr id="445" name="TextBox 444">
              <a:extLst>
                <a:ext uri="{FF2B5EF4-FFF2-40B4-BE49-F238E27FC236}">
                  <a16:creationId xmlns:a16="http://schemas.microsoft.com/office/drawing/2014/main" id="{78450938-5E6F-44DC-9572-428E7080FCFD}"/>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46" name="TextBox 445">
              <a:extLst>
                <a:ext uri="{FF2B5EF4-FFF2-40B4-BE49-F238E27FC236}">
                  <a16:creationId xmlns:a16="http://schemas.microsoft.com/office/drawing/2014/main" id="{4A8704CD-3AA4-437C-B534-7C4E13A04D2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47" name="TextBox 446">
              <a:extLst>
                <a:ext uri="{FF2B5EF4-FFF2-40B4-BE49-F238E27FC236}">
                  <a16:creationId xmlns:a16="http://schemas.microsoft.com/office/drawing/2014/main" id="{871E28CA-B38E-4BCB-8DED-8EE61FB71B72}"/>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48" name="TextBox 447">
              <a:extLst>
                <a:ext uri="{FF2B5EF4-FFF2-40B4-BE49-F238E27FC236}">
                  <a16:creationId xmlns:a16="http://schemas.microsoft.com/office/drawing/2014/main" id="{A4658A14-73CF-4B33-9B5D-9C43C5D174B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49" name="TextBox 448">
              <a:extLst>
                <a:ext uri="{FF2B5EF4-FFF2-40B4-BE49-F238E27FC236}">
                  <a16:creationId xmlns:a16="http://schemas.microsoft.com/office/drawing/2014/main" id="{67799A44-F208-4020-A5D4-64B2EC8D64A0}"/>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50" name="TextBox 449">
              <a:extLst>
                <a:ext uri="{FF2B5EF4-FFF2-40B4-BE49-F238E27FC236}">
                  <a16:creationId xmlns:a16="http://schemas.microsoft.com/office/drawing/2014/main" id="{CC33499B-2889-4482-9D80-5F6A42EF9C5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51" name="TextBox 450">
              <a:extLst>
                <a:ext uri="{FF2B5EF4-FFF2-40B4-BE49-F238E27FC236}">
                  <a16:creationId xmlns:a16="http://schemas.microsoft.com/office/drawing/2014/main" id="{52BC7610-7448-4327-912F-E82016F4280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52" name="TextBox 451">
              <a:extLst>
                <a:ext uri="{FF2B5EF4-FFF2-40B4-BE49-F238E27FC236}">
                  <a16:creationId xmlns:a16="http://schemas.microsoft.com/office/drawing/2014/main" id="{FF3194F3-746F-41C2-A4F6-E7A9F49BFAD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53" name="TextBox 452">
              <a:extLst>
                <a:ext uri="{FF2B5EF4-FFF2-40B4-BE49-F238E27FC236}">
                  <a16:creationId xmlns:a16="http://schemas.microsoft.com/office/drawing/2014/main" id="{727B5CDF-172F-4017-8761-4FCDCA87C74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54" name="TextBox 453">
              <a:extLst>
                <a:ext uri="{FF2B5EF4-FFF2-40B4-BE49-F238E27FC236}">
                  <a16:creationId xmlns:a16="http://schemas.microsoft.com/office/drawing/2014/main" id="{407DFBEA-2496-422E-B66E-0BBC646FBB9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55" name="TextBox 454">
              <a:extLst>
                <a:ext uri="{FF2B5EF4-FFF2-40B4-BE49-F238E27FC236}">
                  <a16:creationId xmlns:a16="http://schemas.microsoft.com/office/drawing/2014/main" id="{3A214723-69E8-4F6A-84D4-E047E32B0D2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56" name="TextBox 455">
              <a:extLst>
                <a:ext uri="{FF2B5EF4-FFF2-40B4-BE49-F238E27FC236}">
                  <a16:creationId xmlns:a16="http://schemas.microsoft.com/office/drawing/2014/main" id="{44C4F941-D175-40A0-B110-C080B355ECA4}"/>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57" name="TextBox 456">
              <a:extLst>
                <a:ext uri="{FF2B5EF4-FFF2-40B4-BE49-F238E27FC236}">
                  <a16:creationId xmlns:a16="http://schemas.microsoft.com/office/drawing/2014/main" id="{D467249C-907A-4BE5-96B0-532582B23A7B}"/>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58" name="TextBox 457">
              <a:extLst>
                <a:ext uri="{FF2B5EF4-FFF2-40B4-BE49-F238E27FC236}">
                  <a16:creationId xmlns:a16="http://schemas.microsoft.com/office/drawing/2014/main" id="{30F835A5-D25E-4DCD-92AD-578114C6259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59" name="TextBox 458">
              <a:extLst>
                <a:ext uri="{FF2B5EF4-FFF2-40B4-BE49-F238E27FC236}">
                  <a16:creationId xmlns:a16="http://schemas.microsoft.com/office/drawing/2014/main" id="{CE910ADB-4841-43FF-9140-673EB2CA4E4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249" name="TextBox 248">
            <a:extLst>
              <a:ext uri="{FF2B5EF4-FFF2-40B4-BE49-F238E27FC236}">
                <a16:creationId xmlns:a16="http://schemas.microsoft.com/office/drawing/2014/main" id="{200BD744-529F-48C7-BAE8-09DB505F2A88}"/>
              </a:ext>
            </a:extLst>
          </p:cNvPr>
          <p:cNvSpPr txBox="1"/>
          <p:nvPr/>
        </p:nvSpPr>
        <p:spPr>
          <a:xfrm>
            <a:off x="176154" y="3515285"/>
            <a:ext cx="2227708" cy="1529807"/>
          </a:xfrm>
          <a:prstGeom prst="rect">
            <a:avLst/>
          </a:prstGeom>
          <a:noFill/>
          <a:ln>
            <a:solidFill>
              <a:schemeClr val="tx1"/>
            </a:solidFill>
          </a:ln>
        </p:spPr>
        <p:txBody>
          <a:bodyPr wrap="square" rtlCol="0">
            <a:spAutoFit/>
          </a:bodyPr>
          <a:lstStyle/>
          <a:p>
            <a:r>
              <a:rPr lang="en-US" sz="900" b="1" u="sng" dirty="0"/>
              <a:t>Leap year</a:t>
            </a:r>
            <a:r>
              <a:rPr lang="en-US" sz="900" dirty="0"/>
              <a:t>:</a:t>
            </a:r>
          </a:p>
          <a:p>
            <a:r>
              <a:rPr lang="en-US" sz="900" dirty="0"/>
              <a:t>When it is leap year, the P60 partition is used and will contain data for Feb 29.  To remain consistent with non-leap years, the partitions numbers remain constant.  This allows the query analyst to perform a query consistently.  Additionally, if the metadata is archived after 1 year, the partition number will also be consistent.</a:t>
            </a:r>
          </a:p>
        </p:txBody>
      </p:sp>
      <p:sp>
        <p:nvSpPr>
          <p:cNvPr id="250" name="TextBox 249">
            <a:extLst>
              <a:ext uri="{FF2B5EF4-FFF2-40B4-BE49-F238E27FC236}">
                <a16:creationId xmlns:a16="http://schemas.microsoft.com/office/drawing/2014/main" id="{04A3397C-4045-4F57-97AE-97BC77D6E2C4}"/>
              </a:ext>
            </a:extLst>
          </p:cNvPr>
          <p:cNvSpPr txBox="1"/>
          <p:nvPr/>
        </p:nvSpPr>
        <p:spPr>
          <a:xfrm>
            <a:off x="161528" y="828323"/>
            <a:ext cx="2405402" cy="338554"/>
          </a:xfrm>
          <a:prstGeom prst="rect">
            <a:avLst/>
          </a:prstGeom>
          <a:noFill/>
          <a:ln>
            <a:solidFill>
              <a:schemeClr val="tx1"/>
            </a:solidFill>
          </a:ln>
        </p:spPr>
        <p:txBody>
          <a:bodyPr wrap="square" rtlCol="0">
            <a:spAutoFit/>
          </a:bodyPr>
          <a:lstStyle/>
          <a:p>
            <a:r>
              <a:rPr lang="en-US" sz="800" dirty="0"/>
              <a:t>Note: 366-day interval accounts for leap year.</a:t>
            </a:r>
          </a:p>
          <a:p>
            <a:r>
              <a:rPr lang="en-US" sz="800" dirty="0"/>
              <a:t>Partition 60 is </a:t>
            </a:r>
            <a:r>
              <a:rPr lang="en-US" sz="800" u="sng" dirty="0"/>
              <a:t>used in leap </a:t>
            </a:r>
            <a:r>
              <a:rPr lang="en-US" sz="800" dirty="0"/>
              <a:t>years.</a:t>
            </a:r>
          </a:p>
        </p:txBody>
      </p:sp>
      <p:sp>
        <p:nvSpPr>
          <p:cNvPr id="252" name="TextBox 251">
            <a:extLst>
              <a:ext uri="{FF2B5EF4-FFF2-40B4-BE49-F238E27FC236}">
                <a16:creationId xmlns:a16="http://schemas.microsoft.com/office/drawing/2014/main" id="{DF95DCFA-B7BD-4B6F-B348-9F8BD43308B8}"/>
              </a:ext>
            </a:extLst>
          </p:cNvPr>
          <p:cNvSpPr txBox="1"/>
          <p:nvPr/>
        </p:nvSpPr>
        <p:spPr>
          <a:xfrm>
            <a:off x="161040" y="1951334"/>
            <a:ext cx="2231474" cy="215444"/>
          </a:xfrm>
          <a:prstGeom prst="rect">
            <a:avLst/>
          </a:prstGeom>
          <a:noFill/>
          <a:ln>
            <a:solidFill>
              <a:schemeClr val="tx1"/>
            </a:solidFill>
          </a:ln>
        </p:spPr>
        <p:txBody>
          <a:bodyPr wrap="square" rtlCol="0">
            <a:spAutoFit/>
          </a:bodyPr>
          <a:lstStyle/>
          <a:p>
            <a:r>
              <a:rPr lang="en-US" sz="800" dirty="0"/>
              <a:t>METRICS_EVENT_REGISTRATION</a:t>
            </a:r>
          </a:p>
        </p:txBody>
      </p:sp>
      <p:sp>
        <p:nvSpPr>
          <p:cNvPr id="253" name="TextBox 252">
            <a:extLst>
              <a:ext uri="{FF2B5EF4-FFF2-40B4-BE49-F238E27FC236}">
                <a16:creationId xmlns:a16="http://schemas.microsoft.com/office/drawing/2014/main" id="{C2C36E34-F6D3-40BA-985B-FAAE28A684A1}"/>
              </a:ext>
            </a:extLst>
          </p:cNvPr>
          <p:cNvSpPr txBox="1"/>
          <p:nvPr/>
        </p:nvSpPr>
        <p:spPr>
          <a:xfrm>
            <a:off x="161040" y="2195210"/>
            <a:ext cx="2231474" cy="215444"/>
          </a:xfrm>
          <a:prstGeom prst="rect">
            <a:avLst/>
          </a:prstGeom>
          <a:noFill/>
          <a:ln>
            <a:solidFill>
              <a:schemeClr val="tx1"/>
            </a:solidFill>
          </a:ln>
        </p:spPr>
        <p:txBody>
          <a:bodyPr wrap="square" rtlCol="0">
            <a:spAutoFit/>
          </a:bodyPr>
          <a:lstStyle/>
          <a:p>
            <a:r>
              <a:rPr lang="en-US" sz="800" dirty="0"/>
              <a:t>METRICS_JOB_ENVIRONMENTS</a:t>
            </a:r>
          </a:p>
        </p:txBody>
      </p:sp>
      <p:sp>
        <p:nvSpPr>
          <p:cNvPr id="254" name="TextBox 253">
            <a:extLst>
              <a:ext uri="{FF2B5EF4-FFF2-40B4-BE49-F238E27FC236}">
                <a16:creationId xmlns:a16="http://schemas.microsoft.com/office/drawing/2014/main" id="{59267FDB-A320-4C74-B843-C3D8D5D28A98}"/>
              </a:ext>
            </a:extLst>
          </p:cNvPr>
          <p:cNvSpPr txBox="1"/>
          <p:nvPr/>
        </p:nvSpPr>
        <p:spPr>
          <a:xfrm>
            <a:off x="161040" y="2433477"/>
            <a:ext cx="2231474" cy="215444"/>
          </a:xfrm>
          <a:prstGeom prst="rect">
            <a:avLst/>
          </a:prstGeom>
          <a:noFill/>
          <a:ln>
            <a:solidFill>
              <a:schemeClr val="tx1"/>
            </a:solidFill>
          </a:ln>
        </p:spPr>
        <p:txBody>
          <a:bodyPr wrap="square" rtlCol="0">
            <a:spAutoFit/>
          </a:bodyPr>
          <a:lstStyle/>
          <a:p>
            <a:r>
              <a:rPr lang="en-US" sz="800" dirty="0"/>
              <a:t>METRICS_JOB_FILTERS</a:t>
            </a:r>
          </a:p>
        </p:txBody>
      </p:sp>
      <p:sp>
        <p:nvSpPr>
          <p:cNvPr id="255" name="TextBox 254">
            <a:extLst>
              <a:ext uri="{FF2B5EF4-FFF2-40B4-BE49-F238E27FC236}">
                <a16:creationId xmlns:a16="http://schemas.microsoft.com/office/drawing/2014/main" id="{C8FF380A-723C-466D-B4F8-C49C862AEA48}"/>
              </a:ext>
            </a:extLst>
          </p:cNvPr>
          <p:cNvSpPr txBox="1"/>
          <p:nvPr/>
        </p:nvSpPr>
        <p:spPr>
          <a:xfrm>
            <a:off x="161528" y="2681502"/>
            <a:ext cx="2231474" cy="215444"/>
          </a:xfrm>
          <a:prstGeom prst="rect">
            <a:avLst/>
          </a:prstGeom>
          <a:noFill/>
          <a:ln>
            <a:solidFill>
              <a:schemeClr val="tx1"/>
            </a:solidFill>
          </a:ln>
        </p:spPr>
        <p:txBody>
          <a:bodyPr wrap="square" rtlCol="0">
            <a:spAutoFit/>
          </a:bodyPr>
          <a:lstStyle/>
          <a:p>
            <a:r>
              <a:rPr lang="en-US" sz="800" dirty="0"/>
              <a:t>METRICS_SQL_CONTROL</a:t>
            </a:r>
          </a:p>
        </p:txBody>
      </p:sp>
      <p:sp>
        <p:nvSpPr>
          <p:cNvPr id="185" name="TextBox 184">
            <a:extLst>
              <a:ext uri="{FF2B5EF4-FFF2-40B4-BE49-F238E27FC236}">
                <a16:creationId xmlns:a16="http://schemas.microsoft.com/office/drawing/2014/main" id="{0022BBEC-9D83-438A-88AC-619E22262F4C}"/>
              </a:ext>
            </a:extLst>
          </p:cNvPr>
          <p:cNvSpPr txBox="1"/>
          <p:nvPr/>
        </p:nvSpPr>
        <p:spPr>
          <a:xfrm>
            <a:off x="161528" y="2926190"/>
            <a:ext cx="2231474" cy="215444"/>
          </a:xfrm>
          <a:prstGeom prst="rect">
            <a:avLst/>
          </a:prstGeom>
          <a:noFill/>
          <a:ln>
            <a:solidFill>
              <a:schemeClr val="tx1"/>
            </a:solidFill>
          </a:ln>
        </p:spPr>
        <p:txBody>
          <a:bodyPr wrap="square" rtlCol="0">
            <a:spAutoFit/>
          </a:bodyPr>
          <a:lstStyle/>
          <a:p>
            <a:r>
              <a:rPr lang="en-US" sz="800" dirty="0"/>
              <a:t>METRICS_SYS_NODES</a:t>
            </a:r>
          </a:p>
        </p:txBody>
      </p:sp>
      <p:sp>
        <p:nvSpPr>
          <p:cNvPr id="186" name="TextBox 185">
            <a:extLst>
              <a:ext uri="{FF2B5EF4-FFF2-40B4-BE49-F238E27FC236}">
                <a16:creationId xmlns:a16="http://schemas.microsoft.com/office/drawing/2014/main" id="{9E715692-4CF8-45CC-BCC7-B73CAD178DD9}"/>
              </a:ext>
            </a:extLst>
          </p:cNvPr>
          <p:cNvSpPr txBox="1"/>
          <p:nvPr/>
        </p:nvSpPr>
        <p:spPr>
          <a:xfrm>
            <a:off x="161040" y="3177418"/>
            <a:ext cx="2231474" cy="215444"/>
          </a:xfrm>
          <a:prstGeom prst="rect">
            <a:avLst/>
          </a:prstGeom>
          <a:noFill/>
          <a:ln>
            <a:solidFill>
              <a:schemeClr val="tx1"/>
            </a:solidFill>
          </a:ln>
        </p:spPr>
        <p:txBody>
          <a:bodyPr wrap="square" rtlCol="0">
            <a:spAutoFit/>
          </a:bodyPr>
          <a:lstStyle/>
          <a:p>
            <a:r>
              <a:rPr lang="en-US" sz="800" dirty="0"/>
              <a:t>METRICS_SYS_CLUSTER</a:t>
            </a:r>
          </a:p>
        </p:txBody>
      </p:sp>
    </p:spTree>
    <p:extLst>
      <p:ext uri="{BB962C8B-B14F-4D97-AF65-F5344CB8AC3E}">
        <p14:creationId xmlns:p14="http://schemas.microsoft.com/office/powerpoint/2010/main" val="219737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732C-1395-474C-90DD-EF08C8B9ADB7}"/>
              </a:ext>
            </a:extLst>
          </p:cNvPr>
          <p:cNvSpPr>
            <a:spLocks noGrp="1"/>
          </p:cNvSpPr>
          <p:nvPr>
            <p:ph type="title"/>
          </p:nvPr>
        </p:nvSpPr>
        <p:spPr/>
        <p:txBody>
          <a:bodyPr/>
          <a:lstStyle/>
          <a:p>
            <a:r>
              <a:rPr lang="en-US" dirty="0"/>
              <a:t>Metrics Partitioning Strategy </a:t>
            </a:r>
            <a:r>
              <a:rPr lang="en-US" sz="2400" dirty="0"/>
              <a:t>(w/no leap year)</a:t>
            </a:r>
            <a:endParaRPr lang="en-US" dirty="0"/>
          </a:p>
        </p:txBody>
      </p:sp>
      <p:sp>
        <p:nvSpPr>
          <p:cNvPr id="4" name="TextBox 3">
            <a:extLst>
              <a:ext uri="{FF2B5EF4-FFF2-40B4-BE49-F238E27FC236}">
                <a16:creationId xmlns:a16="http://schemas.microsoft.com/office/drawing/2014/main" id="{1B8384EC-BBA0-4B87-9160-612F586B4A6E}"/>
              </a:ext>
            </a:extLst>
          </p:cNvPr>
          <p:cNvSpPr txBox="1"/>
          <p:nvPr/>
        </p:nvSpPr>
        <p:spPr>
          <a:xfrm>
            <a:off x="161040" y="1698863"/>
            <a:ext cx="2231474" cy="215444"/>
          </a:xfrm>
          <a:prstGeom prst="rect">
            <a:avLst/>
          </a:prstGeom>
          <a:noFill/>
          <a:ln>
            <a:solidFill>
              <a:schemeClr val="tx1"/>
            </a:solidFill>
          </a:ln>
        </p:spPr>
        <p:txBody>
          <a:bodyPr wrap="square" rtlCol="0">
            <a:spAutoFit/>
          </a:bodyPr>
          <a:lstStyle/>
          <a:p>
            <a:r>
              <a:rPr lang="en-US" sz="800" dirty="0"/>
              <a:t>METRICS_ALL_USERS</a:t>
            </a:r>
          </a:p>
        </p:txBody>
      </p:sp>
      <p:sp>
        <p:nvSpPr>
          <p:cNvPr id="5" name="TextBox 4">
            <a:extLst>
              <a:ext uri="{FF2B5EF4-FFF2-40B4-BE49-F238E27FC236}">
                <a16:creationId xmlns:a16="http://schemas.microsoft.com/office/drawing/2014/main" id="{9C260184-C13F-4030-9BDF-9CB54A39DF0F}"/>
              </a:ext>
            </a:extLst>
          </p:cNvPr>
          <p:cNvSpPr txBox="1"/>
          <p:nvPr/>
        </p:nvSpPr>
        <p:spPr>
          <a:xfrm>
            <a:off x="161040" y="1455418"/>
            <a:ext cx="2231474" cy="215444"/>
          </a:xfrm>
          <a:prstGeom prst="rect">
            <a:avLst/>
          </a:prstGeom>
          <a:noFill/>
          <a:ln>
            <a:solidFill>
              <a:schemeClr val="tx1"/>
            </a:solidFill>
          </a:ln>
        </p:spPr>
        <p:txBody>
          <a:bodyPr wrap="square" rtlCol="0">
            <a:spAutoFit/>
          </a:bodyPr>
          <a:lstStyle/>
          <a:p>
            <a:r>
              <a:rPr lang="en-US" sz="800" dirty="0"/>
              <a:t>METRICS_ALL_RESOURCES</a:t>
            </a:r>
          </a:p>
        </p:txBody>
      </p:sp>
      <p:sp>
        <p:nvSpPr>
          <p:cNvPr id="6" name="TextBox 5">
            <a:extLst>
              <a:ext uri="{FF2B5EF4-FFF2-40B4-BE49-F238E27FC236}">
                <a16:creationId xmlns:a16="http://schemas.microsoft.com/office/drawing/2014/main" id="{48172EC0-FCC1-42DA-8118-92A9ECC934AA}"/>
              </a:ext>
            </a:extLst>
          </p:cNvPr>
          <p:cNvSpPr txBox="1"/>
          <p:nvPr/>
        </p:nvSpPr>
        <p:spPr>
          <a:xfrm>
            <a:off x="161040" y="1224585"/>
            <a:ext cx="2231474" cy="215444"/>
          </a:xfrm>
          <a:prstGeom prst="rect">
            <a:avLst/>
          </a:prstGeom>
          <a:noFill/>
          <a:ln>
            <a:solidFill>
              <a:schemeClr val="tx1"/>
            </a:solidFill>
          </a:ln>
        </p:spPr>
        <p:txBody>
          <a:bodyPr wrap="square" rtlCol="0">
            <a:spAutoFit/>
          </a:bodyPr>
          <a:lstStyle/>
          <a:p>
            <a:r>
              <a:rPr lang="en-US" sz="800" b="1" u="sng" dirty="0"/>
              <a:t>Lookup Tables (no partitioning)</a:t>
            </a:r>
          </a:p>
        </p:txBody>
      </p:sp>
      <p:sp>
        <p:nvSpPr>
          <p:cNvPr id="11" name="TextBox 10">
            <a:extLst>
              <a:ext uri="{FF2B5EF4-FFF2-40B4-BE49-F238E27FC236}">
                <a16:creationId xmlns:a16="http://schemas.microsoft.com/office/drawing/2014/main" id="{611B766D-2CCC-4ECF-A139-D4CED79DB2C5}"/>
              </a:ext>
            </a:extLst>
          </p:cNvPr>
          <p:cNvSpPr txBox="1"/>
          <p:nvPr/>
        </p:nvSpPr>
        <p:spPr>
          <a:xfrm>
            <a:off x="2491907" y="1211312"/>
            <a:ext cx="2231474" cy="215444"/>
          </a:xfrm>
          <a:prstGeom prst="rect">
            <a:avLst/>
          </a:prstGeom>
          <a:noFill/>
          <a:ln>
            <a:solidFill>
              <a:schemeClr val="tx1"/>
            </a:solidFill>
          </a:ln>
        </p:spPr>
        <p:txBody>
          <a:bodyPr wrap="square" rtlCol="0">
            <a:spAutoFit/>
          </a:bodyPr>
          <a:lstStyle/>
          <a:p>
            <a:r>
              <a:rPr lang="en-US" sz="800" b="1" u="sng" dirty="0"/>
              <a:t>Partitioned Tables</a:t>
            </a:r>
          </a:p>
        </p:txBody>
      </p:sp>
      <p:sp>
        <p:nvSpPr>
          <p:cNvPr id="24" name="TextBox 23">
            <a:extLst>
              <a:ext uri="{FF2B5EF4-FFF2-40B4-BE49-F238E27FC236}">
                <a16:creationId xmlns:a16="http://schemas.microsoft.com/office/drawing/2014/main" id="{096A05B2-485B-4930-9FF2-B7D72C445B62}"/>
              </a:ext>
            </a:extLst>
          </p:cNvPr>
          <p:cNvSpPr txBox="1"/>
          <p:nvPr/>
        </p:nvSpPr>
        <p:spPr>
          <a:xfrm>
            <a:off x="2488136" y="1452418"/>
            <a:ext cx="2235245" cy="215444"/>
          </a:xfrm>
          <a:prstGeom prst="rect">
            <a:avLst/>
          </a:prstGeom>
          <a:noFill/>
          <a:ln>
            <a:solidFill>
              <a:schemeClr val="tx1"/>
            </a:solidFill>
          </a:ln>
        </p:spPr>
        <p:txBody>
          <a:bodyPr wrap="square" rtlCol="0">
            <a:spAutoFit/>
          </a:bodyPr>
          <a:lstStyle/>
          <a:p>
            <a:r>
              <a:rPr lang="en-US" sz="800" dirty="0" err="1"/>
              <a:t>metrics_requests_hist</a:t>
            </a:r>
            <a:endParaRPr lang="en-US" sz="800" dirty="0"/>
          </a:p>
        </p:txBody>
      </p:sp>
      <p:grpSp>
        <p:nvGrpSpPr>
          <p:cNvPr id="44" name="Group 43">
            <a:extLst>
              <a:ext uri="{FF2B5EF4-FFF2-40B4-BE49-F238E27FC236}">
                <a16:creationId xmlns:a16="http://schemas.microsoft.com/office/drawing/2014/main" id="{CD269FC3-D4BC-4DD7-A530-B23C5F71958B}"/>
              </a:ext>
            </a:extLst>
          </p:cNvPr>
          <p:cNvGrpSpPr/>
          <p:nvPr/>
        </p:nvGrpSpPr>
        <p:grpSpPr>
          <a:xfrm>
            <a:off x="4722807" y="1442019"/>
            <a:ext cx="4317956" cy="214908"/>
            <a:chOff x="6316379" y="1927461"/>
            <a:chExt cx="5757275" cy="286544"/>
          </a:xfrm>
        </p:grpSpPr>
        <p:sp>
          <p:nvSpPr>
            <p:cNvPr id="26" name="TextBox 25">
              <a:extLst>
                <a:ext uri="{FF2B5EF4-FFF2-40B4-BE49-F238E27FC236}">
                  <a16:creationId xmlns:a16="http://schemas.microsoft.com/office/drawing/2014/main" id="{518C1F4A-B9C8-4D40-A25D-263A4D7CB421}"/>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 name="TextBox 26">
              <a:extLst>
                <a:ext uri="{FF2B5EF4-FFF2-40B4-BE49-F238E27FC236}">
                  <a16:creationId xmlns:a16="http://schemas.microsoft.com/office/drawing/2014/main" id="{F69492AE-2AB2-41EE-9AC7-F161C7D1D7E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 name="TextBox 27">
              <a:extLst>
                <a:ext uri="{FF2B5EF4-FFF2-40B4-BE49-F238E27FC236}">
                  <a16:creationId xmlns:a16="http://schemas.microsoft.com/office/drawing/2014/main" id="{B11F3134-C5AF-4734-9286-13373E553FD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9" name="TextBox 28">
              <a:extLst>
                <a:ext uri="{FF2B5EF4-FFF2-40B4-BE49-F238E27FC236}">
                  <a16:creationId xmlns:a16="http://schemas.microsoft.com/office/drawing/2014/main" id="{18042F7E-7464-4673-A042-D568FC6BD9C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 name="TextBox 29">
              <a:extLst>
                <a:ext uri="{FF2B5EF4-FFF2-40B4-BE49-F238E27FC236}">
                  <a16:creationId xmlns:a16="http://schemas.microsoft.com/office/drawing/2014/main" id="{29FF5668-C0BA-4FC1-8523-9C3EEB0218AC}"/>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1" name="TextBox 30">
              <a:extLst>
                <a:ext uri="{FF2B5EF4-FFF2-40B4-BE49-F238E27FC236}">
                  <a16:creationId xmlns:a16="http://schemas.microsoft.com/office/drawing/2014/main" id="{150165A5-5201-4C11-A641-9EA2A638ABC1}"/>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 name="TextBox 31">
              <a:extLst>
                <a:ext uri="{FF2B5EF4-FFF2-40B4-BE49-F238E27FC236}">
                  <a16:creationId xmlns:a16="http://schemas.microsoft.com/office/drawing/2014/main" id="{FA5BB425-7331-4311-897B-3FB5E15D94D8}"/>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3" name="TextBox 32">
              <a:extLst>
                <a:ext uri="{FF2B5EF4-FFF2-40B4-BE49-F238E27FC236}">
                  <a16:creationId xmlns:a16="http://schemas.microsoft.com/office/drawing/2014/main" id="{9288EDDE-23D3-4A20-8932-0C406402712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 name="TextBox 33">
              <a:extLst>
                <a:ext uri="{FF2B5EF4-FFF2-40B4-BE49-F238E27FC236}">
                  <a16:creationId xmlns:a16="http://schemas.microsoft.com/office/drawing/2014/main" id="{A5B442D2-4F9D-446A-8DD3-479825BFA93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 name="TextBox 34">
              <a:extLst>
                <a:ext uri="{FF2B5EF4-FFF2-40B4-BE49-F238E27FC236}">
                  <a16:creationId xmlns:a16="http://schemas.microsoft.com/office/drawing/2014/main" id="{AE69E088-1FFA-46AD-A45E-4C69CF5996F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6" name="TextBox 35">
              <a:extLst>
                <a:ext uri="{FF2B5EF4-FFF2-40B4-BE49-F238E27FC236}">
                  <a16:creationId xmlns:a16="http://schemas.microsoft.com/office/drawing/2014/main" id="{C1628D4C-95C3-4801-BDD4-C63354EA0DC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 name="TextBox 36">
              <a:extLst>
                <a:ext uri="{FF2B5EF4-FFF2-40B4-BE49-F238E27FC236}">
                  <a16:creationId xmlns:a16="http://schemas.microsoft.com/office/drawing/2014/main" id="{EB7397A8-7618-4FA1-830A-ADFB8F665561}"/>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8" name="TextBox 37">
              <a:extLst>
                <a:ext uri="{FF2B5EF4-FFF2-40B4-BE49-F238E27FC236}">
                  <a16:creationId xmlns:a16="http://schemas.microsoft.com/office/drawing/2014/main" id="{27DD2AB0-A2D0-48BC-9693-1FBBBCD6F1FE}"/>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 name="TextBox 38">
              <a:extLst>
                <a:ext uri="{FF2B5EF4-FFF2-40B4-BE49-F238E27FC236}">
                  <a16:creationId xmlns:a16="http://schemas.microsoft.com/office/drawing/2014/main" id="{82143048-59F5-4E8F-AE6D-23C4D2F5B35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0" name="TextBox 39">
              <a:extLst>
                <a:ext uri="{FF2B5EF4-FFF2-40B4-BE49-F238E27FC236}">
                  <a16:creationId xmlns:a16="http://schemas.microsoft.com/office/drawing/2014/main" id="{26F91E5A-029F-40BD-A2CF-E2699F5BDB4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41" name="TextBox 40">
            <a:extLst>
              <a:ext uri="{FF2B5EF4-FFF2-40B4-BE49-F238E27FC236}">
                <a16:creationId xmlns:a16="http://schemas.microsoft.com/office/drawing/2014/main" id="{99E366E3-90EF-4736-99D5-A690BCB61B52}"/>
              </a:ext>
            </a:extLst>
          </p:cNvPr>
          <p:cNvSpPr txBox="1"/>
          <p:nvPr/>
        </p:nvSpPr>
        <p:spPr>
          <a:xfrm>
            <a:off x="4722806" y="1224586"/>
            <a:ext cx="4306862" cy="200055"/>
          </a:xfrm>
          <a:prstGeom prst="rect">
            <a:avLst/>
          </a:prstGeom>
          <a:noFill/>
          <a:ln>
            <a:solidFill>
              <a:schemeClr val="tx1"/>
            </a:solidFill>
          </a:ln>
        </p:spPr>
        <p:txBody>
          <a:bodyPr wrap="square" rtlCol="0">
            <a:spAutoFit/>
          </a:bodyPr>
          <a:lstStyle/>
          <a:p>
            <a:r>
              <a:rPr lang="en-US" sz="700" dirty="0"/>
              <a:t>1/1                 2/29       3/1                  5/1               7/1               9/1                11/1            12/30     12/31      </a:t>
            </a:r>
          </a:p>
        </p:txBody>
      </p:sp>
      <p:sp>
        <p:nvSpPr>
          <p:cNvPr id="42" name="TextBox 41">
            <a:extLst>
              <a:ext uri="{FF2B5EF4-FFF2-40B4-BE49-F238E27FC236}">
                <a16:creationId xmlns:a16="http://schemas.microsoft.com/office/drawing/2014/main" id="{B3385B39-D1BF-40F6-ABA7-2F540B7331D3}"/>
              </a:ext>
            </a:extLst>
          </p:cNvPr>
          <p:cNvSpPr txBox="1"/>
          <p:nvPr/>
        </p:nvSpPr>
        <p:spPr>
          <a:xfrm>
            <a:off x="4722806" y="1015105"/>
            <a:ext cx="1042687" cy="200055"/>
          </a:xfrm>
          <a:prstGeom prst="rect">
            <a:avLst/>
          </a:prstGeom>
          <a:noFill/>
          <a:ln>
            <a:solidFill>
              <a:schemeClr val="tx1"/>
            </a:solidFill>
          </a:ln>
        </p:spPr>
        <p:txBody>
          <a:bodyPr wrap="square" rtlCol="0">
            <a:spAutoFit/>
          </a:bodyPr>
          <a:lstStyle/>
          <a:p>
            <a:pPr algn="ctr"/>
            <a:r>
              <a:rPr lang="en-US" sz="700" dirty="0"/>
              <a:t>2021 (no leap year)</a:t>
            </a:r>
          </a:p>
        </p:txBody>
      </p:sp>
      <p:sp>
        <p:nvSpPr>
          <p:cNvPr id="13" name="TextBox 12">
            <a:extLst>
              <a:ext uri="{FF2B5EF4-FFF2-40B4-BE49-F238E27FC236}">
                <a16:creationId xmlns:a16="http://schemas.microsoft.com/office/drawing/2014/main" id="{324FF6FC-228C-4A67-9D1B-999FF18A9BF8}"/>
              </a:ext>
            </a:extLst>
          </p:cNvPr>
          <p:cNvSpPr txBox="1"/>
          <p:nvPr/>
        </p:nvSpPr>
        <p:spPr>
          <a:xfrm>
            <a:off x="2495673" y="2192042"/>
            <a:ext cx="2227708" cy="461665"/>
          </a:xfrm>
          <a:prstGeom prst="rect">
            <a:avLst/>
          </a:prstGeom>
          <a:noFill/>
          <a:ln>
            <a:solidFill>
              <a:schemeClr val="tx1"/>
            </a:solidFill>
          </a:ln>
        </p:spPr>
        <p:txBody>
          <a:bodyPr wrap="square" rtlCol="0">
            <a:spAutoFit/>
          </a:bodyPr>
          <a:lstStyle/>
          <a:p>
            <a:r>
              <a:rPr lang="en-US" sz="800" dirty="0"/>
              <a:t>METRICS_CIS_SYSTEM_RESOURCES + CPU_MEMORY_CHECKER + LOG_DISK + LOG_IO +LOG_MEMORY</a:t>
            </a:r>
          </a:p>
        </p:txBody>
      </p:sp>
      <p:sp>
        <p:nvSpPr>
          <p:cNvPr id="15" name="TextBox 14">
            <a:extLst>
              <a:ext uri="{FF2B5EF4-FFF2-40B4-BE49-F238E27FC236}">
                <a16:creationId xmlns:a16="http://schemas.microsoft.com/office/drawing/2014/main" id="{2EB9139B-D6AF-409F-9859-9D1889991C5E}"/>
              </a:ext>
            </a:extLst>
          </p:cNvPr>
          <p:cNvSpPr txBox="1"/>
          <p:nvPr/>
        </p:nvSpPr>
        <p:spPr>
          <a:xfrm>
            <a:off x="2491907" y="1943501"/>
            <a:ext cx="2231474" cy="215444"/>
          </a:xfrm>
          <a:prstGeom prst="rect">
            <a:avLst/>
          </a:prstGeom>
          <a:noFill/>
          <a:ln>
            <a:solidFill>
              <a:schemeClr val="tx1"/>
            </a:solidFill>
          </a:ln>
        </p:spPr>
        <p:txBody>
          <a:bodyPr wrap="square" rtlCol="0">
            <a:spAutoFit/>
          </a:bodyPr>
          <a:lstStyle/>
          <a:p>
            <a:r>
              <a:rPr lang="en-US" sz="800" dirty="0" err="1"/>
              <a:t>metrics_sessions_hist</a:t>
            </a:r>
            <a:endParaRPr lang="en-US" sz="800" dirty="0"/>
          </a:p>
        </p:txBody>
      </p:sp>
      <p:sp>
        <p:nvSpPr>
          <p:cNvPr id="12" name="TextBox 11">
            <a:extLst>
              <a:ext uri="{FF2B5EF4-FFF2-40B4-BE49-F238E27FC236}">
                <a16:creationId xmlns:a16="http://schemas.microsoft.com/office/drawing/2014/main" id="{4964FD76-24A8-4F5B-B27A-977C7FF8A53C}"/>
              </a:ext>
            </a:extLst>
          </p:cNvPr>
          <p:cNvSpPr txBox="1"/>
          <p:nvPr/>
        </p:nvSpPr>
        <p:spPr>
          <a:xfrm>
            <a:off x="2491907" y="1697762"/>
            <a:ext cx="2231474" cy="215444"/>
          </a:xfrm>
          <a:prstGeom prst="rect">
            <a:avLst/>
          </a:prstGeom>
          <a:noFill/>
          <a:ln>
            <a:solidFill>
              <a:schemeClr val="tx1"/>
            </a:solidFill>
          </a:ln>
        </p:spPr>
        <p:txBody>
          <a:bodyPr wrap="square" rtlCol="0">
            <a:spAutoFit/>
          </a:bodyPr>
          <a:lstStyle/>
          <a:p>
            <a:r>
              <a:rPr lang="en-US" sz="800" dirty="0" err="1"/>
              <a:t>metrics_resources_usage_hist</a:t>
            </a:r>
            <a:endParaRPr lang="en-US" sz="800" dirty="0"/>
          </a:p>
        </p:txBody>
      </p:sp>
      <p:sp>
        <p:nvSpPr>
          <p:cNvPr id="20" name="TextBox 19">
            <a:extLst>
              <a:ext uri="{FF2B5EF4-FFF2-40B4-BE49-F238E27FC236}">
                <a16:creationId xmlns:a16="http://schemas.microsoft.com/office/drawing/2014/main" id="{EBC03E39-BD5A-456E-A726-1DABB4E9C707}"/>
              </a:ext>
            </a:extLst>
          </p:cNvPr>
          <p:cNvSpPr txBox="1"/>
          <p:nvPr/>
        </p:nvSpPr>
        <p:spPr>
          <a:xfrm>
            <a:off x="2488134" y="2693721"/>
            <a:ext cx="2235247" cy="338554"/>
          </a:xfrm>
          <a:prstGeom prst="rect">
            <a:avLst/>
          </a:prstGeom>
          <a:noFill/>
          <a:ln>
            <a:solidFill>
              <a:schemeClr val="tx1"/>
            </a:solidFill>
          </a:ln>
        </p:spPr>
        <p:txBody>
          <a:bodyPr wrap="square" rtlCol="0">
            <a:spAutoFit/>
          </a:bodyPr>
          <a:lstStyle/>
          <a:p>
            <a:r>
              <a:rPr lang="en-US" sz="800" dirty="0"/>
              <a:t>METRICS_SYS_CACHES + SYS_DATASOURCES</a:t>
            </a:r>
          </a:p>
        </p:txBody>
      </p:sp>
      <p:sp>
        <p:nvSpPr>
          <p:cNvPr id="21" name="TextBox 20">
            <a:extLst>
              <a:ext uri="{FF2B5EF4-FFF2-40B4-BE49-F238E27FC236}">
                <a16:creationId xmlns:a16="http://schemas.microsoft.com/office/drawing/2014/main" id="{9ADB8873-9528-4111-A0F6-A4D20872D35C}"/>
              </a:ext>
            </a:extLst>
          </p:cNvPr>
          <p:cNvSpPr txBox="1"/>
          <p:nvPr/>
        </p:nvSpPr>
        <p:spPr>
          <a:xfrm>
            <a:off x="2495675" y="3083230"/>
            <a:ext cx="2227706" cy="338554"/>
          </a:xfrm>
          <a:prstGeom prst="rect">
            <a:avLst/>
          </a:prstGeom>
          <a:noFill/>
          <a:ln>
            <a:solidFill>
              <a:schemeClr val="tx1"/>
            </a:solidFill>
          </a:ln>
        </p:spPr>
        <p:txBody>
          <a:bodyPr wrap="square" rtlCol="0">
            <a:spAutoFit/>
          </a:bodyPr>
          <a:lstStyle/>
          <a:p>
            <a:r>
              <a:rPr lang="en-US" sz="800" dirty="0"/>
              <a:t>METRICS_SQL_REQUEST + SQL_RESOURCE + SQL_COLUMNS</a:t>
            </a:r>
          </a:p>
        </p:txBody>
      </p:sp>
      <p:sp>
        <p:nvSpPr>
          <p:cNvPr id="19" name="TextBox 18">
            <a:extLst>
              <a:ext uri="{FF2B5EF4-FFF2-40B4-BE49-F238E27FC236}">
                <a16:creationId xmlns:a16="http://schemas.microsoft.com/office/drawing/2014/main" id="{9C3DB7BF-5DED-4BCA-B75B-90A87FF551B8}"/>
              </a:ext>
            </a:extLst>
          </p:cNvPr>
          <p:cNvSpPr txBox="1"/>
          <p:nvPr/>
        </p:nvSpPr>
        <p:spPr>
          <a:xfrm>
            <a:off x="2488135" y="3452365"/>
            <a:ext cx="2235246" cy="215444"/>
          </a:xfrm>
          <a:prstGeom prst="rect">
            <a:avLst/>
          </a:prstGeom>
          <a:noFill/>
          <a:ln>
            <a:solidFill>
              <a:schemeClr val="tx1"/>
            </a:solidFill>
          </a:ln>
        </p:spPr>
        <p:txBody>
          <a:bodyPr wrap="square" rtlCol="0">
            <a:spAutoFit/>
          </a:bodyPr>
          <a:lstStyle/>
          <a:p>
            <a:r>
              <a:rPr lang="en-US" sz="800" dirty="0"/>
              <a:t>METRICS_SQL_RESOURCE_LINEAGE</a:t>
            </a:r>
          </a:p>
        </p:txBody>
      </p:sp>
      <p:sp>
        <p:nvSpPr>
          <p:cNvPr id="16" name="TextBox 15">
            <a:extLst>
              <a:ext uri="{FF2B5EF4-FFF2-40B4-BE49-F238E27FC236}">
                <a16:creationId xmlns:a16="http://schemas.microsoft.com/office/drawing/2014/main" id="{35D9F951-2F43-4CAC-93F6-E4DB752FB107}"/>
              </a:ext>
            </a:extLst>
          </p:cNvPr>
          <p:cNvSpPr txBox="1"/>
          <p:nvPr/>
        </p:nvSpPr>
        <p:spPr>
          <a:xfrm>
            <a:off x="2495673" y="3682362"/>
            <a:ext cx="2227708" cy="338554"/>
          </a:xfrm>
          <a:prstGeom prst="rect">
            <a:avLst/>
          </a:prstGeom>
          <a:noFill/>
          <a:ln>
            <a:solidFill>
              <a:schemeClr val="tx1"/>
            </a:solidFill>
          </a:ln>
        </p:spPr>
        <p:txBody>
          <a:bodyPr wrap="square" rtlCol="0">
            <a:spAutoFit/>
          </a:bodyPr>
          <a:lstStyle/>
          <a:p>
            <a:r>
              <a:rPr lang="en-US" sz="800" dirty="0"/>
              <a:t>METRICS_CIS_WORKFLOW + METRICS_JOB_DETAILS</a:t>
            </a:r>
          </a:p>
        </p:txBody>
      </p:sp>
      <p:sp>
        <p:nvSpPr>
          <p:cNvPr id="22" name="TextBox 21">
            <a:extLst>
              <a:ext uri="{FF2B5EF4-FFF2-40B4-BE49-F238E27FC236}">
                <a16:creationId xmlns:a16="http://schemas.microsoft.com/office/drawing/2014/main" id="{197A86F1-3127-4119-B345-BAF6F55DB9E2}"/>
              </a:ext>
            </a:extLst>
          </p:cNvPr>
          <p:cNvSpPr txBox="1"/>
          <p:nvPr/>
        </p:nvSpPr>
        <p:spPr>
          <a:xfrm>
            <a:off x="2488135" y="4052808"/>
            <a:ext cx="2235246" cy="338554"/>
          </a:xfrm>
          <a:prstGeom prst="rect">
            <a:avLst/>
          </a:prstGeom>
          <a:noFill/>
          <a:ln>
            <a:solidFill>
              <a:schemeClr val="tx1"/>
            </a:solidFill>
          </a:ln>
        </p:spPr>
        <p:txBody>
          <a:bodyPr wrap="square" rtlCol="0">
            <a:spAutoFit/>
          </a:bodyPr>
          <a:lstStyle/>
          <a:p>
            <a:r>
              <a:rPr lang="en-US" sz="800" dirty="0"/>
              <a:t>METRICS_JOB_DELETE_CHECK + METRICS_SQL_CONTROL_LOG</a:t>
            </a:r>
          </a:p>
        </p:txBody>
      </p:sp>
      <p:sp>
        <p:nvSpPr>
          <p:cNvPr id="25" name="TextBox 24">
            <a:extLst>
              <a:ext uri="{FF2B5EF4-FFF2-40B4-BE49-F238E27FC236}">
                <a16:creationId xmlns:a16="http://schemas.microsoft.com/office/drawing/2014/main" id="{F3335E7A-B5F8-4DDA-96D4-D3DCF0363046}"/>
              </a:ext>
            </a:extLst>
          </p:cNvPr>
          <p:cNvSpPr txBox="1"/>
          <p:nvPr/>
        </p:nvSpPr>
        <p:spPr>
          <a:xfrm>
            <a:off x="2488136" y="4415532"/>
            <a:ext cx="2235245" cy="338554"/>
          </a:xfrm>
          <a:prstGeom prst="rect">
            <a:avLst/>
          </a:prstGeom>
          <a:noFill/>
          <a:ln>
            <a:solidFill>
              <a:schemeClr val="tx1"/>
            </a:solidFill>
          </a:ln>
        </p:spPr>
        <p:txBody>
          <a:bodyPr wrap="square" rtlCol="0">
            <a:spAutoFit/>
          </a:bodyPr>
          <a:lstStyle/>
          <a:p>
            <a:r>
              <a:rPr lang="en-US" sz="800" dirty="0"/>
              <a:t>METRICS_EVENT_REG_LOG + METRICS_EVENT_REG_LOG_LINEAGE</a:t>
            </a:r>
          </a:p>
        </p:txBody>
      </p:sp>
      <p:grpSp>
        <p:nvGrpSpPr>
          <p:cNvPr id="263" name="Group 262">
            <a:extLst>
              <a:ext uri="{FF2B5EF4-FFF2-40B4-BE49-F238E27FC236}">
                <a16:creationId xmlns:a16="http://schemas.microsoft.com/office/drawing/2014/main" id="{66A90B25-35DA-4A34-934F-E570FA0C03AB}"/>
              </a:ext>
            </a:extLst>
          </p:cNvPr>
          <p:cNvGrpSpPr/>
          <p:nvPr/>
        </p:nvGrpSpPr>
        <p:grpSpPr>
          <a:xfrm>
            <a:off x="4722807" y="1691658"/>
            <a:ext cx="4317956" cy="214908"/>
            <a:chOff x="6316379" y="1927461"/>
            <a:chExt cx="5757275" cy="286544"/>
          </a:xfrm>
        </p:grpSpPr>
        <p:sp>
          <p:nvSpPr>
            <p:cNvPr id="269" name="TextBox 268">
              <a:extLst>
                <a:ext uri="{FF2B5EF4-FFF2-40B4-BE49-F238E27FC236}">
                  <a16:creationId xmlns:a16="http://schemas.microsoft.com/office/drawing/2014/main" id="{BEF65459-9087-4CE7-B503-298C81BDB0C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0" name="TextBox 269">
              <a:extLst>
                <a:ext uri="{FF2B5EF4-FFF2-40B4-BE49-F238E27FC236}">
                  <a16:creationId xmlns:a16="http://schemas.microsoft.com/office/drawing/2014/main" id="{2FC27D77-1B18-4246-9A10-5BF0254BECC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71" name="TextBox 270">
              <a:extLst>
                <a:ext uri="{FF2B5EF4-FFF2-40B4-BE49-F238E27FC236}">
                  <a16:creationId xmlns:a16="http://schemas.microsoft.com/office/drawing/2014/main" id="{4DD13E9C-4999-4570-9074-DE0084CF7DF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72" name="TextBox 271">
              <a:extLst>
                <a:ext uri="{FF2B5EF4-FFF2-40B4-BE49-F238E27FC236}">
                  <a16:creationId xmlns:a16="http://schemas.microsoft.com/office/drawing/2014/main" id="{D6863208-DB31-4F50-B7ED-0AE1B85291D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73" name="TextBox 272">
              <a:extLst>
                <a:ext uri="{FF2B5EF4-FFF2-40B4-BE49-F238E27FC236}">
                  <a16:creationId xmlns:a16="http://schemas.microsoft.com/office/drawing/2014/main" id="{3C29CD41-B8A9-4BBC-AC57-8F1725E800B9}"/>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74" name="TextBox 273">
              <a:extLst>
                <a:ext uri="{FF2B5EF4-FFF2-40B4-BE49-F238E27FC236}">
                  <a16:creationId xmlns:a16="http://schemas.microsoft.com/office/drawing/2014/main" id="{B82A441B-C5B7-4A42-A26E-98AADDA3B9C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75" name="TextBox 274">
              <a:extLst>
                <a:ext uri="{FF2B5EF4-FFF2-40B4-BE49-F238E27FC236}">
                  <a16:creationId xmlns:a16="http://schemas.microsoft.com/office/drawing/2014/main" id="{8443081E-D8C5-4A82-9BE4-F314069E2CE0}"/>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76" name="TextBox 275">
              <a:extLst>
                <a:ext uri="{FF2B5EF4-FFF2-40B4-BE49-F238E27FC236}">
                  <a16:creationId xmlns:a16="http://schemas.microsoft.com/office/drawing/2014/main" id="{FC0B66C7-1978-4266-97F2-6F84A02548E3}"/>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77" name="TextBox 276">
              <a:extLst>
                <a:ext uri="{FF2B5EF4-FFF2-40B4-BE49-F238E27FC236}">
                  <a16:creationId xmlns:a16="http://schemas.microsoft.com/office/drawing/2014/main" id="{60937AC5-E8E1-45BE-BDA2-E26C05940A5D}"/>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78" name="TextBox 277">
              <a:extLst>
                <a:ext uri="{FF2B5EF4-FFF2-40B4-BE49-F238E27FC236}">
                  <a16:creationId xmlns:a16="http://schemas.microsoft.com/office/drawing/2014/main" id="{6B2E1C9E-A822-42AE-8C98-5AB8739EE46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79" name="TextBox 278">
              <a:extLst>
                <a:ext uri="{FF2B5EF4-FFF2-40B4-BE49-F238E27FC236}">
                  <a16:creationId xmlns:a16="http://schemas.microsoft.com/office/drawing/2014/main" id="{77483366-DA5F-446D-BD99-87084A49DEA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80" name="TextBox 279">
              <a:extLst>
                <a:ext uri="{FF2B5EF4-FFF2-40B4-BE49-F238E27FC236}">
                  <a16:creationId xmlns:a16="http://schemas.microsoft.com/office/drawing/2014/main" id="{F2A02B16-14ED-4522-AB83-E6250EDC1C05}"/>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81" name="TextBox 280">
              <a:extLst>
                <a:ext uri="{FF2B5EF4-FFF2-40B4-BE49-F238E27FC236}">
                  <a16:creationId xmlns:a16="http://schemas.microsoft.com/office/drawing/2014/main" id="{BD0488E0-FA2A-44A9-AD82-5A15C25E9286}"/>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82" name="TextBox 281">
              <a:extLst>
                <a:ext uri="{FF2B5EF4-FFF2-40B4-BE49-F238E27FC236}">
                  <a16:creationId xmlns:a16="http://schemas.microsoft.com/office/drawing/2014/main" id="{F04B6AF5-974A-45F1-AC04-6A47FB512ED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83" name="TextBox 282">
              <a:extLst>
                <a:ext uri="{FF2B5EF4-FFF2-40B4-BE49-F238E27FC236}">
                  <a16:creationId xmlns:a16="http://schemas.microsoft.com/office/drawing/2014/main" id="{ACD5D4D0-C496-414D-9296-ECF9F421E8B2}"/>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284" name="Group 283">
            <a:extLst>
              <a:ext uri="{FF2B5EF4-FFF2-40B4-BE49-F238E27FC236}">
                <a16:creationId xmlns:a16="http://schemas.microsoft.com/office/drawing/2014/main" id="{AF7D5018-50B6-4FD2-861C-DDA6C94BC857}"/>
              </a:ext>
            </a:extLst>
          </p:cNvPr>
          <p:cNvGrpSpPr/>
          <p:nvPr/>
        </p:nvGrpSpPr>
        <p:grpSpPr>
          <a:xfrm>
            <a:off x="4722807" y="1933894"/>
            <a:ext cx="4317956" cy="214908"/>
            <a:chOff x="6316379" y="1927461"/>
            <a:chExt cx="5757275" cy="286544"/>
          </a:xfrm>
        </p:grpSpPr>
        <p:sp>
          <p:nvSpPr>
            <p:cNvPr id="285" name="TextBox 284">
              <a:extLst>
                <a:ext uri="{FF2B5EF4-FFF2-40B4-BE49-F238E27FC236}">
                  <a16:creationId xmlns:a16="http://schemas.microsoft.com/office/drawing/2014/main" id="{0D77DCD5-1CB7-463C-95A2-F31A04DF2B3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86" name="TextBox 285">
              <a:extLst>
                <a:ext uri="{FF2B5EF4-FFF2-40B4-BE49-F238E27FC236}">
                  <a16:creationId xmlns:a16="http://schemas.microsoft.com/office/drawing/2014/main" id="{07DA3DA7-B73C-426A-8A47-CDDD1115D6C4}"/>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7" name="TextBox 286">
              <a:extLst>
                <a:ext uri="{FF2B5EF4-FFF2-40B4-BE49-F238E27FC236}">
                  <a16:creationId xmlns:a16="http://schemas.microsoft.com/office/drawing/2014/main" id="{89DB3F7F-46BE-45F7-9E57-607C79D3AAD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88" name="TextBox 287">
              <a:extLst>
                <a:ext uri="{FF2B5EF4-FFF2-40B4-BE49-F238E27FC236}">
                  <a16:creationId xmlns:a16="http://schemas.microsoft.com/office/drawing/2014/main" id="{D1CDA6E0-EDAC-47E4-9DDE-2D4EF9849413}"/>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89" name="TextBox 288">
              <a:extLst>
                <a:ext uri="{FF2B5EF4-FFF2-40B4-BE49-F238E27FC236}">
                  <a16:creationId xmlns:a16="http://schemas.microsoft.com/office/drawing/2014/main" id="{5A2F0D18-BE98-453C-8AE0-8712DF953EDA}"/>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90" name="TextBox 289">
              <a:extLst>
                <a:ext uri="{FF2B5EF4-FFF2-40B4-BE49-F238E27FC236}">
                  <a16:creationId xmlns:a16="http://schemas.microsoft.com/office/drawing/2014/main" id="{E2FB186A-6DBF-4CC4-B8A2-5D52FCECF410}"/>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91" name="TextBox 290">
              <a:extLst>
                <a:ext uri="{FF2B5EF4-FFF2-40B4-BE49-F238E27FC236}">
                  <a16:creationId xmlns:a16="http://schemas.microsoft.com/office/drawing/2014/main" id="{EDC95AA4-2E6F-46A5-BD00-2129B74D2339}"/>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92" name="TextBox 291">
              <a:extLst>
                <a:ext uri="{FF2B5EF4-FFF2-40B4-BE49-F238E27FC236}">
                  <a16:creationId xmlns:a16="http://schemas.microsoft.com/office/drawing/2014/main" id="{1FCCD345-7BA0-4AD2-BDC3-91C1E26E053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93" name="TextBox 292">
              <a:extLst>
                <a:ext uri="{FF2B5EF4-FFF2-40B4-BE49-F238E27FC236}">
                  <a16:creationId xmlns:a16="http://schemas.microsoft.com/office/drawing/2014/main" id="{7B533245-8BE6-4F2D-B3F8-E4386589641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94" name="TextBox 293">
              <a:extLst>
                <a:ext uri="{FF2B5EF4-FFF2-40B4-BE49-F238E27FC236}">
                  <a16:creationId xmlns:a16="http://schemas.microsoft.com/office/drawing/2014/main" id="{77E206DF-9620-4EF7-A00C-CE713228AA69}"/>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95" name="TextBox 294">
              <a:extLst>
                <a:ext uri="{FF2B5EF4-FFF2-40B4-BE49-F238E27FC236}">
                  <a16:creationId xmlns:a16="http://schemas.microsoft.com/office/drawing/2014/main" id="{9E06F24C-9937-485F-A1AE-A3C3056B534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96" name="TextBox 295">
              <a:extLst>
                <a:ext uri="{FF2B5EF4-FFF2-40B4-BE49-F238E27FC236}">
                  <a16:creationId xmlns:a16="http://schemas.microsoft.com/office/drawing/2014/main" id="{88DD05EF-1A03-42A0-9C51-C0826983E83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97" name="TextBox 296">
              <a:extLst>
                <a:ext uri="{FF2B5EF4-FFF2-40B4-BE49-F238E27FC236}">
                  <a16:creationId xmlns:a16="http://schemas.microsoft.com/office/drawing/2014/main" id="{D6E7BD59-0B54-410C-8F2D-1FBDA9ED42D1}"/>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98" name="TextBox 297">
              <a:extLst>
                <a:ext uri="{FF2B5EF4-FFF2-40B4-BE49-F238E27FC236}">
                  <a16:creationId xmlns:a16="http://schemas.microsoft.com/office/drawing/2014/main" id="{D061451A-8D8F-4821-A412-BEC0D7C460E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99" name="TextBox 298">
              <a:extLst>
                <a:ext uri="{FF2B5EF4-FFF2-40B4-BE49-F238E27FC236}">
                  <a16:creationId xmlns:a16="http://schemas.microsoft.com/office/drawing/2014/main" id="{A6A11F11-1F5A-4EBD-AFD4-9C452D4DC30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00" name="Group 299">
            <a:extLst>
              <a:ext uri="{FF2B5EF4-FFF2-40B4-BE49-F238E27FC236}">
                <a16:creationId xmlns:a16="http://schemas.microsoft.com/office/drawing/2014/main" id="{4088EAF0-5306-449F-ACB0-4687F9451B9D}"/>
              </a:ext>
            </a:extLst>
          </p:cNvPr>
          <p:cNvGrpSpPr/>
          <p:nvPr/>
        </p:nvGrpSpPr>
        <p:grpSpPr>
          <a:xfrm>
            <a:off x="4722807" y="2317009"/>
            <a:ext cx="4317956" cy="214908"/>
            <a:chOff x="6316379" y="1927461"/>
            <a:chExt cx="5757275" cy="286544"/>
          </a:xfrm>
        </p:grpSpPr>
        <p:sp>
          <p:nvSpPr>
            <p:cNvPr id="301" name="TextBox 300">
              <a:extLst>
                <a:ext uri="{FF2B5EF4-FFF2-40B4-BE49-F238E27FC236}">
                  <a16:creationId xmlns:a16="http://schemas.microsoft.com/office/drawing/2014/main" id="{625C4659-3129-448E-956F-ED6CDEA8D692}"/>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02" name="TextBox 301">
              <a:extLst>
                <a:ext uri="{FF2B5EF4-FFF2-40B4-BE49-F238E27FC236}">
                  <a16:creationId xmlns:a16="http://schemas.microsoft.com/office/drawing/2014/main" id="{A0C68B7A-6B18-4982-AA1D-A56FE3FA7861}"/>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03" name="TextBox 302">
              <a:extLst>
                <a:ext uri="{FF2B5EF4-FFF2-40B4-BE49-F238E27FC236}">
                  <a16:creationId xmlns:a16="http://schemas.microsoft.com/office/drawing/2014/main" id="{D63BC556-B0B0-4ACE-AC88-A8104F10D9F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04" name="TextBox 303">
              <a:extLst>
                <a:ext uri="{FF2B5EF4-FFF2-40B4-BE49-F238E27FC236}">
                  <a16:creationId xmlns:a16="http://schemas.microsoft.com/office/drawing/2014/main" id="{1823F589-D1C5-4B9B-AB28-D8D13B782218}"/>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5" name="TextBox 304">
              <a:extLst>
                <a:ext uri="{FF2B5EF4-FFF2-40B4-BE49-F238E27FC236}">
                  <a16:creationId xmlns:a16="http://schemas.microsoft.com/office/drawing/2014/main" id="{5E6F0506-094C-4845-A0D4-B88989105FD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06" name="TextBox 305">
              <a:extLst>
                <a:ext uri="{FF2B5EF4-FFF2-40B4-BE49-F238E27FC236}">
                  <a16:creationId xmlns:a16="http://schemas.microsoft.com/office/drawing/2014/main" id="{AA829C25-C140-45D4-A43C-E047A7C5F99B}"/>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07" name="TextBox 306">
              <a:extLst>
                <a:ext uri="{FF2B5EF4-FFF2-40B4-BE49-F238E27FC236}">
                  <a16:creationId xmlns:a16="http://schemas.microsoft.com/office/drawing/2014/main" id="{2A4C8324-F036-422A-929A-9DD306D2D89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08" name="TextBox 307">
              <a:extLst>
                <a:ext uri="{FF2B5EF4-FFF2-40B4-BE49-F238E27FC236}">
                  <a16:creationId xmlns:a16="http://schemas.microsoft.com/office/drawing/2014/main" id="{7CF24A9C-4232-4AF4-8BE6-32775ED2533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09" name="TextBox 308">
              <a:extLst>
                <a:ext uri="{FF2B5EF4-FFF2-40B4-BE49-F238E27FC236}">
                  <a16:creationId xmlns:a16="http://schemas.microsoft.com/office/drawing/2014/main" id="{BC385C17-85FD-485C-8162-10D1A66C4028}"/>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10" name="TextBox 309">
              <a:extLst>
                <a:ext uri="{FF2B5EF4-FFF2-40B4-BE49-F238E27FC236}">
                  <a16:creationId xmlns:a16="http://schemas.microsoft.com/office/drawing/2014/main" id="{0A215E1D-D14E-439B-9264-9A780E9DD9A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11" name="TextBox 310">
              <a:extLst>
                <a:ext uri="{FF2B5EF4-FFF2-40B4-BE49-F238E27FC236}">
                  <a16:creationId xmlns:a16="http://schemas.microsoft.com/office/drawing/2014/main" id="{AED55C48-CEEC-46F2-BDB0-1F5898AC6227}"/>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12" name="TextBox 311">
              <a:extLst>
                <a:ext uri="{FF2B5EF4-FFF2-40B4-BE49-F238E27FC236}">
                  <a16:creationId xmlns:a16="http://schemas.microsoft.com/office/drawing/2014/main" id="{3381CE80-4473-41F4-A50D-23324F27A11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13" name="TextBox 312">
              <a:extLst>
                <a:ext uri="{FF2B5EF4-FFF2-40B4-BE49-F238E27FC236}">
                  <a16:creationId xmlns:a16="http://schemas.microsoft.com/office/drawing/2014/main" id="{44527373-2F15-4E77-AFA7-D040BE7B5E44}"/>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14" name="TextBox 313">
              <a:extLst>
                <a:ext uri="{FF2B5EF4-FFF2-40B4-BE49-F238E27FC236}">
                  <a16:creationId xmlns:a16="http://schemas.microsoft.com/office/drawing/2014/main" id="{08AF4929-7460-4EEE-BABF-7C774596031D}"/>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15" name="TextBox 314">
              <a:extLst>
                <a:ext uri="{FF2B5EF4-FFF2-40B4-BE49-F238E27FC236}">
                  <a16:creationId xmlns:a16="http://schemas.microsoft.com/office/drawing/2014/main" id="{8C41E56B-AB51-492A-9BC6-C2C485DA95AD}"/>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48" name="Group 347">
            <a:extLst>
              <a:ext uri="{FF2B5EF4-FFF2-40B4-BE49-F238E27FC236}">
                <a16:creationId xmlns:a16="http://schemas.microsoft.com/office/drawing/2014/main" id="{A4ED63AF-A051-4954-B6C9-ABCE863D6B1C}"/>
              </a:ext>
            </a:extLst>
          </p:cNvPr>
          <p:cNvGrpSpPr/>
          <p:nvPr/>
        </p:nvGrpSpPr>
        <p:grpSpPr>
          <a:xfrm>
            <a:off x="4722807" y="2716580"/>
            <a:ext cx="4317956" cy="214908"/>
            <a:chOff x="6316379" y="1927461"/>
            <a:chExt cx="5757275" cy="286544"/>
          </a:xfrm>
        </p:grpSpPr>
        <p:sp>
          <p:nvSpPr>
            <p:cNvPr id="349" name="TextBox 348">
              <a:extLst>
                <a:ext uri="{FF2B5EF4-FFF2-40B4-BE49-F238E27FC236}">
                  <a16:creationId xmlns:a16="http://schemas.microsoft.com/office/drawing/2014/main" id="{4580CDC2-43E4-4DA1-B0B2-899F7FBDB5C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50" name="TextBox 349">
              <a:extLst>
                <a:ext uri="{FF2B5EF4-FFF2-40B4-BE49-F238E27FC236}">
                  <a16:creationId xmlns:a16="http://schemas.microsoft.com/office/drawing/2014/main" id="{A878BD92-873B-4156-847D-C19E7767D2B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51" name="TextBox 350">
              <a:extLst>
                <a:ext uri="{FF2B5EF4-FFF2-40B4-BE49-F238E27FC236}">
                  <a16:creationId xmlns:a16="http://schemas.microsoft.com/office/drawing/2014/main" id="{3E6D7D17-F4D3-40D6-BD04-EE45DC32800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52" name="TextBox 351">
              <a:extLst>
                <a:ext uri="{FF2B5EF4-FFF2-40B4-BE49-F238E27FC236}">
                  <a16:creationId xmlns:a16="http://schemas.microsoft.com/office/drawing/2014/main" id="{B3D70EF8-F6C1-4E85-9487-B16FC5DE0C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53" name="TextBox 352">
              <a:extLst>
                <a:ext uri="{FF2B5EF4-FFF2-40B4-BE49-F238E27FC236}">
                  <a16:creationId xmlns:a16="http://schemas.microsoft.com/office/drawing/2014/main" id="{D4276124-A37A-4FED-A83F-C302E49363A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54" name="TextBox 353">
              <a:extLst>
                <a:ext uri="{FF2B5EF4-FFF2-40B4-BE49-F238E27FC236}">
                  <a16:creationId xmlns:a16="http://schemas.microsoft.com/office/drawing/2014/main" id="{B54DC8C8-6B8A-467E-8DBE-665B73F9CBD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55" name="TextBox 354">
              <a:extLst>
                <a:ext uri="{FF2B5EF4-FFF2-40B4-BE49-F238E27FC236}">
                  <a16:creationId xmlns:a16="http://schemas.microsoft.com/office/drawing/2014/main" id="{BCFA7E24-CA5A-4016-AD9B-FB7F8FABE55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56" name="TextBox 355">
              <a:extLst>
                <a:ext uri="{FF2B5EF4-FFF2-40B4-BE49-F238E27FC236}">
                  <a16:creationId xmlns:a16="http://schemas.microsoft.com/office/drawing/2014/main" id="{3887C449-4709-4704-BBC6-B6B0E2CEAD3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57" name="TextBox 356">
              <a:extLst>
                <a:ext uri="{FF2B5EF4-FFF2-40B4-BE49-F238E27FC236}">
                  <a16:creationId xmlns:a16="http://schemas.microsoft.com/office/drawing/2014/main" id="{9F9A00F1-216C-4B52-8FAD-926483886CC6}"/>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8" name="TextBox 357">
              <a:extLst>
                <a:ext uri="{FF2B5EF4-FFF2-40B4-BE49-F238E27FC236}">
                  <a16:creationId xmlns:a16="http://schemas.microsoft.com/office/drawing/2014/main" id="{6EED1922-2B8D-4366-9159-0558E6727A2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59" name="TextBox 358">
              <a:extLst>
                <a:ext uri="{FF2B5EF4-FFF2-40B4-BE49-F238E27FC236}">
                  <a16:creationId xmlns:a16="http://schemas.microsoft.com/office/drawing/2014/main" id="{8F6CD65D-A3E3-4D48-B498-A17E2731E90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60" name="TextBox 359">
              <a:extLst>
                <a:ext uri="{FF2B5EF4-FFF2-40B4-BE49-F238E27FC236}">
                  <a16:creationId xmlns:a16="http://schemas.microsoft.com/office/drawing/2014/main" id="{5A49765B-990D-412A-8AAA-5F62B3EC99FF}"/>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61" name="TextBox 360">
              <a:extLst>
                <a:ext uri="{FF2B5EF4-FFF2-40B4-BE49-F238E27FC236}">
                  <a16:creationId xmlns:a16="http://schemas.microsoft.com/office/drawing/2014/main" id="{2E099D90-E2B6-4CA2-B99E-4B4E65B9D48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62" name="TextBox 361">
              <a:extLst>
                <a:ext uri="{FF2B5EF4-FFF2-40B4-BE49-F238E27FC236}">
                  <a16:creationId xmlns:a16="http://schemas.microsoft.com/office/drawing/2014/main" id="{DA72D220-03DD-42B7-88B5-BA8F56A877EB}"/>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63" name="TextBox 362">
              <a:extLst>
                <a:ext uri="{FF2B5EF4-FFF2-40B4-BE49-F238E27FC236}">
                  <a16:creationId xmlns:a16="http://schemas.microsoft.com/office/drawing/2014/main" id="{698797B4-82A4-4C77-97D5-FB3B68683F8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64" name="Group 363">
            <a:extLst>
              <a:ext uri="{FF2B5EF4-FFF2-40B4-BE49-F238E27FC236}">
                <a16:creationId xmlns:a16="http://schemas.microsoft.com/office/drawing/2014/main" id="{254986D8-0C81-424C-BB6B-9D0B3C3762B2}"/>
              </a:ext>
            </a:extLst>
          </p:cNvPr>
          <p:cNvGrpSpPr/>
          <p:nvPr/>
        </p:nvGrpSpPr>
        <p:grpSpPr>
          <a:xfrm>
            <a:off x="4722807" y="3111392"/>
            <a:ext cx="4317956" cy="214908"/>
            <a:chOff x="6316379" y="1927461"/>
            <a:chExt cx="5757275" cy="286544"/>
          </a:xfrm>
        </p:grpSpPr>
        <p:sp>
          <p:nvSpPr>
            <p:cNvPr id="365" name="TextBox 364">
              <a:extLst>
                <a:ext uri="{FF2B5EF4-FFF2-40B4-BE49-F238E27FC236}">
                  <a16:creationId xmlns:a16="http://schemas.microsoft.com/office/drawing/2014/main" id="{C537B35D-8ABD-446A-A3BD-554E9343CA4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66" name="TextBox 365">
              <a:extLst>
                <a:ext uri="{FF2B5EF4-FFF2-40B4-BE49-F238E27FC236}">
                  <a16:creationId xmlns:a16="http://schemas.microsoft.com/office/drawing/2014/main" id="{619C60F2-565B-48FE-9FBA-3FDF20F5BDB8}"/>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67" name="TextBox 366">
              <a:extLst>
                <a:ext uri="{FF2B5EF4-FFF2-40B4-BE49-F238E27FC236}">
                  <a16:creationId xmlns:a16="http://schemas.microsoft.com/office/drawing/2014/main" id="{BA4BF1AC-4CD9-441B-893F-290F4A070F0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68" name="TextBox 367">
              <a:extLst>
                <a:ext uri="{FF2B5EF4-FFF2-40B4-BE49-F238E27FC236}">
                  <a16:creationId xmlns:a16="http://schemas.microsoft.com/office/drawing/2014/main" id="{2831EEEF-D6CB-48A8-A7FE-8FAC50CEC196}"/>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69" name="TextBox 368">
              <a:extLst>
                <a:ext uri="{FF2B5EF4-FFF2-40B4-BE49-F238E27FC236}">
                  <a16:creationId xmlns:a16="http://schemas.microsoft.com/office/drawing/2014/main" id="{7E07DE8F-C16A-409F-8CA7-D4662C0D09CE}"/>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70" name="TextBox 369">
              <a:extLst>
                <a:ext uri="{FF2B5EF4-FFF2-40B4-BE49-F238E27FC236}">
                  <a16:creationId xmlns:a16="http://schemas.microsoft.com/office/drawing/2014/main" id="{D41EB86F-B433-4098-8DDE-7B8EC6B67E67}"/>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71" name="TextBox 370">
              <a:extLst>
                <a:ext uri="{FF2B5EF4-FFF2-40B4-BE49-F238E27FC236}">
                  <a16:creationId xmlns:a16="http://schemas.microsoft.com/office/drawing/2014/main" id="{ACACE80D-0872-4D10-8553-AAD9EAEE325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72" name="TextBox 371">
              <a:extLst>
                <a:ext uri="{FF2B5EF4-FFF2-40B4-BE49-F238E27FC236}">
                  <a16:creationId xmlns:a16="http://schemas.microsoft.com/office/drawing/2014/main" id="{749206C4-4181-4A64-862E-70E9A3D26019}"/>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73" name="TextBox 372">
              <a:extLst>
                <a:ext uri="{FF2B5EF4-FFF2-40B4-BE49-F238E27FC236}">
                  <a16:creationId xmlns:a16="http://schemas.microsoft.com/office/drawing/2014/main" id="{E2A86A1C-25E0-49BC-A200-6C5A3D55F64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74" name="TextBox 373">
              <a:extLst>
                <a:ext uri="{FF2B5EF4-FFF2-40B4-BE49-F238E27FC236}">
                  <a16:creationId xmlns:a16="http://schemas.microsoft.com/office/drawing/2014/main" id="{9082EBF5-E7AD-4769-953D-7BEA797398E5}"/>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75" name="TextBox 374">
              <a:extLst>
                <a:ext uri="{FF2B5EF4-FFF2-40B4-BE49-F238E27FC236}">
                  <a16:creationId xmlns:a16="http://schemas.microsoft.com/office/drawing/2014/main" id="{484BBE74-3AB9-4A7F-8778-136D9F9E259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6" name="TextBox 375">
              <a:extLst>
                <a:ext uri="{FF2B5EF4-FFF2-40B4-BE49-F238E27FC236}">
                  <a16:creationId xmlns:a16="http://schemas.microsoft.com/office/drawing/2014/main" id="{CF7386F4-16A1-4D32-90CC-81B90314BF9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77" name="TextBox 376">
              <a:extLst>
                <a:ext uri="{FF2B5EF4-FFF2-40B4-BE49-F238E27FC236}">
                  <a16:creationId xmlns:a16="http://schemas.microsoft.com/office/drawing/2014/main" id="{26EDDAD4-17D7-47DC-AF5E-F679BDC9842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78" name="TextBox 377">
              <a:extLst>
                <a:ext uri="{FF2B5EF4-FFF2-40B4-BE49-F238E27FC236}">
                  <a16:creationId xmlns:a16="http://schemas.microsoft.com/office/drawing/2014/main" id="{A11AB1DC-1141-48C5-BA8E-5192D503D78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79" name="TextBox 378">
              <a:extLst>
                <a:ext uri="{FF2B5EF4-FFF2-40B4-BE49-F238E27FC236}">
                  <a16:creationId xmlns:a16="http://schemas.microsoft.com/office/drawing/2014/main" id="{415FEC5A-C50E-46A8-95E5-F8B5FD9D3F5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80" name="Group 379">
            <a:extLst>
              <a:ext uri="{FF2B5EF4-FFF2-40B4-BE49-F238E27FC236}">
                <a16:creationId xmlns:a16="http://schemas.microsoft.com/office/drawing/2014/main" id="{387B8835-20C5-4FCB-A9BC-EFB7256BD0A4}"/>
              </a:ext>
            </a:extLst>
          </p:cNvPr>
          <p:cNvGrpSpPr/>
          <p:nvPr/>
        </p:nvGrpSpPr>
        <p:grpSpPr>
          <a:xfrm>
            <a:off x="4722807" y="3485044"/>
            <a:ext cx="4317956" cy="214908"/>
            <a:chOff x="6316379" y="1927461"/>
            <a:chExt cx="5757275" cy="286544"/>
          </a:xfrm>
        </p:grpSpPr>
        <p:sp>
          <p:nvSpPr>
            <p:cNvPr id="381" name="TextBox 380">
              <a:extLst>
                <a:ext uri="{FF2B5EF4-FFF2-40B4-BE49-F238E27FC236}">
                  <a16:creationId xmlns:a16="http://schemas.microsoft.com/office/drawing/2014/main" id="{ACACD043-B352-4EFF-8AAB-A6337EFFC250}"/>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82" name="TextBox 381">
              <a:extLst>
                <a:ext uri="{FF2B5EF4-FFF2-40B4-BE49-F238E27FC236}">
                  <a16:creationId xmlns:a16="http://schemas.microsoft.com/office/drawing/2014/main" id="{FCB61694-9E74-4923-AB83-3AB66FAEB6FA}"/>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83" name="TextBox 382">
              <a:extLst>
                <a:ext uri="{FF2B5EF4-FFF2-40B4-BE49-F238E27FC236}">
                  <a16:creationId xmlns:a16="http://schemas.microsoft.com/office/drawing/2014/main" id="{CE97F88E-61C3-4B1E-9831-5129CA4B512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84" name="TextBox 383">
              <a:extLst>
                <a:ext uri="{FF2B5EF4-FFF2-40B4-BE49-F238E27FC236}">
                  <a16:creationId xmlns:a16="http://schemas.microsoft.com/office/drawing/2014/main" id="{2097158E-F119-4C95-A4A7-35CD20645ED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85" name="TextBox 384">
              <a:extLst>
                <a:ext uri="{FF2B5EF4-FFF2-40B4-BE49-F238E27FC236}">
                  <a16:creationId xmlns:a16="http://schemas.microsoft.com/office/drawing/2014/main" id="{9B88804F-AC63-4E5B-9A23-9C56AFB9F018}"/>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86" name="TextBox 385">
              <a:extLst>
                <a:ext uri="{FF2B5EF4-FFF2-40B4-BE49-F238E27FC236}">
                  <a16:creationId xmlns:a16="http://schemas.microsoft.com/office/drawing/2014/main" id="{3B37DA8D-B65F-4D4D-8F99-8A930572EB6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87" name="TextBox 386">
              <a:extLst>
                <a:ext uri="{FF2B5EF4-FFF2-40B4-BE49-F238E27FC236}">
                  <a16:creationId xmlns:a16="http://schemas.microsoft.com/office/drawing/2014/main" id="{1222EA9B-D137-4F1E-A613-72BFC3986B6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88" name="TextBox 387">
              <a:extLst>
                <a:ext uri="{FF2B5EF4-FFF2-40B4-BE49-F238E27FC236}">
                  <a16:creationId xmlns:a16="http://schemas.microsoft.com/office/drawing/2014/main" id="{DF1CEFDF-9659-4128-82F7-9824DBF232FB}"/>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89" name="TextBox 388">
              <a:extLst>
                <a:ext uri="{FF2B5EF4-FFF2-40B4-BE49-F238E27FC236}">
                  <a16:creationId xmlns:a16="http://schemas.microsoft.com/office/drawing/2014/main" id="{56A8FDD8-DA56-49AC-B3D4-8145EDAFBD01}"/>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90" name="TextBox 389">
              <a:extLst>
                <a:ext uri="{FF2B5EF4-FFF2-40B4-BE49-F238E27FC236}">
                  <a16:creationId xmlns:a16="http://schemas.microsoft.com/office/drawing/2014/main" id="{5D13E7F1-9DB9-48C7-95CC-65FF2F9D8B4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91" name="TextBox 390">
              <a:extLst>
                <a:ext uri="{FF2B5EF4-FFF2-40B4-BE49-F238E27FC236}">
                  <a16:creationId xmlns:a16="http://schemas.microsoft.com/office/drawing/2014/main" id="{5FB85213-0198-4D6B-8B0D-8904BB2E110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92" name="TextBox 391">
              <a:extLst>
                <a:ext uri="{FF2B5EF4-FFF2-40B4-BE49-F238E27FC236}">
                  <a16:creationId xmlns:a16="http://schemas.microsoft.com/office/drawing/2014/main" id="{F6B3A95F-7017-410F-BA0E-7361E986431C}"/>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93" name="TextBox 392">
              <a:extLst>
                <a:ext uri="{FF2B5EF4-FFF2-40B4-BE49-F238E27FC236}">
                  <a16:creationId xmlns:a16="http://schemas.microsoft.com/office/drawing/2014/main" id="{C0279BFF-9B18-4199-B2E8-0B26D4C7A26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4" name="TextBox 393">
              <a:extLst>
                <a:ext uri="{FF2B5EF4-FFF2-40B4-BE49-F238E27FC236}">
                  <a16:creationId xmlns:a16="http://schemas.microsoft.com/office/drawing/2014/main" id="{2E2C7BA3-BA2D-4F49-9690-CB903C97B19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95" name="TextBox 394">
              <a:extLst>
                <a:ext uri="{FF2B5EF4-FFF2-40B4-BE49-F238E27FC236}">
                  <a16:creationId xmlns:a16="http://schemas.microsoft.com/office/drawing/2014/main" id="{25C42B0C-353E-449C-91AC-FB6A28DC323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12" name="Group 411">
            <a:extLst>
              <a:ext uri="{FF2B5EF4-FFF2-40B4-BE49-F238E27FC236}">
                <a16:creationId xmlns:a16="http://schemas.microsoft.com/office/drawing/2014/main" id="{6DFB8D11-50F1-4A1F-8A45-2D1D7409B30C}"/>
              </a:ext>
            </a:extLst>
          </p:cNvPr>
          <p:cNvGrpSpPr/>
          <p:nvPr/>
        </p:nvGrpSpPr>
        <p:grpSpPr>
          <a:xfrm>
            <a:off x="4722807" y="3792310"/>
            <a:ext cx="4317956" cy="214908"/>
            <a:chOff x="6316379" y="1927461"/>
            <a:chExt cx="5757275" cy="286544"/>
          </a:xfrm>
        </p:grpSpPr>
        <p:sp>
          <p:nvSpPr>
            <p:cNvPr id="413" name="TextBox 412">
              <a:extLst>
                <a:ext uri="{FF2B5EF4-FFF2-40B4-BE49-F238E27FC236}">
                  <a16:creationId xmlns:a16="http://schemas.microsoft.com/office/drawing/2014/main" id="{D758331B-8843-44E8-82B4-17DC108D80B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14" name="TextBox 413">
              <a:extLst>
                <a:ext uri="{FF2B5EF4-FFF2-40B4-BE49-F238E27FC236}">
                  <a16:creationId xmlns:a16="http://schemas.microsoft.com/office/drawing/2014/main" id="{2CDDB518-922C-4FCE-9F07-97B9106B5D87}"/>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15" name="TextBox 414">
              <a:extLst>
                <a:ext uri="{FF2B5EF4-FFF2-40B4-BE49-F238E27FC236}">
                  <a16:creationId xmlns:a16="http://schemas.microsoft.com/office/drawing/2014/main" id="{2B3806BF-388E-4E68-9D35-DA672D4F780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16" name="TextBox 415">
              <a:extLst>
                <a:ext uri="{FF2B5EF4-FFF2-40B4-BE49-F238E27FC236}">
                  <a16:creationId xmlns:a16="http://schemas.microsoft.com/office/drawing/2014/main" id="{28FF5B62-1942-4990-9219-CCE4138AE71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17" name="TextBox 416">
              <a:extLst>
                <a:ext uri="{FF2B5EF4-FFF2-40B4-BE49-F238E27FC236}">
                  <a16:creationId xmlns:a16="http://schemas.microsoft.com/office/drawing/2014/main" id="{4BBABC90-04DE-4A11-B6D3-B1542B5E8AF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18" name="TextBox 417">
              <a:extLst>
                <a:ext uri="{FF2B5EF4-FFF2-40B4-BE49-F238E27FC236}">
                  <a16:creationId xmlns:a16="http://schemas.microsoft.com/office/drawing/2014/main" id="{9E149782-EC5D-4CD5-8A12-0C3233A52BD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19" name="TextBox 418">
              <a:extLst>
                <a:ext uri="{FF2B5EF4-FFF2-40B4-BE49-F238E27FC236}">
                  <a16:creationId xmlns:a16="http://schemas.microsoft.com/office/drawing/2014/main" id="{2A64FCCF-3F37-45EF-B15D-05E1F35E968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20" name="TextBox 419">
              <a:extLst>
                <a:ext uri="{FF2B5EF4-FFF2-40B4-BE49-F238E27FC236}">
                  <a16:creationId xmlns:a16="http://schemas.microsoft.com/office/drawing/2014/main" id="{AEFDC8AA-9C69-4B41-B07B-C95D3C49C99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21" name="TextBox 420">
              <a:extLst>
                <a:ext uri="{FF2B5EF4-FFF2-40B4-BE49-F238E27FC236}">
                  <a16:creationId xmlns:a16="http://schemas.microsoft.com/office/drawing/2014/main" id="{9556A0DF-B101-4059-A7F0-983C80D8552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22" name="TextBox 421">
              <a:extLst>
                <a:ext uri="{FF2B5EF4-FFF2-40B4-BE49-F238E27FC236}">
                  <a16:creationId xmlns:a16="http://schemas.microsoft.com/office/drawing/2014/main" id="{99590695-0C04-486F-AFC0-9BCDDAAF45D6}"/>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23" name="TextBox 422">
              <a:extLst>
                <a:ext uri="{FF2B5EF4-FFF2-40B4-BE49-F238E27FC236}">
                  <a16:creationId xmlns:a16="http://schemas.microsoft.com/office/drawing/2014/main" id="{2F4A6553-BC4D-4992-B712-F3FE567D813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24" name="TextBox 423">
              <a:extLst>
                <a:ext uri="{FF2B5EF4-FFF2-40B4-BE49-F238E27FC236}">
                  <a16:creationId xmlns:a16="http://schemas.microsoft.com/office/drawing/2014/main" id="{33C226A8-FAFE-449A-83ED-DEAAE8E12E9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25" name="TextBox 424">
              <a:extLst>
                <a:ext uri="{FF2B5EF4-FFF2-40B4-BE49-F238E27FC236}">
                  <a16:creationId xmlns:a16="http://schemas.microsoft.com/office/drawing/2014/main" id="{5A386FA2-C8C7-4DE8-8C0C-FBF504E2B08A}"/>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26" name="TextBox 425">
              <a:extLst>
                <a:ext uri="{FF2B5EF4-FFF2-40B4-BE49-F238E27FC236}">
                  <a16:creationId xmlns:a16="http://schemas.microsoft.com/office/drawing/2014/main" id="{6DF43673-316D-41F5-8601-585669972B79}"/>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27" name="TextBox 426">
              <a:extLst>
                <a:ext uri="{FF2B5EF4-FFF2-40B4-BE49-F238E27FC236}">
                  <a16:creationId xmlns:a16="http://schemas.microsoft.com/office/drawing/2014/main" id="{B0B7B042-A1EE-4881-A401-F4C20E2DBD60}"/>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28" name="Group 427">
            <a:extLst>
              <a:ext uri="{FF2B5EF4-FFF2-40B4-BE49-F238E27FC236}">
                <a16:creationId xmlns:a16="http://schemas.microsoft.com/office/drawing/2014/main" id="{48DF2949-EB5A-4C0E-98C4-CDF717555616}"/>
              </a:ext>
            </a:extLst>
          </p:cNvPr>
          <p:cNvGrpSpPr/>
          <p:nvPr/>
        </p:nvGrpSpPr>
        <p:grpSpPr>
          <a:xfrm>
            <a:off x="4722807" y="4076984"/>
            <a:ext cx="4317956" cy="214908"/>
            <a:chOff x="6316379" y="1927461"/>
            <a:chExt cx="5757275" cy="286544"/>
          </a:xfrm>
        </p:grpSpPr>
        <p:sp>
          <p:nvSpPr>
            <p:cNvPr id="429" name="TextBox 428">
              <a:extLst>
                <a:ext uri="{FF2B5EF4-FFF2-40B4-BE49-F238E27FC236}">
                  <a16:creationId xmlns:a16="http://schemas.microsoft.com/office/drawing/2014/main" id="{A5329D0D-ADF5-4982-9E78-979F45477755}"/>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30" name="TextBox 429">
              <a:extLst>
                <a:ext uri="{FF2B5EF4-FFF2-40B4-BE49-F238E27FC236}">
                  <a16:creationId xmlns:a16="http://schemas.microsoft.com/office/drawing/2014/main" id="{1EC43D72-D6BF-42E2-8662-B78BDFB8E17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31" name="TextBox 430">
              <a:extLst>
                <a:ext uri="{FF2B5EF4-FFF2-40B4-BE49-F238E27FC236}">
                  <a16:creationId xmlns:a16="http://schemas.microsoft.com/office/drawing/2014/main" id="{76F87E37-316B-491B-A43F-C642E8EB661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32" name="TextBox 431">
              <a:extLst>
                <a:ext uri="{FF2B5EF4-FFF2-40B4-BE49-F238E27FC236}">
                  <a16:creationId xmlns:a16="http://schemas.microsoft.com/office/drawing/2014/main" id="{A34296CE-6AC9-494E-8B90-E867AA970699}"/>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33" name="TextBox 432">
              <a:extLst>
                <a:ext uri="{FF2B5EF4-FFF2-40B4-BE49-F238E27FC236}">
                  <a16:creationId xmlns:a16="http://schemas.microsoft.com/office/drawing/2014/main" id="{316E5F5E-0408-495C-97A8-70A713991E9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34" name="TextBox 433">
              <a:extLst>
                <a:ext uri="{FF2B5EF4-FFF2-40B4-BE49-F238E27FC236}">
                  <a16:creationId xmlns:a16="http://schemas.microsoft.com/office/drawing/2014/main" id="{4C63489D-F95F-48F0-8ADC-41ECC7B55C1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35" name="TextBox 434">
              <a:extLst>
                <a:ext uri="{FF2B5EF4-FFF2-40B4-BE49-F238E27FC236}">
                  <a16:creationId xmlns:a16="http://schemas.microsoft.com/office/drawing/2014/main" id="{CA680236-D7BA-4BBC-8557-F0C6239991A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36" name="TextBox 435">
              <a:extLst>
                <a:ext uri="{FF2B5EF4-FFF2-40B4-BE49-F238E27FC236}">
                  <a16:creationId xmlns:a16="http://schemas.microsoft.com/office/drawing/2014/main" id="{CFEC835A-B786-4308-A49F-07C103F423E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37" name="TextBox 436">
              <a:extLst>
                <a:ext uri="{FF2B5EF4-FFF2-40B4-BE49-F238E27FC236}">
                  <a16:creationId xmlns:a16="http://schemas.microsoft.com/office/drawing/2014/main" id="{FF6361A6-1E26-4956-99CD-128B6310565A}"/>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38" name="TextBox 437">
              <a:extLst>
                <a:ext uri="{FF2B5EF4-FFF2-40B4-BE49-F238E27FC236}">
                  <a16:creationId xmlns:a16="http://schemas.microsoft.com/office/drawing/2014/main" id="{7476C98A-6B9A-4225-834C-A1982D7C70B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39" name="TextBox 438">
              <a:extLst>
                <a:ext uri="{FF2B5EF4-FFF2-40B4-BE49-F238E27FC236}">
                  <a16:creationId xmlns:a16="http://schemas.microsoft.com/office/drawing/2014/main" id="{422CC0BE-68B2-4C59-9952-659FE783E6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40" name="TextBox 439">
              <a:extLst>
                <a:ext uri="{FF2B5EF4-FFF2-40B4-BE49-F238E27FC236}">
                  <a16:creationId xmlns:a16="http://schemas.microsoft.com/office/drawing/2014/main" id="{F5798A72-64A4-4028-B8B7-ED44365066F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41" name="TextBox 440">
              <a:extLst>
                <a:ext uri="{FF2B5EF4-FFF2-40B4-BE49-F238E27FC236}">
                  <a16:creationId xmlns:a16="http://schemas.microsoft.com/office/drawing/2014/main" id="{D901CEE4-11B3-4579-9F4A-A757DE5F6532}"/>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42" name="TextBox 441">
              <a:extLst>
                <a:ext uri="{FF2B5EF4-FFF2-40B4-BE49-F238E27FC236}">
                  <a16:creationId xmlns:a16="http://schemas.microsoft.com/office/drawing/2014/main" id="{F1C849E6-2482-482D-9640-2098672AA58E}"/>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43" name="TextBox 442">
              <a:extLst>
                <a:ext uri="{FF2B5EF4-FFF2-40B4-BE49-F238E27FC236}">
                  <a16:creationId xmlns:a16="http://schemas.microsoft.com/office/drawing/2014/main" id="{9B4DDD89-02F0-4E38-A47A-C5DA4A52FEC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44" name="Group 443">
            <a:extLst>
              <a:ext uri="{FF2B5EF4-FFF2-40B4-BE49-F238E27FC236}">
                <a16:creationId xmlns:a16="http://schemas.microsoft.com/office/drawing/2014/main" id="{909D9D70-FFE4-494F-B5F1-58605B3E8798}"/>
              </a:ext>
            </a:extLst>
          </p:cNvPr>
          <p:cNvGrpSpPr/>
          <p:nvPr/>
        </p:nvGrpSpPr>
        <p:grpSpPr>
          <a:xfrm>
            <a:off x="4722807" y="4450642"/>
            <a:ext cx="4317956" cy="214908"/>
            <a:chOff x="6316379" y="1927461"/>
            <a:chExt cx="5757275" cy="286544"/>
          </a:xfrm>
        </p:grpSpPr>
        <p:sp>
          <p:nvSpPr>
            <p:cNvPr id="445" name="TextBox 444">
              <a:extLst>
                <a:ext uri="{FF2B5EF4-FFF2-40B4-BE49-F238E27FC236}">
                  <a16:creationId xmlns:a16="http://schemas.microsoft.com/office/drawing/2014/main" id="{78450938-5E6F-44DC-9572-428E7080FCFD}"/>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46" name="TextBox 445">
              <a:extLst>
                <a:ext uri="{FF2B5EF4-FFF2-40B4-BE49-F238E27FC236}">
                  <a16:creationId xmlns:a16="http://schemas.microsoft.com/office/drawing/2014/main" id="{4A8704CD-3AA4-437C-B534-7C4E13A04D2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47" name="TextBox 446">
              <a:extLst>
                <a:ext uri="{FF2B5EF4-FFF2-40B4-BE49-F238E27FC236}">
                  <a16:creationId xmlns:a16="http://schemas.microsoft.com/office/drawing/2014/main" id="{871E28CA-B38E-4BCB-8DED-8EE61FB71B72}"/>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48" name="TextBox 447">
              <a:extLst>
                <a:ext uri="{FF2B5EF4-FFF2-40B4-BE49-F238E27FC236}">
                  <a16:creationId xmlns:a16="http://schemas.microsoft.com/office/drawing/2014/main" id="{A4658A14-73CF-4B33-9B5D-9C43C5D174B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49" name="TextBox 448">
              <a:extLst>
                <a:ext uri="{FF2B5EF4-FFF2-40B4-BE49-F238E27FC236}">
                  <a16:creationId xmlns:a16="http://schemas.microsoft.com/office/drawing/2014/main" id="{67799A44-F208-4020-A5D4-64B2EC8D64A0}"/>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50" name="TextBox 449">
              <a:extLst>
                <a:ext uri="{FF2B5EF4-FFF2-40B4-BE49-F238E27FC236}">
                  <a16:creationId xmlns:a16="http://schemas.microsoft.com/office/drawing/2014/main" id="{CC33499B-2889-4482-9D80-5F6A42EF9C5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51" name="TextBox 450">
              <a:extLst>
                <a:ext uri="{FF2B5EF4-FFF2-40B4-BE49-F238E27FC236}">
                  <a16:creationId xmlns:a16="http://schemas.microsoft.com/office/drawing/2014/main" id="{52BC7610-7448-4327-912F-E82016F4280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52" name="TextBox 451">
              <a:extLst>
                <a:ext uri="{FF2B5EF4-FFF2-40B4-BE49-F238E27FC236}">
                  <a16:creationId xmlns:a16="http://schemas.microsoft.com/office/drawing/2014/main" id="{FF3194F3-746F-41C2-A4F6-E7A9F49BFAD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53" name="TextBox 452">
              <a:extLst>
                <a:ext uri="{FF2B5EF4-FFF2-40B4-BE49-F238E27FC236}">
                  <a16:creationId xmlns:a16="http://schemas.microsoft.com/office/drawing/2014/main" id="{727B5CDF-172F-4017-8761-4FCDCA87C74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54" name="TextBox 453">
              <a:extLst>
                <a:ext uri="{FF2B5EF4-FFF2-40B4-BE49-F238E27FC236}">
                  <a16:creationId xmlns:a16="http://schemas.microsoft.com/office/drawing/2014/main" id="{407DFBEA-2496-422E-B66E-0BBC646FBB9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55" name="TextBox 454">
              <a:extLst>
                <a:ext uri="{FF2B5EF4-FFF2-40B4-BE49-F238E27FC236}">
                  <a16:creationId xmlns:a16="http://schemas.microsoft.com/office/drawing/2014/main" id="{3A214723-69E8-4F6A-84D4-E047E32B0D2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56" name="TextBox 455">
              <a:extLst>
                <a:ext uri="{FF2B5EF4-FFF2-40B4-BE49-F238E27FC236}">
                  <a16:creationId xmlns:a16="http://schemas.microsoft.com/office/drawing/2014/main" id="{44C4F941-D175-40A0-B110-C080B355ECA4}"/>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57" name="TextBox 456">
              <a:extLst>
                <a:ext uri="{FF2B5EF4-FFF2-40B4-BE49-F238E27FC236}">
                  <a16:creationId xmlns:a16="http://schemas.microsoft.com/office/drawing/2014/main" id="{D467249C-907A-4BE5-96B0-532582B23A7B}"/>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58" name="TextBox 457">
              <a:extLst>
                <a:ext uri="{FF2B5EF4-FFF2-40B4-BE49-F238E27FC236}">
                  <a16:creationId xmlns:a16="http://schemas.microsoft.com/office/drawing/2014/main" id="{30F835A5-D25E-4DCD-92AD-578114C6259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59" name="TextBox 458">
              <a:extLst>
                <a:ext uri="{FF2B5EF4-FFF2-40B4-BE49-F238E27FC236}">
                  <a16:creationId xmlns:a16="http://schemas.microsoft.com/office/drawing/2014/main" id="{CE910ADB-4841-43FF-9140-673EB2CA4E4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250" name="TextBox 249">
            <a:extLst>
              <a:ext uri="{FF2B5EF4-FFF2-40B4-BE49-F238E27FC236}">
                <a16:creationId xmlns:a16="http://schemas.microsoft.com/office/drawing/2014/main" id="{04A3397C-4045-4F57-97AE-97BC77D6E2C4}"/>
              </a:ext>
            </a:extLst>
          </p:cNvPr>
          <p:cNvSpPr txBox="1"/>
          <p:nvPr/>
        </p:nvSpPr>
        <p:spPr>
          <a:xfrm>
            <a:off x="161528" y="828323"/>
            <a:ext cx="2405402" cy="338554"/>
          </a:xfrm>
          <a:prstGeom prst="rect">
            <a:avLst/>
          </a:prstGeom>
          <a:noFill/>
          <a:ln>
            <a:solidFill>
              <a:schemeClr val="tx1"/>
            </a:solidFill>
          </a:ln>
        </p:spPr>
        <p:txBody>
          <a:bodyPr wrap="square" rtlCol="0">
            <a:spAutoFit/>
          </a:bodyPr>
          <a:lstStyle/>
          <a:p>
            <a:r>
              <a:rPr lang="en-US" sz="800" dirty="0"/>
              <a:t>Note: 366-day interval accounts for leap year.</a:t>
            </a:r>
          </a:p>
          <a:p>
            <a:r>
              <a:rPr lang="en-US" sz="800" dirty="0"/>
              <a:t>Partition 60 is </a:t>
            </a:r>
            <a:r>
              <a:rPr lang="en-US" sz="800" u="sng" dirty="0"/>
              <a:t>not used in non-leap </a:t>
            </a:r>
            <a:r>
              <a:rPr lang="en-US" sz="800" dirty="0"/>
              <a:t>years.</a:t>
            </a:r>
          </a:p>
        </p:txBody>
      </p:sp>
      <p:sp>
        <p:nvSpPr>
          <p:cNvPr id="252" name="TextBox 251">
            <a:extLst>
              <a:ext uri="{FF2B5EF4-FFF2-40B4-BE49-F238E27FC236}">
                <a16:creationId xmlns:a16="http://schemas.microsoft.com/office/drawing/2014/main" id="{DF95DCFA-B7BD-4B6F-B348-9F8BD43308B8}"/>
              </a:ext>
            </a:extLst>
          </p:cNvPr>
          <p:cNvSpPr txBox="1"/>
          <p:nvPr/>
        </p:nvSpPr>
        <p:spPr>
          <a:xfrm>
            <a:off x="161040" y="1945015"/>
            <a:ext cx="2231474" cy="215444"/>
          </a:xfrm>
          <a:prstGeom prst="rect">
            <a:avLst/>
          </a:prstGeom>
          <a:noFill/>
          <a:ln>
            <a:solidFill>
              <a:schemeClr val="tx1"/>
            </a:solidFill>
          </a:ln>
        </p:spPr>
        <p:txBody>
          <a:bodyPr wrap="square" rtlCol="0">
            <a:spAutoFit/>
          </a:bodyPr>
          <a:lstStyle/>
          <a:p>
            <a:r>
              <a:rPr lang="en-US" sz="800" dirty="0"/>
              <a:t>METRICS_EVENT_REGISTRATION</a:t>
            </a:r>
          </a:p>
        </p:txBody>
      </p:sp>
      <p:sp>
        <p:nvSpPr>
          <p:cNvPr id="253" name="TextBox 252">
            <a:extLst>
              <a:ext uri="{FF2B5EF4-FFF2-40B4-BE49-F238E27FC236}">
                <a16:creationId xmlns:a16="http://schemas.microsoft.com/office/drawing/2014/main" id="{C2C36E34-F6D3-40BA-985B-FAAE28A684A1}"/>
              </a:ext>
            </a:extLst>
          </p:cNvPr>
          <p:cNvSpPr txBox="1"/>
          <p:nvPr/>
        </p:nvSpPr>
        <p:spPr>
          <a:xfrm>
            <a:off x="161040" y="2188891"/>
            <a:ext cx="2231474" cy="215444"/>
          </a:xfrm>
          <a:prstGeom prst="rect">
            <a:avLst/>
          </a:prstGeom>
          <a:noFill/>
          <a:ln>
            <a:solidFill>
              <a:schemeClr val="tx1"/>
            </a:solidFill>
          </a:ln>
        </p:spPr>
        <p:txBody>
          <a:bodyPr wrap="square" rtlCol="0">
            <a:spAutoFit/>
          </a:bodyPr>
          <a:lstStyle/>
          <a:p>
            <a:r>
              <a:rPr lang="en-US" sz="800" dirty="0"/>
              <a:t>METRICS_JOB_ENVIRONMENTS</a:t>
            </a:r>
          </a:p>
        </p:txBody>
      </p:sp>
      <p:sp>
        <p:nvSpPr>
          <p:cNvPr id="254" name="TextBox 253">
            <a:extLst>
              <a:ext uri="{FF2B5EF4-FFF2-40B4-BE49-F238E27FC236}">
                <a16:creationId xmlns:a16="http://schemas.microsoft.com/office/drawing/2014/main" id="{59267FDB-A320-4C74-B843-C3D8D5D28A98}"/>
              </a:ext>
            </a:extLst>
          </p:cNvPr>
          <p:cNvSpPr txBox="1"/>
          <p:nvPr/>
        </p:nvSpPr>
        <p:spPr>
          <a:xfrm>
            <a:off x="161040" y="2427158"/>
            <a:ext cx="2231474" cy="215444"/>
          </a:xfrm>
          <a:prstGeom prst="rect">
            <a:avLst/>
          </a:prstGeom>
          <a:noFill/>
          <a:ln>
            <a:solidFill>
              <a:schemeClr val="tx1"/>
            </a:solidFill>
          </a:ln>
        </p:spPr>
        <p:txBody>
          <a:bodyPr wrap="square" rtlCol="0">
            <a:spAutoFit/>
          </a:bodyPr>
          <a:lstStyle/>
          <a:p>
            <a:r>
              <a:rPr lang="en-US" sz="800" dirty="0"/>
              <a:t>METRICS_JOB_FILTERS</a:t>
            </a:r>
          </a:p>
        </p:txBody>
      </p:sp>
      <p:sp>
        <p:nvSpPr>
          <p:cNvPr id="255" name="TextBox 254">
            <a:extLst>
              <a:ext uri="{FF2B5EF4-FFF2-40B4-BE49-F238E27FC236}">
                <a16:creationId xmlns:a16="http://schemas.microsoft.com/office/drawing/2014/main" id="{C8FF380A-723C-466D-B4F8-C49C862AEA48}"/>
              </a:ext>
            </a:extLst>
          </p:cNvPr>
          <p:cNvSpPr txBox="1"/>
          <p:nvPr/>
        </p:nvSpPr>
        <p:spPr>
          <a:xfrm>
            <a:off x="161528" y="2675183"/>
            <a:ext cx="2231474" cy="215444"/>
          </a:xfrm>
          <a:prstGeom prst="rect">
            <a:avLst/>
          </a:prstGeom>
          <a:noFill/>
          <a:ln>
            <a:solidFill>
              <a:schemeClr val="tx1"/>
            </a:solidFill>
          </a:ln>
        </p:spPr>
        <p:txBody>
          <a:bodyPr wrap="square" rtlCol="0">
            <a:spAutoFit/>
          </a:bodyPr>
          <a:lstStyle/>
          <a:p>
            <a:r>
              <a:rPr lang="en-US" sz="800" dirty="0"/>
              <a:t>METRICS_SQL_CONTROL</a:t>
            </a:r>
          </a:p>
        </p:txBody>
      </p:sp>
      <p:grpSp>
        <p:nvGrpSpPr>
          <p:cNvPr id="203" name="Group 202">
            <a:extLst>
              <a:ext uri="{FF2B5EF4-FFF2-40B4-BE49-F238E27FC236}">
                <a16:creationId xmlns:a16="http://schemas.microsoft.com/office/drawing/2014/main" id="{E3E36275-5A38-4070-A083-12B09FED6147}"/>
              </a:ext>
            </a:extLst>
          </p:cNvPr>
          <p:cNvGrpSpPr/>
          <p:nvPr/>
        </p:nvGrpSpPr>
        <p:grpSpPr>
          <a:xfrm>
            <a:off x="5301729" y="1463499"/>
            <a:ext cx="325680" cy="199839"/>
            <a:chOff x="1410492" y="4426212"/>
            <a:chExt cx="496121" cy="290966"/>
          </a:xfrm>
        </p:grpSpPr>
        <p:sp>
          <p:nvSpPr>
            <p:cNvPr id="204" name="TextBox 203">
              <a:extLst>
                <a:ext uri="{FF2B5EF4-FFF2-40B4-BE49-F238E27FC236}">
                  <a16:creationId xmlns:a16="http://schemas.microsoft.com/office/drawing/2014/main" id="{9695ED29-0A7A-471D-BBD9-2F4A55BA3995}"/>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05" name="Straight Connector 204">
              <a:extLst>
                <a:ext uri="{FF2B5EF4-FFF2-40B4-BE49-F238E27FC236}">
                  <a16:creationId xmlns:a16="http://schemas.microsoft.com/office/drawing/2014/main" id="{92EABA9D-4105-4574-936C-C9013DA86E53}"/>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10D6388E-1F36-4B14-879A-C341AD0313D6}"/>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7" name="Group 206">
            <a:extLst>
              <a:ext uri="{FF2B5EF4-FFF2-40B4-BE49-F238E27FC236}">
                <a16:creationId xmlns:a16="http://schemas.microsoft.com/office/drawing/2014/main" id="{08C0EB6D-A49B-4753-9752-039AE798C3E1}"/>
              </a:ext>
            </a:extLst>
          </p:cNvPr>
          <p:cNvGrpSpPr/>
          <p:nvPr/>
        </p:nvGrpSpPr>
        <p:grpSpPr>
          <a:xfrm>
            <a:off x="5295847" y="1740191"/>
            <a:ext cx="325680" cy="174127"/>
            <a:chOff x="1410492" y="4426212"/>
            <a:chExt cx="496121" cy="290966"/>
          </a:xfrm>
        </p:grpSpPr>
        <p:sp>
          <p:nvSpPr>
            <p:cNvPr id="208" name="TextBox 207">
              <a:extLst>
                <a:ext uri="{FF2B5EF4-FFF2-40B4-BE49-F238E27FC236}">
                  <a16:creationId xmlns:a16="http://schemas.microsoft.com/office/drawing/2014/main" id="{3B68979A-9238-4ABB-84F8-DCAE4CF36EB2}"/>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09" name="Straight Connector 208">
              <a:extLst>
                <a:ext uri="{FF2B5EF4-FFF2-40B4-BE49-F238E27FC236}">
                  <a16:creationId xmlns:a16="http://schemas.microsoft.com/office/drawing/2014/main" id="{C72A7D38-AA94-4A07-83CB-EDCB090D6776}"/>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96FE729D-E912-4D5C-AFCB-EBD5C97E0D42}"/>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1" name="Group 210">
            <a:extLst>
              <a:ext uri="{FF2B5EF4-FFF2-40B4-BE49-F238E27FC236}">
                <a16:creationId xmlns:a16="http://schemas.microsoft.com/office/drawing/2014/main" id="{B936814D-68F6-4D04-A290-C92873DDD59A}"/>
              </a:ext>
            </a:extLst>
          </p:cNvPr>
          <p:cNvGrpSpPr/>
          <p:nvPr/>
        </p:nvGrpSpPr>
        <p:grpSpPr>
          <a:xfrm>
            <a:off x="5295848" y="1973396"/>
            <a:ext cx="325680" cy="174127"/>
            <a:chOff x="1410492" y="4426212"/>
            <a:chExt cx="496121" cy="290966"/>
          </a:xfrm>
        </p:grpSpPr>
        <p:sp>
          <p:nvSpPr>
            <p:cNvPr id="212" name="TextBox 211">
              <a:extLst>
                <a:ext uri="{FF2B5EF4-FFF2-40B4-BE49-F238E27FC236}">
                  <a16:creationId xmlns:a16="http://schemas.microsoft.com/office/drawing/2014/main" id="{8DF6821C-F797-4248-8DBF-0D8A6BB5ED55}"/>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13" name="Straight Connector 212">
              <a:extLst>
                <a:ext uri="{FF2B5EF4-FFF2-40B4-BE49-F238E27FC236}">
                  <a16:creationId xmlns:a16="http://schemas.microsoft.com/office/drawing/2014/main" id="{249C3576-FD1D-43B1-ABE4-63D3B9FEC03B}"/>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33E6FAA-EE8E-487D-AAA8-30CACDF4814B}"/>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27A21E7D-AEBB-409B-895E-F9DB8B35F17D}"/>
              </a:ext>
            </a:extLst>
          </p:cNvPr>
          <p:cNvGrpSpPr/>
          <p:nvPr/>
        </p:nvGrpSpPr>
        <p:grpSpPr>
          <a:xfrm>
            <a:off x="5293826" y="2352965"/>
            <a:ext cx="325680" cy="174127"/>
            <a:chOff x="1410492" y="4426212"/>
            <a:chExt cx="496121" cy="290966"/>
          </a:xfrm>
        </p:grpSpPr>
        <p:sp>
          <p:nvSpPr>
            <p:cNvPr id="216" name="TextBox 215">
              <a:extLst>
                <a:ext uri="{FF2B5EF4-FFF2-40B4-BE49-F238E27FC236}">
                  <a16:creationId xmlns:a16="http://schemas.microsoft.com/office/drawing/2014/main" id="{01B31BCC-D637-4270-9135-AF83DC189020}"/>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17" name="Straight Connector 216">
              <a:extLst>
                <a:ext uri="{FF2B5EF4-FFF2-40B4-BE49-F238E27FC236}">
                  <a16:creationId xmlns:a16="http://schemas.microsoft.com/office/drawing/2014/main" id="{AFDF2F93-5260-49B9-A45C-43B028A36299}"/>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6AA94DC8-0A70-4CCD-9533-5C864131B268}"/>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9" name="Group 218">
            <a:extLst>
              <a:ext uri="{FF2B5EF4-FFF2-40B4-BE49-F238E27FC236}">
                <a16:creationId xmlns:a16="http://schemas.microsoft.com/office/drawing/2014/main" id="{09D66D3A-73FB-4DA4-BF57-71D1F2C08AD4}"/>
              </a:ext>
            </a:extLst>
          </p:cNvPr>
          <p:cNvGrpSpPr/>
          <p:nvPr/>
        </p:nvGrpSpPr>
        <p:grpSpPr>
          <a:xfrm>
            <a:off x="5298004" y="2751548"/>
            <a:ext cx="325680" cy="174127"/>
            <a:chOff x="1410492" y="4426212"/>
            <a:chExt cx="496121" cy="290966"/>
          </a:xfrm>
        </p:grpSpPr>
        <p:sp>
          <p:nvSpPr>
            <p:cNvPr id="220" name="TextBox 219">
              <a:extLst>
                <a:ext uri="{FF2B5EF4-FFF2-40B4-BE49-F238E27FC236}">
                  <a16:creationId xmlns:a16="http://schemas.microsoft.com/office/drawing/2014/main" id="{A0400E7A-54BE-466B-AC8D-ABA3F9D14084}"/>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21" name="Straight Connector 220">
              <a:extLst>
                <a:ext uri="{FF2B5EF4-FFF2-40B4-BE49-F238E27FC236}">
                  <a16:creationId xmlns:a16="http://schemas.microsoft.com/office/drawing/2014/main" id="{69B3FDB9-B195-43BC-883A-2894E01C4F47}"/>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A4C3B17A-A501-401B-8256-662F509C11E5}"/>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23" name="Group 222">
            <a:extLst>
              <a:ext uri="{FF2B5EF4-FFF2-40B4-BE49-F238E27FC236}">
                <a16:creationId xmlns:a16="http://schemas.microsoft.com/office/drawing/2014/main" id="{F2E222F3-44BC-4ABB-AA85-EEF6F6512129}"/>
              </a:ext>
            </a:extLst>
          </p:cNvPr>
          <p:cNvGrpSpPr/>
          <p:nvPr/>
        </p:nvGrpSpPr>
        <p:grpSpPr>
          <a:xfrm>
            <a:off x="5297841" y="3147620"/>
            <a:ext cx="325680" cy="174127"/>
            <a:chOff x="1410492" y="4426212"/>
            <a:chExt cx="496121" cy="290966"/>
          </a:xfrm>
        </p:grpSpPr>
        <p:sp>
          <p:nvSpPr>
            <p:cNvPr id="224" name="TextBox 223">
              <a:extLst>
                <a:ext uri="{FF2B5EF4-FFF2-40B4-BE49-F238E27FC236}">
                  <a16:creationId xmlns:a16="http://schemas.microsoft.com/office/drawing/2014/main" id="{442F3146-B6D4-4C9B-819D-D23B8C4CED84}"/>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25" name="Straight Connector 224">
              <a:extLst>
                <a:ext uri="{FF2B5EF4-FFF2-40B4-BE49-F238E27FC236}">
                  <a16:creationId xmlns:a16="http://schemas.microsoft.com/office/drawing/2014/main" id="{4EE5F373-8622-469F-AF8B-700F41CEF40F}"/>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7056965-D195-4B33-8847-355667B38B6D}"/>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27" name="Group 226">
            <a:extLst>
              <a:ext uri="{FF2B5EF4-FFF2-40B4-BE49-F238E27FC236}">
                <a16:creationId xmlns:a16="http://schemas.microsoft.com/office/drawing/2014/main" id="{835A0E02-EFE4-4E33-9ED1-71CC08D3FD07}"/>
              </a:ext>
            </a:extLst>
          </p:cNvPr>
          <p:cNvGrpSpPr/>
          <p:nvPr/>
        </p:nvGrpSpPr>
        <p:grpSpPr>
          <a:xfrm>
            <a:off x="5302968" y="3526072"/>
            <a:ext cx="325680" cy="174127"/>
            <a:chOff x="1410492" y="4426212"/>
            <a:chExt cx="496121" cy="290966"/>
          </a:xfrm>
        </p:grpSpPr>
        <p:sp>
          <p:nvSpPr>
            <p:cNvPr id="228" name="TextBox 227">
              <a:extLst>
                <a:ext uri="{FF2B5EF4-FFF2-40B4-BE49-F238E27FC236}">
                  <a16:creationId xmlns:a16="http://schemas.microsoft.com/office/drawing/2014/main" id="{C335655B-D627-425C-B0D3-3A8EC2A26B49}"/>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29" name="Straight Connector 228">
              <a:extLst>
                <a:ext uri="{FF2B5EF4-FFF2-40B4-BE49-F238E27FC236}">
                  <a16:creationId xmlns:a16="http://schemas.microsoft.com/office/drawing/2014/main" id="{421C1EEE-FDAB-4F01-AA59-3B931AA24705}"/>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CB5B4B5A-4132-47ED-A8DD-E7FDA3C1B3C2}"/>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1" name="Group 230">
            <a:extLst>
              <a:ext uri="{FF2B5EF4-FFF2-40B4-BE49-F238E27FC236}">
                <a16:creationId xmlns:a16="http://schemas.microsoft.com/office/drawing/2014/main" id="{2752C175-A450-4B62-B365-8B8A45BA97AD}"/>
              </a:ext>
            </a:extLst>
          </p:cNvPr>
          <p:cNvGrpSpPr/>
          <p:nvPr/>
        </p:nvGrpSpPr>
        <p:grpSpPr>
          <a:xfrm>
            <a:off x="5287131" y="3830240"/>
            <a:ext cx="325680" cy="174127"/>
            <a:chOff x="1410492" y="4426212"/>
            <a:chExt cx="496121" cy="290966"/>
          </a:xfrm>
        </p:grpSpPr>
        <p:sp>
          <p:nvSpPr>
            <p:cNvPr id="232" name="TextBox 231">
              <a:extLst>
                <a:ext uri="{FF2B5EF4-FFF2-40B4-BE49-F238E27FC236}">
                  <a16:creationId xmlns:a16="http://schemas.microsoft.com/office/drawing/2014/main" id="{FFE81DB4-C66C-4885-B102-B1762262D483}"/>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33" name="Straight Connector 232">
              <a:extLst>
                <a:ext uri="{FF2B5EF4-FFF2-40B4-BE49-F238E27FC236}">
                  <a16:creationId xmlns:a16="http://schemas.microsoft.com/office/drawing/2014/main" id="{F61641DB-CDB5-45E6-9821-C61F2E35CDC1}"/>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32C17D02-8BEF-4F84-AD68-90C9554E31FB}"/>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5" name="Group 234">
            <a:extLst>
              <a:ext uri="{FF2B5EF4-FFF2-40B4-BE49-F238E27FC236}">
                <a16:creationId xmlns:a16="http://schemas.microsoft.com/office/drawing/2014/main" id="{F49685AB-8ADA-4079-8C0A-7994C13CAE7F}"/>
              </a:ext>
            </a:extLst>
          </p:cNvPr>
          <p:cNvGrpSpPr/>
          <p:nvPr/>
        </p:nvGrpSpPr>
        <p:grpSpPr>
          <a:xfrm>
            <a:off x="5283371" y="4116114"/>
            <a:ext cx="325680" cy="174127"/>
            <a:chOff x="1410492" y="4426212"/>
            <a:chExt cx="496121" cy="290966"/>
          </a:xfrm>
        </p:grpSpPr>
        <p:sp>
          <p:nvSpPr>
            <p:cNvPr id="236" name="TextBox 235">
              <a:extLst>
                <a:ext uri="{FF2B5EF4-FFF2-40B4-BE49-F238E27FC236}">
                  <a16:creationId xmlns:a16="http://schemas.microsoft.com/office/drawing/2014/main" id="{699025FE-EA6B-4E20-969A-DEBEDC3936B1}"/>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37" name="Straight Connector 236">
              <a:extLst>
                <a:ext uri="{FF2B5EF4-FFF2-40B4-BE49-F238E27FC236}">
                  <a16:creationId xmlns:a16="http://schemas.microsoft.com/office/drawing/2014/main" id="{85109777-3B16-4ECB-9A21-3644A7CC2F34}"/>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113A2DFB-196D-42BD-B02E-1A5C877D8C1E}"/>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9" name="Group 238">
            <a:extLst>
              <a:ext uri="{FF2B5EF4-FFF2-40B4-BE49-F238E27FC236}">
                <a16:creationId xmlns:a16="http://schemas.microsoft.com/office/drawing/2014/main" id="{04BD4598-380C-4843-89C6-40C9356FAA72}"/>
              </a:ext>
            </a:extLst>
          </p:cNvPr>
          <p:cNvGrpSpPr/>
          <p:nvPr/>
        </p:nvGrpSpPr>
        <p:grpSpPr>
          <a:xfrm>
            <a:off x="5286577" y="4488343"/>
            <a:ext cx="325680" cy="174127"/>
            <a:chOff x="1410492" y="4426212"/>
            <a:chExt cx="496121" cy="290966"/>
          </a:xfrm>
        </p:grpSpPr>
        <p:sp>
          <p:nvSpPr>
            <p:cNvPr id="240" name="TextBox 239">
              <a:extLst>
                <a:ext uri="{FF2B5EF4-FFF2-40B4-BE49-F238E27FC236}">
                  <a16:creationId xmlns:a16="http://schemas.microsoft.com/office/drawing/2014/main" id="{E2446CC8-237D-42A6-BE38-8DF8580B581F}"/>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41" name="Straight Connector 240">
              <a:extLst>
                <a:ext uri="{FF2B5EF4-FFF2-40B4-BE49-F238E27FC236}">
                  <a16:creationId xmlns:a16="http://schemas.microsoft.com/office/drawing/2014/main" id="{18013A2E-AACA-4EE3-AA7A-F42BD06FC93A}"/>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116B8BB9-EC2C-4E87-A112-B7492A7EA5D7}"/>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43" name="TextBox 242">
            <a:extLst>
              <a:ext uri="{FF2B5EF4-FFF2-40B4-BE49-F238E27FC236}">
                <a16:creationId xmlns:a16="http://schemas.microsoft.com/office/drawing/2014/main" id="{B4F15CA3-5DD1-45C9-B23D-9B99861D81BB}"/>
              </a:ext>
            </a:extLst>
          </p:cNvPr>
          <p:cNvSpPr txBox="1"/>
          <p:nvPr/>
        </p:nvSpPr>
        <p:spPr>
          <a:xfrm>
            <a:off x="161528" y="2926190"/>
            <a:ext cx="2231474" cy="215444"/>
          </a:xfrm>
          <a:prstGeom prst="rect">
            <a:avLst/>
          </a:prstGeom>
          <a:noFill/>
          <a:ln>
            <a:solidFill>
              <a:schemeClr val="tx1"/>
            </a:solidFill>
          </a:ln>
        </p:spPr>
        <p:txBody>
          <a:bodyPr wrap="square" rtlCol="0">
            <a:spAutoFit/>
          </a:bodyPr>
          <a:lstStyle/>
          <a:p>
            <a:r>
              <a:rPr lang="en-US" sz="800" dirty="0"/>
              <a:t>METRICS_SYS_NODES</a:t>
            </a:r>
          </a:p>
        </p:txBody>
      </p:sp>
      <p:sp>
        <p:nvSpPr>
          <p:cNvPr id="244" name="TextBox 243">
            <a:extLst>
              <a:ext uri="{FF2B5EF4-FFF2-40B4-BE49-F238E27FC236}">
                <a16:creationId xmlns:a16="http://schemas.microsoft.com/office/drawing/2014/main" id="{883E25F0-E739-4916-A122-1802A9C3EB6B}"/>
              </a:ext>
            </a:extLst>
          </p:cNvPr>
          <p:cNvSpPr txBox="1"/>
          <p:nvPr/>
        </p:nvSpPr>
        <p:spPr>
          <a:xfrm>
            <a:off x="161040" y="3177418"/>
            <a:ext cx="2231474" cy="215444"/>
          </a:xfrm>
          <a:prstGeom prst="rect">
            <a:avLst/>
          </a:prstGeom>
          <a:noFill/>
          <a:ln>
            <a:solidFill>
              <a:schemeClr val="tx1"/>
            </a:solidFill>
          </a:ln>
        </p:spPr>
        <p:txBody>
          <a:bodyPr wrap="square" rtlCol="0">
            <a:spAutoFit/>
          </a:bodyPr>
          <a:lstStyle/>
          <a:p>
            <a:r>
              <a:rPr lang="en-US" sz="800" dirty="0"/>
              <a:t>METRICS_SYS_CLUSTER</a:t>
            </a:r>
          </a:p>
        </p:txBody>
      </p:sp>
      <p:sp>
        <p:nvSpPr>
          <p:cNvPr id="245" name="TextBox 244">
            <a:extLst>
              <a:ext uri="{FF2B5EF4-FFF2-40B4-BE49-F238E27FC236}">
                <a16:creationId xmlns:a16="http://schemas.microsoft.com/office/drawing/2014/main" id="{64483AF4-2003-4717-808B-9073E2C258E5}"/>
              </a:ext>
            </a:extLst>
          </p:cNvPr>
          <p:cNvSpPr txBox="1"/>
          <p:nvPr/>
        </p:nvSpPr>
        <p:spPr>
          <a:xfrm>
            <a:off x="176154" y="3515285"/>
            <a:ext cx="2227708" cy="1529807"/>
          </a:xfrm>
          <a:prstGeom prst="rect">
            <a:avLst/>
          </a:prstGeom>
          <a:noFill/>
          <a:ln>
            <a:solidFill>
              <a:schemeClr val="tx1"/>
            </a:solidFill>
          </a:ln>
        </p:spPr>
        <p:txBody>
          <a:bodyPr wrap="square" rtlCol="0">
            <a:spAutoFit/>
          </a:bodyPr>
          <a:lstStyle/>
          <a:p>
            <a:r>
              <a:rPr lang="en-US" sz="900" b="1" u="sng" dirty="0"/>
              <a:t>Leap year</a:t>
            </a:r>
            <a:r>
              <a:rPr lang="en-US" sz="900" dirty="0"/>
              <a:t>:</a:t>
            </a:r>
          </a:p>
          <a:p>
            <a:r>
              <a:rPr lang="en-US" sz="900" dirty="0"/>
              <a:t>When it is leap year, the P60 partition is used and will contain data for Feb 29.  To remain consistent with non-leap years, the partitions numbers remain constant.  This allows the query analyst to perform a query consistently.  Additionally, if the metadata is archived after 1 year, the partition number will also be consistent.</a:t>
            </a:r>
          </a:p>
        </p:txBody>
      </p:sp>
    </p:spTree>
    <p:extLst>
      <p:ext uri="{BB962C8B-B14F-4D97-AF65-F5344CB8AC3E}">
        <p14:creationId xmlns:p14="http://schemas.microsoft.com/office/powerpoint/2010/main" val="424153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2E4D1FB-558E-1648-8837-0F71EB1E0536}"/>
              </a:ext>
            </a:extLst>
          </p:cNvPr>
          <p:cNvSpPr txBox="1"/>
          <p:nvPr/>
        </p:nvSpPr>
        <p:spPr>
          <a:xfrm>
            <a:off x="6534683" y="3363625"/>
            <a:ext cx="2014980" cy="215444"/>
          </a:xfrm>
          <a:prstGeom prst="rect">
            <a:avLst/>
          </a:prstGeom>
          <a:noFill/>
          <a:ln>
            <a:solidFill>
              <a:schemeClr val="tx1"/>
            </a:solidFill>
          </a:ln>
        </p:spPr>
        <p:txBody>
          <a:bodyPr wrap="square" rtlCol="0">
            <a:spAutoFit/>
          </a:bodyPr>
          <a:lstStyle/>
          <a:p>
            <a:pPr algn="ctr"/>
            <a:r>
              <a:rPr lang="en-US" sz="800" dirty="0"/>
              <a:t>METADATA_PRIVILEGE</a:t>
            </a:r>
          </a:p>
        </p:txBody>
      </p:sp>
      <p:sp>
        <p:nvSpPr>
          <p:cNvPr id="10" name="TextBox 9">
            <a:extLst>
              <a:ext uri="{FF2B5EF4-FFF2-40B4-BE49-F238E27FC236}">
                <a16:creationId xmlns:a16="http://schemas.microsoft.com/office/drawing/2014/main" id="{97291D57-C76F-0148-8C39-6EFB6242FEE6}"/>
              </a:ext>
            </a:extLst>
          </p:cNvPr>
          <p:cNvSpPr txBox="1"/>
          <p:nvPr/>
        </p:nvSpPr>
        <p:spPr>
          <a:xfrm>
            <a:off x="785601" y="3232068"/>
            <a:ext cx="1975019" cy="215444"/>
          </a:xfrm>
          <a:prstGeom prst="rect">
            <a:avLst/>
          </a:prstGeom>
          <a:noFill/>
          <a:ln>
            <a:solidFill>
              <a:schemeClr val="tx1"/>
            </a:solidFill>
          </a:ln>
        </p:spPr>
        <p:txBody>
          <a:bodyPr wrap="square" rtlCol="0">
            <a:spAutoFit/>
          </a:bodyPr>
          <a:lstStyle/>
          <a:p>
            <a:pPr algn="ctr"/>
            <a:r>
              <a:rPr lang="en-US" sz="800" dirty="0"/>
              <a:t>METADATA_NON_COMPLIANT</a:t>
            </a:r>
          </a:p>
        </p:txBody>
      </p:sp>
      <p:sp>
        <p:nvSpPr>
          <p:cNvPr id="64" name="TextBox 63">
            <a:extLst>
              <a:ext uri="{FF2B5EF4-FFF2-40B4-BE49-F238E27FC236}">
                <a16:creationId xmlns:a16="http://schemas.microsoft.com/office/drawing/2014/main" id="{37DADF54-2941-FA48-B939-94A60B707D56}"/>
              </a:ext>
            </a:extLst>
          </p:cNvPr>
          <p:cNvSpPr txBox="1"/>
          <p:nvPr/>
        </p:nvSpPr>
        <p:spPr>
          <a:xfrm>
            <a:off x="6534176" y="2857017"/>
            <a:ext cx="1954744" cy="215444"/>
          </a:xfrm>
          <a:prstGeom prst="rect">
            <a:avLst/>
          </a:prstGeom>
          <a:noFill/>
          <a:ln>
            <a:solidFill>
              <a:schemeClr val="tx1"/>
            </a:solidFill>
          </a:ln>
        </p:spPr>
        <p:txBody>
          <a:bodyPr wrap="square" rtlCol="0">
            <a:spAutoFit/>
          </a:bodyPr>
          <a:lstStyle/>
          <a:p>
            <a:pPr algn="ctr"/>
            <a:r>
              <a:rPr lang="en-US" sz="800" dirty="0"/>
              <a:t>METADATA_RESOURCE_COLUMN</a:t>
            </a:r>
          </a:p>
        </p:txBody>
      </p:sp>
      <p:sp>
        <p:nvSpPr>
          <p:cNvPr id="11" name="TextBox 10">
            <a:extLst>
              <a:ext uri="{FF2B5EF4-FFF2-40B4-BE49-F238E27FC236}">
                <a16:creationId xmlns:a16="http://schemas.microsoft.com/office/drawing/2014/main" id="{7B57E8E8-62FA-0949-A9C4-04E44D4154F3}"/>
              </a:ext>
            </a:extLst>
          </p:cNvPr>
          <p:cNvSpPr txBox="1"/>
          <p:nvPr/>
        </p:nvSpPr>
        <p:spPr>
          <a:xfrm>
            <a:off x="3627010" y="1514425"/>
            <a:ext cx="2002721" cy="215444"/>
          </a:xfrm>
          <a:prstGeom prst="rect">
            <a:avLst/>
          </a:prstGeom>
          <a:noFill/>
          <a:ln>
            <a:solidFill>
              <a:schemeClr val="tx1"/>
            </a:solidFill>
          </a:ln>
        </p:spPr>
        <p:txBody>
          <a:bodyPr wrap="square" rtlCol="0">
            <a:spAutoFit/>
          </a:bodyPr>
          <a:lstStyle/>
          <a:p>
            <a:pPr algn="ctr"/>
            <a:r>
              <a:rPr lang="en-US" sz="800" dirty="0"/>
              <a:t>METADATA_POLICY</a:t>
            </a:r>
          </a:p>
        </p:txBody>
      </p:sp>
      <p:sp>
        <p:nvSpPr>
          <p:cNvPr id="12" name="TextBox 11">
            <a:extLst>
              <a:ext uri="{FF2B5EF4-FFF2-40B4-BE49-F238E27FC236}">
                <a16:creationId xmlns:a16="http://schemas.microsoft.com/office/drawing/2014/main" id="{D6CB40C5-F428-DA4C-BE50-9757BD0C87FB}"/>
              </a:ext>
            </a:extLst>
          </p:cNvPr>
          <p:cNvSpPr txBox="1"/>
          <p:nvPr/>
        </p:nvSpPr>
        <p:spPr>
          <a:xfrm>
            <a:off x="785601" y="4081051"/>
            <a:ext cx="1941925" cy="215444"/>
          </a:xfrm>
          <a:prstGeom prst="rect">
            <a:avLst/>
          </a:prstGeom>
          <a:noFill/>
          <a:ln>
            <a:solidFill>
              <a:schemeClr val="tx1"/>
            </a:solidFill>
          </a:ln>
        </p:spPr>
        <p:txBody>
          <a:bodyPr wrap="square" rtlCol="0">
            <a:spAutoFit/>
          </a:bodyPr>
          <a:lstStyle/>
          <a:p>
            <a:pPr algn="ctr"/>
            <a:r>
              <a:rPr lang="en-US" sz="800" dirty="0"/>
              <a:t>METADATA_DATASOURCE</a:t>
            </a:r>
          </a:p>
        </p:txBody>
      </p:sp>
      <p:sp>
        <p:nvSpPr>
          <p:cNvPr id="13" name="TextBox 12">
            <a:extLst>
              <a:ext uri="{FF2B5EF4-FFF2-40B4-BE49-F238E27FC236}">
                <a16:creationId xmlns:a16="http://schemas.microsoft.com/office/drawing/2014/main" id="{187C6DC9-5AFB-2042-8E55-3EEB44074789}"/>
              </a:ext>
            </a:extLst>
          </p:cNvPr>
          <p:cNvSpPr txBox="1"/>
          <p:nvPr/>
        </p:nvSpPr>
        <p:spPr>
          <a:xfrm>
            <a:off x="3627010" y="2098016"/>
            <a:ext cx="2002721" cy="215444"/>
          </a:xfrm>
          <a:prstGeom prst="rect">
            <a:avLst/>
          </a:prstGeom>
          <a:noFill/>
          <a:ln>
            <a:solidFill>
              <a:schemeClr val="tx1"/>
            </a:solidFill>
          </a:ln>
        </p:spPr>
        <p:txBody>
          <a:bodyPr wrap="square" rtlCol="0">
            <a:spAutoFit/>
          </a:bodyPr>
          <a:lstStyle/>
          <a:p>
            <a:pPr algn="ctr"/>
            <a:r>
              <a:rPr lang="en-US" sz="800" dirty="0"/>
              <a:t>METADATA_POLICY_ASSIGNMNT</a:t>
            </a:r>
          </a:p>
        </p:txBody>
      </p:sp>
      <p:sp>
        <p:nvSpPr>
          <p:cNvPr id="98" name="TextBox 97">
            <a:extLst>
              <a:ext uri="{FF2B5EF4-FFF2-40B4-BE49-F238E27FC236}">
                <a16:creationId xmlns:a16="http://schemas.microsoft.com/office/drawing/2014/main" id="{0606C785-EDD3-0D4D-A0BE-6EA127CB8D77}"/>
              </a:ext>
            </a:extLst>
          </p:cNvPr>
          <p:cNvSpPr txBox="1"/>
          <p:nvPr/>
        </p:nvSpPr>
        <p:spPr>
          <a:xfrm>
            <a:off x="3627010" y="3234388"/>
            <a:ext cx="2002721" cy="215444"/>
          </a:xfrm>
          <a:prstGeom prst="rect">
            <a:avLst/>
          </a:prstGeom>
          <a:noFill/>
          <a:ln>
            <a:solidFill>
              <a:schemeClr val="tx1"/>
            </a:solidFill>
          </a:ln>
        </p:spPr>
        <p:txBody>
          <a:bodyPr wrap="square" rtlCol="0">
            <a:spAutoFit/>
          </a:bodyPr>
          <a:lstStyle/>
          <a:p>
            <a:pPr algn="ctr"/>
            <a:r>
              <a:rPr lang="en-US" sz="800" dirty="0"/>
              <a:t>METADATA_RESOURCE</a:t>
            </a:r>
          </a:p>
        </p:txBody>
      </p:sp>
      <p:sp>
        <p:nvSpPr>
          <p:cNvPr id="99" name="TextBox 98">
            <a:extLst>
              <a:ext uri="{FF2B5EF4-FFF2-40B4-BE49-F238E27FC236}">
                <a16:creationId xmlns:a16="http://schemas.microsoft.com/office/drawing/2014/main" id="{59C6F2C0-9262-D147-8D7F-0C1C6E9FE95A}"/>
              </a:ext>
            </a:extLst>
          </p:cNvPr>
          <p:cNvSpPr txBox="1"/>
          <p:nvPr/>
        </p:nvSpPr>
        <p:spPr>
          <a:xfrm>
            <a:off x="3627010" y="4081050"/>
            <a:ext cx="1991288" cy="215444"/>
          </a:xfrm>
          <a:prstGeom prst="rect">
            <a:avLst/>
          </a:prstGeom>
          <a:noFill/>
          <a:ln>
            <a:solidFill>
              <a:schemeClr val="tx1"/>
            </a:solidFill>
          </a:ln>
        </p:spPr>
        <p:txBody>
          <a:bodyPr wrap="square" rtlCol="0">
            <a:spAutoFit/>
          </a:bodyPr>
          <a:lstStyle/>
          <a:p>
            <a:pPr algn="ctr"/>
            <a:r>
              <a:rPr lang="en-US" sz="800" dirty="0"/>
              <a:t>METADATA_RESOURCE_LINEAGE</a:t>
            </a:r>
          </a:p>
        </p:txBody>
      </p:sp>
      <p:sp>
        <p:nvSpPr>
          <p:cNvPr id="127" name="TextBox 126">
            <a:extLst>
              <a:ext uri="{FF2B5EF4-FFF2-40B4-BE49-F238E27FC236}">
                <a16:creationId xmlns:a16="http://schemas.microsoft.com/office/drawing/2014/main" id="{6D1628D6-3CE5-1D49-9FCD-6977E3933501}"/>
              </a:ext>
            </a:extLst>
          </p:cNvPr>
          <p:cNvSpPr txBox="1"/>
          <p:nvPr/>
        </p:nvSpPr>
        <p:spPr>
          <a:xfrm>
            <a:off x="2848068" y="891039"/>
            <a:ext cx="4341044" cy="276999"/>
          </a:xfrm>
          <a:prstGeom prst="rect">
            <a:avLst/>
          </a:prstGeom>
          <a:noFill/>
          <a:ln>
            <a:solidFill>
              <a:schemeClr val="tx1"/>
            </a:solidFill>
          </a:ln>
        </p:spPr>
        <p:txBody>
          <a:bodyPr wrap="square" rtlCol="0">
            <a:spAutoFit/>
          </a:bodyPr>
          <a:lstStyle/>
          <a:p>
            <a:pPr algn="ctr"/>
            <a:r>
              <a:rPr lang="en-US" sz="1200" dirty="0"/>
              <a:t>KPImetrics </a:t>
            </a:r>
            <a:r>
              <a:rPr lang="en-US" sz="1200" b="1" dirty="0"/>
              <a:t>Metadata</a:t>
            </a:r>
            <a:r>
              <a:rPr lang="en-US" sz="1200" dirty="0"/>
              <a:t> Table Relationship Diagram</a:t>
            </a:r>
          </a:p>
        </p:txBody>
      </p:sp>
      <p:sp>
        <p:nvSpPr>
          <p:cNvPr id="153" name="TextBox 152">
            <a:extLst>
              <a:ext uri="{FF2B5EF4-FFF2-40B4-BE49-F238E27FC236}">
                <a16:creationId xmlns:a16="http://schemas.microsoft.com/office/drawing/2014/main" id="{2F8B05E4-23EE-234E-B8B2-701F46210980}"/>
              </a:ext>
            </a:extLst>
          </p:cNvPr>
          <p:cNvSpPr txBox="1"/>
          <p:nvPr/>
        </p:nvSpPr>
        <p:spPr>
          <a:xfrm>
            <a:off x="218000" y="1137052"/>
            <a:ext cx="2176706" cy="215444"/>
          </a:xfrm>
          <a:prstGeom prst="rect">
            <a:avLst/>
          </a:prstGeom>
          <a:noFill/>
          <a:ln>
            <a:solidFill>
              <a:schemeClr val="tx1"/>
            </a:solidFill>
          </a:ln>
        </p:spPr>
        <p:txBody>
          <a:bodyPr wrap="square" rtlCol="0">
            <a:spAutoFit/>
          </a:bodyPr>
          <a:lstStyle/>
          <a:p>
            <a:r>
              <a:rPr lang="en-US" sz="800" b="1" u="sng" dirty="0"/>
              <a:t>Lookup Tables</a:t>
            </a:r>
          </a:p>
        </p:txBody>
      </p:sp>
      <p:sp>
        <p:nvSpPr>
          <p:cNvPr id="154" name="TextBox 153">
            <a:extLst>
              <a:ext uri="{FF2B5EF4-FFF2-40B4-BE49-F238E27FC236}">
                <a16:creationId xmlns:a16="http://schemas.microsoft.com/office/drawing/2014/main" id="{9E918A7D-076D-364F-861E-59740213EE7E}"/>
              </a:ext>
            </a:extLst>
          </p:cNvPr>
          <p:cNvSpPr txBox="1"/>
          <p:nvPr/>
        </p:nvSpPr>
        <p:spPr>
          <a:xfrm>
            <a:off x="217999" y="1447474"/>
            <a:ext cx="2176706" cy="215444"/>
          </a:xfrm>
          <a:prstGeom prst="rect">
            <a:avLst/>
          </a:prstGeom>
          <a:noFill/>
          <a:ln>
            <a:solidFill>
              <a:schemeClr val="tx1"/>
            </a:solidFill>
          </a:ln>
        </p:spPr>
        <p:txBody>
          <a:bodyPr wrap="square" rtlCol="0">
            <a:spAutoFit/>
          </a:bodyPr>
          <a:lstStyle/>
          <a:p>
            <a:pPr algn="ctr"/>
            <a:r>
              <a:rPr lang="en-US" sz="800" dirty="0"/>
              <a:t>METADATA_CONST_NAME</a:t>
            </a:r>
          </a:p>
        </p:txBody>
      </p:sp>
      <p:sp>
        <p:nvSpPr>
          <p:cNvPr id="155" name="TextBox 154">
            <a:extLst>
              <a:ext uri="{FF2B5EF4-FFF2-40B4-BE49-F238E27FC236}">
                <a16:creationId xmlns:a16="http://schemas.microsoft.com/office/drawing/2014/main" id="{42BFE510-6F01-7947-B5D9-ACD021244A0B}"/>
              </a:ext>
            </a:extLst>
          </p:cNvPr>
          <p:cNvSpPr txBox="1"/>
          <p:nvPr/>
        </p:nvSpPr>
        <p:spPr>
          <a:xfrm>
            <a:off x="221674" y="2164273"/>
            <a:ext cx="2173032" cy="215444"/>
          </a:xfrm>
          <a:prstGeom prst="rect">
            <a:avLst/>
          </a:prstGeom>
          <a:noFill/>
          <a:ln>
            <a:solidFill>
              <a:schemeClr val="tx1"/>
            </a:solidFill>
          </a:ln>
        </p:spPr>
        <p:txBody>
          <a:bodyPr wrap="square" rtlCol="0">
            <a:spAutoFit/>
          </a:bodyPr>
          <a:lstStyle/>
          <a:p>
            <a:pPr algn="ctr"/>
            <a:r>
              <a:rPr lang="en-US" sz="800" dirty="0"/>
              <a:t>METADATA_CONST_LAYERS</a:t>
            </a:r>
          </a:p>
        </p:txBody>
      </p:sp>
      <p:sp>
        <p:nvSpPr>
          <p:cNvPr id="156" name="TextBox 155">
            <a:extLst>
              <a:ext uri="{FF2B5EF4-FFF2-40B4-BE49-F238E27FC236}">
                <a16:creationId xmlns:a16="http://schemas.microsoft.com/office/drawing/2014/main" id="{FDADD7C7-B545-A34F-B84B-F8A397A89C5A}"/>
              </a:ext>
            </a:extLst>
          </p:cNvPr>
          <p:cNvSpPr txBox="1"/>
          <p:nvPr/>
        </p:nvSpPr>
        <p:spPr>
          <a:xfrm>
            <a:off x="217999" y="2518484"/>
            <a:ext cx="2176706" cy="215444"/>
          </a:xfrm>
          <a:prstGeom prst="rect">
            <a:avLst/>
          </a:prstGeom>
          <a:noFill/>
          <a:ln>
            <a:solidFill>
              <a:schemeClr val="tx1"/>
            </a:solidFill>
          </a:ln>
        </p:spPr>
        <p:txBody>
          <a:bodyPr wrap="square" rtlCol="0">
            <a:spAutoFit/>
          </a:bodyPr>
          <a:lstStyle/>
          <a:p>
            <a:pPr algn="ctr"/>
            <a:r>
              <a:rPr lang="en-US" sz="800" dirty="0"/>
              <a:t>METADATA_CONST_VALIDATE</a:t>
            </a:r>
          </a:p>
        </p:txBody>
      </p:sp>
      <p:sp>
        <p:nvSpPr>
          <p:cNvPr id="74" name="TextBox 73">
            <a:extLst>
              <a:ext uri="{FF2B5EF4-FFF2-40B4-BE49-F238E27FC236}">
                <a16:creationId xmlns:a16="http://schemas.microsoft.com/office/drawing/2014/main" id="{A12FEFE6-6795-F04F-948F-B26FF0BEA170}"/>
              </a:ext>
            </a:extLst>
          </p:cNvPr>
          <p:cNvSpPr txBox="1"/>
          <p:nvPr/>
        </p:nvSpPr>
        <p:spPr>
          <a:xfrm>
            <a:off x="218000" y="1801900"/>
            <a:ext cx="2176706" cy="215444"/>
          </a:xfrm>
          <a:prstGeom prst="rect">
            <a:avLst/>
          </a:prstGeom>
          <a:noFill/>
          <a:ln>
            <a:solidFill>
              <a:schemeClr val="tx1"/>
            </a:solidFill>
          </a:ln>
        </p:spPr>
        <p:txBody>
          <a:bodyPr wrap="square" rtlCol="0">
            <a:spAutoFit/>
          </a:bodyPr>
          <a:lstStyle/>
          <a:p>
            <a:pPr algn="ctr"/>
            <a:r>
              <a:rPr lang="en-US" sz="800" dirty="0"/>
              <a:t>METADATA_CONST_PATHS</a:t>
            </a:r>
          </a:p>
        </p:txBody>
      </p:sp>
      <p:cxnSp>
        <p:nvCxnSpPr>
          <p:cNvPr id="75" name="Straight Arrow Connector 74">
            <a:extLst>
              <a:ext uri="{FF2B5EF4-FFF2-40B4-BE49-F238E27FC236}">
                <a16:creationId xmlns:a16="http://schemas.microsoft.com/office/drawing/2014/main" id="{006BA848-A6F3-0B43-B049-01CAD6B0CBC1}"/>
              </a:ext>
            </a:extLst>
          </p:cNvPr>
          <p:cNvCxnSpPr>
            <a:cxnSpLocks/>
          </p:cNvCxnSpPr>
          <p:nvPr/>
        </p:nvCxnSpPr>
        <p:spPr>
          <a:xfrm>
            <a:off x="1268840" y="1678306"/>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625E478-2C50-6849-9673-2332364F5352}"/>
              </a:ext>
            </a:extLst>
          </p:cNvPr>
          <p:cNvCxnSpPr>
            <a:cxnSpLocks/>
          </p:cNvCxnSpPr>
          <p:nvPr/>
        </p:nvCxnSpPr>
        <p:spPr>
          <a:xfrm>
            <a:off x="1271378" y="2041414"/>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93AF7D3-FAF9-9945-9F4B-2421CB96F527}"/>
              </a:ext>
            </a:extLst>
          </p:cNvPr>
          <p:cNvCxnSpPr>
            <a:cxnSpLocks/>
          </p:cNvCxnSpPr>
          <p:nvPr/>
        </p:nvCxnSpPr>
        <p:spPr>
          <a:xfrm>
            <a:off x="1272823" y="2398784"/>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7EC09E0-C6EC-3044-863E-2FD60D94EC8E}"/>
              </a:ext>
            </a:extLst>
          </p:cNvPr>
          <p:cNvCxnSpPr>
            <a:cxnSpLocks/>
            <a:stCxn id="11" idx="2"/>
            <a:endCxn id="13" idx="0"/>
          </p:cNvCxnSpPr>
          <p:nvPr/>
        </p:nvCxnSpPr>
        <p:spPr>
          <a:xfrm>
            <a:off x="4628371" y="1729869"/>
            <a:ext cx="0" cy="368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5953E8A-2140-2448-9B8A-728BFCEBC91A}"/>
              </a:ext>
            </a:extLst>
          </p:cNvPr>
          <p:cNvCxnSpPr>
            <a:cxnSpLocks/>
          </p:cNvCxnSpPr>
          <p:nvPr/>
        </p:nvCxnSpPr>
        <p:spPr>
          <a:xfrm flipV="1">
            <a:off x="4622654" y="2340975"/>
            <a:ext cx="0" cy="905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0AE0C755-2999-3146-98E4-BCD12828B03A}"/>
              </a:ext>
            </a:extLst>
          </p:cNvPr>
          <p:cNvCxnSpPr>
            <a:cxnSpLocks/>
            <a:endCxn id="99" idx="0"/>
          </p:cNvCxnSpPr>
          <p:nvPr/>
        </p:nvCxnSpPr>
        <p:spPr>
          <a:xfrm>
            <a:off x="4622654" y="3465221"/>
            <a:ext cx="0" cy="615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7808AB9-3CB8-544C-8677-C7AB574B7541}"/>
              </a:ext>
            </a:extLst>
          </p:cNvPr>
          <p:cNvCxnSpPr>
            <a:cxnSpLocks/>
            <a:endCxn id="12" idx="3"/>
          </p:cNvCxnSpPr>
          <p:nvPr/>
        </p:nvCxnSpPr>
        <p:spPr>
          <a:xfrm flipH="1" flipV="1">
            <a:off x="2727526" y="4188773"/>
            <a:ext cx="887926" cy="7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752CB705-B5BD-544A-A2EB-CCB572E09198}"/>
              </a:ext>
            </a:extLst>
          </p:cNvPr>
          <p:cNvCxnSpPr>
            <a:cxnSpLocks/>
            <a:stCxn id="98" idx="3"/>
            <a:endCxn id="8" idx="1"/>
          </p:cNvCxnSpPr>
          <p:nvPr/>
        </p:nvCxnSpPr>
        <p:spPr>
          <a:xfrm>
            <a:off x="5629731" y="3342110"/>
            <a:ext cx="904952" cy="129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97906DAF-4B4E-1746-BB51-D44810C70D41}"/>
              </a:ext>
            </a:extLst>
          </p:cNvPr>
          <p:cNvCxnSpPr>
            <a:cxnSpLocks/>
            <a:stCxn id="98" idx="3"/>
            <a:endCxn id="64" idx="1"/>
          </p:cNvCxnSpPr>
          <p:nvPr/>
        </p:nvCxnSpPr>
        <p:spPr>
          <a:xfrm flipV="1">
            <a:off x="5629731" y="2964739"/>
            <a:ext cx="904445" cy="377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36D3E53B-8736-D147-9FF5-E953ABAC8E53}"/>
              </a:ext>
            </a:extLst>
          </p:cNvPr>
          <p:cNvCxnSpPr>
            <a:cxnSpLocks/>
            <a:stCxn id="98" idx="1"/>
            <a:endCxn id="10" idx="3"/>
          </p:cNvCxnSpPr>
          <p:nvPr/>
        </p:nvCxnSpPr>
        <p:spPr>
          <a:xfrm flipH="1" flipV="1">
            <a:off x="2760620" y="3339790"/>
            <a:ext cx="866390" cy="2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413589-A303-1442-93B6-B2A200F3D7BE}"/>
              </a:ext>
            </a:extLst>
          </p:cNvPr>
          <p:cNvCxnSpPr/>
          <p:nvPr/>
        </p:nvCxnSpPr>
        <p:spPr>
          <a:xfrm>
            <a:off x="1449729" y="2749317"/>
            <a:ext cx="0" cy="48275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0F6EBFA-DBC5-A540-9917-B8AFBEE3D1FB}"/>
              </a:ext>
            </a:extLst>
          </p:cNvPr>
          <p:cNvSpPr txBox="1"/>
          <p:nvPr/>
        </p:nvSpPr>
        <p:spPr>
          <a:xfrm>
            <a:off x="6534175" y="4346148"/>
            <a:ext cx="2002721" cy="215444"/>
          </a:xfrm>
          <a:prstGeom prst="rect">
            <a:avLst/>
          </a:prstGeom>
          <a:noFill/>
          <a:ln>
            <a:solidFill>
              <a:schemeClr val="tx1"/>
            </a:solidFill>
          </a:ln>
        </p:spPr>
        <p:txBody>
          <a:bodyPr wrap="square" rtlCol="0">
            <a:spAutoFit/>
          </a:bodyPr>
          <a:lstStyle/>
          <a:p>
            <a:pPr algn="ctr"/>
            <a:r>
              <a:rPr lang="en-US" sz="800" dirty="0"/>
              <a:t>METADATA_ALL_USERS_GROUPS</a:t>
            </a:r>
          </a:p>
        </p:txBody>
      </p:sp>
      <p:sp>
        <p:nvSpPr>
          <p:cNvPr id="29" name="TextBox 28">
            <a:extLst>
              <a:ext uri="{FF2B5EF4-FFF2-40B4-BE49-F238E27FC236}">
                <a16:creationId xmlns:a16="http://schemas.microsoft.com/office/drawing/2014/main" id="{A615B91A-3595-6E40-8ABD-5B152EA140B2}"/>
              </a:ext>
            </a:extLst>
          </p:cNvPr>
          <p:cNvSpPr txBox="1"/>
          <p:nvPr/>
        </p:nvSpPr>
        <p:spPr>
          <a:xfrm>
            <a:off x="6534683" y="3861382"/>
            <a:ext cx="2014980" cy="215444"/>
          </a:xfrm>
          <a:prstGeom prst="rect">
            <a:avLst/>
          </a:prstGeom>
          <a:noFill/>
          <a:ln>
            <a:solidFill>
              <a:schemeClr val="tx1"/>
            </a:solidFill>
          </a:ln>
        </p:spPr>
        <p:txBody>
          <a:bodyPr wrap="square" rtlCol="0">
            <a:spAutoFit/>
          </a:bodyPr>
          <a:lstStyle/>
          <a:p>
            <a:pPr algn="ctr"/>
            <a:r>
              <a:rPr lang="en-US" sz="800" dirty="0"/>
              <a:t>METADATA_PRIVILEGE_USER</a:t>
            </a:r>
          </a:p>
        </p:txBody>
      </p:sp>
      <p:cxnSp>
        <p:nvCxnSpPr>
          <p:cNvPr id="31" name="Straight Arrow Connector 30">
            <a:extLst>
              <a:ext uri="{FF2B5EF4-FFF2-40B4-BE49-F238E27FC236}">
                <a16:creationId xmlns:a16="http://schemas.microsoft.com/office/drawing/2014/main" id="{4691D20D-64AC-3C42-946E-22B45BC13CAD}"/>
              </a:ext>
            </a:extLst>
          </p:cNvPr>
          <p:cNvCxnSpPr>
            <a:cxnSpLocks/>
            <a:stCxn id="8" idx="2"/>
            <a:endCxn id="29" idx="0"/>
          </p:cNvCxnSpPr>
          <p:nvPr/>
        </p:nvCxnSpPr>
        <p:spPr>
          <a:xfrm>
            <a:off x="7542173" y="3579069"/>
            <a:ext cx="0" cy="282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409E27-BF8F-9B4D-A752-AD9703E0CB47}"/>
              </a:ext>
            </a:extLst>
          </p:cNvPr>
          <p:cNvCxnSpPr>
            <a:cxnSpLocks/>
            <a:stCxn id="28" idx="0"/>
            <a:endCxn id="29" idx="2"/>
          </p:cNvCxnSpPr>
          <p:nvPr/>
        </p:nvCxnSpPr>
        <p:spPr>
          <a:xfrm flipV="1">
            <a:off x="7535536" y="4076826"/>
            <a:ext cx="6637" cy="269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7B8A7F15-3E28-CB4C-8A9F-845DCAC9D9BC}"/>
              </a:ext>
            </a:extLst>
          </p:cNvPr>
          <p:cNvSpPr txBox="1"/>
          <p:nvPr/>
        </p:nvSpPr>
        <p:spPr>
          <a:xfrm>
            <a:off x="6546943" y="2339174"/>
            <a:ext cx="2002721" cy="215444"/>
          </a:xfrm>
          <a:prstGeom prst="rect">
            <a:avLst/>
          </a:prstGeom>
          <a:noFill/>
          <a:ln>
            <a:solidFill>
              <a:schemeClr val="tx1"/>
            </a:solidFill>
          </a:ln>
        </p:spPr>
        <p:txBody>
          <a:bodyPr wrap="square" rtlCol="0">
            <a:spAutoFit/>
          </a:bodyPr>
          <a:lstStyle/>
          <a:p>
            <a:pPr algn="ctr"/>
            <a:r>
              <a:rPr lang="en-US" sz="800" dirty="0"/>
              <a:t>METADATA_ALL_RESOURCES</a:t>
            </a:r>
          </a:p>
        </p:txBody>
      </p:sp>
      <p:sp>
        <p:nvSpPr>
          <p:cNvPr id="38" name="TextBox 37">
            <a:extLst>
              <a:ext uri="{FF2B5EF4-FFF2-40B4-BE49-F238E27FC236}">
                <a16:creationId xmlns:a16="http://schemas.microsoft.com/office/drawing/2014/main" id="{DB798EBB-2A0B-6B45-9F17-236885968350}"/>
              </a:ext>
            </a:extLst>
          </p:cNvPr>
          <p:cNvSpPr txBox="1"/>
          <p:nvPr/>
        </p:nvSpPr>
        <p:spPr>
          <a:xfrm>
            <a:off x="3627010" y="4620228"/>
            <a:ext cx="2002721" cy="215444"/>
          </a:xfrm>
          <a:prstGeom prst="rect">
            <a:avLst/>
          </a:prstGeom>
          <a:noFill/>
          <a:ln>
            <a:solidFill>
              <a:schemeClr val="tx1"/>
            </a:solidFill>
          </a:ln>
        </p:spPr>
        <p:txBody>
          <a:bodyPr wrap="square" rtlCol="0">
            <a:spAutoFit/>
          </a:bodyPr>
          <a:lstStyle/>
          <a:p>
            <a:pPr algn="ctr"/>
            <a:r>
              <a:rPr lang="en-US" sz="800" dirty="0"/>
              <a:t>METADATA_ALL_PRIVILEGES</a:t>
            </a:r>
          </a:p>
        </p:txBody>
      </p:sp>
      <p:cxnSp>
        <p:nvCxnSpPr>
          <p:cNvPr id="39" name="Straight Arrow Connector 38">
            <a:extLst>
              <a:ext uri="{FF2B5EF4-FFF2-40B4-BE49-F238E27FC236}">
                <a16:creationId xmlns:a16="http://schemas.microsoft.com/office/drawing/2014/main" id="{0525A084-CFCE-594A-BA61-BBA0B8B67F68}"/>
              </a:ext>
            </a:extLst>
          </p:cNvPr>
          <p:cNvCxnSpPr>
            <a:cxnSpLocks/>
            <a:stCxn id="37" idx="1"/>
          </p:cNvCxnSpPr>
          <p:nvPr/>
        </p:nvCxnSpPr>
        <p:spPr>
          <a:xfrm flipH="1">
            <a:off x="5095755" y="2446896"/>
            <a:ext cx="1451188" cy="777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397E0C8-4624-9040-B488-173E48D0F3C0}"/>
              </a:ext>
            </a:extLst>
          </p:cNvPr>
          <p:cNvCxnSpPr>
            <a:cxnSpLocks/>
            <a:stCxn id="38" idx="3"/>
            <a:endCxn id="8" idx="1"/>
          </p:cNvCxnSpPr>
          <p:nvPr/>
        </p:nvCxnSpPr>
        <p:spPr>
          <a:xfrm flipV="1">
            <a:off x="5629731" y="3471347"/>
            <a:ext cx="904952" cy="1256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04531DD-99F2-4790-9764-C3085278927D}"/>
              </a:ext>
            </a:extLst>
          </p:cNvPr>
          <p:cNvSpPr txBox="1"/>
          <p:nvPr/>
        </p:nvSpPr>
        <p:spPr>
          <a:xfrm>
            <a:off x="6546943" y="4781917"/>
            <a:ext cx="2061276" cy="215444"/>
          </a:xfrm>
          <a:prstGeom prst="rect">
            <a:avLst/>
          </a:prstGeom>
          <a:noFill/>
          <a:ln>
            <a:solidFill>
              <a:schemeClr val="tx1"/>
            </a:solidFill>
          </a:ln>
        </p:spPr>
        <p:txBody>
          <a:bodyPr wrap="square" rtlCol="0">
            <a:spAutoFit/>
          </a:bodyPr>
          <a:lstStyle/>
          <a:p>
            <a:pPr algn="ctr"/>
            <a:r>
              <a:rPr lang="en-US" sz="800" dirty="0"/>
              <a:t>METADATA_PRIVILEGE_COMBINED</a:t>
            </a:r>
          </a:p>
        </p:txBody>
      </p:sp>
      <p:cxnSp>
        <p:nvCxnSpPr>
          <p:cNvPr id="3" name="Connector: Elbow 2">
            <a:extLst>
              <a:ext uri="{FF2B5EF4-FFF2-40B4-BE49-F238E27FC236}">
                <a16:creationId xmlns:a16="http://schemas.microsoft.com/office/drawing/2014/main" id="{C80D671F-6487-4DAB-8EA6-A4B6B5D8A86B}"/>
              </a:ext>
            </a:extLst>
          </p:cNvPr>
          <p:cNvCxnSpPr>
            <a:stCxn id="8" idx="3"/>
            <a:endCxn id="35" idx="3"/>
          </p:cNvCxnSpPr>
          <p:nvPr/>
        </p:nvCxnSpPr>
        <p:spPr>
          <a:xfrm>
            <a:off x="8549663" y="3471347"/>
            <a:ext cx="58556" cy="1418292"/>
          </a:xfrm>
          <a:prstGeom prst="bentConnector3">
            <a:avLst>
              <a:gd name="adj1" fmla="val 490396"/>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itle 1">
            <a:extLst>
              <a:ext uri="{FF2B5EF4-FFF2-40B4-BE49-F238E27FC236}">
                <a16:creationId xmlns:a16="http://schemas.microsoft.com/office/drawing/2014/main" id="{CA154709-7DD3-41B4-9E38-5F2CC5A7D8E9}"/>
              </a:ext>
            </a:extLst>
          </p:cNvPr>
          <p:cNvSpPr>
            <a:spLocks noGrp="1"/>
          </p:cNvSpPr>
          <p:nvPr>
            <p:ph type="title"/>
          </p:nvPr>
        </p:nvSpPr>
        <p:spPr>
          <a:xfrm>
            <a:off x="1466028" y="100535"/>
            <a:ext cx="7594342" cy="523875"/>
          </a:xfrm>
        </p:spPr>
        <p:txBody>
          <a:bodyPr/>
          <a:lstStyle/>
          <a:p>
            <a:r>
              <a:rPr lang="en-US" dirty="0"/>
              <a:t>KPImetrics “Metadata” Table Relationships</a:t>
            </a:r>
          </a:p>
        </p:txBody>
      </p:sp>
      <p:sp>
        <p:nvSpPr>
          <p:cNvPr id="41" name="TextBox 40">
            <a:extLst>
              <a:ext uri="{FF2B5EF4-FFF2-40B4-BE49-F238E27FC236}">
                <a16:creationId xmlns:a16="http://schemas.microsoft.com/office/drawing/2014/main" id="{DAC65CBA-05B5-4C67-87E1-8774BF1EF096}"/>
              </a:ext>
            </a:extLst>
          </p:cNvPr>
          <p:cNvSpPr txBox="1"/>
          <p:nvPr/>
        </p:nvSpPr>
        <p:spPr>
          <a:xfrm>
            <a:off x="6470621" y="1302293"/>
            <a:ext cx="2176706" cy="215444"/>
          </a:xfrm>
          <a:prstGeom prst="rect">
            <a:avLst/>
          </a:prstGeom>
          <a:noFill/>
          <a:ln>
            <a:solidFill>
              <a:schemeClr val="tx1"/>
            </a:solidFill>
          </a:ln>
        </p:spPr>
        <p:txBody>
          <a:bodyPr wrap="square" rtlCol="0">
            <a:spAutoFit/>
          </a:bodyPr>
          <a:lstStyle/>
          <a:p>
            <a:r>
              <a:rPr lang="en-US" sz="800" b="1" u="sng" dirty="0"/>
              <a:t>Database Native Procedures/Functions</a:t>
            </a:r>
          </a:p>
        </p:txBody>
      </p:sp>
      <p:sp>
        <p:nvSpPr>
          <p:cNvPr id="43" name="TextBox 42">
            <a:extLst>
              <a:ext uri="{FF2B5EF4-FFF2-40B4-BE49-F238E27FC236}">
                <a16:creationId xmlns:a16="http://schemas.microsoft.com/office/drawing/2014/main" id="{FB9B011E-5BCA-45C0-B547-449C7EC2174A}"/>
              </a:ext>
            </a:extLst>
          </p:cNvPr>
          <p:cNvSpPr txBox="1"/>
          <p:nvPr/>
        </p:nvSpPr>
        <p:spPr>
          <a:xfrm>
            <a:off x="6470621" y="1545387"/>
            <a:ext cx="2225357" cy="215444"/>
          </a:xfrm>
          <a:prstGeom prst="rect">
            <a:avLst/>
          </a:prstGeom>
          <a:noFill/>
          <a:ln>
            <a:solidFill>
              <a:schemeClr val="tx1"/>
            </a:solidFill>
          </a:ln>
        </p:spPr>
        <p:txBody>
          <a:bodyPr wrap="square" rtlCol="0">
            <a:spAutoFit/>
          </a:bodyPr>
          <a:lstStyle/>
          <a:p>
            <a:r>
              <a:rPr lang="en-US" sz="800" dirty="0"/>
              <a:t>F_GET_PARTITION_RANGE (</a:t>
            </a:r>
            <a:r>
              <a:rPr lang="en-US" sz="800" dirty="0" err="1"/>
              <a:t>sqlserver</a:t>
            </a:r>
            <a:r>
              <a:rPr lang="en-US" sz="800" dirty="0"/>
              <a:t>)</a:t>
            </a:r>
          </a:p>
        </p:txBody>
      </p:sp>
      <p:sp>
        <p:nvSpPr>
          <p:cNvPr id="44" name="TextBox 43">
            <a:extLst>
              <a:ext uri="{FF2B5EF4-FFF2-40B4-BE49-F238E27FC236}">
                <a16:creationId xmlns:a16="http://schemas.microsoft.com/office/drawing/2014/main" id="{F143E923-EE50-4F04-880D-2CCA58FA26B4}"/>
              </a:ext>
            </a:extLst>
          </p:cNvPr>
          <p:cNvSpPr txBox="1"/>
          <p:nvPr/>
        </p:nvSpPr>
        <p:spPr>
          <a:xfrm>
            <a:off x="6470621" y="1798969"/>
            <a:ext cx="2225357" cy="215444"/>
          </a:xfrm>
          <a:prstGeom prst="rect">
            <a:avLst/>
          </a:prstGeom>
          <a:noFill/>
          <a:ln>
            <a:solidFill>
              <a:schemeClr val="tx1"/>
            </a:solidFill>
          </a:ln>
        </p:spPr>
        <p:txBody>
          <a:bodyPr wrap="square" rtlCol="0">
            <a:spAutoFit/>
          </a:bodyPr>
          <a:lstStyle/>
          <a:p>
            <a:r>
              <a:rPr lang="en-US" sz="800" dirty="0"/>
              <a:t>F_GET_PARTITION_NUM (oracle/</a:t>
            </a:r>
            <a:r>
              <a:rPr lang="en-US" sz="800" dirty="0" err="1"/>
              <a:t>sqlserver</a:t>
            </a:r>
            <a:r>
              <a:rPr lang="en-US" sz="800" dirty="0"/>
              <a:t>)</a:t>
            </a:r>
          </a:p>
        </p:txBody>
      </p:sp>
    </p:spTree>
    <p:extLst>
      <p:ext uri="{BB962C8B-B14F-4D97-AF65-F5344CB8AC3E}">
        <p14:creationId xmlns:p14="http://schemas.microsoft.com/office/powerpoint/2010/main" val="2189667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732C-1395-474C-90DD-EF08C8B9ADB7}"/>
              </a:ext>
            </a:extLst>
          </p:cNvPr>
          <p:cNvSpPr>
            <a:spLocks noGrp="1"/>
          </p:cNvSpPr>
          <p:nvPr>
            <p:ph type="title"/>
          </p:nvPr>
        </p:nvSpPr>
        <p:spPr/>
        <p:txBody>
          <a:bodyPr/>
          <a:lstStyle/>
          <a:p>
            <a:r>
              <a:rPr lang="en-US" dirty="0"/>
              <a:t>Metadata Partitioning Strategy </a:t>
            </a:r>
            <a:r>
              <a:rPr lang="en-US" sz="2400" dirty="0"/>
              <a:t>(w/leap year)</a:t>
            </a:r>
            <a:endParaRPr lang="en-US" dirty="0"/>
          </a:p>
        </p:txBody>
      </p:sp>
      <p:sp>
        <p:nvSpPr>
          <p:cNvPr id="4" name="TextBox 3">
            <a:extLst>
              <a:ext uri="{FF2B5EF4-FFF2-40B4-BE49-F238E27FC236}">
                <a16:creationId xmlns:a16="http://schemas.microsoft.com/office/drawing/2014/main" id="{1B8384EC-BBA0-4B87-9160-612F586B4A6E}"/>
              </a:ext>
            </a:extLst>
          </p:cNvPr>
          <p:cNvSpPr txBox="1"/>
          <p:nvPr/>
        </p:nvSpPr>
        <p:spPr>
          <a:xfrm>
            <a:off x="161527" y="1686251"/>
            <a:ext cx="2231474" cy="215444"/>
          </a:xfrm>
          <a:prstGeom prst="rect">
            <a:avLst/>
          </a:prstGeom>
          <a:noFill/>
          <a:ln>
            <a:solidFill>
              <a:schemeClr val="tx1"/>
            </a:solidFill>
          </a:ln>
        </p:spPr>
        <p:txBody>
          <a:bodyPr wrap="square" rtlCol="0">
            <a:spAutoFit/>
          </a:bodyPr>
          <a:lstStyle/>
          <a:p>
            <a:pPr algn="ctr"/>
            <a:r>
              <a:rPr lang="en-US" sz="800" dirty="0"/>
              <a:t>METADATA_ALL_PRIVILEGES</a:t>
            </a:r>
          </a:p>
        </p:txBody>
      </p:sp>
      <p:sp>
        <p:nvSpPr>
          <p:cNvPr id="5" name="TextBox 4">
            <a:extLst>
              <a:ext uri="{FF2B5EF4-FFF2-40B4-BE49-F238E27FC236}">
                <a16:creationId xmlns:a16="http://schemas.microsoft.com/office/drawing/2014/main" id="{9C260184-C13F-4030-9BDF-9CB54A39DF0F}"/>
              </a:ext>
            </a:extLst>
          </p:cNvPr>
          <p:cNvSpPr txBox="1"/>
          <p:nvPr/>
        </p:nvSpPr>
        <p:spPr>
          <a:xfrm>
            <a:off x="161527" y="1455418"/>
            <a:ext cx="2231474" cy="215444"/>
          </a:xfrm>
          <a:prstGeom prst="rect">
            <a:avLst/>
          </a:prstGeom>
          <a:noFill/>
          <a:ln>
            <a:solidFill>
              <a:schemeClr val="tx1"/>
            </a:solidFill>
          </a:ln>
        </p:spPr>
        <p:txBody>
          <a:bodyPr wrap="square" rtlCol="0">
            <a:spAutoFit/>
          </a:bodyPr>
          <a:lstStyle/>
          <a:p>
            <a:pPr algn="ctr"/>
            <a:r>
              <a:rPr lang="en-US" sz="800" dirty="0"/>
              <a:t>METADATA_ALL_RESOURCES</a:t>
            </a:r>
          </a:p>
        </p:txBody>
      </p:sp>
      <p:sp>
        <p:nvSpPr>
          <p:cNvPr id="6" name="TextBox 5">
            <a:extLst>
              <a:ext uri="{FF2B5EF4-FFF2-40B4-BE49-F238E27FC236}">
                <a16:creationId xmlns:a16="http://schemas.microsoft.com/office/drawing/2014/main" id="{48172EC0-FCC1-42DA-8118-92A9ECC934AA}"/>
              </a:ext>
            </a:extLst>
          </p:cNvPr>
          <p:cNvSpPr txBox="1"/>
          <p:nvPr/>
        </p:nvSpPr>
        <p:spPr>
          <a:xfrm>
            <a:off x="161528" y="1224585"/>
            <a:ext cx="2231474" cy="215444"/>
          </a:xfrm>
          <a:prstGeom prst="rect">
            <a:avLst/>
          </a:prstGeom>
          <a:noFill/>
          <a:ln>
            <a:solidFill>
              <a:schemeClr val="tx1"/>
            </a:solidFill>
          </a:ln>
        </p:spPr>
        <p:txBody>
          <a:bodyPr wrap="square" rtlCol="0">
            <a:spAutoFit/>
          </a:bodyPr>
          <a:lstStyle/>
          <a:p>
            <a:r>
              <a:rPr lang="en-US" sz="800" b="1" u="sng" dirty="0"/>
              <a:t>Lookup Tables (no partitioning)</a:t>
            </a:r>
          </a:p>
        </p:txBody>
      </p:sp>
      <p:sp>
        <p:nvSpPr>
          <p:cNvPr id="7" name="TextBox 6">
            <a:extLst>
              <a:ext uri="{FF2B5EF4-FFF2-40B4-BE49-F238E27FC236}">
                <a16:creationId xmlns:a16="http://schemas.microsoft.com/office/drawing/2014/main" id="{33C40B85-30CA-47F9-9EF0-4273F0764213}"/>
              </a:ext>
            </a:extLst>
          </p:cNvPr>
          <p:cNvSpPr txBox="1"/>
          <p:nvPr/>
        </p:nvSpPr>
        <p:spPr>
          <a:xfrm>
            <a:off x="161526" y="2263332"/>
            <a:ext cx="2231473" cy="215444"/>
          </a:xfrm>
          <a:prstGeom prst="rect">
            <a:avLst/>
          </a:prstGeom>
          <a:noFill/>
          <a:ln>
            <a:solidFill>
              <a:schemeClr val="tx1"/>
            </a:solidFill>
          </a:ln>
        </p:spPr>
        <p:txBody>
          <a:bodyPr wrap="square" rtlCol="0">
            <a:spAutoFit/>
          </a:bodyPr>
          <a:lstStyle/>
          <a:p>
            <a:pPr algn="ctr"/>
            <a:r>
              <a:rPr lang="en-US" sz="800" dirty="0"/>
              <a:t>METADATA_PRIVILEGES_COMBINED</a:t>
            </a:r>
          </a:p>
        </p:txBody>
      </p:sp>
      <p:sp>
        <p:nvSpPr>
          <p:cNvPr id="8" name="TextBox 7">
            <a:extLst>
              <a:ext uri="{FF2B5EF4-FFF2-40B4-BE49-F238E27FC236}">
                <a16:creationId xmlns:a16="http://schemas.microsoft.com/office/drawing/2014/main" id="{7E218AF6-F595-4676-AFD1-4D64BA2781B3}"/>
              </a:ext>
            </a:extLst>
          </p:cNvPr>
          <p:cNvSpPr txBox="1"/>
          <p:nvPr/>
        </p:nvSpPr>
        <p:spPr>
          <a:xfrm>
            <a:off x="161527" y="2032500"/>
            <a:ext cx="2231473" cy="215444"/>
          </a:xfrm>
          <a:prstGeom prst="rect">
            <a:avLst/>
          </a:prstGeom>
          <a:noFill/>
          <a:ln>
            <a:solidFill>
              <a:schemeClr val="tx1"/>
            </a:solidFill>
          </a:ln>
        </p:spPr>
        <p:txBody>
          <a:bodyPr wrap="square" rtlCol="0">
            <a:spAutoFit/>
          </a:bodyPr>
          <a:lstStyle/>
          <a:p>
            <a:r>
              <a:rPr lang="en-US" sz="800" b="1" u="sng" dirty="0"/>
              <a:t>Staging Tables (no partitioning)</a:t>
            </a:r>
          </a:p>
        </p:txBody>
      </p:sp>
      <p:sp>
        <p:nvSpPr>
          <p:cNvPr id="11" name="TextBox 10">
            <a:extLst>
              <a:ext uri="{FF2B5EF4-FFF2-40B4-BE49-F238E27FC236}">
                <a16:creationId xmlns:a16="http://schemas.microsoft.com/office/drawing/2014/main" id="{611B766D-2CCC-4ECF-A139-D4CED79DB2C5}"/>
              </a:ext>
            </a:extLst>
          </p:cNvPr>
          <p:cNvSpPr txBox="1"/>
          <p:nvPr/>
        </p:nvSpPr>
        <p:spPr>
          <a:xfrm>
            <a:off x="2491907" y="1211312"/>
            <a:ext cx="2231474" cy="215444"/>
          </a:xfrm>
          <a:prstGeom prst="rect">
            <a:avLst/>
          </a:prstGeom>
          <a:noFill/>
          <a:ln>
            <a:solidFill>
              <a:schemeClr val="tx1"/>
            </a:solidFill>
          </a:ln>
        </p:spPr>
        <p:txBody>
          <a:bodyPr wrap="square" rtlCol="0">
            <a:spAutoFit/>
          </a:bodyPr>
          <a:lstStyle/>
          <a:p>
            <a:r>
              <a:rPr lang="en-US" sz="800" b="1" u="sng" dirty="0"/>
              <a:t>Partitioned Tables</a:t>
            </a:r>
          </a:p>
        </p:txBody>
      </p:sp>
      <p:sp>
        <p:nvSpPr>
          <p:cNvPr id="24" name="TextBox 23">
            <a:extLst>
              <a:ext uri="{FF2B5EF4-FFF2-40B4-BE49-F238E27FC236}">
                <a16:creationId xmlns:a16="http://schemas.microsoft.com/office/drawing/2014/main" id="{096A05B2-485B-4930-9FF2-B7D72C445B62}"/>
              </a:ext>
            </a:extLst>
          </p:cNvPr>
          <p:cNvSpPr txBox="1"/>
          <p:nvPr/>
        </p:nvSpPr>
        <p:spPr>
          <a:xfrm>
            <a:off x="2488136" y="1452418"/>
            <a:ext cx="2235245" cy="215444"/>
          </a:xfrm>
          <a:prstGeom prst="rect">
            <a:avLst/>
          </a:prstGeom>
          <a:noFill/>
          <a:ln>
            <a:solidFill>
              <a:schemeClr val="tx1"/>
            </a:solidFill>
          </a:ln>
        </p:spPr>
        <p:txBody>
          <a:bodyPr wrap="square" rtlCol="0">
            <a:spAutoFit/>
          </a:bodyPr>
          <a:lstStyle/>
          <a:p>
            <a:r>
              <a:rPr lang="en-US" sz="800" dirty="0"/>
              <a:t>METADATA_ALL_USERS_GROUPS</a:t>
            </a:r>
          </a:p>
        </p:txBody>
      </p:sp>
      <p:grpSp>
        <p:nvGrpSpPr>
          <p:cNvPr id="44" name="Group 43">
            <a:extLst>
              <a:ext uri="{FF2B5EF4-FFF2-40B4-BE49-F238E27FC236}">
                <a16:creationId xmlns:a16="http://schemas.microsoft.com/office/drawing/2014/main" id="{CD269FC3-D4BC-4DD7-A530-B23C5F71958B}"/>
              </a:ext>
            </a:extLst>
          </p:cNvPr>
          <p:cNvGrpSpPr/>
          <p:nvPr/>
        </p:nvGrpSpPr>
        <p:grpSpPr>
          <a:xfrm>
            <a:off x="4722807" y="1442019"/>
            <a:ext cx="4317956" cy="214908"/>
            <a:chOff x="6316379" y="1927461"/>
            <a:chExt cx="5757275" cy="286544"/>
          </a:xfrm>
        </p:grpSpPr>
        <p:sp>
          <p:nvSpPr>
            <p:cNvPr id="26" name="TextBox 25">
              <a:extLst>
                <a:ext uri="{FF2B5EF4-FFF2-40B4-BE49-F238E27FC236}">
                  <a16:creationId xmlns:a16="http://schemas.microsoft.com/office/drawing/2014/main" id="{518C1F4A-B9C8-4D40-A25D-263A4D7CB421}"/>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 name="TextBox 26">
              <a:extLst>
                <a:ext uri="{FF2B5EF4-FFF2-40B4-BE49-F238E27FC236}">
                  <a16:creationId xmlns:a16="http://schemas.microsoft.com/office/drawing/2014/main" id="{F69492AE-2AB2-41EE-9AC7-F161C7D1D7E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 name="TextBox 27">
              <a:extLst>
                <a:ext uri="{FF2B5EF4-FFF2-40B4-BE49-F238E27FC236}">
                  <a16:creationId xmlns:a16="http://schemas.microsoft.com/office/drawing/2014/main" id="{B11F3134-C5AF-4734-9286-13373E553FD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9" name="TextBox 28">
              <a:extLst>
                <a:ext uri="{FF2B5EF4-FFF2-40B4-BE49-F238E27FC236}">
                  <a16:creationId xmlns:a16="http://schemas.microsoft.com/office/drawing/2014/main" id="{18042F7E-7464-4673-A042-D568FC6BD9C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 name="TextBox 29">
              <a:extLst>
                <a:ext uri="{FF2B5EF4-FFF2-40B4-BE49-F238E27FC236}">
                  <a16:creationId xmlns:a16="http://schemas.microsoft.com/office/drawing/2014/main" id="{29FF5668-C0BA-4FC1-8523-9C3EEB0218AC}"/>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1" name="TextBox 30">
              <a:extLst>
                <a:ext uri="{FF2B5EF4-FFF2-40B4-BE49-F238E27FC236}">
                  <a16:creationId xmlns:a16="http://schemas.microsoft.com/office/drawing/2014/main" id="{150165A5-5201-4C11-A641-9EA2A638ABC1}"/>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 name="TextBox 31">
              <a:extLst>
                <a:ext uri="{FF2B5EF4-FFF2-40B4-BE49-F238E27FC236}">
                  <a16:creationId xmlns:a16="http://schemas.microsoft.com/office/drawing/2014/main" id="{FA5BB425-7331-4311-897B-3FB5E15D94D8}"/>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3" name="TextBox 32">
              <a:extLst>
                <a:ext uri="{FF2B5EF4-FFF2-40B4-BE49-F238E27FC236}">
                  <a16:creationId xmlns:a16="http://schemas.microsoft.com/office/drawing/2014/main" id="{9288EDDE-23D3-4A20-8932-0C406402712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 name="TextBox 33">
              <a:extLst>
                <a:ext uri="{FF2B5EF4-FFF2-40B4-BE49-F238E27FC236}">
                  <a16:creationId xmlns:a16="http://schemas.microsoft.com/office/drawing/2014/main" id="{A5B442D2-4F9D-446A-8DD3-479825BFA93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 name="TextBox 34">
              <a:extLst>
                <a:ext uri="{FF2B5EF4-FFF2-40B4-BE49-F238E27FC236}">
                  <a16:creationId xmlns:a16="http://schemas.microsoft.com/office/drawing/2014/main" id="{AE69E088-1FFA-46AD-A45E-4C69CF5996F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6" name="TextBox 35">
              <a:extLst>
                <a:ext uri="{FF2B5EF4-FFF2-40B4-BE49-F238E27FC236}">
                  <a16:creationId xmlns:a16="http://schemas.microsoft.com/office/drawing/2014/main" id="{C1628D4C-95C3-4801-BDD4-C63354EA0DC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 name="TextBox 36">
              <a:extLst>
                <a:ext uri="{FF2B5EF4-FFF2-40B4-BE49-F238E27FC236}">
                  <a16:creationId xmlns:a16="http://schemas.microsoft.com/office/drawing/2014/main" id="{EB7397A8-7618-4FA1-830A-ADFB8F665561}"/>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8" name="TextBox 37">
              <a:extLst>
                <a:ext uri="{FF2B5EF4-FFF2-40B4-BE49-F238E27FC236}">
                  <a16:creationId xmlns:a16="http://schemas.microsoft.com/office/drawing/2014/main" id="{27DD2AB0-A2D0-48BC-9693-1FBBBCD6F1FE}"/>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 name="TextBox 38">
              <a:extLst>
                <a:ext uri="{FF2B5EF4-FFF2-40B4-BE49-F238E27FC236}">
                  <a16:creationId xmlns:a16="http://schemas.microsoft.com/office/drawing/2014/main" id="{82143048-59F5-4E8F-AE6D-23C4D2F5B35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0" name="TextBox 39">
              <a:extLst>
                <a:ext uri="{FF2B5EF4-FFF2-40B4-BE49-F238E27FC236}">
                  <a16:creationId xmlns:a16="http://schemas.microsoft.com/office/drawing/2014/main" id="{26F91E5A-029F-40BD-A2CF-E2699F5BDB4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41" name="TextBox 40">
            <a:extLst>
              <a:ext uri="{FF2B5EF4-FFF2-40B4-BE49-F238E27FC236}">
                <a16:creationId xmlns:a16="http://schemas.microsoft.com/office/drawing/2014/main" id="{99E366E3-90EF-4736-99D5-A690BCB61B52}"/>
              </a:ext>
            </a:extLst>
          </p:cNvPr>
          <p:cNvSpPr txBox="1"/>
          <p:nvPr/>
        </p:nvSpPr>
        <p:spPr>
          <a:xfrm>
            <a:off x="4722806" y="1224586"/>
            <a:ext cx="4306862" cy="200055"/>
          </a:xfrm>
          <a:prstGeom prst="rect">
            <a:avLst/>
          </a:prstGeom>
          <a:noFill/>
          <a:ln>
            <a:solidFill>
              <a:schemeClr val="tx1"/>
            </a:solidFill>
          </a:ln>
        </p:spPr>
        <p:txBody>
          <a:bodyPr wrap="square" rtlCol="0">
            <a:spAutoFit/>
          </a:bodyPr>
          <a:lstStyle/>
          <a:p>
            <a:r>
              <a:rPr lang="en-US" sz="700" dirty="0"/>
              <a:t>1/1                 2/29       3/1                  5/1               7/1               9/1                11/1            12/30     12/31      </a:t>
            </a:r>
          </a:p>
        </p:txBody>
      </p:sp>
      <p:sp>
        <p:nvSpPr>
          <p:cNvPr id="42" name="TextBox 41">
            <a:extLst>
              <a:ext uri="{FF2B5EF4-FFF2-40B4-BE49-F238E27FC236}">
                <a16:creationId xmlns:a16="http://schemas.microsoft.com/office/drawing/2014/main" id="{B3385B39-D1BF-40F6-ABA7-2F540B7331D3}"/>
              </a:ext>
            </a:extLst>
          </p:cNvPr>
          <p:cNvSpPr txBox="1"/>
          <p:nvPr/>
        </p:nvSpPr>
        <p:spPr>
          <a:xfrm>
            <a:off x="4722807" y="1015105"/>
            <a:ext cx="916918" cy="200055"/>
          </a:xfrm>
          <a:prstGeom prst="rect">
            <a:avLst/>
          </a:prstGeom>
          <a:noFill/>
          <a:ln>
            <a:solidFill>
              <a:schemeClr val="tx1"/>
            </a:solidFill>
          </a:ln>
        </p:spPr>
        <p:txBody>
          <a:bodyPr wrap="square" rtlCol="0">
            <a:spAutoFit/>
          </a:bodyPr>
          <a:lstStyle/>
          <a:p>
            <a:pPr algn="ctr"/>
            <a:r>
              <a:rPr lang="en-US" sz="700" dirty="0"/>
              <a:t>2020 (leap year)</a:t>
            </a:r>
          </a:p>
        </p:txBody>
      </p:sp>
      <p:sp>
        <p:nvSpPr>
          <p:cNvPr id="13" name="TextBox 12">
            <a:extLst>
              <a:ext uri="{FF2B5EF4-FFF2-40B4-BE49-F238E27FC236}">
                <a16:creationId xmlns:a16="http://schemas.microsoft.com/office/drawing/2014/main" id="{324FF6FC-228C-4A67-9D1B-999FF18A9BF8}"/>
              </a:ext>
            </a:extLst>
          </p:cNvPr>
          <p:cNvSpPr txBox="1"/>
          <p:nvPr/>
        </p:nvSpPr>
        <p:spPr>
          <a:xfrm>
            <a:off x="2495673" y="2214074"/>
            <a:ext cx="2227708" cy="215444"/>
          </a:xfrm>
          <a:prstGeom prst="rect">
            <a:avLst/>
          </a:prstGeom>
          <a:noFill/>
          <a:ln>
            <a:solidFill>
              <a:schemeClr val="tx1"/>
            </a:solidFill>
          </a:ln>
        </p:spPr>
        <p:txBody>
          <a:bodyPr wrap="square" rtlCol="0">
            <a:spAutoFit/>
          </a:bodyPr>
          <a:lstStyle/>
          <a:p>
            <a:r>
              <a:rPr lang="en-US" sz="800" dirty="0"/>
              <a:t>METADATA_CONST_LAYERS</a:t>
            </a:r>
          </a:p>
        </p:txBody>
      </p:sp>
      <p:sp>
        <p:nvSpPr>
          <p:cNvPr id="15" name="TextBox 14">
            <a:extLst>
              <a:ext uri="{FF2B5EF4-FFF2-40B4-BE49-F238E27FC236}">
                <a16:creationId xmlns:a16="http://schemas.microsoft.com/office/drawing/2014/main" id="{2EB9139B-D6AF-409F-9859-9D1889991C5E}"/>
              </a:ext>
            </a:extLst>
          </p:cNvPr>
          <p:cNvSpPr txBox="1"/>
          <p:nvPr/>
        </p:nvSpPr>
        <p:spPr>
          <a:xfrm>
            <a:off x="2491907" y="1965533"/>
            <a:ext cx="2231474" cy="215444"/>
          </a:xfrm>
          <a:prstGeom prst="rect">
            <a:avLst/>
          </a:prstGeom>
          <a:noFill/>
          <a:ln>
            <a:solidFill>
              <a:schemeClr val="tx1"/>
            </a:solidFill>
          </a:ln>
        </p:spPr>
        <p:txBody>
          <a:bodyPr wrap="square" rtlCol="0">
            <a:spAutoFit/>
          </a:bodyPr>
          <a:lstStyle/>
          <a:p>
            <a:r>
              <a:rPr lang="en-US" sz="800" dirty="0"/>
              <a:t>METADATA_CONST_PATHS</a:t>
            </a:r>
          </a:p>
        </p:txBody>
      </p:sp>
      <p:sp>
        <p:nvSpPr>
          <p:cNvPr id="12" name="TextBox 11">
            <a:extLst>
              <a:ext uri="{FF2B5EF4-FFF2-40B4-BE49-F238E27FC236}">
                <a16:creationId xmlns:a16="http://schemas.microsoft.com/office/drawing/2014/main" id="{4964FD76-24A8-4F5B-B27A-977C7FF8A53C}"/>
              </a:ext>
            </a:extLst>
          </p:cNvPr>
          <p:cNvSpPr txBox="1"/>
          <p:nvPr/>
        </p:nvSpPr>
        <p:spPr>
          <a:xfrm>
            <a:off x="2491907" y="1712450"/>
            <a:ext cx="2231474" cy="215444"/>
          </a:xfrm>
          <a:prstGeom prst="rect">
            <a:avLst/>
          </a:prstGeom>
          <a:noFill/>
          <a:ln>
            <a:solidFill>
              <a:schemeClr val="tx1"/>
            </a:solidFill>
          </a:ln>
        </p:spPr>
        <p:txBody>
          <a:bodyPr wrap="square" rtlCol="0">
            <a:spAutoFit/>
          </a:bodyPr>
          <a:lstStyle/>
          <a:p>
            <a:r>
              <a:rPr lang="en-US" sz="800" dirty="0"/>
              <a:t>METADATA_CONST_NAME</a:t>
            </a:r>
          </a:p>
        </p:txBody>
      </p:sp>
      <p:sp>
        <p:nvSpPr>
          <p:cNvPr id="14" name="TextBox 13">
            <a:extLst>
              <a:ext uri="{FF2B5EF4-FFF2-40B4-BE49-F238E27FC236}">
                <a16:creationId xmlns:a16="http://schemas.microsoft.com/office/drawing/2014/main" id="{5F7ADF84-BA71-4277-AB15-3F2A8C96FC41}"/>
              </a:ext>
            </a:extLst>
          </p:cNvPr>
          <p:cNvSpPr txBox="1"/>
          <p:nvPr/>
        </p:nvSpPr>
        <p:spPr>
          <a:xfrm>
            <a:off x="2491907" y="2456872"/>
            <a:ext cx="2231474" cy="215444"/>
          </a:xfrm>
          <a:prstGeom prst="rect">
            <a:avLst/>
          </a:prstGeom>
          <a:noFill/>
          <a:ln>
            <a:solidFill>
              <a:schemeClr val="tx1"/>
            </a:solidFill>
          </a:ln>
        </p:spPr>
        <p:txBody>
          <a:bodyPr wrap="square" rtlCol="0">
            <a:spAutoFit/>
          </a:bodyPr>
          <a:lstStyle/>
          <a:p>
            <a:r>
              <a:rPr lang="en-US" sz="800" dirty="0"/>
              <a:t>METADATA_CONST_VALIDATE</a:t>
            </a:r>
          </a:p>
        </p:txBody>
      </p:sp>
      <p:sp>
        <p:nvSpPr>
          <p:cNvPr id="18" name="TextBox 17">
            <a:extLst>
              <a:ext uri="{FF2B5EF4-FFF2-40B4-BE49-F238E27FC236}">
                <a16:creationId xmlns:a16="http://schemas.microsoft.com/office/drawing/2014/main" id="{B127BF10-5033-4A90-8E0A-D2336C80AF72}"/>
              </a:ext>
            </a:extLst>
          </p:cNvPr>
          <p:cNvSpPr txBox="1"/>
          <p:nvPr/>
        </p:nvSpPr>
        <p:spPr>
          <a:xfrm>
            <a:off x="2495673" y="2702751"/>
            <a:ext cx="2227708" cy="215444"/>
          </a:xfrm>
          <a:prstGeom prst="rect">
            <a:avLst/>
          </a:prstGeom>
          <a:noFill/>
          <a:ln>
            <a:solidFill>
              <a:schemeClr val="tx1"/>
            </a:solidFill>
          </a:ln>
        </p:spPr>
        <p:txBody>
          <a:bodyPr wrap="square" rtlCol="0">
            <a:spAutoFit/>
          </a:bodyPr>
          <a:lstStyle/>
          <a:p>
            <a:r>
              <a:rPr lang="en-US" sz="800" dirty="0"/>
              <a:t>METADATA_DATASOURCE</a:t>
            </a:r>
          </a:p>
        </p:txBody>
      </p:sp>
      <p:sp>
        <p:nvSpPr>
          <p:cNvPr id="20" name="TextBox 19">
            <a:extLst>
              <a:ext uri="{FF2B5EF4-FFF2-40B4-BE49-F238E27FC236}">
                <a16:creationId xmlns:a16="http://schemas.microsoft.com/office/drawing/2014/main" id="{EBC03E39-BD5A-456E-A726-1DABB4E9C707}"/>
              </a:ext>
            </a:extLst>
          </p:cNvPr>
          <p:cNvSpPr txBox="1"/>
          <p:nvPr/>
        </p:nvSpPr>
        <p:spPr>
          <a:xfrm>
            <a:off x="2488136" y="2961788"/>
            <a:ext cx="2235245" cy="215444"/>
          </a:xfrm>
          <a:prstGeom prst="rect">
            <a:avLst/>
          </a:prstGeom>
          <a:noFill/>
          <a:ln>
            <a:solidFill>
              <a:schemeClr val="tx1"/>
            </a:solidFill>
          </a:ln>
        </p:spPr>
        <p:txBody>
          <a:bodyPr wrap="square" rtlCol="0">
            <a:spAutoFit/>
          </a:bodyPr>
          <a:lstStyle/>
          <a:p>
            <a:r>
              <a:rPr lang="en-US" sz="800" dirty="0"/>
              <a:t>METADATA_RESOURCE</a:t>
            </a:r>
          </a:p>
        </p:txBody>
      </p:sp>
      <p:sp>
        <p:nvSpPr>
          <p:cNvPr id="23" name="TextBox 22">
            <a:extLst>
              <a:ext uri="{FF2B5EF4-FFF2-40B4-BE49-F238E27FC236}">
                <a16:creationId xmlns:a16="http://schemas.microsoft.com/office/drawing/2014/main" id="{E7EE698D-25EB-46C0-85AF-5B7498E21F6B}"/>
              </a:ext>
            </a:extLst>
          </p:cNvPr>
          <p:cNvSpPr txBox="1"/>
          <p:nvPr/>
        </p:nvSpPr>
        <p:spPr>
          <a:xfrm>
            <a:off x="2488136" y="3214718"/>
            <a:ext cx="2235245" cy="215444"/>
          </a:xfrm>
          <a:prstGeom prst="rect">
            <a:avLst/>
          </a:prstGeom>
          <a:noFill/>
          <a:ln>
            <a:solidFill>
              <a:schemeClr val="tx1"/>
            </a:solidFill>
          </a:ln>
        </p:spPr>
        <p:txBody>
          <a:bodyPr wrap="square" rtlCol="0">
            <a:spAutoFit/>
          </a:bodyPr>
          <a:lstStyle/>
          <a:p>
            <a:r>
              <a:rPr lang="en-US" sz="800" dirty="0"/>
              <a:t>METADATA_RESOURCE_COLUMN</a:t>
            </a:r>
          </a:p>
        </p:txBody>
      </p:sp>
      <p:sp>
        <p:nvSpPr>
          <p:cNvPr id="21" name="TextBox 20">
            <a:extLst>
              <a:ext uri="{FF2B5EF4-FFF2-40B4-BE49-F238E27FC236}">
                <a16:creationId xmlns:a16="http://schemas.microsoft.com/office/drawing/2014/main" id="{9ADB8873-9528-4111-A0F6-A4D20872D35C}"/>
              </a:ext>
            </a:extLst>
          </p:cNvPr>
          <p:cNvSpPr txBox="1"/>
          <p:nvPr/>
        </p:nvSpPr>
        <p:spPr>
          <a:xfrm>
            <a:off x="2495675" y="3474419"/>
            <a:ext cx="2227706" cy="215444"/>
          </a:xfrm>
          <a:prstGeom prst="rect">
            <a:avLst/>
          </a:prstGeom>
          <a:noFill/>
          <a:ln>
            <a:solidFill>
              <a:schemeClr val="tx1"/>
            </a:solidFill>
          </a:ln>
        </p:spPr>
        <p:txBody>
          <a:bodyPr wrap="square" rtlCol="0">
            <a:spAutoFit/>
          </a:bodyPr>
          <a:lstStyle/>
          <a:p>
            <a:r>
              <a:rPr lang="en-US" sz="800" dirty="0"/>
              <a:t>METADATA_RESOURCE_LINEAGE</a:t>
            </a:r>
          </a:p>
        </p:txBody>
      </p:sp>
      <p:sp>
        <p:nvSpPr>
          <p:cNvPr id="17" name="TextBox 16">
            <a:extLst>
              <a:ext uri="{FF2B5EF4-FFF2-40B4-BE49-F238E27FC236}">
                <a16:creationId xmlns:a16="http://schemas.microsoft.com/office/drawing/2014/main" id="{7B38DE6A-D8B3-4174-BD98-55DF287ACB2C}"/>
              </a:ext>
            </a:extLst>
          </p:cNvPr>
          <p:cNvSpPr txBox="1"/>
          <p:nvPr/>
        </p:nvSpPr>
        <p:spPr>
          <a:xfrm>
            <a:off x="2500268" y="3728687"/>
            <a:ext cx="2223113" cy="215444"/>
          </a:xfrm>
          <a:prstGeom prst="rect">
            <a:avLst/>
          </a:prstGeom>
          <a:noFill/>
          <a:ln>
            <a:solidFill>
              <a:schemeClr val="tx1"/>
            </a:solidFill>
          </a:ln>
        </p:spPr>
        <p:txBody>
          <a:bodyPr wrap="square" rtlCol="0">
            <a:spAutoFit/>
          </a:bodyPr>
          <a:lstStyle/>
          <a:p>
            <a:r>
              <a:rPr lang="en-US" sz="800" dirty="0"/>
              <a:t>METADATA_POLICY</a:t>
            </a:r>
          </a:p>
        </p:txBody>
      </p:sp>
      <p:sp>
        <p:nvSpPr>
          <p:cNvPr id="19" name="TextBox 18">
            <a:extLst>
              <a:ext uri="{FF2B5EF4-FFF2-40B4-BE49-F238E27FC236}">
                <a16:creationId xmlns:a16="http://schemas.microsoft.com/office/drawing/2014/main" id="{9C3DB7BF-5DED-4BCA-B75B-90A87FF551B8}"/>
              </a:ext>
            </a:extLst>
          </p:cNvPr>
          <p:cNvSpPr txBox="1"/>
          <p:nvPr/>
        </p:nvSpPr>
        <p:spPr>
          <a:xfrm>
            <a:off x="2488135" y="3990443"/>
            <a:ext cx="2235246" cy="215444"/>
          </a:xfrm>
          <a:prstGeom prst="rect">
            <a:avLst/>
          </a:prstGeom>
          <a:noFill/>
          <a:ln>
            <a:solidFill>
              <a:schemeClr val="tx1"/>
            </a:solidFill>
          </a:ln>
        </p:spPr>
        <p:txBody>
          <a:bodyPr wrap="square" rtlCol="0">
            <a:spAutoFit/>
          </a:bodyPr>
          <a:lstStyle/>
          <a:p>
            <a:r>
              <a:rPr lang="en-US" sz="800" dirty="0"/>
              <a:t>METADATA_POLICY_ASSIGNMNT</a:t>
            </a:r>
          </a:p>
        </p:txBody>
      </p:sp>
      <p:sp>
        <p:nvSpPr>
          <p:cNvPr id="16" name="TextBox 15">
            <a:extLst>
              <a:ext uri="{FF2B5EF4-FFF2-40B4-BE49-F238E27FC236}">
                <a16:creationId xmlns:a16="http://schemas.microsoft.com/office/drawing/2014/main" id="{35D9F951-2F43-4CAC-93F6-E4DB752FB107}"/>
              </a:ext>
            </a:extLst>
          </p:cNvPr>
          <p:cNvSpPr txBox="1"/>
          <p:nvPr/>
        </p:nvSpPr>
        <p:spPr>
          <a:xfrm>
            <a:off x="2495673" y="4257161"/>
            <a:ext cx="2227708" cy="215444"/>
          </a:xfrm>
          <a:prstGeom prst="rect">
            <a:avLst/>
          </a:prstGeom>
          <a:noFill/>
          <a:ln>
            <a:solidFill>
              <a:schemeClr val="tx1"/>
            </a:solidFill>
          </a:ln>
        </p:spPr>
        <p:txBody>
          <a:bodyPr wrap="square" rtlCol="0">
            <a:spAutoFit/>
          </a:bodyPr>
          <a:lstStyle/>
          <a:p>
            <a:r>
              <a:rPr lang="en-US" sz="800" dirty="0"/>
              <a:t>METADATA_NON_COMPLIANT</a:t>
            </a:r>
          </a:p>
        </p:txBody>
      </p:sp>
      <p:sp>
        <p:nvSpPr>
          <p:cNvPr id="22" name="TextBox 21">
            <a:extLst>
              <a:ext uri="{FF2B5EF4-FFF2-40B4-BE49-F238E27FC236}">
                <a16:creationId xmlns:a16="http://schemas.microsoft.com/office/drawing/2014/main" id="{197A86F1-3127-4119-B345-BAF6F55DB9E2}"/>
              </a:ext>
            </a:extLst>
          </p:cNvPr>
          <p:cNvSpPr txBox="1"/>
          <p:nvPr/>
        </p:nvSpPr>
        <p:spPr>
          <a:xfrm>
            <a:off x="2488135" y="4524785"/>
            <a:ext cx="2235246" cy="215444"/>
          </a:xfrm>
          <a:prstGeom prst="rect">
            <a:avLst/>
          </a:prstGeom>
          <a:noFill/>
          <a:ln>
            <a:solidFill>
              <a:schemeClr val="tx1"/>
            </a:solidFill>
          </a:ln>
        </p:spPr>
        <p:txBody>
          <a:bodyPr wrap="square" rtlCol="0">
            <a:spAutoFit/>
          </a:bodyPr>
          <a:lstStyle/>
          <a:p>
            <a:r>
              <a:rPr lang="en-US" sz="800" dirty="0"/>
              <a:t>METADATA_PRIVILEGE</a:t>
            </a:r>
          </a:p>
        </p:txBody>
      </p:sp>
      <p:sp>
        <p:nvSpPr>
          <p:cNvPr id="25" name="TextBox 24">
            <a:extLst>
              <a:ext uri="{FF2B5EF4-FFF2-40B4-BE49-F238E27FC236}">
                <a16:creationId xmlns:a16="http://schemas.microsoft.com/office/drawing/2014/main" id="{F3335E7A-B5F8-4DDA-96D4-D3DCF0363046}"/>
              </a:ext>
            </a:extLst>
          </p:cNvPr>
          <p:cNvSpPr txBox="1"/>
          <p:nvPr/>
        </p:nvSpPr>
        <p:spPr>
          <a:xfrm>
            <a:off x="2488136" y="4806722"/>
            <a:ext cx="2235245" cy="215444"/>
          </a:xfrm>
          <a:prstGeom prst="rect">
            <a:avLst/>
          </a:prstGeom>
          <a:noFill/>
          <a:ln>
            <a:solidFill>
              <a:schemeClr val="tx1"/>
            </a:solidFill>
          </a:ln>
        </p:spPr>
        <p:txBody>
          <a:bodyPr wrap="square" rtlCol="0">
            <a:spAutoFit/>
          </a:bodyPr>
          <a:lstStyle/>
          <a:p>
            <a:r>
              <a:rPr lang="en-US" sz="800" dirty="0"/>
              <a:t>METADATA_PRIVILEGE_USER</a:t>
            </a:r>
          </a:p>
        </p:txBody>
      </p:sp>
      <p:grpSp>
        <p:nvGrpSpPr>
          <p:cNvPr id="263" name="Group 262">
            <a:extLst>
              <a:ext uri="{FF2B5EF4-FFF2-40B4-BE49-F238E27FC236}">
                <a16:creationId xmlns:a16="http://schemas.microsoft.com/office/drawing/2014/main" id="{66A90B25-35DA-4A34-934F-E570FA0C03AB}"/>
              </a:ext>
            </a:extLst>
          </p:cNvPr>
          <p:cNvGrpSpPr/>
          <p:nvPr/>
        </p:nvGrpSpPr>
        <p:grpSpPr>
          <a:xfrm>
            <a:off x="4722807" y="1706346"/>
            <a:ext cx="4317956" cy="214908"/>
            <a:chOff x="6316379" y="1927461"/>
            <a:chExt cx="5757275" cy="286544"/>
          </a:xfrm>
        </p:grpSpPr>
        <p:sp>
          <p:nvSpPr>
            <p:cNvPr id="269" name="TextBox 268">
              <a:extLst>
                <a:ext uri="{FF2B5EF4-FFF2-40B4-BE49-F238E27FC236}">
                  <a16:creationId xmlns:a16="http://schemas.microsoft.com/office/drawing/2014/main" id="{BEF65459-9087-4CE7-B503-298C81BDB0C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0" name="TextBox 269">
              <a:extLst>
                <a:ext uri="{FF2B5EF4-FFF2-40B4-BE49-F238E27FC236}">
                  <a16:creationId xmlns:a16="http://schemas.microsoft.com/office/drawing/2014/main" id="{2FC27D77-1B18-4246-9A10-5BF0254BECC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71" name="TextBox 270">
              <a:extLst>
                <a:ext uri="{FF2B5EF4-FFF2-40B4-BE49-F238E27FC236}">
                  <a16:creationId xmlns:a16="http://schemas.microsoft.com/office/drawing/2014/main" id="{4DD13E9C-4999-4570-9074-DE0084CF7DF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72" name="TextBox 271">
              <a:extLst>
                <a:ext uri="{FF2B5EF4-FFF2-40B4-BE49-F238E27FC236}">
                  <a16:creationId xmlns:a16="http://schemas.microsoft.com/office/drawing/2014/main" id="{D6863208-DB31-4F50-B7ED-0AE1B85291D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73" name="TextBox 272">
              <a:extLst>
                <a:ext uri="{FF2B5EF4-FFF2-40B4-BE49-F238E27FC236}">
                  <a16:creationId xmlns:a16="http://schemas.microsoft.com/office/drawing/2014/main" id="{3C29CD41-B8A9-4BBC-AC57-8F1725E800B9}"/>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74" name="TextBox 273">
              <a:extLst>
                <a:ext uri="{FF2B5EF4-FFF2-40B4-BE49-F238E27FC236}">
                  <a16:creationId xmlns:a16="http://schemas.microsoft.com/office/drawing/2014/main" id="{B82A441B-C5B7-4A42-A26E-98AADDA3B9C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75" name="TextBox 274">
              <a:extLst>
                <a:ext uri="{FF2B5EF4-FFF2-40B4-BE49-F238E27FC236}">
                  <a16:creationId xmlns:a16="http://schemas.microsoft.com/office/drawing/2014/main" id="{8443081E-D8C5-4A82-9BE4-F314069E2CE0}"/>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76" name="TextBox 275">
              <a:extLst>
                <a:ext uri="{FF2B5EF4-FFF2-40B4-BE49-F238E27FC236}">
                  <a16:creationId xmlns:a16="http://schemas.microsoft.com/office/drawing/2014/main" id="{FC0B66C7-1978-4266-97F2-6F84A02548E3}"/>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77" name="TextBox 276">
              <a:extLst>
                <a:ext uri="{FF2B5EF4-FFF2-40B4-BE49-F238E27FC236}">
                  <a16:creationId xmlns:a16="http://schemas.microsoft.com/office/drawing/2014/main" id="{60937AC5-E8E1-45BE-BDA2-E26C05940A5D}"/>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78" name="TextBox 277">
              <a:extLst>
                <a:ext uri="{FF2B5EF4-FFF2-40B4-BE49-F238E27FC236}">
                  <a16:creationId xmlns:a16="http://schemas.microsoft.com/office/drawing/2014/main" id="{6B2E1C9E-A822-42AE-8C98-5AB8739EE46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79" name="TextBox 278">
              <a:extLst>
                <a:ext uri="{FF2B5EF4-FFF2-40B4-BE49-F238E27FC236}">
                  <a16:creationId xmlns:a16="http://schemas.microsoft.com/office/drawing/2014/main" id="{77483366-DA5F-446D-BD99-87084A49DEA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80" name="TextBox 279">
              <a:extLst>
                <a:ext uri="{FF2B5EF4-FFF2-40B4-BE49-F238E27FC236}">
                  <a16:creationId xmlns:a16="http://schemas.microsoft.com/office/drawing/2014/main" id="{F2A02B16-14ED-4522-AB83-E6250EDC1C05}"/>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81" name="TextBox 280">
              <a:extLst>
                <a:ext uri="{FF2B5EF4-FFF2-40B4-BE49-F238E27FC236}">
                  <a16:creationId xmlns:a16="http://schemas.microsoft.com/office/drawing/2014/main" id="{BD0488E0-FA2A-44A9-AD82-5A15C25E9286}"/>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82" name="TextBox 281">
              <a:extLst>
                <a:ext uri="{FF2B5EF4-FFF2-40B4-BE49-F238E27FC236}">
                  <a16:creationId xmlns:a16="http://schemas.microsoft.com/office/drawing/2014/main" id="{F04B6AF5-974A-45F1-AC04-6A47FB512ED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83" name="TextBox 282">
              <a:extLst>
                <a:ext uri="{FF2B5EF4-FFF2-40B4-BE49-F238E27FC236}">
                  <a16:creationId xmlns:a16="http://schemas.microsoft.com/office/drawing/2014/main" id="{ACD5D4D0-C496-414D-9296-ECF9F421E8B2}"/>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284" name="Group 283">
            <a:extLst>
              <a:ext uri="{FF2B5EF4-FFF2-40B4-BE49-F238E27FC236}">
                <a16:creationId xmlns:a16="http://schemas.microsoft.com/office/drawing/2014/main" id="{AF7D5018-50B6-4FD2-861C-DDA6C94BC857}"/>
              </a:ext>
            </a:extLst>
          </p:cNvPr>
          <p:cNvGrpSpPr/>
          <p:nvPr/>
        </p:nvGrpSpPr>
        <p:grpSpPr>
          <a:xfrm>
            <a:off x="4722807" y="1955926"/>
            <a:ext cx="4317956" cy="214908"/>
            <a:chOff x="6316379" y="1927461"/>
            <a:chExt cx="5757275" cy="286544"/>
          </a:xfrm>
        </p:grpSpPr>
        <p:sp>
          <p:nvSpPr>
            <p:cNvPr id="285" name="TextBox 284">
              <a:extLst>
                <a:ext uri="{FF2B5EF4-FFF2-40B4-BE49-F238E27FC236}">
                  <a16:creationId xmlns:a16="http://schemas.microsoft.com/office/drawing/2014/main" id="{0D77DCD5-1CB7-463C-95A2-F31A04DF2B3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86" name="TextBox 285">
              <a:extLst>
                <a:ext uri="{FF2B5EF4-FFF2-40B4-BE49-F238E27FC236}">
                  <a16:creationId xmlns:a16="http://schemas.microsoft.com/office/drawing/2014/main" id="{07DA3DA7-B73C-426A-8A47-CDDD1115D6C4}"/>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7" name="TextBox 286">
              <a:extLst>
                <a:ext uri="{FF2B5EF4-FFF2-40B4-BE49-F238E27FC236}">
                  <a16:creationId xmlns:a16="http://schemas.microsoft.com/office/drawing/2014/main" id="{89DB3F7F-46BE-45F7-9E57-607C79D3AAD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88" name="TextBox 287">
              <a:extLst>
                <a:ext uri="{FF2B5EF4-FFF2-40B4-BE49-F238E27FC236}">
                  <a16:creationId xmlns:a16="http://schemas.microsoft.com/office/drawing/2014/main" id="{D1CDA6E0-EDAC-47E4-9DDE-2D4EF9849413}"/>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89" name="TextBox 288">
              <a:extLst>
                <a:ext uri="{FF2B5EF4-FFF2-40B4-BE49-F238E27FC236}">
                  <a16:creationId xmlns:a16="http://schemas.microsoft.com/office/drawing/2014/main" id="{5A2F0D18-BE98-453C-8AE0-8712DF953EDA}"/>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90" name="TextBox 289">
              <a:extLst>
                <a:ext uri="{FF2B5EF4-FFF2-40B4-BE49-F238E27FC236}">
                  <a16:creationId xmlns:a16="http://schemas.microsoft.com/office/drawing/2014/main" id="{E2FB186A-6DBF-4CC4-B8A2-5D52FCECF410}"/>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91" name="TextBox 290">
              <a:extLst>
                <a:ext uri="{FF2B5EF4-FFF2-40B4-BE49-F238E27FC236}">
                  <a16:creationId xmlns:a16="http://schemas.microsoft.com/office/drawing/2014/main" id="{EDC95AA4-2E6F-46A5-BD00-2129B74D2339}"/>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92" name="TextBox 291">
              <a:extLst>
                <a:ext uri="{FF2B5EF4-FFF2-40B4-BE49-F238E27FC236}">
                  <a16:creationId xmlns:a16="http://schemas.microsoft.com/office/drawing/2014/main" id="{1FCCD345-7BA0-4AD2-BDC3-91C1E26E053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93" name="TextBox 292">
              <a:extLst>
                <a:ext uri="{FF2B5EF4-FFF2-40B4-BE49-F238E27FC236}">
                  <a16:creationId xmlns:a16="http://schemas.microsoft.com/office/drawing/2014/main" id="{7B533245-8BE6-4F2D-B3F8-E4386589641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94" name="TextBox 293">
              <a:extLst>
                <a:ext uri="{FF2B5EF4-FFF2-40B4-BE49-F238E27FC236}">
                  <a16:creationId xmlns:a16="http://schemas.microsoft.com/office/drawing/2014/main" id="{77E206DF-9620-4EF7-A00C-CE713228AA69}"/>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95" name="TextBox 294">
              <a:extLst>
                <a:ext uri="{FF2B5EF4-FFF2-40B4-BE49-F238E27FC236}">
                  <a16:creationId xmlns:a16="http://schemas.microsoft.com/office/drawing/2014/main" id="{9E06F24C-9937-485F-A1AE-A3C3056B534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96" name="TextBox 295">
              <a:extLst>
                <a:ext uri="{FF2B5EF4-FFF2-40B4-BE49-F238E27FC236}">
                  <a16:creationId xmlns:a16="http://schemas.microsoft.com/office/drawing/2014/main" id="{88DD05EF-1A03-42A0-9C51-C0826983E83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97" name="TextBox 296">
              <a:extLst>
                <a:ext uri="{FF2B5EF4-FFF2-40B4-BE49-F238E27FC236}">
                  <a16:creationId xmlns:a16="http://schemas.microsoft.com/office/drawing/2014/main" id="{D6E7BD59-0B54-410C-8F2D-1FBDA9ED42D1}"/>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98" name="TextBox 297">
              <a:extLst>
                <a:ext uri="{FF2B5EF4-FFF2-40B4-BE49-F238E27FC236}">
                  <a16:creationId xmlns:a16="http://schemas.microsoft.com/office/drawing/2014/main" id="{D061451A-8D8F-4821-A412-BEC0D7C460E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99" name="TextBox 298">
              <a:extLst>
                <a:ext uri="{FF2B5EF4-FFF2-40B4-BE49-F238E27FC236}">
                  <a16:creationId xmlns:a16="http://schemas.microsoft.com/office/drawing/2014/main" id="{A6A11F11-1F5A-4EBD-AFD4-9C452D4DC30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00" name="Group 299">
            <a:extLst>
              <a:ext uri="{FF2B5EF4-FFF2-40B4-BE49-F238E27FC236}">
                <a16:creationId xmlns:a16="http://schemas.microsoft.com/office/drawing/2014/main" id="{4088EAF0-5306-449F-ACB0-4687F9451B9D}"/>
              </a:ext>
            </a:extLst>
          </p:cNvPr>
          <p:cNvGrpSpPr/>
          <p:nvPr/>
        </p:nvGrpSpPr>
        <p:grpSpPr>
          <a:xfrm>
            <a:off x="4722807" y="2217857"/>
            <a:ext cx="4317956" cy="214908"/>
            <a:chOff x="6316379" y="1927461"/>
            <a:chExt cx="5757275" cy="286544"/>
          </a:xfrm>
        </p:grpSpPr>
        <p:sp>
          <p:nvSpPr>
            <p:cNvPr id="301" name="TextBox 300">
              <a:extLst>
                <a:ext uri="{FF2B5EF4-FFF2-40B4-BE49-F238E27FC236}">
                  <a16:creationId xmlns:a16="http://schemas.microsoft.com/office/drawing/2014/main" id="{625C4659-3129-448E-956F-ED6CDEA8D692}"/>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02" name="TextBox 301">
              <a:extLst>
                <a:ext uri="{FF2B5EF4-FFF2-40B4-BE49-F238E27FC236}">
                  <a16:creationId xmlns:a16="http://schemas.microsoft.com/office/drawing/2014/main" id="{A0C68B7A-6B18-4982-AA1D-A56FE3FA7861}"/>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03" name="TextBox 302">
              <a:extLst>
                <a:ext uri="{FF2B5EF4-FFF2-40B4-BE49-F238E27FC236}">
                  <a16:creationId xmlns:a16="http://schemas.microsoft.com/office/drawing/2014/main" id="{D63BC556-B0B0-4ACE-AC88-A8104F10D9F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04" name="TextBox 303">
              <a:extLst>
                <a:ext uri="{FF2B5EF4-FFF2-40B4-BE49-F238E27FC236}">
                  <a16:creationId xmlns:a16="http://schemas.microsoft.com/office/drawing/2014/main" id="{1823F589-D1C5-4B9B-AB28-D8D13B782218}"/>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5" name="TextBox 304">
              <a:extLst>
                <a:ext uri="{FF2B5EF4-FFF2-40B4-BE49-F238E27FC236}">
                  <a16:creationId xmlns:a16="http://schemas.microsoft.com/office/drawing/2014/main" id="{5E6F0506-094C-4845-A0D4-B88989105FD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06" name="TextBox 305">
              <a:extLst>
                <a:ext uri="{FF2B5EF4-FFF2-40B4-BE49-F238E27FC236}">
                  <a16:creationId xmlns:a16="http://schemas.microsoft.com/office/drawing/2014/main" id="{AA829C25-C140-45D4-A43C-E047A7C5F99B}"/>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07" name="TextBox 306">
              <a:extLst>
                <a:ext uri="{FF2B5EF4-FFF2-40B4-BE49-F238E27FC236}">
                  <a16:creationId xmlns:a16="http://schemas.microsoft.com/office/drawing/2014/main" id="{2A4C8324-F036-422A-929A-9DD306D2D89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08" name="TextBox 307">
              <a:extLst>
                <a:ext uri="{FF2B5EF4-FFF2-40B4-BE49-F238E27FC236}">
                  <a16:creationId xmlns:a16="http://schemas.microsoft.com/office/drawing/2014/main" id="{7CF24A9C-4232-4AF4-8BE6-32775ED2533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09" name="TextBox 308">
              <a:extLst>
                <a:ext uri="{FF2B5EF4-FFF2-40B4-BE49-F238E27FC236}">
                  <a16:creationId xmlns:a16="http://schemas.microsoft.com/office/drawing/2014/main" id="{BC385C17-85FD-485C-8162-10D1A66C4028}"/>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10" name="TextBox 309">
              <a:extLst>
                <a:ext uri="{FF2B5EF4-FFF2-40B4-BE49-F238E27FC236}">
                  <a16:creationId xmlns:a16="http://schemas.microsoft.com/office/drawing/2014/main" id="{0A215E1D-D14E-439B-9264-9A780E9DD9A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11" name="TextBox 310">
              <a:extLst>
                <a:ext uri="{FF2B5EF4-FFF2-40B4-BE49-F238E27FC236}">
                  <a16:creationId xmlns:a16="http://schemas.microsoft.com/office/drawing/2014/main" id="{AED55C48-CEEC-46F2-BDB0-1F5898AC6227}"/>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12" name="TextBox 311">
              <a:extLst>
                <a:ext uri="{FF2B5EF4-FFF2-40B4-BE49-F238E27FC236}">
                  <a16:creationId xmlns:a16="http://schemas.microsoft.com/office/drawing/2014/main" id="{3381CE80-4473-41F4-A50D-23324F27A11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13" name="TextBox 312">
              <a:extLst>
                <a:ext uri="{FF2B5EF4-FFF2-40B4-BE49-F238E27FC236}">
                  <a16:creationId xmlns:a16="http://schemas.microsoft.com/office/drawing/2014/main" id="{44527373-2F15-4E77-AFA7-D040BE7B5E44}"/>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14" name="TextBox 313">
              <a:extLst>
                <a:ext uri="{FF2B5EF4-FFF2-40B4-BE49-F238E27FC236}">
                  <a16:creationId xmlns:a16="http://schemas.microsoft.com/office/drawing/2014/main" id="{08AF4929-7460-4EEE-BABF-7C774596031D}"/>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15" name="TextBox 314">
              <a:extLst>
                <a:ext uri="{FF2B5EF4-FFF2-40B4-BE49-F238E27FC236}">
                  <a16:creationId xmlns:a16="http://schemas.microsoft.com/office/drawing/2014/main" id="{8C41E56B-AB51-492A-9BC6-C2C485DA95AD}"/>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16" name="Group 315">
            <a:extLst>
              <a:ext uri="{FF2B5EF4-FFF2-40B4-BE49-F238E27FC236}">
                <a16:creationId xmlns:a16="http://schemas.microsoft.com/office/drawing/2014/main" id="{4CD31602-294D-49F3-A16F-E2B42B5D1A6A}"/>
              </a:ext>
            </a:extLst>
          </p:cNvPr>
          <p:cNvGrpSpPr/>
          <p:nvPr/>
        </p:nvGrpSpPr>
        <p:grpSpPr>
          <a:xfrm>
            <a:off x="4722807" y="2456868"/>
            <a:ext cx="4317956" cy="214908"/>
            <a:chOff x="6316379" y="1927461"/>
            <a:chExt cx="5757275" cy="286544"/>
          </a:xfrm>
        </p:grpSpPr>
        <p:sp>
          <p:nvSpPr>
            <p:cNvPr id="317" name="TextBox 316">
              <a:extLst>
                <a:ext uri="{FF2B5EF4-FFF2-40B4-BE49-F238E27FC236}">
                  <a16:creationId xmlns:a16="http://schemas.microsoft.com/office/drawing/2014/main" id="{AE538BC4-FBAB-418C-8393-A52DF8B34F2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18" name="TextBox 317">
              <a:extLst>
                <a:ext uri="{FF2B5EF4-FFF2-40B4-BE49-F238E27FC236}">
                  <a16:creationId xmlns:a16="http://schemas.microsoft.com/office/drawing/2014/main" id="{5AEE80FD-6EEA-4976-A4D3-11B82D27A6F2}"/>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19" name="TextBox 318">
              <a:extLst>
                <a:ext uri="{FF2B5EF4-FFF2-40B4-BE49-F238E27FC236}">
                  <a16:creationId xmlns:a16="http://schemas.microsoft.com/office/drawing/2014/main" id="{535BE422-1F24-4295-B278-FBDB7D57FC19}"/>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20" name="TextBox 319">
              <a:extLst>
                <a:ext uri="{FF2B5EF4-FFF2-40B4-BE49-F238E27FC236}">
                  <a16:creationId xmlns:a16="http://schemas.microsoft.com/office/drawing/2014/main" id="{72739BFD-29AD-4D8E-83BD-8811B87773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21" name="TextBox 320">
              <a:extLst>
                <a:ext uri="{FF2B5EF4-FFF2-40B4-BE49-F238E27FC236}">
                  <a16:creationId xmlns:a16="http://schemas.microsoft.com/office/drawing/2014/main" id="{2610295E-8CD6-475C-B776-1E4E9D034D73}"/>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22" name="TextBox 321">
              <a:extLst>
                <a:ext uri="{FF2B5EF4-FFF2-40B4-BE49-F238E27FC236}">
                  <a16:creationId xmlns:a16="http://schemas.microsoft.com/office/drawing/2014/main" id="{DBBE37DD-C2AF-4667-9BE5-FD394633764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3" name="TextBox 322">
              <a:extLst>
                <a:ext uri="{FF2B5EF4-FFF2-40B4-BE49-F238E27FC236}">
                  <a16:creationId xmlns:a16="http://schemas.microsoft.com/office/drawing/2014/main" id="{51C9184D-7ED6-4FE8-AE54-50CB2F6546EC}"/>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24" name="TextBox 323">
              <a:extLst>
                <a:ext uri="{FF2B5EF4-FFF2-40B4-BE49-F238E27FC236}">
                  <a16:creationId xmlns:a16="http://schemas.microsoft.com/office/drawing/2014/main" id="{CC7D2A3F-D05C-4837-9FA3-C608B565DEA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25" name="TextBox 324">
              <a:extLst>
                <a:ext uri="{FF2B5EF4-FFF2-40B4-BE49-F238E27FC236}">
                  <a16:creationId xmlns:a16="http://schemas.microsoft.com/office/drawing/2014/main" id="{CD2FFD64-C63E-481F-B920-2F2CAD37DEE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26" name="TextBox 325">
              <a:extLst>
                <a:ext uri="{FF2B5EF4-FFF2-40B4-BE49-F238E27FC236}">
                  <a16:creationId xmlns:a16="http://schemas.microsoft.com/office/drawing/2014/main" id="{2F1CD240-427C-4707-85DF-974BA86DCD4E}"/>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27" name="TextBox 326">
              <a:extLst>
                <a:ext uri="{FF2B5EF4-FFF2-40B4-BE49-F238E27FC236}">
                  <a16:creationId xmlns:a16="http://schemas.microsoft.com/office/drawing/2014/main" id="{D8840757-017A-463B-9A50-C88F28E0DB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28" name="TextBox 327">
              <a:extLst>
                <a:ext uri="{FF2B5EF4-FFF2-40B4-BE49-F238E27FC236}">
                  <a16:creationId xmlns:a16="http://schemas.microsoft.com/office/drawing/2014/main" id="{142514C7-9B99-40B0-9FDA-3CDD1063175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29" name="TextBox 328">
              <a:extLst>
                <a:ext uri="{FF2B5EF4-FFF2-40B4-BE49-F238E27FC236}">
                  <a16:creationId xmlns:a16="http://schemas.microsoft.com/office/drawing/2014/main" id="{3B908189-F692-4CF0-8A71-8129B54E1E0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30" name="TextBox 329">
              <a:extLst>
                <a:ext uri="{FF2B5EF4-FFF2-40B4-BE49-F238E27FC236}">
                  <a16:creationId xmlns:a16="http://schemas.microsoft.com/office/drawing/2014/main" id="{CF411FFC-4BC5-41F7-A28B-6C55FEBA7EB5}"/>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31" name="TextBox 330">
              <a:extLst>
                <a:ext uri="{FF2B5EF4-FFF2-40B4-BE49-F238E27FC236}">
                  <a16:creationId xmlns:a16="http://schemas.microsoft.com/office/drawing/2014/main" id="{EC53DC5F-D957-477D-B0EB-3253E068A27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32" name="Group 331">
            <a:extLst>
              <a:ext uri="{FF2B5EF4-FFF2-40B4-BE49-F238E27FC236}">
                <a16:creationId xmlns:a16="http://schemas.microsoft.com/office/drawing/2014/main" id="{9D48F3DC-23E3-485A-A8E9-15264E8C4AC8}"/>
              </a:ext>
            </a:extLst>
          </p:cNvPr>
          <p:cNvGrpSpPr/>
          <p:nvPr/>
        </p:nvGrpSpPr>
        <p:grpSpPr>
          <a:xfrm>
            <a:off x="4722807" y="2699186"/>
            <a:ext cx="4317956" cy="214908"/>
            <a:chOff x="6316379" y="1927461"/>
            <a:chExt cx="5757275" cy="286544"/>
          </a:xfrm>
        </p:grpSpPr>
        <p:sp>
          <p:nvSpPr>
            <p:cNvPr id="333" name="TextBox 332">
              <a:extLst>
                <a:ext uri="{FF2B5EF4-FFF2-40B4-BE49-F238E27FC236}">
                  <a16:creationId xmlns:a16="http://schemas.microsoft.com/office/drawing/2014/main" id="{50D01AF5-9ABE-43A4-B3D7-E00EE329F92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34" name="TextBox 333">
              <a:extLst>
                <a:ext uri="{FF2B5EF4-FFF2-40B4-BE49-F238E27FC236}">
                  <a16:creationId xmlns:a16="http://schemas.microsoft.com/office/drawing/2014/main" id="{4C78DB60-1D92-4DAC-A31C-B5B631453229}"/>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35" name="TextBox 334">
              <a:extLst>
                <a:ext uri="{FF2B5EF4-FFF2-40B4-BE49-F238E27FC236}">
                  <a16:creationId xmlns:a16="http://schemas.microsoft.com/office/drawing/2014/main" id="{1A5AFB7B-1BC5-4710-9503-561F9AF85AE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36" name="TextBox 335">
              <a:extLst>
                <a:ext uri="{FF2B5EF4-FFF2-40B4-BE49-F238E27FC236}">
                  <a16:creationId xmlns:a16="http://schemas.microsoft.com/office/drawing/2014/main" id="{8F05454A-141E-4B6B-8108-415C3BD01B24}"/>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37" name="TextBox 336">
              <a:extLst>
                <a:ext uri="{FF2B5EF4-FFF2-40B4-BE49-F238E27FC236}">
                  <a16:creationId xmlns:a16="http://schemas.microsoft.com/office/drawing/2014/main" id="{C087F806-4CDF-4EDE-83B4-D5F8009E099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38" name="TextBox 337">
              <a:extLst>
                <a:ext uri="{FF2B5EF4-FFF2-40B4-BE49-F238E27FC236}">
                  <a16:creationId xmlns:a16="http://schemas.microsoft.com/office/drawing/2014/main" id="{55B4D55D-B938-4FD5-9552-5D11DC5A2B8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39" name="TextBox 338">
              <a:extLst>
                <a:ext uri="{FF2B5EF4-FFF2-40B4-BE49-F238E27FC236}">
                  <a16:creationId xmlns:a16="http://schemas.microsoft.com/office/drawing/2014/main" id="{8ACFF184-C75D-463F-88E4-DE511585877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40" name="TextBox 339">
              <a:extLst>
                <a:ext uri="{FF2B5EF4-FFF2-40B4-BE49-F238E27FC236}">
                  <a16:creationId xmlns:a16="http://schemas.microsoft.com/office/drawing/2014/main" id="{1C842C51-DAD1-49D4-AB6E-05681A5B7C1A}"/>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1" name="TextBox 340">
              <a:extLst>
                <a:ext uri="{FF2B5EF4-FFF2-40B4-BE49-F238E27FC236}">
                  <a16:creationId xmlns:a16="http://schemas.microsoft.com/office/drawing/2014/main" id="{29736E55-38B2-4A41-BED4-0A629953D994}"/>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42" name="TextBox 341">
              <a:extLst>
                <a:ext uri="{FF2B5EF4-FFF2-40B4-BE49-F238E27FC236}">
                  <a16:creationId xmlns:a16="http://schemas.microsoft.com/office/drawing/2014/main" id="{BF7BE794-A57F-4FC0-892F-749712A29F4E}"/>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43" name="TextBox 342">
              <a:extLst>
                <a:ext uri="{FF2B5EF4-FFF2-40B4-BE49-F238E27FC236}">
                  <a16:creationId xmlns:a16="http://schemas.microsoft.com/office/drawing/2014/main" id="{10C9C6B9-1B05-4493-9067-5EF0CCD64469}"/>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44" name="TextBox 343">
              <a:extLst>
                <a:ext uri="{FF2B5EF4-FFF2-40B4-BE49-F238E27FC236}">
                  <a16:creationId xmlns:a16="http://schemas.microsoft.com/office/drawing/2014/main" id="{B5A8FC22-EF19-453E-8B34-1E9A2B28B4D2}"/>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45" name="TextBox 344">
              <a:extLst>
                <a:ext uri="{FF2B5EF4-FFF2-40B4-BE49-F238E27FC236}">
                  <a16:creationId xmlns:a16="http://schemas.microsoft.com/office/drawing/2014/main" id="{E64CA219-CEB8-4253-AE62-AE82E7DEC6ED}"/>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46" name="TextBox 345">
              <a:extLst>
                <a:ext uri="{FF2B5EF4-FFF2-40B4-BE49-F238E27FC236}">
                  <a16:creationId xmlns:a16="http://schemas.microsoft.com/office/drawing/2014/main" id="{58BB3397-AFFF-4729-9C69-D6E7560343D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47" name="TextBox 346">
              <a:extLst>
                <a:ext uri="{FF2B5EF4-FFF2-40B4-BE49-F238E27FC236}">
                  <a16:creationId xmlns:a16="http://schemas.microsoft.com/office/drawing/2014/main" id="{5268ECD6-8A99-49D8-B61A-B206FAAEBEF1}"/>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48" name="Group 347">
            <a:extLst>
              <a:ext uri="{FF2B5EF4-FFF2-40B4-BE49-F238E27FC236}">
                <a16:creationId xmlns:a16="http://schemas.microsoft.com/office/drawing/2014/main" id="{A4ED63AF-A051-4954-B6C9-ABCE863D6B1C}"/>
              </a:ext>
            </a:extLst>
          </p:cNvPr>
          <p:cNvGrpSpPr/>
          <p:nvPr/>
        </p:nvGrpSpPr>
        <p:grpSpPr>
          <a:xfrm>
            <a:off x="4722807" y="2966287"/>
            <a:ext cx="4317956" cy="214908"/>
            <a:chOff x="6316379" y="1927461"/>
            <a:chExt cx="5757275" cy="286544"/>
          </a:xfrm>
        </p:grpSpPr>
        <p:sp>
          <p:nvSpPr>
            <p:cNvPr id="349" name="TextBox 348">
              <a:extLst>
                <a:ext uri="{FF2B5EF4-FFF2-40B4-BE49-F238E27FC236}">
                  <a16:creationId xmlns:a16="http://schemas.microsoft.com/office/drawing/2014/main" id="{4580CDC2-43E4-4DA1-B0B2-899F7FBDB5C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50" name="TextBox 349">
              <a:extLst>
                <a:ext uri="{FF2B5EF4-FFF2-40B4-BE49-F238E27FC236}">
                  <a16:creationId xmlns:a16="http://schemas.microsoft.com/office/drawing/2014/main" id="{A878BD92-873B-4156-847D-C19E7767D2B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51" name="TextBox 350">
              <a:extLst>
                <a:ext uri="{FF2B5EF4-FFF2-40B4-BE49-F238E27FC236}">
                  <a16:creationId xmlns:a16="http://schemas.microsoft.com/office/drawing/2014/main" id="{3E6D7D17-F4D3-40D6-BD04-EE45DC32800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52" name="TextBox 351">
              <a:extLst>
                <a:ext uri="{FF2B5EF4-FFF2-40B4-BE49-F238E27FC236}">
                  <a16:creationId xmlns:a16="http://schemas.microsoft.com/office/drawing/2014/main" id="{B3D70EF8-F6C1-4E85-9487-B16FC5DE0C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53" name="TextBox 352">
              <a:extLst>
                <a:ext uri="{FF2B5EF4-FFF2-40B4-BE49-F238E27FC236}">
                  <a16:creationId xmlns:a16="http://schemas.microsoft.com/office/drawing/2014/main" id="{D4276124-A37A-4FED-A83F-C302E49363A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54" name="TextBox 353">
              <a:extLst>
                <a:ext uri="{FF2B5EF4-FFF2-40B4-BE49-F238E27FC236}">
                  <a16:creationId xmlns:a16="http://schemas.microsoft.com/office/drawing/2014/main" id="{B54DC8C8-6B8A-467E-8DBE-665B73F9CBD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55" name="TextBox 354">
              <a:extLst>
                <a:ext uri="{FF2B5EF4-FFF2-40B4-BE49-F238E27FC236}">
                  <a16:creationId xmlns:a16="http://schemas.microsoft.com/office/drawing/2014/main" id="{BCFA7E24-CA5A-4016-AD9B-FB7F8FABE55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56" name="TextBox 355">
              <a:extLst>
                <a:ext uri="{FF2B5EF4-FFF2-40B4-BE49-F238E27FC236}">
                  <a16:creationId xmlns:a16="http://schemas.microsoft.com/office/drawing/2014/main" id="{3887C449-4709-4704-BBC6-B6B0E2CEAD3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57" name="TextBox 356">
              <a:extLst>
                <a:ext uri="{FF2B5EF4-FFF2-40B4-BE49-F238E27FC236}">
                  <a16:creationId xmlns:a16="http://schemas.microsoft.com/office/drawing/2014/main" id="{9F9A00F1-216C-4B52-8FAD-926483886CC6}"/>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8" name="TextBox 357">
              <a:extLst>
                <a:ext uri="{FF2B5EF4-FFF2-40B4-BE49-F238E27FC236}">
                  <a16:creationId xmlns:a16="http://schemas.microsoft.com/office/drawing/2014/main" id="{6EED1922-2B8D-4366-9159-0558E6727A2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59" name="TextBox 358">
              <a:extLst>
                <a:ext uri="{FF2B5EF4-FFF2-40B4-BE49-F238E27FC236}">
                  <a16:creationId xmlns:a16="http://schemas.microsoft.com/office/drawing/2014/main" id="{8F6CD65D-A3E3-4D48-B498-A17E2731E90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60" name="TextBox 359">
              <a:extLst>
                <a:ext uri="{FF2B5EF4-FFF2-40B4-BE49-F238E27FC236}">
                  <a16:creationId xmlns:a16="http://schemas.microsoft.com/office/drawing/2014/main" id="{5A49765B-990D-412A-8AAA-5F62B3EC99FF}"/>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61" name="TextBox 360">
              <a:extLst>
                <a:ext uri="{FF2B5EF4-FFF2-40B4-BE49-F238E27FC236}">
                  <a16:creationId xmlns:a16="http://schemas.microsoft.com/office/drawing/2014/main" id="{2E099D90-E2B6-4CA2-B99E-4B4E65B9D48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62" name="TextBox 361">
              <a:extLst>
                <a:ext uri="{FF2B5EF4-FFF2-40B4-BE49-F238E27FC236}">
                  <a16:creationId xmlns:a16="http://schemas.microsoft.com/office/drawing/2014/main" id="{DA72D220-03DD-42B7-88B5-BA8F56A877EB}"/>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63" name="TextBox 362">
              <a:extLst>
                <a:ext uri="{FF2B5EF4-FFF2-40B4-BE49-F238E27FC236}">
                  <a16:creationId xmlns:a16="http://schemas.microsoft.com/office/drawing/2014/main" id="{698797B4-82A4-4C77-97D5-FB3B68683F8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64" name="Group 363">
            <a:extLst>
              <a:ext uri="{FF2B5EF4-FFF2-40B4-BE49-F238E27FC236}">
                <a16:creationId xmlns:a16="http://schemas.microsoft.com/office/drawing/2014/main" id="{254986D8-0C81-424C-BB6B-9D0B3C3762B2}"/>
              </a:ext>
            </a:extLst>
          </p:cNvPr>
          <p:cNvGrpSpPr/>
          <p:nvPr/>
        </p:nvGrpSpPr>
        <p:grpSpPr>
          <a:xfrm>
            <a:off x="4722807" y="3221551"/>
            <a:ext cx="4317956" cy="214908"/>
            <a:chOff x="6316379" y="1927461"/>
            <a:chExt cx="5757275" cy="286544"/>
          </a:xfrm>
        </p:grpSpPr>
        <p:sp>
          <p:nvSpPr>
            <p:cNvPr id="365" name="TextBox 364">
              <a:extLst>
                <a:ext uri="{FF2B5EF4-FFF2-40B4-BE49-F238E27FC236}">
                  <a16:creationId xmlns:a16="http://schemas.microsoft.com/office/drawing/2014/main" id="{C537B35D-8ABD-446A-A3BD-554E9343CA4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66" name="TextBox 365">
              <a:extLst>
                <a:ext uri="{FF2B5EF4-FFF2-40B4-BE49-F238E27FC236}">
                  <a16:creationId xmlns:a16="http://schemas.microsoft.com/office/drawing/2014/main" id="{619C60F2-565B-48FE-9FBA-3FDF20F5BDB8}"/>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67" name="TextBox 366">
              <a:extLst>
                <a:ext uri="{FF2B5EF4-FFF2-40B4-BE49-F238E27FC236}">
                  <a16:creationId xmlns:a16="http://schemas.microsoft.com/office/drawing/2014/main" id="{BA4BF1AC-4CD9-441B-893F-290F4A070F0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68" name="TextBox 367">
              <a:extLst>
                <a:ext uri="{FF2B5EF4-FFF2-40B4-BE49-F238E27FC236}">
                  <a16:creationId xmlns:a16="http://schemas.microsoft.com/office/drawing/2014/main" id="{2831EEEF-D6CB-48A8-A7FE-8FAC50CEC196}"/>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69" name="TextBox 368">
              <a:extLst>
                <a:ext uri="{FF2B5EF4-FFF2-40B4-BE49-F238E27FC236}">
                  <a16:creationId xmlns:a16="http://schemas.microsoft.com/office/drawing/2014/main" id="{7E07DE8F-C16A-409F-8CA7-D4662C0D09CE}"/>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70" name="TextBox 369">
              <a:extLst>
                <a:ext uri="{FF2B5EF4-FFF2-40B4-BE49-F238E27FC236}">
                  <a16:creationId xmlns:a16="http://schemas.microsoft.com/office/drawing/2014/main" id="{D41EB86F-B433-4098-8DDE-7B8EC6B67E67}"/>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71" name="TextBox 370">
              <a:extLst>
                <a:ext uri="{FF2B5EF4-FFF2-40B4-BE49-F238E27FC236}">
                  <a16:creationId xmlns:a16="http://schemas.microsoft.com/office/drawing/2014/main" id="{ACACE80D-0872-4D10-8553-AAD9EAEE325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72" name="TextBox 371">
              <a:extLst>
                <a:ext uri="{FF2B5EF4-FFF2-40B4-BE49-F238E27FC236}">
                  <a16:creationId xmlns:a16="http://schemas.microsoft.com/office/drawing/2014/main" id="{749206C4-4181-4A64-862E-70E9A3D26019}"/>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73" name="TextBox 372">
              <a:extLst>
                <a:ext uri="{FF2B5EF4-FFF2-40B4-BE49-F238E27FC236}">
                  <a16:creationId xmlns:a16="http://schemas.microsoft.com/office/drawing/2014/main" id="{E2A86A1C-25E0-49BC-A200-6C5A3D55F64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74" name="TextBox 373">
              <a:extLst>
                <a:ext uri="{FF2B5EF4-FFF2-40B4-BE49-F238E27FC236}">
                  <a16:creationId xmlns:a16="http://schemas.microsoft.com/office/drawing/2014/main" id="{9082EBF5-E7AD-4769-953D-7BEA797398E5}"/>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75" name="TextBox 374">
              <a:extLst>
                <a:ext uri="{FF2B5EF4-FFF2-40B4-BE49-F238E27FC236}">
                  <a16:creationId xmlns:a16="http://schemas.microsoft.com/office/drawing/2014/main" id="{484BBE74-3AB9-4A7F-8778-136D9F9E259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6" name="TextBox 375">
              <a:extLst>
                <a:ext uri="{FF2B5EF4-FFF2-40B4-BE49-F238E27FC236}">
                  <a16:creationId xmlns:a16="http://schemas.microsoft.com/office/drawing/2014/main" id="{CF7386F4-16A1-4D32-90CC-81B90314BF9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77" name="TextBox 376">
              <a:extLst>
                <a:ext uri="{FF2B5EF4-FFF2-40B4-BE49-F238E27FC236}">
                  <a16:creationId xmlns:a16="http://schemas.microsoft.com/office/drawing/2014/main" id="{26EDDAD4-17D7-47DC-AF5E-F679BDC9842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78" name="TextBox 377">
              <a:extLst>
                <a:ext uri="{FF2B5EF4-FFF2-40B4-BE49-F238E27FC236}">
                  <a16:creationId xmlns:a16="http://schemas.microsoft.com/office/drawing/2014/main" id="{A11AB1DC-1141-48C5-BA8E-5192D503D78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79" name="TextBox 378">
              <a:extLst>
                <a:ext uri="{FF2B5EF4-FFF2-40B4-BE49-F238E27FC236}">
                  <a16:creationId xmlns:a16="http://schemas.microsoft.com/office/drawing/2014/main" id="{415FEC5A-C50E-46A8-95E5-F8B5FD9D3F5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80" name="Group 379">
            <a:extLst>
              <a:ext uri="{FF2B5EF4-FFF2-40B4-BE49-F238E27FC236}">
                <a16:creationId xmlns:a16="http://schemas.microsoft.com/office/drawing/2014/main" id="{387B8835-20C5-4FCB-A9BC-EFB7256BD0A4}"/>
              </a:ext>
            </a:extLst>
          </p:cNvPr>
          <p:cNvGrpSpPr/>
          <p:nvPr/>
        </p:nvGrpSpPr>
        <p:grpSpPr>
          <a:xfrm>
            <a:off x="4722807" y="3477697"/>
            <a:ext cx="4317956" cy="214908"/>
            <a:chOff x="6316379" y="1927461"/>
            <a:chExt cx="5757275" cy="286544"/>
          </a:xfrm>
        </p:grpSpPr>
        <p:sp>
          <p:nvSpPr>
            <p:cNvPr id="381" name="TextBox 380">
              <a:extLst>
                <a:ext uri="{FF2B5EF4-FFF2-40B4-BE49-F238E27FC236}">
                  <a16:creationId xmlns:a16="http://schemas.microsoft.com/office/drawing/2014/main" id="{ACACD043-B352-4EFF-8AAB-A6337EFFC250}"/>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82" name="TextBox 381">
              <a:extLst>
                <a:ext uri="{FF2B5EF4-FFF2-40B4-BE49-F238E27FC236}">
                  <a16:creationId xmlns:a16="http://schemas.microsoft.com/office/drawing/2014/main" id="{FCB61694-9E74-4923-AB83-3AB66FAEB6FA}"/>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83" name="TextBox 382">
              <a:extLst>
                <a:ext uri="{FF2B5EF4-FFF2-40B4-BE49-F238E27FC236}">
                  <a16:creationId xmlns:a16="http://schemas.microsoft.com/office/drawing/2014/main" id="{CE97F88E-61C3-4B1E-9831-5129CA4B512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84" name="TextBox 383">
              <a:extLst>
                <a:ext uri="{FF2B5EF4-FFF2-40B4-BE49-F238E27FC236}">
                  <a16:creationId xmlns:a16="http://schemas.microsoft.com/office/drawing/2014/main" id="{2097158E-F119-4C95-A4A7-35CD20645ED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85" name="TextBox 384">
              <a:extLst>
                <a:ext uri="{FF2B5EF4-FFF2-40B4-BE49-F238E27FC236}">
                  <a16:creationId xmlns:a16="http://schemas.microsoft.com/office/drawing/2014/main" id="{9B88804F-AC63-4E5B-9A23-9C56AFB9F018}"/>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86" name="TextBox 385">
              <a:extLst>
                <a:ext uri="{FF2B5EF4-FFF2-40B4-BE49-F238E27FC236}">
                  <a16:creationId xmlns:a16="http://schemas.microsoft.com/office/drawing/2014/main" id="{3B37DA8D-B65F-4D4D-8F99-8A930572EB6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87" name="TextBox 386">
              <a:extLst>
                <a:ext uri="{FF2B5EF4-FFF2-40B4-BE49-F238E27FC236}">
                  <a16:creationId xmlns:a16="http://schemas.microsoft.com/office/drawing/2014/main" id="{1222EA9B-D137-4F1E-A613-72BFC3986B6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88" name="TextBox 387">
              <a:extLst>
                <a:ext uri="{FF2B5EF4-FFF2-40B4-BE49-F238E27FC236}">
                  <a16:creationId xmlns:a16="http://schemas.microsoft.com/office/drawing/2014/main" id="{DF1CEFDF-9659-4128-82F7-9824DBF232FB}"/>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89" name="TextBox 388">
              <a:extLst>
                <a:ext uri="{FF2B5EF4-FFF2-40B4-BE49-F238E27FC236}">
                  <a16:creationId xmlns:a16="http://schemas.microsoft.com/office/drawing/2014/main" id="{56A8FDD8-DA56-49AC-B3D4-8145EDAFBD01}"/>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90" name="TextBox 389">
              <a:extLst>
                <a:ext uri="{FF2B5EF4-FFF2-40B4-BE49-F238E27FC236}">
                  <a16:creationId xmlns:a16="http://schemas.microsoft.com/office/drawing/2014/main" id="{5D13E7F1-9DB9-48C7-95CC-65FF2F9D8B4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91" name="TextBox 390">
              <a:extLst>
                <a:ext uri="{FF2B5EF4-FFF2-40B4-BE49-F238E27FC236}">
                  <a16:creationId xmlns:a16="http://schemas.microsoft.com/office/drawing/2014/main" id="{5FB85213-0198-4D6B-8B0D-8904BB2E110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92" name="TextBox 391">
              <a:extLst>
                <a:ext uri="{FF2B5EF4-FFF2-40B4-BE49-F238E27FC236}">
                  <a16:creationId xmlns:a16="http://schemas.microsoft.com/office/drawing/2014/main" id="{F6B3A95F-7017-410F-BA0E-7361E986431C}"/>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93" name="TextBox 392">
              <a:extLst>
                <a:ext uri="{FF2B5EF4-FFF2-40B4-BE49-F238E27FC236}">
                  <a16:creationId xmlns:a16="http://schemas.microsoft.com/office/drawing/2014/main" id="{C0279BFF-9B18-4199-B2E8-0B26D4C7A26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4" name="TextBox 393">
              <a:extLst>
                <a:ext uri="{FF2B5EF4-FFF2-40B4-BE49-F238E27FC236}">
                  <a16:creationId xmlns:a16="http://schemas.microsoft.com/office/drawing/2014/main" id="{2E2C7BA3-BA2D-4F49-9690-CB903C97B19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95" name="TextBox 394">
              <a:extLst>
                <a:ext uri="{FF2B5EF4-FFF2-40B4-BE49-F238E27FC236}">
                  <a16:creationId xmlns:a16="http://schemas.microsoft.com/office/drawing/2014/main" id="{25C42B0C-353E-449C-91AC-FB6A28DC323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96" name="Group 395">
            <a:extLst>
              <a:ext uri="{FF2B5EF4-FFF2-40B4-BE49-F238E27FC236}">
                <a16:creationId xmlns:a16="http://schemas.microsoft.com/office/drawing/2014/main" id="{90D88E95-8371-48C8-B934-7B20B0C0CD29}"/>
              </a:ext>
            </a:extLst>
          </p:cNvPr>
          <p:cNvGrpSpPr/>
          <p:nvPr/>
        </p:nvGrpSpPr>
        <p:grpSpPr>
          <a:xfrm>
            <a:off x="4722807" y="3728683"/>
            <a:ext cx="4317956" cy="214908"/>
            <a:chOff x="6316379" y="1927461"/>
            <a:chExt cx="5757275" cy="286544"/>
          </a:xfrm>
        </p:grpSpPr>
        <p:sp>
          <p:nvSpPr>
            <p:cNvPr id="397" name="TextBox 396">
              <a:extLst>
                <a:ext uri="{FF2B5EF4-FFF2-40B4-BE49-F238E27FC236}">
                  <a16:creationId xmlns:a16="http://schemas.microsoft.com/office/drawing/2014/main" id="{6E65543C-E34C-43FF-9D1C-5892A07E6D0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98" name="TextBox 397">
              <a:extLst>
                <a:ext uri="{FF2B5EF4-FFF2-40B4-BE49-F238E27FC236}">
                  <a16:creationId xmlns:a16="http://schemas.microsoft.com/office/drawing/2014/main" id="{7AEBA37A-89B2-43D3-A741-C18874809FFC}"/>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99" name="TextBox 398">
              <a:extLst>
                <a:ext uri="{FF2B5EF4-FFF2-40B4-BE49-F238E27FC236}">
                  <a16:creationId xmlns:a16="http://schemas.microsoft.com/office/drawing/2014/main" id="{F0C7BB2C-42AA-4124-85DD-244A639CC78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00" name="TextBox 399">
              <a:extLst>
                <a:ext uri="{FF2B5EF4-FFF2-40B4-BE49-F238E27FC236}">
                  <a16:creationId xmlns:a16="http://schemas.microsoft.com/office/drawing/2014/main" id="{DEE9EE73-BA0E-4850-B127-ECBC79F9DEE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01" name="TextBox 400">
              <a:extLst>
                <a:ext uri="{FF2B5EF4-FFF2-40B4-BE49-F238E27FC236}">
                  <a16:creationId xmlns:a16="http://schemas.microsoft.com/office/drawing/2014/main" id="{D5EFE4A2-2798-4D56-B7BF-D0FEFF6A09E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02" name="TextBox 401">
              <a:extLst>
                <a:ext uri="{FF2B5EF4-FFF2-40B4-BE49-F238E27FC236}">
                  <a16:creationId xmlns:a16="http://schemas.microsoft.com/office/drawing/2014/main" id="{C9287E76-D255-4D68-B747-D853DF3EC612}"/>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03" name="TextBox 402">
              <a:extLst>
                <a:ext uri="{FF2B5EF4-FFF2-40B4-BE49-F238E27FC236}">
                  <a16:creationId xmlns:a16="http://schemas.microsoft.com/office/drawing/2014/main" id="{AC7E2BA3-40E3-4380-82EC-7760D73EB9C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04" name="TextBox 403">
              <a:extLst>
                <a:ext uri="{FF2B5EF4-FFF2-40B4-BE49-F238E27FC236}">
                  <a16:creationId xmlns:a16="http://schemas.microsoft.com/office/drawing/2014/main" id="{EC78C11C-D2FE-44D3-A353-D798D46CA3D0}"/>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05" name="TextBox 404">
              <a:extLst>
                <a:ext uri="{FF2B5EF4-FFF2-40B4-BE49-F238E27FC236}">
                  <a16:creationId xmlns:a16="http://schemas.microsoft.com/office/drawing/2014/main" id="{89C42B8A-25DC-463D-B888-A9492A571A6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06" name="TextBox 405">
              <a:extLst>
                <a:ext uri="{FF2B5EF4-FFF2-40B4-BE49-F238E27FC236}">
                  <a16:creationId xmlns:a16="http://schemas.microsoft.com/office/drawing/2014/main" id="{CCA27C40-8311-4E88-92C8-3708638FE73B}"/>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07" name="TextBox 406">
              <a:extLst>
                <a:ext uri="{FF2B5EF4-FFF2-40B4-BE49-F238E27FC236}">
                  <a16:creationId xmlns:a16="http://schemas.microsoft.com/office/drawing/2014/main" id="{C3FB11CA-6F02-4EA4-81BE-352608043ABF}"/>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08" name="TextBox 407">
              <a:extLst>
                <a:ext uri="{FF2B5EF4-FFF2-40B4-BE49-F238E27FC236}">
                  <a16:creationId xmlns:a16="http://schemas.microsoft.com/office/drawing/2014/main" id="{E3D50DB0-F2A6-4DE8-8FD8-7E219EFB3BB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09" name="TextBox 408">
              <a:extLst>
                <a:ext uri="{FF2B5EF4-FFF2-40B4-BE49-F238E27FC236}">
                  <a16:creationId xmlns:a16="http://schemas.microsoft.com/office/drawing/2014/main" id="{F41630A8-FB31-4590-A3A5-F0541C674048}"/>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10" name="TextBox 409">
              <a:extLst>
                <a:ext uri="{FF2B5EF4-FFF2-40B4-BE49-F238E27FC236}">
                  <a16:creationId xmlns:a16="http://schemas.microsoft.com/office/drawing/2014/main" id="{1C2D00ED-534C-4AD2-A668-F4DC658CAA97}"/>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11" name="TextBox 410">
              <a:extLst>
                <a:ext uri="{FF2B5EF4-FFF2-40B4-BE49-F238E27FC236}">
                  <a16:creationId xmlns:a16="http://schemas.microsoft.com/office/drawing/2014/main" id="{571D2CFC-E104-43D1-A0A1-9494135BD131}"/>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12" name="Group 411">
            <a:extLst>
              <a:ext uri="{FF2B5EF4-FFF2-40B4-BE49-F238E27FC236}">
                <a16:creationId xmlns:a16="http://schemas.microsoft.com/office/drawing/2014/main" id="{6DFB8D11-50F1-4A1F-8A45-2D1D7409B30C}"/>
              </a:ext>
            </a:extLst>
          </p:cNvPr>
          <p:cNvGrpSpPr/>
          <p:nvPr/>
        </p:nvGrpSpPr>
        <p:grpSpPr>
          <a:xfrm>
            <a:off x="4722807" y="3983264"/>
            <a:ext cx="4317956" cy="214908"/>
            <a:chOff x="6316379" y="1927461"/>
            <a:chExt cx="5757275" cy="286544"/>
          </a:xfrm>
        </p:grpSpPr>
        <p:sp>
          <p:nvSpPr>
            <p:cNvPr id="413" name="TextBox 412">
              <a:extLst>
                <a:ext uri="{FF2B5EF4-FFF2-40B4-BE49-F238E27FC236}">
                  <a16:creationId xmlns:a16="http://schemas.microsoft.com/office/drawing/2014/main" id="{D758331B-8843-44E8-82B4-17DC108D80B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14" name="TextBox 413">
              <a:extLst>
                <a:ext uri="{FF2B5EF4-FFF2-40B4-BE49-F238E27FC236}">
                  <a16:creationId xmlns:a16="http://schemas.microsoft.com/office/drawing/2014/main" id="{2CDDB518-922C-4FCE-9F07-97B9106B5D87}"/>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15" name="TextBox 414">
              <a:extLst>
                <a:ext uri="{FF2B5EF4-FFF2-40B4-BE49-F238E27FC236}">
                  <a16:creationId xmlns:a16="http://schemas.microsoft.com/office/drawing/2014/main" id="{2B3806BF-388E-4E68-9D35-DA672D4F780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16" name="TextBox 415">
              <a:extLst>
                <a:ext uri="{FF2B5EF4-FFF2-40B4-BE49-F238E27FC236}">
                  <a16:creationId xmlns:a16="http://schemas.microsoft.com/office/drawing/2014/main" id="{28FF5B62-1942-4990-9219-CCE4138AE71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17" name="TextBox 416">
              <a:extLst>
                <a:ext uri="{FF2B5EF4-FFF2-40B4-BE49-F238E27FC236}">
                  <a16:creationId xmlns:a16="http://schemas.microsoft.com/office/drawing/2014/main" id="{4BBABC90-04DE-4A11-B6D3-B1542B5E8AF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18" name="TextBox 417">
              <a:extLst>
                <a:ext uri="{FF2B5EF4-FFF2-40B4-BE49-F238E27FC236}">
                  <a16:creationId xmlns:a16="http://schemas.microsoft.com/office/drawing/2014/main" id="{9E149782-EC5D-4CD5-8A12-0C3233A52BD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19" name="TextBox 418">
              <a:extLst>
                <a:ext uri="{FF2B5EF4-FFF2-40B4-BE49-F238E27FC236}">
                  <a16:creationId xmlns:a16="http://schemas.microsoft.com/office/drawing/2014/main" id="{2A64FCCF-3F37-45EF-B15D-05E1F35E968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20" name="TextBox 419">
              <a:extLst>
                <a:ext uri="{FF2B5EF4-FFF2-40B4-BE49-F238E27FC236}">
                  <a16:creationId xmlns:a16="http://schemas.microsoft.com/office/drawing/2014/main" id="{AEFDC8AA-9C69-4B41-B07B-C95D3C49C99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21" name="TextBox 420">
              <a:extLst>
                <a:ext uri="{FF2B5EF4-FFF2-40B4-BE49-F238E27FC236}">
                  <a16:creationId xmlns:a16="http://schemas.microsoft.com/office/drawing/2014/main" id="{9556A0DF-B101-4059-A7F0-983C80D8552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22" name="TextBox 421">
              <a:extLst>
                <a:ext uri="{FF2B5EF4-FFF2-40B4-BE49-F238E27FC236}">
                  <a16:creationId xmlns:a16="http://schemas.microsoft.com/office/drawing/2014/main" id="{99590695-0C04-486F-AFC0-9BCDDAAF45D6}"/>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23" name="TextBox 422">
              <a:extLst>
                <a:ext uri="{FF2B5EF4-FFF2-40B4-BE49-F238E27FC236}">
                  <a16:creationId xmlns:a16="http://schemas.microsoft.com/office/drawing/2014/main" id="{2F4A6553-BC4D-4992-B712-F3FE567D813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24" name="TextBox 423">
              <a:extLst>
                <a:ext uri="{FF2B5EF4-FFF2-40B4-BE49-F238E27FC236}">
                  <a16:creationId xmlns:a16="http://schemas.microsoft.com/office/drawing/2014/main" id="{33C226A8-FAFE-449A-83ED-DEAAE8E12E9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25" name="TextBox 424">
              <a:extLst>
                <a:ext uri="{FF2B5EF4-FFF2-40B4-BE49-F238E27FC236}">
                  <a16:creationId xmlns:a16="http://schemas.microsoft.com/office/drawing/2014/main" id="{5A386FA2-C8C7-4DE8-8C0C-FBF504E2B08A}"/>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26" name="TextBox 425">
              <a:extLst>
                <a:ext uri="{FF2B5EF4-FFF2-40B4-BE49-F238E27FC236}">
                  <a16:creationId xmlns:a16="http://schemas.microsoft.com/office/drawing/2014/main" id="{6DF43673-316D-41F5-8601-585669972B79}"/>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27" name="TextBox 426">
              <a:extLst>
                <a:ext uri="{FF2B5EF4-FFF2-40B4-BE49-F238E27FC236}">
                  <a16:creationId xmlns:a16="http://schemas.microsoft.com/office/drawing/2014/main" id="{B0B7B042-A1EE-4881-A401-F4C20E2DBD60}"/>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28" name="Group 427">
            <a:extLst>
              <a:ext uri="{FF2B5EF4-FFF2-40B4-BE49-F238E27FC236}">
                <a16:creationId xmlns:a16="http://schemas.microsoft.com/office/drawing/2014/main" id="{48DF2949-EB5A-4C0E-98C4-CDF717555616}"/>
              </a:ext>
            </a:extLst>
          </p:cNvPr>
          <p:cNvGrpSpPr/>
          <p:nvPr/>
        </p:nvGrpSpPr>
        <p:grpSpPr>
          <a:xfrm>
            <a:off x="4722807" y="4245906"/>
            <a:ext cx="4317956" cy="214908"/>
            <a:chOff x="6316379" y="1927461"/>
            <a:chExt cx="5757275" cy="286544"/>
          </a:xfrm>
        </p:grpSpPr>
        <p:sp>
          <p:nvSpPr>
            <p:cNvPr id="429" name="TextBox 428">
              <a:extLst>
                <a:ext uri="{FF2B5EF4-FFF2-40B4-BE49-F238E27FC236}">
                  <a16:creationId xmlns:a16="http://schemas.microsoft.com/office/drawing/2014/main" id="{A5329D0D-ADF5-4982-9E78-979F45477755}"/>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30" name="TextBox 429">
              <a:extLst>
                <a:ext uri="{FF2B5EF4-FFF2-40B4-BE49-F238E27FC236}">
                  <a16:creationId xmlns:a16="http://schemas.microsoft.com/office/drawing/2014/main" id="{1EC43D72-D6BF-42E2-8662-B78BDFB8E17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31" name="TextBox 430">
              <a:extLst>
                <a:ext uri="{FF2B5EF4-FFF2-40B4-BE49-F238E27FC236}">
                  <a16:creationId xmlns:a16="http://schemas.microsoft.com/office/drawing/2014/main" id="{76F87E37-316B-491B-A43F-C642E8EB661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32" name="TextBox 431">
              <a:extLst>
                <a:ext uri="{FF2B5EF4-FFF2-40B4-BE49-F238E27FC236}">
                  <a16:creationId xmlns:a16="http://schemas.microsoft.com/office/drawing/2014/main" id="{A34296CE-6AC9-494E-8B90-E867AA970699}"/>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33" name="TextBox 432">
              <a:extLst>
                <a:ext uri="{FF2B5EF4-FFF2-40B4-BE49-F238E27FC236}">
                  <a16:creationId xmlns:a16="http://schemas.microsoft.com/office/drawing/2014/main" id="{316E5F5E-0408-495C-97A8-70A713991E9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34" name="TextBox 433">
              <a:extLst>
                <a:ext uri="{FF2B5EF4-FFF2-40B4-BE49-F238E27FC236}">
                  <a16:creationId xmlns:a16="http://schemas.microsoft.com/office/drawing/2014/main" id="{4C63489D-F95F-48F0-8ADC-41ECC7B55C1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35" name="TextBox 434">
              <a:extLst>
                <a:ext uri="{FF2B5EF4-FFF2-40B4-BE49-F238E27FC236}">
                  <a16:creationId xmlns:a16="http://schemas.microsoft.com/office/drawing/2014/main" id="{CA680236-D7BA-4BBC-8557-F0C6239991A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36" name="TextBox 435">
              <a:extLst>
                <a:ext uri="{FF2B5EF4-FFF2-40B4-BE49-F238E27FC236}">
                  <a16:creationId xmlns:a16="http://schemas.microsoft.com/office/drawing/2014/main" id="{CFEC835A-B786-4308-A49F-07C103F423E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37" name="TextBox 436">
              <a:extLst>
                <a:ext uri="{FF2B5EF4-FFF2-40B4-BE49-F238E27FC236}">
                  <a16:creationId xmlns:a16="http://schemas.microsoft.com/office/drawing/2014/main" id="{FF6361A6-1E26-4956-99CD-128B6310565A}"/>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38" name="TextBox 437">
              <a:extLst>
                <a:ext uri="{FF2B5EF4-FFF2-40B4-BE49-F238E27FC236}">
                  <a16:creationId xmlns:a16="http://schemas.microsoft.com/office/drawing/2014/main" id="{7476C98A-6B9A-4225-834C-A1982D7C70B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39" name="TextBox 438">
              <a:extLst>
                <a:ext uri="{FF2B5EF4-FFF2-40B4-BE49-F238E27FC236}">
                  <a16:creationId xmlns:a16="http://schemas.microsoft.com/office/drawing/2014/main" id="{422CC0BE-68B2-4C59-9952-659FE783E6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40" name="TextBox 439">
              <a:extLst>
                <a:ext uri="{FF2B5EF4-FFF2-40B4-BE49-F238E27FC236}">
                  <a16:creationId xmlns:a16="http://schemas.microsoft.com/office/drawing/2014/main" id="{F5798A72-64A4-4028-B8B7-ED44365066F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41" name="TextBox 440">
              <a:extLst>
                <a:ext uri="{FF2B5EF4-FFF2-40B4-BE49-F238E27FC236}">
                  <a16:creationId xmlns:a16="http://schemas.microsoft.com/office/drawing/2014/main" id="{D901CEE4-11B3-4579-9F4A-A757DE5F6532}"/>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42" name="TextBox 441">
              <a:extLst>
                <a:ext uri="{FF2B5EF4-FFF2-40B4-BE49-F238E27FC236}">
                  <a16:creationId xmlns:a16="http://schemas.microsoft.com/office/drawing/2014/main" id="{F1C849E6-2482-482D-9640-2098672AA58E}"/>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43" name="TextBox 442">
              <a:extLst>
                <a:ext uri="{FF2B5EF4-FFF2-40B4-BE49-F238E27FC236}">
                  <a16:creationId xmlns:a16="http://schemas.microsoft.com/office/drawing/2014/main" id="{9B4DDD89-02F0-4E38-A47A-C5DA4A52FEC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44" name="Group 443">
            <a:extLst>
              <a:ext uri="{FF2B5EF4-FFF2-40B4-BE49-F238E27FC236}">
                <a16:creationId xmlns:a16="http://schemas.microsoft.com/office/drawing/2014/main" id="{909D9D70-FFE4-494F-B5F1-58605B3E8798}"/>
              </a:ext>
            </a:extLst>
          </p:cNvPr>
          <p:cNvGrpSpPr/>
          <p:nvPr/>
        </p:nvGrpSpPr>
        <p:grpSpPr>
          <a:xfrm>
            <a:off x="4722807" y="4516740"/>
            <a:ext cx="4317956" cy="214908"/>
            <a:chOff x="6316379" y="1927461"/>
            <a:chExt cx="5757275" cy="286544"/>
          </a:xfrm>
        </p:grpSpPr>
        <p:sp>
          <p:nvSpPr>
            <p:cNvPr id="445" name="TextBox 444">
              <a:extLst>
                <a:ext uri="{FF2B5EF4-FFF2-40B4-BE49-F238E27FC236}">
                  <a16:creationId xmlns:a16="http://schemas.microsoft.com/office/drawing/2014/main" id="{78450938-5E6F-44DC-9572-428E7080FCFD}"/>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46" name="TextBox 445">
              <a:extLst>
                <a:ext uri="{FF2B5EF4-FFF2-40B4-BE49-F238E27FC236}">
                  <a16:creationId xmlns:a16="http://schemas.microsoft.com/office/drawing/2014/main" id="{4A8704CD-3AA4-437C-B534-7C4E13A04D2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47" name="TextBox 446">
              <a:extLst>
                <a:ext uri="{FF2B5EF4-FFF2-40B4-BE49-F238E27FC236}">
                  <a16:creationId xmlns:a16="http://schemas.microsoft.com/office/drawing/2014/main" id="{871E28CA-B38E-4BCB-8DED-8EE61FB71B72}"/>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48" name="TextBox 447">
              <a:extLst>
                <a:ext uri="{FF2B5EF4-FFF2-40B4-BE49-F238E27FC236}">
                  <a16:creationId xmlns:a16="http://schemas.microsoft.com/office/drawing/2014/main" id="{A4658A14-73CF-4B33-9B5D-9C43C5D174B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49" name="TextBox 448">
              <a:extLst>
                <a:ext uri="{FF2B5EF4-FFF2-40B4-BE49-F238E27FC236}">
                  <a16:creationId xmlns:a16="http://schemas.microsoft.com/office/drawing/2014/main" id="{67799A44-F208-4020-A5D4-64B2EC8D64A0}"/>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50" name="TextBox 449">
              <a:extLst>
                <a:ext uri="{FF2B5EF4-FFF2-40B4-BE49-F238E27FC236}">
                  <a16:creationId xmlns:a16="http://schemas.microsoft.com/office/drawing/2014/main" id="{CC33499B-2889-4482-9D80-5F6A42EF9C5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51" name="TextBox 450">
              <a:extLst>
                <a:ext uri="{FF2B5EF4-FFF2-40B4-BE49-F238E27FC236}">
                  <a16:creationId xmlns:a16="http://schemas.microsoft.com/office/drawing/2014/main" id="{52BC7610-7448-4327-912F-E82016F4280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52" name="TextBox 451">
              <a:extLst>
                <a:ext uri="{FF2B5EF4-FFF2-40B4-BE49-F238E27FC236}">
                  <a16:creationId xmlns:a16="http://schemas.microsoft.com/office/drawing/2014/main" id="{FF3194F3-746F-41C2-A4F6-E7A9F49BFAD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53" name="TextBox 452">
              <a:extLst>
                <a:ext uri="{FF2B5EF4-FFF2-40B4-BE49-F238E27FC236}">
                  <a16:creationId xmlns:a16="http://schemas.microsoft.com/office/drawing/2014/main" id="{727B5CDF-172F-4017-8761-4FCDCA87C74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54" name="TextBox 453">
              <a:extLst>
                <a:ext uri="{FF2B5EF4-FFF2-40B4-BE49-F238E27FC236}">
                  <a16:creationId xmlns:a16="http://schemas.microsoft.com/office/drawing/2014/main" id="{407DFBEA-2496-422E-B66E-0BBC646FBB9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55" name="TextBox 454">
              <a:extLst>
                <a:ext uri="{FF2B5EF4-FFF2-40B4-BE49-F238E27FC236}">
                  <a16:creationId xmlns:a16="http://schemas.microsoft.com/office/drawing/2014/main" id="{3A214723-69E8-4F6A-84D4-E047E32B0D2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56" name="TextBox 455">
              <a:extLst>
                <a:ext uri="{FF2B5EF4-FFF2-40B4-BE49-F238E27FC236}">
                  <a16:creationId xmlns:a16="http://schemas.microsoft.com/office/drawing/2014/main" id="{44C4F941-D175-40A0-B110-C080B355ECA4}"/>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57" name="TextBox 456">
              <a:extLst>
                <a:ext uri="{FF2B5EF4-FFF2-40B4-BE49-F238E27FC236}">
                  <a16:creationId xmlns:a16="http://schemas.microsoft.com/office/drawing/2014/main" id="{D467249C-907A-4BE5-96B0-532582B23A7B}"/>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58" name="TextBox 457">
              <a:extLst>
                <a:ext uri="{FF2B5EF4-FFF2-40B4-BE49-F238E27FC236}">
                  <a16:creationId xmlns:a16="http://schemas.microsoft.com/office/drawing/2014/main" id="{30F835A5-D25E-4DCD-92AD-578114C6259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59" name="TextBox 458">
              <a:extLst>
                <a:ext uri="{FF2B5EF4-FFF2-40B4-BE49-F238E27FC236}">
                  <a16:creationId xmlns:a16="http://schemas.microsoft.com/office/drawing/2014/main" id="{CE910ADB-4841-43FF-9140-673EB2CA4E4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60" name="Group 459">
            <a:extLst>
              <a:ext uri="{FF2B5EF4-FFF2-40B4-BE49-F238E27FC236}">
                <a16:creationId xmlns:a16="http://schemas.microsoft.com/office/drawing/2014/main" id="{E8CD538F-A714-4E20-8EDC-2614B8178B78}"/>
              </a:ext>
            </a:extLst>
          </p:cNvPr>
          <p:cNvGrpSpPr/>
          <p:nvPr/>
        </p:nvGrpSpPr>
        <p:grpSpPr>
          <a:xfrm>
            <a:off x="4722807" y="4792524"/>
            <a:ext cx="4317956" cy="214908"/>
            <a:chOff x="6316379" y="1927461"/>
            <a:chExt cx="5757275" cy="286544"/>
          </a:xfrm>
        </p:grpSpPr>
        <p:sp>
          <p:nvSpPr>
            <p:cNvPr id="461" name="TextBox 460">
              <a:extLst>
                <a:ext uri="{FF2B5EF4-FFF2-40B4-BE49-F238E27FC236}">
                  <a16:creationId xmlns:a16="http://schemas.microsoft.com/office/drawing/2014/main" id="{DC83341D-FD2C-4A27-8F97-BF3B3BC5B517}"/>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62" name="TextBox 461">
              <a:extLst>
                <a:ext uri="{FF2B5EF4-FFF2-40B4-BE49-F238E27FC236}">
                  <a16:creationId xmlns:a16="http://schemas.microsoft.com/office/drawing/2014/main" id="{716E0ED6-3D77-4649-B84A-DD0B0D8D13BC}"/>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63" name="TextBox 462">
              <a:extLst>
                <a:ext uri="{FF2B5EF4-FFF2-40B4-BE49-F238E27FC236}">
                  <a16:creationId xmlns:a16="http://schemas.microsoft.com/office/drawing/2014/main" id="{C9A342CE-4395-4BF0-8610-500DD8D6263B}"/>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64" name="TextBox 463">
              <a:extLst>
                <a:ext uri="{FF2B5EF4-FFF2-40B4-BE49-F238E27FC236}">
                  <a16:creationId xmlns:a16="http://schemas.microsoft.com/office/drawing/2014/main" id="{67163DDA-7E79-4B8E-9E12-0F1DABB3790F}"/>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65" name="TextBox 464">
              <a:extLst>
                <a:ext uri="{FF2B5EF4-FFF2-40B4-BE49-F238E27FC236}">
                  <a16:creationId xmlns:a16="http://schemas.microsoft.com/office/drawing/2014/main" id="{A8CD4913-8EB1-4BD9-BD83-A84A1541727F}"/>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66" name="TextBox 465">
              <a:extLst>
                <a:ext uri="{FF2B5EF4-FFF2-40B4-BE49-F238E27FC236}">
                  <a16:creationId xmlns:a16="http://schemas.microsoft.com/office/drawing/2014/main" id="{DFD123D2-4CCA-4109-95A7-A3380E9A9238}"/>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67" name="TextBox 466">
              <a:extLst>
                <a:ext uri="{FF2B5EF4-FFF2-40B4-BE49-F238E27FC236}">
                  <a16:creationId xmlns:a16="http://schemas.microsoft.com/office/drawing/2014/main" id="{C0CF1FC5-2E4D-4CFA-8BF8-8CD39961393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68" name="TextBox 467">
              <a:extLst>
                <a:ext uri="{FF2B5EF4-FFF2-40B4-BE49-F238E27FC236}">
                  <a16:creationId xmlns:a16="http://schemas.microsoft.com/office/drawing/2014/main" id="{249A131F-8A40-422A-8B4E-F05220B5D08C}"/>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69" name="TextBox 468">
              <a:extLst>
                <a:ext uri="{FF2B5EF4-FFF2-40B4-BE49-F238E27FC236}">
                  <a16:creationId xmlns:a16="http://schemas.microsoft.com/office/drawing/2014/main" id="{2C424A13-DE85-45C5-8BEE-EF208D7E149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70" name="TextBox 469">
              <a:extLst>
                <a:ext uri="{FF2B5EF4-FFF2-40B4-BE49-F238E27FC236}">
                  <a16:creationId xmlns:a16="http://schemas.microsoft.com/office/drawing/2014/main" id="{FF858186-3097-48CE-BD4C-00A3457D8E7B}"/>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71" name="TextBox 470">
              <a:extLst>
                <a:ext uri="{FF2B5EF4-FFF2-40B4-BE49-F238E27FC236}">
                  <a16:creationId xmlns:a16="http://schemas.microsoft.com/office/drawing/2014/main" id="{D53F6690-7C4D-4053-AA2E-2C6E3F3EA6BD}"/>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72" name="TextBox 471">
              <a:extLst>
                <a:ext uri="{FF2B5EF4-FFF2-40B4-BE49-F238E27FC236}">
                  <a16:creationId xmlns:a16="http://schemas.microsoft.com/office/drawing/2014/main" id="{1820666E-C91F-4991-90E4-BDF533B58A8D}"/>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73" name="TextBox 472">
              <a:extLst>
                <a:ext uri="{FF2B5EF4-FFF2-40B4-BE49-F238E27FC236}">
                  <a16:creationId xmlns:a16="http://schemas.microsoft.com/office/drawing/2014/main" id="{8186564E-66A6-4CEF-AE5E-2F46863E401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74" name="TextBox 473">
              <a:extLst>
                <a:ext uri="{FF2B5EF4-FFF2-40B4-BE49-F238E27FC236}">
                  <a16:creationId xmlns:a16="http://schemas.microsoft.com/office/drawing/2014/main" id="{CBCD8B75-475C-4CE7-9D6F-19131F822B1C}"/>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75" name="TextBox 474">
              <a:extLst>
                <a:ext uri="{FF2B5EF4-FFF2-40B4-BE49-F238E27FC236}">
                  <a16:creationId xmlns:a16="http://schemas.microsoft.com/office/drawing/2014/main" id="{DDEEA0E8-0D3F-4E2D-8BF1-10F85E234C3A}"/>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249" name="TextBox 248">
            <a:extLst>
              <a:ext uri="{FF2B5EF4-FFF2-40B4-BE49-F238E27FC236}">
                <a16:creationId xmlns:a16="http://schemas.microsoft.com/office/drawing/2014/main" id="{200BD744-529F-48C7-BAE8-09DB505F2A88}"/>
              </a:ext>
            </a:extLst>
          </p:cNvPr>
          <p:cNvSpPr txBox="1"/>
          <p:nvPr/>
        </p:nvSpPr>
        <p:spPr>
          <a:xfrm>
            <a:off x="293098" y="2990372"/>
            <a:ext cx="1929872" cy="1754326"/>
          </a:xfrm>
          <a:prstGeom prst="rect">
            <a:avLst/>
          </a:prstGeom>
          <a:noFill/>
          <a:ln>
            <a:solidFill>
              <a:schemeClr val="tx1"/>
            </a:solidFill>
          </a:ln>
        </p:spPr>
        <p:txBody>
          <a:bodyPr wrap="square" rtlCol="0">
            <a:spAutoFit/>
          </a:bodyPr>
          <a:lstStyle/>
          <a:p>
            <a:r>
              <a:rPr lang="en-US" sz="900" b="1" u="sng" dirty="0"/>
              <a:t>Leap year</a:t>
            </a:r>
            <a:r>
              <a:rPr lang="en-US" sz="900" dirty="0"/>
              <a:t>:</a:t>
            </a:r>
          </a:p>
          <a:p>
            <a:r>
              <a:rPr lang="en-US" sz="900" dirty="0"/>
              <a:t>When it is leap year, the P60 partition is used and will contain data for Feb 29.  To remain consistent with non-leap years, the partitions numbers remain constant.  This allows the query analyst to perform a query consistently.  Additionally, if the metadata is archived after 1 year, the partition number will also be consistent.</a:t>
            </a:r>
          </a:p>
        </p:txBody>
      </p:sp>
      <p:sp>
        <p:nvSpPr>
          <p:cNvPr id="250" name="TextBox 249">
            <a:extLst>
              <a:ext uri="{FF2B5EF4-FFF2-40B4-BE49-F238E27FC236}">
                <a16:creationId xmlns:a16="http://schemas.microsoft.com/office/drawing/2014/main" id="{04A3397C-4045-4F57-97AE-97BC77D6E2C4}"/>
              </a:ext>
            </a:extLst>
          </p:cNvPr>
          <p:cNvSpPr txBox="1"/>
          <p:nvPr/>
        </p:nvSpPr>
        <p:spPr>
          <a:xfrm>
            <a:off x="161528" y="828323"/>
            <a:ext cx="2405402" cy="338554"/>
          </a:xfrm>
          <a:prstGeom prst="rect">
            <a:avLst/>
          </a:prstGeom>
          <a:noFill/>
          <a:ln>
            <a:solidFill>
              <a:schemeClr val="tx1"/>
            </a:solidFill>
          </a:ln>
        </p:spPr>
        <p:txBody>
          <a:bodyPr wrap="square" rtlCol="0">
            <a:spAutoFit/>
          </a:bodyPr>
          <a:lstStyle/>
          <a:p>
            <a:r>
              <a:rPr lang="en-US" sz="800" dirty="0"/>
              <a:t>Note: 366-day interval accounts for leap year.</a:t>
            </a:r>
          </a:p>
          <a:p>
            <a:r>
              <a:rPr lang="en-US" sz="800" dirty="0"/>
              <a:t>Partition 60 </a:t>
            </a:r>
            <a:r>
              <a:rPr lang="en-US" sz="800" u="sng" dirty="0"/>
              <a:t>is used in leap </a:t>
            </a:r>
            <a:r>
              <a:rPr lang="en-US" sz="800" dirty="0"/>
              <a:t>years.</a:t>
            </a:r>
          </a:p>
        </p:txBody>
      </p:sp>
    </p:spTree>
    <p:extLst>
      <p:ext uri="{BB962C8B-B14F-4D97-AF65-F5344CB8AC3E}">
        <p14:creationId xmlns:p14="http://schemas.microsoft.com/office/powerpoint/2010/main" val="1336432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732C-1395-474C-90DD-EF08C8B9ADB7}"/>
              </a:ext>
            </a:extLst>
          </p:cNvPr>
          <p:cNvSpPr>
            <a:spLocks noGrp="1"/>
          </p:cNvSpPr>
          <p:nvPr>
            <p:ph type="title"/>
          </p:nvPr>
        </p:nvSpPr>
        <p:spPr/>
        <p:txBody>
          <a:bodyPr/>
          <a:lstStyle/>
          <a:p>
            <a:r>
              <a:rPr lang="en-US" dirty="0"/>
              <a:t>Metadata Partitioning Strategy </a:t>
            </a:r>
            <a:r>
              <a:rPr lang="en-US" sz="2400" dirty="0"/>
              <a:t>(w/no leap year)</a:t>
            </a:r>
            <a:endParaRPr lang="en-US" dirty="0"/>
          </a:p>
        </p:txBody>
      </p:sp>
      <p:sp>
        <p:nvSpPr>
          <p:cNvPr id="4" name="TextBox 3">
            <a:extLst>
              <a:ext uri="{FF2B5EF4-FFF2-40B4-BE49-F238E27FC236}">
                <a16:creationId xmlns:a16="http://schemas.microsoft.com/office/drawing/2014/main" id="{1B8384EC-BBA0-4B87-9160-612F586B4A6E}"/>
              </a:ext>
            </a:extLst>
          </p:cNvPr>
          <p:cNvSpPr txBox="1"/>
          <p:nvPr/>
        </p:nvSpPr>
        <p:spPr>
          <a:xfrm>
            <a:off x="161527" y="1686251"/>
            <a:ext cx="2231474" cy="215444"/>
          </a:xfrm>
          <a:prstGeom prst="rect">
            <a:avLst/>
          </a:prstGeom>
          <a:noFill/>
          <a:ln>
            <a:solidFill>
              <a:schemeClr val="tx1"/>
            </a:solidFill>
          </a:ln>
        </p:spPr>
        <p:txBody>
          <a:bodyPr wrap="square" rtlCol="0">
            <a:spAutoFit/>
          </a:bodyPr>
          <a:lstStyle/>
          <a:p>
            <a:pPr algn="ctr"/>
            <a:r>
              <a:rPr lang="en-US" sz="800" dirty="0"/>
              <a:t>METADATA_ALL_PRIVILEGES</a:t>
            </a:r>
          </a:p>
        </p:txBody>
      </p:sp>
      <p:sp>
        <p:nvSpPr>
          <p:cNvPr id="5" name="TextBox 4">
            <a:extLst>
              <a:ext uri="{FF2B5EF4-FFF2-40B4-BE49-F238E27FC236}">
                <a16:creationId xmlns:a16="http://schemas.microsoft.com/office/drawing/2014/main" id="{9C260184-C13F-4030-9BDF-9CB54A39DF0F}"/>
              </a:ext>
            </a:extLst>
          </p:cNvPr>
          <p:cNvSpPr txBox="1"/>
          <p:nvPr/>
        </p:nvSpPr>
        <p:spPr>
          <a:xfrm>
            <a:off x="161527" y="1455418"/>
            <a:ext cx="2231474" cy="215444"/>
          </a:xfrm>
          <a:prstGeom prst="rect">
            <a:avLst/>
          </a:prstGeom>
          <a:noFill/>
          <a:ln>
            <a:solidFill>
              <a:schemeClr val="tx1"/>
            </a:solidFill>
          </a:ln>
        </p:spPr>
        <p:txBody>
          <a:bodyPr wrap="square" rtlCol="0">
            <a:spAutoFit/>
          </a:bodyPr>
          <a:lstStyle/>
          <a:p>
            <a:pPr algn="ctr"/>
            <a:r>
              <a:rPr lang="en-US" sz="800" dirty="0"/>
              <a:t>METADATA_ALL_RESOURCES</a:t>
            </a:r>
          </a:p>
        </p:txBody>
      </p:sp>
      <p:sp>
        <p:nvSpPr>
          <p:cNvPr id="6" name="TextBox 5">
            <a:extLst>
              <a:ext uri="{FF2B5EF4-FFF2-40B4-BE49-F238E27FC236}">
                <a16:creationId xmlns:a16="http://schemas.microsoft.com/office/drawing/2014/main" id="{48172EC0-FCC1-42DA-8118-92A9ECC934AA}"/>
              </a:ext>
            </a:extLst>
          </p:cNvPr>
          <p:cNvSpPr txBox="1"/>
          <p:nvPr/>
        </p:nvSpPr>
        <p:spPr>
          <a:xfrm>
            <a:off x="161528" y="1224585"/>
            <a:ext cx="2231474" cy="215444"/>
          </a:xfrm>
          <a:prstGeom prst="rect">
            <a:avLst/>
          </a:prstGeom>
          <a:noFill/>
          <a:ln>
            <a:solidFill>
              <a:schemeClr val="tx1"/>
            </a:solidFill>
          </a:ln>
        </p:spPr>
        <p:txBody>
          <a:bodyPr wrap="square" rtlCol="0">
            <a:spAutoFit/>
          </a:bodyPr>
          <a:lstStyle/>
          <a:p>
            <a:r>
              <a:rPr lang="en-US" sz="800" b="1" u="sng" dirty="0"/>
              <a:t>Lookup Tables (no partitioning)</a:t>
            </a:r>
          </a:p>
        </p:txBody>
      </p:sp>
      <p:sp>
        <p:nvSpPr>
          <p:cNvPr id="7" name="TextBox 6">
            <a:extLst>
              <a:ext uri="{FF2B5EF4-FFF2-40B4-BE49-F238E27FC236}">
                <a16:creationId xmlns:a16="http://schemas.microsoft.com/office/drawing/2014/main" id="{33C40B85-30CA-47F9-9EF0-4273F0764213}"/>
              </a:ext>
            </a:extLst>
          </p:cNvPr>
          <p:cNvSpPr txBox="1"/>
          <p:nvPr/>
        </p:nvSpPr>
        <p:spPr>
          <a:xfrm>
            <a:off x="161526" y="2263332"/>
            <a:ext cx="2231473" cy="215444"/>
          </a:xfrm>
          <a:prstGeom prst="rect">
            <a:avLst/>
          </a:prstGeom>
          <a:noFill/>
          <a:ln>
            <a:solidFill>
              <a:schemeClr val="tx1"/>
            </a:solidFill>
          </a:ln>
        </p:spPr>
        <p:txBody>
          <a:bodyPr wrap="square" rtlCol="0">
            <a:spAutoFit/>
          </a:bodyPr>
          <a:lstStyle/>
          <a:p>
            <a:pPr algn="ctr"/>
            <a:r>
              <a:rPr lang="en-US" sz="800" dirty="0"/>
              <a:t>METADATA_PRIVILEGES_COMBINED</a:t>
            </a:r>
          </a:p>
        </p:txBody>
      </p:sp>
      <p:sp>
        <p:nvSpPr>
          <p:cNvPr id="8" name="TextBox 7">
            <a:extLst>
              <a:ext uri="{FF2B5EF4-FFF2-40B4-BE49-F238E27FC236}">
                <a16:creationId xmlns:a16="http://schemas.microsoft.com/office/drawing/2014/main" id="{7E218AF6-F595-4676-AFD1-4D64BA2781B3}"/>
              </a:ext>
            </a:extLst>
          </p:cNvPr>
          <p:cNvSpPr txBox="1"/>
          <p:nvPr/>
        </p:nvSpPr>
        <p:spPr>
          <a:xfrm>
            <a:off x="161527" y="2032500"/>
            <a:ext cx="2231473" cy="215444"/>
          </a:xfrm>
          <a:prstGeom prst="rect">
            <a:avLst/>
          </a:prstGeom>
          <a:noFill/>
          <a:ln>
            <a:solidFill>
              <a:schemeClr val="tx1"/>
            </a:solidFill>
          </a:ln>
        </p:spPr>
        <p:txBody>
          <a:bodyPr wrap="square" rtlCol="0">
            <a:spAutoFit/>
          </a:bodyPr>
          <a:lstStyle/>
          <a:p>
            <a:r>
              <a:rPr lang="en-US" sz="800" b="1" u="sng" dirty="0"/>
              <a:t>Staging Tables (no partitioning)</a:t>
            </a:r>
          </a:p>
        </p:txBody>
      </p:sp>
      <p:sp>
        <p:nvSpPr>
          <p:cNvPr id="11" name="TextBox 10">
            <a:extLst>
              <a:ext uri="{FF2B5EF4-FFF2-40B4-BE49-F238E27FC236}">
                <a16:creationId xmlns:a16="http://schemas.microsoft.com/office/drawing/2014/main" id="{611B766D-2CCC-4ECF-A139-D4CED79DB2C5}"/>
              </a:ext>
            </a:extLst>
          </p:cNvPr>
          <p:cNvSpPr txBox="1"/>
          <p:nvPr/>
        </p:nvSpPr>
        <p:spPr>
          <a:xfrm>
            <a:off x="2491907" y="1211312"/>
            <a:ext cx="2231474" cy="215444"/>
          </a:xfrm>
          <a:prstGeom prst="rect">
            <a:avLst/>
          </a:prstGeom>
          <a:noFill/>
          <a:ln>
            <a:solidFill>
              <a:schemeClr val="tx1"/>
            </a:solidFill>
          </a:ln>
        </p:spPr>
        <p:txBody>
          <a:bodyPr wrap="square" rtlCol="0">
            <a:spAutoFit/>
          </a:bodyPr>
          <a:lstStyle/>
          <a:p>
            <a:r>
              <a:rPr lang="en-US" sz="800" b="1" u="sng" dirty="0"/>
              <a:t>Partitioned Tables</a:t>
            </a:r>
          </a:p>
        </p:txBody>
      </p:sp>
      <p:sp>
        <p:nvSpPr>
          <p:cNvPr id="24" name="TextBox 23">
            <a:extLst>
              <a:ext uri="{FF2B5EF4-FFF2-40B4-BE49-F238E27FC236}">
                <a16:creationId xmlns:a16="http://schemas.microsoft.com/office/drawing/2014/main" id="{096A05B2-485B-4930-9FF2-B7D72C445B62}"/>
              </a:ext>
            </a:extLst>
          </p:cNvPr>
          <p:cNvSpPr txBox="1"/>
          <p:nvPr/>
        </p:nvSpPr>
        <p:spPr>
          <a:xfrm>
            <a:off x="2488136" y="1452418"/>
            <a:ext cx="2235245" cy="215444"/>
          </a:xfrm>
          <a:prstGeom prst="rect">
            <a:avLst/>
          </a:prstGeom>
          <a:noFill/>
          <a:ln>
            <a:solidFill>
              <a:schemeClr val="tx1"/>
            </a:solidFill>
          </a:ln>
        </p:spPr>
        <p:txBody>
          <a:bodyPr wrap="square" rtlCol="0">
            <a:spAutoFit/>
          </a:bodyPr>
          <a:lstStyle/>
          <a:p>
            <a:r>
              <a:rPr lang="en-US" sz="800" dirty="0"/>
              <a:t>METADATA_ALL_USERS_GROUPS</a:t>
            </a:r>
          </a:p>
        </p:txBody>
      </p:sp>
      <p:grpSp>
        <p:nvGrpSpPr>
          <p:cNvPr id="44" name="Group 43">
            <a:extLst>
              <a:ext uri="{FF2B5EF4-FFF2-40B4-BE49-F238E27FC236}">
                <a16:creationId xmlns:a16="http://schemas.microsoft.com/office/drawing/2014/main" id="{CD269FC3-D4BC-4DD7-A530-B23C5F71958B}"/>
              </a:ext>
            </a:extLst>
          </p:cNvPr>
          <p:cNvGrpSpPr/>
          <p:nvPr/>
        </p:nvGrpSpPr>
        <p:grpSpPr>
          <a:xfrm>
            <a:off x="4722807" y="1442019"/>
            <a:ext cx="4317956" cy="214908"/>
            <a:chOff x="6316379" y="1927461"/>
            <a:chExt cx="5757275" cy="286544"/>
          </a:xfrm>
        </p:grpSpPr>
        <p:sp>
          <p:nvSpPr>
            <p:cNvPr id="26" name="TextBox 25">
              <a:extLst>
                <a:ext uri="{FF2B5EF4-FFF2-40B4-BE49-F238E27FC236}">
                  <a16:creationId xmlns:a16="http://schemas.microsoft.com/office/drawing/2014/main" id="{518C1F4A-B9C8-4D40-A25D-263A4D7CB421}"/>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 name="TextBox 26">
              <a:extLst>
                <a:ext uri="{FF2B5EF4-FFF2-40B4-BE49-F238E27FC236}">
                  <a16:creationId xmlns:a16="http://schemas.microsoft.com/office/drawing/2014/main" id="{F69492AE-2AB2-41EE-9AC7-F161C7D1D7E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 name="TextBox 27">
              <a:extLst>
                <a:ext uri="{FF2B5EF4-FFF2-40B4-BE49-F238E27FC236}">
                  <a16:creationId xmlns:a16="http://schemas.microsoft.com/office/drawing/2014/main" id="{B11F3134-C5AF-4734-9286-13373E553FD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9" name="TextBox 28">
              <a:extLst>
                <a:ext uri="{FF2B5EF4-FFF2-40B4-BE49-F238E27FC236}">
                  <a16:creationId xmlns:a16="http://schemas.microsoft.com/office/drawing/2014/main" id="{18042F7E-7464-4673-A042-D568FC6BD9C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 name="TextBox 29">
              <a:extLst>
                <a:ext uri="{FF2B5EF4-FFF2-40B4-BE49-F238E27FC236}">
                  <a16:creationId xmlns:a16="http://schemas.microsoft.com/office/drawing/2014/main" id="{29FF5668-C0BA-4FC1-8523-9C3EEB0218AC}"/>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1" name="TextBox 30">
              <a:extLst>
                <a:ext uri="{FF2B5EF4-FFF2-40B4-BE49-F238E27FC236}">
                  <a16:creationId xmlns:a16="http://schemas.microsoft.com/office/drawing/2014/main" id="{150165A5-5201-4C11-A641-9EA2A638ABC1}"/>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 name="TextBox 31">
              <a:extLst>
                <a:ext uri="{FF2B5EF4-FFF2-40B4-BE49-F238E27FC236}">
                  <a16:creationId xmlns:a16="http://schemas.microsoft.com/office/drawing/2014/main" id="{FA5BB425-7331-4311-897B-3FB5E15D94D8}"/>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3" name="TextBox 32">
              <a:extLst>
                <a:ext uri="{FF2B5EF4-FFF2-40B4-BE49-F238E27FC236}">
                  <a16:creationId xmlns:a16="http://schemas.microsoft.com/office/drawing/2014/main" id="{9288EDDE-23D3-4A20-8932-0C406402712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 name="TextBox 33">
              <a:extLst>
                <a:ext uri="{FF2B5EF4-FFF2-40B4-BE49-F238E27FC236}">
                  <a16:creationId xmlns:a16="http://schemas.microsoft.com/office/drawing/2014/main" id="{A5B442D2-4F9D-446A-8DD3-479825BFA93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 name="TextBox 34">
              <a:extLst>
                <a:ext uri="{FF2B5EF4-FFF2-40B4-BE49-F238E27FC236}">
                  <a16:creationId xmlns:a16="http://schemas.microsoft.com/office/drawing/2014/main" id="{AE69E088-1FFA-46AD-A45E-4C69CF5996F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6" name="TextBox 35">
              <a:extLst>
                <a:ext uri="{FF2B5EF4-FFF2-40B4-BE49-F238E27FC236}">
                  <a16:creationId xmlns:a16="http://schemas.microsoft.com/office/drawing/2014/main" id="{C1628D4C-95C3-4801-BDD4-C63354EA0DC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 name="TextBox 36">
              <a:extLst>
                <a:ext uri="{FF2B5EF4-FFF2-40B4-BE49-F238E27FC236}">
                  <a16:creationId xmlns:a16="http://schemas.microsoft.com/office/drawing/2014/main" id="{EB7397A8-7618-4FA1-830A-ADFB8F665561}"/>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8" name="TextBox 37">
              <a:extLst>
                <a:ext uri="{FF2B5EF4-FFF2-40B4-BE49-F238E27FC236}">
                  <a16:creationId xmlns:a16="http://schemas.microsoft.com/office/drawing/2014/main" id="{27DD2AB0-A2D0-48BC-9693-1FBBBCD6F1FE}"/>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 name="TextBox 38">
              <a:extLst>
                <a:ext uri="{FF2B5EF4-FFF2-40B4-BE49-F238E27FC236}">
                  <a16:creationId xmlns:a16="http://schemas.microsoft.com/office/drawing/2014/main" id="{82143048-59F5-4E8F-AE6D-23C4D2F5B35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0" name="TextBox 39">
              <a:extLst>
                <a:ext uri="{FF2B5EF4-FFF2-40B4-BE49-F238E27FC236}">
                  <a16:creationId xmlns:a16="http://schemas.microsoft.com/office/drawing/2014/main" id="{26F91E5A-029F-40BD-A2CF-E2699F5BDB4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41" name="TextBox 40">
            <a:extLst>
              <a:ext uri="{FF2B5EF4-FFF2-40B4-BE49-F238E27FC236}">
                <a16:creationId xmlns:a16="http://schemas.microsoft.com/office/drawing/2014/main" id="{99E366E3-90EF-4736-99D5-A690BCB61B52}"/>
              </a:ext>
            </a:extLst>
          </p:cNvPr>
          <p:cNvSpPr txBox="1"/>
          <p:nvPr/>
        </p:nvSpPr>
        <p:spPr>
          <a:xfrm>
            <a:off x="4722806" y="1224586"/>
            <a:ext cx="4306862" cy="200055"/>
          </a:xfrm>
          <a:prstGeom prst="rect">
            <a:avLst/>
          </a:prstGeom>
          <a:noFill/>
          <a:ln>
            <a:solidFill>
              <a:schemeClr val="tx1"/>
            </a:solidFill>
          </a:ln>
        </p:spPr>
        <p:txBody>
          <a:bodyPr wrap="square" rtlCol="0">
            <a:spAutoFit/>
          </a:bodyPr>
          <a:lstStyle/>
          <a:p>
            <a:r>
              <a:rPr lang="en-US" sz="700" dirty="0"/>
              <a:t>1/1                 2/29       3/1                  5/1               7/1               9/1                11/1            12/30     12/31      </a:t>
            </a:r>
          </a:p>
        </p:txBody>
      </p:sp>
      <p:sp>
        <p:nvSpPr>
          <p:cNvPr id="42" name="TextBox 41">
            <a:extLst>
              <a:ext uri="{FF2B5EF4-FFF2-40B4-BE49-F238E27FC236}">
                <a16:creationId xmlns:a16="http://schemas.microsoft.com/office/drawing/2014/main" id="{B3385B39-D1BF-40F6-ABA7-2F540B7331D3}"/>
              </a:ext>
            </a:extLst>
          </p:cNvPr>
          <p:cNvSpPr txBox="1"/>
          <p:nvPr/>
        </p:nvSpPr>
        <p:spPr>
          <a:xfrm>
            <a:off x="4722807" y="1015105"/>
            <a:ext cx="1102922" cy="200055"/>
          </a:xfrm>
          <a:prstGeom prst="rect">
            <a:avLst/>
          </a:prstGeom>
          <a:noFill/>
          <a:ln>
            <a:solidFill>
              <a:schemeClr val="tx1"/>
            </a:solidFill>
          </a:ln>
        </p:spPr>
        <p:txBody>
          <a:bodyPr wrap="square" rtlCol="0">
            <a:spAutoFit/>
          </a:bodyPr>
          <a:lstStyle/>
          <a:p>
            <a:pPr algn="ctr"/>
            <a:r>
              <a:rPr lang="en-US" sz="700" dirty="0"/>
              <a:t>2021 (no leap year)</a:t>
            </a:r>
          </a:p>
        </p:txBody>
      </p:sp>
      <p:sp>
        <p:nvSpPr>
          <p:cNvPr id="13" name="TextBox 12">
            <a:extLst>
              <a:ext uri="{FF2B5EF4-FFF2-40B4-BE49-F238E27FC236}">
                <a16:creationId xmlns:a16="http://schemas.microsoft.com/office/drawing/2014/main" id="{324FF6FC-228C-4A67-9D1B-999FF18A9BF8}"/>
              </a:ext>
            </a:extLst>
          </p:cNvPr>
          <p:cNvSpPr txBox="1"/>
          <p:nvPr/>
        </p:nvSpPr>
        <p:spPr>
          <a:xfrm>
            <a:off x="2495673" y="2214074"/>
            <a:ext cx="2227708" cy="215444"/>
          </a:xfrm>
          <a:prstGeom prst="rect">
            <a:avLst/>
          </a:prstGeom>
          <a:noFill/>
          <a:ln>
            <a:solidFill>
              <a:schemeClr val="tx1"/>
            </a:solidFill>
          </a:ln>
        </p:spPr>
        <p:txBody>
          <a:bodyPr wrap="square" rtlCol="0">
            <a:spAutoFit/>
          </a:bodyPr>
          <a:lstStyle/>
          <a:p>
            <a:r>
              <a:rPr lang="en-US" sz="800" dirty="0"/>
              <a:t>METADATA_CONST_LAYERS</a:t>
            </a:r>
          </a:p>
        </p:txBody>
      </p:sp>
      <p:sp>
        <p:nvSpPr>
          <p:cNvPr id="15" name="TextBox 14">
            <a:extLst>
              <a:ext uri="{FF2B5EF4-FFF2-40B4-BE49-F238E27FC236}">
                <a16:creationId xmlns:a16="http://schemas.microsoft.com/office/drawing/2014/main" id="{2EB9139B-D6AF-409F-9859-9D1889991C5E}"/>
              </a:ext>
            </a:extLst>
          </p:cNvPr>
          <p:cNvSpPr txBox="1"/>
          <p:nvPr/>
        </p:nvSpPr>
        <p:spPr>
          <a:xfrm>
            <a:off x="2491907" y="1965533"/>
            <a:ext cx="2231474" cy="215444"/>
          </a:xfrm>
          <a:prstGeom prst="rect">
            <a:avLst/>
          </a:prstGeom>
          <a:noFill/>
          <a:ln>
            <a:solidFill>
              <a:schemeClr val="tx1"/>
            </a:solidFill>
          </a:ln>
        </p:spPr>
        <p:txBody>
          <a:bodyPr wrap="square" rtlCol="0">
            <a:spAutoFit/>
          </a:bodyPr>
          <a:lstStyle/>
          <a:p>
            <a:r>
              <a:rPr lang="en-US" sz="800" dirty="0"/>
              <a:t>METADATA_CONST_PATHS</a:t>
            </a:r>
          </a:p>
        </p:txBody>
      </p:sp>
      <p:sp>
        <p:nvSpPr>
          <p:cNvPr id="12" name="TextBox 11">
            <a:extLst>
              <a:ext uri="{FF2B5EF4-FFF2-40B4-BE49-F238E27FC236}">
                <a16:creationId xmlns:a16="http://schemas.microsoft.com/office/drawing/2014/main" id="{4964FD76-24A8-4F5B-B27A-977C7FF8A53C}"/>
              </a:ext>
            </a:extLst>
          </p:cNvPr>
          <p:cNvSpPr txBox="1"/>
          <p:nvPr/>
        </p:nvSpPr>
        <p:spPr>
          <a:xfrm>
            <a:off x="2491907" y="1712450"/>
            <a:ext cx="2231474" cy="215444"/>
          </a:xfrm>
          <a:prstGeom prst="rect">
            <a:avLst/>
          </a:prstGeom>
          <a:noFill/>
          <a:ln>
            <a:solidFill>
              <a:schemeClr val="tx1"/>
            </a:solidFill>
          </a:ln>
        </p:spPr>
        <p:txBody>
          <a:bodyPr wrap="square" rtlCol="0">
            <a:spAutoFit/>
          </a:bodyPr>
          <a:lstStyle/>
          <a:p>
            <a:r>
              <a:rPr lang="en-US" sz="800" dirty="0"/>
              <a:t>METADATA_CONST_NAME</a:t>
            </a:r>
          </a:p>
        </p:txBody>
      </p:sp>
      <p:sp>
        <p:nvSpPr>
          <p:cNvPr id="14" name="TextBox 13">
            <a:extLst>
              <a:ext uri="{FF2B5EF4-FFF2-40B4-BE49-F238E27FC236}">
                <a16:creationId xmlns:a16="http://schemas.microsoft.com/office/drawing/2014/main" id="{5F7ADF84-BA71-4277-AB15-3F2A8C96FC41}"/>
              </a:ext>
            </a:extLst>
          </p:cNvPr>
          <p:cNvSpPr txBox="1"/>
          <p:nvPr/>
        </p:nvSpPr>
        <p:spPr>
          <a:xfrm>
            <a:off x="2491907" y="2456872"/>
            <a:ext cx="2231474" cy="215444"/>
          </a:xfrm>
          <a:prstGeom prst="rect">
            <a:avLst/>
          </a:prstGeom>
          <a:noFill/>
          <a:ln>
            <a:solidFill>
              <a:schemeClr val="tx1"/>
            </a:solidFill>
          </a:ln>
        </p:spPr>
        <p:txBody>
          <a:bodyPr wrap="square" rtlCol="0">
            <a:spAutoFit/>
          </a:bodyPr>
          <a:lstStyle/>
          <a:p>
            <a:r>
              <a:rPr lang="en-US" sz="800" dirty="0"/>
              <a:t>METADATA_CONST_VALIDATE</a:t>
            </a:r>
          </a:p>
        </p:txBody>
      </p:sp>
      <p:sp>
        <p:nvSpPr>
          <p:cNvPr id="18" name="TextBox 17">
            <a:extLst>
              <a:ext uri="{FF2B5EF4-FFF2-40B4-BE49-F238E27FC236}">
                <a16:creationId xmlns:a16="http://schemas.microsoft.com/office/drawing/2014/main" id="{B127BF10-5033-4A90-8E0A-D2336C80AF72}"/>
              </a:ext>
            </a:extLst>
          </p:cNvPr>
          <p:cNvSpPr txBox="1"/>
          <p:nvPr/>
        </p:nvSpPr>
        <p:spPr>
          <a:xfrm>
            <a:off x="2495673" y="2702751"/>
            <a:ext cx="2227708" cy="215444"/>
          </a:xfrm>
          <a:prstGeom prst="rect">
            <a:avLst/>
          </a:prstGeom>
          <a:noFill/>
          <a:ln>
            <a:solidFill>
              <a:schemeClr val="tx1"/>
            </a:solidFill>
          </a:ln>
        </p:spPr>
        <p:txBody>
          <a:bodyPr wrap="square" rtlCol="0">
            <a:spAutoFit/>
          </a:bodyPr>
          <a:lstStyle/>
          <a:p>
            <a:r>
              <a:rPr lang="en-US" sz="800" dirty="0"/>
              <a:t>METADATA_DATASOURCE</a:t>
            </a:r>
          </a:p>
        </p:txBody>
      </p:sp>
      <p:sp>
        <p:nvSpPr>
          <p:cNvPr id="20" name="TextBox 19">
            <a:extLst>
              <a:ext uri="{FF2B5EF4-FFF2-40B4-BE49-F238E27FC236}">
                <a16:creationId xmlns:a16="http://schemas.microsoft.com/office/drawing/2014/main" id="{EBC03E39-BD5A-456E-A726-1DABB4E9C707}"/>
              </a:ext>
            </a:extLst>
          </p:cNvPr>
          <p:cNvSpPr txBox="1"/>
          <p:nvPr/>
        </p:nvSpPr>
        <p:spPr>
          <a:xfrm>
            <a:off x="2488136" y="2961788"/>
            <a:ext cx="2235245" cy="215444"/>
          </a:xfrm>
          <a:prstGeom prst="rect">
            <a:avLst/>
          </a:prstGeom>
          <a:noFill/>
          <a:ln>
            <a:solidFill>
              <a:schemeClr val="tx1"/>
            </a:solidFill>
          </a:ln>
        </p:spPr>
        <p:txBody>
          <a:bodyPr wrap="square" rtlCol="0">
            <a:spAutoFit/>
          </a:bodyPr>
          <a:lstStyle/>
          <a:p>
            <a:r>
              <a:rPr lang="en-US" sz="800" dirty="0"/>
              <a:t>METADATA_RESOURCE</a:t>
            </a:r>
          </a:p>
        </p:txBody>
      </p:sp>
      <p:sp>
        <p:nvSpPr>
          <p:cNvPr id="23" name="TextBox 22">
            <a:extLst>
              <a:ext uri="{FF2B5EF4-FFF2-40B4-BE49-F238E27FC236}">
                <a16:creationId xmlns:a16="http://schemas.microsoft.com/office/drawing/2014/main" id="{E7EE698D-25EB-46C0-85AF-5B7498E21F6B}"/>
              </a:ext>
            </a:extLst>
          </p:cNvPr>
          <p:cNvSpPr txBox="1"/>
          <p:nvPr/>
        </p:nvSpPr>
        <p:spPr>
          <a:xfrm>
            <a:off x="2488136" y="3214718"/>
            <a:ext cx="2235245" cy="215444"/>
          </a:xfrm>
          <a:prstGeom prst="rect">
            <a:avLst/>
          </a:prstGeom>
          <a:noFill/>
          <a:ln>
            <a:solidFill>
              <a:schemeClr val="tx1"/>
            </a:solidFill>
          </a:ln>
        </p:spPr>
        <p:txBody>
          <a:bodyPr wrap="square" rtlCol="0">
            <a:spAutoFit/>
          </a:bodyPr>
          <a:lstStyle/>
          <a:p>
            <a:r>
              <a:rPr lang="en-US" sz="800" dirty="0"/>
              <a:t>METADATA_RESOURCE_COLUMN</a:t>
            </a:r>
          </a:p>
        </p:txBody>
      </p:sp>
      <p:sp>
        <p:nvSpPr>
          <p:cNvPr id="21" name="TextBox 20">
            <a:extLst>
              <a:ext uri="{FF2B5EF4-FFF2-40B4-BE49-F238E27FC236}">
                <a16:creationId xmlns:a16="http://schemas.microsoft.com/office/drawing/2014/main" id="{9ADB8873-9528-4111-A0F6-A4D20872D35C}"/>
              </a:ext>
            </a:extLst>
          </p:cNvPr>
          <p:cNvSpPr txBox="1"/>
          <p:nvPr/>
        </p:nvSpPr>
        <p:spPr>
          <a:xfrm>
            <a:off x="2495675" y="3474419"/>
            <a:ext cx="2227706" cy="215444"/>
          </a:xfrm>
          <a:prstGeom prst="rect">
            <a:avLst/>
          </a:prstGeom>
          <a:noFill/>
          <a:ln>
            <a:solidFill>
              <a:schemeClr val="tx1"/>
            </a:solidFill>
          </a:ln>
        </p:spPr>
        <p:txBody>
          <a:bodyPr wrap="square" rtlCol="0">
            <a:spAutoFit/>
          </a:bodyPr>
          <a:lstStyle/>
          <a:p>
            <a:r>
              <a:rPr lang="en-US" sz="800" dirty="0"/>
              <a:t>METADATA_RESOURCE_LINEAGE</a:t>
            </a:r>
          </a:p>
        </p:txBody>
      </p:sp>
      <p:sp>
        <p:nvSpPr>
          <p:cNvPr id="17" name="TextBox 16">
            <a:extLst>
              <a:ext uri="{FF2B5EF4-FFF2-40B4-BE49-F238E27FC236}">
                <a16:creationId xmlns:a16="http://schemas.microsoft.com/office/drawing/2014/main" id="{7B38DE6A-D8B3-4174-BD98-55DF287ACB2C}"/>
              </a:ext>
            </a:extLst>
          </p:cNvPr>
          <p:cNvSpPr txBox="1"/>
          <p:nvPr/>
        </p:nvSpPr>
        <p:spPr>
          <a:xfrm>
            <a:off x="2500268" y="3728687"/>
            <a:ext cx="2223113" cy="215444"/>
          </a:xfrm>
          <a:prstGeom prst="rect">
            <a:avLst/>
          </a:prstGeom>
          <a:noFill/>
          <a:ln>
            <a:solidFill>
              <a:schemeClr val="tx1"/>
            </a:solidFill>
          </a:ln>
        </p:spPr>
        <p:txBody>
          <a:bodyPr wrap="square" rtlCol="0">
            <a:spAutoFit/>
          </a:bodyPr>
          <a:lstStyle/>
          <a:p>
            <a:r>
              <a:rPr lang="en-US" sz="800" dirty="0"/>
              <a:t>METADATA_POLICY</a:t>
            </a:r>
          </a:p>
        </p:txBody>
      </p:sp>
      <p:sp>
        <p:nvSpPr>
          <p:cNvPr id="19" name="TextBox 18">
            <a:extLst>
              <a:ext uri="{FF2B5EF4-FFF2-40B4-BE49-F238E27FC236}">
                <a16:creationId xmlns:a16="http://schemas.microsoft.com/office/drawing/2014/main" id="{9C3DB7BF-5DED-4BCA-B75B-90A87FF551B8}"/>
              </a:ext>
            </a:extLst>
          </p:cNvPr>
          <p:cNvSpPr txBox="1"/>
          <p:nvPr/>
        </p:nvSpPr>
        <p:spPr>
          <a:xfrm>
            <a:off x="2488135" y="3990443"/>
            <a:ext cx="2235246" cy="215444"/>
          </a:xfrm>
          <a:prstGeom prst="rect">
            <a:avLst/>
          </a:prstGeom>
          <a:noFill/>
          <a:ln>
            <a:solidFill>
              <a:schemeClr val="tx1"/>
            </a:solidFill>
          </a:ln>
        </p:spPr>
        <p:txBody>
          <a:bodyPr wrap="square" rtlCol="0">
            <a:spAutoFit/>
          </a:bodyPr>
          <a:lstStyle/>
          <a:p>
            <a:r>
              <a:rPr lang="en-US" sz="800" dirty="0"/>
              <a:t>METADATA_POLICY_ASSIGNMNT</a:t>
            </a:r>
          </a:p>
        </p:txBody>
      </p:sp>
      <p:sp>
        <p:nvSpPr>
          <p:cNvPr id="16" name="TextBox 15">
            <a:extLst>
              <a:ext uri="{FF2B5EF4-FFF2-40B4-BE49-F238E27FC236}">
                <a16:creationId xmlns:a16="http://schemas.microsoft.com/office/drawing/2014/main" id="{35D9F951-2F43-4CAC-93F6-E4DB752FB107}"/>
              </a:ext>
            </a:extLst>
          </p:cNvPr>
          <p:cNvSpPr txBox="1"/>
          <p:nvPr/>
        </p:nvSpPr>
        <p:spPr>
          <a:xfrm>
            <a:off x="2495673" y="4257161"/>
            <a:ext cx="2227708" cy="215444"/>
          </a:xfrm>
          <a:prstGeom prst="rect">
            <a:avLst/>
          </a:prstGeom>
          <a:noFill/>
          <a:ln>
            <a:solidFill>
              <a:schemeClr val="tx1"/>
            </a:solidFill>
          </a:ln>
        </p:spPr>
        <p:txBody>
          <a:bodyPr wrap="square" rtlCol="0">
            <a:spAutoFit/>
          </a:bodyPr>
          <a:lstStyle/>
          <a:p>
            <a:r>
              <a:rPr lang="en-US" sz="800" dirty="0"/>
              <a:t>METADATA_NON_COMPLIANT</a:t>
            </a:r>
          </a:p>
        </p:txBody>
      </p:sp>
      <p:sp>
        <p:nvSpPr>
          <p:cNvPr id="22" name="TextBox 21">
            <a:extLst>
              <a:ext uri="{FF2B5EF4-FFF2-40B4-BE49-F238E27FC236}">
                <a16:creationId xmlns:a16="http://schemas.microsoft.com/office/drawing/2014/main" id="{197A86F1-3127-4119-B345-BAF6F55DB9E2}"/>
              </a:ext>
            </a:extLst>
          </p:cNvPr>
          <p:cNvSpPr txBox="1"/>
          <p:nvPr/>
        </p:nvSpPr>
        <p:spPr>
          <a:xfrm>
            <a:off x="2488135" y="4524785"/>
            <a:ext cx="2235246" cy="215444"/>
          </a:xfrm>
          <a:prstGeom prst="rect">
            <a:avLst/>
          </a:prstGeom>
          <a:noFill/>
          <a:ln>
            <a:solidFill>
              <a:schemeClr val="tx1"/>
            </a:solidFill>
          </a:ln>
        </p:spPr>
        <p:txBody>
          <a:bodyPr wrap="square" rtlCol="0">
            <a:spAutoFit/>
          </a:bodyPr>
          <a:lstStyle/>
          <a:p>
            <a:r>
              <a:rPr lang="en-US" sz="800" dirty="0"/>
              <a:t>METADATA_PRIVILEGE</a:t>
            </a:r>
          </a:p>
        </p:txBody>
      </p:sp>
      <p:sp>
        <p:nvSpPr>
          <p:cNvPr id="25" name="TextBox 24">
            <a:extLst>
              <a:ext uri="{FF2B5EF4-FFF2-40B4-BE49-F238E27FC236}">
                <a16:creationId xmlns:a16="http://schemas.microsoft.com/office/drawing/2014/main" id="{F3335E7A-B5F8-4DDA-96D4-D3DCF0363046}"/>
              </a:ext>
            </a:extLst>
          </p:cNvPr>
          <p:cNvSpPr txBox="1"/>
          <p:nvPr/>
        </p:nvSpPr>
        <p:spPr>
          <a:xfrm>
            <a:off x="2488136" y="4806722"/>
            <a:ext cx="2235245" cy="215444"/>
          </a:xfrm>
          <a:prstGeom prst="rect">
            <a:avLst/>
          </a:prstGeom>
          <a:noFill/>
          <a:ln>
            <a:solidFill>
              <a:schemeClr val="tx1"/>
            </a:solidFill>
          </a:ln>
        </p:spPr>
        <p:txBody>
          <a:bodyPr wrap="square" rtlCol="0">
            <a:spAutoFit/>
          </a:bodyPr>
          <a:lstStyle/>
          <a:p>
            <a:r>
              <a:rPr lang="en-US" sz="800" dirty="0"/>
              <a:t>METADATA_PRIVILEGE_USER</a:t>
            </a:r>
          </a:p>
        </p:txBody>
      </p:sp>
      <p:grpSp>
        <p:nvGrpSpPr>
          <p:cNvPr id="263" name="Group 262">
            <a:extLst>
              <a:ext uri="{FF2B5EF4-FFF2-40B4-BE49-F238E27FC236}">
                <a16:creationId xmlns:a16="http://schemas.microsoft.com/office/drawing/2014/main" id="{66A90B25-35DA-4A34-934F-E570FA0C03AB}"/>
              </a:ext>
            </a:extLst>
          </p:cNvPr>
          <p:cNvGrpSpPr/>
          <p:nvPr/>
        </p:nvGrpSpPr>
        <p:grpSpPr>
          <a:xfrm>
            <a:off x="4722807" y="1706346"/>
            <a:ext cx="4317956" cy="214908"/>
            <a:chOff x="6316379" y="1927461"/>
            <a:chExt cx="5757275" cy="286544"/>
          </a:xfrm>
        </p:grpSpPr>
        <p:sp>
          <p:nvSpPr>
            <p:cNvPr id="269" name="TextBox 268">
              <a:extLst>
                <a:ext uri="{FF2B5EF4-FFF2-40B4-BE49-F238E27FC236}">
                  <a16:creationId xmlns:a16="http://schemas.microsoft.com/office/drawing/2014/main" id="{BEF65459-9087-4CE7-B503-298C81BDB0C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0" name="TextBox 269">
              <a:extLst>
                <a:ext uri="{FF2B5EF4-FFF2-40B4-BE49-F238E27FC236}">
                  <a16:creationId xmlns:a16="http://schemas.microsoft.com/office/drawing/2014/main" id="{2FC27D77-1B18-4246-9A10-5BF0254BECC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71" name="TextBox 270">
              <a:extLst>
                <a:ext uri="{FF2B5EF4-FFF2-40B4-BE49-F238E27FC236}">
                  <a16:creationId xmlns:a16="http://schemas.microsoft.com/office/drawing/2014/main" id="{4DD13E9C-4999-4570-9074-DE0084CF7DF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72" name="TextBox 271">
              <a:extLst>
                <a:ext uri="{FF2B5EF4-FFF2-40B4-BE49-F238E27FC236}">
                  <a16:creationId xmlns:a16="http://schemas.microsoft.com/office/drawing/2014/main" id="{D6863208-DB31-4F50-B7ED-0AE1B85291D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73" name="TextBox 272">
              <a:extLst>
                <a:ext uri="{FF2B5EF4-FFF2-40B4-BE49-F238E27FC236}">
                  <a16:creationId xmlns:a16="http://schemas.microsoft.com/office/drawing/2014/main" id="{3C29CD41-B8A9-4BBC-AC57-8F1725E800B9}"/>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74" name="TextBox 273">
              <a:extLst>
                <a:ext uri="{FF2B5EF4-FFF2-40B4-BE49-F238E27FC236}">
                  <a16:creationId xmlns:a16="http://schemas.microsoft.com/office/drawing/2014/main" id="{B82A441B-C5B7-4A42-A26E-98AADDA3B9C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75" name="TextBox 274">
              <a:extLst>
                <a:ext uri="{FF2B5EF4-FFF2-40B4-BE49-F238E27FC236}">
                  <a16:creationId xmlns:a16="http://schemas.microsoft.com/office/drawing/2014/main" id="{8443081E-D8C5-4A82-9BE4-F314069E2CE0}"/>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76" name="TextBox 275">
              <a:extLst>
                <a:ext uri="{FF2B5EF4-FFF2-40B4-BE49-F238E27FC236}">
                  <a16:creationId xmlns:a16="http://schemas.microsoft.com/office/drawing/2014/main" id="{FC0B66C7-1978-4266-97F2-6F84A02548E3}"/>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77" name="TextBox 276">
              <a:extLst>
                <a:ext uri="{FF2B5EF4-FFF2-40B4-BE49-F238E27FC236}">
                  <a16:creationId xmlns:a16="http://schemas.microsoft.com/office/drawing/2014/main" id="{60937AC5-E8E1-45BE-BDA2-E26C05940A5D}"/>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78" name="TextBox 277">
              <a:extLst>
                <a:ext uri="{FF2B5EF4-FFF2-40B4-BE49-F238E27FC236}">
                  <a16:creationId xmlns:a16="http://schemas.microsoft.com/office/drawing/2014/main" id="{6B2E1C9E-A822-42AE-8C98-5AB8739EE46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79" name="TextBox 278">
              <a:extLst>
                <a:ext uri="{FF2B5EF4-FFF2-40B4-BE49-F238E27FC236}">
                  <a16:creationId xmlns:a16="http://schemas.microsoft.com/office/drawing/2014/main" id="{77483366-DA5F-446D-BD99-87084A49DEA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80" name="TextBox 279">
              <a:extLst>
                <a:ext uri="{FF2B5EF4-FFF2-40B4-BE49-F238E27FC236}">
                  <a16:creationId xmlns:a16="http://schemas.microsoft.com/office/drawing/2014/main" id="{F2A02B16-14ED-4522-AB83-E6250EDC1C05}"/>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81" name="TextBox 280">
              <a:extLst>
                <a:ext uri="{FF2B5EF4-FFF2-40B4-BE49-F238E27FC236}">
                  <a16:creationId xmlns:a16="http://schemas.microsoft.com/office/drawing/2014/main" id="{BD0488E0-FA2A-44A9-AD82-5A15C25E9286}"/>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82" name="TextBox 281">
              <a:extLst>
                <a:ext uri="{FF2B5EF4-FFF2-40B4-BE49-F238E27FC236}">
                  <a16:creationId xmlns:a16="http://schemas.microsoft.com/office/drawing/2014/main" id="{F04B6AF5-974A-45F1-AC04-6A47FB512ED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83" name="TextBox 282">
              <a:extLst>
                <a:ext uri="{FF2B5EF4-FFF2-40B4-BE49-F238E27FC236}">
                  <a16:creationId xmlns:a16="http://schemas.microsoft.com/office/drawing/2014/main" id="{ACD5D4D0-C496-414D-9296-ECF9F421E8B2}"/>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284" name="Group 283">
            <a:extLst>
              <a:ext uri="{FF2B5EF4-FFF2-40B4-BE49-F238E27FC236}">
                <a16:creationId xmlns:a16="http://schemas.microsoft.com/office/drawing/2014/main" id="{AF7D5018-50B6-4FD2-861C-DDA6C94BC857}"/>
              </a:ext>
            </a:extLst>
          </p:cNvPr>
          <p:cNvGrpSpPr/>
          <p:nvPr/>
        </p:nvGrpSpPr>
        <p:grpSpPr>
          <a:xfrm>
            <a:off x="4722807" y="1955926"/>
            <a:ext cx="4317956" cy="214908"/>
            <a:chOff x="6316379" y="1927461"/>
            <a:chExt cx="5757275" cy="286544"/>
          </a:xfrm>
        </p:grpSpPr>
        <p:sp>
          <p:nvSpPr>
            <p:cNvPr id="285" name="TextBox 284">
              <a:extLst>
                <a:ext uri="{FF2B5EF4-FFF2-40B4-BE49-F238E27FC236}">
                  <a16:creationId xmlns:a16="http://schemas.microsoft.com/office/drawing/2014/main" id="{0D77DCD5-1CB7-463C-95A2-F31A04DF2B3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86" name="TextBox 285">
              <a:extLst>
                <a:ext uri="{FF2B5EF4-FFF2-40B4-BE49-F238E27FC236}">
                  <a16:creationId xmlns:a16="http://schemas.microsoft.com/office/drawing/2014/main" id="{07DA3DA7-B73C-426A-8A47-CDDD1115D6C4}"/>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7" name="TextBox 286">
              <a:extLst>
                <a:ext uri="{FF2B5EF4-FFF2-40B4-BE49-F238E27FC236}">
                  <a16:creationId xmlns:a16="http://schemas.microsoft.com/office/drawing/2014/main" id="{89DB3F7F-46BE-45F7-9E57-607C79D3AAD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88" name="TextBox 287">
              <a:extLst>
                <a:ext uri="{FF2B5EF4-FFF2-40B4-BE49-F238E27FC236}">
                  <a16:creationId xmlns:a16="http://schemas.microsoft.com/office/drawing/2014/main" id="{D1CDA6E0-EDAC-47E4-9DDE-2D4EF9849413}"/>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89" name="TextBox 288">
              <a:extLst>
                <a:ext uri="{FF2B5EF4-FFF2-40B4-BE49-F238E27FC236}">
                  <a16:creationId xmlns:a16="http://schemas.microsoft.com/office/drawing/2014/main" id="{5A2F0D18-BE98-453C-8AE0-8712DF953EDA}"/>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90" name="TextBox 289">
              <a:extLst>
                <a:ext uri="{FF2B5EF4-FFF2-40B4-BE49-F238E27FC236}">
                  <a16:creationId xmlns:a16="http://schemas.microsoft.com/office/drawing/2014/main" id="{E2FB186A-6DBF-4CC4-B8A2-5D52FCECF410}"/>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91" name="TextBox 290">
              <a:extLst>
                <a:ext uri="{FF2B5EF4-FFF2-40B4-BE49-F238E27FC236}">
                  <a16:creationId xmlns:a16="http://schemas.microsoft.com/office/drawing/2014/main" id="{EDC95AA4-2E6F-46A5-BD00-2129B74D2339}"/>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92" name="TextBox 291">
              <a:extLst>
                <a:ext uri="{FF2B5EF4-FFF2-40B4-BE49-F238E27FC236}">
                  <a16:creationId xmlns:a16="http://schemas.microsoft.com/office/drawing/2014/main" id="{1FCCD345-7BA0-4AD2-BDC3-91C1E26E053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93" name="TextBox 292">
              <a:extLst>
                <a:ext uri="{FF2B5EF4-FFF2-40B4-BE49-F238E27FC236}">
                  <a16:creationId xmlns:a16="http://schemas.microsoft.com/office/drawing/2014/main" id="{7B533245-8BE6-4F2D-B3F8-E4386589641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94" name="TextBox 293">
              <a:extLst>
                <a:ext uri="{FF2B5EF4-FFF2-40B4-BE49-F238E27FC236}">
                  <a16:creationId xmlns:a16="http://schemas.microsoft.com/office/drawing/2014/main" id="{77E206DF-9620-4EF7-A00C-CE713228AA69}"/>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95" name="TextBox 294">
              <a:extLst>
                <a:ext uri="{FF2B5EF4-FFF2-40B4-BE49-F238E27FC236}">
                  <a16:creationId xmlns:a16="http://schemas.microsoft.com/office/drawing/2014/main" id="{9E06F24C-9937-485F-A1AE-A3C3056B534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96" name="TextBox 295">
              <a:extLst>
                <a:ext uri="{FF2B5EF4-FFF2-40B4-BE49-F238E27FC236}">
                  <a16:creationId xmlns:a16="http://schemas.microsoft.com/office/drawing/2014/main" id="{88DD05EF-1A03-42A0-9C51-C0826983E83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97" name="TextBox 296">
              <a:extLst>
                <a:ext uri="{FF2B5EF4-FFF2-40B4-BE49-F238E27FC236}">
                  <a16:creationId xmlns:a16="http://schemas.microsoft.com/office/drawing/2014/main" id="{D6E7BD59-0B54-410C-8F2D-1FBDA9ED42D1}"/>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98" name="TextBox 297">
              <a:extLst>
                <a:ext uri="{FF2B5EF4-FFF2-40B4-BE49-F238E27FC236}">
                  <a16:creationId xmlns:a16="http://schemas.microsoft.com/office/drawing/2014/main" id="{D061451A-8D8F-4821-A412-BEC0D7C460E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99" name="TextBox 298">
              <a:extLst>
                <a:ext uri="{FF2B5EF4-FFF2-40B4-BE49-F238E27FC236}">
                  <a16:creationId xmlns:a16="http://schemas.microsoft.com/office/drawing/2014/main" id="{A6A11F11-1F5A-4EBD-AFD4-9C452D4DC30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00" name="Group 299">
            <a:extLst>
              <a:ext uri="{FF2B5EF4-FFF2-40B4-BE49-F238E27FC236}">
                <a16:creationId xmlns:a16="http://schemas.microsoft.com/office/drawing/2014/main" id="{4088EAF0-5306-449F-ACB0-4687F9451B9D}"/>
              </a:ext>
            </a:extLst>
          </p:cNvPr>
          <p:cNvGrpSpPr/>
          <p:nvPr/>
        </p:nvGrpSpPr>
        <p:grpSpPr>
          <a:xfrm>
            <a:off x="4722807" y="2217857"/>
            <a:ext cx="4317956" cy="214908"/>
            <a:chOff x="6316379" y="1927461"/>
            <a:chExt cx="5757275" cy="286544"/>
          </a:xfrm>
        </p:grpSpPr>
        <p:sp>
          <p:nvSpPr>
            <p:cNvPr id="301" name="TextBox 300">
              <a:extLst>
                <a:ext uri="{FF2B5EF4-FFF2-40B4-BE49-F238E27FC236}">
                  <a16:creationId xmlns:a16="http://schemas.microsoft.com/office/drawing/2014/main" id="{625C4659-3129-448E-956F-ED6CDEA8D692}"/>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02" name="TextBox 301">
              <a:extLst>
                <a:ext uri="{FF2B5EF4-FFF2-40B4-BE49-F238E27FC236}">
                  <a16:creationId xmlns:a16="http://schemas.microsoft.com/office/drawing/2014/main" id="{A0C68B7A-6B18-4982-AA1D-A56FE3FA7861}"/>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03" name="TextBox 302">
              <a:extLst>
                <a:ext uri="{FF2B5EF4-FFF2-40B4-BE49-F238E27FC236}">
                  <a16:creationId xmlns:a16="http://schemas.microsoft.com/office/drawing/2014/main" id="{D63BC556-B0B0-4ACE-AC88-A8104F10D9F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04" name="TextBox 303">
              <a:extLst>
                <a:ext uri="{FF2B5EF4-FFF2-40B4-BE49-F238E27FC236}">
                  <a16:creationId xmlns:a16="http://schemas.microsoft.com/office/drawing/2014/main" id="{1823F589-D1C5-4B9B-AB28-D8D13B782218}"/>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5" name="TextBox 304">
              <a:extLst>
                <a:ext uri="{FF2B5EF4-FFF2-40B4-BE49-F238E27FC236}">
                  <a16:creationId xmlns:a16="http://schemas.microsoft.com/office/drawing/2014/main" id="{5E6F0506-094C-4845-A0D4-B88989105FD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06" name="TextBox 305">
              <a:extLst>
                <a:ext uri="{FF2B5EF4-FFF2-40B4-BE49-F238E27FC236}">
                  <a16:creationId xmlns:a16="http://schemas.microsoft.com/office/drawing/2014/main" id="{AA829C25-C140-45D4-A43C-E047A7C5F99B}"/>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07" name="TextBox 306">
              <a:extLst>
                <a:ext uri="{FF2B5EF4-FFF2-40B4-BE49-F238E27FC236}">
                  <a16:creationId xmlns:a16="http://schemas.microsoft.com/office/drawing/2014/main" id="{2A4C8324-F036-422A-929A-9DD306D2D89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08" name="TextBox 307">
              <a:extLst>
                <a:ext uri="{FF2B5EF4-FFF2-40B4-BE49-F238E27FC236}">
                  <a16:creationId xmlns:a16="http://schemas.microsoft.com/office/drawing/2014/main" id="{7CF24A9C-4232-4AF4-8BE6-32775ED2533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09" name="TextBox 308">
              <a:extLst>
                <a:ext uri="{FF2B5EF4-FFF2-40B4-BE49-F238E27FC236}">
                  <a16:creationId xmlns:a16="http://schemas.microsoft.com/office/drawing/2014/main" id="{BC385C17-85FD-485C-8162-10D1A66C4028}"/>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10" name="TextBox 309">
              <a:extLst>
                <a:ext uri="{FF2B5EF4-FFF2-40B4-BE49-F238E27FC236}">
                  <a16:creationId xmlns:a16="http://schemas.microsoft.com/office/drawing/2014/main" id="{0A215E1D-D14E-439B-9264-9A780E9DD9A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11" name="TextBox 310">
              <a:extLst>
                <a:ext uri="{FF2B5EF4-FFF2-40B4-BE49-F238E27FC236}">
                  <a16:creationId xmlns:a16="http://schemas.microsoft.com/office/drawing/2014/main" id="{AED55C48-CEEC-46F2-BDB0-1F5898AC6227}"/>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12" name="TextBox 311">
              <a:extLst>
                <a:ext uri="{FF2B5EF4-FFF2-40B4-BE49-F238E27FC236}">
                  <a16:creationId xmlns:a16="http://schemas.microsoft.com/office/drawing/2014/main" id="{3381CE80-4473-41F4-A50D-23324F27A11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13" name="TextBox 312">
              <a:extLst>
                <a:ext uri="{FF2B5EF4-FFF2-40B4-BE49-F238E27FC236}">
                  <a16:creationId xmlns:a16="http://schemas.microsoft.com/office/drawing/2014/main" id="{44527373-2F15-4E77-AFA7-D040BE7B5E44}"/>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14" name="TextBox 313">
              <a:extLst>
                <a:ext uri="{FF2B5EF4-FFF2-40B4-BE49-F238E27FC236}">
                  <a16:creationId xmlns:a16="http://schemas.microsoft.com/office/drawing/2014/main" id="{08AF4929-7460-4EEE-BABF-7C774596031D}"/>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15" name="TextBox 314">
              <a:extLst>
                <a:ext uri="{FF2B5EF4-FFF2-40B4-BE49-F238E27FC236}">
                  <a16:creationId xmlns:a16="http://schemas.microsoft.com/office/drawing/2014/main" id="{8C41E56B-AB51-492A-9BC6-C2C485DA95AD}"/>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16" name="Group 315">
            <a:extLst>
              <a:ext uri="{FF2B5EF4-FFF2-40B4-BE49-F238E27FC236}">
                <a16:creationId xmlns:a16="http://schemas.microsoft.com/office/drawing/2014/main" id="{4CD31602-294D-49F3-A16F-E2B42B5D1A6A}"/>
              </a:ext>
            </a:extLst>
          </p:cNvPr>
          <p:cNvGrpSpPr/>
          <p:nvPr/>
        </p:nvGrpSpPr>
        <p:grpSpPr>
          <a:xfrm>
            <a:off x="4722807" y="2456868"/>
            <a:ext cx="4317956" cy="214908"/>
            <a:chOff x="6316379" y="1927461"/>
            <a:chExt cx="5757275" cy="286544"/>
          </a:xfrm>
        </p:grpSpPr>
        <p:sp>
          <p:nvSpPr>
            <p:cNvPr id="317" name="TextBox 316">
              <a:extLst>
                <a:ext uri="{FF2B5EF4-FFF2-40B4-BE49-F238E27FC236}">
                  <a16:creationId xmlns:a16="http://schemas.microsoft.com/office/drawing/2014/main" id="{AE538BC4-FBAB-418C-8393-A52DF8B34F2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18" name="TextBox 317">
              <a:extLst>
                <a:ext uri="{FF2B5EF4-FFF2-40B4-BE49-F238E27FC236}">
                  <a16:creationId xmlns:a16="http://schemas.microsoft.com/office/drawing/2014/main" id="{5AEE80FD-6EEA-4976-A4D3-11B82D27A6F2}"/>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19" name="TextBox 318">
              <a:extLst>
                <a:ext uri="{FF2B5EF4-FFF2-40B4-BE49-F238E27FC236}">
                  <a16:creationId xmlns:a16="http://schemas.microsoft.com/office/drawing/2014/main" id="{535BE422-1F24-4295-B278-FBDB7D57FC19}"/>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20" name="TextBox 319">
              <a:extLst>
                <a:ext uri="{FF2B5EF4-FFF2-40B4-BE49-F238E27FC236}">
                  <a16:creationId xmlns:a16="http://schemas.microsoft.com/office/drawing/2014/main" id="{72739BFD-29AD-4D8E-83BD-8811B87773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21" name="TextBox 320">
              <a:extLst>
                <a:ext uri="{FF2B5EF4-FFF2-40B4-BE49-F238E27FC236}">
                  <a16:creationId xmlns:a16="http://schemas.microsoft.com/office/drawing/2014/main" id="{2610295E-8CD6-475C-B776-1E4E9D034D73}"/>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22" name="TextBox 321">
              <a:extLst>
                <a:ext uri="{FF2B5EF4-FFF2-40B4-BE49-F238E27FC236}">
                  <a16:creationId xmlns:a16="http://schemas.microsoft.com/office/drawing/2014/main" id="{DBBE37DD-C2AF-4667-9BE5-FD394633764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3" name="TextBox 322">
              <a:extLst>
                <a:ext uri="{FF2B5EF4-FFF2-40B4-BE49-F238E27FC236}">
                  <a16:creationId xmlns:a16="http://schemas.microsoft.com/office/drawing/2014/main" id="{51C9184D-7ED6-4FE8-AE54-50CB2F6546EC}"/>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24" name="TextBox 323">
              <a:extLst>
                <a:ext uri="{FF2B5EF4-FFF2-40B4-BE49-F238E27FC236}">
                  <a16:creationId xmlns:a16="http://schemas.microsoft.com/office/drawing/2014/main" id="{CC7D2A3F-D05C-4837-9FA3-C608B565DEA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25" name="TextBox 324">
              <a:extLst>
                <a:ext uri="{FF2B5EF4-FFF2-40B4-BE49-F238E27FC236}">
                  <a16:creationId xmlns:a16="http://schemas.microsoft.com/office/drawing/2014/main" id="{CD2FFD64-C63E-481F-B920-2F2CAD37DEE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26" name="TextBox 325">
              <a:extLst>
                <a:ext uri="{FF2B5EF4-FFF2-40B4-BE49-F238E27FC236}">
                  <a16:creationId xmlns:a16="http://schemas.microsoft.com/office/drawing/2014/main" id="{2F1CD240-427C-4707-85DF-974BA86DCD4E}"/>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27" name="TextBox 326">
              <a:extLst>
                <a:ext uri="{FF2B5EF4-FFF2-40B4-BE49-F238E27FC236}">
                  <a16:creationId xmlns:a16="http://schemas.microsoft.com/office/drawing/2014/main" id="{D8840757-017A-463B-9A50-C88F28E0DB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28" name="TextBox 327">
              <a:extLst>
                <a:ext uri="{FF2B5EF4-FFF2-40B4-BE49-F238E27FC236}">
                  <a16:creationId xmlns:a16="http://schemas.microsoft.com/office/drawing/2014/main" id="{142514C7-9B99-40B0-9FDA-3CDD1063175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29" name="TextBox 328">
              <a:extLst>
                <a:ext uri="{FF2B5EF4-FFF2-40B4-BE49-F238E27FC236}">
                  <a16:creationId xmlns:a16="http://schemas.microsoft.com/office/drawing/2014/main" id="{3B908189-F692-4CF0-8A71-8129B54E1E0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30" name="TextBox 329">
              <a:extLst>
                <a:ext uri="{FF2B5EF4-FFF2-40B4-BE49-F238E27FC236}">
                  <a16:creationId xmlns:a16="http://schemas.microsoft.com/office/drawing/2014/main" id="{CF411FFC-4BC5-41F7-A28B-6C55FEBA7EB5}"/>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31" name="TextBox 330">
              <a:extLst>
                <a:ext uri="{FF2B5EF4-FFF2-40B4-BE49-F238E27FC236}">
                  <a16:creationId xmlns:a16="http://schemas.microsoft.com/office/drawing/2014/main" id="{EC53DC5F-D957-477D-B0EB-3253E068A27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32" name="Group 331">
            <a:extLst>
              <a:ext uri="{FF2B5EF4-FFF2-40B4-BE49-F238E27FC236}">
                <a16:creationId xmlns:a16="http://schemas.microsoft.com/office/drawing/2014/main" id="{9D48F3DC-23E3-485A-A8E9-15264E8C4AC8}"/>
              </a:ext>
            </a:extLst>
          </p:cNvPr>
          <p:cNvGrpSpPr/>
          <p:nvPr/>
        </p:nvGrpSpPr>
        <p:grpSpPr>
          <a:xfrm>
            <a:off x="4722807" y="2699186"/>
            <a:ext cx="4317956" cy="214908"/>
            <a:chOff x="6316379" y="1927461"/>
            <a:chExt cx="5757275" cy="286544"/>
          </a:xfrm>
        </p:grpSpPr>
        <p:sp>
          <p:nvSpPr>
            <p:cNvPr id="333" name="TextBox 332">
              <a:extLst>
                <a:ext uri="{FF2B5EF4-FFF2-40B4-BE49-F238E27FC236}">
                  <a16:creationId xmlns:a16="http://schemas.microsoft.com/office/drawing/2014/main" id="{50D01AF5-9ABE-43A4-B3D7-E00EE329F92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34" name="TextBox 333">
              <a:extLst>
                <a:ext uri="{FF2B5EF4-FFF2-40B4-BE49-F238E27FC236}">
                  <a16:creationId xmlns:a16="http://schemas.microsoft.com/office/drawing/2014/main" id="{4C78DB60-1D92-4DAC-A31C-B5B631453229}"/>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35" name="TextBox 334">
              <a:extLst>
                <a:ext uri="{FF2B5EF4-FFF2-40B4-BE49-F238E27FC236}">
                  <a16:creationId xmlns:a16="http://schemas.microsoft.com/office/drawing/2014/main" id="{1A5AFB7B-1BC5-4710-9503-561F9AF85AE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36" name="TextBox 335">
              <a:extLst>
                <a:ext uri="{FF2B5EF4-FFF2-40B4-BE49-F238E27FC236}">
                  <a16:creationId xmlns:a16="http://schemas.microsoft.com/office/drawing/2014/main" id="{8F05454A-141E-4B6B-8108-415C3BD01B24}"/>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37" name="TextBox 336">
              <a:extLst>
                <a:ext uri="{FF2B5EF4-FFF2-40B4-BE49-F238E27FC236}">
                  <a16:creationId xmlns:a16="http://schemas.microsoft.com/office/drawing/2014/main" id="{C087F806-4CDF-4EDE-83B4-D5F8009E099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38" name="TextBox 337">
              <a:extLst>
                <a:ext uri="{FF2B5EF4-FFF2-40B4-BE49-F238E27FC236}">
                  <a16:creationId xmlns:a16="http://schemas.microsoft.com/office/drawing/2014/main" id="{55B4D55D-B938-4FD5-9552-5D11DC5A2B8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39" name="TextBox 338">
              <a:extLst>
                <a:ext uri="{FF2B5EF4-FFF2-40B4-BE49-F238E27FC236}">
                  <a16:creationId xmlns:a16="http://schemas.microsoft.com/office/drawing/2014/main" id="{8ACFF184-C75D-463F-88E4-DE511585877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40" name="TextBox 339">
              <a:extLst>
                <a:ext uri="{FF2B5EF4-FFF2-40B4-BE49-F238E27FC236}">
                  <a16:creationId xmlns:a16="http://schemas.microsoft.com/office/drawing/2014/main" id="{1C842C51-DAD1-49D4-AB6E-05681A5B7C1A}"/>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1" name="TextBox 340">
              <a:extLst>
                <a:ext uri="{FF2B5EF4-FFF2-40B4-BE49-F238E27FC236}">
                  <a16:creationId xmlns:a16="http://schemas.microsoft.com/office/drawing/2014/main" id="{29736E55-38B2-4A41-BED4-0A629953D994}"/>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42" name="TextBox 341">
              <a:extLst>
                <a:ext uri="{FF2B5EF4-FFF2-40B4-BE49-F238E27FC236}">
                  <a16:creationId xmlns:a16="http://schemas.microsoft.com/office/drawing/2014/main" id="{BF7BE794-A57F-4FC0-892F-749712A29F4E}"/>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43" name="TextBox 342">
              <a:extLst>
                <a:ext uri="{FF2B5EF4-FFF2-40B4-BE49-F238E27FC236}">
                  <a16:creationId xmlns:a16="http://schemas.microsoft.com/office/drawing/2014/main" id="{10C9C6B9-1B05-4493-9067-5EF0CCD64469}"/>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44" name="TextBox 343">
              <a:extLst>
                <a:ext uri="{FF2B5EF4-FFF2-40B4-BE49-F238E27FC236}">
                  <a16:creationId xmlns:a16="http://schemas.microsoft.com/office/drawing/2014/main" id="{B5A8FC22-EF19-453E-8B34-1E9A2B28B4D2}"/>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45" name="TextBox 344">
              <a:extLst>
                <a:ext uri="{FF2B5EF4-FFF2-40B4-BE49-F238E27FC236}">
                  <a16:creationId xmlns:a16="http://schemas.microsoft.com/office/drawing/2014/main" id="{E64CA219-CEB8-4253-AE62-AE82E7DEC6ED}"/>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46" name="TextBox 345">
              <a:extLst>
                <a:ext uri="{FF2B5EF4-FFF2-40B4-BE49-F238E27FC236}">
                  <a16:creationId xmlns:a16="http://schemas.microsoft.com/office/drawing/2014/main" id="{58BB3397-AFFF-4729-9C69-D6E7560343D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47" name="TextBox 346">
              <a:extLst>
                <a:ext uri="{FF2B5EF4-FFF2-40B4-BE49-F238E27FC236}">
                  <a16:creationId xmlns:a16="http://schemas.microsoft.com/office/drawing/2014/main" id="{5268ECD6-8A99-49D8-B61A-B206FAAEBEF1}"/>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48" name="Group 347">
            <a:extLst>
              <a:ext uri="{FF2B5EF4-FFF2-40B4-BE49-F238E27FC236}">
                <a16:creationId xmlns:a16="http://schemas.microsoft.com/office/drawing/2014/main" id="{A4ED63AF-A051-4954-B6C9-ABCE863D6B1C}"/>
              </a:ext>
            </a:extLst>
          </p:cNvPr>
          <p:cNvGrpSpPr/>
          <p:nvPr/>
        </p:nvGrpSpPr>
        <p:grpSpPr>
          <a:xfrm>
            <a:off x="4722807" y="2966287"/>
            <a:ext cx="4317956" cy="214908"/>
            <a:chOff x="6316379" y="1927461"/>
            <a:chExt cx="5757275" cy="286544"/>
          </a:xfrm>
        </p:grpSpPr>
        <p:sp>
          <p:nvSpPr>
            <p:cNvPr id="349" name="TextBox 348">
              <a:extLst>
                <a:ext uri="{FF2B5EF4-FFF2-40B4-BE49-F238E27FC236}">
                  <a16:creationId xmlns:a16="http://schemas.microsoft.com/office/drawing/2014/main" id="{4580CDC2-43E4-4DA1-B0B2-899F7FBDB5C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50" name="TextBox 349">
              <a:extLst>
                <a:ext uri="{FF2B5EF4-FFF2-40B4-BE49-F238E27FC236}">
                  <a16:creationId xmlns:a16="http://schemas.microsoft.com/office/drawing/2014/main" id="{A878BD92-873B-4156-847D-C19E7767D2B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51" name="TextBox 350">
              <a:extLst>
                <a:ext uri="{FF2B5EF4-FFF2-40B4-BE49-F238E27FC236}">
                  <a16:creationId xmlns:a16="http://schemas.microsoft.com/office/drawing/2014/main" id="{3E6D7D17-F4D3-40D6-BD04-EE45DC32800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52" name="TextBox 351">
              <a:extLst>
                <a:ext uri="{FF2B5EF4-FFF2-40B4-BE49-F238E27FC236}">
                  <a16:creationId xmlns:a16="http://schemas.microsoft.com/office/drawing/2014/main" id="{B3D70EF8-F6C1-4E85-9487-B16FC5DE0C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53" name="TextBox 352">
              <a:extLst>
                <a:ext uri="{FF2B5EF4-FFF2-40B4-BE49-F238E27FC236}">
                  <a16:creationId xmlns:a16="http://schemas.microsoft.com/office/drawing/2014/main" id="{D4276124-A37A-4FED-A83F-C302E49363A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54" name="TextBox 353">
              <a:extLst>
                <a:ext uri="{FF2B5EF4-FFF2-40B4-BE49-F238E27FC236}">
                  <a16:creationId xmlns:a16="http://schemas.microsoft.com/office/drawing/2014/main" id="{B54DC8C8-6B8A-467E-8DBE-665B73F9CBD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55" name="TextBox 354">
              <a:extLst>
                <a:ext uri="{FF2B5EF4-FFF2-40B4-BE49-F238E27FC236}">
                  <a16:creationId xmlns:a16="http://schemas.microsoft.com/office/drawing/2014/main" id="{BCFA7E24-CA5A-4016-AD9B-FB7F8FABE55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56" name="TextBox 355">
              <a:extLst>
                <a:ext uri="{FF2B5EF4-FFF2-40B4-BE49-F238E27FC236}">
                  <a16:creationId xmlns:a16="http://schemas.microsoft.com/office/drawing/2014/main" id="{3887C449-4709-4704-BBC6-B6B0E2CEAD3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57" name="TextBox 356">
              <a:extLst>
                <a:ext uri="{FF2B5EF4-FFF2-40B4-BE49-F238E27FC236}">
                  <a16:creationId xmlns:a16="http://schemas.microsoft.com/office/drawing/2014/main" id="{9F9A00F1-216C-4B52-8FAD-926483886CC6}"/>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8" name="TextBox 357">
              <a:extLst>
                <a:ext uri="{FF2B5EF4-FFF2-40B4-BE49-F238E27FC236}">
                  <a16:creationId xmlns:a16="http://schemas.microsoft.com/office/drawing/2014/main" id="{6EED1922-2B8D-4366-9159-0558E6727A2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59" name="TextBox 358">
              <a:extLst>
                <a:ext uri="{FF2B5EF4-FFF2-40B4-BE49-F238E27FC236}">
                  <a16:creationId xmlns:a16="http://schemas.microsoft.com/office/drawing/2014/main" id="{8F6CD65D-A3E3-4D48-B498-A17E2731E90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60" name="TextBox 359">
              <a:extLst>
                <a:ext uri="{FF2B5EF4-FFF2-40B4-BE49-F238E27FC236}">
                  <a16:creationId xmlns:a16="http://schemas.microsoft.com/office/drawing/2014/main" id="{5A49765B-990D-412A-8AAA-5F62B3EC99FF}"/>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61" name="TextBox 360">
              <a:extLst>
                <a:ext uri="{FF2B5EF4-FFF2-40B4-BE49-F238E27FC236}">
                  <a16:creationId xmlns:a16="http://schemas.microsoft.com/office/drawing/2014/main" id="{2E099D90-E2B6-4CA2-B99E-4B4E65B9D48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62" name="TextBox 361">
              <a:extLst>
                <a:ext uri="{FF2B5EF4-FFF2-40B4-BE49-F238E27FC236}">
                  <a16:creationId xmlns:a16="http://schemas.microsoft.com/office/drawing/2014/main" id="{DA72D220-03DD-42B7-88B5-BA8F56A877EB}"/>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63" name="TextBox 362">
              <a:extLst>
                <a:ext uri="{FF2B5EF4-FFF2-40B4-BE49-F238E27FC236}">
                  <a16:creationId xmlns:a16="http://schemas.microsoft.com/office/drawing/2014/main" id="{698797B4-82A4-4C77-97D5-FB3B68683F8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64" name="Group 363">
            <a:extLst>
              <a:ext uri="{FF2B5EF4-FFF2-40B4-BE49-F238E27FC236}">
                <a16:creationId xmlns:a16="http://schemas.microsoft.com/office/drawing/2014/main" id="{254986D8-0C81-424C-BB6B-9D0B3C3762B2}"/>
              </a:ext>
            </a:extLst>
          </p:cNvPr>
          <p:cNvGrpSpPr/>
          <p:nvPr/>
        </p:nvGrpSpPr>
        <p:grpSpPr>
          <a:xfrm>
            <a:off x="4722807" y="3221551"/>
            <a:ext cx="4317956" cy="214908"/>
            <a:chOff x="6316379" y="1927461"/>
            <a:chExt cx="5757275" cy="286544"/>
          </a:xfrm>
        </p:grpSpPr>
        <p:sp>
          <p:nvSpPr>
            <p:cNvPr id="365" name="TextBox 364">
              <a:extLst>
                <a:ext uri="{FF2B5EF4-FFF2-40B4-BE49-F238E27FC236}">
                  <a16:creationId xmlns:a16="http://schemas.microsoft.com/office/drawing/2014/main" id="{C537B35D-8ABD-446A-A3BD-554E9343CA4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66" name="TextBox 365">
              <a:extLst>
                <a:ext uri="{FF2B5EF4-FFF2-40B4-BE49-F238E27FC236}">
                  <a16:creationId xmlns:a16="http://schemas.microsoft.com/office/drawing/2014/main" id="{619C60F2-565B-48FE-9FBA-3FDF20F5BDB8}"/>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67" name="TextBox 366">
              <a:extLst>
                <a:ext uri="{FF2B5EF4-FFF2-40B4-BE49-F238E27FC236}">
                  <a16:creationId xmlns:a16="http://schemas.microsoft.com/office/drawing/2014/main" id="{BA4BF1AC-4CD9-441B-893F-290F4A070F0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68" name="TextBox 367">
              <a:extLst>
                <a:ext uri="{FF2B5EF4-FFF2-40B4-BE49-F238E27FC236}">
                  <a16:creationId xmlns:a16="http://schemas.microsoft.com/office/drawing/2014/main" id="{2831EEEF-D6CB-48A8-A7FE-8FAC50CEC196}"/>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69" name="TextBox 368">
              <a:extLst>
                <a:ext uri="{FF2B5EF4-FFF2-40B4-BE49-F238E27FC236}">
                  <a16:creationId xmlns:a16="http://schemas.microsoft.com/office/drawing/2014/main" id="{7E07DE8F-C16A-409F-8CA7-D4662C0D09CE}"/>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70" name="TextBox 369">
              <a:extLst>
                <a:ext uri="{FF2B5EF4-FFF2-40B4-BE49-F238E27FC236}">
                  <a16:creationId xmlns:a16="http://schemas.microsoft.com/office/drawing/2014/main" id="{D41EB86F-B433-4098-8DDE-7B8EC6B67E67}"/>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71" name="TextBox 370">
              <a:extLst>
                <a:ext uri="{FF2B5EF4-FFF2-40B4-BE49-F238E27FC236}">
                  <a16:creationId xmlns:a16="http://schemas.microsoft.com/office/drawing/2014/main" id="{ACACE80D-0872-4D10-8553-AAD9EAEE325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72" name="TextBox 371">
              <a:extLst>
                <a:ext uri="{FF2B5EF4-FFF2-40B4-BE49-F238E27FC236}">
                  <a16:creationId xmlns:a16="http://schemas.microsoft.com/office/drawing/2014/main" id="{749206C4-4181-4A64-862E-70E9A3D26019}"/>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73" name="TextBox 372">
              <a:extLst>
                <a:ext uri="{FF2B5EF4-FFF2-40B4-BE49-F238E27FC236}">
                  <a16:creationId xmlns:a16="http://schemas.microsoft.com/office/drawing/2014/main" id="{E2A86A1C-25E0-49BC-A200-6C5A3D55F64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74" name="TextBox 373">
              <a:extLst>
                <a:ext uri="{FF2B5EF4-FFF2-40B4-BE49-F238E27FC236}">
                  <a16:creationId xmlns:a16="http://schemas.microsoft.com/office/drawing/2014/main" id="{9082EBF5-E7AD-4769-953D-7BEA797398E5}"/>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75" name="TextBox 374">
              <a:extLst>
                <a:ext uri="{FF2B5EF4-FFF2-40B4-BE49-F238E27FC236}">
                  <a16:creationId xmlns:a16="http://schemas.microsoft.com/office/drawing/2014/main" id="{484BBE74-3AB9-4A7F-8778-136D9F9E259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6" name="TextBox 375">
              <a:extLst>
                <a:ext uri="{FF2B5EF4-FFF2-40B4-BE49-F238E27FC236}">
                  <a16:creationId xmlns:a16="http://schemas.microsoft.com/office/drawing/2014/main" id="{CF7386F4-16A1-4D32-90CC-81B90314BF9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77" name="TextBox 376">
              <a:extLst>
                <a:ext uri="{FF2B5EF4-FFF2-40B4-BE49-F238E27FC236}">
                  <a16:creationId xmlns:a16="http://schemas.microsoft.com/office/drawing/2014/main" id="{26EDDAD4-17D7-47DC-AF5E-F679BDC9842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78" name="TextBox 377">
              <a:extLst>
                <a:ext uri="{FF2B5EF4-FFF2-40B4-BE49-F238E27FC236}">
                  <a16:creationId xmlns:a16="http://schemas.microsoft.com/office/drawing/2014/main" id="{A11AB1DC-1141-48C5-BA8E-5192D503D78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79" name="TextBox 378">
              <a:extLst>
                <a:ext uri="{FF2B5EF4-FFF2-40B4-BE49-F238E27FC236}">
                  <a16:creationId xmlns:a16="http://schemas.microsoft.com/office/drawing/2014/main" id="{415FEC5A-C50E-46A8-95E5-F8B5FD9D3F5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80" name="Group 379">
            <a:extLst>
              <a:ext uri="{FF2B5EF4-FFF2-40B4-BE49-F238E27FC236}">
                <a16:creationId xmlns:a16="http://schemas.microsoft.com/office/drawing/2014/main" id="{387B8835-20C5-4FCB-A9BC-EFB7256BD0A4}"/>
              </a:ext>
            </a:extLst>
          </p:cNvPr>
          <p:cNvGrpSpPr/>
          <p:nvPr/>
        </p:nvGrpSpPr>
        <p:grpSpPr>
          <a:xfrm>
            <a:off x="4722807" y="3477697"/>
            <a:ext cx="4317956" cy="214908"/>
            <a:chOff x="6316379" y="1927461"/>
            <a:chExt cx="5757275" cy="286544"/>
          </a:xfrm>
        </p:grpSpPr>
        <p:sp>
          <p:nvSpPr>
            <p:cNvPr id="381" name="TextBox 380">
              <a:extLst>
                <a:ext uri="{FF2B5EF4-FFF2-40B4-BE49-F238E27FC236}">
                  <a16:creationId xmlns:a16="http://schemas.microsoft.com/office/drawing/2014/main" id="{ACACD043-B352-4EFF-8AAB-A6337EFFC250}"/>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82" name="TextBox 381">
              <a:extLst>
                <a:ext uri="{FF2B5EF4-FFF2-40B4-BE49-F238E27FC236}">
                  <a16:creationId xmlns:a16="http://schemas.microsoft.com/office/drawing/2014/main" id="{FCB61694-9E74-4923-AB83-3AB66FAEB6FA}"/>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83" name="TextBox 382">
              <a:extLst>
                <a:ext uri="{FF2B5EF4-FFF2-40B4-BE49-F238E27FC236}">
                  <a16:creationId xmlns:a16="http://schemas.microsoft.com/office/drawing/2014/main" id="{CE97F88E-61C3-4B1E-9831-5129CA4B512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84" name="TextBox 383">
              <a:extLst>
                <a:ext uri="{FF2B5EF4-FFF2-40B4-BE49-F238E27FC236}">
                  <a16:creationId xmlns:a16="http://schemas.microsoft.com/office/drawing/2014/main" id="{2097158E-F119-4C95-A4A7-35CD20645ED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85" name="TextBox 384">
              <a:extLst>
                <a:ext uri="{FF2B5EF4-FFF2-40B4-BE49-F238E27FC236}">
                  <a16:creationId xmlns:a16="http://schemas.microsoft.com/office/drawing/2014/main" id="{9B88804F-AC63-4E5B-9A23-9C56AFB9F018}"/>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86" name="TextBox 385">
              <a:extLst>
                <a:ext uri="{FF2B5EF4-FFF2-40B4-BE49-F238E27FC236}">
                  <a16:creationId xmlns:a16="http://schemas.microsoft.com/office/drawing/2014/main" id="{3B37DA8D-B65F-4D4D-8F99-8A930572EB6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87" name="TextBox 386">
              <a:extLst>
                <a:ext uri="{FF2B5EF4-FFF2-40B4-BE49-F238E27FC236}">
                  <a16:creationId xmlns:a16="http://schemas.microsoft.com/office/drawing/2014/main" id="{1222EA9B-D137-4F1E-A613-72BFC3986B6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88" name="TextBox 387">
              <a:extLst>
                <a:ext uri="{FF2B5EF4-FFF2-40B4-BE49-F238E27FC236}">
                  <a16:creationId xmlns:a16="http://schemas.microsoft.com/office/drawing/2014/main" id="{DF1CEFDF-9659-4128-82F7-9824DBF232FB}"/>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89" name="TextBox 388">
              <a:extLst>
                <a:ext uri="{FF2B5EF4-FFF2-40B4-BE49-F238E27FC236}">
                  <a16:creationId xmlns:a16="http://schemas.microsoft.com/office/drawing/2014/main" id="{56A8FDD8-DA56-49AC-B3D4-8145EDAFBD01}"/>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90" name="TextBox 389">
              <a:extLst>
                <a:ext uri="{FF2B5EF4-FFF2-40B4-BE49-F238E27FC236}">
                  <a16:creationId xmlns:a16="http://schemas.microsoft.com/office/drawing/2014/main" id="{5D13E7F1-9DB9-48C7-95CC-65FF2F9D8B4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91" name="TextBox 390">
              <a:extLst>
                <a:ext uri="{FF2B5EF4-FFF2-40B4-BE49-F238E27FC236}">
                  <a16:creationId xmlns:a16="http://schemas.microsoft.com/office/drawing/2014/main" id="{5FB85213-0198-4D6B-8B0D-8904BB2E110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92" name="TextBox 391">
              <a:extLst>
                <a:ext uri="{FF2B5EF4-FFF2-40B4-BE49-F238E27FC236}">
                  <a16:creationId xmlns:a16="http://schemas.microsoft.com/office/drawing/2014/main" id="{F6B3A95F-7017-410F-BA0E-7361E986431C}"/>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93" name="TextBox 392">
              <a:extLst>
                <a:ext uri="{FF2B5EF4-FFF2-40B4-BE49-F238E27FC236}">
                  <a16:creationId xmlns:a16="http://schemas.microsoft.com/office/drawing/2014/main" id="{C0279BFF-9B18-4199-B2E8-0B26D4C7A26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4" name="TextBox 393">
              <a:extLst>
                <a:ext uri="{FF2B5EF4-FFF2-40B4-BE49-F238E27FC236}">
                  <a16:creationId xmlns:a16="http://schemas.microsoft.com/office/drawing/2014/main" id="{2E2C7BA3-BA2D-4F49-9690-CB903C97B19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95" name="TextBox 394">
              <a:extLst>
                <a:ext uri="{FF2B5EF4-FFF2-40B4-BE49-F238E27FC236}">
                  <a16:creationId xmlns:a16="http://schemas.microsoft.com/office/drawing/2014/main" id="{25C42B0C-353E-449C-91AC-FB6A28DC323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96" name="Group 395">
            <a:extLst>
              <a:ext uri="{FF2B5EF4-FFF2-40B4-BE49-F238E27FC236}">
                <a16:creationId xmlns:a16="http://schemas.microsoft.com/office/drawing/2014/main" id="{90D88E95-8371-48C8-B934-7B20B0C0CD29}"/>
              </a:ext>
            </a:extLst>
          </p:cNvPr>
          <p:cNvGrpSpPr/>
          <p:nvPr/>
        </p:nvGrpSpPr>
        <p:grpSpPr>
          <a:xfrm>
            <a:off x="4722807" y="3728683"/>
            <a:ext cx="4317956" cy="214908"/>
            <a:chOff x="6316379" y="1927461"/>
            <a:chExt cx="5757275" cy="286544"/>
          </a:xfrm>
        </p:grpSpPr>
        <p:sp>
          <p:nvSpPr>
            <p:cNvPr id="397" name="TextBox 396">
              <a:extLst>
                <a:ext uri="{FF2B5EF4-FFF2-40B4-BE49-F238E27FC236}">
                  <a16:creationId xmlns:a16="http://schemas.microsoft.com/office/drawing/2014/main" id="{6E65543C-E34C-43FF-9D1C-5892A07E6D0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98" name="TextBox 397">
              <a:extLst>
                <a:ext uri="{FF2B5EF4-FFF2-40B4-BE49-F238E27FC236}">
                  <a16:creationId xmlns:a16="http://schemas.microsoft.com/office/drawing/2014/main" id="{7AEBA37A-89B2-43D3-A741-C18874809FFC}"/>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99" name="TextBox 398">
              <a:extLst>
                <a:ext uri="{FF2B5EF4-FFF2-40B4-BE49-F238E27FC236}">
                  <a16:creationId xmlns:a16="http://schemas.microsoft.com/office/drawing/2014/main" id="{F0C7BB2C-42AA-4124-85DD-244A639CC78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00" name="TextBox 399">
              <a:extLst>
                <a:ext uri="{FF2B5EF4-FFF2-40B4-BE49-F238E27FC236}">
                  <a16:creationId xmlns:a16="http://schemas.microsoft.com/office/drawing/2014/main" id="{DEE9EE73-BA0E-4850-B127-ECBC79F9DEE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01" name="TextBox 400">
              <a:extLst>
                <a:ext uri="{FF2B5EF4-FFF2-40B4-BE49-F238E27FC236}">
                  <a16:creationId xmlns:a16="http://schemas.microsoft.com/office/drawing/2014/main" id="{D5EFE4A2-2798-4D56-B7BF-D0FEFF6A09E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02" name="TextBox 401">
              <a:extLst>
                <a:ext uri="{FF2B5EF4-FFF2-40B4-BE49-F238E27FC236}">
                  <a16:creationId xmlns:a16="http://schemas.microsoft.com/office/drawing/2014/main" id="{C9287E76-D255-4D68-B747-D853DF3EC612}"/>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03" name="TextBox 402">
              <a:extLst>
                <a:ext uri="{FF2B5EF4-FFF2-40B4-BE49-F238E27FC236}">
                  <a16:creationId xmlns:a16="http://schemas.microsoft.com/office/drawing/2014/main" id="{AC7E2BA3-40E3-4380-82EC-7760D73EB9C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04" name="TextBox 403">
              <a:extLst>
                <a:ext uri="{FF2B5EF4-FFF2-40B4-BE49-F238E27FC236}">
                  <a16:creationId xmlns:a16="http://schemas.microsoft.com/office/drawing/2014/main" id="{EC78C11C-D2FE-44D3-A353-D798D46CA3D0}"/>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05" name="TextBox 404">
              <a:extLst>
                <a:ext uri="{FF2B5EF4-FFF2-40B4-BE49-F238E27FC236}">
                  <a16:creationId xmlns:a16="http://schemas.microsoft.com/office/drawing/2014/main" id="{89C42B8A-25DC-463D-B888-A9492A571A6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06" name="TextBox 405">
              <a:extLst>
                <a:ext uri="{FF2B5EF4-FFF2-40B4-BE49-F238E27FC236}">
                  <a16:creationId xmlns:a16="http://schemas.microsoft.com/office/drawing/2014/main" id="{CCA27C40-8311-4E88-92C8-3708638FE73B}"/>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07" name="TextBox 406">
              <a:extLst>
                <a:ext uri="{FF2B5EF4-FFF2-40B4-BE49-F238E27FC236}">
                  <a16:creationId xmlns:a16="http://schemas.microsoft.com/office/drawing/2014/main" id="{C3FB11CA-6F02-4EA4-81BE-352608043ABF}"/>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08" name="TextBox 407">
              <a:extLst>
                <a:ext uri="{FF2B5EF4-FFF2-40B4-BE49-F238E27FC236}">
                  <a16:creationId xmlns:a16="http://schemas.microsoft.com/office/drawing/2014/main" id="{E3D50DB0-F2A6-4DE8-8FD8-7E219EFB3BB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09" name="TextBox 408">
              <a:extLst>
                <a:ext uri="{FF2B5EF4-FFF2-40B4-BE49-F238E27FC236}">
                  <a16:creationId xmlns:a16="http://schemas.microsoft.com/office/drawing/2014/main" id="{F41630A8-FB31-4590-A3A5-F0541C674048}"/>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10" name="TextBox 409">
              <a:extLst>
                <a:ext uri="{FF2B5EF4-FFF2-40B4-BE49-F238E27FC236}">
                  <a16:creationId xmlns:a16="http://schemas.microsoft.com/office/drawing/2014/main" id="{1C2D00ED-534C-4AD2-A668-F4DC658CAA97}"/>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11" name="TextBox 410">
              <a:extLst>
                <a:ext uri="{FF2B5EF4-FFF2-40B4-BE49-F238E27FC236}">
                  <a16:creationId xmlns:a16="http://schemas.microsoft.com/office/drawing/2014/main" id="{571D2CFC-E104-43D1-A0A1-9494135BD131}"/>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12" name="Group 411">
            <a:extLst>
              <a:ext uri="{FF2B5EF4-FFF2-40B4-BE49-F238E27FC236}">
                <a16:creationId xmlns:a16="http://schemas.microsoft.com/office/drawing/2014/main" id="{6DFB8D11-50F1-4A1F-8A45-2D1D7409B30C}"/>
              </a:ext>
            </a:extLst>
          </p:cNvPr>
          <p:cNvGrpSpPr/>
          <p:nvPr/>
        </p:nvGrpSpPr>
        <p:grpSpPr>
          <a:xfrm>
            <a:off x="4722807" y="3983264"/>
            <a:ext cx="4317956" cy="214908"/>
            <a:chOff x="6316379" y="1927461"/>
            <a:chExt cx="5757275" cy="286544"/>
          </a:xfrm>
        </p:grpSpPr>
        <p:sp>
          <p:nvSpPr>
            <p:cNvPr id="413" name="TextBox 412">
              <a:extLst>
                <a:ext uri="{FF2B5EF4-FFF2-40B4-BE49-F238E27FC236}">
                  <a16:creationId xmlns:a16="http://schemas.microsoft.com/office/drawing/2014/main" id="{D758331B-8843-44E8-82B4-17DC108D80B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14" name="TextBox 413">
              <a:extLst>
                <a:ext uri="{FF2B5EF4-FFF2-40B4-BE49-F238E27FC236}">
                  <a16:creationId xmlns:a16="http://schemas.microsoft.com/office/drawing/2014/main" id="{2CDDB518-922C-4FCE-9F07-97B9106B5D87}"/>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15" name="TextBox 414">
              <a:extLst>
                <a:ext uri="{FF2B5EF4-FFF2-40B4-BE49-F238E27FC236}">
                  <a16:creationId xmlns:a16="http://schemas.microsoft.com/office/drawing/2014/main" id="{2B3806BF-388E-4E68-9D35-DA672D4F780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16" name="TextBox 415">
              <a:extLst>
                <a:ext uri="{FF2B5EF4-FFF2-40B4-BE49-F238E27FC236}">
                  <a16:creationId xmlns:a16="http://schemas.microsoft.com/office/drawing/2014/main" id="{28FF5B62-1942-4990-9219-CCE4138AE71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17" name="TextBox 416">
              <a:extLst>
                <a:ext uri="{FF2B5EF4-FFF2-40B4-BE49-F238E27FC236}">
                  <a16:creationId xmlns:a16="http://schemas.microsoft.com/office/drawing/2014/main" id="{4BBABC90-04DE-4A11-B6D3-B1542B5E8AF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18" name="TextBox 417">
              <a:extLst>
                <a:ext uri="{FF2B5EF4-FFF2-40B4-BE49-F238E27FC236}">
                  <a16:creationId xmlns:a16="http://schemas.microsoft.com/office/drawing/2014/main" id="{9E149782-EC5D-4CD5-8A12-0C3233A52BD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19" name="TextBox 418">
              <a:extLst>
                <a:ext uri="{FF2B5EF4-FFF2-40B4-BE49-F238E27FC236}">
                  <a16:creationId xmlns:a16="http://schemas.microsoft.com/office/drawing/2014/main" id="{2A64FCCF-3F37-45EF-B15D-05E1F35E968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20" name="TextBox 419">
              <a:extLst>
                <a:ext uri="{FF2B5EF4-FFF2-40B4-BE49-F238E27FC236}">
                  <a16:creationId xmlns:a16="http://schemas.microsoft.com/office/drawing/2014/main" id="{AEFDC8AA-9C69-4B41-B07B-C95D3C49C99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21" name="TextBox 420">
              <a:extLst>
                <a:ext uri="{FF2B5EF4-FFF2-40B4-BE49-F238E27FC236}">
                  <a16:creationId xmlns:a16="http://schemas.microsoft.com/office/drawing/2014/main" id="{9556A0DF-B101-4059-A7F0-983C80D8552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22" name="TextBox 421">
              <a:extLst>
                <a:ext uri="{FF2B5EF4-FFF2-40B4-BE49-F238E27FC236}">
                  <a16:creationId xmlns:a16="http://schemas.microsoft.com/office/drawing/2014/main" id="{99590695-0C04-486F-AFC0-9BCDDAAF45D6}"/>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23" name="TextBox 422">
              <a:extLst>
                <a:ext uri="{FF2B5EF4-FFF2-40B4-BE49-F238E27FC236}">
                  <a16:creationId xmlns:a16="http://schemas.microsoft.com/office/drawing/2014/main" id="{2F4A6553-BC4D-4992-B712-F3FE567D813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24" name="TextBox 423">
              <a:extLst>
                <a:ext uri="{FF2B5EF4-FFF2-40B4-BE49-F238E27FC236}">
                  <a16:creationId xmlns:a16="http://schemas.microsoft.com/office/drawing/2014/main" id="{33C226A8-FAFE-449A-83ED-DEAAE8E12E9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25" name="TextBox 424">
              <a:extLst>
                <a:ext uri="{FF2B5EF4-FFF2-40B4-BE49-F238E27FC236}">
                  <a16:creationId xmlns:a16="http://schemas.microsoft.com/office/drawing/2014/main" id="{5A386FA2-C8C7-4DE8-8C0C-FBF504E2B08A}"/>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26" name="TextBox 425">
              <a:extLst>
                <a:ext uri="{FF2B5EF4-FFF2-40B4-BE49-F238E27FC236}">
                  <a16:creationId xmlns:a16="http://schemas.microsoft.com/office/drawing/2014/main" id="{6DF43673-316D-41F5-8601-585669972B79}"/>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27" name="TextBox 426">
              <a:extLst>
                <a:ext uri="{FF2B5EF4-FFF2-40B4-BE49-F238E27FC236}">
                  <a16:creationId xmlns:a16="http://schemas.microsoft.com/office/drawing/2014/main" id="{B0B7B042-A1EE-4881-A401-F4C20E2DBD60}"/>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28" name="Group 427">
            <a:extLst>
              <a:ext uri="{FF2B5EF4-FFF2-40B4-BE49-F238E27FC236}">
                <a16:creationId xmlns:a16="http://schemas.microsoft.com/office/drawing/2014/main" id="{48DF2949-EB5A-4C0E-98C4-CDF717555616}"/>
              </a:ext>
            </a:extLst>
          </p:cNvPr>
          <p:cNvGrpSpPr/>
          <p:nvPr/>
        </p:nvGrpSpPr>
        <p:grpSpPr>
          <a:xfrm>
            <a:off x="4722807" y="4245906"/>
            <a:ext cx="4317956" cy="214908"/>
            <a:chOff x="6316379" y="1927461"/>
            <a:chExt cx="5757275" cy="286544"/>
          </a:xfrm>
        </p:grpSpPr>
        <p:sp>
          <p:nvSpPr>
            <p:cNvPr id="429" name="TextBox 428">
              <a:extLst>
                <a:ext uri="{FF2B5EF4-FFF2-40B4-BE49-F238E27FC236}">
                  <a16:creationId xmlns:a16="http://schemas.microsoft.com/office/drawing/2014/main" id="{A5329D0D-ADF5-4982-9E78-979F45477755}"/>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30" name="TextBox 429">
              <a:extLst>
                <a:ext uri="{FF2B5EF4-FFF2-40B4-BE49-F238E27FC236}">
                  <a16:creationId xmlns:a16="http://schemas.microsoft.com/office/drawing/2014/main" id="{1EC43D72-D6BF-42E2-8662-B78BDFB8E17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31" name="TextBox 430">
              <a:extLst>
                <a:ext uri="{FF2B5EF4-FFF2-40B4-BE49-F238E27FC236}">
                  <a16:creationId xmlns:a16="http://schemas.microsoft.com/office/drawing/2014/main" id="{76F87E37-316B-491B-A43F-C642E8EB661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32" name="TextBox 431">
              <a:extLst>
                <a:ext uri="{FF2B5EF4-FFF2-40B4-BE49-F238E27FC236}">
                  <a16:creationId xmlns:a16="http://schemas.microsoft.com/office/drawing/2014/main" id="{A34296CE-6AC9-494E-8B90-E867AA970699}"/>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33" name="TextBox 432">
              <a:extLst>
                <a:ext uri="{FF2B5EF4-FFF2-40B4-BE49-F238E27FC236}">
                  <a16:creationId xmlns:a16="http://schemas.microsoft.com/office/drawing/2014/main" id="{316E5F5E-0408-495C-97A8-70A713991E9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34" name="TextBox 433">
              <a:extLst>
                <a:ext uri="{FF2B5EF4-FFF2-40B4-BE49-F238E27FC236}">
                  <a16:creationId xmlns:a16="http://schemas.microsoft.com/office/drawing/2014/main" id="{4C63489D-F95F-48F0-8ADC-41ECC7B55C1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35" name="TextBox 434">
              <a:extLst>
                <a:ext uri="{FF2B5EF4-FFF2-40B4-BE49-F238E27FC236}">
                  <a16:creationId xmlns:a16="http://schemas.microsoft.com/office/drawing/2014/main" id="{CA680236-D7BA-4BBC-8557-F0C6239991A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36" name="TextBox 435">
              <a:extLst>
                <a:ext uri="{FF2B5EF4-FFF2-40B4-BE49-F238E27FC236}">
                  <a16:creationId xmlns:a16="http://schemas.microsoft.com/office/drawing/2014/main" id="{CFEC835A-B786-4308-A49F-07C103F423E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37" name="TextBox 436">
              <a:extLst>
                <a:ext uri="{FF2B5EF4-FFF2-40B4-BE49-F238E27FC236}">
                  <a16:creationId xmlns:a16="http://schemas.microsoft.com/office/drawing/2014/main" id="{FF6361A6-1E26-4956-99CD-128B6310565A}"/>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38" name="TextBox 437">
              <a:extLst>
                <a:ext uri="{FF2B5EF4-FFF2-40B4-BE49-F238E27FC236}">
                  <a16:creationId xmlns:a16="http://schemas.microsoft.com/office/drawing/2014/main" id="{7476C98A-6B9A-4225-834C-A1982D7C70B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39" name="TextBox 438">
              <a:extLst>
                <a:ext uri="{FF2B5EF4-FFF2-40B4-BE49-F238E27FC236}">
                  <a16:creationId xmlns:a16="http://schemas.microsoft.com/office/drawing/2014/main" id="{422CC0BE-68B2-4C59-9952-659FE783E6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40" name="TextBox 439">
              <a:extLst>
                <a:ext uri="{FF2B5EF4-FFF2-40B4-BE49-F238E27FC236}">
                  <a16:creationId xmlns:a16="http://schemas.microsoft.com/office/drawing/2014/main" id="{F5798A72-64A4-4028-B8B7-ED44365066F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41" name="TextBox 440">
              <a:extLst>
                <a:ext uri="{FF2B5EF4-FFF2-40B4-BE49-F238E27FC236}">
                  <a16:creationId xmlns:a16="http://schemas.microsoft.com/office/drawing/2014/main" id="{D901CEE4-11B3-4579-9F4A-A757DE5F6532}"/>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42" name="TextBox 441">
              <a:extLst>
                <a:ext uri="{FF2B5EF4-FFF2-40B4-BE49-F238E27FC236}">
                  <a16:creationId xmlns:a16="http://schemas.microsoft.com/office/drawing/2014/main" id="{F1C849E6-2482-482D-9640-2098672AA58E}"/>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43" name="TextBox 442">
              <a:extLst>
                <a:ext uri="{FF2B5EF4-FFF2-40B4-BE49-F238E27FC236}">
                  <a16:creationId xmlns:a16="http://schemas.microsoft.com/office/drawing/2014/main" id="{9B4DDD89-02F0-4E38-A47A-C5DA4A52FEC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44" name="Group 443">
            <a:extLst>
              <a:ext uri="{FF2B5EF4-FFF2-40B4-BE49-F238E27FC236}">
                <a16:creationId xmlns:a16="http://schemas.microsoft.com/office/drawing/2014/main" id="{909D9D70-FFE4-494F-B5F1-58605B3E8798}"/>
              </a:ext>
            </a:extLst>
          </p:cNvPr>
          <p:cNvGrpSpPr/>
          <p:nvPr/>
        </p:nvGrpSpPr>
        <p:grpSpPr>
          <a:xfrm>
            <a:off x="4722807" y="4516740"/>
            <a:ext cx="4317956" cy="214908"/>
            <a:chOff x="6316379" y="1927461"/>
            <a:chExt cx="5757275" cy="286544"/>
          </a:xfrm>
        </p:grpSpPr>
        <p:sp>
          <p:nvSpPr>
            <p:cNvPr id="445" name="TextBox 444">
              <a:extLst>
                <a:ext uri="{FF2B5EF4-FFF2-40B4-BE49-F238E27FC236}">
                  <a16:creationId xmlns:a16="http://schemas.microsoft.com/office/drawing/2014/main" id="{78450938-5E6F-44DC-9572-428E7080FCFD}"/>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46" name="TextBox 445">
              <a:extLst>
                <a:ext uri="{FF2B5EF4-FFF2-40B4-BE49-F238E27FC236}">
                  <a16:creationId xmlns:a16="http://schemas.microsoft.com/office/drawing/2014/main" id="{4A8704CD-3AA4-437C-B534-7C4E13A04D2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47" name="TextBox 446">
              <a:extLst>
                <a:ext uri="{FF2B5EF4-FFF2-40B4-BE49-F238E27FC236}">
                  <a16:creationId xmlns:a16="http://schemas.microsoft.com/office/drawing/2014/main" id="{871E28CA-B38E-4BCB-8DED-8EE61FB71B72}"/>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48" name="TextBox 447">
              <a:extLst>
                <a:ext uri="{FF2B5EF4-FFF2-40B4-BE49-F238E27FC236}">
                  <a16:creationId xmlns:a16="http://schemas.microsoft.com/office/drawing/2014/main" id="{A4658A14-73CF-4B33-9B5D-9C43C5D174B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49" name="TextBox 448">
              <a:extLst>
                <a:ext uri="{FF2B5EF4-FFF2-40B4-BE49-F238E27FC236}">
                  <a16:creationId xmlns:a16="http://schemas.microsoft.com/office/drawing/2014/main" id="{67799A44-F208-4020-A5D4-64B2EC8D64A0}"/>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50" name="TextBox 449">
              <a:extLst>
                <a:ext uri="{FF2B5EF4-FFF2-40B4-BE49-F238E27FC236}">
                  <a16:creationId xmlns:a16="http://schemas.microsoft.com/office/drawing/2014/main" id="{CC33499B-2889-4482-9D80-5F6A42EF9C5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51" name="TextBox 450">
              <a:extLst>
                <a:ext uri="{FF2B5EF4-FFF2-40B4-BE49-F238E27FC236}">
                  <a16:creationId xmlns:a16="http://schemas.microsoft.com/office/drawing/2014/main" id="{52BC7610-7448-4327-912F-E82016F4280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52" name="TextBox 451">
              <a:extLst>
                <a:ext uri="{FF2B5EF4-FFF2-40B4-BE49-F238E27FC236}">
                  <a16:creationId xmlns:a16="http://schemas.microsoft.com/office/drawing/2014/main" id="{FF3194F3-746F-41C2-A4F6-E7A9F49BFAD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53" name="TextBox 452">
              <a:extLst>
                <a:ext uri="{FF2B5EF4-FFF2-40B4-BE49-F238E27FC236}">
                  <a16:creationId xmlns:a16="http://schemas.microsoft.com/office/drawing/2014/main" id="{727B5CDF-172F-4017-8761-4FCDCA87C74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54" name="TextBox 453">
              <a:extLst>
                <a:ext uri="{FF2B5EF4-FFF2-40B4-BE49-F238E27FC236}">
                  <a16:creationId xmlns:a16="http://schemas.microsoft.com/office/drawing/2014/main" id="{407DFBEA-2496-422E-B66E-0BBC646FBB9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55" name="TextBox 454">
              <a:extLst>
                <a:ext uri="{FF2B5EF4-FFF2-40B4-BE49-F238E27FC236}">
                  <a16:creationId xmlns:a16="http://schemas.microsoft.com/office/drawing/2014/main" id="{3A214723-69E8-4F6A-84D4-E047E32B0D2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56" name="TextBox 455">
              <a:extLst>
                <a:ext uri="{FF2B5EF4-FFF2-40B4-BE49-F238E27FC236}">
                  <a16:creationId xmlns:a16="http://schemas.microsoft.com/office/drawing/2014/main" id="{44C4F941-D175-40A0-B110-C080B355ECA4}"/>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57" name="TextBox 456">
              <a:extLst>
                <a:ext uri="{FF2B5EF4-FFF2-40B4-BE49-F238E27FC236}">
                  <a16:creationId xmlns:a16="http://schemas.microsoft.com/office/drawing/2014/main" id="{D467249C-907A-4BE5-96B0-532582B23A7B}"/>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58" name="TextBox 457">
              <a:extLst>
                <a:ext uri="{FF2B5EF4-FFF2-40B4-BE49-F238E27FC236}">
                  <a16:creationId xmlns:a16="http://schemas.microsoft.com/office/drawing/2014/main" id="{30F835A5-D25E-4DCD-92AD-578114C6259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59" name="TextBox 458">
              <a:extLst>
                <a:ext uri="{FF2B5EF4-FFF2-40B4-BE49-F238E27FC236}">
                  <a16:creationId xmlns:a16="http://schemas.microsoft.com/office/drawing/2014/main" id="{CE910ADB-4841-43FF-9140-673EB2CA4E4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60" name="Group 459">
            <a:extLst>
              <a:ext uri="{FF2B5EF4-FFF2-40B4-BE49-F238E27FC236}">
                <a16:creationId xmlns:a16="http://schemas.microsoft.com/office/drawing/2014/main" id="{E8CD538F-A714-4E20-8EDC-2614B8178B78}"/>
              </a:ext>
            </a:extLst>
          </p:cNvPr>
          <p:cNvGrpSpPr/>
          <p:nvPr/>
        </p:nvGrpSpPr>
        <p:grpSpPr>
          <a:xfrm>
            <a:off x="4722807" y="4792524"/>
            <a:ext cx="4317956" cy="214908"/>
            <a:chOff x="6316379" y="1927461"/>
            <a:chExt cx="5757275" cy="286544"/>
          </a:xfrm>
        </p:grpSpPr>
        <p:sp>
          <p:nvSpPr>
            <p:cNvPr id="461" name="TextBox 460">
              <a:extLst>
                <a:ext uri="{FF2B5EF4-FFF2-40B4-BE49-F238E27FC236}">
                  <a16:creationId xmlns:a16="http://schemas.microsoft.com/office/drawing/2014/main" id="{DC83341D-FD2C-4A27-8F97-BF3B3BC5B517}"/>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62" name="TextBox 461">
              <a:extLst>
                <a:ext uri="{FF2B5EF4-FFF2-40B4-BE49-F238E27FC236}">
                  <a16:creationId xmlns:a16="http://schemas.microsoft.com/office/drawing/2014/main" id="{716E0ED6-3D77-4649-B84A-DD0B0D8D13BC}"/>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63" name="TextBox 462">
              <a:extLst>
                <a:ext uri="{FF2B5EF4-FFF2-40B4-BE49-F238E27FC236}">
                  <a16:creationId xmlns:a16="http://schemas.microsoft.com/office/drawing/2014/main" id="{C9A342CE-4395-4BF0-8610-500DD8D6263B}"/>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64" name="TextBox 463">
              <a:extLst>
                <a:ext uri="{FF2B5EF4-FFF2-40B4-BE49-F238E27FC236}">
                  <a16:creationId xmlns:a16="http://schemas.microsoft.com/office/drawing/2014/main" id="{67163DDA-7E79-4B8E-9E12-0F1DABB3790F}"/>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65" name="TextBox 464">
              <a:extLst>
                <a:ext uri="{FF2B5EF4-FFF2-40B4-BE49-F238E27FC236}">
                  <a16:creationId xmlns:a16="http://schemas.microsoft.com/office/drawing/2014/main" id="{A8CD4913-8EB1-4BD9-BD83-A84A1541727F}"/>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66" name="TextBox 465">
              <a:extLst>
                <a:ext uri="{FF2B5EF4-FFF2-40B4-BE49-F238E27FC236}">
                  <a16:creationId xmlns:a16="http://schemas.microsoft.com/office/drawing/2014/main" id="{DFD123D2-4CCA-4109-95A7-A3380E9A9238}"/>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67" name="TextBox 466">
              <a:extLst>
                <a:ext uri="{FF2B5EF4-FFF2-40B4-BE49-F238E27FC236}">
                  <a16:creationId xmlns:a16="http://schemas.microsoft.com/office/drawing/2014/main" id="{C0CF1FC5-2E4D-4CFA-8BF8-8CD39961393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68" name="TextBox 467">
              <a:extLst>
                <a:ext uri="{FF2B5EF4-FFF2-40B4-BE49-F238E27FC236}">
                  <a16:creationId xmlns:a16="http://schemas.microsoft.com/office/drawing/2014/main" id="{249A131F-8A40-422A-8B4E-F05220B5D08C}"/>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69" name="TextBox 468">
              <a:extLst>
                <a:ext uri="{FF2B5EF4-FFF2-40B4-BE49-F238E27FC236}">
                  <a16:creationId xmlns:a16="http://schemas.microsoft.com/office/drawing/2014/main" id="{2C424A13-DE85-45C5-8BEE-EF208D7E149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70" name="TextBox 469">
              <a:extLst>
                <a:ext uri="{FF2B5EF4-FFF2-40B4-BE49-F238E27FC236}">
                  <a16:creationId xmlns:a16="http://schemas.microsoft.com/office/drawing/2014/main" id="{FF858186-3097-48CE-BD4C-00A3457D8E7B}"/>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71" name="TextBox 470">
              <a:extLst>
                <a:ext uri="{FF2B5EF4-FFF2-40B4-BE49-F238E27FC236}">
                  <a16:creationId xmlns:a16="http://schemas.microsoft.com/office/drawing/2014/main" id="{D53F6690-7C4D-4053-AA2E-2C6E3F3EA6BD}"/>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72" name="TextBox 471">
              <a:extLst>
                <a:ext uri="{FF2B5EF4-FFF2-40B4-BE49-F238E27FC236}">
                  <a16:creationId xmlns:a16="http://schemas.microsoft.com/office/drawing/2014/main" id="{1820666E-C91F-4991-90E4-BDF533B58A8D}"/>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73" name="TextBox 472">
              <a:extLst>
                <a:ext uri="{FF2B5EF4-FFF2-40B4-BE49-F238E27FC236}">
                  <a16:creationId xmlns:a16="http://schemas.microsoft.com/office/drawing/2014/main" id="{8186564E-66A6-4CEF-AE5E-2F46863E401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74" name="TextBox 473">
              <a:extLst>
                <a:ext uri="{FF2B5EF4-FFF2-40B4-BE49-F238E27FC236}">
                  <a16:creationId xmlns:a16="http://schemas.microsoft.com/office/drawing/2014/main" id="{CBCD8B75-475C-4CE7-9D6F-19131F822B1C}"/>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75" name="TextBox 474">
              <a:extLst>
                <a:ext uri="{FF2B5EF4-FFF2-40B4-BE49-F238E27FC236}">
                  <a16:creationId xmlns:a16="http://schemas.microsoft.com/office/drawing/2014/main" id="{DDEEA0E8-0D3F-4E2D-8BF1-10F85E234C3A}"/>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257" name="Group 256">
            <a:extLst>
              <a:ext uri="{FF2B5EF4-FFF2-40B4-BE49-F238E27FC236}">
                <a16:creationId xmlns:a16="http://schemas.microsoft.com/office/drawing/2014/main" id="{46CEDE99-71DF-45D1-9DF7-7E220B6D8D64}"/>
              </a:ext>
            </a:extLst>
          </p:cNvPr>
          <p:cNvGrpSpPr/>
          <p:nvPr/>
        </p:nvGrpSpPr>
        <p:grpSpPr>
          <a:xfrm>
            <a:off x="5301729" y="1463499"/>
            <a:ext cx="325680" cy="219752"/>
            <a:chOff x="1410492" y="4426212"/>
            <a:chExt cx="496121" cy="290966"/>
          </a:xfrm>
        </p:grpSpPr>
        <p:sp>
          <p:nvSpPr>
            <p:cNvPr id="258" name="TextBox 257">
              <a:extLst>
                <a:ext uri="{FF2B5EF4-FFF2-40B4-BE49-F238E27FC236}">
                  <a16:creationId xmlns:a16="http://schemas.microsoft.com/office/drawing/2014/main" id="{8B5CA018-21A8-45E6-9AFE-F8CEACCA84F0}"/>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59" name="Straight Connector 258">
              <a:extLst>
                <a:ext uri="{FF2B5EF4-FFF2-40B4-BE49-F238E27FC236}">
                  <a16:creationId xmlns:a16="http://schemas.microsoft.com/office/drawing/2014/main" id="{CF99D0ED-778A-47C5-9D86-C52F2DEA1EBD}"/>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53B81572-F81B-4461-A55D-93CE8A30143C}"/>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1" name="Group 260">
            <a:extLst>
              <a:ext uri="{FF2B5EF4-FFF2-40B4-BE49-F238E27FC236}">
                <a16:creationId xmlns:a16="http://schemas.microsoft.com/office/drawing/2014/main" id="{594C707E-7C16-42D6-B1A0-D59FD876A8FB}"/>
              </a:ext>
            </a:extLst>
          </p:cNvPr>
          <p:cNvGrpSpPr/>
          <p:nvPr/>
        </p:nvGrpSpPr>
        <p:grpSpPr>
          <a:xfrm>
            <a:off x="5304033" y="1736607"/>
            <a:ext cx="334093" cy="204823"/>
            <a:chOff x="1410492" y="4426212"/>
            <a:chExt cx="496121" cy="290966"/>
          </a:xfrm>
        </p:grpSpPr>
        <p:sp>
          <p:nvSpPr>
            <p:cNvPr id="262" name="TextBox 261">
              <a:extLst>
                <a:ext uri="{FF2B5EF4-FFF2-40B4-BE49-F238E27FC236}">
                  <a16:creationId xmlns:a16="http://schemas.microsoft.com/office/drawing/2014/main" id="{D9F54033-D298-47D8-A396-A5BE63E589CD}"/>
                </a:ext>
              </a:extLst>
            </p:cNvPr>
            <p:cNvSpPr txBox="1"/>
            <p:nvPr/>
          </p:nvSpPr>
          <p:spPr>
            <a:xfrm>
              <a:off x="1410492" y="4429621"/>
              <a:ext cx="496121" cy="262332"/>
            </a:xfrm>
            <a:prstGeom prst="rect">
              <a:avLst/>
            </a:prstGeom>
            <a:noFill/>
            <a:ln>
              <a:noFill/>
            </a:ln>
          </p:spPr>
          <p:txBody>
            <a:bodyPr wrap="square" rtlCol="0">
              <a:spAutoFit/>
            </a:bodyPr>
            <a:lstStyle/>
            <a:p>
              <a:pPr algn="ctr"/>
              <a:endParaRPr lang="en-US" sz="600" dirty="0"/>
            </a:p>
          </p:txBody>
        </p:sp>
        <p:cxnSp>
          <p:nvCxnSpPr>
            <p:cNvPr id="264" name="Straight Connector 263">
              <a:extLst>
                <a:ext uri="{FF2B5EF4-FFF2-40B4-BE49-F238E27FC236}">
                  <a16:creationId xmlns:a16="http://schemas.microsoft.com/office/drawing/2014/main" id="{DA1653B7-C5B3-449F-B621-69106AF8297C}"/>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DE3254CE-B191-43E5-945F-A5DAB0F3A2E7}"/>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6" name="Group 265">
            <a:extLst>
              <a:ext uri="{FF2B5EF4-FFF2-40B4-BE49-F238E27FC236}">
                <a16:creationId xmlns:a16="http://schemas.microsoft.com/office/drawing/2014/main" id="{7306B2AD-B809-4AB9-B24E-F5E876942376}"/>
              </a:ext>
            </a:extLst>
          </p:cNvPr>
          <p:cNvGrpSpPr/>
          <p:nvPr/>
        </p:nvGrpSpPr>
        <p:grpSpPr>
          <a:xfrm>
            <a:off x="5288675" y="1986173"/>
            <a:ext cx="351915" cy="208656"/>
            <a:chOff x="1410492" y="4426212"/>
            <a:chExt cx="496121" cy="290966"/>
          </a:xfrm>
        </p:grpSpPr>
        <p:sp>
          <p:nvSpPr>
            <p:cNvPr id="267" name="TextBox 266">
              <a:extLst>
                <a:ext uri="{FF2B5EF4-FFF2-40B4-BE49-F238E27FC236}">
                  <a16:creationId xmlns:a16="http://schemas.microsoft.com/office/drawing/2014/main" id="{D72692BE-956E-45D1-86CA-B345C6D1E799}"/>
                </a:ext>
              </a:extLst>
            </p:cNvPr>
            <p:cNvSpPr txBox="1"/>
            <p:nvPr/>
          </p:nvSpPr>
          <p:spPr>
            <a:xfrm>
              <a:off x="1410492" y="4429621"/>
              <a:ext cx="496121" cy="257512"/>
            </a:xfrm>
            <a:prstGeom prst="rect">
              <a:avLst/>
            </a:prstGeom>
            <a:noFill/>
            <a:ln>
              <a:noFill/>
            </a:ln>
          </p:spPr>
          <p:txBody>
            <a:bodyPr wrap="square" rtlCol="0">
              <a:spAutoFit/>
            </a:bodyPr>
            <a:lstStyle/>
            <a:p>
              <a:pPr algn="ctr"/>
              <a:endParaRPr lang="en-US" sz="600" dirty="0"/>
            </a:p>
          </p:txBody>
        </p:sp>
        <p:cxnSp>
          <p:nvCxnSpPr>
            <p:cNvPr id="268" name="Straight Connector 267">
              <a:extLst>
                <a:ext uri="{FF2B5EF4-FFF2-40B4-BE49-F238E27FC236}">
                  <a16:creationId xmlns:a16="http://schemas.microsoft.com/office/drawing/2014/main" id="{760E6F32-0FB9-46F9-984A-1EEF0539AAD6}"/>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78C19820-5CCF-485A-B6EE-5DD56E8B27CF}"/>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81" name="Group 480">
            <a:extLst>
              <a:ext uri="{FF2B5EF4-FFF2-40B4-BE49-F238E27FC236}">
                <a16:creationId xmlns:a16="http://schemas.microsoft.com/office/drawing/2014/main" id="{D4CDCEE4-BEE9-4DEB-8113-B978DCE542A9}"/>
              </a:ext>
            </a:extLst>
          </p:cNvPr>
          <p:cNvGrpSpPr/>
          <p:nvPr/>
        </p:nvGrpSpPr>
        <p:grpSpPr>
          <a:xfrm>
            <a:off x="5318618" y="2235932"/>
            <a:ext cx="292663" cy="201170"/>
            <a:chOff x="1410492" y="4426212"/>
            <a:chExt cx="496121" cy="290966"/>
          </a:xfrm>
        </p:grpSpPr>
        <p:sp>
          <p:nvSpPr>
            <p:cNvPr id="482" name="TextBox 481">
              <a:extLst>
                <a:ext uri="{FF2B5EF4-FFF2-40B4-BE49-F238E27FC236}">
                  <a16:creationId xmlns:a16="http://schemas.microsoft.com/office/drawing/2014/main" id="{AB5B01DB-AD53-40FB-9E08-32E2D32B848F}"/>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83" name="Straight Connector 482">
              <a:extLst>
                <a:ext uri="{FF2B5EF4-FFF2-40B4-BE49-F238E27FC236}">
                  <a16:creationId xmlns:a16="http://schemas.microsoft.com/office/drawing/2014/main" id="{940C412F-56C1-4CC8-94F8-C4B8B4780588}"/>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2D19770C-5F9E-419A-BE79-04C8F1B5B9A6}"/>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85" name="Group 484">
            <a:extLst>
              <a:ext uri="{FF2B5EF4-FFF2-40B4-BE49-F238E27FC236}">
                <a16:creationId xmlns:a16="http://schemas.microsoft.com/office/drawing/2014/main" id="{DE7125B6-B1ED-43E2-98A1-C58451BD8D7E}"/>
              </a:ext>
            </a:extLst>
          </p:cNvPr>
          <p:cNvGrpSpPr/>
          <p:nvPr/>
        </p:nvGrpSpPr>
        <p:grpSpPr>
          <a:xfrm>
            <a:off x="5307551" y="2482245"/>
            <a:ext cx="292663" cy="201170"/>
            <a:chOff x="1410492" y="4426212"/>
            <a:chExt cx="496121" cy="290966"/>
          </a:xfrm>
        </p:grpSpPr>
        <p:sp>
          <p:nvSpPr>
            <p:cNvPr id="486" name="TextBox 485">
              <a:extLst>
                <a:ext uri="{FF2B5EF4-FFF2-40B4-BE49-F238E27FC236}">
                  <a16:creationId xmlns:a16="http://schemas.microsoft.com/office/drawing/2014/main" id="{CF478D45-EF28-41F8-955C-EA7A41E11D8A}"/>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87" name="Straight Connector 486">
              <a:extLst>
                <a:ext uri="{FF2B5EF4-FFF2-40B4-BE49-F238E27FC236}">
                  <a16:creationId xmlns:a16="http://schemas.microsoft.com/office/drawing/2014/main" id="{8057D069-FC19-4129-BBF4-990660511D49}"/>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9CFD7636-33D4-4EB7-81BF-4EB7368C3E9B}"/>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89" name="Group 488">
            <a:extLst>
              <a:ext uri="{FF2B5EF4-FFF2-40B4-BE49-F238E27FC236}">
                <a16:creationId xmlns:a16="http://schemas.microsoft.com/office/drawing/2014/main" id="{5305C093-9D07-494B-A256-01CE7F58A1E8}"/>
              </a:ext>
            </a:extLst>
          </p:cNvPr>
          <p:cNvGrpSpPr/>
          <p:nvPr/>
        </p:nvGrpSpPr>
        <p:grpSpPr>
          <a:xfrm>
            <a:off x="5294433" y="2732415"/>
            <a:ext cx="292663" cy="201170"/>
            <a:chOff x="1410492" y="4426212"/>
            <a:chExt cx="496121" cy="290966"/>
          </a:xfrm>
        </p:grpSpPr>
        <p:sp>
          <p:nvSpPr>
            <p:cNvPr id="490" name="TextBox 489">
              <a:extLst>
                <a:ext uri="{FF2B5EF4-FFF2-40B4-BE49-F238E27FC236}">
                  <a16:creationId xmlns:a16="http://schemas.microsoft.com/office/drawing/2014/main" id="{8DEC1815-681C-476C-9569-01D3D376EC36}"/>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91" name="Straight Connector 490">
              <a:extLst>
                <a:ext uri="{FF2B5EF4-FFF2-40B4-BE49-F238E27FC236}">
                  <a16:creationId xmlns:a16="http://schemas.microsoft.com/office/drawing/2014/main" id="{6273C505-3947-4A84-8C7E-C385F285D425}"/>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4C6B5C2C-EE14-492B-AA34-2ED8596D5F57}"/>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93" name="Group 492">
            <a:extLst>
              <a:ext uri="{FF2B5EF4-FFF2-40B4-BE49-F238E27FC236}">
                <a16:creationId xmlns:a16="http://schemas.microsoft.com/office/drawing/2014/main" id="{D44D955A-7237-43CB-8BCC-8743C6F99DE9}"/>
              </a:ext>
            </a:extLst>
          </p:cNvPr>
          <p:cNvGrpSpPr/>
          <p:nvPr/>
        </p:nvGrpSpPr>
        <p:grpSpPr>
          <a:xfrm>
            <a:off x="5307912" y="2985410"/>
            <a:ext cx="292663" cy="201170"/>
            <a:chOff x="1410492" y="4426212"/>
            <a:chExt cx="496121" cy="290966"/>
          </a:xfrm>
        </p:grpSpPr>
        <p:sp>
          <p:nvSpPr>
            <p:cNvPr id="494" name="TextBox 493">
              <a:extLst>
                <a:ext uri="{FF2B5EF4-FFF2-40B4-BE49-F238E27FC236}">
                  <a16:creationId xmlns:a16="http://schemas.microsoft.com/office/drawing/2014/main" id="{A6CF7812-2A4F-4FEC-81FF-BFBF0FC3D44D}"/>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95" name="Straight Connector 494">
              <a:extLst>
                <a:ext uri="{FF2B5EF4-FFF2-40B4-BE49-F238E27FC236}">
                  <a16:creationId xmlns:a16="http://schemas.microsoft.com/office/drawing/2014/main" id="{B59BD77F-1421-4786-AF95-CD3E8F93063B}"/>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EAD8D705-D8DD-4039-949D-347D39438B55}"/>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97" name="Group 496">
            <a:extLst>
              <a:ext uri="{FF2B5EF4-FFF2-40B4-BE49-F238E27FC236}">
                <a16:creationId xmlns:a16="http://schemas.microsoft.com/office/drawing/2014/main" id="{41F83002-66A8-4EDD-BC09-5AFFAA462BE2}"/>
              </a:ext>
            </a:extLst>
          </p:cNvPr>
          <p:cNvGrpSpPr/>
          <p:nvPr/>
        </p:nvGrpSpPr>
        <p:grpSpPr>
          <a:xfrm>
            <a:off x="5300757" y="3253907"/>
            <a:ext cx="292663" cy="201170"/>
            <a:chOff x="1410492" y="4426212"/>
            <a:chExt cx="496121" cy="290966"/>
          </a:xfrm>
        </p:grpSpPr>
        <p:sp>
          <p:nvSpPr>
            <p:cNvPr id="498" name="TextBox 497">
              <a:extLst>
                <a:ext uri="{FF2B5EF4-FFF2-40B4-BE49-F238E27FC236}">
                  <a16:creationId xmlns:a16="http://schemas.microsoft.com/office/drawing/2014/main" id="{8B87E301-68E4-4798-B20B-74561F565CCE}"/>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99" name="Straight Connector 498">
              <a:extLst>
                <a:ext uri="{FF2B5EF4-FFF2-40B4-BE49-F238E27FC236}">
                  <a16:creationId xmlns:a16="http://schemas.microsoft.com/office/drawing/2014/main" id="{15AA86E7-03C8-48F2-AA1A-074EFBFA3019}"/>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6772C644-9246-4AB7-933B-2BBD45FAF59F}"/>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01" name="Group 500">
            <a:extLst>
              <a:ext uri="{FF2B5EF4-FFF2-40B4-BE49-F238E27FC236}">
                <a16:creationId xmlns:a16="http://schemas.microsoft.com/office/drawing/2014/main" id="{DC9A86AB-5F2C-4BC9-B004-D6CDDADC99FE}"/>
              </a:ext>
            </a:extLst>
          </p:cNvPr>
          <p:cNvGrpSpPr/>
          <p:nvPr/>
        </p:nvGrpSpPr>
        <p:grpSpPr>
          <a:xfrm>
            <a:off x="5281676" y="3753968"/>
            <a:ext cx="292663" cy="201170"/>
            <a:chOff x="1410492" y="4426212"/>
            <a:chExt cx="496121" cy="290966"/>
          </a:xfrm>
        </p:grpSpPr>
        <p:sp>
          <p:nvSpPr>
            <p:cNvPr id="502" name="TextBox 501">
              <a:extLst>
                <a:ext uri="{FF2B5EF4-FFF2-40B4-BE49-F238E27FC236}">
                  <a16:creationId xmlns:a16="http://schemas.microsoft.com/office/drawing/2014/main" id="{56D24608-2319-407A-B9AC-5AC85DED2C58}"/>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03" name="Straight Connector 502">
              <a:extLst>
                <a:ext uri="{FF2B5EF4-FFF2-40B4-BE49-F238E27FC236}">
                  <a16:creationId xmlns:a16="http://schemas.microsoft.com/office/drawing/2014/main" id="{E48CB364-B121-494D-95E0-AC90DCF9400D}"/>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8206D2DD-5027-4E1F-956E-F76EDA8F8A85}"/>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05" name="Group 504">
            <a:extLst>
              <a:ext uri="{FF2B5EF4-FFF2-40B4-BE49-F238E27FC236}">
                <a16:creationId xmlns:a16="http://schemas.microsoft.com/office/drawing/2014/main" id="{B02C83EE-AFB7-48D7-84D7-07C0FFCC55B7}"/>
              </a:ext>
            </a:extLst>
          </p:cNvPr>
          <p:cNvGrpSpPr/>
          <p:nvPr/>
        </p:nvGrpSpPr>
        <p:grpSpPr>
          <a:xfrm>
            <a:off x="5304424" y="3504083"/>
            <a:ext cx="292663" cy="201170"/>
            <a:chOff x="1410492" y="4426212"/>
            <a:chExt cx="496121" cy="290966"/>
          </a:xfrm>
        </p:grpSpPr>
        <p:sp>
          <p:nvSpPr>
            <p:cNvPr id="506" name="TextBox 505">
              <a:extLst>
                <a:ext uri="{FF2B5EF4-FFF2-40B4-BE49-F238E27FC236}">
                  <a16:creationId xmlns:a16="http://schemas.microsoft.com/office/drawing/2014/main" id="{EBFB095E-4746-4256-8A04-5E7D9753665E}"/>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07" name="Straight Connector 506">
              <a:extLst>
                <a:ext uri="{FF2B5EF4-FFF2-40B4-BE49-F238E27FC236}">
                  <a16:creationId xmlns:a16="http://schemas.microsoft.com/office/drawing/2014/main" id="{46031AE1-69EB-4F6A-B67B-67ABEB108DF3}"/>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04D188DF-B944-4932-91A2-E1B5CB405250}"/>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09" name="Group 508">
            <a:extLst>
              <a:ext uri="{FF2B5EF4-FFF2-40B4-BE49-F238E27FC236}">
                <a16:creationId xmlns:a16="http://schemas.microsoft.com/office/drawing/2014/main" id="{5401A612-FB66-4429-AF62-6E5861FBA6B1}"/>
              </a:ext>
            </a:extLst>
          </p:cNvPr>
          <p:cNvGrpSpPr/>
          <p:nvPr/>
        </p:nvGrpSpPr>
        <p:grpSpPr>
          <a:xfrm>
            <a:off x="5304424" y="4014728"/>
            <a:ext cx="292663" cy="201170"/>
            <a:chOff x="1410492" y="4426212"/>
            <a:chExt cx="496121" cy="290966"/>
          </a:xfrm>
        </p:grpSpPr>
        <p:sp>
          <p:nvSpPr>
            <p:cNvPr id="510" name="TextBox 509">
              <a:extLst>
                <a:ext uri="{FF2B5EF4-FFF2-40B4-BE49-F238E27FC236}">
                  <a16:creationId xmlns:a16="http://schemas.microsoft.com/office/drawing/2014/main" id="{9A28888C-49D9-4793-8581-ACF27DEFA2BB}"/>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11" name="Straight Connector 510">
              <a:extLst>
                <a:ext uri="{FF2B5EF4-FFF2-40B4-BE49-F238E27FC236}">
                  <a16:creationId xmlns:a16="http://schemas.microsoft.com/office/drawing/2014/main" id="{A6170B8B-C59F-4444-90FE-A257B2ED915A}"/>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762A7613-3758-419A-9877-5593FD05B600}"/>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13" name="Group 512">
            <a:extLst>
              <a:ext uri="{FF2B5EF4-FFF2-40B4-BE49-F238E27FC236}">
                <a16:creationId xmlns:a16="http://schemas.microsoft.com/office/drawing/2014/main" id="{D131539F-BEF2-4C84-872E-9DD0999EA850}"/>
              </a:ext>
            </a:extLst>
          </p:cNvPr>
          <p:cNvGrpSpPr/>
          <p:nvPr/>
        </p:nvGrpSpPr>
        <p:grpSpPr>
          <a:xfrm>
            <a:off x="5318618" y="4271665"/>
            <a:ext cx="292663" cy="201170"/>
            <a:chOff x="1410492" y="4426212"/>
            <a:chExt cx="496121" cy="290966"/>
          </a:xfrm>
        </p:grpSpPr>
        <p:sp>
          <p:nvSpPr>
            <p:cNvPr id="514" name="TextBox 513">
              <a:extLst>
                <a:ext uri="{FF2B5EF4-FFF2-40B4-BE49-F238E27FC236}">
                  <a16:creationId xmlns:a16="http://schemas.microsoft.com/office/drawing/2014/main" id="{47B3D50A-F6A7-4C89-850E-C501B452460D}"/>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15" name="Straight Connector 514">
              <a:extLst>
                <a:ext uri="{FF2B5EF4-FFF2-40B4-BE49-F238E27FC236}">
                  <a16:creationId xmlns:a16="http://schemas.microsoft.com/office/drawing/2014/main" id="{EC5EF2C7-CF85-4069-9E1D-4284C1EC3FF5}"/>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89B97CC8-4848-4CEC-ABFF-8199C47B2B67}"/>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17" name="Group 516">
            <a:extLst>
              <a:ext uri="{FF2B5EF4-FFF2-40B4-BE49-F238E27FC236}">
                <a16:creationId xmlns:a16="http://schemas.microsoft.com/office/drawing/2014/main" id="{91D1E6FE-DA5B-45C1-B560-FEBFC80B6077}"/>
              </a:ext>
            </a:extLst>
          </p:cNvPr>
          <p:cNvGrpSpPr/>
          <p:nvPr/>
        </p:nvGrpSpPr>
        <p:grpSpPr>
          <a:xfrm>
            <a:off x="5311124" y="4532786"/>
            <a:ext cx="292663" cy="201170"/>
            <a:chOff x="1410492" y="4426212"/>
            <a:chExt cx="496121" cy="290966"/>
          </a:xfrm>
        </p:grpSpPr>
        <p:sp>
          <p:nvSpPr>
            <p:cNvPr id="518" name="TextBox 517">
              <a:extLst>
                <a:ext uri="{FF2B5EF4-FFF2-40B4-BE49-F238E27FC236}">
                  <a16:creationId xmlns:a16="http://schemas.microsoft.com/office/drawing/2014/main" id="{FBDF6F78-E5E5-4888-A39B-7C997E81FD27}"/>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19" name="Straight Connector 518">
              <a:extLst>
                <a:ext uri="{FF2B5EF4-FFF2-40B4-BE49-F238E27FC236}">
                  <a16:creationId xmlns:a16="http://schemas.microsoft.com/office/drawing/2014/main" id="{FA90F778-2E2D-4C6A-A86B-A0350069EB44}"/>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0" name="Straight Connector 519">
              <a:extLst>
                <a:ext uri="{FF2B5EF4-FFF2-40B4-BE49-F238E27FC236}">
                  <a16:creationId xmlns:a16="http://schemas.microsoft.com/office/drawing/2014/main" id="{4034D4F7-A64D-44DA-B3FD-B40CB21184DC}"/>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21" name="Group 520">
            <a:extLst>
              <a:ext uri="{FF2B5EF4-FFF2-40B4-BE49-F238E27FC236}">
                <a16:creationId xmlns:a16="http://schemas.microsoft.com/office/drawing/2014/main" id="{095ADA5B-BEEA-4F9A-B684-77E12F046A48}"/>
              </a:ext>
            </a:extLst>
          </p:cNvPr>
          <p:cNvGrpSpPr/>
          <p:nvPr/>
        </p:nvGrpSpPr>
        <p:grpSpPr>
          <a:xfrm>
            <a:off x="5289272" y="4807338"/>
            <a:ext cx="292663" cy="201170"/>
            <a:chOff x="1410492" y="4426212"/>
            <a:chExt cx="496121" cy="290966"/>
          </a:xfrm>
        </p:grpSpPr>
        <p:sp>
          <p:nvSpPr>
            <p:cNvPr id="522" name="TextBox 521">
              <a:extLst>
                <a:ext uri="{FF2B5EF4-FFF2-40B4-BE49-F238E27FC236}">
                  <a16:creationId xmlns:a16="http://schemas.microsoft.com/office/drawing/2014/main" id="{B176D5AA-C3CF-446C-AFF2-3B4013922827}"/>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23" name="Straight Connector 522">
              <a:extLst>
                <a:ext uri="{FF2B5EF4-FFF2-40B4-BE49-F238E27FC236}">
                  <a16:creationId xmlns:a16="http://schemas.microsoft.com/office/drawing/2014/main" id="{1833C6B1-73FD-47D4-95A3-4D5FF79B8542}"/>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4" name="Straight Connector 523">
              <a:extLst>
                <a:ext uri="{FF2B5EF4-FFF2-40B4-BE49-F238E27FC236}">
                  <a16:creationId xmlns:a16="http://schemas.microsoft.com/office/drawing/2014/main" id="{C90F5ED0-8020-41E6-8C32-0D670D3134A3}"/>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25" name="TextBox 524">
            <a:extLst>
              <a:ext uri="{FF2B5EF4-FFF2-40B4-BE49-F238E27FC236}">
                <a16:creationId xmlns:a16="http://schemas.microsoft.com/office/drawing/2014/main" id="{56F06BB7-5361-4F60-93FA-C2AB5DFE983C}"/>
              </a:ext>
            </a:extLst>
          </p:cNvPr>
          <p:cNvSpPr txBox="1"/>
          <p:nvPr/>
        </p:nvSpPr>
        <p:spPr>
          <a:xfrm>
            <a:off x="293098" y="2990372"/>
            <a:ext cx="1929872" cy="1615827"/>
          </a:xfrm>
          <a:prstGeom prst="rect">
            <a:avLst/>
          </a:prstGeom>
          <a:noFill/>
          <a:ln>
            <a:solidFill>
              <a:schemeClr val="tx1"/>
            </a:solidFill>
          </a:ln>
        </p:spPr>
        <p:txBody>
          <a:bodyPr wrap="square" rtlCol="0">
            <a:spAutoFit/>
          </a:bodyPr>
          <a:lstStyle/>
          <a:p>
            <a:r>
              <a:rPr lang="en-US" sz="900" b="1" u="sng" dirty="0"/>
              <a:t>No Leap year</a:t>
            </a:r>
            <a:r>
              <a:rPr lang="en-US" sz="900" dirty="0"/>
              <a:t>:</a:t>
            </a:r>
          </a:p>
          <a:p>
            <a:r>
              <a:rPr lang="en-US" sz="900" dirty="0"/>
              <a:t>When it is not leap year, the P60 partition is not used.  To remain consistent with leap years, the partitions numbers remain constant.  This allows the query analyst to perform a query consistently.  Additionally, if the metadata is archived after 1 year, the partition number will also be consistent.</a:t>
            </a:r>
          </a:p>
        </p:txBody>
      </p:sp>
      <p:sp>
        <p:nvSpPr>
          <p:cNvPr id="477" name="TextBox 476">
            <a:extLst>
              <a:ext uri="{FF2B5EF4-FFF2-40B4-BE49-F238E27FC236}">
                <a16:creationId xmlns:a16="http://schemas.microsoft.com/office/drawing/2014/main" id="{DDEE9971-3718-4C22-84A2-B7CB779AEDB4}"/>
              </a:ext>
            </a:extLst>
          </p:cNvPr>
          <p:cNvSpPr txBox="1"/>
          <p:nvPr/>
        </p:nvSpPr>
        <p:spPr>
          <a:xfrm>
            <a:off x="165200" y="828323"/>
            <a:ext cx="2405402" cy="338554"/>
          </a:xfrm>
          <a:prstGeom prst="rect">
            <a:avLst/>
          </a:prstGeom>
          <a:noFill/>
          <a:ln>
            <a:solidFill>
              <a:schemeClr val="tx1"/>
            </a:solidFill>
          </a:ln>
        </p:spPr>
        <p:txBody>
          <a:bodyPr wrap="square" rtlCol="0">
            <a:spAutoFit/>
          </a:bodyPr>
          <a:lstStyle/>
          <a:p>
            <a:r>
              <a:rPr lang="en-US" sz="800" dirty="0"/>
              <a:t>Note: 366-day interval accounts for leap year.</a:t>
            </a:r>
          </a:p>
          <a:p>
            <a:r>
              <a:rPr lang="en-US" sz="800" dirty="0"/>
              <a:t>Partition 60 is </a:t>
            </a:r>
            <a:r>
              <a:rPr lang="en-US" sz="800" u="sng" dirty="0"/>
              <a:t>not used in non-leap </a:t>
            </a:r>
            <a:r>
              <a:rPr lang="en-US" sz="800" dirty="0"/>
              <a:t>years.</a:t>
            </a:r>
          </a:p>
        </p:txBody>
      </p:sp>
    </p:spTree>
    <p:extLst>
      <p:ext uri="{BB962C8B-B14F-4D97-AF65-F5344CB8AC3E}">
        <p14:creationId xmlns:p14="http://schemas.microsoft.com/office/powerpoint/2010/main" val="12135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2246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2250"/>
            <a:ext cx="7416371" cy="721928"/>
          </a:xfrm>
        </p:spPr>
        <p:txBody>
          <a:bodyPr/>
          <a:lstStyle/>
          <a:p>
            <a:pPr eaLnBrk="1" hangingPunct="1"/>
            <a:r>
              <a:rPr lang="en-US" dirty="0">
                <a:solidFill>
                  <a:schemeClr val="bg1"/>
                </a:solidFill>
              </a:rPr>
              <a:t>KPImetrics Description</a:t>
            </a:r>
            <a:br>
              <a:rPr lang="en-US" dirty="0">
                <a:solidFill>
                  <a:schemeClr val="bg1"/>
                </a:solidFill>
              </a:rPr>
            </a:b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a:buClr>
                <a:srgbClr val="0070C0"/>
              </a:buClr>
              <a:buFont typeface="Arial" charset="0"/>
              <a:buChar char="•"/>
            </a:pPr>
            <a:r>
              <a:rPr lang="en-US" sz="2100" dirty="0">
                <a:solidFill>
                  <a:srgbClr val="061C23"/>
                </a:solidFill>
              </a:rPr>
              <a:t>KPI metrics</a:t>
            </a:r>
            <a:endParaRPr lang="en-US" dirty="0">
              <a:solidFill>
                <a:srgbClr val="061C23"/>
              </a:solidFill>
            </a:endParaRPr>
          </a:p>
          <a:p>
            <a:pPr marL="685800" lvl="1" indent="-342900">
              <a:buClr>
                <a:srgbClr val="0070C0"/>
              </a:buClr>
              <a:buFont typeface="Courier New" charset="0"/>
              <a:buChar char="o"/>
            </a:pPr>
            <a:r>
              <a:rPr lang="en-US" sz="1500" dirty="0">
                <a:solidFill>
                  <a:srgbClr val="061C23"/>
                </a:solidFill>
              </a:rPr>
              <a:t>Provides a data mart around the TDV out-of-the-box metrics tables to manage data collection and reporting.</a:t>
            </a:r>
          </a:p>
          <a:p>
            <a:pPr marL="685800" lvl="1" indent="-342900">
              <a:buClr>
                <a:srgbClr val="0070C0"/>
              </a:buClr>
              <a:buFont typeface="Courier New" charset="0"/>
              <a:buChar char="o"/>
            </a:pPr>
            <a:r>
              <a:rPr lang="en-US" sz="1500" dirty="0">
                <a:solidFill>
                  <a:srgbClr val="061C23"/>
                </a:solidFill>
              </a:rPr>
              <a:t>Reporting is based on executed queries.  Who executed what resource and when.</a:t>
            </a:r>
          </a:p>
          <a:p>
            <a:pPr marL="685800" lvl="1" indent="-342900">
              <a:buClr>
                <a:srgbClr val="0070C0"/>
              </a:buClr>
              <a:buFont typeface="Courier New" charset="0"/>
              <a:buChar char="o"/>
            </a:pPr>
            <a:r>
              <a:rPr lang="en-US" sz="1500" dirty="0">
                <a:solidFill>
                  <a:srgbClr val="061C23"/>
                </a:solidFill>
              </a:rPr>
              <a:t>Report on other DV system tables such as IO, DISK, MEMORY, CACHE, DATASOURCES, and CPU</a:t>
            </a:r>
          </a:p>
          <a:p>
            <a:pPr>
              <a:buClr>
                <a:srgbClr val="0070C0"/>
              </a:buClr>
              <a:buFont typeface="Arial" charset="0"/>
              <a:buChar char="•"/>
            </a:pPr>
            <a:r>
              <a:rPr lang="en-US" sz="2100" dirty="0">
                <a:solidFill>
                  <a:srgbClr val="061C23"/>
                </a:solidFill>
              </a:rPr>
              <a:t>KPI metadata</a:t>
            </a:r>
            <a:endParaRPr lang="en-US" dirty="0">
              <a:solidFill>
                <a:srgbClr val="061C23"/>
              </a:solidFill>
            </a:endParaRPr>
          </a:p>
          <a:p>
            <a:pPr lvl="1" indent="-342900">
              <a:buClr>
                <a:srgbClr val="0070C0"/>
              </a:buClr>
              <a:buFont typeface="Courier New" charset="0"/>
              <a:buChar char="o"/>
            </a:pPr>
            <a:r>
              <a:rPr lang="en-US" sz="1500" dirty="0">
                <a:solidFill>
                  <a:srgbClr val="061C23"/>
                </a:solidFill>
              </a:rPr>
              <a:t>Provides scheduled collection of resource metadata including:</a:t>
            </a:r>
          </a:p>
          <a:p>
            <a:pPr lvl="2" indent="-342900">
              <a:buClr>
                <a:srgbClr val="0070C0"/>
              </a:buClr>
              <a:buFont typeface="Courier New" charset="0"/>
              <a:buChar char="o"/>
            </a:pPr>
            <a:r>
              <a:rPr lang="en-US" sz="1500" dirty="0">
                <a:solidFill>
                  <a:srgbClr val="061C23"/>
                </a:solidFill>
              </a:rPr>
              <a:t>Resources, Columns, Lineage, Data sources, Row-based security, Column-based security, and Privileges.</a:t>
            </a:r>
          </a:p>
          <a:p>
            <a:pPr lvl="2" indent="-342900">
              <a:buClr>
                <a:srgbClr val="0070C0"/>
              </a:buClr>
              <a:buFont typeface="Courier New" charset="0"/>
              <a:buChar char="o"/>
            </a:pPr>
            <a:r>
              <a:rPr lang="en-US" sz="1500" dirty="0">
                <a:solidFill>
                  <a:srgbClr val="061C23"/>
                </a:solidFill>
              </a:rPr>
              <a:t>Provides a strategy for enforcing required columns and view layer invocations.</a:t>
            </a:r>
          </a:p>
          <a:p>
            <a:pPr lvl="2" indent="-342900">
              <a:buClr>
                <a:srgbClr val="0070C0"/>
              </a:buClr>
              <a:buFont typeface="Courier New" charset="0"/>
              <a:buChar char="o"/>
            </a:pPr>
            <a:r>
              <a:rPr lang="en-US" sz="1500" dirty="0">
                <a:solidFill>
                  <a:srgbClr val="061C23"/>
                </a:solidFill>
              </a:rPr>
              <a:t>Provides a set of constant tables to define layers, paths and enforcement rules.</a:t>
            </a:r>
          </a:p>
          <a:p>
            <a:pPr lvl="1" indent="-342900">
              <a:buClr>
                <a:srgbClr val="0070C0"/>
              </a:buClr>
              <a:buFont typeface="Courier New" charset="0"/>
              <a:buChar char="o"/>
            </a:pPr>
            <a:r>
              <a:rPr lang="en-US" sz="1500" dirty="0">
                <a:solidFill>
                  <a:srgbClr val="061C23"/>
                </a:solidFill>
              </a:rPr>
              <a:t>Report on who modified what resource last and how many resources are in what layers.</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570393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Use Case</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rgbClr val="DCDDDE"/>
                </a:solidFill>
              </a:rPr>
              <a:t>© Copyright 2000-2021 TIBCO Software Inc.</a:t>
            </a:r>
          </a:p>
        </p:txBody>
      </p:sp>
    </p:spTree>
    <p:extLst>
      <p:ext uri="{BB962C8B-B14F-4D97-AF65-F5344CB8AC3E}">
        <p14:creationId xmlns:p14="http://schemas.microsoft.com/office/powerpoint/2010/main" val="461288519"/>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2250"/>
            <a:ext cx="7416371" cy="721928"/>
          </a:xfrm>
        </p:spPr>
        <p:txBody>
          <a:bodyPr/>
          <a:lstStyle/>
          <a:p>
            <a:pPr eaLnBrk="1" hangingPunct="1"/>
            <a:r>
              <a:rPr lang="en-US" dirty="0">
                <a:solidFill>
                  <a:schemeClr val="bg1"/>
                </a:solidFill>
              </a:rPr>
              <a:t>Large Financial Institution</a:t>
            </a:r>
            <a:br>
              <a:rPr lang="en-US" dirty="0">
                <a:solidFill>
                  <a:schemeClr val="bg1"/>
                </a:solidFill>
              </a:rPr>
            </a:br>
            <a:r>
              <a:rPr lang="en-US" sz="1275" dirty="0">
                <a:solidFill>
                  <a:schemeClr val="bg1"/>
                </a:solidFill>
              </a:rPr>
              <a:t>Metrics Reporting Use Case</a:t>
            </a:r>
          </a:p>
        </p:txBody>
      </p:sp>
      <p:sp>
        <p:nvSpPr>
          <p:cNvPr id="15364" name="Rectangle 3"/>
          <p:cNvSpPr>
            <a:spLocks noGrp="1"/>
          </p:cNvSpPr>
          <p:nvPr>
            <p:ph type="body" idx="1"/>
          </p:nvPr>
        </p:nvSpPr>
        <p:spPr>
          <a:xfrm>
            <a:off x="458272" y="948584"/>
            <a:ext cx="8514812" cy="3734146"/>
          </a:xfrm>
        </p:spPr>
        <p:txBody>
          <a:bodyPr>
            <a:normAutofit/>
          </a:bodyPr>
          <a:lstStyle/>
          <a:p>
            <a:pPr>
              <a:buClr>
                <a:srgbClr val="0070C0"/>
              </a:buClr>
              <a:buFont typeface="Arial" charset="0"/>
              <a:buChar char="•"/>
            </a:pPr>
            <a:r>
              <a:rPr lang="en-US" sz="2100" dirty="0">
                <a:solidFill>
                  <a:srgbClr val="061C23"/>
                </a:solidFill>
              </a:rPr>
              <a:t>Use Case 1 – </a:t>
            </a:r>
            <a:r>
              <a:rPr lang="en-US" dirty="0">
                <a:solidFill>
                  <a:srgbClr val="061C23"/>
                </a:solidFill>
              </a:rPr>
              <a:t>Migrate data source support.</a:t>
            </a:r>
          </a:p>
          <a:p>
            <a:pPr marL="685800" lvl="1" indent="-342900">
              <a:buClr>
                <a:srgbClr val="0070C0"/>
              </a:buClr>
              <a:buFont typeface="Courier New" charset="0"/>
              <a:buChar char="o"/>
            </a:pPr>
            <a:r>
              <a:rPr lang="en-US" sz="1500" dirty="0">
                <a:solidFill>
                  <a:srgbClr val="061C23"/>
                </a:solidFill>
              </a:rPr>
              <a:t>Published resource usage reporting by user over time</a:t>
            </a:r>
          </a:p>
          <a:p>
            <a:pPr marL="685800" lvl="1" indent="-342900">
              <a:buClr>
                <a:srgbClr val="0070C0"/>
              </a:buClr>
              <a:buFont typeface="Courier New" charset="0"/>
              <a:buChar char="o"/>
            </a:pPr>
            <a:r>
              <a:rPr lang="en-US" sz="1500" dirty="0">
                <a:solidFill>
                  <a:srgbClr val="061C23"/>
                </a:solidFill>
              </a:rPr>
              <a:t>Supports the migration work from iSeries to Oracle by establishing a list of resources that need to be migrated based on usage.</a:t>
            </a:r>
          </a:p>
          <a:p>
            <a:pPr>
              <a:buClr>
                <a:srgbClr val="0070C0"/>
              </a:buClr>
              <a:buFont typeface="Arial" charset="0"/>
              <a:buChar char="•"/>
            </a:pPr>
            <a:r>
              <a:rPr lang="en-US" sz="2100" dirty="0">
                <a:solidFill>
                  <a:srgbClr val="061C23"/>
                </a:solidFill>
              </a:rPr>
              <a:t>Use Case 2 – </a:t>
            </a:r>
            <a:r>
              <a:rPr lang="en-US" dirty="0">
                <a:solidFill>
                  <a:srgbClr val="061C23"/>
                </a:solidFill>
              </a:rPr>
              <a:t>Use it or lose it reporting “UIOLI”.</a:t>
            </a:r>
          </a:p>
          <a:p>
            <a:pPr lvl="2" indent="-342900">
              <a:buClr>
                <a:srgbClr val="0070C0"/>
              </a:buClr>
              <a:buFont typeface="Courier New" charset="0"/>
              <a:buChar char="o"/>
            </a:pPr>
            <a:r>
              <a:rPr lang="en-US" sz="1500" dirty="0">
                <a:solidFill>
                  <a:srgbClr val="061C23"/>
                </a:solidFill>
              </a:rPr>
              <a:t>Supports the dormancy reporting effort where each application is required to report on who accessed the system and when.  If a user does not log in within 90 days their access is revoked.  Metrics are used to gather information user access to the Data Virtualization Center of Excellence.</a:t>
            </a:r>
          </a:p>
          <a:p>
            <a:pPr>
              <a:buClr>
                <a:srgbClr val="0070C0"/>
              </a:buClr>
              <a:buFont typeface="Arial" charset="0"/>
              <a:buChar char="•"/>
            </a:pPr>
            <a:r>
              <a:rPr lang="en-US" sz="2100" dirty="0">
                <a:solidFill>
                  <a:srgbClr val="061C23"/>
                </a:solidFill>
              </a:rPr>
              <a:t>Use Case 3 – </a:t>
            </a:r>
            <a:r>
              <a:rPr lang="en-US" dirty="0">
                <a:solidFill>
                  <a:srgbClr val="061C23"/>
                </a:solidFill>
              </a:rPr>
              <a:t>Security reporting</a:t>
            </a:r>
          </a:p>
          <a:p>
            <a:pPr lvl="2" indent="-342900">
              <a:buClr>
                <a:srgbClr val="0070C0"/>
              </a:buClr>
              <a:buFont typeface="Courier New" charset="0"/>
              <a:buChar char="o"/>
            </a:pPr>
            <a:r>
              <a:rPr lang="en-US" sz="1500" dirty="0">
                <a:solidFill>
                  <a:srgbClr val="061C23"/>
                </a:solidFill>
              </a:rPr>
              <a:t>Additional parsing of the SQL request is performed in order to track the columns and tables contained in the request.   This is correlated with NPI/SSN column level security, users and groups to determine who access which data columns and when.</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529024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Architecture Overview</a:t>
            </a:r>
            <a:br>
              <a:rPr lang="en-US" dirty="0">
                <a:solidFill>
                  <a:schemeClr val="bg1"/>
                </a:solidFill>
              </a:rPr>
            </a:br>
            <a:r>
              <a:rPr lang="en-US" sz="1275" dirty="0">
                <a:solidFill>
                  <a:schemeClr val="bg1"/>
                </a:solidFill>
              </a:rPr>
              <a:t>Metrics Reporting</a:t>
            </a:r>
          </a:p>
        </p:txBody>
      </p:sp>
      <p:sp>
        <p:nvSpPr>
          <p:cNvPr id="65" name="Footer Placeholder 3"/>
          <p:cNvSpPr txBox="1">
            <a:spLocks/>
          </p:cNvSpPr>
          <p:nvPr/>
        </p:nvSpPr>
        <p:spPr>
          <a:xfrm>
            <a:off x="3124200" y="4942797"/>
            <a:ext cx="2895600" cy="22022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cxnSp>
        <p:nvCxnSpPr>
          <p:cNvPr id="66" name="Straight Arrow Connector 65"/>
          <p:cNvCxnSpPr/>
          <p:nvPr/>
        </p:nvCxnSpPr>
        <p:spPr>
          <a:xfrm flipH="1">
            <a:off x="4046264" y="2677984"/>
            <a:ext cx="3742" cy="3497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859925" y="2687509"/>
            <a:ext cx="1193" cy="3309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4030758" y="2925913"/>
            <a:ext cx="860339" cy="690251"/>
            <a:chOff x="4129220" y="4445172"/>
            <a:chExt cx="1606378" cy="1524062"/>
          </a:xfrm>
        </p:grpSpPr>
        <p:grpSp>
          <p:nvGrpSpPr>
            <p:cNvPr id="69" name="Group 68"/>
            <p:cNvGrpSpPr/>
            <p:nvPr/>
          </p:nvGrpSpPr>
          <p:grpSpPr>
            <a:xfrm>
              <a:off x="4129220" y="4445172"/>
              <a:ext cx="1606378" cy="1524062"/>
              <a:chOff x="403656" y="3474648"/>
              <a:chExt cx="1606378" cy="1524062"/>
            </a:xfrm>
          </p:grpSpPr>
          <p:sp>
            <p:nvSpPr>
              <p:cNvPr id="71" name="Flowchart: Magnetic Disk 86"/>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72" name="Rectangle 71"/>
              <p:cNvSpPr/>
              <p:nvPr/>
            </p:nvSpPr>
            <p:spPr bwMode="auto">
              <a:xfrm>
                <a:off x="671386" y="422073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73" name="Rectangle 72"/>
              <p:cNvSpPr/>
              <p:nvPr/>
            </p:nvSpPr>
            <p:spPr bwMode="auto">
              <a:xfrm>
                <a:off x="1033851" y="422845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74" name="Rectangle 73"/>
              <p:cNvSpPr/>
              <p:nvPr/>
            </p:nvSpPr>
            <p:spPr bwMode="auto">
              <a:xfrm>
                <a:off x="1410731" y="4226652"/>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70" name="TextBox 69"/>
            <p:cNvSpPr txBox="1"/>
            <p:nvPr/>
          </p:nvSpPr>
          <p:spPr>
            <a:xfrm>
              <a:off x="4185709" y="4454876"/>
              <a:ext cx="1485221" cy="509673"/>
            </a:xfrm>
            <a:prstGeom prst="rect">
              <a:avLst/>
            </a:prstGeom>
            <a:noFill/>
          </p:spPr>
          <p:txBody>
            <a:bodyPr wrap="square" rtlCol="0">
              <a:spAutoFit/>
            </a:bodyPr>
            <a:lstStyle/>
            <a:p>
              <a:pPr algn="ctr"/>
              <a:r>
                <a:rPr lang="en-US" sz="900" dirty="0"/>
                <a:t>Oracle 12c</a:t>
              </a:r>
            </a:p>
          </p:txBody>
        </p:sp>
      </p:grpSp>
      <p:sp>
        <p:nvSpPr>
          <p:cNvPr id="75" name="TextBox 74"/>
          <p:cNvSpPr txBox="1"/>
          <p:nvPr/>
        </p:nvSpPr>
        <p:spPr>
          <a:xfrm>
            <a:off x="4064914" y="2517892"/>
            <a:ext cx="834820" cy="346249"/>
          </a:xfrm>
          <a:prstGeom prst="rect">
            <a:avLst/>
          </a:prstGeom>
          <a:noFill/>
          <a:ln>
            <a:noFill/>
          </a:ln>
        </p:spPr>
        <p:txBody>
          <a:bodyPr wrap="square" rtlCol="0">
            <a:spAutoFit/>
          </a:bodyPr>
          <a:lstStyle/>
          <a:p>
            <a:pPr algn="ctr"/>
            <a:r>
              <a:rPr lang="en-US" sz="825" b="1" dirty="0">
                <a:solidFill>
                  <a:srgbClr val="FF0000"/>
                </a:solidFill>
              </a:rPr>
              <a:t>Metrics Collection</a:t>
            </a:r>
          </a:p>
        </p:txBody>
      </p:sp>
      <p:sp>
        <p:nvSpPr>
          <p:cNvPr id="76" name="TextBox 75"/>
          <p:cNvSpPr txBox="1"/>
          <p:nvPr/>
        </p:nvSpPr>
        <p:spPr>
          <a:xfrm>
            <a:off x="4022121" y="3337957"/>
            <a:ext cx="1012255" cy="213585"/>
          </a:xfrm>
          <a:prstGeom prst="rect">
            <a:avLst/>
          </a:prstGeom>
          <a:noFill/>
          <a:ln>
            <a:noFill/>
          </a:ln>
        </p:spPr>
        <p:txBody>
          <a:bodyPr wrap="square" rtlCol="0">
            <a:spAutoFit/>
          </a:bodyPr>
          <a:lstStyle/>
          <a:p>
            <a:r>
              <a:rPr lang="en-US" sz="788" dirty="0"/>
              <a:t>collection tables</a:t>
            </a:r>
          </a:p>
        </p:txBody>
      </p:sp>
      <p:grpSp>
        <p:nvGrpSpPr>
          <p:cNvPr id="77" name="Group 76"/>
          <p:cNvGrpSpPr/>
          <p:nvPr/>
        </p:nvGrpSpPr>
        <p:grpSpPr>
          <a:xfrm>
            <a:off x="2316617" y="3790336"/>
            <a:ext cx="4111684" cy="1154006"/>
            <a:chOff x="1564823" y="4879614"/>
            <a:chExt cx="5482244" cy="1538674"/>
          </a:xfrm>
        </p:grpSpPr>
        <p:sp>
          <p:nvSpPr>
            <p:cNvPr id="78" name="TextBox 77"/>
            <p:cNvSpPr txBox="1"/>
            <p:nvPr/>
          </p:nvSpPr>
          <p:spPr>
            <a:xfrm>
              <a:off x="5172395" y="5420855"/>
              <a:ext cx="1749184" cy="276999"/>
            </a:xfrm>
            <a:prstGeom prst="rect">
              <a:avLst/>
            </a:prstGeom>
            <a:noFill/>
          </p:spPr>
          <p:txBody>
            <a:bodyPr wrap="square" rtlCol="0">
              <a:spAutoFit/>
            </a:bodyPr>
            <a:lstStyle/>
            <a:p>
              <a:r>
                <a:rPr lang="en-US" sz="750" dirty="0"/>
                <a:t>Partition 1 – 2021-01-01</a:t>
              </a:r>
            </a:p>
          </p:txBody>
        </p:sp>
        <p:sp>
          <p:nvSpPr>
            <p:cNvPr id="79" name="TextBox 78"/>
            <p:cNvSpPr txBox="1"/>
            <p:nvPr/>
          </p:nvSpPr>
          <p:spPr>
            <a:xfrm>
              <a:off x="5172393" y="5683794"/>
              <a:ext cx="1828838" cy="276999"/>
            </a:xfrm>
            <a:prstGeom prst="rect">
              <a:avLst/>
            </a:prstGeom>
            <a:noFill/>
          </p:spPr>
          <p:txBody>
            <a:bodyPr wrap="square" rtlCol="0">
              <a:spAutoFit/>
            </a:bodyPr>
            <a:lstStyle/>
            <a:p>
              <a:r>
                <a:rPr lang="en-US" sz="750" dirty="0"/>
                <a:t>Partition 2 – 2021-01-02 …</a:t>
              </a:r>
            </a:p>
          </p:txBody>
        </p:sp>
        <p:sp>
          <p:nvSpPr>
            <p:cNvPr id="80" name="TextBox 79"/>
            <p:cNvSpPr txBox="1"/>
            <p:nvPr/>
          </p:nvSpPr>
          <p:spPr>
            <a:xfrm>
              <a:off x="5172394" y="5942594"/>
              <a:ext cx="1874673" cy="276999"/>
            </a:xfrm>
            <a:prstGeom prst="rect">
              <a:avLst/>
            </a:prstGeom>
            <a:noFill/>
          </p:spPr>
          <p:txBody>
            <a:bodyPr wrap="square" rtlCol="0">
              <a:spAutoFit/>
            </a:bodyPr>
            <a:lstStyle/>
            <a:p>
              <a:r>
                <a:rPr lang="en-US" sz="750" dirty="0"/>
                <a:t>Partition 366 – 2021-12-31</a:t>
              </a:r>
            </a:p>
          </p:txBody>
        </p:sp>
        <p:grpSp>
          <p:nvGrpSpPr>
            <p:cNvPr id="81" name="Group 80"/>
            <p:cNvGrpSpPr/>
            <p:nvPr/>
          </p:nvGrpSpPr>
          <p:grpSpPr>
            <a:xfrm>
              <a:off x="3609711" y="4879614"/>
              <a:ext cx="1635208" cy="1538674"/>
              <a:chOff x="4596716" y="4785344"/>
              <a:chExt cx="1635208" cy="1538674"/>
            </a:xfrm>
          </p:grpSpPr>
          <p:grpSp>
            <p:nvGrpSpPr>
              <p:cNvPr id="85" name="Group 84"/>
              <p:cNvGrpSpPr/>
              <p:nvPr/>
            </p:nvGrpSpPr>
            <p:grpSpPr>
              <a:xfrm>
                <a:off x="4596716" y="4785344"/>
                <a:ext cx="1635208" cy="1538674"/>
                <a:chOff x="403656" y="3200722"/>
                <a:chExt cx="1635208" cy="1538674"/>
              </a:xfrm>
            </p:grpSpPr>
            <p:sp>
              <p:nvSpPr>
                <p:cNvPr id="87" name="Flowchart: Magnetic Disk 35"/>
                <p:cNvSpPr/>
                <p:nvPr/>
              </p:nvSpPr>
              <p:spPr bwMode="auto">
                <a:xfrm>
                  <a:off x="416013" y="3200722"/>
                  <a:ext cx="1606378" cy="1538674"/>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cxnSp>
              <p:nvCxnSpPr>
                <p:cNvPr id="88" name="Straight Connector 87"/>
                <p:cNvCxnSpPr/>
                <p:nvPr/>
              </p:nvCxnSpPr>
              <p:spPr>
                <a:xfrm flipV="1">
                  <a:off x="416013" y="450461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20129" y="424923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409834" y="3979192"/>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403656" y="3721503"/>
                  <a:ext cx="1618735" cy="12357"/>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tangle 91"/>
                <p:cNvSpPr/>
                <p:nvPr/>
              </p:nvSpPr>
              <p:spPr bwMode="auto">
                <a:xfrm>
                  <a:off x="675505" y="3761719"/>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3" name="Rectangle 92"/>
                <p:cNvSpPr/>
                <p:nvPr/>
              </p:nvSpPr>
              <p:spPr bwMode="auto">
                <a:xfrm>
                  <a:off x="675505" y="402630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4" name="Rectangle 93"/>
                <p:cNvSpPr/>
                <p:nvPr/>
              </p:nvSpPr>
              <p:spPr bwMode="auto">
                <a:xfrm>
                  <a:off x="675505" y="428206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5" name="Rectangle 94"/>
                <p:cNvSpPr/>
                <p:nvPr/>
              </p:nvSpPr>
              <p:spPr bwMode="auto">
                <a:xfrm>
                  <a:off x="1102874" y="3768867"/>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6" name="Rectangle 95"/>
                <p:cNvSpPr/>
                <p:nvPr/>
              </p:nvSpPr>
              <p:spPr bwMode="auto">
                <a:xfrm>
                  <a:off x="1102874" y="4020123"/>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7" name="Rectangle 96"/>
                <p:cNvSpPr/>
                <p:nvPr/>
              </p:nvSpPr>
              <p:spPr bwMode="auto">
                <a:xfrm>
                  <a:off x="1102874" y="428000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8" name="Rectangle 97"/>
                <p:cNvSpPr/>
                <p:nvPr/>
              </p:nvSpPr>
              <p:spPr bwMode="auto">
                <a:xfrm>
                  <a:off x="1537387" y="37546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9" name="Rectangle 98"/>
                <p:cNvSpPr/>
                <p:nvPr/>
              </p:nvSpPr>
              <p:spPr bwMode="auto">
                <a:xfrm>
                  <a:off x="1537387" y="401303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00" name="Rectangle 99"/>
                <p:cNvSpPr/>
                <p:nvPr/>
              </p:nvSpPr>
              <p:spPr bwMode="auto">
                <a:xfrm>
                  <a:off x="1537387" y="4284000"/>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86" name="TextBox 85"/>
              <p:cNvSpPr txBox="1"/>
              <p:nvPr/>
            </p:nvSpPr>
            <p:spPr>
              <a:xfrm>
                <a:off x="4649435" y="5014719"/>
                <a:ext cx="1485221" cy="338555"/>
              </a:xfrm>
              <a:prstGeom prst="rect">
                <a:avLst/>
              </a:prstGeom>
              <a:noFill/>
            </p:spPr>
            <p:txBody>
              <a:bodyPr wrap="square" rtlCol="0">
                <a:spAutoFit/>
              </a:bodyPr>
              <a:lstStyle/>
              <a:p>
                <a:pPr algn="ctr"/>
                <a:r>
                  <a:rPr lang="en-US" sz="1050" dirty="0"/>
                  <a:t>Oracle 12c</a:t>
                </a:r>
              </a:p>
            </p:txBody>
          </p:sp>
        </p:grpSp>
        <p:sp>
          <p:nvSpPr>
            <p:cNvPr id="82" name="TextBox 81"/>
            <p:cNvSpPr txBox="1"/>
            <p:nvPr/>
          </p:nvSpPr>
          <p:spPr>
            <a:xfrm>
              <a:off x="3522984" y="4918190"/>
              <a:ext cx="1821465" cy="338555"/>
            </a:xfrm>
            <a:prstGeom prst="rect">
              <a:avLst/>
            </a:prstGeom>
            <a:noFill/>
            <a:ln>
              <a:noFill/>
            </a:ln>
          </p:spPr>
          <p:txBody>
            <a:bodyPr wrap="square" rtlCol="0">
              <a:spAutoFit/>
            </a:bodyPr>
            <a:lstStyle/>
            <a:p>
              <a:pPr algn="ctr"/>
              <a:r>
                <a:rPr lang="en-US" sz="1050" b="1" dirty="0">
                  <a:solidFill>
                    <a:srgbClr val="FF0000"/>
                  </a:solidFill>
                </a:rPr>
                <a:t>Metrics Data Mart</a:t>
              </a:r>
            </a:p>
          </p:txBody>
        </p:sp>
        <p:sp>
          <p:nvSpPr>
            <p:cNvPr id="83" name="TextBox 82"/>
            <p:cNvSpPr txBox="1"/>
            <p:nvPr/>
          </p:nvSpPr>
          <p:spPr>
            <a:xfrm>
              <a:off x="1564823" y="5449675"/>
              <a:ext cx="1819410" cy="707886"/>
            </a:xfrm>
            <a:prstGeom prst="rect">
              <a:avLst/>
            </a:prstGeom>
            <a:noFill/>
            <a:ln>
              <a:solidFill>
                <a:schemeClr val="tx1"/>
              </a:solidFill>
            </a:ln>
          </p:spPr>
          <p:txBody>
            <a:bodyPr wrap="square" rtlCol="0">
              <a:spAutoFit/>
            </a:bodyPr>
            <a:lstStyle/>
            <a:p>
              <a:r>
                <a:rPr lang="en-US" sz="825" b="1" u="sng" dirty="0"/>
                <a:t>Metrics Data Mart</a:t>
              </a:r>
            </a:p>
            <a:p>
              <a:r>
                <a:rPr lang="en-US" sz="675" dirty="0"/>
                <a:t>metrics_requests_hist</a:t>
              </a:r>
            </a:p>
            <a:p>
              <a:r>
                <a:rPr lang="en-US" sz="675" dirty="0"/>
                <a:t>metrics_resources_usage_hist</a:t>
              </a:r>
            </a:p>
            <a:p>
              <a:r>
                <a:rPr lang="en-US" sz="675" dirty="0"/>
                <a:t>metrics_sessions_hist</a:t>
              </a:r>
            </a:p>
          </p:txBody>
        </p:sp>
        <p:sp>
          <p:nvSpPr>
            <p:cNvPr id="84" name="Left Brace 83"/>
            <p:cNvSpPr/>
            <p:nvPr/>
          </p:nvSpPr>
          <p:spPr>
            <a:xfrm>
              <a:off x="3374371" y="5401647"/>
              <a:ext cx="199236" cy="8112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grpSp>
      <p:grpSp>
        <p:nvGrpSpPr>
          <p:cNvPr id="101" name="Group 100"/>
          <p:cNvGrpSpPr/>
          <p:nvPr/>
        </p:nvGrpSpPr>
        <p:grpSpPr>
          <a:xfrm>
            <a:off x="4777216" y="1921967"/>
            <a:ext cx="1914344" cy="777211"/>
            <a:chOff x="4845618" y="2388454"/>
            <a:chExt cx="2552460" cy="1036281"/>
          </a:xfrm>
        </p:grpSpPr>
        <p:grpSp>
          <p:nvGrpSpPr>
            <p:cNvPr id="102" name="Group 101"/>
            <p:cNvGrpSpPr/>
            <p:nvPr/>
          </p:nvGrpSpPr>
          <p:grpSpPr>
            <a:xfrm>
              <a:off x="4845618" y="2388454"/>
              <a:ext cx="2552460" cy="1036281"/>
              <a:chOff x="381002" y="2449315"/>
              <a:chExt cx="2250988" cy="1631092"/>
            </a:xfrm>
          </p:grpSpPr>
          <p:sp>
            <p:nvSpPr>
              <p:cNvPr id="109" name="Rounded Rectangle 108"/>
              <p:cNvSpPr/>
              <p:nvPr/>
            </p:nvSpPr>
            <p:spPr bwMode="auto">
              <a:xfrm>
                <a:off x="381002" y="2449315"/>
                <a:ext cx="2250988" cy="1631092"/>
              </a:xfrm>
              <a:prstGeom prst="roundRect">
                <a:avLst/>
              </a:prstGeom>
              <a:solidFill>
                <a:srgbClr val="00B0F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200">
                  <a:solidFill>
                    <a:srgbClr val="000000"/>
                  </a:solidFill>
                  <a:latin typeface="Arial" charset="0"/>
                </a:endParaRPr>
              </a:p>
            </p:txBody>
          </p:sp>
          <p:sp>
            <p:nvSpPr>
              <p:cNvPr id="110" name="TextBox 109"/>
              <p:cNvSpPr txBox="1"/>
              <p:nvPr/>
            </p:nvSpPr>
            <p:spPr>
              <a:xfrm>
                <a:off x="490579" y="2455485"/>
                <a:ext cx="2065434" cy="775098"/>
              </a:xfrm>
              <a:prstGeom prst="rect">
                <a:avLst/>
              </a:prstGeom>
              <a:noFill/>
            </p:spPr>
            <p:txBody>
              <a:bodyPr wrap="square" rtlCol="0">
                <a:spAutoFit/>
              </a:bodyPr>
              <a:lstStyle/>
              <a:p>
                <a:r>
                  <a:rPr lang="en-US" sz="900" dirty="0"/>
                  <a:t>Data Virtualization 8.x</a:t>
                </a:r>
              </a:p>
              <a:p>
                <a:r>
                  <a:rPr lang="en-US" sz="900" dirty="0"/>
                  <a:t>Cluster node b</a:t>
                </a:r>
              </a:p>
            </p:txBody>
          </p:sp>
        </p:grpSp>
        <p:grpSp>
          <p:nvGrpSpPr>
            <p:cNvPr id="103" name="Group 102"/>
            <p:cNvGrpSpPr/>
            <p:nvPr/>
          </p:nvGrpSpPr>
          <p:grpSpPr>
            <a:xfrm>
              <a:off x="6658176" y="2918401"/>
              <a:ext cx="701230" cy="456924"/>
              <a:chOff x="2803281" y="3965338"/>
              <a:chExt cx="1243774" cy="343889"/>
            </a:xfrm>
            <a:solidFill>
              <a:srgbClr val="E7F6FF"/>
            </a:solidFill>
          </p:grpSpPr>
          <p:sp>
            <p:nvSpPr>
              <p:cNvPr id="107" name="Rounded Rectangle 106"/>
              <p:cNvSpPr/>
              <p:nvPr/>
            </p:nvSpPr>
            <p:spPr bwMode="auto">
              <a:xfrm>
                <a:off x="2803281" y="3965338"/>
                <a:ext cx="1206261" cy="343889"/>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08" name="TextBox 107"/>
              <p:cNvSpPr txBox="1"/>
              <p:nvPr/>
            </p:nvSpPr>
            <p:spPr>
              <a:xfrm>
                <a:off x="2820450" y="3983421"/>
                <a:ext cx="1226605" cy="324292"/>
              </a:xfrm>
              <a:prstGeom prst="rect">
                <a:avLst/>
              </a:prstGeom>
              <a:noFill/>
              <a:ln>
                <a:noFill/>
              </a:ln>
            </p:spPr>
            <p:txBody>
              <a:bodyPr wrap="square" rtlCol="0">
                <a:spAutoFit/>
              </a:bodyPr>
              <a:lstStyle/>
              <a:p>
                <a:pPr algn="ctr"/>
                <a:r>
                  <a:rPr lang="en-US" sz="750" dirty="0"/>
                  <a:t>Metrics Reports</a:t>
                </a:r>
              </a:p>
            </p:txBody>
          </p:sp>
        </p:grpSp>
        <p:grpSp>
          <p:nvGrpSpPr>
            <p:cNvPr id="104" name="Group 103"/>
            <p:cNvGrpSpPr/>
            <p:nvPr/>
          </p:nvGrpSpPr>
          <p:grpSpPr>
            <a:xfrm>
              <a:off x="4923251" y="2901459"/>
              <a:ext cx="860141" cy="495018"/>
              <a:chOff x="1552189" y="3388207"/>
              <a:chExt cx="1504816" cy="343889"/>
            </a:xfrm>
          </p:grpSpPr>
          <p:sp>
            <p:nvSpPr>
              <p:cNvPr id="105" name="Rounded Rectangle 104"/>
              <p:cNvSpPr/>
              <p:nvPr/>
            </p:nvSpPr>
            <p:spPr bwMode="auto">
              <a:xfrm>
                <a:off x="1552189" y="3388207"/>
                <a:ext cx="1504816" cy="343889"/>
              </a:xfrm>
              <a:prstGeom prst="round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06" name="TextBox 105"/>
              <p:cNvSpPr txBox="1"/>
              <p:nvPr/>
            </p:nvSpPr>
            <p:spPr>
              <a:xfrm>
                <a:off x="1588667" y="3421599"/>
                <a:ext cx="1468338" cy="299336"/>
              </a:xfrm>
              <a:prstGeom prst="rect">
                <a:avLst/>
              </a:prstGeom>
              <a:noFill/>
              <a:ln>
                <a:noFill/>
              </a:ln>
            </p:spPr>
            <p:txBody>
              <a:bodyPr wrap="square" rtlCol="0">
                <a:spAutoFit/>
              </a:bodyPr>
              <a:lstStyle/>
              <a:p>
                <a:pPr algn="ctr"/>
                <a:r>
                  <a:rPr lang="en-US" sz="750" dirty="0"/>
                  <a:t>Metrics Collection</a:t>
                </a:r>
              </a:p>
            </p:txBody>
          </p:sp>
        </p:grpSp>
      </p:grpSp>
      <p:grpSp>
        <p:nvGrpSpPr>
          <p:cNvPr id="111" name="Group 110"/>
          <p:cNvGrpSpPr/>
          <p:nvPr/>
        </p:nvGrpSpPr>
        <p:grpSpPr>
          <a:xfrm>
            <a:off x="2215020" y="1702374"/>
            <a:ext cx="1951746" cy="976718"/>
            <a:chOff x="1429360" y="2095663"/>
            <a:chExt cx="2602328" cy="1302291"/>
          </a:xfrm>
        </p:grpSpPr>
        <p:grpSp>
          <p:nvGrpSpPr>
            <p:cNvPr id="112" name="Group 111"/>
            <p:cNvGrpSpPr/>
            <p:nvPr/>
          </p:nvGrpSpPr>
          <p:grpSpPr>
            <a:xfrm>
              <a:off x="1429360" y="2388454"/>
              <a:ext cx="2602328" cy="1009500"/>
              <a:chOff x="381002" y="2449315"/>
              <a:chExt cx="2250988" cy="1631092"/>
            </a:xfrm>
          </p:grpSpPr>
          <p:sp>
            <p:nvSpPr>
              <p:cNvPr id="120" name="Rounded Rectangle 119"/>
              <p:cNvSpPr/>
              <p:nvPr/>
            </p:nvSpPr>
            <p:spPr bwMode="auto">
              <a:xfrm>
                <a:off x="381002" y="2449315"/>
                <a:ext cx="2250988" cy="1631092"/>
              </a:xfrm>
              <a:prstGeom prst="roundRect">
                <a:avLst/>
              </a:prstGeom>
              <a:solidFill>
                <a:srgbClr val="00B0F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200">
                  <a:solidFill>
                    <a:srgbClr val="000000"/>
                  </a:solidFill>
                  <a:latin typeface="Arial" charset="0"/>
                </a:endParaRPr>
              </a:p>
            </p:txBody>
          </p:sp>
          <p:sp>
            <p:nvSpPr>
              <p:cNvPr id="121" name="TextBox 120"/>
              <p:cNvSpPr txBox="1"/>
              <p:nvPr/>
            </p:nvSpPr>
            <p:spPr>
              <a:xfrm>
                <a:off x="490580" y="2468292"/>
                <a:ext cx="1993128" cy="795661"/>
              </a:xfrm>
              <a:prstGeom prst="rect">
                <a:avLst/>
              </a:prstGeom>
              <a:noFill/>
            </p:spPr>
            <p:txBody>
              <a:bodyPr wrap="square" rtlCol="0">
                <a:spAutoFit/>
              </a:bodyPr>
              <a:lstStyle/>
              <a:p>
                <a:r>
                  <a:rPr lang="en-US" sz="900" dirty="0"/>
                  <a:t>Data Virtualization 8.x</a:t>
                </a:r>
              </a:p>
              <a:p>
                <a:r>
                  <a:rPr lang="en-US" sz="900" dirty="0"/>
                  <a:t>Cluster node a</a:t>
                </a:r>
              </a:p>
            </p:txBody>
          </p:sp>
        </p:grpSp>
        <p:grpSp>
          <p:nvGrpSpPr>
            <p:cNvPr id="113" name="Group 112"/>
            <p:cNvGrpSpPr/>
            <p:nvPr/>
          </p:nvGrpSpPr>
          <p:grpSpPr>
            <a:xfrm>
              <a:off x="3120273" y="2843510"/>
              <a:ext cx="860141" cy="495018"/>
              <a:chOff x="1552189" y="3388207"/>
              <a:chExt cx="1504816" cy="343889"/>
            </a:xfrm>
          </p:grpSpPr>
          <p:sp>
            <p:nvSpPr>
              <p:cNvPr id="118" name="Rounded Rectangle 117"/>
              <p:cNvSpPr/>
              <p:nvPr/>
            </p:nvSpPr>
            <p:spPr bwMode="auto">
              <a:xfrm>
                <a:off x="1552189" y="3388207"/>
                <a:ext cx="1504816" cy="343889"/>
              </a:xfrm>
              <a:prstGeom prst="round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19" name="TextBox 118"/>
              <p:cNvSpPr txBox="1"/>
              <p:nvPr/>
            </p:nvSpPr>
            <p:spPr>
              <a:xfrm>
                <a:off x="1588667" y="3421599"/>
                <a:ext cx="1468338" cy="299337"/>
              </a:xfrm>
              <a:prstGeom prst="rect">
                <a:avLst/>
              </a:prstGeom>
              <a:noFill/>
              <a:ln>
                <a:noFill/>
              </a:ln>
            </p:spPr>
            <p:txBody>
              <a:bodyPr wrap="square" rtlCol="0">
                <a:spAutoFit/>
              </a:bodyPr>
              <a:lstStyle/>
              <a:p>
                <a:pPr algn="ctr"/>
                <a:r>
                  <a:rPr lang="en-US" sz="750" dirty="0"/>
                  <a:t>Metrics Collection</a:t>
                </a:r>
              </a:p>
            </p:txBody>
          </p:sp>
        </p:grpSp>
        <p:grpSp>
          <p:nvGrpSpPr>
            <p:cNvPr id="114" name="Group 113"/>
            <p:cNvGrpSpPr/>
            <p:nvPr/>
          </p:nvGrpSpPr>
          <p:grpSpPr>
            <a:xfrm>
              <a:off x="1454127" y="2890752"/>
              <a:ext cx="790708" cy="443293"/>
              <a:chOff x="392019" y="3952465"/>
              <a:chExt cx="1402481" cy="333629"/>
            </a:xfrm>
            <a:solidFill>
              <a:srgbClr val="E7F6FF"/>
            </a:solidFill>
          </p:grpSpPr>
          <p:sp>
            <p:nvSpPr>
              <p:cNvPr id="116" name="Rounded Rectangle 115"/>
              <p:cNvSpPr/>
              <p:nvPr/>
            </p:nvSpPr>
            <p:spPr bwMode="auto">
              <a:xfrm>
                <a:off x="479869" y="3960531"/>
                <a:ext cx="1306441" cy="325563"/>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17" name="TextBox 116"/>
              <p:cNvSpPr txBox="1"/>
              <p:nvPr/>
            </p:nvSpPr>
            <p:spPr>
              <a:xfrm>
                <a:off x="392019" y="3952465"/>
                <a:ext cx="1402481" cy="324292"/>
              </a:xfrm>
              <a:prstGeom prst="rect">
                <a:avLst/>
              </a:prstGeom>
              <a:noFill/>
              <a:ln>
                <a:noFill/>
              </a:ln>
            </p:spPr>
            <p:txBody>
              <a:bodyPr wrap="square" rtlCol="0">
                <a:spAutoFit/>
              </a:bodyPr>
              <a:lstStyle/>
              <a:p>
                <a:pPr algn="ctr"/>
                <a:r>
                  <a:rPr lang="en-US" sz="750" dirty="0"/>
                  <a:t>Metrics Reports</a:t>
                </a:r>
              </a:p>
            </p:txBody>
          </p:sp>
        </p:grpSp>
        <p:cxnSp>
          <p:nvCxnSpPr>
            <p:cNvPr id="115" name="Straight Arrow Connector 114"/>
            <p:cNvCxnSpPr/>
            <p:nvPr/>
          </p:nvCxnSpPr>
          <p:spPr>
            <a:xfrm flipH="1">
              <a:off x="3521928" y="2095663"/>
              <a:ext cx="277230" cy="3099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cxnSp>
        <p:nvCxnSpPr>
          <p:cNvPr id="122" name="Straight Arrow Connector 121"/>
          <p:cNvCxnSpPr/>
          <p:nvPr/>
        </p:nvCxnSpPr>
        <p:spPr>
          <a:xfrm>
            <a:off x="5003737" y="1727440"/>
            <a:ext cx="195320" cy="1845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3815103" y="1545349"/>
            <a:ext cx="1383955" cy="234077"/>
            <a:chOff x="381002" y="2449315"/>
            <a:chExt cx="2250988" cy="1785511"/>
          </a:xfrm>
          <a:solidFill>
            <a:srgbClr val="F9C48F"/>
          </a:solidFill>
        </p:grpSpPr>
        <p:sp>
          <p:nvSpPr>
            <p:cNvPr id="124" name="Rounded Rectangle 123"/>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825">
                <a:solidFill>
                  <a:srgbClr val="000000"/>
                </a:solidFill>
                <a:latin typeface="Arial" charset="0"/>
              </a:endParaRPr>
            </a:p>
          </p:txBody>
        </p:sp>
        <p:sp>
          <p:nvSpPr>
            <p:cNvPr id="125" name="TextBox 124"/>
            <p:cNvSpPr txBox="1"/>
            <p:nvPr/>
          </p:nvSpPr>
          <p:spPr>
            <a:xfrm>
              <a:off x="490580" y="2562101"/>
              <a:ext cx="1993128" cy="1672725"/>
            </a:xfrm>
            <a:prstGeom prst="rect">
              <a:avLst/>
            </a:prstGeom>
            <a:grpFill/>
          </p:spPr>
          <p:txBody>
            <a:bodyPr wrap="square" rtlCol="0">
              <a:spAutoFit/>
            </a:bodyPr>
            <a:lstStyle/>
            <a:p>
              <a:pPr algn="ctr"/>
              <a:r>
                <a:rPr lang="en-US" sz="825" dirty="0"/>
                <a:t>DNS Router</a:t>
              </a:r>
            </a:p>
          </p:txBody>
        </p:sp>
      </p:grpSp>
      <p:cxnSp>
        <p:nvCxnSpPr>
          <p:cNvPr id="126" name="Straight Arrow Connector 125"/>
          <p:cNvCxnSpPr/>
          <p:nvPr/>
        </p:nvCxnSpPr>
        <p:spPr>
          <a:xfrm>
            <a:off x="4522978" y="1287852"/>
            <a:ext cx="7070" cy="2716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4460927" y="3576067"/>
            <a:ext cx="0" cy="2616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a:off x="3525627" y="775846"/>
            <a:ext cx="1916650" cy="662277"/>
            <a:chOff x="381002" y="2449315"/>
            <a:chExt cx="2250988" cy="1631092"/>
          </a:xfrm>
          <a:solidFill>
            <a:srgbClr val="00B0F0"/>
          </a:solidFill>
        </p:grpSpPr>
        <p:sp>
          <p:nvSpPr>
            <p:cNvPr id="133" name="Rounded Rectangle 132"/>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200">
                <a:solidFill>
                  <a:srgbClr val="000000"/>
                </a:solidFill>
                <a:latin typeface="Arial" charset="0"/>
              </a:endParaRPr>
            </a:p>
          </p:txBody>
        </p:sp>
        <p:sp>
          <p:nvSpPr>
            <p:cNvPr id="134" name="TextBox 133"/>
            <p:cNvSpPr txBox="1"/>
            <p:nvPr/>
          </p:nvSpPr>
          <p:spPr>
            <a:xfrm>
              <a:off x="489525" y="2452007"/>
              <a:ext cx="1993128" cy="625358"/>
            </a:xfrm>
            <a:prstGeom prst="rect">
              <a:avLst/>
            </a:prstGeom>
            <a:grpFill/>
          </p:spPr>
          <p:txBody>
            <a:bodyPr wrap="square" rtlCol="0">
              <a:spAutoFit/>
            </a:bodyPr>
            <a:lstStyle/>
            <a:p>
              <a:pPr algn="ctr"/>
              <a:r>
                <a:rPr lang="en-US" sz="1050" dirty="0"/>
                <a:t>Metrics Reporting Tools</a:t>
              </a:r>
            </a:p>
          </p:txBody>
        </p:sp>
      </p:grpSp>
      <p:grpSp>
        <p:nvGrpSpPr>
          <p:cNvPr id="130" name="Group 129"/>
          <p:cNvGrpSpPr/>
          <p:nvPr/>
        </p:nvGrpSpPr>
        <p:grpSpPr>
          <a:xfrm>
            <a:off x="3845153" y="994862"/>
            <a:ext cx="1400811" cy="387160"/>
            <a:chOff x="1492956" y="3942205"/>
            <a:chExt cx="1659318" cy="343889"/>
          </a:xfrm>
          <a:solidFill>
            <a:srgbClr val="E7F6FF"/>
          </a:solidFill>
        </p:grpSpPr>
        <p:sp>
          <p:nvSpPr>
            <p:cNvPr id="131" name="Rounded Rectangle 130"/>
            <p:cNvSpPr/>
            <p:nvPr/>
          </p:nvSpPr>
          <p:spPr bwMode="auto">
            <a:xfrm>
              <a:off x="1538396" y="3942205"/>
              <a:ext cx="1504816" cy="343889"/>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32" name="TextBox 131"/>
            <p:cNvSpPr txBox="1"/>
            <p:nvPr/>
          </p:nvSpPr>
          <p:spPr>
            <a:xfrm>
              <a:off x="1492956" y="3975597"/>
              <a:ext cx="1659318" cy="287046"/>
            </a:xfrm>
            <a:prstGeom prst="rect">
              <a:avLst/>
            </a:prstGeom>
            <a:noFill/>
            <a:ln>
              <a:noFill/>
            </a:ln>
          </p:spPr>
          <p:txBody>
            <a:bodyPr wrap="square" rtlCol="0">
              <a:spAutoFit/>
            </a:bodyPr>
            <a:lstStyle/>
            <a:p>
              <a:r>
                <a:rPr lang="en-US" sz="750" dirty="0"/>
                <a:t>Metrics &amp; Metadata Reports</a:t>
              </a:r>
            </a:p>
            <a:p>
              <a:r>
                <a:rPr lang="en-US" sz="750" dirty="0"/>
                <a:t>3</a:t>
              </a:r>
              <a:r>
                <a:rPr lang="en-US" sz="750" baseline="30000" dirty="0"/>
                <a:t>rd</a:t>
              </a:r>
              <a:r>
                <a:rPr lang="en-US" sz="750" dirty="0"/>
                <a:t> party tools and adhoc</a:t>
              </a:r>
            </a:p>
          </p:txBody>
        </p:sp>
      </p:grpSp>
      <p:sp>
        <p:nvSpPr>
          <p:cNvPr id="135" name="TextBox 134"/>
          <p:cNvSpPr txBox="1"/>
          <p:nvPr/>
        </p:nvSpPr>
        <p:spPr>
          <a:xfrm>
            <a:off x="5068348" y="2891041"/>
            <a:ext cx="1408210" cy="530915"/>
          </a:xfrm>
          <a:prstGeom prst="rect">
            <a:avLst/>
          </a:prstGeom>
          <a:noFill/>
          <a:ln>
            <a:solidFill>
              <a:schemeClr val="tx1"/>
            </a:solidFill>
          </a:ln>
        </p:spPr>
        <p:txBody>
          <a:bodyPr wrap="square" rtlCol="0">
            <a:spAutoFit/>
          </a:bodyPr>
          <a:lstStyle/>
          <a:p>
            <a:r>
              <a:rPr lang="en-US" sz="825" u="sng" dirty="0"/>
              <a:t>Metrics Collection Tables</a:t>
            </a:r>
          </a:p>
          <a:p>
            <a:r>
              <a:rPr lang="en-US" sz="675" dirty="0"/>
              <a:t>metrics_requests</a:t>
            </a:r>
          </a:p>
          <a:p>
            <a:r>
              <a:rPr lang="en-US" sz="675" dirty="0"/>
              <a:t>metrics_resources_usage</a:t>
            </a:r>
          </a:p>
          <a:p>
            <a:r>
              <a:rPr lang="en-US" sz="675" dirty="0"/>
              <a:t>metrics_sessions</a:t>
            </a:r>
          </a:p>
        </p:txBody>
      </p:sp>
      <p:sp>
        <p:nvSpPr>
          <p:cNvPr id="136" name="Left Brace 135"/>
          <p:cNvSpPr/>
          <p:nvPr/>
        </p:nvSpPr>
        <p:spPr>
          <a:xfrm flipH="1">
            <a:off x="4884829" y="3104984"/>
            <a:ext cx="180077" cy="4359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137" name="Elbow Connector 136"/>
          <p:cNvCxnSpPr/>
          <p:nvPr/>
        </p:nvCxnSpPr>
        <p:spPr>
          <a:xfrm rot="16200000" flipH="1">
            <a:off x="2514715" y="2735785"/>
            <a:ext cx="1440717" cy="1231458"/>
          </a:xfrm>
          <a:prstGeom prst="bentConnector3">
            <a:avLst>
              <a:gd name="adj1" fmla="val 10054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8" name="Elbow Connector 137"/>
          <p:cNvCxnSpPr/>
          <p:nvPr/>
        </p:nvCxnSpPr>
        <p:spPr>
          <a:xfrm rot="10800000" flipV="1">
            <a:off x="5043125" y="2657802"/>
            <a:ext cx="1502614" cy="1419982"/>
          </a:xfrm>
          <a:prstGeom prst="bentConnector3">
            <a:avLst>
              <a:gd name="adj1" fmla="val -78"/>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5072105" y="3641184"/>
            <a:ext cx="1404453" cy="207749"/>
          </a:xfrm>
          <a:prstGeom prst="rect">
            <a:avLst/>
          </a:prstGeom>
          <a:noFill/>
          <a:ln>
            <a:solidFill>
              <a:schemeClr val="tx1"/>
            </a:solidFill>
          </a:ln>
        </p:spPr>
        <p:txBody>
          <a:bodyPr wrap="square" rtlCol="0">
            <a:spAutoFit/>
          </a:bodyPr>
          <a:lstStyle/>
          <a:p>
            <a:r>
              <a:rPr lang="en-US" sz="750" dirty="0"/>
              <a:t>DV Trigger / DB SQL script</a:t>
            </a:r>
          </a:p>
        </p:txBody>
      </p:sp>
      <p:sp>
        <p:nvSpPr>
          <p:cNvPr id="140" name="Left Brace 139"/>
          <p:cNvSpPr/>
          <p:nvPr/>
        </p:nvSpPr>
        <p:spPr>
          <a:xfrm flipH="1">
            <a:off x="4865663" y="3578835"/>
            <a:ext cx="207939" cy="25859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41" name="TextBox 140"/>
          <p:cNvSpPr txBox="1"/>
          <p:nvPr/>
        </p:nvSpPr>
        <p:spPr>
          <a:xfrm>
            <a:off x="5067668" y="3396189"/>
            <a:ext cx="1408890" cy="215444"/>
          </a:xfrm>
          <a:prstGeom prst="rect">
            <a:avLst/>
          </a:prstGeom>
          <a:noFill/>
          <a:ln>
            <a:solidFill>
              <a:schemeClr val="tx1"/>
            </a:solidFill>
          </a:ln>
        </p:spPr>
        <p:txBody>
          <a:bodyPr wrap="square" rtlCol="0">
            <a:spAutoFit/>
          </a:bodyPr>
          <a:lstStyle/>
          <a:p>
            <a:r>
              <a:rPr lang="en-US" sz="800" u="sng" dirty="0"/>
              <a:t>Tablespace: NOLOGGING</a:t>
            </a:r>
            <a:endParaRPr lang="en-US" sz="800" dirty="0"/>
          </a:p>
        </p:txBody>
      </p:sp>
      <p:sp>
        <p:nvSpPr>
          <p:cNvPr id="142" name="TextBox 141"/>
          <p:cNvSpPr txBox="1"/>
          <p:nvPr/>
        </p:nvSpPr>
        <p:spPr>
          <a:xfrm>
            <a:off x="3491800" y="2665873"/>
            <a:ext cx="629254" cy="219291"/>
          </a:xfrm>
          <a:prstGeom prst="rect">
            <a:avLst/>
          </a:prstGeom>
          <a:noFill/>
        </p:spPr>
        <p:txBody>
          <a:bodyPr wrap="square" rtlCol="0">
            <a:spAutoFit/>
          </a:bodyPr>
          <a:lstStyle/>
          <a:p>
            <a:pPr algn="ctr"/>
            <a:r>
              <a:rPr lang="en-US" sz="825" dirty="0"/>
              <a:t>data flow</a:t>
            </a:r>
          </a:p>
        </p:txBody>
      </p:sp>
      <p:sp>
        <p:nvSpPr>
          <p:cNvPr id="143" name="TextBox 142"/>
          <p:cNvSpPr txBox="1"/>
          <p:nvPr/>
        </p:nvSpPr>
        <p:spPr>
          <a:xfrm>
            <a:off x="1812493" y="2722714"/>
            <a:ext cx="824056" cy="219291"/>
          </a:xfrm>
          <a:prstGeom prst="rect">
            <a:avLst/>
          </a:prstGeom>
          <a:noFill/>
        </p:spPr>
        <p:txBody>
          <a:bodyPr wrap="square" rtlCol="0">
            <a:spAutoFit/>
          </a:bodyPr>
          <a:lstStyle/>
          <a:p>
            <a:pPr algn="ctr"/>
            <a:r>
              <a:rPr lang="en-US" sz="825" dirty="0"/>
              <a:t>reporting flow</a:t>
            </a:r>
          </a:p>
        </p:txBody>
      </p:sp>
      <p:sp>
        <p:nvSpPr>
          <p:cNvPr id="144" name="TextBox 143"/>
          <p:cNvSpPr txBox="1"/>
          <p:nvPr/>
        </p:nvSpPr>
        <p:spPr>
          <a:xfrm>
            <a:off x="6506581" y="2703448"/>
            <a:ext cx="824056" cy="219291"/>
          </a:xfrm>
          <a:prstGeom prst="rect">
            <a:avLst/>
          </a:prstGeom>
          <a:noFill/>
        </p:spPr>
        <p:txBody>
          <a:bodyPr wrap="square" rtlCol="0">
            <a:spAutoFit/>
          </a:bodyPr>
          <a:lstStyle/>
          <a:p>
            <a:pPr algn="ctr"/>
            <a:r>
              <a:rPr lang="en-US" sz="825" dirty="0"/>
              <a:t>reporting flow</a:t>
            </a:r>
          </a:p>
        </p:txBody>
      </p:sp>
      <p:sp>
        <p:nvSpPr>
          <p:cNvPr id="145" name="TextBox 144"/>
          <p:cNvSpPr txBox="1"/>
          <p:nvPr/>
        </p:nvSpPr>
        <p:spPr>
          <a:xfrm>
            <a:off x="2990212" y="1600908"/>
            <a:ext cx="824056" cy="219291"/>
          </a:xfrm>
          <a:prstGeom prst="rect">
            <a:avLst/>
          </a:prstGeom>
          <a:noFill/>
        </p:spPr>
        <p:txBody>
          <a:bodyPr wrap="square" rtlCol="0">
            <a:spAutoFit/>
          </a:bodyPr>
          <a:lstStyle/>
          <a:p>
            <a:pPr algn="ctr"/>
            <a:r>
              <a:rPr lang="en-US" sz="825" dirty="0"/>
              <a:t>reporting flow</a:t>
            </a:r>
          </a:p>
        </p:txBody>
      </p:sp>
      <p:sp>
        <p:nvSpPr>
          <p:cNvPr id="146" name="TextBox 145"/>
          <p:cNvSpPr txBox="1"/>
          <p:nvPr/>
        </p:nvSpPr>
        <p:spPr>
          <a:xfrm>
            <a:off x="3829099" y="3581097"/>
            <a:ext cx="612135" cy="219291"/>
          </a:xfrm>
          <a:prstGeom prst="rect">
            <a:avLst/>
          </a:prstGeom>
          <a:noFill/>
        </p:spPr>
        <p:txBody>
          <a:bodyPr wrap="square" rtlCol="0">
            <a:spAutoFit/>
          </a:bodyPr>
          <a:lstStyle/>
          <a:p>
            <a:pPr algn="ctr"/>
            <a:r>
              <a:rPr lang="en-US" sz="825" dirty="0"/>
              <a:t>data flow</a:t>
            </a:r>
          </a:p>
        </p:txBody>
      </p:sp>
      <p:sp>
        <p:nvSpPr>
          <p:cNvPr id="147" name="TextBox 146"/>
          <p:cNvSpPr txBox="1"/>
          <p:nvPr/>
        </p:nvSpPr>
        <p:spPr>
          <a:xfrm>
            <a:off x="4750298" y="2675451"/>
            <a:ext cx="702197" cy="219291"/>
          </a:xfrm>
          <a:prstGeom prst="rect">
            <a:avLst/>
          </a:prstGeom>
          <a:noFill/>
        </p:spPr>
        <p:txBody>
          <a:bodyPr wrap="square" rtlCol="0">
            <a:spAutoFit/>
          </a:bodyPr>
          <a:lstStyle/>
          <a:p>
            <a:pPr algn="ctr"/>
            <a:r>
              <a:rPr lang="en-US" sz="825" dirty="0"/>
              <a:t>data flow</a:t>
            </a:r>
          </a:p>
        </p:txBody>
      </p:sp>
      <p:grpSp>
        <p:nvGrpSpPr>
          <p:cNvPr id="2" name="Group 1">
            <a:extLst>
              <a:ext uri="{FF2B5EF4-FFF2-40B4-BE49-F238E27FC236}">
                <a16:creationId xmlns:a16="http://schemas.microsoft.com/office/drawing/2014/main" id="{EEB04848-D42D-3242-882B-252BBED5A190}"/>
              </a:ext>
            </a:extLst>
          </p:cNvPr>
          <p:cNvGrpSpPr/>
          <p:nvPr/>
        </p:nvGrpSpPr>
        <p:grpSpPr>
          <a:xfrm>
            <a:off x="2823164" y="2288808"/>
            <a:ext cx="616142" cy="342693"/>
            <a:chOff x="1285389" y="2358210"/>
            <a:chExt cx="616142" cy="342693"/>
          </a:xfrm>
        </p:grpSpPr>
        <p:sp>
          <p:nvSpPr>
            <p:cNvPr id="128" name="Rounded Rectangle 127">
              <a:extLst>
                <a:ext uri="{FF2B5EF4-FFF2-40B4-BE49-F238E27FC236}">
                  <a16:creationId xmlns:a16="http://schemas.microsoft.com/office/drawing/2014/main" id="{94C3CC11-6E0A-C441-9FC3-43EFDB75C25A}"/>
                </a:ext>
              </a:extLst>
            </p:cNvPr>
            <p:cNvSpPr/>
            <p:nvPr/>
          </p:nvSpPr>
          <p:spPr bwMode="auto">
            <a:xfrm>
              <a:off x="1310117" y="2358210"/>
              <a:ext cx="571285" cy="342693"/>
            </a:xfrm>
            <a:prstGeom prst="roundRect">
              <a:avLst/>
            </a:prstGeom>
            <a:solidFill>
              <a:srgbClr val="E7F6FF"/>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48" name="TextBox 147">
              <a:extLst>
                <a:ext uri="{FF2B5EF4-FFF2-40B4-BE49-F238E27FC236}">
                  <a16:creationId xmlns:a16="http://schemas.microsoft.com/office/drawing/2014/main" id="{2A8F7943-BA0F-1B4D-A5DB-0443005DC743}"/>
                </a:ext>
              </a:extLst>
            </p:cNvPr>
            <p:cNvSpPr txBox="1"/>
            <p:nvPr/>
          </p:nvSpPr>
          <p:spPr>
            <a:xfrm>
              <a:off x="1285389" y="2366457"/>
              <a:ext cx="616142" cy="323165"/>
            </a:xfrm>
            <a:prstGeom prst="rect">
              <a:avLst/>
            </a:prstGeom>
            <a:noFill/>
            <a:ln>
              <a:noFill/>
            </a:ln>
          </p:spPr>
          <p:txBody>
            <a:bodyPr wrap="square" rtlCol="0">
              <a:spAutoFit/>
            </a:bodyPr>
            <a:lstStyle/>
            <a:p>
              <a:pPr algn="ctr"/>
              <a:r>
                <a:rPr lang="en-US" sz="750" dirty="0"/>
                <a:t>Metadata Reports</a:t>
              </a:r>
            </a:p>
          </p:txBody>
        </p:sp>
      </p:grpSp>
      <p:grpSp>
        <p:nvGrpSpPr>
          <p:cNvPr id="149" name="Group 148">
            <a:extLst>
              <a:ext uri="{FF2B5EF4-FFF2-40B4-BE49-F238E27FC236}">
                <a16:creationId xmlns:a16="http://schemas.microsoft.com/office/drawing/2014/main" id="{407AA6A9-5BDD-C74A-BBA0-FBD9732E39C2}"/>
              </a:ext>
            </a:extLst>
          </p:cNvPr>
          <p:cNvGrpSpPr/>
          <p:nvPr/>
        </p:nvGrpSpPr>
        <p:grpSpPr>
          <a:xfrm>
            <a:off x="5515465" y="2319809"/>
            <a:ext cx="616142" cy="342693"/>
            <a:chOff x="1285389" y="2358210"/>
            <a:chExt cx="616142" cy="342693"/>
          </a:xfrm>
        </p:grpSpPr>
        <p:sp>
          <p:nvSpPr>
            <p:cNvPr id="150" name="Rounded Rectangle 149">
              <a:extLst>
                <a:ext uri="{FF2B5EF4-FFF2-40B4-BE49-F238E27FC236}">
                  <a16:creationId xmlns:a16="http://schemas.microsoft.com/office/drawing/2014/main" id="{DFF81881-DC9F-034E-860F-F115CCA70BDC}"/>
                </a:ext>
              </a:extLst>
            </p:cNvPr>
            <p:cNvSpPr/>
            <p:nvPr/>
          </p:nvSpPr>
          <p:spPr bwMode="auto">
            <a:xfrm>
              <a:off x="1310117" y="2358210"/>
              <a:ext cx="571285" cy="342693"/>
            </a:xfrm>
            <a:prstGeom prst="roundRect">
              <a:avLst/>
            </a:prstGeom>
            <a:solidFill>
              <a:srgbClr val="E7F6FF"/>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51" name="TextBox 150">
              <a:extLst>
                <a:ext uri="{FF2B5EF4-FFF2-40B4-BE49-F238E27FC236}">
                  <a16:creationId xmlns:a16="http://schemas.microsoft.com/office/drawing/2014/main" id="{99820A45-EAAA-D148-B67D-091E561CF021}"/>
                </a:ext>
              </a:extLst>
            </p:cNvPr>
            <p:cNvSpPr txBox="1"/>
            <p:nvPr/>
          </p:nvSpPr>
          <p:spPr>
            <a:xfrm>
              <a:off x="1285389" y="2366457"/>
              <a:ext cx="616142" cy="323165"/>
            </a:xfrm>
            <a:prstGeom prst="rect">
              <a:avLst/>
            </a:prstGeom>
            <a:noFill/>
            <a:ln>
              <a:noFill/>
            </a:ln>
          </p:spPr>
          <p:txBody>
            <a:bodyPr wrap="square" rtlCol="0">
              <a:spAutoFit/>
            </a:bodyPr>
            <a:lstStyle/>
            <a:p>
              <a:pPr algn="ctr"/>
              <a:r>
                <a:rPr lang="en-US" sz="750" dirty="0"/>
                <a:t>Metadata Reports</a:t>
              </a:r>
            </a:p>
          </p:txBody>
        </p:sp>
      </p:grpSp>
      <p:sp>
        <p:nvSpPr>
          <p:cNvPr id="152" name="TextBox 151">
            <a:extLst>
              <a:ext uri="{FF2B5EF4-FFF2-40B4-BE49-F238E27FC236}">
                <a16:creationId xmlns:a16="http://schemas.microsoft.com/office/drawing/2014/main" id="{1F62BCC5-E0E9-426C-9468-07361DEDED0B}"/>
              </a:ext>
            </a:extLst>
          </p:cNvPr>
          <p:cNvSpPr txBox="1"/>
          <p:nvPr/>
        </p:nvSpPr>
        <p:spPr>
          <a:xfrm>
            <a:off x="5026008" y="4044763"/>
            <a:ext cx="1311888" cy="207749"/>
          </a:xfrm>
          <a:prstGeom prst="rect">
            <a:avLst/>
          </a:prstGeom>
          <a:noFill/>
        </p:spPr>
        <p:txBody>
          <a:bodyPr wrap="square" rtlCol="0">
            <a:spAutoFit/>
          </a:bodyPr>
          <a:lstStyle/>
          <a:p>
            <a:r>
              <a:rPr lang="en-US" sz="750" u="sng" dirty="0"/>
              <a:t>Daily Partitioning Scheme</a:t>
            </a:r>
          </a:p>
        </p:txBody>
      </p:sp>
    </p:spTree>
    <p:extLst>
      <p:ext uri="{BB962C8B-B14F-4D97-AF65-F5344CB8AC3E}">
        <p14:creationId xmlns:p14="http://schemas.microsoft.com/office/powerpoint/2010/main" val="899407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p:cNvSpPr>
          <p:nvPr>
            <p:ph type="title"/>
          </p:nvPr>
        </p:nvSpPr>
        <p:spPr>
          <a:xfrm>
            <a:off x="1377537" y="0"/>
            <a:ext cx="7438563" cy="628650"/>
          </a:xfrm>
        </p:spPr>
        <p:txBody>
          <a:bodyPr/>
          <a:lstStyle/>
          <a:p>
            <a:pPr eaLnBrk="1" hangingPunct="1"/>
            <a:r>
              <a:rPr lang="en-US" dirty="0">
                <a:solidFill>
                  <a:schemeClr val="bg1"/>
                </a:solidFill>
              </a:rPr>
              <a:t>Metrics Requirements</a:t>
            </a:r>
          </a:p>
        </p:txBody>
      </p:sp>
      <p:sp>
        <p:nvSpPr>
          <p:cNvPr id="34820" name="Rectangle 3"/>
          <p:cNvSpPr>
            <a:spLocks noGrp="1"/>
          </p:cNvSpPr>
          <p:nvPr>
            <p:ph type="body" idx="1"/>
          </p:nvPr>
        </p:nvSpPr>
        <p:spPr>
          <a:xfrm>
            <a:off x="235177" y="858475"/>
            <a:ext cx="8689813" cy="4030705"/>
          </a:xfrm>
        </p:spPr>
        <p:txBody>
          <a:bodyPr>
            <a:normAutofit lnSpcReduction="10000"/>
          </a:bodyPr>
          <a:lstStyle/>
          <a:p>
            <a:pPr>
              <a:lnSpc>
                <a:spcPct val="120000"/>
              </a:lnSpc>
              <a:spcBef>
                <a:spcPct val="0"/>
              </a:spcBef>
            </a:pPr>
            <a:r>
              <a:rPr lang="en-US" sz="2000" dirty="0">
                <a:solidFill>
                  <a:srgbClr val="061C23"/>
                </a:solidFill>
              </a:rPr>
              <a:t>Metrics is a High-Volume, Database, Reporting Application</a:t>
            </a:r>
          </a:p>
          <a:p>
            <a:pPr marL="614363" indent="-285750">
              <a:buClr>
                <a:srgbClr val="0070C0"/>
              </a:buClr>
              <a:buFont typeface="Courier New" charset="0"/>
              <a:buChar char="o"/>
            </a:pPr>
            <a:r>
              <a:rPr lang="en-US" sz="1550" dirty="0">
                <a:solidFill>
                  <a:srgbClr val="061C23"/>
                </a:solidFill>
              </a:rPr>
              <a:t>The implementation has collection/staging tables and data mart tables.</a:t>
            </a:r>
          </a:p>
          <a:p>
            <a:pPr>
              <a:lnSpc>
                <a:spcPct val="120000"/>
              </a:lnSpc>
              <a:spcBef>
                <a:spcPct val="0"/>
              </a:spcBef>
            </a:pPr>
            <a:r>
              <a:rPr lang="en-US" sz="2000" dirty="0">
                <a:solidFill>
                  <a:srgbClr val="061C23"/>
                </a:solidFill>
              </a:rPr>
              <a:t>Why Collection/Staging Tables </a:t>
            </a:r>
          </a:p>
          <a:p>
            <a:pPr marL="614363" indent="-285750">
              <a:buClr>
                <a:srgbClr val="0070C0"/>
              </a:buClr>
              <a:buFont typeface="Courier New" charset="0"/>
              <a:buChar char="o"/>
            </a:pPr>
            <a:r>
              <a:rPr lang="en-US" sz="1300" dirty="0">
                <a:solidFill>
                  <a:srgbClr val="061C23"/>
                </a:solidFill>
              </a:rPr>
              <a:t>Provide a mechanism for filtering out unwanted rows </a:t>
            </a:r>
          </a:p>
          <a:p>
            <a:pPr marL="614363" indent="-285750">
              <a:buClr>
                <a:srgbClr val="0070C0"/>
              </a:buClr>
              <a:buFont typeface="Courier New" charset="0"/>
              <a:buChar char="o"/>
            </a:pPr>
            <a:r>
              <a:rPr lang="en-US" sz="1300" dirty="0">
                <a:solidFill>
                  <a:srgbClr val="061C23"/>
                </a:solidFill>
              </a:rPr>
              <a:t>Faster insert/delete by keeping overall size small</a:t>
            </a:r>
          </a:p>
          <a:p>
            <a:pPr marL="614363" indent="-285750">
              <a:buClr>
                <a:srgbClr val="0070C0"/>
              </a:buClr>
              <a:buFont typeface="Courier New" charset="0"/>
              <a:buChar char="o"/>
            </a:pPr>
            <a:r>
              <a:rPr lang="en-US" sz="1300" dirty="0">
                <a:solidFill>
                  <a:srgbClr val="061C23"/>
                </a:solidFill>
              </a:rPr>
              <a:t>Faster insert/delete with no indexes</a:t>
            </a:r>
          </a:p>
          <a:p>
            <a:pPr marL="614363" indent="-285750">
              <a:buClr>
                <a:srgbClr val="0070C0"/>
              </a:buClr>
              <a:buFont typeface="Courier New" charset="0"/>
              <a:buChar char="o"/>
            </a:pPr>
            <a:r>
              <a:rPr lang="en-US" sz="1300" dirty="0">
                <a:solidFill>
                  <a:srgbClr val="061C23"/>
                </a:solidFill>
              </a:rPr>
              <a:t>Minimize TDV workload for insert/delete</a:t>
            </a:r>
          </a:p>
          <a:p>
            <a:pPr marL="614363" indent="-285750">
              <a:buClr>
                <a:srgbClr val="0070C0"/>
              </a:buClr>
              <a:buFont typeface="Courier New" charset="0"/>
              <a:buChar char="o"/>
            </a:pPr>
            <a:r>
              <a:rPr lang="en-US" sz="1300" dirty="0">
                <a:solidFill>
                  <a:srgbClr val="061C23"/>
                </a:solidFill>
              </a:rPr>
              <a:t>Staging tables used to prepare/augment collection data prior to insert into history tables</a:t>
            </a:r>
          </a:p>
          <a:p>
            <a:pPr marL="614363" indent="-285750">
              <a:buClr>
                <a:srgbClr val="0070C0"/>
              </a:buClr>
              <a:buFont typeface="Courier New" charset="0"/>
              <a:buChar char="o"/>
            </a:pPr>
            <a:r>
              <a:rPr lang="en-US" sz="1300" dirty="0">
                <a:solidFill>
                  <a:srgbClr val="061C23"/>
                </a:solidFill>
              </a:rPr>
              <a:t>Ability to create no logging tables and tablespace to minimize REDO and TEMP space issues</a:t>
            </a:r>
          </a:p>
          <a:p>
            <a:pPr>
              <a:lnSpc>
                <a:spcPct val="120000"/>
              </a:lnSpc>
              <a:spcBef>
                <a:spcPct val="0"/>
              </a:spcBef>
            </a:pPr>
            <a:r>
              <a:rPr lang="en-US" sz="2000" dirty="0">
                <a:solidFill>
                  <a:srgbClr val="061C23"/>
                </a:solidFill>
              </a:rPr>
              <a:t>Why Data Mart Tables </a:t>
            </a:r>
          </a:p>
          <a:p>
            <a:pPr marL="468630" lvl="3" indent="-171450">
              <a:buClr>
                <a:srgbClr val="0070C0"/>
              </a:buClr>
              <a:buFont typeface="Courier New" charset="0"/>
              <a:buChar char="o"/>
            </a:pPr>
            <a:r>
              <a:rPr lang="en-US" dirty="0">
                <a:solidFill>
                  <a:srgbClr val="061C23"/>
                </a:solidFill>
              </a:rPr>
              <a:t>Contains only data needed for reporting</a:t>
            </a:r>
          </a:p>
          <a:p>
            <a:pPr marL="468630" lvl="3" indent="-171450">
              <a:buClr>
                <a:srgbClr val="0070C0"/>
              </a:buClr>
              <a:buFont typeface="Courier New" charset="0"/>
              <a:buChar char="o"/>
            </a:pPr>
            <a:r>
              <a:rPr lang="en-US" dirty="0">
                <a:solidFill>
                  <a:srgbClr val="061C23"/>
                </a:solidFill>
              </a:rPr>
              <a:t>Ability to create indexes to improve performance</a:t>
            </a:r>
          </a:p>
          <a:p>
            <a:pPr marL="468630" lvl="3" indent="-171450">
              <a:buClr>
                <a:srgbClr val="0070C0"/>
              </a:buClr>
              <a:buFont typeface="Courier New" charset="0"/>
              <a:buChar char="o"/>
            </a:pPr>
            <a:r>
              <a:rPr lang="en-US" dirty="0">
                <a:solidFill>
                  <a:srgbClr val="061C23"/>
                </a:solidFill>
              </a:rPr>
              <a:t>Ability to partition table based on date</a:t>
            </a:r>
          </a:p>
          <a:p>
            <a:pPr marL="1114425" lvl="4" indent="-285750">
              <a:buClr>
                <a:srgbClr val="0070C0"/>
              </a:buClr>
              <a:buFont typeface="Wingdings" charset="2"/>
              <a:buChar char="§"/>
            </a:pPr>
            <a:r>
              <a:rPr lang="en-US" sz="1200" dirty="0">
                <a:solidFill>
                  <a:srgbClr val="061C23"/>
                </a:solidFill>
              </a:rPr>
              <a:t>Ability to purge data 1 month at a time – quickly with no delete (logging) overhead</a:t>
            </a:r>
          </a:p>
          <a:p>
            <a:pPr marL="1114425" lvl="4" indent="-285750">
              <a:buClr>
                <a:srgbClr val="0070C0"/>
              </a:buClr>
              <a:buFont typeface="Wingdings" charset="2"/>
              <a:buChar char="§"/>
            </a:pPr>
            <a:r>
              <a:rPr lang="en-US" sz="1200" dirty="0">
                <a:solidFill>
                  <a:srgbClr val="061C23"/>
                </a:solidFill>
              </a:rPr>
              <a:t>Ability to query table in parallel to improve performance</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975043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Out-of-the-Box Metrics Architecture</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rgbClr val="DCDDDE"/>
                </a:solidFill>
              </a:rPr>
              <a:t>© Copyright 2000-2021 TIBCO Software Inc.</a:t>
            </a:r>
          </a:p>
        </p:txBody>
      </p:sp>
    </p:spTree>
    <p:extLst>
      <p:ext uri="{BB962C8B-B14F-4D97-AF65-F5344CB8AC3E}">
        <p14:creationId xmlns:p14="http://schemas.microsoft.com/office/powerpoint/2010/main" val="972826267"/>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Metrics Out-of-the-Box</a:t>
            </a:r>
            <a:endParaRPr lang="en-US" sz="1275" dirty="0">
              <a:solidFill>
                <a:schemeClr val="bg1"/>
              </a:solidFill>
            </a:endParaRPr>
          </a:p>
        </p:txBody>
      </p:sp>
      <p:sp>
        <p:nvSpPr>
          <p:cNvPr id="65"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grpSp>
        <p:nvGrpSpPr>
          <p:cNvPr id="128" name="Group 127"/>
          <p:cNvGrpSpPr/>
          <p:nvPr/>
        </p:nvGrpSpPr>
        <p:grpSpPr>
          <a:xfrm>
            <a:off x="1679748" y="3722662"/>
            <a:ext cx="1204784" cy="1143047"/>
            <a:chOff x="858798" y="4445172"/>
            <a:chExt cx="1606378" cy="1524062"/>
          </a:xfrm>
        </p:grpSpPr>
        <p:grpSp>
          <p:nvGrpSpPr>
            <p:cNvPr id="148" name="Group 147"/>
            <p:cNvGrpSpPr/>
            <p:nvPr/>
          </p:nvGrpSpPr>
          <p:grpSpPr>
            <a:xfrm>
              <a:off x="858798" y="4445172"/>
              <a:ext cx="1606378" cy="1524062"/>
              <a:chOff x="403656" y="3474648"/>
              <a:chExt cx="1606378" cy="1524062"/>
            </a:xfrm>
          </p:grpSpPr>
          <p:sp>
            <p:nvSpPr>
              <p:cNvPr id="150" name="Flowchart: Magnetic Disk 9"/>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1" name="Rectangle 150"/>
              <p:cNvSpPr/>
              <p:nvPr/>
            </p:nvSpPr>
            <p:spPr bwMode="auto">
              <a:xfrm>
                <a:off x="671386" y="422073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2" name="Rectangle 151"/>
              <p:cNvSpPr/>
              <p:nvPr/>
            </p:nvSpPr>
            <p:spPr bwMode="auto">
              <a:xfrm>
                <a:off x="1033851" y="422845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3" name="Rectangle 152"/>
              <p:cNvSpPr/>
              <p:nvPr/>
            </p:nvSpPr>
            <p:spPr bwMode="auto">
              <a:xfrm>
                <a:off x="1410731" y="4226652"/>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149" name="TextBox 148"/>
            <p:cNvSpPr txBox="1"/>
            <p:nvPr/>
          </p:nvSpPr>
          <p:spPr>
            <a:xfrm>
              <a:off x="979955" y="4492991"/>
              <a:ext cx="1485221" cy="369332"/>
            </a:xfrm>
            <a:prstGeom prst="rect">
              <a:avLst/>
            </a:prstGeom>
            <a:noFill/>
          </p:spPr>
          <p:txBody>
            <a:bodyPr wrap="square" rtlCol="0">
              <a:spAutoFit/>
            </a:bodyPr>
            <a:lstStyle/>
            <a:p>
              <a:r>
                <a:rPr lang="en-US" sz="1200" dirty="0"/>
                <a:t>Metrics DB</a:t>
              </a:r>
            </a:p>
          </p:txBody>
        </p:sp>
      </p:grpSp>
      <p:grpSp>
        <p:nvGrpSpPr>
          <p:cNvPr id="154" name="Group 153"/>
          <p:cNvGrpSpPr/>
          <p:nvPr/>
        </p:nvGrpSpPr>
        <p:grpSpPr>
          <a:xfrm>
            <a:off x="1438019" y="2237729"/>
            <a:ext cx="1688241" cy="1223319"/>
            <a:chOff x="381002" y="2449315"/>
            <a:chExt cx="2250988" cy="1631092"/>
          </a:xfrm>
          <a:solidFill>
            <a:srgbClr val="00B0F0"/>
          </a:solidFill>
        </p:grpSpPr>
        <p:sp>
          <p:nvSpPr>
            <p:cNvPr id="155" name="Rounded Rectangle 154"/>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6" name="TextBox 155"/>
            <p:cNvSpPr txBox="1"/>
            <p:nvPr/>
          </p:nvSpPr>
          <p:spPr>
            <a:xfrm>
              <a:off x="490581" y="2562094"/>
              <a:ext cx="1993128" cy="1107996"/>
            </a:xfrm>
            <a:prstGeom prst="rect">
              <a:avLst/>
            </a:prstGeom>
            <a:grpFill/>
          </p:spPr>
          <p:txBody>
            <a:bodyPr wrap="square" rtlCol="0">
              <a:spAutoFit/>
            </a:bodyPr>
            <a:lstStyle/>
            <a:p>
              <a:pPr algn="ctr"/>
              <a:r>
                <a:rPr lang="en-US" sz="1200" dirty="0"/>
                <a:t>Data Virtualization 8.x</a:t>
              </a:r>
            </a:p>
            <a:p>
              <a:pPr algn="ctr"/>
              <a:endParaRPr lang="en-US" sz="1200" dirty="0"/>
            </a:p>
            <a:p>
              <a:pPr algn="ctr"/>
              <a:r>
                <a:rPr lang="en-US" sz="1200" dirty="0"/>
                <a:t>Single node</a:t>
              </a:r>
            </a:p>
          </p:txBody>
        </p:sp>
      </p:grpSp>
      <p:grpSp>
        <p:nvGrpSpPr>
          <p:cNvPr id="157" name="Group 156"/>
          <p:cNvGrpSpPr/>
          <p:nvPr/>
        </p:nvGrpSpPr>
        <p:grpSpPr>
          <a:xfrm>
            <a:off x="5303372" y="3710703"/>
            <a:ext cx="1204784" cy="1143047"/>
            <a:chOff x="4129220" y="4445172"/>
            <a:chExt cx="1606378" cy="1524062"/>
          </a:xfrm>
        </p:grpSpPr>
        <p:grpSp>
          <p:nvGrpSpPr>
            <p:cNvPr id="158" name="Group 157"/>
            <p:cNvGrpSpPr/>
            <p:nvPr/>
          </p:nvGrpSpPr>
          <p:grpSpPr>
            <a:xfrm>
              <a:off x="4129220" y="4445172"/>
              <a:ext cx="1606378" cy="1524062"/>
              <a:chOff x="403656" y="3474648"/>
              <a:chExt cx="1606378" cy="1524062"/>
            </a:xfrm>
          </p:grpSpPr>
          <p:sp>
            <p:nvSpPr>
              <p:cNvPr id="160" name="Flowchart: Magnetic Disk 36"/>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1" name="Rectangle 160"/>
              <p:cNvSpPr/>
              <p:nvPr/>
            </p:nvSpPr>
            <p:spPr bwMode="auto">
              <a:xfrm>
                <a:off x="671386" y="422073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2" name="Rectangle 161"/>
              <p:cNvSpPr/>
              <p:nvPr/>
            </p:nvSpPr>
            <p:spPr bwMode="auto">
              <a:xfrm>
                <a:off x="1033851" y="422845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3" name="Rectangle 162"/>
              <p:cNvSpPr/>
              <p:nvPr/>
            </p:nvSpPr>
            <p:spPr bwMode="auto">
              <a:xfrm>
                <a:off x="1410731" y="4226652"/>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159" name="TextBox 158"/>
            <p:cNvSpPr txBox="1"/>
            <p:nvPr/>
          </p:nvSpPr>
          <p:spPr>
            <a:xfrm>
              <a:off x="4250377" y="4492991"/>
              <a:ext cx="1485221" cy="369332"/>
            </a:xfrm>
            <a:prstGeom prst="rect">
              <a:avLst/>
            </a:prstGeom>
            <a:noFill/>
          </p:spPr>
          <p:txBody>
            <a:bodyPr wrap="square" rtlCol="0">
              <a:spAutoFit/>
            </a:bodyPr>
            <a:lstStyle/>
            <a:p>
              <a:r>
                <a:rPr lang="en-US" sz="1200" dirty="0"/>
                <a:t>Metrics DB</a:t>
              </a:r>
            </a:p>
          </p:txBody>
        </p:sp>
      </p:grpSp>
      <p:grpSp>
        <p:nvGrpSpPr>
          <p:cNvPr id="164" name="Group 163"/>
          <p:cNvGrpSpPr/>
          <p:nvPr/>
        </p:nvGrpSpPr>
        <p:grpSpPr>
          <a:xfrm>
            <a:off x="4236058" y="2237729"/>
            <a:ext cx="1688241" cy="1223319"/>
            <a:chOff x="381002" y="2449315"/>
            <a:chExt cx="2250988" cy="1631092"/>
          </a:xfrm>
          <a:solidFill>
            <a:srgbClr val="00B0F0"/>
          </a:solidFill>
        </p:grpSpPr>
        <p:sp>
          <p:nvSpPr>
            <p:cNvPr id="165" name="Rounded Rectangle 164"/>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6" name="TextBox 165"/>
            <p:cNvSpPr txBox="1"/>
            <p:nvPr/>
          </p:nvSpPr>
          <p:spPr>
            <a:xfrm>
              <a:off x="490581" y="2562094"/>
              <a:ext cx="1993128" cy="1107996"/>
            </a:xfrm>
            <a:prstGeom prst="rect">
              <a:avLst/>
            </a:prstGeom>
            <a:grpFill/>
          </p:spPr>
          <p:txBody>
            <a:bodyPr wrap="square" rtlCol="0">
              <a:spAutoFit/>
            </a:bodyPr>
            <a:lstStyle/>
            <a:p>
              <a:pPr algn="ctr"/>
              <a:r>
                <a:rPr lang="en-US" sz="1200" dirty="0"/>
                <a:t>Data Virtualization 8.x</a:t>
              </a:r>
            </a:p>
            <a:p>
              <a:pPr algn="ctr"/>
              <a:endParaRPr lang="en-US" sz="1200" dirty="0"/>
            </a:p>
            <a:p>
              <a:pPr algn="ctr"/>
              <a:r>
                <a:rPr lang="en-US" sz="1200" dirty="0"/>
                <a:t>Cluster node a</a:t>
              </a:r>
            </a:p>
          </p:txBody>
        </p:sp>
      </p:grpSp>
      <p:grpSp>
        <p:nvGrpSpPr>
          <p:cNvPr id="167" name="Group 166"/>
          <p:cNvGrpSpPr/>
          <p:nvPr/>
        </p:nvGrpSpPr>
        <p:grpSpPr>
          <a:xfrm>
            <a:off x="6065630" y="2237729"/>
            <a:ext cx="1688241" cy="1223319"/>
            <a:chOff x="381002" y="2449315"/>
            <a:chExt cx="2250988" cy="1631092"/>
          </a:xfrm>
        </p:grpSpPr>
        <p:sp>
          <p:nvSpPr>
            <p:cNvPr id="168" name="Rounded Rectangle 167"/>
            <p:cNvSpPr/>
            <p:nvPr/>
          </p:nvSpPr>
          <p:spPr bwMode="auto">
            <a:xfrm>
              <a:off x="381002" y="2449315"/>
              <a:ext cx="2250988" cy="1631092"/>
            </a:xfrm>
            <a:prstGeom prst="roundRect">
              <a:avLst/>
            </a:prstGeom>
            <a:solidFill>
              <a:srgbClr val="00B0F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9" name="TextBox 168"/>
            <p:cNvSpPr txBox="1"/>
            <p:nvPr/>
          </p:nvSpPr>
          <p:spPr>
            <a:xfrm>
              <a:off x="490581" y="2562094"/>
              <a:ext cx="1993128" cy="1107996"/>
            </a:xfrm>
            <a:prstGeom prst="rect">
              <a:avLst/>
            </a:prstGeom>
            <a:noFill/>
          </p:spPr>
          <p:txBody>
            <a:bodyPr wrap="square" rtlCol="0">
              <a:spAutoFit/>
            </a:bodyPr>
            <a:lstStyle/>
            <a:p>
              <a:pPr algn="ctr"/>
              <a:r>
                <a:rPr lang="en-US" sz="1200" dirty="0"/>
                <a:t>Data Virtualization 8.x</a:t>
              </a:r>
            </a:p>
            <a:p>
              <a:pPr algn="ctr"/>
              <a:endParaRPr lang="en-US" sz="1200" dirty="0"/>
            </a:p>
            <a:p>
              <a:pPr algn="ctr"/>
              <a:r>
                <a:rPr lang="en-US" sz="1200" dirty="0"/>
                <a:t>Cluster node b</a:t>
              </a:r>
            </a:p>
          </p:txBody>
        </p:sp>
      </p:grpSp>
      <p:cxnSp>
        <p:nvCxnSpPr>
          <p:cNvPr id="170" name="Straight Arrow Connector 169"/>
          <p:cNvCxnSpPr>
            <a:endCxn id="155" idx="1"/>
          </p:cNvCxnSpPr>
          <p:nvPr/>
        </p:nvCxnSpPr>
        <p:spPr>
          <a:xfrm>
            <a:off x="2282140" y="3461049"/>
            <a:ext cx="0" cy="2616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a:off x="5040180" y="3449089"/>
            <a:ext cx="463990" cy="3094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flipH="1">
            <a:off x="6206959" y="3449089"/>
            <a:ext cx="582311" cy="29747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1212535" y="1914610"/>
            <a:ext cx="2891427" cy="253916"/>
          </a:xfrm>
          <a:prstGeom prst="rect">
            <a:avLst/>
          </a:prstGeom>
          <a:noFill/>
        </p:spPr>
        <p:txBody>
          <a:bodyPr wrap="square" rtlCol="0">
            <a:spAutoFit/>
          </a:bodyPr>
          <a:lstStyle/>
          <a:p>
            <a:r>
              <a:rPr lang="en-US" sz="1050" b="1" dirty="0"/>
              <a:t>Singe-node Environments: [DEV]</a:t>
            </a:r>
          </a:p>
        </p:txBody>
      </p:sp>
      <p:sp>
        <p:nvSpPr>
          <p:cNvPr id="174" name="TextBox 173"/>
          <p:cNvSpPr txBox="1"/>
          <p:nvPr/>
        </p:nvSpPr>
        <p:spPr>
          <a:xfrm>
            <a:off x="4533122" y="1884402"/>
            <a:ext cx="3134246" cy="253916"/>
          </a:xfrm>
          <a:prstGeom prst="rect">
            <a:avLst/>
          </a:prstGeom>
          <a:noFill/>
        </p:spPr>
        <p:txBody>
          <a:bodyPr wrap="square" rtlCol="0">
            <a:spAutoFit/>
          </a:bodyPr>
          <a:lstStyle/>
          <a:p>
            <a:r>
              <a:rPr lang="en-US" sz="1050" b="1" dirty="0"/>
              <a:t>Cluster Environments: UAT and PROD</a:t>
            </a:r>
          </a:p>
        </p:txBody>
      </p:sp>
      <p:grpSp>
        <p:nvGrpSpPr>
          <p:cNvPr id="175" name="Group 174"/>
          <p:cNvGrpSpPr/>
          <p:nvPr/>
        </p:nvGrpSpPr>
        <p:grpSpPr>
          <a:xfrm>
            <a:off x="6206963" y="3983214"/>
            <a:ext cx="1546908" cy="738664"/>
            <a:chOff x="6740932" y="5002776"/>
            <a:chExt cx="2490769" cy="984885"/>
          </a:xfrm>
        </p:grpSpPr>
        <p:sp>
          <p:nvSpPr>
            <p:cNvPr id="176" name="TextBox 175"/>
            <p:cNvSpPr txBox="1"/>
            <p:nvPr/>
          </p:nvSpPr>
          <p:spPr>
            <a:xfrm>
              <a:off x="7293584" y="5002776"/>
              <a:ext cx="1938117" cy="984885"/>
            </a:xfrm>
            <a:prstGeom prst="rect">
              <a:avLst/>
            </a:prstGeom>
            <a:noFill/>
            <a:ln>
              <a:solidFill>
                <a:schemeClr val="tx1"/>
              </a:solidFill>
            </a:ln>
          </p:spPr>
          <p:txBody>
            <a:bodyPr wrap="square" rtlCol="0">
              <a:spAutoFit/>
            </a:bodyPr>
            <a:lstStyle/>
            <a:p>
              <a:r>
                <a:rPr lang="en-US" sz="1050" dirty="0"/>
                <a:t>Node a and b metrics data write to same metrics tables</a:t>
              </a:r>
            </a:p>
          </p:txBody>
        </p:sp>
        <p:cxnSp>
          <p:nvCxnSpPr>
            <p:cNvPr id="177" name="Straight Arrow Connector 176"/>
            <p:cNvCxnSpPr/>
            <p:nvPr/>
          </p:nvCxnSpPr>
          <p:spPr>
            <a:xfrm flipH="1" flipV="1">
              <a:off x="6740932" y="5486300"/>
              <a:ext cx="552652" cy="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5" name="TextBox 184"/>
          <p:cNvSpPr txBox="1"/>
          <p:nvPr/>
        </p:nvSpPr>
        <p:spPr>
          <a:xfrm>
            <a:off x="1837684" y="4469678"/>
            <a:ext cx="928001" cy="213585"/>
          </a:xfrm>
          <a:prstGeom prst="rect">
            <a:avLst/>
          </a:prstGeom>
          <a:noFill/>
          <a:ln>
            <a:noFill/>
          </a:ln>
        </p:spPr>
        <p:txBody>
          <a:bodyPr wrap="square" rtlCol="0">
            <a:spAutoFit/>
          </a:bodyPr>
          <a:lstStyle/>
          <a:p>
            <a:r>
              <a:rPr lang="en-US" sz="788" dirty="0"/>
              <a:t>collection tables</a:t>
            </a:r>
          </a:p>
        </p:txBody>
      </p:sp>
      <p:sp>
        <p:nvSpPr>
          <p:cNvPr id="186" name="TextBox 185"/>
          <p:cNvSpPr txBox="1"/>
          <p:nvPr/>
        </p:nvSpPr>
        <p:spPr>
          <a:xfrm>
            <a:off x="5461309" y="4469678"/>
            <a:ext cx="969471" cy="213585"/>
          </a:xfrm>
          <a:prstGeom prst="rect">
            <a:avLst/>
          </a:prstGeom>
          <a:noFill/>
          <a:ln>
            <a:noFill/>
          </a:ln>
        </p:spPr>
        <p:txBody>
          <a:bodyPr wrap="square" rtlCol="0">
            <a:spAutoFit/>
          </a:bodyPr>
          <a:lstStyle/>
          <a:p>
            <a:r>
              <a:rPr lang="en-US" sz="788" dirty="0"/>
              <a:t>collection tables</a:t>
            </a:r>
          </a:p>
        </p:txBody>
      </p:sp>
      <p:sp>
        <p:nvSpPr>
          <p:cNvPr id="187" name="TextBox 186"/>
          <p:cNvSpPr txBox="1"/>
          <p:nvPr/>
        </p:nvSpPr>
        <p:spPr>
          <a:xfrm>
            <a:off x="3378873" y="4051155"/>
            <a:ext cx="1498579" cy="692497"/>
          </a:xfrm>
          <a:prstGeom prst="rect">
            <a:avLst/>
          </a:prstGeom>
          <a:noFill/>
          <a:ln>
            <a:solidFill>
              <a:schemeClr val="tx1"/>
            </a:solidFill>
          </a:ln>
        </p:spPr>
        <p:txBody>
          <a:bodyPr wrap="square" rtlCol="0">
            <a:spAutoFit/>
          </a:bodyPr>
          <a:lstStyle/>
          <a:p>
            <a:r>
              <a:rPr lang="en-US" sz="1200" u="sng" dirty="0"/>
              <a:t>Metrics data</a:t>
            </a:r>
          </a:p>
          <a:p>
            <a:r>
              <a:rPr lang="en-US" sz="900" dirty="0"/>
              <a:t>metrics_requests</a:t>
            </a:r>
          </a:p>
          <a:p>
            <a:r>
              <a:rPr lang="en-US" sz="900" dirty="0"/>
              <a:t>metrics_resources_usage</a:t>
            </a:r>
          </a:p>
          <a:p>
            <a:r>
              <a:rPr lang="en-US" sz="900" dirty="0"/>
              <a:t>metrics_sessions</a:t>
            </a:r>
          </a:p>
        </p:txBody>
      </p:sp>
      <p:cxnSp>
        <p:nvCxnSpPr>
          <p:cNvPr id="188" name="Straight Arrow Connector 187"/>
          <p:cNvCxnSpPr>
            <a:stCxn id="188" idx="3"/>
          </p:cNvCxnSpPr>
          <p:nvPr/>
        </p:nvCxnSpPr>
        <p:spPr>
          <a:xfrm flipV="1">
            <a:off x="4846240" y="4346822"/>
            <a:ext cx="657930" cy="13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a:stCxn id="188" idx="1"/>
          </p:cNvCxnSpPr>
          <p:nvPr/>
        </p:nvCxnSpPr>
        <p:spPr>
          <a:xfrm flipH="1" flipV="1">
            <a:off x="2658249" y="4352613"/>
            <a:ext cx="720624" cy="7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193145" y="662227"/>
            <a:ext cx="2066777" cy="338554"/>
          </a:xfrm>
          <a:prstGeom prst="rect">
            <a:avLst/>
          </a:prstGeom>
          <a:noFill/>
        </p:spPr>
        <p:txBody>
          <a:bodyPr wrap="square" rtlCol="0">
            <a:spAutoFit/>
          </a:bodyPr>
          <a:lstStyle/>
          <a:p>
            <a:r>
              <a:rPr lang="en-US" u="sng" dirty="0"/>
              <a:t>Collection Tables</a:t>
            </a:r>
          </a:p>
        </p:txBody>
      </p:sp>
      <p:grpSp>
        <p:nvGrpSpPr>
          <p:cNvPr id="190" name="Group 189"/>
          <p:cNvGrpSpPr/>
          <p:nvPr/>
        </p:nvGrpSpPr>
        <p:grpSpPr>
          <a:xfrm>
            <a:off x="1310117" y="958689"/>
            <a:ext cx="3409864" cy="867714"/>
            <a:chOff x="205948" y="1266367"/>
            <a:chExt cx="3468130" cy="1092600"/>
          </a:xfrm>
        </p:grpSpPr>
        <p:sp>
          <p:nvSpPr>
            <p:cNvPr id="191" name="Rectangle 190"/>
            <p:cNvSpPr/>
            <p:nvPr/>
          </p:nvSpPr>
          <p:spPr bwMode="auto">
            <a:xfrm>
              <a:off x="218305" y="1388722"/>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p:txBody>
        </p:sp>
        <p:sp>
          <p:nvSpPr>
            <p:cNvPr id="192" name="Rectangle 191"/>
            <p:cNvSpPr/>
            <p:nvPr/>
          </p:nvSpPr>
          <p:spPr bwMode="auto">
            <a:xfrm>
              <a:off x="218305" y="1733690"/>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p:txBody>
        </p:sp>
        <p:sp>
          <p:nvSpPr>
            <p:cNvPr id="193" name="Rectangle 192"/>
            <p:cNvSpPr/>
            <p:nvPr/>
          </p:nvSpPr>
          <p:spPr bwMode="auto">
            <a:xfrm>
              <a:off x="205948" y="21078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p:txBody>
        </p:sp>
        <p:sp>
          <p:nvSpPr>
            <p:cNvPr id="194" name="TextBox 193"/>
            <p:cNvSpPr txBox="1"/>
            <p:nvPr/>
          </p:nvSpPr>
          <p:spPr>
            <a:xfrm>
              <a:off x="416013" y="1266367"/>
              <a:ext cx="3258065" cy="348789"/>
            </a:xfrm>
            <a:prstGeom prst="rect">
              <a:avLst/>
            </a:prstGeom>
            <a:noFill/>
          </p:spPr>
          <p:txBody>
            <a:bodyPr wrap="square" rtlCol="0">
              <a:spAutoFit/>
            </a:bodyPr>
            <a:lstStyle/>
            <a:p>
              <a:r>
                <a:rPr lang="en-US" sz="1200" dirty="0"/>
                <a:t>metrics_requests</a:t>
              </a:r>
            </a:p>
          </p:txBody>
        </p:sp>
        <p:sp>
          <p:nvSpPr>
            <p:cNvPr id="195" name="TextBox 194"/>
            <p:cNvSpPr txBox="1"/>
            <p:nvPr/>
          </p:nvSpPr>
          <p:spPr>
            <a:xfrm>
              <a:off x="403656" y="1616857"/>
              <a:ext cx="3258065" cy="348789"/>
            </a:xfrm>
            <a:prstGeom prst="rect">
              <a:avLst/>
            </a:prstGeom>
            <a:noFill/>
          </p:spPr>
          <p:txBody>
            <a:bodyPr wrap="square" rtlCol="0">
              <a:spAutoFit/>
            </a:bodyPr>
            <a:lstStyle/>
            <a:p>
              <a:r>
                <a:rPr lang="en-US" sz="1200" dirty="0"/>
                <a:t>metrics_resources_usage</a:t>
              </a:r>
            </a:p>
          </p:txBody>
        </p:sp>
        <p:sp>
          <p:nvSpPr>
            <p:cNvPr id="196" name="TextBox 195"/>
            <p:cNvSpPr txBox="1"/>
            <p:nvPr/>
          </p:nvSpPr>
          <p:spPr>
            <a:xfrm>
              <a:off x="403656" y="2010178"/>
              <a:ext cx="3258065" cy="348789"/>
            </a:xfrm>
            <a:prstGeom prst="rect">
              <a:avLst/>
            </a:prstGeom>
            <a:noFill/>
          </p:spPr>
          <p:txBody>
            <a:bodyPr wrap="square" rtlCol="0">
              <a:spAutoFit/>
            </a:bodyPr>
            <a:lstStyle/>
            <a:p>
              <a:r>
                <a:rPr lang="en-US" sz="1200" dirty="0"/>
                <a:t>metrics_sessions</a:t>
              </a:r>
            </a:p>
          </p:txBody>
        </p:sp>
      </p:grpSp>
      <p:sp>
        <p:nvSpPr>
          <p:cNvPr id="197" name="TextBox 196"/>
          <p:cNvSpPr txBox="1"/>
          <p:nvPr/>
        </p:nvSpPr>
        <p:spPr>
          <a:xfrm>
            <a:off x="3640148" y="1033961"/>
            <a:ext cx="3326447" cy="584775"/>
          </a:xfrm>
          <a:prstGeom prst="rect">
            <a:avLst/>
          </a:prstGeom>
          <a:noFill/>
          <a:ln>
            <a:solidFill>
              <a:schemeClr val="tx1"/>
            </a:solidFill>
          </a:ln>
        </p:spPr>
        <p:txBody>
          <a:bodyPr wrap="square" rtlCol="0">
            <a:spAutoFit/>
          </a:bodyPr>
          <a:lstStyle/>
          <a:p>
            <a:r>
              <a:rPr lang="en-US" dirty="0"/>
              <a:t>Oracle, SQL Server and Postgres supported out-of-the-box</a:t>
            </a:r>
          </a:p>
        </p:txBody>
      </p:sp>
      <p:sp>
        <p:nvSpPr>
          <p:cNvPr id="198" name="TextBox 197"/>
          <p:cNvSpPr txBox="1"/>
          <p:nvPr/>
        </p:nvSpPr>
        <p:spPr>
          <a:xfrm>
            <a:off x="2185500" y="3497581"/>
            <a:ext cx="1398063" cy="230832"/>
          </a:xfrm>
          <a:prstGeom prst="rect">
            <a:avLst/>
          </a:prstGeom>
          <a:noFill/>
          <a:ln>
            <a:noFill/>
          </a:ln>
        </p:spPr>
        <p:txBody>
          <a:bodyPr wrap="square" rtlCol="0">
            <a:spAutoFit/>
          </a:bodyPr>
          <a:lstStyle/>
          <a:p>
            <a:pPr algn="ctr"/>
            <a:r>
              <a:rPr lang="en-US" sz="900" b="1" dirty="0">
                <a:solidFill>
                  <a:srgbClr val="FF0000"/>
                </a:solidFill>
              </a:rPr>
              <a:t>Metrics Collection</a:t>
            </a:r>
          </a:p>
        </p:txBody>
      </p:sp>
      <p:sp>
        <p:nvSpPr>
          <p:cNvPr id="199" name="TextBox 198"/>
          <p:cNvSpPr txBox="1"/>
          <p:nvPr/>
        </p:nvSpPr>
        <p:spPr>
          <a:xfrm>
            <a:off x="5281556" y="3427701"/>
            <a:ext cx="1219834" cy="235861"/>
          </a:xfrm>
          <a:prstGeom prst="rect">
            <a:avLst/>
          </a:prstGeom>
          <a:noFill/>
          <a:ln>
            <a:noFill/>
          </a:ln>
        </p:spPr>
        <p:txBody>
          <a:bodyPr wrap="square" rtlCol="0">
            <a:spAutoFit/>
          </a:bodyPr>
          <a:lstStyle/>
          <a:p>
            <a:pPr algn="ctr"/>
            <a:r>
              <a:rPr lang="en-US" sz="900" b="1" dirty="0">
                <a:solidFill>
                  <a:srgbClr val="FF0000"/>
                </a:solidFill>
              </a:rPr>
              <a:t>Metrics Collection</a:t>
            </a:r>
          </a:p>
        </p:txBody>
      </p:sp>
    </p:spTree>
    <p:extLst>
      <p:ext uri="{BB962C8B-B14F-4D97-AF65-F5344CB8AC3E}">
        <p14:creationId xmlns:p14="http://schemas.microsoft.com/office/powerpoint/2010/main" val="911979499"/>
      </p:ext>
    </p:extLst>
  </p:cSld>
  <p:clrMapOvr>
    <a:masterClrMapping/>
  </p:clrMapOvr>
</p:sld>
</file>

<file path=ppt/theme/theme1.xml><?xml version="1.0" encoding="utf-8"?>
<a:theme xmlns:a="http://schemas.openxmlformats.org/drawingml/2006/main" name="2015 TIBCO Master Widescreen v042615">
  <a:themeElements>
    <a:clrScheme name="Custom 2">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015 TIBCO Master WideScreen Blanks">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2015 TIBCO Master Widescreen v062715</Template>
  <TotalTime>3162</TotalTime>
  <Words>4508</Words>
  <Application>Microsoft Office PowerPoint</Application>
  <PresentationFormat>On-screen Show (16:9)</PresentationFormat>
  <Paragraphs>1248</Paragraphs>
  <Slides>28</Slides>
  <Notes>24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28</vt:i4>
      </vt:variant>
    </vt:vector>
  </HeadingPairs>
  <TitlesOfParts>
    <vt:vector size="39" baseType="lpstr">
      <vt:lpstr>Arial</vt:lpstr>
      <vt:lpstr>Arial Black</vt:lpstr>
      <vt:lpstr>Calibri</vt:lpstr>
      <vt:lpstr>Courier New</vt:lpstr>
      <vt:lpstr>Gotham Light</vt:lpstr>
      <vt:lpstr>Helvetica</vt:lpstr>
      <vt:lpstr>Mangal</vt:lpstr>
      <vt:lpstr>Times New Roman</vt:lpstr>
      <vt:lpstr>Wingdings</vt:lpstr>
      <vt:lpstr>2015 TIBCO Master Widescreen v042615</vt:lpstr>
      <vt:lpstr>2015 TIBCO Master WideScreen Blanks</vt:lpstr>
      <vt:lpstr>PowerPoint Presentation</vt:lpstr>
      <vt:lpstr>Agenda</vt:lpstr>
      <vt:lpstr>KPImetrics Description </vt:lpstr>
      <vt:lpstr>Use Case</vt:lpstr>
      <vt:lpstr>Large Financial Institution Metrics Reporting Use Case</vt:lpstr>
      <vt:lpstr>Architecture Overview Metrics Reporting</vt:lpstr>
      <vt:lpstr>Metrics Requirements</vt:lpstr>
      <vt:lpstr>Out-of-the-Box Metrics Architecture</vt:lpstr>
      <vt:lpstr>Metrics Out-of-the-Box</vt:lpstr>
      <vt:lpstr>The Issues to Address</vt:lpstr>
      <vt:lpstr>KPI Metrics Architecture</vt:lpstr>
      <vt:lpstr>KPI Metrics Architecture Data Flow</vt:lpstr>
      <vt:lpstr>KPI Metrics Architecture Overview</vt:lpstr>
      <vt:lpstr>Issues and Solutions</vt:lpstr>
      <vt:lpstr>Partition Strategy</vt:lpstr>
      <vt:lpstr>Metrics Collection Benefits</vt:lpstr>
      <vt:lpstr>KPI Metrics Data Transfer Logic</vt:lpstr>
      <vt:lpstr>KPI Metrics Data Transfer Logic (cont.)</vt:lpstr>
      <vt:lpstr>KPI Metrics Database Tables</vt:lpstr>
      <vt:lpstr>Metrics and Metadata Database Tables</vt:lpstr>
      <vt:lpstr>KPImetrics “Metrics” Table Relationships</vt:lpstr>
      <vt:lpstr>KPImetrics “Supporting” Table Relationships</vt:lpstr>
      <vt:lpstr>Metrics Partitioning Strategy (w/leap year)</vt:lpstr>
      <vt:lpstr>Metrics Partitioning Strategy (w/no leap year)</vt:lpstr>
      <vt:lpstr>KPImetrics “Metadata” Table Relationships</vt:lpstr>
      <vt:lpstr>Metadata Partitioning Strategy (w/leap year)</vt:lpstr>
      <vt:lpstr>Metadata Partitioning Strategy (w/no leap year)</vt:lpstr>
      <vt:lpstr>PowerPoint Presentation</vt:lpstr>
    </vt:vector>
  </TitlesOfParts>
  <Company>TIBCO Software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C. Brown</dc:creator>
  <cp:lastModifiedBy>Mike Tinius</cp:lastModifiedBy>
  <cp:revision>121</cp:revision>
  <dcterms:created xsi:type="dcterms:W3CDTF">2015-09-09T19:27:25Z</dcterms:created>
  <dcterms:modified xsi:type="dcterms:W3CDTF">2022-05-25T16:35:39Z</dcterms:modified>
</cp:coreProperties>
</file>