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22"/>
  </p:notesMasterIdLst>
  <p:handoutMasterIdLst>
    <p:handoutMasterId r:id="rId23"/>
  </p:handoutMasterIdLst>
  <p:sldIdLst>
    <p:sldId id="294" r:id="rId3"/>
    <p:sldId id="298" r:id="rId4"/>
    <p:sldId id="375" r:id="rId5"/>
    <p:sldId id="361" r:id="rId6"/>
    <p:sldId id="362" r:id="rId7"/>
    <p:sldId id="370" r:id="rId8"/>
    <p:sldId id="380" r:id="rId9"/>
    <p:sldId id="373" r:id="rId10"/>
    <p:sldId id="371" r:id="rId11"/>
    <p:sldId id="381" r:id="rId12"/>
    <p:sldId id="382" r:id="rId13"/>
    <p:sldId id="383" r:id="rId14"/>
    <p:sldId id="385" r:id="rId15"/>
    <p:sldId id="386" r:id="rId16"/>
    <p:sldId id="388" r:id="rId17"/>
    <p:sldId id="387" r:id="rId18"/>
    <p:sldId id="384" r:id="rId19"/>
    <p:sldId id="389" r:id="rId20"/>
    <p:sldId id="268" r:id="rId21"/>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1702CF-20C7-D44B-84A2-765845B21C3C}">
          <p14:sldIdLst>
            <p14:sldId id="294"/>
            <p14:sldId id="298"/>
            <p14:sldId id="375"/>
            <p14:sldId id="361"/>
            <p14:sldId id="362"/>
            <p14:sldId id="370"/>
            <p14:sldId id="380"/>
            <p14:sldId id="373"/>
            <p14:sldId id="371"/>
            <p14:sldId id="381"/>
            <p14:sldId id="382"/>
            <p14:sldId id="383"/>
            <p14:sldId id="385"/>
            <p14:sldId id="386"/>
            <p14:sldId id="388"/>
            <p14:sldId id="387"/>
            <p14:sldId id="384"/>
            <p14:sldId id="389"/>
            <p14:sldId id="26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30" autoAdjust="0"/>
    <p:restoredTop sz="92093"/>
  </p:normalViewPr>
  <p:slideViewPr>
    <p:cSldViewPr snapToGrid="0" snapToObjects="1">
      <p:cViewPr varScale="1">
        <p:scale>
          <a:sx n="176" d="100"/>
          <a:sy n="176" d="100"/>
        </p:scale>
        <p:origin x="200" y="33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a:solidFill>
                <a:schemeClr val="tx1"/>
              </a:solidFill>
            </a:rPr>
            <a:t>KPI Metrics Use Case</a:t>
          </a: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endParaRPr lang="en-US" dirty="0">
            <a:solidFill>
              <a:srgbClr val="000000"/>
            </a:solidFill>
          </a:endParaRP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endParaRPr lang="en-US" dirty="0">
            <a:solidFill>
              <a:srgbClr val="000000"/>
            </a:solidFill>
          </a:endParaRP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a:solidFill>
                <a:srgbClr val="000000"/>
              </a:solidFill>
            </a:rPr>
            <a:t>Out-of-the-Box Metrics Architecture</a:t>
          </a: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a:solidFill>
                <a:srgbClr val="000000"/>
              </a:solidFill>
            </a:rPr>
            <a:t>KPI Metrics Architecture</a:t>
          </a: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89BE7707-6F8F-FA44-A7A5-F4448B737CA8}" srcId="{E5C05183-796F-3443-B148-2CADE8C9E234}" destId="{A60387BF-17B5-124A-A80D-EFB63F3AC250}" srcOrd="2" destOrd="0" parTransId="{555AE5BE-EB6B-4244-B474-707F635546E9}" sibTransId="{69E11C75-CE6E-CB4E-9B98-75677BA86D04}"/>
    <dgm:cxn modelId="{AD48E61D-7BE3-420D-837D-217B5C8C77FA}" type="presOf" srcId="{A60387BF-17B5-124A-A80D-EFB63F3AC250}" destId="{98F4CFC7-7BEA-FE46-A331-BF8F6E6B0421}" srcOrd="0" destOrd="0" presId="urn:microsoft.com/office/officeart/2008/layout/VerticalCurvedList"/>
    <dgm:cxn modelId="{2EEB192D-13D8-4C64-B664-1D9C2EEA7B8A}" type="presOf" srcId="{E5C05183-796F-3443-B148-2CADE8C9E234}" destId="{54CAAC5A-771E-5349-A6B6-9FF2B34CD54A}" srcOrd="0" destOrd="0" presId="urn:microsoft.com/office/officeart/2008/layout/VerticalCurvedList"/>
    <dgm:cxn modelId="{5A0CBD3E-991C-4A38-822B-E1FD3D240789}" type="presOf" srcId="{97C8DC37-019F-0846-ABC8-EDD60349DCD4}" destId="{7DBDE9A0-A855-484C-A83F-45E2C9CDA0C0}" srcOrd="0" destOrd="0" presId="urn:microsoft.com/office/officeart/2008/layout/VerticalCurvedList"/>
    <dgm:cxn modelId="{2A27635A-2761-4318-8A5F-830359D73E2F}" type="presOf" srcId="{07E48B1B-FCF6-5D4C-8D74-9E6C250444AD}" destId="{DD5306A3-214A-3944-AA8A-EEF86C55D5E4}"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D977BA67-0E8C-422C-A579-1EE58F270977}" type="presOf" srcId="{DDFD47D8-9B4E-C04B-99EB-E4E74B63977B}" destId="{A30C572E-9A46-1D4C-A814-592184153672}"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29DB1C84-7500-4246-A24E-3320BF46B493}" srcId="{E5C05183-796F-3443-B148-2CADE8C9E234}" destId="{5F1B0AD9-51A4-6544-AA54-71FD5944F9C0}" srcOrd="1" destOrd="0" parTransId="{D4347956-65A5-CB40-AEA9-58C056C8FDE6}" sibTransId="{E70540FB-D55B-184F-8A07-D69B52E5D95B}"/>
    <dgm:cxn modelId="{AC708A9A-5280-4218-84C2-82E6A98E4DBF}" type="presOf" srcId="{5F1B0AD9-51A4-6544-AA54-71FD5944F9C0}" destId="{F4C71EE0-3A46-4548-812E-2F571273D5FC}" srcOrd="0" destOrd="0" presId="urn:microsoft.com/office/officeart/2008/layout/VerticalCurvedList"/>
    <dgm:cxn modelId="{ED8B8DA4-32CE-834F-97F9-7E2C7487A4FB}" srcId="{E5C05183-796F-3443-B148-2CADE8C9E234}" destId="{DDFD47D8-9B4E-C04B-99EB-E4E74B63977B}" srcOrd="3" destOrd="0" parTransId="{A2ADCA50-C19E-2543-B002-959E4E529DDB}" sibTransId="{A75FAA2B-CCC3-BE49-AA28-24924EF2BAE5}"/>
    <dgm:cxn modelId="{EA5C23AE-9FEC-9949-AE39-8EFA2E7D7541}" srcId="{E5C05183-796F-3443-B148-2CADE8C9E234}" destId="{D6549FBA-FB21-E44A-AFBC-DCBF127723DF}" srcOrd="0" destOrd="0" parTransId="{0F437FB7-52B4-814E-B5C0-BB962CE5CBC2}" sibTransId="{46D5BB11-B473-1F41-82DB-3C19C67FF9F6}"/>
    <dgm:cxn modelId="{434B40C7-64C3-BE43-926A-E149F681363A}" srcId="{E5C05183-796F-3443-B148-2CADE8C9E234}" destId="{97C8DC37-019F-0846-ABC8-EDD60349DCD4}" srcOrd="6" destOrd="0" parTransId="{6D389E17-A01E-9344-BD72-4874F0F38B4E}" sibTransId="{51FB95A0-9664-6945-B79E-84D1595502B9}"/>
    <dgm:cxn modelId="{9378C7CD-0591-4D17-9853-334DF224A783}" type="presOf" srcId="{D6549FBA-FB21-E44A-AFBC-DCBF127723DF}" destId="{4744E9A9-5AF5-2449-B836-A3FDE3699B65}"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4F273CEF-0B4C-445B-B4E6-D1B54F986F55}" type="presOf" srcId="{57B06D76-A3BC-3C4A-9DE8-743721A5CC05}" destId="{9E68B60F-41DA-BA4D-9B31-6FD3ADC7E13F}" srcOrd="0" destOrd="0" presId="urn:microsoft.com/office/officeart/2008/layout/VerticalCurvedList"/>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KPI Metrics Use Case</a:t>
          </a: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Out-of-the-Box Metrics Architecture</a:t>
          </a: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KPI Metrics Architecture</a:t>
          </a: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8/17/18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10</a:t>
            </a:fld>
            <a:endParaRPr lang="en-US" dirty="0"/>
          </a:p>
        </p:txBody>
      </p:sp>
    </p:spTree>
    <p:extLst>
      <p:ext uri="{BB962C8B-B14F-4D97-AF65-F5344CB8AC3E}">
        <p14:creationId xmlns:p14="http://schemas.microsoft.com/office/powerpoint/2010/main" val="880054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11</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11758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12</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147091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13</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853997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14</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451311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15</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888249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16</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857634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17</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614179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18</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r>
              <a:rPr lang="en-US" dirty="0">
                <a:latin typeface="Arial" charset="0"/>
              </a:rPr>
              <a:t>Staging tables are used to perform all of the necessary insert/update/delete operations for the three collection tables prior to inserting into the data mart history tables.   This should be faster since the collection and staging tables should have a lot smaller data set than the history tables.   It is also more efficient to perform simple inserts into the history table once all of the data is prepared in the staging tables.</a:t>
            </a:r>
          </a:p>
        </p:txBody>
      </p:sp>
    </p:spTree>
    <p:extLst>
      <p:ext uri="{BB962C8B-B14F-4D97-AF65-F5344CB8AC3E}">
        <p14:creationId xmlns:p14="http://schemas.microsoft.com/office/powerpoint/2010/main" val="146217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3</a:t>
            </a:fld>
            <a:endParaRPr lang="en-US" dirty="0"/>
          </a:p>
        </p:txBody>
      </p:sp>
    </p:spTree>
    <p:extLst>
      <p:ext uri="{BB962C8B-B14F-4D97-AF65-F5344CB8AC3E}">
        <p14:creationId xmlns:p14="http://schemas.microsoft.com/office/powerpoint/2010/main" val="460173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527922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5</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87149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12354912-4FF2-43D6-A84C-8297F780D0F2}" type="slidenum">
              <a:rPr lang="en-US" sz="1200" smtClean="0">
                <a:solidFill>
                  <a:schemeClr val="tx1"/>
                </a:solidFill>
              </a:rPr>
              <a:pPr eaLnBrk="1" hangingPunct="1"/>
              <a:t>6</a:t>
            </a:fld>
            <a:endParaRPr lang="en-US" sz="1200">
              <a:solidFill>
                <a:schemeClr val="tx1"/>
              </a:solidFill>
            </a:endParaRPr>
          </a:p>
        </p:txBody>
      </p:sp>
      <p:sp>
        <p:nvSpPr>
          <p:cNvPr id="61443" name="Rectangle 2"/>
          <p:cNvSpPr>
            <a:spLocks noGrp="1" noRot="1" noChangeAspect="1" noChangeArrowheads="1" noTextEdit="1"/>
          </p:cNvSpPr>
          <p:nvPr>
            <p:ph type="sldImg"/>
          </p:nvPr>
        </p:nvSpPr>
        <p:spPr>
          <a:xfrm>
            <a:off x="381000" y="385763"/>
            <a:ext cx="6096000" cy="3429000"/>
          </a:xfrm>
          <a:ln/>
        </p:spPr>
      </p:sp>
      <p:sp>
        <p:nvSpPr>
          <p:cNvPr id="61444"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06898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7</a:t>
            </a:fld>
            <a:endParaRPr lang="en-US" dirty="0"/>
          </a:p>
        </p:txBody>
      </p:sp>
    </p:spTree>
    <p:extLst>
      <p:ext uri="{BB962C8B-B14F-4D97-AF65-F5344CB8AC3E}">
        <p14:creationId xmlns:p14="http://schemas.microsoft.com/office/powerpoint/2010/main" val="1498064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8</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048651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9</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5521994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a:t>Click to edit title</a:t>
            </a:r>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a:t>Click to edit title</a:t>
            </a:r>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1795240467"/>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36551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33617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a:solidFill>
                  <a:schemeClr val="tx2"/>
                </a:solidFill>
                <a:latin typeface="Arial Black"/>
                <a:cs typeface="Arial Black"/>
              </a:rPr>
              <a:t>Thank You!</a:t>
            </a:r>
          </a:p>
        </p:txBody>
      </p:sp>
    </p:spTree>
    <p:extLst>
      <p:ext uri="{BB962C8B-B14F-4D97-AF65-F5344CB8AC3E}">
        <p14:creationId xmlns:p14="http://schemas.microsoft.com/office/powerpoint/2010/main" val="1057038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701" y="324161"/>
            <a:ext cx="8580924" cy="628650"/>
          </a:xfrm>
          <a:prstGeom prst="rect">
            <a:avLst/>
          </a:prstGeom>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p:cNvPicPr>
            <a:picLocks noChangeAspect="1"/>
          </p:cNvPicPr>
          <p:nvPr userDrawn="1"/>
        </p:nvPicPr>
        <p:blipFill>
          <a:blip r:embed="rId2"/>
          <a:stretch>
            <a:fillRect/>
          </a:stretch>
        </p:blipFill>
        <p:spPr>
          <a:xfrm>
            <a:off x="-41524" y="0"/>
            <a:ext cx="9217171"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6" name="Straight Connector 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92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CONFIDENTIALITY</a:t>
            </a: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DISCLAIMER</a:t>
            </a: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8/17/18</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 id="2147483768"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 id="2147483766" r:id="rId12"/>
  </p:sldLayoutIdLst>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198146"/>
          </a:xfrm>
          <a:prstGeom prst="rect">
            <a:avLst/>
          </a:prstGeom>
        </p:spPr>
        <p:txBody>
          <a:bodyPr>
            <a:noAutofit/>
          </a:bodyPr>
          <a:lstStyle/>
          <a:p>
            <a:r>
              <a:rPr lang="en-US" sz="2200" dirty="0"/>
              <a:t>Data Virtualization</a:t>
            </a:r>
          </a:p>
          <a:p>
            <a:endParaRPr lang="en-US" sz="2200" dirty="0"/>
          </a:p>
          <a:p>
            <a:r>
              <a:rPr lang="en-US" sz="2200" dirty="0"/>
              <a:t>KPI Metrics Overview</a:t>
            </a:r>
          </a:p>
        </p:txBody>
      </p:sp>
      <p:sp>
        <p:nvSpPr>
          <p:cNvPr id="15" name="Text Placeholder 14"/>
          <p:cNvSpPr>
            <a:spLocks noGrp="1"/>
          </p:cNvSpPr>
          <p:nvPr>
            <p:ph type="body" sz="quarter" idx="11"/>
          </p:nvPr>
        </p:nvSpPr>
        <p:spPr>
          <a:xfrm>
            <a:off x="478927" y="4013074"/>
            <a:ext cx="3756025" cy="469900"/>
          </a:xfrm>
          <a:prstGeom prst="rect">
            <a:avLst/>
          </a:prstGeom>
        </p:spPr>
        <p:txBody>
          <a:bodyPr>
            <a:normAutofit fontScale="77500" lnSpcReduction="20000"/>
          </a:bodyPr>
          <a:lstStyle/>
          <a:p>
            <a:r>
              <a:rPr lang="en-US" dirty="0"/>
              <a:t>Presenter</a:t>
            </a:r>
          </a:p>
          <a:p>
            <a:r>
              <a:rPr lang="en-US" dirty="0"/>
              <a:t>Title</a:t>
            </a:r>
          </a:p>
        </p:txBody>
      </p:sp>
      <p:sp>
        <p:nvSpPr>
          <p:cNvPr id="16" name="Footer Placeholder 15"/>
          <p:cNvSpPr>
            <a:spLocks noGrp="1"/>
          </p:cNvSpPr>
          <p:nvPr>
            <p:ph type="ftr" sz="quarter" idx="3"/>
          </p:nvPr>
        </p:nvSpPr>
        <p:spPr/>
        <p:txBody>
          <a:bodyPr/>
          <a:lstStyle/>
          <a:p>
            <a:r>
              <a:rPr lang="en-US" dirty="0">
                <a:solidFill>
                  <a:srgbClr val="DCDDDE"/>
                </a:solidFill>
              </a:rPr>
              <a:t>© Copyright 2000-2017 TIBCO Software Inc.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530" y="734012"/>
            <a:ext cx="5029199" cy="3770151"/>
          </a:xfrm>
          <a:prstGeom prst="rect">
            <a:avLst/>
          </a:prstGeom>
        </p:spPr>
      </p:pic>
    </p:spTree>
    <p:extLst>
      <p:ext uri="{BB962C8B-B14F-4D97-AF65-F5344CB8AC3E}">
        <p14:creationId xmlns:p14="http://schemas.microsoft.com/office/powerpoint/2010/main" val="245284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KPI Metrics Architecture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135142012"/>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Architecture Data Flow</a:t>
            </a:r>
            <a:endParaRPr lang="en-US" sz="1275" dirty="0">
              <a:solidFill>
                <a:schemeClr val="bg1"/>
              </a:solidFill>
            </a:endParaRPr>
          </a:p>
        </p:txBody>
      </p:sp>
      <p:sp>
        <p:nvSpPr>
          <p:cNvPr id="65" name="Footer Placeholder 3"/>
          <p:cNvSpPr txBox="1">
            <a:spLocks/>
          </p:cNvSpPr>
          <p:nvPr/>
        </p:nvSpPr>
        <p:spPr>
          <a:xfrm>
            <a:off x="2953401" y="4928365"/>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2" name="TextBox 1"/>
          <p:cNvSpPr txBox="1"/>
          <p:nvPr/>
        </p:nvSpPr>
        <p:spPr>
          <a:xfrm>
            <a:off x="722874" y="1081352"/>
            <a:ext cx="1141414" cy="584775"/>
          </a:xfrm>
          <a:prstGeom prst="rect">
            <a:avLst/>
          </a:prstGeom>
          <a:noFill/>
        </p:spPr>
        <p:txBody>
          <a:bodyPr wrap="square" rtlCol="0">
            <a:spAutoFit/>
          </a:bodyPr>
          <a:lstStyle/>
          <a:p>
            <a:r>
              <a:rPr lang="en-US" u="sng" dirty="0"/>
              <a:t>Collection Tables</a:t>
            </a:r>
          </a:p>
        </p:txBody>
      </p:sp>
      <p:grpSp>
        <p:nvGrpSpPr>
          <p:cNvPr id="104" name="Group 103"/>
          <p:cNvGrpSpPr/>
          <p:nvPr/>
        </p:nvGrpSpPr>
        <p:grpSpPr>
          <a:xfrm>
            <a:off x="1743474" y="1084193"/>
            <a:ext cx="2119280" cy="688573"/>
            <a:chOff x="205948" y="1266367"/>
            <a:chExt cx="3468130" cy="1053845"/>
          </a:xfrm>
        </p:grpSpPr>
        <p:sp>
          <p:nvSpPr>
            <p:cNvPr id="105" name="Rectangle 104"/>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6" name="Rectangle 105"/>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7" name="Rectangle 106"/>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8" name="TextBox 107"/>
            <p:cNvSpPr txBox="1"/>
            <p:nvPr/>
          </p:nvSpPr>
          <p:spPr>
            <a:xfrm>
              <a:off x="416014" y="1266367"/>
              <a:ext cx="3258064" cy="310034"/>
            </a:xfrm>
            <a:prstGeom prst="rect">
              <a:avLst/>
            </a:prstGeom>
            <a:noFill/>
          </p:spPr>
          <p:txBody>
            <a:bodyPr wrap="square" rtlCol="0">
              <a:spAutoFit/>
            </a:bodyPr>
            <a:lstStyle/>
            <a:p>
              <a:r>
                <a:rPr lang="en-US" sz="1000" dirty="0"/>
                <a:t>metrics_requests</a:t>
              </a:r>
            </a:p>
          </p:txBody>
        </p:sp>
        <p:sp>
          <p:nvSpPr>
            <p:cNvPr id="109" name="TextBox 108"/>
            <p:cNvSpPr txBox="1"/>
            <p:nvPr/>
          </p:nvSpPr>
          <p:spPr>
            <a:xfrm>
              <a:off x="403656" y="1616857"/>
              <a:ext cx="3258064" cy="310034"/>
            </a:xfrm>
            <a:prstGeom prst="rect">
              <a:avLst/>
            </a:prstGeom>
            <a:noFill/>
          </p:spPr>
          <p:txBody>
            <a:bodyPr wrap="square" rtlCol="0">
              <a:spAutoFit/>
            </a:bodyPr>
            <a:lstStyle/>
            <a:p>
              <a:r>
                <a:rPr lang="en-US" sz="1000" dirty="0"/>
                <a:t>metrics_resources_usage</a:t>
              </a:r>
            </a:p>
          </p:txBody>
        </p:sp>
        <p:sp>
          <p:nvSpPr>
            <p:cNvPr id="110" name="TextBox 109"/>
            <p:cNvSpPr txBox="1"/>
            <p:nvPr/>
          </p:nvSpPr>
          <p:spPr>
            <a:xfrm>
              <a:off x="403656" y="2010178"/>
              <a:ext cx="3258064" cy="310034"/>
            </a:xfrm>
            <a:prstGeom prst="rect">
              <a:avLst/>
            </a:prstGeom>
            <a:noFill/>
          </p:spPr>
          <p:txBody>
            <a:bodyPr wrap="square" rtlCol="0">
              <a:spAutoFit/>
            </a:bodyPr>
            <a:lstStyle/>
            <a:p>
              <a:r>
                <a:rPr lang="en-US" sz="1000" dirty="0"/>
                <a:t>metrics_sessions</a:t>
              </a:r>
            </a:p>
          </p:txBody>
        </p:sp>
      </p:grpSp>
      <p:sp>
        <p:nvSpPr>
          <p:cNvPr id="178" name="TextBox 177"/>
          <p:cNvSpPr txBox="1"/>
          <p:nvPr/>
        </p:nvSpPr>
        <p:spPr>
          <a:xfrm>
            <a:off x="6739953" y="1058617"/>
            <a:ext cx="1141414" cy="584775"/>
          </a:xfrm>
          <a:prstGeom prst="rect">
            <a:avLst/>
          </a:prstGeom>
          <a:noFill/>
        </p:spPr>
        <p:txBody>
          <a:bodyPr wrap="square" rtlCol="0">
            <a:spAutoFit/>
          </a:bodyPr>
          <a:lstStyle/>
          <a:p>
            <a:r>
              <a:rPr lang="en-US" u="sng"/>
              <a:t>History Tables</a:t>
            </a:r>
            <a:endParaRPr lang="en-US" u="sng" dirty="0"/>
          </a:p>
        </p:txBody>
      </p:sp>
      <p:grpSp>
        <p:nvGrpSpPr>
          <p:cNvPr id="179" name="Group 178"/>
          <p:cNvGrpSpPr/>
          <p:nvPr/>
        </p:nvGrpSpPr>
        <p:grpSpPr>
          <a:xfrm>
            <a:off x="4789361" y="1056880"/>
            <a:ext cx="2119280" cy="732221"/>
            <a:chOff x="205948" y="1266367"/>
            <a:chExt cx="3468130" cy="1120648"/>
          </a:xfrm>
        </p:grpSpPr>
        <p:sp>
          <p:nvSpPr>
            <p:cNvPr id="180" name="Rectangle 179"/>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1" name="Rectangle 180"/>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2" name="Rectangle 181"/>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3" name="TextBox 182"/>
            <p:cNvSpPr txBox="1"/>
            <p:nvPr/>
          </p:nvSpPr>
          <p:spPr>
            <a:xfrm>
              <a:off x="416015" y="1266367"/>
              <a:ext cx="3258063" cy="376836"/>
            </a:xfrm>
            <a:prstGeom prst="rect">
              <a:avLst/>
            </a:prstGeom>
            <a:noFill/>
          </p:spPr>
          <p:txBody>
            <a:bodyPr wrap="square" rtlCol="0">
              <a:spAutoFit/>
            </a:bodyPr>
            <a:lstStyle/>
            <a:p>
              <a:r>
                <a:rPr lang="en-US" sz="1000" dirty="0"/>
                <a:t>metrics_requests_hist</a:t>
              </a:r>
            </a:p>
          </p:txBody>
        </p:sp>
        <p:sp>
          <p:nvSpPr>
            <p:cNvPr id="184" name="TextBox 183"/>
            <p:cNvSpPr txBox="1"/>
            <p:nvPr/>
          </p:nvSpPr>
          <p:spPr>
            <a:xfrm>
              <a:off x="403656" y="1616857"/>
              <a:ext cx="3258063" cy="376836"/>
            </a:xfrm>
            <a:prstGeom prst="rect">
              <a:avLst/>
            </a:prstGeom>
            <a:noFill/>
          </p:spPr>
          <p:txBody>
            <a:bodyPr wrap="square" rtlCol="0">
              <a:spAutoFit/>
            </a:bodyPr>
            <a:lstStyle/>
            <a:p>
              <a:r>
                <a:rPr lang="en-US" sz="1000" dirty="0"/>
                <a:t>metrics_resources_usage_hist</a:t>
              </a:r>
            </a:p>
          </p:txBody>
        </p:sp>
        <p:sp>
          <p:nvSpPr>
            <p:cNvPr id="198" name="TextBox 197"/>
            <p:cNvSpPr txBox="1"/>
            <p:nvPr/>
          </p:nvSpPr>
          <p:spPr>
            <a:xfrm>
              <a:off x="403656" y="2010179"/>
              <a:ext cx="3258063" cy="376836"/>
            </a:xfrm>
            <a:prstGeom prst="rect">
              <a:avLst/>
            </a:prstGeom>
            <a:noFill/>
          </p:spPr>
          <p:txBody>
            <a:bodyPr wrap="square" rtlCol="0">
              <a:spAutoFit/>
            </a:bodyPr>
            <a:lstStyle/>
            <a:p>
              <a:r>
                <a:rPr lang="en-US" sz="1000" dirty="0"/>
                <a:t>metrics_sessions_hist</a:t>
              </a:r>
            </a:p>
          </p:txBody>
        </p:sp>
      </p:grpSp>
      <p:cxnSp>
        <p:nvCxnSpPr>
          <p:cNvPr id="199" name="Straight Arrow Connector 198"/>
          <p:cNvCxnSpPr/>
          <p:nvPr/>
        </p:nvCxnSpPr>
        <p:spPr>
          <a:xfrm>
            <a:off x="3059676" y="1230832"/>
            <a:ext cx="1667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a:off x="2997911" y="1689880"/>
            <a:ext cx="17296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a:off x="3427642" y="1452872"/>
            <a:ext cx="1299954" cy="3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rot="16200000">
            <a:off x="3870306" y="1178634"/>
            <a:ext cx="327214" cy="327214"/>
          </a:xfrm>
          <a:prstGeom prst="rect">
            <a:avLst/>
          </a:prstGeom>
        </p:spPr>
      </p:pic>
      <p:sp>
        <p:nvSpPr>
          <p:cNvPr id="202" name="Rectangle 3"/>
          <p:cNvSpPr txBox="1">
            <a:spLocks/>
          </p:cNvSpPr>
          <p:nvPr/>
        </p:nvSpPr>
        <p:spPr>
          <a:xfrm>
            <a:off x="445555" y="1906330"/>
            <a:ext cx="8336459" cy="2971802"/>
          </a:xfrm>
          <a:prstGeom prst="rect">
            <a:avLst/>
          </a:prstGeom>
        </p:spPr>
        <p:txBody>
          <a:bodyPr vert="horz" lIns="91440" tIns="45720" rIns="91440" bIns="45720" rtlCol="0">
            <a:noAutofit/>
          </a:bodyPr>
          <a:lst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8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a:lstStyle>
          <a:p>
            <a:pPr>
              <a:lnSpc>
                <a:spcPct val="120000"/>
              </a:lnSpc>
              <a:spcBef>
                <a:spcPct val="0"/>
              </a:spcBef>
              <a:buClr>
                <a:srgbClr val="0070C0"/>
              </a:buClr>
            </a:pPr>
            <a:r>
              <a:rPr lang="en-US" sz="2000" dirty="0">
                <a:solidFill>
                  <a:srgbClr val="043764"/>
                </a:solidFill>
              </a:rPr>
              <a:t>Data flows from collection tables to data mart history tables</a:t>
            </a:r>
          </a:p>
          <a:p>
            <a:pPr lvl="1">
              <a:lnSpc>
                <a:spcPct val="120000"/>
              </a:lnSpc>
              <a:spcBef>
                <a:spcPct val="0"/>
              </a:spcBef>
              <a:buClr>
                <a:srgbClr val="0070C0"/>
              </a:buClr>
              <a:buFont typeface="Courier New" charset="0"/>
              <a:buChar char="o"/>
            </a:pPr>
            <a:r>
              <a:rPr lang="en-US" sz="1600" dirty="0">
                <a:solidFill>
                  <a:srgbClr val="043764"/>
                </a:solidFill>
              </a:rPr>
              <a:t>Filters are applied on metrics_resources_usage based on the following:</a:t>
            </a:r>
          </a:p>
          <a:p>
            <a:pPr lvl="2">
              <a:lnSpc>
                <a:spcPct val="120000"/>
              </a:lnSpc>
              <a:spcBef>
                <a:spcPct val="0"/>
              </a:spcBef>
              <a:buClr>
                <a:srgbClr val="0070C0"/>
              </a:buClr>
            </a:pPr>
            <a:r>
              <a:rPr lang="en-US" sz="1600" dirty="0">
                <a:solidFill>
                  <a:srgbClr val="043764"/>
                </a:solidFill>
              </a:rPr>
              <a:t>(user, domain, </a:t>
            </a:r>
            <a:r>
              <a:rPr lang="en-US" sz="1600" dirty="0" err="1">
                <a:solidFill>
                  <a:srgbClr val="043764"/>
                </a:solidFill>
              </a:rPr>
              <a:t>resourcekind</a:t>
            </a:r>
            <a:r>
              <a:rPr lang="en-US" sz="1600" dirty="0">
                <a:solidFill>
                  <a:srgbClr val="043764"/>
                </a:solidFill>
              </a:rPr>
              <a:t>=[</a:t>
            </a:r>
            <a:r>
              <a:rPr lang="en-US" sz="1600" dirty="0" err="1">
                <a:solidFill>
                  <a:srgbClr val="043764"/>
                </a:solidFill>
              </a:rPr>
              <a:t>system|user</a:t>
            </a:r>
            <a:r>
              <a:rPr lang="en-US" sz="1600" dirty="0">
                <a:solidFill>
                  <a:srgbClr val="043764"/>
                </a:solidFill>
              </a:rPr>
              <a:t> defined])</a:t>
            </a:r>
          </a:p>
          <a:p>
            <a:pPr lvl="1">
              <a:lnSpc>
                <a:spcPct val="120000"/>
              </a:lnSpc>
              <a:spcBef>
                <a:spcPct val="0"/>
              </a:spcBef>
              <a:buClr>
                <a:srgbClr val="0070C0"/>
              </a:buClr>
              <a:buFont typeface="Courier New" charset="0"/>
              <a:buChar char="o"/>
            </a:pPr>
            <a:r>
              <a:rPr lang="en-US" sz="1600" dirty="0">
                <a:solidFill>
                  <a:srgbClr val="043764"/>
                </a:solidFill>
              </a:rPr>
              <a:t>Example filters:						</a:t>
            </a:r>
            <a:r>
              <a:rPr lang="en-US" sz="1600" b="1" dirty="0">
                <a:solidFill>
                  <a:srgbClr val="043764"/>
                </a:solidFill>
              </a:rPr>
              <a:t>user/domain/</a:t>
            </a:r>
            <a:r>
              <a:rPr lang="en-US" sz="1600" b="1" dirty="0" err="1">
                <a:solidFill>
                  <a:srgbClr val="043764"/>
                </a:solidFill>
              </a:rPr>
              <a:t>resourcekind</a:t>
            </a:r>
            <a:endParaRPr lang="en-US" sz="1600" b="1" dirty="0">
              <a:solidFill>
                <a:srgbClr val="043764"/>
              </a:solidFill>
            </a:endParaRPr>
          </a:p>
          <a:p>
            <a:pPr lvl="2">
              <a:lnSpc>
                <a:spcPct val="120000"/>
              </a:lnSpc>
              <a:spcBef>
                <a:spcPct val="0"/>
              </a:spcBef>
              <a:buClr>
                <a:srgbClr val="0070C0"/>
              </a:buClr>
            </a:pPr>
            <a:r>
              <a:rPr lang="en-US" sz="1600" dirty="0">
                <a:solidFill>
                  <a:srgbClr val="043764"/>
                </a:solidFill>
              </a:rPr>
              <a:t>Internal records filtered out:			admin/composite/system</a:t>
            </a:r>
          </a:p>
          <a:p>
            <a:pPr lvl="2">
              <a:lnSpc>
                <a:spcPct val="120000"/>
              </a:lnSpc>
              <a:spcBef>
                <a:spcPct val="0"/>
              </a:spcBef>
              <a:buClr>
                <a:srgbClr val="0070C0"/>
              </a:buClr>
            </a:pPr>
            <a:r>
              <a:rPr lang="en-US" sz="1600" dirty="0">
                <a:solidFill>
                  <a:srgbClr val="043764"/>
                </a:solidFill>
              </a:rPr>
              <a:t>Metrics records filtered out: 			</a:t>
            </a:r>
            <a:r>
              <a:rPr lang="en-US" sz="1600" dirty="0" err="1">
                <a:solidFill>
                  <a:srgbClr val="043764"/>
                </a:solidFill>
              </a:rPr>
              <a:t>metrics_app_id</a:t>
            </a:r>
            <a:r>
              <a:rPr lang="en-US" sz="1600" dirty="0">
                <a:solidFill>
                  <a:srgbClr val="043764"/>
                </a:solidFill>
              </a:rPr>
              <a:t>/composite/system</a:t>
            </a:r>
          </a:p>
          <a:p>
            <a:pPr lvl="2">
              <a:lnSpc>
                <a:spcPct val="120000"/>
              </a:lnSpc>
              <a:spcBef>
                <a:spcPct val="0"/>
              </a:spcBef>
              <a:buClr>
                <a:srgbClr val="0070C0"/>
              </a:buClr>
            </a:pPr>
            <a:r>
              <a:rPr lang="en-US" sz="1600" dirty="0">
                <a:solidFill>
                  <a:srgbClr val="043764"/>
                </a:solidFill>
              </a:rPr>
              <a:t>Deployment records filtered out:		</a:t>
            </a:r>
            <a:r>
              <a:rPr lang="en-US" sz="1600" dirty="0" err="1">
                <a:solidFill>
                  <a:srgbClr val="043764"/>
                </a:solidFill>
              </a:rPr>
              <a:t>dv_deploy_id</a:t>
            </a:r>
            <a:r>
              <a:rPr lang="en-US" sz="1600" dirty="0">
                <a:solidFill>
                  <a:srgbClr val="043764"/>
                </a:solidFill>
              </a:rPr>
              <a:t>/composite/system</a:t>
            </a:r>
          </a:p>
          <a:p>
            <a:pPr lvl="1">
              <a:lnSpc>
                <a:spcPct val="120000"/>
              </a:lnSpc>
              <a:spcBef>
                <a:spcPct val="0"/>
              </a:spcBef>
              <a:buClr>
                <a:srgbClr val="0070C0"/>
              </a:buClr>
              <a:buFont typeface="Courier New" charset="0"/>
              <a:buChar char="o"/>
            </a:pPr>
            <a:r>
              <a:rPr lang="en-US" sz="1600" dirty="0">
                <a:solidFill>
                  <a:srgbClr val="043764"/>
                </a:solidFill>
              </a:rPr>
              <a:t>Rows are filtered out of metrics_requests based on no existence in metrics_resources_usage</a:t>
            </a:r>
          </a:p>
        </p:txBody>
      </p:sp>
    </p:spTree>
    <p:extLst>
      <p:ext uri="{BB962C8B-B14F-4D97-AF65-F5344CB8AC3E}">
        <p14:creationId xmlns:p14="http://schemas.microsoft.com/office/powerpoint/2010/main" val="5942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Architecture Overview</a:t>
            </a:r>
            <a:endParaRPr lang="en-US" sz="1275" dirty="0">
              <a:solidFill>
                <a:schemeClr val="bg1"/>
              </a:solidFill>
            </a:endParaRPr>
          </a:p>
        </p:txBody>
      </p:sp>
      <p:sp>
        <p:nvSpPr>
          <p:cNvPr id="65" name="Footer Placeholder 3"/>
          <p:cNvSpPr txBox="1">
            <a:spLocks/>
          </p:cNvSpPr>
          <p:nvPr/>
        </p:nvSpPr>
        <p:spPr>
          <a:xfrm>
            <a:off x="2953401" y="4928365"/>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49" name="TextBox 48"/>
          <p:cNvSpPr txBox="1"/>
          <p:nvPr/>
        </p:nvSpPr>
        <p:spPr>
          <a:xfrm>
            <a:off x="2018233" y="3791829"/>
            <a:ext cx="1088146" cy="200055"/>
          </a:xfrm>
          <a:prstGeom prst="rect">
            <a:avLst/>
          </a:prstGeom>
          <a:noFill/>
        </p:spPr>
        <p:txBody>
          <a:bodyPr wrap="square" rtlCol="0">
            <a:spAutoFit/>
          </a:bodyPr>
          <a:lstStyle/>
          <a:p>
            <a:r>
              <a:rPr lang="en-US" sz="700" dirty="0"/>
              <a:t>Partition 1 – JAN2017</a:t>
            </a:r>
          </a:p>
        </p:txBody>
      </p:sp>
      <p:sp>
        <p:nvSpPr>
          <p:cNvPr id="50" name="TextBox 49"/>
          <p:cNvSpPr txBox="1"/>
          <p:nvPr/>
        </p:nvSpPr>
        <p:spPr>
          <a:xfrm>
            <a:off x="2023846" y="4029063"/>
            <a:ext cx="1201548" cy="200055"/>
          </a:xfrm>
          <a:prstGeom prst="rect">
            <a:avLst/>
          </a:prstGeom>
          <a:noFill/>
        </p:spPr>
        <p:txBody>
          <a:bodyPr wrap="square" rtlCol="0">
            <a:spAutoFit/>
          </a:bodyPr>
          <a:lstStyle/>
          <a:p>
            <a:r>
              <a:rPr lang="en-US" sz="700" dirty="0"/>
              <a:t>Partition 2 – FEB2017 …</a:t>
            </a:r>
          </a:p>
        </p:txBody>
      </p:sp>
      <p:sp>
        <p:nvSpPr>
          <p:cNvPr id="51" name="TextBox 50"/>
          <p:cNvSpPr txBox="1"/>
          <p:nvPr/>
        </p:nvSpPr>
        <p:spPr>
          <a:xfrm>
            <a:off x="2021520" y="4251719"/>
            <a:ext cx="1183754" cy="200055"/>
          </a:xfrm>
          <a:prstGeom prst="rect">
            <a:avLst/>
          </a:prstGeom>
          <a:noFill/>
        </p:spPr>
        <p:txBody>
          <a:bodyPr wrap="square" rtlCol="0">
            <a:spAutoFit/>
          </a:bodyPr>
          <a:lstStyle/>
          <a:p>
            <a:r>
              <a:rPr lang="en-US" sz="700" dirty="0"/>
              <a:t>Partition 4 – APR2017</a:t>
            </a:r>
          </a:p>
        </p:txBody>
      </p:sp>
      <p:sp>
        <p:nvSpPr>
          <p:cNvPr id="52" name="TextBox 51"/>
          <p:cNvSpPr txBox="1"/>
          <p:nvPr/>
        </p:nvSpPr>
        <p:spPr>
          <a:xfrm>
            <a:off x="6829389" y="3798013"/>
            <a:ext cx="1267479" cy="200055"/>
          </a:xfrm>
          <a:prstGeom prst="rect">
            <a:avLst/>
          </a:prstGeom>
          <a:noFill/>
        </p:spPr>
        <p:txBody>
          <a:bodyPr wrap="square" rtlCol="0">
            <a:spAutoFit/>
          </a:bodyPr>
          <a:lstStyle/>
          <a:p>
            <a:r>
              <a:rPr lang="en-US" sz="700" dirty="0"/>
              <a:t>Partition 1 – JAN2017</a:t>
            </a:r>
          </a:p>
        </p:txBody>
      </p:sp>
      <p:sp>
        <p:nvSpPr>
          <p:cNvPr id="53" name="TextBox 52"/>
          <p:cNvSpPr txBox="1"/>
          <p:nvPr/>
        </p:nvSpPr>
        <p:spPr>
          <a:xfrm>
            <a:off x="6829390" y="4014481"/>
            <a:ext cx="1267478" cy="200055"/>
          </a:xfrm>
          <a:prstGeom prst="rect">
            <a:avLst/>
          </a:prstGeom>
          <a:noFill/>
        </p:spPr>
        <p:txBody>
          <a:bodyPr wrap="square" rtlCol="0">
            <a:spAutoFit/>
          </a:bodyPr>
          <a:lstStyle/>
          <a:p>
            <a:r>
              <a:rPr lang="en-US" sz="700" dirty="0"/>
              <a:t>Partition 2 – FEB2017 …</a:t>
            </a:r>
          </a:p>
        </p:txBody>
      </p:sp>
      <p:sp>
        <p:nvSpPr>
          <p:cNvPr id="54" name="TextBox 53"/>
          <p:cNvSpPr txBox="1"/>
          <p:nvPr/>
        </p:nvSpPr>
        <p:spPr>
          <a:xfrm>
            <a:off x="6829389" y="4252352"/>
            <a:ext cx="1267479" cy="200055"/>
          </a:xfrm>
          <a:prstGeom prst="rect">
            <a:avLst/>
          </a:prstGeom>
          <a:noFill/>
        </p:spPr>
        <p:txBody>
          <a:bodyPr wrap="square" rtlCol="0">
            <a:spAutoFit/>
          </a:bodyPr>
          <a:lstStyle/>
          <a:p>
            <a:r>
              <a:rPr lang="en-US" sz="700" dirty="0"/>
              <a:t>Partition 13 – JAN2018</a:t>
            </a:r>
          </a:p>
        </p:txBody>
      </p:sp>
      <p:sp>
        <p:nvSpPr>
          <p:cNvPr id="55" name="TextBox 54"/>
          <p:cNvSpPr txBox="1"/>
          <p:nvPr/>
        </p:nvSpPr>
        <p:spPr>
          <a:xfrm>
            <a:off x="516238" y="935712"/>
            <a:ext cx="2732582" cy="577081"/>
          </a:xfrm>
          <a:prstGeom prst="rect">
            <a:avLst/>
          </a:prstGeom>
          <a:noFill/>
          <a:ln>
            <a:solidFill>
              <a:schemeClr val="tx1"/>
            </a:solidFill>
          </a:ln>
        </p:spPr>
        <p:txBody>
          <a:bodyPr wrap="square" rtlCol="0">
            <a:spAutoFit/>
          </a:bodyPr>
          <a:lstStyle/>
          <a:p>
            <a:r>
              <a:rPr lang="en-US" sz="1050" b="1" dirty="0"/>
              <a:t>Single Node:</a:t>
            </a:r>
          </a:p>
          <a:p>
            <a:r>
              <a:rPr lang="en-US" sz="1050" b="1" dirty="0"/>
              <a:t>Lower level – 4 partitions (3 mo. + 1)</a:t>
            </a:r>
          </a:p>
          <a:p>
            <a:r>
              <a:rPr lang="en-US" sz="1050" b="1" dirty="0"/>
              <a:t>Production </a:t>
            </a:r>
            <a:r>
              <a:rPr lang="mr-IN" sz="1050" b="1" dirty="0"/>
              <a:t>–</a:t>
            </a:r>
            <a:r>
              <a:rPr lang="en-US" sz="1050" b="1" dirty="0"/>
              <a:t> 13 partitions (12 mo. + 1)</a:t>
            </a:r>
          </a:p>
        </p:txBody>
      </p:sp>
      <p:sp>
        <p:nvSpPr>
          <p:cNvPr id="56" name="TextBox 55"/>
          <p:cNvSpPr txBox="1"/>
          <p:nvPr/>
        </p:nvSpPr>
        <p:spPr>
          <a:xfrm>
            <a:off x="4248449" y="938750"/>
            <a:ext cx="3096864" cy="577081"/>
          </a:xfrm>
          <a:prstGeom prst="rect">
            <a:avLst/>
          </a:prstGeom>
          <a:noFill/>
          <a:ln>
            <a:solidFill>
              <a:schemeClr val="tx1"/>
            </a:solidFill>
          </a:ln>
        </p:spPr>
        <p:txBody>
          <a:bodyPr wrap="square" rtlCol="0">
            <a:spAutoFit/>
          </a:bodyPr>
          <a:lstStyle/>
          <a:p>
            <a:r>
              <a:rPr lang="en-US" sz="1050" b="1" dirty="0"/>
              <a:t>Cluster:</a:t>
            </a:r>
          </a:p>
          <a:p>
            <a:r>
              <a:rPr lang="en-US" sz="1050" b="1" dirty="0"/>
              <a:t>Lower level </a:t>
            </a:r>
            <a:r>
              <a:rPr lang="mr-IN" sz="1050" b="1" dirty="0"/>
              <a:t>–</a:t>
            </a:r>
            <a:r>
              <a:rPr lang="en-US" sz="1050" b="1" dirty="0"/>
              <a:t> 4 partitions (3 months + 1) and </a:t>
            </a:r>
          </a:p>
          <a:p>
            <a:r>
              <a:rPr lang="en-US" sz="1050" b="1" dirty="0"/>
              <a:t>Production </a:t>
            </a:r>
            <a:r>
              <a:rPr lang="mr-IN" sz="1050" b="1" dirty="0"/>
              <a:t>–</a:t>
            </a:r>
            <a:r>
              <a:rPr lang="en-US" sz="1050" b="1" dirty="0"/>
              <a:t> 13 partitions (12 mo. + 1)</a:t>
            </a:r>
          </a:p>
        </p:txBody>
      </p:sp>
      <p:grpSp>
        <p:nvGrpSpPr>
          <p:cNvPr id="57" name="Group 56"/>
          <p:cNvGrpSpPr/>
          <p:nvPr/>
        </p:nvGrpSpPr>
        <p:grpSpPr>
          <a:xfrm>
            <a:off x="651674" y="3406823"/>
            <a:ext cx="1404591" cy="1152066"/>
            <a:chOff x="403656" y="4782390"/>
            <a:chExt cx="1635208" cy="1538674"/>
          </a:xfrm>
        </p:grpSpPr>
        <p:grpSp>
          <p:nvGrpSpPr>
            <p:cNvPr id="58" name="Group 57"/>
            <p:cNvGrpSpPr/>
            <p:nvPr/>
          </p:nvGrpSpPr>
          <p:grpSpPr>
            <a:xfrm>
              <a:off x="403656" y="4782390"/>
              <a:ext cx="1635208" cy="1538674"/>
              <a:chOff x="403656" y="3200722"/>
              <a:chExt cx="1635208" cy="1538674"/>
            </a:xfrm>
          </p:grpSpPr>
          <p:sp>
            <p:nvSpPr>
              <p:cNvPr id="60" name="Flowchart: Magnetic Disk 1"/>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cxnSp>
            <p:nvCxnSpPr>
              <p:cNvPr id="61" name="Straight Connector 60"/>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65"/>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7" name="Rectangle 66"/>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8" name="Rectangle 67"/>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9" name="Rectangle 68"/>
              <p:cNvSpPr/>
              <p:nvPr/>
            </p:nvSpPr>
            <p:spPr bwMode="auto">
              <a:xfrm>
                <a:off x="1112110"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0" name="Rectangle 69"/>
              <p:cNvSpPr/>
              <p:nvPr/>
            </p:nvSpPr>
            <p:spPr bwMode="auto">
              <a:xfrm>
                <a:off x="1103869"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1" name="Rectangle 70"/>
              <p:cNvSpPr/>
              <p:nvPr/>
            </p:nvSpPr>
            <p:spPr bwMode="auto">
              <a:xfrm>
                <a:off x="1112110"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2" name="Rectangle 71"/>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3" name="Rectangle 72"/>
              <p:cNvSpPr/>
              <p:nvPr/>
            </p:nvSpPr>
            <p:spPr bwMode="auto">
              <a:xfrm>
                <a:off x="1539446"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4" name="Rectangle 73"/>
              <p:cNvSpPr/>
              <p:nvPr/>
            </p:nvSpPr>
            <p:spPr bwMode="auto">
              <a:xfrm>
                <a:off x="1538418"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59" name="TextBox 58"/>
            <p:cNvSpPr txBox="1"/>
            <p:nvPr/>
          </p:nvSpPr>
          <p:spPr>
            <a:xfrm>
              <a:off x="457101" y="5038489"/>
              <a:ext cx="1485221" cy="261610"/>
            </a:xfrm>
            <a:prstGeom prst="rect">
              <a:avLst/>
            </a:prstGeom>
            <a:noFill/>
          </p:spPr>
          <p:txBody>
            <a:bodyPr wrap="square" rtlCol="0">
              <a:spAutoFit/>
            </a:bodyPr>
            <a:lstStyle/>
            <a:p>
              <a:pPr algn="ctr"/>
              <a:r>
                <a:rPr lang="en-US" sz="1050" dirty="0"/>
                <a:t>Oracle 12c</a:t>
              </a:r>
            </a:p>
          </p:txBody>
        </p:sp>
      </p:grpSp>
      <p:grpSp>
        <p:nvGrpSpPr>
          <p:cNvPr id="75" name="Group 74"/>
          <p:cNvGrpSpPr/>
          <p:nvPr/>
        </p:nvGrpSpPr>
        <p:grpSpPr>
          <a:xfrm>
            <a:off x="5364883" y="3431889"/>
            <a:ext cx="1425847" cy="1149112"/>
            <a:chOff x="4596716" y="4785344"/>
            <a:chExt cx="1635208" cy="1538674"/>
          </a:xfrm>
        </p:grpSpPr>
        <p:grpSp>
          <p:nvGrpSpPr>
            <p:cNvPr id="76" name="Group 75"/>
            <p:cNvGrpSpPr/>
            <p:nvPr/>
          </p:nvGrpSpPr>
          <p:grpSpPr>
            <a:xfrm>
              <a:off x="4596716" y="4785344"/>
              <a:ext cx="1635208" cy="1538674"/>
              <a:chOff x="403656" y="3200722"/>
              <a:chExt cx="1635208" cy="1538674"/>
            </a:xfrm>
          </p:grpSpPr>
          <p:sp>
            <p:nvSpPr>
              <p:cNvPr id="78" name="Flowchart: Magnetic Disk 35"/>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cxnSp>
            <p:nvCxnSpPr>
              <p:cNvPr id="79" name="Straight Connector 78"/>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4" name="Rectangle 83"/>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5" name="Rectangle 84"/>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6" name="Rectangle 85"/>
              <p:cNvSpPr/>
              <p:nvPr/>
            </p:nvSpPr>
            <p:spPr bwMode="auto">
              <a:xfrm>
                <a:off x="1102874"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7" name="Rectangle 86"/>
              <p:cNvSpPr/>
              <p:nvPr/>
            </p:nvSpPr>
            <p:spPr bwMode="auto">
              <a:xfrm>
                <a:off x="1102874"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8" name="Rectangle 87"/>
              <p:cNvSpPr/>
              <p:nvPr/>
            </p:nvSpPr>
            <p:spPr bwMode="auto">
              <a:xfrm>
                <a:off x="1102874"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9" name="Rectangle 88"/>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90" name="Rectangle 89"/>
              <p:cNvSpPr/>
              <p:nvPr/>
            </p:nvSpPr>
            <p:spPr bwMode="auto">
              <a:xfrm>
                <a:off x="1537387"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91" name="Rectangle 90"/>
              <p:cNvSpPr/>
              <p:nvPr/>
            </p:nvSpPr>
            <p:spPr bwMode="auto">
              <a:xfrm>
                <a:off x="1537387"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77" name="TextBox 76"/>
            <p:cNvSpPr txBox="1"/>
            <p:nvPr/>
          </p:nvSpPr>
          <p:spPr>
            <a:xfrm>
              <a:off x="4649434" y="5014718"/>
              <a:ext cx="1485221" cy="261610"/>
            </a:xfrm>
            <a:prstGeom prst="rect">
              <a:avLst/>
            </a:prstGeom>
            <a:noFill/>
          </p:spPr>
          <p:txBody>
            <a:bodyPr wrap="square" rtlCol="0">
              <a:spAutoFit/>
            </a:bodyPr>
            <a:lstStyle/>
            <a:p>
              <a:pPr algn="ctr"/>
              <a:r>
                <a:rPr lang="en-US" sz="1050" dirty="0"/>
                <a:t>Oracle 12c</a:t>
              </a:r>
            </a:p>
          </p:txBody>
        </p:sp>
      </p:grpSp>
      <p:grpSp>
        <p:nvGrpSpPr>
          <p:cNvPr id="92" name="Group 91"/>
          <p:cNvGrpSpPr/>
          <p:nvPr/>
        </p:nvGrpSpPr>
        <p:grpSpPr>
          <a:xfrm>
            <a:off x="564436" y="1544114"/>
            <a:ext cx="1586876" cy="680536"/>
            <a:chOff x="381002" y="2449315"/>
            <a:chExt cx="2250988" cy="1631092"/>
          </a:xfrm>
          <a:solidFill>
            <a:srgbClr val="00B0F0"/>
          </a:solidFill>
        </p:grpSpPr>
        <p:sp>
          <p:nvSpPr>
            <p:cNvPr id="93" name="Rounded Rectangle 92"/>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i="0" u="none" strike="noStrike" cap="none" normalizeH="0" baseline="0">
                <a:ln>
                  <a:noFill/>
                </a:ln>
                <a:solidFill>
                  <a:srgbClr val="000000"/>
                </a:solidFill>
                <a:effectLst/>
                <a:latin typeface="Arial" charset="0"/>
              </a:endParaRPr>
            </a:p>
          </p:txBody>
        </p:sp>
        <p:sp>
          <p:nvSpPr>
            <p:cNvPr id="94" name="TextBox 93"/>
            <p:cNvSpPr txBox="1"/>
            <p:nvPr/>
          </p:nvSpPr>
          <p:spPr>
            <a:xfrm>
              <a:off x="490579" y="2562095"/>
              <a:ext cx="1993129" cy="832738"/>
            </a:xfrm>
            <a:prstGeom prst="rect">
              <a:avLst/>
            </a:prstGeom>
            <a:grpFill/>
          </p:spPr>
          <p:txBody>
            <a:bodyPr wrap="square" rtlCol="0">
              <a:spAutoFit/>
            </a:bodyPr>
            <a:lstStyle/>
            <a:p>
              <a:pPr algn="ctr"/>
              <a:r>
                <a:rPr lang="en-US" sz="1050" dirty="0"/>
                <a:t>Data Virtualization 7.0</a:t>
              </a:r>
            </a:p>
            <a:p>
              <a:pPr algn="ctr"/>
              <a:r>
                <a:rPr lang="en-US" sz="1050" dirty="0"/>
                <a:t>Single node</a:t>
              </a:r>
            </a:p>
          </p:txBody>
        </p:sp>
      </p:grpSp>
      <p:grpSp>
        <p:nvGrpSpPr>
          <p:cNvPr id="95" name="Group 94"/>
          <p:cNvGrpSpPr/>
          <p:nvPr/>
        </p:nvGrpSpPr>
        <p:grpSpPr>
          <a:xfrm>
            <a:off x="4321313" y="1543892"/>
            <a:ext cx="1464512" cy="680758"/>
            <a:chOff x="381002" y="2449315"/>
            <a:chExt cx="2250988" cy="1631092"/>
          </a:xfrm>
          <a:solidFill>
            <a:srgbClr val="00B0F0"/>
          </a:solidFill>
        </p:grpSpPr>
        <p:sp>
          <p:nvSpPr>
            <p:cNvPr id="96" name="Rounded Rectangle 95"/>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a:ln>
                  <a:noFill/>
                </a:ln>
                <a:solidFill>
                  <a:srgbClr val="000000"/>
                </a:solidFill>
                <a:effectLst/>
                <a:latin typeface="Arial" charset="0"/>
              </a:endParaRPr>
            </a:p>
          </p:txBody>
        </p:sp>
        <p:sp>
          <p:nvSpPr>
            <p:cNvPr id="97" name="TextBox 96"/>
            <p:cNvSpPr txBox="1"/>
            <p:nvPr/>
          </p:nvSpPr>
          <p:spPr>
            <a:xfrm>
              <a:off x="490580" y="2562095"/>
              <a:ext cx="1993128" cy="833695"/>
            </a:xfrm>
            <a:prstGeom prst="rect">
              <a:avLst/>
            </a:prstGeom>
            <a:grpFill/>
          </p:spPr>
          <p:txBody>
            <a:bodyPr wrap="square" rtlCol="0">
              <a:spAutoFit/>
            </a:bodyPr>
            <a:lstStyle/>
            <a:p>
              <a:pPr algn="ctr"/>
              <a:r>
                <a:rPr lang="en-US" sz="1050" dirty="0"/>
                <a:t>Data Virtualization 7.0</a:t>
              </a:r>
            </a:p>
            <a:p>
              <a:pPr algn="ctr"/>
              <a:r>
                <a:rPr lang="en-US" sz="1050" dirty="0"/>
                <a:t>Cluster node a</a:t>
              </a:r>
            </a:p>
          </p:txBody>
        </p:sp>
      </p:grpSp>
      <p:grpSp>
        <p:nvGrpSpPr>
          <p:cNvPr id="98" name="Group 97"/>
          <p:cNvGrpSpPr/>
          <p:nvPr/>
        </p:nvGrpSpPr>
        <p:grpSpPr>
          <a:xfrm>
            <a:off x="6588357" y="1555412"/>
            <a:ext cx="1446892" cy="648770"/>
            <a:chOff x="381002" y="2449315"/>
            <a:chExt cx="2250988" cy="1631092"/>
          </a:xfrm>
          <a:solidFill>
            <a:srgbClr val="00B0F0"/>
          </a:solidFill>
        </p:grpSpPr>
        <p:sp>
          <p:nvSpPr>
            <p:cNvPr id="99" name="Rounded Rectangle 98"/>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a:ln>
                  <a:noFill/>
                </a:ln>
                <a:solidFill>
                  <a:srgbClr val="000000"/>
                </a:solidFill>
                <a:effectLst/>
                <a:latin typeface="Arial" charset="0"/>
              </a:endParaRPr>
            </a:p>
          </p:txBody>
        </p:sp>
        <p:sp>
          <p:nvSpPr>
            <p:cNvPr id="100" name="TextBox 99"/>
            <p:cNvSpPr txBox="1"/>
            <p:nvPr/>
          </p:nvSpPr>
          <p:spPr>
            <a:xfrm>
              <a:off x="490579" y="2562095"/>
              <a:ext cx="1993128" cy="844036"/>
            </a:xfrm>
            <a:prstGeom prst="rect">
              <a:avLst/>
            </a:prstGeom>
            <a:grpFill/>
          </p:spPr>
          <p:txBody>
            <a:bodyPr wrap="square" rtlCol="0">
              <a:spAutoFit/>
            </a:bodyPr>
            <a:lstStyle/>
            <a:p>
              <a:pPr algn="ctr"/>
              <a:r>
                <a:rPr lang="en-US" sz="1050" dirty="0"/>
                <a:t>Data Virtualization 7.0</a:t>
              </a:r>
            </a:p>
            <a:p>
              <a:r>
                <a:rPr lang="en-US" sz="1050" dirty="0"/>
                <a:t>Cluster node b</a:t>
              </a:r>
            </a:p>
          </p:txBody>
        </p:sp>
      </p:grpSp>
      <p:cxnSp>
        <p:nvCxnSpPr>
          <p:cNvPr id="101" name="Straight Arrow Connector 100"/>
          <p:cNvCxnSpPr>
            <a:stCxn id="96" idx="2"/>
          </p:cNvCxnSpPr>
          <p:nvPr/>
        </p:nvCxnSpPr>
        <p:spPr>
          <a:xfrm>
            <a:off x="5053569" y="2224650"/>
            <a:ext cx="619640" cy="2997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9" idx="2"/>
          </p:cNvCxnSpPr>
          <p:nvPr/>
        </p:nvCxnSpPr>
        <p:spPr>
          <a:xfrm flipH="1">
            <a:off x="6566308" y="2204182"/>
            <a:ext cx="745495" cy="3018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1375859" y="3094414"/>
            <a:ext cx="3904" cy="3242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845076" y="2429268"/>
            <a:ext cx="1037453" cy="729154"/>
            <a:chOff x="858798" y="4415026"/>
            <a:chExt cx="1606378" cy="1554208"/>
          </a:xfrm>
        </p:grpSpPr>
        <p:grpSp>
          <p:nvGrpSpPr>
            <p:cNvPr id="112" name="Group 111"/>
            <p:cNvGrpSpPr/>
            <p:nvPr/>
          </p:nvGrpSpPr>
          <p:grpSpPr>
            <a:xfrm>
              <a:off x="858798" y="4445172"/>
              <a:ext cx="1606378" cy="1524062"/>
              <a:chOff x="403656" y="3474648"/>
              <a:chExt cx="1606378" cy="1524062"/>
            </a:xfrm>
          </p:grpSpPr>
          <p:sp>
            <p:nvSpPr>
              <p:cNvPr id="114" name="Flowchart: Magnetic Disk 79"/>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5" name="Rectangle 114"/>
              <p:cNvSpPr/>
              <p:nvPr/>
            </p:nvSpPr>
            <p:spPr bwMode="auto">
              <a:xfrm>
                <a:off x="671386" y="4220732"/>
                <a:ext cx="197707" cy="204147"/>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6" name="Rectangle 115"/>
              <p:cNvSpPr/>
              <p:nvPr/>
            </p:nvSpPr>
            <p:spPr bwMode="auto">
              <a:xfrm>
                <a:off x="1033851" y="4220732"/>
                <a:ext cx="197707" cy="204147"/>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7" name="Rectangle 116"/>
              <p:cNvSpPr/>
              <p:nvPr/>
            </p:nvSpPr>
            <p:spPr bwMode="auto">
              <a:xfrm>
                <a:off x="1410731" y="4220732"/>
                <a:ext cx="197707" cy="204147"/>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113" name="TextBox 112"/>
            <p:cNvSpPr txBox="1"/>
            <p:nvPr/>
          </p:nvSpPr>
          <p:spPr>
            <a:xfrm>
              <a:off x="915920" y="4415026"/>
              <a:ext cx="1485220" cy="471789"/>
            </a:xfrm>
            <a:prstGeom prst="rect">
              <a:avLst/>
            </a:prstGeom>
            <a:noFill/>
          </p:spPr>
          <p:txBody>
            <a:bodyPr wrap="square" rtlCol="0">
              <a:spAutoFit/>
            </a:bodyPr>
            <a:lstStyle/>
            <a:p>
              <a:pPr algn="ctr"/>
              <a:r>
                <a:rPr lang="en-US" sz="1000" dirty="0"/>
                <a:t>Oracle 12c</a:t>
              </a:r>
            </a:p>
          </p:txBody>
        </p:sp>
      </p:grpSp>
      <p:cxnSp>
        <p:nvCxnSpPr>
          <p:cNvPr id="118" name="Straight Arrow Connector 117"/>
          <p:cNvCxnSpPr>
            <a:stCxn id="93" idx="2"/>
          </p:cNvCxnSpPr>
          <p:nvPr/>
        </p:nvCxnSpPr>
        <p:spPr>
          <a:xfrm>
            <a:off x="1357874" y="2224650"/>
            <a:ext cx="5306" cy="2295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23" idx="3"/>
            <a:endCxn id="130" idx="0"/>
          </p:cNvCxnSpPr>
          <p:nvPr/>
        </p:nvCxnSpPr>
        <p:spPr>
          <a:xfrm>
            <a:off x="6124307" y="3119760"/>
            <a:ext cx="5306" cy="3433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a:xfrm>
            <a:off x="5677757" y="2366190"/>
            <a:ext cx="893099" cy="753570"/>
            <a:chOff x="4129220" y="4445172"/>
            <a:chExt cx="1606378" cy="1524062"/>
          </a:xfrm>
        </p:grpSpPr>
        <p:grpSp>
          <p:nvGrpSpPr>
            <p:cNvPr id="121" name="Group 120"/>
            <p:cNvGrpSpPr/>
            <p:nvPr/>
          </p:nvGrpSpPr>
          <p:grpSpPr>
            <a:xfrm>
              <a:off x="4129220" y="4445172"/>
              <a:ext cx="1606378" cy="1524062"/>
              <a:chOff x="403656" y="3474648"/>
              <a:chExt cx="1606378" cy="1524062"/>
            </a:xfrm>
          </p:grpSpPr>
          <p:sp>
            <p:nvSpPr>
              <p:cNvPr id="123" name="Flowchart: Magnetic Disk 8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4" name="Rectangle 123"/>
              <p:cNvSpPr/>
              <p:nvPr/>
            </p:nvSpPr>
            <p:spPr bwMode="auto">
              <a:xfrm>
                <a:off x="671386" y="4220734"/>
                <a:ext cx="197708" cy="204147"/>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5" name="Rectangle 124"/>
              <p:cNvSpPr/>
              <p:nvPr/>
            </p:nvSpPr>
            <p:spPr bwMode="auto">
              <a:xfrm>
                <a:off x="1033851" y="4220734"/>
                <a:ext cx="197708" cy="204147"/>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6" name="Rectangle 125"/>
              <p:cNvSpPr/>
              <p:nvPr/>
            </p:nvSpPr>
            <p:spPr bwMode="auto">
              <a:xfrm>
                <a:off x="1410731" y="4220734"/>
                <a:ext cx="197708" cy="204147"/>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122" name="TextBox 121"/>
            <p:cNvSpPr txBox="1"/>
            <p:nvPr/>
          </p:nvSpPr>
          <p:spPr>
            <a:xfrm>
              <a:off x="4185709" y="4484441"/>
              <a:ext cx="1485221" cy="407739"/>
            </a:xfrm>
            <a:prstGeom prst="rect">
              <a:avLst/>
            </a:prstGeom>
            <a:noFill/>
          </p:spPr>
          <p:txBody>
            <a:bodyPr wrap="square" rtlCol="0">
              <a:spAutoFit/>
            </a:bodyPr>
            <a:lstStyle/>
            <a:p>
              <a:pPr algn="ctr"/>
              <a:r>
                <a:rPr lang="en-US" sz="1000" dirty="0"/>
                <a:t>Oracle 12c</a:t>
              </a:r>
            </a:p>
          </p:txBody>
        </p:sp>
      </p:grpSp>
      <p:sp>
        <p:nvSpPr>
          <p:cNvPr id="127" name="TextBox 126"/>
          <p:cNvSpPr txBox="1"/>
          <p:nvPr/>
        </p:nvSpPr>
        <p:spPr>
          <a:xfrm>
            <a:off x="3316158" y="3418647"/>
            <a:ext cx="1775247" cy="338554"/>
          </a:xfrm>
          <a:prstGeom prst="rect">
            <a:avLst/>
          </a:prstGeom>
          <a:noFill/>
          <a:ln>
            <a:solidFill>
              <a:schemeClr val="tx1"/>
            </a:solidFill>
          </a:ln>
        </p:spPr>
        <p:txBody>
          <a:bodyPr wrap="square" rtlCol="0">
            <a:spAutoFit/>
          </a:bodyPr>
          <a:lstStyle/>
          <a:p>
            <a:r>
              <a:rPr lang="en-US" sz="800" b="1" dirty="0"/>
              <a:t>Data Mart combines node a and node b data for reporting</a:t>
            </a:r>
          </a:p>
        </p:txBody>
      </p:sp>
      <p:sp>
        <p:nvSpPr>
          <p:cNvPr id="129" name="TextBox 128"/>
          <p:cNvSpPr txBox="1"/>
          <p:nvPr/>
        </p:nvSpPr>
        <p:spPr>
          <a:xfrm>
            <a:off x="636324" y="3427624"/>
            <a:ext cx="1416406" cy="253916"/>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130" name="TextBox 129"/>
          <p:cNvSpPr txBox="1"/>
          <p:nvPr/>
        </p:nvSpPr>
        <p:spPr>
          <a:xfrm>
            <a:off x="5285250" y="3463071"/>
            <a:ext cx="1688725" cy="261610"/>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131" name="TextBox 130"/>
          <p:cNvSpPr txBox="1"/>
          <p:nvPr/>
        </p:nvSpPr>
        <p:spPr>
          <a:xfrm>
            <a:off x="1923843" y="3038580"/>
            <a:ext cx="1281431" cy="217116"/>
          </a:xfrm>
          <a:prstGeom prst="rect">
            <a:avLst/>
          </a:prstGeom>
          <a:noFill/>
          <a:ln>
            <a:solidFill>
              <a:schemeClr val="tx1"/>
            </a:solidFill>
          </a:ln>
        </p:spPr>
        <p:txBody>
          <a:bodyPr wrap="square" rtlCol="0">
            <a:spAutoFit/>
          </a:bodyPr>
          <a:lstStyle/>
          <a:p>
            <a:r>
              <a:rPr lang="en-US" sz="800" dirty="0"/>
              <a:t>Purge window 2 hours</a:t>
            </a:r>
          </a:p>
        </p:txBody>
      </p:sp>
      <p:sp>
        <p:nvSpPr>
          <p:cNvPr id="132" name="TextBox 131"/>
          <p:cNvSpPr txBox="1"/>
          <p:nvPr/>
        </p:nvSpPr>
        <p:spPr>
          <a:xfrm>
            <a:off x="1242605" y="2273789"/>
            <a:ext cx="1398063" cy="230832"/>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33" name="TextBox 132"/>
          <p:cNvSpPr txBox="1"/>
          <p:nvPr/>
        </p:nvSpPr>
        <p:spPr>
          <a:xfrm>
            <a:off x="5497822" y="2167824"/>
            <a:ext cx="1219834" cy="235861"/>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34" name="TextBox 133"/>
          <p:cNvSpPr txBox="1"/>
          <p:nvPr/>
        </p:nvSpPr>
        <p:spPr>
          <a:xfrm>
            <a:off x="879824" y="2860109"/>
            <a:ext cx="961405" cy="215444"/>
          </a:xfrm>
          <a:prstGeom prst="rect">
            <a:avLst/>
          </a:prstGeom>
          <a:noFill/>
          <a:ln>
            <a:noFill/>
          </a:ln>
        </p:spPr>
        <p:txBody>
          <a:bodyPr wrap="square" rtlCol="0">
            <a:spAutoFit/>
          </a:bodyPr>
          <a:lstStyle/>
          <a:p>
            <a:r>
              <a:rPr lang="en-US" sz="800" dirty="0"/>
              <a:t>collection tables</a:t>
            </a:r>
          </a:p>
        </p:txBody>
      </p:sp>
      <p:sp>
        <p:nvSpPr>
          <p:cNvPr id="135" name="TextBox 134"/>
          <p:cNvSpPr txBox="1"/>
          <p:nvPr/>
        </p:nvSpPr>
        <p:spPr>
          <a:xfrm>
            <a:off x="5666242" y="2811439"/>
            <a:ext cx="992244" cy="215444"/>
          </a:xfrm>
          <a:prstGeom prst="rect">
            <a:avLst/>
          </a:prstGeom>
          <a:noFill/>
          <a:ln>
            <a:noFill/>
          </a:ln>
        </p:spPr>
        <p:txBody>
          <a:bodyPr wrap="square" rtlCol="0">
            <a:spAutoFit/>
          </a:bodyPr>
          <a:lstStyle/>
          <a:p>
            <a:r>
              <a:rPr lang="en-US" sz="800" dirty="0"/>
              <a:t>collection tables</a:t>
            </a:r>
          </a:p>
        </p:txBody>
      </p:sp>
      <p:sp>
        <p:nvSpPr>
          <p:cNvPr id="136" name="TextBox 135"/>
          <p:cNvSpPr txBox="1"/>
          <p:nvPr/>
        </p:nvSpPr>
        <p:spPr>
          <a:xfrm>
            <a:off x="6615564" y="2983259"/>
            <a:ext cx="1324371" cy="215444"/>
          </a:xfrm>
          <a:prstGeom prst="rect">
            <a:avLst/>
          </a:prstGeom>
          <a:noFill/>
          <a:ln>
            <a:solidFill>
              <a:schemeClr val="tx1"/>
            </a:solidFill>
          </a:ln>
        </p:spPr>
        <p:txBody>
          <a:bodyPr wrap="square" rtlCol="0">
            <a:spAutoFit/>
          </a:bodyPr>
          <a:lstStyle/>
          <a:p>
            <a:r>
              <a:rPr lang="en-US" sz="800" dirty="0"/>
              <a:t>Purge window 2 hours</a:t>
            </a:r>
          </a:p>
        </p:txBody>
      </p:sp>
      <p:sp>
        <p:nvSpPr>
          <p:cNvPr id="137" name="TextBox 136"/>
          <p:cNvSpPr txBox="1"/>
          <p:nvPr/>
        </p:nvSpPr>
        <p:spPr>
          <a:xfrm>
            <a:off x="1923843" y="3270197"/>
            <a:ext cx="1281432" cy="200055"/>
          </a:xfrm>
          <a:prstGeom prst="rect">
            <a:avLst/>
          </a:prstGeom>
          <a:noFill/>
          <a:ln>
            <a:solidFill>
              <a:schemeClr val="tx1"/>
            </a:solidFill>
          </a:ln>
        </p:spPr>
        <p:txBody>
          <a:bodyPr wrap="square" rtlCol="0">
            <a:spAutoFit/>
          </a:bodyPr>
          <a:lstStyle/>
          <a:p>
            <a:r>
              <a:rPr lang="en-US" sz="700" dirty="0"/>
              <a:t>DV Trigger / DB SQL Script</a:t>
            </a:r>
          </a:p>
        </p:txBody>
      </p:sp>
      <p:sp>
        <p:nvSpPr>
          <p:cNvPr id="138" name="TextBox 137"/>
          <p:cNvSpPr txBox="1"/>
          <p:nvPr/>
        </p:nvSpPr>
        <p:spPr>
          <a:xfrm>
            <a:off x="6615564" y="3222715"/>
            <a:ext cx="1324371" cy="200055"/>
          </a:xfrm>
          <a:prstGeom prst="rect">
            <a:avLst/>
          </a:prstGeom>
          <a:noFill/>
          <a:ln>
            <a:solidFill>
              <a:schemeClr val="tx1"/>
            </a:solidFill>
          </a:ln>
        </p:spPr>
        <p:txBody>
          <a:bodyPr wrap="square" rtlCol="0">
            <a:spAutoFit/>
          </a:bodyPr>
          <a:lstStyle/>
          <a:p>
            <a:r>
              <a:rPr lang="en-US" sz="700" dirty="0"/>
              <a:t>DV Trigger / DB SQL script</a:t>
            </a:r>
          </a:p>
        </p:txBody>
      </p:sp>
      <p:sp>
        <p:nvSpPr>
          <p:cNvPr id="139" name="TextBox 138"/>
          <p:cNvSpPr txBox="1"/>
          <p:nvPr/>
        </p:nvSpPr>
        <p:spPr>
          <a:xfrm>
            <a:off x="3281571" y="2476741"/>
            <a:ext cx="1780839" cy="677108"/>
          </a:xfrm>
          <a:prstGeom prst="rect">
            <a:avLst/>
          </a:prstGeom>
          <a:noFill/>
          <a:ln>
            <a:solidFill>
              <a:schemeClr val="tx1"/>
            </a:solidFill>
          </a:ln>
        </p:spPr>
        <p:txBody>
          <a:bodyPr wrap="square" rtlCol="0">
            <a:spAutoFit/>
          </a:bodyPr>
          <a:lstStyle/>
          <a:p>
            <a:r>
              <a:rPr lang="en-US" sz="1100" u="sng" dirty="0"/>
              <a:t>Metrics collection data</a:t>
            </a:r>
          </a:p>
          <a:p>
            <a:r>
              <a:rPr lang="en-US" sz="900" dirty="0"/>
              <a:t>metrics_requests</a:t>
            </a:r>
          </a:p>
          <a:p>
            <a:r>
              <a:rPr lang="en-US" sz="900" dirty="0"/>
              <a:t>metrics_resources_usage</a:t>
            </a:r>
          </a:p>
          <a:p>
            <a:r>
              <a:rPr lang="en-US" sz="900" dirty="0"/>
              <a:t>metrics_sessions</a:t>
            </a:r>
          </a:p>
        </p:txBody>
      </p:sp>
      <p:cxnSp>
        <p:nvCxnSpPr>
          <p:cNvPr id="140" name="Straight Arrow Connector 139"/>
          <p:cNvCxnSpPr>
            <a:stCxn id="139" idx="3"/>
          </p:cNvCxnSpPr>
          <p:nvPr/>
        </p:nvCxnSpPr>
        <p:spPr>
          <a:xfrm>
            <a:off x="5062410" y="2815295"/>
            <a:ext cx="734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39" idx="1"/>
          </p:cNvCxnSpPr>
          <p:nvPr/>
        </p:nvCxnSpPr>
        <p:spPr>
          <a:xfrm flipH="1">
            <a:off x="1710424" y="2815295"/>
            <a:ext cx="1571147" cy="2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316731" y="3784409"/>
            <a:ext cx="1778966" cy="623248"/>
          </a:xfrm>
          <a:prstGeom prst="rect">
            <a:avLst/>
          </a:prstGeom>
          <a:noFill/>
          <a:ln>
            <a:solidFill>
              <a:schemeClr val="tx1"/>
            </a:solidFill>
          </a:ln>
        </p:spPr>
        <p:txBody>
          <a:bodyPr wrap="square" rtlCol="0">
            <a:spAutoFit/>
          </a:bodyPr>
          <a:lstStyle/>
          <a:p>
            <a:r>
              <a:rPr lang="en-US" sz="1050" b="1" u="sng" dirty="0"/>
              <a:t>Metrics Data Mart</a:t>
            </a:r>
          </a:p>
          <a:p>
            <a:r>
              <a:rPr lang="en-US" sz="800" dirty="0"/>
              <a:t>metrics_requests_hist</a:t>
            </a:r>
          </a:p>
          <a:p>
            <a:r>
              <a:rPr lang="en-US" sz="800" dirty="0"/>
              <a:t>metrics_resources_usage_hist</a:t>
            </a:r>
          </a:p>
          <a:p>
            <a:r>
              <a:rPr lang="en-US" sz="800" dirty="0"/>
              <a:t>metrics_sessions_hist</a:t>
            </a:r>
          </a:p>
        </p:txBody>
      </p:sp>
      <p:sp>
        <p:nvSpPr>
          <p:cNvPr id="143" name="Left Brace 142"/>
          <p:cNvSpPr/>
          <p:nvPr/>
        </p:nvSpPr>
        <p:spPr>
          <a:xfrm>
            <a:off x="5157327" y="3601505"/>
            <a:ext cx="199236" cy="8112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144" name="Right Brace 143"/>
          <p:cNvSpPr/>
          <p:nvPr/>
        </p:nvSpPr>
        <p:spPr>
          <a:xfrm>
            <a:off x="3076762" y="3742712"/>
            <a:ext cx="198832" cy="7874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Tree>
    <p:extLst>
      <p:ext uri="{BB962C8B-B14F-4D97-AF65-F5344CB8AC3E}">
        <p14:creationId xmlns:p14="http://schemas.microsoft.com/office/powerpoint/2010/main" val="25765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Issues and Solutions</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Issue</a:t>
            </a:r>
            <a:r>
              <a:rPr lang="en-US" sz="2000" dirty="0">
                <a:solidFill>
                  <a:srgbClr val="061C23"/>
                </a:solidFill>
              </a:rPr>
              <a:t>: Reporting on metrics is very slow with no indexes.</a:t>
            </a:r>
          </a:p>
          <a:p>
            <a:pPr marL="742950" lvl="1" indent="-285750">
              <a:buClr>
                <a:srgbClr val="0070C0"/>
              </a:buClr>
              <a:buFont typeface="Courier New" charset="0"/>
              <a:buChar char="o"/>
            </a:pPr>
            <a:r>
              <a:rPr lang="en-US" sz="1800" u="sng" dirty="0">
                <a:solidFill>
                  <a:srgbClr val="061C23"/>
                </a:solidFill>
              </a:rPr>
              <a:t>Solution</a:t>
            </a:r>
            <a:r>
              <a:rPr lang="en-US" sz="1800" dirty="0">
                <a:solidFill>
                  <a:srgbClr val="061C23"/>
                </a:solidFill>
              </a:rPr>
              <a:t>: Create reporting tables in the same database which contain indexes.</a:t>
            </a:r>
          </a:p>
          <a:p>
            <a:pPr marL="742950" lvl="1" indent="-285750">
              <a:buClr>
                <a:srgbClr val="0070C0"/>
              </a:buClr>
              <a:buFont typeface="Courier New" charset="0"/>
              <a:buChar char="o"/>
            </a:pPr>
            <a:r>
              <a:rPr lang="en-US" sz="1800" dirty="0">
                <a:solidFill>
                  <a:srgbClr val="061C23"/>
                </a:solidFill>
              </a:rPr>
              <a:t>Use a trigger to capture new data inserted into main “data warehouse” metrics tables.</a:t>
            </a:r>
          </a:p>
          <a:p>
            <a:pPr marL="742950" lvl="1" indent="-285750">
              <a:buClr>
                <a:srgbClr val="0070C0"/>
              </a:buClr>
              <a:buFont typeface="Courier New" charset="0"/>
              <a:buChar char="o"/>
            </a:pPr>
            <a:r>
              <a:rPr lang="en-US" sz="1800" dirty="0">
                <a:solidFill>
                  <a:srgbClr val="061C23"/>
                </a:solidFill>
              </a:rPr>
              <a:t>Combine node 1 and node 2 data for reporting.</a:t>
            </a:r>
          </a:p>
          <a:p>
            <a:pPr>
              <a:buClr>
                <a:srgbClr val="0070C0"/>
              </a:buClr>
            </a:pPr>
            <a:r>
              <a:rPr lang="en-US" sz="2000" u="sng" dirty="0">
                <a:solidFill>
                  <a:srgbClr val="061C23"/>
                </a:solidFill>
              </a:rPr>
              <a:t>Issue</a:t>
            </a:r>
            <a:r>
              <a:rPr lang="en-US" sz="2000" dirty="0">
                <a:solidFill>
                  <a:srgbClr val="061C23"/>
                </a:solidFill>
              </a:rPr>
              <a:t>: Ability to quickly prune 1 month of data at a time.</a:t>
            </a:r>
          </a:p>
          <a:p>
            <a:pPr marL="742950" lvl="1" indent="-285750">
              <a:buClr>
                <a:srgbClr val="0070C0"/>
              </a:buClr>
              <a:buFont typeface="Courier New" charset="0"/>
              <a:buChar char="o"/>
            </a:pPr>
            <a:r>
              <a:rPr lang="en-US" sz="1800" u="sng" dirty="0">
                <a:solidFill>
                  <a:srgbClr val="061C23"/>
                </a:solidFill>
              </a:rPr>
              <a:t>Solution</a:t>
            </a:r>
            <a:r>
              <a:rPr lang="en-US" sz="1800" dirty="0">
                <a:solidFill>
                  <a:srgbClr val="061C23"/>
                </a:solidFill>
              </a:rPr>
              <a:t>: Create partitions based on month that can be easily created and dropped.  A dropped partition represents a purge of 1 month of data.</a:t>
            </a:r>
          </a:p>
          <a:p>
            <a:pPr marL="742950" lvl="1" indent="-285750">
              <a:buClr>
                <a:srgbClr val="0070C0"/>
              </a:buClr>
              <a:buFont typeface="Courier New" charset="0"/>
              <a:buChar char="o"/>
            </a:pPr>
            <a:r>
              <a:rPr lang="en-US" sz="1800" dirty="0">
                <a:solidFill>
                  <a:srgbClr val="061C23"/>
                </a:solidFill>
              </a:rPr>
              <a:t>Standard data mart practice to partition large sets of data based on a timestamp like “</a:t>
            </a:r>
            <a:r>
              <a:rPr lang="en-US" sz="1800" dirty="0" err="1">
                <a:solidFill>
                  <a:srgbClr val="061C23"/>
                </a:solidFill>
              </a:rPr>
              <a:t>starttime</a:t>
            </a:r>
            <a:r>
              <a:rPr lang="en-US" sz="1800" dirty="0">
                <a:solidFill>
                  <a:srgbClr val="061C23"/>
                </a:solidFill>
              </a:rPr>
              <a:t>”.</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a:solidFill>
                  <a:schemeClr val="bg1">
                    <a:lumMod val="65000"/>
                  </a:schemeClr>
                </a:solidFill>
              </a:rPr>
              <a:t>2017</a:t>
            </a:r>
            <a:r>
              <a:rPr lang="en-US" sz="800">
                <a:solidFill>
                  <a:schemeClr val="bg1">
                    <a:lumMod val="65000"/>
                  </a:schemeClr>
                </a:solidFill>
              </a:rPr>
              <a:t> </a:t>
            </a:r>
            <a:r>
              <a:rPr lang="en-US" sz="800" dirty="0">
                <a:solidFill>
                  <a:schemeClr val="bg1">
                    <a:lumMod val="65000"/>
                  </a:schemeClr>
                </a:solidFill>
              </a:rPr>
              <a:t>TIBCO Software Inc.      </a:t>
            </a:r>
          </a:p>
        </p:txBody>
      </p:sp>
    </p:spTree>
    <p:extLst>
      <p:ext uri="{BB962C8B-B14F-4D97-AF65-F5344CB8AC3E}">
        <p14:creationId xmlns:p14="http://schemas.microsoft.com/office/powerpoint/2010/main" val="208390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Partition Strategy</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Partition Strategy</a:t>
            </a:r>
            <a:r>
              <a:rPr lang="en-US" sz="2000" dirty="0">
                <a:solidFill>
                  <a:srgbClr val="061C23"/>
                </a:solidFill>
              </a:rPr>
              <a:t>.</a:t>
            </a:r>
          </a:p>
          <a:p>
            <a:pPr marL="742950" lvl="1" indent="-285750">
              <a:buClr>
                <a:srgbClr val="0070C0"/>
              </a:buClr>
              <a:buFont typeface="Courier New" charset="0"/>
              <a:buChar char="o"/>
            </a:pPr>
            <a:r>
              <a:rPr lang="en-US" sz="1800" u="sng" dirty="0">
                <a:solidFill>
                  <a:srgbClr val="061C23"/>
                </a:solidFill>
              </a:rPr>
              <a:t>Lower Level Environments (LLE)</a:t>
            </a:r>
          </a:p>
          <a:p>
            <a:pPr marL="1200150" lvl="2" indent="-285750">
              <a:buClr>
                <a:srgbClr val="0070C0"/>
              </a:buClr>
              <a:buFont typeface="Wingdings" charset="2"/>
              <a:buChar char="§"/>
            </a:pPr>
            <a:r>
              <a:rPr lang="en-US" sz="1600" dirty="0">
                <a:solidFill>
                  <a:srgbClr val="061C23"/>
                </a:solidFill>
              </a:rPr>
              <a:t>Use 4 partitions to capture 90 full days with 1 extra month providing a buffer for dropping a partitions.</a:t>
            </a:r>
          </a:p>
          <a:p>
            <a:pPr marL="742950" lvl="1" indent="-285750">
              <a:buClr>
                <a:srgbClr val="0070C0"/>
              </a:buClr>
              <a:buFont typeface="Courier New" charset="0"/>
              <a:buChar char="o"/>
            </a:pPr>
            <a:r>
              <a:rPr lang="en-US" sz="1800" u="sng" dirty="0">
                <a:solidFill>
                  <a:srgbClr val="061C23"/>
                </a:solidFill>
              </a:rPr>
              <a:t>Production Environments (PROD)</a:t>
            </a:r>
          </a:p>
          <a:p>
            <a:pPr marL="1200150" lvl="2" indent="-285750">
              <a:buClr>
                <a:srgbClr val="0070C0"/>
              </a:buClr>
              <a:buFont typeface="Wingdings" charset="2"/>
              <a:buChar char="§"/>
            </a:pPr>
            <a:r>
              <a:rPr lang="en-US" sz="1600" dirty="0">
                <a:solidFill>
                  <a:srgbClr val="061C23"/>
                </a:solidFill>
              </a:rPr>
              <a:t>Use 13 partitions to capture 1 full year of data with 1 extra month providing a buffer for dropping a partition.</a:t>
            </a:r>
          </a:p>
          <a:p>
            <a:pPr marL="742950" lvl="1" indent="-285750">
              <a:buClr>
                <a:srgbClr val="0070C0"/>
              </a:buClr>
              <a:buFont typeface="Courier New" charset="0"/>
              <a:buChar char="o"/>
            </a:pPr>
            <a:r>
              <a:rPr lang="en-US" sz="1800" u="sng" dirty="0">
                <a:solidFill>
                  <a:srgbClr val="061C23"/>
                </a:solidFill>
              </a:rPr>
              <a:t>General Rules</a:t>
            </a:r>
          </a:p>
          <a:p>
            <a:pPr marL="1200150" lvl="2" indent="-285750">
              <a:buClr>
                <a:srgbClr val="0070C0"/>
              </a:buClr>
              <a:buFont typeface="Wingdings" charset="2"/>
              <a:buChar char="§"/>
            </a:pPr>
            <a:r>
              <a:rPr lang="en-US" sz="1600" dirty="0">
                <a:solidFill>
                  <a:srgbClr val="061C23"/>
                </a:solidFill>
              </a:rPr>
              <a:t>Prior to rolling to the next month, a new partition is created in advance.  It sits empty until the “</a:t>
            </a:r>
            <a:r>
              <a:rPr lang="en-US" sz="1600" dirty="0" err="1">
                <a:solidFill>
                  <a:srgbClr val="061C23"/>
                </a:solidFill>
              </a:rPr>
              <a:t>starttime</a:t>
            </a:r>
            <a:r>
              <a:rPr lang="en-US" sz="1600" dirty="0">
                <a:solidFill>
                  <a:srgbClr val="061C23"/>
                </a:solidFill>
              </a:rPr>
              <a:t>” value is applicable for that month.</a:t>
            </a:r>
          </a:p>
          <a:p>
            <a:pPr marL="1200150" lvl="2" indent="-285750">
              <a:buClr>
                <a:srgbClr val="0070C0"/>
              </a:buClr>
              <a:buFont typeface="Wingdings" charset="2"/>
              <a:buChar char="§"/>
            </a:pPr>
            <a:r>
              <a:rPr lang="en-US" sz="1600" dirty="0">
                <a:solidFill>
                  <a:srgbClr val="061C23"/>
                </a:solidFill>
              </a:rPr>
              <a:t>The earliest month gets dropped once the 4</a:t>
            </a:r>
            <a:r>
              <a:rPr lang="en-US" sz="1600" baseline="30000" dirty="0">
                <a:solidFill>
                  <a:srgbClr val="061C23"/>
                </a:solidFill>
              </a:rPr>
              <a:t>th</a:t>
            </a:r>
            <a:r>
              <a:rPr lang="en-US" sz="1600" dirty="0">
                <a:solidFill>
                  <a:srgbClr val="061C23"/>
                </a:solidFill>
              </a:rPr>
              <a:t> for LLE or 13</a:t>
            </a:r>
            <a:r>
              <a:rPr lang="en-US" sz="1600" baseline="30000" dirty="0">
                <a:solidFill>
                  <a:srgbClr val="061C23"/>
                </a:solidFill>
              </a:rPr>
              <a:t>th</a:t>
            </a:r>
            <a:r>
              <a:rPr lang="en-US" sz="1600" dirty="0">
                <a:solidFill>
                  <a:srgbClr val="061C23"/>
                </a:solidFill>
              </a:rPr>
              <a:t> for PROD month is completed.</a:t>
            </a:r>
          </a:p>
          <a:p>
            <a:pPr marL="1200150" lvl="2" indent="-285750">
              <a:buClr>
                <a:srgbClr val="0070C0"/>
              </a:buClr>
              <a:buFont typeface="Wingdings" charset="2"/>
              <a:buChar char="§"/>
            </a:pPr>
            <a:r>
              <a:rPr lang="en-US" sz="1600" dirty="0">
                <a:solidFill>
                  <a:srgbClr val="061C23"/>
                </a:solidFill>
              </a:rPr>
              <a:t>User queries should take into consideration a rolling 3 month for LLE and 13 month for PROD when calculating queries.</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a:solidFill>
                  <a:schemeClr val="bg1">
                    <a:lumMod val="65000"/>
                  </a:schemeClr>
                </a:solidFill>
              </a:rPr>
              <a:t>2017</a:t>
            </a:r>
            <a:r>
              <a:rPr lang="en-US" sz="800">
                <a:solidFill>
                  <a:schemeClr val="bg1">
                    <a:lumMod val="65000"/>
                  </a:schemeClr>
                </a:solidFill>
              </a:rPr>
              <a:t> </a:t>
            </a:r>
            <a:r>
              <a:rPr lang="en-US" sz="800" dirty="0">
                <a:solidFill>
                  <a:schemeClr val="bg1">
                    <a:lumMod val="65000"/>
                  </a:schemeClr>
                </a:solidFill>
              </a:rPr>
              <a:t>TIBCO Software Inc.      </a:t>
            </a:r>
          </a:p>
        </p:txBody>
      </p:sp>
    </p:spTree>
    <p:extLst>
      <p:ext uri="{BB962C8B-B14F-4D97-AF65-F5344CB8AC3E}">
        <p14:creationId xmlns:p14="http://schemas.microsoft.com/office/powerpoint/2010/main" val="51910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Partition Strategy (cont.)</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Create Partition Data Mart Tables</a:t>
            </a:r>
            <a:endParaRPr lang="en-US" sz="2000" dirty="0">
              <a:solidFill>
                <a:srgbClr val="061C23"/>
              </a:solidFill>
            </a:endParaRPr>
          </a:p>
          <a:p>
            <a:pPr marL="914400" lvl="1" indent="-457200">
              <a:buClr>
                <a:srgbClr val="0070C0"/>
              </a:buClr>
              <a:buFont typeface="Courier New" charset="0"/>
              <a:buChar char="o"/>
            </a:pPr>
            <a:r>
              <a:rPr lang="en-US" sz="1600" dirty="0">
                <a:solidFill>
                  <a:srgbClr val="061C23"/>
                </a:solidFill>
              </a:rPr>
              <a:t>Concept</a:t>
            </a:r>
          </a:p>
          <a:p>
            <a:pPr marL="1371600" lvl="2" indent="-457200">
              <a:buClr>
                <a:srgbClr val="0070C0"/>
              </a:buClr>
              <a:buFont typeface="Wingdings" charset="2"/>
              <a:buChar char="§"/>
            </a:pPr>
            <a:r>
              <a:rPr lang="en-US" sz="1600" dirty="0"/>
              <a:t>Create metrics_requests with 4 partitions for LLE and 13 for PROD based on </a:t>
            </a:r>
            <a:r>
              <a:rPr lang="en-US" sz="1600" b="1" dirty="0" err="1"/>
              <a:t>starttime</a:t>
            </a:r>
            <a:endParaRPr lang="en-US" sz="1600" dirty="0"/>
          </a:p>
          <a:p>
            <a:pPr marL="1371600" lvl="2" indent="-457200">
              <a:buClr>
                <a:srgbClr val="0070C0"/>
              </a:buClr>
              <a:buFont typeface="Wingdings" charset="2"/>
              <a:buChar char="§"/>
            </a:pPr>
            <a:r>
              <a:rPr lang="en-US" sz="1600" dirty="0"/>
              <a:t>Create metrics_resources_usage with 4 partitions for LLE and 13 for PROD based on </a:t>
            </a:r>
            <a:r>
              <a:rPr lang="en-US" sz="1600" b="1" dirty="0" err="1"/>
              <a:t>starttime</a:t>
            </a:r>
            <a:endParaRPr lang="en-US" sz="1600" dirty="0"/>
          </a:p>
          <a:p>
            <a:pPr marL="1371600" lvl="2" indent="-457200">
              <a:buClr>
                <a:srgbClr val="0070C0"/>
              </a:buClr>
              <a:buFont typeface="Wingdings" charset="2"/>
              <a:buChar char="§"/>
            </a:pPr>
            <a:r>
              <a:rPr lang="en-US" sz="1600" dirty="0"/>
              <a:t>Create metrics_sessions with 4 partitions for LLE and 13 for PROD based on </a:t>
            </a:r>
            <a:r>
              <a:rPr lang="en-US" sz="1600" b="1" dirty="0" err="1"/>
              <a:t>logintime</a:t>
            </a:r>
            <a:endParaRPr lang="en-US" sz="1600" b="1" dirty="0"/>
          </a:p>
          <a:p>
            <a:pPr marL="914400" lvl="1" indent="-457200">
              <a:buClr>
                <a:srgbClr val="0070C0"/>
              </a:buClr>
              <a:buFont typeface="Courier New" charset="0"/>
              <a:buChar char="o"/>
            </a:pPr>
            <a:r>
              <a:rPr lang="en-US" sz="1600" dirty="0"/>
              <a:t>An extra month is created to be able to drop the partition for pruning data.</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a:solidFill>
                  <a:schemeClr val="bg1">
                    <a:lumMod val="65000"/>
                  </a:schemeClr>
                </a:solidFill>
              </a:rPr>
              <a:t>2017</a:t>
            </a:r>
            <a:r>
              <a:rPr lang="en-US" sz="800">
                <a:solidFill>
                  <a:schemeClr val="bg1">
                    <a:lumMod val="65000"/>
                  </a:schemeClr>
                </a:solidFill>
              </a:rPr>
              <a:t> </a:t>
            </a:r>
            <a:r>
              <a:rPr lang="en-US" sz="800" dirty="0">
                <a:solidFill>
                  <a:schemeClr val="bg1">
                    <a:lumMod val="65000"/>
                  </a:schemeClr>
                </a:solidFill>
              </a:rPr>
              <a:t>TIBCO Software Inc.      </a:t>
            </a:r>
          </a:p>
        </p:txBody>
      </p:sp>
    </p:spTree>
    <p:extLst>
      <p:ext uri="{BB962C8B-B14F-4D97-AF65-F5344CB8AC3E}">
        <p14:creationId xmlns:p14="http://schemas.microsoft.com/office/powerpoint/2010/main" val="170684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Metrics Collection Benefits</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Metrics Collection Benefit</a:t>
            </a:r>
            <a:endParaRPr lang="en-US" sz="2000" dirty="0">
              <a:solidFill>
                <a:srgbClr val="061C23"/>
              </a:solidFill>
            </a:endParaRPr>
          </a:p>
          <a:p>
            <a:pPr marL="914400" lvl="1" indent="-457200">
              <a:buClr>
                <a:srgbClr val="0070C0"/>
              </a:buClr>
              <a:buFont typeface="Courier New" charset="0"/>
              <a:buChar char="o"/>
            </a:pPr>
            <a:r>
              <a:rPr lang="en-US" sz="1800" dirty="0">
                <a:solidFill>
                  <a:srgbClr val="061C23"/>
                </a:solidFill>
              </a:rPr>
              <a:t>With a separate metrics data mart in place capturing data on a regular interval from the collection tables, will make it possible to set the purge window on the data collection tables to a smaller window such as 2 hours.</a:t>
            </a:r>
          </a:p>
          <a:p>
            <a:pPr marL="914400" lvl="1" indent="-457200">
              <a:buClr>
                <a:srgbClr val="0070C0"/>
              </a:buClr>
              <a:buFont typeface="Courier New" charset="0"/>
              <a:buChar char="o"/>
            </a:pPr>
            <a:r>
              <a:rPr lang="en-US" sz="1800" dirty="0">
                <a:solidFill>
                  <a:srgbClr val="061C23"/>
                </a:solidFill>
              </a:rPr>
              <a:t>Keeps the amount of data small so that inserts happen quicker.</a:t>
            </a:r>
          </a:p>
          <a:p>
            <a:pPr marL="914400" lvl="1" indent="-457200">
              <a:buClr>
                <a:srgbClr val="0070C0"/>
              </a:buClr>
              <a:buFont typeface="Courier New" charset="0"/>
              <a:buChar char="o"/>
            </a:pPr>
            <a:r>
              <a:rPr lang="en-US" sz="1800" dirty="0">
                <a:solidFill>
                  <a:srgbClr val="061C23"/>
                </a:solidFill>
              </a:rPr>
              <a:t>Triggers to feed data mart will run faster with less data in the collection tables so they can run more often without a high penalty.</a:t>
            </a:r>
          </a:p>
          <a:p>
            <a:pPr marL="914400" lvl="1" indent="-457200">
              <a:buClr>
                <a:srgbClr val="0070C0"/>
              </a:buClr>
              <a:buFont typeface="Courier New" charset="0"/>
              <a:buChar char="o"/>
            </a:pPr>
            <a:r>
              <a:rPr lang="en-US" sz="1800" dirty="0">
                <a:solidFill>
                  <a:srgbClr val="061C23"/>
                </a:solidFill>
              </a:rPr>
              <a:t>The daily truncate/delete will run faster reducing any contention.</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a:solidFill>
                  <a:schemeClr val="bg1">
                    <a:lumMod val="65000"/>
                  </a:schemeClr>
                </a:solidFill>
              </a:rPr>
              <a:t>2017</a:t>
            </a:r>
            <a:r>
              <a:rPr lang="en-US" sz="800">
                <a:solidFill>
                  <a:schemeClr val="bg1">
                    <a:lumMod val="65000"/>
                  </a:schemeClr>
                </a:solidFill>
              </a:rPr>
              <a:t> </a:t>
            </a:r>
            <a:r>
              <a:rPr lang="en-US" sz="800" dirty="0">
                <a:solidFill>
                  <a:schemeClr val="bg1">
                    <a:lumMod val="65000"/>
                  </a:schemeClr>
                </a:solidFill>
              </a:rPr>
              <a:t>TIBCO Software Inc.      </a:t>
            </a:r>
          </a:p>
        </p:txBody>
      </p:sp>
    </p:spTree>
    <p:extLst>
      <p:ext uri="{BB962C8B-B14F-4D97-AF65-F5344CB8AC3E}">
        <p14:creationId xmlns:p14="http://schemas.microsoft.com/office/powerpoint/2010/main" val="106516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751008-1A57-DB43-8F0B-C1696E5165E9}"/>
              </a:ext>
            </a:extLst>
          </p:cNvPr>
          <p:cNvPicPr>
            <a:picLocks noChangeAspect="1"/>
          </p:cNvPicPr>
          <p:nvPr/>
        </p:nvPicPr>
        <p:blipFill>
          <a:blip r:embed="rId3"/>
          <a:stretch>
            <a:fillRect/>
          </a:stretch>
        </p:blipFill>
        <p:spPr>
          <a:xfrm>
            <a:off x="56802" y="878051"/>
            <a:ext cx="3282536" cy="2474117"/>
          </a:xfrm>
          <a:prstGeom prst="rect">
            <a:avLst/>
          </a:prstGeom>
        </p:spPr>
      </p:pic>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Data Transfer Logic</a:t>
            </a:r>
            <a:endParaRPr lang="en-US" sz="1275" dirty="0">
              <a:solidFill>
                <a:schemeClr val="bg1"/>
              </a:solidFill>
            </a:endParaRPr>
          </a:p>
        </p:txBody>
      </p:sp>
      <p:sp>
        <p:nvSpPr>
          <p:cNvPr id="104" name="TextBox 103"/>
          <p:cNvSpPr txBox="1"/>
          <p:nvPr/>
        </p:nvSpPr>
        <p:spPr>
          <a:xfrm>
            <a:off x="3331534" y="756131"/>
            <a:ext cx="5735639" cy="4339650"/>
          </a:xfrm>
          <a:prstGeom prst="rect">
            <a:avLst/>
          </a:prstGeom>
          <a:noFill/>
          <a:ln>
            <a:solidFill>
              <a:schemeClr val="tx1"/>
            </a:solidFill>
          </a:ln>
        </p:spPr>
        <p:txBody>
          <a:bodyPr wrap="square" rtlCol="0">
            <a:spAutoFit/>
          </a:bodyPr>
          <a:lstStyle/>
          <a:p>
            <a:r>
              <a:rPr lang="en-US" sz="900" b="1" u="sng" dirty="0">
                <a:latin typeface="Times New Roman" panose="02020603050405020304" pitchFamily="18" charset="0"/>
                <a:cs typeface="Times New Roman" panose="02020603050405020304" pitchFamily="18" charset="0"/>
              </a:rPr>
              <a:t>DV Trigger / DB SQL script</a:t>
            </a:r>
            <a:r>
              <a:rPr lang="en-US" sz="900" dirty="0">
                <a:latin typeface="Times New Roman" panose="02020603050405020304" pitchFamily="18" charset="0"/>
                <a:cs typeface="Times New Roman" panose="02020603050405020304" pitchFamily="18" charset="0"/>
              </a:rPr>
              <a:t>  -  P_METRICS_ALL_TABLES(‘N’,’DEV1’,’hostname’, 9400)</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metrics_sessions</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logintime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sessionid</a:t>
            </a:r>
            <a:r>
              <a:rPr lang="en-US" sz="900" dirty="0">
                <a:latin typeface="Times New Roman" panose="02020603050405020304" pitchFamily="18" charset="0"/>
                <a:cs typeface="Times New Roman" panose="02020603050405020304" pitchFamily="18" charset="0"/>
              </a:rPr>
              <a:t>)</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metrics_resources_usage</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starttime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requestid</a:t>
            </a:r>
            <a:r>
              <a:rPr lang="en-US" sz="900" dirty="0">
                <a:latin typeface="Times New Roman" panose="02020603050405020304" pitchFamily="18" charset="0"/>
                <a:cs typeface="Times New Roman" panose="02020603050405020304" pitchFamily="18" charset="0"/>
              </a:rPr>
              <a:t>)</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metrics_requests</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starttime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requestid</a:t>
            </a:r>
            <a:r>
              <a:rPr lang="en-US" sz="900" dirty="0">
                <a:latin typeface="Times New Roman" panose="02020603050405020304" pitchFamily="18" charset="0"/>
                <a:cs typeface="Times New Roman" panose="02020603050405020304" pitchFamily="18" charset="0"/>
              </a:rPr>
              <a:t>)</a:t>
            </a:r>
          </a:p>
          <a:p>
            <a:endParaRPr lang="en-US" sz="800" dirty="0">
              <a:latin typeface="Times New Roman" panose="02020603050405020304" pitchFamily="18" charset="0"/>
              <a:cs typeface="Times New Roman" panose="02020603050405020304" pitchFamily="18" charset="0"/>
            </a:endParaRPr>
          </a:p>
          <a:p>
            <a:r>
              <a:rPr lang="en-US" sz="900" b="1" dirty="0">
                <a:latin typeface="Times New Roman" panose="02020603050405020304" pitchFamily="18" charset="0"/>
                <a:cs typeface="Times New Roman" panose="02020603050405020304" pitchFamily="18" charset="0"/>
              </a:rPr>
              <a:t>PROCESS: </a:t>
            </a:r>
            <a:r>
              <a:rPr lang="en-US" sz="900" b="1" dirty="0" err="1">
                <a:latin typeface="Times New Roman" panose="02020603050405020304" pitchFamily="18" charset="0"/>
                <a:cs typeface="Times New Roman" panose="02020603050405020304" pitchFamily="18" charset="0"/>
              </a:rPr>
              <a:t>metrics_sessions</a:t>
            </a:r>
            <a:r>
              <a:rPr lang="en-US" sz="900" b="1" dirty="0">
                <a:latin typeface="Times New Roman" panose="02020603050405020304" pitchFamily="18" charset="0"/>
                <a:cs typeface="Times New Roman" panose="02020603050405020304" pitchFamily="18" charset="0"/>
              </a:rPr>
              <a:t> collection tabl</a:t>
            </a:r>
            <a:r>
              <a:rPr lang="en-US" sz="900" dirty="0">
                <a:latin typeface="Times New Roman" panose="02020603050405020304" pitchFamily="18" charset="0"/>
                <a:cs typeface="Times New Roman" panose="02020603050405020304" pitchFamily="18" charset="0"/>
              </a:rPr>
              <a:t>e</a:t>
            </a:r>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metrics_sessions_stg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metrics_sessions_hist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metrics_sessions_stg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metrics_sessions_hist</a:t>
            </a:r>
            <a:r>
              <a:rPr lang="en-US" sz="900" dirty="0">
                <a:latin typeface="Times New Roman" panose="02020603050405020304" pitchFamily="18" charset="0"/>
                <a:cs typeface="Times New Roman" panose="02020603050405020304" pitchFamily="18" charset="0"/>
              </a:rPr>
              <a:t> </a:t>
            </a: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err="1">
                <a:solidFill>
                  <a:srgbClr val="0070C0"/>
                </a:solidFill>
                <a:latin typeface="Times New Roman" panose="02020603050405020304" pitchFamily="18" charset="0"/>
                <a:cs typeface="Times New Roman" panose="02020603050405020304" pitchFamily="18" charset="0"/>
              </a:rPr>
              <a:t>metrics_session</a:t>
            </a:r>
            <a:r>
              <a:rPr lang="en-US" sz="900" b="1" dirty="0">
                <a:solidFill>
                  <a:srgbClr val="0070C0"/>
                </a:solidFill>
                <a:latin typeface="Times New Roman" panose="02020603050405020304" pitchFamily="18" charset="0"/>
                <a:cs typeface="Times New Roman" panose="02020603050405020304" pitchFamily="18" charset="0"/>
              </a:rPr>
              <a:t> collection table clean-up</a:t>
            </a:r>
            <a:r>
              <a:rPr lang="en-US" sz="900" dirty="0">
                <a:latin typeface="Times New Roman" panose="02020603050405020304" pitchFamily="18" charset="0"/>
                <a:cs typeface="Times New Roman" panose="02020603050405020304" pitchFamily="18" charset="0"/>
              </a:rPr>
              <a:t>] Delete from </a:t>
            </a:r>
            <a:r>
              <a:rPr lang="en-US" sz="900" dirty="0" err="1">
                <a:latin typeface="Times New Roman" panose="02020603050405020304" pitchFamily="18" charset="0"/>
                <a:cs typeface="Times New Roman" panose="02020603050405020304" pitchFamily="18" charset="0"/>
              </a:rPr>
              <a:t>metrics_sessions</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a:p>
            <a:endParaRPr lang="en-US" sz="800" dirty="0"/>
          </a:p>
          <a:p>
            <a:r>
              <a:rPr lang="en-US" sz="900" b="1" dirty="0"/>
              <a:t>PROCESS: </a:t>
            </a:r>
            <a:r>
              <a:rPr lang="en-US" sz="900" b="1" dirty="0" err="1"/>
              <a:t>metrics_resources_usage</a:t>
            </a:r>
            <a:r>
              <a:rPr lang="en-US" sz="900" b="1" dirty="0"/>
              <a:t> collection</a:t>
            </a:r>
            <a:endParaRPr lang="en-US" sz="900" dirty="0"/>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metrics_resources_usage_stg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a:solidFill>
                  <a:srgbClr val="0070C0"/>
                </a:solidFill>
                <a:latin typeface="Times New Roman" panose="02020603050405020304" pitchFamily="18" charset="0"/>
                <a:cs typeface="Times New Roman" panose="02020603050405020304" pitchFamily="18" charset="0"/>
              </a:rPr>
              <a:t>Filter out user-defined job filters</a:t>
            </a:r>
            <a:r>
              <a:rPr lang="en-US" sz="900" dirty="0">
                <a:latin typeface="Times New Roman" panose="02020603050405020304" pitchFamily="18" charset="0"/>
                <a:cs typeface="Times New Roman" panose="02020603050405020304" pitchFamily="18" charset="0"/>
              </a:rPr>
              <a:t>] Insert from </a:t>
            </a:r>
            <a:r>
              <a:rPr lang="en-US" sz="900" dirty="0" err="1">
                <a:latin typeface="Times New Roman" panose="02020603050405020304" pitchFamily="18" charset="0"/>
                <a:cs typeface="Times New Roman" panose="02020603050405020304" pitchFamily="18" charset="0"/>
              </a:rPr>
              <a:t>metrics_resources_usage</a:t>
            </a:r>
            <a:r>
              <a:rPr lang="en-US" sz="900" dirty="0">
                <a:latin typeface="Times New Roman" panose="02020603050405020304" pitchFamily="18" charset="0"/>
                <a:cs typeface="Times New Roman" panose="02020603050405020304" pitchFamily="18" charset="0"/>
              </a:rPr>
              <a:t> where (user, domain, </a:t>
            </a:r>
            <a:r>
              <a:rPr lang="en-US" sz="900" dirty="0" err="1">
                <a:latin typeface="Times New Roman" panose="02020603050405020304" pitchFamily="18" charset="0"/>
                <a:cs typeface="Times New Roman" panose="02020603050405020304" pitchFamily="18" charset="0"/>
              </a:rPr>
              <a:t>resourcekind</a:t>
            </a:r>
            <a:r>
              <a:rPr lang="en-US" sz="900" dirty="0">
                <a:latin typeface="Times New Roman" panose="02020603050405020304" pitchFamily="18" charset="0"/>
                <a:cs typeface="Times New Roman" panose="02020603050405020304" pitchFamily="18" charset="0"/>
              </a:rPr>
              <a:t>) not in METRICS_JOB_FILTERS</a:t>
            </a: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metrics_resources_usage_hist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metrics_resources_usage_stg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metrics_resources_usage_hist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a:p>
            <a:endParaRPr lang="en-US" sz="800" dirty="0"/>
          </a:p>
          <a:p>
            <a:r>
              <a:rPr lang="en-US" sz="900" b="1" dirty="0"/>
              <a:t>PROCESS: </a:t>
            </a:r>
            <a:r>
              <a:rPr lang="en-US" sz="900" b="1" dirty="0" err="1"/>
              <a:t>metrics_requests</a:t>
            </a:r>
            <a:r>
              <a:rPr lang="en-US" sz="900" b="1" dirty="0"/>
              <a:t> collection</a:t>
            </a:r>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metrics_requests_stg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a:solidFill>
                  <a:srgbClr val="0070C0"/>
                </a:solidFill>
                <a:latin typeface="Times New Roman" panose="02020603050405020304" pitchFamily="18" charset="0"/>
                <a:cs typeface="Times New Roman" panose="02020603050405020304" pitchFamily="18" charset="0"/>
              </a:rPr>
              <a:t>Filter out non-correlated rows</a:t>
            </a:r>
            <a:r>
              <a:rPr lang="en-US" sz="900" dirty="0">
                <a:latin typeface="Times New Roman" panose="02020603050405020304" pitchFamily="18" charset="0"/>
                <a:cs typeface="Times New Roman" panose="02020603050405020304" pitchFamily="18" charset="0"/>
              </a:rPr>
              <a:t>] Insert from </a:t>
            </a:r>
            <a:r>
              <a:rPr lang="en-US" sz="900" dirty="0" err="1">
                <a:latin typeface="Times New Roman" panose="02020603050405020304" pitchFamily="18" charset="0"/>
                <a:cs typeface="Times New Roman" panose="02020603050405020304" pitchFamily="18" charset="0"/>
              </a:rPr>
              <a:t>metrics_requests</a:t>
            </a:r>
            <a:r>
              <a:rPr lang="en-US" sz="900" dirty="0">
                <a:latin typeface="Times New Roman" panose="02020603050405020304" pitchFamily="18" charset="0"/>
                <a:cs typeface="Times New Roman" panose="02020603050405020304" pitchFamily="18" charset="0"/>
              </a:rPr>
              <a:t> where exist in </a:t>
            </a:r>
            <a:r>
              <a:rPr lang="en-US" sz="900" dirty="0" err="1">
                <a:latin typeface="Times New Roman" panose="02020603050405020304" pitchFamily="18" charset="0"/>
                <a:cs typeface="Times New Roman" panose="02020603050405020304" pitchFamily="18" charset="0"/>
              </a:rPr>
              <a:t>metrics_resources_usage</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metrics_requests_hist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metrics_requests_stg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metrics_requests_hist</a:t>
            </a:r>
            <a:r>
              <a:rPr lang="en-US" sz="900" dirty="0">
                <a:latin typeface="Times New Roman" panose="02020603050405020304" pitchFamily="18" charset="0"/>
                <a:cs typeface="Times New Roman" panose="02020603050405020304" pitchFamily="18" charset="0"/>
              </a:rPr>
              <a:t> </a:t>
            </a: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err="1">
                <a:solidFill>
                  <a:srgbClr val="0070C0"/>
                </a:solidFill>
                <a:latin typeface="Times New Roman" panose="02020603050405020304" pitchFamily="18" charset="0"/>
                <a:cs typeface="Times New Roman" panose="02020603050405020304" pitchFamily="18" charset="0"/>
              </a:rPr>
              <a:t>metrics_requests</a:t>
            </a:r>
            <a:r>
              <a:rPr lang="en-US" sz="900" b="1" dirty="0">
                <a:solidFill>
                  <a:srgbClr val="0070C0"/>
                </a:solidFill>
                <a:latin typeface="Times New Roman" panose="02020603050405020304" pitchFamily="18" charset="0"/>
                <a:cs typeface="Times New Roman" panose="02020603050405020304" pitchFamily="18" charset="0"/>
              </a:rPr>
              <a:t> collection table clean-up</a:t>
            </a:r>
            <a:r>
              <a:rPr lang="en-US" sz="900" dirty="0">
                <a:latin typeface="Times New Roman" panose="02020603050405020304" pitchFamily="18" charset="0"/>
                <a:cs typeface="Times New Roman" panose="02020603050405020304" pitchFamily="18" charset="0"/>
              </a:rPr>
              <a:t>] Delete from </a:t>
            </a:r>
            <a:r>
              <a:rPr lang="en-US" sz="900" dirty="0" err="1">
                <a:latin typeface="Times New Roman" panose="02020603050405020304" pitchFamily="18" charset="0"/>
                <a:cs typeface="Times New Roman" panose="02020603050405020304" pitchFamily="18" charset="0"/>
              </a:rPr>
              <a:t>metrics_requests</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err="1">
                <a:solidFill>
                  <a:srgbClr val="0070C0"/>
                </a:solidFill>
                <a:latin typeface="Times New Roman" panose="02020603050405020304" pitchFamily="18" charset="0"/>
                <a:cs typeface="Times New Roman" panose="02020603050405020304" pitchFamily="18" charset="0"/>
              </a:rPr>
              <a:t>metrics_resources_usage</a:t>
            </a:r>
            <a:r>
              <a:rPr lang="en-US" sz="900" b="1" dirty="0">
                <a:solidFill>
                  <a:srgbClr val="0070C0"/>
                </a:solidFill>
                <a:latin typeface="Times New Roman" panose="02020603050405020304" pitchFamily="18" charset="0"/>
                <a:cs typeface="Times New Roman" panose="02020603050405020304" pitchFamily="18" charset="0"/>
              </a:rPr>
              <a:t> collection table clean-up</a:t>
            </a:r>
            <a:r>
              <a:rPr lang="en-US" sz="900" dirty="0">
                <a:latin typeface="Times New Roman" panose="02020603050405020304" pitchFamily="18" charset="0"/>
                <a:cs typeface="Times New Roman" panose="02020603050405020304" pitchFamily="18" charset="0"/>
              </a:rPr>
              <a:t>] Delete from </a:t>
            </a:r>
            <a:r>
              <a:rPr lang="en-US" sz="900" dirty="0" err="1">
                <a:latin typeface="Times New Roman" panose="02020603050405020304" pitchFamily="18" charset="0"/>
                <a:cs typeface="Times New Roman" panose="02020603050405020304" pitchFamily="18" charset="0"/>
              </a:rPr>
              <a:t>metrics_resources_usage</a:t>
            </a:r>
            <a:endParaRPr lang="en-US" sz="900" dirty="0">
              <a:latin typeface="Times New Roman" panose="02020603050405020304" pitchFamily="18" charset="0"/>
              <a:cs typeface="Times New Roman" panose="02020603050405020304" pitchFamily="18" charset="0"/>
            </a:endParaRP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p:txBody>
      </p:sp>
      <p:sp>
        <p:nvSpPr>
          <p:cNvPr id="105" name="TextBox 104"/>
          <p:cNvSpPr txBox="1"/>
          <p:nvPr/>
        </p:nvSpPr>
        <p:spPr>
          <a:xfrm>
            <a:off x="99985" y="4396689"/>
            <a:ext cx="1450519" cy="584775"/>
          </a:xfrm>
          <a:prstGeom prst="rect">
            <a:avLst/>
          </a:prstGeom>
          <a:noFill/>
          <a:ln>
            <a:solidFill>
              <a:schemeClr val="tx1"/>
            </a:solidFill>
          </a:ln>
        </p:spPr>
        <p:txBody>
          <a:bodyPr wrap="square" rtlCol="0">
            <a:spAutoFit/>
          </a:bodyPr>
          <a:lstStyle/>
          <a:p>
            <a:r>
              <a:rPr lang="en-US" sz="800" b="1" u="sng" dirty="0"/>
              <a:t>Metrics Collection Tables</a:t>
            </a:r>
          </a:p>
          <a:p>
            <a:r>
              <a:rPr lang="en-US" sz="800" dirty="0" err="1"/>
              <a:t>metrics_requests</a:t>
            </a:r>
            <a:endParaRPr lang="en-US" sz="800" dirty="0"/>
          </a:p>
          <a:p>
            <a:r>
              <a:rPr lang="en-US" sz="800" dirty="0" err="1"/>
              <a:t>metrics_resources_usage</a:t>
            </a:r>
            <a:endParaRPr lang="en-US" sz="800" dirty="0"/>
          </a:p>
          <a:p>
            <a:r>
              <a:rPr lang="en-US" sz="800" dirty="0" err="1"/>
              <a:t>metrics_sessions</a:t>
            </a:r>
            <a:endParaRPr lang="en-US" sz="800" dirty="0"/>
          </a:p>
        </p:txBody>
      </p:sp>
      <p:sp>
        <p:nvSpPr>
          <p:cNvPr id="106" name="TextBox 105"/>
          <p:cNvSpPr txBox="1"/>
          <p:nvPr/>
        </p:nvSpPr>
        <p:spPr>
          <a:xfrm>
            <a:off x="93543" y="3363085"/>
            <a:ext cx="3174443" cy="954107"/>
          </a:xfrm>
          <a:prstGeom prst="rect">
            <a:avLst/>
          </a:prstGeom>
          <a:noFill/>
          <a:ln>
            <a:solidFill>
              <a:schemeClr val="tx1"/>
            </a:solidFill>
          </a:ln>
        </p:spPr>
        <p:txBody>
          <a:bodyPr wrap="square" rtlCol="0">
            <a:spAutoFit/>
          </a:bodyPr>
          <a:lstStyle/>
          <a:p>
            <a:r>
              <a:rPr lang="en-US" sz="800" b="1" u="sng" dirty="0"/>
              <a:t>Supporting Tables</a:t>
            </a:r>
          </a:p>
          <a:p>
            <a:r>
              <a:rPr lang="en-US" sz="800" dirty="0">
                <a:solidFill>
                  <a:schemeClr val="tx2">
                    <a:lumMod val="75000"/>
                  </a:schemeClr>
                </a:solidFill>
              </a:rPr>
              <a:t>METRICS_JOB_DETAILS</a:t>
            </a:r>
            <a:r>
              <a:rPr lang="en-US" sz="800" dirty="0"/>
              <a:t> </a:t>
            </a:r>
            <a:r>
              <a:rPr lang="mr-IN" sz="800" dirty="0"/>
              <a:t>–</a:t>
            </a:r>
            <a:r>
              <a:rPr lang="en-US" sz="800" dirty="0"/>
              <a:t> log data transfer progress </a:t>
            </a:r>
            <a:r>
              <a:rPr lang="en-US" sz="800" dirty="0">
                <a:solidFill>
                  <a:schemeClr val="tx2">
                    <a:lumMod val="75000"/>
                  </a:schemeClr>
                </a:solidFill>
              </a:rPr>
              <a:t>METRICS_JOB_FILTERS</a:t>
            </a:r>
            <a:r>
              <a:rPr lang="en-US" sz="800" dirty="0"/>
              <a:t> </a:t>
            </a:r>
            <a:r>
              <a:rPr lang="mr-IN" sz="800" dirty="0"/>
              <a:t>–</a:t>
            </a:r>
            <a:r>
              <a:rPr lang="en-US" sz="800" dirty="0"/>
              <a:t> lookup filters</a:t>
            </a:r>
          </a:p>
          <a:p>
            <a:r>
              <a:rPr lang="en-US" sz="800" dirty="0">
                <a:solidFill>
                  <a:schemeClr val="tx2">
                    <a:lumMod val="75000"/>
                  </a:schemeClr>
                </a:solidFill>
              </a:rPr>
              <a:t>METRICS_JOB_ENVIRONMENTS</a:t>
            </a:r>
            <a:r>
              <a:rPr lang="en-US" sz="800" dirty="0"/>
              <a:t> </a:t>
            </a:r>
            <a:r>
              <a:rPr lang="mr-IN" sz="800" dirty="0"/>
              <a:t>–</a:t>
            </a:r>
            <a:r>
              <a:rPr lang="en-US" sz="800" dirty="0"/>
              <a:t> lookup environments</a:t>
            </a:r>
          </a:p>
          <a:p>
            <a:r>
              <a:rPr lang="en-US" sz="800" dirty="0">
                <a:solidFill>
                  <a:schemeClr val="tx2">
                    <a:lumMod val="75000"/>
                  </a:schemeClr>
                </a:solidFill>
              </a:rPr>
              <a:t>METRICS_LDAP_PERSON</a:t>
            </a:r>
            <a:r>
              <a:rPr lang="en-US" sz="800" dirty="0"/>
              <a:t> </a:t>
            </a:r>
            <a:r>
              <a:rPr lang="mr-IN" sz="800" dirty="0"/>
              <a:t>–</a:t>
            </a:r>
            <a:r>
              <a:rPr lang="en-US" sz="800" dirty="0"/>
              <a:t> lookup person info</a:t>
            </a:r>
          </a:p>
          <a:p>
            <a:r>
              <a:rPr lang="en-US" sz="800" dirty="0">
                <a:solidFill>
                  <a:schemeClr val="tx2">
                    <a:lumMod val="75000"/>
                  </a:schemeClr>
                </a:solidFill>
              </a:rPr>
              <a:t>METRICS_ALL_USERS</a:t>
            </a:r>
            <a:r>
              <a:rPr lang="en-US" sz="800" dirty="0"/>
              <a:t> </a:t>
            </a:r>
            <a:r>
              <a:rPr lang="mr-IN" sz="800" dirty="0"/>
              <a:t>–</a:t>
            </a:r>
            <a:r>
              <a:rPr lang="en-US" sz="800" dirty="0"/>
              <a:t> lookup DV users</a:t>
            </a:r>
          </a:p>
          <a:p>
            <a:r>
              <a:rPr lang="en-US" sz="800" dirty="0">
                <a:solidFill>
                  <a:schemeClr val="tx2">
                    <a:lumMod val="75000"/>
                  </a:schemeClr>
                </a:solidFill>
              </a:rPr>
              <a:t>METRICS_ALL_RESOURCES</a:t>
            </a:r>
            <a:r>
              <a:rPr lang="en-US" sz="800" dirty="0"/>
              <a:t> </a:t>
            </a:r>
            <a:r>
              <a:rPr lang="mr-IN" sz="800" dirty="0"/>
              <a:t>–</a:t>
            </a:r>
            <a:r>
              <a:rPr lang="en-US" sz="800" dirty="0"/>
              <a:t> lookup DV resources</a:t>
            </a:r>
          </a:p>
        </p:txBody>
      </p:sp>
      <p:sp>
        <p:nvSpPr>
          <p:cNvPr id="107" name="TextBox 106"/>
          <p:cNvSpPr txBox="1"/>
          <p:nvPr/>
        </p:nvSpPr>
        <p:spPr>
          <a:xfrm>
            <a:off x="1678650" y="4396688"/>
            <a:ext cx="1581386" cy="584775"/>
          </a:xfrm>
          <a:prstGeom prst="rect">
            <a:avLst/>
          </a:prstGeom>
          <a:noFill/>
          <a:ln>
            <a:solidFill>
              <a:schemeClr val="tx1"/>
            </a:solidFill>
          </a:ln>
        </p:spPr>
        <p:txBody>
          <a:bodyPr wrap="square" rtlCol="0">
            <a:spAutoFit/>
          </a:bodyPr>
          <a:lstStyle/>
          <a:p>
            <a:r>
              <a:rPr lang="en-US" sz="800" b="1" u="sng" dirty="0"/>
              <a:t>Metrics Data Mart Tables</a:t>
            </a:r>
          </a:p>
          <a:p>
            <a:r>
              <a:rPr lang="en-US" sz="800" dirty="0" err="1"/>
              <a:t>metrics_requests_hist</a:t>
            </a:r>
            <a:endParaRPr lang="en-US" sz="800" dirty="0"/>
          </a:p>
          <a:p>
            <a:r>
              <a:rPr lang="en-US" sz="800" dirty="0" err="1"/>
              <a:t>metrics_resources_usage_hist</a:t>
            </a:r>
            <a:endParaRPr lang="en-US" sz="800" dirty="0"/>
          </a:p>
          <a:p>
            <a:r>
              <a:rPr lang="en-US" sz="800" dirty="0" err="1"/>
              <a:t>metrics_sessions_hist</a:t>
            </a:r>
            <a:endParaRPr lang="en-US" sz="800" dirty="0"/>
          </a:p>
        </p:txBody>
      </p:sp>
      <p:cxnSp>
        <p:nvCxnSpPr>
          <p:cNvPr id="108" name="Straight Arrow Connector 107"/>
          <p:cNvCxnSpPr>
            <a:cxnSpLocks/>
            <a:stCxn id="4" idx="3"/>
          </p:cNvCxnSpPr>
          <p:nvPr/>
        </p:nvCxnSpPr>
        <p:spPr>
          <a:xfrm flipV="1">
            <a:off x="2864563" y="909212"/>
            <a:ext cx="538469" cy="1716759"/>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13958" y="2548509"/>
            <a:ext cx="850605" cy="154923"/>
          </a:xfrm>
          <a:prstGeom prst="rect">
            <a:avLst/>
          </a:prstGeom>
          <a:noFill/>
          <a:ln w="19050" cmpd="sng">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2089187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751008-1A57-DB43-8F0B-C1696E5165E9}"/>
              </a:ext>
            </a:extLst>
          </p:cNvPr>
          <p:cNvPicPr>
            <a:picLocks noChangeAspect="1"/>
          </p:cNvPicPr>
          <p:nvPr/>
        </p:nvPicPr>
        <p:blipFill>
          <a:blip r:embed="rId3"/>
          <a:stretch>
            <a:fillRect/>
          </a:stretch>
        </p:blipFill>
        <p:spPr>
          <a:xfrm>
            <a:off x="40344" y="877341"/>
            <a:ext cx="3282536" cy="2474117"/>
          </a:xfrm>
          <a:prstGeom prst="rect">
            <a:avLst/>
          </a:prstGeom>
        </p:spPr>
      </p:pic>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Data Transfer Logic (cont.)</a:t>
            </a:r>
            <a:endParaRPr lang="en-US" sz="1275" dirty="0">
              <a:solidFill>
                <a:schemeClr val="bg1"/>
              </a:solidFill>
            </a:endParaRPr>
          </a:p>
        </p:txBody>
      </p:sp>
      <p:sp>
        <p:nvSpPr>
          <p:cNvPr id="106" name="TextBox 105"/>
          <p:cNvSpPr txBox="1"/>
          <p:nvPr/>
        </p:nvSpPr>
        <p:spPr>
          <a:xfrm>
            <a:off x="3596716" y="2890006"/>
            <a:ext cx="2871620" cy="954107"/>
          </a:xfrm>
          <a:prstGeom prst="rect">
            <a:avLst/>
          </a:prstGeom>
          <a:noFill/>
          <a:ln>
            <a:solidFill>
              <a:schemeClr val="tx1"/>
            </a:solidFill>
          </a:ln>
        </p:spPr>
        <p:txBody>
          <a:bodyPr wrap="square" rtlCol="0">
            <a:spAutoFit/>
          </a:bodyPr>
          <a:lstStyle/>
          <a:p>
            <a:r>
              <a:rPr lang="en-US" sz="800" b="1" u="sng" dirty="0"/>
              <a:t>Supporting Tables</a:t>
            </a:r>
          </a:p>
          <a:p>
            <a:r>
              <a:rPr lang="en-US" sz="800" dirty="0">
                <a:solidFill>
                  <a:schemeClr val="tx2">
                    <a:lumMod val="75000"/>
                  </a:schemeClr>
                </a:solidFill>
              </a:rPr>
              <a:t>METRICS_JOB_DETAILS</a:t>
            </a:r>
            <a:r>
              <a:rPr lang="en-US" sz="800" dirty="0"/>
              <a:t> </a:t>
            </a:r>
            <a:r>
              <a:rPr lang="mr-IN" sz="800" dirty="0"/>
              <a:t>–</a:t>
            </a:r>
            <a:r>
              <a:rPr lang="en-US" sz="800" dirty="0"/>
              <a:t> log data transfer progress </a:t>
            </a:r>
            <a:r>
              <a:rPr lang="en-US" sz="800" dirty="0">
                <a:solidFill>
                  <a:schemeClr val="tx2">
                    <a:lumMod val="75000"/>
                  </a:schemeClr>
                </a:solidFill>
              </a:rPr>
              <a:t>METRICS_JOB_FILTERS</a:t>
            </a:r>
            <a:r>
              <a:rPr lang="en-US" sz="800" dirty="0"/>
              <a:t> </a:t>
            </a:r>
            <a:r>
              <a:rPr lang="mr-IN" sz="800" dirty="0"/>
              <a:t>–</a:t>
            </a:r>
            <a:r>
              <a:rPr lang="en-US" sz="800" dirty="0"/>
              <a:t> lookup filters</a:t>
            </a:r>
          </a:p>
          <a:p>
            <a:r>
              <a:rPr lang="en-US" sz="800" dirty="0">
                <a:solidFill>
                  <a:schemeClr val="tx2">
                    <a:lumMod val="75000"/>
                  </a:schemeClr>
                </a:solidFill>
              </a:rPr>
              <a:t>METRICS_JOB_ENVIRONMENTS</a:t>
            </a:r>
            <a:r>
              <a:rPr lang="en-US" sz="800" dirty="0"/>
              <a:t> </a:t>
            </a:r>
            <a:r>
              <a:rPr lang="mr-IN" sz="800" dirty="0"/>
              <a:t>–</a:t>
            </a:r>
            <a:r>
              <a:rPr lang="en-US" sz="800" dirty="0"/>
              <a:t> lookup environments</a:t>
            </a:r>
          </a:p>
          <a:p>
            <a:r>
              <a:rPr lang="en-US" sz="800" dirty="0">
                <a:solidFill>
                  <a:schemeClr val="tx2">
                    <a:lumMod val="75000"/>
                  </a:schemeClr>
                </a:solidFill>
              </a:rPr>
              <a:t>METRICS_LDAP_PERSON</a:t>
            </a:r>
            <a:r>
              <a:rPr lang="en-US" sz="800" dirty="0"/>
              <a:t> </a:t>
            </a:r>
            <a:r>
              <a:rPr lang="mr-IN" sz="800" dirty="0"/>
              <a:t>–</a:t>
            </a:r>
            <a:r>
              <a:rPr lang="en-US" sz="800" dirty="0"/>
              <a:t> lookup person info</a:t>
            </a:r>
          </a:p>
          <a:p>
            <a:r>
              <a:rPr lang="en-US" sz="800" dirty="0">
                <a:solidFill>
                  <a:schemeClr val="tx2">
                    <a:lumMod val="75000"/>
                  </a:schemeClr>
                </a:solidFill>
              </a:rPr>
              <a:t>METRICS_ALL_USERS</a:t>
            </a:r>
            <a:r>
              <a:rPr lang="en-US" sz="800" dirty="0"/>
              <a:t> </a:t>
            </a:r>
            <a:r>
              <a:rPr lang="mr-IN" sz="800" dirty="0"/>
              <a:t>–</a:t>
            </a:r>
            <a:r>
              <a:rPr lang="en-US" sz="800" dirty="0"/>
              <a:t> lookup DV users</a:t>
            </a:r>
          </a:p>
          <a:p>
            <a:r>
              <a:rPr lang="en-US" sz="800" dirty="0">
                <a:solidFill>
                  <a:schemeClr val="tx2">
                    <a:lumMod val="75000"/>
                  </a:schemeClr>
                </a:solidFill>
              </a:rPr>
              <a:t>METRICS_ALL_RESOURCES</a:t>
            </a:r>
            <a:r>
              <a:rPr lang="en-US" sz="800" dirty="0"/>
              <a:t> </a:t>
            </a:r>
            <a:r>
              <a:rPr lang="mr-IN" sz="800" dirty="0"/>
              <a:t>–</a:t>
            </a:r>
            <a:r>
              <a:rPr lang="en-US" sz="800" dirty="0"/>
              <a:t> lookup DV resources</a:t>
            </a:r>
          </a:p>
        </p:txBody>
      </p:sp>
      <p:sp>
        <p:nvSpPr>
          <p:cNvPr id="107" name="TextBox 106"/>
          <p:cNvSpPr txBox="1"/>
          <p:nvPr/>
        </p:nvSpPr>
        <p:spPr>
          <a:xfrm>
            <a:off x="6530108" y="2890006"/>
            <a:ext cx="1820003" cy="830997"/>
          </a:xfrm>
          <a:prstGeom prst="rect">
            <a:avLst/>
          </a:prstGeom>
          <a:noFill/>
          <a:ln>
            <a:solidFill>
              <a:schemeClr val="tx1"/>
            </a:solidFill>
          </a:ln>
        </p:spPr>
        <p:txBody>
          <a:bodyPr wrap="square" rtlCol="0">
            <a:spAutoFit/>
          </a:bodyPr>
          <a:lstStyle/>
          <a:p>
            <a:r>
              <a:rPr lang="en-US" sz="800" b="1" u="sng" dirty="0"/>
              <a:t>Metrics Data Mart History Tables</a:t>
            </a:r>
          </a:p>
          <a:p>
            <a:r>
              <a:rPr lang="en-US" sz="800" dirty="0" err="1"/>
              <a:t>metrics_sessions_hist</a:t>
            </a:r>
            <a:endParaRPr lang="en-US" sz="800" dirty="0"/>
          </a:p>
          <a:p>
            <a:endParaRPr lang="en-US" sz="800" dirty="0"/>
          </a:p>
          <a:p>
            <a:r>
              <a:rPr lang="en-US" sz="800" dirty="0" err="1"/>
              <a:t>metrics_resources_usage_hist</a:t>
            </a:r>
            <a:endParaRPr lang="en-US" sz="800" dirty="0"/>
          </a:p>
          <a:p>
            <a:endParaRPr lang="en-US" sz="800" dirty="0"/>
          </a:p>
          <a:p>
            <a:r>
              <a:rPr lang="en-US" sz="800" dirty="0" err="1"/>
              <a:t>metrics_requests_hist</a:t>
            </a:r>
            <a:endParaRPr lang="en-US" sz="800" dirty="0"/>
          </a:p>
        </p:txBody>
      </p:sp>
      <p:cxnSp>
        <p:nvCxnSpPr>
          <p:cNvPr id="108" name="Straight Arrow Connector 107"/>
          <p:cNvCxnSpPr>
            <a:cxnSpLocks/>
            <a:stCxn id="4" idx="3"/>
            <a:endCxn id="55" idx="1"/>
          </p:cNvCxnSpPr>
          <p:nvPr/>
        </p:nvCxnSpPr>
        <p:spPr>
          <a:xfrm flipV="1">
            <a:off x="2864563" y="2589462"/>
            <a:ext cx="411269" cy="36509"/>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13958" y="2548509"/>
            <a:ext cx="850605" cy="154923"/>
          </a:xfrm>
          <a:prstGeom prst="rect">
            <a:avLst/>
          </a:prstGeom>
          <a:noFill/>
          <a:ln w="19050" cmpd="sng">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0" name="Text Box 13">
            <a:extLst>
              <a:ext uri="{FF2B5EF4-FFF2-40B4-BE49-F238E27FC236}">
                <a16:creationId xmlns:a16="http://schemas.microsoft.com/office/drawing/2014/main" id="{5422D093-4448-5C4A-9387-721198CD80CA}"/>
              </a:ext>
            </a:extLst>
          </p:cNvPr>
          <p:cNvSpPr txBox="1"/>
          <p:nvPr/>
        </p:nvSpPr>
        <p:spPr>
          <a:xfrm>
            <a:off x="3635011" y="2544898"/>
            <a:ext cx="1289202" cy="18923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50" dirty="0">
                <a:effectLst/>
                <a:latin typeface="Times New Roman" panose="02020603050405020304" pitchFamily="18" charset="0"/>
                <a:ea typeface="Times New Roman" panose="02020603050405020304" pitchFamily="18" charset="0"/>
              </a:rPr>
              <a:t>Logging Tablespace [Oracle]</a:t>
            </a:r>
            <a:endParaRPr lang="en-US" sz="1200" dirty="0">
              <a:effectLst/>
              <a:latin typeface="Times New Roman" panose="02020603050405020304" pitchFamily="18" charset="0"/>
              <a:ea typeface="Times New Roman" panose="02020603050405020304" pitchFamily="18" charset="0"/>
            </a:endParaRPr>
          </a:p>
        </p:txBody>
      </p:sp>
      <p:sp>
        <p:nvSpPr>
          <p:cNvPr id="11" name="Text Box 20">
            <a:extLst>
              <a:ext uri="{FF2B5EF4-FFF2-40B4-BE49-F238E27FC236}">
                <a16:creationId xmlns:a16="http://schemas.microsoft.com/office/drawing/2014/main" id="{FD4BF36B-6A34-7944-92B7-57AF4DDDF42E}"/>
              </a:ext>
            </a:extLst>
          </p:cNvPr>
          <p:cNvSpPr txBox="1"/>
          <p:nvPr/>
        </p:nvSpPr>
        <p:spPr>
          <a:xfrm>
            <a:off x="3680609" y="999399"/>
            <a:ext cx="1280359" cy="21018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50" dirty="0">
                <a:effectLst/>
                <a:latin typeface="Times New Roman" panose="02020603050405020304" pitchFamily="18" charset="0"/>
                <a:ea typeface="Times New Roman" panose="02020603050405020304" pitchFamily="18" charset="0"/>
              </a:rPr>
              <a:t>No Logging Tablespace [Oracle]</a:t>
            </a:r>
            <a:endParaRPr lang="en-US" sz="1200" dirty="0">
              <a:effectLst/>
              <a:latin typeface="Times New Roman" panose="02020603050405020304" pitchFamily="18" charset="0"/>
              <a:ea typeface="Times New Roman" panose="02020603050405020304" pitchFamily="18" charset="0"/>
            </a:endParaRPr>
          </a:p>
        </p:txBody>
      </p:sp>
      <p:sp>
        <p:nvSpPr>
          <p:cNvPr id="28" name="TextBox 27">
            <a:extLst>
              <a:ext uri="{FF2B5EF4-FFF2-40B4-BE49-F238E27FC236}">
                <a16:creationId xmlns:a16="http://schemas.microsoft.com/office/drawing/2014/main" id="{B1AAEA9D-BD36-B446-A74B-B61301817B77}"/>
              </a:ext>
            </a:extLst>
          </p:cNvPr>
          <p:cNvSpPr txBox="1"/>
          <p:nvPr/>
        </p:nvSpPr>
        <p:spPr>
          <a:xfrm>
            <a:off x="3595937" y="1394148"/>
            <a:ext cx="1450519" cy="584775"/>
          </a:xfrm>
          <a:prstGeom prst="rect">
            <a:avLst/>
          </a:prstGeom>
          <a:noFill/>
          <a:ln>
            <a:solidFill>
              <a:schemeClr val="tx1"/>
            </a:solidFill>
          </a:ln>
        </p:spPr>
        <p:txBody>
          <a:bodyPr wrap="square" rtlCol="0">
            <a:spAutoFit/>
          </a:bodyPr>
          <a:lstStyle/>
          <a:p>
            <a:r>
              <a:rPr lang="en-US" sz="800" b="1" u="sng" dirty="0"/>
              <a:t>Metrics Collection Tables</a:t>
            </a:r>
          </a:p>
          <a:p>
            <a:r>
              <a:rPr lang="en-US" sz="800" dirty="0" err="1"/>
              <a:t>metrics_requests</a:t>
            </a:r>
            <a:endParaRPr lang="en-US" sz="800" dirty="0"/>
          </a:p>
          <a:p>
            <a:r>
              <a:rPr lang="en-US" sz="800" dirty="0" err="1"/>
              <a:t>metrics_resources_usage</a:t>
            </a:r>
            <a:endParaRPr lang="en-US" sz="800" dirty="0"/>
          </a:p>
          <a:p>
            <a:r>
              <a:rPr lang="en-US" sz="800" dirty="0" err="1"/>
              <a:t>metrics_sessions</a:t>
            </a:r>
            <a:endParaRPr lang="en-US" sz="800" dirty="0"/>
          </a:p>
        </p:txBody>
      </p:sp>
      <p:sp>
        <p:nvSpPr>
          <p:cNvPr id="29" name="TextBox 28">
            <a:extLst>
              <a:ext uri="{FF2B5EF4-FFF2-40B4-BE49-F238E27FC236}">
                <a16:creationId xmlns:a16="http://schemas.microsoft.com/office/drawing/2014/main" id="{B5D3BD08-D8BA-B64B-AAD6-CD695BE3CD77}"/>
              </a:ext>
            </a:extLst>
          </p:cNvPr>
          <p:cNvSpPr txBox="1"/>
          <p:nvPr/>
        </p:nvSpPr>
        <p:spPr>
          <a:xfrm>
            <a:off x="5731222" y="1394146"/>
            <a:ext cx="1594321" cy="584775"/>
          </a:xfrm>
          <a:prstGeom prst="rect">
            <a:avLst/>
          </a:prstGeom>
          <a:noFill/>
          <a:ln>
            <a:solidFill>
              <a:schemeClr val="tx1"/>
            </a:solidFill>
          </a:ln>
        </p:spPr>
        <p:txBody>
          <a:bodyPr wrap="square" rtlCol="0">
            <a:spAutoFit/>
          </a:bodyPr>
          <a:lstStyle/>
          <a:p>
            <a:r>
              <a:rPr lang="en-US" sz="800" b="1" u="sng" dirty="0"/>
              <a:t>Metrics Stage Tables</a:t>
            </a:r>
          </a:p>
          <a:p>
            <a:r>
              <a:rPr lang="en-US" sz="800" dirty="0" err="1"/>
              <a:t>metrics_requests_stg</a:t>
            </a:r>
            <a:endParaRPr lang="en-US" sz="800" dirty="0"/>
          </a:p>
          <a:p>
            <a:r>
              <a:rPr lang="en-US" sz="800" dirty="0" err="1"/>
              <a:t>metrics_resources_usage_stg</a:t>
            </a:r>
            <a:endParaRPr lang="en-US" sz="800" dirty="0"/>
          </a:p>
          <a:p>
            <a:r>
              <a:rPr lang="en-US" sz="800" dirty="0" err="1"/>
              <a:t>metrics_sessions_stg</a:t>
            </a:r>
            <a:endParaRPr lang="en-US" sz="800" dirty="0"/>
          </a:p>
        </p:txBody>
      </p:sp>
      <p:sp>
        <p:nvSpPr>
          <p:cNvPr id="6" name="Rounded Rectangle 5">
            <a:extLst>
              <a:ext uri="{FF2B5EF4-FFF2-40B4-BE49-F238E27FC236}">
                <a16:creationId xmlns:a16="http://schemas.microsoft.com/office/drawing/2014/main" id="{2BC278CD-E28F-6340-8ACA-3705F761B2FD}"/>
              </a:ext>
            </a:extLst>
          </p:cNvPr>
          <p:cNvSpPr/>
          <p:nvPr/>
        </p:nvSpPr>
        <p:spPr>
          <a:xfrm>
            <a:off x="3475068" y="1225165"/>
            <a:ext cx="3952803" cy="972739"/>
          </a:xfrm>
          <a:prstGeom prst="round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noFill/>
            </a:endParaRPr>
          </a:p>
        </p:txBody>
      </p:sp>
      <p:cxnSp>
        <p:nvCxnSpPr>
          <p:cNvPr id="8" name="Straight Arrow Connector 7">
            <a:extLst>
              <a:ext uri="{FF2B5EF4-FFF2-40B4-BE49-F238E27FC236}">
                <a16:creationId xmlns:a16="http://schemas.microsoft.com/office/drawing/2014/main" id="{BFE83117-15D6-274E-A6F7-9C81289F036B}"/>
              </a:ext>
            </a:extLst>
          </p:cNvPr>
          <p:cNvCxnSpPr>
            <a:cxnSpLocks/>
          </p:cNvCxnSpPr>
          <p:nvPr/>
        </p:nvCxnSpPr>
        <p:spPr>
          <a:xfrm>
            <a:off x="4531214" y="1617116"/>
            <a:ext cx="1289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5A31701-8930-C848-A39A-966EDB826C3E}"/>
              </a:ext>
            </a:extLst>
          </p:cNvPr>
          <p:cNvCxnSpPr>
            <a:cxnSpLocks/>
          </p:cNvCxnSpPr>
          <p:nvPr/>
        </p:nvCxnSpPr>
        <p:spPr>
          <a:xfrm>
            <a:off x="4890411" y="1743392"/>
            <a:ext cx="9305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E2D68899-E99D-5A4A-A986-F48256269AA6}"/>
              </a:ext>
            </a:extLst>
          </p:cNvPr>
          <p:cNvCxnSpPr>
            <a:cxnSpLocks/>
          </p:cNvCxnSpPr>
          <p:nvPr/>
        </p:nvCxnSpPr>
        <p:spPr>
          <a:xfrm>
            <a:off x="4531214" y="1877864"/>
            <a:ext cx="1289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 Box 20">
            <a:extLst>
              <a:ext uri="{FF2B5EF4-FFF2-40B4-BE49-F238E27FC236}">
                <a16:creationId xmlns:a16="http://schemas.microsoft.com/office/drawing/2014/main" id="{D05F7019-91B1-DD41-A8BA-D0222BC0FD14}"/>
              </a:ext>
            </a:extLst>
          </p:cNvPr>
          <p:cNvSpPr txBox="1"/>
          <p:nvPr/>
        </p:nvSpPr>
        <p:spPr>
          <a:xfrm>
            <a:off x="4970491" y="1465971"/>
            <a:ext cx="760730"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 / DEL</a:t>
            </a:r>
            <a:endParaRPr lang="en-US" sz="1100" dirty="0">
              <a:effectLst/>
              <a:latin typeface="Times New Roman" panose="02020603050405020304" pitchFamily="18" charset="0"/>
              <a:ea typeface="Times New Roman" panose="02020603050405020304" pitchFamily="18" charset="0"/>
            </a:endParaRPr>
          </a:p>
        </p:txBody>
      </p:sp>
      <p:sp>
        <p:nvSpPr>
          <p:cNvPr id="42" name="Text Box 20">
            <a:extLst>
              <a:ext uri="{FF2B5EF4-FFF2-40B4-BE49-F238E27FC236}">
                <a16:creationId xmlns:a16="http://schemas.microsoft.com/office/drawing/2014/main" id="{8472A912-388C-254D-AE76-90A600274602}"/>
              </a:ext>
            </a:extLst>
          </p:cNvPr>
          <p:cNvSpPr txBox="1"/>
          <p:nvPr/>
        </p:nvSpPr>
        <p:spPr>
          <a:xfrm>
            <a:off x="4970490" y="1604682"/>
            <a:ext cx="760731"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a:t>
            </a:r>
            <a:endParaRPr lang="en-US" sz="1100" dirty="0">
              <a:effectLst/>
              <a:latin typeface="Times New Roman" panose="02020603050405020304" pitchFamily="18" charset="0"/>
              <a:ea typeface="Times New Roman" panose="02020603050405020304" pitchFamily="18" charset="0"/>
            </a:endParaRPr>
          </a:p>
        </p:txBody>
      </p:sp>
      <p:sp>
        <p:nvSpPr>
          <p:cNvPr id="43" name="Text Box 20">
            <a:extLst>
              <a:ext uri="{FF2B5EF4-FFF2-40B4-BE49-F238E27FC236}">
                <a16:creationId xmlns:a16="http://schemas.microsoft.com/office/drawing/2014/main" id="{78863B78-18C6-B048-A00D-A22AAA6EBC9D}"/>
              </a:ext>
            </a:extLst>
          </p:cNvPr>
          <p:cNvSpPr txBox="1"/>
          <p:nvPr/>
        </p:nvSpPr>
        <p:spPr>
          <a:xfrm>
            <a:off x="4978815" y="1739294"/>
            <a:ext cx="752406"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a:t>
            </a:r>
            <a:endParaRPr lang="en-US" sz="1100" dirty="0">
              <a:effectLst/>
              <a:latin typeface="Times New Roman" panose="02020603050405020304" pitchFamily="18" charset="0"/>
              <a:ea typeface="Times New Roman" panose="02020603050405020304" pitchFamily="18" charset="0"/>
            </a:endParaRPr>
          </a:p>
        </p:txBody>
      </p:sp>
      <p:sp>
        <p:nvSpPr>
          <p:cNvPr id="52" name="Rounded Rectangle 51">
            <a:extLst>
              <a:ext uri="{FF2B5EF4-FFF2-40B4-BE49-F238E27FC236}">
                <a16:creationId xmlns:a16="http://schemas.microsoft.com/office/drawing/2014/main" id="{3947F6CA-8BA0-DE4D-BAC7-B4E8E0C9E63A}"/>
              </a:ext>
            </a:extLst>
          </p:cNvPr>
          <p:cNvSpPr/>
          <p:nvPr/>
        </p:nvSpPr>
        <p:spPr>
          <a:xfrm>
            <a:off x="3467119" y="2749158"/>
            <a:ext cx="4970910" cy="1204600"/>
          </a:xfrm>
          <a:prstGeom prst="round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noFill/>
            </a:endParaRPr>
          </a:p>
        </p:txBody>
      </p:sp>
      <p:sp>
        <p:nvSpPr>
          <p:cNvPr id="55" name="Left Brace 54">
            <a:extLst>
              <a:ext uri="{FF2B5EF4-FFF2-40B4-BE49-F238E27FC236}">
                <a16:creationId xmlns:a16="http://schemas.microsoft.com/office/drawing/2014/main" id="{DD72B3C0-8A8C-D34A-959D-A337338FC036}"/>
              </a:ext>
            </a:extLst>
          </p:cNvPr>
          <p:cNvSpPr/>
          <p:nvPr/>
        </p:nvSpPr>
        <p:spPr>
          <a:xfrm>
            <a:off x="3275832" y="1225165"/>
            <a:ext cx="199236" cy="272859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grpSp>
        <p:nvGrpSpPr>
          <p:cNvPr id="82" name="Group 81">
            <a:extLst>
              <a:ext uri="{FF2B5EF4-FFF2-40B4-BE49-F238E27FC236}">
                <a16:creationId xmlns:a16="http://schemas.microsoft.com/office/drawing/2014/main" id="{B4101C12-C6AE-7E43-AE28-26F165530393}"/>
              </a:ext>
            </a:extLst>
          </p:cNvPr>
          <p:cNvGrpSpPr/>
          <p:nvPr/>
        </p:nvGrpSpPr>
        <p:grpSpPr>
          <a:xfrm>
            <a:off x="6825666" y="1872783"/>
            <a:ext cx="1860063" cy="1308141"/>
            <a:chOff x="6825666" y="1872783"/>
            <a:chExt cx="1860063" cy="1308141"/>
          </a:xfrm>
        </p:grpSpPr>
        <p:cxnSp>
          <p:nvCxnSpPr>
            <p:cNvPr id="48" name="Straight Arrow Connector 47">
              <a:extLst>
                <a:ext uri="{FF2B5EF4-FFF2-40B4-BE49-F238E27FC236}">
                  <a16:creationId xmlns:a16="http://schemas.microsoft.com/office/drawing/2014/main" id="{5FB5CC2A-7620-2B48-B723-F14E621F177C}"/>
                </a:ext>
              </a:extLst>
            </p:cNvPr>
            <p:cNvCxnSpPr>
              <a:cxnSpLocks/>
            </p:cNvCxnSpPr>
            <p:nvPr/>
          </p:nvCxnSpPr>
          <p:spPr>
            <a:xfrm flipH="1">
              <a:off x="7652539" y="3141888"/>
              <a:ext cx="9515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Text Box 20">
              <a:extLst>
                <a:ext uri="{FF2B5EF4-FFF2-40B4-BE49-F238E27FC236}">
                  <a16:creationId xmlns:a16="http://schemas.microsoft.com/office/drawing/2014/main" id="{F9865C14-857E-6648-A71A-BA7A81B89589}"/>
                </a:ext>
              </a:extLst>
            </p:cNvPr>
            <p:cNvSpPr txBox="1"/>
            <p:nvPr/>
          </p:nvSpPr>
          <p:spPr>
            <a:xfrm>
              <a:off x="8360570" y="2970739"/>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cxnSp>
          <p:nvCxnSpPr>
            <p:cNvPr id="64" name="Straight Connector 63">
              <a:extLst>
                <a:ext uri="{FF2B5EF4-FFF2-40B4-BE49-F238E27FC236}">
                  <a16:creationId xmlns:a16="http://schemas.microsoft.com/office/drawing/2014/main" id="{3CAD99FA-4777-C145-9F61-68706C76F1AC}"/>
                </a:ext>
              </a:extLst>
            </p:cNvPr>
            <p:cNvCxnSpPr>
              <a:cxnSpLocks/>
            </p:cNvCxnSpPr>
            <p:nvPr/>
          </p:nvCxnSpPr>
          <p:spPr>
            <a:xfrm>
              <a:off x="6825666" y="1877864"/>
              <a:ext cx="179571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8EBCEEF4-933D-3142-9367-F9CA406F2DB7}"/>
                </a:ext>
              </a:extLst>
            </p:cNvPr>
            <p:cNvCxnSpPr>
              <a:cxnSpLocks/>
            </p:cNvCxnSpPr>
            <p:nvPr/>
          </p:nvCxnSpPr>
          <p:spPr>
            <a:xfrm>
              <a:off x="8604095" y="1872783"/>
              <a:ext cx="0" cy="126910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86" name="Group 85">
            <a:extLst>
              <a:ext uri="{FF2B5EF4-FFF2-40B4-BE49-F238E27FC236}">
                <a16:creationId xmlns:a16="http://schemas.microsoft.com/office/drawing/2014/main" id="{A3D25263-B5F8-494D-AC99-5E36970CB96D}"/>
              </a:ext>
            </a:extLst>
          </p:cNvPr>
          <p:cNvGrpSpPr/>
          <p:nvPr/>
        </p:nvGrpSpPr>
        <p:grpSpPr>
          <a:xfrm>
            <a:off x="7235587" y="1732645"/>
            <a:ext cx="1504596" cy="1674853"/>
            <a:chOff x="7235587" y="1732645"/>
            <a:chExt cx="1504596" cy="1674853"/>
          </a:xfrm>
        </p:grpSpPr>
        <p:cxnSp>
          <p:nvCxnSpPr>
            <p:cNvPr id="46" name="Straight Arrow Connector 45">
              <a:extLst>
                <a:ext uri="{FF2B5EF4-FFF2-40B4-BE49-F238E27FC236}">
                  <a16:creationId xmlns:a16="http://schemas.microsoft.com/office/drawing/2014/main" id="{099664A2-E210-BE43-8994-FAD7A4999844}"/>
                </a:ext>
              </a:extLst>
            </p:cNvPr>
            <p:cNvCxnSpPr>
              <a:cxnSpLocks/>
            </p:cNvCxnSpPr>
            <p:nvPr/>
          </p:nvCxnSpPr>
          <p:spPr>
            <a:xfrm flipH="1">
              <a:off x="8036164" y="3351458"/>
              <a:ext cx="6884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7C4D6B2B-D3E6-824F-8B1B-60FFF2A70447}"/>
                </a:ext>
              </a:extLst>
            </p:cNvPr>
            <p:cNvCxnSpPr>
              <a:cxnSpLocks/>
            </p:cNvCxnSpPr>
            <p:nvPr/>
          </p:nvCxnSpPr>
          <p:spPr>
            <a:xfrm>
              <a:off x="7235587" y="1746619"/>
              <a:ext cx="1496791" cy="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6FA9D0FD-90C7-0740-A402-926820803497}"/>
                </a:ext>
              </a:extLst>
            </p:cNvPr>
            <p:cNvCxnSpPr>
              <a:cxnSpLocks/>
            </p:cNvCxnSpPr>
            <p:nvPr/>
          </p:nvCxnSpPr>
          <p:spPr>
            <a:xfrm flipH="1">
              <a:off x="8724574" y="1732645"/>
              <a:ext cx="15609" cy="1634414"/>
            </a:xfrm>
            <a:prstGeom prst="line">
              <a:avLst/>
            </a:prstGeom>
          </p:spPr>
          <p:style>
            <a:lnRef idx="2">
              <a:schemeClr val="accent1"/>
            </a:lnRef>
            <a:fillRef idx="0">
              <a:schemeClr val="accent1"/>
            </a:fillRef>
            <a:effectRef idx="1">
              <a:schemeClr val="accent1"/>
            </a:effectRef>
            <a:fontRef idx="minor">
              <a:schemeClr val="tx1"/>
            </a:fontRef>
          </p:style>
        </p:cxnSp>
        <p:sp>
          <p:nvSpPr>
            <p:cNvPr id="84" name="Text Box 20">
              <a:extLst>
                <a:ext uri="{FF2B5EF4-FFF2-40B4-BE49-F238E27FC236}">
                  <a16:creationId xmlns:a16="http://schemas.microsoft.com/office/drawing/2014/main" id="{EF43DC0D-0D34-1A43-822A-F8E6C5418BF4}"/>
                </a:ext>
              </a:extLst>
            </p:cNvPr>
            <p:cNvSpPr txBox="1"/>
            <p:nvPr/>
          </p:nvSpPr>
          <p:spPr>
            <a:xfrm>
              <a:off x="8370146" y="3197313"/>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grpSp>
      <p:grpSp>
        <p:nvGrpSpPr>
          <p:cNvPr id="83" name="Group 82">
            <a:extLst>
              <a:ext uri="{FF2B5EF4-FFF2-40B4-BE49-F238E27FC236}">
                <a16:creationId xmlns:a16="http://schemas.microsoft.com/office/drawing/2014/main" id="{2C850339-DC5D-1146-8BCF-C27B0B0E65DB}"/>
              </a:ext>
            </a:extLst>
          </p:cNvPr>
          <p:cNvGrpSpPr/>
          <p:nvPr/>
        </p:nvGrpSpPr>
        <p:grpSpPr>
          <a:xfrm>
            <a:off x="6835143" y="1617116"/>
            <a:ext cx="2053365" cy="2061630"/>
            <a:chOff x="6835143" y="1617116"/>
            <a:chExt cx="2053365" cy="2061630"/>
          </a:xfrm>
        </p:grpSpPr>
        <p:cxnSp>
          <p:nvCxnSpPr>
            <p:cNvPr id="44" name="Straight Arrow Connector 43">
              <a:extLst>
                <a:ext uri="{FF2B5EF4-FFF2-40B4-BE49-F238E27FC236}">
                  <a16:creationId xmlns:a16="http://schemas.microsoft.com/office/drawing/2014/main" id="{4C8D9504-7A7A-124F-A5B1-2881F666A410}"/>
                </a:ext>
              </a:extLst>
            </p:cNvPr>
            <p:cNvCxnSpPr>
              <a:cxnSpLocks/>
            </p:cNvCxnSpPr>
            <p:nvPr/>
          </p:nvCxnSpPr>
          <p:spPr>
            <a:xfrm flipH="1">
              <a:off x="7627727" y="3614004"/>
              <a:ext cx="12607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99495616-B6CB-294F-8BF1-32FC398C67A3}"/>
                </a:ext>
              </a:extLst>
            </p:cNvPr>
            <p:cNvCxnSpPr/>
            <p:nvPr/>
          </p:nvCxnSpPr>
          <p:spPr>
            <a:xfrm>
              <a:off x="6835143" y="1625837"/>
              <a:ext cx="205336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AB9D64E6-5A50-6645-93EB-E8EC30E5C0B5}"/>
                </a:ext>
              </a:extLst>
            </p:cNvPr>
            <p:cNvCxnSpPr>
              <a:cxnSpLocks/>
            </p:cNvCxnSpPr>
            <p:nvPr/>
          </p:nvCxnSpPr>
          <p:spPr>
            <a:xfrm flipH="1">
              <a:off x="8877016" y="1617116"/>
              <a:ext cx="11492" cy="1996888"/>
            </a:xfrm>
            <a:prstGeom prst="line">
              <a:avLst/>
            </a:prstGeom>
          </p:spPr>
          <p:style>
            <a:lnRef idx="2">
              <a:schemeClr val="accent1"/>
            </a:lnRef>
            <a:fillRef idx="0">
              <a:schemeClr val="accent1"/>
            </a:fillRef>
            <a:effectRef idx="1">
              <a:schemeClr val="accent1"/>
            </a:effectRef>
            <a:fontRef idx="minor">
              <a:schemeClr val="tx1"/>
            </a:fontRef>
          </p:style>
        </p:cxnSp>
        <p:sp>
          <p:nvSpPr>
            <p:cNvPr id="85" name="Text Box 20">
              <a:extLst>
                <a:ext uri="{FF2B5EF4-FFF2-40B4-BE49-F238E27FC236}">
                  <a16:creationId xmlns:a16="http://schemas.microsoft.com/office/drawing/2014/main" id="{994DF3CF-D77B-E24C-A003-35A82BC18A61}"/>
                </a:ext>
              </a:extLst>
            </p:cNvPr>
            <p:cNvSpPr txBox="1"/>
            <p:nvPr/>
          </p:nvSpPr>
          <p:spPr>
            <a:xfrm>
              <a:off x="8375090" y="3468561"/>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grpSp>
      <p:sp>
        <p:nvSpPr>
          <p:cNvPr id="87" name="TextBox 86">
            <a:extLst>
              <a:ext uri="{FF2B5EF4-FFF2-40B4-BE49-F238E27FC236}">
                <a16:creationId xmlns:a16="http://schemas.microsoft.com/office/drawing/2014/main" id="{997F18F6-EB64-374F-82E7-BA661A298A7C}"/>
              </a:ext>
            </a:extLst>
          </p:cNvPr>
          <p:cNvSpPr txBox="1"/>
          <p:nvPr/>
        </p:nvSpPr>
        <p:spPr>
          <a:xfrm>
            <a:off x="434715" y="4094606"/>
            <a:ext cx="8305468" cy="83099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The use of stage tables is more efficient for processing collection data in that all insert/update/delete operations are performed on the stage tables.  </a:t>
            </a:r>
          </a:p>
          <a:p>
            <a:pPr marL="285750" indent="-285750">
              <a:buFont typeface="Arial" panose="020B0604020202020204" pitchFamily="34" charset="0"/>
              <a:buChar char="•"/>
            </a:pPr>
            <a:r>
              <a:rPr lang="en-US" dirty="0"/>
              <a:t>Only inserts are performed on the data mart history tables.</a:t>
            </a:r>
          </a:p>
        </p:txBody>
      </p:sp>
    </p:spTree>
    <p:extLst>
      <p:ext uri="{BB962C8B-B14F-4D97-AF65-F5344CB8AC3E}">
        <p14:creationId xmlns:p14="http://schemas.microsoft.com/office/powerpoint/2010/main" val="368251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7604948"/>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Use Case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461288519"/>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a:solidFill>
                  <a:schemeClr val="bg1"/>
                </a:solidFill>
              </a:rPr>
              <a:t>Large Financial Institution</a:t>
            </a:r>
            <a:br>
              <a:rPr lang="en-US" dirty="0">
                <a:solidFill>
                  <a:schemeClr val="bg1"/>
                </a:solidFill>
              </a:rPr>
            </a:br>
            <a:r>
              <a:rPr lang="en-US" sz="1275" dirty="0">
                <a:solidFill>
                  <a:schemeClr val="bg1"/>
                </a:solidFill>
              </a:rPr>
              <a:t>Metrics Reporting Use Case</a:t>
            </a:r>
          </a:p>
        </p:txBody>
      </p:sp>
      <p:sp>
        <p:nvSpPr>
          <p:cNvPr id="15364" name="Rectangle 3"/>
          <p:cNvSpPr>
            <a:spLocks noGrp="1"/>
          </p:cNvSpPr>
          <p:nvPr>
            <p:ph type="body" idx="1"/>
          </p:nvPr>
        </p:nvSpPr>
        <p:spPr>
          <a:xfrm>
            <a:off x="458272" y="948584"/>
            <a:ext cx="8514812" cy="3734146"/>
          </a:xfrm>
        </p:spPr>
        <p:txBody>
          <a:bodyPr>
            <a:normAutofit/>
          </a:bodyPr>
          <a:lstStyle/>
          <a:p>
            <a:pPr>
              <a:buClr>
                <a:srgbClr val="0070C0"/>
              </a:buClr>
              <a:buFont typeface="Arial" charset="0"/>
              <a:buChar char="•"/>
            </a:pPr>
            <a:r>
              <a:rPr lang="en-US" sz="2100" dirty="0">
                <a:solidFill>
                  <a:srgbClr val="061C23"/>
                </a:solidFill>
              </a:rPr>
              <a:t>Use Case 1 – </a:t>
            </a:r>
            <a:r>
              <a:rPr lang="en-US" dirty="0">
                <a:solidFill>
                  <a:srgbClr val="061C23"/>
                </a:solidFill>
              </a:rPr>
              <a:t>Migrate data source support.</a:t>
            </a:r>
          </a:p>
          <a:p>
            <a:pPr marL="685800" lvl="1" indent="-342900">
              <a:buClr>
                <a:srgbClr val="0070C0"/>
              </a:buClr>
              <a:buFont typeface="Courier New" charset="0"/>
              <a:buChar char="o"/>
            </a:pPr>
            <a:r>
              <a:rPr lang="en-US" sz="1500" dirty="0">
                <a:solidFill>
                  <a:srgbClr val="061C23"/>
                </a:solidFill>
              </a:rPr>
              <a:t>Published resource usage reporting by user over time</a:t>
            </a:r>
          </a:p>
          <a:p>
            <a:pPr marL="685800" lvl="1" indent="-342900">
              <a:buClr>
                <a:srgbClr val="0070C0"/>
              </a:buClr>
              <a:buFont typeface="Courier New" charset="0"/>
              <a:buChar char="o"/>
            </a:pPr>
            <a:r>
              <a:rPr lang="en-US" sz="1500" dirty="0">
                <a:solidFill>
                  <a:srgbClr val="061C23"/>
                </a:solidFill>
              </a:rPr>
              <a:t>Supports the migration work from iSeries to Oracle by establishing a list of resources that need to be migrated based on usage.</a:t>
            </a:r>
          </a:p>
          <a:p>
            <a:pPr>
              <a:buClr>
                <a:srgbClr val="0070C0"/>
              </a:buClr>
              <a:buFont typeface="Arial" charset="0"/>
              <a:buChar char="•"/>
            </a:pPr>
            <a:r>
              <a:rPr lang="en-US" sz="2100" dirty="0">
                <a:solidFill>
                  <a:srgbClr val="061C23"/>
                </a:solidFill>
              </a:rPr>
              <a:t>Use Case 2 – </a:t>
            </a:r>
            <a:r>
              <a:rPr lang="en-US" dirty="0">
                <a:solidFill>
                  <a:srgbClr val="061C23"/>
                </a:solidFill>
              </a:rPr>
              <a:t>Use it or lose it reporting “UIOLI”.</a:t>
            </a:r>
          </a:p>
          <a:p>
            <a:pPr lvl="2" indent="-342900">
              <a:buClr>
                <a:srgbClr val="0070C0"/>
              </a:buClr>
              <a:buFont typeface="Courier New" charset="0"/>
              <a:buChar char="o"/>
            </a:pPr>
            <a:r>
              <a:rPr lang="en-US" sz="1500" dirty="0">
                <a:solidFill>
                  <a:srgbClr val="061C23"/>
                </a:solidFill>
              </a:rPr>
              <a:t>Supports the dormancy reporting effort where each application is required to report on who accessed the system and when.  If a user does not log in within 90 days their access is revoked.  Metrics are used to gather information user access to the Data Virtualization Center of Excellence.</a:t>
            </a:r>
          </a:p>
          <a:p>
            <a:pPr>
              <a:buClr>
                <a:srgbClr val="0070C0"/>
              </a:buClr>
              <a:buFont typeface="Arial" charset="0"/>
              <a:buChar char="•"/>
            </a:pPr>
            <a:r>
              <a:rPr lang="en-US" sz="2100" dirty="0">
                <a:solidFill>
                  <a:srgbClr val="061C23"/>
                </a:solidFill>
              </a:rPr>
              <a:t>Use Case 3 – </a:t>
            </a:r>
            <a:r>
              <a:rPr lang="en-US" dirty="0">
                <a:solidFill>
                  <a:srgbClr val="061C23"/>
                </a:solidFill>
              </a:rPr>
              <a:t>Security reporting</a:t>
            </a:r>
          </a:p>
          <a:p>
            <a:pPr lvl="2" indent="-342900">
              <a:buClr>
                <a:srgbClr val="0070C0"/>
              </a:buClr>
              <a:buFont typeface="Courier New" charset="0"/>
              <a:buChar char="o"/>
            </a:pPr>
            <a:r>
              <a:rPr lang="en-US" sz="1500" dirty="0">
                <a:solidFill>
                  <a:srgbClr val="061C23"/>
                </a:solidFill>
              </a:rPr>
              <a:t>Additional parsing of the SQL request is performed in order to track the columns and tables contained in the request.   This is correlated with NPI/SSN column level security, users and groups to determine who access which data columns and when.</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529024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Architecture Overview</a:t>
            </a:r>
            <a:br>
              <a:rPr lang="en-US" dirty="0">
                <a:solidFill>
                  <a:schemeClr val="bg1"/>
                </a:solidFill>
              </a:rPr>
            </a:br>
            <a:r>
              <a:rPr lang="en-US" sz="1275" dirty="0">
                <a:solidFill>
                  <a:schemeClr val="bg1"/>
                </a:solidFill>
              </a:rPr>
              <a:t>Metrics Reporting</a:t>
            </a:r>
          </a:p>
        </p:txBody>
      </p:sp>
      <p:sp>
        <p:nvSpPr>
          <p:cNvPr id="65" name="Footer Placeholder 3"/>
          <p:cNvSpPr txBox="1">
            <a:spLocks/>
          </p:cNvSpPr>
          <p:nvPr/>
        </p:nvSpPr>
        <p:spPr>
          <a:xfrm>
            <a:off x="3124200" y="4942797"/>
            <a:ext cx="2895600" cy="22022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cxnSp>
        <p:nvCxnSpPr>
          <p:cNvPr id="66" name="Straight Arrow Connector 65"/>
          <p:cNvCxnSpPr/>
          <p:nvPr/>
        </p:nvCxnSpPr>
        <p:spPr>
          <a:xfrm flipH="1">
            <a:off x="4046264" y="2677984"/>
            <a:ext cx="3742" cy="3497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859925" y="2687509"/>
            <a:ext cx="1193" cy="3309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4030758" y="2925913"/>
            <a:ext cx="860339" cy="690251"/>
            <a:chOff x="4129220" y="4445172"/>
            <a:chExt cx="1606378" cy="1524062"/>
          </a:xfrm>
        </p:grpSpPr>
        <p:grpSp>
          <p:nvGrpSpPr>
            <p:cNvPr id="69" name="Group 68"/>
            <p:cNvGrpSpPr/>
            <p:nvPr/>
          </p:nvGrpSpPr>
          <p:grpSpPr>
            <a:xfrm>
              <a:off x="4129220" y="4445172"/>
              <a:ext cx="1606378" cy="1524062"/>
              <a:chOff x="403656" y="3474648"/>
              <a:chExt cx="1606378" cy="1524062"/>
            </a:xfrm>
          </p:grpSpPr>
          <p:sp>
            <p:nvSpPr>
              <p:cNvPr id="71" name="Flowchart: Magnetic Disk 8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2" name="Rectangle 71"/>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3" name="Rectangle 72"/>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4" name="Rectangle 73"/>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70" name="TextBox 69"/>
            <p:cNvSpPr txBox="1"/>
            <p:nvPr/>
          </p:nvSpPr>
          <p:spPr>
            <a:xfrm>
              <a:off x="4185709" y="4454876"/>
              <a:ext cx="1485221" cy="509673"/>
            </a:xfrm>
            <a:prstGeom prst="rect">
              <a:avLst/>
            </a:prstGeom>
            <a:noFill/>
          </p:spPr>
          <p:txBody>
            <a:bodyPr wrap="square" rtlCol="0">
              <a:spAutoFit/>
            </a:bodyPr>
            <a:lstStyle/>
            <a:p>
              <a:pPr algn="ctr"/>
              <a:r>
                <a:rPr lang="en-US" sz="900" dirty="0"/>
                <a:t>Oracle 12c</a:t>
              </a:r>
            </a:p>
          </p:txBody>
        </p:sp>
      </p:grpSp>
      <p:sp>
        <p:nvSpPr>
          <p:cNvPr id="75" name="TextBox 74"/>
          <p:cNvSpPr txBox="1"/>
          <p:nvPr/>
        </p:nvSpPr>
        <p:spPr>
          <a:xfrm>
            <a:off x="4064914" y="2517892"/>
            <a:ext cx="834820" cy="346249"/>
          </a:xfrm>
          <a:prstGeom prst="rect">
            <a:avLst/>
          </a:prstGeom>
          <a:noFill/>
          <a:ln>
            <a:noFill/>
          </a:ln>
        </p:spPr>
        <p:txBody>
          <a:bodyPr wrap="square" rtlCol="0">
            <a:spAutoFit/>
          </a:bodyPr>
          <a:lstStyle/>
          <a:p>
            <a:pPr algn="ctr"/>
            <a:r>
              <a:rPr lang="en-US" sz="825" b="1" dirty="0">
                <a:solidFill>
                  <a:srgbClr val="FF0000"/>
                </a:solidFill>
              </a:rPr>
              <a:t>Metrics Collection</a:t>
            </a:r>
          </a:p>
        </p:txBody>
      </p:sp>
      <p:sp>
        <p:nvSpPr>
          <p:cNvPr id="76" name="TextBox 75"/>
          <p:cNvSpPr txBox="1"/>
          <p:nvPr/>
        </p:nvSpPr>
        <p:spPr>
          <a:xfrm>
            <a:off x="4022121" y="3337957"/>
            <a:ext cx="1012255" cy="213585"/>
          </a:xfrm>
          <a:prstGeom prst="rect">
            <a:avLst/>
          </a:prstGeom>
          <a:noFill/>
          <a:ln>
            <a:noFill/>
          </a:ln>
        </p:spPr>
        <p:txBody>
          <a:bodyPr wrap="square" rtlCol="0">
            <a:spAutoFit/>
          </a:bodyPr>
          <a:lstStyle/>
          <a:p>
            <a:r>
              <a:rPr lang="en-US" sz="788" dirty="0"/>
              <a:t>collection tables</a:t>
            </a:r>
          </a:p>
        </p:txBody>
      </p:sp>
      <p:grpSp>
        <p:nvGrpSpPr>
          <p:cNvPr id="77" name="Group 76"/>
          <p:cNvGrpSpPr/>
          <p:nvPr/>
        </p:nvGrpSpPr>
        <p:grpSpPr>
          <a:xfrm>
            <a:off x="2316617" y="3790336"/>
            <a:ext cx="4025291" cy="1154006"/>
            <a:chOff x="1564823" y="4879614"/>
            <a:chExt cx="5367054" cy="1538674"/>
          </a:xfrm>
        </p:grpSpPr>
        <p:sp>
          <p:nvSpPr>
            <p:cNvPr id="78" name="TextBox 77"/>
            <p:cNvSpPr txBox="1"/>
            <p:nvPr/>
          </p:nvSpPr>
          <p:spPr>
            <a:xfrm>
              <a:off x="5172394" y="5420855"/>
              <a:ext cx="1598143" cy="276999"/>
            </a:xfrm>
            <a:prstGeom prst="rect">
              <a:avLst/>
            </a:prstGeom>
            <a:noFill/>
          </p:spPr>
          <p:txBody>
            <a:bodyPr wrap="square" rtlCol="0">
              <a:spAutoFit/>
            </a:bodyPr>
            <a:lstStyle/>
            <a:p>
              <a:r>
                <a:rPr lang="en-US" sz="750" dirty="0"/>
                <a:t>Partition 1 – JAN2017</a:t>
              </a:r>
            </a:p>
          </p:txBody>
        </p:sp>
        <p:sp>
          <p:nvSpPr>
            <p:cNvPr id="79" name="TextBox 78"/>
            <p:cNvSpPr txBox="1"/>
            <p:nvPr/>
          </p:nvSpPr>
          <p:spPr>
            <a:xfrm>
              <a:off x="5172394" y="5683794"/>
              <a:ext cx="1749184" cy="276999"/>
            </a:xfrm>
            <a:prstGeom prst="rect">
              <a:avLst/>
            </a:prstGeom>
            <a:noFill/>
          </p:spPr>
          <p:txBody>
            <a:bodyPr wrap="square" rtlCol="0">
              <a:spAutoFit/>
            </a:bodyPr>
            <a:lstStyle/>
            <a:p>
              <a:r>
                <a:rPr lang="en-US" sz="750" dirty="0"/>
                <a:t>Partition 2 – FEB2017 …</a:t>
              </a:r>
            </a:p>
          </p:txBody>
        </p:sp>
        <p:sp>
          <p:nvSpPr>
            <p:cNvPr id="80" name="TextBox 79"/>
            <p:cNvSpPr txBox="1"/>
            <p:nvPr/>
          </p:nvSpPr>
          <p:spPr>
            <a:xfrm>
              <a:off x="5172394" y="5942594"/>
              <a:ext cx="1759483" cy="276999"/>
            </a:xfrm>
            <a:prstGeom prst="rect">
              <a:avLst/>
            </a:prstGeom>
            <a:noFill/>
          </p:spPr>
          <p:txBody>
            <a:bodyPr wrap="square" rtlCol="0">
              <a:spAutoFit/>
            </a:bodyPr>
            <a:lstStyle/>
            <a:p>
              <a:r>
                <a:rPr lang="en-US" sz="750" dirty="0"/>
                <a:t>Partition 13 – JAN2018</a:t>
              </a:r>
            </a:p>
          </p:txBody>
        </p:sp>
        <p:grpSp>
          <p:nvGrpSpPr>
            <p:cNvPr id="81" name="Group 80"/>
            <p:cNvGrpSpPr/>
            <p:nvPr/>
          </p:nvGrpSpPr>
          <p:grpSpPr>
            <a:xfrm>
              <a:off x="3609711" y="4879614"/>
              <a:ext cx="1635208" cy="1538674"/>
              <a:chOff x="4596716" y="4785344"/>
              <a:chExt cx="1635208" cy="1538674"/>
            </a:xfrm>
          </p:grpSpPr>
          <p:grpSp>
            <p:nvGrpSpPr>
              <p:cNvPr id="85" name="Group 84"/>
              <p:cNvGrpSpPr/>
              <p:nvPr/>
            </p:nvGrpSpPr>
            <p:grpSpPr>
              <a:xfrm>
                <a:off x="4596716" y="4785344"/>
                <a:ext cx="1635208" cy="1538674"/>
                <a:chOff x="403656" y="3200722"/>
                <a:chExt cx="1635208" cy="1538674"/>
              </a:xfrm>
            </p:grpSpPr>
            <p:sp>
              <p:nvSpPr>
                <p:cNvPr id="87" name="Flowchart: Magnetic Disk 35"/>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cxnSp>
              <p:nvCxnSpPr>
                <p:cNvPr id="88" name="Straight Connector 87"/>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91"/>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3" name="Rectangle 92"/>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4" name="Rectangle 93"/>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5" name="Rectangle 94"/>
                <p:cNvSpPr/>
                <p:nvPr/>
              </p:nvSpPr>
              <p:spPr bwMode="auto">
                <a:xfrm>
                  <a:off x="1102874"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6" name="Rectangle 95"/>
                <p:cNvSpPr/>
                <p:nvPr/>
              </p:nvSpPr>
              <p:spPr bwMode="auto">
                <a:xfrm>
                  <a:off x="1102874"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7" name="Rectangle 96"/>
                <p:cNvSpPr/>
                <p:nvPr/>
              </p:nvSpPr>
              <p:spPr bwMode="auto">
                <a:xfrm>
                  <a:off x="1102874"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8" name="Rectangle 97"/>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9" name="Rectangle 98"/>
                <p:cNvSpPr/>
                <p:nvPr/>
              </p:nvSpPr>
              <p:spPr bwMode="auto">
                <a:xfrm>
                  <a:off x="1537387"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00" name="Rectangle 99"/>
                <p:cNvSpPr/>
                <p:nvPr/>
              </p:nvSpPr>
              <p:spPr bwMode="auto">
                <a:xfrm>
                  <a:off x="1537387"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86" name="TextBox 85"/>
              <p:cNvSpPr txBox="1"/>
              <p:nvPr/>
            </p:nvSpPr>
            <p:spPr>
              <a:xfrm>
                <a:off x="4649435" y="5014719"/>
                <a:ext cx="1485221" cy="338555"/>
              </a:xfrm>
              <a:prstGeom prst="rect">
                <a:avLst/>
              </a:prstGeom>
              <a:noFill/>
            </p:spPr>
            <p:txBody>
              <a:bodyPr wrap="square" rtlCol="0">
                <a:spAutoFit/>
              </a:bodyPr>
              <a:lstStyle/>
              <a:p>
                <a:pPr algn="ctr"/>
                <a:r>
                  <a:rPr lang="en-US" sz="1050" dirty="0"/>
                  <a:t>Oracle 12c</a:t>
                </a:r>
              </a:p>
            </p:txBody>
          </p:sp>
        </p:grpSp>
        <p:sp>
          <p:nvSpPr>
            <p:cNvPr id="82" name="TextBox 81"/>
            <p:cNvSpPr txBox="1"/>
            <p:nvPr/>
          </p:nvSpPr>
          <p:spPr>
            <a:xfrm>
              <a:off x="3522984" y="4918190"/>
              <a:ext cx="1821465" cy="338555"/>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83" name="TextBox 82"/>
            <p:cNvSpPr txBox="1"/>
            <p:nvPr/>
          </p:nvSpPr>
          <p:spPr>
            <a:xfrm>
              <a:off x="1564823" y="5449675"/>
              <a:ext cx="1819410" cy="707886"/>
            </a:xfrm>
            <a:prstGeom prst="rect">
              <a:avLst/>
            </a:prstGeom>
            <a:noFill/>
            <a:ln>
              <a:solidFill>
                <a:schemeClr val="tx1"/>
              </a:solidFill>
            </a:ln>
          </p:spPr>
          <p:txBody>
            <a:bodyPr wrap="square" rtlCol="0">
              <a:spAutoFit/>
            </a:bodyPr>
            <a:lstStyle/>
            <a:p>
              <a:r>
                <a:rPr lang="en-US" sz="825" b="1" u="sng" dirty="0"/>
                <a:t>Metrics Data Mart</a:t>
              </a:r>
            </a:p>
            <a:p>
              <a:r>
                <a:rPr lang="en-US" sz="675" dirty="0"/>
                <a:t>metrics_requests_hist</a:t>
              </a:r>
            </a:p>
            <a:p>
              <a:r>
                <a:rPr lang="en-US" sz="675" dirty="0"/>
                <a:t>metrics_resources_usage_hist</a:t>
              </a:r>
            </a:p>
            <a:p>
              <a:r>
                <a:rPr lang="en-US" sz="675" dirty="0"/>
                <a:t>metrics_sessions_hist</a:t>
              </a:r>
            </a:p>
          </p:txBody>
        </p:sp>
        <p:sp>
          <p:nvSpPr>
            <p:cNvPr id="84" name="Left Brace 83"/>
            <p:cNvSpPr/>
            <p:nvPr/>
          </p:nvSpPr>
          <p:spPr>
            <a:xfrm>
              <a:off x="3374371" y="5401647"/>
              <a:ext cx="199236" cy="8112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grpSp>
      <p:grpSp>
        <p:nvGrpSpPr>
          <p:cNvPr id="101" name="Group 100"/>
          <p:cNvGrpSpPr/>
          <p:nvPr/>
        </p:nvGrpSpPr>
        <p:grpSpPr>
          <a:xfrm>
            <a:off x="4777214" y="1921967"/>
            <a:ext cx="1914345" cy="777211"/>
            <a:chOff x="4845618" y="2388454"/>
            <a:chExt cx="2552460" cy="1036281"/>
          </a:xfrm>
        </p:grpSpPr>
        <p:grpSp>
          <p:nvGrpSpPr>
            <p:cNvPr id="102" name="Group 101"/>
            <p:cNvGrpSpPr/>
            <p:nvPr/>
          </p:nvGrpSpPr>
          <p:grpSpPr>
            <a:xfrm>
              <a:off x="4845618" y="2388454"/>
              <a:ext cx="2552460" cy="1036281"/>
              <a:chOff x="381002" y="2449315"/>
              <a:chExt cx="2250988" cy="1631092"/>
            </a:xfrm>
          </p:grpSpPr>
          <p:sp>
            <p:nvSpPr>
              <p:cNvPr id="109" name="Rounded Rectangle 108"/>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10" name="TextBox 109"/>
              <p:cNvSpPr txBox="1"/>
              <p:nvPr/>
            </p:nvSpPr>
            <p:spPr>
              <a:xfrm>
                <a:off x="490579" y="2455485"/>
                <a:ext cx="2065434" cy="775098"/>
              </a:xfrm>
              <a:prstGeom prst="rect">
                <a:avLst/>
              </a:prstGeom>
              <a:noFill/>
            </p:spPr>
            <p:txBody>
              <a:bodyPr wrap="square" rtlCol="0">
                <a:spAutoFit/>
              </a:bodyPr>
              <a:lstStyle/>
              <a:p>
                <a:r>
                  <a:rPr lang="en-US" sz="900" dirty="0"/>
                  <a:t>Data Virtualization 7.0</a:t>
                </a:r>
              </a:p>
              <a:p>
                <a:r>
                  <a:rPr lang="en-US" sz="900" dirty="0"/>
                  <a:t>Cluster node b</a:t>
                </a:r>
              </a:p>
            </p:txBody>
          </p:sp>
        </p:grpSp>
        <p:grpSp>
          <p:nvGrpSpPr>
            <p:cNvPr id="103" name="Group 102"/>
            <p:cNvGrpSpPr/>
            <p:nvPr/>
          </p:nvGrpSpPr>
          <p:grpSpPr>
            <a:xfrm>
              <a:off x="6463521" y="2887672"/>
              <a:ext cx="848404" cy="475254"/>
              <a:chOff x="2458010" y="3942205"/>
              <a:chExt cx="1504815" cy="357684"/>
            </a:xfrm>
            <a:solidFill>
              <a:srgbClr val="E7F6FF"/>
            </a:solidFill>
          </p:grpSpPr>
          <p:sp>
            <p:nvSpPr>
              <p:cNvPr id="107" name="Rounded Rectangle 106"/>
              <p:cNvSpPr/>
              <p:nvPr/>
            </p:nvSpPr>
            <p:spPr bwMode="auto">
              <a:xfrm>
                <a:off x="2458010" y="3942205"/>
                <a:ext cx="1504815" cy="343889"/>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08" name="TextBox 107"/>
              <p:cNvSpPr txBox="1"/>
              <p:nvPr/>
            </p:nvSpPr>
            <p:spPr>
              <a:xfrm>
                <a:off x="2477771" y="3975597"/>
                <a:ext cx="1485054" cy="324292"/>
              </a:xfrm>
              <a:prstGeom prst="rect">
                <a:avLst/>
              </a:prstGeom>
              <a:noFill/>
              <a:ln>
                <a:noFill/>
              </a:ln>
            </p:spPr>
            <p:txBody>
              <a:bodyPr wrap="square" rtlCol="0">
                <a:spAutoFit/>
              </a:bodyPr>
              <a:lstStyle/>
              <a:p>
                <a:pPr algn="ctr"/>
                <a:r>
                  <a:rPr lang="en-US" sz="750" dirty="0"/>
                  <a:t>Metrics Reports</a:t>
                </a:r>
              </a:p>
            </p:txBody>
          </p:sp>
        </p:grpSp>
        <p:grpSp>
          <p:nvGrpSpPr>
            <p:cNvPr id="104" name="Group 103"/>
            <p:cNvGrpSpPr/>
            <p:nvPr/>
          </p:nvGrpSpPr>
          <p:grpSpPr>
            <a:xfrm>
              <a:off x="4923251" y="2901459"/>
              <a:ext cx="860141" cy="495018"/>
              <a:chOff x="1552189" y="3388207"/>
              <a:chExt cx="1504816" cy="343889"/>
            </a:xfrm>
          </p:grpSpPr>
          <p:sp>
            <p:nvSpPr>
              <p:cNvPr id="105" name="Rounded Rectangle 104"/>
              <p:cNvSpPr/>
              <p:nvPr/>
            </p:nvSpPr>
            <p:spPr bwMode="auto">
              <a:xfrm>
                <a:off x="1552189" y="3388207"/>
                <a:ext cx="1504816" cy="343889"/>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06" name="TextBox 105"/>
              <p:cNvSpPr txBox="1"/>
              <p:nvPr/>
            </p:nvSpPr>
            <p:spPr>
              <a:xfrm>
                <a:off x="1588667" y="3421599"/>
                <a:ext cx="1468338" cy="299336"/>
              </a:xfrm>
              <a:prstGeom prst="rect">
                <a:avLst/>
              </a:prstGeom>
              <a:noFill/>
              <a:ln>
                <a:noFill/>
              </a:ln>
            </p:spPr>
            <p:txBody>
              <a:bodyPr wrap="square" rtlCol="0">
                <a:spAutoFit/>
              </a:bodyPr>
              <a:lstStyle/>
              <a:p>
                <a:pPr algn="ctr"/>
                <a:r>
                  <a:rPr lang="en-US" sz="750" dirty="0"/>
                  <a:t>Metrics Collection</a:t>
                </a:r>
              </a:p>
            </p:txBody>
          </p:sp>
        </p:grpSp>
      </p:grpSp>
      <p:grpSp>
        <p:nvGrpSpPr>
          <p:cNvPr id="111" name="Group 110"/>
          <p:cNvGrpSpPr/>
          <p:nvPr/>
        </p:nvGrpSpPr>
        <p:grpSpPr>
          <a:xfrm>
            <a:off x="2215020" y="1702374"/>
            <a:ext cx="1951746" cy="976718"/>
            <a:chOff x="1429360" y="2095663"/>
            <a:chExt cx="2602328" cy="1302291"/>
          </a:xfrm>
        </p:grpSpPr>
        <p:grpSp>
          <p:nvGrpSpPr>
            <p:cNvPr id="112" name="Group 111"/>
            <p:cNvGrpSpPr/>
            <p:nvPr/>
          </p:nvGrpSpPr>
          <p:grpSpPr>
            <a:xfrm>
              <a:off x="1429360" y="2388454"/>
              <a:ext cx="2602328" cy="1009500"/>
              <a:chOff x="381002" y="2449315"/>
              <a:chExt cx="2250988" cy="1631092"/>
            </a:xfrm>
          </p:grpSpPr>
          <p:sp>
            <p:nvSpPr>
              <p:cNvPr id="120" name="Rounded Rectangle 119"/>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21" name="TextBox 120"/>
              <p:cNvSpPr txBox="1"/>
              <p:nvPr/>
            </p:nvSpPr>
            <p:spPr>
              <a:xfrm>
                <a:off x="490580" y="2468292"/>
                <a:ext cx="1993128" cy="795661"/>
              </a:xfrm>
              <a:prstGeom prst="rect">
                <a:avLst/>
              </a:prstGeom>
              <a:noFill/>
            </p:spPr>
            <p:txBody>
              <a:bodyPr wrap="square" rtlCol="0">
                <a:spAutoFit/>
              </a:bodyPr>
              <a:lstStyle/>
              <a:p>
                <a:r>
                  <a:rPr lang="en-US" sz="900" dirty="0"/>
                  <a:t>Data Virtualization 7.0</a:t>
                </a:r>
              </a:p>
              <a:p>
                <a:r>
                  <a:rPr lang="en-US" sz="900" dirty="0"/>
                  <a:t>Cluster node a</a:t>
                </a:r>
              </a:p>
            </p:txBody>
          </p:sp>
        </p:grpSp>
        <p:grpSp>
          <p:nvGrpSpPr>
            <p:cNvPr id="113" name="Group 112"/>
            <p:cNvGrpSpPr/>
            <p:nvPr/>
          </p:nvGrpSpPr>
          <p:grpSpPr>
            <a:xfrm>
              <a:off x="3120273" y="2843510"/>
              <a:ext cx="860141" cy="495018"/>
              <a:chOff x="1552189" y="3388207"/>
              <a:chExt cx="1504816" cy="343889"/>
            </a:xfrm>
          </p:grpSpPr>
          <p:sp>
            <p:nvSpPr>
              <p:cNvPr id="118" name="Rounded Rectangle 117"/>
              <p:cNvSpPr/>
              <p:nvPr/>
            </p:nvSpPr>
            <p:spPr bwMode="auto">
              <a:xfrm>
                <a:off x="1552189" y="3388207"/>
                <a:ext cx="1504816" cy="343889"/>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19" name="TextBox 118"/>
              <p:cNvSpPr txBox="1"/>
              <p:nvPr/>
            </p:nvSpPr>
            <p:spPr>
              <a:xfrm>
                <a:off x="1588667" y="3421599"/>
                <a:ext cx="1468338" cy="299337"/>
              </a:xfrm>
              <a:prstGeom prst="rect">
                <a:avLst/>
              </a:prstGeom>
              <a:noFill/>
              <a:ln>
                <a:noFill/>
              </a:ln>
            </p:spPr>
            <p:txBody>
              <a:bodyPr wrap="square" rtlCol="0">
                <a:spAutoFit/>
              </a:bodyPr>
              <a:lstStyle/>
              <a:p>
                <a:pPr algn="ctr"/>
                <a:r>
                  <a:rPr lang="en-US" sz="750" dirty="0"/>
                  <a:t>Metrics Collection</a:t>
                </a:r>
              </a:p>
            </p:txBody>
          </p:sp>
        </p:grpSp>
        <p:grpSp>
          <p:nvGrpSpPr>
            <p:cNvPr id="114" name="Group 113"/>
            <p:cNvGrpSpPr/>
            <p:nvPr/>
          </p:nvGrpSpPr>
          <p:grpSpPr>
            <a:xfrm>
              <a:off x="1544257" y="2877110"/>
              <a:ext cx="916738" cy="475254"/>
              <a:chOff x="551886" y="3942205"/>
              <a:chExt cx="1626021" cy="357684"/>
            </a:xfrm>
            <a:solidFill>
              <a:srgbClr val="E7F6FF"/>
            </a:solidFill>
          </p:grpSpPr>
          <p:sp>
            <p:nvSpPr>
              <p:cNvPr id="116" name="Rounded Rectangle 115"/>
              <p:cNvSpPr/>
              <p:nvPr/>
            </p:nvSpPr>
            <p:spPr bwMode="auto">
              <a:xfrm>
                <a:off x="551886" y="3942205"/>
                <a:ext cx="1626021" cy="343889"/>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17" name="TextBox 116"/>
              <p:cNvSpPr txBox="1"/>
              <p:nvPr/>
            </p:nvSpPr>
            <p:spPr>
              <a:xfrm>
                <a:off x="588363" y="3975597"/>
                <a:ext cx="1506391" cy="324292"/>
              </a:xfrm>
              <a:prstGeom prst="rect">
                <a:avLst/>
              </a:prstGeom>
              <a:noFill/>
              <a:ln>
                <a:noFill/>
              </a:ln>
            </p:spPr>
            <p:txBody>
              <a:bodyPr wrap="square" rtlCol="0">
                <a:spAutoFit/>
              </a:bodyPr>
              <a:lstStyle/>
              <a:p>
                <a:pPr algn="ctr"/>
                <a:r>
                  <a:rPr lang="en-US" sz="750" dirty="0"/>
                  <a:t>Metrics Reports</a:t>
                </a:r>
              </a:p>
            </p:txBody>
          </p:sp>
        </p:grpSp>
        <p:cxnSp>
          <p:nvCxnSpPr>
            <p:cNvPr id="115" name="Straight Arrow Connector 114"/>
            <p:cNvCxnSpPr/>
            <p:nvPr/>
          </p:nvCxnSpPr>
          <p:spPr>
            <a:xfrm flipH="1">
              <a:off x="3521928" y="2095663"/>
              <a:ext cx="277230" cy="309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p:cNvCxnSpPr/>
          <p:nvPr/>
        </p:nvCxnSpPr>
        <p:spPr>
          <a:xfrm>
            <a:off x="5003737" y="1727440"/>
            <a:ext cx="195320" cy="1845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3815103" y="1545349"/>
            <a:ext cx="1383955" cy="234077"/>
            <a:chOff x="381002" y="2449315"/>
            <a:chExt cx="2250988" cy="1785511"/>
          </a:xfrm>
          <a:solidFill>
            <a:srgbClr val="F9C48F"/>
          </a:solidFill>
        </p:grpSpPr>
        <p:sp>
          <p:nvSpPr>
            <p:cNvPr id="124" name="Rounded Rectangle 123"/>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825">
                <a:solidFill>
                  <a:srgbClr val="000000"/>
                </a:solidFill>
                <a:latin typeface="Arial" charset="0"/>
              </a:endParaRPr>
            </a:p>
          </p:txBody>
        </p:sp>
        <p:sp>
          <p:nvSpPr>
            <p:cNvPr id="125" name="TextBox 124"/>
            <p:cNvSpPr txBox="1"/>
            <p:nvPr/>
          </p:nvSpPr>
          <p:spPr>
            <a:xfrm>
              <a:off x="490580" y="2562101"/>
              <a:ext cx="1993128" cy="1672725"/>
            </a:xfrm>
            <a:prstGeom prst="rect">
              <a:avLst/>
            </a:prstGeom>
            <a:grpFill/>
          </p:spPr>
          <p:txBody>
            <a:bodyPr wrap="square" rtlCol="0">
              <a:spAutoFit/>
            </a:bodyPr>
            <a:lstStyle/>
            <a:p>
              <a:pPr algn="ctr"/>
              <a:r>
                <a:rPr lang="en-US" sz="825" dirty="0"/>
                <a:t>DNS Router</a:t>
              </a:r>
            </a:p>
          </p:txBody>
        </p:sp>
      </p:grpSp>
      <p:cxnSp>
        <p:nvCxnSpPr>
          <p:cNvPr id="126" name="Straight Arrow Connector 125"/>
          <p:cNvCxnSpPr/>
          <p:nvPr/>
        </p:nvCxnSpPr>
        <p:spPr>
          <a:xfrm>
            <a:off x="4522978" y="1287852"/>
            <a:ext cx="7070" cy="2716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460927" y="3576067"/>
            <a:ext cx="0" cy="2616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3525627" y="775846"/>
            <a:ext cx="1916650" cy="662277"/>
            <a:chOff x="381002" y="2449315"/>
            <a:chExt cx="2250988" cy="1631092"/>
          </a:xfrm>
          <a:solidFill>
            <a:srgbClr val="00B0F0"/>
          </a:solidFill>
        </p:grpSpPr>
        <p:sp>
          <p:nvSpPr>
            <p:cNvPr id="133" name="Rounded Rectangle 132"/>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34" name="TextBox 133"/>
            <p:cNvSpPr txBox="1"/>
            <p:nvPr/>
          </p:nvSpPr>
          <p:spPr>
            <a:xfrm>
              <a:off x="489525" y="2452007"/>
              <a:ext cx="1993128" cy="625358"/>
            </a:xfrm>
            <a:prstGeom prst="rect">
              <a:avLst/>
            </a:prstGeom>
            <a:grpFill/>
          </p:spPr>
          <p:txBody>
            <a:bodyPr wrap="square" rtlCol="0">
              <a:spAutoFit/>
            </a:bodyPr>
            <a:lstStyle/>
            <a:p>
              <a:pPr algn="ctr"/>
              <a:r>
                <a:rPr lang="en-US" sz="1050" dirty="0"/>
                <a:t>Metrics Reporting Tools</a:t>
              </a:r>
            </a:p>
          </p:txBody>
        </p:sp>
      </p:grpSp>
      <p:grpSp>
        <p:nvGrpSpPr>
          <p:cNvPr id="130" name="Group 129"/>
          <p:cNvGrpSpPr/>
          <p:nvPr/>
        </p:nvGrpSpPr>
        <p:grpSpPr>
          <a:xfrm>
            <a:off x="3883514" y="994862"/>
            <a:ext cx="1270380" cy="387160"/>
            <a:chOff x="1538396" y="3942205"/>
            <a:chExt cx="1504817" cy="343889"/>
          </a:xfrm>
          <a:solidFill>
            <a:srgbClr val="E7F6FF"/>
          </a:solidFill>
        </p:grpSpPr>
        <p:sp>
          <p:nvSpPr>
            <p:cNvPr id="131" name="Rounded Rectangle 130"/>
            <p:cNvSpPr/>
            <p:nvPr/>
          </p:nvSpPr>
          <p:spPr bwMode="auto">
            <a:xfrm>
              <a:off x="1538396" y="3942205"/>
              <a:ext cx="1504816" cy="343889"/>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32" name="TextBox 131"/>
            <p:cNvSpPr txBox="1"/>
            <p:nvPr/>
          </p:nvSpPr>
          <p:spPr>
            <a:xfrm>
              <a:off x="1574875" y="3975597"/>
              <a:ext cx="1468338" cy="287046"/>
            </a:xfrm>
            <a:prstGeom prst="rect">
              <a:avLst/>
            </a:prstGeom>
            <a:noFill/>
            <a:ln>
              <a:noFill/>
            </a:ln>
          </p:spPr>
          <p:txBody>
            <a:bodyPr wrap="square" rtlCol="0">
              <a:spAutoFit/>
            </a:bodyPr>
            <a:lstStyle/>
            <a:p>
              <a:r>
                <a:rPr lang="en-US" sz="750" dirty="0"/>
                <a:t>Metrics Reports</a:t>
              </a:r>
            </a:p>
            <a:p>
              <a:r>
                <a:rPr lang="en-US" sz="750" dirty="0"/>
                <a:t>3</a:t>
              </a:r>
              <a:r>
                <a:rPr lang="en-US" sz="750" baseline="30000" dirty="0"/>
                <a:t>rd</a:t>
              </a:r>
              <a:r>
                <a:rPr lang="en-US" sz="750" dirty="0"/>
                <a:t> party tools and adhoc</a:t>
              </a:r>
            </a:p>
          </p:txBody>
        </p:sp>
      </p:grpSp>
      <p:sp>
        <p:nvSpPr>
          <p:cNvPr id="135" name="TextBox 134"/>
          <p:cNvSpPr txBox="1"/>
          <p:nvPr/>
        </p:nvSpPr>
        <p:spPr>
          <a:xfrm>
            <a:off x="5068348" y="2891041"/>
            <a:ext cx="1408210" cy="530915"/>
          </a:xfrm>
          <a:prstGeom prst="rect">
            <a:avLst/>
          </a:prstGeom>
          <a:noFill/>
          <a:ln>
            <a:solidFill>
              <a:schemeClr val="tx1"/>
            </a:solidFill>
          </a:ln>
        </p:spPr>
        <p:txBody>
          <a:bodyPr wrap="square" rtlCol="0">
            <a:spAutoFit/>
          </a:bodyPr>
          <a:lstStyle/>
          <a:p>
            <a:r>
              <a:rPr lang="en-US" sz="825" u="sng" dirty="0"/>
              <a:t>Metrics Collection Tables</a:t>
            </a:r>
          </a:p>
          <a:p>
            <a:r>
              <a:rPr lang="en-US" sz="675" dirty="0"/>
              <a:t>metrics_requests</a:t>
            </a:r>
          </a:p>
          <a:p>
            <a:r>
              <a:rPr lang="en-US" sz="675" dirty="0"/>
              <a:t>metrics_resources_usage</a:t>
            </a:r>
          </a:p>
          <a:p>
            <a:r>
              <a:rPr lang="en-US" sz="675" dirty="0"/>
              <a:t>metrics_sessions</a:t>
            </a:r>
          </a:p>
        </p:txBody>
      </p:sp>
      <p:sp>
        <p:nvSpPr>
          <p:cNvPr id="136" name="Left Brace 135"/>
          <p:cNvSpPr/>
          <p:nvPr/>
        </p:nvSpPr>
        <p:spPr>
          <a:xfrm flipH="1">
            <a:off x="4884829" y="3104984"/>
            <a:ext cx="180077" cy="4359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137" name="Elbow Connector 136"/>
          <p:cNvCxnSpPr/>
          <p:nvPr/>
        </p:nvCxnSpPr>
        <p:spPr>
          <a:xfrm rot="16200000" flipH="1">
            <a:off x="2514715" y="2735785"/>
            <a:ext cx="1440717" cy="1231458"/>
          </a:xfrm>
          <a:prstGeom prst="bentConnector3">
            <a:avLst>
              <a:gd name="adj1" fmla="val 10054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p:nvPr/>
        </p:nvCxnSpPr>
        <p:spPr>
          <a:xfrm rot="10800000" flipV="1">
            <a:off x="5043125" y="2657802"/>
            <a:ext cx="1502614" cy="1419982"/>
          </a:xfrm>
          <a:prstGeom prst="bentConnector3">
            <a:avLst>
              <a:gd name="adj1" fmla="val -78"/>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5072105" y="3641184"/>
            <a:ext cx="1404453" cy="207749"/>
          </a:xfrm>
          <a:prstGeom prst="rect">
            <a:avLst/>
          </a:prstGeom>
          <a:noFill/>
          <a:ln>
            <a:solidFill>
              <a:schemeClr val="tx1"/>
            </a:solidFill>
          </a:ln>
        </p:spPr>
        <p:txBody>
          <a:bodyPr wrap="square" rtlCol="0">
            <a:spAutoFit/>
          </a:bodyPr>
          <a:lstStyle/>
          <a:p>
            <a:r>
              <a:rPr lang="en-US" sz="750" dirty="0"/>
              <a:t>DV Trigger / DB SQL script</a:t>
            </a:r>
          </a:p>
        </p:txBody>
      </p:sp>
      <p:sp>
        <p:nvSpPr>
          <p:cNvPr id="140" name="Left Brace 139"/>
          <p:cNvSpPr/>
          <p:nvPr/>
        </p:nvSpPr>
        <p:spPr>
          <a:xfrm flipH="1">
            <a:off x="4865663" y="3578835"/>
            <a:ext cx="207939" cy="2585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41" name="TextBox 140"/>
          <p:cNvSpPr txBox="1"/>
          <p:nvPr/>
        </p:nvSpPr>
        <p:spPr>
          <a:xfrm>
            <a:off x="5067668" y="3396189"/>
            <a:ext cx="1408890" cy="215444"/>
          </a:xfrm>
          <a:prstGeom prst="rect">
            <a:avLst/>
          </a:prstGeom>
          <a:noFill/>
          <a:ln>
            <a:solidFill>
              <a:schemeClr val="tx1"/>
            </a:solidFill>
          </a:ln>
        </p:spPr>
        <p:txBody>
          <a:bodyPr wrap="square" rtlCol="0">
            <a:spAutoFit/>
          </a:bodyPr>
          <a:lstStyle/>
          <a:p>
            <a:r>
              <a:rPr lang="en-US" sz="800" u="sng" dirty="0"/>
              <a:t>Tablespace: NOLOGGING</a:t>
            </a:r>
            <a:endParaRPr lang="en-US" sz="800" dirty="0"/>
          </a:p>
        </p:txBody>
      </p:sp>
      <p:sp>
        <p:nvSpPr>
          <p:cNvPr id="142" name="TextBox 141"/>
          <p:cNvSpPr txBox="1"/>
          <p:nvPr/>
        </p:nvSpPr>
        <p:spPr>
          <a:xfrm>
            <a:off x="3491800" y="2665873"/>
            <a:ext cx="629254" cy="219291"/>
          </a:xfrm>
          <a:prstGeom prst="rect">
            <a:avLst/>
          </a:prstGeom>
          <a:noFill/>
        </p:spPr>
        <p:txBody>
          <a:bodyPr wrap="square" rtlCol="0">
            <a:spAutoFit/>
          </a:bodyPr>
          <a:lstStyle/>
          <a:p>
            <a:pPr algn="ctr"/>
            <a:r>
              <a:rPr lang="en-US" sz="825" dirty="0"/>
              <a:t>data flow</a:t>
            </a:r>
          </a:p>
        </p:txBody>
      </p:sp>
      <p:sp>
        <p:nvSpPr>
          <p:cNvPr id="143" name="TextBox 142"/>
          <p:cNvSpPr txBox="1"/>
          <p:nvPr/>
        </p:nvSpPr>
        <p:spPr>
          <a:xfrm>
            <a:off x="1812493" y="2722714"/>
            <a:ext cx="824056" cy="219291"/>
          </a:xfrm>
          <a:prstGeom prst="rect">
            <a:avLst/>
          </a:prstGeom>
          <a:noFill/>
        </p:spPr>
        <p:txBody>
          <a:bodyPr wrap="square" rtlCol="0">
            <a:spAutoFit/>
          </a:bodyPr>
          <a:lstStyle/>
          <a:p>
            <a:pPr algn="ctr"/>
            <a:r>
              <a:rPr lang="en-US" sz="825" dirty="0"/>
              <a:t>reporting flow</a:t>
            </a:r>
          </a:p>
        </p:txBody>
      </p:sp>
      <p:sp>
        <p:nvSpPr>
          <p:cNvPr id="144" name="TextBox 143"/>
          <p:cNvSpPr txBox="1"/>
          <p:nvPr/>
        </p:nvSpPr>
        <p:spPr>
          <a:xfrm>
            <a:off x="6506581" y="2703448"/>
            <a:ext cx="824056" cy="219291"/>
          </a:xfrm>
          <a:prstGeom prst="rect">
            <a:avLst/>
          </a:prstGeom>
          <a:noFill/>
        </p:spPr>
        <p:txBody>
          <a:bodyPr wrap="square" rtlCol="0">
            <a:spAutoFit/>
          </a:bodyPr>
          <a:lstStyle/>
          <a:p>
            <a:pPr algn="ctr"/>
            <a:r>
              <a:rPr lang="en-US" sz="825" dirty="0"/>
              <a:t>reporting flow</a:t>
            </a:r>
          </a:p>
        </p:txBody>
      </p:sp>
      <p:sp>
        <p:nvSpPr>
          <p:cNvPr id="145" name="TextBox 144"/>
          <p:cNvSpPr txBox="1"/>
          <p:nvPr/>
        </p:nvSpPr>
        <p:spPr>
          <a:xfrm>
            <a:off x="2990212" y="1600908"/>
            <a:ext cx="824056" cy="219291"/>
          </a:xfrm>
          <a:prstGeom prst="rect">
            <a:avLst/>
          </a:prstGeom>
          <a:noFill/>
        </p:spPr>
        <p:txBody>
          <a:bodyPr wrap="square" rtlCol="0">
            <a:spAutoFit/>
          </a:bodyPr>
          <a:lstStyle/>
          <a:p>
            <a:pPr algn="ctr"/>
            <a:r>
              <a:rPr lang="en-US" sz="825" dirty="0"/>
              <a:t>reporting flow</a:t>
            </a:r>
          </a:p>
        </p:txBody>
      </p:sp>
      <p:sp>
        <p:nvSpPr>
          <p:cNvPr id="146" name="TextBox 145"/>
          <p:cNvSpPr txBox="1"/>
          <p:nvPr/>
        </p:nvSpPr>
        <p:spPr>
          <a:xfrm>
            <a:off x="3829099" y="3581097"/>
            <a:ext cx="612135" cy="219291"/>
          </a:xfrm>
          <a:prstGeom prst="rect">
            <a:avLst/>
          </a:prstGeom>
          <a:noFill/>
        </p:spPr>
        <p:txBody>
          <a:bodyPr wrap="square" rtlCol="0">
            <a:spAutoFit/>
          </a:bodyPr>
          <a:lstStyle/>
          <a:p>
            <a:pPr algn="ctr"/>
            <a:r>
              <a:rPr lang="en-US" sz="825" dirty="0"/>
              <a:t>data flow</a:t>
            </a:r>
          </a:p>
        </p:txBody>
      </p:sp>
      <p:sp>
        <p:nvSpPr>
          <p:cNvPr id="147" name="TextBox 146"/>
          <p:cNvSpPr txBox="1"/>
          <p:nvPr/>
        </p:nvSpPr>
        <p:spPr>
          <a:xfrm>
            <a:off x="4750298" y="2675451"/>
            <a:ext cx="702197" cy="219291"/>
          </a:xfrm>
          <a:prstGeom prst="rect">
            <a:avLst/>
          </a:prstGeom>
          <a:noFill/>
        </p:spPr>
        <p:txBody>
          <a:bodyPr wrap="square" rtlCol="0">
            <a:spAutoFit/>
          </a:bodyPr>
          <a:lstStyle/>
          <a:p>
            <a:pPr algn="ctr"/>
            <a:r>
              <a:rPr lang="en-US" sz="825" dirty="0"/>
              <a:t>data flow</a:t>
            </a:r>
          </a:p>
        </p:txBody>
      </p:sp>
    </p:spTree>
    <p:extLst>
      <p:ext uri="{BB962C8B-B14F-4D97-AF65-F5344CB8AC3E}">
        <p14:creationId xmlns:p14="http://schemas.microsoft.com/office/powerpoint/2010/main" val="177737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p:nvPr>
        </p:nvSpPr>
        <p:spPr>
          <a:xfrm>
            <a:off x="1377537" y="0"/>
            <a:ext cx="7438563" cy="628650"/>
          </a:xfrm>
        </p:spPr>
        <p:txBody>
          <a:bodyPr/>
          <a:lstStyle/>
          <a:p>
            <a:pPr eaLnBrk="1" hangingPunct="1"/>
            <a:r>
              <a:rPr lang="en-US" dirty="0">
                <a:solidFill>
                  <a:schemeClr val="bg1"/>
                </a:solidFill>
              </a:rPr>
              <a:t>Metrics Requirements</a:t>
            </a:r>
          </a:p>
        </p:txBody>
      </p:sp>
      <p:sp>
        <p:nvSpPr>
          <p:cNvPr id="34820" name="Rectangle 3"/>
          <p:cNvSpPr>
            <a:spLocks noGrp="1"/>
          </p:cNvSpPr>
          <p:nvPr>
            <p:ph type="body" idx="1"/>
          </p:nvPr>
        </p:nvSpPr>
        <p:spPr>
          <a:xfrm>
            <a:off x="235177" y="858475"/>
            <a:ext cx="8689813" cy="4030705"/>
          </a:xfrm>
        </p:spPr>
        <p:txBody>
          <a:bodyPr>
            <a:normAutofit lnSpcReduction="10000"/>
          </a:bodyPr>
          <a:lstStyle/>
          <a:p>
            <a:pPr>
              <a:lnSpc>
                <a:spcPct val="120000"/>
              </a:lnSpc>
              <a:spcBef>
                <a:spcPct val="0"/>
              </a:spcBef>
            </a:pPr>
            <a:r>
              <a:rPr lang="en-US" sz="2000" dirty="0">
                <a:solidFill>
                  <a:srgbClr val="061C23"/>
                </a:solidFill>
              </a:rPr>
              <a:t>Metrics is a High-Volume, Database, Reporting Application</a:t>
            </a:r>
          </a:p>
          <a:p>
            <a:pPr marL="614363" indent="-285750">
              <a:buClr>
                <a:srgbClr val="0070C0"/>
              </a:buClr>
              <a:buFont typeface="Courier New" charset="0"/>
              <a:buChar char="o"/>
            </a:pPr>
            <a:r>
              <a:rPr lang="en-US" sz="1550" dirty="0">
                <a:solidFill>
                  <a:srgbClr val="061C23"/>
                </a:solidFill>
              </a:rPr>
              <a:t>The implementation has collection/staging tables and data mart tables.</a:t>
            </a:r>
          </a:p>
          <a:p>
            <a:pPr>
              <a:lnSpc>
                <a:spcPct val="120000"/>
              </a:lnSpc>
              <a:spcBef>
                <a:spcPct val="0"/>
              </a:spcBef>
            </a:pPr>
            <a:r>
              <a:rPr lang="en-US" sz="2000" dirty="0">
                <a:solidFill>
                  <a:srgbClr val="061C23"/>
                </a:solidFill>
              </a:rPr>
              <a:t>Why Collection/Staging Tables </a:t>
            </a:r>
          </a:p>
          <a:p>
            <a:pPr marL="614363" indent="-285750">
              <a:buClr>
                <a:srgbClr val="0070C0"/>
              </a:buClr>
              <a:buFont typeface="Courier New" charset="0"/>
              <a:buChar char="o"/>
            </a:pPr>
            <a:r>
              <a:rPr lang="en-US" sz="1300" dirty="0">
                <a:solidFill>
                  <a:srgbClr val="061C23"/>
                </a:solidFill>
              </a:rPr>
              <a:t>Provide a mechanism for filtering out unwanted rows </a:t>
            </a:r>
          </a:p>
          <a:p>
            <a:pPr marL="614363" indent="-285750">
              <a:buClr>
                <a:srgbClr val="0070C0"/>
              </a:buClr>
              <a:buFont typeface="Courier New" charset="0"/>
              <a:buChar char="o"/>
            </a:pPr>
            <a:r>
              <a:rPr lang="en-US" sz="1300" dirty="0">
                <a:solidFill>
                  <a:srgbClr val="061C23"/>
                </a:solidFill>
              </a:rPr>
              <a:t>Faster insert/delete by keeping overall size small</a:t>
            </a:r>
          </a:p>
          <a:p>
            <a:pPr marL="614363" indent="-285750">
              <a:buClr>
                <a:srgbClr val="0070C0"/>
              </a:buClr>
              <a:buFont typeface="Courier New" charset="0"/>
              <a:buChar char="o"/>
            </a:pPr>
            <a:r>
              <a:rPr lang="en-US" sz="1300" dirty="0">
                <a:solidFill>
                  <a:srgbClr val="061C23"/>
                </a:solidFill>
              </a:rPr>
              <a:t>Faster insert/delete with no indexes</a:t>
            </a:r>
          </a:p>
          <a:p>
            <a:pPr marL="614363" indent="-285750">
              <a:buClr>
                <a:srgbClr val="0070C0"/>
              </a:buClr>
              <a:buFont typeface="Courier New" charset="0"/>
              <a:buChar char="o"/>
            </a:pPr>
            <a:r>
              <a:rPr lang="en-US" sz="1300" dirty="0">
                <a:solidFill>
                  <a:srgbClr val="061C23"/>
                </a:solidFill>
              </a:rPr>
              <a:t>Minimize DV workload for insert/delete</a:t>
            </a:r>
          </a:p>
          <a:p>
            <a:pPr marL="614363" indent="-285750">
              <a:buClr>
                <a:srgbClr val="0070C0"/>
              </a:buClr>
              <a:buFont typeface="Courier New" charset="0"/>
              <a:buChar char="o"/>
            </a:pPr>
            <a:r>
              <a:rPr lang="en-US" sz="1300" dirty="0">
                <a:solidFill>
                  <a:srgbClr val="061C23"/>
                </a:solidFill>
              </a:rPr>
              <a:t>Staging tables used to prepare/augment collection data prior to insert into history tables</a:t>
            </a:r>
          </a:p>
          <a:p>
            <a:pPr marL="614363" indent="-285750">
              <a:buClr>
                <a:srgbClr val="0070C0"/>
              </a:buClr>
              <a:buFont typeface="Courier New" charset="0"/>
              <a:buChar char="o"/>
            </a:pPr>
            <a:r>
              <a:rPr lang="en-US" sz="1300" dirty="0">
                <a:solidFill>
                  <a:srgbClr val="061C23"/>
                </a:solidFill>
              </a:rPr>
              <a:t>Ability to create no logging tables and tablespace to minimize REDO and TEMP space issues</a:t>
            </a:r>
          </a:p>
          <a:p>
            <a:pPr>
              <a:lnSpc>
                <a:spcPct val="120000"/>
              </a:lnSpc>
              <a:spcBef>
                <a:spcPct val="0"/>
              </a:spcBef>
            </a:pPr>
            <a:r>
              <a:rPr lang="en-US" sz="2000" dirty="0">
                <a:solidFill>
                  <a:srgbClr val="061C23"/>
                </a:solidFill>
              </a:rPr>
              <a:t>Why Data Mart Tables </a:t>
            </a:r>
          </a:p>
          <a:p>
            <a:pPr marL="468630" lvl="3" indent="-171450">
              <a:buClr>
                <a:srgbClr val="0070C0"/>
              </a:buClr>
              <a:buFont typeface="Courier New" charset="0"/>
              <a:buChar char="o"/>
            </a:pPr>
            <a:r>
              <a:rPr lang="en-US" dirty="0">
                <a:solidFill>
                  <a:srgbClr val="061C23"/>
                </a:solidFill>
              </a:rPr>
              <a:t>Contains only data needed for reporting</a:t>
            </a:r>
          </a:p>
          <a:p>
            <a:pPr marL="468630" lvl="3" indent="-171450">
              <a:buClr>
                <a:srgbClr val="0070C0"/>
              </a:buClr>
              <a:buFont typeface="Courier New" charset="0"/>
              <a:buChar char="o"/>
            </a:pPr>
            <a:r>
              <a:rPr lang="en-US" dirty="0">
                <a:solidFill>
                  <a:srgbClr val="061C23"/>
                </a:solidFill>
              </a:rPr>
              <a:t>Ability to create indexes to improve performance</a:t>
            </a:r>
          </a:p>
          <a:p>
            <a:pPr marL="468630" lvl="3" indent="-171450">
              <a:buClr>
                <a:srgbClr val="0070C0"/>
              </a:buClr>
              <a:buFont typeface="Courier New" charset="0"/>
              <a:buChar char="o"/>
            </a:pPr>
            <a:r>
              <a:rPr lang="en-US" dirty="0">
                <a:solidFill>
                  <a:srgbClr val="061C23"/>
                </a:solidFill>
              </a:rPr>
              <a:t>Ability to partition table based on date</a:t>
            </a:r>
          </a:p>
          <a:p>
            <a:pPr marL="1114425" lvl="4" indent="-285750">
              <a:buClr>
                <a:srgbClr val="0070C0"/>
              </a:buClr>
              <a:buFont typeface="Wingdings" charset="2"/>
              <a:buChar char="§"/>
            </a:pPr>
            <a:r>
              <a:rPr lang="en-US" sz="1200" dirty="0">
                <a:solidFill>
                  <a:srgbClr val="061C23"/>
                </a:solidFill>
              </a:rPr>
              <a:t>Ability to purge data 1 month at a time – quickly with no delete (logging) overhead</a:t>
            </a:r>
          </a:p>
          <a:p>
            <a:pPr marL="1114425" lvl="4" indent="-285750">
              <a:buClr>
                <a:srgbClr val="0070C0"/>
              </a:buClr>
              <a:buFont typeface="Wingdings" charset="2"/>
              <a:buChar char="§"/>
            </a:pPr>
            <a:r>
              <a:rPr lang="en-US" sz="1200" dirty="0">
                <a:solidFill>
                  <a:srgbClr val="061C23"/>
                </a:solidFill>
              </a:rPr>
              <a:t>Ability to query table in parallel to improve performance</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975043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Out-of-the-Box Metrics Architecture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972826267"/>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Metrics Out-of-the-Box</a:t>
            </a:r>
            <a:endParaRPr lang="en-US" sz="1275" dirty="0">
              <a:solidFill>
                <a:schemeClr val="bg1"/>
              </a:solidFill>
            </a:endParaRPr>
          </a:p>
        </p:txBody>
      </p:sp>
      <p:sp>
        <p:nvSpPr>
          <p:cNvPr id="65"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grpSp>
        <p:nvGrpSpPr>
          <p:cNvPr id="128" name="Group 127"/>
          <p:cNvGrpSpPr/>
          <p:nvPr/>
        </p:nvGrpSpPr>
        <p:grpSpPr>
          <a:xfrm>
            <a:off x="1679748" y="3722662"/>
            <a:ext cx="1204784" cy="1143047"/>
            <a:chOff x="858798" y="4445172"/>
            <a:chExt cx="1606378" cy="1524062"/>
          </a:xfrm>
        </p:grpSpPr>
        <p:grpSp>
          <p:nvGrpSpPr>
            <p:cNvPr id="148" name="Group 147"/>
            <p:cNvGrpSpPr/>
            <p:nvPr/>
          </p:nvGrpSpPr>
          <p:grpSpPr>
            <a:xfrm>
              <a:off x="858798" y="4445172"/>
              <a:ext cx="1606378" cy="1524062"/>
              <a:chOff x="403656" y="3474648"/>
              <a:chExt cx="1606378" cy="1524062"/>
            </a:xfrm>
          </p:grpSpPr>
          <p:sp>
            <p:nvSpPr>
              <p:cNvPr id="150" name="Flowchart: Magnetic Disk 9"/>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1" name="Rectangle 150"/>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2" name="Rectangle 151"/>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3" name="Rectangle 152"/>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149" name="TextBox 148"/>
            <p:cNvSpPr txBox="1"/>
            <p:nvPr/>
          </p:nvSpPr>
          <p:spPr>
            <a:xfrm>
              <a:off x="979955" y="4492991"/>
              <a:ext cx="1485221" cy="369332"/>
            </a:xfrm>
            <a:prstGeom prst="rect">
              <a:avLst/>
            </a:prstGeom>
            <a:noFill/>
          </p:spPr>
          <p:txBody>
            <a:bodyPr wrap="square" rtlCol="0">
              <a:spAutoFit/>
            </a:bodyPr>
            <a:lstStyle/>
            <a:p>
              <a:r>
                <a:rPr lang="en-US" sz="1200" dirty="0"/>
                <a:t>Metrics DB</a:t>
              </a:r>
            </a:p>
          </p:txBody>
        </p:sp>
      </p:grpSp>
      <p:grpSp>
        <p:nvGrpSpPr>
          <p:cNvPr id="154" name="Group 153"/>
          <p:cNvGrpSpPr/>
          <p:nvPr/>
        </p:nvGrpSpPr>
        <p:grpSpPr>
          <a:xfrm>
            <a:off x="1438019" y="2237729"/>
            <a:ext cx="1688241" cy="1223319"/>
            <a:chOff x="381002" y="2449315"/>
            <a:chExt cx="2250988" cy="1631092"/>
          </a:xfrm>
          <a:solidFill>
            <a:srgbClr val="00B0F0"/>
          </a:solidFill>
        </p:grpSpPr>
        <p:sp>
          <p:nvSpPr>
            <p:cNvPr id="155" name="Rounded Rectangle 154"/>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6" name="TextBox 155"/>
            <p:cNvSpPr txBox="1"/>
            <p:nvPr/>
          </p:nvSpPr>
          <p:spPr>
            <a:xfrm>
              <a:off x="490581" y="2562094"/>
              <a:ext cx="1993128" cy="1107996"/>
            </a:xfrm>
            <a:prstGeom prst="rect">
              <a:avLst/>
            </a:prstGeom>
            <a:grpFill/>
          </p:spPr>
          <p:txBody>
            <a:bodyPr wrap="square" rtlCol="0">
              <a:spAutoFit/>
            </a:bodyPr>
            <a:lstStyle/>
            <a:p>
              <a:pPr algn="ctr"/>
              <a:r>
                <a:rPr lang="en-US" sz="1200" dirty="0"/>
                <a:t>Data Virtualization 7.0</a:t>
              </a:r>
            </a:p>
            <a:p>
              <a:pPr algn="ctr"/>
              <a:endParaRPr lang="en-US" sz="1200" dirty="0"/>
            </a:p>
            <a:p>
              <a:pPr algn="ctr"/>
              <a:r>
                <a:rPr lang="en-US" sz="1200" dirty="0"/>
                <a:t>Single node</a:t>
              </a:r>
            </a:p>
          </p:txBody>
        </p:sp>
      </p:grpSp>
      <p:grpSp>
        <p:nvGrpSpPr>
          <p:cNvPr id="157" name="Group 156"/>
          <p:cNvGrpSpPr/>
          <p:nvPr/>
        </p:nvGrpSpPr>
        <p:grpSpPr>
          <a:xfrm>
            <a:off x="5303372" y="3710703"/>
            <a:ext cx="1204784" cy="1143047"/>
            <a:chOff x="4129220" y="4445172"/>
            <a:chExt cx="1606378" cy="1524062"/>
          </a:xfrm>
        </p:grpSpPr>
        <p:grpSp>
          <p:nvGrpSpPr>
            <p:cNvPr id="158" name="Group 157"/>
            <p:cNvGrpSpPr/>
            <p:nvPr/>
          </p:nvGrpSpPr>
          <p:grpSpPr>
            <a:xfrm>
              <a:off x="4129220" y="4445172"/>
              <a:ext cx="1606378" cy="1524062"/>
              <a:chOff x="403656" y="3474648"/>
              <a:chExt cx="1606378" cy="1524062"/>
            </a:xfrm>
          </p:grpSpPr>
          <p:sp>
            <p:nvSpPr>
              <p:cNvPr id="160" name="Flowchart: Magnetic Disk 3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1" name="Rectangle 160"/>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2" name="Rectangle 161"/>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3" name="Rectangle 162"/>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159" name="TextBox 158"/>
            <p:cNvSpPr txBox="1"/>
            <p:nvPr/>
          </p:nvSpPr>
          <p:spPr>
            <a:xfrm>
              <a:off x="4250377" y="4492991"/>
              <a:ext cx="1485221" cy="369332"/>
            </a:xfrm>
            <a:prstGeom prst="rect">
              <a:avLst/>
            </a:prstGeom>
            <a:noFill/>
          </p:spPr>
          <p:txBody>
            <a:bodyPr wrap="square" rtlCol="0">
              <a:spAutoFit/>
            </a:bodyPr>
            <a:lstStyle/>
            <a:p>
              <a:r>
                <a:rPr lang="en-US" sz="1200" dirty="0"/>
                <a:t>Metrics DB</a:t>
              </a:r>
            </a:p>
          </p:txBody>
        </p:sp>
      </p:grpSp>
      <p:grpSp>
        <p:nvGrpSpPr>
          <p:cNvPr id="164" name="Group 163"/>
          <p:cNvGrpSpPr/>
          <p:nvPr/>
        </p:nvGrpSpPr>
        <p:grpSpPr>
          <a:xfrm>
            <a:off x="4236058" y="2237729"/>
            <a:ext cx="1688241" cy="1223319"/>
            <a:chOff x="381002" y="2449315"/>
            <a:chExt cx="2250988" cy="1631092"/>
          </a:xfrm>
          <a:solidFill>
            <a:srgbClr val="00B0F0"/>
          </a:solidFill>
        </p:grpSpPr>
        <p:sp>
          <p:nvSpPr>
            <p:cNvPr id="165" name="Rounded Rectangle 164"/>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6" name="TextBox 165"/>
            <p:cNvSpPr txBox="1"/>
            <p:nvPr/>
          </p:nvSpPr>
          <p:spPr>
            <a:xfrm>
              <a:off x="490581" y="2562094"/>
              <a:ext cx="1993128" cy="1107996"/>
            </a:xfrm>
            <a:prstGeom prst="rect">
              <a:avLst/>
            </a:prstGeom>
            <a:grpFill/>
          </p:spPr>
          <p:txBody>
            <a:bodyPr wrap="square" rtlCol="0">
              <a:spAutoFit/>
            </a:bodyPr>
            <a:lstStyle/>
            <a:p>
              <a:pPr algn="ctr"/>
              <a:r>
                <a:rPr lang="en-US" sz="1200" dirty="0"/>
                <a:t>Data Virtualization 7.0</a:t>
              </a:r>
            </a:p>
            <a:p>
              <a:pPr algn="ctr"/>
              <a:endParaRPr lang="en-US" sz="1200" dirty="0"/>
            </a:p>
            <a:p>
              <a:pPr algn="ctr"/>
              <a:r>
                <a:rPr lang="en-US" sz="1200" dirty="0"/>
                <a:t>Cluster node a</a:t>
              </a:r>
            </a:p>
          </p:txBody>
        </p:sp>
      </p:grpSp>
      <p:grpSp>
        <p:nvGrpSpPr>
          <p:cNvPr id="167" name="Group 166"/>
          <p:cNvGrpSpPr/>
          <p:nvPr/>
        </p:nvGrpSpPr>
        <p:grpSpPr>
          <a:xfrm>
            <a:off x="6065630" y="2237729"/>
            <a:ext cx="1688241" cy="1223319"/>
            <a:chOff x="381002" y="2449315"/>
            <a:chExt cx="2250988" cy="1631092"/>
          </a:xfrm>
        </p:grpSpPr>
        <p:sp>
          <p:nvSpPr>
            <p:cNvPr id="168" name="Rounded Rectangle 167"/>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9" name="TextBox 168"/>
            <p:cNvSpPr txBox="1"/>
            <p:nvPr/>
          </p:nvSpPr>
          <p:spPr>
            <a:xfrm>
              <a:off x="490581" y="2562094"/>
              <a:ext cx="1993128" cy="1107996"/>
            </a:xfrm>
            <a:prstGeom prst="rect">
              <a:avLst/>
            </a:prstGeom>
            <a:noFill/>
          </p:spPr>
          <p:txBody>
            <a:bodyPr wrap="square" rtlCol="0">
              <a:spAutoFit/>
            </a:bodyPr>
            <a:lstStyle/>
            <a:p>
              <a:pPr algn="ctr"/>
              <a:r>
                <a:rPr lang="en-US" sz="1200" dirty="0"/>
                <a:t>Data Virtualization 7.0</a:t>
              </a:r>
            </a:p>
            <a:p>
              <a:pPr algn="ctr"/>
              <a:endParaRPr lang="en-US" sz="1200" dirty="0"/>
            </a:p>
            <a:p>
              <a:pPr algn="ctr"/>
              <a:r>
                <a:rPr lang="en-US" sz="1200" dirty="0"/>
                <a:t>Cluster node b</a:t>
              </a:r>
            </a:p>
          </p:txBody>
        </p:sp>
      </p:grpSp>
      <p:cxnSp>
        <p:nvCxnSpPr>
          <p:cNvPr id="170" name="Straight Arrow Connector 169"/>
          <p:cNvCxnSpPr>
            <a:endCxn id="155" idx="1"/>
          </p:cNvCxnSpPr>
          <p:nvPr/>
        </p:nvCxnSpPr>
        <p:spPr>
          <a:xfrm>
            <a:off x="2282140" y="3461049"/>
            <a:ext cx="0" cy="2616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5040180" y="3449089"/>
            <a:ext cx="463990" cy="3094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H="1">
            <a:off x="6206959" y="3449089"/>
            <a:ext cx="582311" cy="2974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1212535" y="1914610"/>
            <a:ext cx="2891427" cy="253916"/>
          </a:xfrm>
          <a:prstGeom prst="rect">
            <a:avLst/>
          </a:prstGeom>
          <a:noFill/>
        </p:spPr>
        <p:txBody>
          <a:bodyPr wrap="square" rtlCol="0">
            <a:spAutoFit/>
          </a:bodyPr>
          <a:lstStyle/>
          <a:p>
            <a:r>
              <a:rPr lang="en-US" sz="1050" b="1" dirty="0"/>
              <a:t>Singe-node Environments: [DEV and SIT]</a:t>
            </a:r>
          </a:p>
        </p:txBody>
      </p:sp>
      <p:sp>
        <p:nvSpPr>
          <p:cNvPr id="174" name="TextBox 173"/>
          <p:cNvSpPr txBox="1"/>
          <p:nvPr/>
        </p:nvSpPr>
        <p:spPr>
          <a:xfrm>
            <a:off x="4533122" y="1884402"/>
            <a:ext cx="3134246" cy="253916"/>
          </a:xfrm>
          <a:prstGeom prst="rect">
            <a:avLst/>
          </a:prstGeom>
          <a:noFill/>
        </p:spPr>
        <p:txBody>
          <a:bodyPr wrap="square" rtlCol="0">
            <a:spAutoFit/>
          </a:bodyPr>
          <a:lstStyle/>
          <a:p>
            <a:r>
              <a:rPr lang="en-US" sz="1050" b="1" dirty="0"/>
              <a:t>Cluster Environments: UAT and PROD</a:t>
            </a:r>
          </a:p>
        </p:txBody>
      </p:sp>
      <p:grpSp>
        <p:nvGrpSpPr>
          <p:cNvPr id="175" name="Group 174"/>
          <p:cNvGrpSpPr/>
          <p:nvPr/>
        </p:nvGrpSpPr>
        <p:grpSpPr>
          <a:xfrm>
            <a:off x="6206963" y="3983214"/>
            <a:ext cx="1546908" cy="738664"/>
            <a:chOff x="6740932" y="5002776"/>
            <a:chExt cx="2490769" cy="984885"/>
          </a:xfrm>
        </p:grpSpPr>
        <p:sp>
          <p:nvSpPr>
            <p:cNvPr id="176" name="TextBox 175"/>
            <p:cNvSpPr txBox="1"/>
            <p:nvPr/>
          </p:nvSpPr>
          <p:spPr>
            <a:xfrm>
              <a:off x="7293584" y="5002776"/>
              <a:ext cx="1938117" cy="984885"/>
            </a:xfrm>
            <a:prstGeom prst="rect">
              <a:avLst/>
            </a:prstGeom>
            <a:noFill/>
            <a:ln>
              <a:solidFill>
                <a:schemeClr val="tx1"/>
              </a:solidFill>
            </a:ln>
          </p:spPr>
          <p:txBody>
            <a:bodyPr wrap="square" rtlCol="0">
              <a:spAutoFit/>
            </a:bodyPr>
            <a:lstStyle/>
            <a:p>
              <a:r>
                <a:rPr lang="en-US" sz="1050" dirty="0"/>
                <a:t>Node a and b metrics data write to same metrics tables</a:t>
              </a:r>
            </a:p>
          </p:txBody>
        </p:sp>
        <p:cxnSp>
          <p:nvCxnSpPr>
            <p:cNvPr id="177" name="Straight Arrow Connector 176"/>
            <p:cNvCxnSpPr/>
            <p:nvPr/>
          </p:nvCxnSpPr>
          <p:spPr>
            <a:xfrm flipH="1" flipV="1">
              <a:off x="6740932" y="5486300"/>
              <a:ext cx="552652" cy="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a:xfrm>
            <a:off x="1837684" y="4469678"/>
            <a:ext cx="928001" cy="213585"/>
          </a:xfrm>
          <a:prstGeom prst="rect">
            <a:avLst/>
          </a:prstGeom>
          <a:noFill/>
          <a:ln>
            <a:noFill/>
          </a:ln>
        </p:spPr>
        <p:txBody>
          <a:bodyPr wrap="square" rtlCol="0">
            <a:spAutoFit/>
          </a:bodyPr>
          <a:lstStyle/>
          <a:p>
            <a:r>
              <a:rPr lang="en-US" sz="788" dirty="0"/>
              <a:t>collection tables</a:t>
            </a:r>
          </a:p>
        </p:txBody>
      </p:sp>
      <p:sp>
        <p:nvSpPr>
          <p:cNvPr id="186" name="TextBox 185"/>
          <p:cNvSpPr txBox="1"/>
          <p:nvPr/>
        </p:nvSpPr>
        <p:spPr>
          <a:xfrm>
            <a:off x="5461309" y="4469678"/>
            <a:ext cx="969471" cy="213585"/>
          </a:xfrm>
          <a:prstGeom prst="rect">
            <a:avLst/>
          </a:prstGeom>
          <a:noFill/>
          <a:ln>
            <a:noFill/>
          </a:ln>
        </p:spPr>
        <p:txBody>
          <a:bodyPr wrap="square" rtlCol="0">
            <a:spAutoFit/>
          </a:bodyPr>
          <a:lstStyle/>
          <a:p>
            <a:r>
              <a:rPr lang="en-US" sz="788" dirty="0"/>
              <a:t>collection tables</a:t>
            </a:r>
          </a:p>
        </p:txBody>
      </p:sp>
      <p:sp>
        <p:nvSpPr>
          <p:cNvPr id="187" name="TextBox 186"/>
          <p:cNvSpPr txBox="1"/>
          <p:nvPr/>
        </p:nvSpPr>
        <p:spPr>
          <a:xfrm>
            <a:off x="3378873" y="4051155"/>
            <a:ext cx="1498579" cy="692497"/>
          </a:xfrm>
          <a:prstGeom prst="rect">
            <a:avLst/>
          </a:prstGeom>
          <a:noFill/>
          <a:ln>
            <a:solidFill>
              <a:schemeClr val="tx1"/>
            </a:solidFill>
          </a:ln>
        </p:spPr>
        <p:txBody>
          <a:bodyPr wrap="square" rtlCol="0">
            <a:spAutoFit/>
          </a:bodyPr>
          <a:lstStyle/>
          <a:p>
            <a:r>
              <a:rPr lang="en-US" sz="1200" u="sng" dirty="0"/>
              <a:t>Metrics data</a:t>
            </a:r>
          </a:p>
          <a:p>
            <a:r>
              <a:rPr lang="en-US" sz="900" dirty="0"/>
              <a:t>metrics_requests</a:t>
            </a:r>
          </a:p>
          <a:p>
            <a:r>
              <a:rPr lang="en-US" sz="900" dirty="0"/>
              <a:t>metrics_resources_usage</a:t>
            </a:r>
          </a:p>
          <a:p>
            <a:r>
              <a:rPr lang="en-US" sz="900" dirty="0"/>
              <a:t>metrics_sessions</a:t>
            </a:r>
          </a:p>
        </p:txBody>
      </p:sp>
      <p:cxnSp>
        <p:nvCxnSpPr>
          <p:cNvPr id="188" name="Straight Arrow Connector 187"/>
          <p:cNvCxnSpPr>
            <a:stCxn id="188" idx="3"/>
          </p:cNvCxnSpPr>
          <p:nvPr/>
        </p:nvCxnSpPr>
        <p:spPr>
          <a:xfrm flipV="1">
            <a:off x="4846240" y="4346822"/>
            <a:ext cx="657930" cy="13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188" idx="1"/>
          </p:cNvCxnSpPr>
          <p:nvPr/>
        </p:nvCxnSpPr>
        <p:spPr>
          <a:xfrm flipH="1" flipV="1">
            <a:off x="2658249" y="4352613"/>
            <a:ext cx="720624" cy="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193145" y="662227"/>
            <a:ext cx="2066777" cy="338554"/>
          </a:xfrm>
          <a:prstGeom prst="rect">
            <a:avLst/>
          </a:prstGeom>
          <a:noFill/>
        </p:spPr>
        <p:txBody>
          <a:bodyPr wrap="square" rtlCol="0">
            <a:spAutoFit/>
          </a:bodyPr>
          <a:lstStyle/>
          <a:p>
            <a:r>
              <a:rPr lang="en-US" u="sng" dirty="0"/>
              <a:t>Collection Tables</a:t>
            </a:r>
          </a:p>
        </p:txBody>
      </p:sp>
      <p:grpSp>
        <p:nvGrpSpPr>
          <p:cNvPr id="190" name="Group 189"/>
          <p:cNvGrpSpPr/>
          <p:nvPr/>
        </p:nvGrpSpPr>
        <p:grpSpPr>
          <a:xfrm>
            <a:off x="1310117" y="958689"/>
            <a:ext cx="3409864" cy="867714"/>
            <a:chOff x="205948" y="1266367"/>
            <a:chExt cx="3468130" cy="1092600"/>
          </a:xfrm>
        </p:grpSpPr>
        <p:sp>
          <p:nvSpPr>
            <p:cNvPr id="191" name="Rectangle 190"/>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2" name="Rectangle 191"/>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3" name="Rectangle 192"/>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4" name="TextBox 193"/>
            <p:cNvSpPr txBox="1"/>
            <p:nvPr/>
          </p:nvSpPr>
          <p:spPr>
            <a:xfrm>
              <a:off x="416013" y="1266367"/>
              <a:ext cx="3258065" cy="348789"/>
            </a:xfrm>
            <a:prstGeom prst="rect">
              <a:avLst/>
            </a:prstGeom>
            <a:noFill/>
          </p:spPr>
          <p:txBody>
            <a:bodyPr wrap="square" rtlCol="0">
              <a:spAutoFit/>
            </a:bodyPr>
            <a:lstStyle/>
            <a:p>
              <a:r>
                <a:rPr lang="en-US" sz="1200" dirty="0"/>
                <a:t>metrics_requests</a:t>
              </a:r>
            </a:p>
          </p:txBody>
        </p:sp>
        <p:sp>
          <p:nvSpPr>
            <p:cNvPr id="195" name="TextBox 194"/>
            <p:cNvSpPr txBox="1"/>
            <p:nvPr/>
          </p:nvSpPr>
          <p:spPr>
            <a:xfrm>
              <a:off x="403656" y="1616857"/>
              <a:ext cx="3258065" cy="348789"/>
            </a:xfrm>
            <a:prstGeom prst="rect">
              <a:avLst/>
            </a:prstGeom>
            <a:noFill/>
          </p:spPr>
          <p:txBody>
            <a:bodyPr wrap="square" rtlCol="0">
              <a:spAutoFit/>
            </a:bodyPr>
            <a:lstStyle/>
            <a:p>
              <a:r>
                <a:rPr lang="en-US" sz="1200" dirty="0"/>
                <a:t>metrics_resources_usage</a:t>
              </a:r>
            </a:p>
          </p:txBody>
        </p:sp>
        <p:sp>
          <p:nvSpPr>
            <p:cNvPr id="196" name="TextBox 195"/>
            <p:cNvSpPr txBox="1"/>
            <p:nvPr/>
          </p:nvSpPr>
          <p:spPr>
            <a:xfrm>
              <a:off x="403656" y="2010178"/>
              <a:ext cx="3258065" cy="348789"/>
            </a:xfrm>
            <a:prstGeom prst="rect">
              <a:avLst/>
            </a:prstGeom>
            <a:noFill/>
          </p:spPr>
          <p:txBody>
            <a:bodyPr wrap="square" rtlCol="0">
              <a:spAutoFit/>
            </a:bodyPr>
            <a:lstStyle/>
            <a:p>
              <a:r>
                <a:rPr lang="en-US" sz="1200" dirty="0"/>
                <a:t>metrics_sessions</a:t>
              </a:r>
            </a:p>
          </p:txBody>
        </p:sp>
      </p:grpSp>
      <p:sp>
        <p:nvSpPr>
          <p:cNvPr id="197" name="TextBox 196"/>
          <p:cNvSpPr txBox="1"/>
          <p:nvPr/>
        </p:nvSpPr>
        <p:spPr>
          <a:xfrm>
            <a:off x="3640148" y="1033961"/>
            <a:ext cx="3326447" cy="584775"/>
          </a:xfrm>
          <a:prstGeom prst="rect">
            <a:avLst/>
          </a:prstGeom>
          <a:noFill/>
          <a:ln>
            <a:solidFill>
              <a:schemeClr val="tx1"/>
            </a:solidFill>
          </a:ln>
        </p:spPr>
        <p:txBody>
          <a:bodyPr wrap="square" rtlCol="0">
            <a:spAutoFit/>
          </a:bodyPr>
          <a:lstStyle/>
          <a:p>
            <a:r>
              <a:rPr lang="en-US" dirty="0"/>
              <a:t>Oracle, SQL Server and </a:t>
            </a:r>
            <a:r>
              <a:rPr lang="en-US"/>
              <a:t>Postgres supported out-of-the-box</a:t>
            </a:r>
            <a:endParaRPr lang="en-US" dirty="0"/>
          </a:p>
        </p:txBody>
      </p:sp>
      <p:sp>
        <p:nvSpPr>
          <p:cNvPr id="198" name="TextBox 197"/>
          <p:cNvSpPr txBox="1"/>
          <p:nvPr/>
        </p:nvSpPr>
        <p:spPr>
          <a:xfrm>
            <a:off x="2185500" y="3497581"/>
            <a:ext cx="1398063" cy="230832"/>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99" name="TextBox 198"/>
          <p:cNvSpPr txBox="1"/>
          <p:nvPr/>
        </p:nvSpPr>
        <p:spPr>
          <a:xfrm>
            <a:off x="5281556" y="3427701"/>
            <a:ext cx="1219834" cy="235861"/>
          </a:xfrm>
          <a:prstGeom prst="rect">
            <a:avLst/>
          </a:prstGeom>
          <a:noFill/>
          <a:ln>
            <a:noFill/>
          </a:ln>
        </p:spPr>
        <p:txBody>
          <a:bodyPr wrap="square" rtlCol="0">
            <a:spAutoFit/>
          </a:bodyPr>
          <a:lstStyle/>
          <a:p>
            <a:pPr algn="ctr"/>
            <a:r>
              <a:rPr lang="en-US" sz="900" b="1" dirty="0">
                <a:solidFill>
                  <a:srgbClr val="FF0000"/>
                </a:solidFill>
              </a:rPr>
              <a:t>Metrics Collection</a:t>
            </a:r>
          </a:p>
        </p:txBody>
      </p:sp>
    </p:spTree>
    <p:extLst>
      <p:ext uri="{BB962C8B-B14F-4D97-AF65-F5344CB8AC3E}">
        <p14:creationId xmlns:p14="http://schemas.microsoft.com/office/powerpoint/2010/main" val="911979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The Basics</a:t>
            </a:r>
          </a:p>
        </p:txBody>
      </p:sp>
      <p:sp>
        <p:nvSpPr>
          <p:cNvPr id="35844" name="Rectangle 3"/>
          <p:cNvSpPr>
            <a:spLocks noGrp="1"/>
          </p:cNvSpPr>
          <p:nvPr>
            <p:ph type="body" idx="1"/>
          </p:nvPr>
        </p:nvSpPr>
        <p:spPr>
          <a:xfrm>
            <a:off x="230833" y="767740"/>
            <a:ext cx="8828500" cy="3838653"/>
          </a:xfrm>
        </p:spPr>
        <p:txBody>
          <a:bodyPr>
            <a:noAutofit/>
          </a:bodyPr>
          <a:lstStyle/>
          <a:p>
            <a:pPr eaLnBrk="1" hangingPunct="1">
              <a:lnSpc>
                <a:spcPct val="120000"/>
              </a:lnSpc>
              <a:spcBef>
                <a:spcPct val="0"/>
              </a:spcBef>
              <a:buClr>
                <a:srgbClr val="0070C0"/>
              </a:buClr>
            </a:pPr>
            <a:r>
              <a:rPr lang="en-US" sz="2000" dirty="0">
                <a:solidFill>
                  <a:srgbClr val="043764"/>
                </a:solidFill>
              </a:rPr>
              <a:t>All events including user, administration and internal are logged</a:t>
            </a:r>
          </a:p>
          <a:p>
            <a:pPr lvl="1" eaLnBrk="1" hangingPunct="1">
              <a:lnSpc>
                <a:spcPct val="120000"/>
              </a:lnSpc>
              <a:spcBef>
                <a:spcPct val="0"/>
              </a:spcBef>
              <a:buClr>
                <a:srgbClr val="0070C0"/>
              </a:buClr>
              <a:buFont typeface="Courier New" charset="0"/>
              <a:buChar char="o"/>
            </a:pPr>
            <a:r>
              <a:rPr lang="en-US" sz="1600" dirty="0">
                <a:solidFill>
                  <a:srgbClr val="043764"/>
                </a:solidFill>
              </a:rPr>
              <a:t>The more active DV is, the more events are produced resulting in more metrics data.</a:t>
            </a:r>
          </a:p>
          <a:p>
            <a:pPr lvl="1" eaLnBrk="1" hangingPunct="1">
              <a:lnSpc>
                <a:spcPct val="120000"/>
              </a:lnSpc>
              <a:spcBef>
                <a:spcPct val="0"/>
              </a:spcBef>
              <a:buClr>
                <a:srgbClr val="0070C0"/>
              </a:buClr>
              <a:buFont typeface="Courier New" charset="0"/>
              <a:buChar char="o"/>
            </a:pPr>
            <a:r>
              <a:rPr lang="en-US" sz="1600" dirty="0">
                <a:solidFill>
                  <a:srgbClr val="043764"/>
                </a:solidFill>
              </a:rPr>
              <a:t>Over time, the database and DV may start to slow down with added data.</a:t>
            </a:r>
          </a:p>
          <a:p>
            <a:pPr lvl="1" eaLnBrk="1" hangingPunct="1">
              <a:lnSpc>
                <a:spcPct val="120000"/>
              </a:lnSpc>
              <a:spcBef>
                <a:spcPct val="0"/>
              </a:spcBef>
              <a:buClr>
                <a:srgbClr val="0070C0"/>
              </a:buClr>
              <a:buFont typeface="Courier New" charset="0"/>
              <a:buChar char="o"/>
            </a:pPr>
            <a:r>
              <a:rPr lang="en-US" sz="1600" dirty="0">
                <a:solidFill>
                  <a:srgbClr val="043764"/>
                </a:solidFill>
              </a:rPr>
              <a:t>Indexes will slow down the inserts.</a:t>
            </a:r>
          </a:p>
          <a:p>
            <a:pPr eaLnBrk="1" hangingPunct="1">
              <a:lnSpc>
                <a:spcPct val="120000"/>
              </a:lnSpc>
              <a:spcBef>
                <a:spcPct val="0"/>
              </a:spcBef>
              <a:buClr>
                <a:srgbClr val="0070C0"/>
              </a:buClr>
            </a:pPr>
            <a:r>
              <a:rPr lang="en-US" sz="2000" dirty="0">
                <a:solidFill>
                  <a:srgbClr val="043764"/>
                </a:solidFill>
              </a:rPr>
              <a:t>Purging</a:t>
            </a:r>
          </a:p>
          <a:p>
            <a:pPr lvl="1" eaLnBrk="1" hangingPunct="1">
              <a:lnSpc>
                <a:spcPct val="120000"/>
              </a:lnSpc>
              <a:spcBef>
                <a:spcPct val="0"/>
              </a:spcBef>
              <a:buClr>
                <a:srgbClr val="0070C0"/>
              </a:buClr>
              <a:buFont typeface="Courier New" charset="0"/>
              <a:buChar char="o"/>
            </a:pPr>
            <a:r>
              <a:rPr lang="en-US" sz="1600" dirty="0">
                <a:solidFill>
                  <a:srgbClr val="043764"/>
                </a:solidFill>
              </a:rPr>
              <a:t>Purging is based on a “delete statement” which requires database overhead.</a:t>
            </a:r>
          </a:p>
          <a:p>
            <a:pPr lvl="1" eaLnBrk="1" hangingPunct="1">
              <a:lnSpc>
                <a:spcPct val="120000"/>
              </a:lnSpc>
              <a:spcBef>
                <a:spcPct val="0"/>
              </a:spcBef>
              <a:buClr>
                <a:srgbClr val="0070C0"/>
              </a:buClr>
              <a:buFont typeface="Courier New" charset="0"/>
              <a:buChar char="o"/>
            </a:pPr>
            <a:r>
              <a:rPr lang="en-US" sz="1600" dirty="0">
                <a:solidFill>
                  <a:srgbClr val="043764"/>
                </a:solidFill>
              </a:rPr>
              <a:t>The more data you have the longer this operation will take.</a:t>
            </a:r>
          </a:p>
          <a:p>
            <a:pPr lvl="1" eaLnBrk="1" hangingPunct="1">
              <a:lnSpc>
                <a:spcPct val="120000"/>
              </a:lnSpc>
              <a:spcBef>
                <a:spcPct val="0"/>
              </a:spcBef>
              <a:buClr>
                <a:srgbClr val="0070C0"/>
              </a:buClr>
              <a:buFont typeface="Courier New" charset="0"/>
              <a:buChar char="o"/>
            </a:pPr>
            <a:r>
              <a:rPr lang="en-US" sz="1600" dirty="0">
                <a:solidFill>
                  <a:srgbClr val="043764"/>
                </a:solidFill>
              </a:rPr>
              <a:t>Indexes will slow down the deletes.</a:t>
            </a:r>
          </a:p>
          <a:p>
            <a:pPr eaLnBrk="1" hangingPunct="1">
              <a:lnSpc>
                <a:spcPct val="120000"/>
              </a:lnSpc>
              <a:spcBef>
                <a:spcPct val="0"/>
              </a:spcBef>
              <a:buClr>
                <a:srgbClr val="0070C0"/>
              </a:buClr>
            </a:pPr>
            <a:r>
              <a:rPr lang="en-US" sz="2000" dirty="0">
                <a:solidFill>
                  <a:srgbClr val="043764"/>
                </a:solidFill>
              </a:rPr>
              <a:t>Metrics Backup</a:t>
            </a:r>
          </a:p>
          <a:p>
            <a:pPr lvl="1" eaLnBrk="1" hangingPunct="1">
              <a:lnSpc>
                <a:spcPct val="120000"/>
              </a:lnSpc>
              <a:spcBef>
                <a:spcPct val="0"/>
              </a:spcBef>
              <a:buClr>
                <a:srgbClr val="0070C0"/>
              </a:buClr>
              <a:buFont typeface="Courier New" charset="0"/>
              <a:buChar char="o"/>
            </a:pPr>
            <a:r>
              <a:rPr lang="en-US" sz="1600" dirty="0">
                <a:solidFill>
                  <a:srgbClr val="043764"/>
                </a:solidFill>
              </a:rPr>
              <a:t>When metrics is turned on but it is </a:t>
            </a:r>
            <a:r>
              <a:rPr lang="en-US" sz="1600">
                <a:solidFill>
                  <a:srgbClr val="043764"/>
                </a:solidFill>
              </a:rPr>
              <a:t>not able </a:t>
            </a:r>
            <a:r>
              <a:rPr lang="en-US" sz="1600" dirty="0">
                <a:solidFill>
                  <a:srgbClr val="043764"/>
                </a:solidFill>
              </a:rPr>
              <a:t>to write data to the database is stores the data on the local DV file system in DV_HOME/</a:t>
            </a:r>
            <a:r>
              <a:rPr lang="en-US" sz="1600" dirty="0" err="1">
                <a:solidFill>
                  <a:srgbClr val="043764"/>
                </a:solidFill>
              </a:rPr>
              <a:t>tmp</a:t>
            </a:r>
            <a:r>
              <a:rPr lang="en-US" sz="1600" dirty="0">
                <a:solidFill>
                  <a:srgbClr val="043764"/>
                </a:solidFill>
              </a:rPr>
              <a:t>/metrics storage</a:t>
            </a:r>
          </a:p>
          <a:p>
            <a:pPr lvl="1">
              <a:lnSpc>
                <a:spcPct val="120000"/>
              </a:lnSpc>
              <a:spcBef>
                <a:spcPct val="0"/>
              </a:spcBef>
              <a:buClr>
                <a:srgbClr val="0070C0"/>
              </a:buClr>
              <a:buFont typeface="Courier New" charset="0"/>
              <a:buChar char="o"/>
            </a:pPr>
            <a:r>
              <a:rPr lang="en-US" sz="1600" dirty="0">
                <a:solidFill>
                  <a:srgbClr val="043764"/>
                </a:solidFill>
              </a:rPr>
              <a:t>Once database issues are cleared up, it performs a massive insert from DV_HOME/</a:t>
            </a:r>
            <a:r>
              <a:rPr lang="en-US" sz="1600" dirty="0" err="1">
                <a:solidFill>
                  <a:srgbClr val="043764"/>
                </a:solidFill>
              </a:rPr>
              <a:t>tmp</a:t>
            </a:r>
            <a:r>
              <a:rPr lang="en-US" sz="1600" dirty="0">
                <a:solidFill>
                  <a:srgbClr val="043764"/>
                </a:solidFill>
              </a:rPr>
              <a:t>/metrics into the database and deletes from the temp storage.</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a:solidFill>
                  <a:schemeClr val="bg1">
                    <a:lumMod val="65000"/>
                  </a:schemeClr>
                </a:solidFill>
              </a:rPr>
              <a:t>2017</a:t>
            </a:r>
            <a:r>
              <a:rPr lang="en-US" sz="800">
                <a:solidFill>
                  <a:schemeClr val="bg1">
                    <a:lumMod val="65000"/>
                  </a:schemeClr>
                </a:solidFill>
              </a:rPr>
              <a:t> </a:t>
            </a:r>
            <a:r>
              <a:rPr lang="en-US" sz="800" dirty="0">
                <a:solidFill>
                  <a:schemeClr val="bg1">
                    <a:lumMod val="65000"/>
                  </a:schemeClr>
                </a:solidFill>
              </a:rPr>
              <a:t>TIBCO Software Inc.      </a:t>
            </a:r>
          </a:p>
        </p:txBody>
      </p:sp>
    </p:spTree>
    <p:extLst>
      <p:ext uri="{BB962C8B-B14F-4D97-AF65-F5344CB8AC3E}">
        <p14:creationId xmlns:p14="http://schemas.microsoft.com/office/powerpoint/2010/main" val="1345416048"/>
      </p:ext>
    </p:extLst>
  </p:cSld>
  <p:clrMapOvr>
    <a:masterClrMapping/>
  </p:clrMapOvr>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2739</TotalTime>
  <Words>2235</Words>
  <Application>Microsoft Macintosh PowerPoint</Application>
  <PresentationFormat>On-screen Show (16:9)</PresentationFormat>
  <Paragraphs>315</Paragraphs>
  <Slides>19</Slides>
  <Notes>19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Arial</vt:lpstr>
      <vt:lpstr>Arial Black</vt:lpstr>
      <vt:lpstr>Calibri</vt:lpstr>
      <vt:lpstr>Courier New</vt:lpstr>
      <vt:lpstr>Gotham Light</vt:lpstr>
      <vt:lpstr>Helvetica</vt:lpstr>
      <vt:lpstr>Mangal</vt:lpstr>
      <vt:lpstr>Times New Roman</vt:lpstr>
      <vt:lpstr>Wingdings</vt:lpstr>
      <vt:lpstr>2015 TIBCO Master Widescreen v042615</vt:lpstr>
      <vt:lpstr>2015 TIBCO Master WideScreen Blanks</vt:lpstr>
      <vt:lpstr>PowerPoint Presentation</vt:lpstr>
      <vt:lpstr>Agenda</vt:lpstr>
      <vt:lpstr>Use Case</vt:lpstr>
      <vt:lpstr>Large Financial Institution Metrics Reporting Use Case</vt:lpstr>
      <vt:lpstr>Architecture Overview Metrics Reporting</vt:lpstr>
      <vt:lpstr>Metrics Requirements</vt:lpstr>
      <vt:lpstr>Out-of-the-Box Metrics Architecture</vt:lpstr>
      <vt:lpstr>Metrics Out-of-the-Box</vt:lpstr>
      <vt:lpstr>The Basics</vt:lpstr>
      <vt:lpstr>KPI Metrics Architecture</vt:lpstr>
      <vt:lpstr>KPI Metrics Architecture Data Flow</vt:lpstr>
      <vt:lpstr>KPI Metrics Architecture Overview</vt:lpstr>
      <vt:lpstr>Issues and Solutions</vt:lpstr>
      <vt:lpstr>Partition Strategy</vt:lpstr>
      <vt:lpstr>Partition Strategy (cont.)</vt:lpstr>
      <vt:lpstr>Metrics Collection Benefits</vt:lpstr>
      <vt:lpstr>KPI Metrics Data Transfer Logic</vt:lpstr>
      <vt:lpstr>KPI Metrics Data Transfer Logic (cont.)</vt:lpstr>
      <vt:lpstr>PowerPoint Presentation</vt:lpstr>
    </vt:vector>
  </TitlesOfParts>
  <Company>TIBCO Software Inc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88</cp:revision>
  <dcterms:created xsi:type="dcterms:W3CDTF">2015-09-09T19:27:25Z</dcterms:created>
  <dcterms:modified xsi:type="dcterms:W3CDTF">2018-08-17T19:06:42Z</dcterms:modified>
</cp:coreProperties>
</file>