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1"/>
  </p:notesMasterIdLst>
  <p:handoutMasterIdLst>
    <p:handoutMasterId r:id="rId22"/>
  </p:handoutMasterIdLst>
  <p:sldIdLst>
    <p:sldId id="294" r:id="rId3"/>
    <p:sldId id="298" r:id="rId4"/>
    <p:sldId id="375" r:id="rId5"/>
    <p:sldId id="361" r:id="rId6"/>
    <p:sldId id="362" r:id="rId7"/>
    <p:sldId id="370" r:id="rId8"/>
    <p:sldId id="380" r:id="rId9"/>
    <p:sldId id="373" r:id="rId10"/>
    <p:sldId id="371" r:id="rId11"/>
    <p:sldId id="381" r:id="rId12"/>
    <p:sldId id="382" r:id="rId13"/>
    <p:sldId id="383" r:id="rId14"/>
    <p:sldId id="385" r:id="rId15"/>
    <p:sldId id="386" r:id="rId16"/>
    <p:sldId id="388" r:id="rId17"/>
    <p:sldId id="387" r:id="rId18"/>
    <p:sldId id="384" r:id="rId19"/>
    <p:sldId id="268" r:id="rId2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62"/>
            <p14:sldId id="370"/>
            <p14:sldId id="380"/>
            <p14:sldId id="373"/>
            <p14:sldId id="371"/>
            <p14:sldId id="381"/>
            <p14:sldId id="382"/>
            <p14:sldId id="383"/>
            <p14:sldId id="385"/>
            <p14:sldId id="386"/>
            <p14:sldId id="388"/>
            <p14:sldId id="387"/>
            <p14:sldId id="384"/>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8" autoAdjust="0"/>
    <p:restoredTop sz="92168"/>
  </p:normalViewPr>
  <p:slideViewPr>
    <p:cSldViewPr snapToGrid="0" snapToObjects="1">
      <p:cViewPr>
        <p:scale>
          <a:sx n="180" d="100"/>
          <a:sy n="180" d="100"/>
        </p:scale>
        <p:origin x="192"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KPI Metrics Use Case</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Out-of-the-Box Metrics Architecture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KPI Metrics Architecture</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KPI Metrics Use Case</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Out-of-the-Box Metrics Architecture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KPI Metrics Architecture</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10</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11</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13</a:t>
            </a:fld>
            <a:endParaRPr lang="en-US" sz="1200" smtClean="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smtClean="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smtClean="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888249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smtClean="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5</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714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6</a:t>
            </a:fld>
            <a:endParaRPr lang="en-US" sz="1200" smtClean="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7</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8</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9</a:t>
            </a:fld>
            <a:endParaRPr lang="en-US" sz="1200" smtClean="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5240467"/>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12/8/17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smtClean="0"/>
              <a:t>Data Virtualization</a:t>
            </a:r>
          </a:p>
          <a:p>
            <a:endParaRPr lang="en-US" sz="2200" dirty="0" smtClean="0"/>
          </a:p>
          <a:p>
            <a:r>
              <a:rPr lang="en-US" sz="2200" dirty="0" smtClean="0"/>
              <a:t>KPI Metrics Overview</a:t>
            </a:r>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KPI Metrics Architecture</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2135142012"/>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smtClean="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smtClean="0"/>
              <a:t>Collection Tables</a:t>
            </a:r>
            <a:endParaRPr lang="en-US" u="sng" dirty="0" smtClean="0"/>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smtClean="0"/>
                <a:t>metrics_requests</a:t>
              </a:r>
              <a:endParaRPr lang="en-US" sz="1000" dirty="0"/>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smtClean="0"/>
                <a:t>metrics_resources_usage</a:t>
              </a:r>
              <a:endParaRPr lang="en-US" sz="1000" dirty="0"/>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smtClean="0"/>
                <a:t>metrics_sessions</a:t>
              </a:r>
              <a:endParaRPr lang="en-US" sz="1000" dirty="0"/>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smtClean="0"/>
              <a:t>History Tables</a:t>
            </a:r>
            <a:endParaRPr lang="en-US" u="sng" dirty="0" smtClean="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smtClean="0"/>
                <a:t>metrics_requests_hist</a:t>
              </a:r>
              <a:endParaRPr lang="en-US" sz="1000" dirty="0"/>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smtClean="0"/>
                <a:t>metrics_resources_usage_hist</a:t>
              </a:r>
              <a:endParaRPr lang="en-US" sz="1000" dirty="0"/>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smtClean="0"/>
                <a:t>metrics_sessions_hist</a:t>
              </a:r>
              <a:endParaRPr lang="en-US" sz="1000" dirty="0"/>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2000" dirty="0" smtClean="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600" dirty="0" smtClean="0">
                <a:solidFill>
                  <a:srgbClr val="043764"/>
                </a:solidFill>
              </a:rPr>
              <a:t>Filters are applied on metrics_resources_usage based on the following:</a:t>
            </a:r>
          </a:p>
          <a:p>
            <a:pPr lvl="2">
              <a:lnSpc>
                <a:spcPct val="120000"/>
              </a:lnSpc>
              <a:spcBef>
                <a:spcPct val="0"/>
              </a:spcBef>
              <a:buClr>
                <a:srgbClr val="0070C0"/>
              </a:buClr>
            </a:pPr>
            <a:r>
              <a:rPr lang="en-US" sz="1600" dirty="0" smtClean="0">
                <a:solidFill>
                  <a:srgbClr val="043764"/>
                </a:solidFill>
              </a:rPr>
              <a:t>(user, domain, </a:t>
            </a:r>
            <a:r>
              <a:rPr lang="en-US" sz="1600" dirty="0" err="1" smtClean="0">
                <a:solidFill>
                  <a:srgbClr val="043764"/>
                </a:solidFill>
              </a:rPr>
              <a:t>resourcekind</a:t>
            </a:r>
            <a:r>
              <a:rPr lang="en-US" sz="1600" dirty="0">
                <a:solidFill>
                  <a:srgbClr val="043764"/>
                </a:solidFill>
              </a:rPr>
              <a:t>=</a:t>
            </a:r>
            <a:r>
              <a:rPr lang="en-US" sz="1600" dirty="0" smtClean="0">
                <a:solidFill>
                  <a:srgbClr val="043764"/>
                </a:solidFill>
              </a:rPr>
              <a:t>[</a:t>
            </a:r>
            <a:r>
              <a:rPr lang="en-US" sz="1600" dirty="0" err="1" smtClean="0">
                <a:solidFill>
                  <a:srgbClr val="043764"/>
                </a:solidFill>
              </a:rPr>
              <a:t>system|user</a:t>
            </a:r>
            <a:r>
              <a:rPr lang="en-US" sz="1600" dirty="0" smtClean="0">
                <a:solidFill>
                  <a:srgbClr val="043764"/>
                </a:solidFill>
              </a:rPr>
              <a:t> defined])</a:t>
            </a:r>
          </a:p>
          <a:p>
            <a:pPr lvl="1">
              <a:lnSpc>
                <a:spcPct val="120000"/>
              </a:lnSpc>
              <a:spcBef>
                <a:spcPct val="0"/>
              </a:spcBef>
              <a:buClr>
                <a:srgbClr val="0070C0"/>
              </a:buClr>
              <a:buFont typeface="Courier New" charset="0"/>
              <a:buChar char="o"/>
            </a:pPr>
            <a:r>
              <a:rPr lang="en-US" sz="1600" dirty="0" smtClean="0">
                <a:solidFill>
                  <a:srgbClr val="043764"/>
                </a:solidFill>
              </a:rPr>
              <a:t>Example filters:						</a:t>
            </a:r>
            <a:r>
              <a:rPr lang="en-US" sz="1600" b="1" dirty="0" smtClean="0">
                <a:solidFill>
                  <a:srgbClr val="043764"/>
                </a:solidFill>
              </a:rPr>
              <a:t>user/domain/</a:t>
            </a:r>
            <a:r>
              <a:rPr lang="en-US" sz="1600" b="1" dirty="0" err="1" smtClean="0">
                <a:solidFill>
                  <a:srgbClr val="043764"/>
                </a:solidFill>
              </a:rPr>
              <a:t>resourcekind</a:t>
            </a:r>
            <a:endParaRPr lang="en-US" sz="1600" b="1" dirty="0" smtClean="0">
              <a:solidFill>
                <a:srgbClr val="043764"/>
              </a:solidFill>
            </a:endParaRPr>
          </a:p>
          <a:p>
            <a:pPr lvl="2">
              <a:lnSpc>
                <a:spcPct val="120000"/>
              </a:lnSpc>
              <a:spcBef>
                <a:spcPct val="0"/>
              </a:spcBef>
              <a:buClr>
                <a:srgbClr val="0070C0"/>
              </a:buClr>
            </a:pPr>
            <a:r>
              <a:rPr lang="en-US" sz="1600" dirty="0" smtClean="0">
                <a:solidFill>
                  <a:srgbClr val="043764"/>
                </a:solidFill>
              </a:rPr>
              <a:t>Internal records filtered out:			admin/composite/system</a:t>
            </a:r>
          </a:p>
          <a:p>
            <a:pPr lvl="2">
              <a:lnSpc>
                <a:spcPct val="120000"/>
              </a:lnSpc>
              <a:spcBef>
                <a:spcPct val="0"/>
              </a:spcBef>
              <a:buClr>
                <a:srgbClr val="0070C0"/>
              </a:buClr>
            </a:pPr>
            <a:r>
              <a:rPr lang="en-US" sz="1600" dirty="0" smtClean="0">
                <a:solidFill>
                  <a:srgbClr val="043764"/>
                </a:solidFill>
              </a:rPr>
              <a:t>Metrics records filtered out: 			</a:t>
            </a:r>
            <a:r>
              <a:rPr lang="en-US" sz="1600" dirty="0" err="1" smtClean="0">
                <a:solidFill>
                  <a:srgbClr val="043764"/>
                </a:solidFill>
              </a:rPr>
              <a:t>metrics_app_id</a:t>
            </a:r>
            <a:r>
              <a:rPr lang="en-US" sz="1600" dirty="0" smtClean="0">
                <a:solidFill>
                  <a:srgbClr val="043764"/>
                </a:solidFill>
              </a:rPr>
              <a:t>/composite/system</a:t>
            </a:r>
          </a:p>
          <a:p>
            <a:pPr lvl="2">
              <a:lnSpc>
                <a:spcPct val="120000"/>
              </a:lnSpc>
              <a:spcBef>
                <a:spcPct val="0"/>
              </a:spcBef>
              <a:buClr>
                <a:srgbClr val="0070C0"/>
              </a:buClr>
            </a:pPr>
            <a:r>
              <a:rPr lang="en-US" sz="1600" dirty="0" smtClean="0">
                <a:solidFill>
                  <a:srgbClr val="043764"/>
                </a:solidFill>
              </a:rPr>
              <a:t>Deployment records filtered out:		</a:t>
            </a:r>
            <a:r>
              <a:rPr lang="en-US" sz="1600" dirty="0" err="1" smtClean="0">
                <a:solidFill>
                  <a:srgbClr val="043764"/>
                </a:solidFill>
              </a:rPr>
              <a:t>dv_deploy_id</a:t>
            </a:r>
            <a:r>
              <a:rPr lang="en-US" sz="1600" dirty="0" smtClean="0">
                <a:solidFill>
                  <a:srgbClr val="043764"/>
                </a:solidFill>
              </a:rPr>
              <a:t>/composite/system</a:t>
            </a:r>
          </a:p>
          <a:p>
            <a:pPr lvl="1">
              <a:lnSpc>
                <a:spcPct val="120000"/>
              </a:lnSpc>
              <a:spcBef>
                <a:spcPct val="0"/>
              </a:spcBef>
              <a:buClr>
                <a:srgbClr val="0070C0"/>
              </a:buClr>
              <a:buFont typeface="Courier New" charset="0"/>
              <a:buChar char="o"/>
            </a:pPr>
            <a:r>
              <a:rPr lang="en-US" sz="1600" dirty="0" smtClean="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smtClean="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49" name="TextBox 48"/>
          <p:cNvSpPr txBox="1"/>
          <p:nvPr/>
        </p:nvSpPr>
        <p:spPr>
          <a:xfrm>
            <a:off x="2018233" y="3791829"/>
            <a:ext cx="1088146" cy="200055"/>
          </a:xfrm>
          <a:prstGeom prst="rect">
            <a:avLst/>
          </a:prstGeom>
          <a:noFill/>
        </p:spPr>
        <p:txBody>
          <a:bodyPr wrap="square" rtlCol="0">
            <a:spAutoFit/>
          </a:bodyPr>
          <a:lstStyle/>
          <a:p>
            <a:r>
              <a:rPr lang="en-US" sz="700" dirty="0" smtClean="0"/>
              <a:t>Partition 1 – JAN2017</a:t>
            </a:r>
            <a:endParaRPr lang="en-US" sz="700" dirty="0"/>
          </a:p>
        </p:txBody>
      </p:sp>
      <p:sp>
        <p:nvSpPr>
          <p:cNvPr id="50" name="TextBox 49"/>
          <p:cNvSpPr txBox="1"/>
          <p:nvPr/>
        </p:nvSpPr>
        <p:spPr>
          <a:xfrm>
            <a:off x="2023846" y="4029063"/>
            <a:ext cx="1201548" cy="200055"/>
          </a:xfrm>
          <a:prstGeom prst="rect">
            <a:avLst/>
          </a:prstGeom>
          <a:noFill/>
        </p:spPr>
        <p:txBody>
          <a:bodyPr wrap="square" rtlCol="0">
            <a:spAutoFit/>
          </a:bodyPr>
          <a:lstStyle/>
          <a:p>
            <a:r>
              <a:rPr lang="en-US" sz="700" dirty="0" smtClean="0"/>
              <a:t>Partition 2 – FEB2017 …</a:t>
            </a:r>
            <a:endParaRPr lang="en-US" sz="700" dirty="0"/>
          </a:p>
        </p:txBody>
      </p:sp>
      <p:sp>
        <p:nvSpPr>
          <p:cNvPr id="51" name="TextBox 50"/>
          <p:cNvSpPr txBox="1"/>
          <p:nvPr/>
        </p:nvSpPr>
        <p:spPr>
          <a:xfrm>
            <a:off x="2021520" y="4251719"/>
            <a:ext cx="1183754" cy="200055"/>
          </a:xfrm>
          <a:prstGeom prst="rect">
            <a:avLst/>
          </a:prstGeom>
          <a:noFill/>
        </p:spPr>
        <p:txBody>
          <a:bodyPr wrap="square" rtlCol="0">
            <a:spAutoFit/>
          </a:bodyPr>
          <a:lstStyle/>
          <a:p>
            <a:r>
              <a:rPr lang="en-US" sz="700" dirty="0" smtClean="0"/>
              <a:t>Partition 4 – APR2017</a:t>
            </a:r>
            <a:endParaRPr lang="en-US" sz="700" dirty="0"/>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smtClean="0"/>
              <a:t>Partition 1 – JAN2017</a:t>
            </a:r>
            <a:endParaRPr lang="en-US" sz="700" dirty="0"/>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smtClean="0"/>
              <a:t>Partition 2 – FEB2017 …</a:t>
            </a:r>
            <a:endParaRPr lang="en-US" sz="700" dirty="0"/>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smtClean="0"/>
              <a:t>Partition 13 – JAN2018</a:t>
            </a:r>
            <a:endParaRPr lang="en-US" sz="700"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smtClean="0"/>
              <a:t>Single Node:</a:t>
            </a:r>
          </a:p>
          <a:p>
            <a:r>
              <a:rPr lang="en-US" sz="1050" b="1" dirty="0" smtClean="0"/>
              <a:t>Lower level – </a:t>
            </a:r>
            <a:r>
              <a:rPr lang="en-US" sz="1050" b="1" dirty="0" smtClean="0"/>
              <a:t>4 partitions (3 mo. + 1</a:t>
            </a:r>
            <a:r>
              <a:rPr lang="en-US" sz="1050" b="1" dirty="0" smtClean="0"/>
              <a:t>)</a:t>
            </a:r>
          </a:p>
          <a:p>
            <a:r>
              <a:rPr lang="en-US" sz="1050" b="1" dirty="0"/>
              <a:t>Production </a:t>
            </a:r>
            <a:r>
              <a:rPr lang="mr-IN" sz="1050" b="1" dirty="0"/>
              <a:t>–</a:t>
            </a:r>
            <a:r>
              <a:rPr lang="en-US" sz="1050" b="1" dirty="0"/>
              <a:t> 13 partitions (12 mo. + 1</a:t>
            </a:r>
            <a:r>
              <a:rPr lang="en-US" sz="1050" b="1" dirty="0" smtClean="0"/>
              <a:t>)</a:t>
            </a:r>
            <a:endParaRPr lang="en-US" sz="1050" b="1" dirty="0"/>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smtClean="0"/>
              <a:t>Cluster:</a:t>
            </a:r>
          </a:p>
          <a:p>
            <a:r>
              <a:rPr lang="en-US" sz="1050" b="1" dirty="0" smtClean="0"/>
              <a:t>Lower level </a:t>
            </a:r>
            <a:r>
              <a:rPr lang="mr-IN" sz="1050" b="1" dirty="0" smtClean="0"/>
              <a:t>–</a:t>
            </a:r>
            <a:r>
              <a:rPr lang="en-US" sz="1050" b="1" dirty="0"/>
              <a:t> </a:t>
            </a:r>
            <a:r>
              <a:rPr lang="en-US" sz="1050" b="1" dirty="0" smtClean="0"/>
              <a:t>4 </a:t>
            </a:r>
            <a:r>
              <a:rPr lang="en-US" sz="1050" b="1" dirty="0" smtClean="0"/>
              <a:t>partitions (3 months + 1) and </a:t>
            </a:r>
          </a:p>
          <a:p>
            <a:r>
              <a:rPr lang="en-US" sz="1050" b="1" dirty="0" smtClean="0"/>
              <a:t>Production </a:t>
            </a:r>
            <a:r>
              <a:rPr lang="mr-IN" sz="1050" b="1" dirty="0" smtClean="0"/>
              <a:t>–</a:t>
            </a:r>
            <a:r>
              <a:rPr lang="en-US" sz="1050" b="1" dirty="0" smtClean="0"/>
              <a:t> 13 partitions </a:t>
            </a:r>
            <a:r>
              <a:rPr lang="en-US" sz="1050" b="1" dirty="0" smtClean="0"/>
              <a:t>(12 mo. + 1)</a:t>
            </a:r>
            <a:endParaRPr lang="en-US" sz="1050" b="1" dirty="0"/>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smtClean="0"/>
                <a:t>Oracle 12c</a:t>
              </a:r>
              <a:endParaRPr lang="en-US" sz="1050" dirty="0"/>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smtClean="0"/>
                <a:t>Oracle 12c</a:t>
              </a:r>
              <a:endParaRPr lang="en-US" sz="1050" dirty="0"/>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9" cy="832738"/>
            </a:xfrm>
            <a:prstGeom prst="rect">
              <a:avLst/>
            </a:prstGeom>
            <a:grpFill/>
          </p:spPr>
          <p:txBody>
            <a:bodyPr wrap="square" rtlCol="0">
              <a:spAutoFit/>
            </a:bodyPr>
            <a:lstStyle/>
            <a:p>
              <a:pPr algn="ctr"/>
              <a:r>
                <a:rPr lang="en-US" sz="1050" dirty="0" smtClean="0"/>
                <a:t>Data Virtualization 7.0</a:t>
              </a:r>
            </a:p>
            <a:p>
              <a:pPr algn="ctr"/>
              <a:r>
                <a:rPr lang="en-US" sz="1050" dirty="0" smtClean="0"/>
                <a:t>Single node</a:t>
              </a:r>
              <a:endParaRPr lang="en-US" sz="1050" dirty="0"/>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80" y="2562095"/>
              <a:ext cx="1993128" cy="833695"/>
            </a:xfrm>
            <a:prstGeom prst="rect">
              <a:avLst/>
            </a:prstGeom>
            <a:grpFill/>
          </p:spPr>
          <p:txBody>
            <a:bodyPr wrap="square" rtlCol="0">
              <a:spAutoFit/>
            </a:bodyPr>
            <a:lstStyle/>
            <a:p>
              <a:pPr algn="ctr"/>
              <a:r>
                <a:rPr lang="en-US" sz="1050" dirty="0"/>
                <a:t>Data Virtualization </a:t>
              </a:r>
              <a:r>
                <a:rPr lang="en-US" sz="1050" dirty="0" smtClean="0"/>
                <a:t>7.0</a:t>
              </a:r>
            </a:p>
            <a:p>
              <a:pPr algn="ctr"/>
              <a:r>
                <a:rPr lang="en-US" sz="1050" dirty="0" smtClean="0"/>
                <a:t>Cluster node a</a:t>
              </a:r>
              <a:endParaRPr lang="en-US" sz="1050" dirty="0"/>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5"/>
              <a:ext cx="1993128" cy="844036"/>
            </a:xfrm>
            <a:prstGeom prst="rect">
              <a:avLst/>
            </a:prstGeom>
            <a:grpFill/>
          </p:spPr>
          <p:txBody>
            <a:bodyPr wrap="square" rtlCol="0">
              <a:spAutoFit/>
            </a:bodyPr>
            <a:lstStyle/>
            <a:p>
              <a:pPr algn="ctr"/>
              <a:r>
                <a:rPr lang="en-US" sz="1050" dirty="0"/>
                <a:t>Data Virtualization </a:t>
              </a:r>
              <a:r>
                <a:rPr lang="en-US" sz="1050" dirty="0" smtClean="0"/>
                <a:t>7.0</a:t>
              </a:r>
            </a:p>
            <a:p>
              <a:r>
                <a:rPr lang="en-US" sz="1050" dirty="0" smtClean="0"/>
                <a:t>Cluster node b</a:t>
              </a:r>
              <a:endParaRPr lang="en-US" sz="1050" dirty="0"/>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smtClean="0"/>
                <a:t>Oracle 12c</a:t>
              </a:r>
              <a:endParaRPr lang="en-US" sz="1000" dirty="0"/>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smtClean="0"/>
                <a:t>Oracle 12c</a:t>
              </a:r>
              <a:endParaRPr lang="en-US" sz="1000" dirty="0"/>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smtClean="0"/>
              <a:t>Data Mart combines node a and node b data for reporting</a:t>
            </a:r>
            <a:endParaRPr lang="en-US" sz="800" b="1" dirty="0"/>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smtClean="0">
                <a:solidFill>
                  <a:srgbClr val="FF0000"/>
                </a:solidFill>
              </a:rPr>
              <a:t>Metrics Data Mart</a:t>
            </a:r>
            <a:endParaRPr lang="en-US" sz="1050" b="1" dirty="0">
              <a:solidFill>
                <a:srgbClr val="FF0000"/>
              </a:solidFill>
            </a:endParaRP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smtClean="0">
                <a:solidFill>
                  <a:srgbClr val="FF0000"/>
                </a:solidFill>
              </a:rPr>
              <a:t>Metrics Data Mart</a:t>
            </a:r>
            <a:endParaRPr lang="en-US" sz="1050" b="1" dirty="0">
              <a:solidFill>
                <a:srgbClr val="FF0000"/>
              </a:solidFill>
            </a:endParaRPr>
          </a:p>
        </p:txBody>
      </p:sp>
      <p:sp>
        <p:nvSpPr>
          <p:cNvPr id="131" name="TextBox 130"/>
          <p:cNvSpPr txBox="1"/>
          <p:nvPr/>
        </p:nvSpPr>
        <p:spPr>
          <a:xfrm>
            <a:off x="1923843" y="3038580"/>
            <a:ext cx="1227355" cy="217116"/>
          </a:xfrm>
          <a:prstGeom prst="rect">
            <a:avLst/>
          </a:prstGeom>
          <a:noFill/>
          <a:ln>
            <a:solidFill>
              <a:schemeClr val="tx1"/>
            </a:solidFill>
          </a:ln>
        </p:spPr>
        <p:txBody>
          <a:bodyPr wrap="square" rtlCol="0">
            <a:spAutoFit/>
          </a:bodyPr>
          <a:lstStyle/>
          <a:p>
            <a:r>
              <a:rPr lang="en-US" sz="800" dirty="0" smtClean="0"/>
              <a:t>Purge window </a:t>
            </a:r>
            <a:r>
              <a:rPr lang="en-US" sz="800" dirty="0"/>
              <a:t>2</a:t>
            </a:r>
            <a:r>
              <a:rPr lang="en-US" sz="800" dirty="0" smtClean="0"/>
              <a:t> hours</a:t>
            </a:r>
            <a:endParaRPr lang="en-US" sz="800" dirty="0"/>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smtClean="0">
                <a:solidFill>
                  <a:srgbClr val="FF0000"/>
                </a:solidFill>
              </a:rPr>
              <a:t>Metrics Collection</a:t>
            </a:r>
            <a:endParaRPr lang="en-US" sz="900" b="1" dirty="0">
              <a:solidFill>
                <a:srgbClr val="FF0000"/>
              </a:solidFill>
            </a:endParaRP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smtClean="0">
                <a:solidFill>
                  <a:srgbClr val="FF0000"/>
                </a:solidFill>
              </a:rPr>
              <a:t>Metrics Collection</a:t>
            </a:r>
            <a:endParaRPr lang="en-US" sz="900" b="1" dirty="0">
              <a:solidFill>
                <a:srgbClr val="FF0000"/>
              </a:solidFill>
            </a:endParaRP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a:t>
            </a:r>
            <a:r>
              <a:rPr lang="en-US" sz="800" dirty="0" smtClean="0"/>
              <a:t>ollection tables</a:t>
            </a:r>
            <a:endParaRPr lang="en-US" sz="800" dirty="0"/>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a:t>
            </a:r>
            <a:r>
              <a:rPr lang="en-US" sz="800" dirty="0" smtClean="0"/>
              <a:t>ollection tables</a:t>
            </a:r>
            <a:endParaRPr lang="en-US" sz="800" dirty="0"/>
          </a:p>
        </p:txBody>
      </p:sp>
      <p:sp>
        <p:nvSpPr>
          <p:cNvPr id="136" name="TextBox 135"/>
          <p:cNvSpPr txBox="1"/>
          <p:nvPr/>
        </p:nvSpPr>
        <p:spPr>
          <a:xfrm>
            <a:off x="6615565" y="2983259"/>
            <a:ext cx="1391334" cy="215444"/>
          </a:xfrm>
          <a:prstGeom prst="rect">
            <a:avLst/>
          </a:prstGeom>
          <a:noFill/>
          <a:ln>
            <a:solidFill>
              <a:schemeClr val="tx1"/>
            </a:solidFill>
          </a:ln>
        </p:spPr>
        <p:txBody>
          <a:bodyPr wrap="square" rtlCol="0">
            <a:spAutoFit/>
          </a:bodyPr>
          <a:lstStyle/>
          <a:p>
            <a:r>
              <a:rPr lang="en-US" sz="800" dirty="0" smtClean="0"/>
              <a:t>Purge window 2 hours</a:t>
            </a:r>
            <a:endParaRPr lang="en-US" sz="800" dirty="0"/>
          </a:p>
        </p:txBody>
      </p:sp>
      <p:sp>
        <p:nvSpPr>
          <p:cNvPr id="137" name="TextBox 136"/>
          <p:cNvSpPr txBox="1"/>
          <p:nvPr/>
        </p:nvSpPr>
        <p:spPr>
          <a:xfrm>
            <a:off x="1923843" y="3270197"/>
            <a:ext cx="1227355" cy="215444"/>
          </a:xfrm>
          <a:prstGeom prst="rect">
            <a:avLst/>
          </a:prstGeom>
          <a:noFill/>
          <a:ln>
            <a:solidFill>
              <a:schemeClr val="tx1"/>
            </a:solidFill>
          </a:ln>
        </p:spPr>
        <p:txBody>
          <a:bodyPr wrap="square" rtlCol="0">
            <a:spAutoFit/>
          </a:bodyPr>
          <a:lstStyle/>
          <a:p>
            <a:r>
              <a:rPr lang="en-US" sz="800" dirty="0" smtClean="0"/>
              <a:t>CIS Trigger/ </a:t>
            </a:r>
            <a:r>
              <a:rPr lang="en-US" sz="800" dirty="0" smtClean="0"/>
              <a:t>PLSQL</a:t>
            </a:r>
            <a:endParaRPr lang="en-US" sz="800" dirty="0"/>
          </a:p>
        </p:txBody>
      </p:sp>
      <p:sp>
        <p:nvSpPr>
          <p:cNvPr id="138" name="TextBox 137"/>
          <p:cNvSpPr txBox="1"/>
          <p:nvPr/>
        </p:nvSpPr>
        <p:spPr>
          <a:xfrm>
            <a:off x="6615565" y="3222715"/>
            <a:ext cx="1390190" cy="215444"/>
          </a:xfrm>
          <a:prstGeom prst="rect">
            <a:avLst/>
          </a:prstGeom>
          <a:noFill/>
          <a:ln>
            <a:solidFill>
              <a:schemeClr val="tx1"/>
            </a:solidFill>
          </a:ln>
        </p:spPr>
        <p:txBody>
          <a:bodyPr wrap="square" rtlCol="0">
            <a:spAutoFit/>
          </a:bodyPr>
          <a:lstStyle/>
          <a:p>
            <a:r>
              <a:rPr lang="en-US" sz="800" dirty="0" smtClean="0"/>
              <a:t>CIS Trigger / </a:t>
            </a:r>
            <a:r>
              <a:rPr lang="en-US" sz="800" dirty="0" smtClean="0"/>
              <a:t>PLSQL</a:t>
            </a:r>
            <a:endParaRPr lang="en-US" sz="800" dirty="0"/>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a:t>
            </a:r>
            <a:r>
              <a:rPr lang="en-US" sz="1100" u="sng" dirty="0" smtClean="0"/>
              <a:t>etrics </a:t>
            </a:r>
            <a:r>
              <a:rPr lang="en-US" sz="1100" u="sng" dirty="0" smtClean="0"/>
              <a:t>collection data</a:t>
            </a:r>
            <a:endParaRPr lang="en-US" sz="1100" u="sng" dirty="0" smtClean="0"/>
          </a:p>
          <a:p>
            <a:r>
              <a:rPr lang="en-US" sz="900" dirty="0" smtClean="0"/>
              <a:t>metrics_requests</a:t>
            </a:r>
          </a:p>
          <a:p>
            <a:r>
              <a:rPr lang="en-US" sz="900" dirty="0" smtClean="0"/>
              <a:t>metrics_resources_usage</a:t>
            </a:r>
          </a:p>
          <a:p>
            <a:r>
              <a:rPr lang="en-US" sz="900" dirty="0" smtClean="0"/>
              <a:t>metrics_sessions</a:t>
            </a:r>
            <a:endParaRPr lang="en-US" sz="900" dirty="0"/>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a:t>
            </a:r>
            <a:r>
              <a:rPr lang="en-US" sz="1050" b="1" u="sng" dirty="0" smtClean="0"/>
              <a:t>etrics </a:t>
            </a:r>
            <a:r>
              <a:rPr lang="en-US" sz="1050" b="1" u="sng" dirty="0"/>
              <a:t>D</a:t>
            </a:r>
            <a:r>
              <a:rPr lang="en-US" sz="1050" b="1" u="sng" dirty="0" smtClean="0"/>
              <a:t>ata </a:t>
            </a:r>
            <a:r>
              <a:rPr lang="en-US" sz="1050" b="1" u="sng" dirty="0"/>
              <a:t>M</a:t>
            </a:r>
            <a:r>
              <a:rPr lang="en-US" sz="1050" b="1" u="sng" dirty="0" smtClean="0"/>
              <a:t>art</a:t>
            </a:r>
          </a:p>
          <a:p>
            <a:r>
              <a:rPr lang="en-US" sz="800" dirty="0" smtClean="0"/>
              <a:t>metrics_requests_hist</a:t>
            </a:r>
          </a:p>
          <a:p>
            <a:r>
              <a:rPr lang="en-US" sz="800" dirty="0" smtClean="0"/>
              <a:t>metrics_resources_usage_hist</a:t>
            </a:r>
          </a:p>
          <a:p>
            <a:r>
              <a:rPr lang="en-US" sz="800" dirty="0" smtClean="0"/>
              <a:t>metrics_sessions_hist</a:t>
            </a:r>
            <a:endParaRPr lang="en-US" sz="800" dirty="0"/>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smtClean="0">
                <a:solidFill>
                  <a:schemeClr val="bg1"/>
                </a:solidFill>
              </a:rPr>
              <a:t>Issues and Solutions</a:t>
            </a:r>
            <a:endParaRPr lang="en-US" dirty="0" smtClean="0">
              <a:solidFill>
                <a:schemeClr val="bg1"/>
              </a:solidFill>
            </a:endParaRP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smtClean="0">
                <a:solidFill>
                  <a:srgbClr val="061C23"/>
                </a:solidFill>
              </a:rPr>
              <a:t>Solution</a:t>
            </a:r>
            <a:r>
              <a:rPr lang="en-US" sz="1800" dirty="0" smtClean="0">
                <a:solidFill>
                  <a:srgbClr val="061C23"/>
                </a:solidFill>
              </a:rPr>
              <a:t>: </a:t>
            </a:r>
            <a:r>
              <a:rPr lang="en-US" sz="1800" dirty="0">
                <a:solidFill>
                  <a:srgbClr val="061C23"/>
                </a:solidFill>
              </a:rPr>
              <a:t>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month of data at a time.</a:t>
            </a:r>
          </a:p>
          <a:p>
            <a:pPr marL="742950" lvl="1" indent="-285750">
              <a:buClr>
                <a:srgbClr val="0070C0"/>
              </a:buClr>
              <a:buFont typeface="Courier New" charset="0"/>
              <a:buChar char="o"/>
            </a:pPr>
            <a:r>
              <a:rPr lang="en-US" sz="1800" u="sng" dirty="0" smtClean="0">
                <a:solidFill>
                  <a:srgbClr val="061C23"/>
                </a:solidFill>
              </a:rPr>
              <a:t>Solution</a:t>
            </a:r>
            <a:r>
              <a:rPr lang="en-US" sz="1800" dirty="0" smtClean="0">
                <a:solidFill>
                  <a:srgbClr val="061C23"/>
                </a:solidFill>
              </a:rPr>
              <a:t>: </a:t>
            </a:r>
            <a:r>
              <a:rPr lang="en-US" sz="1800" dirty="0">
                <a:solidFill>
                  <a:srgbClr val="061C23"/>
                </a:solidFill>
              </a:rPr>
              <a:t>Create partitions based on month that can be easily created and dropped.  A dropped partition represents a purge of 1 month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smtClean="0">
                <a:solidFill>
                  <a:schemeClr val="bg1">
                    <a:lumMod val="65000"/>
                  </a:schemeClr>
                </a:solidFill>
              </a:rPr>
              <a:t>2017</a:t>
            </a:r>
            <a:r>
              <a:rPr lang="en-US" sz="800" smtClean="0">
                <a:solidFill>
                  <a:schemeClr val="bg1">
                    <a:lumMod val="65000"/>
                  </a:schemeClr>
                </a:solidFill>
              </a:rPr>
              <a:t> </a:t>
            </a:r>
            <a:r>
              <a:rPr lang="en-US" sz="800" dirty="0" smtClean="0">
                <a:solidFill>
                  <a:schemeClr val="bg1">
                    <a:lumMod val="65000"/>
                  </a:schemeClr>
                </a:solidFill>
              </a:rPr>
              <a:t>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smtClean="0">
                <a:solidFill>
                  <a:schemeClr val="bg1"/>
                </a:solidFill>
              </a:rPr>
              <a:t>Partition Strategy</a:t>
            </a:r>
            <a:endParaRPr lang="en-US" dirty="0" smtClean="0">
              <a:solidFill>
                <a:schemeClr val="bg1"/>
              </a:solidFill>
            </a:endParaRP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smtClean="0">
                <a:solidFill>
                  <a:srgbClr val="061C23"/>
                </a:solidFill>
              </a:rPr>
              <a:t>Partition </a:t>
            </a:r>
            <a:r>
              <a:rPr lang="en-US" sz="2000" u="sng" dirty="0">
                <a:solidFill>
                  <a:srgbClr val="061C23"/>
                </a:solidFill>
              </a:rPr>
              <a:t>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Use 4 partitions to capture 90 full days with 1 extra month providing a buffer for dropping a partitions.</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Use 13 partitions to capture 1 full year of data with 1 extra month providing a buffer for dropping a partition.</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Prior to rolling to the next month, a new partition is created in advance.  It sits empty until the “</a:t>
            </a:r>
            <a:r>
              <a:rPr lang="en-US" sz="1600" dirty="0" err="1">
                <a:solidFill>
                  <a:srgbClr val="061C23"/>
                </a:solidFill>
              </a:rPr>
              <a:t>starttime</a:t>
            </a:r>
            <a:r>
              <a:rPr lang="en-US" sz="1600" dirty="0">
                <a:solidFill>
                  <a:srgbClr val="061C23"/>
                </a:solidFill>
              </a:rPr>
              <a:t>” value is applicable for that month.</a:t>
            </a:r>
          </a:p>
          <a:p>
            <a:pPr marL="1200150" lvl="2" indent="-285750">
              <a:buClr>
                <a:srgbClr val="0070C0"/>
              </a:buClr>
              <a:buFont typeface="Wingdings" charset="2"/>
              <a:buChar char="§"/>
            </a:pPr>
            <a:r>
              <a:rPr lang="en-US" sz="1600" dirty="0">
                <a:solidFill>
                  <a:srgbClr val="061C23"/>
                </a:solidFill>
              </a:rPr>
              <a:t>The earliest month gets dropped once the 4</a:t>
            </a:r>
            <a:r>
              <a:rPr lang="en-US" sz="1600" baseline="30000" dirty="0">
                <a:solidFill>
                  <a:srgbClr val="061C23"/>
                </a:solidFill>
              </a:rPr>
              <a:t>th</a:t>
            </a:r>
            <a:r>
              <a:rPr lang="en-US" sz="1600" dirty="0">
                <a:solidFill>
                  <a:srgbClr val="061C23"/>
                </a:solidFill>
              </a:rPr>
              <a:t> for LLE or 13</a:t>
            </a:r>
            <a:r>
              <a:rPr lang="en-US" sz="1600" baseline="30000" dirty="0">
                <a:solidFill>
                  <a:srgbClr val="061C23"/>
                </a:solidFill>
              </a:rPr>
              <a:t>th</a:t>
            </a:r>
            <a:r>
              <a:rPr lang="en-US" sz="1600" dirty="0">
                <a:solidFill>
                  <a:srgbClr val="061C23"/>
                </a:solidFill>
              </a:rPr>
              <a:t> for PROD month is completed.</a:t>
            </a:r>
          </a:p>
          <a:p>
            <a:pPr marL="1200150" lvl="2" indent="-285750">
              <a:buClr>
                <a:srgbClr val="0070C0"/>
              </a:buClr>
              <a:buFont typeface="Wingdings" charset="2"/>
              <a:buChar char="§"/>
            </a:pPr>
            <a:r>
              <a:rPr lang="en-US" sz="1600" dirty="0">
                <a:solidFill>
                  <a:srgbClr val="061C23"/>
                </a:solidFill>
              </a:rPr>
              <a:t>User queries should take into consideration a rolling 3 month for LLE and 13 month for PROD when calculating queries.</a:t>
            </a:r>
            <a:endParaRPr lang="en-US" sz="1600" dirty="0">
              <a:solidFill>
                <a:srgbClr val="061C23"/>
              </a:solidFill>
            </a:endParaRP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smtClean="0">
                <a:solidFill>
                  <a:schemeClr val="bg1">
                    <a:lumMod val="65000"/>
                  </a:schemeClr>
                </a:solidFill>
              </a:rPr>
              <a:t>2017</a:t>
            </a:r>
            <a:r>
              <a:rPr lang="en-US" sz="800" smtClean="0">
                <a:solidFill>
                  <a:schemeClr val="bg1">
                    <a:lumMod val="65000"/>
                  </a:schemeClr>
                </a:solidFill>
              </a:rPr>
              <a:t> </a:t>
            </a:r>
            <a:r>
              <a:rPr lang="en-US" sz="800" dirty="0" smtClean="0">
                <a:solidFill>
                  <a:schemeClr val="bg1">
                    <a:lumMod val="65000"/>
                  </a:schemeClr>
                </a:solidFill>
              </a:rPr>
              <a:t>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smtClean="0">
                <a:solidFill>
                  <a:schemeClr val="bg1"/>
                </a:solidFill>
              </a:rPr>
              <a:t>Partition Strategy (cont.)</a:t>
            </a:r>
            <a:endParaRPr lang="en-US" dirty="0" smtClean="0">
              <a:solidFill>
                <a:schemeClr val="bg1"/>
              </a:solidFill>
            </a:endParaRP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Create Partition Data Mart Tables</a:t>
            </a:r>
            <a:endParaRPr lang="en-US" sz="2000" dirty="0">
              <a:solidFill>
                <a:srgbClr val="061C23"/>
              </a:solidFill>
            </a:endParaRPr>
          </a:p>
          <a:p>
            <a:pPr marL="914400" lvl="1" indent="-457200">
              <a:buClr>
                <a:srgbClr val="0070C0"/>
              </a:buClr>
              <a:buFont typeface="Courier New" charset="0"/>
              <a:buChar char="o"/>
            </a:pPr>
            <a:r>
              <a:rPr lang="en-US" sz="1600" dirty="0">
                <a:solidFill>
                  <a:srgbClr val="061C23"/>
                </a:solidFill>
              </a:rPr>
              <a:t>Concept</a:t>
            </a:r>
          </a:p>
          <a:p>
            <a:pPr marL="1371600" lvl="2" indent="-457200">
              <a:buClr>
                <a:srgbClr val="0070C0"/>
              </a:buClr>
              <a:buFont typeface="Wingdings" charset="2"/>
              <a:buChar char="§"/>
            </a:pPr>
            <a:r>
              <a:rPr lang="en-US" sz="1600" dirty="0"/>
              <a:t>Create metrics_requests with 4 partitions for LLE and 13 for PROD based on </a:t>
            </a:r>
            <a:r>
              <a:rPr lang="en-US" sz="1600" b="1" dirty="0" err="1" smtClean="0"/>
              <a:t>starttime</a:t>
            </a:r>
            <a:endParaRPr lang="en-US" sz="1600" dirty="0"/>
          </a:p>
          <a:p>
            <a:pPr marL="1371600" lvl="2" indent="-457200">
              <a:buClr>
                <a:srgbClr val="0070C0"/>
              </a:buClr>
              <a:buFont typeface="Wingdings" charset="2"/>
              <a:buChar char="§"/>
            </a:pPr>
            <a:r>
              <a:rPr lang="en-US" sz="1600" dirty="0"/>
              <a:t>Create metrics_resources_usage with 4 partitions for LLE and 13 for PROD based on </a:t>
            </a:r>
            <a:r>
              <a:rPr lang="en-US" sz="1600" b="1" dirty="0" err="1" smtClean="0"/>
              <a:t>starttime</a:t>
            </a:r>
            <a:endParaRPr lang="en-US" sz="1600" dirty="0"/>
          </a:p>
          <a:p>
            <a:pPr marL="1371600" lvl="2" indent="-457200">
              <a:buClr>
                <a:srgbClr val="0070C0"/>
              </a:buClr>
              <a:buFont typeface="Wingdings" charset="2"/>
              <a:buChar char="§"/>
            </a:pPr>
            <a:r>
              <a:rPr lang="en-US" sz="1600" dirty="0"/>
              <a:t>Create metrics_sessions with 4 partitions for LLE and 13 for PROD based on </a:t>
            </a:r>
            <a:r>
              <a:rPr lang="en-US" sz="1600" b="1" dirty="0" err="1" smtClean="0"/>
              <a:t>logintime</a:t>
            </a:r>
            <a:endParaRPr lang="en-US" sz="1600" b="1" dirty="0"/>
          </a:p>
          <a:p>
            <a:pPr marL="914400" lvl="1" indent="-457200">
              <a:buClr>
                <a:srgbClr val="0070C0"/>
              </a:buClr>
              <a:buFont typeface="Courier New" charset="0"/>
              <a:buChar char="o"/>
            </a:pPr>
            <a:r>
              <a:rPr lang="en-US" sz="1600" dirty="0"/>
              <a:t>An extra month is created to be able to drop the partition for pruning data.</a:t>
            </a:r>
            <a:endParaRPr lang="en-US" sz="1600" dirty="0"/>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smtClean="0">
                <a:solidFill>
                  <a:schemeClr val="bg1">
                    <a:lumMod val="65000"/>
                  </a:schemeClr>
                </a:solidFill>
              </a:rPr>
              <a:t>2017</a:t>
            </a:r>
            <a:r>
              <a:rPr lang="en-US" sz="800" smtClean="0">
                <a:solidFill>
                  <a:schemeClr val="bg1">
                    <a:lumMod val="65000"/>
                  </a:schemeClr>
                </a:solidFill>
              </a:rPr>
              <a:t> </a:t>
            </a:r>
            <a:r>
              <a:rPr lang="en-US" sz="800" dirty="0" smtClean="0">
                <a:solidFill>
                  <a:schemeClr val="bg1">
                    <a:lumMod val="65000"/>
                  </a:schemeClr>
                </a:solidFill>
              </a:rPr>
              <a:t>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7068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smtClean="0">
                <a:solidFill>
                  <a:schemeClr val="bg1"/>
                </a:solidFill>
              </a:rPr>
              <a:t>Metrics Collection Benefits</a:t>
            </a:r>
            <a:endParaRPr lang="en-US" dirty="0" smtClean="0">
              <a:solidFill>
                <a:schemeClr val="bg1"/>
              </a:solidFill>
            </a:endParaRP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a:t>
            </a:r>
            <a:r>
              <a:rPr lang="en-US" sz="1800" dirty="0" smtClean="0">
                <a:solidFill>
                  <a:srgbClr val="061C23"/>
                </a:solidFill>
              </a:rPr>
              <a:t>2 hours.</a:t>
            </a:r>
            <a:endParaRPr lang="en-US" sz="1800" dirty="0">
              <a:solidFill>
                <a:srgbClr val="061C23"/>
              </a:solidFill>
            </a:endParaRP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smtClean="0">
                <a:solidFill>
                  <a:schemeClr val="bg1">
                    <a:lumMod val="65000"/>
                  </a:schemeClr>
                </a:solidFill>
              </a:rPr>
              <a:t>2017</a:t>
            </a:r>
            <a:r>
              <a:rPr lang="en-US" sz="800" smtClean="0">
                <a:solidFill>
                  <a:schemeClr val="bg1">
                    <a:lumMod val="65000"/>
                  </a:schemeClr>
                </a:solidFill>
              </a:rPr>
              <a:t> </a:t>
            </a:r>
            <a:r>
              <a:rPr lang="en-US" sz="800" dirty="0" smtClean="0">
                <a:solidFill>
                  <a:schemeClr val="bg1">
                    <a:lumMod val="65000"/>
                  </a:schemeClr>
                </a:solidFill>
              </a:rPr>
              <a:t>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smtClean="0">
                <a:solidFill>
                  <a:schemeClr val="bg1"/>
                </a:solidFill>
              </a:rPr>
              <a:t>KPI Metrics Data Transfer Logic</a:t>
            </a:r>
            <a:endParaRPr lang="en-US" sz="1275" dirty="0">
              <a:solidFill>
                <a:schemeClr val="bg1"/>
              </a:solidFill>
            </a:endParaRPr>
          </a:p>
        </p:txBody>
      </p:sp>
      <p:sp>
        <p:nvSpPr>
          <p:cNvPr id="65" name="Footer Placeholder 3"/>
          <p:cNvSpPr txBox="1">
            <a:spLocks/>
          </p:cNvSpPr>
          <p:nvPr/>
        </p:nvSpPr>
        <p:spPr>
          <a:xfrm>
            <a:off x="2953401" y="4959193"/>
            <a:ext cx="2895600" cy="214663"/>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2" name="Picture 1"/>
          <p:cNvPicPr>
            <a:picLocks noChangeAspect="1"/>
          </p:cNvPicPr>
          <p:nvPr/>
        </p:nvPicPr>
        <p:blipFill>
          <a:blip r:embed="rId3"/>
          <a:stretch>
            <a:fillRect/>
          </a:stretch>
        </p:blipFill>
        <p:spPr>
          <a:xfrm>
            <a:off x="98795" y="823374"/>
            <a:ext cx="3232739" cy="2548808"/>
          </a:xfrm>
          <a:prstGeom prst="rect">
            <a:avLst/>
          </a:prstGeom>
        </p:spPr>
      </p:pic>
      <p:sp>
        <p:nvSpPr>
          <p:cNvPr id="104" name="TextBox 103"/>
          <p:cNvSpPr txBox="1"/>
          <p:nvPr/>
        </p:nvSpPr>
        <p:spPr>
          <a:xfrm>
            <a:off x="3543560" y="740229"/>
            <a:ext cx="5523613" cy="4247317"/>
          </a:xfrm>
          <a:prstGeom prst="rect">
            <a:avLst/>
          </a:prstGeom>
          <a:noFill/>
          <a:ln>
            <a:solidFill>
              <a:schemeClr val="tx1"/>
            </a:solidFill>
          </a:ln>
        </p:spPr>
        <p:txBody>
          <a:bodyPr wrap="square" rtlCol="0">
            <a:spAutoFit/>
          </a:bodyPr>
          <a:lstStyle/>
          <a:p>
            <a:r>
              <a:rPr lang="en-US" sz="900" b="1" u="sng" dirty="0" smtClean="0">
                <a:latin typeface="Times New Roman" panose="02020603050405020304" pitchFamily="18" charset="0"/>
                <a:cs typeface="Times New Roman" panose="02020603050405020304" pitchFamily="18" charset="0"/>
              </a:rPr>
              <a:t>CIS Trigger </a:t>
            </a:r>
            <a:r>
              <a:rPr lang="en-US" sz="900" b="1" u="sng" dirty="0">
                <a:latin typeface="Times New Roman" panose="02020603050405020304" pitchFamily="18" charset="0"/>
                <a:cs typeface="Times New Roman" panose="02020603050405020304" pitchFamily="18" charset="0"/>
              </a:rPr>
              <a:t>/ </a:t>
            </a:r>
            <a:r>
              <a:rPr lang="en-US" sz="900" b="1" u="sng" dirty="0" err="1" smtClean="0">
                <a:latin typeface="Times New Roman" panose="02020603050405020304" pitchFamily="18" charset="0"/>
                <a:cs typeface="Times New Roman" panose="02020603050405020304" pitchFamily="18" charset="0"/>
              </a:rPr>
              <a:t>PLSql</a:t>
            </a:r>
            <a:r>
              <a:rPr lang="en-US" sz="900" dirty="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  P_METRICS_ALL_TABLES(‘N’,’DEV1’,’a’)</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smtClean="0">
                <a:latin typeface="Times New Roman" panose="02020603050405020304" pitchFamily="18" charset="0"/>
                <a:cs typeface="Times New Roman" panose="02020603050405020304" pitchFamily="18" charset="0"/>
              </a:rPr>
              <a:t>Lookup METRICS_JOB_HOSTNAMES with ENV_TYPE and NODE_TYPE</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Get </a:t>
            </a:r>
            <a:r>
              <a:rPr lang="en-US" sz="900" dirty="0" err="1" smtClean="0">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smtClean="0">
                <a:latin typeface="Times New Roman" panose="02020603050405020304" pitchFamily="18" charset="0"/>
                <a:cs typeface="Times New Roman" panose="02020603050405020304" pitchFamily="18" charset="0"/>
              </a:rPr>
              <a:t>)</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Get </a:t>
            </a:r>
            <a:r>
              <a:rPr lang="en-US" sz="900" dirty="0" err="1" smtClean="0">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smtClean="0">
                <a:latin typeface="Times New Roman" panose="02020603050405020304" pitchFamily="18" charset="0"/>
                <a:cs typeface="Times New Roman" panose="02020603050405020304" pitchFamily="18" charset="0"/>
              </a:rPr>
              <a:t>)</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Get </a:t>
            </a:r>
            <a:r>
              <a:rPr lang="en-US" sz="900" dirty="0" err="1" smtClean="0">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endParaRPr lang="en-US" sz="900" dirty="0" smtClean="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a:t>
            </a:r>
            <a:r>
              <a:rPr lang="en-US" sz="900" b="1" dirty="0" smtClean="0">
                <a:latin typeface="Times New Roman" panose="02020603050405020304" pitchFamily="18" charset="0"/>
                <a:cs typeface="Times New Roman" panose="02020603050405020304" pitchFamily="18" charset="0"/>
              </a:rPr>
              <a:t>tabl</a:t>
            </a:r>
            <a:r>
              <a:rPr lang="en-US" sz="900" dirty="0" smtClean="0">
                <a:latin typeface="Times New Roman" panose="02020603050405020304" pitchFamily="18" charset="0"/>
                <a:cs typeface="Times New Roman" panose="02020603050405020304" pitchFamily="18" charset="0"/>
              </a:rPr>
              <a:t>e</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Insert ‘INITIALIZE’ status </a:t>
            </a:r>
            <a:r>
              <a:rPr lang="en-US" sz="900" dirty="0">
                <a:latin typeface="Times New Roman" panose="02020603050405020304" pitchFamily="18" charset="0"/>
                <a:cs typeface="Times New Roman" panose="02020603050405020304" pitchFamily="18" charset="0"/>
              </a:rPr>
              <a:t>into  </a:t>
            </a:r>
            <a:r>
              <a:rPr lang="en-US" sz="900" dirty="0" smtClean="0">
                <a:latin typeface="Times New Roman" panose="02020603050405020304" pitchFamily="18" charset="0"/>
                <a:cs typeface="Times New Roman" panose="02020603050405020304" pitchFamily="18" charset="0"/>
              </a:rPr>
              <a:t>METRICS_JOB_DETAILS</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Insert into </a:t>
            </a:r>
            <a:r>
              <a:rPr lang="en-US" sz="900" dirty="0" err="1" smtClean="0">
                <a:latin typeface="Times New Roman" panose="02020603050405020304" pitchFamily="18" charset="0"/>
                <a:cs typeface="Times New Roman" panose="02020603050405020304" pitchFamily="18" charset="0"/>
              </a:rPr>
              <a:t>metrics_sessions_hist</a:t>
            </a:r>
            <a:r>
              <a:rPr lang="en-US" sz="900" dirty="0" smtClean="0">
                <a:latin typeface="Times New Roman" panose="02020603050405020304" pitchFamily="18" charset="0"/>
                <a:cs typeface="Times New Roman" panose="02020603050405020304" pitchFamily="18" charset="0"/>
              </a:rPr>
              <a:t> select from </a:t>
            </a:r>
            <a:r>
              <a:rPr lang="en-US" sz="900" dirty="0" err="1" smtClean="0">
                <a:latin typeface="Times New Roman" panose="02020603050405020304" pitchFamily="18" charset="0"/>
                <a:cs typeface="Times New Roman" panose="02020603050405020304" pitchFamily="18" charset="0"/>
              </a:rPr>
              <a:t>metrics_sessions</a:t>
            </a:r>
            <a:r>
              <a:rPr lang="en-US" sz="900" dirty="0" smtClean="0">
                <a:latin typeface="Times New Roman" panose="02020603050405020304" pitchFamily="18" charset="0"/>
                <a:cs typeface="Times New Roman" panose="02020603050405020304" pitchFamily="18" charset="0"/>
              </a:rPr>
              <a:t> where row not exists in </a:t>
            </a:r>
            <a:r>
              <a:rPr lang="en-US" sz="900" dirty="0" err="1" smtClean="0">
                <a:latin typeface="Times New Roman" panose="02020603050405020304" pitchFamily="18" charset="0"/>
                <a:cs typeface="Times New Roman" panose="02020603050405020304" pitchFamily="18" charset="0"/>
              </a:rPr>
              <a:t>metrics_sessions_hist</a:t>
            </a:r>
            <a:endParaRPr lang="en-US" sz="900" dirty="0" smtClean="0">
              <a:latin typeface="Times New Roman" panose="02020603050405020304" pitchFamily="18" charset="0"/>
              <a:cs typeface="Times New Roman" panose="02020603050405020304" pitchFamily="18" charset="0"/>
            </a:endParaRPr>
          </a:p>
          <a:p>
            <a:pPr marL="228600" indent="-228600">
              <a:buAutoNum type="arabicPeriod"/>
            </a:pPr>
            <a:r>
              <a:rPr lang="en-US" sz="900" dirty="0" smtClean="0">
                <a:latin typeface="Times New Roman" panose="02020603050405020304" pitchFamily="18" charset="0"/>
                <a:cs typeface="Times New Roman" panose="02020603050405020304" pitchFamily="18" charset="0"/>
              </a:rPr>
              <a:t>Execute table statistics in </a:t>
            </a:r>
            <a:r>
              <a:rPr lang="en-US" sz="900" dirty="0" err="1" smtClean="0">
                <a:latin typeface="Times New Roman" panose="02020603050405020304" pitchFamily="18" charset="0"/>
                <a:cs typeface="Times New Roman" panose="02020603050405020304" pitchFamily="18" charset="0"/>
              </a:rPr>
              <a:t>metrics_sessions_hist</a:t>
            </a:r>
            <a:r>
              <a:rPr lang="en-US" sz="900" dirty="0" smtClean="0">
                <a:latin typeface="Times New Roman" panose="02020603050405020304" pitchFamily="18" charset="0"/>
                <a:cs typeface="Times New Roman" panose="02020603050405020304" pitchFamily="18" charset="0"/>
              </a:rPr>
              <a:t> </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a:t>
            </a:r>
            <a:r>
              <a:rPr lang="en-US" sz="900" b="1" dirty="0" err="1" smtClean="0">
                <a:solidFill>
                  <a:srgbClr val="0070C0"/>
                </a:solidFill>
                <a:latin typeface="Times New Roman" panose="02020603050405020304" pitchFamily="18" charset="0"/>
                <a:cs typeface="Times New Roman" panose="02020603050405020304" pitchFamily="18" charset="0"/>
              </a:rPr>
              <a:t>metrics_session</a:t>
            </a:r>
            <a:r>
              <a:rPr lang="en-US" sz="900" b="1" dirty="0" smtClean="0">
                <a:solidFill>
                  <a:srgbClr val="0070C0"/>
                </a:solidFill>
                <a:latin typeface="Times New Roman" panose="02020603050405020304" pitchFamily="18" charset="0"/>
                <a:cs typeface="Times New Roman" panose="02020603050405020304" pitchFamily="18" charset="0"/>
              </a:rPr>
              <a:t> collection </a:t>
            </a:r>
            <a:r>
              <a:rPr lang="en-US" sz="900" b="1" dirty="0">
                <a:solidFill>
                  <a:srgbClr val="0070C0"/>
                </a:solidFill>
                <a:latin typeface="Times New Roman" panose="02020603050405020304" pitchFamily="18" charset="0"/>
                <a:cs typeface="Times New Roman" panose="02020603050405020304" pitchFamily="18" charset="0"/>
              </a:rPr>
              <a:t>table clean-up</a:t>
            </a:r>
            <a:r>
              <a:rPr lang="en-US" sz="900" dirty="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Delete from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smtClean="0">
                <a:latin typeface="Times New Roman" panose="02020603050405020304" pitchFamily="18" charset="0"/>
                <a:cs typeface="Times New Roman" panose="02020603050405020304" pitchFamily="18" charset="0"/>
              </a:rPr>
              <a:t>Update METRICS_JOB_DETAILS set </a:t>
            </a:r>
            <a:r>
              <a:rPr lang="en-US" sz="900" dirty="0">
                <a:latin typeface="Times New Roman" panose="02020603050405020304" pitchFamily="18" charset="0"/>
                <a:cs typeface="Times New Roman" panose="02020603050405020304" pitchFamily="18" charset="0"/>
              </a:rPr>
              <a:t>‘COMPLETE” status</a:t>
            </a:r>
          </a:p>
          <a:p>
            <a:pPr marL="228600" indent="-228600">
              <a:buAutoNum type="arabicPeriod"/>
            </a:pPr>
            <a:endParaRPr lang="en-US" sz="900" dirty="0"/>
          </a:p>
          <a:p>
            <a:r>
              <a:rPr lang="en-US" sz="900" b="1" dirty="0"/>
              <a:t>PROCESS: </a:t>
            </a:r>
            <a:r>
              <a:rPr lang="en-US" sz="900" b="1" dirty="0" err="1"/>
              <a:t>metrics_resources_usage</a:t>
            </a:r>
            <a:r>
              <a:rPr lang="en-US" sz="900" b="1" dirty="0"/>
              <a:t> </a:t>
            </a:r>
            <a:r>
              <a:rPr lang="en-US" sz="900" b="1" dirty="0" smtClean="0"/>
              <a:t>collection</a:t>
            </a:r>
            <a:endParaRPr lang="en-US" sz="900" dirty="0" smtClean="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a:t>
            </a:r>
            <a:r>
              <a:rPr lang="en-US" sz="900" dirty="0" smtClean="0">
                <a:latin typeface="Times New Roman" panose="02020603050405020304" pitchFamily="18" charset="0"/>
                <a:cs typeface="Times New Roman" panose="02020603050405020304" pitchFamily="18" charset="0"/>
              </a:rPr>
              <a:t>METRICS_JOB_DETAILS</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a:t>
            </a:r>
            <a:r>
              <a:rPr lang="en-US" sz="900" b="1" dirty="0" smtClean="0">
                <a:solidFill>
                  <a:srgbClr val="0070C0"/>
                </a:solidFill>
                <a:latin typeface="Times New Roman" panose="02020603050405020304" pitchFamily="18" charset="0"/>
                <a:cs typeface="Times New Roman" panose="02020603050405020304" pitchFamily="18" charset="0"/>
              </a:rPr>
              <a:t>Filter out user-defined job filters</a:t>
            </a:r>
            <a:r>
              <a:rPr lang="en-US" sz="900" dirty="0" smtClean="0">
                <a:latin typeface="Times New Roman" panose="02020603050405020304" pitchFamily="18" charset="0"/>
                <a:cs typeface="Times New Roman" panose="02020603050405020304" pitchFamily="18" charset="0"/>
              </a:rPr>
              <a:t>] Delete from </a:t>
            </a:r>
            <a:r>
              <a:rPr lang="en-US" sz="900" dirty="0" err="1" smtClean="0">
                <a:latin typeface="Times New Roman" panose="02020603050405020304" pitchFamily="18" charset="0"/>
                <a:cs typeface="Times New Roman" panose="02020603050405020304" pitchFamily="18" charset="0"/>
              </a:rPr>
              <a:t>metrics_resources_usage</a:t>
            </a:r>
            <a:r>
              <a:rPr lang="en-US" sz="900" dirty="0" smtClean="0">
                <a:latin typeface="Times New Roman" panose="02020603050405020304" pitchFamily="18" charset="0"/>
                <a:cs typeface="Times New Roman" panose="02020603050405020304" pitchFamily="18" charset="0"/>
              </a:rPr>
              <a:t> where (user, domain, </a:t>
            </a:r>
            <a:r>
              <a:rPr lang="en-US" sz="900" dirty="0" err="1" smtClean="0">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smtClean="0">
                <a:latin typeface="Times New Roman" panose="02020603050405020304" pitchFamily="18" charset="0"/>
                <a:cs typeface="Times New Roman" panose="02020603050405020304" pitchFamily="18" charset="0"/>
              </a:rPr>
              <a:t>metrics_resources_usage_hist</a:t>
            </a:r>
            <a:r>
              <a:rPr lang="en-US"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select from </a:t>
            </a:r>
            <a:r>
              <a:rPr lang="en-US" sz="900" dirty="0" err="1" smtClean="0">
                <a:latin typeface="Times New Roman" panose="02020603050405020304" pitchFamily="18" charset="0"/>
                <a:cs typeface="Times New Roman" panose="02020603050405020304" pitchFamily="18" charset="0"/>
              </a:rPr>
              <a:t>metrics_resources_usage</a:t>
            </a:r>
            <a:r>
              <a:rPr lang="en-US"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where row not exists in </a:t>
            </a:r>
            <a:r>
              <a:rPr lang="en-US" sz="900" dirty="0" err="1" smtClean="0">
                <a:latin typeface="Times New Roman" panose="02020603050405020304" pitchFamily="18" charset="0"/>
                <a:cs typeface="Times New Roman" panose="02020603050405020304" pitchFamily="18" charset="0"/>
              </a:rPr>
              <a:t>metrics_resources_usage_hist</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smtClean="0">
                <a:latin typeface="Times New Roman" panose="02020603050405020304" pitchFamily="18" charset="0"/>
                <a:cs typeface="Times New Roman" panose="02020603050405020304" pitchFamily="18" charset="0"/>
              </a:rPr>
              <a:t>metrics_sessions_hist</a:t>
            </a:r>
            <a:r>
              <a:rPr lang="en-US" sz="9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a:p>
            <a:pPr marL="228600" indent="-228600">
              <a:buFontTx/>
              <a:buAutoNum type="arabicPeriod"/>
            </a:pPr>
            <a:r>
              <a:rPr lang="en-US" sz="900" dirty="0" smtClean="0">
                <a:latin typeface="Times New Roman" panose="02020603050405020304" pitchFamily="18" charset="0"/>
                <a:cs typeface="Times New Roman" panose="02020603050405020304" pitchFamily="18" charset="0"/>
              </a:rPr>
              <a:t>Update </a:t>
            </a:r>
            <a:r>
              <a:rPr lang="en-US" sz="900" dirty="0">
                <a:latin typeface="Times New Roman" panose="02020603050405020304" pitchFamily="18" charset="0"/>
                <a:cs typeface="Times New Roman" panose="02020603050405020304" pitchFamily="18" charset="0"/>
              </a:rPr>
              <a:t>METRICS_JOB_DETAILS set ‘COMPLETE” status</a:t>
            </a:r>
          </a:p>
          <a:p>
            <a:endParaRPr lang="en-US" sz="900" dirty="0" smtClean="0"/>
          </a:p>
          <a:p>
            <a:r>
              <a:rPr lang="en-US" sz="900" b="1" dirty="0"/>
              <a:t>PROCESS: </a:t>
            </a:r>
            <a:r>
              <a:rPr lang="en-US" sz="900" b="1" dirty="0" err="1"/>
              <a:t>metrics_requests</a:t>
            </a:r>
            <a:r>
              <a:rPr lang="en-US" sz="900" b="1" dirty="0"/>
              <a:t> </a:t>
            </a:r>
            <a:r>
              <a:rPr lang="en-US" sz="900" b="1" dirty="0" smtClean="0"/>
              <a:t>collection</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Insert </a:t>
            </a:r>
            <a:r>
              <a:rPr lang="en-US" sz="900" dirty="0">
                <a:latin typeface="Times New Roman" panose="02020603050405020304" pitchFamily="18" charset="0"/>
                <a:cs typeface="Times New Roman" panose="02020603050405020304" pitchFamily="18" charset="0"/>
              </a:rPr>
              <a:t>‘INITIALIZE’ status into  METRICS_JOB_DETAILS</a:t>
            </a:r>
          </a:p>
          <a:p>
            <a:pPr marL="228600" indent="-228600">
              <a:buAutoNum type="arabicPeriod"/>
            </a:pPr>
            <a:r>
              <a:rPr lang="en-US" sz="900" dirty="0" smtClean="0">
                <a:latin typeface="Times New Roman" panose="02020603050405020304" pitchFamily="18" charset="0"/>
                <a:cs typeface="Times New Roman" panose="02020603050405020304" pitchFamily="18" charset="0"/>
              </a:rPr>
              <a:t>[</a:t>
            </a:r>
            <a:r>
              <a:rPr lang="en-US" sz="900" b="1" dirty="0" smtClean="0">
                <a:solidFill>
                  <a:srgbClr val="0070C0"/>
                </a:solidFill>
                <a:latin typeface="Times New Roman" panose="02020603050405020304" pitchFamily="18" charset="0"/>
                <a:cs typeface="Times New Roman" panose="02020603050405020304" pitchFamily="18" charset="0"/>
              </a:rPr>
              <a:t>Filter out non-correlated rows</a:t>
            </a:r>
            <a:r>
              <a:rPr lang="en-US" sz="900" dirty="0" smtClean="0">
                <a:latin typeface="Times New Roman" panose="02020603050405020304" pitchFamily="18" charset="0"/>
                <a:cs typeface="Times New Roman" panose="02020603050405020304" pitchFamily="18" charset="0"/>
              </a:rPr>
              <a:t>] Delete from </a:t>
            </a:r>
            <a:r>
              <a:rPr lang="en-US" sz="900" dirty="0" err="1" smtClean="0">
                <a:latin typeface="Times New Roman" panose="02020603050405020304" pitchFamily="18" charset="0"/>
                <a:cs typeface="Times New Roman" panose="02020603050405020304" pitchFamily="18" charset="0"/>
              </a:rPr>
              <a:t>metrics_requests</a:t>
            </a:r>
            <a:r>
              <a:rPr lang="en-US" sz="900" dirty="0" smtClean="0">
                <a:latin typeface="Times New Roman" panose="02020603050405020304" pitchFamily="18" charset="0"/>
                <a:cs typeface="Times New Roman" panose="02020603050405020304" pitchFamily="18" charset="0"/>
              </a:rPr>
              <a:t> where not exists in </a:t>
            </a:r>
            <a:r>
              <a:rPr lang="en-US" sz="900" dirty="0" err="1" smtClean="0">
                <a:latin typeface="Times New Roman" panose="02020603050405020304" pitchFamily="18" charset="0"/>
                <a:cs typeface="Times New Roman" panose="02020603050405020304" pitchFamily="18" charset="0"/>
              </a:rPr>
              <a:t>metrics_resources_usage</a:t>
            </a:r>
            <a:endParaRPr lang="en-US" sz="900" dirty="0" smtClean="0">
              <a:latin typeface="Times New Roman" panose="02020603050405020304" pitchFamily="18" charset="0"/>
              <a:cs typeface="Times New Roman" panose="02020603050405020304" pitchFamily="18" charset="0"/>
            </a:endParaRPr>
          </a:p>
          <a:p>
            <a:pPr marL="228600" indent="-228600">
              <a:buAutoNum type="arabicPeriod"/>
            </a:pPr>
            <a:r>
              <a:rPr lang="en-US" sz="900" dirty="0" smtClean="0">
                <a:latin typeface="Times New Roman" panose="02020603050405020304" pitchFamily="18" charset="0"/>
                <a:cs typeface="Times New Roman" panose="02020603050405020304" pitchFamily="18" charset="0"/>
              </a:rPr>
              <a:t>Insert </a:t>
            </a:r>
            <a:r>
              <a:rPr lang="en-US" sz="900" dirty="0">
                <a:latin typeface="Times New Roman" panose="02020603050405020304" pitchFamily="18" charset="0"/>
                <a:cs typeface="Times New Roman" panose="02020603050405020304" pitchFamily="18" charset="0"/>
              </a:rPr>
              <a:t>into </a:t>
            </a:r>
            <a:r>
              <a:rPr lang="en-US" sz="900" dirty="0" err="1" smtClean="0">
                <a:latin typeface="Times New Roman" panose="02020603050405020304" pitchFamily="18" charset="0"/>
                <a:cs typeface="Times New Roman" panose="02020603050405020304" pitchFamily="18" charset="0"/>
              </a:rPr>
              <a:t>metrics_requests_hist</a:t>
            </a:r>
            <a:r>
              <a:rPr lang="en-US"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select from </a:t>
            </a:r>
            <a:r>
              <a:rPr lang="en-US" sz="900" dirty="0" err="1" smtClean="0">
                <a:latin typeface="Times New Roman" panose="02020603050405020304" pitchFamily="18" charset="0"/>
                <a:cs typeface="Times New Roman" panose="02020603050405020304" pitchFamily="18" charset="0"/>
              </a:rPr>
              <a:t>metrics_requests</a:t>
            </a:r>
            <a:r>
              <a:rPr lang="en-US"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where row not exists in </a:t>
            </a:r>
            <a:r>
              <a:rPr lang="en-US" sz="900" dirty="0" err="1" smtClean="0">
                <a:latin typeface="Times New Roman" panose="02020603050405020304" pitchFamily="18" charset="0"/>
                <a:cs typeface="Times New Roman" panose="02020603050405020304" pitchFamily="18" charset="0"/>
              </a:rPr>
              <a:t>metrics_requests_hist</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smtClean="0">
                <a:latin typeface="Times New Roman" panose="02020603050405020304" pitchFamily="18" charset="0"/>
                <a:cs typeface="Times New Roman" panose="02020603050405020304" pitchFamily="18" charset="0"/>
              </a:rPr>
              <a:t>metrics_requests_hist</a:t>
            </a:r>
            <a:r>
              <a:rPr lang="en-US" sz="9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smtClean="0">
                <a:latin typeface="Times New Roman" panose="02020603050405020304" pitchFamily="18" charset="0"/>
                <a:cs typeface="Times New Roman" panose="02020603050405020304" pitchFamily="18" charset="0"/>
              </a:rPr>
              <a:t>[</a:t>
            </a:r>
            <a:r>
              <a:rPr lang="en-US" sz="900" b="1" dirty="0" err="1" smtClean="0">
                <a:solidFill>
                  <a:srgbClr val="0070C0"/>
                </a:solidFill>
                <a:latin typeface="Times New Roman" panose="02020603050405020304" pitchFamily="18" charset="0"/>
                <a:cs typeface="Times New Roman" panose="02020603050405020304" pitchFamily="18" charset="0"/>
              </a:rPr>
              <a:t>metrics_requests</a:t>
            </a:r>
            <a:r>
              <a:rPr lang="en-US" sz="900" b="1" dirty="0" smtClean="0">
                <a:solidFill>
                  <a:srgbClr val="0070C0"/>
                </a:solidFill>
                <a:latin typeface="Times New Roman" panose="02020603050405020304" pitchFamily="18" charset="0"/>
                <a:cs typeface="Times New Roman" panose="02020603050405020304" pitchFamily="18" charset="0"/>
              </a:rPr>
              <a:t> collection </a:t>
            </a:r>
            <a:r>
              <a:rPr lang="en-US" sz="900" b="1" dirty="0">
                <a:solidFill>
                  <a:srgbClr val="0070C0"/>
                </a:solidFill>
                <a:latin typeface="Times New Roman" panose="02020603050405020304" pitchFamily="18" charset="0"/>
                <a:cs typeface="Times New Roman" panose="02020603050405020304" pitchFamily="18" charset="0"/>
              </a:rPr>
              <a:t>table clean-up</a:t>
            </a:r>
            <a:r>
              <a:rPr lang="en-US" sz="900" dirty="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Delete </a:t>
            </a:r>
            <a:r>
              <a:rPr lang="en-US" sz="900" dirty="0">
                <a:latin typeface="Times New Roman" panose="02020603050405020304" pitchFamily="18" charset="0"/>
                <a:cs typeface="Times New Roman" panose="02020603050405020304" pitchFamily="18" charset="0"/>
              </a:rPr>
              <a:t>from </a:t>
            </a:r>
            <a:r>
              <a:rPr lang="en-US" sz="900" dirty="0" err="1" smtClean="0">
                <a:latin typeface="Times New Roman" panose="02020603050405020304" pitchFamily="18" charset="0"/>
                <a:cs typeface="Times New Roman" panose="02020603050405020304" pitchFamily="18" charset="0"/>
              </a:rPr>
              <a:t>metrics_requests</a:t>
            </a:r>
            <a:endParaRPr lang="en-US" sz="900" dirty="0" smtClean="0">
              <a:latin typeface="Times New Roman" panose="02020603050405020304" pitchFamily="18" charset="0"/>
              <a:cs typeface="Times New Roman" panose="02020603050405020304" pitchFamily="18" charset="0"/>
            </a:endParaRPr>
          </a:p>
          <a:p>
            <a:pPr marL="228600" indent="-228600">
              <a:buAutoNum type="arabicPeriod"/>
            </a:pPr>
            <a:r>
              <a:rPr lang="en-US" sz="900" dirty="0" smtClean="0">
                <a:latin typeface="Times New Roman" panose="02020603050405020304" pitchFamily="18" charset="0"/>
                <a:cs typeface="Times New Roman" panose="02020603050405020304" pitchFamily="18" charset="0"/>
              </a:rPr>
              <a:t>[</a:t>
            </a:r>
            <a:r>
              <a:rPr lang="en-US" sz="900" b="1" dirty="0" err="1" smtClean="0">
                <a:solidFill>
                  <a:srgbClr val="0070C0"/>
                </a:solidFill>
                <a:latin typeface="Times New Roman" panose="02020603050405020304" pitchFamily="18" charset="0"/>
                <a:cs typeface="Times New Roman" panose="02020603050405020304" pitchFamily="18" charset="0"/>
              </a:rPr>
              <a:t>metrics_resources_usage</a:t>
            </a:r>
            <a:r>
              <a:rPr lang="en-US" sz="900" b="1" dirty="0" smtClean="0">
                <a:solidFill>
                  <a:srgbClr val="0070C0"/>
                </a:solidFill>
                <a:latin typeface="Times New Roman" panose="02020603050405020304" pitchFamily="18" charset="0"/>
                <a:cs typeface="Times New Roman" panose="02020603050405020304" pitchFamily="18" charset="0"/>
              </a:rPr>
              <a:t> collection table clean-up</a:t>
            </a:r>
            <a:r>
              <a:rPr lang="en-US" sz="900" dirty="0" smtClean="0">
                <a:latin typeface="Times New Roman" panose="02020603050405020304" pitchFamily="18" charset="0"/>
                <a:cs typeface="Times New Roman" panose="02020603050405020304" pitchFamily="18" charset="0"/>
              </a:rPr>
              <a:t>] Delete from </a:t>
            </a:r>
            <a:r>
              <a:rPr lang="en-US" sz="900" dirty="0" err="1" smtClean="0">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a:t>
            </a:r>
            <a:r>
              <a:rPr lang="en-US" sz="900" dirty="0" smtClean="0">
                <a:latin typeface="Times New Roman" panose="02020603050405020304" pitchFamily="18" charset="0"/>
                <a:cs typeface="Times New Roman" panose="02020603050405020304" pitchFamily="18" charset="0"/>
              </a:rPr>
              <a:t>status</a:t>
            </a:r>
            <a:endParaRPr lang="en-US" sz="900"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99985" y="4396689"/>
            <a:ext cx="1629578" cy="584775"/>
          </a:xfrm>
          <a:prstGeom prst="rect">
            <a:avLst/>
          </a:prstGeom>
          <a:noFill/>
          <a:ln>
            <a:solidFill>
              <a:schemeClr val="tx1"/>
            </a:solidFill>
          </a:ln>
        </p:spPr>
        <p:txBody>
          <a:bodyPr wrap="square" rtlCol="0">
            <a:spAutoFit/>
          </a:bodyPr>
          <a:lstStyle/>
          <a:p>
            <a:r>
              <a:rPr lang="en-US" sz="800" b="1" u="sng" dirty="0"/>
              <a:t>M</a:t>
            </a:r>
            <a:r>
              <a:rPr lang="en-US" sz="800" b="1" u="sng" dirty="0" smtClean="0"/>
              <a:t>etrics Collection Tables</a:t>
            </a:r>
          </a:p>
          <a:p>
            <a:r>
              <a:rPr lang="en-US" sz="800" dirty="0" err="1" smtClean="0"/>
              <a:t>metrics_requests</a:t>
            </a:r>
            <a:endParaRPr lang="en-US" sz="800" dirty="0" smtClean="0"/>
          </a:p>
          <a:p>
            <a:r>
              <a:rPr lang="en-US" sz="800" dirty="0" err="1" smtClean="0"/>
              <a:t>metrics_resources_usage</a:t>
            </a:r>
            <a:endParaRPr lang="en-US" sz="800" dirty="0" smtClean="0"/>
          </a:p>
          <a:p>
            <a:r>
              <a:rPr lang="en-US" sz="800" dirty="0" err="1" smtClean="0"/>
              <a:t>metrics_sessions</a:t>
            </a:r>
            <a:endParaRPr lang="en-US" sz="800" dirty="0"/>
          </a:p>
        </p:txBody>
      </p:sp>
      <p:sp>
        <p:nvSpPr>
          <p:cNvPr id="106" name="TextBox 105"/>
          <p:cNvSpPr txBox="1"/>
          <p:nvPr/>
        </p:nvSpPr>
        <p:spPr>
          <a:xfrm>
            <a:off x="93543" y="3363085"/>
            <a:ext cx="3357807" cy="954107"/>
          </a:xfrm>
          <a:prstGeom prst="rect">
            <a:avLst/>
          </a:prstGeom>
          <a:noFill/>
          <a:ln>
            <a:solidFill>
              <a:schemeClr val="tx1"/>
            </a:solidFill>
          </a:ln>
        </p:spPr>
        <p:txBody>
          <a:bodyPr wrap="square" rtlCol="0">
            <a:spAutoFit/>
          </a:bodyPr>
          <a:lstStyle/>
          <a:p>
            <a:r>
              <a:rPr lang="en-US" sz="800" b="1" u="sng" dirty="0" smtClean="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smtClean="0"/>
              <a:t>–</a:t>
            </a:r>
            <a:r>
              <a:rPr lang="en-US" sz="800" dirty="0" smtClean="0"/>
              <a:t> lookup filters</a:t>
            </a:r>
            <a:endParaRPr lang="en-US" sz="800" dirty="0" smtClean="0"/>
          </a:p>
          <a:p>
            <a:r>
              <a:rPr lang="en-US" sz="800" dirty="0" smtClean="0">
                <a:solidFill>
                  <a:schemeClr val="tx2">
                    <a:lumMod val="75000"/>
                  </a:schemeClr>
                </a:solidFill>
              </a:rPr>
              <a:t>METRICS_JOB_ENVIRONMENTS</a:t>
            </a:r>
            <a:r>
              <a:rPr lang="en-US" sz="800" dirty="0" smtClean="0"/>
              <a:t> </a:t>
            </a:r>
            <a:r>
              <a:rPr lang="mr-IN" sz="800" dirty="0" smtClean="0"/>
              <a:t>–</a:t>
            </a:r>
            <a:r>
              <a:rPr lang="en-US" sz="800" dirty="0" smtClean="0"/>
              <a:t> lookup environments</a:t>
            </a:r>
            <a:endParaRPr lang="en-US" sz="800" dirty="0"/>
          </a:p>
          <a:p>
            <a:r>
              <a:rPr lang="en-US" sz="800" dirty="0" smtClean="0">
                <a:solidFill>
                  <a:schemeClr val="tx2">
                    <a:lumMod val="75000"/>
                  </a:schemeClr>
                </a:solidFill>
              </a:rPr>
              <a:t>METRICS_LDAP_PERSON</a:t>
            </a:r>
            <a:r>
              <a:rPr lang="en-US" sz="800" dirty="0" smtClean="0"/>
              <a:t> </a:t>
            </a:r>
            <a:r>
              <a:rPr lang="mr-IN" sz="800" dirty="0" smtClean="0"/>
              <a:t>–</a:t>
            </a:r>
            <a:r>
              <a:rPr lang="en-US" sz="800" dirty="0" smtClean="0"/>
              <a:t> lookup person info</a:t>
            </a:r>
          </a:p>
          <a:p>
            <a:r>
              <a:rPr lang="en-US" sz="800" dirty="0" smtClean="0">
                <a:solidFill>
                  <a:schemeClr val="tx2">
                    <a:lumMod val="75000"/>
                  </a:schemeClr>
                </a:solidFill>
              </a:rPr>
              <a:t>METRICS_ALL_USERS</a:t>
            </a:r>
            <a:r>
              <a:rPr lang="en-US" sz="800" dirty="0" smtClean="0"/>
              <a:t> </a:t>
            </a:r>
            <a:r>
              <a:rPr lang="mr-IN" sz="800" dirty="0" smtClean="0"/>
              <a:t>–</a:t>
            </a:r>
            <a:r>
              <a:rPr lang="en-US" sz="800" dirty="0" smtClean="0"/>
              <a:t> lookup DV users</a:t>
            </a:r>
          </a:p>
          <a:p>
            <a:r>
              <a:rPr lang="en-US" sz="800" dirty="0" smtClean="0">
                <a:solidFill>
                  <a:schemeClr val="tx2">
                    <a:lumMod val="75000"/>
                  </a:schemeClr>
                </a:solidFill>
              </a:rPr>
              <a:t>METRICS_ALL_RESOURCES</a:t>
            </a:r>
            <a:r>
              <a:rPr lang="en-US" sz="800" dirty="0" smtClean="0"/>
              <a:t> </a:t>
            </a:r>
            <a:r>
              <a:rPr lang="mr-IN" sz="800" dirty="0" smtClean="0"/>
              <a:t>–</a:t>
            </a:r>
            <a:r>
              <a:rPr lang="en-US" sz="800" dirty="0" smtClean="0"/>
              <a:t> lookup DV resources</a:t>
            </a:r>
            <a:endParaRPr lang="en-US" sz="800" dirty="0"/>
          </a:p>
        </p:txBody>
      </p:sp>
      <p:sp>
        <p:nvSpPr>
          <p:cNvPr id="107" name="TextBox 106"/>
          <p:cNvSpPr txBox="1"/>
          <p:nvPr/>
        </p:nvSpPr>
        <p:spPr>
          <a:xfrm>
            <a:off x="1821772" y="4396688"/>
            <a:ext cx="1629578" cy="584775"/>
          </a:xfrm>
          <a:prstGeom prst="rect">
            <a:avLst/>
          </a:prstGeom>
          <a:noFill/>
          <a:ln>
            <a:solidFill>
              <a:schemeClr val="tx1"/>
            </a:solidFill>
          </a:ln>
        </p:spPr>
        <p:txBody>
          <a:bodyPr wrap="square" rtlCol="0">
            <a:spAutoFit/>
          </a:bodyPr>
          <a:lstStyle/>
          <a:p>
            <a:r>
              <a:rPr lang="en-US" sz="800" b="1" u="sng" dirty="0"/>
              <a:t>M</a:t>
            </a:r>
            <a:r>
              <a:rPr lang="en-US" sz="800" b="1" u="sng" dirty="0" smtClean="0"/>
              <a:t>etrics </a:t>
            </a:r>
            <a:r>
              <a:rPr lang="en-US" sz="800" b="1" u="sng" dirty="0"/>
              <a:t>D</a:t>
            </a:r>
            <a:r>
              <a:rPr lang="en-US" sz="800" b="1" u="sng" dirty="0" smtClean="0"/>
              <a:t>ata Mart Tables</a:t>
            </a:r>
          </a:p>
          <a:p>
            <a:r>
              <a:rPr lang="en-US" sz="800" dirty="0" err="1" smtClean="0"/>
              <a:t>metrics_requests_hist</a:t>
            </a:r>
            <a:endParaRPr lang="en-US" sz="800" dirty="0" smtClean="0"/>
          </a:p>
          <a:p>
            <a:r>
              <a:rPr lang="en-US" sz="800" dirty="0" err="1" smtClean="0"/>
              <a:t>metrics_resources_usage_hist</a:t>
            </a:r>
            <a:endParaRPr lang="en-US" sz="800" dirty="0" smtClean="0"/>
          </a:p>
          <a:p>
            <a:r>
              <a:rPr lang="en-US" sz="800" dirty="0" err="1" smtClean="0"/>
              <a:t>metrics_sessions_hist</a:t>
            </a:r>
            <a:endParaRPr lang="en-US" sz="800" dirty="0"/>
          </a:p>
        </p:txBody>
      </p:sp>
      <p:cxnSp>
        <p:nvCxnSpPr>
          <p:cNvPr id="108" name="Straight Arrow Connector 107"/>
          <p:cNvCxnSpPr>
            <a:stCxn id="4" idx="3"/>
          </p:cNvCxnSpPr>
          <p:nvPr/>
        </p:nvCxnSpPr>
        <p:spPr>
          <a:xfrm flipV="1">
            <a:off x="2856613" y="900223"/>
            <a:ext cx="744280" cy="1722985"/>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06008" y="2545746"/>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7604948"/>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Use Case</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Large Financial Institution</a:t>
            </a:r>
            <a:r>
              <a:rPr lang="en-US" dirty="0" smtClean="0">
                <a:solidFill>
                  <a:schemeClr val="bg1"/>
                </a:solidFill>
              </a:rPr>
              <a:t/>
            </a:r>
            <a:br>
              <a:rPr lang="en-US" dirty="0" smtClean="0">
                <a:solidFill>
                  <a:schemeClr val="bg1"/>
                </a:solidFill>
              </a:rPr>
            </a:br>
            <a:r>
              <a:rPr lang="en-US" sz="1275" dirty="0" smtClean="0">
                <a:solidFill>
                  <a:schemeClr val="bg1"/>
                </a:solidFill>
              </a:rPr>
              <a:t>Metrics Reporting Use Case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a:t>
            </a:r>
            <a:r>
              <a:rPr lang="en-US" sz="1500" dirty="0" smtClean="0">
                <a:solidFill>
                  <a:srgbClr val="061C23"/>
                </a:solidFill>
              </a:rPr>
              <a:t>Data Virtualization Center </a:t>
            </a:r>
            <a:r>
              <a:rPr lang="en-US" sz="1500" dirty="0">
                <a:solidFill>
                  <a:srgbClr val="061C23"/>
                </a:solidFill>
              </a:rPr>
              <a:t>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endParaRPr lang="en-US" sz="1500"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smtClean="0">
                <a:solidFill>
                  <a:schemeClr val="bg1"/>
                </a:solidFill>
              </a:rPr>
              <a:t>Architecture Overview</a:t>
            </a:r>
            <a:r>
              <a:rPr lang="en-US" dirty="0" smtClean="0">
                <a:solidFill>
                  <a:schemeClr val="bg1"/>
                </a:solidFill>
              </a:rPr>
              <a:t/>
            </a:r>
            <a:br>
              <a:rPr lang="en-US" dirty="0" smtClean="0">
                <a:solidFill>
                  <a:schemeClr val="bg1"/>
                </a:solidFill>
              </a:rPr>
            </a:br>
            <a:r>
              <a:rPr lang="en-US" sz="1275" dirty="0" smtClean="0">
                <a:solidFill>
                  <a:schemeClr val="bg1"/>
                </a:solidFill>
              </a:rPr>
              <a:t>Metrics Reporting</a:t>
            </a:r>
            <a:endParaRPr lang="en-US" sz="1275" dirty="0">
              <a:solidFill>
                <a:schemeClr val="bg1"/>
              </a:solidFill>
            </a:endParaRP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endParaRPr lang="en-US" sz="900" dirty="0"/>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endParaRPr lang="en-US" sz="825" b="1" dirty="0">
              <a:solidFill>
                <a:srgbClr val="FF0000"/>
              </a:solidFill>
            </a:endParaRP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a:t>
            </a:r>
            <a:r>
              <a:rPr lang="en-US" sz="788" dirty="0"/>
              <a:t>ollection tables</a:t>
            </a:r>
            <a:endParaRPr lang="en-US" sz="788" dirty="0"/>
          </a:p>
        </p:txBody>
      </p:sp>
      <p:grpSp>
        <p:nvGrpSpPr>
          <p:cNvPr id="77" name="Group 76"/>
          <p:cNvGrpSpPr/>
          <p:nvPr/>
        </p:nvGrpSpPr>
        <p:grpSpPr>
          <a:xfrm>
            <a:off x="2316617" y="3790336"/>
            <a:ext cx="4025291" cy="1154006"/>
            <a:chOff x="1564823" y="4879614"/>
            <a:chExt cx="5367054" cy="1538674"/>
          </a:xfrm>
        </p:grpSpPr>
        <p:sp>
          <p:nvSpPr>
            <p:cNvPr id="78" name="TextBox 77"/>
            <p:cNvSpPr txBox="1"/>
            <p:nvPr/>
          </p:nvSpPr>
          <p:spPr>
            <a:xfrm>
              <a:off x="5172394" y="5420855"/>
              <a:ext cx="1598143" cy="276999"/>
            </a:xfrm>
            <a:prstGeom prst="rect">
              <a:avLst/>
            </a:prstGeom>
            <a:noFill/>
          </p:spPr>
          <p:txBody>
            <a:bodyPr wrap="square" rtlCol="0">
              <a:spAutoFit/>
            </a:bodyPr>
            <a:lstStyle/>
            <a:p>
              <a:r>
                <a:rPr lang="en-US" sz="750" dirty="0"/>
                <a:t>Partition 1 – JAN2017</a:t>
              </a:r>
              <a:endParaRPr lang="en-US" sz="750" dirty="0"/>
            </a:p>
          </p:txBody>
        </p:sp>
        <p:sp>
          <p:nvSpPr>
            <p:cNvPr id="79" name="TextBox 78"/>
            <p:cNvSpPr txBox="1"/>
            <p:nvPr/>
          </p:nvSpPr>
          <p:spPr>
            <a:xfrm>
              <a:off x="5172394" y="5683794"/>
              <a:ext cx="1749184" cy="276999"/>
            </a:xfrm>
            <a:prstGeom prst="rect">
              <a:avLst/>
            </a:prstGeom>
            <a:noFill/>
          </p:spPr>
          <p:txBody>
            <a:bodyPr wrap="square" rtlCol="0">
              <a:spAutoFit/>
            </a:bodyPr>
            <a:lstStyle/>
            <a:p>
              <a:r>
                <a:rPr lang="en-US" sz="750" dirty="0"/>
                <a:t>Partition 2 – FEB2017 …</a:t>
              </a:r>
              <a:endParaRPr lang="en-US" sz="750" dirty="0"/>
            </a:p>
          </p:txBody>
        </p:sp>
        <p:sp>
          <p:nvSpPr>
            <p:cNvPr id="80" name="TextBox 79"/>
            <p:cNvSpPr txBox="1"/>
            <p:nvPr/>
          </p:nvSpPr>
          <p:spPr>
            <a:xfrm>
              <a:off x="5172394" y="5942594"/>
              <a:ext cx="1759483" cy="276999"/>
            </a:xfrm>
            <a:prstGeom prst="rect">
              <a:avLst/>
            </a:prstGeom>
            <a:noFill/>
          </p:spPr>
          <p:txBody>
            <a:bodyPr wrap="square" rtlCol="0">
              <a:spAutoFit/>
            </a:bodyPr>
            <a:lstStyle/>
            <a:p>
              <a:r>
                <a:rPr lang="en-US" sz="750" dirty="0"/>
                <a:t>Partition 13 – JAN2018</a:t>
              </a:r>
              <a:endParaRPr lang="en-US" sz="750" dirty="0"/>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endParaRPr lang="en-US" sz="1050" dirty="0"/>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endParaRPr lang="en-US" sz="1050" b="1" dirty="0">
                <a:solidFill>
                  <a:srgbClr val="FF0000"/>
                </a:solidFill>
              </a:endParaRP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a:t>
              </a:r>
              <a:r>
                <a:rPr lang="en-US" sz="825" b="1" u="sng" dirty="0"/>
                <a:t>etrics </a:t>
              </a:r>
              <a:r>
                <a:rPr lang="en-US" sz="825" b="1" u="sng" dirty="0"/>
                <a:t>D</a:t>
              </a:r>
              <a:r>
                <a:rPr lang="en-US" sz="825" b="1" u="sng" dirty="0"/>
                <a:t>ata </a:t>
              </a:r>
              <a:r>
                <a:rPr lang="en-US" sz="825" b="1" u="sng" dirty="0"/>
                <a:t>M</a:t>
              </a:r>
              <a:r>
                <a:rPr lang="en-US" sz="825" b="1" u="sng" dirty="0"/>
                <a:t>art</a:t>
              </a:r>
            </a:p>
            <a:p>
              <a:r>
                <a:rPr lang="en-US" sz="675" dirty="0"/>
                <a:t>metrics_requests_hist</a:t>
              </a:r>
            </a:p>
            <a:p>
              <a:r>
                <a:rPr lang="en-US" sz="675" dirty="0"/>
                <a:t>metrics_resources_usage_hist</a:t>
              </a:r>
            </a:p>
            <a:p>
              <a:r>
                <a:rPr lang="en-US" sz="675" dirty="0"/>
                <a:t>metrics_sessions_hist</a:t>
              </a:r>
              <a:endParaRPr lang="en-US" sz="675" dirty="0"/>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4" y="1921967"/>
            <a:ext cx="1914345"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7.0</a:t>
                </a:r>
                <a:endParaRPr lang="en-US" sz="900" dirty="0"/>
              </a:p>
              <a:p>
                <a:r>
                  <a:rPr lang="en-US" sz="900" dirty="0"/>
                  <a:t>Cluster node b</a:t>
                </a:r>
                <a:endParaRPr lang="en-US" sz="900" dirty="0"/>
              </a:p>
            </p:txBody>
          </p:sp>
        </p:grpSp>
        <p:grpSp>
          <p:nvGrpSpPr>
            <p:cNvPr id="103" name="Group 102"/>
            <p:cNvGrpSpPr/>
            <p:nvPr/>
          </p:nvGrpSpPr>
          <p:grpSpPr>
            <a:xfrm>
              <a:off x="6463521" y="2887672"/>
              <a:ext cx="848404" cy="475254"/>
              <a:chOff x="2458010" y="3942205"/>
              <a:chExt cx="1504815" cy="357684"/>
            </a:xfrm>
            <a:solidFill>
              <a:srgbClr val="E7F6FF"/>
            </a:solidFill>
          </p:grpSpPr>
          <p:sp>
            <p:nvSpPr>
              <p:cNvPr id="107" name="Rounded Rectangle 106"/>
              <p:cNvSpPr/>
              <p:nvPr/>
            </p:nvSpPr>
            <p:spPr bwMode="auto">
              <a:xfrm>
                <a:off x="2458010" y="3942205"/>
                <a:ext cx="1504815"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477771" y="3975597"/>
                <a:ext cx="1485054" cy="324292"/>
              </a:xfrm>
              <a:prstGeom prst="rect">
                <a:avLst/>
              </a:prstGeom>
              <a:noFill/>
              <a:ln>
                <a:noFill/>
              </a:ln>
            </p:spPr>
            <p:txBody>
              <a:bodyPr wrap="square" rtlCol="0">
                <a:spAutoFit/>
              </a:bodyPr>
              <a:lstStyle/>
              <a:p>
                <a:pPr algn="ctr"/>
                <a:r>
                  <a:rPr lang="en-US" sz="750" dirty="0"/>
                  <a:t>Metrics </a:t>
                </a:r>
                <a:r>
                  <a:rPr lang="en-US" sz="750" dirty="0" smtClean="0"/>
                  <a:t>Reports</a:t>
                </a:r>
                <a:endParaRPr lang="en-US" sz="750" dirty="0"/>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endParaRPr lang="en-US" sz="750" dirty="0"/>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7.0</a:t>
                </a:r>
                <a:endParaRPr lang="en-US" sz="900" dirty="0"/>
              </a:p>
              <a:p>
                <a:r>
                  <a:rPr lang="en-US" sz="900" dirty="0"/>
                  <a:t>Cluster node a</a:t>
                </a:r>
                <a:endParaRPr lang="en-US" sz="900" dirty="0"/>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endParaRPr lang="en-US" sz="750" dirty="0"/>
              </a:p>
            </p:txBody>
          </p:sp>
        </p:grpSp>
        <p:grpSp>
          <p:nvGrpSpPr>
            <p:cNvPr id="114" name="Group 113"/>
            <p:cNvGrpSpPr/>
            <p:nvPr/>
          </p:nvGrpSpPr>
          <p:grpSpPr>
            <a:xfrm>
              <a:off x="1544257" y="2877110"/>
              <a:ext cx="916738" cy="475254"/>
              <a:chOff x="551886" y="3942205"/>
              <a:chExt cx="1626021" cy="357684"/>
            </a:xfrm>
            <a:solidFill>
              <a:srgbClr val="E7F6FF"/>
            </a:solidFill>
          </p:grpSpPr>
          <p:sp>
            <p:nvSpPr>
              <p:cNvPr id="116" name="Rounded Rectangle 115"/>
              <p:cNvSpPr/>
              <p:nvPr/>
            </p:nvSpPr>
            <p:spPr bwMode="auto">
              <a:xfrm>
                <a:off x="551886" y="3942205"/>
                <a:ext cx="162602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588363" y="3975597"/>
                <a:ext cx="1506391" cy="324292"/>
              </a:xfrm>
              <a:prstGeom prst="rect">
                <a:avLst/>
              </a:prstGeom>
              <a:noFill/>
              <a:ln>
                <a:noFill/>
              </a:ln>
            </p:spPr>
            <p:txBody>
              <a:bodyPr wrap="square" rtlCol="0">
                <a:spAutoFit/>
              </a:bodyPr>
              <a:lstStyle/>
              <a:p>
                <a:pPr algn="ctr"/>
                <a:r>
                  <a:rPr lang="en-US" sz="750" dirty="0"/>
                  <a:t>Metrics </a:t>
                </a:r>
                <a:r>
                  <a:rPr lang="en-US" sz="750" dirty="0" smtClean="0"/>
                  <a:t>Reports</a:t>
                </a:r>
                <a:endParaRPr lang="en-US" sz="750" dirty="0"/>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endParaRPr lang="en-US" sz="825" dirty="0"/>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endParaRPr lang="en-US" sz="1050" dirty="0"/>
            </a:p>
          </p:txBody>
        </p:sp>
      </p:grpSp>
      <p:grpSp>
        <p:nvGrpSpPr>
          <p:cNvPr id="130" name="Group 129"/>
          <p:cNvGrpSpPr/>
          <p:nvPr/>
        </p:nvGrpSpPr>
        <p:grpSpPr>
          <a:xfrm>
            <a:off x="3883514" y="994862"/>
            <a:ext cx="1270380" cy="387160"/>
            <a:chOff x="1538396" y="3942205"/>
            <a:chExt cx="1504817"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574875" y="3975597"/>
              <a:ext cx="1468338" cy="287046"/>
            </a:xfrm>
            <a:prstGeom prst="rect">
              <a:avLst/>
            </a:prstGeom>
            <a:noFill/>
            <a:ln>
              <a:noFill/>
            </a:ln>
          </p:spPr>
          <p:txBody>
            <a:bodyPr wrap="square" rtlCol="0">
              <a:spAutoFit/>
            </a:bodyPr>
            <a:lstStyle/>
            <a:p>
              <a:r>
                <a:rPr lang="en-US" sz="750" dirty="0"/>
                <a:t>Metrics </a:t>
              </a:r>
              <a:r>
                <a:rPr lang="en-US" sz="750" dirty="0" smtClean="0"/>
                <a:t>Reports</a:t>
              </a:r>
            </a:p>
            <a:p>
              <a:r>
                <a:rPr lang="en-US" sz="750" dirty="0" smtClean="0"/>
                <a:t>3</a:t>
              </a:r>
              <a:r>
                <a:rPr lang="en-US" sz="750" baseline="30000" dirty="0" smtClean="0"/>
                <a:t>rd</a:t>
              </a:r>
              <a:r>
                <a:rPr lang="en-US" sz="750" dirty="0" smtClean="0"/>
                <a:t> party tools and adhoc</a:t>
              </a:r>
              <a:endParaRPr lang="en-US" sz="750" dirty="0"/>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a:t>
            </a:r>
            <a:r>
              <a:rPr lang="en-US" sz="825" u="sng" dirty="0"/>
              <a:t>etrics Collection Tables</a:t>
            </a:r>
          </a:p>
          <a:p>
            <a:r>
              <a:rPr lang="en-US" sz="675" dirty="0"/>
              <a:t>metrics_requests</a:t>
            </a:r>
          </a:p>
          <a:p>
            <a:r>
              <a:rPr lang="en-US" sz="675" dirty="0"/>
              <a:t>metrics_resources_usage</a:t>
            </a:r>
          </a:p>
          <a:p>
            <a:r>
              <a:rPr lang="en-US" sz="675" dirty="0"/>
              <a:t>metrics_sessions</a:t>
            </a:r>
            <a:endParaRPr lang="en-US" sz="675" dirty="0"/>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2" cy="207749"/>
          </a:xfrm>
          <a:prstGeom prst="rect">
            <a:avLst/>
          </a:prstGeom>
          <a:noFill/>
          <a:ln>
            <a:solidFill>
              <a:schemeClr val="tx1"/>
            </a:solidFill>
          </a:ln>
        </p:spPr>
        <p:txBody>
          <a:bodyPr wrap="square" rtlCol="0">
            <a:spAutoFit/>
          </a:bodyPr>
          <a:lstStyle/>
          <a:p>
            <a:r>
              <a:rPr lang="en-US" sz="750" dirty="0"/>
              <a:t>CIS Trigger </a:t>
            </a:r>
            <a:r>
              <a:rPr lang="en-US" sz="750" dirty="0"/>
              <a:t>/ </a:t>
            </a:r>
            <a:r>
              <a:rPr lang="en-US" sz="750" dirty="0" smtClean="0"/>
              <a:t>PLSQL</a:t>
            </a:r>
            <a:endParaRPr lang="en-US" sz="750" dirty="0"/>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
            </a:r>
            <a:r>
              <a:rPr lang="en-US" sz="825" dirty="0"/>
              <a:t>ata flow</a:t>
            </a:r>
            <a:endParaRPr lang="en-US" sz="825" dirty="0"/>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a:t>
            </a:r>
            <a:r>
              <a:rPr lang="en-US" sz="825" dirty="0"/>
              <a:t>eporting flow</a:t>
            </a:r>
            <a:endParaRPr lang="en-US" sz="825" dirty="0"/>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a:t>
            </a:r>
            <a:r>
              <a:rPr lang="en-US" sz="825" dirty="0"/>
              <a:t>eporting flow</a:t>
            </a:r>
            <a:endParaRPr lang="en-US" sz="825" dirty="0"/>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a:t>
            </a:r>
            <a:r>
              <a:rPr lang="en-US" sz="825" dirty="0"/>
              <a:t>eporting flow</a:t>
            </a:r>
            <a:endParaRPr lang="en-US" sz="825" dirty="0"/>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
            </a:r>
            <a:r>
              <a:rPr lang="en-US" sz="825" dirty="0"/>
              <a:t>ata flow</a:t>
            </a:r>
            <a:endParaRPr lang="en-US" sz="825" dirty="0"/>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
            </a:r>
            <a:r>
              <a:rPr lang="en-US" sz="825" dirty="0"/>
              <a:t>ata flow</a:t>
            </a:r>
            <a:endParaRPr lang="en-US" sz="825" dirty="0"/>
          </a:p>
        </p:txBody>
      </p:sp>
    </p:spTree>
    <p:extLst>
      <p:ext uri="{BB962C8B-B14F-4D97-AF65-F5344CB8AC3E}">
        <p14:creationId xmlns:p14="http://schemas.microsoft.com/office/powerpoint/2010/main" val="17773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smtClean="0">
                <a:solidFill>
                  <a:schemeClr val="bg1"/>
                </a:solidFill>
              </a:rPr>
              <a:t>Metrics Requirements</a:t>
            </a:r>
            <a:endParaRPr lang="en-US" dirty="0" smtClean="0">
              <a:solidFill>
                <a:schemeClr val="bg1"/>
              </a:solidFill>
            </a:endParaRPr>
          </a:p>
        </p:txBody>
      </p:sp>
      <p:sp>
        <p:nvSpPr>
          <p:cNvPr id="34820" name="Rectangle 3"/>
          <p:cNvSpPr>
            <a:spLocks noGrp="1"/>
          </p:cNvSpPr>
          <p:nvPr>
            <p:ph type="body" idx="1"/>
          </p:nvPr>
        </p:nvSpPr>
        <p:spPr/>
        <p:txBody>
          <a:bodyPr>
            <a:normAutofit/>
          </a:bodyPr>
          <a:lstStyle/>
          <a:p>
            <a:pPr>
              <a:lnSpc>
                <a:spcPct val="120000"/>
              </a:lnSpc>
              <a:spcBef>
                <a:spcPct val="0"/>
              </a:spcBef>
            </a:pPr>
            <a:r>
              <a:rPr lang="en-US" sz="2000" dirty="0" smtClean="0">
                <a:solidFill>
                  <a:srgbClr val="061C23"/>
                </a:solidFill>
              </a:rPr>
              <a:t>Metrics is a High-Volume, Database, Reporting Application</a:t>
            </a:r>
          </a:p>
          <a:p>
            <a:pPr marL="614363" indent="-285750">
              <a:buClr>
                <a:srgbClr val="0070C0"/>
              </a:buClr>
              <a:buFont typeface="Courier New" charset="0"/>
              <a:buChar char="o"/>
            </a:pPr>
            <a:r>
              <a:rPr lang="en-US" sz="1550" dirty="0" smtClean="0">
                <a:solidFill>
                  <a:srgbClr val="061C23"/>
                </a:solidFill>
              </a:rPr>
              <a:t>The </a:t>
            </a:r>
            <a:r>
              <a:rPr lang="en-US" sz="1550" dirty="0">
                <a:solidFill>
                  <a:srgbClr val="061C23"/>
                </a:solidFill>
              </a:rPr>
              <a:t>implementation has collection/staging tables and data mart tables.</a:t>
            </a:r>
          </a:p>
          <a:p>
            <a:pPr>
              <a:lnSpc>
                <a:spcPct val="120000"/>
              </a:lnSpc>
              <a:spcBef>
                <a:spcPct val="0"/>
              </a:spcBef>
            </a:pPr>
            <a:r>
              <a:rPr lang="en-US" sz="2000" dirty="0" smtClean="0">
                <a:solidFill>
                  <a:srgbClr val="061C23"/>
                </a:solidFill>
              </a:rPr>
              <a:t>Why </a:t>
            </a:r>
            <a:r>
              <a:rPr lang="en-US" sz="2000" dirty="0">
                <a:solidFill>
                  <a:srgbClr val="061C23"/>
                </a:solidFill>
              </a:rPr>
              <a:t>Collection/Staging Tables </a:t>
            </a:r>
            <a:endParaRPr lang="en-US" sz="2000" dirty="0" smtClean="0">
              <a:solidFill>
                <a:srgbClr val="061C23"/>
              </a:solidFill>
            </a:endParaRP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CIS workload for insert/delete</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endParaRPr lang="en-US" sz="2000" dirty="0" smtClean="0">
              <a:solidFill>
                <a:srgbClr val="061C23"/>
              </a:solidFill>
            </a:endParaRPr>
          </a:p>
          <a:p>
            <a:pPr marL="468630" lvl="3" indent="-171450">
              <a:buClr>
                <a:srgbClr val="0070C0"/>
              </a:buClr>
              <a:buFont typeface="Courier New" charset="0"/>
              <a:buChar char="o"/>
            </a:pPr>
            <a:r>
              <a:rPr lang="en-US" dirty="0" smtClean="0">
                <a:solidFill>
                  <a:srgbClr val="061C23"/>
                </a:solidFill>
              </a:rPr>
              <a:t>Contains only data needed for reporting</a:t>
            </a:r>
            <a:endParaRPr lang="en-US" dirty="0">
              <a:solidFill>
                <a:srgbClr val="061C23"/>
              </a:solidFill>
            </a:endParaRP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endParaRPr lang="en-US" sz="1200" dirty="0">
              <a:solidFill>
                <a:srgbClr val="061C23"/>
              </a:solidFill>
            </a:endParaRP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975043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Out-of-the-Box Metrics Architecture</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97282626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smtClean="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endParaRPr lang="en-US" sz="1200" dirty="0"/>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7.0</a:t>
              </a:r>
            </a:p>
            <a:p>
              <a:pPr algn="ctr"/>
              <a:endParaRPr lang="en-US" sz="1200" dirty="0"/>
            </a:p>
            <a:p>
              <a:pPr algn="ctr"/>
              <a:r>
                <a:rPr lang="en-US" sz="1200" dirty="0"/>
                <a:t>Single node</a:t>
              </a:r>
              <a:endParaRPr lang="en-US" sz="1200" dirty="0"/>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endParaRPr lang="en-US" sz="1200" dirty="0"/>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7.0</a:t>
              </a:r>
              <a:endParaRPr lang="en-US" sz="1200" dirty="0"/>
            </a:p>
            <a:p>
              <a:pPr algn="ctr"/>
              <a:endParaRPr lang="en-US" sz="1200" dirty="0"/>
            </a:p>
            <a:p>
              <a:pPr algn="ctr"/>
              <a:r>
                <a:rPr lang="en-US" sz="1200" dirty="0"/>
                <a:t>Cluster node </a:t>
              </a:r>
              <a:r>
                <a:rPr lang="en-US" sz="1200" dirty="0"/>
                <a:t>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7.0</a:t>
              </a:r>
              <a:endParaRPr lang="en-US" sz="1200" dirty="0"/>
            </a:p>
            <a:p>
              <a:pPr algn="ctr"/>
              <a:endParaRPr lang="en-US" sz="1200" dirty="0"/>
            </a:p>
            <a:p>
              <a:pPr algn="ctr"/>
              <a:r>
                <a:rPr lang="en-US" sz="1200" dirty="0"/>
                <a:t>Cluster node </a:t>
              </a:r>
              <a:r>
                <a:rPr lang="en-US" sz="1200" dirty="0"/>
                <a:t>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 and SIT]</a:t>
            </a:r>
            <a:endParaRPr lang="en-US" sz="1050" b="1" dirty="0"/>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endParaRPr lang="en-US" sz="1050" b="1" dirty="0"/>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endParaRPr lang="en-US" sz="1050" dirty="0"/>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a:t>
            </a:r>
            <a:r>
              <a:rPr lang="en-US" sz="788" dirty="0"/>
              <a:t>ollection tables</a:t>
            </a:r>
            <a:endParaRPr lang="en-US" sz="788" dirty="0"/>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a:t>
            </a:r>
            <a:r>
              <a:rPr lang="en-US" sz="788" dirty="0"/>
              <a:t>ollection tables</a:t>
            </a:r>
            <a:endParaRPr lang="en-US" sz="788" dirty="0"/>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endParaRPr lang="en-US" sz="900" dirty="0"/>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smtClean="0"/>
              <a:t>Collection Tables</a:t>
            </a:r>
            <a:endParaRPr lang="en-US" u="sng" dirty="0" smtClean="0"/>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smtClean="0"/>
                <a:t>metrics_requests</a:t>
              </a:r>
              <a:endParaRPr lang="en-US" sz="1200" dirty="0"/>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smtClean="0"/>
                <a:t>metrics_resources_usage</a:t>
              </a:r>
              <a:endParaRPr lang="en-US" sz="1200" dirty="0"/>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smtClean="0"/>
                <a:t>metrics_sessions</a:t>
              </a:r>
              <a:endParaRPr lang="en-US" sz="1200" dirty="0"/>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smtClean="0"/>
              <a:t>Oracle, SQL Server and </a:t>
            </a:r>
            <a:r>
              <a:rPr lang="en-US" smtClean="0"/>
              <a:t>Postgres supported out-of-the-box</a:t>
            </a:r>
            <a:endParaRPr lang="en-US" dirty="0" smtClean="0"/>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smtClean="0">
                <a:solidFill>
                  <a:srgbClr val="FF0000"/>
                </a:solidFill>
              </a:rPr>
              <a:t>Metrics Collection</a:t>
            </a:r>
            <a:endParaRPr lang="en-US" sz="900" b="1" dirty="0">
              <a:solidFill>
                <a:srgbClr val="FF0000"/>
              </a:solidFill>
            </a:endParaRP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smtClean="0">
                <a:solidFill>
                  <a:srgbClr val="FF0000"/>
                </a:solidFill>
              </a:rPr>
              <a:t>Metrics Collection</a:t>
            </a:r>
            <a:endParaRPr lang="en-US" sz="900" b="1" dirty="0">
              <a:solidFill>
                <a:srgbClr val="FF0000"/>
              </a:solidFill>
            </a:endParaRPr>
          </a:p>
        </p:txBody>
      </p:sp>
    </p:spTree>
    <p:extLst>
      <p:ext uri="{BB962C8B-B14F-4D97-AF65-F5344CB8AC3E}">
        <p14:creationId xmlns:p14="http://schemas.microsoft.com/office/powerpoint/2010/main" val="911979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smtClean="0">
                <a:solidFill>
                  <a:schemeClr val="bg1"/>
                </a:solidFill>
              </a:rPr>
              <a:t>The Basics</a:t>
            </a:r>
            <a:endParaRPr lang="en-US" dirty="0" smtClean="0">
              <a:solidFill>
                <a:schemeClr val="bg1"/>
              </a:solidFill>
            </a:endParaRP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smtClean="0">
                <a:solidFill>
                  <a:srgbClr val="043764"/>
                </a:solidFill>
              </a:rPr>
              <a:t>All events including user, administration and internal are logged</a:t>
            </a:r>
            <a:endParaRPr lang="en-US" sz="2000" dirty="0">
              <a:solidFill>
                <a:srgbClr val="043764"/>
              </a:solidFill>
            </a:endParaRPr>
          </a:p>
          <a:p>
            <a:pPr lvl="1" eaLnBrk="1" hangingPunct="1">
              <a:lnSpc>
                <a:spcPct val="120000"/>
              </a:lnSpc>
              <a:spcBef>
                <a:spcPct val="0"/>
              </a:spcBef>
              <a:buClr>
                <a:srgbClr val="0070C0"/>
              </a:buClr>
              <a:buFont typeface="Courier New" charset="0"/>
              <a:buChar char="o"/>
            </a:pPr>
            <a:r>
              <a:rPr lang="en-US" sz="1600" dirty="0" smtClean="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smtClean="0">
                <a:solidFill>
                  <a:srgbClr val="043764"/>
                </a:solidFill>
              </a:rPr>
              <a:t>Over time, the database and DV may start to slow down with added data.</a:t>
            </a:r>
          </a:p>
          <a:p>
            <a:pPr lvl="1" eaLnBrk="1" hangingPunct="1">
              <a:lnSpc>
                <a:spcPct val="120000"/>
              </a:lnSpc>
              <a:spcBef>
                <a:spcPct val="0"/>
              </a:spcBef>
              <a:buClr>
                <a:srgbClr val="0070C0"/>
              </a:buClr>
              <a:buFont typeface="Courier New" charset="0"/>
              <a:buChar char="o"/>
            </a:pPr>
            <a:r>
              <a:rPr lang="en-US" sz="1600" dirty="0" smtClean="0">
                <a:solidFill>
                  <a:srgbClr val="043764"/>
                </a:solidFill>
              </a:rPr>
              <a:t>Indexes will slow down the inserts.</a:t>
            </a:r>
            <a:endParaRPr lang="en-US" sz="1600" dirty="0">
              <a:solidFill>
                <a:srgbClr val="043764"/>
              </a:solidFill>
            </a:endParaRPr>
          </a:p>
          <a:p>
            <a:pPr eaLnBrk="1" hangingPunct="1">
              <a:lnSpc>
                <a:spcPct val="120000"/>
              </a:lnSpc>
              <a:spcBef>
                <a:spcPct val="0"/>
              </a:spcBef>
              <a:buClr>
                <a:srgbClr val="0070C0"/>
              </a:buClr>
            </a:pPr>
            <a:r>
              <a:rPr lang="en-US" sz="2000" dirty="0" smtClean="0">
                <a:solidFill>
                  <a:srgbClr val="043764"/>
                </a:solidFill>
              </a:rPr>
              <a:t>Purging</a:t>
            </a:r>
            <a:endParaRPr lang="en-US" sz="2000" dirty="0">
              <a:solidFill>
                <a:srgbClr val="043764"/>
              </a:solidFill>
            </a:endParaRPr>
          </a:p>
          <a:p>
            <a:pPr lvl="1" eaLnBrk="1" hangingPunct="1">
              <a:lnSpc>
                <a:spcPct val="120000"/>
              </a:lnSpc>
              <a:spcBef>
                <a:spcPct val="0"/>
              </a:spcBef>
              <a:buClr>
                <a:srgbClr val="0070C0"/>
              </a:buClr>
              <a:buFont typeface="Courier New" charset="0"/>
              <a:buChar char="o"/>
            </a:pPr>
            <a:r>
              <a:rPr lang="en-US" sz="1600" dirty="0" smtClean="0">
                <a:solidFill>
                  <a:srgbClr val="043764"/>
                </a:solidFill>
              </a:rPr>
              <a:t>Purging is based on a “delete statement” which requires database overhead.</a:t>
            </a:r>
            <a:endParaRPr lang="en-US" sz="1600" dirty="0">
              <a:solidFill>
                <a:srgbClr val="043764"/>
              </a:solidFill>
            </a:endParaRPr>
          </a:p>
          <a:p>
            <a:pPr lvl="1" eaLnBrk="1" hangingPunct="1">
              <a:lnSpc>
                <a:spcPct val="120000"/>
              </a:lnSpc>
              <a:spcBef>
                <a:spcPct val="0"/>
              </a:spcBef>
              <a:buClr>
                <a:srgbClr val="0070C0"/>
              </a:buClr>
              <a:buFont typeface="Courier New" charset="0"/>
              <a:buChar char="o"/>
            </a:pPr>
            <a:r>
              <a:rPr lang="en-US" sz="1600" dirty="0" smtClean="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smtClean="0">
                <a:solidFill>
                  <a:srgbClr val="043764"/>
                </a:solidFill>
              </a:rPr>
              <a:t>Indexes will slow down the deletes.</a:t>
            </a:r>
            <a:endParaRPr lang="en-US" sz="1600" dirty="0">
              <a:solidFill>
                <a:srgbClr val="043764"/>
              </a:solidFill>
            </a:endParaRPr>
          </a:p>
          <a:p>
            <a:pPr eaLnBrk="1" hangingPunct="1">
              <a:lnSpc>
                <a:spcPct val="120000"/>
              </a:lnSpc>
              <a:spcBef>
                <a:spcPct val="0"/>
              </a:spcBef>
              <a:buClr>
                <a:srgbClr val="0070C0"/>
              </a:buClr>
            </a:pPr>
            <a:r>
              <a:rPr lang="en-US" sz="2000" dirty="0" smtClean="0">
                <a:solidFill>
                  <a:srgbClr val="043764"/>
                </a:solidFill>
              </a:rPr>
              <a:t>Metrics Backup</a:t>
            </a:r>
            <a:endParaRPr lang="en-US" sz="2000" dirty="0">
              <a:solidFill>
                <a:srgbClr val="043764"/>
              </a:solidFill>
            </a:endParaRPr>
          </a:p>
          <a:p>
            <a:pPr lvl="1" eaLnBrk="1" hangingPunct="1">
              <a:lnSpc>
                <a:spcPct val="120000"/>
              </a:lnSpc>
              <a:spcBef>
                <a:spcPct val="0"/>
              </a:spcBef>
              <a:buClr>
                <a:srgbClr val="0070C0"/>
              </a:buClr>
              <a:buFont typeface="Courier New" charset="0"/>
              <a:buChar char="o"/>
            </a:pPr>
            <a:r>
              <a:rPr lang="en-US" sz="1600" dirty="0" smtClean="0">
                <a:solidFill>
                  <a:srgbClr val="043764"/>
                </a:solidFill>
              </a:rPr>
              <a:t>When metrics is turned on but it is </a:t>
            </a:r>
            <a:r>
              <a:rPr lang="en-US" sz="1600" smtClean="0">
                <a:solidFill>
                  <a:srgbClr val="043764"/>
                </a:solidFill>
              </a:rPr>
              <a:t>not able </a:t>
            </a:r>
            <a:r>
              <a:rPr lang="en-US" sz="1600" dirty="0" smtClean="0">
                <a:solidFill>
                  <a:srgbClr val="043764"/>
                </a:solidFill>
              </a:rPr>
              <a:t>to write data to the database is stores the data on the local DV file system in DV_HOME/</a:t>
            </a:r>
            <a:r>
              <a:rPr lang="en-US" sz="1600" dirty="0" err="1" smtClean="0">
                <a:solidFill>
                  <a:srgbClr val="043764"/>
                </a:solidFill>
              </a:rPr>
              <a:t>tmp</a:t>
            </a:r>
            <a:r>
              <a:rPr lang="en-US" sz="1600" dirty="0" smtClean="0">
                <a:solidFill>
                  <a:srgbClr val="043764"/>
                </a:solidFill>
              </a:rPr>
              <a:t>/metrics storage</a:t>
            </a:r>
            <a:endParaRPr lang="en-US" sz="1600" dirty="0">
              <a:solidFill>
                <a:srgbClr val="043764"/>
              </a:solidFill>
            </a:endParaRPr>
          </a:p>
          <a:p>
            <a:pPr lvl="1">
              <a:lnSpc>
                <a:spcPct val="120000"/>
              </a:lnSpc>
              <a:spcBef>
                <a:spcPct val="0"/>
              </a:spcBef>
              <a:buClr>
                <a:srgbClr val="0070C0"/>
              </a:buClr>
              <a:buFont typeface="Courier New" charset="0"/>
              <a:buChar char="o"/>
            </a:pPr>
            <a:r>
              <a:rPr lang="en-US" sz="1600" dirty="0" smtClean="0">
                <a:solidFill>
                  <a:srgbClr val="043764"/>
                </a:solidFill>
              </a:rPr>
              <a:t>Once database issues are cleared up, it performs a massive insert </a:t>
            </a:r>
            <a:r>
              <a:rPr lang="en-US" sz="1600" dirty="0">
                <a:solidFill>
                  <a:srgbClr val="043764"/>
                </a:solidFill>
              </a:rPr>
              <a:t>from DV_HOME/</a:t>
            </a:r>
            <a:r>
              <a:rPr lang="en-US" sz="1600" dirty="0" err="1">
                <a:solidFill>
                  <a:srgbClr val="043764"/>
                </a:solidFill>
              </a:rPr>
              <a:t>tmp</a:t>
            </a:r>
            <a:r>
              <a:rPr lang="en-US" sz="1600" dirty="0">
                <a:solidFill>
                  <a:srgbClr val="043764"/>
                </a:solidFill>
              </a:rPr>
              <a:t>/metrics into </a:t>
            </a:r>
            <a:r>
              <a:rPr lang="en-US" sz="1600" dirty="0" smtClean="0">
                <a:solidFill>
                  <a:srgbClr val="043764"/>
                </a:solidFill>
              </a:rPr>
              <a:t>the database and deletes from the temp storage.</a:t>
            </a:r>
            <a:endParaRPr lang="en-US" sz="1600" dirty="0">
              <a:solidFill>
                <a:srgbClr val="043764"/>
              </a:solidFill>
            </a:endParaRP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smtClean="0">
                <a:solidFill>
                  <a:schemeClr val="bg1">
                    <a:lumMod val="65000"/>
                  </a:schemeClr>
                </a:solidFill>
              </a:rPr>
              <a:t>2017</a:t>
            </a:r>
            <a:r>
              <a:rPr lang="en-US" sz="800" smtClean="0">
                <a:solidFill>
                  <a:schemeClr val="bg1">
                    <a:lumMod val="65000"/>
                  </a:schemeClr>
                </a:solidFill>
              </a:rPr>
              <a:t> </a:t>
            </a:r>
            <a:r>
              <a:rPr lang="en-US" sz="800" dirty="0" smtClean="0">
                <a:solidFill>
                  <a:schemeClr val="bg1">
                    <a:lumMod val="65000"/>
                  </a:schemeClr>
                </a:solidFill>
              </a:rPr>
              <a:t>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4541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1660</TotalTime>
  <Words>1656</Words>
  <Application>Microsoft Macintosh PowerPoint</Application>
  <PresentationFormat>On-screen Show (16:9)</PresentationFormat>
  <Paragraphs>280</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 Black</vt:lpstr>
      <vt:lpstr>Calibri</vt:lpstr>
      <vt:lpstr>Courier New</vt:lpstr>
      <vt:lpstr>Gotham Light</vt:lpstr>
      <vt:lpstr>Helvetica</vt:lpstr>
      <vt:lpstr>Mangal</vt:lpstr>
      <vt:lpstr>Times New Roman</vt:lpstr>
      <vt:lpstr>Wingdings</vt:lpstr>
      <vt:lpstr>Arial</vt:lpstr>
      <vt:lpstr>2015 TIBCO Master Widescreen v042615</vt:lpstr>
      <vt:lpstr>2015 TIBCO Master WideScreen Blanks</vt:lpstr>
      <vt:lpstr>PowerPoint Presentation</vt:lpstr>
      <vt:lpstr>Agenda</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Basics</vt:lpstr>
      <vt:lpstr>KPI Metrics Architecture</vt:lpstr>
      <vt:lpstr>KPI Metrics Architecture Data Flow</vt:lpstr>
      <vt:lpstr>KPI Metrics Architecture Overview</vt:lpstr>
      <vt:lpstr>Issues and Solutions</vt:lpstr>
      <vt:lpstr>Partition Strategy</vt:lpstr>
      <vt:lpstr>Partition Strategy (cont.)</vt:lpstr>
      <vt:lpstr>Metrics Collection Benefits</vt:lpstr>
      <vt:lpstr>KPI Metrics Data Transfer Logic</vt:lpstr>
      <vt:lpstr>PowerPoint Presentation</vt:lpstr>
    </vt:vector>
  </TitlesOfParts>
  <Company>TIBCO Software Inc</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63</cp:revision>
  <dcterms:created xsi:type="dcterms:W3CDTF">2015-09-09T19:27:25Z</dcterms:created>
  <dcterms:modified xsi:type="dcterms:W3CDTF">2017-12-08T19:00:26Z</dcterms:modified>
</cp:coreProperties>
</file>