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4"/>
  </p:notesMasterIdLst>
  <p:handoutMasterIdLst>
    <p:handoutMasterId r:id="rId25"/>
  </p:handoutMasterIdLst>
  <p:sldIdLst>
    <p:sldId id="465" r:id="rId2"/>
    <p:sldId id="466" r:id="rId3"/>
    <p:sldId id="515" r:id="rId4"/>
    <p:sldId id="528" r:id="rId5"/>
    <p:sldId id="517" r:id="rId6"/>
    <p:sldId id="527" r:id="rId7"/>
    <p:sldId id="516" r:id="rId8"/>
    <p:sldId id="529" r:id="rId9"/>
    <p:sldId id="480" r:id="rId10"/>
    <p:sldId id="525" r:id="rId11"/>
    <p:sldId id="518" r:id="rId12"/>
    <p:sldId id="519" r:id="rId13"/>
    <p:sldId id="520" r:id="rId14"/>
    <p:sldId id="521" r:id="rId15"/>
    <p:sldId id="522" r:id="rId16"/>
    <p:sldId id="523" r:id="rId17"/>
    <p:sldId id="524" r:id="rId18"/>
    <p:sldId id="526" r:id="rId19"/>
    <p:sldId id="511" r:id="rId20"/>
    <p:sldId id="462" r:id="rId21"/>
    <p:sldId id="463" r:id="rId22"/>
    <p:sldId id="4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9" autoAdjust="0"/>
    <p:restoredTop sz="88333" autoAdjust="0"/>
  </p:normalViewPr>
  <p:slideViewPr>
    <p:cSldViewPr>
      <p:cViewPr>
        <p:scale>
          <a:sx n="70" d="100"/>
          <a:sy n="70" d="100"/>
        </p:scale>
        <p:origin x="-3184" y="-1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1/24/14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1/24/14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143000" y="685800"/>
            <a:ext cx="4572000" cy="3429000"/>
          </a:xfrm>
          <a:ln/>
        </p:spPr>
      </p:sp>
      <p:sp>
        <p:nvSpPr>
          <p:cNvPr id="7170" name="Rectangle 3"/>
          <p:cNvSpPr>
            <a:spLocks noGrp="1" noChangeArrowheads="1"/>
          </p:cNvSpPr>
          <p:nvPr>
            <p:ph type="body" idx="1"/>
          </p:nvPr>
        </p:nvSpPr>
        <p:spPr>
          <a:xfrm>
            <a:off x="685800" y="4344025"/>
            <a:ext cx="5486400"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4294967295"/>
          </p:nvPr>
        </p:nvSpPr>
        <p:spPr bwMode="auto">
          <a:xfrm>
            <a:off x="3884613" y="8684926"/>
            <a:ext cx="2971800" cy="457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rgbClr val="000000"/>
                </a:solidFill>
                <a:latin typeface="Times New Roman" pitchFamily="18" charset="0"/>
                <a:ea typeface="MS PGothic" pitchFamily="34" charset="-128"/>
              </a:defRPr>
            </a:lvl1pPr>
            <a:lvl2pPr marL="742950" indent="-285750" defTabSz="931863">
              <a:defRPr sz="2400">
                <a:solidFill>
                  <a:srgbClr val="000000"/>
                </a:solidFill>
                <a:latin typeface="Times New Roman" pitchFamily="18" charset="0"/>
                <a:ea typeface="MS PGothic" pitchFamily="34" charset="-128"/>
              </a:defRPr>
            </a:lvl2pPr>
            <a:lvl3pPr marL="1143000" indent="-228600" defTabSz="931863">
              <a:defRPr sz="2400">
                <a:solidFill>
                  <a:srgbClr val="000000"/>
                </a:solidFill>
                <a:latin typeface="Times New Roman" pitchFamily="18" charset="0"/>
                <a:ea typeface="MS PGothic" pitchFamily="34" charset="-128"/>
              </a:defRPr>
            </a:lvl3pPr>
            <a:lvl4pPr marL="1600200" indent="-228600" defTabSz="931863">
              <a:defRPr sz="2400">
                <a:solidFill>
                  <a:srgbClr val="000000"/>
                </a:solidFill>
                <a:latin typeface="Times New Roman" pitchFamily="18" charset="0"/>
                <a:ea typeface="MS PGothic" pitchFamily="34" charset="-128"/>
              </a:defRPr>
            </a:lvl4pPr>
            <a:lvl5pPr marL="2057400" indent="-228600" defTabSz="931863">
              <a:defRPr sz="2400">
                <a:solidFill>
                  <a:srgbClr val="000000"/>
                </a:solidFill>
                <a:latin typeface="Times New Roman" pitchFamily="18" charset="0"/>
                <a:ea typeface="MS PGothic" pitchFamily="34" charset="-128"/>
              </a:defRPr>
            </a:lvl5pPr>
            <a:lvl6pPr marL="2514600" indent="-228600" algn="ctr" defTabSz="931863"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defTabSz="931863"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defTabSz="931863"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defTabSz="931863"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fld id="{05B49341-C77F-4BBA-85F3-1848AED0F19A}" type="slidenum">
              <a:rPr lang="en-US" sz="1200">
                <a:solidFill>
                  <a:schemeClr val="tx1"/>
                </a:solidFill>
                <a:latin typeface="Arial" pitchFamily="34" charset="0"/>
              </a:rPr>
              <a:pPr/>
              <a:t>7</a:t>
            </a:fld>
            <a:endParaRPr lang="en-US" sz="1200">
              <a:solidFill>
                <a:schemeClr val="tx1"/>
              </a:solidFill>
              <a:latin typeface="Arial" pitchFamily="34" charset="0"/>
            </a:endParaRPr>
          </a:p>
        </p:txBody>
      </p:sp>
      <p:sp>
        <p:nvSpPr>
          <p:cNvPr id="66562" name="Rectangle 2"/>
          <p:cNvSpPr>
            <a:spLocks noGrp="1" noRot="1" noChangeAspect="1" noChangeArrowheads="1" noTextEdit="1"/>
          </p:cNvSpPr>
          <p:nvPr>
            <p:ph type="sldImg"/>
          </p:nvPr>
        </p:nvSpPr>
        <p:spPr>
          <a:xfrm>
            <a:off x="842963" y="300038"/>
            <a:ext cx="5095875" cy="3822700"/>
          </a:xfrm>
          <a:ln/>
        </p:spPr>
      </p:sp>
      <p:sp>
        <p:nvSpPr>
          <p:cNvPr id="66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Arial" pitchFamily="34" charset="0"/>
              </a:rPr>
              <a:t>13. Data Virtualization Architecture Requirements (CW)</a:t>
            </a:r>
            <a:endParaRPr lang="en-US" dirty="0" smtClean="0">
              <a:latin typeface="Arial" pitchFamily="34" charset="0"/>
            </a:endParaRPr>
          </a:p>
          <a:p>
            <a:pPr>
              <a:buFontTx/>
              <a:buChar char="•"/>
            </a:pPr>
            <a:r>
              <a:rPr lang="en-US" dirty="0" smtClean="0">
                <a:latin typeface="Arial" pitchFamily="34" charset="0"/>
              </a:rPr>
              <a:t>Data virtualization capabilities may be embedded in other components of a vendor's software platform or may be offered as a separate purchasable component or product. </a:t>
            </a:r>
          </a:p>
          <a:p>
            <a:pPr>
              <a:buFontTx/>
              <a:buChar char="•"/>
            </a:pPr>
            <a:r>
              <a:rPr lang="en-US" dirty="0" smtClean="0">
                <a:latin typeface="Arial" pitchFamily="34" charset="0"/>
              </a:rPr>
              <a:t>These data virtualization capabilities may operate on front-end desktop clients, in middle-tier servers, or be incorporated into back-end database systems. </a:t>
            </a:r>
          </a:p>
          <a:p>
            <a:pPr>
              <a:buFontTx/>
              <a:buChar char="•"/>
            </a:pPr>
            <a:r>
              <a:rPr lang="en-US" dirty="0" smtClean="0">
                <a:latin typeface="Arial" pitchFamily="34" charset="0"/>
              </a:rPr>
              <a:t>It is important to carefully evaluate the architecture and features of data virtualization software. There are significant differences in the performance and scalability of products and in the tools they provide for application development and system administration.</a:t>
            </a:r>
          </a:p>
          <a:p>
            <a:pPr>
              <a:buFontTx/>
              <a:buChar char="•"/>
            </a:pPr>
            <a:r>
              <a:rPr lang="en-US" dirty="0" smtClean="0">
                <a:latin typeface="Arial" pitchFamily="34" charset="0"/>
              </a:rPr>
              <a:t>To provide good performance and scalability, a data virtualization capability should have a similar architecture to that of a read-only distributed database management system. </a:t>
            </a:r>
          </a:p>
          <a:p>
            <a:pPr>
              <a:buFontTx/>
              <a:buChar char="•"/>
            </a:pPr>
            <a:r>
              <a:rPr lang="en-US" dirty="0" smtClean="0">
                <a:latin typeface="Arial" pitchFamily="34" charset="0"/>
              </a:rPr>
              <a:t>Data virtualization software should intelligently cache, combine, and convert data, and also support multithreading and parallel processing.</a:t>
            </a:r>
          </a:p>
          <a:p>
            <a:pPr>
              <a:buFontTx/>
              <a:buChar char="•"/>
            </a:pPr>
            <a:r>
              <a:rPr lang="en-US" dirty="0" smtClean="0">
                <a:latin typeface="Arial" pitchFamily="34" charset="0"/>
              </a:rPr>
              <a:t>It should provide development tools that make it easy to identify data sources, define virtual data views, and create workflows for federated data processing.</a:t>
            </a:r>
          </a:p>
          <a:p>
            <a:pPr>
              <a:buFontTx/>
              <a:buChar char="•"/>
            </a:pPr>
            <a:r>
              <a:rPr lang="en-US" dirty="0" smtClean="0">
                <a:latin typeface="Arial" pitchFamily="34" charset="0"/>
              </a:rPr>
              <a:t>It should also offer a solid data administration facility for managing a federated data environment, including controlling data virtualization tasks, error reporting, debugging, and maintaining the configuration of the system.</a:t>
            </a:r>
          </a:p>
          <a:p>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31D25549-A0DD-4DD4-AC13-B00BA3C47390}" type="slidenum">
              <a:rPr lang="en-US" sz="1200" smtClean="0">
                <a:solidFill>
                  <a:schemeClr val="tx1"/>
                </a:solidFill>
              </a:rPr>
              <a:pPr eaLnBrk="1" hangingPunct="1"/>
              <a:t>18</a:t>
            </a:fld>
            <a:endParaRPr lang="en-US" sz="1200" smtClean="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228600" indent="-228600" eaLnBrk="1" hangingPunct="1"/>
            <a:r>
              <a:rPr lang="en-US" b="1" dirty="0" smtClean="0">
                <a:latin typeface="Arial" charset="0"/>
              </a:rPr>
              <a:t>Data Consumers </a:t>
            </a:r>
            <a:r>
              <a:rPr lang="en-US" dirty="0" smtClean="0">
                <a:latin typeface="Arial" charset="0"/>
              </a:rPr>
              <a:t>–</a:t>
            </a:r>
            <a:r>
              <a:rPr lang="en-US" b="1" dirty="0" smtClean="0">
                <a:latin typeface="Arial" charset="0"/>
              </a:rPr>
              <a:t> </a:t>
            </a:r>
            <a:r>
              <a:rPr lang="en-US" dirty="0" smtClean="0">
                <a:latin typeface="Arial" charset="0"/>
              </a:rPr>
              <a:t>Client applications want to retrieve data in various formats and protocols.  They want to receive the data in a way that they understand.  Composite allows the consumers to format the data according to their specifications and deliver over various transport protocols including: Web Services, REST, JDBC and Java clients.</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Application Layer</a:t>
            </a:r>
            <a:r>
              <a:rPr lang="en-US" dirty="0" smtClean="0">
                <a:latin typeface="Arial" charset="0"/>
              </a:rPr>
              <a:t> – The “Application Layer” serves to map the Business Layer into the format which each Data Consumer wants to see their data.  It might mean formatting into XML for Web services or creating views with different alias names that match the way the consumers are used to seeing their data.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Business Layer</a:t>
            </a:r>
            <a:r>
              <a:rPr lang="en-US" dirty="0" smtClean="0">
                <a:latin typeface="Arial" charset="0"/>
              </a:rPr>
              <a:t> – The “Business Layer” is predicated on the idea that the business has a standard or canonical way to describing key business entities such as customers and products.  In the financial industry, one often accesses information according to financial instruments and issuers amongst many other entities.  Typically, a data modeler would work with business experts and data providers to define a set of “logical” or “canonical” views that represent these business entities.   These views are reusable components that can and should be used across business lines by multiple consumers.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Physical Layer</a:t>
            </a:r>
            <a:r>
              <a:rPr lang="en-US" dirty="0" smtClean="0">
                <a:latin typeface="Arial" charset="0"/>
              </a:rPr>
              <a:t> – The Physical Layer provides two valuable capabilities for</a:t>
            </a:r>
            <a:r>
              <a:rPr lang="en-US" baseline="0" dirty="0" smtClean="0">
                <a:latin typeface="Arial" charset="0"/>
              </a:rPr>
              <a:t> introspecting and mapping to the Business Layer.</a:t>
            </a:r>
          </a:p>
          <a:p>
            <a:pPr marL="228600" indent="-228600" eaLnBrk="1" hangingPunct="1"/>
            <a:endParaRPr lang="en-US" dirty="0" smtClean="0">
              <a:latin typeface="Arial" charset="0"/>
            </a:endParaRPr>
          </a:p>
          <a:p>
            <a:pPr marL="228600" indent="-228600" eaLnBrk="1" hangingPunct="1"/>
            <a:r>
              <a:rPr lang="en-US" dirty="0" smtClean="0">
                <a:latin typeface="Arial" charset="0"/>
              </a:rPr>
              <a:t>	The physical “Metadata” sub-layer is essentially imported from the physical data sources and used as way to onboard the metadata required by the data abstraction layer to perform its mapping functions.  As an “as-is” layer, entity names and attributes are never changed in this layer. </a:t>
            </a:r>
          </a:p>
          <a:p>
            <a:pPr marL="228600" indent="-228600" eaLnBrk="1" hangingPunct="1"/>
            <a:endParaRPr lang="en-US" dirty="0" smtClean="0">
              <a:latin typeface="Arial" charset="0"/>
            </a:endParaRPr>
          </a:p>
          <a:p>
            <a:pPr marL="228600" indent="-228600" eaLnBrk="1" hangingPunct="1"/>
            <a:r>
              <a:rPr lang="en-US" dirty="0" smtClean="0">
                <a:latin typeface="Arial" charset="0"/>
              </a:rPr>
              <a:t>	Ultimately, physical data sources have to be integrated into this virtualization layer.  This is done in the “Formatting” sub-layer along with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Sources</a:t>
            </a:r>
            <a:r>
              <a:rPr lang="en-US" dirty="0" smtClean="0">
                <a:latin typeface="Arial" charset="0"/>
              </a:rPr>
              <a:t> –The data sources are the physical information assets that exist within and without an organization.  These assets may be databases, packaged applications such as SAP, Web services, Excel spreadsheets and more. </a:t>
            </a:r>
          </a:p>
          <a:p>
            <a:pPr marL="228600" indent="-228600" eaLnBrk="1" hangingPunct="1"/>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20</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21</a:t>
            </a:fld>
            <a:endParaRPr lang="en-US"/>
          </a:p>
        </p:txBody>
      </p:sp>
    </p:spTree>
    <p:extLst>
      <p:ext uri="{BB962C8B-B14F-4D97-AF65-F5344CB8AC3E}">
        <p14:creationId xmlns:p14="http://schemas.microsoft.com/office/powerpoint/2010/main" val="67707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36A5C4-0F78-4D52-868B-AF400E794F3A}" type="slidenum">
              <a:rPr lang="en-US" smtClean="0"/>
              <a:pPr/>
              <a:t>22</a:t>
            </a:fld>
            <a:endParaRPr lang="en-US"/>
          </a:p>
        </p:txBody>
      </p:sp>
    </p:spTree>
    <p:extLst>
      <p:ext uri="{BB962C8B-B14F-4D97-AF65-F5344CB8AC3E}">
        <p14:creationId xmlns:p14="http://schemas.microsoft.com/office/powerpoint/2010/main" val="519128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2.png"/><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Lst>
  <p:timing>
    <p:tnLst>
      <p:par>
        <p:cTn xmlns:p14="http://schemas.microsoft.com/office/powerpoint/2010/mai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22.xml.rels><?xml version="1.0" encoding="UTF-8" standalone="yes"?>
<Relationships xmlns="http://schemas.openxmlformats.org/package/2006/relationships"><Relationship Id="rId9" Type="http://schemas.openxmlformats.org/officeDocument/2006/relationships/image" Target="../media/image33.png"/><Relationship Id="rId20" Type="http://schemas.openxmlformats.org/officeDocument/2006/relationships/image" Target="../media/image44.png"/><Relationship Id="rId10" Type="http://schemas.openxmlformats.org/officeDocument/2006/relationships/image" Target="../media/image34.png"/><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5" Type="http://schemas.openxmlformats.org/officeDocument/2006/relationships/image" Target="../media/image39.png"/><Relationship Id="rId16" Type="http://schemas.openxmlformats.org/officeDocument/2006/relationships/image" Target="../media/image40.png"/><Relationship Id="rId17" Type="http://schemas.openxmlformats.org/officeDocument/2006/relationships/image" Target="../media/image41.png"/><Relationship Id="rId18" Type="http://schemas.openxmlformats.org/officeDocument/2006/relationships/image" Target="../media/image42.png"/><Relationship Id="rId19"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spect="1" noChangeArrowheads="1"/>
          </p:cNvSpPr>
          <p:nvPr>
            <p:ph type="ctrTitle"/>
          </p:nvPr>
        </p:nvSpPr>
        <p:spPr/>
        <p:txBody>
          <a:bodyPr/>
          <a:lstStyle/>
          <a:p>
            <a:pPr fontAlgn="auto">
              <a:spcAft>
                <a:spcPts val="0"/>
              </a:spcAft>
              <a:defRPr/>
            </a:pPr>
            <a:r>
              <a:rPr lang="en-US" dirty="0" smtClean="0">
                <a:ea typeface="+mj-ea"/>
              </a:rPr>
              <a:t>Composite PS Assets KPI/Monitoring</a:t>
            </a:r>
            <a:endParaRPr lang="en-US" dirty="0">
              <a:ea typeface="+mj-ea"/>
            </a:endParaRPr>
          </a:p>
        </p:txBody>
      </p:sp>
      <p:sp>
        <p:nvSpPr>
          <p:cNvPr id="5121" name="Rectangle 3"/>
          <p:cNvSpPr>
            <a:spLocks noGrp="1" noChangeArrowheads="1"/>
          </p:cNvSpPr>
          <p:nvPr>
            <p:ph type="subTitle" idx="1"/>
          </p:nvPr>
        </p:nvSpPr>
        <p:spPr>
          <a:xfrm>
            <a:off x="4495800" y="3810000"/>
            <a:ext cx="3962400" cy="914400"/>
          </a:xfrm>
        </p:spPr>
        <p:txBody>
          <a:bodyPr rtlCol="0">
            <a:normAutofit/>
          </a:bodyPr>
          <a:lstStyle/>
          <a:p>
            <a:pPr fontAlgn="auto">
              <a:lnSpc>
                <a:spcPct val="90000"/>
              </a:lnSpc>
              <a:spcAft>
                <a:spcPts val="0"/>
              </a:spcAft>
              <a:buFont typeface="Wingdings" charset="0"/>
              <a:buNone/>
              <a:defRPr/>
            </a:pPr>
            <a:r>
              <a:rPr lang="en-US" dirty="0" smtClean="0">
                <a:ea typeface="+mn-ea"/>
              </a:rPr>
              <a:t>Overview</a:t>
            </a:r>
          </a:p>
          <a:p>
            <a:pPr fontAlgn="auto">
              <a:lnSpc>
                <a:spcPct val="90000"/>
              </a:lnSpc>
              <a:spcAft>
                <a:spcPts val="0"/>
              </a:spcAft>
              <a:buFont typeface="Wingdings" charset="0"/>
              <a:buNone/>
              <a:defRPr/>
            </a:pPr>
            <a:r>
              <a:rPr lang="en-US" dirty="0" smtClean="0"/>
              <a:t>Scott </a:t>
            </a:r>
            <a:r>
              <a:rPr lang="en-US" dirty="0" err="1" smtClean="0"/>
              <a:t>Neustein</a:t>
            </a:r>
            <a:endParaRPr lang="en-US" dirty="0">
              <a:ea typeface="+mn-ea"/>
            </a:endParaRPr>
          </a:p>
        </p:txBody>
      </p:sp>
      <p:sp>
        <p:nvSpPr>
          <p:cNvPr id="6147" name="Rectangle 4"/>
          <p:cNvSpPr>
            <a:spLocks noChangeAspect="1" noChangeArrowheads="1"/>
          </p:cNvSpPr>
          <p:nvPr/>
        </p:nvSpPr>
        <p:spPr bwMode="auto">
          <a:xfrm>
            <a:off x="4495800" y="2133600"/>
            <a:ext cx="396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solidFill>
                <a:srgbClr val="FFFFFF"/>
              </a:solidFill>
              <a:latin typeface="Arial" pitchFamily="34" charset="0"/>
            </a:endParaRPr>
          </a:p>
        </p:txBody>
      </p:sp>
    </p:spTree>
    <p:extLst>
      <p:ext uri="{BB962C8B-B14F-4D97-AF65-F5344CB8AC3E}">
        <p14:creationId xmlns:p14="http://schemas.microsoft.com/office/powerpoint/2010/main" val="31848582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Resource Usage – Count All</a:t>
            </a:r>
            <a:endParaRPr lang="en-US" dirty="0">
              <a:ea typeface="+mj-ea"/>
            </a:endParaRPr>
          </a:p>
        </p:txBody>
      </p:sp>
      <p:sp>
        <p:nvSpPr>
          <p:cNvPr id="33794" name="Rectangle 3"/>
          <p:cNvSpPr>
            <a:spLocks noGrp="1" noChangeArrowheads="1"/>
          </p:cNvSpPr>
          <p:nvPr>
            <p:ph idx="1"/>
          </p:nvPr>
        </p:nvSpPr>
        <p:spPr>
          <a:xfrm>
            <a:off x="457200" y="1219200"/>
            <a:ext cx="8229600" cy="4953000"/>
          </a:xfrm>
        </p:spPr>
        <p:txBody>
          <a:bodyPr>
            <a:normAutofit fontScale="77500" lnSpcReduction="20000"/>
          </a:bodyPr>
          <a:lstStyle/>
          <a:p>
            <a:r>
              <a:rPr lang="en-US" sz="2600" dirty="0"/>
              <a:t>Resource Count All - count all </a:t>
            </a:r>
            <a:r>
              <a:rPr lang="en-US" sz="2600" dirty="0" smtClean="0"/>
              <a:t>executed resources </a:t>
            </a:r>
            <a:r>
              <a:rPr lang="en-US" sz="2600" dirty="0"/>
              <a:t>over a period of </a:t>
            </a:r>
            <a:r>
              <a:rPr lang="en-US" sz="2600" dirty="0" smtClean="0"/>
              <a:t>time</a:t>
            </a:r>
          </a:p>
          <a:p>
            <a:pPr lvl="1" indent="-182563">
              <a:spcBef>
                <a:spcPts val="600"/>
              </a:spcBef>
            </a:pPr>
            <a:r>
              <a:rPr lang="en-US" sz="2100" b="1" dirty="0" smtClean="0"/>
              <a:t>vCountAll_1MON</a:t>
            </a:r>
            <a:r>
              <a:rPr lang="en-US" sz="2100" dirty="0" smtClean="0"/>
              <a:t> </a:t>
            </a:r>
            <a:r>
              <a:rPr lang="en-US" sz="2100" dirty="0"/>
              <a:t>– count all resources over a 1 month sliding window</a:t>
            </a:r>
          </a:p>
          <a:p>
            <a:pPr lvl="1" indent="-182563">
              <a:spcBef>
                <a:spcPts val="600"/>
              </a:spcBef>
            </a:pPr>
            <a:r>
              <a:rPr lang="en-US" sz="2100" b="1" dirty="0" smtClean="0"/>
              <a:t>vCountAll_1MON_Published</a:t>
            </a:r>
            <a:r>
              <a:rPr lang="en-US" sz="2100" dirty="0" smtClean="0"/>
              <a:t> </a:t>
            </a:r>
            <a:r>
              <a:rPr lang="en-US" sz="2100" dirty="0"/>
              <a:t>– count all published resources only over a 1 month sliding window</a:t>
            </a:r>
          </a:p>
          <a:p>
            <a:pPr lvl="1" indent="-182563">
              <a:spcBef>
                <a:spcPts val="600"/>
              </a:spcBef>
            </a:pPr>
            <a:r>
              <a:rPr lang="en-US" sz="2100" b="1" dirty="0" smtClean="0"/>
              <a:t>vCountAll_3MON</a:t>
            </a:r>
            <a:r>
              <a:rPr lang="en-US" sz="2100" dirty="0" smtClean="0"/>
              <a:t> </a:t>
            </a:r>
            <a:r>
              <a:rPr lang="en-US" sz="2100" dirty="0"/>
              <a:t>– count all resources over a 3 month sliding window</a:t>
            </a:r>
          </a:p>
          <a:p>
            <a:pPr lvl="1" indent="-182563">
              <a:spcBef>
                <a:spcPts val="600"/>
              </a:spcBef>
            </a:pPr>
            <a:r>
              <a:rPr lang="en-US" sz="2100" b="1" dirty="0" smtClean="0"/>
              <a:t>vCountAll_3MON_Published</a:t>
            </a:r>
            <a:r>
              <a:rPr lang="en-US" sz="2100" dirty="0" smtClean="0"/>
              <a:t> </a:t>
            </a:r>
            <a:r>
              <a:rPr lang="en-US" sz="2100" dirty="0"/>
              <a:t>– count all published resources only over a 3 month sliding window</a:t>
            </a:r>
          </a:p>
          <a:p>
            <a:pPr lvl="1" indent="-182563">
              <a:spcBef>
                <a:spcPts val="600"/>
              </a:spcBef>
            </a:pPr>
            <a:r>
              <a:rPr lang="en-US" sz="2100" b="1" dirty="0" smtClean="0"/>
              <a:t>vCountAll_6MON</a:t>
            </a:r>
            <a:r>
              <a:rPr lang="en-US" sz="2100" dirty="0" smtClean="0"/>
              <a:t> </a:t>
            </a:r>
            <a:r>
              <a:rPr lang="en-US" sz="2100" dirty="0"/>
              <a:t>– count all resources over a 6 month sliding window</a:t>
            </a:r>
          </a:p>
          <a:p>
            <a:pPr lvl="1" indent="-182563">
              <a:spcBef>
                <a:spcPts val="600"/>
              </a:spcBef>
            </a:pPr>
            <a:r>
              <a:rPr lang="en-US" sz="2100" b="1" dirty="0" smtClean="0"/>
              <a:t>vCountAll_6MON_Published</a:t>
            </a:r>
            <a:r>
              <a:rPr lang="en-US" sz="2100" dirty="0" smtClean="0"/>
              <a:t> </a:t>
            </a:r>
            <a:r>
              <a:rPr lang="en-US" sz="2100" dirty="0"/>
              <a:t>– count all published resources only over a 6 month sliding window</a:t>
            </a:r>
          </a:p>
          <a:p>
            <a:pPr lvl="1" indent="-182563">
              <a:spcBef>
                <a:spcPts val="600"/>
              </a:spcBef>
            </a:pPr>
            <a:r>
              <a:rPr lang="en-US" sz="2100" b="1" dirty="0" smtClean="0"/>
              <a:t>vCountAll_1YR</a:t>
            </a:r>
            <a:r>
              <a:rPr lang="en-US" sz="2100" dirty="0" smtClean="0"/>
              <a:t> </a:t>
            </a:r>
            <a:r>
              <a:rPr lang="en-US" sz="2100" dirty="0"/>
              <a:t>– count all resources over a 1 year sliding window</a:t>
            </a:r>
          </a:p>
          <a:p>
            <a:pPr lvl="1" indent="-182563">
              <a:spcBef>
                <a:spcPts val="600"/>
              </a:spcBef>
            </a:pPr>
            <a:r>
              <a:rPr lang="en-US" sz="2100" b="1" dirty="0" smtClean="0"/>
              <a:t>vCountAll_1YR_Published</a:t>
            </a:r>
            <a:r>
              <a:rPr lang="en-US" sz="2100" dirty="0" smtClean="0"/>
              <a:t> </a:t>
            </a:r>
            <a:r>
              <a:rPr lang="en-US" sz="2100" dirty="0"/>
              <a:t>– count all published resources only over a 1 year sliding </a:t>
            </a:r>
            <a:r>
              <a:rPr lang="en-US" sz="2100" dirty="0" smtClean="0"/>
              <a:t>window</a:t>
            </a:r>
          </a:p>
          <a:p>
            <a:pPr lvl="1" indent="-182563">
              <a:spcBef>
                <a:spcPts val="600"/>
              </a:spcBef>
            </a:pPr>
            <a:r>
              <a:rPr lang="en-US" sz="2100" b="1" dirty="0" err="1" smtClean="0"/>
              <a:t>getCountAllByDateRange</a:t>
            </a:r>
            <a:r>
              <a:rPr lang="en-US" sz="2100" dirty="0" smtClean="0"/>
              <a:t>(</a:t>
            </a:r>
            <a:r>
              <a:rPr lang="en-US" sz="2100" dirty="0" err="1" smtClean="0"/>
              <a:t>fromDate</a:t>
            </a:r>
            <a:r>
              <a:rPr lang="en-US" sz="2100" dirty="0"/>
              <a:t>, </a:t>
            </a:r>
            <a:r>
              <a:rPr lang="en-US" sz="2100" dirty="0" err="1"/>
              <a:t>toDate</a:t>
            </a:r>
            <a:r>
              <a:rPr lang="en-US" sz="2100" dirty="0"/>
              <a:t>, </a:t>
            </a:r>
            <a:r>
              <a:rPr lang="en-US" sz="2100" dirty="0" err="1"/>
              <a:t>nameFilter</a:t>
            </a:r>
            <a:r>
              <a:rPr lang="en-US" sz="2100" dirty="0"/>
              <a:t>, </a:t>
            </a:r>
            <a:r>
              <a:rPr lang="en-US" sz="2100" dirty="0" err="1"/>
              <a:t>excludeNameFilter</a:t>
            </a:r>
            <a:r>
              <a:rPr lang="en-US" sz="2100" dirty="0" smtClean="0"/>
              <a:t>) </a:t>
            </a:r>
          </a:p>
          <a:p>
            <a:pPr lvl="2" indent="-182563">
              <a:spcBef>
                <a:spcPts val="600"/>
              </a:spcBef>
            </a:pPr>
            <a:r>
              <a:rPr lang="en-US" sz="1900" dirty="0" smtClean="0"/>
              <a:t>This procedure provides the basis for the above views.  This </a:t>
            </a:r>
            <a:r>
              <a:rPr lang="en-US" sz="1900" dirty="0"/>
              <a:t>procedure is used to group and count the resources by name </a:t>
            </a:r>
            <a:r>
              <a:rPr lang="en-US" sz="1900" dirty="0" err="1"/>
              <a:t>desc</a:t>
            </a:r>
            <a:r>
              <a:rPr lang="en-US" sz="1900" dirty="0"/>
              <a:t> and count </a:t>
            </a:r>
            <a:r>
              <a:rPr lang="en-US" sz="1900" dirty="0" err="1" smtClean="0"/>
              <a:t>desc</a:t>
            </a:r>
            <a:r>
              <a:rPr lang="en-US" sz="1900" dirty="0" smtClean="0"/>
              <a:t>. This </a:t>
            </a:r>
            <a:r>
              <a:rPr lang="en-US" sz="1900" dirty="0"/>
              <a:t>shows a count across a time period for all resources.  Since the ordering is </a:t>
            </a:r>
            <a:r>
              <a:rPr lang="en-US" sz="1900" dirty="0" smtClean="0"/>
              <a:t>by count </a:t>
            </a:r>
            <a:r>
              <a:rPr lang="en-US" sz="1900" dirty="0"/>
              <a:t>and then resource name it is easy to see the highest usage of a resource.</a:t>
            </a:r>
            <a:endParaRPr lang="en-US" dirty="0"/>
          </a:p>
        </p:txBody>
      </p:sp>
    </p:spTree>
    <p:extLst>
      <p:ext uri="{BB962C8B-B14F-4D97-AF65-F5344CB8AC3E}">
        <p14:creationId xmlns:p14="http://schemas.microsoft.com/office/powerpoint/2010/main" val="3434135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Resource Usage – Count All Users</a:t>
            </a:r>
            <a:endParaRPr lang="en-US" dirty="0">
              <a:ea typeface="+mj-ea"/>
            </a:endParaRPr>
          </a:p>
        </p:txBody>
      </p:sp>
      <p:sp>
        <p:nvSpPr>
          <p:cNvPr id="33794" name="Rectangle 3"/>
          <p:cNvSpPr>
            <a:spLocks noGrp="1" noChangeArrowheads="1"/>
          </p:cNvSpPr>
          <p:nvPr>
            <p:ph idx="1"/>
          </p:nvPr>
        </p:nvSpPr>
        <p:spPr>
          <a:xfrm>
            <a:off x="457200" y="1219200"/>
            <a:ext cx="8229600" cy="5029200"/>
          </a:xfrm>
        </p:spPr>
        <p:txBody>
          <a:bodyPr>
            <a:normAutofit fontScale="92500" lnSpcReduction="20000"/>
          </a:bodyPr>
          <a:lstStyle/>
          <a:p>
            <a:r>
              <a:rPr lang="en-US" sz="2200" dirty="0"/>
              <a:t>Resource Count </a:t>
            </a:r>
            <a:r>
              <a:rPr lang="en-US" sz="2200" dirty="0" smtClean="0"/>
              <a:t>All Users </a:t>
            </a:r>
            <a:r>
              <a:rPr lang="en-US" sz="2200" dirty="0"/>
              <a:t>- count all </a:t>
            </a:r>
            <a:r>
              <a:rPr lang="en-US" sz="2200" dirty="0" smtClean="0"/>
              <a:t>executed resources over </a:t>
            </a:r>
            <a:r>
              <a:rPr lang="en-US" sz="2200" dirty="0"/>
              <a:t>a period of </a:t>
            </a:r>
            <a:r>
              <a:rPr lang="en-US" sz="2200" dirty="0" smtClean="0"/>
              <a:t>time grouped by executing user</a:t>
            </a:r>
          </a:p>
          <a:p>
            <a:pPr lvl="1" indent="-182563">
              <a:spcBef>
                <a:spcPts val="600"/>
              </a:spcBef>
            </a:pPr>
            <a:r>
              <a:rPr lang="en-US" sz="1700" b="1" dirty="0" smtClean="0"/>
              <a:t>vCountAllUsers_1MON</a:t>
            </a:r>
            <a:r>
              <a:rPr lang="en-US" sz="1700" dirty="0" smtClean="0"/>
              <a:t> </a:t>
            </a:r>
            <a:r>
              <a:rPr lang="en-US" sz="1700" dirty="0"/>
              <a:t>– count all resources over a 1 month sliding window</a:t>
            </a:r>
          </a:p>
          <a:p>
            <a:pPr lvl="1" indent="-182563">
              <a:spcBef>
                <a:spcPts val="600"/>
              </a:spcBef>
            </a:pPr>
            <a:r>
              <a:rPr lang="en-US" sz="1700" b="1" dirty="0" smtClean="0"/>
              <a:t>vCountAllUsers_1MON_Published</a:t>
            </a:r>
            <a:r>
              <a:rPr lang="en-US" sz="1700" dirty="0" smtClean="0"/>
              <a:t> </a:t>
            </a:r>
            <a:r>
              <a:rPr lang="en-US" sz="1700" dirty="0"/>
              <a:t>– count all published resources only over a 1 month sliding window</a:t>
            </a:r>
          </a:p>
          <a:p>
            <a:pPr lvl="1" indent="-182563">
              <a:spcBef>
                <a:spcPts val="600"/>
              </a:spcBef>
            </a:pPr>
            <a:r>
              <a:rPr lang="en-US" sz="1700" b="1" dirty="0" smtClean="0"/>
              <a:t>vCountAllUsers_3MON</a:t>
            </a:r>
            <a:r>
              <a:rPr lang="en-US" sz="1700" dirty="0" smtClean="0"/>
              <a:t> </a:t>
            </a:r>
            <a:r>
              <a:rPr lang="en-US" sz="1700" dirty="0"/>
              <a:t>– count all resources over a 3 month sliding window</a:t>
            </a:r>
          </a:p>
          <a:p>
            <a:pPr lvl="1" indent="-182563">
              <a:spcBef>
                <a:spcPts val="600"/>
              </a:spcBef>
            </a:pPr>
            <a:r>
              <a:rPr lang="en-US" sz="1700" b="1" dirty="0" smtClean="0"/>
              <a:t>vCountAllUsers_3MON_Published</a:t>
            </a:r>
            <a:r>
              <a:rPr lang="en-US" sz="1700" dirty="0" smtClean="0"/>
              <a:t> </a:t>
            </a:r>
            <a:r>
              <a:rPr lang="en-US" sz="1700" dirty="0"/>
              <a:t>– count all published resources only over a 3 month sliding window</a:t>
            </a:r>
          </a:p>
          <a:p>
            <a:pPr lvl="1" indent="-182563">
              <a:spcBef>
                <a:spcPts val="600"/>
              </a:spcBef>
            </a:pPr>
            <a:r>
              <a:rPr lang="en-US" sz="1700" b="1" dirty="0" smtClean="0"/>
              <a:t>vCountAllUsers_6MON</a:t>
            </a:r>
            <a:r>
              <a:rPr lang="en-US" sz="1700" dirty="0" smtClean="0"/>
              <a:t> </a:t>
            </a:r>
            <a:r>
              <a:rPr lang="en-US" sz="1700" dirty="0"/>
              <a:t>– count all resources over a 6 month sliding window</a:t>
            </a:r>
          </a:p>
          <a:p>
            <a:pPr lvl="1" indent="-182563">
              <a:spcBef>
                <a:spcPts val="600"/>
              </a:spcBef>
            </a:pPr>
            <a:r>
              <a:rPr lang="en-US" sz="1700" b="1" dirty="0" smtClean="0"/>
              <a:t>vCountAllUsers_6MON_Published</a:t>
            </a:r>
            <a:r>
              <a:rPr lang="en-US" sz="1700" dirty="0" smtClean="0"/>
              <a:t> </a:t>
            </a:r>
            <a:r>
              <a:rPr lang="en-US" sz="1700" dirty="0"/>
              <a:t>– count all published resources only over a 6 month sliding window</a:t>
            </a:r>
          </a:p>
          <a:p>
            <a:pPr lvl="1" indent="-182563">
              <a:spcBef>
                <a:spcPts val="600"/>
              </a:spcBef>
            </a:pPr>
            <a:r>
              <a:rPr lang="en-US" sz="1700" b="1" dirty="0" smtClean="0"/>
              <a:t>vCountAllUsers_1YR</a:t>
            </a:r>
            <a:r>
              <a:rPr lang="en-US" sz="1700" dirty="0" smtClean="0"/>
              <a:t> </a:t>
            </a:r>
            <a:r>
              <a:rPr lang="en-US" sz="1700" dirty="0"/>
              <a:t>– count all resources over a 1 year sliding window</a:t>
            </a:r>
          </a:p>
          <a:p>
            <a:pPr lvl="1" indent="-182563">
              <a:spcBef>
                <a:spcPts val="600"/>
              </a:spcBef>
            </a:pPr>
            <a:r>
              <a:rPr lang="en-US" sz="1700" b="1" dirty="0" smtClean="0"/>
              <a:t>vCountAllUsers_1YR_Published</a:t>
            </a:r>
            <a:r>
              <a:rPr lang="en-US" sz="1700" dirty="0" smtClean="0"/>
              <a:t> </a:t>
            </a:r>
            <a:r>
              <a:rPr lang="en-US" sz="1700" dirty="0"/>
              <a:t>– count all published resources only over a 1 year sliding window</a:t>
            </a:r>
          </a:p>
          <a:p>
            <a:pPr lvl="1" indent="-182563">
              <a:spcBef>
                <a:spcPts val="600"/>
              </a:spcBef>
            </a:pPr>
            <a:r>
              <a:rPr lang="en-US" sz="1700" b="1" dirty="0" err="1" smtClean="0"/>
              <a:t>getCountAllUsersByDateRange</a:t>
            </a:r>
            <a:r>
              <a:rPr lang="en-US" sz="1700" dirty="0" smtClean="0"/>
              <a:t>(</a:t>
            </a:r>
            <a:r>
              <a:rPr lang="en-US" sz="1700" dirty="0" err="1" smtClean="0"/>
              <a:t>fromDate</a:t>
            </a:r>
            <a:r>
              <a:rPr lang="en-US" sz="1700" dirty="0"/>
              <a:t>, </a:t>
            </a:r>
            <a:r>
              <a:rPr lang="en-US" sz="1700" dirty="0" err="1"/>
              <a:t>toDate</a:t>
            </a:r>
            <a:r>
              <a:rPr lang="en-US" sz="1700" dirty="0"/>
              <a:t>, </a:t>
            </a:r>
            <a:r>
              <a:rPr lang="en-US" sz="1700" dirty="0" err="1"/>
              <a:t>nameFilter</a:t>
            </a:r>
            <a:r>
              <a:rPr lang="en-US" sz="1700" dirty="0"/>
              <a:t>, </a:t>
            </a:r>
            <a:r>
              <a:rPr lang="en-US" sz="1700" dirty="0" err="1"/>
              <a:t>excludeNameFilter</a:t>
            </a:r>
            <a:r>
              <a:rPr lang="en-US" sz="1700" dirty="0" smtClean="0"/>
              <a:t>) </a:t>
            </a:r>
          </a:p>
          <a:p>
            <a:pPr lvl="2" indent="-182563">
              <a:spcBef>
                <a:spcPts val="600"/>
              </a:spcBef>
            </a:pPr>
            <a:r>
              <a:rPr lang="en-US" sz="1700" dirty="0" smtClean="0"/>
              <a:t>This procedure provides the basis for the above views</a:t>
            </a:r>
            <a:r>
              <a:rPr lang="en-US" sz="1700" dirty="0"/>
              <a:t>. This procedure is used to group and count the user id, resources name, type and </a:t>
            </a:r>
            <a:r>
              <a:rPr lang="en-US" sz="1700" dirty="0" smtClean="0"/>
              <a:t>domain.  This </a:t>
            </a:r>
            <a:r>
              <a:rPr lang="en-US" sz="1700" dirty="0"/>
              <a:t>shows a count across a time period for all users and resources.  Since the ordering is </a:t>
            </a:r>
            <a:r>
              <a:rPr lang="en-US" sz="1700" dirty="0" smtClean="0"/>
              <a:t>by count </a:t>
            </a:r>
            <a:r>
              <a:rPr lang="en-US" sz="1700" dirty="0"/>
              <a:t>and then user id it is easy to see the highest usage of a resource for a given user</a:t>
            </a:r>
            <a:r>
              <a:rPr lang="en-US" sz="1700" dirty="0" smtClean="0"/>
              <a:t>.</a:t>
            </a:r>
            <a:endParaRPr lang="en-US" sz="1700" dirty="0"/>
          </a:p>
        </p:txBody>
      </p:sp>
    </p:spTree>
    <p:extLst>
      <p:ext uri="{BB962C8B-B14F-4D97-AF65-F5344CB8AC3E}">
        <p14:creationId xmlns:p14="http://schemas.microsoft.com/office/powerpoint/2010/main" val="41322858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Resource Usage – Count By Date</a:t>
            </a:r>
            <a:endParaRPr lang="en-US" dirty="0">
              <a:ea typeface="+mj-ea"/>
            </a:endParaRPr>
          </a:p>
        </p:txBody>
      </p:sp>
      <p:sp>
        <p:nvSpPr>
          <p:cNvPr id="33794" name="Rectangle 3"/>
          <p:cNvSpPr>
            <a:spLocks noGrp="1" noChangeArrowheads="1"/>
          </p:cNvSpPr>
          <p:nvPr>
            <p:ph idx="1"/>
          </p:nvPr>
        </p:nvSpPr>
        <p:spPr>
          <a:xfrm>
            <a:off x="457200" y="1219200"/>
            <a:ext cx="8382000" cy="4724400"/>
          </a:xfrm>
        </p:spPr>
        <p:txBody>
          <a:bodyPr>
            <a:normAutofit fontScale="92500" lnSpcReduction="20000"/>
          </a:bodyPr>
          <a:lstStyle/>
          <a:p>
            <a:r>
              <a:rPr lang="en-US" sz="2200" dirty="0"/>
              <a:t>Resource Count </a:t>
            </a:r>
            <a:r>
              <a:rPr lang="en-US" sz="2200" dirty="0" smtClean="0"/>
              <a:t>By Date - </a:t>
            </a:r>
            <a:r>
              <a:rPr lang="en-US" sz="2200" dirty="0"/>
              <a:t>count all resources </a:t>
            </a:r>
            <a:r>
              <a:rPr lang="en-US" sz="2200" dirty="0" smtClean="0"/>
              <a:t>for a user over </a:t>
            </a:r>
            <a:r>
              <a:rPr lang="en-US" sz="2200" dirty="0"/>
              <a:t>a period of </a:t>
            </a:r>
            <a:r>
              <a:rPr lang="en-US" sz="2200" dirty="0" smtClean="0"/>
              <a:t>time grouped by execution date</a:t>
            </a:r>
          </a:p>
          <a:p>
            <a:pPr lvl="1" indent="-182563">
              <a:spcBef>
                <a:spcPts val="600"/>
              </a:spcBef>
            </a:pPr>
            <a:r>
              <a:rPr lang="en-US" sz="1700" b="1" dirty="0" smtClean="0"/>
              <a:t>vCountDate_1MON</a:t>
            </a:r>
            <a:r>
              <a:rPr lang="en-US" sz="1700" dirty="0" smtClean="0"/>
              <a:t> </a:t>
            </a:r>
            <a:r>
              <a:rPr lang="en-US" sz="1700" dirty="0"/>
              <a:t>– count all resources over a 1 month sliding window</a:t>
            </a:r>
          </a:p>
          <a:p>
            <a:pPr lvl="1" indent="-182563">
              <a:spcBef>
                <a:spcPts val="600"/>
              </a:spcBef>
            </a:pPr>
            <a:r>
              <a:rPr lang="en-US" sz="1700" b="1" dirty="0" smtClean="0"/>
              <a:t>vCountDate_1MON_Published</a:t>
            </a:r>
            <a:r>
              <a:rPr lang="en-US" sz="1700" dirty="0" smtClean="0"/>
              <a:t> </a:t>
            </a:r>
            <a:r>
              <a:rPr lang="en-US" sz="1700" dirty="0"/>
              <a:t>– count all published resources only over a 1 month sliding window</a:t>
            </a:r>
          </a:p>
          <a:p>
            <a:pPr lvl="1" indent="-182563">
              <a:spcBef>
                <a:spcPts val="600"/>
              </a:spcBef>
            </a:pPr>
            <a:r>
              <a:rPr lang="en-US" sz="1700" b="1" dirty="0" smtClean="0"/>
              <a:t>vCountDate_3MON</a:t>
            </a:r>
            <a:r>
              <a:rPr lang="en-US" sz="1700" dirty="0" smtClean="0"/>
              <a:t> </a:t>
            </a:r>
            <a:r>
              <a:rPr lang="en-US" sz="1700" dirty="0"/>
              <a:t>– count all resources over a 3 month sliding window</a:t>
            </a:r>
          </a:p>
          <a:p>
            <a:pPr lvl="1" indent="-182563">
              <a:spcBef>
                <a:spcPts val="600"/>
              </a:spcBef>
            </a:pPr>
            <a:r>
              <a:rPr lang="en-US" sz="1700" b="1" dirty="0" smtClean="0"/>
              <a:t>vCountDate_3MON_Published</a:t>
            </a:r>
            <a:r>
              <a:rPr lang="en-US" sz="1700" dirty="0" smtClean="0"/>
              <a:t> </a:t>
            </a:r>
            <a:r>
              <a:rPr lang="en-US" sz="1700" dirty="0"/>
              <a:t>– count all published resources only over a 3 month sliding window</a:t>
            </a:r>
          </a:p>
          <a:p>
            <a:pPr lvl="1" indent="-182563">
              <a:spcBef>
                <a:spcPts val="600"/>
              </a:spcBef>
            </a:pPr>
            <a:r>
              <a:rPr lang="en-US" sz="1700" b="1" dirty="0" smtClean="0"/>
              <a:t>vCountDate_6MON</a:t>
            </a:r>
            <a:r>
              <a:rPr lang="en-US" sz="1700" dirty="0" smtClean="0"/>
              <a:t> </a:t>
            </a:r>
            <a:r>
              <a:rPr lang="en-US" sz="1700" dirty="0"/>
              <a:t>– count all resources over a 6 month sliding window</a:t>
            </a:r>
          </a:p>
          <a:p>
            <a:pPr lvl="1" indent="-182563">
              <a:spcBef>
                <a:spcPts val="600"/>
              </a:spcBef>
            </a:pPr>
            <a:r>
              <a:rPr lang="en-US" sz="1700" b="1" dirty="0" smtClean="0"/>
              <a:t>vCountDate_6MON_Published</a:t>
            </a:r>
            <a:r>
              <a:rPr lang="en-US" sz="1700" dirty="0" smtClean="0"/>
              <a:t> </a:t>
            </a:r>
            <a:r>
              <a:rPr lang="en-US" sz="1700" dirty="0"/>
              <a:t>– count all published resources only over a 6 month sliding window</a:t>
            </a:r>
          </a:p>
          <a:p>
            <a:pPr lvl="1" indent="-182563">
              <a:spcBef>
                <a:spcPts val="600"/>
              </a:spcBef>
            </a:pPr>
            <a:r>
              <a:rPr lang="en-US" sz="1700" b="1" dirty="0" smtClean="0"/>
              <a:t>vCountDate_1YR</a:t>
            </a:r>
            <a:r>
              <a:rPr lang="en-US" sz="1700" dirty="0" smtClean="0"/>
              <a:t> </a:t>
            </a:r>
            <a:r>
              <a:rPr lang="en-US" sz="1700" dirty="0"/>
              <a:t>– count all resources over a 1 year sliding window</a:t>
            </a:r>
          </a:p>
          <a:p>
            <a:pPr lvl="1" indent="-182563">
              <a:spcBef>
                <a:spcPts val="600"/>
              </a:spcBef>
            </a:pPr>
            <a:r>
              <a:rPr lang="en-US" sz="1700" b="1" dirty="0" smtClean="0"/>
              <a:t>vCountDate_1YR_Published</a:t>
            </a:r>
            <a:r>
              <a:rPr lang="en-US" sz="1700" dirty="0" smtClean="0"/>
              <a:t> </a:t>
            </a:r>
            <a:r>
              <a:rPr lang="en-US" sz="1700" dirty="0"/>
              <a:t>– count all published resources only over a 1 year sliding window</a:t>
            </a:r>
          </a:p>
          <a:p>
            <a:pPr lvl="1" indent="-182563">
              <a:spcBef>
                <a:spcPts val="600"/>
              </a:spcBef>
            </a:pPr>
            <a:r>
              <a:rPr lang="en-US" sz="1700" b="1" dirty="0" err="1" smtClean="0"/>
              <a:t>getCountDateByDateRange</a:t>
            </a:r>
            <a:r>
              <a:rPr lang="en-US" sz="1700" dirty="0" smtClean="0"/>
              <a:t>(</a:t>
            </a:r>
            <a:r>
              <a:rPr lang="en-US" sz="1700" dirty="0" err="1" smtClean="0"/>
              <a:t>fromDate</a:t>
            </a:r>
            <a:r>
              <a:rPr lang="en-US" sz="1700" dirty="0"/>
              <a:t>, </a:t>
            </a:r>
            <a:r>
              <a:rPr lang="en-US" sz="1700" dirty="0" err="1"/>
              <a:t>toDate</a:t>
            </a:r>
            <a:r>
              <a:rPr lang="en-US" sz="1700" dirty="0"/>
              <a:t>, </a:t>
            </a:r>
            <a:r>
              <a:rPr lang="en-US" sz="1700" dirty="0" err="1"/>
              <a:t>nameFilter</a:t>
            </a:r>
            <a:r>
              <a:rPr lang="en-US" sz="1700" dirty="0"/>
              <a:t>, </a:t>
            </a:r>
            <a:r>
              <a:rPr lang="en-US" sz="1700" dirty="0" err="1"/>
              <a:t>excludeNameFilter</a:t>
            </a:r>
            <a:r>
              <a:rPr lang="en-US" sz="1700" dirty="0" smtClean="0"/>
              <a:t>)</a:t>
            </a:r>
          </a:p>
          <a:p>
            <a:pPr lvl="2" indent="-182563">
              <a:spcBef>
                <a:spcPts val="600"/>
              </a:spcBef>
            </a:pPr>
            <a:r>
              <a:rPr lang="en-US" sz="1700" dirty="0" smtClean="0"/>
              <a:t>This procedure provides the basis for the above views</a:t>
            </a:r>
            <a:r>
              <a:rPr lang="en-US" sz="1700" dirty="0"/>
              <a:t>. This procedure is used to group and count the resources by date </a:t>
            </a:r>
            <a:r>
              <a:rPr lang="en-US" sz="1700" dirty="0" err="1"/>
              <a:t>desc</a:t>
            </a:r>
            <a:r>
              <a:rPr lang="en-US" sz="1700" dirty="0"/>
              <a:t>, name </a:t>
            </a:r>
            <a:r>
              <a:rPr lang="en-US" sz="1700" dirty="0" err="1"/>
              <a:t>desc</a:t>
            </a:r>
            <a:r>
              <a:rPr lang="en-US" sz="1700" dirty="0"/>
              <a:t> and count </a:t>
            </a:r>
            <a:r>
              <a:rPr lang="en-US" sz="1700" dirty="0" err="1" smtClean="0"/>
              <a:t>desc</a:t>
            </a:r>
            <a:r>
              <a:rPr lang="en-US" sz="1700" dirty="0" smtClean="0"/>
              <a:t>.  This </a:t>
            </a:r>
            <a:r>
              <a:rPr lang="en-US" sz="1700" dirty="0"/>
              <a:t>shows the detail resources across </a:t>
            </a:r>
            <a:r>
              <a:rPr lang="en-US" sz="1700" dirty="0" smtClean="0"/>
              <a:t>dates.</a:t>
            </a:r>
            <a:endParaRPr lang="en-US" sz="1700" dirty="0"/>
          </a:p>
        </p:txBody>
      </p:sp>
    </p:spTree>
    <p:extLst>
      <p:ext uri="{BB962C8B-B14F-4D97-AF65-F5344CB8AC3E}">
        <p14:creationId xmlns:p14="http://schemas.microsoft.com/office/powerpoint/2010/main" val="12768327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Resource Usage – Not Used</a:t>
            </a:r>
            <a:endParaRPr lang="en-US" dirty="0">
              <a:ea typeface="+mj-ea"/>
            </a:endParaRPr>
          </a:p>
        </p:txBody>
      </p:sp>
      <p:sp>
        <p:nvSpPr>
          <p:cNvPr id="33794" name="Rectangle 3"/>
          <p:cNvSpPr>
            <a:spLocks noGrp="1" noChangeArrowheads="1"/>
          </p:cNvSpPr>
          <p:nvPr>
            <p:ph idx="1"/>
          </p:nvPr>
        </p:nvSpPr>
        <p:spPr/>
        <p:txBody>
          <a:bodyPr>
            <a:normAutofit/>
          </a:bodyPr>
          <a:lstStyle/>
          <a:p>
            <a:r>
              <a:rPr lang="en-US" sz="2400" dirty="0" smtClean="0"/>
              <a:t>Not Used – determine what published resources are not being used.</a:t>
            </a:r>
          </a:p>
          <a:p>
            <a:pPr lvl="1" indent="-182563">
              <a:spcBef>
                <a:spcPts val="600"/>
              </a:spcBef>
            </a:pPr>
            <a:r>
              <a:rPr lang="en-US" sz="1600" b="1" dirty="0" smtClean="0"/>
              <a:t>vResourcesNotUsed_1YR_Published </a:t>
            </a:r>
            <a:r>
              <a:rPr lang="en-US" sz="1600" dirty="0"/>
              <a:t>– count all published </a:t>
            </a:r>
            <a:r>
              <a:rPr lang="en-US" sz="1600" dirty="0" smtClean="0"/>
              <a:t>resources that have not been accessed over </a:t>
            </a:r>
            <a:r>
              <a:rPr lang="en-US" sz="1600" dirty="0"/>
              <a:t>a 1 year sliding </a:t>
            </a:r>
            <a:r>
              <a:rPr lang="en-US" sz="1600" dirty="0" smtClean="0"/>
              <a:t>window</a:t>
            </a:r>
          </a:p>
          <a:p>
            <a:pPr lvl="1" indent="-182563">
              <a:spcBef>
                <a:spcPts val="600"/>
              </a:spcBef>
            </a:pPr>
            <a:r>
              <a:rPr lang="en-US" sz="1600" b="1" dirty="0" err="1" smtClean="0"/>
              <a:t>getResourcesNotUsedByDateRange</a:t>
            </a:r>
            <a:r>
              <a:rPr lang="en-US" sz="1600" dirty="0" smtClean="0"/>
              <a:t>(</a:t>
            </a:r>
            <a:r>
              <a:rPr lang="en-US" sz="1600" dirty="0" err="1" smtClean="0"/>
              <a:t>fromDate</a:t>
            </a:r>
            <a:r>
              <a:rPr lang="en-US" sz="1600" dirty="0"/>
              <a:t>, </a:t>
            </a:r>
            <a:r>
              <a:rPr lang="en-US" sz="1600" dirty="0" err="1"/>
              <a:t>toDate</a:t>
            </a:r>
            <a:r>
              <a:rPr lang="en-US" sz="1600" dirty="0"/>
              <a:t>, </a:t>
            </a:r>
            <a:r>
              <a:rPr lang="en-US" sz="1600" dirty="0" err="1"/>
              <a:t>nameFilter</a:t>
            </a:r>
            <a:r>
              <a:rPr lang="en-US" sz="1600" dirty="0"/>
              <a:t>, </a:t>
            </a:r>
            <a:r>
              <a:rPr lang="en-US" sz="1600" dirty="0" err="1"/>
              <a:t>excludeNameFilter</a:t>
            </a:r>
            <a:r>
              <a:rPr lang="en-US" sz="1600" dirty="0" smtClean="0"/>
              <a:t>) </a:t>
            </a:r>
          </a:p>
          <a:p>
            <a:pPr lvl="2" indent="-182563">
              <a:spcBef>
                <a:spcPts val="600"/>
              </a:spcBef>
            </a:pPr>
            <a:r>
              <a:rPr lang="en-US" dirty="0"/>
              <a:t>This procedure is used determine what published resources are not being used.  It collects all of the published </a:t>
            </a:r>
            <a:r>
              <a:rPr lang="en-US" dirty="0" smtClean="0"/>
              <a:t>resources and </a:t>
            </a:r>
            <a:r>
              <a:rPr lang="en-US" dirty="0"/>
              <a:t>compares that list to resources found in the log.  The list of </a:t>
            </a:r>
            <a:r>
              <a:rPr lang="en-US" dirty="0" smtClean="0"/>
              <a:t>resources </a:t>
            </a:r>
            <a:r>
              <a:rPr lang="en-US" dirty="0"/>
              <a:t>that are not found in the log are also assumed to be "Not Used</a:t>
            </a:r>
            <a:r>
              <a:rPr lang="en-US" dirty="0" smtClean="0"/>
              <a:t>".</a:t>
            </a:r>
            <a:endParaRPr lang="en-US" dirty="0"/>
          </a:p>
        </p:txBody>
      </p:sp>
    </p:spTree>
    <p:extLst>
      <p:ext uri="{BB962C8B-B14F-4D97-AF65-F5344CB8AC3E}">
        <p14:creationId xmlns:p14="http://schemas.microsoft.com/office/powerpoint/2010/main" val="13812086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Resource Usage – Data Count</a:t>
            </a:r>
            <a:endParaRPr lang="en-US" dirty="0">
              <a:ea typeface="+mj-ea"/>
            </a:endParaRPr>
          </a:p>
        </p:txBody>
      </p:sp>
      <p:sp>
        <p:nvSpPr>
          <p:cNvPr id="33794" name="Rectangle 3"/>
          <p:cNvSpPr>
            <a:spLocks noGrp="1" noChangeArrowheads="1"/>
          </p:cNvSpPr>
          <p:nvPr>
            <p:ph idx="1"/>
          </p:nvPr>
        </p:nvSpPr>
        <p:spPr/>
        <p:txBody>
          <a:bodyPr>
            <a:normAutofit/>
          </a:bodyPr>
          <a:lstStyle/>
          <a:p>
            <a:r>
              <a:rPr lang="en-US" dirty="0"/>
              <a:t>Resource </a:t>
            </a:r>
            <a:r>
              <a:rPr lang="en-US" dirty="0" smtClean="0"/>
              <a:t>Data Count – get the row count of the top N used resources</a:t>
            </a:r>
          </a:p>
          <a:p>
            <a:pPr lvl="1" indent="-182563"/>
            <a:r>
              <a:rPr lang="en-US" sz="1600" b="1" dirty="0" err="1" smtClean="0"/>
              <a:t>getDataCount</a:t>
            </a:r>
            <a:r>
              <a:rPr lang="en-US" sz="1600" dirty="0" smtClean="0"/>
              <a:t>(</a:t>
            </a:r>
            <a:r>
              <a:rPr lang="en-US" sz="1600" dirty="0" err="1" smtClean="0"/>
              <a:t>topN</a:t>
            </a:r>
            <a:r>
              <a:rPr lang="en-US" sz="1600" dirty="0"/>
              <a:t>, </a:t>
            </a:r>
            <a:r>
              <a:rPr lang="en-US" sz="1600" dirty="0" err="1"/>
              <a:t>fromDate</a:t>
            </a:r>
            <a:r>
              <a:rPr lang="en-US" sz="1600" dirty="0"/>
              <a:t>, </a:t>
            </a:r>
            <a:r>
              <a:rPr lang="en-US" sz="1600" dirty="0" err="1"/>
              <a:t>toDate</a:t>
            </a:r>
            <a:r>
              <a:rPr lang="en-US" sz="1600" dirty="0"/>
              <a:t>, </a:t>
            </a:r>
            <a:r>
              <a:rPr lang="en-US" sz="1600" dirty="0" err="1"/>
              <a:t>nameFilter</a:t>
            </a:r>
            <a:r>
              <a:rPr lang="en-US" sz="1600" dirty="0"/>
              <a:t>, </a:t>
            </a:r>
            <a:r>
              <a:rPr lang="en-US" sz="1600" dirty="0" err="1"/>
              <a:t>excludeNameFilter</a:t>
            </a:r>
            <a:r>
              <a:rPr lang="en-US" sz="1600" dirty="0" smtClean="0"/>
              <a:t>)</a:t>
            </a:r>
          </a:p>
          <a:p>
            <a:pPr lvl="2" indent="-182563"/>
            <a:r>
              <a:rPr lang="en-US" dirty="0"/>
              <a:t>This view is used to get the row count for the </a:t>
            </a:r>
            <a:r>
              <a:rPr lang="en-US" dirty="0" err="1"/>
              <a:t>topN</a:t>
            </a:r>
            <a:r>
              <a:rPr lang="en-US" dirty="0"/>
              <a:t> used resources as specified by the name filter, date range and exclude filters </a:t>
            </a:r>
            <a:r>
              <a:rPr lang="en-US" dirty="0" smtClean="0"/>
              <a:t>that are </a:t>
            </a:r>
            <a:r>
              <a:rPr lang="en-US" dirty="0"/>
              <a:t>passed into </a:t>
            </a:r>
            <a:r>
              <a:rPr lang="en-US" dirty="0" err="1" smtClean="0"/>
              <a:t>getvCountAllByDateRange</a:t>
            </a:r>
            <a:r>
              <a:rPr lang="en-US" dirty="0"/>
              <a:t>().  This procedure is used to capture volumetric data for a given set of resources.  It can </a:t>
            </a:r>
            <a:r>
              <a:rPr lang="en-US" dirty="0" smtClean="0"/>
              <a:t>be </a:t>
            </a:r>
            <a:r>
              <a:rPr lang="en-US" dirty="0"/>
              <a:t>used to get the row count for data sources, published views or views within the Best Practices layers.</a:t>
            </a:r>
          </a:p>
        </p:txBody>
      </p:sp>
    </p:spTree>
    <p:extLst>
      <p:ext uri="{BB962C8B-B14F-4D97-AF65-F5344CB8AC3E}">
        <p14:creationId xmlns:p14="http://schemas.microsoft.com/office/powerpoint/2010/main" val="5528240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Resource Usage – Resource List</a:t>
            </a:r>
            <a:endParaRPr lang="en-US" dirty="0">
              <a:ea typeface="+mj-ea"/>
            </a:endParaRPr>
          </a:p>
        </p:txBody>
      </p:sp>
      <p:sp>
        <p:nvSpPr>
          <p:cNvPr id="33794" name="Rectangle 3"/>
          <p:cNvSpPr>
            <a:spLocks noGrp="1" noChangeArrowheads="1"/>
          </p:cNvSpPr>
          <p:nvPr>
            <p:ph idx="1"/>
          </p:nvPr>
        </p:nvSpPr>
        <p:spPr/>
        <p:txBody>
          <a:bodyPr>
            <a:normAutofit/>
          </a:bodyPr>
          <a:lstStyle/>
          <a:p>
            <a:r>
              <a:rPr lang="en-US" dirty="0"/>
              <a:t>Resource </a:t>
            </a:r>
            <a:r>
              <a:rPr lang="en-US" dirty="0" smtClean="0"/>
              <a:t>List – Return a distinct list of resources used from the log</a:t>
            </a:r>
          </a:p>
          <a:p>
            <a:pPr lvl="1" indent="-182563">
              <a:spcBef>
                <a:spcPts val="600"/>
              </a:spcBef>
            </a:pPr>
            <a:r>
              <a:rPr lang="en-US" sz="1600" b="1" dirty="0" err="1" smtClean="0"/>
              <a:t>vDistinctPublishedDatabases</a:t>
            </a:r>
            <a:r>
              <a:rPr lang="en-US" sz="1600" dirty="0" smtClean="0"/>
              <a:t> </a:t>
            </a:r>
            <a:r>
              <a:rPr lang="en-US" sz="1600" dirty="0"/>
              <a:t>- This procedure is used return a distinct list of published database resources found in the logs.</a:t>
            </a:r>
          </a:p>
          <a:p>
            <a:pPr lvl="1" indent="-182563">
              <a:spcBef>
                <a:spcPts val="600"/>
              </a:spcBef>
            </a:pPr>
            <a:r>
              <a:rPr lang="en-US" sz="1600" b="1" dirty="0" err="1" smtClean="0"/>
              <a:t>vDistinctPublishedResources</a:t>
            </a:r>
            <a:r>
              <a:rPr lang="en-US" sz="1600" dirty="0" smtClean="0"/>
              <a:t> </a:t>
            </a:r>
            <a:r>
              <a:rPr lang="en-US" sz="1600" dirty="0"/>
              <a:t>- This procedure is used return a distinct list of published database and web service resources found in the logs.</a:t>
            </a:r>
          </a:p>
          <a:p>
            <a:pPr lvl="1" indent="-182563">
              <a:spcBef>
                <a:spcPts val="600"/>
              </a:spcBef>
            </a:pPr>
            <a:r>
              <a:rPr lang="en-US" sz="1600" b="1" dirty="0" err="1" smtClean="0"/>
              <a:t>vDistinctPublishedWebServices</a:t>
            </a:r>
            <a:r>
              <a:rPr lang="en-US" sz="1600" dirty="0" smtClean="0"/>
              <a:t> </a:t>
            </a:r>
            <a:r>
              <a:rPr lang="en-US" sz="1600" dirty="0"/>
              <a:t>- This procedure is used return a distinct list of published web service resources found in the logs.</a:t>
            </a:r>
          </a:p>
          <a:p>
            <a:pPr lvl="1" indent="-182563">
              <a:spcBef>
                <a:spcPts val="600"/>
              </a:spcBef>
            </a:pPr>
            <a:r>
              <a:rPr lang="en-US" sz="1600" b="1" dirty="0" err="1" smtClean="0"/>
              <a:t>vDistinctResources</a:t>
            </a:r>
            <a:r>
              <a:rPr lang="en-US" sz="1600" dirty="0" smtClean="0"/>
              <a:t> </a:t>
            </a:r>
            <a:r>
              <a:rPr lang="en-US" sz="1600" dirty="0"/>
              <a:t>- This procedure is used return a distinct list of resources found in the logs.</a:t>
            </a:r>
          </a:p>
          <a:p>
            <a:pPr lvl="1" indent="-182563">
              <a:spcBef>
                <a:spcPts val="600"/>
              </a:spcBef>
            </a:pPr>
            <a:r>
              <a:rPr lang="en-US" sz="1600" b="1" dirty="0" err="1" smtClean="0"/>
              <a:t>getAllPublishedResources</a:t>
            </a:r>
            <a:r>
              <a:rPr lang="en-US" sz="1600" dirty="0" smtClean="0"/>
              <a:t> </a:t>
            </a:r>
            <a:r>
              <a:rPr lang="en-US" sz="1600" dirty="0"/>
              <a:t>- This procedure is used return a list of all published resources including database TABLEs, database PROCEDUREs </a:t>
            </a:r>
            <a:r>
              <a:rPr lang="en-US" sz="1600" dirty="0" smtClean="0"/>
              <a:t>and </a:t>
            </a:r>
            <a:r>
              <a:rPr lang="en-US" sz="1600" dirty="0"/>
              <a:t>web service PROCEDUREs but not the system tables.</a:t>
            </a:r>
            <a:endParaRPr lang="en-US" sz="1600" dirty="0" smtClean="0"/>
          </a:p>
        </p:txBody>
      </p:sp>
    </p:spTree>
    <p:extLst>
      <p:ext uri="{BB962C8B-B14F-4D97-AF65-F5344CB8AC3E}">
        <p14:creationId xmlns:p14="http://schemas.microsoft.com/office/powerpoint/2010/main" val="28363333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Resource Usage – Trend Count</a:t>
            </a:r>
            <a:endParaRPr lang="en-US" dirty="0">
              <a:ea typeface="+mj-ea"/>
            </a:endParaRPr>
          </a:p>
        </p:txBody>
      </p:sp>
      <p:sp>
        <p:nvSpPr>
          <p:cNvPr id="33794" name="Rectangle 3"/>
          <p:cNvSpPr>
            <a:spLocks noGrp="1" noChangeArrowheads="1"/>
          </p:cNvSpPr>
          <p:nvPr>
            <p:ph idx="1"/>
          </p:nvPr>
        </p:nvSpPr>
        <p:spPr>
          <a:xfrm>
            <a:off x="457200" y="1219200"/>
            <a:ext cx="8229600" cy="5105400"/>
          </a:xfrm>
        </p:spPr>
        <p:txBody>
          <a:bodyPr>
            <a:normAutofit fontScale="92500" lnSpcReduction="20000"/>
          </a:bodyPr>
          <a:lstStyle/>
          <a:p>
            <a:r>
              <a:rPr lang="en-US" sz="2200" dirty="0"/>
              <a:t>Resource </a:t>
            </a:r>
            <a:r>
              <a:rPr lang="en-US" sz="2200" dirty="0" smtClean="0"/>
              <a:t>Trend Count – show a trend of usage for a resource over time.</a:t>
            </a:r>
          </a:p>
          <a:p>
            <a:pPr lvl="1" indent="-182563">
              <a:spcBef>
                <a:spcPts val="600"/>
              </a:spcBef>
            </a:pPr>
            <a:r>
              <a:rPr lang="en-US" sz="1700" b="1" dirty="0" smtClean="0"/>
              <a:t>vTrendCount_1MON</a:t>
            </a:r>
            <a:r>
              <a:rPr lang="en-US" sz="1700" dirty="0" smtClean="0"/>
              <a:t> </a:t>
            </a:r>
            <a:r>
              <a:rPr lang="en-US" sz="1700" dirty="0"/>
              <a:t>– count all resources over a 1 month sliding window</a:t>
            </a:r>
          </a:p>
          <a:p>
            <a:pPr lvl="1" indent="-182563">
              <a:spcBef>
                <a:spcPts val="600"/>
              </a:spcBef>
            </a:pPr>
            <a:r>
              <a:rPr lang="en-US" sz="1700" b="1" dirty="0" smtClean="0"/>
              <a:t>vTrendCount_1MON_Published</a:t>
            </a:r>
            <a:r>
              <a:rPr lang="en-US" sz="1700" dirty="0" smtClean="0"/>
              <a:t> </a:t>
            </a:r>
            <a:r>
              <a:rPr lang="en-US" sz="1700" dirty="0"/>
              <a:t>– count all published resources only over a 1 month sliding window</a:t>
            </a:r>
          </a:p>
          <a:p>
            <a:pPr lvl="1" indent="-182563">
              <a:spcBef>
                <a:spcPts val="600"/>
              </a:spcBef>
            </a:pPr>
            <a:r>
              <a:rPr lang="en-US" sz="1700" b="1" dirty="0" smtClean="0"/>
              <a:t>vTrendCount_3MON</a:t>
            </a:r>
            <a:r>
              <a:rPr lang="en-US" sz="1700" dirty="0" smtClean="0"/>
              <a:t> </a:t>
            </a:r>
            <a:r>
              <a:rPr lang="en-US" sz="1700" dirty="0"/>
              <a:t>– count all resources over a 3 month sliding window</a:t>
            </a:r>
          </a:p>
          <a:p>
            <a:pPr lvl="1" indent="-182563">
              <a:spcBef>
                <a:spcPts val="600"/>
              </a:spcBef>
            </a:pPr>
            <a:r>
              <a:rPr lang="en-US" sz="1700" b="1" dirty="0" smtClean="0"/>
              <a:t>vTrendCount_3MON_Published</a:t>
            </a:r>
            <a:r>
              <a:rPr lang="en-US" sz="1700" dirty="0" smtClean="0"/>
              <a:t> </a:t>
            </a:r>
            <a:r>
              <a:rPr lang="en-US" sz="1700" dirty="0"/>
              <a:t>– count all published resources only over a 3 month sliding window</a:t>
            </a:r>
          </a:p>
          <a:p>
            <a:pPr lvl="1" indent="-182563">
              <a:spcBef>
                <a:spcPts val="600"/>
              </a:spcBef>
            </a:pPr>
            <a:r>
              <a:rPr lang="en-US" sz="1700" b="1" dirty="0" smtClean="0"/>
              <a:t>vTrendCount_6MON</a:t>
            </a:r>
            <a:r>
              <a:rPr lang="en-US" sz="1700" dirty="0" smtClean="0"/>
              <a:t> </a:t>
            </a:r>
            <a:r>
              <a:rPr lang="en-US" sz="1700" dirty="0"/>
              <a:t>– count all resources over a 6 month sliding window</a:t>
            </a:r>
          </a:p>
          <a:p>
            <a:pPr lvl="1" indent="-182563">
              <a:spcBef>
                <a:spcPts val="600"/>
              </a:spcBef>
            </a:pPr>
            <a:r>
              <a:rPr lang="en-US" sz="1700" b="1" dirty="0" smtClean="0"/>
              <a:t>vTrendCount_6MON_Published</a:t>
            </a:r>
            <a:r>
              <a:rPr lang="en-US" sz="1700" dirty="0" smtClean="0"/>
              <a:t> </a:t>
            </a:r>
            <a:r>
              <a:rPr lang="en-US" sz="1700" dirty="0"/>
              <a:t>– count all published resources only over a 6 month sliding window</a:t>
            </a:r>
          </a:p>
          <a:p>
            <a:pPr lvl="1" indent="-182563">
              <a:spcBef>
                <a:spcPts val="600"/>
              </a:spcBef>
            </a:pPr>
            <a:r>
              <a:rPr lang="en-US" sz="1700" b="1" dirty="0" smtClean="0"/>
              <a:t>vTrendCount_1YR </a:t>
            </a:r>
            <a:r>
              <a:rPr lang="en-US" sz="1700" dirty="0"/>
              <a:t>– count all resources over a 1 year sliding window</a:t>
            </a:r>
          </a:p>
          <a:p>
            <a:pPr lvl="1" indent="-182563">
              <a:spcBef>
                <a:spcPts val="600"/>
              </a:spcBef>
            </a:pPr>
            <a:r>
              <a:rPr lang="en-US" sz="1700" b="1" dirty="0" smtClean="0"/>
              <a:t>vTrendCount_1YR_Published</a:t>
            </a:r>
            <a:r>
              <a:rPr lang="en-US" sz="1700" dirty="0" smtClean="0"/>
              <a:t> </a:t>
            </a:r>
            <a:r>
              <a:rPr lang="en-US" sz="1700" dirty="0"/>
              <a:t>– count all published resources only over a 1 year sliding window</a:t>
            </a:r>
          </a:p>
          <a:p>
            <a:pPr lvl="1" indent="-182563">
              <a:spcBef>
                <a:spcPts val="600"/>
              </a:spcBef>
            </a:pPr>
            <a:r>
              <a:rPr lang="en-US" sz="1700" b="1" dirty="0" err="1" smtClean="0"/>
              <a:t>getTrendByDateRange</a:t>
            </a:r>
            <a:r>
              <a:rPr lang="en-US" sz="1700" dirty="0"/>
              <a:t>(</a:t>
            </a:r>
            <a:r>
              <a:rPr lang="en-US" sz="1700" dirty="0" err="1"/>
              <a:t>fromDate</a:t>
            </a:r>
            <a:r>
              <a:rPr lang="en-US" sz="1700" dirty="0"/>
              <a:t>, </a:t>
            </a:r>
            <a:r>
              <a:rPr lang="en-US" sz="1700" dirty="0" err="1"/>
              <a:t>toDate</a:t>
            </a:r>
            <a:r>
              <a:rPr lang="en-US" sz="1700" dirty="0"/>
              <a:t>, </a:t>
            </a:r>
            <a:r>
              <a:rPr lang="en-US" sz="1700" dirty="0" err="1"/>
              <a:t>nameFilter</a:t>
            </a:r>
            <a:r>
              <a:rPr lang="en-US" sz="1700" dirty="0"/>
              <a:t>, </a:t>
            </a:r>
            <a:r>
              <a:rPr lang="en-US" sz="1700" dirty="0" err="1" smtClean="0"/>
              <a:t>excludeNameFilter</a:t>
            </a:r>
            <a:r>
              <a:rPr lang="en-US" sz="1700" dirty="0" smtClean="0"/>
              <a:t>)</a:t>
            </a:r>
          </a:p>
          <a:p>
            <a:pPr lvl="2" indent="-182563">
              <a:spcBef>
                <a:spcPts val="600"/>
              </a:spcBef>
            </a:pPr>
            <a:r>
              <a:rPr lang="en-US" sz="1700" dirty="0" smtClean="0"/>
              <a:t>This procedure provides the base for the above views.  This </a:t>
            </a:r>
            <a:r>
              <a:rPr lang="en-US" sz="1700" dirty="0"/>
              <a:t>procedure is used to group and count the resources by name </a:t>
            </a:r>
            <a:r>
              <a:rPr lang="en-US" sz="1700" dirty="0" err="1"/>
              <a:t>desc</a:t>
            </a:r>
            <a:r>
              <a:rPr lang="en-US" sz="1700" dirty="0"/>
              <a:t>, date </a:t>
            </a:r>
            <a:r>
              <a:rPr lang="en-US" sz="1700" dirty="0" err="1"/>
              <a:t>desc</a:t>
            </a:r>
            <a:r>
              <a:rPr lang="en-US" sz="1700" dirty="0"/>
              <a:t> and count </a:t>
            </a:r>
            <a:r>
              <a:rPr lang="en-US" sz="1700" dirty="0" err="1" smtClean="0"/>
              <a:t>desc</a:t>
            </a:r>
            <a:r>
              <a:rPr lang="en-US" sz="1700" dirty="0" smtClean="0"/>
              <a:t>. This </a:t>
            </a:r>
            <a:r>
              <a:rPr lang="en-US" sz="1700" dirty="0"/>
              <a:t>shows the trend of usage for a resource across a period of time. Since the grouping is by </a:t>
            </a:r>
            <a:r>
              <a:rPr lang="en-US" sz="1700" dirty="0" smtClean="0"/>
              <a:t>resource </a:t>
            </a:r>
            <a:r>
              <a:rPr lang="en-US" sz="1700" dirty="0"/>
              <a:t>name first followed by date, it is easy to see the trending </a:t>
            </a:r>
            <a:r>
              <a:rPr lang="en-US" sz="1700" dirty="0" smtClean="0"/>
              <a:t>of usage </a:t>
            </a:r>
            <a:r>
              <a:rPr lang="en-US" sz="1700" dirty="0"/>
              <a:t>for a given resource.</a:t>
            </a:r>
            <a:endParaRPr lang="en-US" sz="1700" dirty="0" smtClean="0"/>
          </a:p>
        </p:txBody>
      </p:sp>
    </p:spTree>
    <p:extLst>
      <p:ext uri="{BB962C8B-B14F-4D97-AF65-F5344CB8AC3E}">
        <p14:creationId xmlns:p14="http://schemas.microsoft.com/office/powerpoint/2010/main" val="41309450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Cache Monitor</a:t>
            </a:r>
            <a:endParaRPr lang="en-US" dirty="0">
              <a:ea typeface="+mj-ea"/>
            </a:endParaRPr>
          </a:p>
        </p:txBody>
      </p:sp>
      <p:sp>
        <p:nvSpPr>
          <p:cNvPr id="33794" name="Rectangle 3"/>
          <p:cNvSpPr>
            <a:spLocks noGrp="1" noChangeArrowheads="1"/>
          </p:cNvSpPr>
          <p:nvPr>
            <p:ph idx="1"/>
          </p:nvPr>
        </p:nvSpPr>
        <p:spPr/>
        <p:txBody>
          <a:bodyPr>
            <a:normAutofit/>
          </a:bodyPr>
          <a:lstStyle/>
          <a:p>
            <a:r>
              <a:rPr lang="en-US" dirty="0" smtClean="0"/>
              <a:t>Cache Usage – Monitor cache status.</a:t>
            </a:r>
          </a:p>
          <a:p>
            <a:pPr lvl="1" indent="-182563">
              <a:spcBef>
                <a:spcPts val="600"/>
              </a:spcBef>
            </a:pPr>
            <a:r>
              <a:rPr lang="en-US" sz="1600" b="1" dirty="0" err="1" smtClean="0"/>
              <a:t>vCacheActive</a:t>
            </a:r>
            <a:r>
              <a:rPr lang="en-US" sz="1600" dirty="0" smtClean="0"/>
              <a:t> </a:t>
            </a:r>
            <a:r>
              <a:rPr lang="en-US" sz="1600" dirty="0"/>
              <a:t>- This procedure is used return a list of all the active caches in CIS no matter if the cache is up or down or has a </a:t>
            </a:r>
            <a:r>
              <a:rPr lang="en-US" sz="1600" dirty="0" err="1"/>
              <a:t>confiuration</a:t>
            </a:r>
            <a:r>
              <a:rPr lang="en-US" sz="1600" dirty="0"/>
              <a:t> error.</a:t>
            </a:r>
          </a:p>
          <a:p>
            <a:pPr lvl="1" indent="-182563">
              <a:spcBef>
                <a:spcPts val="600"/>
              </a:spcBef>
            </a:pPr>
            <a:r>
              <a:rPr lang="en-US" sz="1600" b="1" dirty="0" err="1" smtClean="0"/>
              <a:t>vCacheDisabled</a:t>
            </a:r>
            <a:r>
              <a:rPr lang="en-US" sz="1600" dirty="0" smtClean="0"/>
              <a:t> </a:t>
            </a:r>
            <a:r>
              <a:rPr lang="en-US" sz="1600" dirty="0"/>
              <a:t>- This procedure is used return a list of all the disabled caches in CIS.</a:t>
            </a:r>
          </a:p>
          <a:p>
            <a:pPr lvl="1" indent="-182563">
              <a:spcBef>
                <a:spcPts val="600"/>
              </a:spcBef>
            </a:pPr>
            <a:r>
              <a:rPr lang="en-US" sz="1600" b="1" dirty="0" err="1" smtClean="0"/>
              <a:t>vCacheIssues</a:t>
            </a:r>
            <a:r>
              <a:rPr lang="en-US" sz="1600" dirty="0" smtClean="0"/>
              <a:t> </a:t>
            </a:r>
            <a:r>
              <a:rPr lang="en-US" sz="1600" dirty="0"/>
              <a:t>- This procedure is used return a list of all the active  caches in CIS that have issues such as DOWN, CONFIG ERROR, NOT LOADED and etc.</a:t>
            </a:r>
          </a:p>
          <a:p>
            <a:pPr lvl="1" indent="-182563">
              <a:spcBef>
                <a:spcPts val="600"/>
              </a:spcBef>
            </a:pPr>
            <a:r>
              <a:rPr lang="en-US" sz="1600" b="1" dirty="0" err="1" smtClean="0"/>
              <a:t>vCacheSchedule</a:t>
            </a:r>
            <a:r>
              <a:rPr lang="en-US" sz="1600" dirty="0" smtClean="0"/>
              <a:t> </a:t>
            </a:r>
            <a:r>
              <a:rPr lang="en-US" sz="1600" dirty="0"/>
              <a:t>- This procedure is used return a list of all the active caches in CIS and order by the next scheduled date and resource name.</a:t>
            </a:r>
          </a:p>
          <a:p>
            <a:pPr lvl="1" indent="-182563">
              <a:spcBef>
                <a:spcPts val="600"/>
              </a:spcBef>
            </a:pPr>
            <a:r>
              <a:rPr lang="en-US" sz="1600" b="1" dirty="0" err="1" smtClean="0"/>
              <a:t>vCacheScheduleDependencies</a:t>
            </a:r>
            <a:r>
              <a:rPr lang="en-US" sz="1600" dirty="0" smtClean="0"/>
              <a:t> </a:t>
            </a:r>
            <a:r>
              <a:rPr lang="en-US" sz="1600" dirty="0"/>
              <a:t>- This procedure is used to show both the cache schedule and the dependent and used resources that are also cached procedures.  </a:t>
            </a:r>
            <a:r>
              <a:rPr lang="en-US" sz="1600" dirty="0" smtClean="0"/>
              <a:t>This </a:t>
            </a:r>
            <a:r>
              <a:rPr lang="en-US" sz="1600" dirty="0"/>
              <a:t>is useful for determining dependencies on cache policy and scheduling when creating policy groups</a:t>
            </a:r>
            <a:r>
              <a:rPr lang="en-US" sz="1600" dirty="0" smtClean="0"/>
              <a:t>.</a:t>
            </a:r>
            <a:endParaRPr lang="en-US" sz="1600" dirty="0"/>
          </a:p>
        </p:txBody>
      </p:sp>
    </p:spTree>
    <p:extLst>
      <p:ext uri="{BB962C8B-B14F-4D97-AF65-F5344CB8AC3E}">
        <p14:creationId xmlns:p14="http://schemas.microsoft.com/office/powerpoint/2010/main" val="6142926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1" name="Group 9"/>
          <p:cNvGrpSpPr>
            <a:grpSpLocks/>
          </p:cNvGrpSpPr>
          <p:nvPr/>
        </p:nvGrpSpPr>
        <p:grpSpPr bwMode="auto">
          <a:xfrm>
            <a:off x="5586409" y="5638804"/>
            <a:ext cx="1271591" cy="646113"/>
            <a:chOff x="2496" y="3592"/>
            <a:chExt cx="801" cy="407"/>
          </a:xfrm>
        </p:grpSpPr>
        <p:pic>
          <p:nvPicPr>
            <p:cNvPr id="16435"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6" name="Text Box 11"/>
            <p:cNvSpPr txBox="1">
              <a:spLocks noChangeArrowheads="1"/>
            </p:cNvSpPr>
            <p:nvPr/>
          </p:nvSpPr>
          <p:spPr bwMode="auto">
            <a:xfrm>
              <a:off x="2496" y="3592"/>
              <a:ext cx="80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dirty="0" smtClean="0">
                  <a:solidFill>
                    <a:schemeClr val="tx1"/>
                  </a:solidFill>
                </a:rPr>
                <a:t>Cache - 1 of</a:t>
              </a:r>
            </a:p>
            <a:p>
              <a:pPr eaLnBrk="1" hangingPunct="1"/>
              <a:r>
                <a:rPr lang="en-US" sz="1200" b="1" dirty="0" err="1" smtClean="0">
                  <a:solidFill>
                    <a:schemeClr val="tx1"/>
                  </a:solidFill>
                </a:rPr>
                <a:t>Mysql</a:t>
              </a:r>
              <a:r>
                <a:rPr lang="en-US" sz="1200" b="1" dirty="0" smtClean="0">
                  <a:solidFill>
                    <a:schemeClr val="tx1"/>
                  </a:solidFill>
                </a:rPr>
                <a:t>, Oracle, </a:t>
              </a:r>
            </a:p>
            <a:p>
              <a:pPr eaLnBrk="1" hangingPunct="1"/>
              <a:r>
                <a:rPr lang="en-US" sz="1200" b="1" dirty="0" smtClean="0">
                  <a:solidFill>
                    <a:schemeClr val="tx1"/>
                  </a:solidFill>
                </a:rPr>
                <a:t>SQL Server</a:t>
              </a:r>
              <a:endParaRPr lang="en-US" sz="1200" b="1" dirty="0">
                <a:solidFill>
                  <a:schemeClr val="tx1"/>
                </a:solidFill>
              </a:endParaRPr>
            </a:p>
          </p:txBody>
        </p:sp>
      </p:grpSp>
      <p:grpSp>
        <p:nvGrpSpPr>
          <p:cNvPr id="16389" name="Group 3"/>
          <p:cNvGrpSpPr>
            <a:grpSpLocks/>
          </p:cNvGrpSpPr>
          <p:nvPr/>
        </p:nvGrpSpPr>
        <p:grpSpPr bwMode="auto">
          <a:xfrm>
            <a:off x="3810000" y="5651504"/>
            <a:ext cx="1352551" cy="677863"/>
            <a:chOff x="1442" y="3560"/>
            <a:chExt cx="852" cy="427"/>
          </a:xfrm>
        </p:grpSpPr>
        <p:pic>
          <p:nvPicPr>
            <p:cNvPr id="16439"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4" y="356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0" name="Text Box 5"/>
            <p:cNvSpPr txBox="1">
              <a:spLocks noChangeArrowheads="1"/>
            </p:cNvSpPr>
            <p:nvPr/>
          </p:nvSpPr>
          <p:spPr bwMode="auto">
            <a:xfrm>
              <a:off x="1442" y="3696"/>
              <a:ext cx="8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dirty="0" err="1" smtClean="0">
                  <a:solidFill>
                    <a:schemeClr val="tx1"/>
                  </a:solidFill>
                </a:rPr>
                <a:t>CIS_Resource</a:t>
              </a:r>
              <a:r>
                <a:rPr lang="en-US" sz="1200" b="1" dirty="0" smtClean="0">
                  <a:solidFill>
                    <a:schemeClr val="tx1"/>
                  </a:solidFill>
                </a:rPr>
                <a:t>_ </a:t>
              </a:r>
            </a:p>
            <a:p>
              <a:pPr algn="ctr" eaLnBrk="1" hangingPunct="1"/>
              <a:r>
                <a:rPr lang="en-US" sz="1200" b="1" dirty="0" smtClean="0">
                  <a:solidFill>
                    <a:schemeClr val="tx1"/>
                  </a:solidFill>
                </a:rPr>
                <a:t>Usage logs</a:t>
              </a:r>
              <a:endParaRPr lang="en-US" sz="1200" b="1" dirty="0">
                <a:solidFill>
                  <a:schemeClr val="tx1"/>
                </a:solidFill>
              </a:endParaRPr>
            </a:p>
          </p:txBody>
        </p:sp>
      </p:grpSp>
      <p:grpSp>
        <p:nvGrpSpPr>
          <p:cNvPr id="9" name="Group 8"/>
          <p:cNvGrpSpPr/>
          <p:nvPr/>
        </p:nvGrpSpPr>
        <p:grpSpPr>
          <a:xfrm>
            <a:off x="1981200" y="5651500"/>
            <a:ext cx="1190626" cy="609600"/>
            <a:chOff x="600074" y="5651500"/>
            <a:chExt cx="1190626" cy="609600"/>
          </a:xfrm>
        </p:grpSpPr>
        <p:pic>
          <p:nvPicPr>
            <p:cNvPr id="16437"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56515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8" name="Text Box 8"/>
            <p:cNvSpPr txBox="1">
              <a:spLocks noChangeArrowheads="1"/>
            </p:cNvSpPr>
            <p:nvPr/>
          </p:nvSpPr>
          <p:spPr bwMode="auto">
            <a:xfrm>
              <a:off x="600074" y="5867400"/>
              <a:ext cx="1190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dirty="0" smtClean="0">
                  <a:solidFill>
                    <a:schemeClr val="tx1"/>
                  </a:solidFill>
                </a:rPr>
                <a:t>System DB</a:t>
              </a:r>
              <a:endParaRPr lang="en-US" sz="1200" b="1" dirty="0">
                <a:solidFill>
                  <a:schemeClr val="tx1"/>
                </a:solidFill>
              </a:endParaRPr>
            </a:p>
          </p:txBody>
        </p:sp>
      </p:grpSp>
      <p:sp>
        <p:nvSpPr>
          <p:cNvPr id="16388" name="Rectangle 2"/>
          <p:cNvSpPr>
            <a:spLocks noGrp="1"/>
          </p:cNvSpPr>
          <p:nvPr>
            <p:ph type="title"/>
          </p:nvPr>
        </p:nvSpPr>
        <p:spPr>
          <a:xfrm>
            <a:off x="411618" y="76200"/>
            <a:ext cx="8526800" cy="685800"/>
          </a:xfrm>
        </p:spPr>
        <p:txBody>
          <a:bodyPr>
            <a:normAutofit fontScale="90000"/>
          </a:bodyPr>
          <a:lstStyle/>
          <a:p>
            <a:pPr eaLnBrk="1" hangingPunct="1"/>
            <a:r>
              <a:rPr lang="en-US" dirty="0" smtClean="0"/>
              <a:t>KPI Data Abstraction Architecture </a:t>
            </a:r>
            <a:br>
              <a:rPr lang="en-US" dirty="0" smtClean="0"/>
            </a:br>
            <a:r>
              <a:rPr lang="en-US" sz="1700" dirty="0" smtClean="0"/>
              <a:t>Layered Architecture View</a:t>
            </a:r>
          </a:p>
        </p:txBody>
      </p:sp>
      <p:sp>
        <p:nvSpPr>
          <p:cNvPr id="16394" name="Rectangle 16"/>
          <p:cNvSpPr>
            <a:spLocks noChangeArrowheads="1"/>
          </p:cNvSpPr>
          <p:nvPr/>
        </p:nvSpPr>
        <p:spPr bwMode="auto">
          <a:xfrm>
            <a:off x="368300" y="1687513"/>
            <a:ext cx="8580438" cy="38750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5"/>
          <p:cNvGrpSpPr/>
          <p:nvPr/>
        </p:nvGrpSpPr>
        <p:grpSpPr>
          <a:xfrm>
            <a:off x="368300" y="4178491"/>
            <a:ext cx="8591550" cy="1384108"/>
            <a:chOff x="357188" y="4038600"/>
            <a:chExt cx="8591550" cy="1524001"/>
          </a:xfrm>
        </p:grpSpPr>
        <p:sp>
          <p:nvSpPr>
            <p:cNvPr id="16426" name="Rectangle 21"/>
            <p:cNvSpPr>
              <a:spLocks noChangeArrowheads="1"/>
            </p:cNvSpPr>
            <p:nvPr/>
          </p:nvSpPr>
          <p:spPr bwMode="auto">
            <a:xfrm rot="5400000">
              <a:off x="3897313" y="511175"/>
              <a:ext cx="1524000" cy="8578850"/>
            </a:xfrm>
            <a:prstGeom prst="rect">
              <a:avLst/>
            </a:prstGeom>
            <a:solidFill>
              <a:srgbClr val="333333">
                <a:alpha val="39608"/>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7" name="Oval 22"/>
            <p:cNvSpPr>
              <a:spLocks noChangeArrowheads="1"/>
            </p:cNvSpPr>
            <p:nvPr/>
          </p:nvSpPr>
          <p:spPr bwMode="auto">
            <a:xfrm>
              <a:off x="3798888" y="5171996"/>
              <a:ext cx="1300151" cy="355079"/>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100" b="1" dirty="0" smtClean="0">
                  <a:solidFill>
                    <a:schemeClr val="bg1"/>
                  </a:solidFill>
                </a:rPr>
                <a:t>resource logs</a:t>
              </a:r>
              <a:endParaRPr lang="en-US" sz="1050" b="1" dirty="0">
                <a:solidFill>
                  <a:schemeClr val="bg1"/>
                </a:solidFill>
              </a:endParaRPr>
            </a:p>
          </p:txBody>
        </p:sp>
        <p:sp>
          <p:nvSpPr>
            <p:cNvPr id="16428" name="Oval 23"/>
            <p:cNvSpPr>
              <a:spLocks noChangeArrowheads="1"/>
            </p:cNvSpPr>
            <p:nvPr/>
          </p:nvSpPr>
          <p:spPr bwMode="auto">
            <a:xfrm>
              <a:off x="2046288" y="5143737"/>
              <a:ext cx="852504" cy="418864"/>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100" b="1" dirty="0" smtClean="0">
                  <a:solidFill>
                    <a:schemeClr val="bg1"/>
                  </a:solidFill>
                </a:rPr>
                <a:t>requests</a:t>
              </a:r>
              <a:endParaRPr lang="en-US" sz="1000" b="1" dirty="0">
                <a:solidFill>
                  <a:schemeClr val="bg1"/>
                </a:solidFill>
              </a:endParaRPr>
            </a:p>
          </p:txBody>
        </p:sp>
        <p:sp>
          <p:nvSpPr>
            <p:cNvPr id="16429" name="Oval 24"/>
            <p:cNvSpPr>
              <a:spLocks noChangeArrowheads="1"/>
            </p:cNvSpPr>
            <p:nvPr/>
          </p:nvSpPr>
          <p:spPr bwMode="auto">
            <a:xfrm>
              <a:off x="2884488" y="5177052"/>
              <a:ext cx="685800" cy="3434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100" b="1" dirty="0" smtClean="0">
                  <a:solidFill>
                    <a:schemeClr val="bg1"/>
                  </a:solidFill>
                </a:rPr>
                <a:t>disk</a:t>
              </a:r>
              <a:endParaRPr lang="en-US" sz="900" b="1" dirty="0">
                <a:solidFill>
                  <a:schemeClr val="bg1"/>
                </a:solidFill>
              </a:endParaRPr>
            </a:p>
          </p:txBody>
        </p:sp>
        <p:sp>
          <p:nvSpPr>
            <p:cNvPr id="16431" name="Oval 26"/>
            <p:cNvSpPr>
              <a:spLocks noChangeArrowheads="1"/>
            </p:cNvSpPr>
            <p:nvPr/>
          </p:nvSpPr>
          <p:spPr bwMode="auto">
            <a:xfrm>
              <a:off x="1208088" y="5155940"/>
              <a:ext cx="800101" cy="406661"/>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100" b="1" dirty="0" smtClean="0">
                  <a:solidFill>
                    <a:schemeClr val="bg1"/>
                  </a:solidFill>
                </a:rPr>
                <a:t>events</a:t>
              </a:r>
              <a:endParaRPr lang="en-US" sz="900" b="1" dirty="0">
                <a:solidFill>
                  <a:schemeClr val="bg1"/>
                </a:solidFill>
              </a:endParaRPr>
            </a:p>
          </p:txBody>
        </p:sp>
        <p:sp>
          <p:nvSpPr>
            <p:cNvPr id="16432" name="Text Box 27"/>
            <p:cNvSpPr txBox="1">
              <a:spLocks noChangeArrowheads="1"/>
            </p:cNvSpPr>
            <p:nvPr/>
          </p:nvSpPr>
          <p:spPr bwMode="auto">
            <a:xfrm>
              <a:off x="357188" y="4519863"/>
              <a:ext cx="1249364" cy="71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dirty="0">
                  <a:solidFill>
                    <a:srgbClr val="0F384C"/>
                  </a:solidFill>
                </a:rPr>
                <a:t>Physical Layer</a:t>
              </a:r>
            </a:p>
          </p:txBody>
        </p:sp>
      </p:grpSp>
      <p:sp>
        <p:nvSpPr>
          <p:cNvPr id="16397" name="Text Box 36"/>
          <p:cNvSpPr txBox="1">
            <a:spLocks noChangeArrowheads="1"/>
          </p:cNvSpPr>
          <p:nvPr/>
        </p:nvSpPr>
        <p:spPr bwMode="auto">
          <a:xfrm>
            <a:off x="76200" y="5562600"/>
            <a:ext cx="1435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dirty="0">
                <a:solidFill>
                  <a:srgbClr val="0F384C"/>
                </a:solidFill>
              </a:rPr>
              <a:t>Data </a:t>
            </a:r>
            <a:r>
              <a:rPr lang="en-US" sz="1600" b="1" i="1" dirty="0" smtClean="0">
                <a:solidFill>
                  <a:srgbClr val="0F384C"/>
                </a:solidFill>
              </a:rPr>
              <a:t>Sources</a:t>
            </a:r>
            <a:endParaRPr lang="en-US" sz="1600" b="1" i="1" dirty="0">
              <a:solidFill>
                <a:srgbClr val="0F384C"/>
              </a:solidFill>
            </a:endParaRPr>
          </a:p>
        </p:txBody>
      </p:sp>
      <p:sp>
        <p:nvSpPr>
          <p:cNvPr id="16398" name="AutoShape 73"/>
          <p:cNvSpPr>
            <a:spLocks noChangeArrowheads="1"/>
          </p:cNvSpPr>
          <p:nvPr/>
        </p:nvSpPr>
        <p:spPr bwMode="auto">
          <a:xfrm rot="5400000">
            <a:off x="4572000" y="838200"/>
            <a:ext cx="457200" cy="914400"/>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400" b="1">
                <a:solidFill>
                  <a:schemeClr val="tx1"/>
                </a:solidFill>
              </a:rPr>
              <a:t>ESB/</a:t>
            </a:r>
            <a:br>
              <a:rPr lang="en-US" sz="1400" b="1">
                <a:solidFill>
                  <a:schemeClr val="tx1"/>
                </a:solidFill>
              </a:rPr>
            </a:br>
            <a:r>
              <a:rPr lang="en-US" sz="1400" b="1">
                <a:solidFill>
                  <a:schemeClr val="tx1"/>
                </a:solidFill>
              </a:rPr>
              <a:t>BPM</a:t>
            </a:r>
          </a:p>
        </p:txBody>
      </p:sp>
      <p:sp>
        <p:nvSpPr>
          <p:cNvPr id="16399" name="Rectangle 74"/>
          <p:cNvSpPr>
            <a:spLocks noChangeArrowheads="1"/>
          </p:cNvSpPr>
          <p:nvPr/>
        </p:nvSpPr>
        <p:spPr bwMode="auto">
          <a:xfrm>
            <a:off x="2057400" y="1066800"/>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schemeClr val="tx1"/>
                </a:solidFill>
              </a:rPr>
              <a:t>BI Server</a:t>
            </a:r>
          </a:p>
        </p:txBody>
      </p:sp>
      <p:sp>
        <p:nvSpPr>
          <p:cNvPr id="16400" name="Line 75"/>
          <p:cNvSpPr>
            <a:spLocks noChangeShapeType="1"/>
          </p:cNvSpPr>
          <p:nvPr/>
        </p:nvSpPr>
        <p:spPr bwMode="auto">
          <a:xfrm flipV="1">
            <a:off x="5257800" y="1295400"/>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Rectangle 76"/>
          <p:cNvSpPr>
            <a:spLocks noChangeArrowheads="1"/>
          </p:cNvSpPr>
          <p:nvPr/>
        </p:nvSpPr>
        <p:spPr bwMode="auto">
          <a:xfrm>
            <a:off x="6400800" y="1066800"/>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tx1"/>
                </a:solidFill>
              </a:rPr>
              <a:t>App Server</a:t>
            </a:r>
          </a:p>
        </p:txBody>
      </p:sp>
      <p:sp>
        <p:nvSpPr>
          <p:cNvPr id="16402" name="Line 77"/>
          <p:cNvSpPr>
            <a:spLocks noChangeShapeType="1"/>
          </p:cNvSpPr>
          <p:nvPr/>
        </p:nvSpPr>
        <p:spPr bwMode="auto">
          <a:xfrm flipH="1" flipV="1">
            <a:off x="3200400" y="1295400"/>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 name="Group 3"/>
          <p:cNvGrpSpPr/>
          <p:nvPr/>
        </p:nvGrpSpPr>
        <p:grpSpPr>
          <a:xfrm>
            <a:off x="369888" y="2895600"/>
            <a:ext cx="8578850" cy="1295400"/>
            <a:chOff x="369888" y="2895600"/>
            <a:chExt cx="8578850" cy="1143000"/>
          </a:xfrm>
        </p:grpSpPr>
        <p:sp>
          <p:nvSpPr>
            <p:cNvPr id="16419" name="Rectangle 29"/>
            <p:cNvSpPr>
              <a:spLocks noChangeArrowheads="1"/>
            </p:cNvSpPr>
            <p:nvPr/>
          </p:nvSpPr>
          <p:spPr bwMode="auto">
            <a:xfrm rot="5400000">
              <a:off x="4087813" y="-822325"/>
              <a:ext cx="1143000" cy="8578850"/>
            </a:xfrm>
            <a:prstGeom prst="rect">
              <a:avLst/>
            </a:prstGeom>
            <a:solidFill>
              <a:srgbClr val="4D4D4D">
                <a:alpha val="20000"/>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16416" name="Text Box 80"/>
            <p:cNvSpPr txBox="1">
              <a:spLocks noChangeArrowheads="1"/>
            </p:cNvSpPr>
            <p:nvPr/>
          </p:nvSpPr>
          <p:spPr bwMode="auto">
            <a:xfrm>
              <a:off x="411618" y="3181954"/>
              <a:ext cx="1300163" cy="57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dirty="0">
                  <a:solidFill>
                    <a:srgbClr val="0F384C"/>
                  </a:solidFill>
                </a:rPr>
                <a:t>Business Layer</a:t>
              </a:r>
            </a:p>
          </p:txBody>
        </p:sp>
        <p:sp>
          <p:nvSpPr>
            <p:cNvPr id="16418" name="Oval 82"/>
            <p:cNvSpPr>
              <a:spLocks noChangeArrowheads="1"/>
            </p:cNvSpPr>
            <p:nvPr/>
          </p:nvSpPr>
          <p:spPr bwMode="auto">
            <a:xfrm>
              <a:off x="2362200" y="3048000"/>
              <a:ext cx="1154113" cy="523875"/>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smtClean="0">
                  <a:solidFill>
                    <a:schemeClr val="bg1"/>
                  </a:solidFill>
                </a:rPr>
                <a:t>Requests</a:t>
              </a:r>
              <a:endParaRPr lang="en-US" sz="1000" b="1" dirty="0">
                <a:solidFill>
                  <a:schemeClr val="bg1"/>
                </a:solidFill>
              </a:endParaRPr>
            </a:p>
          </p:txBody>
        </p:sp>
      </p:grpSp>
      <p:grpSp>
        <p:nvGrpSpPr>
          <p:cNvPr id="3" name="Group 2"/>
          <p:cNvGrpSpPr/>
          <p:nvPr/>
        </p:nvGrpSpPr>
        <p:grpSpPr>
          <a:xfrm>
            <a:off x="370680" y="1676400"/>
            <a:ext cx="8567737" cy="1219200"/>
            <a:chOff x="370680" y="1676400"/>
            <a:chExt cx="8567737" cy="1219200"/>
          </a:xfrm>
        </p:grpSpPr>
        <p:sp>
          <p:nvSpPr>
            <p:cNvPr id="16415" name="Rectangle 79"/>
            <p:cNvSpPr>
              <a:spLocks noChangeArrowheads="1"/>
            </p:cNvSpPr>
            <p:nvPr/>
          </p:nvSpPr>
          <p:spPr bwMode="auto">
            <a:xfrm rot="5400000">
              <a:off x="4044949" y="-1997869"/>
              <a:ext cx="1219200" cy="8567737"/>
            </a:xfrm>
            <a:prstGeom prst="rect">
              <a:avLst/>
            </a:prstGeom>
            <a:solidFill>
              <a:srgbClr val="333333">
                <a:alpha val="39608"/>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Text Box 67"/>
            <p:cNvSpPr txBox="1">
              <a:spLocks noChangeArrowheads="1"/>
            </p:cNvSpPr>
            <p:nvPr/>
          </p:nvSpPr>
          <p:spPr bwMode="auto">
            <a:xfrm>
              <a:off x="406399" y="2008870"/>
              <a:ext cx="14874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dirty="0" smtClean="0">
                  <a:solidFill>
                    <a:srgbClr val="0F384C"/>
                  </a:solidFill>
                </a:rPr>
                <a:t>Application Layer</a:t>
              </a:r>
              <a:endParaRPr lang="en-US" sz="1800" b="1" i="1" dirty="0">
                <a:solidFill>
                  <a:srgbClr val="0F384C"/>
                </a:solidFill>
              </a:endParaRPr>
            </a:p>
          </p:txBody>
        </p:sp>
        <p:sp>
          <p:nvSpPr>
            <p:cNvPr id="16410" name="Oval 68"/>
            <p:cNvSpPr>
              <a:spLocks noChangeArrowheads="1"/>
            </p:cNvSpPr>
            <p:nvPr/>
          </p:nvSpPr>
          <p:spPr bwMode="auto">
            <a:xfrm>
              <a:off x="2362200" y="1872341"/>
              <a:ext cx="10668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smtClean="0">
                  <a:solidFill>
                    <a:schemeClr val="bg1"/>
                  </a:solidFill>
                </a:rPr>
                <a:t>Requests</a:t>
              </a:r>
              <a:endParaRPr lang="en-US" sz="1050" b="1" dirty="0">
                <a:solidFill>
                  <a:schemeClr val="bg1"/>
                </a:solidFill>
              </a:endParaRPr>
            </a:p>
          </p:txBody>
        </p:sp>
        <p:sp>
          <p:nvSpPr>
            <p:cNvPr id="16413" name="Oval 71"/>
            <p:cNvSpPr>
              <a:spLocks noChangeArrowheads="1"/>
            </p:cNvSpPr>
            <p:nvPr/>
          </p:nvSpPr>
          <p:spPr bwMode="auto">
            <a:xfrm>
              <a:off x="5976143" y="1883228"/>
              <a:ext cx="1034257"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smtClean="0">
                  <a:solidFill>
                    <a:schemeClr val="bg1"/>
                  </a:solidFill>
                </a:rPr>
                <a:t>Cache</a:t>
              </a:r>
            </a:p>
            <a:p>
              <a:pPr algn="ctr"/>
              <a:r>
                <a:rPr lang="en-US" sz="1200" b="1" dirty="0" smtClean="0">
                  <a:solidFill>
                    <a:schemeClr val="bg1"/>
                  </a:solidFill>
                </a:rPr>
                <a:t>Monitor</a:t>
              </a:r>
              <a:endParaRPr lang="en-US" sz="1000" b="1" dirty="0">
                <a:solidFill>
                  <a:schemeClr val="bg1"/>
                </a:solidFill>
              </a:endParaRPr>
            </a:p>
          </p:txBody>
        </p:sp>
        <p:sp>
          <p:nvSpPr>
            <p:cNvPr id="16414" name="Oval 72"/>
            <p:cNvSpPr>
              <a:spLocks noChangeArrowheads="1"/>
            </p:cNvSpPr>
            <p:nvPr/>
          </p:nvSpPr>
          <p:spPr bwMode="auto">
            <a:xfrm>
              <a:off x="4267200" y="1883228"/>
              <a:ext cx="10668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smtClean="0">
                  <a:solidFill>
                    <a:schemeClr val="bg1"/>
                  </a:solidFill>
                </a:rPr>
                <a:t>Resource</a:t>
              </a:r>
            </a:p>
            <a:p>
              <a:pPr algn="ctr"/>
              <a:r>
                <a:rPr lang="en-US" sz="1200" b="1" dirty="0" smtClean="0">
                  <a:solidFill>
                    <a:schemeClr val="bg1"/>
                  </a:solidFill>
                </a:rPr>
                <a:t>Usage</a:t>
              </a:r>
              <a:endParaRPr lang="en-US" sz="1000" b="1" dirty="0">
                <a:solidFill>
                  <a:schemeClr val="bg1"/>
                </a:solidFill>
              </a:endParaRPr>
            </a:p>
          </p:txBody>
        </p:sp>
      </p:grpSp>
      <p:sp>
        <p:nvSpPr>
          <p:cNvPr id="70" name="Text Box 36"/>
          <p:cNvSpPr txBox="1">
            <a:spLocks noChangeArrowheads="1"/>
          </p:cNvSpPr>
          <p:nvPr/>
        </p:nvSpPr>
        <p:spPr bwMode="auto">
          <a:xfrm>
            <a:off x="228599" y="1066800"/>
            <a:ext cx="1435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dirty="0">
                <a:solidFill>
                  <a:srgbClr val="0F384C"/>
                </a:solidFill>
              </a:rPr>
              <a:t>Data Consumers</a:t>
            </a:r>
          </a:p>
        </p:txBody>
      </p:sp>
      <p:sp>
        <p:nvSpPr>
          <p:cNvPr id="65" name="Text Box 27"/>
          <p:cNvSpPr txBox="1">
            <a:spLocks noChangeArrowheads="1"/>
          </p:cNvSpPr>
          <p:nvPr/>
        </p:nvSpPr>
        <p:spPr bwMode="auto">
          <a:xfrm>
            <a:off x="7543800" y="4191001"/>
            <a:ext cx="13897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dirty="0" smtClean="0">
                <a:solidFill>
                  <a:srgbClr val="0F384C"/>
                </a:solidFill>
              </a:rPr>
              <a:t>Formatting</a:t>
            </a:r>
            <a:endParaRPr lang="en-US" sz="1400" b="1" i="1" dirty="0">
              <a:solidFill>
                <a:srgbClr val="0F384C"/>
              </a:solidFill>
            </a:endParaRPr>
          </a:p>
        </p:txBody>
      </p:sp>
      <p:sp>
        <p:nvSpPr>
          <p:cNvPr id="66" name="Text Box 27"/>
          <p:cNvSpPr txBox="1">
            <a:spLocks noChangeArrowheads="1"/>
          </p:cNvSpPr>
          <p:nvPr/>
        </p:nvSpPr>
        <p:spPr bwMode="auto">
          <a:xfrm>
            <a:off x="7554686" y="5193267"/>
            <a:ext cx="13897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dirty="0" smtClean="0">
                <a:solidFill>
                  <a:srgbClr val="0F384C"/>
                </a:solidFill>
              </a:rPr>
              <a:t>Metadata</a:t>
            </a:r>
            <a:endParaRPr lang="en-US" sz="1400" b="1" i="1" dirty="0">
              <a:solidFill>
                <a:srgbClr val="0F384C"/>
              </a:solidFill>
            </a:endParaRPr>
          </a:p>
        </p:txBody>
      </p:sp>
      <p:sp>
        <p:nvSpPr>
          <p:cNvPr id="67" name="Text Box 27"/>
          <p:cNvSpPr txBox="1">
            <a:spLocks noChangeArrowheads="1"/>
          </p:cNvSpPr>
          <p:nvPr/>
        </p:nvSpPr>
        <p:spPr bwMode="auto">
          <a:xfrm>
            <a:off x="7086600" y="4833222"/>
            <a:ext cx="18687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dirty="0" smtClean="0">
                <a:solidFill>
                  <a:srgbClr val="0F384C"/>
                </a:solidFill>
              </a:rPr>
              <a:t>System Cache</a:t>
            </a:r>
            <a:endParaRPr lang="en-US" sz="1400" b="1" i="1" dirty="0">
              <a:solidFill>
                <a:srgbClr val="0F384C"/>
              </a:solidFill>
            </a:endParaRPr>
          </a:p>
        </p:txBody>
      </p:sp>
      <p:sp>
        <p:nvSpPr>
          <p:cNvPr id="68" name="Text Box 27"/>
          <p:cNvSpPr txBox="1">
            <a:spLocks noChangeArrowheads="1"/>
          </p:cNvSpPr>
          <p:nvPr/>
        </p:nvSpPr>
        <p:spPr bwMode="auto">
          <a:xfrm>
            <a:off x="6324600" y="4507468"/>
            <a:ext cx="26352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r" eaLnBrk="1" hangingPunct="1"/>
            <a:r>
              <a:rPr lang="en-US" sz="1400" b="1" i="1" dirty="0" smtClean="0">
                <a:solidFill>
                  <a:srgbClr val="0F384C"/>
                </a:solidFill>
              </a:rPr>
              <a:t>Physical Abstraction</a:t>
            </a:r>
            <a:endParaRPr lang="en-US" sz="1400" b="1" i="1" dirty="0">
              <a:solidFill>
                <a:srgbClr val="0F384C"/>
              </a:solidFill>
            </a:endParaRPr>
          </a:p>
        </p:txBody>
      </p:sp>
      <p:cxnSp>
        <p:nvCxnSpPr>
          <p:cNvPr id="5" name="Straight Connector 4"/>
          <p:cNvCxnSpPr/>
          <p:nvPr/>
        </p:nvCxnSpPr>
        <p:spPr>
          <a:xfrm flipH="1" flipV="1">
            <a:off x="1491341" y="5172313"/>
            <a:ext cx="6509659" cy="928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75" name="Straight Connector 74"/>
          <p:cNvCxnSpPr/>
          <p:nvPr/>
        </p:nvCxnSpPr>
        <p:spPr>
          <a:xfrm flipH="1">
            <a:off x="1511300" y="4853110"/>
            <a:ext cx="6522360" cy="17435"/>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76" name="Straight Connector 75"/>
          <p:cNvCxnSpPr/>
          <p:nvPr/>
        </p:nvCxnSpPr>
        <p:spPr>
          <a:xfrm flipH="1">
            <a:off x="1511300" y="4495800"/>
            <a:ext cx="6522360" cy="11668"/>
          </a:xfrm>
          <a:prstGeom prst="line">
            <a:avLst/>
          </a:prstGeom>
          <a:ln>
            <a:prstDash val="lgDash"/>
          </a:ln>
        </p:spPr>
        <p:style>
          <a:lnRef idx="1">
            <a:schemeClr val="accent2"/>
          </a:lnRef>
          <a:fillRef idx="0">
            <a:schemeClr val="accent2"/>
          </a:fillRef>
          <a:effectRef idx="0">
            <a:schemeClr val="accent2"/>
          </a:effectRef>
          <a:fontRef idx="minor">
            <a:schemeClr val="tx1"/>
          </a:fontRef>
        </p:style>
      </p:cxnSp>
      <p:sp>
        <p:nvSpPr>
          <p:cNvPr id="80" name="Oval 22"/>
          <p:cNvSpPr>
            <a:spLocks noChangeArrowheads="1"/>
          </p:cNvSpPr>
          <p:nvPr/>
        </p:nvSpPr>
        <p:spPr bwMode="auto">
          <a:xfrm>
            <a:off x="5105400" y="4826265"/>
            <a:ext cx="1306512" cy="322485"/>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100" b="1" dirty="0" smtClean="0">
                <a:solidFill>
                  <a:schemeClr val="bg1"/>
                </a:solidFill>
              </a:rPr>
              <a:t>resource logs</a:t>
            </a:r>
            <a:endParaRPr lang="en-US" sz="1050" b="1" dirty="0">
              <a:solidFill>
                <a:schemeClr val="bg1"/>
              </a:solidFill>
            </a:endParaRPr>
          </a:p>
        </p:txBody>
      </p:sp>
      <p:cxnSp>
        <p:nvCxnSpPr>
          <p:cNvPr id="19" name="Elbow Connector 18"/>
          <p:cNvCxnSpPr>
            <a:endCxn id="80" idx="4"/>
          </p:cNvCxnSpPr>
          <p:nvPr/>
        </p:nvCxnSpPr>
        <p:spPr>
          <a:xfrm rot="5400000" flipH="1" flipV="1">
            <a:off x="4966339" y="4859187"/>
            <a:ext cx="502754" cy="1081880"/>
          </a:xfrm>
          <a:prstGeom prst="bentConnector3">
            <a:avLst/>
          </a:prstGeom>
          <a:ln w="38100">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0" idx="5"/>
            <a:endCxn id="16436" idx="0"/>
          </p:cNvCxnSpPr>
          <p:nvPr/>
        </p:nvCxnSpPr>
        <p:spPr>
          <a:xfrm>
            <a:off x="6220578" y="5101523"/>
            <a:ext cx="1627" cy="53728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0" name="Oval 22"/>
          <p:cNvSpPr>
            <a:spLocks noChangeArrowheads="1"/>
          </p:cNvSpPr>
          <p:nvPr/>
        </p:nvSpPr>
        <p:spPr bwMode="auto">
          <a:xfrm>
            <a:off x="6084888" y="4495800"/>
            <a:ext cx="1306512" cy="322485"/>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100" b="1" dirty="0" smtClean="0">
                <a:solidFill>
                  <a:schemeClr val="bg1"/>
                </a:solidFill>
              </a:rPr>
              <a:t>resource logs</a:t>
            </a:r>
            <a:endParaRPr lang="en-US" sz="1050" b="1" dirty="0">
              <a:solidFill>
                <a:schemeClr val="bg1"/>
              </a:solidFill>
            </a:endParaRPr>
          </a:p>
        </p:txBody>
      </p:sp>
      <p:cxnSp>
        <p:nvCxnSpPr>
          <p:cNvPr id="23" name="Elbow Connector 22"/>
          <p:cNvCxnSpPr>
            <a:stCxn id="16436" idx="3"/>
            <a:endCxn id="90" idx="5"/>
          </p:cNvCxnSpPr>
          <p:nvPr/>
        </p:nvCxnSpPr>
        <p:spPr>
          <a:xfrm flipV="1">
            <a:off x="6858000" y="4771058"/>
            <a:ext cx="342066" cy="1190803"/>
          </a:xfrm>
          <a:prstGeom prst="bentConnector2">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5" name="Oval 71"/>
          <p:cNvSpPr>
            <a:spLocks noChangeArrowheads="1"/>
          </p:cNvSpPr>
          <p:nvPr/>
        </p:nvSpPr>
        <p:spPr bwMode="auto">
          <a:xfrm>
            <a:off x="5943600" y="3048000"/>
            <a:ext cx="1034257"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smtClean="0">
                <a:solidFill>
                  <a:schemeClr val="bg1"/>
                </a:solidFill>
              </a:rPr>
              <a:t>Cache</a:t>
            </a:r>
          </a:p>
          <a:p>
            <a:pPr algn="ctr"/>
            <a:r>
              <a:rPr lang="en-US" sz="1200" b="1" dirty="0" smtClean="0">
                <a:solidFill>
                  <a:schemeClr val="bg1"/>
                </a:solidFill>
              </a:rPr>
              <a:t>Monitor</a:t>
            </a:r>
            <a:endParaRPr lang="en-US" sz="1000" b="1" dirty="0">
              <a:solidFill>
                <a:schemeClr val="bg1"/>
              </a:solidFill>
            </a:endParaRPr>
          </a:p>
        </p:txBody>
      </p:sp>
      <p:sp>
        <p:nvSpPr>
          <p:cNvPr id="96" name="Oval 72"/>
          <p:cNvSpPr>
            <a:spLocks noChangeArrowheads="1"/>
          </p:cNvSpPr>
          <p:nvPr/>
        </p:nvSpPr>
        <p:spPr bwMode="auto">
          <a:xfrm>
            <a:off x="4267200" y="3048000"/>
            <a:ext cx="10668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smtClean="0">
                <a:solidFill>
                  <a:schemeClr val="bg1"/>
                </a:solidFill>
              </a:rPr>
              <a:t>Resource</a:t>
            </a:r>
          </a:p>
          <a:p>
            <a:pPr algn="ctr"/>
            <a:r>
              <a:rPr lang="en-US" sz="1200" b="1" dirty="0" smtClean="0">
                <a:solidFill>
                  <a:schemeClr val="bg1"/>
                </a:solidFill>
              </a:rPr>
              <a:t>Usage</a:t>
            </a:r>
            <a:endParaRPr lang="en-US" sz="1000" b="1" dirty="0">
              <a:solidFill>
                <a:schemeClr val="bg1"/>
              </a:solidFill>
            </a:endParaRPr>
          </a:p>
        </p:txBody>
      </p:sp>
      <p:sp>
        <p:nvSpPr>
          <p:cNvPr id="25" name="Rounded Rectangle 24"/>
          <p:cNvSpPr/>
          <p:nvPr/>
        </p:nvSpPr>
        <p:spPr>
          <a:xfrm>
            <a:off x="3740147" y="4815245"/>
            <a:ext cx="3059115" cy="1839004"/>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718375" y="6248400"/>
            <a:ext cx="3117853" cy="338554"/>
          </a:xfrm>
          <a:prstGeom prst="rect">
            <a:avLst/>
          </a:prstGeom>
          <a:noFill/>
          <a:ln>
            <a:noFill/>
          </a:ln>
        </p:spPr>
        <p:txBody>
          <a:bodyPr wrap="square" rtlCol="0">
            <a:spAutoFit/>
          </a:bodyPr>
          <a:lstStyle/>
          <a:p>
            <a:r>
              <a:rPr lang="en-US" sz="1600" b="1" dirty="0" smtClean="0">
                <a:solidFill>
                  <a:srgbClr val="00B0F0"/>
                </a:solidFill>
              </a:rPr>
              <a:t>Collection: Incremental Cache</a:t>
            </a:r>
            <a:endParaRPr lang="en-US" sz="1600" b="1" dirty="0">
              <a:solidFill>
                <a:srgbClr val="00B0F0"/>
              </a:solidFill>
            </a:endParaRPr>
          </a:p>
        </p:txBody>
      </p:sp>
      <p:cxnSp>
        <p:nvCxnSpPr>
          <p:cNvPr id="28" name="Straight Arrow Connector 27"/>
          <p:cNvCxnSpPr>
            <a:stCxn id="90" idx="0"/>
            <a:endCxn id="96" idx="4"/>
          </p:cNvCxnSpPr>
          <p:nvPr/>
        </p:nvCxnSpPr>
        <p:spPr>
          <a:xfrm flipH="1" flipV="1">
            <a:off x="4800600" y="3657600"/>
            <a:ext cx="1937544" cy="8382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6" idx="0"/>
            <a:endCxn id="16414" idx="4"/>
          </p:cNvCxnSpPr>
          <p:nvPr/>
        </p:nvCxnSpPr>
        <p:spPr>
          <a:xfrm flipV="1">
            <a:off x="4800600" y="2492828"/>
            <a:ext cx="0" cy="55517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1" name="Oval 22"/>
          <p:cNvSpPr>
            <a:spLocks noChangeArrowheads="1"/>
          </p:cNvSpPr>
          <p:nvPr/>
        </p:nvSpPr>
        <p:spPr bwMode="auto">
          <a:xfrm>
            <a:off x="5551488" y="4173315"/>
            <a:ext cx="1306512" cy="322485"/>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100" b="1" dirty="0" smtClean="0">
                <a:solidFill>
                  <a:schemeClr val="bg1"/>
                </a:solidFill>
              </a:rPr>
              <a:t>resource logs</a:t>
            </a:r>
            <a:endParaRPr lang="en-US" sz="1050" b="1" dirty="0">
              <a:solidFill>
                <a:schemeClr val="bg1"/>
              </a:solidFill>
            </a:endParaRPr>
          </a:p>
        </p:txBody>
      </p:sp>
    </p:spTree>
    <p:extLst>
      <p:ext uri="{BB962C8B-B14F-4D97-AF65-F5344CB8AC3E}">
        <p14:creationId xmlns:p14="http://schemas.microsoft.com/office/powerpoint/2010/main" val="39062005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fontAlgn="auto">
              <a:spcAft>
                <a:spcPts val="0"/>
              </a:spcAft>
              <a:defRPr/>
            </a:pPr>
            <a:r>
              <a:rPr lang="en-US">
                <a:ea typeface="+mj-ea"/>
              </a:rPr>
              <a:t>Summary</a:t>
            </a:r>
          </a:p>
        </p:txBody>
      </p:sp>
      <p:sp>
        <p:nvSpPr>
          <p:cNvPr id="87042" name="Rectangle 3"/>
          <p:cNvSpPr>
            <a:spLocks noGrp="1" noChangeArrowheads="1"/>
          </p:cNvSpPr>
          <p:nvPr>
            <p:ph idx="1"/>
          </p:nvPr>
        </p:nvSpPr>
        <p:spPr/>
        <p:txBody>
          <a:bodyPr/>
          <a:lstStyle/>
          <a:p>
            <a:r>
              <a:rPr lang="en-US" dirty="0" smtClean="0"/>
              <a:t>PS Assets KPI consists of</a:t>
            </a:r>
          </a:p>
          <a:p>
            <a:pPr lvl="1" indent="-182563"/>
            <a:r>
              <a:rPr lang="en-US" dirty="0" smtClean="0"/>
              <a:t>Published Business Queries</a:t>
            </a:r>
          </a:p>
          <a:p>
            <a:pPr lvl="1" indent="-182563"/>
            <a:r>
              <a:rPr lang="en-US" dirty="0" smtClean="0"/>
              <a:t>Cached history</a:t>
            </a:r>
          </a:p>
          <a:p>
            <a:pPr lvl="1" indent="-182563"/>
            <a:r>
              <a:rPr lang="en-US" dirty="0"/>
              <a:t>Imported into </a:t>
            </a:r>
            <a:r>
              <a:rPr lang="en-US" dirty="0" smtClean="0"/>
              <a:t>Studio</a:t>
            </a:r>
          </a:p>
          <a:p>
            <a:pPr lvl="1" indent="-182563"/>
            <a:r>
              <a:rPr lang="en-US" dirty="0" smtClean="0"/>
              <a:t>Configurable setup</a:t>
            </a:r>
          </a:p>
          <a:p>
            <a:pPr lvl="1" indent="-182563"/>
            <a:endParaRPr lang="en-US" dirty="0" smtClean="0"/>
          </a:p>
        </p:txBody>
      </p:sp>
    </p:spTree>
    <p:extLst>
      <p:ext uri="{BB962C8B-B14F-4D97-AF65-F5344CB8AC3E}">
        <p14:creationId xmlns:p14="http://schemas.microsoft.com/office/powerpoint/2010/main" val="5804032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pPr fontAlgn="auto">
              <a:spcAft>
                <a:spcPts val="0"/>
              </a:spcAft>
              <a:defRPr/>
            </a:pPr>
            <a:r>
              <a:rPr lang="en-US" dirty="0" smtClean="0">
                <a:ea typeface="+mj-ea"/>
              </a:rPr>
              <a:t>Agenda</a:t>
            </a:r>
            <a:endParaRPr lang="en-US" dirty="0">
              <a:ea typeface="+mj-ea"/>
            </a:endParaRPr>
          </a:p>
        </p:txBody>
      </p:sp>
      <p:sp>
        <p:nvSpPr>
          <p:cNvPr id="8194" name="Rectangle 3"/>
          <p:cNvSpPr>
            <a:spLocks noGrp="1" noChangeArrowheads="1"/>
          </p:cNvSpPr>
          <p:nvPr>
            <p:ph sz="half" idx="1"/>
          </p:nvPr>
        </p:nvSpPr>
        <p:spPr>
          <a:xfrm>
            <a:off x="457200" y="1447800"/>
            <a:ext cx="7391400" cy="4718050"/>
          </a:xfrm>
        </p:spPr>
        <p:txBody>
          <a:bodyPr>
            <a:normAutofit/>
          </a:bodyPr>
          <a:lstStyle/>
          <a:p>
            <a:pPr>
              <a:lnSpc>
                <a:spcPct val="90000"/>
              </a:lnSpc>
            </a:pPr>
            <a:r>
              <a:rPr lang="en-US" dirty="0" smtClean="0">
                <a:solidFill>
                  <a:srgbClr val="FF0000"/>
                </a:solidFill>
              </a:rPr>
              <a:t>Key Performance Indicators (KPI)</a:t>
            </a:r>
          </a:p>
          <a:p>
            <a:pPr>
              <a:lnSpc>
                <a:spcPct val="90000"/>
              </a:lnSpc>
            </a:pPr>
            <a:r>
              <a:rPr lang="en-US" dirty="0" smtClean="0"/>
              <a:t>KPI Packaging</a:t>
            </a:r>
          </a:p>
          <a:p>
            <a:pPr>
              <a:lnSpc>
                <a:spcPct val="90000"/>
              </a:lnSpc>
            </a:pPr>
            <a:r>
              <a:rPr lang="en-US" dirty="0" smtClean="0"/>
              <a:t>The Composite 6 Data Virtualization Platform and PS Assets</a:t>
            </a:r>
          </a:p>
          <a:p>
            <a:pPr>
              <a:lnSpc>
                <a:spcPct val="90000"/>
              </a:lnSpc>
            </a:pPr>
            <a:r>
              <a:rPr lang="en-US" dirty="0" smtClean="0"/>
              <a:t>KPI </a:t>
            </a:r>
            <a:r>
              <a:rPr lang="en-US" dirty="0"/>
              <a:t>Use </a:t>
            </a:r>
            <a:r>
              <a:rPr lang="en-US" dirty="0" smtClean="0"/>
              <a:t>Cases</a:t>
            </a:r>
          </a:p>
          <a:p>
            <a:pPr>
              <a:lnSpc>
                <a:spcPct val="90000"/>
              </a:lnSpc>
            </a:pPr>
            <a:r>
              <a:rPr lang="en-US" dirty="0" smtClean="0"/>
              <a:t>KPI Architecture</a:t>
            </a:r>
          </a:p>
        </p:txBody>
      </p:sp>
    </p:spTree>
    <p:extLst>
      <p:ext uri="{BB962C8B-B14F-4D97-AF65-F5344CB8AC3E}">
        <p14:creationId xmlns:p14="http://schemas.microsoft.com/office/powerpoint/2010/main" val="12543726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731520" y="24207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Relational</a:t>
            </a:r>
            <a:endParaRPr lang="en-US" sz="1000" dirty="0">
              <a:latin typeface="Arial" pitchFamily="34" charset="0"/>
              <a:cs typeface="Arial" pitchFamily="34" charset="0"/>
            </a:endParaRPr>
          </a:p>
        </p:txBody>
      </p:sp>
      <p:sp>
        <p:nvSpPr>
          <p:cNvPr id="5" name="TextBox 4"/>
          <p:cNvSpPr txBox="1"/>
          <p:nvPr/>
        </p:nvSpPr>
        <p:spPr>
          <a:xfrm>
            <a:off x="2133600" y="2420778"/>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Data Warehouse</a:t>
            </a:r>
            <a:endParaRPr lang="en-US" sz="1000" dirty="0">
              <a:latin typeface="Arial" pitchFamily="34" charset="0"/>
              <a:cs typeface="Arial" pitchFamily="34" charset="0"/>
            </a:endParaRPr>
          </a:p>
        </p:txBody>
      </p:sp>
      <p:sp>
        <p:nvSpPr>
          <p:cNvPr id="6" name="TextBox 5"/>
          <p:cNvSpPr txBox="1"/>
          <p:nvPr/>
        </p:nvSpPr>
        <p:spPr>
          <a:xfrm>
            <a:off x="3962400" y="2420778"/>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Packaged App</a:t>
            </a:r>
            <a:endParaRPr lang="en-US" sz="1000" dirty="0">
              <a:latin typeface="Arial" pitchFamily="34" charset="0"/>
              <a:cs typeface="Arial" pitchFamily="34" charset="0"/>
            </a:endParaRPr>
          </a:p>
        </p:txBody>
      </p:sp>
      <p:sp>
        <p:nvSpPr>
          <p:cNvPr id="7" name="TextBox 6"/>
          <p:cNvSpPr txBox="1"/>
          <p:nvPr/>
        </p:nvSpPr>
        <p:spPr>
          <a:xfrm>
            <a:off x="5562600" y="2420778"/>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Big Data</a:t>
            </a:r>
            <a:endParaRPr lang="en-US" sz="1000" dirty="0">
              <a:latin typeface="Arial" pitchFamily="34" charset="0"/>
              <a:cs typeface="Arial" pitchFamily="34" charset="0"/>
            </a:endParaRPr>
          </a:p>
        </p:txBody>
      </p:sp>
      <p:sp>
        <p:nvSpPr>
          <p:cNvPr id="8" name="TextBox 7"/>
          <p:cNvSpPr txBox="1"/>
          <p:nvPr/>
        </p:nvSpPr>
        <p:spPr>
          <a:xfrm>
            <a:off x="7010400" y="2420778"/>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Hierarchal</a:t>
            </a:r>
            <a:endParaRPr lang="en-US" sz="1000" dirty="0">
              <a:latin typeface="Arial" pitchFamily="34" charset="0"/>
              <a:cs typeface="Arial" pitchFamily="34" charset="0"/>
            </a:endParaRPr>
          </a:p>
        </p:txBody>
      </p:sp>
      <p:sp>
        <p:nvSpPr>
          <p:cNvPr id="9" name="TextBox 8"/>
          <p:cNvSpPr txBox="1"/>
          <p:nvPr/>
        </p:nvSpPr>
        <p:spPr>
          <a:xfrm>
            <a:off x="731520" y="41733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HTML</a:t>
            </a:r>
            <a:endParaRPr lang="en-US" sz="1000" dirty="0">
              <a:latin typeface="Arial" pitchFamily="34" charset="0"/>
              <a:cs typeface="Arial" pitchFamily="34" charset="0"/>
            </a:endParaRPr>
          </a:p>
        </p:txBody>
      </p:sp>
      <p:sp>
        <p:nvSpPr>
          <p:cNvPr id="10" name="TextBox 9"/>
          <p:cNvSpPr txBox="1"/>
          <p:nvPr/>
        </p:nvSpPr>
        <p:spPr>
          <a:xfrm>
            <a:off x="2362200" y="41733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Web Services</a:t>
            </a:r>
            <a:endParaRPr lang="en-US" sz="1000" dirty="0">
              <a:latin typeface="Arial" pitchFamily="34" charset="0"/>
              <a:cs typeface="Arial" pitchFamily="34" charset="0"/>
            </a:endParaRPr>
          </a:p>
        </p:txBody>
      </p:sp>
      <p:sp>
        <p:nvSpPr>
          <p:cNvPr id="11" name="TextBox 10"/>
          <p:cNvSpPr txBox="1"/>
          <p:nvPr/>
        </p:nvSpPr>
        <p:spPr>
          <a:xfrm>
            <a:off x="3962400" y="41733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Word</a:t>
            </a:r>
            <a:endParaRPr lang="en-US" sz="1000" dirty="0">
              <a:latin typeface="Arial" pitchFamily="34" charset="0"/>
              <a:cs typeface="Arial" pitchFamily="34" charset="0"/>
            </a:endParaRPr>
          </a:p>
        </p:txBody>
      </p:sp>
      <p:sp>
        <p:nvSpPr>
          <p:cNvPr id="12" name="TextBox 11"/>
          <p:cNvSpPr txBox="1"/>
          <p:nvPr/>
        </p:nvSpPr>
        <p:spPr>
          <a:xfrm>
            <a:off x="5486400" y="41733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Excel</a:t>
            </a:r>
            <a:endParaRPr lang="en-US" sz="1000" dirty="0">
              <a:latin typeface="Arial" pitchFamily="34" charset="0"/>
              <a:cs typeface="Arial" pitchFamily="34" charset="0"/>
            </a:endParaRPr>
          </a:p>
        </p:txBody>
      </p:sp>
      <p:sp>
        <p:nvSpPr>
          <p:cNvPr id="13" name="TextBox 12"/>
          <p:cNvSpPr txBox="1"/>
          <p:nvPr/>
        </p:nvSpPr>
        <p:spPr>
          <a:xfrm>
            <a:off x="7086600" y="41733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HTML</a:t>
            </a:r>
            <a:endParaRPr lang="en-US" sz="1000" dirty="0">
              <a:latin typeface="Arial" pitchFamily="34" charset="0"/>
              <a:cs typeface="Arial" pitchFamily="34" charset="0"/>
            </a:endParaRPr>
          </a:p>
        </p:txBody>
      </p:sp>
      <p:sp>
        <p:nvSpPr>
          <p:cNvPr id="14" name="TextBox 13"/>
          <p:cNvSpPr txBox="1"/>
          <p:nvPr/>
        </p:nvSpPr>
        <p:spPr>
          <a:xfrm>
            <a:off x="727710" y="57735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XML</a:t>
            </a:r>
            <a:endParaRPr lang="en-US" sz="1000" dirty="0">
              <a:latin typeface="Arial" pitchFamily="34" charset="0"/>
              <a:cs typeface="Arial" pitchFamily="34" charset="0"/>
            </a:endParaRPr>
          </a:p>
        </p:txBody>
      </p:sp>
      <p:sp>
        <p:nvSpPr>
          <p:cNvPr id="15" name="TextBox 14"/>
          <p:cNvSpPr txBox="1"/>
          <p:nvPr/>
        </p:nvSpPr>
        <p:spPr>
          <a:xfrm>
            <a:off x="2286000" y="5768340"/>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File</a:t>
            </a:r>
            <a:endParaRPr lang="en-US" sz="1000" dirty="0">
              <a:latin typeface="Arial" pitchFamily="34" charset="0"/>
              <a:cs typeface="Arial" pitchFamily="34" charset="0"/>
            </a:endParaRPr>
          </a:p>
        </p:txBody>
      </p:sp>
      <p:sp>
        <p:nvSpPr>
          <p:cNvPr id="16" name="TextBox 15"/>
          <p:cNvSpPr txBox="1"/>
          <p:nvPr/>
        </p:nvSpPr>
        <p:spPr>
          <a:xfrm>
            <a:off x="3962400" y="5768340"/>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Flat File</a:t>
            </a:r>
            <a:endParaRPr lang="en-US" sz="1000" dirty="0">
              <a:latin typeface="Arial" pitchFamily="34" charset="0"/>
              <a:cs typeface="Arial" pitchFamily="34" charset="0"/>
            </a:endParaRPr>
          </a:p>
        </p:txBody>
      </p:sp>
      <p:sp>
        <p:nvSpPr>
          <p:cNvPr id="17" name="TextBox 16"/>
          <p:cNvSpPr txBox="1"/>
          <p:nvPr/>
        </p:nvSpPr>
        <p:spPr>
          <a:xfrm>
            <a:off x="5562600" y="5768340"/>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Tablet</a:t>
            </a:r>
            <a:endParaRPr lang="en-US" sz="1000" dirty="0">
              <a:latin typeface="Arial" pitchFamily="34" charset="0"/>
              <a:cs typeface="Arial" pitchFamily="34" charset="0"/>
            </a:endParaRPr>
          </a:p>
        </p:txBody>
      </p:sp>
      <p:sp>
        <p:nvSpPr>
          <p:cNvPr id="18" name="TextBox 17"/>
          <p:cNvSpPr txBox="1"/>
          <p:nvPr/>
        </p:nvSpPr>
        <p:spPr>
          <a:xfrm>
            <a:off x="7128510" y="5768340"/>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Smart Phone</a:t>
            </a:r>
            <a:endParaRPr lang="en-US" sz="1000" dirty="0">
              <a:latin typeface="Arial" pitchFamily="34" charset="0"/>
              <a:cs typeface="Arial" pitchFamily="34" charset="0"/>
            </a:endParaRPr>
          </a:p>
        </p:txBody>
      </p:sp>
      <p:pic>
        <p:nvPicPr>
          <p:cNvPr id="19" name="Picture 18" descr="relational.png"/>
          <p:cNvPicPr>
            <a:picLocks noChangeAspect="1"/>
          </p:cNvPicPr>
          <p:nvPr/>
        </p:nvPicPr>
        <p:blipFill>
          <a:blip r:embed="rId3" cstate="print"/>
          <a:stretch>
            <a:fillRect/>
          </a:stretch>
        </p:blipFill>
        <p:spPr>
          <a:xfrm>
            <a:off x="990600" y="1430178"/>
            <a:ext cx="709110" cy="861062"/>
          </a:xfrm>
          <a:prstGeom prst="rect">
            <a:avLst/>
          </a:prstGeom>
        </p:spPr>
      </p:pic>
      <p:pic>
        <p:nvPicPr>
          <p:cNvPr id="20" name="Picture 19" descr="data-warehouse.png"/>
          <p:cNvPicPr>
            <a:picLocks noChangeAspect="1"/>
          </p:cNvPicPr>
          <p:nvPr/>
        </p:nvPicPr>
        <p:blipFill>
          <a:blip r:embed="rId4" cstate="print"/>
          <a:stretch>
            <a:fillRect/>
          </a:stretch>
        </p:blipFill>
        <p:spPr>
          <a:xfrm>
            <a:off x="2209800" y="1125378"/>
            <a:ext cx="1166173" cy="1216152"/>
          </a:xfrm>
          <a:prstGeom prst="rect">
            <a:avLst/>
          </a:prstGeom>
        </p:spPr>
      </p:pic>
      <p:pic>
        <p:nvPicPr>
          <p:cNvPr id="21" name="Picture 20" descr="packaged-app.png"/>
          <p:cNvPicPr>
            <a:picLocks noChangeAspect="1"/>
          </p:cNvPicPr>
          <p:nvPr/>
        </p:nvPicPr>
        <p:blipFill>
          <a:blip r:embed="rId5" cstate="print"/>
          <a:stretch>
            <a:fillRect/>
          </a:stretch>
        </p:blipFill>
        <p:spPr>
          <a:xfrm>
            <a:off x="4038600" y="1430178"/>
            <a:ext cx="978408" cy="978408"/>
          </a:xfrm>
          <a:prstGeom prst="rect">
            <a:avLst/>
          </a:prstGeom>
        </p:spPr>
      </p:pic>
      <p:pic>
        <p:nvPicPr>
          <p:cNvPr id="22" name="Picture 21" descr="big-data.png"/>
          <p:cNvPicPr>
            <a:picLocks noChangeAspect="1"/>
          </p:cNvPicPr>
          <p:nvPr/>
        </p:nvPicPr>
        <p:blipFill>
          <a:blip r:embed="rId6" cstate="print"/>
          <a:stretch>
            <a:fillRect/>
          </a:stretch>
        </p:blipFill>
        <p:spPr>
          <a:xfrm>
            <a:off x="5638800" y="1277778"/>
            <a:ext cx="978408" cy="1059942"/>
          </a:xfrm>
          <a:prstGeom prst="rect">
            <a:avLst/>
          </a:prstGeom>
        </p:spPr>
      </p:pic>
      <p:pic>
        <p:nvPicPr>
          <p:cNvPr id="23" name="Picture 22" descr="hierarchal.png"/>
          <p:cNvPicPr>
            <a:picLocks noChangeAspect="1"/>
          </p:cNvPicPr>
          <p:nvPr/>
        </p:nvPicPr>
        <p:blipFill>
          <a:blip r:embed="rId7" cstate="print"/>
          <a:stretch>
            <a:fillRect/>
          </a:stretch>
        </p:blipFill>
        <p:spPr>
          <a:xfrm>
            <a:off x="7239000" y="1353978"/>
            <a:ext cx="832104" cy="941942"/>
          </a:xfrm>
          <a:prstGeom prst="rect">
            <a:avLst/>
          </a:prstGeom>
        </p:spPr>
      </p:pic>
      <p:pic>
        <p:nvPicPr>
          <p:cNvPr id="24" name="Picture 23" descr="html.png"/>
          <p:cNvPicPr>
            <a:picLocks noChangeAspect="1"/>
          </p:cNvPicPr>
          <p:nvPr/>
        </p:nvPicPr>
        <p:blipFill>
          <a:blip r:embed="rId8" cstate="print"/>
          <a:stretch>
            <a:fillRect/>
          </a:stretch>
        </p:blipFill>
        <p:spPr>
          <a:xfrm>
            <a:off x="762000" y="3030379"/>
            <a:ext cx="1005840" cy="1089660"/>
          </a:xfrm>
          <a:prstGeom prst="rect">
            <a:avLst/>
          </a:prstGeom>
        </p:spPr>
      </p:pic>
      <p:pic>
        <p:nvPicPr>
          <p:cNvPr id="25" name="Picture 24" descr="web-services.png"/>
          <p:cNvPicPr>
            <a:picLocks noChangeAspect="1"/>
          </p:cNvPicPr>
          <p:nvPr/>
        </p:nvPicPr>
        <p:blipFill>
          <a:blip r:embed="rId9" cstate="print"/>
          <a:stretch>
            <a:fillRect/>
          </a:stretch>
        </p:blipFill>
        <p:spPr>
          <a:xfrm>
            <a:off x="2438400" y="3030379"/>
            <a:ext cx="896112" cy="1166636"/>
          </a:xfrm>
          <a:prstGeom prst="rect">
            <a:avLst/>
          </a:prstGeom>
        </p:spPr>
      </p:pic>
      <p:pic>
        <p:nvPicPr>
          <p:cNvPr id="26" name="Picture 25" descr="word.png"/>
          <p:cNvPicPr>
            <a:picLocks noChangeAspect="1"/>
          </p:cNvPicPr>
          <p:nvPr/>
        </p:nvPicPr>
        <p:blipFill>
          <a:blip r:embed="rId10" cstate="print"/>
          <a:stretch>
            <a:fillRect/>
          </a:stretch>
        </p:blipFill>
        <p:spPr>
          <a:xfrm>
            <a:off x="4114800" y="3030379"/>
            <a:ext cx="822960" cy="1028700"/>
          </a:xfrm>
          <a:prstGeom prst="rect">
            <a:avLst/>
          </a:prstGeom>
        </p:spPr>
      </p:pic>
      <p:pic>
        <p:nvPicPr>
          <p:cNvPr id="27" name="Picture 26" descr="excel.png"/>
          <p:cNvPicPr>
            <a:picLocks noChangeAspect="1"/>
          </p:cNvPicPr>
          <p:nvPr/>
        </p:nvPicPr>
        <p:blipFill>
          <a:blip r:embed="rId11" cstate="print"/>
          <a:stretch>
            <a:fillRect/>
          </a:stretch>
        </p:blipFill>
        <p:spPr>
          <a:xfrm>
            <a:off x="5638800" y="3030379"/>
            <a:ext cx="804672" cy="999135"/>
          </a:xfrm>
          <a:prstGeom prst="rect">
            <a:avLst/>
          </a:prstGeom>
        </p:spPr>
      </p:pic>
      <p:pic>
        <p:nvPicPr>
          <p:cNvPr id="28" name="Picture 27" descr="html-2.png"/>
          <p:cNvPicPr>
            <a:picLocks noChangeAspect="1"/>
          </p:cNvPicPr>
          <p:nvPr/>
        </p:nvPicPr>
        <p:blipFill>
          <a:blip r:embed="rId12" cstate="print"/>
          <a:stretch>
            <a:fillRect/>
          </a:stretch>
        </p:blipFill>
        <p:spPr>
          <a:xfrm>
            <a:off x="7315200" y="3030379"/>
            <a:ext cx="804672" cy="934238"/>
          </a:xfrm>
          <a:prstGeom prst="rect">
            <a:avLst/>
          </a:prstGeom>
        </p:spPr>
      </p:pic>
      <p:pic>
        <p:nvPicPr>
          <p:cNvPr id="29" name="Picture 28" descr="xml.png"/>
          <p:cNvPicPr>
            <a:picLocks noChangeAspect="1"/>
          </p:cNvPicPr>
          <p:nvPr/>
        </p:nvPicPr>
        <p:blipFill>
          <a:blip r:embed="rId13" cstate="print"/>
          <a:stretch>
            <a:fillRect/>
          </a:stretch>
        </p:blipFill>
        <p:spPr>
          <a:xfrm>
            <a:off x="990600" y="4724400"/>
            <a:ext cx="804672" cy="941058"/>
          </a:xfrm>
          <a:prstGeom prst="rect">
            <a:avLst/>
          </a:prstGeom>
        </p:spPr>
      </p:pic>
      <p:pic>
        <p:nvPicPr>
          <p:cNvPr id="30" name="Picture 29" descr="file.png"/>
          <p:cNvPicPr>
            <a:picLocks noChangeAspect="1"/>
          </p:cNvPicPr>
          <p:nvPr/>
        </p:nvPicPr>
        <p:blipFill>
          <a:blip r:embed="rId14" cstate="print"/>
          <a:stretch>
            <a:fillRect/>
          </a:stretch>
        </p:blipFill>
        <p:spPr>
          <a:xfrm>
            <a:off x="2514600" y="4724400"/>
            <a:ext cx="694944" cy="927717"/>
          </a:xfrm>
          <a:prstGeom prst="rect">
            <a:avLst/>
          </a:prstGeom>
        </p:spPr>
      </p:pic>
      <p:pic>
        <p:nvPicPr>
          <p:cNvPr id="31" name="Picture 30" descr="flat-file.png"/>
          <p:cNvPicPr>
            <a:picLocks noChangeAspect="1"/>
          </p:cNvPicPr>
          <p:nvPr/>
        </p:nvPicPr>
        <p:blipFill>
          <a:blip r:embed="rId15" cstate="print"/>
          <a:stretch>
            <a:fillRect/>
          </a:stretch>
        </p:blipFill>
        <p:spPr>
          <a:xfrm>
            <a:off x="4105275" y="4910433"/>
            <a:ext cx="960120" cy="728367"/>
          </a:xfrm>
          <a:prstGeom prst="rect">
            <a:avLst/>
          </a:prstGeom>
        </p:spPr>
      </p:pic>
      <p:pic>
        <p:nvPicPr>
          <p:cNvPr id="32" name="Picture 31" descr="tablet.png"/>
          <p:cNvPicPr>
            <a:picLocks noChangeAspect="1"/>
          </p:cNvPicPr>
          <p:nvPr/>
        </p:nvPicPr>
        <p:blipFill>
          <a:blip r:embed="rId16" cstate="print"/>
          <a:stretch>
            <a:fillRect/>
          </a:stretch>
        </p:blipFill>
        <p:spPr>
          <a:xfrm>
            <a:off x="5791200" y="4724400"/>
            <a:ext cx="676656" cy="904620"/>
          </a:xfrm>
          <a:prstGeom prst="rect">
            <a:avLst/>
          </a:prstGeom>
        </p:spPr>
      </p:pic>
      <p:pic>
        <p:nvPicPr>
          <p:cNvPr id="33" name="Picture 32" descr="smart-phone.png"/>
          <p:cNvPicPr>
            <a:picLocks noChangeAspect="1"/>
          </p:cNvPicPr>
          <p:nvPr/>
        </p:nvPicPr>
        <p:blipFill>
          <a:blip r:embed="rId17" cstate="print"/>
          <a:stretch>
            <a:fillRect/>
          </a:stretch>
        </p:blipFill>
        <p:spPr>
          <a:xfrm>
            <a:off x="7467600" y="4876800"/>
            <a:ext cx="475488" cy="776631"/>
          </a:xfrm>
          <a:prstGeom prst="rect">
            <a:avLst/>
          </a:prstGeom>
        </p:spPr>
      </p:pic>
    </p:spTree>
    <p:extLst>
      <p:ext uri="{BB962C8B-B14F-4D97-AF65-F5344CB8AC3E}">
        <p14:creationId xmlns:p14="http://schemas.microsoft.com/office/powerpoint/2010/main" val="27018883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1131570" y="24969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BI Tools</a:t>
            </a:r>
            <a:endParaRPr lang="en-US" sz="1000" dirty="0">
              <a:latin typeface="Arial" pitchFamily="34" charset="0"/>
              <a:cs typeface="Arial" pitchFamily="34" charset="0"/>
            </a:endParaRPr>
          </a:p>
        </p:txBody>
      </p:sp>
      <p:sp>
        <p:nvSpPr>
          <p:cNvPr id="42" name="TextBox 41"/>
          <p:cNvSpPr txBox="1"/>
          <p:nvPr/>
        </p:nvSpPr>
        <p:spPr>
          <a:xfrm>
            <a:off x="2739390" y="24969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Excel</a:t>
            </a:r>
            <a:endParaRPr lang="en-US" sz="1000" dirty="0">
              <a:latin typeface="Arial" pitchFamily="34" charset="0"/>
              <a:cs typeface="Arial" pitchFamily="34" charset="0"/>
            </a:endParaRPr>
          </a:p>
        </p:txBody>
      </p:sp>
      <p:sp>
        <p:nvSpPr>
          <p:cNvPr id="43" name="TextBox 42"/>
          <p:cNvSpPr txBox="1"/>
          <p:nvPr/>
        </p:nvSpPr>
        <p:spPr>
          <a:xfrm>
            <a:off x="4396740" y="2491740"/>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Web Portal</a:t>
            </a:r>
            <a:endParaRPr lang="en-US" sz="1000" dirty="0">
              <a:latin typeface="Arial" pitchFamily="34" charset="0"/>
              <a:cs typeface="Arial" pitchFamily="34" charset="0"/>
            </a:endParaRPr>
          </a:p>
        </p:txBody>
      </p:sp>
      <p:sp>
        <p:nvSpPr>
          <p:cNvPr id="44" name="TextBox 43"/>
          <p:cNvSpPr txBox="1"/>
          <p:nvPr/>
        </p:nvSpPr>
        <p:spPr>
          <a:xfrm>
            <a:off x="6076950" y="2491740"/>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Enterprise Search</a:t>
            </a:r>
            <a:endParaRPr lang="en-US" sz="1000" dirty="0">
              <a:latin typeface="Arial" pitchFamily="34" charset="0"/>
              <a:cs typeface="Arial" pitchFamily="34" charset="0"/>
            </a:endParaRPr>
          </a:p>
        </p:txBody>
      </p:sp>
      <p:sp>
        <p:nvSpPr>
          <p:cNvPr id="45" name="TextBox 44"/>
          <p:cNvSpPr txBox="1"/>
          <p:nvPr/>
        </p:nvSpPr>
        <p:spPr>
          <a:xfrm>
            <a:off x="998220" y="60021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Relational Views</a:t>
            </a:r>
            <a:endParaRPr lang="en-US" sz="1000" dirty="0">
              <a:latin typeface="Arial" pitchFamily="34" charset="0"/>
              <a:cs typeface="Arial" pitchFamily="34" charset="0"/>
            </a:endParaRPr>
          </a:p>
        </p:txBody>
      </p:sp>
      <p:sp>
        <p:nvSpPr>
          <p:cNvPr id="46" name="TextBox 45"/>
          <p:cNvSpPr txBox="1"/>
          <p:nvPr/>
        </p:nvSpPr>
        <p:spPr>
          <a:xfrm>
            <a:off x="2381250" y="60021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Spreadsheet</a:t>
            </a:r>
            <a:endParaRPr lang="en-US" sz="1000" dirty="0">
              <a:latin typeface="Arial" pitchFamily="34" charset="0"/>
              <a:cs typeface="Arial" pitchFamily="34" charset="0"/>
            </a:endParaRPr>
          </a:p>
        </p:txBody>
      </p:sp>
      <p:sp>
        <p:nvSpPr>
          <p:cNvPr id="47" name="TextBox 46"/>
          <p:cNvSpPr txBox="1"/>
          <p:nvPr/>
        </p:nvSpPr>
        <p:spPr>
          <a:xfrm>
            <a:off x="3829050" y="60021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Virtual Mart/ODS</a:t>
            </a:r>
            <a:endParaRPr lang="en-US" sz="1000" dirty="0">
              <a:latin typeface="Arial" pitchFamily="34" charset="0"/>
              <a:cs typeface="Arial" pitchFamily="34" charset="0"/>
            </a:endParaRPr>
          </a:p>
        </p:txBody>
      </p:sp>
      <p:sp>
        <p:nvSpPr>
          <p:cNvPr id="48" name="TextBox 47"/>
          <p:cNvSpPr txBox="1"/>
          <p:nvPr/>
        </p:nvSpPr>
        <p:spPr>
          <a:xfrm>
            <a:off x="4895850" y="60021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Cache</a:t>
            </a:r>
            <a:endParaRPr lang="en-US" sz="1000" dirty="0">
              <a:latin typeface="Arial" pitchFamily="34" charset="0"/>
              <a:cs typeface="Arial" pitchFamily="34" charset="0"/>
            </a:endParaRPr>
          </a:p>
        </p:txBody>
      </p:sp>
      <p:sp>
        <p:nvSpPr>
          <p:cNvPr id="49" name="TextBox 48"/>
          <p:cNvSpPr txBox="1"/>
          <p:nvPr/>
        </p:nvSpPr>
        <p:spPr>
          <a:xfrm>
            <a:off x="5962650" y="6002179"/>
            <a:ext cx="1219200" cy="246221"/>
          </a:xfrm>
          <a:prstGeom prst="rect">
            <a:avLst/>
          </a:prstGeom>
          <a:noFill/>
        </p:spPr>
        <p:txBody>
          <a:bodyPr wrap="square" rtlCol="0">
            <a:spAutoFit/>
          </a:bodyPr>
          <a:lstStyle/>
          <a:p>
            <a:pPr algn="ctr"/>
            <a:r>
              <a:rPr lang="en-US" sz="1000" dirty="0" smtClean="0">
                <a:latin typeface="Arial" pitchFamily="34" charset="0"/>
                <a:cs typeface="Arial" pitchFamily="34" charset="0"/>
              </a:rPr>
              <a:t>Services</a:t>
            </a:r>
            <a:endParaRPr lang="en-US" sz="1000" dirty="0">
              <a:latin typeface="Arial" pitchFamily="34" charset="0"/>
              <a:cs typeface="Arial" pitchFamily="34" charset="0"/>
            </a:endParaRPr>
          </a:p>
        </p:txBody>
      </p:sp>
      <p:pic>
        <p:nvPicPr>
          <p:cNvPr id="30" name="Picture 29" descr="bi-tools.png"/>
          <p:cNvPicPr>
            <a:picLocks noChangeAspect="1"/>
          </p:cNvPicPr>
          <p:nvPr/>
        </p:nvPicPr>
        <p:blipFill>
          <a:blip r:embed="rId3" cstate="print"/>
          <a:stretch>
            <a:fillRect/>
          </a:stretch>
        </p:blipFill>
        <p:spPr>
          <a:xfrm>
            <a:off x="990600" y="1143000"/>
            <a:ext cx="1298448" cy="1224823"/>
          </a:xfrm>
          <a:prstGeom prst="rect">
            <a:avLst/>
          </a:prstGeom>
        </p:spPr>
      </p:pic>
      <p:pic>
        <p:nvPicPr>
          <p:cNvPr id="31" name="Picture 30" descr="excel-2.png"/>
          <p:cNvPicPr>
            <a:picLocks noChangeAspect="1"/>
          </p:cNvPicPr>
          <p:nvPr/>
        </p:nvPicPr>
        <p:blipFill>
          <a:blip r:embed="rId4" cstate="print"/>
          <a:stretch>
            <a:fillRect/>
          </a:stretch>
        </p:blipFill>
        <p:spPr>
          <a:xfrm>
            <a:off x="2667000" y="1143000"/>
            <a:ext cx="1298448" cy="1210987"/>
          </a:xfrm>
          <a:prstGeom prst="rect">
            <a:avLst/>
          </a:prstGeom>
        </p:spPr>
      </p:pic>
      <p:pic>
        <p:nvPicPr>
          <p:cNvPr id="32" name="Picture 31" descr="web-portal.png"/>
          <p:cNvPicPr>
            <a:picLocks noChangeAspect="1"/>
          </p:cNvPicPr>
          <p:nvPr/>
        </p:nvPicPr>
        <p:blipFill>
          <a:blip r:embed="rId5" cstate="print"/>
          <a:stretch>
            <a:fillRect/>
          </a:stretch>
        </p:blipFill>
        <p:spPr>
          <a:xfrm>
            <a:off x="4343400" y="1143000"/>
            <a:ext cx="1298448" cy="1204260"/>
          </a:xfrm>
          <a:prstGeom prst="rect">
            <a:avLst/>
          </a:prstGeom>
        </p:spPr>
      </p:pic>
      <p:pic>
        <p:nvPicPr>
          <p:cNvPr id="33" name="Picture 32" descr="enterprise-search.png"/>
          <p:cNvPicPr>
            <a:picLocks noChangeAspect="1"/>
          </p:cNvPicPr>
          <p:nvPr/>
        </p:nvPicPr>
        <p:blipFill>
          <a:blip r:embed="rId6" cstate="print"/>
          <a:stretch>
            <a:fillRect/>
          </a:stretch>
        </p:blipFill>
        <p:spPr>
          <a:xfrm>
            <a:off x="6019800" y="1143000"/>
            <a:ext cx="1298448" cy="1184666"/>
          </a:xfrm>
          <a:prstGeom prst="rect">
            <a:avLst/>
          </a:prstGeom>
        </p:spPr>
      </p:pic>
      <p:pic>
        <p:nvPicPr>
          <p:cNvPr id="34" name="Picture 33" descr="object-1.png"/>
          <p:cNvPicPr>
            <a:picLocks noChangeAspect="1"/>
          </p:cNvPicPr>
          <p:nvPr/>
        </p:nvPicPr>
        <p:blipFill>
          <a:blip r:embed="rId7" cstate="print"/>
          <a:stretch>
            <a:fillRect/>
          </a:stretch>
        </p:blipFill>
        <p:spPr>
          <a:xfrm>
            <a:off x="1143000" y="3048000"/>
            <a:ext cx="667512" cy="824173"/>
          </a:xfrm>
          <a:prstGeom prst="rect">
            <a:avLst/>
          </a:prstGeom>
        </p:spPr>
      </p:pic>
      <p:pic>
        <p:nvPicPr>
          <p:cNvPr id="35" name="Picture 34" descr="object-2.png"/>
          <p:cNvPicPr>
            <a:picLocks noChangeAspect="1"/>
          </p:cNvPicPr>
          <p:nvPr/>
        </p:nvPicPr>
        <p:blipFill>
          <a:blip r:embed="rId8" cstate="print"/>
          <a:stretch>
            <a:fillRect/>
          </a:stretch>
        </p:blipFill>
        <p:spPr>
          <a:xfrm>
            <a:off x="2209800" y="2971800"/>
            <a:ext cx="841248" cy="962388"/>
          </a:xfrm>
          <a:prstGeom prst="rect">
            <a:avLst/>
          </a:prstGeom>
        </p:spPr>
      </p:pic>
      <p:pic>
        <p:nvPicPr>
          <p:cNvPr id="36" name="Picture 35" descr="object-3.png"/>
          <p:cNvPicPr>
            <a:picLocks noChangeAspect="1"/>
          </p:cNvPicPr>
          <p:nvPr/>
        </p:nvPicPr>
        <p:blipFill>
          <a:blip r:embed="rId9" cstate="print"/>
          <a:stretch>
            <a:fillRect/>
          </a:stretch>
        </p:blipFill>
        <p:spPr>
          <a:xfrm>
            <a:off x="3505200" y="2971800"/>
            <a:ext cx="694944" cy="906737"/>
          </a:xfrm>
          <a:prstGeom prst="rect">
            <a:avLst/>
          </a:prstGeom>
        </p:spPr>
      </p:pic>
      <p:pic>
        <p:nvPicPr>
          <p:cNvPr id="37" name="Picture 36" descr="object-4.png"/>
          <p:cNvPicPr>
            <a:picLocks noChangeAspect="1"/>
          </p:cNvPicPr>
          <p:nvPr/>
        </p:nvPicPr>
        <p:blipFill>
          <a:blip r:embed="rId10" cstate="print"/>
          <a:stretch>
            <a:fillRect/>
          </a:stretch>
        </p:blipFill>
        <p:spPr>
          <a:xfrm>
            <a:off x="1066800" y="4343400"/>
            <a:ext cx="731520" cy="637563"/>
          </a:xfrm>
          <a:prstGeom prst="rect">
            <a:avLst/>
          </a:prstGeom>
        </p:spPr>
      </p:pic>
      <p:pic>
        <p:nvPicPr>
          <p:cNvPr id="38" name="Picture 37" descr="object-5.png"/>
          <p:cNvPicPr>
            <a:picLocks noChangeAspect="1"/>
          </p:cNvPicPr>
          <p:nvPr/>
        </p:nvPicPr>
        <p:blipFill>
          <a:blip r:embed="rId11" cstate="print"/>
          <a:stretch>
            <a:fillRect/>
          </a:stretch>
        </p:blipFill>
        <p:spPr>
          <a:xfrm>
            <a:off x="2133600" y="4282519"/>
            <a:ext cx="731520" cy="746681"/>
          </a:xfrm>
          <a:prstGeom prst="rect">
            <a:avLst/>
          </a:prstGeom>
        </p:spPr>
      </p:pic>
      <p:pic>
        <p:nvPicPr>
          <p:cNvPr id="39" name="Picture 38" descr="object-6.png"/>
          <p:cNvPicPr>
            <a:picLocks noChangeAspect="1"/>
          </p:cNvPicPr>
          <p:nvPr/>
        </p:nvPicPr>
        <p:blipFill>
          <a:blip r:embed="rId12" cstate="print"/>
          <a:stretch>
            <a:fillRect/>
          </a:stretch>
        </p:blipFill>
        <p:spPr>
          <a:xfrm>
            <a:off x="3048000" y="4343400"/>
            <a:ext cx="548640" cy="548640"/>
          </a:xfrm>
          <a:prstGeom prst="rect">
            <a:avLst/>
          </a:prstGeom>
        </p:spPr>
      </p:pic>
      <p:pic>
        <p:nvPicPr>
          <p:cNvPr id="40" name="Picture 39" descr="object-7.png"/>
          <p:cNvPicPr>
            <a:picLocks noChangeAspect="1"/>
          </p:cNvPicPr>
          <p:nvPr/>
        </p:nvPicPr>
        <p:blipFill>
          <a:blip r:embed="rId13" cstate="print"/>
          <a:stretch>
            <a:fillRect/>
          </a:stretch>
        </p:blipFill>
        <p:spPr>
          <a:xfrm>
            <a:off x="3733800" y="4419600"/>
            <a:ext cx="438912" cy="377594"/>
          </a:xfrm>
          <a:prstGeom prst="rect">
            <a:avLst/>
          </a:prstGeom>
        </p:spPr>
      </p:pic>
      <p:pic>
        <p:nvPicPr>
          <p:cNvPr id="60" name="Picture 59" descr="object-8.png"/>
          <p:cNvPicPr>
            <a:picLocks noChangeAspect="1"/>
          </p:cNvPicPr>
          <p:nvPr/>
        </p:nvPicPr>
        <p:blipFill>
          <a:blip r:embed="rId14" cstate="print"/>
          <a:stretch>
            <a:fillRect/>
          </a:stretch>
        </p:blipFill>
        <p:spPr>
          <a:xfrm>
            <a:off x="4343400" y="4419600"/>
            <a:ext cx="484632" cy="458436"/>
          </a:xfrm>
          <a:prstGeom prst="rect">
            <a:avLst/>
          </a:prstGeom>
        </p:spPr>
      </p:pic>
      <p:pic>
        <p:nvPicPr>
          <p:cNvPr id="61" name="Picture 60" descr="object-9.png"/>
          <p:cNvPicPr>
            <a:picLocks noChangeAspect="1"/>
          </p:cNvPicPr>
          <p:nvPr/>
        </p:nvPicPr>
        <p:blipFill>
          <a:blip r:embed="rId15" cstate="print"/>
          <a:stretch>
            <a:fillRect/>
          </a:stretch>
        </p:blipFill>
        <p:spPr>
          <a:xfrm>
            <a:off x="4953000" y="4419600"/>
            <a:ext cx="484632" cy="458436"/>
          </a:xfrm>
          <a:prstGeom prst="rect">
            <a:avLst/>
          </a:prstGeom>
        </p:spPr>
      </p:pic>
      <p:pic>
        <p:nvPicPr>
          <p:cNvPr id="62" name="Picture 61" descr="object-10.png"/>
          <p:cNvPicPr>
            <a:picLocks noChangeAspect="1"/>
          </p:cNvPicPr>
          <p:nvPr/>
        </p:nvPicPr>
        <p:blipFill>
          <a:blip r:embed="rId16" cstate="print"/>
          <a:stretch>
            <a:fillRect/>
          </a:stretch>
        </p:blipFill>
        <p:spPr>
          <a:xfrm>
            <a:off x="5562600" y="4419600"/>
            <a:ext cx="484632" cy="458436"/>
          </a:xfrm>
          <a:prstGeom prst="rect">
            <a:avLst/>
          </a:prstGeom>
        </p:spPr>
      </p:pic>
      <p:pic>
        <p:nvPicPr>
          <p:cNvPr id="63" name="Picture 62" descr="relational-views.png"/>
          <p:cNvPicPr>
            <a:picLocks noChangeAspect="1"/>
          </p:cNvPicPr>
          <p:nvPr/>
        </p:nvPicPr>
        <p:blipFill>
          <a:blip r:embed="rId17" cstate="print"/>
          <a:stretch>
            <a:fillRect/>
          </a:stretch>
        </p:blipFill>
        <p:spPr>
          <a:xfrm>
            <a:off x="1143000" y="5181600"/>
            <a:ext cx="1005840" cy="686259"/>
          </a:xfrm>
          <a:prstGeom prst="rect">
            <a:avLst/>
          </a:prstGeom>
        </p:spPr>
      </p:pic>
      <p:pic>
        <p:nvPicPr>
          <p:cNvPr id="64" name="Picture 63" descr="spreadsheet.png"/>
          <p:cNvPicPr>
            <a:picLocks noChangeAspect="1"/>
          </p:cNvPicPr>
          <p:nvPr/>
        </p:nvPicPr>
        <p:blipFill>
          <a:blip r:embed="rId18" cstate="print"/>
          <a:stretch>
            <a:fillRect/>
          </a:stretch>
        </p:blipFill>
        <p:spPr>
          <a:xfrm>
            <a:off x="2438400" y="5181600"/>
            <a:ext cx="1097280" cy="721799"/>
          </a:xfrm>
          <a:prstGeom prst="rect">
            <a:avLst/>
          </a:prstGeom>
        </p:spPr>
      </p:pic>
      <p:pic>
        <p:nvPicPr>
          <p:cNvPr id="65" name="Picture 64" descr="virtual-mart-ods.png"/>
          <p:cNvPicPr>
            <a:picLocks noChangeAspect="1"/>
          </p:cNvPicPr>
          <p:nvPr/>
        </p:nvPicPr>
        <p:blipFill>
          <a:blip r:embed="rId19" cstate="print"/>
          <a:stretch>
            <a:fillRect/>
          </a:stretch>
        </p:blipFill>
        <p:spPr>
          <a:xfrm>
            <a:off x="4023360" y="5334000"/>
            <a:ext cx="777240" cy="586529"/>
          </a:xfrm>
          <a:prstGeom prst="rect">
            <a:avLst/>
          </a:prstGeom>
        </p:spPr>
      </p:pic>
      <p:pic>
        <p:nvPicPr>
          <p:cNvPr id="66" name="Picture 65" descr="virtual-mart-ods.png"/>
          <p:cNvPicPr>
            <a:picLocks noChangeAspect="1"/>
          </p:cNvPicPr>
          <p:nvPr/>
        </p:nvPicPr>
        <p:blipFill>
          <a:blip r:embed="rId19" cstate="print"/>
          <a:stretch>
            <a:fillRect/>
          </a:stretch>
        </p:blipFill>
        <p:spPr>
          <a:xfrm>
            <a:off x="5166360" y="5334000"/>
            <a:ext cx="777240" cy="586529"/>
          </a:xfrm>
          <a:prstGeom prst="rect">
            <a:avLst/>
          </a:prstGeom>
        </p:spPr>
      </p:pic>
      <p:pic>
        <p:nvPicPr>
          <p:cNvPr id="67" name="Picture 66" descr="services.png"/>
          <p:cNvPicPr>
            <a:picLocks noChangeAspect="1"/>
          </p:cNvPicPr>
          <p:nvPr/>
        </p:nvPicPr>
        <p:blipFill>
          <a:blip r:embed="rId20" cstate="print"/>
          <a:stretch>
            <a:fillRect/>
          </a:stretch>
        </p:blipFill>
        <p:spPr>
          <a:xfrm>
            <a:off x="6248400" y="5257800"/>
            <a:ext cx="640080" cy="640080"/>
          </a:xfrm>
          <a:prstGeom prst="rect">
            <a:avLst/>
          </a:prstGeom>
        </p:spPr>
      </p:pic>
      <p:sp>
        <p:nvSpPr>
          <p:cNvPr id="50" name="Cloud 49"/>
          <p:cNvSpPr/>
          <p:nvPr/>
        </p:nvSpPr>
        <p:spPr>
          <a:xfrm>
            <a:off x="4574274" y="3148512"/>
            <a:ext cx="757451" cy="711938"/>
          </a:xfrm>
          <a:prstGeom prst="cloud">
            <a:avLst/>
          </a:prstGeom>
          <a:gradFill flip="none" rotWithShape="1">
            <a:gsLst>
              <a:gs pos="0">
                <a:schemeClr val="bg1">
                  <a:lumMod val="65000"/>
                </a:schemeClr>
              </a:gs>
              <a:gs pos="50000">
                <a:schemeClr val="bg1"/>
              </a:gs>
              <a:gs pos="100000">
                <a:schemeClr val="bg1">
                  <a:lumMod val="75000"/>
                </a:schemeClr>
              </a:gs>
            </a:gsLst>
            <a:lin ang="13500000" scaled="1"/>
            <a:tileRect/>
          </a:gra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1237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Key Performance Indicators (KPI)</a:t>
            </a:r>
            <a:endParaRPr lang="en-US" dirty="0">
              <a:ea typeface="+mj-ea"/>
            </a:endParaRPr>
          </a:p>
        </p:txBody>
      </p:sp>
      <p:sp>
        <p:nvSpPr>
          <p:cNvPr id="33794" name="Rectangle 3"/>
          <p:cNvSpPr>
            <a:spLocks noGrp="1" noChangeArrowheads="1"/>
          </p:cNvSpPr>
          <p:nvPr>
            <p:ph idx="1"/>
          </p:nvPr>
        </p:nvSpPr>
        <p:spPr>
          <a:xfrm>
            <a:off x="457200" y="1219200"/>
            <a:ext cx="8229600" cy="4953000"/>
          </a:xfrm>
        </p:spPr>
        <p:txBody>
          <a:bodyPr>
            <a:noAutofit/>
          </a:bodyPr>
          <a:lstStyle/>
          <a:p>
            <a:r>
              <a:rPr lang="en-US" dirty="0" smtClean="0"/>
              <a:t>What is KPI?</a:t>
            </a:r>
          </a:p>
          <a:p>
            <a:pPr lvl="1" indent="-182563"/>
            <a:r>
              <a:rPr lang="en-US" sz="1600" dirty="0" smtClean="0"/>
              <a:t>Provides insight into resource usage, sessions and requests.</a:t>
            </a:r>
          </a:p>
          <a:p>
            <a:pPr lvl="1" indent="-182563"/>
            <a:r>
              <a:rPr lang="en-US" sz="1600" dirty="0" smtClean="0"/>
              <a:t>Correlated by time and user.</a:t>
            </a:r>
          </a:p>
          <a:p>
            <a:pPr lvl="1" indent="-182563"/>
            <a:r>
              <a:rPr lang="en-US" sz="1600" dirty="0" smtClean="0"/>
              <a:t>Pre-packaged queries that can be executed by the user.</a:t>
            </a:r>
          </a:p>
          <a:p>
            <a:pPr lvl="1" indent="-182563"/>
            <a:r>
              <a:rPr lang="en-US" sz="1600" dirty="0" smtClean="0"/>
              <a:t>Cached historical logs.</a:t>
            </a:r>
          </a:p>
          <a:p>
            <a:pPr indent="-182563"/>
            <a:r>
              <a:rPr lang="en-US" dirty="0" smtClean="0"/>
              <a:t>What are the </a:t>
            </a:r>
            <a:r>
              <a:rPr lang="en-US" dirty="0"/>
              <a:t>B</a:t>
            </a:r>
            <a:r>
              <a:rPr lang="en-US" dirty="0" smtClean="0"/>
              <a:t>enefits?</a:t>
            </a:r>
          </a:p>
          <a:p>
            <a:pPr lvl="1" indent="-182563"/>
            <a:r>
              <a:rPr lang="en-US" sz="1600" dirty="0"/>
              <a:t>Provides insights into how Composite is being utilized</a:t>
            </a:r>
            <a:r>
              <a:rPr lang="en-US" sz="1600" dirty="0" smtClean="0"/>
              <a:t>.</a:t>
            </a:r>
          </a:p>
          <a:p>
            <a:pPr lvl="2" indent="-182563"/>
            <a:r>
              <a:rPr lang="en-US" sz="1400" dirty="0" smtClean="0"/>
              <a:t>Gain insight into what your user base is doing in Composite</a:t>
            </a:r>
          </a:p>
          <a:p>
            <a:pPr lvl="2" indent="-182563"/>
            <a:r>
              <a:rPr lang="en-US" sz="1400" dirty="0" smtClean="0"/>
              <a:t>Proactively detect long running queries in your CIS environment</a:t>
            </a:r>
          </a:p>
          <a:p>
            <a:pPr lvl="2" indent="-182563"/>
            <a:r>
              <a:rPr lang="en-US" sz="1400" dirty="0" smtClean="0"/>
              <a:t>Quickly review the status of all the caches in your environment</a:t>
            </a:r>
          </a:p>
          <a:p>
            <a:pPr lvl="2" indent="-182563"/>
            <a:r>
              <a:rPr lang="en-US" sz="1400" dirty="0" smtClean="0"/>
              <a:t>Debug performance issues by relating CPU and Memory metrics to requests</a:t>
            </a:r>
          </a:p>
          <a:p>
            <a:pPr lvl="2" indent="-182563"/>
            <a:r>
              <a:rPr lang="en-US" sz="1400" dirty="0" smtClean="0"/>
              <a:t>Identify unused resources that can be removed or retired</a:t>
            </a:r>
          </a:p>
          <a:p>
            <a:pPr lvl="1" indent="-182563"/>
            <a:r>
              <a:rPr lang="en-US" sz="1600" dirty="0" smtClean="0"/>
              <a:t>Saves developers time with pre-packaged assets.</a:t>
            </a:r>
          </a:p>
        </p:txBody>
      </p:sp>
    </p:spTree>
    <p:extLst>
      <p:ext uri="{BB962C8B-B14F-4D97-AF65-F5344CB8AC3E}">
        <p14:creationId xmlns:p14="http://schemas.microsoft.com/office/powerpoint/2010/main" val="6463735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a:t>Key Performance Indicators (KPI)</a:t>
            </a:r>
            <a:endParaRPr lang="en-US" dirty="0">
              <a:ea typeface="+mj-ea"/>
            </a:endParaRPr>
          </a:p>
        </p:txBody>
      </p:sp>
      <p:sp>
        <p:nvSpPr>
          <p:cNvPr id="33794" name="Rectangle 3"/>
          <p:cNvSpPr>
            <a:spLocks noGrp="1" noChangeArrowheads="1"/>
          </p:cNvSpPr>
          <p:nvPr>
            <p:ph idx="1"/>
          </p:nvPr>
        </p:nvSpPr>
        <p:spPr>
          <a:xfrm>
            <a:off x="457200" y="1219200"/>
            <a:ext cx="8229600" cy="4953000"/>
          </a:xfrm>
        </p:spPr>
        <p:txBody>
          <a:bodyPr>
            <a:noAutofit/>
          </a:bodyPr>
          <a:lstStyle/>
          <a:p>
            <a:pPr indent="-182563"/>
            <a:r>
              <a:rPr lang="en-US" dirty="0" smtClean="0"/>
              <a:t>Limitations of KPI</a:t>
            </a:r>
          </a:p>
          <a:p>
            <a:pPr lvl="1" indent="-182563"/>
            <a:r>
              <a:rPr lang="en-US" sz="1600" dirty="0" smtClean="0"/>
              <a:t>Metrics are not gathered in real time. KPI only enables historical reporting.</a:t>
            </a:r>
          </a:p>
          <a:p>
            <a:pPr lvl="1" indent="-182563"/>
            <a:r>
              <a:rPr lang="en-US" sz="1600" dirty="0" smtClean="0"/>
              <a:t>KPI does not contain notification capabilities.</a:t>
            </a:r>
          </a:p>
          <a:p>
            <a:pPr lvl="1" indent="-182563"/>
            <a:r>
              <a:rPr lang="en-US" sz="1600" dirty="0" smtClean="0"/>
              <a:t>KPI only functions while the host CIS instance is online.</a:t>
            </a:r>
          </a:p>
          <a:p>
            <a:pPr lvl="1" indent="-182563"/>
            <a:r>
              <a:rPr lang="en-US" sz="1600" dirty="0" smtClean="0"/>
              <a:t>Clients must configure backup of metrics data separately.</a:t>
            </a:r>
          </a:p>
          <a:p>
            <a:pPr lvl="1" indent="-182563"/>
            <a:r>
              <a:rPr lang="en-US" sz="1600" dirty="0" smtClean="0"/>
              <a:t>KPI does not include a presentation layer, clients must build their own reports.</a:t>
            </a:r>
          </a:p>
          <a:p>
            <a:pPr lvl="1" indent="-182563"/>
            <a:r>
              <a:rPr lang="en-US" sz="1600" dirty="0"/>
              <a:t>A high volume of requests can cause log files </a:t>
            </a:r>
            <a:r>
              <a:rPr lang="en-US" sz="1600" dirty="0" smtClean="0"/>
              <a:t>to consume </a:t>
            </a:r>
            <a:r>
              <a:rPr lang="en-US" sz="1600" dirty="0"/>
              <a:t>all disk space on the CIS instance.</a:t>
            </a:r>
            <a:endParaRPr lang="en-US" sz="1600" dirty="0" smtClean="0"/>
          </a:p>
        </p:txBody>
      </p:sp>
    </p:spTree>
    <p:extLst>
      <p:ext uri="{BB962C8B-B14F-4D97-AF65-F5344CB8AC3E}">
        <p14:creationId xmlns:p14="http://schemas.microsoft.com/office/powerpoint/2010/main" val="17168579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KPI Packaging</a:t>
            </a:r>
            <a:endParaRPr lang="en-US" dirty="0">
              <a:ea typeface="+mj-ea"/>
            </a:endParaRPr>
          </a:p>
        </p:txBody>
      </p:sp>
      <p:sp>
        <p:nvSpPr>
          <p:cNvPr id="33794" name="Rectangle 3"/>
          <p:cNvSpPr>
            <a:spLocks noGrp="1" noChangeArrowheads="1"/>
          </p:cNvSpPr>
          <p:nvPr>
            <p:ph idx="1"/>
          </p:nvPr>
        </p:nvSpPr>
        <p:spPr>
          <a:xfrm>
            <a:off x="457200" y="1219200"/>
            <a:ext cx="8229600" cy="4953000"/>
          </a:xfrm>
        </p:spPr>
        <p:txBody>
          <a:bodyPr>
            <a:noAutofit/>
          </a:bodyPr>
          <a:lstStyle/>
          <a:p>
            <a:pPr indent="-182563"/>
            <a:r>
              <a:rPr lang="en-US" dirty="0" smtClean="0"/>
              <a:t>How to get it?</a:t>
            </a:r>
          </a:p>
          <a:p>
            <a:pPr lvl="1" indent="-182563"/>
            <a:r>
              <a:rPr lang="en-US" sz="1600" dirty="0" smtClean="0"/>
              <a:t>Provided to customers as part of a Professional Services engagement.</a:t>
            </a:r>
          </a:p>
          <a:p>
            <a:pPr lvl="1" indent="-182563"/>
            <a:r>
              <a:rPr lang="en-US" sz="1600" dirty="0" smtClean="0"/>
              <a:t>Dependent on PS Asset Utilities.</a:t>
            </a:r>
          </a:p>
          <a:p>
            <a:pPr indent="-182563"/>
            <a:r>
              <a:rPr lang="en-US" dirty="0" smtClean="0"/>
              <a:t>How is it Packaged?</a:t>
            </a:r>
          </a:p>
          <a:p>
            <a:pPr lvl="1" indent="-182563"/>
            <a:r>
              <a:rPr lang="en-US" sz="1600" dirty="0" smtClean="0"/>
              <a:t>Car file import.</a:t>
            </a:r>
          </a:p>
          <a:p>
            <a:pPr lvl="1" indent="-182563"/>
            <a:r>
              <a:rPr lang="en-US" sz="1600" dirty="0" smtClean="0"/>
              <a:t>Batch script for UNIX for CPU memory checker.</a:t>
            </a:r>
          </a:p>
          <a:p>
            <a:pPr lvl="1" indent="-182563"/>
            <a:r>
              <a:rPr lang="en-US" sz="1600" dirty="0" smtClean="0"/>
              <a:t>Installs into /shared/</a:t>
            </a:r>
            <a:r>
              <a:rPr lang="en-US" sz="1600" dirty="0" err="1" smtClean="0"/>
              <a:t>PSAssets</a:t>
            </a:r>
            <a:r>
              <a:rPr lang="en-US" sz="1600" dirty="0" smtClean="0"/>
              <a:t>/KPI.</a:t>
            </a:r>
          </a:p>
          <a:p>
            <a:pPr lvl="1" indent="-182563"/>
            <a:r>
              <a:rPr lang="en-US" sz="1600" dirty="0" smtClean="0"/>
              <a:t>Configurable setup.</a:t>
            </a:r>
          </a:p>
        </p:txBody>
      </p:sp>
    </p:spTree>
    <p:extLst>
      <p:ext uri="{BB962C8B-B14F-4D97-AF65-F5344CB8AC3E}">
        <p14:creationId xmlns:p14="http://schemas.microsoft.com/office/powerpoint/2010/main" val="41539174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KPI Packaging</a:t>
            </a:r>
            <a:endParaRPr lang="en-US" dirty="0">
              <a:ea typeface="+mj-ea"/>
            </a:endParaRPr>
          </a:p>
        </p:txBody>
      </p:sp>
      <p:sp>
        <p:nvSpPr>
          <p:cNvPr id="33794" name="Rectangle 3"/>
          <p:cNvSpPr>
            <a:spLocks noGrp="1" noChangeArrowheads="1"/>
          </p:cNvSpPr>
          <p:nvPr>
            <p:ph idx="1"/>
          </p:nvPr>
        </p:nvSpPr>
        <p:spPr>
          <a:xfrm>
            <a:off x="457200" y="1219200"/>
            <a:ext cx="8229600" cy="4953000"/>
          </a:xfrm>
        </p:spPr>
        <p:txBody>
          <a:bodyPr>
            <a:noAutofit/>
          </a:bodyPr>
          <a:lstStyle/>
          <a:p>
            <a:pPr indent="-182563"/>
            <a:r>
              <a:rPr lang="en-US" sz="2400" dirty="0" smtClean="0"/>
              <a:t>What are the system requirements?</a:t>
            </a:r>
          </a:p>
          <a:p>
            <a:pPr lvl="1" indent="-182563"/>
            <a:r>
              <a:rPr lang="en-US" sz="1600" dirty="0" smtClean="0"/>
              <a:t>CIS 6.2.x or later required</a:t>
            </a:r>
          </a:p>
          <a:p>
            <a:pPr lvl="1" indent="-182563"/>
            <a:r>
              <a:rPr lang="en-US" sz="1600" dirty="0" smtClean="0"/>
              <a:t>Sufficient file system space for CIS to write temporary log files to is required </a:t>
            </a:r>
          </a:p>
          <a:p>
            <a:pPr lvl="1" indent="-182563"/>
            <a:r>
              <a:rPr lang="en-US" sz="1600" dirty="0" smtClean="0"/>
              <a:t>Each CIS environment monitored requires a separate schema on one of the following DB platforms</a:t>
            </a:r>
          </a:p>
          <a:p>
            <a:pPr lvl="2" indent="-182563"/>
            <a:r>
              <a:rPr lang="en-US" dirty="0" smtClean="0"/>
              <a:t>Oracle 10g or later</a:t>
            </a:r>
          </a:p>
          <a:p>
            <a:pPr lvl="2" indent="-182563"/>
            <a:r>
              <a:rPr lang="en-US" dirty="0" smtClean="0"/>
              <a:t>SQL Server 2008 or later</a:t>
            </a:r>
          </a:p>
          <a:p>
            <a:pPr lvl="2" indent="-182563"/>
            <a:r>
              <a:rPr lang="en-US" dirty="0" err="1" smtClean="0"/>
              <a:t>MySql</a:t>
            </a:r>
            <a:r>
              <a:rPr lang="en-US" dirty="0" smtClean="0"/>
              <a:t> 5 or later</a:t>
            </a:r>
          </a:p>
          <a:p>
            <a:pPr lvl="1" indent="-182563"/>
            <a:r>
              <a:rPr lang="en-US" sz="1600" dirty="0" smtClean="0"/>
              <a:t>A dedicated service account for the KPI LDAP data source is highly recommended</a:t>
            </a:r>
          </a:p>
        </p:txBody>
      </p:sp>
    </p:spTree>
    <p:extLst>
      <p:ext uri="{BB962C8B-B14F-4D97-AF65-F5344CB8AC3E}">
        <p14:creationId xmlns:p14="http://schemas.microsoft.com/office/powerpoint/2010/main" val="1710986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p:txBody>
          <a:bodyPr>
            <a:normAutofit fontScale="90000"/>
          </a:bodyPr>
          <a:lstStyle/>
          <a:p>
            <a:pPr fontAlgn="auto">
              <a:spcAft>
                <a:spcPts val="0"/>
              </a:spcAft>
              <a:defRPr/>
            </a:pPr>
            <a:r>
              <a:rPr lang="en-US" dirty="0">
                <a:ea typeface="+mj-ea"/>
              </a:rPr>
              <a:t>The Composite 6 Data Virtualization </a:t>
            </a:r>
            <a:r>
              <a:rPr lang="en-US" dirty="0" smtClean="0">
                <a:ea typeface="+mj-ea"/>
              </a:rPr>
              <a:t>Platform and </a:t>
            </a:r>
            <a:r>
              <a:rPr lang="en-US" dirty="0" smtClean="0">
                <a:solidFill>
                  <a:srgbClr val="FFFF00"/>
                </a:solidFill>
                <a:ea typeface="+mj-ea"/>
              </a:rPr>
              <a:t>PS Assets</a:t>
            </a:r>
            <a:endParaRPr lang="en-US" dirty="0">
              <a:solidFill>
                <a:srgbClr val="FFFF00"/>
              </a:solidFill>
              <a:ea typeface="+mj-ea"/>
            </a:endParaRPr>
          </a:p>
        </p:txBody>
      </p:sp>
      <p:sp>
        <p:nvSpPr>
          <p:cNvPr id="35843" name="AutoShape 25"/>
          <p:cNvSpPr>
            <a:spLocks noChangeArrowheads="1"/>
          </p:cNvSpPr>
          <p:nvPr/>
        </p:nvSpPr>
        <p:spPr bwMode="auto">
          <a:xfrm>
            <a:off x="80963" y="2473325"/>
            <a:ext cx="1524000" cy="609600"/>
          </a:xfrm>
          <a:prstGeom prst="roundRect">
            <a:avLst>
              <a:gd name="adj" fmla="val 5250"/>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p>
            <a:pPr>
              <a:defRPr/>
            </a:pPr>
            <a:r>
              <a:rPr lang="en-US" sz="1200">
                <a:solidFill>
                  <a:schemeClr val="bg1"/>
                </a:solidFill>
                <a:latin typeface="Times New Roman" charset="0"/>
                <a:ea typeface="ＭＳ Ｐゴシック" charset="0"/>
                <a:cs typeface="ＭＳ Ｐゴシック" charset="0"/>
              </a:rPr>
              <a:t>Discovery</a:t>
            </a:r>
          </a:p>
        </p:txBody>
      </p:sp>
      <p:sp>
        <p:nvSpPr>
          <p:cNvPr id="35844" name="AutoShape 25"/>
          <p:cNvSpPr>
            <a:spLocks noChangeArrowheads="1"/>
          </p:cNvSpPr>
          <p:nvPr/>
        </p:nvSpPr>
        <p:spPr bwMode="auto">
          <a:xfrm>
            <a:off x="7513638" y="4083050"/>
            <a:ext cx="1524000" cy="609600"/>
          </a:xfrm>
          <a:prstGeom prst="roundRect">
            <a:avLst>
              <a:gd name="adj" fmla="val 5250"/>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p>
            <a:pPr>
              <a:defRPr/>
            </a:pPr>
            <a:r>
              <a:rPr lang="en-US" sz="1200">
                <a:solidFill>
                  <a:schemeClr val="bg1"/>
                </a:solidFill>
                <a:latin typeface="Times New Roman" charset="0"/>
                <a:ea typeface="ＭＳ Ｐゴシック" charset="0"/>
                <a:cs typeface="ＭＳ Ｐゴシック" charset="0"/>
              </a:rPr>
              <a:t>Active Cluster</a:t>
            </a:r>
          </a:p>
        </p:txBody>
      </p:sp>
      <p:sp>
        <p:nvSpPr>
          <p:cNvPr id="35845" name="AutoShape 25"/>
          <p:cNvSpPr>
            <a:spLocks noChangeArrowheads="1"/>
          </p:cNvSpPr>
          <p:nvPr/>
        </p:nvSpPr>
        <p:spPr bwMode="auto">
          <a:xfrm>
            <a:off x="1733550" y="2001838"/>
            <a:ext cx="5638800" cy="3833812"/>
          </a:xfrm>
          <a:prstGeom prst="roundRect">
            <a:avLst>
              <a:gd name="adj" fmla="val 5250"/>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p>
            <a:pPr>
              <a:defRPr/>
            </a:pPr>
            <a:endParaRPr lang="en-US" sz="1200">
              <a:latin typeface="Times New Roman" charset="0"/>
              <a:ea typeface="ＭＳ Ｐゴシック" charset="0"/>
              <a:cs typeface="ＭＳ Ｐゴシック" charset="0"/>
            </a:endParaRPr>
          </a:p>
        </p:txBody>
      </p:sp>
      <p:sp>
        <p:nvSpPr>
          <p:cNvPr id="65541" name="Rectangle 4"/>
          <p:cNvSpPr>
            <a:spLocks noChangeArrowheads="1"/>
          </p:cNvSpPr>
          <p:nvPr/>
        </p:nvSpPr>
        <p:spPr bwMode="auto">
          <a:xfrm>
            <a:off x="2033588" y="2655888"/>
            <a:ext cx="5126037" cy="2651125"/>
          </a:xfrm>
          <a:prstGeom prst="rect">
            <a:avLst/>
          </a:prstGeom>
          <a:solidFill>
            <a:srgbClr val="DDDDDD"/>
          </a:solidFill>
          <a:ln w="9525">
            <a:solidFill>
              <a:srgbClr val="C0C0C0"/>
            </a:solidFill>
            <a:miter lim="800000"/>
            <a:headEnd/>
            <a:tailEnd/>
          </a:ln>
        </p:spPr>
        <p:txBody>
          <a:bodyPr anchor="ctr"/>
          <a:lstStyle/>
          <a:p>
            <a:endParaRPr lang="en-US" sz="1800">
              <a:solidFill>
                <a:srgbClr val="FFFFFF"/>
              </a:solidFill>
            </a:endParaRPr>
          </a:p>
        </p:txBody>
      </p:sp>
      <p:sp>
        <p:nvSpPr>
          <p:cNvPr id="65542" name="Rectangle 5"/>
          <p:cNvSpPr>
            <a:spLocks noChangeArrowheads="1"/>
          </p:cNvSpPr>
          <p:nvPr/>
        </p:nvSpPr>
        <p:spPr bwMode="auto">
          <a:xfrm>
            <a:off x="2120900" y="3684588"/>
            <a:ext cx="4953000" cy="612775"/>
          </a:xfrm>
          <a:prstGeom prst="rect">
            <a:avLst/>
          </a:prstGeom>
          <a:solidFill>
            <a:srgbClr val="F8F8F8"/>
          </a:solidFill>
          <a:ln w="9525">
            <a:solidFill>
              <a:srgbClr val="C0C0C0"/>
            </a:solidFill>
            <a:miter lim="800000"/>
            <a:headEnd/>
            <a:tailEnd/>
          </a:ln>
        </p:spPr>
        <p:txBody>
          <a:bodyPr anchor="ctr"/>
          <a:lstStyle/>
          <a:p>
            <a:endParaRPr lang="en-US" sz="1800">
              <a:solidFill>
                <a:srgbClr val="FFFFFF"/>
              </a:solidFill>
            </a:endParaRPr>
          </a:p>
        </p:txBody>
      </p:sp>
      <p:sp>
        <p:nvSpPr>
          <p:cNvPr id="65543" name="Rounded Rectangle 7"/>
          <p:cNvSpPr>
            <a:spLocks noChangeArrowheads="1"/>
          </p:cNvSpPr>
          <p:nvPr/>
        </p:nvSpPr>
        <p:spPr bwMode="auto">
          <a:xfrm>
            <a:off x="4645025" y="3870325"/>
            <a:ext cx="2330450" cy="365125"/>
          </a:xfrm>
          <a:prstGeom prst="roundRect">
            <a:avLst>
              <a:gd name="adj" fmla="val 17630"/>
            </a:avLst>
          </a:prstGeom>
          <a:solidFill>
            <a:srgbClr val="336888"/>
          </a:solidFill>
          <a:ln w="9525">
            <a:solidFill>
              <a:srgbClr val="C0C0C0"/>
            </a:solidFill>
            <a:round/>
            <a:headEnd/>
            <a:tailEnd/>
          </a:ln>
        </p:spPr>
        <p:txBody>
          <a:bodyPr anchor="ctr"/>
          <a:lstStyle/>
          <a:p>
            <a:pPr>
              <a:lnSpc>
                <a:spcPct val="120000"/>
              </a:lnSpc>
            </a:pPr>
            <a:r>
              <a:rPr lang="en-US" sz="1000">
                <a:solidFill>
                  <a:schemeClr val="bg1"/>
                </a:solidFill>
                <a:cs typeface="Arial" pitchFamily="34" charset="0"/>
              </a:rPr>
              <a:t>XQuery, Java, WSDL, SCA</a:t>
            </a:r>
          </a:p>
          <a:p>
            <a:pPr>
              <a:lnSpc>
                <a:spcPct val="120000"/>
              </a:lnSpc>
            </a:pPr>
            <a:r>
              <a:rPr lang="en-US" sz="900">
                <a:solidFill>
                  <a:schemeClr val="bg1"/>
                </a:solidFill>
                <a:cs typeface="Arial" pitchFamily="34" charset="0"/>
              </a:rPr>
              <a:t>(Services Centric)</a:t>
            </a:r>
          </a:p>
        </p:txBody>
      </p:sp>
      <p:sp>
        <p:nvSpPr>
          <p:cNvPr id="2" name="Rounded Rectangle 8"/>
          <p:cNvSpPr>
            <a:spLocks noChangeArrowheads="1"/>
          </p:cNvSpPr>
          <p:nvPr/>
        </p:nvSpPr>
        <p:spPr bwMode="auto">
          <a:xfrm>
            <a:off x="1733550" y="1511300"/>
            <a:ext cx="5638800" cy="238125"/>
          </a:xfrm>
          <a:prstGeom prst="rect">
            <a:avLst/>
          </a:prstGeom>
          <a:solidFill>
            <a:schemeClr val="accent3">
              <a:lumMod val="50000"/>
            </a:schemeClr>
          </a:solidFill>
          <a:ln w="9525" algn="ctr">
            <a:solidFill>
              <a:srgbClr val="C0C0C0"/>
            </a:solidFill>
            <a:miter lim="800000"/>
            <a:headEnd/>
            <a:tailEnd/>
          </a:ln>
        </p:spPr>
        <p:txBody>
          <a:bodyPr anchor="ctr"/>
          <a:lstStyle/>
          <a:p>
            <a:pPr>
              <a:defRPr/>
            </a:pPr>
            <a:r>
              <a:rPr lang="en-US" sz="1000" dirty="0">
                <a:solidFill>
                  <a:schemeClr val="bg1"/>
                </a:solidFill>
                <a:latin typeface="Arial" pitchFamily="34" charset="0"/>
              </a:rPr>
              <a:t>Front-end Applications</a:t>
            </a:r>
          </a:p>
        </p:txBody>
      </p:sp>
      <p:sp>
        <p:nvSpPr>
          <p:cNvPr id="65545" name="AutoShape 31"/>
          <p:cNvSpPr>
            <a:spLocks noChangeArrowheads="1"/>
          </p:cNvSpPr>
          <p:nvPr/>
        </p:nvSpPr>
        <p:spPr bwMode="auto">
          <a:xfrm>
            <a:off x="2130425" y="2741613"/>
            <a:ext cx="4943475" cy="209550"/>
          </a:xfrm>
          <a:prstGeom prst="bevel">
            <a:avLst>
              <a:gd name="adj" fmla="val 6250"/>
            </a:avLst>
          </a:prstGeom>
          <a:pattFill prst="horzBrick">
            <a:fgClr>
              <a:srgbClr val="808080"/>
            </a:fgClr>
            <a:bgClr>
              <a:srgbClr val="5F5F5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100">
                <a:solidFill>
                  <a:schemeClr val="bg1"/>
                </a:solidFill>
              </a:rPr>
              <a:t>Security</a:t>
            </a:r>
          </a:p>
        </p:txBody>
      </p:sp>
      <p:sp>
        <p:nvSpPr>
          <p:cNvPr id="65546" name="TextBox 13"/>
          <p:cNvSpPr txBox="1">
            <a:spLocks noChangeArrowheads="1"/>
          </p:cNvSpPr>
          <p:nvPr/>
        </p:nvSpPr>
        <p:spPr bwMode="auto">
          <a:xfrm>
            <a:off x="3806825" y="3654425"/>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r>
              <a:rPr lang="en-US" sz="1100" b="1">
                <a:solidFill>
                  <a:srgbClr val="292929"/>
                </a:solidFill>
                <a:latin typeface="Arial" pitchFamily="34" charset="0"/>
              </a:rPr>
              <a:t>Metadata Repository</a:t>
            </a:r>
          </a:p>
        </p:txBody>
      </p:sp>
      <p:sp>
        <p:nvSpPr>
          <p:cNvPr id="65547" name="Rounded Rectangle 14"/>
          <p:cNvSpPr>
            <a:spLocks noChangeArrowheads="1"/>
          </p:cNvSpPr>
          <p:nvPr/>
        </p:nvSpPr>
        <p:spPr bwMode="auto">
          <a:xfrm>
            <a:off x="2208213" y="3870325"/>
            <a:ext cx="2330450" cy="365125"/>
          </a:xfrm>
          <a:prstGeom prst="roundRect">
            <a:avLst>
              <a:gd name="adj" fmla="val 17630"/>
            </a:avLst>
          </a:prstGeom>
          <a:solidFill>
            <a:srgbClr val="336888"/>
          </a:solidFill>
          <a:ln w="9525">
            <a:solidFill>
              <a:srgbClr val="C0C0C0"/>
            </a:solidFill>
            <a:round/>
            <a:headEnd/>
            <a:tailEnd/>
          </a:ln>
        </p:spPr>
        <p:txBody>
          <a:bodyPr anchor="ctr"/>
          <a:lstStyle/>
          <a:p>
            <a:pPr>
              <a:lnSpc>
                <a:spcPct val="120000"/>
              </a:lnSpc>
            </a:pPr>
            <a:r>
              <a:rPr lang="en-US" sz="1000">
                <a:solidFill>
                  <a:schemeClr val="bg1"/>
                </a:solidFill>
                <a:cs typeface="Arial" pitchFamily="34" charset="0"/>
              </a:rPr>
              <a:t>Views, SQLScript</a:t>
            </a:r>
          </a:p>
          <a:p>
            <a:pPr>
              <a:lnSpc>
                <a:spcPct val="120000"/>
              </a:lnSpc>
            </a:pPr>
            <a:r>
              <a:rPr lang="en-US" sz="900">
                <a:solidFill>
                  <a:schemeClr val="bg1"/>
                </a:solidFill>
                <a:cs typeface="Arial" pitchFamily="34" charset="0"/>
              </a:rPr>
              <a:t>(Database Centric)</a:t>
            </a:r>
          </a:p>
        </p:txBody>
      </p:sp>
      <p:sp>
        <p:nvSpPr>
          <p:cNvPr id="65548" name="AutoShape 31"/>
          <p:cNvSpPr>
            <a:spLocks noChangeArrowheads="1"/>
          </p:cNvSpPr>
          <p:nvPr/>
        </p:nvSpPr>
        <p:spPr bwMode="auto">
          <a:xfrm>
            <a:off x="2127250" y="5013325"/>
            <a:ext cx="4943475" cy="209550"/>
          </a:xfrm>
          <a:prstGeom prst="bevel">
            <a:avLst>
              <a:gd name="adj" fmla="val 6250"/>
            </a:avLst>
          </a:prstGeom>
          <a:pattFill prst="horzBrick">
            <a:fgClr>
              <a:srgbClr val="808080"/>
            </a:fgClr>
            <a:bgClr>
              <a:srgbClr val="5F5F5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100">
                <a:solidFill>
                  <a:schemeClr val="bg1"/>
                </a:solidFill>
              </a:rPr>
              <a:t>Security</a:t>
            </a:r>
          </a:p>
        </p:txBody>
      </p:sp>
      <p:sp>
        <p:nvSpPr>
          <p:cNvPr id="65549" name="Rectangle 16"/>
          <p:cNvSpPr>
            <a:spLocks noChangeArrowheads="1"/>
          </p:cNvSpPr>
          <p:nvPr/>
        </p:nvSpPr>
        <p:spPr bwMode="auto">
          <a:xfrm>
            <a:off x="2130425" y="3022600"/>
            <a:ext cx="4953000" cy="612775"/>
          </a:xfrm>
          <a:prstGeom prst="rect">
            <a:avLst/>
          </a:prstGeom>
          <a:solidFill>
            <a:srgbClr val="F8F8F8"/>
          </a:solidFill>
          <a:ln w="9525">
            <a:solidFill>
              <a:srgbClr val="C0C0C0"/>
            </a:solidFill>
            <a:miter lim="800000"/>
            <a:headEnd/>
            <a:tailEnd/>
          </a:ln>
        </p:spPr>
        <p:txBody>
          <a:bodyPr anchor="ctr"/>
          <a:lstStyle/>
          <a:p>
            <a:endParaRPr lang="en-US" sz="1800">
              <a:solidFill>
                <a:srgbClr val="FFFFFF"/>
              </a:solidFill>
            </a:endParaRPr>
          </a:p>
        </p:txBody>
      </p:sp>
      <p:sp>
        <p:nvSpPr>
          <p:cNvPr id="65550" name="TextBox 17"/>
          <p:cNvSpPr txBox="1">
            <a:spLocks noChangeArrowheads="1"/>
          </p:cNvSpPr>
          <p:nvPr/>
        </p:nvSpPr>
        <p:spPr bwMode="auto">
          <a:xfrm>
            <a:off x="3816350" y="2968625"/>
            <a:ext cx="1600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r>
              <a:rPr lang="en-US" sz="1100" b="1">
                <a:solidFill>
                  <a:srgbClr val="292929"/>
                </a:solidFill>
                <a:latin typeface="Arial" pitchFamily="34" charset="0"/>
              </a:rPr>
              <a:t>Query Engine</a:t>
            </a:r>
          </a:p>
        </p:txBody>
      </p:sp>
      <p:sp>
        <p:nvSpPr>
          <p:cNvPr id="65551" name="Rounded Rectangle 18"/>
          <p:cNvSpPr>
            <a:spLocks noChangeArrowheads="1"/>
          </p:cNvSpPr>
          <p:nvPr/>
        </p:nvSpPr>
        <p:spPr bwMode="auto">
          <a:xfrm>
            <a:off x="3824288" y="3197225"/>
            <a:ext cx="1554162" cy="366713"/>
          </a:xfrm>
          <a:prstGeom prst="roundRect">
            <a:avLst>
              <a:gd name="adj" fmla="val 21190"/>
            </a:avLst>
          </a:prstGeom>
          <a:solidFill>
            <a:srgbClr val="336888"/>
          </a:solidFill>
          <a:ln w="9525">
            <a:solidFill>
              <a:srgbClr val="C0C0C0"/>
            </a:solidFill>
            <a:round/>
            <a:headEnd/>
            <a:tailEnd/>
          </a:ln>
        </p:spPr>
        <p:txBody>
          <a:bodyPr anchor="ctr"/>
          <a:lstStyle/>
          <a:p>
            <a:r>
              <a:rPr lang="en-US" sz="1000">
                <a:solidFill>
                  <a:schemeClr val="bg1"/>
                </a:solidFill>
                <a:cs typeface="Arial" pitchFamily="34" charset="0"/>
              </a:rPr>
              <a:t>Cost-based</a:t>
            </a:r>
            <a:br>
              <a:rPr lang="en-US" sz="1000">
                <a:solidFill>
                  <a:schemeClr val="bg1"/>
                </a:solidFill>
                <a:cs typeface="Arial" pitchFamily="34" charset="0"/>
              </a:rPr>
            </a:br>
            <a:r>
              <a:rPr lang="en-US" sz="1000">
                <a:solidFill>
                  <a:schemeClr val="bg1"/>
                </a:solidFill>
                <a:cs typeface="Arial" pitchFamily="34" charset="0"/>
              </a:rPr>
              <a:t>Optimizer</a:t>
            </a:r>
          </a:p>
        </p:txBody>
      </p:sp>
      <p:sp>
        <p:nvSpPr>
          <p:cNvPr id="65552" name="Rounded Rectangle 19"/>
          <p:cNvSpPr>
            <a:spLocks noChangeArrowheads="1"/>
          </p:cNvSpPr>
          <p:nvPr/>
        </p:nvSpPr>
        <p:spPr bwMode="auto">
          <a:xfrm>
            <a:off x="5435600" y="3197225"/>
            <a:ext cx="1554163" cy="366713"/>
          </a:xfrm>
          <a:prstGeom prst="roundRect">
            <a:avLst>
              <a:gd name="adj" fmla="val 21190"/>
            </a:avLst>
          </a:prstGeom>
          <a:solidFill>
            <a:srgbClr val="336888"/>
          </a:solidFill>
          <a:ln w="9525">
            <a:solidFill>
              <a:srgbClr val="C0C0C0"/>
            </a:solidFill>
            <a:round/>
            <a:headEnd/>
            <a:tailEnd/>
          </a:ln>
        </p:spPr>
        <p:txBody>
          <a:bodyPr anchor="ctr"/>
          <a:lstStyle/>
          <a:p>
            <a:r>
              <a:rPr lang="en-US" sz="1000">
                <a:solidFill>
                  <a:schemeClr val="bg1"/>
                </a:solidFill>
                <a:cs typeface="Arial" pitchFamily="34" charset="0"/>
              </a:rPr>
              <a:t>Rules-based</a:t>
            </a:r>
            <a:br>
              <a:rPr lang="en-US" sz="1000">
                <a:solidFill>
                  <a:schemeClr val="bg1"/>
                </a:solidFill>
                <a:cs typeface="Arial" pitchFamily="34" charset="0"/>
              </a:rPr>
            </a:br>
            <a:r>
              <a:rPr lang="en-US" sz="1000">
                <a:solidFill>
                  <a:schemeClr val="bg1"/>
                </a:solidFill>
                <a:cs typeface="Arial" pitchFamily="34" charset="0"/>
              </a:rPr>
              <a:t>Optimizer</a:t>
            </a:r>
          </a:p>
        </p:txBody>
      </p:sp>
      <p:sp>
        <p:nvSpPr>
          <p:cNvPr id="65553" name="Rounded Rectangle 20"/>
          <p:cNvSpPr>
            <a:spLocks noChangeArrowheads="1"/>
          </p:cNvSpPr>
          <p:nvPr/>
        </p:nvSpPr>
        <p:spPr bwMode="auto">
          <a:xfrm>
            <a:off x="2206625" y="3197225"/>
            <a:ext cx="1554163" cy="366713"/>
          </a:xfrm>
          <a:prstGeom prst="roundRect">
            <a:avLst>
              <a:gd name="adj" fmla="val 21190"/>
            </a:avLst>
          </a:prstGeom>
          <a:solidFill>
            <a:srgbClr val="336888"/>
          </a:solidFill>
          <a:ln w="9525">
            <a:solidFill>
              <a:srgbClr val="C0C0C0"/>
            </a:solidFill>
            <a:round/>
            <a:headEnd/>
            <a:tailEnd/>
          </a:ln>
        </p:spPr>
        <p:txBody>
          <a:bodyPr anchor="ctr"/>
          <a:lstStyle/>
          <a:p>
            <a:r>
              <a:rPr lang="en-US" sz="1000">
                <a:solidFill>
                  <a:schemeClr val="bg1"/>
                </a:solidFill>
                <a:cs typeface="Arial" pitchFamily="34" charset="0"/>
              </a:rPr>
              <a:t>Federation</a:t>
            </a:r>
          </a:p>
          <a:p>
            <a:r>
              <a:rPr lang="en-US" sz="1000">
                <a:solidFill>
                  <a:schemeClr val="bg1"/>
                </a:solidFill>
                <a:cs typeface="Arial" pitchFamily="34" charset="0"/>
              </a:rPr>
              <a:t>Engine</a:t>
            </a:r>
          </a:p>
        </p:txBody>
      </p:sp>
      <p:sp>
        <p:nvSpPr>
          <p:cNvPr id="35859" name="Line 20"/>
          <p:cNvSpPr>
            <a:spLocks noChangeShapeType="1"/>
          </p:cNvSpPr>
          <p:nvPr/>
        </p:nvSpPr>
        <p:spPr bwMode="auto">
          <a:xfrm flipV="1">
            <a:off x="4530725" y="1728788"/>
            <a:ext cx="0" cy="1004887"/>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35860" name="Line 21"/>
          <p:cNvSpPr>
            <a:spLocks noChangeShapeType="1"/>
          </p:cNvSpPr>
          <p:nvPr/>
        </p:nvSpPr>
        <p:spPr bwMode="auto">
          <a:xfrm flipV="1">
            <a:off x="2895600" y="1739900"/>
            <a:ext cx="0" cy="1004888"/>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35861" name="Line 22"/>
          <p:cNvSpPr>
            <a:spLocks noChangeShapeType="1"/>
          </p:cNvSpPr>
          <p:nvPr/>
        </p:nvSpPr>
        <p:spPr bwMode="auto">
          <a:xfrm flipV="1">
            <a:off x="2419350" y="5216525"/>
            <a:ext cx="0" cy="822325"/>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35862" name="Line 23"/>
          <p:cNvSpPr>
            <a:spLocks noChangeShapeType="1"/>
          </p:cNvSpPr>
          <p:nvPr/>
        </p:nvSpPr>
        <p:spPr bwMode="auto">
          <a:xfrm flipV="1">
            <a:off x="3409950" y="5216525"/>
            <a:ext cx="0" cy="831850"/>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35863" name="Line 24"/>
          <p:cNvSpPr>
            <a:spLocks noChangeShapeType="1"/>
          </p:cNvSpPr>
          <p:nvPr/>
        </p:nvSpPr>
        <p:spPr bwMode="auto">
          <a:xfrm flipV="1">
            <a:off x="4400550" y="5216525"/>
            <a:ext cx="0" cy="822325"/>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35864" name="Line 26"/>
          <p:cNvSpPr>
            <a:spLocks noChangeShapeType="1"/>
          </p:cNvSpPr>
          <p:nvPr/>
        </p:nvSpPr>
        <p:spPr bwMode="auto">
          <a:xfrm flipV="1">
            <a:off x="6762750" y="5216525"/>
            <a:ext cx="0" cy="822325"/>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65560" name="Rounded Rectangle 32"/>
          <p:cNvSpPr>
            <a:spLocks noChangeArrowheads="1"/>
          </p:cNvSpPr>
          <p:nvPr/>
        </p:nvSpPr>
        <p:spPr bwMode="auto">
          <a:xfrm>
            <a:off x="3633788" y="2235200"/>
            <a:ext cx="1741487"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Web Services </a:t>
            </a:r>
          </a:p>
          <a:p>
            <a:r>
              <a:rPr lang="en-US" sz="900">
                <a:solidFill>
                  <a:schemeClr val="tx1"/>
                </a:solidFill>
                <a:cs typeface="Arial" pitchFamily="34" charset="0"/>
              </a:rPr>
              <a:t>(HTTP, REST, SOAP, JSON,)</a:t>
            </a:r>
          </a:p>
        </p:txBody>
      </p:sp>
      <p:sp>
        <p:nvSpPr>
          <p:cNvPr id="65561" name="Rounded Rectangle 32"/>
          <p:cNvSpPr>
            <a:spLocks noChangeArrowheads="1"/>
          </p:cNvSpPr>
          <p:nvPr/>
        </p:nvSpPr>
        <p:spPr bwMode="auto">
          <a:xfrm>
            <a:off x="2039938" y="2235200"/>
            <a:ext cx="1541462"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SQL</a:t>
            </a:r>
          </a:p>
          <a:p>
            <a:r>
              <a:rPr lang="en-US" sz="900">
                <a:solidFill>
                  <a:schemeClr val="tx1"/>
                </a:solidFill>
                <a:cs typeface="Arial" pitchFamily="34" charset="0"/>
              </a:rPr>
              <a:t>(ODBC, JDBC, ADO.NET)</a:t>
            </a:r>
          </a:p>
        </p:txBody>
      </p:sp>
      <p:sp>
        <p:nvSpPr>
          <p:cNvPr id="35867" name="Line 30"/>
          <p:cNvSpPr>
            <a:spLocks noChangeShapeType="1"/>
          </p:cNvSpPr>
          <p:nvPr/>
        </p:nvSpPr>
        <p:spPr bwMode="auto">
          <a:xfrm flipV="1">
            <a:off x="6324600" y="1773238"/>
            <a:ext cx="0" cy="1004887"/>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65563" name="Rounded Rectangle 32"/>
          <p:cNvSpPr>
            <a:spLocks noChangeArrowheads="1"/>
          </p:cNvSpPr>
          <p:nvPr/>
        </p:nvSpPr>
        <p:spPr bwMode="auto">
          <a:xfrm>
            <a:off x="5437188" y="2235200"/>
            <a:ext cx="1725612"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Messaging</a:t>
            </a:r>
          </a:p>
          <a:p>
            <a:r>
              <a:rPr lang="en-US" sz="900">
                <a:solidFill>
                  <a:schemeClr val="tx1"/>
                </a:solidFill>
                <a:cs typeface="Arial" pitchFamily="34" charset="0"/>
              </a:rPr>
              <a:t>(JMS)</a:t>
            </a:r>
          </a:p>
        </p:txBody>
      </p:sp>
      <p:sp>
        <p:nvSpPr>
          <p:cNvPr id="65564" name="Rounded Rectangle 32"/>
          <p:cNvSpPr>
            <a:spLocks noChangeArrowheads="1"/>
          </p:cNvSpPr>
          <p:nvPr/>
        </p:nvSpPr>
        <p:spPr bwMode="auto">
          <a:xfrm>
            <a:off x="2854325" y="5426075"/>
            <a:ext cx="1182688"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Web Services </a:t>
            </a:r>
          </a:p>
          <a:p>
            <a:r>
              <a:rPr lang="en-US" sz="900">
                <a:solidFill>
                  <a:schemeClr val="tx1"/>
                </a:solidFill>
                <a:cs typeface="Arial" pitchFamily="34" charset="0"/>
              </a:rPr>
              <a:t>(HTTP, SOAP, JSON)</a:t>
            </a:r>
          </a:p>
        </p:txBody>
      </p:sp>
      <p:sp>
        <p:nvSpPr>
          <p:cNvPr id="65565" name="Rounded Rectangle 32"/>
          <p:cNvSpPr>
            <a:spLocks noChangeArrowheads="1"/>
          </p:cNvSpPr>
          <p:nvPr/>
        </p:nvSpPr>
        <p:spPr bwMode="auto">
          <a:xfrm>
            <a:off x="4068763" y="5426075"/>
            <a:ext cx="649287"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Messaging</a:t>
            </a:r>
          </a:p>
          <a:p>
            <a:r>
              <a:rPr lang="en-US" sz="900">
                <a:solidFill>
                  <a:schemeClr val="tx1"/>
                </a:solidFill>
                <a:cs typeface="Arial" pitchFamily="34" charset="0"/>
              </a:rPr>
              <a:t>(JMS)</a:t>
            </a:r>
          </a:p>
        </p:txBody>
      </p:sp>
      <p:sp>
        <p:nvSpPr>
          <p:cNvPr id="65566" name="Rounded Rectangle 32"/>
          <p:cNvSpPr>
            <a:spLocks noChangeArrowheads="1"/>
          </p:cNvSpPr>
          <p:nvPr/>
        </p:nvSpPr>
        <p:spPr bwMode="auto">
          <a:xfrm>
            <a:off x="6343650" y="5426075"/>
            <a:ext cx="838200"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Application</a:t>
            </a:r>
          </a:p>
          <a:p>
            <a:r>
              <a:rPr lang="en-US" sz="900">
                <a:solidFill>
                  <a:schemeClr val="tx1"/>
                </a:solidFill>
                <a:cs typeface="Arial" pitchFamily="34" charset="0"/>
              </a:rPr>
              <a:t>APIs</a:t>
            </a:r>
          </a:p>
        </p:txBody>
      </p:sp>
      <p:sp>
        <p:nvSpPr>
          <p:cNvPr id="35872" name="Line 45"/>
          <p:cNvSpPr>
            <a:spLocks noChangeShapeType="1"/>
          </p:cNvSpPr>
          <p:nvPr/>
        </p:nvSpPr>
        <p:spPr bwMode="auto">
          <a:xfrm flipV="1">
            <a:off x="6035675" y="5226050"/>
            <a:ext cx="0" cy="822325"/>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65568" name="Rounded Rectangle 32"/>
          <p:cNvSpPr>
            <a:spLocks noChangeArrowheads="1"/>
          </p:cNvSpPr>
          <p:nvPr/>
        </p:nvSpPr>
        <p:spPr bwMode="auto">
          <a:xfrm>
            <a:off x="5775325" y="5426075"/>
            <a:ext cx="534988"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MF</a:t>
            </a:r>
          </a:p>
          <a:p>
            <a:r>
              <a:rPr lang="en-US" sz="900">
                <a:solidFill>
                  <a:schemeClr val="tx1"/>
                </a:solidFill>
                <a:cs typeface="Arial" pitchFamily="34" charset="0"/>
              </a:rPr>
              <a:t>Adapter</a:t>
            </a:r>
          </a:p>
        </p:txBody>
      </p:sp>
      <p:sp>
        <p:nvSpPr>
          <p:cNvPr id="35874" name="Line 47"/>
          <p:cNvSpPr>
            <a:spLocks noChangeShapeType="1"/>
          </p:cNvSpPr>
          <p:nvPr/>
        </p:nvSpPr>
        <p:spPr bwMode="auto">
          <a:xfrm flipV="1">
            <a:off x="5526088" y="5216525"/>
            <a:ext cx="0" cy="831850"/>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65570" name="Rounded Rectangle 32"/>
          <p:cNvSpPr>
            <a:spLocks noChangeArrowheads="1"/>
          </p:cNvSpPr>
          <p:nvPr/>
        </p:nvSpPr>
        <p:spPr bwMode="auto">
          <a:xfrm>
            <a:off x="5286375" y="5426075"/>
            <a:ext cx="457200"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Java</a:t>
            </a:r>
          </a:p>
        </p:txBody>
      </p:sp>
      <p:sp>
        <p:nvSpPr>
          <p:cNvPr id="65571" name="Rectangle 16"/>
          <p:cNvSpPr>
            <a:spLocks noChangeArrowheads="1"/>
          </p:cNvSpPr>
          <p:nvPr/>
        </p:nvSpPr>
        <p:spPr bwMode="auto">
          <a:xfrm>
            <a:off x="2114550" y="4349750"/>
            <a:ext cx="4953000" cy="612775"/>
          </a:xfrm>
          <a:prstGeom prst="rect">
            <a:avLst/>
          </a:prstGeom>
          <a:solidFill>
            <a:srgbClr val="F8F8F8"/>
          </a:solidFill>
          <a:ln w="9525">
            <a:solidFill>
              <a:srgbClr val="C0C0C0"/>
            </a:solidFill>
            <a:miter lim="800000"/>
            <a:headEnd/>
            <a:tailEnd/>
          </a:ln>
        </p:spPr>
        <p:txBody>
          <a:bodyPr anchor="ctr"/>
          <a:lstStyle/>
          <a:p>
            <a:endParaRPr lang="en-US" sz="1800">
              <a:solidFill>
                <a:srgbClr val="FFFFFF"/>
              </a:solidFill>
            </a:endParaRPr>
          </a:p>
        </p:txBody>
      </p:sp>
      <p:sp>
        <p:nvSpPr>
          <p:cNvPr id="65572" name="TextBox 17"/>
          <p:cNvSpPr txBox="1">
            <a:spLocks noChangeArrowheads="1"/>
          </p:cNvSpPr>
          <p:nvPr/>
        </p:nvSpPr>
        <p:spPr bwMode="auto">
          <a:xfrm>
            <a:off x="3076575" y="4311650"/>
            <a:ext cx="3048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r>
              <a:rPr lang="en-US" sz="1100" b="1">
                <a:solidFill>
                  <a:srgbClr val="292929"/>
                </a:solidFill>
                <a:latin typeface="Arial" pitchFamily="34" charset="0"/>
              </a:rPr>
              <a:t>Advanced Functions</a:t>
            </a:r>
          </a:p>
        </p:txBody>
      </p:sp>
      <p:sp>
        <p:nvSpPr>
          <p:cNvPr id="65573" name="Rounded Rectangle 18"/>
          <p:cNvSpPr>
            <a:spLocks noChangeArrowheads="1"/>
          </p:cNvSpPr>
          <p:nvPr/>
        </p:nvSpPr>
        <p:spPr bwMode="auto">
          <a:xfrm>
            <a:off x="3808413" y="4530725"/>
            <a:ext cx="1554162" cy="366713"/>
          </a:xfrm>
          <a:prstGeom prst="roundRect">
            <a:avLst>
              <a:gd name="adj" fmla="val 21190"/>
            </a:avLst>
          </a:prstGeom>
          <a:solidFill>
            <a:srgbClr val="336888"/>
          </a:solidFill>
          <a:ln w="9525">
            <a:solidFill>
              <a:srgbClr val="C0C0C0"/>
            </a:solidFill>
            <a:round/>
            <a:headEnd/>
            <a:tailEnd/>
          </a:ln>
        </p:spPr>
        <p:txBody>
          <a:bodyPr anchor="ctr"/>
          <a:lstStyle/>
          <a:p>
            <a:r>
              <a:rPr lang="en-US" sz="1000">
                <a:solidFill>
                  <a:schemeClr val="bg1"/>
                </a:solidFill>
                <a:cs typeface="Arial" pitchFamily="34" charset="0"/>
              </a:rPr>
              <a:t>Quality</a:t>
            </a:r>
          </a:p>
        </p:txBody>
      </p:sp>
      <p:sp>
        <p:nvSpPr>
          <p:cNvPr id="65574" name="Rounded Rectangle 19"/>
          <p:cNvSpPr>
            <a:spLocks noChangeArrowheads="1"/>
          </p:cNvSpPr>
          <p:nvPr/>
        </p:nvSpPr>
        <p:spPr bwMode="auto">
          <a:xfrm>
            <a:off x="5419725" y="4530725"/>
            <a:ext cx="1554163" cy="366713"/>
          </a:xfrm>
          <a:prstGeom prst="roundRect">
            <a:avLst>
              <a:gd name="adj" fmla="val 21190"/>
            </a:avLst>
          </a:prstGeom>
          <a:solidFill>
            <a:srgbClr val="336888"/>
          </a:solidFill>
          <a:ln w="9525">
            <a:solidFill>
              <a:srgbClr val="C0C0C0"/>
            </a:solidFill>
            <a:round/>
            <a:headEnd/>
            <a:tailEnd/>
          </a:ln>
        </p:spPr>
        <p:txBody>
          <a:bodyPr anchor="ctr"/>
          <a:lstStyle/>
          <a:p>
            <a:r>
              <a:rPr lang="en-US" sz="1000">
                <a:solidFill>
                  <a:schemeClr val="bg1"/>
                </a:solidFill>
                <a:cs typeface="Arial" pitchFamily="34" charset="0"/>
              </a:rPr>
              <a:t>Governance</a:t>
            </a:r>
          </a:p>
        </p:txBody>
      </p:sp>
      <p:sp>
        <p:nvSpPr>
          <p:cNvPr id="65575" name="Rounded Rectangle 20"/>
          <p:cNvSpPr>
            <a:spLocks noChangeArrowheads="1"/>
          </p:cNvSpPr>
          <p:nvPr/>
        </p:nvSpPr>
        <p:spPr bwMode="auto">
          <a:xfrm>
            <a:off x="2190750" y="4530725"/>
            <a:ext cx="1554163" cy="366713"/>
          </a:xfrm>
          <a:prstGeom prst="roundRect">
            <a:avLst>
              <a:gd name="adj" fmla="val 21190"/>
            </a:avLst>
          </a:prstGeom>
          <a:solidFill>
            <a:srgbClr val="336888"/>
          </a:solidFill>
          <a:ln w="9525">
            <a:solidFill>
              <a:srgbClr val="C0C0C0"/>
            </a:solidFill>
            <a:round/>
            <a:headEnd/>
            <a:tailEnd/>
          </a:ln>
        </p:spPr>
        <p:txBody>
          <a:bodyPr anchor="ctr"/>
          <a:lstStyle/>
          <a:p>
            <a:r>
              <a:rPr lang="en-US" sz="1000">
                <a:solidFill>
                  <a:schemeClr val="bg1"/>
                </a:solidFill>
                <a:cs typeface="Arial" pitchFamily="34" charset="0"/>
              </a:rPr>
              <a:t>Caching</a:t>
            </a:r>
          </a:p>
        </p:txBody>
      </p:sp>
      <p:sp>
        <p:nvSpPr>
          <p:cNvPr id="65576" name="Rounded Rectangle 32"/>
          <p:cNvSpPr>
            <a:spLocks noChangeArrowheads="1"/>
          </p:cNvSpPr>
          <p:nvPr/>
        </p:nvSpPr>
        <p:spPr bwMode="auto">
          <a:xfrm>
            <a:off x="2000250" y="5426075"/>
            <a:ext cx="822325"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SQL</a:t>
            </a:r>
          </a:p>
          <a:p>
            <a:r>
              <a:rPr lang="en-US" sz="900">
                <a:solidFill>
                  <a:schemeClr val="tx1"/>
                </a:solidFill>
                <a:cs typeface="Arial" pitchFamily="34" charset="0"/>
              </a:rPr>
              <a:t>(ODBC, JDBC)</a:t>
            </a:r>
          </a:p>
        </p:txBody>
      </p:sp>
      <p:sp>
        <p:nvSpPr>
          <p:cNvPr id="35882" name="Line 58"/>
          <p:cNvSpPr>
            <a:spLocks noChangeShapeType="1"/>
          </p:cNvSpPr>
          <p:nvPr/>
        </p:nvSpPr>
        <p:spPr bwMode="auto">
          <a:xfrm flipV="1">
            <a:off x="5010150" y="5216525"/>
            <a:ext cx="0" cy="822325"/>
          </a:xfrm>
          <a:prstGeom prst="line">
            <a:avLst/>
          </a:prstGeom>
          <a:noFill/>
          <a:ln w="57150">
            <a:solidFill>
              <a:srgbClr val="0F384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atin typeface="Times New Roman" charset="0"/>
              <a:ea typeface="ＭＳ Ｐゴシック" charset="0"/>
              <a:cs typeface="ＭＳ Ｐゴシック" charset="0"/>
            </a:endParaRPr>
          </a:p>
        </p:txBody>
      </p:sp>
      <p:sp>
        <p:nvSpPr>
          <p:cNvPr id="65578" name="Rounded Rectangle 32"/>
          <p:cNvSpPr>
            <a:spLocks noChangeArrowheads="1"/>
          </p:cNvSpPr>
          <p:nvPr/>
        </p:nvSpPr>
        <p:spPr bwMode="auto">
          <a:xfrm>
            <a:off x="4749800" y="5426075"/>
            <a:ext cx="504825" cy="304800"/>
          </a:xfrm>
          <a:prstGeom prst="roundRect">
            <a:avLst>
              <a:gd name="adj" fmla="val 21190"/>
            </a:avLst>
          </a:prstGeom>
          <a:solidFill>
            <a:schemeClr val="bg1"/>
          </a:solidFill>
          <a:ln w="9525">
            <a:solidFill>
              <a:srgbClr val="C0C0C0"/>
            </a:solidFill>
            <a:round/>
            <a:headEnd/>
            <a:tailEnd/>
          </a:ln>
        </p:spPr>
        <p:txBody>
          <a:bodyPr lIns="0" rIns="0" anchor="ctr"/>
          <a:lstStyle/>
          <a:p>
            <a:r>
              <a:rPr lang="en-US" sz="900">
                <a:solidFill>
                  <a:schemeClr val="tx1"/>
                </a:solidFill>
                <a:cs typeface="Arial" pitchFamily="34" charset="0"/>
              </a:rPr>
              <a:t>URI</a:t>
            </a:r>
          </a:p>
        </p:txBody>
      </p:sp>
      <p:sp>
        <p:nvSpPr>
          <p:cNvPr id="35884" name="AutoShape 25"/>
          <p:cNvSpPr>
            <a:spLocks noChangeArrowheads="1"/>
          </p:cNvSpPr>
          <p:nvPr/>
        </p:nvSpPr>
        <p:spPr bwMode="auto">
          <a:xfrm>
            <a:off x="7513638" y="3278188"/>
            <a:ext cx="1524000" cy="609600"/>
          </a:xfrm>
          <a:prstGeom prst="roundRect">
            <a:avLst>
              <a:gd name="adj" fmla="val 5250"/>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p>
            <a:pPr>
              <a:defRPr/>
            </a:pPr>
            <a:r>
              <a:rPr lang="en-US" sz="1200">
                <a:solidFill>
                  <a:schemeClr val="bg1"/>
                </a:solidFill>
                <a:latin typeface="Times New Roman" charset="0"/>
                <a:ea typeface="ＭＳ Ｐゴシック" charset="0"/>
                <a:cs typeface="ＭＳ Ｐゴシック" charset="0"/>
              </a:rPr>
              <a:t>Monitor</a:t>
            </a:r>
          </a:p>
        </p:txBody>
      </p:sp>
      <p:sp>
        <p:nvSpPr>
          <p:cNvPr id="35885" name="AutoShape 25"/>
          <p:cNvSpPr>
            <a:spLocks noChangeArrowheads="1"/>
          </p:cNvSpPr>
          <p:nvPr/>
        </p:nvSpPr>
        <p:spPr bwMode="auto">
          <a:xfrm>
            <a:off x="7513638" y="2473325"/>
            <a:ext cx="1524000" cy="609600"/>
          </a:xfrm>
          <a:prstGeom prst="roundRect">
            <a:avLst>
              <a:gd name="adj" fmla="val 5250"/>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p>
            <a:pPr>
              <a:defRPr/>
            </a:pPr>
            <a:r>
              <a:rPr lang="en-US" sz="1200">
                <a:solidFill>
                  <a:schemeClr val="bg1"/>
                </a:solidFill>
                <a:latin typeface="Times New Roman" charset="0"/>
                <a:ea typeface="ＭＳ Ｐゴシック" charset="0"/>
                <a:cs typeface="ＭＳ Ｐゴシック" charset="0"/>
              </a:rPr>
              <a:t>Manager</a:t>
            </a:r>
          </a:p>
        </p:txBody>
      </p:sp>
      <p:sp>
        <p:nvSpPr>
          <p:cNvPr id="35886" name="AutoShape 25"/>
          <p:cNvSpPr>
            <a:spLocks noChangeArrowheads="1"/>
          </p:cNvSpPr>
          <p:nvPr/>
        </p:nvSpPr>
        <p:spPr bwMode="auto">
          <a:xfrm>
            <a:off x="90488" y="3278188"/>
            <a:ext cx="1524000" cy="609600"/>
          </a:xfrm>
          <a:prstGeom prst="roundRect">
            <a:avLst>
              <a:gd name="adj" fmla="val 5250"/>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p>
            <a:pPr>
              <a:defRPr/>
            </a:pPr>
            <a:r>
              <a:rPr lang="en-US" sz="1200">
                <a:solidFill>
                  <a:schemeClr val="bg1"/>
                </a:solidFill>
                <a:latin typeface="Times New Roman" charset="0"/>
                <a:ea typeface="ＭＳ Ｐゴシック" charset="0"/>
                <a:cs typeface="ＭＳ Ｐゴシック" charset="0"/>
              </a:rPr>
              <a:t>Studio</a:t>
            </a:r>
          </a:p>
        </p:txBody>
      </p:sp>
      <p:sp>
        <p:nvSpPr>
          <p:cNvPr id="35887" name="AutoShape 25"/>
          <p:cNvSpPr>
            <a:spLocks noChangeArrowheads="1"/>
          </p:cNvSpPr>
          <p:nvPr/>
        </p:nvSpPr>
        <p:spPr bwMode="auto">
          <a:xfrm>
            <a:off x="76200" y="4083050"/>
            <a:ext cx="1524000" cy="609600"/>
          </a:xfrm>
          <a:prstGeom prst="roundRect">
            <a:avLst>
              <a:gd name="adj" fmla="val 5250"/>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flatTx/>
          </a:bodyPr>
          <a:lstStyle/>
          <a:p>
            <a:pPr>
              <a:defRPr/>
            </a:pPr>
            <a:r>
              <a:rPr lang="en-US" sz="1200">
                <a:solidFill>
                  <a:schemeClr val="bg1"/>
                </a:solidFill>
                <a:latin typeface="Times New Roman" charset="0"/>
                <a:ea typeface="ＭＳ Ｐゴシック" charset="0"/>
                <a:cs typeface="ＭＳ Ｐゴシック" charset="0"/>
              </a:rPr>
              <a:t>PerformancePlus</a:t>
            </a:r>
          </a:p>
          <a:p>
            <a:pPr>
              <a:defRPr/>
            </a:pPr>
            <a:r>
              <a:rPr lang="en-US" sz="1200">
                <a:solidFill>
                  <a:schemeClr val="bg1"/>
                </a:solidFill>
                <a:latin typeface="Times New Roman" charset="0"/>
                <a:ea typeface="ＭＳ Ｐゴシック" charset="0"/>
                <a:cs typeface="ＭＳ Ｐゴシック" charset="0"/>
              </a:rPr>
              <a:t>Adapters</a:t>
            </a:r>
          </a:p>
        </p:txBody>
      </p:sp>
      <p:sp>
        <p:nvSpPr>
          <p:cNvPr id="35888" name="Text Box 64"/>
          <p:cNvSpPr txBox="1">
            <a:spLocks noChangeArrowheads="1"/>
          </p:cNvSpPr>
          <p:nvPr/>
        </p:nvSpPr>
        <p:spPr bwMode="auto">
          <a:xfrm>
            <a:off x="211138" y="930275"/>
            <a:ext cx="14493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000000"/>
                </a:solidFill>
                <a:latin typeface="Times New Roman" charset="0"/>
                <a:ea typeface="ＭＳ Ｐゴシック" charset="0"/>
                <a:cs typeface="ＭＳ Ｐゴシック" charset="0"/>
              </a:defRPr>
            </a:lvl1pPr>
            <a:lvl2pPr marL="742950" indent="-285750">
              <a:defRPr sz="2400">
                <a:solidFill>
                  <a:srgbClr val="000000"/>
                </a:solidFill>
                <a:latin typeface="Times New Roman" charset="0"/>
                <a:ea typeface="ＭＳ Ｐゴシック" charset="0"/>
              </a:defRPr>
            </a:lvl2pPr>
            <a:lvl3pPr marL="1143000" indent="-228600">
              <a:defRPr sz="2400">
                <a:solidFill>
                  <a:srgbClr val="000000"/>
                </a:solidFill>
                <a:latin typeface="Times New Roman" charset="0"/>
                <a:ea typeface="ＭＳ Ｐゴシック" charset="0"/>
              </a:defRPr>
            </a:lvl3pPr>
            <a:lvl4pPr marL="1600200" indent="-228600">
              <a:defRPr sz="2400">
                <a:solidFill>
                  <a:srgbClr val="000000"/>
                </a:solidFill>
                <a:latin typeface="Times New Roman" charset="0"/>
                <a:ea typeface="ＭＳ Ｐゴシック" charset="0"/>
              </a:defRPr>
            </a:lvl4pPr>
            <a:lvl5pPr marL="2057400" indent="-228600">
              <a:defRPr sz="2400">
                <a:solidFill>
                  <a:srgbClr val="000000"/>
                </a:solidFill>
                <a:latin typeface="Times New Roman" charset="0"/>
                <a:ea typeface="ＭＳ Ｐゴシック" charset="0"/>
              </a:defRPr>
            </a:lvl5pPr>
            <a:lvl6pPr marL="2514600" indent="-228600" algn="ctr" eaLnBrk="0" fontAlgn="base" hangingPunct="0">
              <a:spcBef>
                <a:spcPct val="0"/>
              </a:spcBef>
              <a:spcAft>
                <a:spcPct val="0"/>
              </a:spcAft>
              <a:defRPr sz="2400">
                <a:solidFill>
                  <a:srgbClr val="000000"/>
                </a:solidFill>
                <a:latin typeface="Times New Roman" charset="0"/>
                <a:ea typeface="ＭＳ Ｐゴシック" charset="0"/>
              </a:defRPr>
            </a:lvl6pPr>
            <a:lvl7pPr marL="2971800" indent="-228600" algn="ctr" eaLnBrk="0" fontAlgn="base" hangingPunct="0">
              <a:spcBef>
                <a:spcPct val="0"/>
              </a:spcBef>
              <a:spcAft>
                <a:spcPct val="0"/>
              </a:spcAft>
              <a:defRPr sz="2400">
                <a:solidFill>
                  <a:srgbClr val="000000"/>
                </a:solidFill>
                <a:latin typeface="Times New Roman" charset="0"/>
                <a:ea typeface="ＭＳ Ｐゴシック" charset="0"/>
              </a:defRPr>
            </a:lvl7pPr>
            <a:lvl8pPr marL="3429000" indent="-228600" algn="ctr" eaLnBrk="0" fontAlgn="base" hangingPunct="0">
              <a:spcBef>
                <a:spcPct val="0"/>
              </a:spcBef>
              <a:spcAft>
                <a:spcPct val="0"/>
              </a:spcAft>
              <a:defRPr sz="2400">
                <a:solidFill>
                  <a:srgbClr val="000000"/>
                </a:solidFill>
                <a:latin typeface="Times New Roman" charset="0"/>
                <a:ea typeface="ＭＳ Ｐゴシック" charset="0"/>
              </a:defRPr>
            </a:lvl8pPr>
            <a:lvl9pPr marL="3886200" indent="-228600" algn="ctr" eaLnBrk="0" fontAlgn="base" hangingPunct="0">
              <a:spcBef>
                <a:spcPct val="0"/>
              </a:spcBef>
              <a:spcAft>
                <a:spcPct val="0"/>
              </a:spcAft>
              <a:defRPr sz="2400">
                <a:solidFill>
                  <a:srgbClr val="000000"/>
                </a:solidFill>
                <a:latin typeface="Times New Roman" charset="0"/>
                <a:ea typeface="ＭＳ Ｐゴシック" charset="0"/>
              </a:defRPr>
            </a:lvl9pPr>
          </a:lstStyle>
          <a:p>
            <a:pPr eaLnBrk="1" hangingPunct="1">
              <a:defRPr/>
            </a:pPr>
            <a:r>
              <a:rPr lang="en-US" sz="1600" b="1" i="1" smtClean="0">
                <a:solidFill>
                  <a:schemeClr val="tx1"/>
                </a:solidFill>
                <a:latin typeface="Arial" charset="0"/>
                <a:cs typeface="Arial Unicode MS" charset="0"/>
              </a:rPr>
              <a:t>Development </a:t>
            </a:r>
          </a:p>
          <a:p>
            <a:pPr eaLnBrk="1" hangingPunct="1">
              <a:defRPr/>
            </a:pPr>
            <a:r>
              <a:rPr lang="en-US" sz="1600" b="1" i="1" smtClean="0">
                <a:solidFill>
                  <a:schemeClr val="tx1"/>
                </a:solidFill>
                <a:latin typeface="Arial" charset="0"/>
                <a:cs typeface="Arial Unicode MS" charset="0"/>
              </a:rPr>
              <a:t>Environment</a:t>
            </a:r>
          </a:p>
        </p:txBody>
      </p:sp>
      <p:sp>
        <p:nvSpPr>
          <p:cNvPr id="35889" name="Text Box 65"/>
          <p:cNvSpPr txBox="1">
            <a:spLocks noChangeArrowheads="1"/>
          </p:cNvSpPr>
          <p:nvPr/>
        </p:nvSpPr>
        <p:spPr bwMode="auto">
          <a:xfrm>
            <a:off x="3827463" y="930275"/>
            <a:ext cx="1609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000000"/>
                </a:solidFill>
                <a:latin typeface="Times New Roman" charset="0"/>
                <a:ea typeface="ＭＳ Ｐゴシック" charset="0"/>
                <a:cs typeface="ＭＳ Ｐゴシック" charset="0"/>
              </a:defRPr>
            </a:lvl1pPr>
            <a:lvl2pPr marL="742950" indent="-285750">
              <a:defRPr sz="2400">
                <a:solidFill>
                  <a:srgbClr val="000000"/>
                </a:solidFill>
                <a:latin typeface="Times New Roman" charset="0"/>
                <a:ea typeface="ＭＳ Ｐゴシック" charset="0"/>
              </a:defRPr>
            </a:lvl2pPr>
            <a:lvl3pPr marL="1143000" indent="-228600">
              <a:defRPr sz="2400">
                <a:solidFill>
                  <a:srgbClr val="000000"/>
                </a:solidFill>
                <a:latin typeface="Times New Roman" charset="0"/>
                <a:ea typeface="ＭＳ Ｐゴシック" charset="0"/>
              </a:defRPr>
            </a:lvl3pPr>
            <a:lvl4pPr marL="1600200" indent="-228600">
              <a:defRPr sz="2400">
                <a:solidFill>
                  <a:srgbClr val="000000"/>
                </a:solidFill>
                <a:latin typeface="Times New Roman" charset="0"/>
                <a:ea typeface="ＭＳ Ｐゴシック" charset="0"/>
              </a:defRPr>
            </a:lvl4pPr>
            <a:lvl5pPr marL="2057400" indent="-228600">
              <a:defRPr sz="2400">
                <a:solidFill>
                  <a:srgbClr val="000000"/>
                </a:solidFill>
                <a:latin typeface="Times New Roman" charset="0"/>
                <a:ea typeface="ＭＳ Ｐゴシック" charset="0"/>
              </a:defRPr>
            </a:lvl5pPr>
            <a:lvl6pPr marL="2514600" indent="-228600" algn="ctr" eaLnBrk="0" fontAlgn="base" hangingPunct="0">
              <a:spcBef>
                <a:spcPct val="0"/>
              </a:spcBef>
              <a:spcAft>
                <a:spcPct val="0"/>
              </a:spcAft>
              <a:defRPr sz="2400">
                <a:solidFill>
                  <a:srgbClr val="000000"/>
                </a:solidFill>
                <a:latin typeface="Times New Roman" charset="0"/>
                <a:ea typeface="ＭＳ Ｐゴシック" charset="0"/>
              </a:defRPr>
            </a:lvl6pPr>
            <a:lvl7pPr marL="2971800" indent="-228600" algn="ctr" eaLnBrk="0" fontAlgn="base" hangingPunct="0">
              <a:spcBef>
                <a:spcPct val="0"/>
              </a:spcBef>
              <a:spcAft>
                <a:spcPct val="0"/>
              </a:spcAft>
              <a:defRPr sz="2400">
                <a:solidFill>
                  <a:srgbClr val="000000"/>
                </a:solidFill>
                <a:latin typeface="Times New Roman" charset="0"/>
                <a:ea typeface="ＭＳ Ｐゴシック" charset="0"/>
              </a:defRPr>
            </a:lvl7pPr>
            <a:lvl8pPr marL="3429000" indent="-228600" algn="ctr" eaLnBrk="0" fontAlgn="base" hangingPunct="0">
              <a:spcBef>
                <a:spcPct val="0"/>
              </a:spcBef>
              <a:spcAft>
                <a:spcPct val="0"/>
              </a:spcAft>
              <a:defRPr sz="2400">
                <a:solidFill>
                  <a:srgbClr val="000000"/>
                </a:solidFill>
                <a:latin typeface="Times New Roman" charset="0"/>
                <a:ea typeface="ＭＳ Ｐゴシック" charset="0"/>
              </a:defRPr>
            </a:lvl8pPr>
            <a:lvl9pPr marL="3886200" indent="-228600" algn="ctr" eaLnBrk="0" fontAlgn="base" hangingPunct="0">
              <a:spcBef>
                <a:spcPct val="0"/>
              </a:spcBef>
              <a:spcAft>
                <a:spcPct val="0"/>
              </a:spcAft>
              <a:defRPr sz="2400">
                <a:solidFill>
                  <a:srgbClr val="000000"/>
                </a:solidFill>
                <a:latin typeface="Times New Roman" charset="0"/>
                <a:ea typeface="ＭＳ Ｐゴシック" charset="0"/>
              </a:defRPr>
            </a:lvl9pPr>
          </a:lstStyle>
          <a:p>
            <a:pPr eaLnBrk="1" hangingPunct="1">
              <a:defRPr/>
            </a:pPr>
            <a:r>
              <a:rPr lang="en-US" sz="1600" b="1" i="1" smtClean="0">
                <a:solidFill>
                  <a:schemeClr val="tx1"/>
                </a:solidFill>
                <a:latin typeface="Arial" charset="0"/>
                <a:cs typeface="Arial Unicode MS" charset="0"/>
              </a:rPr>
              <a:t>Runtime Server</a:t>
            </a:r>
          </a:p>
          <a:p>
            <a:pPr eaLnBrk="1" hangingPunct="1">
              <a:defRPr/>
            </a:pPr>
            <a:r>
              <a:rPr lang="en-US" sz="1600" b="1" i="1" smtClean="0">
                <a:solidFill>
                  <a:schemeClr val="tx1"/>
                </a:solidFill>
                <a:latin typeface="Arial" charset="0"/>
                <a:cs typeface="Arial Unicode MS" charset="0"/>
              </a:rPr>
              <a:t>Environment</a:t>
            </a:r>
          </a:p>
        </p:txBody>
      </p:sp>
      <p:sp>
        <p:nvSpPr>
          <p:cNvPr id="35890" name="Text Box 66"/>
          <p:cNvSpPr txBox="1">
            <a:spLocks noChangeArrowheads="1"/>
          </p:cNvSpPr>
          <p:nvPr/>
        </p:nvSpPr>
        <p:spPr bwMode="auto">
          <a:xfrm>
            <a:off x="7532688" y="930275"/>
            <a:ext cx="13827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000000"/>
                </a:solidFill>
                <a:latin typeface="Times New Roman" charset="0"/>
                <a:ea typeface="ＭＳ Ｐゴシック" charset="0"/>
                <a:cs typeface="ＭＳ Ｐゴシック" charset="0"/>
              </a:defRPr>
            </a:lvl1pPr>
            <a:lvl2pPr marL="742950" indent="-285750">
              <a:defRPr sz="2400">
                <a:solidFill>
                  <a:srgbClr val="000000"/>
                </a:solidFill>
                <a:latin typeface="Times New Roman" charset="0"/>
                <a:ea typeface="ＭＳ Ｐゴシック" charset="0"/>
              </a:defRPr>
            </a:lvl2pPr>
            <a:lvl3pPr marL="1143000" indent="-228600">
              <a:defRPr sz="2400">
                <a:solidFill>
                  <a:srgbClr val="000000"/>
                </a:solidFill>
                <a:latin typeface="Times New Roman" charset="0"/>
                <a:ea typeface="ＭＳ Ｐゴシック" charset="0"/>
              </a:defRPr>
            </a:lvl3pPr>
            <a:lvl4pPr marL="1600200" indent="-228600">
              <a:defRPr sz="2400">
                <a:solidFill>
                  <a:srgbClr val="000000"/>
                </a:solidFill>
                <a:latin typeface="Times New Roman" charset="0"/>
                <a:ea typeface="ＭＳ Ｐゴシック" charset="0"/>
              </a:defRPr>
            </a:lvl4pPr>
            <a:lvl5pPr marL="2057400" indent="-228600">
              <a:defRPr sz="2400">
                <a:solidFill>
                  <a:srgbClr val="000000"/>
                </a:solidFill>
                <a:latin typeface="Times New Roman" charset="0"/>
                <a:ea typeface="ＭＳ Ｐゴシック" charset="0"/>
              </a:defRPr>
            </a:lvl5pPr>
            <a:lvl6pPr marL="2514600" indent="-228600" algn="ctr" eaLnBrk="0" fontAlgn="base" hangingPunct="0">
              <a:spcBef>
                <a:spcPct val="0"/>
              </a:spcBef>
              <a:spcAft>
                <a:spcPct val="0"/>
              </a:spcAft>
              <a:defRPr sz="2400">
                <a:solidFill>
                  <a:srgbClr val="000000"/>
                </a:solidFill>
                <a:latin typeface="Times New Roman" charset="0"/>
                <a:ea typeface="ＭＳ Ｐゴシック" charset="0"/>
              </a:defRPr>
            </a:lvl6pPr>
            <a:lvl7pPr marL="2971800" indent="-228600" algn="ctr" eaLnBrk="0" fontAlgn="base" hangingPunct="0">
              <a:spcBef>
                <a:spcPct val="0"/>
              </a:spcBef>
              <a:spcAft>
                <a:spcPct val="0"/>
              </a:spcAft>
              <a:defRPr sz="2400">
                <a:solidFill>
                  <a:srgbClr val="000000"/>
                </a:solidFill>
                <a:latin typeface="Times New Roman" charset="0"/>
                <a:ea typeface="ＭＳ Ｐゴシック" charset="0"/>
              </a:defRPr>
            </a:lvl7pPr>
            <a:lvl8pPr marL="3429000" indent="-228600" algn="ctr" eaLnBrk="0" fontAlgn="base" hangingPunct="0">
              <a:spcBef>
                <a:spcPct val="0"/>
              </a:spcBef>
              <a:spcAft>
                <a:spcPct val="0"/>
              </a:spcAft>
              <a:defRPr sz="2400">
                <a:solidFill>
                  <a:srgbClr val="000000"/>
                </a:solidFill>
                <a:latin typeface="Times New Roman" charset="0"/>
                <a:ea typeface="ＭＳ Ｐゴシック" charset="0"/>
              </a:defRPr>
            </a:lvl8pPr>
            <a:lvl9pPr marL="3886200" indent="-228600" algn="ctr" eaLnBrk="0" fontAlgn="base" hangingPunct="0">
              <a:spcBef>
                <a:spcPct val="0"/>
              </a:spcBef>
              <a:spcAft>
                <a:spcPct val="0"/>
              </a:spcAft>
              <a:defRPr sz="2400">
                <a:solidFill>
                  <a:srgbClr val="000000"/>
                </a:solidFill>
                <a:latin typeface="Times New Roman" charset="0"/>
                <a:ea typeface="ＭＳ Ｐゴシック" charset="0"/>
              </a:defRPr>
            </a:lvl9pPr>
          </a:lstStyle>
          <a:p>
            <a:pPr eaLnBrk="1" hangingPunct="1">
              <a:defRPr/>
            </a:pPr>
            <a:r>
              <a:rPr lang="en-US" sz="1600" b="1" i="1" smtClean="0">
                <a:solidFill>
                  <a:schemeClr val="tx1"/>
                </a:solidFill>
                <a:latin typeface="Arial" charset="0"/>
                <a:cs typeface="Arial Unicode MS" charset="0"/>
              </a:rPr>
              <a:t>Management</a:t>
            </a:r>
          </a:p>
          <a:p>
            <a:pPr eaLnBrk="1" hangingPunct="1">
              <a:defRPr/>
            </a:pPr>
            <a:r>
              <a:rPr lang="en-US" sz="1600" b="1" i="1" smtClean="0">
                <a:solidFill>
                  <a:schemeClr val="tx1"/>
                </a:solidFill>
                <a:latin typeface="Arial" charset="0"/>
                <a:cs typeface="Arial Unicode MS" charset="0"/>
              </a:rPr>
              <a:t>Environment</a:t>
            </a:r>
            <a:endParaRPr lang="en-US" sz="1600" b="1" i="1" u="sng" smtClean="0">
              <a:solidFill>
                <a:schemeClr val="tx1"/>
              </a:solidFill>
              <a:latin typeface="Arial" charset="0"/>
              <a:cs typeface="Arial Unicode MS" charset="0"/>
            </a:endParaRPr>
          </a:p>
        </p:txBody>
      </p:sp>
      <p:sp>
        <p:nvSpPr>
          <p:cNvPr id="69" name="Rounded Rectangle 22"/>
          <p:cNvSpPr>
            <a:spLocks noChangeArrowheads="1"/>
          </p:cNvSpPr>
          <p:nvPr/>
        </p:nvSpPr>
        <p:spPr bwMode="auto">
          <a:xfrm>
            <a:off x="1804988" y="6038850"/>
            <a:ext cx="5572125" cy="514350"/>
          </a:xfrm>
          <a:prstGeom prst="rect">
            <a:avLst/>
          </a:prstGeom>
          <a:solidFill>
            <a:schemeClr val="accent3">
              <a:lumMod val="50000"/>
            </a:schemeClr>
          </a:solidFill>
          <a:ln w="9525" algn="ctr">
            <a:solidFill>
              <a:srgbClr val="C0C0C0"/>
            </a:solidFill>
            <a:miter lim="800000"/>
            <a:headEnd/>
            <a:tailEnd/>
          </a:ln>
        </p:spPr>
        <p:txBody>
          <a:bodyPr anchor="ctr"/>
          <a:lstStyle/>
          <a:p>
            <a:pPr>
              <a:defRPr/>
            </a:pPr>
            <a:r>
              <a:rPr lang="en-US" sz="1000" dirty="0">
                <a:solidFill>
                  <a:schemeClr val="bg1"/>
                </a:solidFill>
                <a:latin typeface="Arial" pitchFamily="34" charset="0"/>
              </a:rPr>
              <a:t>Applications, Big Data Stores, Excel, Flat Files, Mainframes, Messages, OLAP Cubes,</a:t>
            </a:r>
          </a:p>
          <a:p>
            <a:pPr>
              <a:defRPr/>
            </a:pPr>
            <a:r>
              <a:rPr lang="en-US" sz="1000" dirty="0">
                <a:solidFill>
                  <a:schemeClr val="bg1"/>
                </a:solidFill>
                <a:latin typeface="Arial" pitchFamily="34" charset="0"/>
              </a:rPr>
              <a:t>RDBMS, Web Services, XML Documents</a:t>
            </a:r>
          </a:p>
        </p:txBody>
      </p:sp>
      <p:sp>
        <p:nvSpPr>
          <p:cNvPr id="65587" name="TextBox 6"/>
          <p:cNvSpPr txBox="1">
            <a:spLocks noChangeArrowheads="1"/>
          </p:cNvSpPr>
          <p:nvPr/>
        </p:nvSpPr>
        <p:spPr bwMode="auto">
          <a:xfrm>
            <a:off x="2819400" y="1963738"/>
            <a:ext cx="3429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Times New Roman" pitchFamily="18" charset="0"/>
                <a:ea typeface="MS PGothic" pitchFamily="34" charset="-128"/>
              </a:defRPr>
            </a:lvl1pPr>
            <a:lvl2pPr marL="742950" indent="-285750">
              <a:defRPr sz="2400">
                <a:solidFill>
                  <a:srgbClr val="000000"/>
                </a:solidFill>
                <a:latin typeface="Times New Roman" pitchFamily="18" charset="0"/>
                <a:ea typeface="MS PGothic" pitchFamily="34" charset="-128"/>
              </a:defRPr>
            </a:lvl2pPr>
            <a:lvl3pPr marL="1143000" indent="-228600">
              <a:defRPr sz="2400">
                <a:solidFill>
                  <a:srgbClr val="000000"/>
                </a:solidFill>
                <a:latin typeface="Times New Roman" pitchFamily="18" charset="0"/>
                <a:ea typeface="MS PGothic" pitchFamily="34" charset="-128"/>
              </a:defRPr>
            </a:lvl3pPr>
            <a:lvl4pPr marL="1600200" indent="-228600">
              <a:defRPr sz="2400">
                <a:solidFill>
                  <a:srgbClr val="000000"/>
                </a:solidFill>
                <a:latin typeface="Times New Roman" pitchFamily="18" charset="0"/>
                <a:ea typeface="MS PGothic" pitchFamily="34" charset="-128"/>
              </a:defRPr>
            </a:lvl4pPr>
            <a:lvl5pPr marL="2057400" indent="-228600">
              <a:defRPr sz="2400">
                <a:solidFill>
                  <a:srgbClr val="000000"/>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rgbClr val="000000"/>
                </a:solidFill>
                <a:latin typeface="Times New Roman" pitchFamily="18" charset="0"/>
                <a:ea typeface="MS PGothic" pitchFamily="34" charset="-128"/>
              </a:defRPr>
            </a:lvl9pPr>
          </a:lstStyle>
          <a:p>
            <a:pPr eaLnBrk="1" hangingPunct="1"/>
            <a:r>
              <a:rPr lang="en-US" sz="1200" b="1">
                <a:solidFill>
                  <a:schemeClr val="bg1"/>
                </a:solidFill>
                <a:latin typeface="Arial" pitchFamily="34" charset="0"/>
              </a:rPr>
              <a:t>Composite Information Server</a:t>
            </a:r>
          </a:p>
        </p:txBody>
      </p:sp>
      <p:sp>
        <p:nvSpPr>
          <p:cNvPr id="53" name="AutoShape 25"/>
          <p:cNvSpPr>
            <a:spLocks noChangeArrowheads="1"/>
          </p:cNvSpPr>
          <p:nvPr/>
        </p:nvSpPr>
        <p:spPr bwMode="auto">
          <a:xfrm>
            <a:off x="90488" y="4827621"/>
            <a:ext cx="1524000" cy="609600"/>
          </a:xfrm>
          <a:prstGeom prst="roundRect">
            <a:avLst>
              <a:gd name="adj" fmla="val 5250"/>
            </a:avLst>
          </a:prstGeom>
          <a:solidFill>
            <a:srgbClr val="FFFF00"/>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p:spPr>
        <p:txBody>
          <a:bodyPr anchor="ctr">
            <a:flatTx/>
          </a:bodyPr>
          <a:lstStyle/>
          <a:p>
            <a:pPr>
              <a:defRPr/>
            </a:pPr>
            <a:r>
              <a:rPr lang="en-US" sz="1200" dirty="0" smtClean="0">
                <a:solidFill>
                  <a:schemeClr val="tx1"/>
                </a:solidFill>
                <a:latin typeface="Times New Roman" charset="0"/>
                <a:ea typeface="ＭＳ Ｐゴシック" charset="0"/>
                <a:cs typeface="ＭＳ Ｐゴシック" charset="0"/>
              </a:rPr>
              <a:t>Professional Services Assets and Utilities</a:t>
            </a:r>
            <a:endParaRPr lang="en-US" sz="1200" dirty="0">
              <a:solidFill>
                <a:schemeClr val="tx1"/>
              </a:solidFill>
              <a:latin typeface="Times New Roman" charset="0"/>
              <a:ea typeface="ＭＳ Ｐゴシック" charset="0"/>
              <a:cs typeface="ＭＳ Ｐゴシック" charset="0"/>
            </a:endParaRPr>
          </a:p>
        </p:txBody>
      </p:sp>
      <p:sp>
        <p:nvSpPr>
          <p:cNvPr id="54" name="AutoShape 25"/>
          <p:cNvSpPr>
            <a:spLocks noChangeArrowheads="1"/>
          </p:cNvSpPr>
          <p:nvPr/>
        </p:nvSpPr>
        <p:spPr bwMode="auto">
          <a:xfrm>
            <a:off x="7513638" y="4813300"/>
            <a:ext cx="1524000" cy="609600"/>
          </a:xfrm>
          <a:prstGeom prst="roundRect">
            <a:avLst>
              <a:gd name="adj" fmla="val 5250"/>
            </a:avLst>
          </a:prstGeom>
          <a:solidFill>
            <a:srgbClr val="FFFF00"/>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p:spPr>
        <p:txBody>
          <a:bodyPr anchor="ctr">
            <a:flatTx/>
          </a:bodyPr>
          <a:lstStyle/>
          <a:p>
            <a:pPr>
              <a:defRPr/>
            </a:pPr>
            <a:r>
              <a:rPr lang="en-US" sz="1200" dirty="0" smtClean="0">
                <a:solidFill>
                  <a:schemeClr val="tx1"/>
                </a:solidFill>
                <a:latin typeface="Times New Roman" charset="0"/>
                <a:ea typeface="ＭＳ Ｐゴシック" charset="0"/>
                <a:cs typeface="ＭＳ Ｐゴシック" charset="0"/>
              </a:rPr>
              <a:t>Professional Services Assets and Utilities</a:t>
            </a:r>
            <a:endParaRPr lang="en-US" sz="1200" dirty="0">
              <a:solidFill>
                <a:schemeClr val="tx1"/>
              </a:solidFill>
              <a:latin typeface="Times New Roman" charset="0"/>
              <a:ea typeface="ＭＳ Ｐゴシック" charset="0"/>
              <a:cs typeface="ＭＳ Ｐゴシック" charset="0"/>
            </a:endParaRPr>
          </a:p>
        </p:txBody>
      </p:sp>
      <p:sp>
        <p:nvSpPr>
          <p:cNvPr id="3" name="Rounded Rectangle 2"/>
          <p:cNvSpPr/>
          <p:nvPr/>
        </p:nvSpPr>
        <p:spPr>
          <a:xfrm>
            <a:off x="23812" y="4656137"/>
            <a:ext cx="1709738" cy="92233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7420769" y="4680858"/>
            <a:ext cx="1709738" cy="823086"/>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0963" y="5649459"/>
            <a:ext cx="1643062" cy="584775"/>
          </a:xfrm>
          <a:prstGeom prst="rect">
            <a:avLst/>
          </a:prstGeom>
          <a:noFill/>
          <a:ln w="57150">
            <a:solidFill>
              <a:srgbClr val="00B050"/>
            </a:solidFill>
          </a:ln>
        </p:spPr>
        <p:txBody>
          <a:bodyPr wrap="square" rtlCol="0">
            <a:spAutoFit/>
          </a:bodyPr>
          <a:lstStyle/>
          <a:p>
            <a:r>
              <a:rPr lang="en-US" sz="1600" b="1" dirty="0" smtClean="0"/>
              <a:t>Development</a:t>
            </a:r>
          </a:p>
          <a:p>
            <a:r>
              <a:rPr lang="en-US" sz="1600" b="1" dirty="0" smtClean="0"/>
              <a:t>Assets</a:t>
            </a:r>
            <a:endParaRPr lang="en-US" sz="1600" b="1" dirty="0"/>
          </a:p>
        </p:txBody>
      </p:sp>
      <p:sp>
        <p:nvSpPr>
          <p:cNvPr id="59" name="TextBox 58"/>
          <p:cNvSpPr txBox="1"/>
          <p:nvPr/>
        </p:nvSpPr>
        <p:spPr>
          <a:xfrm>
            <a:off x="7372350" y="5584372"/>
            <a:ext cx="1699305" cy="830997"/>
          </a:xfrm>
          <a:prstGeom prst="rect">
            <a:avLst/>
          </a:prstGeom>
          <a:noFill/>
          <a:ln w="57150">
            <a:solidFill>
              <a:srgbClr val="00B050"/>
            </a:solidFill>
          </a:ln>
        </p:spPr>
        <p:txBody>
          <a:bodyPr wrap="square" rtlCol="0">
            <a:spAutoFit/>
          </a:bodyPr>
          <a:lstStyle/>
          <a:p>
            <a:r>
              <a:rPr lang="en-US" sz="1600" b="1" dirty="0" smtClean="0"/>
              <a:t>Deployment &amp; KPI/Monitoring Assets</a:t>
            </a:r>
            <a:endParaRPr lang="en-US" sz="1600" b="1" dirty="0"/>
          </a:p>
        </p:txBody>
      </p:sp>
    </p:spTree>
    <p:extLst>
      <p:ext uri="{BB962C8B-B14F-4D97-AF65-F5344CB8AC3E}">
        <p14:creationId xmlns:p14="http://schemas.microsoft.com/office/powerpoint/2010/main" val="2689796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pPr fontAlgn="auto">
              <a:spcAft>
                <a:spcPts val="0"/>
              </a:spcAft>
              <a:defRPr/>
            </a:pPr>
            <a:r>
              <a:rPr lang="en-US" smtClean="0">
                <a:ea typeface="+mj-ea"/>
              </a:rPr>
              <a:t>Agenda</a:t>
            </a:r>
            <a:endParaRPr lang="en-US" dirty="0">
              <a:ea typeface="+mj-ea"/>
            </a:endParaRPr>
          </a:p>
        </p:txBody>
      </p:sp>
      <p:sp>
        <p:nvSpPr>
          <p:cNvPr id="8194" name="Rectangle 3"/>
          <p:cNvSpPr>
            <a:spLocks noGrp="1" noChangeArrowheads="1"/>
          </p:cNvSpPr>
          <p:nvPr>
            <p:ph sz="half" idx="1"/>
          </p:nvPr>
        </p:nvSpPr>
        <p:spPr>
          <a:xfrm>
            <a:off x="457200" y="1447800"/>
            <a:ext cx="7391400" cy="4718050"/>
          </a:xfrm>
        </p:spPr>
        <p:txBody>
          <a:bodyPr>
            <a:normAutofit/>
          </a:bodyPr>
          <a:lstStyle/>
          <a:p>
            <a:pPr>
              <a:lnSpc>
                <a:spcPct val="90000"/>
              </a:lnSpc>
            </a:pPr>
            <a:r>
              <a:rPr lang="en-US" dirty="0" smtClean="0">
                <a:solidFill>
                  <a:srgbClr val="000000"/>
                </a:solidFill>
              </a:rPr>
              <a:t>Key Performance Indicators (KPI)</a:t>
            </a:r>
          </a:p>
          <a:p>
            <a:pPr>
              <a:lnSpc>
                <a:spcPct val="90000"/>
              </a:lnSpc>
            </a:pPr>
            <a:r>
              <a:rPr lang="en-US" dirty="0" smtClean="0"/>
              <a:t>KPI Packaging</a:t>
            </a:r>
          </a:p>
          <a:p>
            <a:pPr>
              <a:lnSpc>
                <a:spcPct val="90000"/>
              </a:lnSpc>
            </a:pPr>
            <a:r>
              <a:rPr lang="en-US" dirty="0"/>
              <a:t>The Composite 6 Data Virtualization Platform and PS </a:t>
            </a:r>
            <a:r>
              <a:rPr lang="en-US" dirty="0" smtClean="0"/>
              <a:t>Assets</a:t>
            </a:r>
          </a:p>
          <a:p>
            <a:pPr>
              <a:lnSpc>
                <a:spcPct val="90000"/>
              </a:lnSpc>
            </a:pPr>
            <a:r>
              <a:rPr lang="en-US" dirty="0" smtClean="0">
                <a:solidFill>
                  <a:srgbClr val="FF0000"/>
                </a:solidFill>
              </a:rPr>
              <a:t>KPI </a:t>
            </a:r>
            <a:r>
              <a:rPr lang="en-US" dirty="0">
                <a:solidFill>
                  <a:srgbClr val="FF0000"/>
                </a:solidFill>
              </a:rPr>
              <a:t>Use </a:t>
            </a:r>
            <a:r>
              <a:rPr lang="en-US" dirty="0" smtClean="0">
                <a:solidFill>
                  <a:srgbClr val="FF0000"/>
                </a:solidFill>
              </a:rPr>
              <a:t>Cases</a:t>
            </a:r>
          </a:p>
          <a:p>
            <a:pPr>
              <a:lnSpc>
                <a:spcPct val="90000"/>
              </a:lnSpc>
            </a:pPr>
            <a:r>
              <a:rPr lang="en-US" dirty="0" smtClean="0"/>
              <a:t>KPI Architecture</a:t>
            </a:r>
          </a:p>
        </p:txBody>
      </p:sp>
    </p:spTree>
    <p:extLst>
      <p:ext uri="{BB962C8B-B14F-4D97-AF65-F5344CB8AC3E}">
        <p14:creationId xmlns:p14="http://schemas.microsoft.com/office/powerpoint/2010/main" val="22076811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fontAlgn="auto">
              <a:spcAft>
                <a:spcPts val="0"/>
              </a:spcAft>
              <a:defRPr/>
            </a:pPr>
            <a:r>
              <a:rPr lang="en-US" dirty="0" smtClean="0">
                <a:ea typeface="+mj-ea"/>
              </a:rPr>
              <a:t>Request Usage</a:t>
            </a:r>
            <a:endParaRPr lang="en-US" dirty="0">
              <a:ea typeface="+mj-ea"/>
            </a:endParaRPr>
          </a:p>
        </p:txBody>
      </p:sp>
      <p:sp>
        <p:nvSpPr>
          <p:cNvPr id="33794" name="Rectangle 3"/>
          <p:cNvSpPr>
            <a:spLocks noGrp="1" noChangeArrowheads="1"/>
          </p:cNvSpPr>
          <p:nvPr>
            <p:ph idx="1"/>
          </p:nvPr>
        </p:nvSpPr>
        <p:spPr>
          <a:xfrm>
            <a:off x="457200" y="1219200"/>
            <a:ext cx="8229600" cy="4953000"/>
          </a:xfrm>
        </p:spPr>
        <p:txBody>
          <a:bodyPr>
            <a:normAutofit/>
          </a:bodyPr>
          <a:lstStyle/>
          <a:p>
            <a:r>
              <a:rPr lang="en-US" dirty="0" smtClean="0"/>
              <a:t>Request Usage – Various request functionality</a:t>
            </a:r>
          </a:p>
          <a:p>
            <a:pPr lvl="1" indent="-182563">
              <a:spcBef>
                <a:spcPts val="600"/>
              </a:spcBef>
            </a:pPr>
            <a:r>
              <a:rPr lang="en-US" sz="1600" b="1" dirty="0" err="1" smtClean="0"/>
              <a:t>vDatasourceUsage</a:t>
            </a:r>
            <a:r>
              <a:rPr lang="en-US" sz="1600" b="1" dirty="0" smtClean="0"/>
              <a:t> </a:t>
            </a:r>
            <a:r>
              <a:rPr lang="en-US" sz="1600" dirty="0" smtClean="0"/>
              <a:t>– details on data sources usage</a:t>
            </a:r>
            <a:endParaRPr lang="en-US" sz="1600" dirty="0"/>
          </a:p>
          <a:p>
            <a:pPr lvl="1" indent="-182563">
              <a:spcBef>
                <a:spcPts val="600"/>
              </a:spcBef>
            </a:pPr>
            <a:r>
              <a:rPr lang="en-US" sz="1600" b="1" dirty="0" err="1" smtClean="0"/>
              <a:t>vGetSystemInformation</a:t>
            </a:r>
            <a:r>
              <a:rPr lang="en-US" sz="1600" b="1" dirty="0" smtClean="0"/>
              <a:t> </a:t>
            </a:r>
            <a:r>
              <a:rPr lang="en-US" sz="1600" dirty="0" smtClean="0"/>
              <a:t>– cluster and server name</a:t>
            </a:r>
          </a:p>
          <a:p>
            <a:pPr lvl="1" indent="-182563">
              <a:spcBef>
                <a:spcPts val="600"/>
              </a:spcBef>
            </a:pPr>
            <a:r>
              <a:rPr lang="en-US" sz="1600" b="1" dirty="0" err="1" smtClean="0"/>
              <a:t>vLdapPerson</a:t>
            </a:r>
            <a:r>
              <a:rPr lang="en-US" sz="1600" b="1" dirty="0" smtClean="0"/>
              <a:t> </a:t>
            </a:r>
            <a:r>
              <a:rPr lang="en-US" sz="1600" dirty="0" smtClean="0"/>
              <a:t>– details regarding an LDAP user</a:t>
            </a:r>
            <a:endParaRPr lang="en-US" sz="1600" dirty="0"/>
          </a:p>
          <a:p>
            <a:pPr lvl="1" indent="-182563">
              <a:spcBef>
                <a:spcPts val="600"/>
              </a:spcBef>
            </a:pPr>
            <a:r>
              <a:rPr lang="en-US" sz="1600" b="1" dirty="0" err="1" smtClean="0"/>
              <a:t>vLongRunningRequests</a:t>
            </a:r>
            <a:r>
              <a:rPr lang="en-US" sz="1600" b="1" dirty="0" smtClean="0"/>
              <a:t> </a:t>
            </a:r>
            <a:r>
              <a:rPr lang="en-US" sz="1600" dirty="0" smtClean="0"/>
              <a:t>– details on long running queries</a:t>
            </a:r>
          </a:p>
          <a:p>
            <a:pPr lvl="1" indent="-182563">
              <a:spcBef>
                <a:spcPts val="600"/>
              </a:spcBef>
            </a:pPr>
            <a:r>
              <a:rPr lang="en-US" sz="1600" b="1" dirty="0" err="1" smtClean="0"/>
              <a:t>vResourcePerRequest</a:t>
            </a:r>
            <a:r>
              <a:rPr lang="en-US" sz="1600" b="1" dirty="0" smtClean="0"/>
              <a:t> </a:t>
            </a:r>
            <a:r>
              <a:rPr lang="en-US" sz="1600" dirty="0" smtClean="0"/>
              <a:t>– details on resources used per request</a:t>
            </a:r>
            <a:endParaRPr lang="en-US" sz="1600" dirty="0"/>
          </a:p>
          <a:p>
            <a:pPr lvl="1" indent="-182563">
              <a:spcBef>
                <a:spcPts val="600"/>
              </a:spcBef>
            </a:pPr>
            <a:r>
              <a:rPr lang="en-US" sz="1600" b="1" dirty="0" err="1"/>
              <a:t>v</a:t>
            </a:r>
            <a:r>
              <a:rPr lang="en-US" sz="1600" b="1" dirty="0" err="1" smtClean="0"/>
              <a:t>RequestExpanded</a:t>
            </a:r>
            <a:r>
              <a:rPr lang="en-US" sz="1600" b="1" dirty="0" smtClean="0"/>
              <a:t> </a:t>
            </a:r>
            <a:r>
              <a:rPr lang="en-US" sz="1600" dirty="0" smtClean="0"/>
              <a:t>– expanded details for executed requests</a:t>
            </a:r>
            <a:endParaRPr lang="en-US" sz="1600" dirty="0"/>
          </a:p>
          <a:p>
            <a:pPr lvl="1" indent="-182563">
              <a:spcBef>
                <a:spcPts val="600"/>
              </a:spcBef>
            </a:pPr>
            <a:r>
              <a:rPr lang="en-US" sz="1600" b="1" dirty="0" err="1" smtClean="0"/>
              <a:t>vResourceUsageCountByUser</a:t>
            </a:r>
            <a:r>
              <a:rPr lang="en-US" sz="1600" b="1" dirty="0" smtClean="0"/>
              <a:t> </a:t>
            </a:r>
            <a:r>
              <a:rPr lang="en-US" sz="1600" dirty="0" smtClean="0"/>
              <a:t>– details regarding usage of resources by users</a:t>
            </a:r>
          </a:p>
          <a:p>
            <a:pPr lvl="1" indent="-182563">
              <a:spcBef>
                <a:spcPts val="600"/>
              </a:spcBef>
            </a:pPr>
            <a:r>
              <a:rPr lang="en-US" sz="1600" b="1" dirty="0" err="1" smtClean="0"/>
              <a:t>vSessionExpanded</a:t>
            </a:r>
            <a:r>
              <a:rPr lang="en-US" sz="1600" b="1" dirty="0" smtClean="0"/>
              <a:t> </a:t>
            </a:r>
            <a:r>
              <a:rPr lang="en-US" sz="1600" dirty="0" smtClean="0"/>
              <a:t>– expanded details for user sessions</a:t>
            </a:r>
          </a:p>
          <a:p>
            <a:pPr lvl="1" indent="-182563">
              <a:spcBef>
                <a:spcPts val="600"/>
              </a:spcBef>
            </a:pPr>
            <a:r>
              <a:rPr lang="en-US" sz="1600" b="1" dirty="0" err="1" smtClean="0"/>
              <a:t>vSystemResources</a:t>
            </a:r>
            <a:r>
              <a:rPr lang="en-US" sz="1600" b="1" dirty="0" smtClean="0"/>
              <a:t> </a:t>
            </a:r>
            <a:r>
              <a:rPr lang="en-US" sz="1600" dirty="0" smtClean="0"/>
              <a:t>– details on system resource usage</a:t>
            </a:r>
            <a:endParaRPr lang="en-US" sz="1600" dirty="0"/>
          </a:p>
          <a:p>
            <a:pPr lvl="1" indent="-182563">
              <a:spcBef>
                <a:spcPts val="600"/>
              </a:spcBef>
            </a:pPr>
            <a:r>
              <a:rPr lang="en-US" sz="1600" b="1" dirty="0" err="1" smtClean="0"/>
              <a:t>vUserSessionRequests</a:t>
            </a:r>
            <a:r>
              <a:rPr lang="en-US" sz="1600" b="1" dirty="0" smtClean="0"/>
              <a:t> </a:t>
            </a:r>
            <a:r>
              <a:rPr lang="en-US" sz="1600" dirty="0" smtClean="0"/>
              <a:t>– details on requests generated by each user session</a:t>
            </a:r>
            <a:endParaRPr lang="en-US" sz="1600" dirty="0"/>
          </a:p>
          <a:p>
            <a:pPr lvl="1" indent="-182563">
              <a:spcBef>
                <a:spcPts val="600"/>
              </a:spcBef>
            </a:pPr>
            <a:endParaRPr lang="en-US" sz="1600" dirty="0" smtClean="0"/>
          </a:p>
        </p:txBody>
      </p:sp>
    </p:spTree>
    <p:extLst>
      <p:ext uri="{BB962C8B-B14F-4D97-AF65-F5344CB8AC3E}">
        <p14:creationId xmlns:p14="http://schemas.microsoft.com/office/powerpoint/2010/main" val="9842366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3516</TotalTime>
  <Words>2426</Words>
  <Application>Microsoft Macintosh PowerPoint</Application>
  <PresentationFormat>On-screen Show (4:3)</PresentationFormat>
  <Paragraphs>288</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Composite PS Assets KPI/Monitoring</vt:lpstr>
      <vt:lpstr>Agenda</vt:lpstr>
      <vt:lpstr>Key Performance Indicators (KPI)</vt:lpstr>
      <vt:lpstr>Key Performance Indicators (KPI)</vt:lpstr>
      <vt:lpstr>KPI Packaging</vt:lpstr>
      <vt:lpstr>KPI Packaging</vt:lpstr>
      <vt:lpstr>The Composite 6 Data Virtualization Platform and PS Assets</vt:lpstr>
      <vt:lpstr>Agenda</vt:lpstr>
      <vt:lpstr>Request Usage</vt:lpstr>
      <vt:lpstr>Resource Usage – Count All</vt:lpstr>
      <vt:lpstr>Resource Usage – Count All Users</vt:lpstr>
      <vt:lpstr>Resource Usage – Count By Date</vt:lpstr>
      <vt:lpstr>Resource Usage – Not Used</vt:lpstr>
      <vt:lpstr>Resource Usage – Data Count</vt:lpstr>
      <vt:lpstr>Resource Usage – Resource List</vt:lpstr>
      <vt:lpstr>Resource Usage – Trend Count</vt:lpstr>
      <vt:lpstr>Cache Monitor</vt:lpstr>
      <vt:lpstr>KPI Data Abstraction Architecture  Layered Architecture View</vt:lpstr>
      <vt:lpstr>Summary</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mtinius@cisco.com</dc:creator>
  <cp:lastModifiedBy>sneustei</cp:lastModifiedBy>
  <cp:revision>209</cp:revision>
  <dcterms:created xsi:type="dcterms:W3CDTF">2012-12-16T21:02:03Z</dcterms:created>
  <dcterms:modified xsi:type="dcterms:W3CDTF">2014-01-24T18:16:13Z</dcterms:modified>
</cp:coreProperties>
</file>