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3"/>
  </p:notesMasterIdLst>
  <p:handoutMasterIdLst>
    <p:handoutMasterId r:id="rId24"/>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8" r:id="rId18"/>
    <p:sldId id="387" r:id="rId19"/>
    <p:sldId id="384" r:id="rId20"/>
    <p:sldId id="389" r:id="rId21"/>
    <p:sldId id="268" r:id="rId22"/>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8"/>
            <p14:sldId id="387"/>
            <p14:sldId id="384"/>
            <p14:sldId id="389"/>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1" autoAdjust="0"/>
    <p:restoredTop sz="92083"/>
  </p:normalViewPr>
  <p:slideViewPr>
    <p:cSldViewPr snapToGrid="0" snapToObjects="1">
      <p:cViewPr varScale="1">
        <p:scale>
          <a:sx n="160" d="100"/>
          <a:sy n="160" d="100"/>
        </p:scale>
        <p:origin x="192" y="44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9/4/19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8824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17</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9/4/19</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Basics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a:t>
            </a:r>
            <a:r>
              <a:rPr lang="en-US" sz="1600">
                <a:solidFill>
                  <a:srgbClr val="043764"/>
                </a:solidFill>
              </a:rPr>
              <a:t>not able </a:t>
            </a:r>
            <a:r>
              <a:rPr lang="en-US" sz="1600" dirty="0">
                <a:solidFill>
                  <a:srgbClr val="043764"/>
                </a:solidFill>
              </a:rPr>
              <a:t>to write data to the database is stores the data on the local DV file system in 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20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600" dirty="0">
                <a:solidFill>
                  <a:srgbClr val="043764"/>
                </a:solidFill>
              </a:rPr>
              <a:t>Filters are applied on metrics_resources_usage based on the following:</a:t>
            </a:r>
          </a:p>
          <a:p>
            <a:pPr lvl="2">
              <a:lnSpc>
                <a:spcPct val="120000"/>
              </a:lnSpc>
              <a:spcBef>
                <a:spcPct val="0"/>
              </a:spcBef>
              <a:buClr>
                <a:srgbClr val="0070C0"/>
              </a:buClr>
            </a:pPr>
            <a:r>
              <a:rPr lang="en-US" sz="1600" dirty="0">
                <a:solidFill>
                  <a:srgbClr val="043764"/>
                </a:solidFill>
              </a:rPr>
              <a:t>(user, domain, </a:t>
            </a:r>
            <a:r>
              <a:rPr lang="en-US" sz="1600" dirty="0" err="1">
                <a:solidFill>
                  <a:srgbClr val="043764"/>
                </a:solidFill>
              </a:rPr>
              <a:t>resourcekind</a:t>
            </a:r>
            <a:r>
              <a:rPr lang="en-US" sz="1600" dirty="0">
                <a:solidFill>
                  <a:srgbClr val="043764"/>
                </a:solidFill>
              </a:rPr>
              <a:t>=[</a:t>
            </a:r>
            <a:r>
              <a:rPr lang="en-US" sz="1600" dirty="0" err="1">
                <a:solidFill>
                  <a:srgbClr val="043764"/>
                </a:solidFill>
              </a:rPr>
              <a:t>system|user</a:t>
            </a:r>
            <a:r>
              <a:rPr lang="en-US" sz="1600" dirty="0">
                <a:solidFill>
                  <a:srgbClr val="043764"/>
                </a:solidFill>
              </a:rPr>
              <a:t> defined])</a:t>
            </a:r>
          </a:p>
          <a:p>
            <a:pPr lvl="1">
              <a:lnSpc>
                <a:spcPct val="120000"/>
              </a:lnSpc>
              <a:spcBef>
                <a:spcPct val="0"/>
              </a:spcBef>
              <a:buClr>
                <a:srgbClr val="0070C0"/>
              </a:buClr>
              <a:buFont typeface="Courier New" charset="0"/>
              <a:buChar char="o"/>
            </a:pPr>
            <a:r>
              <a:rPr lang="en-US" sz="1600" dirty="0">
                <a:solidFill>
                  <a:srgbClr val="043764"/>
                </a:solidFill>
              </a:rPr>
              <a:t>Example filters:						</a:t>
            </a:r>
            <a:r>
              <a:rPr lang="en-US" sz="1600" b="1" dirty="0">
                <a:solidFill>
                  <a:srgbClr val="043764"/>
                </a:solidFill>
              </a:rPr>
              <a:t>user/domain/</a:t>
            </a:r>
            <a:r>
              <a:rPr lang="en-US" sz="1600" b="1" dirty="0" err="1">
                <a:solidFill>
                  <a:srgbClr val="043764"/>
                </a:solidFill>
              </a:rPr>
              <a:t>resourcekind</a:t>
            </a:r>
            <a:endParaRPr lang="en-US" sz="1600" b="1" dirty="0">
              <a:solidFill>
                <a:srgbClr val="043764"/>
              </a:solidFill>
            </a:endParaRPr>
          </a:p>
          <a:p>
            <a:pPr lvl="2">
              <a:lnSpc>
                <a:spcPct val="120000"/>
              </a:lnSpc>
              <a:spcBef>
                <a:spcPct val="0"/>
              </a:spcBef>
              <a:buClr>
                <a:srgbClr val="0070C0"/>
              </a:buClr>
            </a:pPr>
            <a:r>
              <a:rPr lang="en-US" sz="1600" dirty="0">
                <a:solidFill>
                  <a:srgbClr val="043764"/>
                </a:solidFill>
              </a:rPr>
              <a:t>Internal records filtered out:			admin/composite/system</a:t>
            </a:r>
          </a:p>
          <a:p>
            <a:pPr lvl="2">
              <a:lnSpc>
                <a:spcPct val="120000"/>
              </a:lnSpc>
              <a:spcBef>
                <a:spcPct val="0"/>
              </a:spcBef>
              <a:buClr>
                <a:srgbClr val="0070C0"/>
              </a:buClr>
            </a:pPr>
            <a:r>
              <a:rPr lang="en-US" sz="1600" dirty="0">
                <a:solidFill>
                  <a:srgbClr val="043764"/>
                </a:solidFill>
              </a:rPr>
              <a:t>Metrics records filtered out: 			</a:t>
            </a:r>
            <a:r>
              <a:rPr lang="en-US" sz="1600" dirty="0" err="1">
                <a:solidFill>
                  <a:srgbClr val="043764"/>
                </a:solidFill>
              </a:rPr>
              <a:t>metrics_app_id</a:t>
            </a:r>
            <a:r>
              <a:rPr lang="en-US" sz="1600" dirty="0">
                <a:solidFill>
                  <a:srgbClr val="043764"/>
                </a:solidFill>
              </a:rPr>
              <a:t>/composite/system</a:t>
            </a:r>
          </a:p>
          <a:p>
            <a:pPr lvl="2">
              <a:lnSpc>
                <a:spcPct val="120000"/>
              </a:lnSpc>
              <a:spcBef>
                <a:spcPct val="0"/>
              </a:spcBef>
              <a:buClr>
                <a:srgbClr val="0070C0"/>
              </a:buClr>
            </a:pPr>
            <a:r>
              <a:rPr lang="en-US" sz="1600" dirty="0">
                <a:solidFill>
                  <a:srgbClr val="043764"/>
                </a:solidFill>
              </a:rPr>
              <a:t>Deployment records filtered out:		</a:t>
            </a:r>
            <a:r>
              <a:rPr lang="en-US" sz="1600" dirty="0" err="1">
                <a:solidFill>
                  <a:srgbClr val="043764"/>
                </a:solidFill>
              </a:rPr>
              <a:t>dv_deploy_id</a:t>
            </a:r>
            <a:r>
              <a:rPr lang="en-US" sz="1600" dirty="0">
                <a:solidFill>
                  <a:srgbClr val="043764"/>
                </a:solidFill>
              </a:rPr>
              <a:t>/composite/system</a:t>
            </a:r>
          </a:p>
          <a:p>
            <a:pPr lvl="1">
              <a:lnSpc>
                <a:spcPct val="120000"/>
              </a:lnSpc>
              <a:spcBef>
                <a:spcPct val="0"/>
              </a:spcBef>
              <a:buClr>
                <a:srgbClr val="0070C0"/>
              </a:buClr>
              <a:buFont typeface="Courier New" charset="0"/>
              <a:buChar char="o"/>
            </a:pPr>
            <a:r>
              <a:rPr lang="en-US" sz="16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49" name="TextBox 48"/>
          <p:cNvSpPr txBox="1"/>
          <p:nvPr/>
        </p:nvSpPr>
        <p:spPr>
          <a:xfrm>
            <a:off x="2018233" y="3791829"/>
            <a:ext cx="1088146" cy="200055"/>
          </a:xfrm>
          <a:prstGeom prst="rect">
            <a:avLst/>
          </a:prstGeom>
          <a:noFill/>
        </p:spPr>
        <p:txBody>
          <a:bodyPr wrap="square" rtlCol="0">
            <a:spAutoFit/>
          </a:bodyPr>
          <a:lstStyle/>
          <a:p>
            <a:r>
              <a:rPr lang="en-US" sz="700" dirty="0"/>
              <a:t>Partition 1 – JAN2017</a:t>
            </a:r>
          </a:p>
        </p:txBody>
      </p:sp>
      <p:sp>
        <p:nvSpPr>
          <p:cNvPr id="50" name="TextBox 49"/>
          <p:cNvSpPr txBox="1"/>
          <p:nvPr/>
        </p:nvSpPr>
        <p:spPr>
          <a:xfrm>
            <a:off x="2023846" y="4029063"/>
            <a:ext cx="1201548" cy="200055"/>
          </a:xfrm>
          <a:prstGeom prst="rect">
            <a:avLst/>
          </a:prstGeom>
          <a:noFill/>
        </p:spPr>
        <p:txBody>
          <a:bodyPr wrap="square" rtlCol="0">
            <a:spAutoFit/>
          </a:bodyPr>
          <a:lstStyle/>
          <a:p>
            <a:r>
              <a:rPr lang="en-US" sz="700" dirty="0"/>
              <a:t>Partition 2 – FEB2017 …</a:t>
            </a:r>
          </a:p>
        </p:txBody>
      </p:sp>
      <p:sp>
        <p:nvSpPr>
          <p:cNvPr id="51" name="TextBox 50"/>
          <p:cNvSpPr txBox="1"/>
          <p:nvPr/>
        </p:nvSpPr>
        <p:spPr>
          <a:xfrm>
            <a:off x="2021520" y="4251719"/>
            <a:ext cx="1183754" cy="200055"/>
          </a:xfrm>
          <a:prstGeom prst="rect">
            <a:avLst/>
          </a:prstGeom>
          <a:noFill/>
        </p:spPr>
        <p:txBody>
          <a:bodyPr wrap="square" rtlCol="0">
            <a:spAutoFit/>
          </a:bodyPr>
          <a:lstStyle/>
          <a:p>
            <a:r>
              <a:rPr lang="en-US" sz="700" dirty="0"/>
              <a:t>Partition 4 – APR2017</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JAN2017</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FEB2017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13 – JAN2018</a:t>
            </a:r>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4 partitions (3 mo. + 1)</a:t>
            </a:r>
          </a:p>
          <a:p>
            <a:r>
              <a:rPr lang="en-US" sz="1050" b="1" dirty="0"/>
              <a:t>Production </a:t>
            </a:r>
            <a:r>
              <a:rPr lang="mr-IN" sz="1050" b="1" dirty="0"/>
              <a:t>–</a:t>
            </a:r>
            <a:r>
              <a:rPr lang="en-US" sz="1050" b="1" dirty="0"/>
              <a:t> 13 partitions (12 mo. + 1)</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4 partitions (3 months + 1) and </a:t>
            </a:r>
          </a:p>
          <a:p>
            <a:r>
              <a:rPr lang="en-US" sz="1050" b="1" dirty="0"/>
              <a:t>Production </a:t>
            </a:r>
            <a:r>
              <a:rPr lang="mr-IN" sz="1050" b="1" dirty="0"/>
              <a:t>–</a:t>
            </a:r>
            <a:r>
              <a:rPr lang="en-US" sz="1050" b="1" dirty="0"/>
              <a:t> 13 partitions (12 mo. + 1)</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9" cy="832738"/>
            </a:xfrm>
            <a:prstGeom prst="rect">
              <a:avLst/>
            </a:prstGeom>
            <a:grpFill/>
          </p:spPr>
          <p:txBody>
            <a:bodyPr wrap="square" rtlCol="0">
              <a:spAutoFit/>
            </a:bodyPr>
            <a:lstStyle/>
            <a:p>
              <a:pPr algn="ctr"/>
              <a:r>
                <a:rPr lang="en-US" sz="1050" dirty="0"/>
                <a:t>Data Virtualization 7.0</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80" y="2562095"/>
              <a:ext cx="1993128" cy="833695"/>
            </a:xfrm>
            <a:prstGeom prst="rect">
              <a:avLst/>
            </a:prstGeom>
            <a:grpFill/>
          </p:spPr>
          <p:txBody>
            <a:bodyPr wrap="square" rtlCol="0">
              <a:spAutoFit/>
            </a:bodyPr>
            <a:lstStyle/>
            <a:p>
              <a:pPr algn="ctr"/>
              <a:r>
                <a:rPr lang="en-US" sz="1050" dirty="0"/>
                <a:t>Data Virtualization 7.0</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5"/>
              <a:ext cx="1993128" cy="844036"/>
            </a:xfrm>
            <a:prstGeom prst="rect">
              <a:avLst/>
            </a:prstGeom>
            <a:grpFill/>
          </p:spPr>
          <p:txBody>
            <a:bodyPr wrap="square" rtlCol="0">
              <a:spAutoFit/>
            </a:bodyPr>
            <a:lstStyle/>
            <a:p>
              <a:pPr algn="ctr"/>
              <a:r>
                <a:rPr lang="en-US" sz="1050" dirty="0"/>
                <a:t>Data Virtualization 7.0</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month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month that can be easily created and dropped.  A dropped partition represents a purge of 1 month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Use 4 partitions to capture 90 full days with 1 extra month providing a buffer for dropping a partitions.</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Use 13 partitions to capture 1 full year of data with 1 extra month providing a buffer for dropping a partition.</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Prior to rolling to the next month, a new partition is created in advance.  It sits empty until the “</a:t>
            </a:r>
            <a:r>
              <a:rPr lang="en-US" sz="1600" dirty="0" err="1">
                <a:solidFill>
                  <a:srgbClr val="061C23"/>
                </a:solidFill>
              </a:rPr>
              <a:t>starttime</a:t>
            </a:r>
            <a:r>
              <a:rPr lang="en-US" sz="1600" dirty="0">
                <a:solidFill>
                  <a:srgbClr val="061C23"/>
                </a:solidFill>
              </a:rPr>
              <a:t>” value is applicable for that month.</a:t>
            </a:r>
          </a:p>
          <a:p>
            <a:pPr marL="1200150" lvl="2" indent="-285750">
              <a:buClr>
                <a:srgbClr val="0070C0"/>
              </a:buClr>
              <a:buFont typeface="Wingdings" charset="2"/>
              <a:buChar char="§"/>
            </a:pPr>
            <a:r>
              <a:rPr lang="en-US" sz="1600" dirty="0">
                <a:solidFill>
                  <a:srgbClr val="061C23"/>
                </a:solidFill>
              </a:rPr>
              <a:t>The earliest month gets dropped once the 4</a:t>
            </a:r>
            <a:r>
              <a:rPr lang="en-US" sz="1600" baseline="30000" dirty="0">
                <a:solidFill>
                  <a:srgbClr val="061C23"/>
                </a:solidFill>
              </a:rPr>
              <a:t>th</a:t>
            </a:r>
            <a:r>
              <a:rPr lang="en-US" sz="1600" dirty="0">
                <a:solidFill>
                  <a:srgbClr val="061C23"/>
                </a:solidFill>
              </a:rPr>
              <a:t> for LLE or 13</a:t>
            </a:r>
            <a:r>
              <a:rPr lang="en-US" sz="1600" baseline="30000" dirty="0">
                <a:solidFill>
                  <a:srgbClr val="061C23"/>
                </a:solidFill>
              </a:rPr>
              <a:t>th</a:t>
            </a:r>
            <a:r>
              <a:rPr lang="en-US" sz="1600" dirty="0">
                <a:solidFill>
                  <a:srgbClr val="061C23"/>
                </a:solidFill>
              </a:rPr>
              <a:t> for PROD month is completed.</a:t>
            </a:r>
          </a:p>
          <a:p>
            <a:pPr marL="1200150" lvl="2" indent="-285750">
              <a:buClr>
                <a:srgbClr val="0070C0"/>
              </a:buClr>
              <a:buFont typeface="Wingdings" charset="2"/>
              <a:buChar char="§"/>
            </a:pPr>
            <a:r>
              <a:rPr lang="en-US" sz="1600" dirty="0">
                <a:solidFill>
                  <a:srgbClr val="061C23"/>
                </a:solidFill>
              </a:rPr>
              <a:t>User queries should take into consideration a rolling 3 month for LLE and 13 month for PROD when calculating queries.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 (cont.)</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Create Partition Data Mart Tables</a:t>
            </a:r>
            <a:endParaRPr lang="en-US" sz="2000" dirty="0">
              <a:solidFill>
                <a:srgbClr val="061C23"/>
              </a:solidFill>
            </a:endParaRPr>
          </a:p>
          <a:p>
            <a:pPr marL="914400" lvl="1" indent="-457200">
              <a:buClr>
                <a:srgbClr val="0070C0"/>
              </a:buClr>
              <a:buFont typeface="Courier New" charset="0"/>
              <a:buChar char="o"/>
            </a:pPr>
            <a:r>
              <a:rPr lang="en-US" sz="1600" dirty="0">
                <a:solidFill>
                  <a:srgbClr val="061C23"/>
                </a:solidFill>
              </a:rPr>
              <a:t>Concept</a:t>
            </a:r>
          </a:p>
          <a:p>
            <a:pPr marL="1371600" lvl="2" indent="-457200">
              <a:buClr>
                <a:srgbClr val="0070C0"/>
              </a:buClr>
              <a:buFont typeface="Wingdings" charset="2"/>
              <a:buChar char="§"/>
            </a:pPr>
            <a:r>
              <a:rPr lang="en-US" sz="1600" dirty="0"/>
              <a:t>Create metrics_requests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metrics_resources_usage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metrics_sessions with 4 partitions for LLE and 13 for PROD based on </a:t>
            </a:r>
            <a:r>
              <a:rPr lang="en-US" sz="1600" b="1" dirty="0" err="1"/>
              <a:t>logintime</a:t>
            </a:r>
            <a:endParaRPr lang="en-US" sz="1600" b="1" dirty="0"/>
          </a:p>
          <a:p>
            <a:pPr marL="914400" lvl="1" indent="-457200">
              <a:buClr>
                <a:srgbClr val="0070C0"/>
              </a:buClr>
              <a:buFont typeface="Courier New" charset="0"/>
              <a:buChar char="o"/>
            </a:pPr>
            <a:r>
              <a:rPr lang="en-US" sz="1600" dirty="0"/>
              <a:t>An extra month is created to be able to drop the partition for pruning data.</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7068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D8ADB-8931-384C-8FED-2842E4EEA19F}"/>
              </a:ext>
            </a:extLst>
          </p:cNvPr>
          <p:cNvPicPr>
            <a:picLocks noChangeAspect="1"/>
          </p:cNvPicPr>
          <p:nvPr/>
        </p:nvPicPr>
        <p:blipFill>
          <a:blip r:embed="rId3"/>
          <a:stretch>
            <a:fillRect/>
          </a:stretch>
        </p:blipFill>
        <p:spPr>
          <a:xfrm>
            <a:off x="69156"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4339650"/>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metrics_session</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metrics_requests</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metrics_requests</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err="1">
                <a:solidFill>
                  <a:srgbClr val="0070C0"/>
                </a:solidFill>
                <a:latin typeface="Times New Roman" panose="02020603050405020304" pitchFamily="18" charset="0"/>
                <a:cs typeface="Times New Roman" panose="02020603050405020304" pitchFamily="18" charset="0"/>
              </a:rPr>
              <a:t>metrics_resources_usage</a:t>
            </a:r>
            <a:r>
              <a:rPr lang="en-US" sz="900" b="1" dirty="0">
                <a:solidFill>
                  <a:srgbClr val="0070C0"/>
                </a:solidFill>
                <a:latin typeface="Times New Roman" panose="02020603050405020304" pitchFamily="18" charset="0"/>
                <a:cs typeface="Times New Roman" panose="02020603050405020304" pitchFamily="18" charset="0"/>
              </a:rPr>
              <a:t> collection table clean-up</a:t>
            </a:r>
            <a:r>
              <a:rPr lang="en-US" sz="900" dirty="0">
                <a:latin typeface="Times New Roman" panose="02020603050405020304" pitchFamily="18" charset="0"/>
                <a:cs typeface="Times New Roman" panose="02020603050405020304" pitchFamily="18" charset="0"/>
              </a:rPr>
              <a:t>] Delete from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09212"/>
            <a:ext cx="538469" cy="171675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6EE0FC3E-9C35-FC4E-8DE8-EE991B185F00}"/>
              </a:ext>
            </a:extLst>
          </p:cNvPr>
          <p:cNvPicPr>
            <a:picLocks noChangeAspect="1"/>
          </p:cNvPicPr>
          <p:nvPr/>
        </p:nvPicPr>
        <p:blipFill>
          <a:blip r:embed="rId3"/>
          <a:stretch>
            <a:fillRect/>
          </a:stretch>
        </p:blipFill>
        <p:spPr>
          <a:xfrm>
            <a:off x="84524"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02759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a:t>
            </a:r>
            <a:r>
              <a:rPr lang="en-US" sz="1500" dirty="0" err="1">
                <a:solidFill>
                  <a:srgbClr val="061C23"/>
                </a:solidFill>
              </a:rPr>
              <a:t>Datasources</a:t>
            </a:r>
            <a:r>
              <a:rPr lang="en-US" sz="1500" dirty="0">
                <a:solidFill>
                  <a:srgbClr val="061C23"/>
                </a:solidFill>
              </a:rPr>
              <a:t>,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025291" cy="1154006"/>
            <a:chOff x="1564823" y="4879614"/>
            <a:chExt cx="5367054" cy="1538674"/>
          </a:xfrm>
        </p:grpSpPr>
        <p:sp>
          <p:nvSpPr>
            <p:cNvPr id="78" name="TextBox 77"/>
            <p:cNvSpPr txBox="1"/>
            <p:nvPr/>
          </p:nvSpPr>
          <p:spPr>
            <a:xfrm>
              <a:off x="5172394" y="5420855"/>
              <a:ext cx="1598143" cy="276999"/>
            </a:xfrm>
            <a:prstGeom prst="rect">
              <a:avLst/>
            </a:prstGeom>
            <a:noFill/>
          </p:spPr>
          <p:txBody>
            <a:bodyPr wrap="square" rtlCol="0">
              <a:spAutoFit/>
            </a:bodyPr>
            <a:lstStyle/>
            <a:p>
              <a:r>
                <a:rPr lang="en-US" sz="750" dirty="0"/>
                <a:t>Partition 1 – JAN2017</a:t>
              </a:r>
            </a:p>
          </p:txBody>
        </p:sp>
        <p:sp>
          <p:nvSpPr>
            <p:cNvPr id="79" name="TextBox 78"/>
            <p:cNvSpPr txBox="1"/>
            <p:nvPr/>
          </p:nvSpPr>
          <p:spPr>
            <a:xfrm>
              <a:off x="5172394" y="5683794"/>
              <a:ext cx="1749184" cy="276999"/>
            </a:xfrm>
            <a:prstGeom prst="rect">
              <a:avLst/>
            </a:prstGeom>
            <a:noFill/>
          </p:spPr>
          <p:txBody>
            <a:bodyPr wrap="square" rtlCol="0">
              <a:spAutoFit/>
            </a:bodyPr>
            <a:lstStyle/>
            <a:p>
              <a:r>
                <a:rPr lang="en-US" sz="750" dirty="0"/>
                <a:t>Partition 2 – FEB2017 …</a:t>
              </a:r>
            </a:p>
          </p:txBody>
        </p:sp>
        <p:sp>
          <p:nvSpPr>
            <p:cNvPr id="80" name="TextBox 79"/>
            <p:cNvSpPr txBox="1"/>
            <p:nvPr/>
          </p:nvSpPr>
          <p:spPr>
            <a:xfrm>
              <a:off x="5172394" y="5942594"/>
              <a:ext cx="1759483" cy="276999"/>
            </a:xfrm>
            <a:prstGeom prst="rect">
              <a:avLst/>
            </a:prstGeom>
            <a:noFill/>
          </p:spPr>
          <p:txBody>
            <a:bodyPr wrap="square" rtlCol="0">
              <a:spAutoFit/>
            </a:bodyPr>
            <a:lstStyle/>
            <a:p>
              <a:r>
                <a:rPr lang="en-US" sz="750" dirty="0"/>
                <a:t>Partition 13 – JAN2018</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7.0</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7.0</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7.0</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 and SIT]</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a:t>
            </a:r>
            <a:r>
              <a:rPr lang="en-US"/>
              <a:t>Postgres supported out-of-the-box</a:t>
            </a:r>
            <a:endParaRPr lang="en-US" dirty="0"/>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2974</TotalTime>
  <Words>2382</Words>
  <Application>Microsoft Macintosh PowerPoint</Application>
  <PresentationFormat>On-screen Show (16:9)</PresentationFormat>
  <Paragraphs>332</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Basics</vt:lpstr>
      <vt:lpstr>KPI Metrics Architecture</vt:lpstr>
      <vt:lpstr>KPI Metrics Architecture Data Flow</vt:lpstr>
      <vt:lpstr>KPI Metrics Architecture Overview</vt:lpstr>
      <vt:lpstr>Issues and Solutions</vt:lpstr>
      <vt:lpstr>Partition Strategy</vt:lpstr>
      <vt:lpstr>Partition Strategy (cont.)</vt:lpstr>
      <vt:lpstr>Metrics Collection Benefits</vt:lpstr>
      <vt:lpstr>KPI Metrics Data Transfer Logic</vt:lpstr>
      <vt:lpstr>KPI Metrics Data Transfer Logic (cont.)</vt:lpstr>
      <vt:lpstr>PowerPoint Presentation</vt:lpstr>
    </vt:vector>
  </TitlesOfParts>
  <Company>TIBCO Software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Microsoft Office User</cp:lastModifiedBy>
  <cp:revision>95</cp:revision>
  <dcterms:created xsi:type="dcterms:W3CDTF">2015-09-09T19:27:25Z</dcterms:created>
  <dcterms:modified xsi:type="dcterms:W3CDTF">2019-09-04T22:45:21Z</dcterms:modified>
</cp:coreProperties>
</file>