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0"/>
  </p:notesMasterIdLst>
  <p:handoutMasterIdLst>
    <p:handoutMasterId r:id="rId31"/>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8" r:id="rId18"/>
    <p:sldId id="387" r:id="rId19"/>
    <p:sldId id="384" r:id="rId20"/>
    <p:sldId id="389" r:id="rId21"/>
    <p:sldId id="392" r:id="rId22"/>
    <p:sldId id="262" r:id="rId23"/>
    <p:sldId id="257" r:id="rId24"/>
    <p:sldId id="258" r:id="rId25"/>
    <p:sldId id="259" r:id="rId26"/>
    <p:sldId id="260" r:id="rId27"/>
    <p:sldId id="261" r:id="rId28"/>
    <p:sldId id="268" r:id="rId29"/>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8"/>
            <p14:sldId id="387"/>
            <p14:sldId id="384"/>
            <p14:sldId id="389"/>
            <p14:sldId id="392"/>
            <p14:sldId id="262"/>
            <p14:sldId id="257"/>
            <p14:sldId id="258"/>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1" autoAdjust="0"/>
    <p:restoredTop sz="92083"/>
  </p:normalViewPr>
  <p:slideViewPr>
    <p:cSldViewPr snapToGrid="0" snapToObjects="1">
      <p:cViewPr varScale="1">
        <p:scale>
          <a:sx n="104" d="100"/>
          <a:sy n="104" d="100"/>
        </p:scale>
        <p:origin x="1039" y="43"/>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88249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17</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20</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25</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26</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4/21/2020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Basics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a:t>
            </a:r>
            <a:r>
              <a:rPr lang="en-US" sz="1600">
                <a:solidFill>
                  <a:srgbClr val="043764"/>
                </a:solidFill>
              </a:rPr>
              <a:t>not able </a:t>
            </a:r>
            <a:r>
              <a:rPr lang="en-US" sz="1600" dirty="0">
                <a:solidFill>
                  <a:srgbClr val="043764"/>
                </a:solidFill>
              </a:rPr>
              <a:t>to write data to the database is stores the data on the local DV file system in 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20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600" dirty="0">
                <a:solidFill>
                  <a:srgbClr val="043764"/>
                </a:solidFill>
              </a:rPr>
              <a:t>Filters are applied on metrics_resources_usage based on the following:</a:t>
            </a:r>
          </a:p>
          <a:p>
            <a:pPr lvl="2">
              <a:lnSpc>
                <a:spcPct val="120000"/>
              </a:lnSpc>
              <a:spcBef>
                <a:spcPct val="0"/>
              </a:spcBef>
              <a:buClr>
                <a:srgbClr val="0070C0"/>
              </a:buClr>
            </a:pPr>
            <a:r>
              <a:rPr lang="en-US" sz="1600" dirty="0">
                <a:solidFill>
                  <a:srgbClr val="043764"/>
                </a:solidFill>
              </a:rPr>
              <a:t>(user, domain, </a:t>
            </a:r>
            <a:r>
              <a:rPr lang="en-US" sz="1600" dirty="0" err="1">
                <a:solidFill>
                  <a:srgbClr val="043764"/>
                </a:solidFill>
              </a:rPr>
              <a:t>resourcekind</a:t>
            </a:r>
            <a:r>
              <a:rPr lang="en-US" sz="1600" dirty="0">
                <a:solidFill>
                  <a:srgbClr val="043764"/>
                </a:solidFill>
              </a:rPr>
              <a:t>=[</a:t>
            </a:r>
            <a:r>
              <a:rPr lang="en-US" sz="1600" dirty="0" err="1">
                <a:solidFill>
                  <a:srgbClr val="043764"/>
                </a:solidFill>
              </a:rPr>
              <a:t>system|user</a:t>
            </a:r>
            <a:r>
              <a:rPr lang="en-US" sz="1600" dirty="0">
                <a:solidFill>
                  <a:srgbClr val="043764"/>
                </a:solidFill>
              </a:rPr>
              <a:t> defined])</a:t>
            </a:r>
          </a:p>
          <a:p>
            <a:pPr lvl="1">
              <a:lnSpc>
                <a:spcPct val="120000"/>
              </a:lnSpc>
              <a:spcBef>
                <a:spcPct val="0"/>
              </a:spcBef>
              <a:buClr>
                <a:srgbClr val="0070C0"/>
              </a:buClr>
              <a:buFont typeface="Courier New" charset="0"/>
              <a:buChar char="o"/>
            </a:pPr>
            <a:r>
              <a:rPr lang="en-US" sz="1600" dirty="0">
                <a:solidFill>
                  <a:srgbClr val="043764"/>
                </a:solidFill>
              </a:rPr>
              <a:t>Example filters:						</a:t>
            </a:r>
            <a:r>
              <a:rPr lang="en-US" sz="1600" b="1" dirty="0">
                <a:solidFill>
                  <a:srgbClr val="043764"/>
                </a:solidFill>
              </a:rPr>
              <a:t>user/domain/</a:t>
            </a:r>
            <a:r>
              <a:rPr lang="en-US" sz="1600" b="1" dirty="0" err="1">
                <a:solidFill>
                  <a:srgbClr val="043764"/>
                </a:solidFill>
              </a:rPr>
              <a:t>resourcekind</a:t>
            </a:r>
            <a:endParaRPr lang="en-US" sz="1600" b="1" dirty="0">
              <a:solidFill>
                <a:srgbClr val="043764"/>
              </a:solidFill>
            </a:endParaRPr>
          </a:p>
          <a:p>
            <a:pPr lvl="2">
              <a:lnSpc>
                <a:spcPct val="120000"/>
              </a:lnSpc>
              <a:spcBef>
                <a:spcPct val="0"/>
              </a:spcBef>
              <a:buClr>
                <a:srgbClr val="0070C0"/>
              </a:buClr>
            </a:pPr>
            <a:r>
              <a:rPr lang="en-US" sz="1600" dirty="0">
                <a:solidFill>
                  <a:srgbClr val="043764"/>
                </a:solidFill>
              </a:rPr>
              <a:t>Internal records filtered out:			admin/composite/system</a:t>
            </a:r>
          </a:p>
          <a:p>
            <a:pPr lvl="2">
              <a:lnSpc>
                <a:spcPct val="120000"/>
              </a:lnSpc>
              <a:spcBef>
                <a:spcPct val="0"/>
              </a:spcBef>
              <a:buClr>
                <a:srgbClr val="0070C0"/>
              </a:buClr>
            </a:pPr>
            <a:r>
              <a:rPr lang="en-US" sz="1600" dirty="0">
                <a:solidFill>
                  <a:srgbClr val="043764"/>
                </a:solidFill>
              </a:rPr>
              <a:t>Metrics records filtered out: 			</a:t>
            </a:r>
            <a:r>
              <a:rPr lang="en-US" sz="1600" dirty="0" err="1">
                <a:solidFill>
                  <a:srgbClr val="043764"/>
                </a:solidFill>
              </a:rPr>
              <a:t>metrics_app_id</a:t>
            </a:r>
            <a:r>
              <a:rPr lang="en-US" sz="1600" dirty="0">
                <a:solidFill>
                  <a:srgbClr val="043764"/>
                </a:solidFill>
              </a:rPr>
              <a:t>/composite/system</a:t>
            </a:r>
          </a:p>
          <a:p>
            <a:pPr lvl="2">
              <a:lnSpc>
                <a:spcPct val="120000"/>
              </a:lnSpc>
              <a:spcBef>
                <a:spcPct val="0"/>
              </a:spcBef>
              <a:buClr>
                <a:srgbClr val="0070C0"/>
              </a:buClr>
            </a:pPr>
            <a:r>
              <a:rPr lang="en-US" sz="1600" dirty="0">
                <a:solidFill>
                  <a:srgbClr val="043764"/>
                </a:solidFill>
              </a:rPr>
              <a:t>Deployment records filtered out:		</a:t>
            </a:r>
            <a:r>
              <a:rPr lang="en-US" sz="1600" dirty="0" err="1">
                <a:solidFill>
                  <a:srgbClr val="043764"/>
                </a:solidFill>
              </a:rPr>
              <a:t>dv_deploy_id</a:t>
            </a:r>
            <a:r>
              <a:rPr lang="en-US" sz="1600" dirty="0">
                <a:solidFill>
                  <a:srgbClr val="043764"/>
                </a:solidFill>
              </a:rPr>
              <a:t>/composite/system</a:t>
            </a:r>
          </a:p>
          <a:p>
            <a:pPr lvl="1">
              <a:lnSpc>
                <a:spcPct val="120000"/>
              </a:lnSpc>
              <a:spcBef>
                <a:spcPct val="0"/>
              </a:spcBef>
              <a:buClr>
                <a:srgbClr val="0070C0"/>
              </a:buClr>
              <a:buFont typeface="Courier New" charset="0"/>
              <a:buChar char="o"/>
            </a:pPr>
            <a:r>
              <a:rPr lang="en-US" sz="16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49" name="TextBox 48"/>
          <p:cNvSpPr txBox="1"/>
          <p:nvPr/>
        </p:nvSpPr>
        <p:spPr>
          <a:xfrm>
            <a:off x="2018233" y="3791829"/>
            <a:ext cx="1088146" cy="200055"/>
          </a:xfrm>
          <a:prstGeom prst="rect">
            <a:avLst/>
          </a:prstGeom>
          <a:noFill/>
        </p:spPr>
        <p:txBody>
          <a:bodyPr wrap="square" rtlCol="0">
            <a:spAutoFit/>
          </a:bodyPr>
          <a:lstStyle/>
          <a:p>
            <a:r>
              <a:rPr lang="en-US" sz="700" dirty="0"/>
              <a:t>Partition 1 – JAN2017</a:t>
            </a:r>
          </a:p>
        </p:txBody>
      </p:sp>
      <p:sp>
        <p:nvSpPr>
          <p:cNvPr id="50" name="TextBox 49"/>
          <p:cNvSpPr txBox="1"/>
          <p:nvPr/>
        </p:nvSpPr>
        <p:spPr>
          <a:xfrm>
            <a:off x="2023846" y="4029063"/>
            <a:ext cx="1201548" cy="200055"/>
          </a:xfrm>
          <a:prstGeom prst="rect">
            <a:avLst/>
          </a:prstGeom>
          <a:noFill/>
        </p:spPr>
        <p:txBody>
          <a:bodyPr wrap="square" rtlCol="0">
            <a:spAutoFit/>
          </a:bodyPr>
          <a:lstStyle/>
          <a:p>
            <a:r>
              <a:rPr lang="en-US" sz="700" dirty="0"/>
              <a:t>Partition 2 – FEB2017 …</a:t>
            </a:r>
          </a:p>
        </p:txBody>
      </p:sp>
      <p:sp>
        <p:nvSpPr>
          <p:cNvPr id="51" name="TextBox 50"/>
          <p:cNvSpPr txBox="1"/>
          <p:nvPr/>
        </p:nvSpPr>
        <p:spPr>
          <a:xfrm>
            <a:off x="2021520" y="4251719"/>
            <a:ext cx="1183754" cy="200055"/>
          </a:xfrm>
          <a:prstGeom prst="rect">
            <a:avLst/>
          </a:prstGeom>
          <a:noFill/>
        </p:spPr>
        <p:txBody>
          <a:bodyPr wrap="square" rtlCol="0">
            <a:spAutoFit/>
          </a:bodyPr>
          <a:lstStyle/>
          <a:p>
            <a:r>
              <a:rPr lang="en-US" sz="700" dirty="0"/>
              <a:t>Partition 4 – APR2017</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JAN2017</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FEB2017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13 – JAN2018</a:t>
            </a:r>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4 partitions (3 mo. + 1)</a:t>
            </a:r>
          </a:p>
          <a:p>
            <a:r>
              <a:rPr lang="en-US" sz="1050" b="1" dirty="0"/>
              <a:t>Production </a:t>
            </a:r>
            <a:r>
              <a:rPr lang="mr-IN" sz="1050" b="1" dirty="0"/>
              <a:t>–</a:t>
            </a:r>
            <a:r>
              <a:rPr lang="en-US" sz="1050" b="1" dirty="0"/>
              <a:t> 13 partitions (12 mo. + 1)</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4 partitions (3 months + 1) and </a:t>
            </a:r>
          </a:p>
          <a:p>
            <a:r>
              <a:rPr lang="en-US" sz="1050" b="1" dirty="0"/>
              <a:t>Production </a:t>
            </a:r>
            <a:r>
              <a:rPr lang="mr-IN" sz="1050" b="1" dirty="0"/>
              <a:t>–</a:t>
            </a:r>
            <a:r>
              <a:rPr lang="en-US" sz="1050" b="1" dirty="0"/>
              <a:t> 13 partitions (12 mo. + 1)</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month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month that can be easily created and dropped.  A dropped partition represents a purge of 1 month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Use 4 partitions to capture 90 full days with 1 extra month providing a buffer for dropping a partitions.</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Use 13 partitions to capture 1 full year of data with 1 extra month providing a buffer for dropping a partition.</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Prior to rolling to the next month, a new partition is created in advance.  It sits empty until the “</a:t>
            </a:r>
            <a:r>
              <a:rPr lang="en-US" sz="1600" dirty="0" err="1">
                <a:solidFill>
                  <a:srgbClr val="061C23"/>
                </a:solidFill>
              </a:rPr>
              <a:t>starttime</a:t>
            </a:r>
            <a:r>
              <a:rPr lang="en-US" sz="1600" dirty="0">
                <a:solidFill>
                  <a:srgbClr val="061C23"/>
                </a:solidFill>
              </a:rPr>
              <a:t>” value is applicable for that month.</a:t>
            </a:r>
          </a:p>
          <a:p>
            <a:pPr marL="1200150" lvl="2" indent="-285750">
              <a:buClr>
                <a:srgbClr val="0070C0"/>
              </a:buClr>
              <a:buFont typeface="Wingdings" charset="2"/>
              <a:buChar char="§"/>
            </a:pPr>
            <a:r>
              <a:rPr lang="en-US" sz="1600" dirty="0">
                <a:solidFill>
                  <a:srgbClr val="061C23"/>
                </a:solidFill>
              </a:rPr>
              <a:t>The earliest month gets dropped once the 4</a:t>
            </a:r>
            <a:r>
              <a:rPr lang="en-US" sz="1600" baseline="30000" dirty="0">
                <a:solidFill>
                  <a:srgbClr val="061C23"/>
                </a:solidFill>
              </a:rPr>
              <a:t>th</a:t>
            </a:r>
            <a:r>
              <a:rPr lang="en-US" sz="1600" dirty="0">
                <a:solidFill>
                  <a:srgbClr val="061C23"/>
                </a:solidFill>
              </a:rPr>
              <a:t> for LLE or 13</a:t>
            </a:r>
            <a:r>
              <a:rPr lang="en-US" sz="1600" baseline="30000" dirty="0">
                <a:solidFill>
                  <a:srgbClr val="061C23"/>
                </a:solidFill>
              </a:rPr>
              <a:t>th</a:t>
            </a:r>
            <a:r>
              <a:rPr lang="en-US" sz="1600" dirty="0">
                <a:solidFill>
                  <a:srgbClr val="061C23"/>
                </a:solidFill>
              </a:rPr>
              <a:t> for PROD month is completed.</a:t>
            </a:r>
          </a:p>
          <a:p>
            <a:pPr marL="1200150" lvl="2" indent="-285750">
              <a:buClr>
                <a:srgbClr val="0070C0"/>
              </a:buClr>
              <a:buFont typeface="Wingdings" charset="2"/>
              <a:buChar char="§"/>
            </a:pPr>
            <a:r>
              <a:rPr lang="en-US" sz="1600" dirty="0">
                <a:solidFill>
                  <a:srgbClr val="061C23"/>
                </a:solidFill>
              </a:rPr>
              <a:t>User queries should take into consideration a rolling 3 month for LLE and 13 month for PROD when calculating queries.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 (cont.)</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Create Partition Data Mart Tables</a:t>
            </a:r>
            <a:endParaRPr lang="en-US" sz="2000" dirty="0">
              <a:solidFill>
                <a:srgbClr val="061C23"/>
              </a:solidFill>
            </a:endParaRPr>
          </a:p>
          <a:p>
            <a:pPr marL="914400" lvl="1" indent="-457200">
              <a:buClr>
                <a:srgbClr val="0070C0"/>
              </a:buClr>
              <a:buFont typeface="Courier New" charset="0"/>
              <a:buChar char="o"/>
            </a:pPr>
            <a:r>
              <a:rPr lang="en-US" sz="1600" dirty="0">
                <a:solidFill>
                  <a:srgbClr val="061C23"/>
                </a:solidFill>
              </a:rPr>
              <a:t>Concept</a:t>
            </a:r>
          </a:p>
          <a:p>
            <a:pPr marL="1371600" lvl="2" indent="-457200">
              <a:buClr>
                <a:srgbClr val="0070C0"/>
              </a:buClr>
              <a:buFont typeface="Wingdings" charset="2"/>
              <a:buChar char="§"/>
            </a:pPr>
            <a:r>
              <a:rPr lang="en-US" sz="1600" dirty="0"/>
              <a:t>Create metrics_requests with 4 partitions for LLE and 13 for PROD based on </a:t>
            </a:r>
            <a:r>
              <a:rPr lang="en-US" sz="1600" b="1" dirty="0" err="1"/>
              <a:t>starttime</a:t>
            </a:r>
            <a:endParaRPr lang="en-US" sz="1600" dirty="0"/>
          </a:p>
          <a:p>
            <a:pPr marL="1371600" lvl="2" indent="-457200">
              <a:buClr>
                <a:srgbClr val="0070C0"/>
              </a:buClr>
              <a:buFont typeface="Wingdings" charset="2"/>
              <a:buChar char="§"/>
            </a:pPr>
            <a:r>
              <a:rPr lang="en-US" sz="1600" dirty="0"/>
              <a:t>Create metrics_resources_usage with 4 partitions for LLE and 13 for PROD based on </a:t>
            </a:r>
            <a:r>
              <a:rPr lang="en-US" sz="1600" b="1" dirty="0" err="1"/>
              <a:t>starttime</a:t>
            </a:r>
            <a:endParaRPr lang="en-US" sz="1600" dirty="0"/>
          </a:p>
          <a:p>
            <a:pPr marL="1371600" lvl="2" indent="-457200">
              <a:buClr>
                <a:srgbClr val="0070C0"/>
              </a:buClr>
              <a:buFont typeface="Wingdings" charset="2"/>
              <a:buChar char="§"/>
            </a:pPr>
            <a:r>
              <a:rPr lang="en-US" sz="1600" dirty="0"/>
              <a:t>Create metrics_sessions with 4 partitions for LLE and 13 for PROD based on </a:t>
            </a:r>
            <a:r>
              <a:rPr lang="en-US" sz="1600" b="1" dirty="0" err="1"/>
              <a:t>logintime</a:t>
            </a:r>
            <a:endParaRPr lang="en-US" sz="1600" b="1" dirty="0"/>
          </a:p>
          <a:p>
            <a:pPr marL="914400" lvl="1" indent="-457200">
              <a:buClr>
                <a:srgbClr val="0070C0"/>
              </a:buClr>
              <a:buFont typeface="Courier New" charset="0"/>
              <a:buChar char="o"/>
            </a:pPr>
            <a:r>
              <a:rPr lang="en-US" sz="1600" dirty="0"/>
              <a:t>An extra month is created to be able to drop the partition for pruning data.</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7068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a:solidFill>
                  <a:schemeClr val="bg1">
                    <a:lumMod val="65000"/>
                  </a:schemeClr>
                </a:solidFill>
              </a:rPr>
              <a:t>2017</a:t>
            </a:r>
            <a:r>
              <a:rPr lang="en-US" sz="800">
                <a:solidFill>
                  <a:schemeClr val="bg1">
                    <a:lumMod val="65000"/>
                  </a:schemeClr>
                </a:solidFill>
              </a:rPr>
              <a:t> </a:t>
            </a:r>
            <a:r>
              <a:rPr lang="en-US" sz="800" dirty="0">
                <a:solidFill>
                  <a:schemeClr val="bg1">
                    <a:lumMod val="65000"/>
                  </a:schemeClr>
                </a:solidFill>
              </a:rPr>
              <a:t>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D8ADB-8931-384C-8FED-2842E4EEA19F}"/>
              </a:ext>
            </a:extLst>
          </p:cNvPr>
          <p:cNvPicPr>
            <a:picLocks noChangeAspect="1"/>
          </p:cNvPicPr>
          <p:nvPr/>
        </p:nvPicPr>
        <p:blipFill>
          <a:blip r:embed="rId3"/>
          <a:stretch>
            <a:fillRect/>
          </a:stretch>
        </p:blipFill>
        <p:spPr>
          <a:xfrm>
            <a:off x="69156" y="878051"/>
            <a:ext cx="3260036" cy="24405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09212"/>
            <a:ext cx="538469" cy="171675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6EE0FC3E-9C35-FC4E-8DE8-EE991B185F00}"/>
              </a:ext>
            </a:extLst>
          </p:cNvPr>
          <p:cNvPicPr>
            <a:picLocks noChangeAspect="1"/>
          </p:cNvPicPr>
          <p:nvPr/>
        </p:nvPicPr>
        <p:blipFill>
          <a:blip r:embed="rId3"/>
          <a:stretch>
            <a:fillRect/>
          </a:stretch>
        </p:blipFill>
        <p:spPr>
          <a:xfrm>
            <a:off x="84524" y="878051"/>
            <a:ext cx="3260036" cy="24405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7DADF54-2941-FA48-B939-94A60B707D56}"/>
              </a:ext>
            </a:extLst>
          </p:cNvPr>
          <p:cNvSpPr txBox="1"/>
          <p:nvPr/>
        </p:nvSpPr>
        <p:spPr>
          <a:xfrm>
            <a:off x="3313520" y="2044369"/>
            <a:ext cx="1668546" cy="215444"/>
          </a:xfrm>
          <a:prstGeom prst="rect">
            <a:avLst/>
          </a:prstGeom>
          <a:noFill/>
          <a:ln>
            <a:solidFill>
              <a:schemeClr val="tx1"/>
            </a:solidFill>
          </a:ln>
        </p:spPr>
        <p:txBody>
          <a:bodyPr wrap="square" rtlCol="0">
            <a:spAutoFit/>
          </a:bodyPr>
          <a:lstStyle/>
          <a:p>
            <a:r>
              <a:rPr lang="en-US" sz="800" dirty="0"/>
              <a:t>METRICS_LDAP_PERSON</a:t>
            </a:r>
          </a:p>
        </p:txBody>
      </p: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Elbow Connector 82">
            <a:extLst>
              <a:ext uri="{FF2B5EF4-FFF2-40B4-BE49-F238E27FC236}">
                <a16:creationId xmlns:a16="http://schemas.microsoft.com/office/drawing/2014/main" id="{C82D4BA9-818A-6E44-8BFF-1A68C8DD65AC}"/>
              </a:ext>
            </a:extLst>
          </p:cNvPr>
          <p:cNvCxnSpPr>
            <a:cxnSpLocks/>
            <a:stCxn id="64" idx="1"/>
            <a:endCxn id="12" idx="3"/>
          </p:cNvCxnSpPr>
          <p:nvPr/>
        </p:nvCxnSpPr>
        <p:spPr>
          <a:xfrm rot="10800000" flipV="1">
            <a:off x="2578234" y="2152090"/>
            <a:ext cx="735287" cy="6980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BF73C59C-8130-954C-8C73-F780C6F88AE0}"/>
              </a:ext>
            </a:extLst>
          </p:cNvPr>
          <p:cNvCxnSpPr>
            <a:cxnSpLocks/>
            <a:stCxn id="64" idx="1"/>
            <a:endCxn id="23" idx="3"/>
          </p:cNvCxnSpPr>
          <p:nvPr/>
        </p:nvCxnSpPr>
        <p:spPr>
          <a:xfrm rot="10800000">
            <a:off x="2578232" y="1829163"/>
            <a:ext cx="735289" cy="322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ED071DF4-B7F2-6B4E-A45F-0DA6FD03FF48}"/>
              </a:ext>
            </a:extLst>
          </p:cNvPr>
          <p:cNvCxnSpPr>
            <a:cxnSpLocks/>
            <a:stCxn id="64" idx="1"/>
            <a:endCxn id="9" idx="3"/>
          </p:cNvCxnSpPr>
          <p:nvPr/>
        </p:nvCxnSpPr>
        <p:spPr>
          <a:xfrm rot="10800000" flipV="1">
            <a:off x="2580588" y="2152091"/>
            <a:ext cx="732932" cy="1787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96360DC-B58F-0C49-B6AC-F6918CD1CFE9}"/>
              </a:ext>
            </a:extLst>
          </p:cNvPr>
          <p:cNvSpPr txBox="1"/>
          <p:nvPr/>
        </p:nvSpPr>
        <p:spPr>
          <a:xfrm>
            <a:off x="2872822" y="1965605"/>
            <a:ext cx="523187" cy="184666"/>
          </a:xfrm>
          <a:prstGeom prst="rect">
            <a:avLst/>
          </a:prstGeom>
          <a:noFill/>
        </p:spPr>
        <p:txBody>
          <a:bodyPr wrap="square" rtlCol="0">
            <a:spAutoFit/>
          </a:bodyPr>
          <a:lstStyle/>
          <a:p>
            <a:pPr algn="ctr"/>
            <a:r>
              <a:rPr lang="en-US" sz="600" dirty="0"/>
              <a:t>userkey</a:t>
            </a:r>
            <a:endParaRPr lang="en-US" sz="1000" dirty="0"/>
          </a:p>
        </p:txBody>
      </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14" name="TextBox 113">
            <a:extLst>
              <a:ext uri="{FF2B5EF4-FFF2-40B4-BE49-F238E27FC236}">
                <a16:creationId xmlns:a16="http://schemas.microsoft.com/office/drawing/2014/main" id="{0C3AB70E-2141-6D4D-B574-ABE14FE8A63B}"/>
              </a:ext>
            </a:extLst>
          </p:cNvPr>
          <p:cNvSpPr txBox="1"/>
          <p:nvPr/>
        </p:nvSpPr>
        <p:spPr>
          <a:xfrm>
            <a:off x="158485" y="4218298"/>
            <a:ext cx="1456442" cy="215444"/>
          </a:xfrm>
          <a:prstGeom prst="rect">
            <a:avLst/>
          </a:prstGeom>
          <a:noFill/>
          <a:ln>
            <a:solidFill>
              <a:schemeClr val="tx1"/>
            </a:solidFill>
          </a:ln>
        </p:spPr>
        <p:txBody>
          <a:bodyPr wrap="square" rtlCol="0">
            <a:spAutoFit/>
          </a:bodyPr>
          <a:lstStyle/>
          <a:p>
            <a:r>
              <a:rPr lang="en-US" sz="800" dirty="0"/>
              <a:t>METRICS_ACR_ABOUT</a:t>
            </a:r>
          </a:p>
        </p:txBody>
      </p:sp>
      <p:sp>
        <p:nvSpPr>
          <p:cNvPr id="115" name="TextBox 114">
            <a:extLst>
              <a:ext uri="{FF2B5EF4-FFF2-40B4-BE49-F238E27FC236}">
                <a16:creationId xmlns:a16="http://schemas.microsoft.com/office/drawing/2014/main" id="{27C0A048-E448-D04C-94AE-24BC222CFBB9}"/>
              </a:ext>
            </a:extLst>
          </p:cNvPr>
          <p:cNvSpPr txBox="1"/>
          <p:nvPr/>
        </p:nvSpPr>
        <p:spPr>
          <a:xfrm>
            <a:off x="158485" y="4506423"/>
            <a:ext cx="1456442" cy="215444"/>
          </a:xfrm>
          <a:prstGeom prst="rect">
            <a:avLst/>
          </a:prstGeom>
          <a:noFill/>
          <a:ln>
            <a:solidFill>
              <a:schemeClr val="tx1"/>
            </a:solidFill>
          </a:ln>
        </p:spPr>
        <p:txBody>
          <a:bodyPr wrap="square" rtlCol="0">
            <a:spAutoFit/>
          </a:bodyPr>
          <a:lstStyle/>
          <a:p>
            <a:r>
              <a:rPr lang="en-US" sz="800" dirty="0"/>
              <a:t>METRICS_ACR_AROPOT</a:t>
            </a:r>
          </a:p>
        </p:txBody>
      </p:sp>
      <p:sp>
        <p:nvSpPr>
          <p:cNvPr id="116" name="TextBox 115">
            <a:extLst>
              <a:ext uri="{FF2B5EF4-FFF2-40B4-BE49-F238E27FC236}">
                <a16:creationId xmlns:a16="http://schemas.microsoft.com/office/drawing/2014/main" id="{A0C3053F-948A-1F4D-AB7D-80F66B19C200}"/>
              </a:ext>
            </a:extLst>
          </p:cNvPr>
          <p:cNvSpPr txBox="1"/>
          <p:nvPr/>
        </p:nvSpPr>
        <p:spPr>
          <a:xfrm>
            <a:off x="2119849" y="4221212"/>
            <a:ext cx="1456442" cy="215444"/>
          </a:xfrm>
          <a:prstGeom prst="rect">
            <a:avLst/>
          </a:prstGeom>
          <a:noFill/>
          <a:ln>
            <a:solidFill>
              <a:schemeClr val="tx1"/>
            </a:solidFill>
          </a:ln>
        </p:spPr>
        <p:txBody>
          <a:bodyPr wrap="square" rtlCol="0">
            <a:spAutoFit/>
          </a:bodyPr>
          <a:lstStyle/>
          <a:p>
            <a:r>
              <a:rPr lang="en-US" sz="800" dirty="0"/>
              <a:t>METRICS_ACR_RCD</a:t>
            </a:r>
          </a:p>
        </p:txBody>
      </p:sp>
      <p:sp>
        <p:nvSpPr>
          <p:cNvPr id="117" name="TextBox 116">
            <a:extLst>
              <a:ext uri="{FF2B5EF4-FFF2-40B4-BE49-F238E27FC236}">
                <a16:creationId xmlns:a16="http://schemas.microsoft.com/office/drawing/2014/main" id="{588E20C0-D834-0142-B0CC-525E87759556}"/>
              </a:ext>
            </a:extLst>
          </p:cNvPr>
          <p:cNvSpPr txBox="1"/>
          <p:nvPr/>
        </p:nvSpPr>
        <p:spPr>
          <a:xfrm>
            <a:off x="2119848" y="4499790"/>
            <a:ext cx="1456442" cy="215444"/>
          </a:xfrm>
          <a:prstGeom prst="rect">
            <a:avLst/>
          </a:prstGeom>
          <a:noFill/>
          <a:ln>
            <a:solidFill>
              <a:schemeClr val="tx1"/>
            </a:solidFill>
          </a:ln>
        </p:spPr>
        <p:txBody>
          <a:bodyPr wrap="square" rtlCol="0">
            <a:spAutoFit/>
          </a:bodyPr>
          <a:lstStyle/>
          <a:p>
            <a:r>
              <a:rPr lang="en-US" sz="800" dirty="0"/>
              <a:t>METRICS_ACR_RCT</a:t>
            </a:r>
          </a:p>
        </p:txBody>
      </p:sp>
      <p:cxnSp>
        <p:nvCxnSpPr>
          <p:cNvPr id="119" name="Elbow Connector 118">
            <a:extLst>
              <a:ext uri="{FF2B5EF4-FFF2-40B4-BE49-F238E27FC236}">
                <a16:creationId xmlns:a16="http://schemas.microsoft.com/office/drawing/2014/main" id="{72ADDDBD-C1C1-9949-88D4-92E6020B3D83}"/>
              </a:ext>
            </a:extLst>
          </p:cNvPr>
          <p:cNvCxnSpPr>
            <a:endCxn id="114" idx="3"/>
          </p:cNvCxnSpPr>
          <p:nvPr/>
        </p:nvCxnSpPr>
        <p:spPr>
          <a:xfrm rot="5400000">
            <a:off x="1602115" y="4089906"/>
            <a:ext cx="248926" cy="223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79908289-F3D9-034C-AECF-7260DCE5573B}"/>
              </a:ext>
            </a:extLst>
          </p:cNvPr>
          <p:cNvCxnSpPr>
            <a:cxnSpLocks/>
            <a:endCxn id="116" idx="1"/>
          </p:cNvCxnSpPr>
          <p:nvPr/>
        </p:nvCxnSpPr>
        <p:spPr>
          <a:xfrm rot="16200000" flipH="1">
            <a:off x="1865402" y="4074487"/>
            <a:ext cx="256432" cy="252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a16="http://schemas.microsoft.com/office/drawing/2014/main" id="{0DA71FCD-C6F6-D247-8354-1FEE3346944D}"/>
              </a:ext>
            </a:extLst>
          </p:cNvPr>
          <p:cNvCxnSpPr>
            <a:endCxn id="117" idx="1"/>
          </p:cNvCxnSpPr>
          <p:nvPr/>
        </p:nvCxnSpPr>
        <p:spPr>
          <a:xfrm rot="16200000" flipH="1">
            <a:off x="1723516" y="4211180"/>
            <a:ext cx="526946" cy="2657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28F02343-2173-394C-A088-84743AC75F9F}"/>
              </a:ext>
            </a:extLst>
          </p:cNvPr>
          <p:cNvCxnSpPr>
            <a:endCxn id="115" idx="3"/>
          </p:cNvCxnSpPr>
          <p:nvPr/>
        </p:nvCxnSpPr>
        <p:spPr>
          <a:xfrm rot="5400000">
            <a:off x="1466867" y="4202130"/>
            <a:ext cx="560076" cy="263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6D1628D6-3CE5-1D49-9FCD-6977E3933501}"/>
              </a:ext>
            </a:extLst>
          </p:cNvPr>
          <p:cNvSpPr txBox="1"/>
          <p:nvPr/>
        </p:nvSpPr>
        <p:spPr>
          <a:xfrm>
            <a:off x="2945876" y="858741"/>
            <a:ext cx="4341044"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28" name="TextBox 127">
            <a:extLst>
              <a:ext uri="{FF2B5EF4-FFF2-40B4-BE49-F238E27FC236}">
                <a16:creationId xmlns:a16="http://schemas.microsoft.com/office/drawing/2014/main" id="{B5907ECF-C254-9641-8D54-F1FB77DB16FD}"/>
              </a:ext>
            </a:extLst>
          </p:cNvPr>
          <p:cNvSpPr txBox="1"/>
          <p:nvPr/>
        </p:nvSpPr>
        <p:spPr>
          <a:xfrm>
            <a:off x="1772828" y="4063216"/>
            <a:ext cx="635129" cy="184666"/>
          </a:xfrm>
          <a:prstGeom prst="rect">
            <a:avLst/>
          </a:prstGeom>
          <a:noFill/>
        </p:spPr>
        <p:txBody>
          <a:bodyPr wrap="square" rtlCol="0">
            <a:spAutoFit/>
          </a:bodyPr>
          <a:lstStyle/>
          <a:p>
            <a:pPr algn="ctr"/>
            <a:r>
              <a:rPr lang="en-US" sz="600" dirty="0"/>
              <a:t>requestid</a:t>
            </a:r>
            <a:endParaRPr lang="en-US" sz="1000" dirty="0"/>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086042" y="1359494"/>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086041" y="1669916"/>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089716" y="1986743"/>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086041" y="2297548"/>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091639" y="2603034"/>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77398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773988"/>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218647"/>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690341"/>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3125237"/>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23216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69034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312523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56013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99502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42992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77398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1" y="2286649"/>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543373"/>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05279" cy="215444"/>
          </a:xfrm>
          <a:prstGeom prst="rect">
            <a:avLst/>
          </a:prstGeom>
          <a:noFill/>
          <a:ln>
            <a:solidFill>
              <a:schemeClr val="tx1"/>
            </a:solidFill>
          </a:ln>
        </p:spPr>
        <p:txBody>
          <a:bodyPr wrap="square" rtlCol="0">
            <a:spAutoFit/>
          </a:bodyPr>
          <a:lstStyle/>
          <a:p>
            <a:r>
              <a:rPr lang="en-US" sz="800" dirty="0"/>
              <a:t>P_METADATA_TRUNCATE_PARTITION</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05279" cy="215444"/>
          </a:xfrm>
          <a:prstGeom prst="rect">
            <a:avLst/>
          </a:prstGeom>
          <a:noFill/>
          <a:ln>
            <a:solidFill>
              <a:schemeClr val="tx1"/>
            </a:solidFill>
          </a:ln>
        </p:spPr>
        <p:txBody>
          <a:bodyPr wrap="square" rtlCol="0">
            <a:spAutoFit/>
          </a:bodyPr>
          <a:lstStyle/>
          <a:p>
            <a:r>
              <a:rPr lang="en-US" sz="800" dirty="0"/>
              <a:t>F_GET_PARTITION_NUM</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pPr algn="ctr"/>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pPr algn="ctr"/>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pPr algn="ctr"/>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pPr algn="ctr"/>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pPr algn="ctr"/>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pPr algn="ctr"/>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025291" cy="1154006"/>
            <a:chOff x="1564823" y="4879614"/>
            <a:chExt cx="5367054" cy="1538674"/>
          </a:xfrm>
        </p:grpSpPr>
        <p:sp>
          <p:nvSpPr>
            <p:cNvPr id="78" name="TextBox 77"/>
            <p:cNvSpPr txBox="1"/>
            <p:nvPr/>
          </p:nvSpPr>
          <p:spPr>
            <a:xfrm>
              <a:off x="5172394" y="5420855"/>
              <a:ext cx="1598143" cy="276999"/>
            </a:xfrm>
            <a:prstGeom prst="rect">
              <a:avLst/>
            </a:prstGeom>
            <a:noFill/>
          </p:spPr>
          <p:txBody>
            <a:bodyPr wrap="square" rtlCol="0">
              <a:spAutoFit/>
            </a:bodyPr>
            <a:lstStyle/>
            <a:p>
              <a:r>
                <a:rPr lang="en-US" sz="750" dirty="0"/>
                <a:t>Partition 1 – JAN2017</a:t>
              </a:r>
            </a:p>
          </p:txBody>
        </p:sp>
        <p:sp>
          <p:nvSpPr>
            <p:cNvPr id="79" name="TextBox 78"/>
            <p:cNvSpPr txBox="1"/>
            <p:nvPr/>
          </p:nvSpPr>
          <p:spPr>
            <a:xfrm>
              <a:off x="5172394" y="5683794"/>
              <a:ext cx="1749184" cy="276999"/>
            </a:xfrm>
            <a:prstGeom prst="rect">
              <a:avLst/>
            </a:prstGeom>
            <a:noFill/>
          </p:spPr>
          <p:txBody>
            <a:bodyPr wrap="square" rtlCol="0">
              <a:spAutoFit/>
            </a:bodyPr>
            <a:lstStyle/>
            <a:p>
              <a:r>
                <a:rPr lang="en-US" sz="750" dirty="0"/>
                <a:t>Partition 2 – FEB2017 …</a:t>
              </a:r>
            </a:p>
          </p:txBody>
        </p:sp>
        <p:sp>
          <p:nvSpPr>
            <p:cNvPr id="80" name="TextBox 79"/>
            <p:cNvSpPr txBox="1"/>
            <p:nvPr/>
          </p:nvSpPr>
          <p:spPr>
            <a:xfrm>
              <a:off x="5172394" y="5942594"/>
              <a:ext cx="1759483" cy="276999"/>
            </a:xfrm>
            <a:prstGeom prst="rect">
              <a:avLst/>
            </a:prstGeom>
            <a:noFill/>
          </p:spPr>
          <p:txBody>
            <a:bodyPr wrap="square" rtlCol="0">
              <a:spAutoFit/>
            </a:bodyPr>
            <a:lstStyle/>
            <a:p>
              <a:r>
                <a:rPr lang="en-US" sz="750" dirty="0"/>
                <a:t>Partition 13 – JAN2018</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 and SIT]</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a:t>
            </a:r>
            <a:r>
              <a:rPr lang="en-US"/>
              <a:t>Postgres supported out-of-the-box</a:t>
            </a:r>
            <a:endParaRPr lang="en-US" dirty="0"/>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2997</TotalTime>
  <Words>3677</Words>
  <Application>Microsoft Office PowerPoint</Application>
  <PresentationFormat>On-screen Show (16:9)</PresentationFormat>
  <Paragraphs>895</Paragraphs>
  <Slides>27</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Basics</vt:lpstr>
      <vt:lpstr>KPI Metrics Architecture</vt:lpstr>
      <vt:lpstr>KPI Metrics Architecture Data Flow</vt:lpstr>
      <vt:lpstr>KPI Metrics Architecture Overview</vt:lpstr>
      <vt:lpstr>Issues and Solutions</vt:lpstr>
      <vt:lpstr>Partition Strategy</vt:lpstr>
      <vt:lpstr>Partition Strategy (cont.)</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100</cp:revision>
  <dcterms:created xsi:type="dcterms:W3CDTF">2015-09-09T19:27:25Z</dcterms:created>
  <dcterms:modified xsi:type="dcterms:W3CDTF">2020-04-21T13:58:17Z</dcterms:modified>
</cp:coreProperties>
</file>