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31"/>
  </p:notesMasterIdLst>
  <p:handoutMasterIdLst>
    <p:handoutMasterId r:id="rId32"/>
  </p:handoutMasterIdLst>
  <p:sldIdLst>
    <p:sldId id="294" r:id="rId3"/>
    <p:sldId id="298" r:id="rId4"/>
    <p:sldId id="391" r:id="rId5"/>
    <p:sldId id="375" r:id="rId6"/>
    <p:sldId id="361" r:id="rId7"/>
    <p:sldId id="390" r:id="rId8"/>
    <p:sldId id="370" r:id="rId9"/>
    <p:sldId id="380" r:id="rId10"/>
    <p:sldId id="373" r:id="rId11"/>
    <p:sldId id="371" r:id="rId12"/>
    <p:sldId id="381" r:id="rId13"/>
    <p:sldId id="382" r:id="rId14"/>
    <p:sldId id="383" r:id="rId15"/>
    <p:sldId id="385" r:id="rId16"/>
    <p:sldId id="386" r:id="rId17"/>
    <p:sldId id="387" r:id="rId18"/>
    <p:sldId id="384" r:id="rId19"/>
    <p:sldId id="389" r:id="rId20"/>
    <p:sldId id="392" r:id="rId21"/>
    <p:sldId id="262" r:id="rId22"/>
    <p:sldId id="257" r:id="rId23"/>
    <p:sldId id="258" r:id="rId24"/>
    <p:sldId id="393" r:id="rId25"/>
    <p:sldId id="395" r:id="rId26"/>
    <p:sldId id="259" r:id="rId27"/>
    <p:sldId id="260" r:id="rId28"/>
    <p:sldId id="261" r:id="rId29"/>
    <p:sldId id="268" r:id="rId30"/>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91"/>
            <p14:sldId id="375"/>
            <p14:sldId id="361"/>
            <p14:sldId id="390"/>
            <p14:sldId id="370"/>
            <p14:sldId id="380"/>
            <p14:sldId id="373"/>
            <p14:sldId id="371"/>
            <p14:sldId id="381"/>
            <p14:sldId id="382"/>
            <p14:sldId id="383"/>
            <p14:sldId id="385"/>
            <p14:sldId id="386"/>
            <p14:sldId id="387"/>
            <p14:sldId id="384"/>
            <p14:sldId id="389"/>
            <p14:sldId id="392"/>
            <p14:sldId id="262"/>
            <p14:sldId id="257"/>
            <p14:sldId id="258"/>
            <p14:sldId id="393"/>
            <p14:sldId id="395"/>
            <p14:sldId id="259"/>
            <p14:sldId id="260"/>
            <p14:sldId id="261"/>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1" autoAdjust="0"/>
    <p:restoredTop sz="92083"/>
  </p:normalViewPr>
  <p:slideViewPr>
    <p:cSldViewPr snapToGrid="0" snapToObjects="1">
      <p:cViewPr varScale="1">
        <p:scale>
          <a:sx n="152" d="100"/>
          <a:sy n="152" d="100"/>
        </p:scale>
        <p:origin x="834" y="13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KPI Metrics Description</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a:solidFill>
                <a:srgbClr val="000000"/>
              </a:solidFill>
            </a:rPr>
            <a:t>KPI Metrics Architecture</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KPI Metrics Database Tables</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chemeClr val="tx1"/>
              </a:solidFill>
            </a:rPr>
            <a:t>KPI Metrics Use Case</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Out-of-the-Box Metrics Architecture</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Description</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Use Case</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Out-of-the-Box Metrics Architecture</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solidFill>
                <a:srgbClr val="000000"/>
              </a:solidFill>
            </a:rPr>
            <a:t>KPI Metrics Architecture</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KPI Metrics Database Tables</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5/3/2022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10</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11</a:t>
            </a:fld>
            <a:endParaRPr lang="en-US" dirty="0"/>
          </a:p>
        </p:txBody>
      </p:sp>
    </p:spTree>
    <p:extLst>
      <p:ext uri="{BB962C8B-B14F-4D97-AF65-F5344CB8AC3E}">
        <p14:creationId xmlns:p14="http://schemas.microsoft.com/office/powerpoint/2010/main" val="88005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12</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1758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13</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47091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14</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3997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15</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45131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16</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7634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17</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14179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18</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dirty="0">
                <a:latin typeface="Arial" charset="0"/>
              </a:rPr>
              <a:t>Staging tables are used to perform all of the necessary insert/update/delete operations for the three collection tables prior to inserting into the data mart history tables.   This should be faster since the collection and staging tables should have a lot smaller data set than the history tables.   It is also more efficient to perform simple inserts into the history table once all of the data is prepared in the staging tables.</a:t>
            </a:r>
          </a:p>
        </p:txBody>
      </p:sp>
    </p:spTree>
    <p:extLst>
      <p:ext uri="{BB962C8B-B14F-4D97-AF65-F5344CB8AC3E}">
        <p14:creationId xmlns:p14="http://schemas.microsoft.com/office/powerpoint/2010/main" val="14621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19</a:t>
            </a:fld>
            <a:endParaRPr lang="en-US" dirty="0"/>
          </a:p>
        </p:txBody>
      </p:sp>
    </p:spTree>
    <p:extLst>
      <p:ext uri="{BB962C8B-B14F-4D97-AF65-F5344CB8AC3E}">
        <p14:creationId xmlns:p14="http://schemas.microsoft.com/office/powerpoint/2010/main" val="34625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23</a:t>
            </a:fld>
            <a:endParaRPr lang="en-US"/>
          </a:p>
        </p:txBody>
      </p:sp>
    </p:spTree>
    <p:extLst>
      <p:ext uri="{BB962C8B-B14F-4D97-AF65-F5344CB8AC3E}">
        <p14:creationId xmlns:p14="http://schemas.microsoft.com/office/powerpoint/2010/main" val="3866997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24</a:t>
            </a:fld>
            <a:endParaRPr lang="en-US"/>
          </a:p>
        </p:txBody>
      </p:sp>
    </p:spTree>
    <p:extLst>
      <p:ext uri="{BB962C8B-B14F-4D97-AF65-F5344CB8AC3E}">
        <p14:creationId xmlns:p14="http://schemas.microsoft.com/office/powerpoint/2010/main" val="3418980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26</a:t>
            </a:fld>
            <a:endParaRPr lang="en-US"/>
          </a:p>
        </p:txBody>
      </p:sp>
    </p:spTree>
    <p:extLst>
      <p:ext uri="{BB962C8B-B14F-4D97-AF65-F5344CB8AC3E}">
        <p14:creationId xmlns:p14="http://schemas.microsoft.com/office/powerpoint/2010/main" val="3145368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27</a:t>
            </a:fld>
            <a:endParaRPr lang="en-US"/>
          </a:p>
        </p:txBody>
      </p:sp>
    </p:spTree>
    <p:extLst>
      <p:ext uri="{BB962C8B-B14F-4D97-AF65-F5344CB8AC3E}">
        <p14:creationId xmlns:p14="http://schemas.microsoft.com/office/powerpoint/2010/main" val="3523095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06763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4</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6</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395593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7</a:t>
            </a:fld>
            <a:endParaRPr lang="en-US" sz="120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149806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9</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048651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2021</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5/3/2022</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a:t>Data Virtualization</a:t>
            </a:r>
          </a:p>
          <a:p>
            <a:endParaRPr lang="en-US" sz="2200" dirty="0"/>
          </a:p>
          <a:p>
            <a:r>
              <a:rPr lang="en-US" sz="2200" dirty="0"/>
              <a:t>KPI Metrics Overview</a:t>
            </a:r>
          </a:p>
          <a:p>
            <a:r>
              <a:rPr lang="en-US" dirty="0"/>
              <a:t>A TIBCO Open Source Solution</a:t>
            </a:r>
          </a:p>
          <a:p>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2000-2021 TIBCO Software Inc.</a:t>
            </a:r>
          </a:p>
        </p:txBody>
      </p:sp>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The Issues to Address</a:t>
            </a: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buClr>
                <a:srgbClr val="0070C0"/>
              </a:buClr>
            </a:pPr>
            <a:r>
              <a:rPr lang="en-US" sz="2000" dirty="0">
                <a:solidFill>
                  <a:srgbClr val="043764"/>
                </a:solidFill>
              </a:rPr>
              <a:t>All events including user, administration and internal are logged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active DV is, the more events are produced resulting in more metrics data.</a:t>
            </a:r>
          </a:p>
          <a:p>
            <a:pPr lvl="1" eaLnBrk="1" hangingPunct="1">
              <a:lnSpc>
                <a:spcPct val="120000"/>
              </a:lnSpc>
              <a:spcBef>
                <a:spcPct val="0"/>
              </a:spcBef>
              <a:buClr>
                <a:srgbClr val="0070C0"/>
              </a:buClr>
              <a:buFont typeface="Courier New" charset="0"/>
              <a:buChar char="o"/>
            </a:pPr>
            <a:r>
              <a:rPr lang="en-US" sz="1600" dirty="0">
                <a:solidFill>
                  <a:srgbClr val="043764"/>
                </a:solidFill>
              </a:rPr>
              <a:t>Over time, the database and TDV may start to slow down with added data.</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inserts.</a:t>
            </a:r>
          </a:p>
          <a:p>
            <a:pPr eaLnBrk="1" hangingPunct="1">
              <a:lnSpc>
                <a:spcPct val="120000"/>
              </a:lnSpc>
              <a:spcBef>
                <a:spcPct val="0"/>
              </a:spcBef>
              <a:buClr>
                <a:srgbClr val="0070C0"/>
              </a:buClr>
            </a:pPr>
            <a:r>
              <a:rPr lang="en-US" sz="2000" dirty="0">
                <a:solidFill>
                  <a:srgbClr val="043764"/>
                </a:solidFill>
              </a:rPr>
              <a:t>Purging</a:t>
            </a:r>
          </a:p>
          <a:p>
            <a:pPr lvl="1" eaLnBrk="1" hangingPunct="1">
              <a:lnSpc>
                <a:spcPct val="120000"/>
              </a:lnSpc>
              <a:spcBef>
                <a:spcPct val="0"/>
              </a:spcBef>
              <a:buClr>
                <a:srgbClr val="0070C0"/>
              </a:buClr>
              <a:buFont typeface="Courier New" charset="0"/>
              <a:buChar char="o"/>
            </a:pPr>
            <a:r>
              <a:rPr lang="en-US" sz="1600" dirty="0">
                <a:solidFill>
                  <a:srgbClr val="043764"/>
                </a:solidFill>
              </a:rPr>
              <a:t>Purging is based on a “delete statement” which requires database overhead.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data you have the longer this operation will take.</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deletes.</a:t>
            </a:r>
          </a:p>
          <a:p>
            <a:pPr eaLnBrk="1" hangingPunct="1">
              <a:lnSpc>
                <a:spcPct val="120000"/>
              </a:lnSpc>
              <a:spcBef>
                <a:spcPct val="0"/>
              </a:spcBef>
              <a:buClr>
                <a:srgbClr val="0070C0"/>
              </a:buClr>
            </a:pPr>
            <a:r>
              <a:rPr lang="en-US" sz="2000" dirty="0">
                <a:solidFill>
                  <a:srgbClr val="043764"/>
                </a:solidFill>
              </a:rPr>
              <a:t>Metrics Backup</a:t>
            </a:r>
          </a:p>
          <a:p>
            <a:pPr lvl="1" eaLnBrk="1" hangingPunct="1">
              <a:lnSpc>
                <a:spcPct val="120000"/>
              </a:lnSpc>
              <a:spcBef>
                <a:spcPct val="0"/>
              </a:spcBef>
              <a:buClr>
                <a:srgbClr val="0070C0"/>
              </a:buClr>
              <a:buFont typeface="Courier New" charset="0"/>
              <a:buChar char="o"/>
            </a:pPr>
            <a:r>
              <a:rPr lang="en-US" sz="1600" dirty="0">
                <a:solidFill>
                  <a:srgbClr val="043764"/>
                </a:solidFill>
              </a:rPr>
              <a:t>When metrics is turned on but it is not able to write data to the database is stores the data on the local TDV file system in TDV_HOME/</a:t>
            </a:r>
            <a:r>
              <a:rPr lang="en-US" sz="1600" dirty="0" err="1">
                <a:solidFill>
                  <a:srgbClr val="043764"/>
                </a:solidFill>
              </a:rPr>
              <a:t>tmp</a:t>
            </a:r>
            <a:r>
              <a:rPr lang="en-US" sz="1600" dirty="0">
                <a:solidFill>
                  <a:srgbClr val="043764"/>
                </a:solidFill>
              </a:rPr>
              <a:t>/metrics storage</a:t>
            </a:r>
          </a:p>
          <a:p>
            <a:pPr lvl="1">
              <a:lnSpc>
                <a:spcPct val="120000"/>
              </a:lnSpc>
              <a:spcBef>
                <a:spcPct val="0"/>
              </a:spcBef>
              <a:buClr>
                <a:srgbClr val="0070C0"/>
              </a:buClr>
              <a:buFont typeface="Courier New" charset="0"/>
              <a:buChar char="o"/>
            </a:pPr>
            <a:r>
              <a:rPr lang="en-US" sz="1600" dirty="0">
                <a:solidFill>
                  <a:srgbClr val="043764"/>
                </a:solidFill>
              </a:rPr>
              <a:t>Once database issues are cleared up, it performs a massive insert from TDV_HOME/</a:t>
            </a:r>
            <a:r>
              <a:rPr lang="en-US" sz="1600" dirty="0" err="1">
                <a:solidFill>
                  <a:srgbClr val="043764"/>
                </a:solidFill>
              </a:rPr>
              <a:t>tmp</a:t>
            </a:r>
            <a:r>
              <a:rPr lang="en-US" sz="1600" dirty="0">
                <a:solidFill>
                  <a:srgbClr val="043764"/>
                </a:solidFill>
              </a:rPr>
              <a:t>/metrics into the database and deletes from the temp storage.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34541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213514201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Data Flow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
        <p:nvSpPr>
          <p:cNvPr id="2" name="TextBox 1"/>
          <p:cNvSpPr txBox="1"/>
          <p:nvPr/>
        </p:nvSpPr>
        <p:spPr>
          <a:xfrm>
            <a:off x="722874" y="1081352"/>
            <a:ext cx="1141414" cy="584775"/>
          </a:xfrm>
          <a:prstGeom prst="rect">
            <a:avLst/>
          </a:prstGeom>
          <a:noFill/>
        </p:spPr>
        <p:txBody>
          <a:bodyPr wrap="square" rtlCol="0">
            <a:spAutoFit/>
          </a:bodyPr>
          <a:lstStyle/>
          <a:p>
            <a:r>
              <a:rPr lang="en-US" u="sng" dirty="0"/>
              <a:t>Collection Tables</a:t>
            </a:r>
          </a:p>
        </p:txBody>
      </p:sp>
      <p:grpSp>
        <p:nvGrpSpPr>
          <p:cNvPr id="104" name="Group 103"/>
          <p:cNvGrpSpPr/>
          <p:nvPr/>
        </p:nvGrpSpPr>
        <p:grpSpPr>
          <a:xfrm>
            <a:off x="1743474" y="1084193"/>
            <a:ext cx="2119280" cy="688573"/>
            <a:chOff x="205948" y="1266367"/>
            <a:chExt cx="3468130" cy="1053845"/>
          </a:xfrm>
        </p:grpSpPr>
        <p:sp>
          <p:nvSpPr>
            <p:cNvPr id="105" name="Rectangle 104"/>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6" name="Rectangle 105"/>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7" name="Rectangle 106"/>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8" name="TextBox 107"/>
            <p:cNvSpPr txBox="1"/>
            <p:nvPr/>
          </p:nvSpPr>
          <p:spPr>
            <a:xfrm>
              <a:off x="416014" y="1266367"/>
              <a:ext cx="3258064" cy="310034"/>
            </a:xfrm>
            <a:prstGeom prst="rect">
              <a:avLst/>
            </a:prstGeom>
            <a:noFill/>
          </p:spPr>
          <p:txBody>
            <a:bodyPr wrap="square" rtlCol="0">
              <a:spAutoFit/>
            </a:bodyPr>
            <a:lstStyle/>
            <a:p>
              <a:r>
                <a:rPr lang="en-US" sz="1000" dirty="0"/>
                <a:t>metrics_requests</a:t>
              </a:r>
            </a:p>
          </p:txBody>
        </p:sp>
        <p:sp>
          <p:nvSpPr>
            <p:cNvPr id="109" name="TextBox 108"/>
            <p:cNvSpPr txBox="1"/>
            <p:nvPr/>
          </p:nvSpPr>
          <p:spPr>
            <a:xfrm>
              <a:off x="403656" y="1616857"/>
              <a:ext cx="3258064" cy="310034"/>
            </a:xfrm>
            <a:prstGeom prst="rect">
              <a:avLst/>
            </a:prstGeom>
            <a:noFill/>
          </p:spPr>
          <p:txBody>
            <a:bodyPr wrap="square" rtlCol="0">
              <a:spAutoFit/>
            </a:bodyPr>
            <a:lstStyle/>
            <a:p>
              <a:r>
                <a:rPr lang="en-US" sz="1000" dirty="0"/>
                <a:t>metrics_resources_usage</a:t>
              </a:r>
            </a:p>
          </p:txBody>
        </p:sp>
        <p:sp>
          <p:nvSpPr>
            <p:cNvPr id="110" name="TextBox 109"/>
            <p:cNvSpPr txBox="1"/>
            <p:nvPr/>
          </p:nvSpPr>
          <p:spPr>
            <a:xfrm>
              <a:off x="403656" y="2010178"/>
              <a:ext cx="3258064" cy="310034"/>
            </a:xfrm>
            <a:prstGeom prst="rect">
              <a:avLst/>
            </a:prstGeom>
            <a:noFill/>
          </p:spPr>
          <p:txBody>
            <a:bodyPr wrap="square" rtlCol="0">
              <a:spAutoFit/>
            </a:bodyPr>
            <a:lstStyle/>
            <a:p>
              <a:r>
                <a:rPr lang="en-US" sz="1000" dirty="0"/>
                <a:t>metrics_sessions</a:t>
              </a:r>
            </a:p>
          </p:txBody>
        </p:sp>
      </p:grpSp>
      <p:sp>
        <p:nvSpPr>
          <p:cNvPr id="178" name="TextBox 177"/>
          <p:cNvSpPr txBox="1"/>
          <p:nvPr/>
        </p:nvSpPr>
        <p:spPr>
          <a:xfrm>
            <a:off x="6739953" y="1058617"/>
            <a:ext cx="1141414" cy="584775"/>
          </a:xfrm>
          <a:prstGeom prst="rect">
            <a:avLst/>
          </a:prstGeom>
          <a:noFill/>
        </p:spPr>
        <p:txBody>
          <a:bodyPr wrap="square" rtlCol="0">
            <a:spAutoFit/>
          </a:bodyPr>
          <a:lstStyle/>
          <a:p>
            <a:r>
              <a:rPr lang="en-US" u="sng"/>
              <a:t>History Tables</a:t>
            </a:r>
            <a:endParaRPr lang="en-US" u="sng" dirty="0"/>
          </a:p>
        </p:txBody>
      </p:sp>
      <p:grpSp>
        <p:nvGrpSpPr>
          <p:cNvPr id="179" name="Group 178"/>
          <p:cNvGrpSpPr/>
          <p:nvPr/>
        </p:nvGrpSpPr>
        <p:grpSpPr>
          <a:xfrm>
            <a:off x="4789361" y="1056880"/>
            <a:ext cx="2119280" cy="732221"/>
            <a:chOff x="205948" y="1266367"/>
            <a:chExt cx="3468130" cy="1120648"/>
          </a:xfrm>
        </p:grpSpPr>
        <p:sp>
          <p:nvSpPr>
            <p:cNvPr id="180" name="Rectangle 179"/>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1" name="Rectangle 180"/>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2" name="Rectangle 181"/>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3" name="TextBox 182"/>
            <p:cNvSpPr txBox="1"/>
            <p:nvPr/>
          </p:nvSpPr>
          <p:spPr>
            <a:xfrm>
              <a:off x="416015" y="1266367"/>
              <a:ext cx="3258063" cy="376836"/>
            </a:xfrm>
            <a:prstGeom prst="rect">
              <a:avLst/>
            </a:prstGeom>
            <a:noFill/>
          </p:spPr>
          <p:txBody>
            <a:bodyPr wrap="square" rtlCol="0">
              <a:spAutoFit/>
            </a:bodyPr>
            <a:lstStyle/>
            <a:p>
              <a:r>
                <a:rPr lang="en-US" sz="1000" dirty="0"/>
                <a:t>metrics_requests_hist</a:t>
              </a:r>
            </a:p>
          </p:txBody>
        </p:sp>
        <p:sp>
          <p:nvSpPr>
            <p:cNvPr id="184" name="TextBox 183"/>
            <p:cNvSpPr txBox="1"/>
            <p:nvPr/>
          </p:nvSpPr>
          <p:spPr>
            <a:xfrm>
              <a:off x="403656" y="1616857"/>
              <a:ext cx="3258063" cy="376836"/>
            </a:xfrm>
            <a:prstGeom prst="rect">
              <a:avLst/>
            </a:prstGeom>
            <a:noFill/>
          </p:spPr>
          <p:txBody>
            <a:bodyPr wrap="square" rtlCol="0">
              <a:spAutoFit/>
            </a:bodyPr>
            <a:lstStyle/>
            <a:p>
              <a:r>
                <a:rPr lang="en-US" sz="1000" dirty="0"/>
                <a:t>metrics_resources_usage_hist</a:t>
              </a:r>
            </a:p>
          </p:txBody>
        </p:sp>
        <p:sp>
          <p:nvSpPr>
            <p:cNvPr id="198" name="TextBox 197"/>
            <p:cNvSpPr txBox="1"/>
            <p:nvPr/>
          </p:nvSpPr>
          <p:spPr>
            <a:xfrm>
              <a:off x="403656" y="2010179"/>
              <a:ext cx="3258063" cy="376836"/>
            </a:xfrm>
            <a:prstGeom prst="rect">
              <a:avLst/>
            </a:prstGeom>
            <a:noFill/>
          </p:spPr>
          <p:txBody>
            <a:bodyPr wrap="square" rtlCol="0">
              <a:spAutoFit/>
            </a:bodyPr>
            <a:lstStyle/>
            <a:p>
              <a:r>
                <a:rPr lang="en-US" sz="1000" dirty="0"/>
                <a:t>metrics_sessions_hist</a:t>
              </a:r>
            </a:p>
          </p:txBody>
        </p:sp>
      </p:grpSp>
      <p:cxnSp>
        <p:nvCxnSpPr>
          <p:cNvPr id="199" name="Straight Arrow Connector 198"/>
          <p:cNvCxnSpPr/>
          <p:nvPr/>
        </p:nvCxnSpPr>
        <p:spPr>
          <a:xfrm>
            <a:off x="3059676" y="1230832"/>
            <a:ext cx="1667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2997911" y="1689880"/>
            <a:ext cx="1729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3427642" y="1452872"/>
            <a:ext cx="1299954" cy="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rot="16200000">
            <a:off x="3870306" y="1178634"/>
            <a:ext cx="327214" cy="327214"/>
          </a:xfrm>
          <a:prstGeom prst="rect">
            <a:avLst/>
          </a:prstGeom>
        </p:spPr>
      </p:pic>
      <p:sp>
        <p:nvSpPr>
          <p:cNvPr id="202" name="Rectangle 3"/>
          <p:cNvSpPr txBox="1">
            <a:spLocks/>
          </p:cNvSpPr>
          <p:nvPr/>
        </p:nvSpPr>
        <p:spPr>
          <a:xfrm>
            <a:off x="445555" y="1906330"/>
            <a:ext cx="8336459" cy="2971802"/>
          </a:xfrm>
          <a:prstGeom prst="rect">
            <a:avLst/>
          </a:prstGeom>
        </p:spPr>
        <p:txBody>
          <a:bodyPr vert="horz" lIns="91440" tIns="45720" rIns="91440" bIns="45720" rtlCol="0">
            <a:noAutofit/>
          </a:bodyPr>
          <a:lst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8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20000"/>
              </a:lnSpc>
              <a:spcBef>
                <a:spcPct val="0"/>
              </a:spcBef>
              <a:buClr>
                <a:srgbClr val="0070C0"/>
              </a:buClr>
            </a:pPr>
            <a:r>
              <a:rPr lang="en-US" sz="1800" dirty="0">
                <a:solidFill>
                  <a:srgbClr val="043764"/>
                </a:solidFill>
              </a:rPr>
              <a:t>Data flows from collection tables to data mart history tables</a:t>
            </a:r>
          </a:p>
          <a:p>
            <a:pPr lvl="1">
              <a:lnSpc>
                <a:spcPct val="120000"/>
              </a:lnSpc>
              <a:spcBef>
                <a:spcPct val="0"/>
              </a:spcBef>
              <a:buClr>
                <a:srgbClr val="0070C0"/>
              </a:buClr>
              <a:buFont typeface="Courier New" charset="0"/>
              <a:buChar char="o"/>
            </a:pPr>
            <a:r>
              <a:rPr lang="en-US" sz="1400" dirty="0">
                <a:solidFill>
                  <a:srgbClr val="043764"/>
                </a:solidFill>
              </a:rPr>
              <a:t>Filters are applied on metrics_resources_usage based on the following:</a:t>
            </a:r>
          </a:p>
          <a:p>
            <a:pPr lvl="2">
              <a:lnSpc>
                <a:spcPct val="120000"/>
              </a:lnSpc>
              <a:spcBef>
                <a:spcPct val="0"/>
              </a:spcBef>
              <a:buClr>
                <a:srgbClr val="0070C0"/>
              </a:buClr>
            </a:pPr>
            <a:r>
              <a:rPr lang="en-US" sz="1400" dirty="0">
                <a:solidFill>
                  <a:srgbClr val="043764"/>
                </a:solidFill>
              </a:rPr>
              <a:t>(user, domain, </a:t>
            </a:r>
            <a:r>
              <a:rPr lang="en-US" sz="1400" dirty="0" err="1">
                <a:solidFill>
                  <a:srgbClr val="043764"/>
                </a:solidFill>
              </a:rPr>
              <a:t>resourcekind</a:t>
            </a:r>
            <a:r>
              <a:rPr lang="en-US" sz="1400" dirty="0">
                <a:solidFill>
                  <a:srgbClr val="043764"/>
                </a:solidFill>
              </a:rPr>
              <a:t>=[</a:t>
            </a:r>
            <a:r>
              <a:rPr lang="en-US" sz="1400" dirty="0" err="1">
                <a:solidFill>
                  <a:srgbClr val="043764"/>
                </a:solidFill>
              </a:rPr>
              <a:t>system|user</a:t>
            </a:r>
            <a:r>
              <a:rPr lang="en-US" sz="1400" dirty="0">
                <a:solidFill>
                  <a:srgbClr val="043764"/>
                </a:solidFill>
              </a:rPr>
              <a:t> defined])</a:t>
            </a:r>
          </a:p>
          <a:p>
            <a:pPr lvl="2">
              <a:lnSpc>
                <a:spcPct val="120000"/>
              </a:lnSpc>
              <a:spcBef>
                <a:spcPct val="0"/>
              </a:spcBef>
              <a:buClr>
                <a:srgbClr val="0070C0"/>
              </a:buClr>
            </a:pPr>
            <a:r>
              <a:rPr lang="en-US" sz="1400" dirty="0">
                <a:solidFill>
                  <a:srgbClr val="043764"/>
                </a:solidFill>
              </a:rPr>
              <a:t>(</a:t>
            </a:r>
            <a:r>
              <a:rPr lang="en-US" sz="1400" dirty="0" err="1">
                <a:solidFill>
                  <a:srgbClr val="043764"/>
                </a:solidFill>
              </a:rPr>
              <a:t>resourcepath</a:t>
            </a:r>
            <a:r>
              <a:rPr lang="en-US" sz="1400" dirty="0">
                <a:solidFill>
                  <a:srgbClr val="043764"/>
                </a:solidFill>
              </a:rPr>
              <a:t>, </a:t>
            </a:r>
            <a:r>
              <a:rPr lang="en-US" sz="1400" dirty="0" err="1">
                <a:solidFill>
                  <a:srgbClr val="043764"/>
                </a:solidFill>
              </a:rPr>
              <a:t>resourcetype</a:t>
            </a:r>
            <a:r>
              <a:rPr lang="en-US" sz="1400" dirty="0">
                <a:solidFill>
                  <a:srgbClr val="043764"/>
                </a:solidFill>
              </a:rPr>
              <a:t>)</a:t>
            </a:r>
          </a:p>
          <a:p>
            <a:pPr lvl="1">
              <a:lnSpc>
                <a:spcPct val="120000"/>
              </a:lnSpc>
              <a:spcBef>
                <a:spcPct val="0"/>
              </a:spcBef>
              <a:buClr>
                <a:srgbClr val="0070C0"/>
              </a:buClr>
              <a:buFont typeface="Courier New" charset="0"/>
              <a:buChar char="o"/>
            </a:pPr>
            <a:r>
              <a:rPr lang="en-US" sz="1400" dirty="0">
                <a:solidFill>
                  <a:srgbClr val="043764"/>
                </a:solidFill>
              </a:rPr>
              <a:t>Example filters:						</a:t>
            </a:r>
            <a:r>
              <a:rPr lang="en-US" sz="1400" b="1" dirty="0">
                <a:solidFill>
                  <a:srgbClr val="043764"/>
                </a:solidFill>
              </a:rPr>
              <a:t>user/domain/</a:t>
            </a:r>
            <a:r>
              <a:rPr lang="en-US" sz="1400" b="1" dirty="0" err="1">
                <a:solidFill>
                  <a:srgbClr val="043764"/>
                </a:solidFill>
              </a:rPr>
              <a:t>resourcekind</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Internal records filtered out:			admin/composite/system</a:t>
            </a:r>
          </a:p>
          <a:p>
            <a:pPr lvl="2">
              <a:lnSpc>
                <a:spcPct val="120000"/>
              </a:lnSpc>
              <a:spcBef>
                <a:spcPct val="0"/>
              </a:spcBef>
              <a:buClr>
                <a:srgbClr val="0070C0"/>
              </a:buClr>
            </a:pPr>
            <a:r>
              <a:rPr lang="en-US" sz="1400" dirty="0">
                <a:solidFill>
                  <a:srgbClr val="043764"/>
                </a:solidFill>
              </a:rPr>
              <a:t>Metrics records filtered out: 			</a:t>
            </a:r>
            <a:r>
              <a:rPr lang="en-US" sz="1400" dirty="0" err="1">
                <a:solidFill>
                  <a:srgbClr val="043764"/>
                </a:solidFill>
              </a:rPr>
              <a:t>metrics_app_id</a:t>
            </a:r>
            <a:r>
              <a:rPr lang="en-US" sz="1400" dirty="0">
                <a:solidFill>
                  <a:srgbClr val="043764"/>
                </a:solidFill>
              </a:rPr>
              <a:t>/composite/system</a:t>
            </a:r>
          </a:p>
          <a:p>
            <a:pPr lvl="2">
              <a:lnSpc>
                <a:spcPct val="120000"/>
              </a:lnSpc>
              <a:spcBef>
                <a:spcPct val="0"/>
              </a:spcBef>
              <a:buClr>
                <a:srgbClr val="0070C0"/>
              </a:buClr>
            </a:pPr>
            <a:r>
              <a:rPr lang="en-US" sz="1400" dirty="0">
                <a:solidFill>
                  <a:srgbClr val="043764"/>
                </a:solidFill>
              </a:rPr>
              <a:t>Deployment records filtered out:		</a:t>
            </a:r>
            <a:r>
              <a:rPr lang="en-US" sz="1400" dirty="0" err="1">
                <a:solidFill>
                  <a:srgbClr val="043764"/>
                </a:solidFill>
              </a:rPr>
              <a:t>dv_deploy_id</a:t>
            </a:r>
            <a:r>
              <a:rPr lang="en-US" sz="1400" dirty="0">
                <a:solidFill>
                  <a:srgbClr val="043764"/>
                </a:solidFill>
              </a:rPr>
              <a:t>/composite/system</a:t>
            </a:r>
          </a:p>
          <a:p>
            <a:pPr lvl="1">
              <a:lnSpc>
                <a:spcPct val="120000"/>
              </a:lnSpc>
              <a:spcBef>
                <a:spcPct val="0"/>
              </a:spcBef>
              <a:buClr>
                <a:srgbClr val="0070C0"/>
              </a:buClr>
            </a:pPr>
            <a:r>
              <a:rPr lang="en-US" sz="1400" dirty="0">
                <a:solidFill>
                  <a:srgbClr val="043764"/>
                </a:solidFill>
              </a:rPr>
              <a:t>Example filters:						</a:t>
            </a:r>
            <a:r>
              <a:rPr lang="en-US" sz="1400" b="1" dirty="0" err="1">
                <a:solidFill>
                  <a:srgbClr val="043764"/>
                </a:solidFill>
              </a:rPr>
              <a:t>resourcepath</a:t>
            </a:r>
            <a:r>
              <a:rPr lang="en-US" sz="1400" b="1" dirty="0">
                <a:solidFill>
                  <a:srgbClr val="043764"/>
                </a:solidFill>
              </a:rPr>
              <a:t>/</a:t>
            </a:r>
            <a:r>
              <a:rPr lang="en-US" sz="1400" b="1" dirty="0" err="1">
                <a:solidFill>
                  <a:srgbClr val="043764"/>
                </a:solidFill>
              </a:rPr>
              <a:t>resourcetype</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Resource Path/Type filtered out:		</a:t>
            </a:r>
            <a:r>
              <a:rPr lang="en-US" sz="1200" dirty="0">
                <a:solidFill>
                  <a:srgbClr val="043764"/>
                </a:solidFill>
              </a:rPr>
              <a:t>/lib/resource/</a:t>
            </a:r>
            <a:r>
              <a:rPr lang="en-US" sz="1200" dirty="0" err="1">
                <a:solidFill>
                  <a:srgbClr val="043764"/>
                </a:solidFill>
              </a:rPr>
              <a:t>GetColumnReferences</a:t>
            </a:r>
            <a:r>
              <a:rPr lang="en-US" sz="1200" dirty="0">
                <a:solidFill>
                  <a:srgbClr val="043764"/>
                </a:solidFill>
              </a:rPr>
              <a:t>/PROCEDURE</a:t>
            </a:r>
          </a:p>
          <a:p>
            <a:pPr lvl="1">
              <a:lnSpc>
                <a:spcPct val="120000"/>
              </a:lnSpc>
              <a:spcBef>
                <a:spcPct val="0"/>
              </a:spcBef>
              <a:buClr>
                <a:srgbClr val="0070C0"/>
              </a:buClr>
              <a:buFont typeface="Courier New" charset="0"/>
              <a:buChar char="o"/>
            </a:pPr>
            <a:r>
              <a:rPr lang="en-US" sz="1400" dirty="0">
                <a:solidFill>
                  <a:srgbClr val="043764"/>
                </a:solidFill>
              </a:rPr>
              <a:t>Rows are filtered out of metrics_requests based on no existence in metrics_resources_usage</a:t>
            </a:r>
          </a:p>
        </p:txBody>
      </p:sp>
    </p:spTree>
    <p:extLst>
      <p:ext uri="{BB962C8B-B14F-4D97-AF65-F5344CB8AC3E}">
        <p14:creationId xmlns:p14="http://schemas.microsoft.com/office/powerpoint/2010/main" val="594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Overview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
        <p:nvSpPr>
          <p:cNvPr id="49" name="TextBox 48"/>
          <p:cNvSpPr txBox="1"/>
          <p:nvPr/>
        </p:nvSpPr>
        <p:spPr>
          <a:xfrm>
            <a:off x="2018233" y="3791829"/>
            <a:ext cx="1187042" cy="200055"/>
          </a:xfrm>
          <a:prstGeom prst="rect">
            <a:avLst/>
          </a:prstGeom>
          <a:noFill/>
        </p:spPr>
        <p:txBody>
          <a:bodyPr wrap="square" rtlCol="0">
            <a:spAutoFit/>
          </a:bodyPr>
          <a:lstStyle/>
          <a:p>
            <a:r>
              <a:rPr lang="en-US" sz="700" dirty="0"/>
              <a:t>Partition 1 – 2021-01-01</a:t>
            </a:r>
          </a:p>
        </p:txBody>
      </p:sp>
      <p:sp>
        <p:nvSpPr>
          <p:cNvPr id="50" name="TextBox 49"/>
          <p:cNvSpPr txBox="1"/>
          <p:nvPr/>
        </p:nvSpPr>
        <p:spPr>
          <a:xfrm>
            <a:off x="2023845" y="4029063"/>
            <a:ext cx="1311887" cy="200055"/>
          </a:xfrm>
          <a:prstGeom prst="rect">
            <a:avLst/>
          </a:prstGeom>
          <a:noFill/>
        </p:spPr>
        <p:txBody>
          <a:bodyPr wrap="square" rtlCol="0">
            <a:spAutoFit/>
          </a:bodyPr>
          <a:lstStyle/>
          <a:p>
            <a:r>
              <a:rPr lang="en-US" sz="700" dirty="0"/>
              <a:t>Partition 2 – 2021-01-02 …</a:t>
            </a:r>
          </a:p>
        </p:txBody>
      </p:sp>
      <p:sp>
        <p:nvSpPr>
          <p:cNvPr id="51" name="TextBox 50"/>
          <p:cNvSpPr txBox="1"/>
          <p:nvPr/>
        </p:nvSpPr>
        <p:spPr>
          <a:xfrm>
            <a:off x="2021519" y="4251719"/>
            <a:ext cx="1260051" cy="200055"/>
          </a:xfrm>
          <a:prstGeom prst="rect">
            <a:avLst/>
          </a:prstGeom>
          <a:noFill/>
        </p:spPr>
        <p:txBody>
          <a:bodyPr wrap="square" rtlCol="0">
            <a:spAutoFit/>
          </a:bodyPr>
          <a:lstStyle/>
          <a:p>
            <a:r>
              <a:rPr lang="en-US" sz="700" dirty="0"/>
              <a:t>Partition 366 – 2021-12-31</a:t>
            </a:r>
          </a:p>
        </p:txBody>
      </p:sp>
      <p:sp>
        <p:nvSpPr>
          <p:cNvPr id="52" name="TextBox 51"/>
          <p:cNvSpPr txBox="1"/>
          <p:nvPr/>
        </p:nvSpPr>
        <p:spPr>
          <a:xfrm>
            <a:off x="6829389" y="3798013"/>
            <a:ext cx="1267479" cy="200055"/>
          </a:xfrm>
          <a:prstGeom prst="rect">
            <a:avLst/>
          </a:prstGeom>
          <a:noFill/>
        </p:spPr>
        <p:txBody>
          <a:bodyPr wrap="square" rtlCol="0">
            <a:spAutoFit/>
          </a:bodyPr>
          <a:lstStyle/>
          <a:p>
            <a:r>
              <a:rPr lang="en-US" sz="700" dirty="0"/>
              <a:t>Partition 1 – 2021-01-01</a:t>
            </a:r>
          </a:p>
        </p:txBody>
      </p:sp>
      <p:sp>
        <p:nvSpPr>
          <p:cNvPr id="53" name="TextBox 52"/>
          <p:cNvSpPr txBox="1"/>
          <p:nvPr/>
        </p:nvSpPr>
        <p:spPr>
          <a:xfrm>
            <a:off x="6829390" y="4014481"/>
            <a:ext cx="1267478" cy="200055"/>
          </a:xfrm>
          <a:prstGeom prst="rect">
            <a:avLst/>
          </a:prstGeom>
          <a:noFill/>
        </p:spPr>
        <p:txBody>
          <a:bodyPr wrap="square" rtlCol="0">
            <a:spAutoFit/>
          </a:bodyPr>
          <a:lstStyle/>
          <a:p>
            <a:r>
              <a:rPr lang="en-US" sz="700" dirty="0"/>
              <a:t>Partition 2 – 2021-01-02 …</a:t>
            </a:r>
          </a:p>
        </p:txBody>
      </p:sp>
      <p:sp>
        <p:nvSpPr>
          <p:cNvPr id="54" name="TextBox 53"/>
          <p:cNvSpPr txBox="1"/>
          <p:nvPr/>
        </p:nvSpPr>
        <p:spPr>
          <a:xfrm>
            <a:off x="6829389" y="4252352"/>
            <a:ext cx="1267479" cy="200055"/>
          </a:xfrm>
          <a:prstGeom prst="rect">
            <a:avLst/>
          </a:prstGeom>
          <a:noFill/>
        </p:spPr>
        <p:txBody>
          <a:bodyPr wrap="square" rtlCol="0">
            <a:spAutoFit/>
          </a:bodyPr>
          <a:lstStyle/>
          <a:p>
            <a:r>
              <a:rPr lang="en-US" sz="700" dirty="0"/>
              <a:t>Partition 366 – 2021-12-31</a:t>
            </a:r>
            <a:endParaRPr lang="en-US" sz="700" b="1" dirty="0"/>
          </a:p>
        </p:txBody>
      </p:sp>
      <p:sp>
        <p:nvSpPr>
          <p:cNvPr id="55" name="TextBox 54"/>
          <p:cNvSpPr txBox="1"/>
          <p:nvPr/>
        </p:nvSpPr>
        <p:spPr>
          <a:xfrm>
            <a:off x="516238" y="935712"/>
            <a:ext cx="2732582" cy="577081"/>
          </a:xfrm>
          <a:prstGeom prst="rect">
            <a:avLst/>
          </a:prstGeom>
          <a:noFill/>
          <a:ln>
            <a:solidFill>
              <a:schemeClr val="tx1"/>
            </a:solidFill>
          </a:ln>
        </p:spPr>
        <p:txBody>
          <a:bodyPr wrap="square" rtlCol="0">
            <a:spAutoFit/>
          </a:bodyPr>
          <a:lstStyle/>
          <a:p>
            <a:r>
              <a:rPr lang="en-US" sz="1050" b="1" dirty="0"/>
              <a:t>Single Node:</a:t>
            </a:r>
          </a:p>
          <a:p>
            <a:r>
              <a:rPr lang="en-US" sz="1050" b="1" dirty="0"/>
              <a:t>Lower level – 120 days retention</a:t>
            </a:r>
          </a:p>
          <a:p>
            <a:r>
              <a:rPr lang="en-US" sz="1050" b="1" dirty="0"/>
              <a:t>Production </a:t>
            </a:r>
            <a:r>
              <a:rPr lang="mr-IN" sz="1050" b="1" dirty="0"/>
              <a:t>–</a:t>
            </a:r>
            <a:r>
              <a:rPr lang="en-US" sz="1050" b="1" dirty="0"/>
              <a:t> 366 days retention</a:t>
            </a:r>
          </a:p>
        </p:txBody>
      </p:sp>
      <p:sp>
        <p:nvSpPr>
          <p:cNvPr id="56" name="TextBox 55"/>
          <p:cNvSpPr txBox="1"/>
          <p:nvPr/>
        </p:nvSpPr>
        <p:spPr>
          <a:xfrm>
            <a:off x="4248449" y="938750"/>
            <a:ext cx="3096864" cy="577081"/>
          </a:xfrm>
          <a:prstGeom prst="rect">
            <a:avLst/>
          </a:prstGeom>
          <a:noFill/>
          <a:ln>
            <a:solidFill>
              <a:schemeClr val="tx1"/>
            </a:solidFill>
          </a:ln>
        </p:spPr>
        <p:txBody>
          <a:bodyPr wrap="square" rtlCol="0">
            <a:spAutoFit/>
          </a:bodyPr>
          <a:lstStyle/>
          <a:p>
            <a:r>
              <a:rPr lang="en-US" sz="1050" b="1" dirty="0"/>
              <a:t>Cluster:</a:t>
            </a:r>
          </a:p>
          <a:p>
            <a:r>
              <a:rPr lang="en-US" sz="1050" b="1" dirty="0"/>
              <a:t>Lower level </a:t>
            </a:r>
            <a:r>
              <a:rPr lang="mr-IN" sz="1050" b="1" dirty="0"/>
              <a:t>–</a:t>
            </a:r>
            <a:r>
              <a:rPr lang="en-US" sz="1050" b="1" dirty="0"/>
              <a:t> 120 days retention</a:t>
            </a:r>
          </a:p>
          <a:p>
            <a:r>
              <a:rPr lang="en-US" sz="1050" b="1" dirty="0"/>
              <a:t>Production </a:t>
            </a:r>
            <a:r>
              <a:rPr lang="mr-IN" sz="1050" b="1" dirty="0"/>
              <a:t>–</a:t>
            </a:r>
            <a:r>
              <a:rPr lang="en-US" sz="1050" b="1" dirty="0"/>
              <a:t> 366 days retention</a:t>
            </a:r>
          </a:p>
        </p:txBody>
      </p:sp>
      <p:grpSp>
        <p:nvGrpSpPr>
          <p:cNvPr id="57" name="Group 56"/>
          <p:cNvGrpSpPr/>
          <p:nvPr/>
        </p:nvGrpSpPr>
        <p:grpSpPr>
          <a:xfrm>
            <a:off x="651674" y="3406823"/>
            <a:ext cx="1404591" cy="1152066"/>
            <a:chOff x="403656" y="4782390"/>
            <a:chExt cx="1635208" cy="1538674"/>
          </a:xfrm>
        </p:grpSpPr>
        <p:grpSp>
          <p:nvGrpSpPr>
            <p:cNvPr id="58" name="Group 57"/>
            <p:cNvGrpSpPr/>
            <p:nvPr/>
          </p:nvGrpSpPr>
          <p:grpSpPr>
            <a:xfrm>
              <a:off x="403656" y="4782390"/>
              <a:ext cx="1635208" cy="1538674"/>
              <a:chOff x="403656" y="3200722"/>
              <a:chExt cx="1635208" cy="1538674"/>
            </a:xfrm>
          </p:grpSpPr>
          <p:sp>
            <p:nvSpPr>
              <p:cNvPr id="60" name="Flowchart: Magnetic Disk 1"/>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61" name="Straight Connector 60"/>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7" name="Rectangle 66"/>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8" name="Rectangle 67"/>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9" name="Rectangle 68"/>
              <p:cNvSpPr/>
              <p:nvPr/>
            </p:nvSpPr>
            <p:spPr bwMode="auto">
              <a:xfrm>
                <a:off x="1112110"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0" name="Rectangle 69"/>
              <p:cNvSpPr/>
              <p:nvPr/>
            </p:nvSpPr>
            <p:spPr bwMode="auto">
              <a:xfrm>
                <a:off x="1103869"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1" name="Rectangle 70"/>
              <p:cNvSpPr/>
              <p:nvPr/>
            </p:nvSpPr>
            <p:spPr bwMode="auto">
              <a:xfrm>
                <a:off x="1112110"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2" name="Rectangle 71"/>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3" name="Rectangle 72"/>
              <p:cNvSpPr/>
              <p:nvPr/>
            </p:nvSpPr>
            <p:spPr bwMode="auto">
              <a:xfrm>
                <a:off x="1539446"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4" name="Rectangle 73"/>
              <p:cNvSpPr/>
              <p:nvPr/>
            </p:nvSpPr>
            <p:spPr bwMode="auto">
              <a:xfrm>
                <a:off x="1538418"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59" name="TextBox 58"/>
            <p:cNvSpPr txBox="1"/>
            <p:nvPr/>
          </p:nvSpPr>
          <p:spPr>
            <a:xfrm>
              <a:off x="457101" y="5038489"/>
              <a:ext cx="1485221" cy="261610"/>
            </a:xfrm>
            <a:prstGeom prst="rect">
              <a:avLst/>
            </a:prstGeom>
            <a:noFill/>
          </p:spPr>
          <p:txBody>
            <a:bodyPr wrap="square" rtlCol="0">
              <a:spAutoFit/>
            </a:bodyPr>
            <a:lstStyle/>
            <a:p>
              <a:pPr algn="ctr"/>
              <a:r>
                <a:rPr lang="en-US" sz="1050" dirty="0"/>
                <a:t>Oracle 12c</a:t>
              </a:r>
            </a:p>
          </p:txBody>
        </p:sp>
      </p:grpSp>
      <p:grpSp>
        <p:nvGrpSpPr>
          <p:cNvPr id="75" name="Group 74"/>
          <p:cNvGrpSpPr/>
          <p:nvPr/>
        </p:nvGrpSpPr>
        <p:grpSpPr>
          <a:xfrm>
            <a:off x="5364883" y="3431889"/>
            <a:ext cx="1425847" cy="1149112"/>
            <a:chOff x="4596716" y="4785344"/>
            <a:chExt cx="1635208" cy="1538674"/>
          </a:xfrm>
        </p:grpSpPr>
        <p:grpSp>
          <p:nvGrpSpPr>
            <p:cNvPr id="76" name="Group 75"/>
            <p:cNvGrpSpPr/>
            <p:nvPr/>
          </p:nvGrpSpPr>
          <p:grpSpPr>
            <a:xfrm>
              <a:off x="4596716" y="4785344"/>
              <a:ext cx="1635208" cy="1538674"/>
              <a:chOff x="403656" y="3200722"/>
              <a:chExt cx="1635208" cy="1538674"/>
            </a:xfrm>
          </p:grpSpPr>
          <p:sp>
            <p:nvSpPr>
              <p:cNvPr id="78"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79" name="Straight Connector 78"/>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4" name="Rectangle 83"/>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5" name="Rectangle 84"/>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6" name="Rectangle 85"/>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7" name="Rectangle 86"/>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8" name="Rectangle 87"/>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9" name="Rectangle 88"/>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0" name="Rectangle 89"/>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1" name="Rectangle 90"/>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77" name="TextBox 76"/>
            <p:cNvSpPr txBox="1"/>
            <p:nvPr/>
          </p:nvSpPr>
          <p:spPr>
            <a:xfrm>
              <a:off x="4649434" y="5014718"/>
              <a:ext cx="1485221" cy="261610"/>
            </a:xfrm>
            <a:prstGeom prst="rect">
              <a:avLst/>
            </a:prstGeom>
            <a:noFill/>
          </p:spPr>
          <p:txBody>
            <a:bodyPr wrap="square" rtlCol="0">
              <a:spAutoFit/>
            </a:bodyPr>
            <a:lstStyle/>
            <a:p>
              <a:pPr algn="ctr"/>
              <a:r>
                <a:rPr lang="en-US" sz="1050" dirty="0"/>
                <a:t>Oracle 12c</a:t>
              </a:r>
            </a:p>
          </p:txBody>
        </p:sp>
      </p:grpSp>
      <p:grpSp>
        <p:nvGrpSpPr>
          <p:cNvPr id="92" name="Group 91"/>
          <p:cNvGrpSpPr/>
          <p:nvPr/>
        </p:nvGrpSpPr>
        <p:grpSpPr>
          <a:xfrm>
            <a:off x="564436" y="1544114"/>
            <a:ext cx="1586876" cy="680536"/>
            <a:chOff x="381002" y="2449315"/>
            <a:chExt cx="2250988" cy="1631092"/>
          </a:xfrm>
          <a:solidFill>
            <a:srgbClr val="00B0F0"/>
          </a:solidFill>
        </p:grpSpPr>
        <p:sp>
          <p:nvSpPr>
            <p:cNvPr id="93" name="Rounded Rectangle 9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i="0" u="none" strike="noStrike" cap="none" normalizeH="0" baseline="0">
                <a:ln>
                  <a:noFill/>
                </a:ln>
                <a:solidFill>
                  <a:srgbClr val="000000"/>
                </a:solidFill>
                <a:effectLst/>
                <a:latin typeface="Arial" charset="0"/>
              </a:endParaRPr>
            </a:p>
          </p:txBody>
        </p:sp>
        <p:sp>
          <p:nvSpPr>
            <p:cNvPr id="94" name="TextBox 93"/>
            <p:cNvSpPr txBox="1"/>
            <p:nvPr/>
          </p:nvSpPr>
          <p:spPr>
            <a:xfrm>
              <a:off x="490579" y="2562095"/>
              <a:ext cx="1993128" cy="1383134"/>
            </a:xfrm>
            <a:prstGeom prst="rect">
              <a:avLst/>
            </a:prstGeom>
            <a:grpFill/>
          </p:spPr>
          <p:txBody>
            <a:bodyPr wrap="square" rtlCol="0">
              <a:spAutoFit/>
            </a:bodyPr>
            <a:lstStyle/>
            <a:p>
              <a:pPr algn="ctr"/>
              <a:r>
                <a:rPr lang="en-US" sz="1050" dirty="0"/>
                <a:t>Data Virtualization 8.x</a:t>
              </a:r>
            </a:p>
            <a:p>
              <a:pPr algn="ctr"/>
              <a:r>
                <a:rPr lang="en-US" sz="1050" dirty="0"/>
                <a:t>Single node</a:t>
              </a:r>
            </a:p>
          </p:txBody>
        </p:sp>
      </p:grpSp>
      <p:grpSp>
        <p:nvGrpSpPr>
          <p:cNvPr id="95" name="Group 94"/>
          <p:cNvGrpSpPr/>
          <p:nvPr/>
        </p:nvGrpSpPr>
        <p:grpSpPr>
          <a:xfrm>
            <a:off x="4321313" y="1543892"/>
            <a:ext cx="1464512" cy="680758"/>
            <a:chOff x="381002" y="2449315"/>
            <a:chExt cx="2250988" cy="1631092"/>
          </a:xfrm>
          <a:solidFill>
            <a:srgbClr val="00B0F0"/>
          </a:solidFill>
        </p:grpSpPr>
        <p:sp>
          <p:nvSpPr>
            <p:cNvPr id="96" name="Rounded Rectangle 95"/>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97" name="TextBox 96"/>
            <p:cNvSpPr txBox="1"/>
            <p:nvPr/>
          </p:nvSpPr>
          <p:spPr>
            <a:xfrm>
              <a:off x="490579" y="2562094"/>
              <a:ext cx="1993128" cy="1382683"/>
            </a:xfrm>
            <a:prstGeom prst="rect">
              <a:avLst/>
            </a:prstGeom>
            <a:grpFill/>
          </p:spPr>
          <p:txBody>
            <a:bodyPr wrap="square" rtlCol="0">
              <a:spAutoFit/>
            </a:bodyPr>
            <a:lstStyle/>
            <a:p>
              <a:pPr algn="ctr"/>
              <a:r>
                <a:rPr lang="en-US" sz="1050" dirty="0"/>
                <a:t>Data Virtualization 8.x</a:t>
              </a:r>
            </a:p>
            <a:p>
              <a:pPr algn="ctr"/>
              <a:r>
                <a:rPr lang="en-US" sz="1050" dirty="0"/>
                <a:t>Cluster node a</a:t>
              </a:r>
            </a:p>
          </p:txBody>
        </p:sp>
      </p:grpSp>
      <p:grpSp>
        <p:nvGrpSpPr>
          <p:cNvPr id="98" name="Group 97"/>
          <p:cNvGrpSpPr/>
          <p:nvPr/>
        </p:nvGrpSpPr>
        <p:grpSpPr>
          <a:xfrm>
            <a:off x="6588357" y="1555412"/>
            <a:ext cx="1446892" cy="648770"/>
            <a:chOff x="381002" y="2449315"/>
            <a:chExt cx="2250988" cy="1631092"/>
          </a:xfrm>
          <a:solidFill>
            <a:srgbClr val="00B0F0"/>
          </a:solidFill>
        </p:grpSpPr>
        <p:sp>
          <p:nvSpPr>
            <p:cNvPr id="99" name="Rounded Rectangle 98"/>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100" name="TextBox 99"/>
            <p:cNvSpPr txBox="1"/>
            <p:nvPr/>
          </p:nvSpPr>
          <p:spPr>
            <a:xfrm>
              <a:off x="490579" y="2562094"/>
              <a:ext cx="1993129" cy="1450857"/>
            </a:xfrm>
            <a:prstGeom prst="rect">
              <a:avLst/>
            </a:prstGeom>
            <a:grpFill/>
          </p:spPr>
          <p:txBody>
            <a:bodyPr wrap="square" rtlCol="0">
              <a:spAutoFit/>
            </a:bodyPr>
            <a:lstStyle/>
            <a:p>
              <a:pPr algn="ctr"/>
              <a:r>
                <a:rPr lang="en-US" sz="1050" dirty="0"/>
                <a:t>Data Virtualization 8.x</a:t>
              </a:r>
            </a:p>
            <a:p>
              <a:r>
                <a:rPr lang="en-US" sz="1050" dirty="0"/>
                <a:t>Cluster node b</a:t>
              </a:r>
            </a:p>
          </p:txBody>
        </p:sp>
      </p:grpSp>
      <p:cxnSp>
        <p:nvCxnSpPr>
          <p:cNvPr id="101" name="Straight Arrow Connector 100"/>
          <p:cNvCxnSpPr>
            <a:stCxn id="96" idx="2"/>
          </p:cNvCxnSpPr>
          <p:nvPr/>
        </p:nvCxnSpPr>
        <p:spPr>
          <a:xfrm>
            <a:off x="5053569" y="2224650"/>
            <a:ext cx="619640" cy="299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2"/>
          </p:cNvCxnSpPr>
          <p:nvPr/>
        </p:nvCxnSpPr>
        <p:spPr>
          <a:xfrm flipH="1">
            <a:off x="6566308" y="2204182"/>
            <a:ext cx="745495" cy="3018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375859" y="3094414"/>
            <a:ext cx="3904" cy="324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845076" y="2429268"/>
            <a:ext cx="1037453" cy="729154"/>
            <a:chOff x="858798" y="4415026"/>
            <a:chExt cx="1606378" cy="1554208"/>
          </a:xfrm>
        </p:grpSpPr>
        <p:grpSp>
          <p:nvGrpSpPr>
            <p:cNvPr id="112" name="Group 111"/>
            <p:cNvGrpSpPr/>
            <p:nvPr/>
          </p:nvGrpSpPr>
          <p:grpSpPr>
            <a:xfrm>
              <a:off x="858798" y="4445172"/>
              <a:ext cx="1606378" cy="1524062"/>
              <a:chOff x="403656" y="3474648"/>
              <a:chExt cx="1606378" cy="1524062"/>
            </a:xfrm>
          </p:grpSpPr>
          <p:sp>
            <p:nvSpPr>
              <p:cNvPr id="114" name="Flowchart: Magnetic Disk 7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5" name="Rectangle 114"/>
              <p:cNvSpPr/>
              <p:nvPr/>
            </p:nvSpPr>
            <p:spPr bwMode="auto">
              <a:xfrm>
                <a:off x="671386" y="4220732"/>
                <a:ext cx="197707"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6" name="Rectangle 115"/>
              <p:cNvSpPr/>
              <p:nvPr/>
            </p:nvSpPr>
            <p:spPr bwMode="auto">
              <a:xfrm>
                <a:off x="1033851" y="4220732"/>
                <a:ext cx="197707"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7" name="Rectangle 116"/>
              <p:cNvSpPr/>
              <p:nvPr/>
            </p:nvSpPr>
            <p:spPr bwMode="auto">
              <a:xfrm>
                <a:off x="1410731" y="4220732"/>
                <a:ext cx="197707"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13" name="TextBox 112"/>
            <p:cNvSpPr txBox="1"/>
            <p:nvPr/>
          </p:nvSpPr>
          <p:spPr>
            <a:xfrm>
              <a:off x="915920" y="4415026"/>
              <a:ext cx="1485220" cy="471789"/>
            </a:xfrm>
            <a:prstGeom prst="rect">
              <a:avLst/>
            </a:prstGeom>
            <a:noFill/>
          </p:spPr>
          <p:txBody>
            <a:bodyPr wrap="square" rtlCol="0">
              <a:spAutoFit/>
            </a:bodyPr>
            <a:lstStyle/>
            <a:p>
              <a:pPr algn="ctr"/>
              <a:r>
                <a:rPr lang="en-US" sz="1000" dirty="0"/>
                <a:t>Oracle 12c</a:t>
              </a:r>
            </a:p>
          </p:txBody>
        </p:sp>
      </p:grpSp>
      <p:cxnSp>
        <p:nvCxnSpPr>
          <p:cNvPr id="118" name="Straight Arrow Connector 117"/>
          <p:cNvCxnSpPr>
            <a:stCxn id="93" idx="2"/>
          </p:cNvCxnSpPr>
          <p:nvPr/>
        </p:nvCxnSpPr>
        <p:spPr>
          <a:xfrm>
            <a:off x="1357874" y="2224650"/>
            <a:ext cx="5306" cy="229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23" idx="3"/>
            <a:endCxn id="130" idx="0"/>
          </p:cNvCxnSpPr>
          <p:nvPr/>
        </p:nvCxnSpPr>
        <p:spPr>
          <a:xfrm>
            <a:off x="6124307" y="3119760"/>
            <a:ext cx="5306" cy="343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677757" y="2366190"/>
            <a:ext cx="893099" cy="753570"/>
            <a:chOff x="4129220" y="4445172"/>
            <a:chExt cx="1606378" cy="1524062"/>
          </a:xfrm>
        </p:grpSpPr>
        <p:grpSp>
          <p:nvGrpSpPr>
            <p:cNvPr id="121" name="Group 120"/>
            <p:cNvGrpSpPr/>
            <p:nvPr/>
          </p:nvGrpSpPr>
          <p:grpSpPr>
            <a:xfrm>
              <a:off x="4129220" y="4445172"/>
              <a:ext cx="1606378" cy="1524062"/>
              <a:chOff x="403656" y="3474648"/>
              <a:chExt cx="1606378" cy="1524062"/>
            </a:xfrm>
          </p:grpSpPr>
          <p:sp>
            <p:nvSpPr>
              <p:cNvPr id="123"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4" name="Rectangle 123"/>
              <p:cNvSpPr/>
              <p:nvPr/>
            </p:nvSpPr>
            <p:spPr bwMode="auto">
              <a:xfrm>
                <a:off x="671386" y="4220734"/>
                <a:ext cx="197708"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5" name="Rectangle 124"/>
              <p:cNvSpPr/>
              <p:nvPr/>
            </p:nvSpPr>
            <p:spPr bwMode="auto">
              <a:xfrm>
                <a:off x="1033851" y="4220734"/>
                <a:ext cx="197708"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6" name="Rectangle 125"/>
              <p:cNvSpPr/>
              <p:nvPr/>
            </p:nvSpPr>
            <p:spPr bwMode="auto">
              <a:xfrm>
                <a:off x="1410731" y="4220734"/>
                <a:ext cx="197708"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22" name="TextBox 121"/>
            <p:cNvSpPr txBox="1"/>
            <p:nvPr/>
          </p:nvSpPr>
          <p:spPr>
            <a:xfrm>
              <a:off x="4185709" y="4484441"/>
              <a:ext cx="1485221" cy="407739"/>
            </a:xfrm>
            <a:prstGeom prst="rect">
              <a:avLst/>
            </a:prstGeom>
            <a:noFill/>
          </p:spPr>
          <p:txBody>
            <a:bodyPr wrap="square" rtlCol="0">
              <a:spAutoFit/>
            </a:bodyPr>
            <a:lstStyle/>
            <a:p>
              <a:pPr algn="ctr"/>
              <a:r>
                <a:rPr lang="en-US" sz="1000" dirty="0"/>
                <a:t>Oracle 12c</a:t>
              </a:r>
            </a:p>
          </p:txBody>
        </p:sp>
      </p:grpSp>
      <p:sp>
        <p:nvSpPr>
          <p:cNvPr id="127" name="TextBox 126"/>
          <p:cNvSpPr txBox="1"/>
          <p:nvPr/>
        </p:nvSpPr>
        <p:spPr>
          <a:xfrm>
            <a:off x="3316158" y="3418647"/>
            <a:ext cx="1775247" cy="338554"/>
          </a:xfrm>
          <a:prstGeom prst="rect">
            <a:avLst/>
          </a:prstGeom>
          <a:noFill/>
          <a:ln>
            <a:solidFill>
              <a:schemeClr val="tx1"/>
            </a:solidFill>
          </a:ln>
        </p:spPr>
        <p:txBody>
          <a:bodyPr wrap="square" rtlCol="0">
            <a:spAutoFit/>
          </a:bodyPr>
          <a:lstStyle/>
          <a:p>
            <a:r>
              <a:rPr lang="en-US" sz="800" b="1" dirty="0"/>
              <a:t>Data Mart combines node a and node b data for reporting</a:t>
            </a:r>
          </a:p>
        </p:txBody>
      </p:sp>
      <p:sp>
        <p:nvSpPr>
          <p:cNvPr id="129" name="TextBox 128"/>
          <p:cNvSpPr txBox="1"/>
          <p:nvPr/>
        </p:nvSpPr>
        <p:spPr>
          <a:xfrm>
            <a:off x="636324" y="3427624"/>
            <a:ext cx="1416406" cy="253916"/>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0" name="TextBox 129"/>
          <p:cNvSpPr txBox="1"/>
          <p:nvPr/>
        </p:nvSpPr>
        <p:spPr>
          <a:xfrm>
            <a:off x="5285250" y="3463071"/>
            <a:ext cx="1688725" cy="261610"/>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1" name="TextBox 130"/>
          <p:cNvSpPr txBox="1"/>
          <p:nvPr/>
        </p:nvSpPr>
        <p:spPr>
          <a:xfrm>
            <a:off x="1923843" y="3038580"/>
            <a:ext cx="1281431" cy="217116"/>
          </a:xfrm>
          <a:prstGeom prst="rect">
            <a:avLst/>
          </a:prstGeom>
          <a:noFill/>
          <a:ln>
            <a:solidFill>
              <a:schemeClr val="tx1"/>
            </a:solidFill>
          </a:ln>
        </p:spPr>
        <p:txBody>
          <a:bodyPr wrap="square" rtlCol="0">
            <a:spAutoFit/>
          </a:bodyPr>
          <a:lstStyle/>
          <a:p>
            <a:r>
              <a:rPr lang="en-US" sz="800" dirty="0"/>
              <a:t>Purge window 2 hours</a:t>
            </a:r>
          </a:p>
        </p:txBody>
      </p:sp>
      <p:sp>
        <p:nvSpPr>
          <p:cNvPr id="132" name="TextBox 131"/>
          <p:cNvSpPr txBox="1"/>
          <p:nvPr/>
        </p:nvSpPr>
        <p:spPr>
          <a:xfrm>
            <a:off x="1242605" y="2273789"/>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3" name="TextBox 132"/>
          <p:cNvSpPr txBox="1"/>
          <p:nvPr/>
        </p:nvSpPr>
        <p:spPr>
          <a:xfrm>
            <a:off x="5497822" y="2167824"/>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4" name="TextBox 133"/>
          <p:cNvSpPr txBox="1"/>
          <p:nvPr/>
        </p:nvSpPr>
        <p:spPr>
          <a:xfrm>
            <a:off x="879824" y="2860109"/>
            <a:ext cx="961405" cy="215444"/>
          </a:xfrm>
          <a:prstGeom prst="rect">
            <a:avLst/>
          </a:prstGeom>
          <a:noFill/>
          <a:ln>
            <a:noFill/>
          </a:ln>
        </p:spPr>
        <p:txBody>
          <a:bodyPr wrap="square" rtlCol="0">
            <a:spAutoFit/>
          </a:bodyPr>
          <a:lstStyle/>
          <a:p>
            <a:r>
              <a:rPr lang="en-US" sz="800" dirty="0"/>
              <a:t>collection tables</a:t>
            </a:r>
          </a:p>
        </p:txBody>
      </p:sp>
      <p:sp>
        <p:nvSpPr>
          <p:cNvPr id="135" name="TextBox 134"/>
          <p:cNvSpPr txBox="1"/>
          <p:nvPr/>
        </p:nvSpPr>
        <p:spPr>
          <a:xfrm>
            <a:off x="5666242" y="2811439"/>
            <a:ext cx="992244" cy="215444"/>
          </a:xfrm>
          <a:prstGeom prst="rect">
            <a:avLst/>
          </a:prstGeom>
          <a:noFill/>
          <a:ln>
            <a:noFill/>
          </a:ln>
        </p:spPr>
        <p:txBody>
          <a:bodyPr wrap="square" rtlCol="0">
            <a:spAutoFit/>
          </a:bodyPr>
          <a:lstStyle/>
          <a:p>
            <a:r>
              <a:rPr lang="en-US" sz="800" dirty="0"/>
              <a:t>collection tables</a:t>
            </a:r>
          </a:p>
        </p:txBody>
      </p:sp>
      <p:sp>
        <p:nvSpPr>
          <p:cNvPr id="136" name="TextBox 135"/>
          <p:cNvSpPr txBox="1"/>
          <p:nvPr/>
        </p:nvSpPr>
        <p:spPr>
          <a:xfrm>
            <a:off x="6615564" y="2983259"/>
            <a:ext cx="1324371" cy="215444"/>
          </a:xfrm>
          <a:prstGeom prst="rect">
            <a:avLst/>
          </a:prstGeom>
          <a:noFill/>
          <a:ln>
            <a:solidFill>
              <a:schemeClr val="tx1"/>
            </a:solidFill>
          </a:ln>
        </p:spPr>
        <p:txBody>
          <a:bodyPr wrap="square" rtlCol="0">
            <a:spAutoFit/>
          </a:bodyPr>
          <a:lstStyle/>
          <a:p>
            <a:r>
              <a:rPr lang="en-US" sz="800" dirty="0"/>
              <a:t>Purge window 2 hours</a:t>
            </a:r>
          </a:p>
        </p:txBody>
      </p:sp>
      <p:sp>
        <p:nvSpPr>
          <p:cNvPr id="137" name="TextBox 136"/>
          <p:cNvSpPr txBox="1"/>
          <p:nvPr/>
        </p:nvSpPr>
        <p:spPr>
          <a:xfrm>
            <a:off x="1923843" y="3270197"/>
            <a:ext cx="1281432"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8" name="TextBox 137"/>
          <p:cNvSpPr txBox="1"/>
          <p:nvPr/>
        </p:nvSpPr>
        <p:spPr>
          <a:xfrm>
            <a:off x="6615564" y="3222715"/>
            <a:ext cx="1324371"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9" name="TextBox 138"/>
          <p:cNvSpPr txBox="1"/>
          <p:nvPr/>
        </p:nvSpPr>
        <p:spPr>
          <a:xfrm>
            <a:off x="3281571" y="2476741"/>
            <a:ext cx="1780839" cy="677108"/>
          </a:xfrm>
          <a:prstGeom prst="rect">
            <a:avLst/>
          </a:prstGeom>
          <a:noFill/>
          <a:ln>
            <a:solidFill>
              <a:schemeClr val="tx1"/>
            </a:solidFill>
          </a:ln>
        </p:spPr>
        <p:txBody>
          <a:bodyPr wrap="square" rtlCol="0">
            <a:spAutoFit/>
          </a:bodyPr>
          <a:lstStyle/>
          <a:p>
            <a:r>
              <a:rPr lang="en-US" sz="1100" u="sng" dirty="0"/>
              <a:t>Metrics collection data</a:t>
            </a:r>
          </a:p>
          <a:p>
            <a:r>
              <a:rPr lang="en-US" sz="900" dirty="0"/>
              <a:t>metrics_requests</a:t>
            </a:r>
          </a:p>
          <a:p>
            <a:r>
              <a:rPr lang="en-US" sz="900" dirty="0"/>
              <a:t>metrics_resources_usage</a:t>
            </a:r>
          </a:p>
          <a:p>
            <a:r>
              <a:rPr lang="en-US" sz="900" dirty="0"/>
              <a:t>metrics_sessions</a:t>
            </a:r>
          </a:p>
        </p:txBody>
      </p:sp>
      <p:cxnSp>
        <p:nvCxnSpPr>
          <p:cNvPr id="140" name="Straight Arrow Connector 139"/>
          <p:cNvCxnSpPr>
            <a:stCxn id="139" idx="3"/>
          </p:cNvCxnSpPr>
          <p:nvPr/>
        </p:nvCxnSpPr>
        <p:spPr>
          <a:xfrm>
            <a:off x="5062410" y="2815295"/>
            <a:ext cx="734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9" idx="1"/>
          </p:cNvCxnSpPr>
          <p:nvPr/>
        </p:nvCxnSpPr>
        <p:spPr>
          <a:xfrm flipH="1">
            <a:off x="1710424" y="2815295"/>
            <a:ext cx="1571147" cy="2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316731" y="3784409"/>
            <a:ext cx="1778966" cy="623248"/>
          </a:xfrm>
          <a:prstGeom prst="rect">
            <a:avLst/>
          </a:prstGeom>
          <a:noFill/>
          <a:ln>
            <a:solidFill>
              <a:schemeClr val="tx1"/>
            </a:solidFill>
          </a:ln>
        </p:spPr>
        <p:txBody>
          <a:bodyPr wrap="square" rtlCol="0">
            <a:spAutoFit/>
          </a:bodyPr>
          <a:lstStyle/>
          <a:p>
            <a:r>
              <a:rPr lang="en-US" sz="1050" b="1" u="sng" dirty="0"/>
              <a:t>Metrics Data Mart</a:t>
            </a:r>
          </a:p>
          <a:p>
            <a:r>
              <a:rPr lang="en-US" sz="800" dirty="0"/>
              <a:t>metrics_requests_hist</a:t>
            </a:r>
          </a:p>
          <a:p>
            <a:r>
              <a:rPr lang="en-US" sz="800" dirty="0"/>
              <a:t>metrics_resources_usage_hist</a:t>
            </a:r>
          </a:p>
          <a:p>
            <a:r>
              <a:rPr lang="en-US" sz="800" dirty="0"/>
              <a:t>metrics_sessions_hist</a:t>
            </a:r>
          </a:p>
        </p:txBody>
      </p:sp>
      <p:sp>
        <p:nvSpPr>
          <p:cNvPr id="143" name="Left Brace 142"/>
          <p:cNvSpPr/>
          <p:nvPr/>
        </p:nvSpPr>
        <p:spPr>
          <a:xfrm>
            <a:off x="5157327" y="3601505"/>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44" name="Right Brace 143"/>
          <p:cNvSpPr/>
          <p:nvPr/>
        </p:nvSpPr>
        <p:spPr>
          <a:xfrm>
            <a:off x="3076762" y="3742712"/>
            <a:ext cx="198832" cy="7874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04" name="TextBox 103">
            <a:extLst>
              <a:ext uri="{FF2B5EF4-FFF2-40B4-BE49-F238E27FC236}">
                <a16:creationId xmlns:a16="http://schemas.microsoft.com/office/drawing/2014/main" id="{91B47B70-54ED-492B-97D7-F0E801292E90}"/>
              </a:ext>
            </a:extLst>
          </p:cNvPr>
          <p:cNvSpPr txBox="1"/>
          <p:nvPr/>
        </p:nvSpPr>
        <p:spPr>
          <a:xfrm>
            <a:off x="2004270" y="3584080"/>
            <a:ext cx="1311888" cy="207749"/>
          </a:xfrm>
          <a:prstGeom prst="rect">
            <a:avLst/>
          </a:prstGeom>
          <a:noFill/>
        </p:spPr>
        <p:txBody>
          <a:bodyPr wrap="square" rtlCol="0">
            <a:spAutoFit/>
          </a:bodyPr>
          <a:lstStyle/>
          <a:p>
            <a:r>
              <a:rPr lang="en-US" sz="750" u="sng" dirty="0"/>
              <a:t>Daily Partitioning Scheme</a:t>
            </a:r>
          </a:p>
        </p:txBody>
      </p:sp>
      <p:sp>
        <p:nvSpPr>
          <p:cNvPr id="105" name="TextBox 104">
            <a:extLst>
              <a:ext uri="{FF2B5EF4-FFF2-40B4-BE49-F238E27FC236}">
                <a16:creationId xmlns:a16="http://schemas.microsoft.com/office/drawing/2014/main" id="{12EAEBDD-645B-4B53-9934-A96BAE68F94A}"/>
              </a:ext>
            </a:extLst>
          </p:cNvPr>
          <p:cNvSpPr txBox="1"/>
          <p:nvPr/>
        </p:nvSpPr>
        <p:spPr>
          <a:xfrm>
            <a:off x="6811599" y="3582057"/>
            <a:ext cx="1311888" cy="207749"/>
          </a:xfrm>
          <a:prstGeom prst="rect">
            <a:avLst/>
          </a:prstGeom>
          <a:noFill/>
        </p:spPr>
        <p:txBody>
          <a:bodyPr wrap="square" rtlCol="0">
            <a:spAutoFit/>
          </a:bodyPr>
          <a:lstStyle/>
          <a:p>
            <a:r>
              <a:rPr lang="en-US" sz="750" u="sng" dirty="0"/>
              <a:t>Daily Partitioning Scheme</a:t>
            </a:r>
          </a:p>
        </p:txBody>
      </p:sp>
    </p:spTree>
    <p:extLst>
      <p:ext uri="{BB962C8B-B14F-4D97-AF65-F5344CB8AC3E}">
        <p14:creationId xmlns:p14="http://schemas.microsoft.com/office/powerpoint/2010/main" val="25765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Issues and Solutions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Issue</a:t>
            </a:r>
            <a:r>
              <a:rPr lang="en-US" sz="2000" dirty="0">
                <a:solidFill>
                  <a:srgbClr val="061C23"/>
                </a:solidFill>
              </a:rPr>
              <a:t>: Reporting on metrics is very slow with no indexes.</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reporting tables in the same database which contain indexes.</a:t>
            </a:r>
          </a:p>
          <a:p>
            <a:pPr marL="742950" lvl="1" indent="-285750">
              <a:buClr>
                <a:srgbClr val="0070C0"/>
              </a:buClr>
              <a:buFont typeface="Courier New" charset="0"/>
              <a:buChar char="o"/>
            </a:pPr>
            <a:r>
              <a:rPr lang="en-US" sz="1800" dirty="0">
                <a:solidFill>
                  <a:srgbClr val="061C23"/>
                </a:solidFill>
              </a:rPr>
              <a:t>Use a trigger to capture new data inserted into main “data warehouse” metrics tables.</a:t>
            </a:r>
          </a:p>
          <a:p>
            <a:pPr marL="742950" lvl="1" indent="-285750">
              <a:buClr>
                <a:srgbClr val="0070C0"/>
              </a:buClr>
              <a:buFont typeface="Courier New" charset="0"/>
              <a:buChar char="o"/>
            </a:pPr>
            <a:r>
              <a:rPr lang="en-US" sz="1800" dirty="0">
                <a:solidFill>
                  <a:srgbClr val="061C23"/>
                </a:solidFill>
              </a:rPr>
              <a:t>Combine node 1 and node 2 data for reporting.</a:t>
            </a:r>
          </a:p>
          <a:p>
            <a:pPr>
              <a:buClr>
                <a:srgbClr val="0070C0"/>
              </a:buClr>
            </a:pPr>
            <a:r>
              <a:rPr lang="en-US" sz="2000" u="sng" dirty="0">
                <a:solidFill>
                  <a:srgbClr val="061C23"/>
                </a:solidFill>
              </a:rPr>
              <a:t>Issue</a:t>
            </a:r>
            <a:r>
              <a:rPr lang="en-US" sz="2000" dirty="0">
                <a:solidFill>
                  <a:srgbClr val="061C23"/>
                </a:solidFill>
              </a:rPr>
              <a:t>: Ability to quickly prune 1 day of data at a time.</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partitions based on daily that can be easily created and dropped.  A dropped partition represents a purge of 1 day of data.</a:t>
            </a:r>
          </a:p>
          <a:p>
            <a:pPr marL="742950" lvl="1" indent="-285750">
              <a:buClr>
                <a:srgbClr val="0070C0"/>
              </a:buClr>
              <a:buFont typeface="Courier New" charset="0"/>
              <a:buChar char="o"/>
            </a:pPr>
            <a:r>
              <a:rPr lang="en-US" sz="1800" dirty="0">
                <a:solidFill>
                  <a:srgbClr val="061C23"/>
                </a:solidFill>
              </a:rPr>
              <a:t>Standard data mart practice to partition large sets of data based on a timestamp like “</a:t>
            </a:r>
            <a:r>
              <a:rPr lang="en-US" sz="1800" dirty="0" err="1">
                <a:solidFill>
                  <a:srgbClr val="061C23"/>
                </a:solidFill>
              </a:rPr>
              <a:t>starttime</a:t>
            </a:r>
            <a:r>
              <a:rPr lang="en-US" sz="1800" dirty="0">
                <a:solidFill>
                  <a:srgbClr val="061C23"/>
                </a:solidFill>
              </a:rPr>
              <a:t>”.</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20839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Partition Strategy</a:t>
            </a:r>
            <a:r>
              <a:rPr lang="en-US" sz="2000" dirty="0">
                <a:solidFill>
                  <a:srgbClr val="061C23"/>
                </a:solidFill>
              </a:rPr>
              <a:t>.</a:t>
            </a:r>
          </a:p>
          <a:p>
            <a:pPr marL="742950" lvl="1" indent="-285750">
              <a:buClr>
                <a:srgbClr val="0070C0"/>
              </a:buClr>
              <a:buFont typeface="Courier New" charset="0"/>
              <a:buChar char="o"/>
            </a:pPr>
            <a:r>
              <a:rPr lang="en-US" sz="1800" u="sng" dirty="0">
                <a:solidFill>
                  <a:srgbClr val="061C23"/>
                </a:solidFill>
              </a:rPr>
              <a:t>General Rules</a:t>
            </a:r>
          </a:p>
          <a:p>
            <a:pPr marL="1200150" lvl="2" indent="-285750">
              <a:buClr>
                <a:srgbClr val="0070C0"/>
              </a:buClr>
              <a:buFont typeface="Wingdings" charset="2"/>
              <a:buChar char="§"/>
            </a:pPr>
            <a:r>
              <a:rPr lang="en-US" sz="1600" dirty="0">
                <a:solidFill>
                  <a:srgbClr val="061C23"/>
                </a:solidFill>
              </a:rPr>
              <a:t>A daily partition scheme is used within a rolling window defined by retention periods in </a:t>
            </a:r>
            <a:r>
              <a:rPr lang="en-US" sz="1600" dirty="0" err="1">
                <a:solidFill>
                  <a:srgbClr val="061C23"/>
                </a:solidFill>
              </a:rPr>
              <a:t>commonValues</a:t>
            </a:r>
            <a:r>
              <a:rPr lang="en-US" sz="1600" dirty="0">
                <a:solidFill>
                  <a:srgbClr val="061C23"/>
                </a:solidFill>
              </a:rPr>
              <a:t>.   </a:t>
            </a:r>
          </a:p>
          <a:p>
            <a:pPr marL="1608344" lvl="3" indent="-285750">
              <a:buClr>
                <a:srgbClr val="0070C0"/>
              </a:buClr>
              <a:buFont typeface="Wingdings" charset="2"/>
              <a:buChar char="§"/>
            </a:pPr>
            <a:r>
              <a:rPr lang="en-US" sz="1400" dirty="0">
                <a:solidFill>
                  <a:srgbClr val="061C23"/>
                </a:solidFill>
              </a:rPr>
              <a:t>For Oracle, partitions are dropped and added for the window of time.</a:t>
            </a:r>
          </a:p>
          <a:p>
            <a:pPr marL="1608344" lvl="3" indent="-285750">
              <a:buClr>
                <a:srgbClr val="0070C0"/>
              </a:buClr>
              <a:buFont typeface="Wingdings" charset="2"/>
              <a:buChar char="§"/>
            </a:pPr>
            <a:r>
              <a:rPr lang="en-US" sz="1400" dirty="0">
                <a:solidFill>
                  <a:srgbClr val="061C23"/>
                </a:solidFill>
              </a:rPr>
              <a:t>For SQL Server, all 366 partitions are created at once and the rolling window truncates the partition before each day and after the last partition in the rolling window.</a:t>
            </a:r>
          </a:p>
          <a:p>
            <a:pPr marL="742950" lvl="1" indent="-285750">
              <a:buClr>
                <a:srgbClr val="0070C0"/>
              </a:buClr>
              <a:buFont typeface="Courier New" charset="0"/>
              <a:buChar char="o"/>
            </a:pPr>
            <a:r>
              <a:rPr lang="en-US" sz="1800" u="sng" dirty="0">
                <a:solidFill>
                  <a:srgbClr val="061C23"/>
                </a:solidFill>
              </a:rPr>
              <a:t>Lower Level Environments (LLE)</a:t>
            </a:r>
          </a:p>
          <a:p>
            <a:pPr marL="1200150" lvl="2" indent="-285750">
              <a:buClr>
                <a:srgbClr val="0070C0"/>
              </a:buClr>
              <a:buFont typeface="Wingdings" charset="2"/>
              <a:buChar char="§"/>
            </a:pPr>
            <a:r>
              <a:rPr lang="en-US" sz="1600" dirty="0">
                <a:solidFill>
                  <a:srgbClr val="061C23"/>
                </a:solidFill>
              </a:rPr>
              <a:t>For example, a retention period of 120 days is accomplished by retaining a rolling window of 120 partitions capturing 1 day of data each.</a:t>
            </a:r>
          </a:p>
          <a:p>
            <a:pPr marL="742950" lvl="1" indent="-285750">
              <a:buClr>
                <a:srgbClr val="0070C0"/>
              </a:buClr>
              <a:buFont typeface="Courier New" charset="0"/>
              <a:buChar char="o"/>
            </a:pPr>
            <a:r>
              <a:rPr lang="en-US" sz="1800" u="sng" dirty="0">
                <a:solidFill>
                  <a:srgbClr val="061C23"/>
                </a:solidFill>
              </a:rPr>
              <a:t>Production Environments (PROD)</a:t>
            </a:r>
          </a:p>
          <a:p>
            <a:pPr marL="1200150" lvl="2" indent="-285750">
              <a:buClr>
                <a:srgbClr val="0070C0"/>
              </a:buClr>
              <a:buFont typeface="Wingdings" charset="2"/>
              <a:buChar char="§"/>
            </a:pPr>
            <a:r>
              <a:rPr lang="en-US" sz="1600" dirty="0">
                <a:solidFill>
                  <a:srgbClr val="061C23"/>
                </a:solidFill>
              </a:rPr>
              <a:t>For example, a retention period of 366 days is accomplished by retaining a rolling window of 366 partitions capturing 1 day of data each.   366 accounts for leap year.</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191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Metrics Collection Benefits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Metrics Collection Benefit</a:t>
            </a:r>
            <a:endParaRPr lang="en-US" sz="2000" dirty="0">
              <a:solidFill>
                <a:srgbClr val="061C23"/>
              </a:solidFill>
            </a:endParaRPr>
          </a:p>
          <a:p>
            <a:pPr marL="914400" lvl="1" indent="-457200">
              <a:buClr>
                <a:srgbClr val="0070C0"/>
              </a:buClr>
              <a:buFont typeface="Courier New" charset="0"/>
              <a:buChar char="o"/>
            </a:pPr>
            <a:r>
              <a:rPr lang="en-US" sz="1800" dirty="0">
                <a:solidFill>
                  <a:srgbClr val="061C23"/>
                </a:solidFill>
              </a:rPr>
              <a:t>With a separate metrics data mart in place capturing data on a regular interval from the collection tables, will make it possible to set the purge window on the data collection tables to a smaller window such as 2 hours.</a:t>
            </a:r>
          </a:p>
          <a:p>
            <a:pPr marL="914400" lvl="1" indent="-457200">
              <a:buClr>
                <a:srgbClr val="0070C0"/>
              </a:buClr>
              <a:buFont typeface="Courier New" charset="0"/>
              <a:buChar char="o"/>
            </a:pPr>
            <a:r>
              <a:rPr lang="en-US" sz="1800" dirty="0">
                <a:solidFill>
                  <a:srgbClr val="061C23"/>
                </a:solidFill>
              </a:rPr>
              <a:t>Keeps the amount of data small so that inserts happen quicker.</a:t>
            </a:r>
          </a:p>
          <a:p>
            <a:pPr marL="914400" lvl="1" indent="-457200">
              <a:buClr>
                <a:srgbClr val="0070C0"/>
              </a:buClr>
              <a:buFont typeface="Courier New" charset="0"/>
              <a:buChar char="o"/>
            </a:pPr>
            <a:r>
              <a:rPr lang="en-US" sz="1800" dirty="0">
                <a:solidFill>
                  <a:srgbClr val="061C23"/>
                </a:solidFill>
              </a:rPr>
              <a:t>Triggers to feed data mart will run faster with less data in the collection tables so they can run more often without a high penalty.</a:t>
            </a:r>
          </a:p>
          <a:p>
            <a:pPr marL="914400" lvl="1" indent="-457200">
              <a:buClr>
                <a:srgbClr val="0070C0"/>
              </a:buClr>
              <a:buFont typeface="Courier New" charset="0"/>
              <a:buChar char="o"/>
            </a:pPr>
            <a:r>
              <a:rPr lang="en-US" sz="1800" dirty="0">
                <a:solidFill>
                  <a:srgbClr val="061C23"/>
                </a:solidFill>
              </a:rPr>
              <a:t>The daily truncate/delete will run faster reducing any contention.</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0651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B4DD35-18FC-481C-9011-62576A979AEC}"/>
              </a:ext>
            </a:extLst>
          </p:cNvPr>
          <p:cNvPicPr>
            <a:picLocks noChangeAspect="1"/>
          </p:cNvPicPr>
          <p:nvPr/>
        </p:nvPicPr>
        <p:blipFill>
          <a:blip r:embed="rId3"/>
          <a:stretch>
            <a:fillRect/>
          </a:stretch>
        </p:blipFill>
        <p:spPr>
          <a:xfrm>
            <a:off x="47991" y="756131"/>
            <a:ext cx="3261318" cy="2514998"/>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a:t>
            </a:r>
            <a:endParaRPr lang="en-US" sz="1275" dirty="0">
              <a:solidFill>
                <a:schemeClr val="bg1"/>
              </a:solidFill>
            </a:endParaRPr>
          </a:p>
        </p:txBody>
      </p:sp>
      <p:sp>
        <p:nvSpPr>
          <p:cNvPr id="104" name="TextBox 103"/>
          <p:cNvSpPr txBox="1"/>
          <p:nvPr/>
        </p:nvSpPr>
        <p:spPr>
          <a:xfrm>
            <a:off x="3331534" y="756131"/>
            <a:ext cx="5735639" cy="3924151"/>
          </a:xfrm>
          <a:prstGeom prst="rect">
            <a:avLst/>
          </a:prstGeom>
          <a:noFill/>
          <a:ln>
            <a:solidFill>
              <a:schemeClr val="tx1"/>
            </a:solidFill>
          </a:ln>
        </p:spPr>
        <p:txBody>
          <a:bodyPr wrap="square" rtlCol="0">
            <a:spAutoFit/>
          </a:bodyPr>
          <a:lstStyle/>
          <a:p>
            <a:r>
              <a:rPr lang="en-US" sz="900" b="1" u="sng" dirty="0">
                <a:latin typeface="Times New Roman" panose="02020603050405020304" pitchFamily="18" charset="0"/>
                <a:cs typeface="Times New Roman" panose="02020603050405020304" pitchFamily="18" charset="0"/>
              </a:rPr>
              <a:t>DV Trigger / DB SQL script</a:t>
            </a:r>
            <a:r>
              <a:rPr lang="en-US" sz="900" dirty="0">
                <a:latin typeface="Times New Roman" panose="02020603050405020304" pitchFamily="18" charset="0"/>
                <a:cs typeface="Times New Roman" panose="02020603050405020304" pitchFamily="18" charset="0"/>
              </a:rPr>
              <a:t>  -  P_METRICS_ALL_TABLES(‘N’,’DEV1’,’hostname’, 9400)</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logintime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sessionid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PROCESS: </a:t>
            </a:r>
            <a:r>
              <a:rPr lang="en-US" sz="900" b="1" dirty="0" err="1">
                <a:latin typeface="Times New Roman" panose="02020603050405020304" pitchFamily="18" charset="0"/>
                <a:cs typeface="Times New Roman" panose="02020603050405020304" pitchFamily="18" charset="0"/>
              </a:rPr>
              <a:t>metrics_sessions</a:t>
            </a:r>
            <a:r>
              <a:rPr lang="en-US" sz="900" b="1" dirty="0">
                <a:latin typeface="Times New Roman" panose="02020603050405020304" pitchFamily="18" charset="0"/>
                <a:cs typeface="Times New Roman" panose="02020603050405020304" pitchFamily="18" charset="0"/>
              </a:rPr>
              <a:t> collection tabl</a:t>
            </a:r>
            <a:r>
              <a:rPr lang="en-US" sz="900" dirty="0">
                <a:latin typeface="Times New Roman" panose="02020603050405020304" pitchFamily="18" charset="0"/>
                <a:cs typeface="Times New Roman" panose="02020603050405020304" pitchFamily="18" charset="0"/>
              </a:rPr>
              <a:t>e</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metrics_resources_usage</a:t>
            </a:r>
            <a:r>
              <a:rPr lang="en-US" sz="900" b="1" dirty="0"/>
              <a:t> collection</a:t>
            </a:r>
            <a:endParaRPr lang="en-US" sz="900" dirty="0"/>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user-defined job filters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where (user, domain, </a:t>
            </a:r>
            <a:r>
              <a:rPr lang="en-US" sz="900" dirty="0" err="1">
                <a:latin typeface="Times New Roman" panose="02020603050405020304" pitchFamily="18" charset="0"/>
                <a:cs typeface="Times New Roman" panose="02020603050405020304" pitchFamily="18" charset="0"/>
              </a:rPr>
              <a:t>resourcekind</a:t>
            </a:r>
            <a:r>
              <a:rPr lang="en-US" sz="900" dirty="0">
                <a:latin typeface="Times New Roman" panose="02020603050405020304" pitchFamily="18" charset="0"/>
                <a:cs typeface="Times New Roman" panose="02020603050405020304" pitchFamily="18" charset="0"/>
              </a:rPr>
              <a:t>) not in METRICS_JOB_FILTERS</a:t>
            </a: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metrics_requests</a:t>
            </a:r>
            <a:r>
              <a:rPr lang="en-US" sz="900" b="1" dirty="0"/>
              <a:t> collection</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non-correlated rows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where exist in </a:t>
            </a:r>
            <a:r>
              <a:rPr lang="en-US" sz="900" dirty="0" err="1">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p:txBody>
      </p:sp>
      <p:sp>
        <p:nvSpPr>
          <p:cNvPr id="105" name="TextBox 104"/>
          <p:cNvSpPr txBox="1"/>
          <p:nvPr/>
        </p:nvSpPr>
        <p:spPr>
          <a:xfrm>
            <a:off x="99985" y="4396689"/>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106" name="TextBox 105"/>
          <p:cNvSpPr txBox="1"/>
          <p:nvPr/>
        </p:nvSpPr>
        <p:spPr>
          <a:xfrm>
            <a:off x="93543" y="3363085"/>
            <a:ext cx="3174443" cy="83099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1678650" y="4396688"/>
            <a:ext cx="1581386" cy="584775"/>
          </a:xfrm>
          <a:prstGeom prst="rect">
            <a:avLst/>
          </a:prstGeom>
          <a:noFill/>
          <a:ln>
            <a:solidFill>
              <a:schemeClr val="tx1"/>
            </a:solidFill>
          </a:ln>
        </p:spPr>
        <p:txBody>
          <a:bodyPr wrap="square" rtlCol="0">
            <a:spAutoFit/>
          </a:bodyPr>
          <a:lstStyle/>
          <a:p>
            <a:r>
              <a:rPr lang="en-US" sz="800" b="1" u="sng" dirty="0"/>
              <a:t>Metrics Data Mart Tables</a:t>
            </a:r>
          </a:p>
          <a:p>
            <a:r>
              <a:rPr lang="en-US" sz="800" dirty="0" err="1"/>
              <a:t>metrics_requests_hist</a:t>
            </a:r>
            <a:endParaRPr lang="en-US" sz="800" dirty="0"/>
          </a:p>
          <a:p>
            <a:r>
              <a:rPr lang="en-US" sz="800" dirty="0" err="1"/>
              <a:t>metrics_resources_usage_hist</a:t>
            </a:r>
            <a:endParaRPr lang="en-US" sz="800" dirty="0"/>
          </a:p>
          <a:p>
            <a:r>
              <a:rPr lang="en-US" sz="800" dirty="0" err="1"/>
              <a:t>metrics_sessions_hist</a:t>
            </a:r>
            <a:endParaRPr lang="en-US" sz="800" dirty="0"/>
          </a:p>
        </p:txBody>
      </p:sp>
      <p:cxnSp>
        <p:nvCxnSpPr>
          <p:cNvPr id="108" name="Straight Arrow Connector 107"/>
          <p:cNvCxnSpPr>
            <a:cxnSpLocks/>
            <a:stCxn id="4" idx="3"/>
          </p:cNvCxnSpPr>
          <p:nvPr/>
        </p:nvCxnSpPr>
        <p:spPr>
          <a:xfrm flipV="1">
            <a:off x="2864563" y="917838"/>
            <a:ext cx="538469" cy="1620357"/>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460733"/>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0891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79A038-573F-4540-BB8F-22053081E82F}"/>
              </a:ext>
            </a:extLst>
          </p:cNvPr>
          <p:cNvPicPr>
            <a:picLocks noChangeAspect="1"/>
          </p:cNvPicPr>
          <p:nvPr/>
        </p:nvPicPr>
        <p:blipFill>
          <a:blip r:embed="rId3"/>
          <a:stretch>
            <a:fillRect/>
          </a:stretch>
        </p:blipFill>
        <p:spPr>
          <a:xfrm>
            <a:off x="32542" y="846265"/>
            <a:ext cx="3266438" cy="2518946"/>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 (cont.)</a:t>
            </a:r>
            <a:endParaRPr lang="en-US" sz="1275" dirty="0">
              <a:solidFill>
                <a:schemeClr val="bg1"/>
              </a:solidFill>
            </a:endParaRPr>
          </a:p>
        </p:txBody>
      </p:sp>
      <p:sp>
        <p:nvSpPr>
          <p:cNvPr id="106" name="TextBox 105"/>
          <p:cNvSpPr txBox="1"/>
          <p:nvPr/>
        </p:nvSpPr>
        <p:spPr>
          <a:xfrm>
            <a:off x="3596716" y="2890006"/>
            <a:ext cx="2871620" cy="83099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6530108" y="2890006"/>
            <a:ext cx="1820003" cy="830997"/>
          </a:xfrm>
          <a:prstGeom prst="rect">
            <a:avLst/>
          </a:prstGeom>
          <a:noFill/>
          <a:ln>
            <a:solidFill>
              <a:schemeClr val="tx1"/>
            </a:solidFill>
          </a:ln>
        </p:spPr>
        <p:txBody>
          <a:bodyPr wrap="square" rtlCol="0">
            <a:spAutoFit/>
          </a:bodyPr>
          <a:lstStyle/>
          <a:p>
            <a:r>
              <a:rPr lang="en-US" sz="800" b="1" u="sng" dirty="0"/>
              <a:t>Metrics Data Mart History Tables</a:t>
            </a:r>
          </a:p>
          <a:p>
            <a:r>
              <a:rPr lang="en-US" sz="800" dirty="0" err="1"/>
              <a:t>metrics_sessions_hist</a:t>
            </a:r>
            <a:endParaRPr lang="en-US" sz="800" dirty="0"/>
          </a:p>
          <a:p>
            <a:endParaRPr lang="en-US" sz="800" dirty="0"/>
          </a:p>
          <a:p>
            <a:r>
              <a:rPr lang="en-US" sz="800" dirty="0" err="1"/>
              <a:t>metrics_resources_usage_hist</a:t>
            </a:r>
            <a:endParaRPr lang="en-US" sz="800" dirty="0"/>
          </a:p>
          <a:p>
            <a:endParaRPr lang="en-US" sz="800" dirty="0"/>
          </a:p>
          <a:p>
            <a:r>
              <a:rPr lang="en-US" sz="800" dirty="0" err="1"/>
              <a:t>metrics_requests_hist</a:t>
            </a:r>
            <a:endParaRPr lang="en-US" sz="800" dirty="0"/>
          </a:p>
        </p:txBody>
      </p:sp>
      <p:cxnSp>
        <p:nvCxnSpPr>
          <p:cNvPr id="108" name="Straight Arrow Connector 107"/>
          <p:cNvCxnSpPr>
            <a:cxnSpLocks/>
            <a:stCxn id="4" idx="3"/>
            <a:endCxn id="55" idx="1"/>
          </p:cNvCxnSpPr>
          <p:nvPr/>
        </p:nvCxnSpPr>
        <p:spPr>
          <a:xfrm flipV="1">
            <a:off x="2864563" y="2589462"/>
            <a:ext cx="411269" cy="3650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 name="Text Box 13">
            <a:extLst>
              <a:ext uri="{FF2B5EF4-FFF2-40B4-BE49-F238E27FC236}">
                <a16:creationId xmlns:a16="http://schemas.microsoft.com/office/drawing/2014/main" id="{5422D093-4448-5C4A-9387-721198CD80CA}"/>
              </a:ext>
            </a:extLst>
          </p:cNvPr>
          <p:cNvSpPr txBox="1"/>
          <p:nvPr/>
        </p:nvSpPr>
        <p:spPr>
          <a:xfrm>
            <a:off x="3635011" y="2544898"/>
            <a:ext cx="1289202" cy="1892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11" name="Text Box 20">
            <a:extLst>
              <a:ext uri="{FF2B5EF4-FFF2-40B4-BE49-F238E27FC236}">
                <a16:creationId xmlns:a16="http://schemas.microsoft.com/office/drawing/2014/main" id="{FD4BF36B-6A34-7944-92B7-57AF4DDDF42E}"/>
              </a:ext>
            </a:extLst>
          </p:cNvPr>
          <p:cNvSpPr txBox="1"/>
          <p:nvPr/>
        </p:nvSpPr>
        <p:spPr>
          <a:xfrm>
            <a:off x="3680609" y="999399"/>
            <a:ext cx="1280359" cy="21018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No 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B1AAEA9D-BD36-B446-A74B-B61301817B77}"/>
              </a:ext>
            </a:extLst>
          </p:cNvPr>
          <p:cNvSpPr txBox="1"/>
          <p:nvPr/>
        </p:nvSpPr>
        <p:spPr>
          <a:xfrm>
            <a:off x="3595937" y="1394148"/>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29" name="TextBox 28">
            <a:extLst>
              <a:ext uri="{FF2B5EF4-FFF2-40B4-BE49-F238E27FC236}">
                <a16:creationId xmlns:a16="http://schemas.microsoft.com/office/drawing/2014/main" id="{B5D3BD08-D8BA-B64B-AAD6-CD695BE3CD77}"/>
              </a:ext>
            </a:extLst>
          </p:cNvPr>
          <p:cNvSpPr txBox="1"/>
          <p:nvPr/>
        </p:nvSpPr>
        <p:spPr>
          <a:xfrm>
            <a:off x="5731222" y="1394146"/>
            <a:ext cx="1594321" cy="584775"/>
          </a:xfrm>
          <a:prstGeom prst="rect">
            <a:avLst/>
          </a:prstGeom>
          <a:noFill/>
          <a:ln>
            <a:solidFill>
              <a:schemeClr val="tx1"/>
            </a:solidFill>
          </a:ln>
        </p:spPr>
        <p:txBody>
          <a:bodyPr wrap="square" rtlCol="0">
            <a:spAutoFit/>
          </a:bodyPr>
          <a:lstStyle/>
          <a:p>
            <a:r>
              <a:rPr lang="en-US" sz="800" b="1" u="sng" dirty="0"/>
              <a:t>Metrics Stage Tables</a:t>
            </a:r>
          </a:p>
          <a:p>
            <a:r>
              <a:rPr lang="en-US" sz="800" dirty="0" err="1"/>
              <a:t>metrics_requests_stg</a:t>
            </a:r>
            <a:endParaRPr lang="en-US" sz="800" dirty="0"/>
          </a:p>
          <a:p>
            <a:r>
              <a:rPr lang="en-US" sz="800" dirty="0" err="1"/>
              <a:t>metrics_resources_usage_stg</a:t>
            </a:r>
            <a:endParaRPr lang="en-US" sz="800" dirty="0"/>
          </a:p>
          <a:p>
            <a:r>
              <a:rPr lang="en-US" sz="800" dirty="0" err="1"/>
              <a:t>metrics_sessions_stg</a:t>
            </a:r>
            <a:endParaRPr lang="en-US" sz="800" dirty="0"/>
          </a:p>
        </p:txBody>
      </p:sp>
      <p:sp>
        <p:nvSpPr>
          <p:cNvPr id="6" name="Rounded Rectangle 5">
            <a:extLst>
              <a:ext uri="{FF2B5EF4-FFF2-40B4-BE49-F238E27FC236}">
                <a16:creationId xmlns:a16="http://schemas.microsoft.com/office/drawing/2014/main" id="{2BC278CD-E28F-6340-8ACA-3705F761B2FD}"/>
              </a:ext>
            </a:extLst>
          </p:cNvPr>
          <p:cNvSpPr/>
          <p:nvPr/>
        </p:nvSpPr>
        <p:spPr>
          <a:xfrm>
            <a:off x="3475068" y="1225165"/>
            <a:ext cx="3952803" cy="972739"/>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cxnSp>
        <p:nvCxnSpPr>
          <p:cNvPr id="8" name="Straight Arrow Connector 7">
            <a:extLst>
              <a:ext uri="{FF2B5EF4-FFF2-40B4-BE49-F238E27FC236}">
                <a16:creationId xmlns:a16="http://schemas.microsoft.com/office/drawing/2014/main" id="{BFE83117-15D6-274E-A6F7-9C81289F036B}"/>
              </a:ext>
            </a:extLst>
          </p:cNvPr>
          <p:cNvCxnSpPr>
            <a:cxnSpLocks/>
          </p:cNvCxnSpPr>
          <p:nvPr/>
        </p:nvCxnSpPr>
        <p:spPr>
          <a:xfrm>
            <a:off x="4531214" y="1617116"/>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5A31701-8930-C848-A39A-966EDB826C3E}"/>
              </a:ext>
            </a:extLst>
          </p:cNvPr>
          <p:cNvCxnSpPr>
            <a:cxnSpLocks/>
          </p:cNvCxnSpPr>
          <p:nvPr/>
        </p:nvCxnSpPr>
        <p:spPr>
          <a:xfrm>
            <a:off x="4890411" y="1743392"/>
            <a:ext cx="9305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2D68899-E99D-5A4A-A986-F48256269AA6}"/>
              </a:ext>
            </a:extLst>
          </p:cNvPr>
          <p:cNvCxnSpPr>
            <a:cxnSpLocks/>
          </p:cNvCxnSpPr>
          <p:nvPr/>
        </p:nvCxnSpPr>
        <p:spPr>
          <a:xfrm>
            <a:off x="4531214" y="1877864"/>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 Box 20">
            <a:extLst>
              <a:ext uri="{FF2B5EF4-FFF2-40B4-BE49-F238E27FC236}">
                <a16:creationId xmlns:a16="http://schemas.microsoft.com/office/drawing/2014/main" id="{D05F7019-91B1-DD41-A8BA-D0222BC0FD14}"/>
              </a:ext>
            </a:extLst>
          </p:cNvPr>
          <p:cNvSpPr txBox="1"/>
          <p:nvPr/>
        </p:nvSpPr>
        <p:spPr>
          <a:xfrm>
            <a:off x="4970491" y="1465971"/>
            <a:ext cx="760730"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 / DEL</a:t>
            </a:r>
            <a:endParaRPr lang="en-US" sz="1100" dirty="0">
              <a:effectLst/>
              <a:latin typeface="Times New Roman" panose="02020603050405020304" pitchFamily="18" charset="0"/>
              <a:ea typeface="Times New Roman" panose="02020603050405020304" pitchFamily="18" charset="0"/>
            </a:endParaRPr>
          </a:p>
        </p:txBody>
      </p:sp>
      <p:sp>
        <p:nvSpPr>
          <p:cNvPr id="42" name="Text Box 20">
            <a:extLst>
              <a:ext uri="{FF2B5EF4-FFF2-40B4-BE49-F238E27FC236}">
                <a16:creationId xmlns:a16="http://schemas.microsoft.com/office/drawing/2014/main" id="{8472A912-388C-254D-AE76-90A600274602}"/>
              </a:ext>
            </a:extLst>
          </p:cNvPr>
          <p:cNvSpPr txBox="1"/>
          <p:nvPr/>
        </p:nvSpPr>
        <p:spPr>
          <a:xfrm>
            <a:off x="4970490" y="1604682"/>
            <a:ext cx="760731"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43" name="Text Box 20">
            <a:extLst>
              <a:ext uri="{FF2B5EF4-FFF2-40B4-BE49-F238E27FC236}">
                <a16:creationId xmlns:a16="http://schemas.microsoft.com/office/drawing/2014/main" id="{78863B78-18C6-B048-A00D-A22AAA6EBC9D}"/>
              </a:ext>
            </a:extLst>
          </p:cNvPr>
          <p:cNvSpPr txBox="1"/>
          <p:nvPr/>
        </p:nvSpPr>
        <p:spPr>
          <a:xfrm>
            <a:off x="4978815" y="1739294"/>
            <a:ext cx="752406"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52" name="Rounded Rectangle 51">
            <a:extLst>
              <a:ext uri="{FF2B5EF4-FFF2-40B4-BE49-F238E27FC236}">
                <a16:creationId xmlns:a16="http://schemas.microsoft.com/office/drawing/2014/main" id="{3947F6CA-8BA0-DE4D-BAC7-B4E8E0C9E63A}"/>
              </a:ext>
            </a:extLst>
          </p:cNvPr>
          <p:cNvSpPr/>
          <p:nvPr/>
        </p:nvSpPr>
        <p:spPr>
          <a:xfrm>
            <a:off x="3467119" y="2749158"/>
            <a:ext cx="4970910" cy="1204600"/>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sp>
        <p:nvSpPr>
          <p:cNvPr id="55" name="Left Brace 54">
            <a:extLst>
              <a:ext uri="{FF2B5EF4-FFF2-40B4-BE49-F238E27FC236}">
                <a16:creationId xmlns:a16="http://schemas.microsoft.com/office/drawing/2014/main" id="{DD72B3C0-8A8C-D34A-959D-A337338FC036}"/>
              </a:ext>
            </a:extLst>
          </p:cNvPr>
          <p:cNvSpPr/>
          <p:nvPr/>
        </p:nvSpPr>
        <p:spPr>
          <a:xfrm>
            <a:off x="3275832" y="1225165"/>
            <a:ext cx="199236" cy="272859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grpSp>
        <p:nvGrpSpPr>
          <p:cNvPr id="82" name="Group 81">
            <a:extLst>
              <a:ext uri="{FF2B5EF4-FFF2-40B4-BE49-F238E27FC236}">
                <a16:creationId xmlns:a16="http://schemas.microsoft.com/office/drawing/2014/main" id="{B4101C12-C6AE-7E43-AE28-26F165530393}"/>
              </a:ext>
            </a:extLst>
          </p:cNvPr>
          <p:cNvGrpSpPr/>
          <p:nvPr/>
        </p:nvGrpSpPr>
        <p:grpSpPr>
          <a:xfrm>
            <a:off x="6825666" y="1872783"/>
            <a:ext cx="1860063" cy="1308141"/>
            <a:chOff x="6825666" y="1872783"/>
            <a:chExt cx="1860063" cy="1308141"/>
          </a:xfrm>
        </p:grpSpPr>
        <p:cxnSp>
          <p:nvCxnSpPr>
            <p:cNvPr id="48" name="Straight Arrow Connector 47">
              <a:extLst>
                <a:ext uri="{FF2B5EF4-FFF2-40B4-BE49-F238E27FC236}">
                  <a16:creationId xmlns:a16="http://schemas.microsoft.com/office/drawing/2014/main" id="{5FB5CC2A-7620-2B48-B723-F14E621F177C}"/>
                </a:ext>
              </a:extLst>
            </p:cNvPr>
            <p:cNvCxnSpPr>
              <a:cxnSpLocks/>
            </p:cNvCxnSpPr>
            <p:nvPr/>
          </p:nvCxnSpPr>
          <p:spPr>
            <a:xfrm flipH="1">
              <a:off x="7652539" y="3141888"/>
              <a:ext cx="951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 Box 20">
              <a:extLst>
                <a:ext uri="{FF2B5EF4-FFF2-40B4-BE49-F238E27FC236}">
                  <a16:creationId xmlns:a16="http://schemas.microsoft.com/office/drawing/2014/main" id="{F9865C14-857E-6648-A71A-BA7A81B89589}"/>
                </a:ext>
              </a:extLst>
            </p:cNvPr>
            <p:cNvSpPr txBox="1"/>
            <p:nvPr/>
          </p:nvSpPr>
          <p:spPr>
            <a:xfrm>
              <a:off x="8360570" y="2970739"/>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cxnSp>
          <p:nvCxnSpPr>
            <p:cNvPr id="64" name="Straight Connector 63">
              <a:extLst>
                <a:ext uri="{FF2B5EF4-FFF2-40B4-BE49-F238E27FC236}">
                  <a16:creationId xmlns:a16="http://schemas.microsoft.com/office/drawing/2014/main" id="{3CAD99FA-4777-C145-9F61-68706C76F1AC}"/>
                </a:ext>
              </a:extLst>
            </p:cNvPr>
            <p:cNvCxnSpPr>
              <a:cxnSpLocks/>
            </p:cNvCxnSpPr>
            <p:nvPr/>
          </p:nvCxnSpPr>
          <p:spPr>
            <a:xfrm>
              <a:off x="6825666" y="1877864"/>
              <a:ext cx="179571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EBCEEF4-933D-3142-9367-F9CA406F2DB7}"/>
                </a:ext>
              </a:extLst>
            </p:cNvPr>
            <p:cNvCxnSpPr>
              <a:cxnSpLocks/>
            </p:cNvCxnSpPr>
            <p:nvPr/>
          </p:nvCxnSpPr>
          <p:spPr>
            <a:xfrm>
              <a:off x="8604095" y="1872783"/>
              <a:ext cx="0" cy="12691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A3D25263-B5F8-494D-AC99-5E36970CB96D}"/>
              </a:ext>
            </a:extLst>
          </p:cNvPr>
          <p:cNvGrpSpPr/>
          <p:nvPr/>
        </p:nvGrpSpPr>
        <p:grpSpPr>
          <a:xfrm>
            <a:off x="7235587" y="1732645"/>
            <a:ext cx="1504596" cy="1674853"/>
            <a:chOff x="7235587" y="1732645"/>
            <a:chExt cx="1504596" cy="1674853"/>
          </a:xfrm>
        </p:grpSpPr>
        <p:cxnSp>
          <p:nvCxnSpPr>
            <p:cNvPr id="46" name="Straight Arrow Connector 45">
              <a:extLst>
                <a:ext uri="{FF2B5EF4-FFF2-40B4-BE49-F238E27FC236}">
                  <a16:creationId xmlns:a16="http://schemas.microsoft.com/office/drawing/2014/main" id="{099664A2-E210-BE43-8994-FAD7A4999844}"/>
                </a:ext>
              </a:extLst>
            </p:cNvPr>
            <p:cNvCxnSpPr>
              <a:cxnSpLocks/>
            </p:cNvCxnSpPr>
            <p:nvPr/>
          </p:nvCxnSpPr>
          <p:spPr>
            <a:xfrm flipH="1">
              <a:off x="8036164" y="3351458"/>
              <a:ext cx="6884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C4D6B2B-D3E6-824F-8B1B-60FFF2A70447}"/>
                </a:ext>
              </a:extLst>
            </p:cNvPr>
            <p:cNvCxnSpPr>
              <a:cxnSpLocks/>
            </p:cNvCxnSpPr>
            <p:nvPr/>
          </p:nvCxnSpPr>
          <p:spPr>
            <a:xfrm>
              <a:off x="7235587" y="1746619"/>
              <a:ext cx="1496791" cy="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FA9D0FD-90C7-0740-A402-926820803497}"/>
                </a:ext>
              </a:extLst>
            </p:cNvPr>
            <p:cNvCxnSpPr>
              <a:cxnSpLocks/>
            </p:cNvCxnSpPr>
            <p:nvPr/>
          </p:nvCxnSpPr>
          <p:spPr>
            <a:xfrm flipH="1">
              <a:off x="8724574" y="1732645"/>
              <a:ext cx="15609" cy="1634414"/>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 Box 20">
              <a:extLst>
                <a:ext uri="{FF2B5EF4-FFF2-40B4-BE49-F238E27FC236}">
                  <a16:creationId xmlns:a16="http://schemas.microsoft.com/office/drawing/2014/main" id="{EF43DC0D-0D34-1A43-822A-F8E6C5418BF4}"/>
                </a:ext>
              </a:extLst>
            </p:cNvPr>
            <p:cNvSpPr txBox="1"/>
            <p:nvPr/>
          </p:nvSpPr>
          <p:spPr>
            <a:xfrm>
              <a:off x="8370146" y="3197313"/>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grpSp>
        <p:nvGrpSpPr>
          <p:cNvPr id="83" name="Group 82">
            <a:extLst>
              <a:ext uri="{FF2B5EF4-FFF2-40B4-BE49-F238E27FC236}">
                <a16:creationId xmlns:a16="http://schemas.microsoft.com/office/drawing/2014/main" id="{2C850339-DC5D-1146-8BCF-C27B0B0E65DB}"/>
              </a:ext>
            </a:extLst>
          </p:cNvPr>
          <p:cNvGrpSpPr/>
          <p:nvPr/>
        </p:nvGrpSpPr>
        <p:grpSpPr>
          <a:xfrm>
            <a:off x="6835143" y="1617116"/>
            <a:ext cx="2053365" cy="2061630"/>
            <a:chOff x="6835143" y="1617116"/>
            <a:chExt cx="2053365" cy="2061630"/>
          </a:xfrm>
        </p:grpSpPr>
        <p:cxnSp>
          <p:nvCxnSpPr>
            <p:cNvPr id="44" name="Straight Arrow Connector 43">
              <a:extLst>
                <a:ext uri="{FF2B5EF4-FFF2-40B4-BE49-F238E27FC236}">
                  <a16:creationId xmlns:a16="http://schemas.microsoft.com/office/drawing/2014/main" id="{4C8D9504-7A7A-124F-A5B1-2881F666A410}"/>
                </a:ext>
              </a:extLst>
            </p:cNvPr>
            <p:cNvCxnSpPr>
              <a:cxnSpLocks/>
            </p:cNvCxnSpPr>
            <p:nvPr/>
          </p:nvCxnSpPr>
          <p:spPr>
            <a:xfrm flipH="1">
              <a:off x="7627727" y="3614004"/>
              <a:ext cx="12607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9495616-B6CB-294F-8BF1-32FC398C67A3}"/>
                </a:ext>
              </a:extLst>
            </p:cNvPr>
            <p:cNvCxnSpPr/>
            <p:nvPr/>
          </p:nvCxnSpPr>
          <p:spPr>
            <a:xfrm>
              <a:off x="6835143" y="1625837"/>
              <a:ext cx="205336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B9D64E6-5A50-6645-93EB-E8EC30E5C0B5}"/>
                </a:ext>
              </a:extLst>
            </p:cNvPr>
            <p:cNvCxnSpPr>
              <a:cxnSpLocks/>
            </p:cNvCxnSpPr>
            <p:nvPr/>
          </p:nvCxnSpPr>
          <p:spPr>
            <a:xfrm flipH="1">
              <a:off x="8877016" y="1617116"/>
              <a:ext cx="11492" cy="1996888"/>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 Box 20">
              <a:extLst>
                <a:ext uri="{FF2B5EF4-FFF2-40B4-BE49-F238E27FC236}">
                  <a16:creationId xmlns:a16="http://schemas.microsoft.com/office/drawing/2014/main" id="{994DF3CF-D77B-E24C-A003-35A82BC18A61}"/>
                </a:ext>
              </a:extLst>
            </p:cNvPr>
            <p:cNvSpPr txBox="1"/>
            <p:nvPr/>
          </p:nvSpPr>
          <p:spPr>
            <a:xfrm>
              <a:off x="8375090" y="3468561"/>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sp>
        <p:nvSpPr>
          <p:cNvPr id="87" name="TextBox 86">
            <a:extLst>
              <a:ext uri="{FF2B5EF4-FFF2-40B4-BE49-F238E27FC236}">
                <a16:creationId xmlns:a16="http://schemas.microsoft.com/office/drawing/2014/main" id="{997F18F6-EB64-374F-82E7-BA661A298A7C}"/>
              </a:ext>
            </a:extLst>
          </p:cNvPr>
          <p:cNvSpPr txBox="1"/>
          <p:nvPr/>
        </p:nvSpPr>
        <p:spPr>
          <a:xfrm>
            <a:off x="434715" y="4094606"/>
            <a:ext cx="8305468"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The use of stage tables is more efficient for processing collection data in that all insert/update/delete operations are performed on the stage tables.  </a:t>
            </a:r>
          </a:p>
          <a:p>
            <a:pPr marL="285750" indent="-285750">
              <a:buFont typeface="Arial" panose="020B0604020202020204" pitchFamily="34" charset="0"/>
              <a:buChar char="•"/>
            </a:pPr>
            <a:r>
              <a:rPr lang="en-US" dirty="0"/>
              <a:t>Only inserts are performed on the data mart history tables.</a:t>
            </a:r>
          </a:p>
        </p:txBody>
      </p:sp>
    </p:spTree>
    <p:extLst>
      <p:ext uri="{BB962C8B-B14F-4D97-AF65-F5344CB8AC3E}">
        <p14:creationId xmlns:p14="http://schemas.microsoft.com/office/powerpoint/2010/main" val="36825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Database Tables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181848658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8142109"/>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78AE-FEB8-4D2C-9EF3-FAAD29F79AAB}"/>
              </a:ext>
            </a:extLst>
          </p:cNvPr>
          <p:cNvSpPr>
            <a:spLocks noGrp="1"/>
          </p:cNvSpPr>
          <p:nvPr>
            <p:ph type="title"/>
          </p:nvPr>
        </p:nvSpPr>
        <p:spPr/>
        <p:txBody>
          <a:bodyPr/>
          <a:lstStyle/>
          <a:p>
            <a:r>
              <a:rPr lang="en-US" dirty="0"/>
              <a:t>Metrics and Metadata Database Tables</a:t>
            </a:r>
          </a:p>
        </p:txBody>
      </p:sp>
      <p:sp>
        <p:nvSpPr>
          <p:cNvPr id="3" name="Content Placeholder 2">
            <a:extLst>
              <a:ext uri="{FF2B5EF4-FFF2-40B4-BE49-F238E27FC236}">
                <a16:creationId xmlns:a16="http://schemas.microsoft.com/office/drawing/2014/main" id="{A6D5EE11-B666-4864-9CA4-4233DDE22451}"/>
              </a:ext>
            </a:extLst>
          </p:cNvPr>
          <p:cNvSpPr>
            <a:spLocks noGrp="1"/>
          </p:cNvSpPr>
          <p:nvPr>
            <p:ph idx="1"/>
          </p:nvPr>
        </p:nvSpPr>
        <p:spPr/>
        <p:txBody>
          <a:bodyPr/>
          <a:lstStyle/>
          <a:p>
            <a:r>
              <a:rPr lang="en-US" dirty="0"/>
              <a:t>The slides contain the following information:</a:t>
            </a:r>
          </a:p>
          <a:p>
            <a:pPr lvl="1"/>
            <a:r>
              <a:rPr lang="en-US" dirty="0"/>
              <a:t>KPImetrics </a:t>
            </a:r>
            <a:r>
              <a:rPr lang="en-US" b="1" dirty="0"/>
              <a:t>Metrics</a:t>
            </a:r>
            <a:r>
              <a:rPr lang="en-US" dirty="0"/>
              <a:t> table relationship diagram</a:t>
            </a:r>
          </a:p>
          <a:p>
            <a:pPr lvl="1"/>
            <a:r>
              <a:rPr lang="en-US" dirty="0"/>
              <a:t>KPImetrics </a:t>
            </a:r>
            <a:r>
              <a:rPr lang="en-US" b="1" dirty="0"/>
              <a:t>Supporting</a:t>
            </a:r>
            <a:r>
              <a:rPr lang="en-US" dirty="0"/>
              <a:t> table relationship diagram</a:t>
            </a:r>
          </a:p>
          <a:p>
            <a:pPr lvl="1"/>
            <a:r>
              <a:rPr lang="en-US" dirty="0"/>
              <a:t>KPImetrics </a:t>
            </a:r>
            <a:r>
              <a:rPr lang="en-US" b="1" dirty="0"/>
              <a:t>Metadata</a:t>
            </a:r>
            <a:r>
              <a:rPr lang="en-US" dirty="0"/>
              <a:t> table relationship diagram</a:t>
            </a:r>
          </a:p>
          <a:p>
            <a:pPr lvl="1"/>
            <a:r>
              <a:rPr lang="en-US" dirty="0"/>
              <a:t>Metadata Partitioning Strategy </a:t>
            </a:r>
            <a:r>
              <a:rPr lang="en-US" sz="1200" dirty="0"/>
              <a:t>(w/leap year)</a:t>
            </a:r>
          </a:p>
          <a:p>
            <a:pPr lvl="1"/>
            <a:r>
              <a:rPr lang="en-US" dirty="0"/>
              <a:t>Metadata Partitioning Strategy </a:t>
            </a:r>
            <a:r>
              <a:rPr lang="en-US" sz="1200" dirty="0"/>
              <a:t>(w/no leap year)</a:t>
            </a:r>
            <a:endParaRPr lang="en-US" dirty="0"/>
          </a:p>
        </p:txBody>
      </p:sp>
    </p:spTree>
    <p:extLst>
      <p:ext uri="{BB962C8B-B14F-4D97-AF65-F5344CB8AC3E}">
        <p14:creationId xmlns:p14="http://schemas.microsoft.com/office/powerpoint/2010/main" val="251121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a:extLst>
              <a:ext uri="{FF2B5EF4-FFF2-40B4-BE49-F238E27FC236}">
                <a16:creationId xmlns:a16="http://schemas.microsoft.com/office/drawing/2014/main" id="{70D2127B-144B-AA48-A851-5E065007EE62}"/>
              </a:ext>
            </a:extLst>
          </p:cNvPr>
          <p:cNvCxnSpPr>
            <a:cxnSpLocks/>
            <a:stCxn id="13" idx="1"/>
            <a:endCxn id="23" idx="2"/>
          </p:cNvCxnSpPr>
          <p:nvPr/>
        </p:nvCxnSpPr>
        <p:spPr>
          <a:xfrm rot="10800000" flipH="1">
            <a:off x="636308" y="1936885"/>
            <a:ext cx="970962" cy="588030"/>
          </a:xfrm>
          <a:prstGeom prst="bentConnector4">
            <a:avLst>
              <a:gd name="adj1" fmla="val -23544"/>
              <a:gd name="adj2" fmla="val 8437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0ACD6CB4-4A8A-104C-8551-004244470451}"/>
              </a:ext>
            </a:extLst>
          </p:cNvPr>
          <p:cNvCxnSpPr>
            <a:cxnSpLocks/>
            <a:stCxn id="13" idx="1"/>
            <a:endCxn id="8" idx="0"/>
          </p:cNvCxnSpPr>
          <p:nvPr/>
        </p:nvCxnSpPr>
        <p:spPr>
          <a:xfrm rot="10800000" flipH="1" flipV="1">
            <a:off x="636307" y="2524914"/>
            <a:ext cx="936791" cy="648419"/>
          </a:xfrm>
          <a:prstGeom prst="bentConnector4">
            <a:avLst>
              <a:gd name="adj1" fmla="val -24402"/>
              <a:gd name="adj2" fmla="val 77363"/>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A6388CC6-0A34-5845-991A-AC5745D8608D}"/>
              </a:ext>
            </a:extLst>
          </p:cNvPr>
          <p:cNvGrpSpPr/>
          <p:nvPr/>
        </p:nvGrpSpPr>
        <p:grpSpPr>
          <a:xfrm>
            <a:off x="636308" y="765147"/>
            <a:ext cx="1941924" cy="1187127"/>
            <a:chOff x="848411" y="509047"/>
            <a:chExt cx="2969444" cy="1582836"/>
          </a:xfrm>
        </p:grpSpPr>
        <p:sp>
          <p:nvSpPr>
            <p:cNvPr id="5" name="TextBox 4">
              <a:extLst>
                <a:ext uri="{FF2B5EF4-FFF2-40B4-BE49-F238E27FC236}">
                  <a16:creationId xmlns:a16="http://schemas.microsoft.com/office/drawing/2014/main" id="{6CDD57A8-4A9D-564E-B224-1F7B125FFC33}"/>
                </a:ext>
              </a:extLst>
            </p:cNvPr>
            <p:cNvSpPr txBox="1"/>
            <p:nvPr/>
          </p:nvSpPr>
          <p:spPr>
            <a:xfrm>
              <a:off x="848413" y="509047"/>
              <a:ext cx="2969442" cy="287259"/>
            </a:xfrm>
            <a:prstGeom prst="rect">
              <a:avLst/>
            </a:prstGeom>
            <a:noFill/>
            <a:ln>
              <a:solidFill>
                <a:schemeClr val="tx1"/>
              </a:solidFill>
            </a:ln>
          </p:spPr>
          <p:txBody>
            <a:bodyPr wrap="square" rtlCol="0">
              <a:spAutoFit/>
            </a:bodyPr>
            <a:lstStyle/>
            <a:p>
              <a:r>
                <a:rPr lang="en-US" sz="800" dirty="0"/>
                <a:t>metrics_requests</a:t>
              </a:r>
            </a:p>
          </p:txBody>
        </p:sp>
        <p:sp>
          <p:nvSpPr>
            <p:cNvPr id="6" name="TextBox 5">
              <a:extLst>
                <a:ext uri="{FF2B5EF4-FFF2-40B4-BE49-F238E27FC236}">
                  <a16:creationId xmlns:a16="http://schemas.microsoft.com/office/drawing/2014/main" id="{C99E70FA-5927-1C49-B19C-B63F17DB6304}"/>
                </a:ext>
              </a:extLst>
            </p:cNvPr>
            <p:cNvSpPr txBox="1"/>
            <p:nvPr/>
          </p:nvSpPr>
          <p:spPr>
            <a:xfrm>
              <a:off x="848413" y="1376315"/>
              <a:ext cx="2969442" cy="287259"/>
            </a:xfrm>
            <a:prstGeom prst="rect">
              <a:avLst/>
            </a:prstGeom>
            <a:noFill/>
            <a:ln>
              <a:solidFill>
                <a:schemeClr val="tx1"/>
              </a:solidFill>
            </a:ln>
          </p:spPr>
          <p:txBody>
            <a:bodyPr wrap="square" rtlCol="0">
              <a:spAutoFit/>
            </a:bodyPr>
            <a:lstStyle/>
            <a:p>
              <a:r>
                <a:rPr lang="en-US" sz="800" dirty="0"/>
                <a:t>metrics_requests_stg_upd</a:t>
              </a:r>
            </a:p>
          </p:txBody>
        </p:sp>
        <p:sp>
          <p:nvSpPr>
            <p:cNvPr id="7" name="TextBox 6">
              <a:extLst>
                <a:ext uri="{FF2B5EF4-FFF2-40B4-BE49-F238E27FC236}">
                  <a16:creationId xmlns:a16="http://schemas.microsoft.com/office/drawing/2014/main" id="{1E57DA68-1A1B-0F45-8585-420C297BFFCA}"/>
                </a:ext>
              </a:extLst>
            </p:cNvPr>
            <p:cNvSpPr txBox="1"/>
            <p:nvPr/>
          </p:nvSpPr>
          <p:spPr>
            <a:xfrm>
              <a:off x="848413" y="942680"/>
              <a:ext cx="2969442" cy="287259"/>
            </a:xfrm>
            <a:prstGeom prst="rect">
              <a:avLst/>
            </a:prstGeom>
            <a:noFill/>
            <a:ln>
              <a:solidFill>
                <a:schemeClr val="tx1"/>
              </a:solidFill>
            </a:ln>
          </p:spPr>
          <p:txBody>
            <a:bodyPr wrap="square" rtlCol="0">
              <a:spAutoFit/>
            </a:bodyPr>
            <a:lstStyle/>
            <a:p>
              <a:r>
                <a:rPr lang="en-US" sz="800" dirty="0"/>
                <a:t>metrics_requests_stg</a:t>
              </a:r>
            </a:p>
          </p:txBody>
        </p:sp>
        <p:cxnSp>
          <p:nvCxnSpPr>
            <p:cNvPr id="15" name="Straight Connector 14">
              <a:extLst>
                <a:ext uri="{FF2B5EF4-FFF2-40B4-BE49-F238E27FC236}">
                  <a16:creationId xmlns:a16="http://schemas.microsoft.com/office/drawing/2014/main" id="{81ED99BB-6A8A-5E4D-90B6-91D4F91562AE}"/>
                </a:ext>
              </a:extLst>
            </p:cNvPr>
            <p:cNvCxnSpPr>
              <a:cxnSpLocks/>
            </p:cNvCxnSpPr>
            <p:nvPr/>
          </p:nvCxnSpPr>
          <p:spPr>
            <a:xfrm flipH="1">
              <a:off x="3817854" y="509047"/>
              <a:ext cx="1" cy="1582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1755BD0-B6CA-9C4F-AC4C-1FE7CCD26CDB}"/>
                </a:ext>
              </a:extLst>
            </p:cNvPr>
            <p:cNvSpPr txBox="1"/>
            <p:nvPr/>
          </p:nvSpPr>
          <p:spPr>
            <a:xfrm>
              <a:off x="848411" y="1784106"/>
              <a:ext cx="2969442" cy="287259"/>
            </a:xfrm>
            <a:prstGeom prst="rect">
              <a:avLst/>
            </a:prstGeom>
            <a:noFill/>
            <a:ln>
              <a:solidFill>
                <a:schemeClr val="tx1"/>
              </a:solidFill>
            </a:ln>
          </p:spPr>
          <p:txBody>
            <a:bodyPr wrap="square" rtlCol="0">
              <a:spAutoFit/>
            </a:bodyPr>
            <a:lstStyle/>
            <a:p>
              <a:r>
                <a:rPr lang="en-US" sz="800" dirty="0"/>
                <a:t>metrics_requests_hist</a:t>
              </a:r>
            </a:p>
          </p:txBody>
        </p:sp>
      </p:grpSp>
      <p:grpSp>
        <p:nvGrpSpPr>
          <p:cNvPr id="51" name="Group 50">
            <a:extLst>
              <a:ext uri="{FF2B5EF4-FFF2-40B4-BE49-F238E27FC236}">
                <a16:creationId xmlns:a16="http://schemas.microsoft.com/office/drawing/2014/main" id="{6885C33C-A382-3B49-AFB0-A6BEB0D254AD}"/>
              </a:ext>
            </a:extLst>
          </p:cNvPr>
          <p:cNvGrpSpPr/>
          <p:nvPr/>
        </p:nvGrpSpPr>
        <p:grpSpPr>
          <a:xfrm>
            <a:off x="565608" y="3173334"/>
            <a:ext cx="2014981" cy="899177"/>
            <a:chOff x="848411" y="2817094"/>
            <a:chExt cx="2969444" cy="1198903"/>
          </a:xfrm>
        </p:grpSpPr>
        <p:sp>
          <p:nvSpPr>
            <p:cNvPr id="8" name="TextBox 7">
              <a:extLst>
                <a:ext uri="{FF2B5EF4-FFF2-40B4-BE49-F238E27FC236}">
                  <a16:creationId xmlns:a16="http://schemas.microsoft.com/office/drawing/2014/main" id="{B2E4D1FB-558E-1648-8837-0F71EB1E0536}"/>
                </a:ext>
              </a:extLst>
            </p:cNvPr>
            <p:cNvSpPr txBox="1"/>
            <p:nvPr/>
          </p:nvSpPr>
          <p:spPr>
            <a:xfrm>
              <a:off x="848412" y="2817094"/>
              <a:ext cx="2969443" cy="287259"/>
            </a:xfrm>
            <a:prstGeom prst="rect">
              <a:avLst/>
            </a:prstGeom>
            <a:noFill/>
            <a:ln>
              <a:solidFill>
                <a:schemeClr val="tx1"/>
              </a:solidFill>
            </a:ln>
          </p:spPr>
          <p:txBody>
            <a:bodyPr wrap="square" rtlCol="0">
              <a:spAutoFit/>
            </a:bodyPr>
            <a:lstStyle/>
            <a:p>
              <a:r>
                <a:rPr lang="en-US" sz="800" dirty="0"/>
                <a:t>metrics_resources_usage</a:t>
              </a:r>
            </a:p>
          </p:txBody>
        </p:sp>
        <p:sp>
          <p:nvSpPr>
            <p:cNvPr id="9" name="TextBox 8">
              <a:extLst>
                <a:ext uri="{FF2B5EF4-FFF2-40B4-BE49-F238E27FC236}">
                  <a16:creationId xmlns:a16="http://schemas.microsoft.com/office/drawing/2014/main" id="{4D9D0E10-05C9-624A-AC28-4435658EB48B}"/>
                </a:ext>
              </a:extLst>
            </p:cNvPr>
            <p:cNvSpPr txBox="1"/>
            <p:nvPr/>
          </p:nvSpPr>
          <p:spPr>
            <a:xfrm>
              <a:off x="848411" y="3694656"/>
              <a:ext cx="2969443" cy="287259"/>
            </a:xfrm>
            <a:prstGeom prst="rect">
              <a:avLst/>
            </a:prstGeom>
            <a:noFill/>
            <a:ln>
              <a:solidFill>
                <a:schemeClr val="tx1"/>
              </a:solidFill>
            </a:ln>
          </p:spPr>
          <p:txBody>
            <a:bodyPr wrap="square" rtlCol="0">
              <a:spAutoFit/>
            </a:bodyPr>
            <a:lstStyle/>
            <a:p>
              <a:r>
                <a:rPr lang="en-US" sz="800" dirty="0"/>
                <a:t>metrics_resources_usage_hist</a:t>
              </a:r>
            </a:p>
          </p:txBody>
        </p:sp>
        <p:sp>
          <p:nvSpPr>
            <p:cNvPr id="10" name="TextBox 9">
              <a:extLst>
                <a:ext uri="{FF2B5EF4-FFF2-40B4-BE49-F238E27FC236}">
                  <a16:creationId xmlns:a16="http://schemas.microsoft.com/office/drawing/2014/main" id="{97291D57-C76F-0148-8C39-6EFB6242FEE6}"/>
                </a:ext>
              </a:extLst>
            </p:cNvPr>
            <p:cNvSpPr txBox="1"/>
            <p:nvPr/>
          </p:nvSpPr>
          <p:spPr>
            <a:xfrm>
              <a:off x="848412" y="3250726"/>
              <a:ext cx="2969443" cy="287259"/>
            </a:xfrm>
            <a:prstGeom prst="rect">
              <a:avLst/>
            </a:prstGeom>
            <a:noFill/>
            <a:ln>
              <a:solidFill>
                <a:schemeClr val="tx1"/>
              </a:solidFill>
            </a:ln>
          </p:spPr>
          <p:txBody>
            <a:bodyPr wrap="square" rtlCol="0">
              <a:spAutoFit/>
            </a:bodyPr>
            <a:lstStyle/>
            <a:p>
              <a:r>
                <a:rPr lang="en-US" sz="800" dirty="0"/>
                <a:t>metrics_resource_usage_stg</a:t>
              </a:r>
            </a:p>
          </p:txBody>
        </p:sp>
        <p:cxnSp>
          <p:nvCxnSpPr>
            <p:cNvPr id="16" name="Straight Connector 15">
              <a:extLst>
                <a:ext uri="{FF2B5EF4-FFF2-40B4-BE49-F238E27FC236}">
                  <a16:creationId xmlns:a16="http://schemas.microsoft.com/office/drawing/2014/main" id="{EE27D364-E140-9E45-AB42-7F7FAE9C140E}"/>
                </a:ext>
              </a:extLst>
            </p:cNvPr>
            <p:cNvCxnSpPr>
              <a:cxnSpLocks/>
            </p:cNvCxnSpPr>
            <p:nvPr/>
          </p:nvCxnSpPr>
          <p:spPr>
            <a:xfrm>
              <a:off x="3817855" y="2817094"/>
              <a:ext cx="0" cy="1198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6410DE1-519C-2A41-93A5-FC2517339531}"/>
              </a:ext>
            </a:extLst>
          </p:cNvPr>
          <p:cNvSpPr txBox="1"/>
          <p:nvPr/>
        </p:nvSpPr>
        <p:spPr>
          <a:xfrm>
            <a:off x="158485" y="2583159"/>
            <a:ext cx="523187" cy="184666"/>
          </a:xfrm>
          <a:prstGeom prst="rect">
            <a:avLst/>
          </a:prstGeom>
          <a:noFill/>
        </p:spPr>
        <p:txBody>
          <a:bodyPr wrap="square" rtlCol="0">
            <a:spAutoFit/>
          </a:bodyPr>
          <a:lstStyle/>
          <a:p>
            <a:pPr algn="ctr"/>
            <a:r>
              <a:rPr lang="en-US" sz="600" dirty="0"/>
              <a:t>sessionid</a:t>
            </a:r>
            <a:endParaRPr lang="en-US" sz="1000" dirty="0"/>
          </a:p>
        </p:txBody>
      </p:sp>
      <p:sp>
        <p:nvSpPr>
          <p:cNvPr id="32" name="TextBox 31">
            <a:extLst>
              <a:ext uri="{FF2B5EF4-FFF2-40B4-BE49-F238E27FC236}">
                <a16:creationId xmlns:a16="http://schemas.microsoft.com/office/drawing/2014/main" id="{AF5B8164-83E6-3049-BF27-ACBB99BE0060}"/>
              </a:ext>
            </a:extLst>
          </p:cNvPr>
          <p:cNvSpPr txBox="1"/>
          <p:nvPr/>
        </p:nvSpPr>
        <p:spPr>
          <a:xfrm>
            <a:off x="3842600" y="3671159"/>
            <a:ext cx="1679152" cy="215444"/>
          </a:xfrm>
          <a:prstGeom prst="rect">
            <a:avLst/>
          </a:prstGeom>
          <a:noFill/>
          <a:ln>
            <a:solidFill>
              <a:schemeClr val="tx1"/>
            </a:solidFill>
          </a:ln>
        </p:spPr>
        <p:txBody>
          <a:bodyPr wrap="square" rtlCol="0">
            <a:spAutoFit/>
          </a:bodyPr>
          <a:lstStyle/>
          <a:p>
            <a:r>
              <a:rPr lang="en-US" sz="800" dirty="0"/>
              <a:t>METRICS_SQL_REQUEST</a:t>
            </a:r>
          </a:p>
        </p:txBody>
      </p:sp>
      <p:sp>
        <p:nvSpPr>
          <p:cNvPr id="33" name="TextBox 32">
            <a:extLst>
              <a:ext uri="{FF2B5EF4-FFF2-40B4-BE49-F238E27FC236}">
                <a16:creationId xmlns:a16="http://schemas.microsoft.com/office/drawing/2014/main" id="{8A6AE0CF-9917-5B4A-BAF9-C1C5EF0BD7B8}"/>
              </a:ext>
            </a:extLst>
          </p:cNvPr>
          <p:cNvSpPr txBox="1"/>
          <p:nvPr/>
        </p:nvSpPr>
        <p:spPr>
          <a:xfrm>
            <a:off x="3842598" y="4242003"/>
            <a:ext cx="1679152" cy="215444"/>
          </a:xfrm>
          <a:prstGeom prst="rect">
            <a:avLst/>
          </a:prstGeom>
          <a:noFill/>
          <a:ln>
            <a:solidFill>
              <a:schemeClr val="tx1"/>
            </a:solidFill>
          </a:ln>
        </p:spPr>
        <p:txBody>
          <a:bodyPr wrap="square" rtlCol="0">
            <a:spAutoFit/>
          </a:bodyPr>
          <a:lstStyle/>
          <a:p>
            <a:r>
              <a:rPr lang="en-US" sz="800" dirty="0"/>
              <a:t>METRICS_SQL_RESOURCE</a:t>
            </a:r>
          </a:p>
        </p:txBody>
      </p:sp>
      <p:sp>
        <p:nvSpPr>
          <p:cNvPr id="34" name="TextBox 33">
            <a:extLst>
              <a:ext uri="{FF2B5EF4-FFF2-40B4-BE49-F238E27FC236}">
                <a16:creationId xmlns:a16="http://schemas.microsoft.com/office/drawing/2014/main" id="{123FF670-57C1-E349-9953-4F8AF8B58EF8}"/>
              </a:ext>
            </a:extLst>
          </p:cNvPr>
          <p:cNvSpPr txBox="1"/>
          <p:nvPr/>
        </p:nvSpPr>
        <p:spPr>
          <a:xfrm>
            <a:off x="3842599" y="4816396"/>
            <a:ext cx="1679152" cy="215444"/>
          </a:xfrm>
          <a:prstGeom prst="rect">
            <a:avLst/>
          </a:prstGeom>
          <a:noFill/>
          <a:ln>
            <a:solidFill>
              <a:schemeClr val="tx1"/>
            </a:solidFill>
          </a:ln>
        </p:spPr>
        <p:txBody>
          <a:bodyPr wrap="square" rtlCol="0">
            <a:spAutoFit/>
          </a:bodyPr>
          <a:lstStyle/>
          <a:p>
            <a:r>
              <a:rPr lang="en-US" sz="800" dirty="0"/>
              <a:t>METRICS_SQL_COLUMNS</a:t>
            </a:r>
          </a:p>
        </p:txBody>
      </p:sp>
      <p:sp>
        <p:nvSpPr>
          <p:cNvPr id="35" name="TextBox 34">
            <a:extLst>
              <a:ext uri="{FF2B5EF4-FFF2-40B4-BE49-F238E27FC236}">
                <a16:creationId xmlns:a16="http://schemas.microsoft.com/office/drawing/2014/main" id="{A1D01739-9AA0-8F48-8DB0-D89A5E3F77B7}"/>
              </a:ext>
            </a:extLst>
          </p:cNvPr>
          <p:cNvSpPr txBox="1"/>
          <p:nvPr/>
        </p:nvSpPr>
        <p:spPr>
          <a:xfrm>
            <a:off x="5630158" y="4815757"/>
            <a:ext cx="209746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36" name="TextBox 35">
            <a:extLst>
              <a:ext uri="{FF2B5EF4-FFF2-40B4-BE49-F238E27FC236}">
                <a16:creationId xmlns:a16="http://schemas.microsoft.com/office/drawing/2014/main" id="{6F14620E-0B77-D64C-B4FB-18663A7A5C14}"/>
              </a:ext>
            </a:extLst>
          </p:cNvPr>
          <p:cNvSpPr txBox="1"/>
          <p:nvPr/>
        </p:nvSpPr>
        <p:spPr>
          <a:xfrm>
            <a:off x="6089716" y="3440326"/>
            <a:ext cx="1828800" cy="215444"/>
          </a:xfrm>
          <a:prstGeom prst="rect">
            <a:avLst/>
          </a:prstGeom>
          <a:noFill/>
          <a:ln>
            <a:solidFill>
              <a:schemeClr val="tx1"/>
            </a:solidFill>
          </a:ln>
        </p:spPr>
        <p:txBody>
          <a:bodyPr wrap="square" rtlCol="0">
            <a:spAutoFit/>
          </a:bodyPr>
          <a:lstStyle/>
          <a:p>
            <a:r>
              <a:rPr lang="en-US" sz="800" dirty="0"/>
              <a:t>METRICS_SQL_CONTROL</a:t>
            </a:r>
          </a:p>
        </p:txBody>
      </p:sp>
      <p:sp>
        <p:nvSpPr>
          <p:cNvPr id="37" name="TextBox 36">
            <a:extLst>
              <a:ext uri="{FF2B5EF4-FFF2-40B4-BE49-F238E27FC236}">
                <a16:creationId xmlns:a16="http://schemas.microsoft.com/office/drawing/2014/main" id="{ADA6B2A6-E7B4-E74C-8FDC-CDE4F1214D25}"/>
              </a:ext>
            </a:extLst>
          </p:cNvPr>
          <p:cNvSpPr txBox="1"/>
          <p:nvPr/>
        </p:nvSpPr>
        <p:spPr>
          <a:xfrm>
            <a:off x="6089716" y="3841678"/>
            <a:ext cx="1828800" cy="215444"/>
          </a:xfrm>
          <a:prstGeom prst="rect">
            <a:avLst/>
          </a:prstGeom>
          <a:noFill/>
          <a:ln>
            <a:solidFill>
              <a:schemeClr val="tx1"/>
            </a:solidFill>
          </a:ln>
        </p:spPr>
        <p:txBody>
          <a:bodyPr wrap="square" rtlCol="0">
            <a:spAutoFit/>
          </a:bodyPr>
          <a:lstStyle/>
          <a:p>
            <a:r>
              <a:rPr lang="en-US" sz="800" dirty="0"/>
              <a:t>METRICS_SQL_CONTROL_LOG</a:t>
            </a:r>
          </a:p>
        </p:txBody>
      </p:sp>
      <p:cxnSp>
        <p:nvCxnSpPr>
          <p:cNvPr id="39" name="Elbow Connector 38">
            <a:extLst>
              <a:ext uri="{FF2B5EF4-FFF2-40B4-BE49-F238E27FC236}">
                <a16:creationId xmlns:a16="http://schemas.microsoft.com/office/drawing/2014/main" id="{5C12AB8B-6556-FA41-A3F4-01283F21EE08}"/>
              </a:ext>
            </a:extLst>
          </p:cNvPr>
          <p:cNvCxnSpPr>
            <a:cxnSpLocks/>
            <a:stCxn id="32" idx="3"/>
            <a:endCxn id="36" idx="1"/>
          </p:cNvCxnSpPr>
          <p:nvPr/>
        </p:nvCxnSpPr>
        <p:spPr>
          <a:xfrm flipV="1">
            <a:off x="5521752" y="3548048"/>
            <a:ext cx="567964" cy="2308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425CEBD0-15E2-FA44-890A-2EA833BFD8FE}"/>
              </a:ext>
            </a:extLst>
          </p:cNvPr>
          <p:cNvCxnSpPr>
            <a:cxnSpLocks/>
            <a:stCxn id="32" idx="3"/>
            <a:endCxn id="37" idx="1"/>
          </p:cNvCxnSpPr>
          <p:nvPr/>
        </p:nvCxnSpPr>
        <p:spPr>
          <a:xfrm>
            <a:off x="5521752" y="3778881"/>
            <a:ext cx="567964" cy="170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C3AE0C1-1D5D-FD49-BF45-3ACFE7C5EA47}"/>
              </a:ext>
            </a:extLst>
          </p:cNvPr>
          <p:cNvCxnSpPr>
            <a:cxnSpLocks/>
            <a:stCxn id="33" idx="3"/>
            <a:endCxn id="35" idx="0"/>
          </p:cNvCxnSpPr>
          <p:nvPr/>
        </p:nvCxnSpPr>
        <p:spPr>
          <a:xfrm>
            <a:off x="5521750" y="4349725"/>
            <a:ext cx="1157141" cy="466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A863B7D3-816D-9F41-A28D-500BD52940F0}"/>
              </a:ext>
            </a:extLst>
          </p:cNvPr>
          <p:cNvCxnSpPr>
            <a:cxnSpLocks/>
            <a:stCxn id="33" idx="2"/>
            <a:endCxn id="34" idx="0"/>
          </p:cNvCxnSpPr>
          <p:nvPr/>
        </p:nvCxnSpPr>
        <p:spPr>
          <a:xfrm rot="16200000" flipH="1">
            <a:off x="4502700" y="4636920"/>
            <a:ext cx="35894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7DFCF079-E974-F746-B126-B47D0091EB3B}"/>
              </a:ext>
            </a:extLst>
          </p:cNvPr>
          <p:cNvCxnSpPr>
            <a:cxnSpLocks/>
            <a:stCxn id="32" idx="2"/>
            <a:endCxn id="33" idx="0"/>
          </p:cNvCxnSpPr>
          <p:nvPr/>
        </p:nvCxnSpPr>
        <p:spPr>
          <a:xfrm rot="5400000">
            <a:off x="4504475" y="4064302"/>
            <a:ext cx="355400"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D82F3D03-9AB1-5B4D-A118-FF543837C60A}"/>
              </a:ext>
            </a:extLst>
          </p:cNvPr>
          <p:cNvCxnSpPr>
            <a:cxnSpLocks/>
            <a:endCxn id="32" idx="1"/>
          </p:cNvCxnSpPr>
          <p:nvPr/>
        </p:nvCxnSpPr>
        <p:spPr>
          <a:xfrm flipV="1">
            <a:off x="2578232" y="3778881"/>
            <a:ext cx="1264368" cy="269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FC9A4D0B-DD3B-CF49-B9BB-A6D089C25CFE}"/>
              </a:ext>
            </a:extLst>
          </p:cNvPr>
          <p:cNvGrpSpPr/>
          <p:nvPr/>
        </p:nvGrpSpPr>
        <p:grpSpPr>
          <a:xfrm>
            <a:off x="636308" y="2091969"/>
            <a:ext cx="1941925" cy="881282"/>
            <a:chOff x="848410" y="2596678"/>
            <a:chExt cx="2589233" cy="1175043"/>
          </a:xfrm>
        </p:grpSpPr>
        <p:grpSp>
          <p:nvGrpSpPr>
            <p:cNvPr id="53" name="Group 52">
              <a:extLst>
                <a:ext uri="{FF2B5EF4-FFF2-40B4-BE49-F238E27FC236}">
                  <a16:creationId xmlns:a16="http://schemas.microsoft.com/office/drawing/2014/main" id="{CB754E02-D644-5843-81C8-08D009A75E5F}"/>
                </a:ext>
              </a:extLst>
            </p:cNvPr>
            <p:cNvGrpSpPr/>
            <p:nvPr/>
          </p:nvGrpSpPr>
          <p:grpSpPr>
            <a:xfrm>
              <a:off x="848410" y="2596678"/>
              <a:ext cx="2589233" cy="1175043"/>
              <a:chOff x="4960069" y="1297591"/>
              <a:chExt cx="2969443" cy="1175043"/>
            </a:xfrm>
          </p:grpSpPr>
          <p:sp>
            <p:nvSpPr>
              <p:cNvPr id="11" name="TextBox 10">
                <a:extLst>
                  <a:ext uri="{FF2B5EF4-FFF2-40B4-BE49-F238E27FC236}">
                    <a16:creationId xmlns:a16="http://schemas.microsoft.com/office/drawing/2014/main" id="{7B57E8E8-62FA-0949-A9C4-04E44D4154F3}"/>
                  </a:ext>
                </a:extLst>
              </p:cNvPr>
              <p:cNvSpPr txBox="1"/>
              <p:nvPr/>
            </p:nvSpPr>
            <p:spPr>
              <a:xfrm>
                <a:off x="4960069" y="1297591"/>
                <a:ext cx="2969443" cy="287259"/>
              </a:xfrm>
              <a:prstGeom prst="rect">
                <a:avLst/>
              </a:prstGeom>
              <a:noFill/>
              <a:ln>
                <a:solidFill>
                  <a:schemeClr val="tx1"/>
                </a:solidFill>
              </a:ln>
            </p:spPr>
            <p:txBody>
              <a:bodyPr wrap="square" rtlCol="0">
                <a:spAutoFit/>
              </a:bodyPr>
              <a:lstStyle/>
              <a:p>
                <a:r>
                  <a:rPr lang="en-US" sz="800" dirty="0"/>
                  <a:t>metrics_sessions</a:t>
                </a:r>
              </a:p>
            </p:txBody>
          </p:sp>
          <p:sp>
            <p:nvSpPr>
              <p:cNvPr id="12" name="TextBox 11">
                <a:extLst>
                  <a:ext uri="{FF2B5EF4-FFF2-40B4-BE49-F238E27FC236}">
                    <a16:creationId xmlns:a16="http://schemas.microsoft.com/office/drawing/2014/main" id="{D6CB40C5-F428-DA4C-BE50-9757BD0C87FB}"/>
                  </a:ext>
                </a:extLst>
              </p:cNvPr>
              <p:cNvSpPr txBox="1"/>
              <p:nvPr/>
            </p:nvSpPr>
            <p:spPr>
              <a:xfrm>
                <a:off x="4960069" y="2164857"/>
                <a:ext cx="2969443" cy="287259"/>
              </a:xfrm>
              <a:prstGeom prst="rect">
                <a:avLst/>
              </a:prstGeom>
              <a:noFill/>
              <a:ln>
                <a:solidFill>
                  <a:schemeClr val="tx1"/>
                </a:solidFill>
              </a:ln>
            </p:spPr>
            <p:txBody>
              <a:bodyPr wrap="square" rtlCol="0">
                <a:spAutoFit/>
              </a:bodyPr>
              <a:lstStyle/>
              <a:p>
                <a:r>
                  <a:rPr lang="en-US" sz="800" dirty="0"/>
                  <a:t>metrics_sessions_hist</a:t>
                </a:r>
              </a:p>
            </p:txBody>
          </p:sp>
          <p:sp>
            <p:nvSpPr>
              <p:cNvPr id="13" name="TextBox 12">
                <a:extLst>
                  <a:ext uri="{FF2B5EF4-FFF2-40B4-BE49-F238E27FC236}">
                    <a16:creationId xmlns:a16="http://schemas.microsoft.com/office/drawing/2014/main" id="{187C6DC9-5AFB-2042-8E55-3EEB44074789}"/>
                  </a:ext>
                </a:extLst>
              </p:cNvPr>
              <p:cNvSpPr txBox="1"/>
              <p:nvPr/>
            </p:nvSpPr>
            <p:spPr>
              <a:xfrm>
                <a:off x="4960069" y="1731223"/>
                <a:ext cx="2969443" cy="287259"/>
              </a:xfrm>
              <a:prstGeom prst="rect">
                <a:avLst/>
              </a:prstGeom>
              <a:noFill/>
              <a:ln>
                <a:solidFill>
                  <a:schemeClr val="tx1"/>
                </a:solidFill>
              </a:ln>
            </p:spPr>
            <p:txBody>
              <a:bodyPr wrap="square" rtlCol="0">
                <a:spAutoFit/>
              </a:bodyPr>
              <a:lstStyle/>
              <a:p>
                <a:r>
                  <a:rPr lang="en-US" sz="800" dirty="0"/>
                  <a:t>metrics_sessions_stg</a:t>
                </a:r>
              </a:p>
            </p:txBody>
          </p:sp>
          <p:cxnSp>
            <p:nvCxnSpPr>
              <p:cNvPr id="17" name="Straight Connector 16">
                <a:extLst>
                  <a:ext uri="{FF2B5EF4-FFF2-40B4-BE49-F238E27FC236}">
                    <a16:creationId xmlns:a16="http://schemas.microsoft.com/office/drawing/2014/main" id="{6FBFC4FB-FD89-8E44-B13A-253EC52C3277}"/>
                  </a:ext>
                </a:extLst>
              </p:cNvPr>
              <p:cNvCxnSpPr/>
              <p:nvPr/>
            </p:nvCxnSpPr>
            <p:spPr>
              <a:xfrm>
                <a:off x="4960069" y="1297591"/>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53C2853A-3AC6-1B47-80C7-6F390C1D0A43}"/>
                </a:ext>
              </a:extLst>
            </p:cNvPr>
            <p:cNvCxnSpPr>
              <a:cxnSpLocks/>
            </p:cNvCxnSpPr>
            <p:nvPr/>
          </p:nvCxnSpPr>
          <p:spPr>
            <a:xfrm>
              <a:off x="3437642" y="2596678"/>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1203D89E-4951-F247-8C65-0AD51DAACF9D}"/>
              </a:ext>
            </a:extLst>
          </p:cNvPr>
          <p:cNvSpPr txBox="1"/>
          <p:nvPr/>
        </p:nvSpPr>
        <p:spPr>
          <a:xfrm>
            <a:off x="3126166" y="3616295"/>
            <a:ext cx="635129" cy="184666"/>
          </a:xfrm>
          <a:prstGeom prst="rect">
            <a:avLst/>
          </a:prstGeom>
          <a:noFill/>
        </p:spPr>
        <p:txBody>
          <a:bodyPr wrap="square" rtlCol="0">
            <a:spAutoFit/>
          </a:bodyPr>
          <a:lstStyle/>
          <a:p>
            <a:pPr algn="ctr"/>
            <a:r>
              <a:rPr lang="en-US" sz="600" dirty="0"/>
              <a:t>requestid</a:t>
            </a:r>
            <a:endParaRPr lang="en-US" sz="1000" dirty="0"/>
          </a:p>
        </p:txBody>
      </p:sp>
      <p:sp>
        <p:nvSpPr>
          <p:cNvPr id="98" name="TextBox 97">
            <a:extLst>
              <a:ext uri="{FF2B5EF4-FFF2-40B4-BE49-F238E27FC236}">
                <a16:creationId xmlns:a16="http://schemas.microsoft.com/office/drawing/2014/main" id="{0606C785-EDD3-0D4D-A0BE-6EA127CB8D77}"/>
              </a:ext>
            </a:extLst>
          </p:cNvPr>
          <p:cNvSpPr txBox="1"/>
          <p:nvPr/>
        </p:nvSpPr>
        <p:spPr>
          <a:xfrm>
            <a:off x="3531519" y="2534206"/>
            <a:ext cx="1668546" cy="215444"/>
          </a:xfrm>
          <a:prstGeom prst="rect">
            <a:avLst/>
          </a:prstGeom>
          <a:noFill/>
          <a:ln>
            <a:solidFill>
              <a:schemeClr val="tx1"/>
            </a:solidFill>
          </a:ln>
        </p:spPr>
        <p:txBody>
          <a:bodyPr wrap="square" rtlCol="0">
            <a:spAutoFit/>
          </a:bodyPr>
          <a:lstStyle/>
          <a:p>
            <a:r>
              <a:rPr lang="en-US" sz="800" dirty="0"/>
              <a:t>METRICS_ALL_RESOURCES</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746862" y="2978481"/>
            <a:ext cx="1668546" cy="215444"/>
          </a:xfrm>
          <a:prstGeom prst="rect">
            <a:avLst/>
          </a:prstGeom>
          <a:noFill/>
          <a:ln>
            <a:solidFill>
              <a:schemeClr val="tx1"/>
            </a:solidFill>
          </a:ln>
        </p:spPr>
        <p:txBody>
          <a:bodyPr wrap="square" rtlCol="0">
            <a:spAutoFit/>
          </a:bodyPr>
          <a:lstStyle/>
          <a:p>
            <a:r>
              <a:rPr lang="en-US" sz="800" dirty="0"/>
              <a:t>METRICS_ALL_USERS</a:t>
            </a:r>
          </a:p>
        </p:txBody>
      </p:sp>
      <p:cxnSp>
        <p:nvCxnSpPr>
          <p:cNvPr id="101" name="Elbow Connector 100">
            <a:extLst>
              <a:ext uri="{FF2B5EF4-FFF2-40B4-BE49-F238E27FC236}">
                <a16:creationId xmlns:a16="http://schemas.microsoft.com/office/drawing/2014/main" id="{EB805FE4-6B41-1645-A2C7-4DE88D69424D}"/>
              </a:ext>
            </a:extLst>
          </p:cNvPr>
          <p:cNvCxnSpPr>
            <a:stCxn id="98" idx="1"/>
            <a:endCxn id="9" idx="3"/>
          </p:cNvCxnSpPr>
          <p:nvPr/>
        </p:nvCxnSpPr>
        <p:spPr>
          <a:xfrm rot="10800000" flipV="1">
            <a:off x="2580589" y="2641927"/>
            <a:ext cx="950931" cy="1297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90BB3289-0754-7342-B0C3-04A89B1E1ADE}"/>
              </a:ext>
            </a:extLst>
          </p:cNvPr>
          <p:cNvCxnSpPr>
            <a:stCxn id="99" idx="1"/>
            <a:endCxn id="9" idx="3"/>
          </p:cNvCxnSpPr>
          <p:nvPr/>
        </p:nvCxnSpPr>
        <p:spPr>
          <a:xfrm rot="10800000" flipV="1">
            <a:off x="2580588" y="3086203"/>
            <a:ext cx="1166274" cy="8530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E5AAB79-2343-A149-97D2-0B1C8B2D01E8}"/>
              </a:ext>
            </a:extLst>
          </p:cNvPr>
          <p:cNvSpPr txBox="1"/>
          <p:nvPr/>
        </p:nvSpPr>
        <p:spPr>
          <a:xfrm>
            <a:off x="2932768" y="2473537"/>
            <a:ext cx="707600" cy="184666"/>
          </a:xfrm>
          <a:prstGeom prst="rect">
            <a:avLst/>
          </a:prstGeom>
          <a:noFill/>
        </p:spPr>
        <p:txBody>
          <a:bodyPr wrap="square" rtlCol="0">
            <a:spAutoFit/>
          </a:bodyPr>
          <a:lstStyle/>
          <a:p>
            <a:pPr algn="ctr"/>
            <a:r>
              <a:rPr lang="en-US" sz="600" dirty="0"/>
              <a:t>resourceid</a:t>
            </a:r>
            <a:endParaRPr lang="en-US" sz="1000" dirty="0"/>
          </a:p>
        </p:txBody>
      </p:sp>
      <p:sp>
        <p:nvSpPr>
          <p:cNvPr id="109" name="TextBox 108">
            <a:extLst>
              <a:ext uri="{FF2B5EF4-FFF2-40B4-BE49-F238E27FC236}">
                <a16:creationId xmlns:a16="http://schemas.microsoft.com/office/drawing/2014/main" id="{D1FB4B39-7907-AC4B-888A-626FFCE7A086}"/>
              </a:ext>
            </a:extLst>
          </p:cNvPr>
          <p:cNvSpPr txBox="1"/>
          <p:nvPr/>
        </p:nvSpPr>
        <p:spPr>
          <a:xfrm>
            <a:off x="3086393" y="2922025"/>
            <a:ext cx="707600" cy="184666"/>
          </a:xfrm>
          <a:prstGeom prst="rect">
            <a:avLst/>
          </a:prstGeom>
          <a:noFill/>
        </p:spPr>
        <p:txBody>
          <a:bodyPr wrap="square" rtlCol="0">
            <a:spAutoFit/>
          </a:bodyPr>
          <a:lstStyle/>
          <a:p>
            <a:pPr algn="ctr"/>
            <a:r>
              <a:rPr lang="en-US" sz="600" dirty="0"/>
              <a:t>userid</a:t>
            </a:r>
            <a:endParaRPr lang="en-US" sz="1000" dirty="0"/>
          </a:p>
        </p:txBody>
      </p:sp>
      <p:sp>
        <p:nvSpPr>
          <p:cNvPr id="127" name="TextBox 126">
            <a:extLst>
              <a:ext uri="{FF2B5EF4-FFF2-40B4-BE49-F238E27FC236}">
                <a16:creationId xmlns:a16="http://schemas.microsoft.com/office/drawing/2014/main" id="{6D1628D6-3CE5-1D49-9FCD-6977E3933501}"/>
              </a:ext>
            </a:extLst>
          </p:cNvPr>
          <p:cNvSpPr txBox="1"/>
          <p:nvPr/>
        </p:nvSpPr>
        <p:spPr>
          <a:xfrm>
            <a:off x="2945876" y="858741"/>
            <a:ext cx="4341044" cy="246221"/>
          </a:xfrm>
          <a:prstGeom prst="rect">
            <a:avLst/>
          </a:prstGeom>
          <a:noFill/>
          <a:ln>
            <a:solidFill>
              <a:schemeClr val="tx1"/>
            </a:solidFill>
          </a:ln>
        </p:spPr>
        <p:txBody>
          <a:bodyPr wrap="square" rtlCol="0">
            <a:spAutoFit/>
          </a:bodyPr>
          <a:lstStyle/>
          <a:p>
            <a:pPr algn="ctr"/>
            <a:r>
              <a:rPr lang="en-US" sz="1000" dirty="0"/>
              <a:t>KPImetrics </a:t>
            </a:r>
            <a:r>
              <a:rPr lang="en-US" sz="1000" b="1" dirty="0"/>
              <a:t>Metrics</a:t>
            </a:r>
            <a:r>
              <a:rPr lang="en-US" sz="1000" dirty="0"/>
              <a:t> Table Relationship Diagram</a:t>
            </a:r>
          </a:p>
        </p:txBody>
      </p:sp>
      <p:sp>
        <p:nvSpPr>
          <p:cNvPr id="134" name="TextBox 133">
            <a:extLst>
              <a:ext uri="{FF2B5EF4-FFF2-40B4-BE49-F238E27FC236}">
                <a16:creationId xmlns:a16="http://schemas.microsoft.com/office/drawing/2014/main" id="{34CDE7A9-1BCE-E84D-A9C5-E73A2A78054D}"/>
              </a:ext>
            </a:extLst>
          </p:cNvPr>
          <p:cNvSpPr txBox="1"/>
          <p:nvPr/>
        </p:nvSpPr>
        <p:spPr>
          <a:xfrm>
            <a:off x="4682174" y="4039774"/>
            <a:ext cx="1079961" cy="184666"/>
          </a:xfrm>
          <a:prstGeom prst="rect">
            <a:avLst/>
          </a:prstGeom>
          <a:noFill/>
        </p:spPr>
        <p:txBody>
          <a:bodyPr wrap="square" rtlCol="0">
            <a:spAutoFit/>
          </a:bodyPr>
          <a:lstStyle/>
          <a:p>
            <a:r>
              <a:rPr lang="en-US" sz="600" dirty="0"/>
              <a:t>requestid, starttime</a:t>
            </a:r>
            <a:endParaRPr lang="en-US" sz="1000" dirty="0"/>
          </a:p>
        </p:txBody>
      </p:sp>
      <p:sp>
        <p:nvSpPr>
          <p:cNvPr id="135" name="TextBox 134">
            <a:extLst>
              <a:ext uri="{FF2B5EF4-FFF2-40B4-BE49-F238E27FC236}">
                <a16:creationId xmlns:a16="http://schemas.microsoft.com/office/drawing/2014/main" id="{DA881FBA-42D6-F747-8D5F-681BBDFE0996}"/>
              </a:ext>
            </a:extLst>
          </p:cNvPr>
          <p:cNvSpPr txBox="1"/>
          <p:nvPr/>
        </p:nvSpPr>
        <p:spPr>
          <a:xfrm>
            <a:off x="4682172"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sp>
        <p:nvSpPr>
          <p:cNvPr id="136" name="TextBox 135">
            <a:extLst>
              <a:ext uri="{FF2B5EF4-FFF2-40B4-BE49-F238E27FC236}">
                <a16:creationId xmlns:a16="http://schemas.microsoft.com/office/drawing/2014/main" id="{968740F1-215E-CC41-A8BD-AA2B8B8C4734}"/>
              </a:ext>
            </a:extLst>
          </p:cNvPr>
          <p:cNvSpPr txBox="1"/>
          <p:nvPr/>
        </p:nvSpPr>
        <p:spPr>
          <a:xfrm>
            <a:off x="6678891"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cxnSp>
        <p:nvCxnSpPr>
          <p:cNvPr id="139" name="Straight Arrow Connector 138">
            <a:extLst>
              <a:ext uri="{FF2B5EF4-FFF2-40B4-BE49-F238E27FC236}">
                <a16:creationId xmlns:a16="http://schemas.microsoft.com/office/drawing/2014/main" id="{5967CD14-6C16-D147-B506-7B610BD527E2}"/>
              </a:ext>
            </a:extLst>
          </p:cNvPr>
          <p:cNvCxnSpPr>
            <a:cxnSpLocks/>
          </p:cNvCxnSpPr>
          <p:nvPr/>
        </p:nvCxnSpPr>
        <p:spPr>
          <a:xfrm>
            <a:off x="1615958" y="231159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A445AE88-0453-A84E-9C48-2C57E0EF0BD6}"/>
              </a:ext>
            </a:extLst>
          </p:cNvPr>
          <p:cNvCxnSpPr>
            <a:cxnSpLocks/>
          </p:cNvCxnSpPr>
          <p:nvPr/>
        </p:nvCxnSpPr>
        <p:spPr>
          <a:xfrm>
            <a:off x="1614926" y="262538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1E42697-5691-6A4A-B229-CCFD71646DB8}"/>
              </a:ext>
            </a:extLst>
          </p:cNvPr>
          <p:cNvCxnSpPr>
            <a:cxnSpLocks/>
          </p:cNvCxnSpPr>
          <p:nvPr/>
        </p:nvCxnSpPr>
        <p:spPr>
          <a:xfrm>
            <a:off x="1623028" y="979503"/>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FAAD4E7-12FC-644D-85C5-66D8648CD1F1}"/>
              </a:ext>
            </a:extLst>
          </p:cNvPr>
          <p:cNvCxnSpPr>
            <a:cxnSpLocks/>
          </p:cNvCxnSpPr>
          <p:nvPr/>
        </p:nvCxnSpPr>
        <p:spPr>
          <a:xfrm>
            <a:off x="1605938" y="132120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4BD34035-A0FB-744C-84C9-F862D1F4A07A}"/>
              </a:ext>
            </a:extLst>
          </p:cNvPr>
          <p:cNvCxnSpPr>
            <a:cxnSpLocks/>
          </p:cNvCxnSpPr>
          <p:nvPr/>
        </p:nvCxnSpPr>
        <p:spPr>
          <a:xfrm>
            <a:off x="1596950" y="1609827"/>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E80250A-BEC3-E048-91C2-701087C73ABC}"/>
              </a:ext>
            </a:extLst>
          </p:cNvPr>
          <p:cNvCxnSpPr>
            <a:cxnSpLocks/>
          </p:cNvCxnSpPr>
          <p:nvPr/>
        </p:nvCxnSpPr>
        <p:spPr>
          <a:xfrm>
            <a:off x="1573097" y="338694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AAF4850-53A2-C344-839F-42C8D2D9123D}"/>
              </a:ext>
            </a:extLst>
          </p:cNvPr>
          <p:cNvCxnSpPr>
            <a:cxnSpLocks/>
          </p:cNvCxnSpPr>
          <p:nvPr/>
        </p:nvCxnSpPr>
        <p:spPr>
          <a:xfrm>
            <a:off x="1570740" y="3739360"/>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3B36167-8FB2-DA46-A488-4EB8EF0D7AB7}"/>
              </a:ext>
            </a:extLst>
          </p:cNvPr>
          <p:cNvSpPr/>
          <p:nvPr/>
        </p:nvSpPr>
        <p:spPr>
          <a:xfrm>
            <a:off x="3781771" y="3370513"/>
            <a:ext cx="4555205" cy="169320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2" name="TextBox 151">
            <a:extLst>
              <a:ext uri="{FF2B5EF4-FFF2-40B4-BE49-F238E27FC236}">
                <a16:creationId xmlns:a16="http://schemas.microsoft.com/office/drawing/2014/main" id="{FA6BD15B-2338-EC4B-8447-1F1DEDD49DDF}"/>
              </a:ext>
            </a:extLst>
          </p:cNvPr>
          <p:cNvSpPr txBox="1"/>
          <p:nvPr/>
        </p:nvSpPr>
        <p:spPr>
          <a:xfrm>
            <a:off x="6124625" y="3083738"/>
            <a:ext cx="2247260" cy="246221"/>
          </a:xfrm>
          <a:prstGeom prst="rect">
            <a:avLst/>
          </a:prstGeom>
          <a:noFill/>
        </p:spPr>
        <p:txBody>
          <a:bodyPr wrap="square" rtlCol="0">
            <a:spAutoFit/>
          </a:bodyPr>
          <a:lstStyle/>
          <a:p>
            <a:r>
              <a:rPr lang="en-US" sz="1000" dirty="0"/>
              <a:t>SQL Request Parsing Tables</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6086042" y="1359494"/>
            <a:ext cx="2176706" cy="215444"/>
          </a:xfrm>
          <a:prstGeom prst="rect">
            <a:avLst/>
          </a:prstGeom>
          <a:noFill/>
          <a:ln>
            <a:solidFill>
              <a:schemeClr val="tx1"/>
            </a:solidFill>
          </a:ln>
        </p:spPr>
        <p:txBody>
          <a:bodyPr wrap="square" rtlCol="0">
            <a:spAutoFit/>
          </a:bodyPr>
          <a:lstStyle/>
          <a:p>
            <a:r>
              <a:rPr lang="en-US" sz="800" b="1" u="sng" dirty="0"/>
              <a:t>Lookup and monitoring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6086041" y="1669916"/>
            <a:ext cx="2176706"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6089716" y="1986743"/>
            <a:ext cx="2173032" cy="215444"/>
          </a:xfrm>
          <a:prstGeom prst="rect">
            <a:avLst/>
          </a:prstGeom>
          <a:noFill/>
          <a:ln>
            <a:solidFill>
              <a:schemeClr val="tx1"/>
            </a:solidFill>
          </a:ln>
        </p:spPr>
        <p:txBody>
          <a:bodyPr wrap="square" rtlCol="0">
            <a:spAutoFit/>
          </a:bodyPr>
          <a:lstStyle/>
          <a:p>
            <a:r>
              <a:rPr lang="en-US" sz="800" dirty="0"/>
              <a:t>METRICS_JOB_ENVIRONMENTS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6086041" y="2297548"/>
            <a:ext cx="2176706" cy="215444"/>
          </a:xfrm>
          <a:prstGeom prst="rect">
            <a:avLst/>
          </a:prstGeom>
          <a:noFill/>
          <a:ln>
            <a:solidFill>
              <a:schemeClr val="tx1"/>
            </a:solidFill>
          </a:ln>
        </p:spPr>
        <p:txBody>
          <a:bodyPr wrap="square" rtlCol="0">
            <a:spAutoFit/>
          </a:bodyPr>
          <a:lstStyle/>
          <a:p>
            <a:r>
              <a:rPr lang="en-US" sz="800" dirty="0"/>
              <a:t>METRICS_JOB_FILTERS</a:t>
            </a:r>
          </a:p>
        </p:txBody>
      </p:sp>
      <p:sp>
        <p:nvSpPr>
          <p:cNvPr id="73" name="TextBox 72">
            <a:extLst>
              <a:ext uri="{FF2B5EF4-FFF2-40B4-BE49-F238E27FC236}">
                <a16:creationId xmlns:a16="http://schemas.microsoft.com/office/drawing/2014/main" id="{8C37F8B3-9A59-FF41-AAAD-496ACE679915}"/>
              </a:ext>
            </a:extLst>
          </p:cNvPr>
          <p:cNvSpPr txBox="1"/>
          <p:nvPr/>
        </p:nvSpPr>
        <p:spPr>
          <a:xfrm>
            <a:off x="6091639" y="2603034"/>
            <a:ext cx="2176706" cy="215444"/>
          </a:xfrm>
          <a:prstGeom prst="rect">
            <a:avLst/>
          </a:prstGeom>
          <a:noFill/>
          <a:ln>
            <a:solidFill>
              <a:schemeClr val="tx1"/>
            </a:solidFill>
          </a:ln>
        </p:spPr>
        <p:txBody>
          <a:bodyPr wrap="square" rtlCol="0">
            <a:spAutoFit/>
          </a:bodyPr>
          <a:lstStyle/>
          <a:p>
            <a:r>
              <a:rPr lang="en-US" sz="800" dirty="0"/>
              <a:t>METRICS_JOB_DELETE_CHECK</a:t>
            </a:r>
          </a:p>
        </p:txBody>
      </p:sp>
      <p:sp>
        <p:nvSpPr>
          <p:cNvPr id="74" name="Title 1">
            <a:extLst>
              <a:ext uri="{FF2B5EF4-FFF2-40B4-BE49-F238E27FC236}">
                <a16:creationId xmlns:a16="http://schemas.microsoft.com/office/drawing/2014/main" id="{495FD392-AF56-4259-9FA4-E1D287DCB699}"/>
              </a:ext>
            </a:extLst>
          </p:cNvPr>
          <p:cNvSpPr>
            <a:spLocks noGrp="1"/>
          </p:cNvSpPr>
          <p:nvPr>
            <p:ph type="title"/>
          </p:nvPr>
        </p:nvSpPr>
        <p:spPr>
          <a:xfrm>
            <a:off x="1466028" y="100535"/>
            <a:ext cx="7594342" cy="523875"/>
          </a:xfrm>
        </p:spPr>
        <p:txBody>
          <a:bodyPr/>
          <a:lstStyle/>
          <a:p>
            <a:r>
              <a:rPr lang="en-US" dirty="0"/>
              <a:t>KPImetrics “Metrics” Table Relationships</a:t>
            </a:r>
          </a:p>
        </p:txBody>
      </p:sp>
    </p:spTree>
    <p:extLst>
      <p:ext uri="{BB962C8B-B14F-4D97-AF65-F5344CB8AC3E}">
        <p14:creationId xmlns:p14="http://schemas.microsoft.com/office/powerpoint/2010/main" val="181555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0BB146-FE0C-A546-81E0-7E5CC7DFD411}"/>
              </a:ext>
            </a:extLst>
          </p:cNvPr>
          <p:cNvSpPr txBox="1"/>
          <p:nvPr/>
        </p:nvSpPr>
        <p:spPr>
          <a:xfrm>
            <a:off x="487544" y="1306465"/>
            <a:ext cx="2092749" cy="215444"/>
          </a:xfrm>
          <a:prstGeom prst="rect">
            <a:avLst/>
          </a:prstGeom>
          <a:noFill/>
          <a:ln>
            <a:solidFill>
              <a:schemeClr val="tx1"/>
            </a:solidFill>
          </a:ln>
        </p:spPr>
        <p:txBody>
          <a:bodyPr wrap="square" rtlCol="0">
            <a:spAutoFit/>
          </a:bodyPr>
          <a:lstStyle/>
          <a:p>
            <a:r>
              <a:rPr lang="en-US" sz="800" b="1" u="sng" dirty="0"/>
              <a:t>Additional Data Tables</a:t>
            </a:r>
          </a:p>
        </p:txBody>
      </p:sp>
      <p:sp>
        <p:nvSpPr>
          <p:cNvPr id="5" name="TextBox 4">
            <a:extLst>
              <a:ext uri="{FF2B5EF4-FFF2-40B4-BE49-F238E27FC236}">
                <a16:creationId xmlns:a16="http://schemas.microsoft.com/office/drawing/2014/main" id="{AF897AB8-D562-B945-9887-B008A6ED125A}"/>
              </a:ext>
            </a:extLst>
          </p:cNvPr>
          <p:cNvSpPr txBox="1"/>
          <p:nvPr/>
        </p:nvSpPr>
        <p:spPr>
          <a:xfrm>
            <a:off x="2580295" y="788585"/>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Supporting</a:t>
            </a:r>
            <a:r>
              <a:rPr lang="en-US" sz="1200" dirty="0"/>
              <a:t> Table Relationship Diagram</a:t>
            </a:r>
          </a:p>
        </p:txBody>
      </p:sp>
      <p:sp>
        <p:nvSpPr>
          <p:cNvPr id="6" name="TextBox 5">
            <a:extLst>
              <a:ext uri="{FF2B5EF4-FFF2-40B4-BE49-F238E27FC236}">
                <a16:creationId xmlns:a16="http://schemas.microsoft.com/office/drawing/2014/main" id="{251D362F-CB56-F640-980A-343F9111AB60}"/>
              </a:ext>
            </a:extLst>
          </p:cNvPr>
          <p:cNvSpPr txBox="1"/>
          <p:nvPr/>
        </p:nvSpPr>
        <p:spPr>
          <a:xfrm>
            <a:off x="487544" y="1773988"/>
            <a:ext cx="2092751" cy="215444"/>
          </a:xfrm>
          <a:prstGeom prst="rect">
            <a:avLst/>
          </a:prstGeom>
          <a:noFill/>
          <a:ln>
            <a:solidFill>
              <a:schemeClr val="tx1"/>
            </a:solidFill>
          </a:ln>
        </p:spPr>
        <p:txBody>
          <a:bodyPr wrap="square" rtlCol="0">
            <a:spAutoFit/>
          </a:bodyPr>
          <a:lstStyle/>
          <a:p>
            <a:r>
              <a:rPr lang="en-US" sz="800" dirty="0"/>
              <a:t>METRICS_CIS_SYSTEM_RESOURCES</a:t>
            </a:r>
          </a:p>
        </p:txBody>
      </p:sp>
      <p:sp>
        <p:nvSpPr>
          <p:cNvPr id="7" name="TextBox 6">
            <a:extLst>
              <a:ext uri="{FF2B5EF4-FFF2-40B4-BE49-F238E27FC236}">
                <a16:creationId xmlns:a16="http://schemas.microsoft.com/office/drawing/2014/main" id="{808300DD-31D3-0140-A59A-CF445B7B571E}"/>
              </a:ext>
            </a:extLst>
          </p:cNvPr>
          <p:cNvSpPr txBox="1"/>
          <p:nvPr/>
        </p:nvSpPr>
        <p:spPr>
          <a:xfrm>
            <a:off x="3542713" y="1302294"/>
            <a:ext cx="2176706" cy="215444"/>
          </a:xfrm>
          <a:prstGeom prst="rect">
            <a:avLst/>
          </a:prstGeom>
          <a:noFill/>
          <a:ln>
            <a:solidFill>
              <a:schemeClr val="tx1"/>
            </a:solidFill>
          </a:ln>
        </p:spPr>
        <p:txBody>
          <a:bodyPr wrap="square" rtlCol="0">
            <a:spAutoFit/>
          </a:bodyPr>
          <a:lstStyle/>
          <a:p>
            <a:r>
              <a:rPr lang="en-US" sz="800" b="1" u="sng" dirty="0"/>
              <a:t>Logging Tables</a:t>
            </a:r>
          </a:p>
        </p:txBody>
      </p:sp>
      <p:sp>
        <p:nvSpPr>
          <p:cNvPr id="8" name="TextBox 7">
            <a:extLst>
              <a:ext uri="{FF2B5EF4-FFF2-40B4-BE49-F238E27FC236}">
                <a16:creationId xmlns:a16="http://schemas.microsoft.com/office/drawing/2014/main" id="{E758DC01-E808-A54D-8BB1-AB964E144490}"/>
              </a:ext>
            </a:extLst>
          </p:cNvPr>
          <p:cNvSpPr txBox="1"/>
          <p:nvPr/>
        </p:nvSpPr>
        <p:spPr>
          <a:xfrm>
            <a:off x="3542714" y="1773988"/>
            <a:ext cx="2205279" cy="215444"/>
          </a:xfrm>
          <a:prstGeom prst="rect">
            <a:avLst/>
          </a:prstGeom>
          <a:noFill/>
          <a:ln>
            <a:solidFill>
              <a:schemeClr val="tx1"/>
            </a:solidFill>
          </a:ln>
        </p:spPr>
        <p:txBody>
          <a:bodyPr wrap="square" rtlCol="0">
            <a:spAutoFit/>
          </a:bodyPr>
          <a:lstStyle/>
          <a:p>
            <a:r>
              <a:rPr lang="en-US" sz="800" dirty="0"/>
              <a:t>METRICS_CIS_WORKFLOW</a:t>
            </a:r>
          </a:p>
        </p:txBody>
      </p:sp>
      <p:sp>
        <p:nvSpPr>
          <p:cNvPr id="9" name="TextBox 8">
            <a:extLst>
              <a:ext uri="{FF2B5EF4-FFF2-40B4-BE49-F238E27FC236}">
                <a16:creationId xmlns:a16="http://schemas.microsoft.com/office/drawing/2014/main" id="{0F7B37E8-6782-AE46-97DD-8BBC9E22CF08}"/>
              </a:ext>
            </a:extLst>
          </p:cNvPr>
          <p:cNvSpPr txBox="1"/>
          <p:nvPr/>
        </p:nvSpPr>
        <p:spPr>
          <a:xfrm>
            <a:off x="3542713" y="2218647"/>
            <a:ext cx="2205280" cy="215444"/>
          </a:xfrm>
          <a:prstGeom prst="rect">
            <a:avLst/>
          </a:prstGeom>
          <a:noFill/>
          <a:ln>
            <a:solidFill>
              <a:schemeClr val="tx1"/>
            </a:solidFill>
          </a:ln>
        </p:spPr>
        <p:txBody>
          <a:bodyPr wrap="square" rtlCol="0">
            <a:spAutoFit/>
          </a:bodyPr>
          <a:lstStyle/>
          <a:p>
            <a:r>
              <a:rPr lang="en-US" sz="800" dirty="0"/>
              <a:t>METRICS_EVENT_REG_LOG</a:t>
            </a:r>
          </a:p>
        </p:txBody>
      </p:sp>
      <p:sp>
        <p:nvSpPr>
          <p:cNvPr id="10" name="TextBox 9">
            <a:extLst>
              <a:ext uri="{FF2B5EF4-FFF2-40B4-BE49-F238E27FC236}">
                <a16:creationId xmlns:a16="http://schemas.microsoft.com/office/drawing/2014/main" id="{91E44929-6051-4045-A963-40266C3787D0}"/>
              </a:ext>
            </a:extLst>
          </p:cNvPr>
          <p:cNvSpPr txBox="1"/>
          <p:nvPr/>
        </p:nvSpPr>
        <p:spPr>
          <a:xfrm>
            <a:off x="3542713" y="2690341"/>
            <a:ext cx="2205281" cy="215444"/>
          </a:xfrm>
          <a:prstGeom prst="rect">
            <a:avLst/>
          </a:prstGeom>
          <a:noFill/>
          <a:ln>
            <a:solidFill>
              <a:schemeClr val="tx1"/>
            </a:solidFill>
          </a:ln>
        </p:spPr>
        <p:txBody>
          <a:bodyPr wrap="square" rtlCol="0">
            <a:spAutoFit/>
          </a:bodyPr>
          <a:lstStyle/>
          <a:p>
            <a:r>
              <a:rPr lang="en-US" sz="800" dirty="0"/>
              <a:t>METRICS_EVENT_REG_LOG_LINEAGE</a:t>
            </a:r>
          </a:p>
        </p:txBody>
      </p:sp>
      <p:sp>
        <p:nvSpPr>
          <p:cNvPr id="11" name="TextBox 10">
            <a:extLst>
              <a:ext uri="{FF2B5EF4-FFF2-40B4-BE49-F238E27FC236}">
                <a16:creationId xmlns:a16="http://schemas.microsoft.com/office/drawing/2014/main" id="{906F9079-1DE3-AB4A-B7BE-188C8D3251B1}"/>
              </a:ext>
            </a:extLst>
          </p:cNvPr>
          <p:cNvSpPr txBox="1"/>
          <p:nvPr/>
        </p:nvSpPr>
        <p:spPr>
          <a:xfrm>
            <a:off x="3542714" y="3125237"/>
            <a:ext cx="2205279" cy="215444"/>
          </a:xfrm>
          <a:prstGeom prst="rect">
            <a:avLst/>
          </a:prstGeom>
          <a:noFill/>
          <a:ln>
            <a:solidFill>
              <a:schemeClr val="tx1"/>
            </a:solidFill>
          </a:ln>
        </p:spPr>
        <p:txBody>
          <a:bodyPr wrap="square" rtlCol="0">
            <a:spAutoFit/>
          </a:bodyPr>
          <a:lstStyle/>
          <a:p>
            <a:r>
              <a:rPr lang="en-US" sz="800" dirty="0"/>
              <a:t>METRICS_JOB_DETAILS</a:t>
            </a:r>
          </a:p>
        </p:txBody>
      </p:sp>
      <p:sp>
        <p:nvSpPr>
          <p:cNvPr id="13" name="TextBox 12">
            <a:extLst>
              <a:ext uri="{FF2B5EF4-FFF2-40B4-BE49-F238E27FC236}">
                <a16:creationId xmlns:a16="http://schemas.microsoft.com/office/drawing/2014/main" id="{34AD87B4-27E3-304C-9D75-2EB54D5FDE57}"/>
              </a:ext>
            </a:extLst>
          </p:cNvPr>
          <p:cNvSpPr txBox="1"/>
          <p:nvPr/>
        </p:nvSpPr>
        <p:spPr>
          <a:xfrm>
            <a:off x="487544" y="2232164"/>
            <a:ext cx="2092751" cy="215444"/>
          </a:xfrm>
          <a:prstGeom prst="rect">
            <a:avLst/>
          </a:prstGeom>
          <a:noFill/>
          <a:ln>
            <a:solidFill>
              <a:schemeClr val="tx1"/>
            </a:solidFill>
          </a:ln>
        </p:spPr>
        <p:txBody>
          <a:bodyPr wrap="square" rtlCol="0">
            <a:spAutoFit/>
          </a:bodyPr>
          <a:lstStyle/>
          <a:p>
            <a:r>
              <a:rPr lang="en-US" sz="800" dirty="0"/>
              <a:t>METRICS_CPU_MEMORY_CHECKER</a:t>
            </a:r>
          </a:p>
        </p:txBody>
      </p:sp>
      <p:sp>
        <p:nvSpPr>
          <p:cNvPr id="14" name="TextBox 13">
            <a:extLst>
              <a:ext uri="{FF2B5EF4-FFF2-40B4-BE49-F238E27FC236}">
                <a16:creationId xmlns:a16="http://schemas.microsoft.com/office/drawing/2014/main" id="{5E20FDC5-B41E-014B-8745-BFFC52697B05}"/>
              </a:ext>
            </a:extLst>
          </p:cNvPr>
          <p:cNvSpPr txBox="1"/>
          <p:nvPr/>
        </p:nvSpPr>
        <p:spPr>
          <a:xfrm>
            <a:off x="487544" y="2690341"/>
            <a:ext cx="2092751" cy="215444"/>
          </a:xfrm>
          <a:prstGeom prst="rect">
            <a:avLst/>
          </a:prstGeom>
          <a:noFill/>
          <a:ln>
            <a:solidFill>
              <a:schemeClr val="tx1"/>
            </a:solidFill>
          </a:ln>
        </p:spPr>
        <p:txBody>
          <a:bodyPr wrap="square" rtlCol="0">
            <a:spAutoFit/>
          </a:bodyPr>
          <a:lstStyle/>
          <a:p>
            <a:r>
              <a:rPr lang="en-US" sz="800" dirty="0"/>
              <a:t>METRICS_LOG_DISK</a:t>
            </a:r>
          </a:p>
        </p:txBody>
      </p:sp>
      <p:sp>
        <p:nvSpPr>
          <p:cNvPr id="15" name="TextBox 14">
            <a:extLst>
              <a:ext uri="{FF2B5EF4-FFF2-40B4-BE49-F238E27FC236}">
                <a16:creationId xmlns:a16="http://schemas.microsoft.com/office/drawing/2014/main" id="{EAB6DC87-CF16-FA46-94F9-ED5D52B4B4F2}"/>
              </a:ext>
            </a:extLst>
          </p:cNvPr>
          <p:cNvSpPr txBox="1"/>
          <p:nvPr/>
        </p:nvSpPr>
        <p:spPr>
          <a:xfrm>
            <a:off x="487544" y="3125237"/>
            <a:ext cx="2092751" cy="215444"/>
          </a:xfrm>
          <a:prstGeom prst="rect">
            <a:avLst/>
          </a:prstGeom>
          <a:noFill/>
          <a:ln>
            <a:solidFill>
              <a:schemeClr val="tx1"/>
            </a:solidFill>
          </a:ln>
        </p:spPr>
        <p:txBody>
          <a:bodyPr wrap="square" rtlCol="0">
            <a:spAutoFit/>
          </a:bodyPr>
          <a:lstStyle/>
          <a:p>
            <a:r>
              <a:rPr lang="en-US" sz="800" dirty="0"/>
              <a:t>METRICS_LOG_IO</a:t>
            </a:r>
          </a:p>
        </p:txBody>
      </p:sp>
      <p:sp>
        <p:nvSpPr>
          <p:cNvPr id="16" name="TextBox 15">
            <a:extLst>
              <a:ext uri="{FF2B5EF4-FFF2-40B4-BE49-F238E27FC236}">
                <a16:creationId xmlns:a16="http://schemas.microsoft.com/office/drawing/2014/main" id="{0C769CAA-D70C-0240-8EAB-90984F4EA10B}"/>
              </a:ext>
            </a:extLst>
          </p:cNvPr>
          <p:cNvSpPr txBox="1"/>
          <p:nvPr/>
        </p:nvSpPr>
        <p:spPr>
          <a:xfrm>
            <a:off x="487544" y="3560132"/>
            <a:ext cx="2092751" cy="215444"/>
          </a:xfrm>
          <a:prstGeom prst="rect">
            <a:avLst/>
          </a:prstGeom>
          <a:noFill/>
          <a:ln>
            <a:solidFill>
              <a:schemeClr val="tx1"/>
            </a:solidFill>
          </a:ln>
        </p:spPr>
        <p:txBody>
          <a:bodyPr wrap="square" rtlCol="0">
            <a:spAutoFit/>
          </a:bodyPr>
          <a:lstStyle/>
          <a:p>
            <a:r>
              <a:rPr lang="en-US" sz="800" dirty="0"/>
              <a:t>METRICS_LOG_MEMORY</a:t>
            </a:r>
          </a:p>
        </p:txBody>
      </p:sp>
      <p:sp>
        <p:nvSpPr>
          <p:cNvPr id="17" name="TextBox 16">
            <a:extLst>
              <a:ext uri="{FF2B5EF4-FFF2-40B4-BE49-F238E27FC236}">
                <a16:creationId xmlns:a16="http://schemas.microsoft.com/office/drawing/2014/main" id="{F5B8A676-AE87-6248-8AA8-2464C7CA9C15}"/>
              </a:ext>
            </a:extLst>
          </p:cNvPr>
          <p:cNvSpPr txBox="1"/>
          <p:nvPr/>
        </p:nvSpPr>
        <p:spPr>
          <a:xfrm>
            <a:off x="487543" y="3995028"/>
            <a:ext cx="2092751" cy="215444"/>
          </a:xfrm>
          <a:prstGeom prst="rect">
            <a:avLst/>
          </a:prstGeom>
          <a:noFill/>
          <a:ln>
            <a:solidFill>
              <a:schemeClr val="tx1"/>
            </a:solidFill>
          </a:ln>
        </p:spPr>
        <p:txBody>
          <a:bodyPr wrap="square" rtlCol="0">
            <a:spAutoFit/>
          </a:bodyPr>
          <a:lstStyle/>
          <a:p>
            <a:r>
              <a:rPr lang="en-US" sz="800" dirty="0"/>
              <a:t>METRICS_SYS_CACHES</a:t>
            </a:r>
          </a:p>
        </p:txBody>
      </p:sp>
      <p:sp>
        <p:nvSpPr>
          <p:cNvPr id="18" name="TextBox 17">
            <a:extLst>
              <a:ext uri="{FF2B5EF4-FFF2-40B4-BE49-F238E27FC236}">
                <a16:creationId xmlns:a16="http://schemas.microsoft.com/office/drawing/2014/main" id="{9A790C4B-7C53-A348-8163-C91E3DA04C5E}"/>
              </a:ext>
            </a:extLst>
          </p:cNvPr>
          <p:cNvSpPr txBox="1"/>
          <p:nvPr/>
        </p:nvSpPr>
        <p:spPr>
          <a:xfrm>
            <a:off x="487543" y="4429924"/>
            <a:ext cx="2092751" cy="215444"/>
          </a:xfrm>
          <a:prstGeom prst="rect">
            <a:avLst/>
          </a:prstGeom>
          <a:noFill/>
          <a:ln>
            <a:solidFill>
              <a:schemeClr val="tx1"/>
            </a:solidFill>
          </a:ln>
        </p:spPr>
        <p:txBody>
          <a:bodyPr wrap="square" rtlCol="0">
            <a:spAutoFit/>
          </a:bodyPr>
          <a:lstStyle/>
          <a:p>
            <a:r>
              <a:rPr lang="en-US" sz="800" dirty="0"/>
              <a:t>METRICS_SYS_DATASOURCES</a:t>
            </a:r>
          </a:p>
        </p:txBody>
      </p:sp>
      <p:sp>
        <p:nvSpPr>
          <p:cNvPr id="21" name="TextBox 20">
            <a:extLst>
              <a:ext uri="{FF2B5EF4-FFF2-40B4-BE49-F238E27FC236}">
                <a16:creationId xmlns:a16="http://schemas.microsoft.com/office/drawing/2014/main" id="{B5C09F79-A429-8942-A064-40152D88CAD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a:t>
            </a:r>
          </a:p>
        </p:txBody>
      </p:sp>
      <p:sp>
        <p:nvSpPr>
          <p:cNvPr id="22" name="TextBox 21">
            <a:extLst>
              <a:ext uri="{FF2B5EF4-FFF2-40B4-BE49-F238E27FC236}">
                <a16:creationId xmlns:a16="http://schemas.microsoft.com/office/drawing/2014/main" id="{E220BF56-438C-314A-AF46-777628256A54}"/>
              </a:ext>
            </a:extLst>
          </p:cNvPr>
          <p:cNvSpPr txBox="1"/>
          <p:nvPr/>
        </p:nvSpPr>
        <p:spPr>
          <a:xfrm>
            <a:off x="6470621" y="1579027"/>
            <a:ext cx="2205279" cy="215444"/>
          </a:xfrm>
          <a:prstGeom prst="rect">
            <a:avLst/>
          </a:prstGeom>
          <a:noFill/>
          <a:ln>
            <a:solidFill>
              <a:schemeClr val="tx1"/>
            </a:solidFill>
          </a:ln>
        </p:spPr>
        <p:txBody>
          <a:bodyPr wrap="square" rtlCol="0">
            <a:spAutoFit/>
          </a:bodyPr>
          <a:lstStyle/>
          <a:p>
            <a:r>
              <a:rPr lang="en-US" sz="800" dirty="0"/>
              <a:t>P_METRICS_ALL_TABLES</a:t>
            </a:r>
          </a:p>
        </p:txBody>
      </p:sp>
      <p:sp>
        <p:nvSpPr>
          <p:cNvPr id="23" name="TextBox 22">
            <a:extLst>
              <a:ext uri="{FF2B5EF4-FFF2-40B4-BE49-F238E27FC236}">
                <a16:creationId xmlns:a16="http://schemas.microsoft.com/office/drawing/2014/main" id="{29EE7976-9DAA-9143-9F12-22D4959E0FF4}"/>
              </a:ext>
            </a:extLst>
          </p:cNvPr>
          <p:cNvSpPr txBox="1"/>
          <p:nvPr/>
        </p:nvSpPr>
        <p:spPr>
          <a:xfrm>
            <a:off x="6470620" y="1840885"/>
            <a:ext cx="2205279" cy="215444"/>
          </a:xfrm>
          <a:prstGeom prst="rect">
            <a:avLst/>
          </a:prstGeom>
          <a:noFill/>
          <a:ln>
            <a:solidFill>
              <a:schemeClr val="tx1"/>
            </a:solidFill>
          </a:ln>
        </p:spPr>
        <p:txBody>
          <a:bodyPr wrap="square" rtlCol="0">
            <a:spAutoFit/>
          </a:bodyPr>
          <a:lstStyle/>
          <a:p>
            <a:r>
              <a:rPr lang="en-US" sz="800" dirty="0"/>
              <a:t>P_METRICS_DELETE_COLLECTION</a:t>
            </a:r>
          </a:p>
        </p:txBody>
      </p:sp>
      <p:sp>
        <p:nvSpPr>
          <p:cNvPr id="19" name="TextBox 18">
            <a:extLst>
              <a:ext uri="{FF2B5EF4-FFF2-40B4-BE49-F238E27FC236}">
                <a16:creationId xmlns:a16="http://schemas.microsoft.com/office/drawing/2014/main" id="{F54D36D7-2B4A-374E-8538-DBECAA23D639}"/>
              </a:ext>
            </a:extLst>
          </p:cNvPr>
          <p:cNvSpPr txBox="1"/>
          <p:nvPr/>
        </p:nvSpPr>
        <p:spPr>
          <a:xfrm>
            <a:off x="3535479" y="3543373"/>
            <a:ext cx="2205279" cy="215444"/>
          </a:xfrm>
          <a:prstGeom prst="rect">
            <a:avLst/>
          </a:prstGeom>
          <a:noFill/>
          <a:ln>
            <a:solidFill>
              <a:schemeClr val="tx1"/>
            </a:solidFill>
          </a:ln>
        </p:spPr>
        <p:txBody>
          <a:bodyPr wrap="square" rtlCol="0">
            <a:spAutoFit/>
          </a:bodyPr>
          <a:lstStyle/>
          <a:p>
            <a:r>
              <a:rPr lang="en-US" sz="800" dirty="0"/>
              <a:t>METRICS_JOB_DELETE_CHECK</a:t>
            </a:r>
          </a:p>
        </p:txBody>
      </p:sp>
      <p:sp>
        <p:nvSpPr>
          <p:cNvPr id="20" name="Title 1">
            <a:extLst>
              <a:ext uri="{FF2B5EF4-FFF2-40B4-BE49-F238E27FC236}">
                <a16:creationId xmlns:a16="http://schemas.microsoft.com/office/drawing/2014/main" id="{7BBA20CB-B2E8-4FDE-8432-BB6F39694CAD}"/>
              </a:ext>
            </a:extLst>
          </p:cNvPr>
          <p:cNvSpPr>
            <a:spLocks noGrp="1"/>
          </p:cNvSpPr>
          <p:nvPr>
            <p:ph type="title"/>
          </p:nvPr>
        </p:nvSpPr>
        <p:spPr>
          <a:xfrm>
            <a:off x="1466028" y="100535"/>
            <a:ext cx="7594342" cy="523875"/>
          </a:xfrm>
        </p:spPr>
        <p:txBody>
          <a:bodyPr/>
          <a:lstStyle/>
          <a:p>
            <a:r>
              <a:rPr lang="en-US" dirty="0"/>
              <a:t>KPImetrics “Supporting” Table Relationships</a:t>
            </a:r>
          </a:p>
        </p:txBody>
      </p:sp>
      <p:sp>
        <p:nvSpPr>
          <p:cNvPr id="25" name="TextBox 24">
            <a:extLst>
              <a:ext uri="{FF2B5EF4-FFF2-40B4-BE49-F238E27FC236}">
                <a16:creationId xmlns:a16="http://schemas.microsoft.com/office/drawing/2014/main" id="{9F3FD692-814C-473E-AB5B-0C68D239217F}"/>
              </a:ext>
            </a:extLst>
          </p:cNvPr>
          <p:cNvSpPr txBox="1"/>
          <p:nvPr/>
        </p:nvSpPr>
        <p:spPr>
          <a:xfrm>
            <a:off x="6470621" y="2105379"/>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26" name="TextBox 25">
            <a:extLst>
              <a:ext uri="{FF2B5EF4-FFF2-40B4-BE49-F238E27FC236}">
                <a16:creationId xmlns:a16="http://schemas.microsoft.com/office/drawing/2014/main" id="{003C3A24-6530-436E-AB0D-3CFBA64FBB97}"/>
              </a:ext>
            </a:extLst>
          </p:cNvPr>
          <p:cNvSpPr txBox="1"/>
          <p:nvPr/>
        </p:nvSpPr>
        <p:spPr>
          <a:xfrm>
            <a:off x="6470621" y="2358961"/>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Tree>
    <p:extLst>
      <p:ext uri="{BB962C8B-B14F-4D97-AF65-F5344CB8AC3E}">
        <p14:creationId xmlns:p14="http://schemas.microsoft.com/office/powerpoint/2010/main" val="364942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98863"/>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5714"/>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7173"/>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7393"/>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071662"/>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440797"/>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3670794"/>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041240"/>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403964"/>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176154" y="3290767"/>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used in leap </a:t>
            </a:r>
            <a:r>
              <a:rPr lang="en-US" sz="800" dirty="0"/>
              <a:t>years.</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1951334"/>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195210"/>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433477"/>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681502"/>
            <a:ext cx="2231474" cy="215444"/>
          </a:xfrm>
          <a:prstGeom prst="rect">
            <a:avLst/>
          </a:prstGeom>
          <a:noFill/>
          <a:ln>
            <a:solidFill>
              <a:schemeClr val="tx1"/>
            </a:solidFill>
          </a:ln>
        </p:spPr>
        <p:txBody>
          <a:bodyPr wrap="square" rtlCol="0">
            <a:spAutoFit/>
          </a:bodyPr>
          <a:lstStyle/>
          <a:p>
            <a:r>
              <a:rPr lang="en-US" sz="800" dirty="0"/>
              <a:t>METRICS_SQL_CONTROL</a:t>
            </a:r>
          </a:p>
        </p:txBody>
      </p:sp>
    </p:spTree>
    <p:extLst>
      <p:ext uri="{BB962C8B-B14F-4D97-AF65-F5344CB8AC3E}">
        <p14:creationId xmlns:p14="http://schemas.microsoft.com/office/powerpoint/2010/main" val="21973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98863"/>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6" y="1015105"/>
            <a:ext cx="1042687"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2042"/>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3501"/>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3721"/>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083230"/>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452365"/>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3682362"/>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052808"/>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415532"/>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176154" y="3290767"/>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not leap year, the P60 partition is not used.  To remain consistent with 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1945015"/>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188891"/>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427158"/>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675183"/>
            <a:ext cx="2231474" cy="215444"/>
          </a:xfrm>
          <a:prstGeom prst="rect">
            <a:avLst/>
          </a:prstGeom>
          <a:noFill/>
          <a:ln>
            <a:solidFill>
              <a:schemeClr val="tx1"/>
            </a:solidFill>
          </a:ln>
        </p:spPr>
        <p:txBody>
          <a:bodyPr wrap="square" rtlCol="0">
            <a:spAutoFit/>
          </a:bodyPr>
          <a:lstStyle/>
          <a:p>
            <a:r>
              <a:rPr lang="en-US" sz="800" dirty="0"/>
              <a:t>METRICS_SQL_CONTROL</a:t>
            </a:r>
          </a:p>
        </p:txBody>
      </p:sp>
      <p:grpSp>
        <p:nvGrpSpPr>
          <p:cNvPr id="203" name="Group 202">
            <a:extLst>
              <a:ext uri="{FF2B5EF4-FFF2-40B4-BE49-F238E27FC236}">
                <a16:creationId xmlns:a16="http://schemas.microsoft.com/office/drawing/2014/main" id="{E3E36275-5A38-4070-A083-12B09FED6147}"/>
              </a:ext>
            </a:extLst>
          </p:cNvPr>
          <p:cNvGrpSpPr/>
          <p:nvPr/>
        </p:nvGrpSpPr>
        <p:grpSpPr>
          <a:xfrm>
            <a:off x="5301729" y="1463499"/>
            <a:ext cx="325680" cy="199839"/>
            <a:chOff x="1410492" y="4426212"/>
            <a:chExt cx="496121" cy="290966"/>
          </a:xfrm>
        </p:grpSpPr>
        <p:sp>
          <p:nvSpPr>
            <p:cNvPr id="204" name="TextBox 203">
              <a:extLst>
                <a:ext uri="{FF2B5EF4-FFF2-40B4-BE49-F238E27FC236}">
                  <a16:creationId xmlns:a16="http://schemas.microsoft.com/office/drawing/2014/main" id="{9695ED29-0A7A-471D-BBD9-2F4A55BA399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5" name="Straight Connector 204">
              <a:extLst>
                <a:ext uri="{FF2B5EF4-FFF2-40B4-BE49-F238E27FC236}">
                  <a16:creationId xmlns:a16="http://schemas.microsoft.com/office/drawing/2014/main" id="{92EABA9D-4105-4574-936C-C9013DA86E5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0D6388E-1F36-4B14-879A-C341AD0313D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7" name="Group 206">
            <a:extLst>
              <a:ext uri="{FF2B5EF4-FFF2-40B4-BE49-F238E27FC236}">
                <a16:creationId xmlns:a16="http://schemas.microsoft.com/office/drawing/2014/main" id="{08C0EB6D-A49B-4753-9752-039AE798C3E1}"/>
              </a:ext>
            </a:extLst>
          </p:cNvPr>
          <p:cNvGrpSpPr/>
          <p:nvPr/>
        </p:nvGrpSpPr>
        <p:grpSpPr>
          <a:xfrm>
            <a:off x="5295847" y="1740191"/>
            <a:ext cx="325680" cy="174127"/>
            <a:chOff x="1410492" y="4426212"/>
            <a:chExt cx="496121" cy="290966"/>
          </a:xfrm>
        </p:grpSpPr>
        <p:sp>
          <p:nvSpPr>
            <p:cNvPr id="208" name="TextBox 207">
              <a:extLst>
                <a:ext uri="{FF2B5EF4-FFF2-40B4-BE49-F238E27FC236}">
                  <a16:creationId xmlns:a16="http://schemas.microsoft.com/office/drawing/2014/main" id="{3B68979A-9238-4ABB-84F8-DCAE4CF36EB2}"/>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9" name="Straight Connector 208">
              <a:extLst>
                <a:ext uri="{FF2B5EF4-FFF2-40B4-BE49-F238E27FC236}">
                  <a16:creationId xmlns:a16="http://schemas.microsoft.com/office/drawing/2014/main" id="{C72A7D38-AA94-4A07-83CB-EDCB090D677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6FE729D-E912-4D5C-AFCB-EBD5C97E0D4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B936814D-68F6-4D04-A290-C92873DDD59A}"/>
              </a:ext>
            </a:extLst>
          </p:cNvPr>
          <p:cNvGrpSpPr/>
          <p:nvPr/>
        </p:nvGrpSpPr>
        <p:grpSpPr>
          <a:xfrm>
            <a:off x="5295848" y="1973396"/>
            <a:ext cx="325680" cy="174127"/>
            <a:chOff x="1410492" y="4426212"/>
            <a:chExt cx="496121" cy="290966"/>
          </a:xfrm>
        </p:grpSpPr>
        <p:sp>
          <p:nvSpPr>
            <p:cNvPr id="212" name="TextBox 211">
              <a:extLst>
                <a:ext uri="{FF2B5EF4-FFF2-40B4-BE49-F238E27FC236}">
                  <a16:creationId xmlns:a16="http://schemas.microsoft.com/office/drawing/2014/main" id="{8DF6821C-F797-4248-8DBF-0D8A6BB5ED5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3" name="Straight Connector 212">
              <a:extLst>
                <a:ext uri="{FF2B5EF4-FFF2-40B4-BE49-F238E27FC236}">
                  <a16:creationId xmlns:a16="http://schemas.microsoft.com/office/drawing/2014/main" id="{249C3576-FD1D-43B1-ABE4-63D3B9FEC0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3E6FAA-EE8E-487D-AAA8-30CACDF4814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27A21E7D-AEBB-409B-895E-F9DB8B35F17D}"/>
              </a:ext>
            </a:extLst>
          </p:cNvPr>
          <p:cNvGrpSpPr/>
          <p:nvPr/>
        </p:nvGrpSpPr>
        <p:grpSpPr>
          <a:xfrm>
            <a:off x="5293826" y="2352965"/>
            <a:ext cx="325680" cy="174127"/>
            <a:chOff x="1410492" y="4426212"/>
            <a:chExt cx="496121" cy="290966"/>
          </a:xfrm>
        </p:grpSpPr>
        <p:sp>
          <p:nvSpPr>
            <p:cNvPr id="216" name="TextBox 215">
              <a:extLst>
                <a:ext uri="{FF2B5EF4-FFF2-40B4-BE49-F238E27FC236}">
                  <a16:creationId xmlns:a16="http://schemas.microsoft.com/office/drawing/2014/main" id="{01B31BCC-D637-4270-9135-AF83DC18902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7" name="Straight Connector 216">
              <a:extLst>
                <a:ext uri="{FF2B5EF4-FFF2-40B4-BE49-F238E27FC236}">
                  <a16:creationId xmlns:a16="http://schemas.microsoft.com/office/drawing/2014/main" id="{AFDF2F93-5260-49B9-A45C-43B028A3629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AA94DC8-0A70-4CCD-9533-5C864131B268}"/>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09D66D3A-73FB-4DA4-BF57-71D1F2C08AD4}"/>
              </a:ext>
            </a:extLst>
          </p:cNvPr>
          <p:cNvGrpSpPr/>
          <p:nvPr/>
        </p:nvGrpSpPr>
        <p:grpSpPr>
          <a:xfrm>
            <a:off x="5298004" y="2751548"/>
            <a:ext cx="325680" cy="174127"/>
            <a:chOff x="1410492" y="4426212"/>
            <a:chExt cx="496121" cy="290966"/>
          </a:xfrm>
        </p:grpSpPr>
        <p:sp>
          <p:nvSpPr>
            <p:cNvPr id="220" name="TextBox 219">
              <a:extLst>
                <a:ext uri="{FF2B5EF4-FFF2-40B4-BE49-F238E27FC236}">
                  <a16:creationId xmlns:a16="http://schemas.microsoft.com/office/drawing/2014/main" id="{A0400E7A-54BE-466B-AC8D-ABA3F9D140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1" name="Straight Connector 220">
              <a:extLst>
                <a:ext uri="{FF2B5EF4-FFF2-40B4-BE49-F238E27FC236}">
                  <a16:creationId xmlns:a16="http://schemas.microsoft.com/office/drawing/2014/main" id="{69B3FDB9-B195-43BC-883A-2894E01C4F47}"/>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4C3B17A-A501-401B-8256-662F509C11E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3" name="Group 222">
            <a:extLst>
              <a:ext uri="{FF2B5EF4-FFF2-40B4-BE49-F238E27FC236}">
                <a16:creationId xmlns:a16="http://schemas.microsoft.com/office/drawing/2014/main" id="{F2E222F3-44BC-4ABB-AA85-EEF6F6512129}"/>
              </a:ext>
            </a:extLst>
          </p:cNvPr>
          <p:cNvGrpSpPr/>
          <p:nvPr/>
        </p:nvGrpSpPr>
        <p:grpSpPr>
          <a:xfrm>
            <a:off x="5297841" y="3147620"/>
            <a:ext cx="325680" cy="174127"/>
            <a:chOff x="1410492" y="4426212"/>
            <a:chExt cx="496121" cy="290966"/>
          </a:xfrm>
        </p:grpSpPr>
        <p:sp>
          <p:nvSpPr>
            <p:cNvPr id="224" name="TextBox 223">
              <a:extLst>
                <a:ext uri="{FF2B5EF4-FFF2-40B4-BE49-F238E27FC236}">
                  <a16:creationId xmlns:a16="http://schemas.microsoft.com/office/drawing/2014/main" id="{442F3146-B6D4-4C9B-819D-D23B8C4CED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5" name="Straight Connector 224">
              <a:extLst>
                <a:ext uri="{FF2B5EF4-FFF2-40B4-BE49-F238E27FC236}">
                  <a16:creationId xmlns:a16="http://schemas.microsoft.com/office/drawing/2014/main" id="{4EE5F373-8622-469F-AF8B-700F41CEF40F}"/>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7056965-D195-4B33-8847-355667B38B6D}"/>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835A0E02-EFE4-4E33-9ED1-71CC08D3FD07}"/>
              </a:ext>
            </a:extLst>
          </p:cNvPr>
          <p:cNvGrpSpPr/>
          <p:nvPr/>
        </p:nvGrpSpPr>
        <p:grpSpPr>
          <a:xfrm>
            <a:off x="5302968" y="3526072"/>
            <a:ext cx="325680" cy="174127"/>
            <a:chOff x="1410492" y="4426212"/>
            <a:chExt cx="496121" cy="290966"/>
          </a:xfrm>
        </p:grpSpPr>
        <p:sp>
          <p:nvSpPr>
            <p:cNvPr id="228" name="TextBox 227">
              <a:extLst>
                <a:ext uri="{FF2B5EF4-FFF2-40B4-BE49-F238E27FC236}">
                  <a16:creationId xmlns:a16="http://schemas.microsoft.com/office/drawing/2014/main" id="{C335655B-D627-425C-B0D3-3A8EC2A26B49}"/>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9" name="Straight Connector 228">
              <a:extLst>
                <a:ext uri="{FF2B5EF4-FFF2-40B4-BE49-F238E27FC236}">
                  <a16:creationId xmlns:a16="http://schemas.microsoft.com/office/drawing/2014/main" id="{421C1EEE-FDAB-4F01-AA59-3B931AA2470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B5B4B5A-4132-47ED-A8DD-E7FDA3C1B3C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2752C175-A450-4B62-B365-8B8A45BA97AD}"/>
              </a:ext>
            </a:extLst>
          </p:cNvPr>
          <p:cNvGrpSpPr/>
          <p:nvPr/>
        </p:nvGrpSpPr>
        <p:grpSpPr>
          <a:xfrm>
            <a:off x="5287131" y="3830240"/>
            <a:ext cx="325680" cy="174127"/>
            <a:chOff x="1410492" y="4426212"/>
            <a:chExt cx="496121" cy="290966"/>
          </a:xfrm>
        </p:grpSpPr>
        <p:sp>
          <p:nvSpPr>
            <p:cNvPr id="232" name="TextBox 231">
              <a:extLst>
                <a:ext uri="{FF2B5EF4-FFF2-40B4-BE49-F238E27FC236}">
                  <a16:creationId xmlns:a16="http://schemas.microsoft.com/office/drawing/2014/main" id="{FFE81DB4-C66C-4885-B102-B1762262D483}"/>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3" name="Straight Connector 232">
              <a:extLst>
                <a:ext uri="{FF2B5EF4-FFF2-40B4-BE49-F238E27FC236}">
                  <a16:creationId xmlns:a16="http://schemas.microsoft.com/office/drawing/2014/main" id="{F61641DB-CDB5-45E6-9821-C61F2E35CDC1}"/>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2C17D02-8BEF-4F84-AD68-90C9554E31F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5" name="Group 234">
            <a:extLst>
              <a:ext uri="{FF2B5EF4-FFF2-40B4-BE49-F238E27FC236}">
                <a16:creationId xmlns:a16="http://schemas.microsoft.com/office/drawing/2014/main" id="{F49685AB-8ADA-4079-8C0A-7994C13CAE7F}"/>
              </a:ext>
            </a:extLst>
          </p:cNvPr>
          <p:cNvGrpSpPr/>
          <p:nvPr/>
        </p:nvGrpSpPr>
        <p:grpSpPr>
          <a:xfrm>
            <a:off x="5283371" y="4116114"/>
            <a:ext cx="325680" cy="174127"/>
            <a:chOff x="1410492" y="4426212"/>
            <a:chExt cx="496121" cy="290966"/>
          </a:xfrm>
        </p:grpSpPr>
        <p:sp>
          <p:nvSpPr>
            <p:cNvPr id="236" name="TextBox 235">
              <a:extLst>
                <a:ext uri="{FF2B5EF4-FFF2-40B4-BE49-F238E27FC236}">
                  <a16:creationId xmlns:a16="http://schemas.microsoft.com/office/drawing/2014/main" id="{699025FE-EA6B-4E20-969A-DEBEDC3936B1}"/>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7" name="Straight Connector 236">
              <a:extLst>
                <a:ext uri="{FF2B5EF4-FFF2-40B4-BE49-F238E27FC236}">
                  <a16:creationId xmlns:a16="http://schemas.microsoft.com/office/drawing/2014/main" id="{85109777-3B16-4ECB-9A21-3644A7CC2F3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13A2DFB-196D-42BD-B02E-1A5C877D8C1E}"/>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9" name="Group 238">
            <a:extLst>
              <a:ext uri="{FF2B5EF4-FFF2-40B4-BE49-F238E27FC236}">
                <a16:creationId xmlns:a16="http://schemas.microsoft.com/office/drawing/2014/main" id="{04BD4598-380C-4843-89C6-40C9356FAA72}"/>
              </a:ext>
            </a:extLst>
          </p:cNvPr>
          <p:cNvGrpSpPr/>
          <p:nvPr/>
        </p:nvGrpSpPr>
        <p:grpSpPr>
          <a:xfrm>
            <a:off x="5286577" y="4488343"/>
            <a:ext cx="325680" cy="174127"/>
            <a:chOff x="1410492" y="4426212"/>
            <a:chExt cx="496121" cy="290966"/>
          </a:xfrm>
        </p:grpSpPr>
        <p:sp>
          <p:nvSpPr>
            <p:cNvPr id="240" name="TextBox 239">
              <a:extLst>
                <a:ext uri="{FF2B5EF4-FFF2-40B4-BE49-F238E27FC236}">
                  <a16:creationId xmlns:a16="http://schemas.microsoft.com/office/drawing/2014/main" id="{E2446CC8-237D-42A6-BE38-8DF8580B581F}"/>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41" name="Straight Connector 240">
              <a:extLst>
                <a:ext uri="{FF2B5EF4-FFF2-40B4-BE49-F238E27FC236}">
                  <a16:creationId xmlns:a16="http://schemas.microsoft.com/office/drawing/2014/main" id="{18013A2E-AACA-4EE3-AA7A-F42BD06FC93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16B8BB9-EC2C-4E87-A112-B7492A7EA5D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153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E4D1FB-558E-1648-8837-0F71EB1E0536}"/>
              </a:ext>
            </a:extLst>
          </p:cNvPr>
          <p:cNvSpPr txBox="1"/>
          <p:nvPr/>
        </p:nvSpPr>
        <p:spPr>
          <a:xfrm>
            <a:off x="6534683" y="3363625"/>
            <a:ext cx="2014980" cy="215444"/>
          </a:xfrm>
          <a:prstGeom prst="rect">
            <a:avLst/>
          </a:prstGeom>
          <a:noFill/>
          <a:ln>
            <a:solidFill>
              <a:schemeClr val="tx1"/>
            </a:solidFill>
          </a:ln>
        </p:spPr>
        <p:txBody>
          <a:bodyPr wrap="square" rtlCol="0">
            <a:spAutoFit/>
          </a:bodyPr>
          <a:lstStyle/>
          <a:p>
            <a:pPr algn="ctr"/>
            <a:r>
              <a:rPr lang="en-US" sz="800" dirty="0"/>
              <a:t>METADATA_PRIVILEGE</a:t>
            </a:r>
          </a:p>
        </p:txBody>
      </p:sp>
      <p:sp>
        <p:nvSpPr>
          <p:cNvPr id="10" name="TextBox 9">
            <a:extLst>
              <a:ext uri="{FF2B5EF4-FFF2-40B4-BE49-F238E27FC236}">
                <a16:creationId xmlns:a16="http://schemas.microsoft.com/office/drawing/2014/main" id="{97291D57-C76F-0148-8C39-6EFB6242FEE6}"/>
              </a:ext>
            </a:extLst>
          </p:cNvPr>
          <p:cNvSpPr txBox="1"/>
          <p:nvPr/>
        </p:nvSpPr>
        <p:spPr>
          <a:xfrm>
            <a:off x="785601" y="3232068"/>
            <a:ext cx="1975019" cy="215444"/>
          </a:xfrm>
          <a:prstGeom prst="rect">
            <a:avLst/>
          </a:prstGeom>
          <a:noFill/>
          <a:ln>
            <a:solidFill>
              <a:schemeClr val="tx1"/>
            </a:solidFill>
          </a:ln>
        </p:spPr>
        <p:txBody>
          <a:bodyPr wrap="square" rtlCol="0">
            <a:spAutoFit/>
          </a:bodyPr>
          <a:lstStyle/>
          <a:p>
            <a:pPr algn="ctr"/>
            <a:r>
              <a:rPr lang="en-US" sz="800" dirty="0"/>
              <a:t>METADATA_NON_COMPLIANT</a:t>
            </a:r>
          </a:p>
        </p:txBody>
      </p:sp>
      <p:sp>
        <p:nvSpPr>
          <p:cNvPr id="64" name="TextBox 63">
            <a:extLst>
              <a:ext uri="{FF2B5EF4-FFF2-40B4-BE49-F238E27FC236}">
                <a16:creationId xmlns:a16="http://schemas.microsoft.com/office/drawing/2014/main" id="{37DADF54-2941-FA48-B939-94A60B707D56}"/>
              </a:ext>
            </a:extLst>
          </p:cNvPr>
          <p:cNvSpPr txBox="1"/>
          <p:nvPr/>
        </p:nvSpPr>
        <p:spPr>
          <a:xfrm>
            <a:off x="6534176" y="2857017"/>
            <a:ext cx="1954744" cy="215444"/>
          </a:xfrm>
          <a:prstGeom prst="rect">
            <a:avLst/>
          </a:prstGeom>
          <a:noFill/>
          <a:ln>
            <a:solidFill>
              <a:schemeClr val="tx1"/>
            </a:solidFill>
          </a:ln>
        </p:spPr>
        <p:txBody>
          <a:bodyPr wrap="square" rtlCol="0">
            <a:spAutoFit/>
          </a:bodyPr>
          <a:lstStyle/>
          <a:p>
            <a:pPr algn="ctr"/>
            <a:r>
              <a:rPr lang="en-US" sz="800" dirty="0"/>
              <a:t>METADATA_RESOURCE_COLUMN</a:t>
            </a:r>
          </a:p>
        </p:txBody>
      </p:sp>
      <p:sp>
        <p:nvSpPr>
          <p:cNvPr id="11" name="TextBox 10">
            <a:extLst>
              <a:ext uri="{FF2B5EF4-FFF2-40B4-BE49-F238E27FC236}">
                <a16:creationId xmlns:a16="http://schemas.microsoft.com/office/drawing/2014/main" id="{7B57E8E8-62FA-0949-A9C4-04E44D4154F3}"/>
              </a:ext>
            </a:extLst>
          </p:cNvPr>
          <p:cNvSpPr txBox="1"/>
          <p:nvPr/>
        </p:nvSpPr>
        <p:spPr>
          <a:xfrm>
            <a:off x="3627010" y="1514425"/>
            <a:ext cx="2002721" cy="215444"/>
          </a:xfrm>
          <a:prstGeom prst="rect">
            <a:avLst/>
          </a:prstGeom>
          <a:noFill/>
          <a:ln>
            <a:solidFill>
              <a:schemeClr val="tx1"/>
            </a:solidFill>
          </a:ln>
        </p:spPr>
        <p:txBody>
          <a:bodyPr wrap="square" rtlCol="0">
            <a:spAutoFit/>
          </a:bodyPr>
          <a:lstStyle/>
          <a:p>
            <a:pPr algn="ctr"/>
            <a:r>
              <a:rPr lang="en-US" sz="800" dirty="0"/>
              <a:t>METADATA_POLICY</a:t>
            </a:r>
          </a:p>
        </p:txBody>
      </p:sp>
      <p:sp>
        <p:nvSpPr>
          <p:cNvPr id="12" name="TextBox 11">
            <a:extLst>
              <a:ext uri="{FF2B5EF4-FFF2-40B4-BE49-F238E27FC236}">
                <a16:creationId xmlns:a16="http://schemas.microsoft.com/office/drawing/2014/main" id="{D6CB40C5-F428-DA4C-BE50-9757BD0C87FB}"/>
              </a:ext>
            </a:extLst>
          </p:cNvPr>
          <p:cNvSpPr txBox="1"/>
          <p:nvPr/>
        </p:nvSpPr>
        <p:spPr>
          <a:xfrm>
            <a:off x="785601" y="4081051"/>
            <a:ext cx="1941925" cy="215444"/>
          </a:xfrm>
          <a:prstGeom prst="rect">
            <a:avLst/>
          </a:prstGeom>
          <a:noFill/>
          <a:ln>
            <a:solidFill>
              <a:schemeClr val="tx1"/>
            </a:solidFill>
          </a:ln>
        </p:spPr>
        <p:txBody>
          <a:bodyPr wrap="square" rtlCol="0">
            <a:spAutoFit/>
          </a:bodyPr>
          <a:lstStyle/>
          <a:p>
            <a:pPr algn="ctr"/>
            <a:r>
              <a:rPr lang="en-US" sz="800" dirty="0"/>
              <a:t>METADATA_DATASOURCE</a:t>
            </a:r>
          </a:p>
        </p:txBody>
      </p:sp>
      <p:sp>
        <p:nvSpPr>
          <p:cNvPr id="13" name="TextBox 12">
            <a:extLst>
              <a:ext uri="{FF2B5EF4-FFF2-40B4-BE49-F238E27FC236}">
                <a16:creationId xmlns:a16="http://schemas.microsoft.com/office/drawing/2014/main" id="{187C6DC9-5AFB-2042-8E55-3EEB44074789}"/>
              </a:ext>
            </a:extLst>
          </p:cNvPr>
          <p:cNvSpPr txBox="1"/>
          <p:nvPr/>
        </p:nvSpPr>
        <p:spPr>
          <a:xfrm>
            <a:off x="3627010" y="2098016"/>
            <a:ext cx="2002721" cy="215444"/>
          </a:xfrm>
          <a:prstGeom prst="rect">
            <a:avLst/>
          </a:prstGeom>
          <a:noFill/>
          <a:ln>
            <a:solidFill>
              <a:schemeClr val="tx1"/>
            </a:solidFill>
          </a:ln>
        </p:spPr>
        <p:txBody>
          <a:bodyPr wrap="square" rtlCol="0">
            <a:spAutoFit/>
          </a:bodyPr>
          <a:lstStyle/>
          <a:p>
            <a:pPr algn="ctr"/>
            <a:r>
              <a:rPr lang="en-US" sz="800" dirty="0"/>
              <a:t>METADATA_POLICY_ASSIGNMNT</a:t>
            </a:r>
          </a:p>
        </p:txBody>
      </p:sp>
      <p:sp>
        <p:nvSpPr>
          <p:cNvPr id="98" name="TextBox 97">
            <a:extLst>
              <a:ext uri="{FF2B5EF4-FFF2-40B4-BE49-F238E27FC236}">
                <a16:creationId xmlns:a16="http://schemas.microsoft.com/office/drawing/2014/main" id="{0606C785-EDD3-0D4D-A0BE-6EA127CB8D77}"/>
              </a:ext>
            </a:extLst>
          </p:cNvPr>
          <p:cNvSpPr txBox="1"/>
          <p:nvPr/>
        </p:nvSpPr>
        <p:spPr>
          <a:xfrm>
            <a:off x="3627010" y="3234388"/>
            <a:ext cx="2002721" cy="215444"/>
          </a:xfrm>
          <a:prstGeom prst="rect">
            <a:avLst/>
          </a:prstGeom>
          <a:noFill/>
          <a:ln>
            <a:solidFill>
              <a:schemeClr val="tx1"/>
            </a:solidFill>
          </a:ln>
        </p:spPr>
        <p:txBody>
          <a:bodyPr wrap="square" rtlCol="0">
            <a:spAutoFit/>
          </a:bodyPr>
          <a:lstStyle/>
          <a:p>
            <a:pPr algn="ctr"/>
            <a:r>
              <a:rPr lang="en-US" sz="800" dirty="0"/>
              <a:t>METADATA_RESOURCE</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627010" y="4081050"/>
            <a:ext cx="1991288" cy="215444"/>
          </a:xfrm>
          <a:prstGeom prst="rect">
            <a:avLst/>
          </a:prstGeom>
          <a:noFill/>
          <a:ln>
            <a:solidFill>
              <a:schemeClr val="tx1"/>
            </a:solidFill>
          </a:ln>
        </p:spPr>
        <p:txBody>
          <a:bodyPr wrap="square" rtlCol="0">
            <a:spAutoFit/>
          </a:bodyPr>
          <a:lstStyle/>
          <a:p>
            <a:pPr algn="ctr"/>
            <a:r>
              <a:rPr lang="en-US" sz="800" dirty="0"/>
              <a:t>METADATA_RESOURCE_LINEAGE</a:t>
            </a:r>
          </a:p>
        </p:txBody>
      </p:sp>
      <p:sp>
        <p:nvSpPr>
          <p:cNvPr id="127" name="TextBox 126">
            <a:extLst>
              <a:ext uri="{FF2B5EF4-FFF2-40B4-BE49-F238E27FC236}">
                <a16:creationId xmlns:a16="http://schemas.microsoft.com/office/drawing/2014/main" id="{6D1628D6-3CE5-1D49-9FCD-6977E3933501}"/>
              </a:ext>
            </a:extLst>
          </p:cNvPr>
          <p:cNvSpPr txBox="1"/>
          <p:nvPr/>
        </p:nvSpPr>
        <p:spPr>
          <a:xfrm>
            <a:off x="2848068" y="891039"/>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Metadata</a:t>
            </a:r>
            <a:r>
              <a:rPr lang="en-US" sz="1200" dirty="0"/>
              <a:t> Table Relationship Diagram</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218000" y="1137052"/>
            <a:ext cx="2176706" cy="215444"/>
          </a:xfrm>
          <a:prstGeom prst="rect">
            <a:avLst/>
          </a:prstGeom>
          <a:noFill/>
          <a:ln>
            <a:solidFill>
              <a:schemeClr val="tx1"/>
            </a:solidFill>
          </a:ln>
        </p:spPr>
        <p:txBody>
          <a:bodyPr wrap="square" rtlCol="0">
            <a:spAutoFit/>
          </a:bodyPr>
          <a:lstStyle/>
          <a:p>
            <a:r>
              <a:rPr lang="en-US" sz="800" b="1" u="sng" dirty="0"/>
              <a:t>Lookup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217999" y="1447474"/>
            <a:ext cx="2176706" cy="215444"/>
          </a:xfrm>
          <a:prstGeom prst="rect">
            <a:avLst/>
          </a:prstGeom>
          <a:noFill/>
          <a:ln>
            <a:solidFill>
              <a:schemeClr val="tx1"/>
            </a:solidFill>
          </a:ln>
        </p:spPr>
        <p:txBody>
          <a:bodyPr wrap="square" rtlCol="0">
            <a:spAutoFit/>
          </a:bodyPr>
          <a:lstStyle/>
          <a:p>
            <a:pPr algn="ctr"/>
            <a:r>
              <a:rPr lang="en-US" sz="800" dirty="0"/>
              <a:t>METADATA_CONST_NAME</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221674" y="2164273"/>
            <a:ext cx="2173032" cy="215444"/>
          </a:xfrm>
          <a:prstGeom prst="rect">
            <a:avLst/>
          </a:prstGeom>
          <a:noFill/>
          <a:ln>
            <a:solidFill>
              <a:schemeClr val="tx1"/>
            </a:solidFill>
          </a:ln>
        </p:spPr>
        <p:txBody>
          <a:bodyPr wrap="square" rtlCol="0">
            <a:spAutoFit/>
          </a:bodyPr>
          <a:lstStyle/>
          <a:p>
            <a:pPr algn="ctr"/>
            <a:r>
              <a:rPr lang="en-US" sz="800" dirty="0"/>
              <a:t>METADATA_CONST_LAYERS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217999" y="2518484"/>
            <a:ext cx="2176706" cy="215444"/>
          </a:xfrm>
          <a:prstGeom prst="rect">
            <a:avLst/>
          </a:prstGeom>
          <a:noFill/>
          <a:ln>
            <a:solidFill>
              <a:schemeClr val="tx1"/>
            </a:solidFill>
          </a:ln>
        </p:spPr>
        <p:txBody>
          <a:bodyPr wrap="square" rtlCol="0">
            <a:spAutoFit/>
          </a:bodyPr>
          <a:lstStyle/>
          <a:p>
            <a:pPr algn="ctr"/>
            <a:r>
              <a:rPr lang="en-US" sz="800" dirty="0"/>
              <a:t>METADATA_CONST_VALIDATE</a:t>
            </a:r>
          </a:p>
        </p:txBody>
      </p:sp>
      <p:sp>
        <p:nvSpPr>
          <p:cNvPr id="74" name="TextBox 73">
            <a:extLst>
              <a:ext uri="{FF2B5EF4-FFF2-40B4-BE49-F238E27FC236}">
                <a16:creationId xmlns:a16="http://schemas.microsoft.com/office/drawing/2014/main" id="{A12FEFE6-6795-F04F-948F-B26FF0BEA170}"/>
              </a:ext>
            </a:extLst>
          </p:cNvPr>
          <p:cNvSpPr txBox="1"/>
          <p:nvPr/>
        </p:nvSpPr>
        <p:spPr>
          <a:xfrm>
            <a:off x="218000" y="1801900"/>
            <a:ext cx="2176706" cy="215444"/>
          </a:xfrm>
          <a:prstGeom prst="rect">
            <a:avLst/>
          </a:prstGeom>
          <a:noFill/>
          <a:ln>
            <a:solidFill>
              <a:schemeClr val="tx1"/>
            </a:solidFill>
          </a:ln>
        </p:spPr>
        <p:txBody>
          <a:bodyPr wrap="square" rtlCol="0">
            <a:spAutoFit/>
          </a:bodyPr>
          <a:lstStyle/>
          <a:p>
            <a:pPr algn="ctr"/>
            <a:r>
              <a:rPr lang="en-US" sz="800" dirty="0"/>
              <a:t>METADATA_CONST_PATHS</a:t>
            </a:r>
          </a:p>
        </p:txBody>
      </p:sp>
      <p:cxnSp>
        <p:nvCxnSpPr>
          <p:cNvPr id="75" name="Straight Arrow Connector 74">
            <a:extLst>
              <a:ext uri="{FF2B5EF4-FFF2-40B4-BE49-F238E27FC236}">
                <a16:creationId xmlns:a16="http://schemas.microsoft.com/office/drawing/2014/main" id="{006BA848-A6F3-0B43-B049-01CAD6B0CBC1}"/>
              </a:ext>
            </a:extLst>
          </p:cNvPr>
          <p:cNvCxnSpPr>
            <a:cxnSpLocks/>
          </p:cNvCxnSpPr>
          <p:nvPr/>
        </p:nvCxnSpPr>
        <p:spPr>
          <a:xfrm>
            <a:off x="1268840" y="167830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625E478-2C50-6849-9673-2332364F5352}"/>
              </a:ext>
            </a:extLst>
          </p:cNvPr>
          <p:cNvCxnSpPr>
            <a:cxnSpLocks/>
          </p:cNvCxnSpPr>
          <p:nvPr/>
        </p:nvCxnSpPr>
        <p:spPr>
          <a:xfrm>
            <a:off x="1271378" y="204141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93AF7D3-FAF9-9945-9F4B-2421CB96F527}"/>
              </a:ext>
            </a:extLst>
          </p:cNvPr>
          <p:cNvCxnSpPr>
            <a:cxnSpLocks/>
          </p:cNvCxnSpPr>
          <p:nvPr/>
        </p:nvCxnSpPr>
        <p:spPr>
          <a:xfrm>
            <a:off x="1272823" y="239878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7EC09E0-C6EC-3044-863E-2FD60D94EC8E}"/>
              </a:ext>
            </a:extLst>
          </p:cNvPr>
          <p:cNvCxnSpPr>
            <a:cxnSpLocks/>
            <a:stCxn id="11" idx="2"/>
            <a:endCxn id="13" idx="0"/>
          </p:cNvCxnSpPr>
          <p:nvPr/>
        </p:nvCxnSpPr>
        <p:spPr>
          <a:xfrm>
            <a:off x="4628371" y="1729869"/>
            <a:ext cx="0" cy="368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5953E8A-2140-2448-9B8A-728BFCEBC91A}"/>
              </a:ext>
            </a:extLst>
          </p:cNvPr>
          <p:cNvCxnSpPr>
            <a:cxnSpLocks/>
          </p:cNvCxnSpPr>
          <p:nvPr/>
        </p:nvCxnSpPr>
        <p:spPr>
          <a:xfrm flipV="1">
            <a:off x="4622654" y="2340975"/>
            <a:ext cx="0" cy="90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AE0C755-2999-3146-98E4-BCD12828B03A}"/>
              </a:ext>
            </a:extLst>
          </p:cNvPr>
          <p:cNvCxnSpPr>
            <a:cxnSpLocks/>
            <a:endCxn id="99" idx="0"/>
          </p:cNvCxnSpPr>
          <p:nvPr/>
        </p:nvCxnSpPr>
        <p:spPr>
          <a:xfrm>
            <a:off x="4622654" y="3465221"/>
            <a:ext cx="0" cy="615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7808AB9-3CB8-544C-8677-C7AB574B7541}"/>
              </a:ext>
            </a:extLst>
          </p:cNvPr>
          <p:cNvCxnSpPr>
            <a:cxnSpLocks/>
            <a:endCxn id="12" idx="3"/>
          </p:cNvCxnSpPr>
          <p:nvPr/>
        </p:nvCxnSpPr>
        <p:spPr>
          <a:xfrm flipH="1" flipV="1">
            <a:off x="2727526" y="4188773"/>
            <a:ext cx="887926" cy="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52CB705-B5BD-544A-A2EB-CCB572E09198}"/>
              </a:ext>
            </a:extLst>
          </p:cNvPr>
          <p:cNvCxnSpPr>
            <a:cxnSpLocks/>
            <a:stCxn id="98" idx="3"/>
            <a:endCxn id="8" idx="1"/>
          </p:cNvCxnSpPr>
          <p:nvPr/>
        </p:nvCxnSpPr>
        <p:spPr>
          <a:xfrm>
            <a:off x="5629731" y="3342110"/>
            <a:ext cx="904952" cy="12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7906DAF-4B4E-1746-BB51-D44810C70D41}"/>
              </a:ext>
            </a:extLst>
          </p:cNvPr>
          <p:cNvCxnSpPr>
            <a:cxnSpLocks/>
            <a:stCxn id="98" idx="3"/>
            <a:endCxn id="64" idx="1"/>
          </p:cNvCxnSpPr>
          <p:nvPr/>
        </p:nvCxnSpPr>
        <p:spPr>
          <a:xfrm flipV="1">
            <a:off x="5629731" y="2964739"/>
            <a:ext cx="904445" cy="377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6D3E53B-8736-D147-9FF5-E953ABAC8E53}"/>
              </a:ext>
            </a:extLst>
          </p:cNvPr>
          <p:cNvCxnSpPr>
            <a:cxnSpLocks/>
            <a:stCxn id="98" idx="1"/>
            <a:endCxn id="10" idx="3"/>
          </p:cNvCxnSpPr>
          <p:nvPr/>
        </p:nvCxnSpPr>
        <p:spPr>
          <a:xfrm flipH="1" flipV="1">
            <a:off x="2760620" y="3339790"/>
            <a:ext cx="866390" cy="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413589-A303-1442-93B6-B2A200F3D7BE}"/>
              </a:ext>
            </a:extLst>
          </p:cNvPr>
          <p:cNvCxnSpPr/>
          <p:nvPr/>
        </p:nvCxnSpPr>
        <p:spPr>
          <a:xfrm>
            <a:off x="1449729" y="2749317"/>
            <a:ext cx="0" cy="48275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0F6EBFA-DBC5-A540-9917-B8AFBEE3D1FB}"/>
              </a:ext>
            </a:extLst>
          </p:cNvPr>
          <p:cNvSpPr txBox="1"/>
          <p:nvPr/>
        </p:nvSpPr>
        <p:spPr>
          <a:xfrm>
            <a:off x="6534175" y="4346148"/>
            <a:ext cx="2002721" cy="215444"/>
          </a:xfrm>
          <a:prstGeom prst="rect">
            <a:avLst/>
          </a:prstGeom>
          <a:noFill/>
          <a:ln>
            <a:solidFill>
              <a:schemeClr val="tx1"/>
            </a:solidFill>
          </a:ln>
        </p:spPr>
        <p:txBody>
          <a:bodyPr wrap="square" rtlCol="0">
            <a:spAutoFit/>
          </a:bodyPr>
          <a:lstStyle/>
          <a:p>
            <a:pPr algn="ctr"/>
            <a:r>
              <a:rPr lang="en-US" sz="800" dirty="0"/>
              <a:t>METADATA_ALL_USERS_GROUPS</a:t>
            </a:r>
          </a:p>
        </p:txBody>
      </p:sp>
      <p:sp>
        <p:nvSpPr>
          <p:cNvPr id="29" name="TextBox 28">
            <a:extLst>
              <a:ext uri="{FF2B5EF4-FFF2-40B4-BE49-F238E27FC236}">
                <a16:creationId xmlns:a16="http://schemas.microsoft.com/office/drawing/2014/main" id="{A615B91A-3595-6E40-8ABD-5B152EA140B2}"/>
              </a:ext>
            </a:extLst>
          </p:cNvPr>
          <p:cNvSpPr txBox="1"/>
          <p:nvPr/>
        </p:nvSpPr>
        <p:spPr>
          <a:xfrm>
            <a:off x="6534683" y="3861382"/>
            <a:ext cx="2014980" cy="215444"/>
          </a:xfrm>
          <a:prstGeom prst="rect">
            <a:avLst/>
          </a:prstGeom>
          <a:noFill/>
          <a:ln>
            <a:solidFill>
              <a:schemeClr val="tx1"/>
            </a:solidFill>
          </a:ln>
        </p:spPr>
        <p:txBody>
          <a:bodyPr wrap="square" rtlCol="0">
            <a:spAutoFit/>
          </a:bodyPr>
          <a:lstStyle/>
          <a:p>
            <a:pPr algn="ctr"/>
            <a:r>
              <a:rPr lang="en-US" sz="800" dirty="0"/>
              <a:t>METADATA_PRIVILEGE_USER</a:t>
            </a:r>
          </a:p>
        </p:txBody>
      </p:sp>
      <p:cxnSp>
        <p:nvCxnSpPr>
          <p:cNvPr id="31" name="Straight Arrow Connector 30">
            <a:extLst>
              <a:ext uri="{FF2B5EF4-FFF2-40B4-BE49-F238E27FC236}">
                <a16:creationId xmlns:a16="http://schemas.microsoft.com/office/drawing/2014/main" id="{4691D20D-64AC-3C42-946E-22B45BC13CAD}"/>
              </a:ext>
            </a:extLst>
          </p:cNvPr>
          <p:cNvCxnSpPr>
            <a:cxnSpLocks/>
            <a:stCxn id="8" idx="2"/>
            <a:endCxn id="29" idx="0"/>
          </p:cNvCxnSpPr>
          <p:nvPr/>
        </p:nvCxnSpPr>
        <p:spPr>
          <a:xfrm>
            <a:off x="7542173" y="3579069"/>
            <a:ext cx="0" cy="28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409E27-BF8F-9B4D-A752-AD9703E0CB47}"/>
              </a:ext>
            </a:extLst>
          </p:cNvPr>
          <p:cNvCxnSpPr>
            <a:cxnSpLocks/>
            <a:stCxn id="28" idx="0"/>
            <a:endCxn id="29" idx="2"/>
          </p:cNvCxnSpPr>
          <p:nvPr/>
        </p:nvCxnSpPr>
        <p:spPr>
          <a:xfrm flipV="1">
            <a:off x="7535536" y="4076826"/>
            <a:ext cx="6637" cy="26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B8A7F15-3E28-CB4C-8A9F-845DCAC9D9BC}"/>
              </a:ext>
            </a:extLst>
          </p:cNvPr>
          <p:cNvSpPr txBox="1"/>
          <p:nvPr/>
        </p:nvSpPr>
        <p:spPr>
          <a:xfrm>
            <a:off x="6546943" y="2339174"/>
            <a:ext cx="2002721"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38" name="TextBox 37">
            <a:extLst>
              <a:ext uri="{FF2B5EF4-FFF2-40B4-BE49-F238E27FC236}">
                <a16:creationId xmlns:a16="http://schemas.microsoft.com/office/drawing/2014/main" id="{DB798EBB-2A0B-6B45-9F17-236885968350}"/>
              </a:ext>
            </a:extLst>
          </p:cNvPr>
          <p:cNvSpPr txBox="1"/>
          <p:nvPr/>
        </p:nvSpPr>
        <p:spPr>
          <a:xfrm>
            <a:off x="3627010" y="4620228"/>
            <a:ext cx="2002721" cy="215444"/>
          </a:xfrm>
          <a:prstGeom prst="rect">
            <a:avLst/>
          </a:prstGeom>
          <a:noFill/>
          <a:ln>
            <a:solidFill>
              <a:schemeClr val="tx1"/>
            </a:solidFill>
          </a:ln>
        </p:spPr>
        <p:txBody>
          <a:bodyPr wrap="square" rtlCol="0">
            <a:spAutoFit/>
          </a:bodyPr>
          <a:lstStyle/>
          <a:p>
            <a:pPr algn="ctr"/>
            <a:r>
              <a:rPr lang="en-US" sz="800" dirty="0"/>
              <a:t>METADATA_ALL_PRIVILEGES</a:t>
            </a:r>
          </a:p>
        </p:txBody>
      </p:sp>
      <p:cxnSp>
        <p:nvCxnSpPr>
          <p:cNvPr id="39" name="Straight Arrow Connector 38">
            <a:extLst>
              <a:ext uri="{FF2B5EF4-FFF2-40B4-BE49-F238E27FC236}">
                <a16:creationId xmlns:a16="http://schemas.microsoft.com/office/drawing/2014/main" id="{0525A084-CFCE-594A-BA61-BBA0B8B67F68}"/>
              </a:ext>
            </a:extLst>
          </p:cNvPr>
          <p:cNvCxnSpPr>
            <a:cxnSpLocks/>
            <a:stCxn id="37" idx="1"/>
          </p:cNvCxnSpPr>
          <p:nvPr/>
        </p:nvCxnSpPr>
        <p:spPr>
          <a:xfrm flipH="1">
            <a:off x="5095755" y="2446896"/>
            <a:ext cx="1451188" cy="77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397E0C8-4624-9040-B488-173E48D0F3C0}"/>
              </a:ext>
            </a:extLst>
          </p:cNvPr>
          <p:cNvCxnSpPr>
            <a:cxnSpLocks/>
            <a:stCxn id="38" idx="3"/>
            <a:endCxn id="8" idx="1"/>
          </p:cNvCxnSpPr>
          <p:nvPr/>
        </p:nvCxnSpPr>
        <p:spPr>
          <a:xfrm flipV="1">
            <a:off x="5629731" y="3471347"/>
            <a:ext cx="904952" cy="125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04531DD-99F2-4790-9764-C3085278927D}"/>
              </a:ext>
            </a:extLst>
          </p:cNvPr>
          <p:cNvSpPr txBox="1"/>
          <p:nvPr/>
        </p:nvSpPr>
        <p:spPr>
          <a:xfrm>
            <a:off x="6546943" y="4781917"/>
            <a:ext cx="2061276" cy="215444"/>
          </a:xfrm>
          <a:prstGeom prst="rect">
            <a:avLst/>
          </a:prstGeom>
          <a:noFill/>
          <a:ln>
            <a:solidFill>
              <a:schemeClr val="tx1"/>
            </a:solidFill>
          </a:ln>
        </p:spPr>
        <p:txBody>
          <a:bodyPr wrap="square" rtlCol="0">
            <a:spAutoFit/>
          </a:bodyPr>
          <a:lstStyle/>
          <a:p>
            <a:pPr algn="ctr"/>
            <a:r>
              <a:rPr lang="en-US" sz="800" dirty="0"/>
              <a:t>METADATA_PRIVILEGE_COMBINED</a:t>
            </a:r>
          </a:p>
        </p:txBody>
      </p:sp>
      <p:cxnSp>
        <p:nvCxnSpPr>
          <p:cNvPr id="3" name="Connector: Elbow 2">
            <a:extLst>
              <a:ext uri="{FF2B5EF4-FFF2-40B4-BE49-F238E27FC236}">
                <a16:creationId xmlns:a16="http://schemas.microsoft.com/office/drawing/2014/main" id="{C80D671F-6487-4DAB-8EA6-A4B6B5D8A86B}"/>
              </a:ext>
            </a:extLst>
          </p:cNvPr>
          <p:cNvCxnSpPr>
            <a:stCxn id="8" idx="3"/>
            <a:endCxn id="35" idx="3"/>
          </p:cNvCxnSpPr>
          <p:nvPr/>
        </p:nvCxnSpPr>
        <p:spPr>
          <a:xfrm>
            <a:off x="8549663" y="3471347"/>
            <a:ext cx="58556" cy="1418292"/>
          </a:xfrm>
          <a:prstGeom prst="bentConnector3">
            <a:avLst>
              <a:gd name="adj1" fmla="val 490396"/>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CA154709-7DD3-41B4-9E38-5F2CC5A7D8E9}"/>
              </a:ext>
            </a:extLst>
          </p:cNvPr>
          <p:cNvSpPr>
            <a:spLocks noGrp="1"/>
          </p:cNvSpPr>
          <p:nvPr>
            <p:ph type="title"/>
          </p:nvPr>
        </p:nvSpPr>
        <p:spPr>
          <a:xfrm>
            <a:off x="1466028" y="100535"/>
            <a:ext cx="7594342" cy="523875"/>
          </a:xfrm>
        </p:spPr>
        <p:txBody>
          <a:bodyPr/>
          <a:lstStyle/>
          <a:p>
            <a:r>
              <a:rPr lang="en-US" dirty="0"/>
              <a:t>KPImetrics “Metadata” Table Relationships</a:t>
            </a:r>
          </a:p>
        </p:txBody>
      </p:sp>
      <p:sp>
        <p:nvSpPr>
          <p:cNvPr id="41" name="TextBox 40">
            <a:extLst>
              <a:ext uri="{FF2B5EF4-FFF2-40B4-BE49-F238E27FC236}">
                <a16:creationId xmlns:a16="http://schemas.microsoft.com/office/drawing/2014/main" id="{DAC65CBA-05B5-4C67-87E1-8774BF1EF09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Procedures/Functions</a:t>
            </a:r>
          </a:p>
        </p:txBody>
      </p:sp>
      <p:sp>
        <p:nvSpPr>
          <p:cNvPr id="43" name="TextBox 42">
            <a:extLst>
              <a:ext uri="{FF2B5EF4-FFF2-40B4-BE49-F238E27FC236}">
                <a16:creationId xmlns:a16="http://schemas.microsoft.com/office/drawing/2014/main" id="{FB9B011E-5BCA-45C0-B547-449C7EC2174A}"/>
              </a:ext>
            </a:extLst>
          </p:cNvPr>
          <p:cNvSpPr txBox="1"/>
          <p:nvPr/>
        </p:nvSpPr>
        <p:spPr>
          <a:xfrm>
            <a:off x="6470621" y="1545387"/>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44" name="TextBox 43">
            <a:extLst>
              <a:ext uri="{FF2B5EF4-FFF2-40B4-BE49-F238E27FC236}">
                <a16:creationId xmlns:a16="http://schemas.microsoft.com/office/drawing/2014/main" id="{F143E923-EE50-4F04-880D-2CCA58FA26B4}"/>
              </a:ext>
            </a:extLst>
          </p:cNvPr>
          <p:cNvSpPr txBox="1"/>
          <p:nvPr/>
        </p:nvSpPr>
        <p:spPr>
          <a:xfrm>
            <a:off x="6470621" y="1798969"/>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Tree>
    <p:extLst>
      <p:ext uri="{BB962C8B-B14F-4D97-AF65-F5344CB8AC3E}">
        <p14:creationId xmlns:p14="http://schemas.microsoft.com/office/powerpoint/2010/main" val="218966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293098" y="2990372"/>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a:t>
            </a:r>
            <a:r>
              <a:rPr lang="en-US" sz="800" u="sng" dirty="0"/>
              <a:t>is used in leap </a:t>
            </a:r>
            <a:r>
              <a:rPr lang="en-US" sz="800" dirty="0"/>
              <a:t>years.</a:t>
            </a:r>
          </a:p>
        </p:txBody>
      </p:sp>
    </p:spTree>
    <p:extLst>
      <p:ext uri="{BB962C8B-B14F-4D97-AF65-F5344CB8AC3E}">
        <p14:creationId xmlns:p14="http://schemas.microsoft.com/office/powerpoint/2010/main" val="133643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1102922"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57" name="Group 256">
            <a:extLst>
              <a:ext uri="{FF2B5EF4-FFF2-40B4-BE49-F238E27FC236}">
                <a16:creationId xmlns:a16="http://schemas.microsoft.com/office/drawing/2014/main" id="{46CEDE99-71DF-45D1-9DF7-7E220B6D8D64}"/>
              </a:ext>
            </a:extLst>
          </p:cNvPr>
          <p:cNvGrpSpPr/>
          <p:nvPr/>
        </p:nvGrpSpPr>
        <p:grpSpPr>
          <a:xfrm>
            <a:off x="5301729" y="1463499"/>
            <a:ext cx="325680" cy="219752"/>
            <a:chOff x="1410492" y="4426212"/>
            <a:chExt cx="496121" cy="290966"/>
          </a:xfrm>
        </p:grpSpPr>
        <p:sp>
          <p:nvSpPr>
            <p:cNvPr id="258" name="TextBox 257">
              <a:extLst>
                <a:ext uri="{FF2B5EF4-FFF2-40B4-BE49-F238E27FC236}">
                  <a16:creationId xmlns:a16="http://schemas.microsoft.com/office/drawing/2014/main" id="{8B5CA018-21A8-45E6-9AFE-F8CEACCA84F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59" name="Straight Connector 258">
              <a:extLst>
                <a:ext uri="{FF2B5EF4-FFF2-40B4-BE49-F238E27FC236}">
                  <a16:creationId xmlns:a16="http://schemas.microsoft.com/office/drawing/2014/main" id="{CF99D0ED-778A-47C5-9D86-C52F2DEA1EB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3B81572-F81B-4461-A55D-93CE8A30143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594C707E-7C16-42D6-B1A0-D59FD876A8FB}"/>
              </a:ext>
            </a:extLst>
          </p:cNvPr>
          <p:cNvGrpSpPr/>
          <p:nvPr/>
        </p:nvGrpSpPr>
        <p:grpSpPr>
          <a:xfrm>
            <a:off x="5304033" y="1736607"/>
            <a:ext cx="334093" cy="204823"/>
            <a:chOff x="1410492" y="4426212"/>
            <a:chExt cx="496121" cy="290966"/>
          </a:xfrm>
        </p:grpSpPr>
        <p:sp>
          <p:nvSpPr>
            <p:cNvPr id="262" name="TextBox 261">
              <a:extLst>
                <a:ext uri="{FF2B5EF4-FFF2-40B4-BE49-F238E27FC236}">
                  <a16:creationId xmlns:a16="http://schemas.microsoft.com/office/drawing/2014/main" id="{D9F54033-D298-47D8-A396-A5BE63E589CD}"/>
                </a:ext>
              </a:extLst>
            </p:cNvPr>
            <p:cNvSpPr txBox="1"/>
            <p:nvPr/>
          </p:nvSpPr>
          <p:spPr>
            <a:xfrm>
              <a:off x="1410492" y="4429621"/>
              <a:ext cx="496121" cy="262332"/>
            </a:xfrm>
            <a:prstGeom prst="rect">
              <a:avLst/>
            </a:prstGeom>
            <a:noFill/>
            <a:ln>
              <a:noFill/>
            </a:ln>
          </p:spPr>
          <p:txBody>
            <a:bodyPr wrap="square" rtlCol="0">
              <a:spAutoFit/>
            </a:bodyPr>
            <a:lstStyle/>
            <a:p>
              <a:pPr algn="ctr"/>
              <a:endParaRPr lang="en-US" sz="600" dirty="0"/>
            </a:p>
          </p:txBody>
        </p:sp>
        <p:cxnSp>
          <p:nvCxnSpPr>
            <p:cNvPr id="264" name="Straight Connector 263">
              <a:extLst>
                <a:ext uri="{FF2B5EF4-FFF2-40B4-BE49-F238E27FC236}">
                  <a16:creationId xmlns:a16="http://schemas.microsoft.com/office/drawing/2014/main" id="{DA1653B7-C5B3-449F-B621-69106AF8297C}"/>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E3254CE-B191-43E5-945F-A5DAB0F3A2E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7306B2AD-B809-4AB9-B24E-F5E876942376}"/>
              </a:ext>
            </a:extLst>
          </p:cNvPr>
          <p:cNvGrpSpPr/>
          <p:nvPr/>
        </p:nvGrpSpPr>
        <p:grpSpPr>
          <a:xfrm>
            <a:off x="5288675" y="1986173"/>
            <a:ext cx="351915" cy="208656"/>
            <a:chOff x="1410492" y="4426212"/>
            <a:chExt cx="496121" cy="290966"/>
          </a:xfrm>
        </p:grpSpPr>
        <p:sp>
          <p:nvSpPr>
            <p:cNvPr id="267" name="TextBox 266">
              <a:extLst>
                <a:ext uri="{FF2B5EF4-FFF2-40B4-BE49-F238E27FC236}">
                  <a16:creationId xmlns:a16="http://schemas.microsoft.com/office/drawing/2014/main" id="{D72692BE-956E-45D1-86CA-B345C6D1E799}"/>
                </a:ext>
              </a:extLst>
            </p:cNvPr>
            <p:cNvSpPr txBox="1"/>
            <p:nvPr/>
          </p:nvSpPr>
          <p:spPr>
            <a:xfrm>
              <a:off x="1410492" y="4429621"/>
              <a:ext cx="496121" cy="257512"/>
            </a:xfrm>
            <a:prstGeom prst="rect">
              <a:avLst/>
            </a:prstGeom>
            <a:noFill/>
            <a:ln>
              <a:noFill/>
            </a:ln>
          </p:spPr>
          <p:txBody>
            <a:bodyPr wrap="square" rtlCol="0">
              <a:spAutoFit/>
            </a:bodyPr>
            <a:lstStyle/>
            <a:p>
              <a:pPr algn="ctr"/>
              <a:endParaRPr lang="en-US" sz="600" dirty="0"/>
            </a:p>
          </p:txBody>
        </p:sp>
        <p:cxnSp>
          <p:nvCxnSpPr>
            <p:cNvPr id="268" name="Straight Connector 267">
              <a:extLst>
                <a:ext uri="{FF2B5EF4-FFF2-40B4-BE49-F238E27FC236}">
                  <a16:creationId xmlns:a16="http://schemas.microsoft.com/office/drawing/2014/main" id="{760E6F32-0FB9-46F9-984A-1EEF0539AAD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78C19820-5CCF-485A-B6EE-5DD56E8B27C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1" name="Group 480">
            <a:extLst>
              <a:ext uri="{FF2B5EF4-FFF2-40B4-BE49-F238E27FC236}">
                <a16:creationId xmlns:a16="http://schemas.microsoft.com/office/drawing/2014/main" id="{D4CDCEE4-BEE9-4DEB-8113-B978DCE542A9}"/>
              </a:ext>
            </a:extLst>
          </p:cNvPr>
          <p:cNvGrpSpPr/>
          <p:nvPr/>
        </p:nvGrpSpPr>
        <p:grpSpPr>
          <a:xfrm>
            <a:off x="5318618" y="2235932"/>
            <a:ext cx="292663" cy="201170"/>
            <a:chOff x="1410492" y="4426212"/>
            <a:chExt cx="496121" cy="290966"/>
          </a:xfrm>
        </p:grpSpPr>
        <p:sp>
          <p:nvSpPr>
            <p:cNvPr id="482" name="TextBox 481">
              <a:extLst>
                <a:ext uri="{FF2B5EF4-FFF2-40B4-BE49-F238E27FC236}">
                  <a16:creationId xmlns:a16="http://schemas.microsoft.com/office/drawing/2014/main" id="{AB5B01DB-AD53-40FB-9E08-32E2D32B848F}"/>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3" name="Straight Connector 482">
              <a:extLst>
                <a:ext uri="{FF2B5EF4-FFF2-40B4-BE49-F238E27FC236}">
                  <a16:creationId xmlns:a16="http://schemas.microsoft.com/office/drawing/2014/main" id="{940C412F-56C1-4CC8-94F8-C4B8B4780588}"/>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2D19770C-5F9E-419A-BE79-04C8F1B5B9A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5" name="Group 484">
            <a:extLst>
              <a:ext uri="{FF2B5EF4-FFF2-40B4-BE49-F238E27FC236}">
                <a16:creationId xmlns:a16="http://schemas.microsoft.com/office/drawing/2014/main" id="{DE7125B6-B1ED-43E2-98A1-C58451BD8D7E}"/>
              </a:ext>
            </a:extLst>
          </p:cNvPr>
          <p:cNvGrpSpPr/>
          <p:nvPr/>
        </p:nvGrpSpPr>
        <p:grpSpPr>
          <a:xfrm>
            <a:off x="5307551" y="2482245"/>
            <a:ext cx="292663" cy="201170"/>
            <a:chOff x="1410492" y="4426212"/>
            <a:chExt cx="496121" cy="290966"/>
          </a:xfrm>
        </p:grpSpPr>
        <p:sp>
          <p:nvSpPr>
            <p:cNvPr id="486" name="TextBox 485">
              <a:extLst>
                <a:ext uri="{FF2B5EF4-FFF2-40B4-BE49-F238E27FC236}">
                  <a16:creationId xmlns:a16="http://schemas.microsoft.com/office/drawing/2014/main" id="{CF478D45-EF28-41F8-955C-EA7A41E11D8A}"/>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7" name="Straight Connector 486">
              <a:extLst>
                <a:ext uri="{FF2B5EF4-FFF2-40B4-BE49-F238E27FC236}">
                  <a16:creationId xmlns:a16="http://schemas.microsoft.com/office/drawing/2014/main" id="{8057D069-FC19-4129-BBF4-990660511D4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9CFD7636-33D4-4EB7-81BF-4EB7368C3E9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9" name="Group 488">
            <a:extLst>
              <a:ext uri="{FF2B5EF4-FFF2-40B4-BE49-F238E27FC236}">
                <a16:creationId xmlns:a16="http://schemas.microsoft.com/office/drawing/2014/main" id="{5305C093-9D07-494B-A256-01CE7F58A1E8}"/>
              </a:ext>
            </a:extLst>
          </p:cNvPr>
          <p:cNvGrpSpPr/>
          <p:nvPr/>
        </p:nvGrpSpPr>
        <p:grpSpPr>
          <a:xfrm>
            <a:off x="5294433" y="2732415"/>
            <a:ext cx="292663" cy="201170"/>
            <a:chOff x="1410492" y="4426212"/>
            <a:chExt cx="496121" cy="290966"/>
          </a:xfrm>
        </p:grpSpPr>
        <p:sp>
          <p:nvSpPr>
            <p:cNvPr id="490" name="TextBox 489">
              <a:extLst>
                <a:ext uri="{FF2B5EF4-FFF2-40B4-BE49-F238E27FC236}">
                  <a16:creationId xmlns:a16="http://schemas.microsoft.com/office/drawing/2014/main" id="{8DEC1815-681C-476C-9569-01D3D376EC36}"/>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1" name="Straight Connector 490">
              <a:extLst>
                <a:ext uri="{FF2B5EF4-FFF2-40B4-BE49-F238E27FC236}">
                  <a16:creationId xmlns:a16="http://schemas.microsoft.com/office/drawing/2014/main" id="{6273C505-3947-4A84-8C7E-C385F285D42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4C6B5C2C-EE14-492B-AA34-2ED8596D5F5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3" name="Group 492">
            <a:extLst>
              <a:ext uri="{FF2B5EF4-FFF2-40B4-BE49-F238E27FC236}">
                <a16:creationId xmlns:a16="http://schemas.microsoft.com/office/drawing/2014/main" id="{D44D955A-7237-43CB-8BCC-8743C6F99DE9}"/>
              </a:ext>
            </a:extLst>
          </p:cNvPr>
          <p:cNvGrpSpPr/>
          <p:nvPr/>
        </p:nvGrpSpPr>
        <p:grpSpPr>
          <a:xfrm>
            <a:off x="5307912" y="2985410"/>
            <a:ext cx="292663" cy="201170"/>
            <a:chOff x="1410492" y="4426212"/>
            <a:chExt cx="496121" cy="290966"/>
          </a:xfrm>
        </p:grpSpPr>
        <p:sp>
          <p:nvSpPr>
            <p:cNvPr id="494" name="TextBox 493">
              <a:extLst>
                <a:ext uri="{FF2B5EF4-FFF2-40B4-BE49-F238E27FC236}">
                  <a16:creationId xmlns:a16="http://schemas.microsoft.com/office/drawing/2014/main" id="{A6CF7812-2A4F-4FEC-81FF-BFBF0FC3D44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5" name="Straight Connector 494">
              <a:extLst>
                <a:ext uri="{FF2B5EF4-FFF2-40B4-BE49-F238E27FC236}">
                  <a16:creationId xmlns:a16="http://schemas.microsoft.com/office/drawing/2014/main" id="{B59BD77F-1421-4786-AF95-CD3E8F9306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EAD8D705-D8DD-4039-949D-347D39438B5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7" name="Group 496">
            <a:extLst>
              <a:ext uri="{FF2B5EF4-FFF2-40B4-BE49-F238E27FC236}">
                <a16:creationId xmlns:a16="http://schemas.microsoft.com/office/drawing/2014/main" id="{41F83002-66A8-4EDD-BC09-5AFFAA462BE2}"/>
              </a:ext>
            </a:extLst>
          </p:cNvPr>
          <p:cNvGrpSpPr/>
          <p:nvPr/>
        </p:nvGrpSpPr>
        <p:grpSpPr>
          <a:xfrm>
            <a:off x="5300757" y="3253907"/>
            <a:ext cx="292663" cy="201170"/>
            <a:chOff x="1410492" y="4426212"/>
            <a:chExt cx="496121" cy="290966"/>
          </a:xfrm>
        </p:grpSpPr>
        <p:sp>
          <p:nvSpPr>
            <p:cNvPr id="498" name="TextBox 497">
              <a:extLst>
                <a:ext uri="{FF2B5EF4-FFF2-40B4-BE49-F238E27FC236}">
                  <a16:creationId xmlns:a16="http://schemas.microsoft.com/office/drawing/2014/main" id="{8B87E301-68E4-4798-B20B-74561F565CC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9" name="Straight Connector 498">
              <a:extLst>
                <a:ext uri="{FF2B5EF4-FFF2-40B4-BE49-F238E27FC236}">
                  <a16:creationId xmlns:a16="http://schemas.microsoft.com/office/drawing/2014/main" id="{15AA86E7-03C8-48F2-AA1A-074EFBFA301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6772C644-9246-4AB7-933B-2BBD45FAF59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1" name="Group 500">
            <a:extLst>
              <a:ext uri="{FF2B5EF4-FFF2-40B4-BE49-F238E27FC236}">
                <a16:creationId xmlns:a16="http://schemas.microsoft.com/office/drawing/2014/main" id="{DC9A86AB-5F2C-4BC9-B004-D6CDDADC99FE}"/>
              </a:ext>
            </a:extLst>
          </p:cNvPr>
          <p:cNvGrpSpPr/>
          <p:nvPr/>
        </p:nvGrpSpPr>
        <p:grpSpPr>
          <a:xfrm>
            <a:off x="5281676" y="3753968"/>
            <a:ext cx="292663" cy="201170"/>
            <a:chOff x="1410492" y="4426212"/>
            <a:chExt cx="496121" cy="290966"/>
          </a:xfrm>
        </p:grpSpPr>
        <p:sp>
          <p:nvSpPr>
            <p:cNvPr id="502" name="TextBox 501">
              <a:extLst>
                <a:ext uri="{FF2B5EF4-FFF2-40B4-BE49-F238E27FC236}">
                  <a16:creationId xmlns:a16="http://schemas.microsoft.com/office/drawing/2014/main" id="{56D24608-2319-407A-B9AC-5AC85DED2C58}"/>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3" name="Straight Connector 502">
              <a:extLst>
                <a:ext uri="{FF2B5EF4-FFF2-40B4-BE49-F238E27FC236}">
                  <a16:creationId xmlns:a16="http://schemas.microsoft.com/office/drawing/2014/main" id="{E48CB364-B121-494D-95E0-AC90DCF9400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8206D2DD-5027-4E1F-956E-F76EDA8F8A8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5" name="Group 504">
            <a:extLst>
              <a:ext uri="{FF2B5EF4-FFF2-40B4-BE49-F238E27FC236}">
                <a16:creationId xmlns:a16="http://schemas.microsoft.com/office/drawing/2014/main" id="{B02C83EE-AFB7-48D7-84D7-07C0FFCC55B7}"/>
              </a:ext>
            </a:extLst>
          </p:cNvPr>
          <p:cNvGrpSpPr/>
          <p:nvPr/>
        </p:nvGrpSpPr>
        <p:grpSpPr>
          <a:xfrm>
            <a:off x="5304424" y="3504083"/>
            <a:ext cx="292663" cy="201170"/>
            <a:chOff x="1410492" y="4426212"/>
            <a:chExt cx="496121" cy="290966"/>
          </a:xfrm>
        </p:grpSpPr>
        <p:sp>
          <p:nvSpPr>
            <p:cNvPr id="506" name="TextBox 505">
              <a:extLst>
                <a:ext uri="{FF2B5EF4-FFF2-40B4-BE49-F238E27FC236}">
                  <a16:creationId xmlns:a16="http://schemas.microsoft.com/office/drawing/2014/main" id="{EBFB095E-4746-4256-8A04-5E7D9753665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7" name="Straight Connector 506">
              <a:extLst>
                <a:ext uri="{FF2B5EF4-FFF2-40B4-BE49-F238E27FC236}">
                  <a16:creationId xmlns:a16="http://schemas.microsoft.com/office/drawing/2014/main" id="{46031AE1-69EB-4F6A-B67B-67ABEB108DF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04D188DF-B944-4932-91A2-E1B5CB40525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9" name="Group 508">
            <a:extLst>
              <a:ext uri="{FF2B5EF4-FFF2-40B4-BE49-F238E27FC236}">
                <a16:creationId xmlns:a16="http://schemas.microsoft.com/office/drawing/2014/main" id="{5401A612-FB66-4429-AF62-6E5861FBA6B1}"/>
              </a:ext>
            </a:extLst>
          </p:cNvPr>
          <p:cNvGrpSpPr/>
          <p:nvPr/>
        </p:nvGrpSpPr>
        <p:grpSpPr>
          <a:xfrm>
            <a:off x="5304424" y="4014728"/>
            <a:ext cx="292663" cy="201170"/>
            <a:chOff x="1410492" y="4426212"/>
            <a:chExt cx="496121" cy="290966"/>
          </a:xfrm>
        </p:grpSpPr>
        <p:sp>
          <p:nvSpPr>
            <p:cNvPr id="510" name="TextBox 509">
              <a:extLst>
                <a:ext uri="{FF2B5EF4-FFF2-40B4-BE49-F238E27FC236}">
                  <a16:creationId xmlns:a16="http://schemas.microsoft.com/office/drawing/2014/main" id="{9A28888C-49D9-4793-8581-ACF27DEFA2BB}"/>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1" name="Straight Connector 510">
              <a:extLst>
                <a:ext uri="{FF2B5EF4-FFF2-40B4-BE49-F238E27FC236}">
                  <a16:creationId xmlns:a16="http://schemas.microsoft.com/office/drawing/2014/main" id="{A6170B8B-C59F-4444-90FE-A257B2ED915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762A7613-3758-419A-9877-5593FD05B60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3" name="Group 512">
            <a:extLst>
              <a:ext uri="{FF2B5EF4-FFF2-40B4-BE49-F238E27FC236}">
                <a16:creationId xmlns:a16="http://schemas.microsoft.com/office/drawing/2014/main" id="{D131539F-BEF2-4C84-872E-9DD0999EA850}"/>
              </a:ext>
            </a:extLst>
          </p:cNvPr>
          <p:cNvGrpSpPr/>
          <p:nvPr/>
        </p:nvGrpSpPr>
        <p:grpSpPr>
          <a:xfrm>
            <a:off x="5318618" y="4271665"/>
            <a:ext cx="292663" cy="201170"/>
            <a:chOff x="1410492" y="4426212"/>
            <a:chExt cx="496121" cy="290966"/>
          </a:xfrm>
        </p:grpSpPr>
        <p:sp>
          <p:nvSpPr>
            <p:cNvPr id="514" name="TextBox 513">
              <a:extLst>
                <a:ext uri="{FF2B5EF4-FFF2-40B4-BE49-F238E27FC236}">
                  <a16:creationId xmlns:a16="http://schemas.microsoft.com/office/drawing/2014/main" id="{47B3D50A-F6A7-4C89-850E-C501B452460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5" name="Straight Connector 514">
              <a:extLst>
                <a:ext uri="{FF2B5EF4-FFF2-40B4-BE49-F238E27FC236}">
                  <a16:creationId xmlns:a16="http://schemas.microsoft.com/office/drawing/2014/main" id="{EC5EF2C7-CF85-4069-9E1D-4284C1EC3FF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89B97CC8-4848-4CEC-ABFF-8199C47B2B6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91D1E6FE-DA5B-45C1-B560-FEBFC80B6077}"/>
              </a:ext>
            </a:extLst>
          </p:cNvPr>
          <p:cNvGrpSpPr/>
          <p:nvPr/>
        </p:nvGrpSpPr>
        <p:grpSpPr>
          <a:xfrm>
            <a:off x="5311124" y="4532786"/>
            <a:ext cx="292663" cy="201170"/>
            <a:chOff x="1410492" y="4426212"/>
            <a:chExt cx="496121" cy="290966"/>
          </a:xfrm>
        </p:grpSpPr>
        <p:sp>
          <p:nvSpPr>
            <p:cNvPr id="518" name="TextBox 517">
              <a:extLst>
                <a:ext uri="{FF2B5EF4-FFF2-40B4-BE49-F238E27FC236}">
                  <a16:creationId xmlns:a16="http://schemas.microsoft.com/office/drawing/2014/main" id="{FBDF6F78-E5E5-4888-A39B-7C997E81FD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9" name="Straight Connector 518">
              <a:extLst>
                <a:ext uri="{FF2B5EF4-FFF2-40B4-BE49-F238E27FC236}">
                  <a16:creationId xmlns:a16="http://schemas.microsoft.com/office/drawing/2014/main" id="{FA90F778-2E2D-4C6A-A86B-A0350069EB4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4034D4F7-A64D-44DA-B3FD-B40CB21184D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1" name="Group 520">
            <a:extLst>
              <a:ext uri="{FF2B5EF4-FFF2-40B4-BE49-F238E27FC236}">
                <a16:creationId xmlns:a16="http://schemas.microsoft.com/office/drawing/2014/main" id="{095ADA5B-BEEA-4F9A-B684-77E12F046A48}"/>
              </a:ext>
            </a:extLst>
          </p:cNvPr>
          <p:cNvGrpSpPr/>
          <p:nvPr/>
        </p:nvGrpSpPr>
        <p:grpSpPr>
          <a:xfrm>
            <a:off x="5289272" y="4807338"/>
            <a:ext cx="292663" cy="201170"/>
            <a:chOff x="1410492" y="4426212"/>
            <a:chExt cx="496121" cy="290966"/>
          </a:xfrm>
        </p:grpSpPr>
        <p:sp>
          <p:nvSpPr>
            <p:cNvPr id="522" name="TextBox 521">
              <a:extLst>
                <a:ext uri="{FF2B5EF4-FFF2-40B4-BE49-F238E27FC236}">
                  <a16:creationId xmlns:a16="http://schemas.microsoft.com/office/drawing/2014/main" id="{B176D5AA-C3CF-446C-AFF2-3B40139228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23" name="Straight Connector 522">
              <a:extLst>
                <a:ext uri="{FF2B5EF4-FFF2-40B4-BE49-F238E27FC236}">
                  <a16:creationId xmlns:a16="http://schemas.microsoft.com/office/drawing/2014/main" id="{1833C6B1-73FD-47D4-95A3-4D5FF79B8542}"/>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C90F5ED0-8020-41E6-8C32-0D670D3134A3}"/>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5" name="TextBox 524">
            <a:extLst>
              <a:ext uri="{FF2B5EF4-FFF2-40B4-BE49-F238E27FC236}">
                <a16:creationId xmlns:a16="http://schemas.microsoft.com/office/drawing/2014/main" id="{56F06BB7-5361-4F60-93FA-C2AB5DFE983C}"/>
              </a:ext>
            </a:extLst>
          </p:cNvPr>
          <p:cNvSpPr txBox="1"/>
          <p:nvPr/>
        </p:nvSpPr>
        <p:spPr>
          <a:xfrm>
            <a:off x="293098" y="2990372"/>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not leap year, the P60 partition is not used.  To remain consistent with leap years, the partitions numbers remain constant.  This allows the query analyst to perform a query consistently.  Additionally, if the metadata is archived after 1 year, the partition number will also be consistent.</a:t>
            </a:r>
          </a:p>
        </p:txBody>
      </p:sp>
      <p:sp>
        <p:nvSpPr>
          <p:cNvPr id="477" name="TextBox 476">
            <a:extLst>
              <a:ext uri="{FF2B5EF4-FFF2-40B4-BE49-F238E27FC236}">
                <a16:creationId xmlns:a16="http://schemas.microsoft.com/office/drawing/2014/main" id="{DDEE9971-3718-4C22-84A2-B7CB779AEDB4}"/>
              </a:ext>
            </a:extLst>
          </p:cNvPr>
          <p:cNvSpPr txBox="1"/>
          <p:nvPr/>
        </p:nvSpPr>
        <p:spPr>
          <a:xfrm>
            <a:off x="165200"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Tree>
    <p:extLst>
      <p:ext uri="{BB962C8B-B14F-4D97-AF65-F5344CB8AC3E}">
        <p14:creationId xmlns:p14="http://schemas.microsoft.com/office/powerpoint/2010/main" val="12135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KPImetrics Description</a:t>
            </a:r>
            <a:br>
              <a:rPr lang="en-US" dirty="0">
                <a:solidFill>
                  <a:schemeClr val="bg1"/>
                </a:solidFill>
              </a:rPr>
            </a:b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KPI metrics</a:t>
            </a:r>
            <a:endParaRPr lang="en-US" dirty="0">
              <a:solidFill>
                <a:srgbClr val="061C23"/>
              </a:solidFill>
            </a:endParaRPr>
          </a:p>
          <a:p>
            <a:pPr marL="685800" lvl="1" indent="-342900">
              <a:buClr>
                <a:srgbClr val="0070C0"/>
              </a:buClr>
              <a:buFont typeface="Courier New" charset="0"/>
              <a:buChar char="o"/>
            </a:pPr>
            <a:r>
              <a:rPr lang="en-US" sz="1500" dirty="0">
                <a:solidFill>
                  <a:srgbClr val="061C23"/>
                </a:solidFill>
              </a:rPr>
              <a:t>Provides a data mart around the TDV out-of-the-box metrics tables to manage data collection and reporting.</a:t>
            </a:r>
          </a:p>
          <a:p>
            <a:pPr marL="685800" lvl="1" indent="-342900">
              <a:buClr>
                <a:srgbClr val="0070C0"/>
              </a:buClr>
              <a:buFont typeface="Courier New" charset="0"/>
              <a:buChar char="o"/>
            </a:pPr>
            <a:r>
              <a:rPr lang="en-US" sz="1500" dirty="0">
                <a:solidFill>
                  <a:srgbClr val="061C23"/>
                </a:solidFill>
              </a:rPr>
              <a:t>Reporting is based on executed queries.  Who executed what resource and when.</a:t>
            </a:r>
          </a:p>
          <a:p>
            <a:pPr marL="685800" lvl="1" indent="-342900">
              <a:buClr>
                <a:srgbClr val="0070C0"/>
              </a:buClr>
              <a:buFont typeface="Courier New" charset="0"/>
              <a:buChar char="o"/>
            </a:pPr>
            <a:r>
              <a:rPr lang="en-US" sz="1500" dirty="0">
                <a:solidFill>
                  <a:srgbClr val="061C23"/>
                </a:solidFill>
              </a:rPr>
              <a:t>Report on other DV system tables such as IO, DISK, MEMORY, CACHE, DATASOURCES, and CPU</a:t>
            </a:r>
          </a:p>
          <a:p>
            <a:pPr>
              <a:buClr>
                <a:srgbClr val="0070C0"/>
              </a:buClr>
              <a:buFont typeface="Arial" charset="0"/>
              <a:buChar char="•"/>
            </a:pPr>
            <a:r>
              <a:rPr lang="en-US" sz="2100" dirty="0">
                <a:solidFill>
                  <a:srgbClr val="061C23"/>
                </a:solidFill>
              </a:rPr>
              <a:t>KPI metadata</a:t>
            </a:r>
            <a:endParaRPr lang="en-US" dirty="0">
              <a:solidFill>
                <a:srgbClr val="061C23"/>
              </a:solidFill>
            </a:endParaRPr>
          </a:p>
          <a:p>
            <a:pPr lvl="1" indent="-342900">
              <a:buClr>
                <a:srgbClr val="0070C0"/>
              </a:buClr>
              <a:buFont typeface="Courier New" charset="0"/>
              <a:buChar char="o"/>
            </a:pPr>
            <a:r>
              <a:rPr lang="en-US" sz="1500" dirty="0">
                <a:solidFill>
                  <a:srgbClr val="061C23"/>
                </a:solidFill>
              </a:rPr>
              <a:t>Provides scheduled collection of resource metadata including:</a:t>
            </a:r>
          </a:p>
          <a:p>
            <a:pPr lvl="2" indent="-342900">
              <a:buClr>
                <a:srgbClr val="0070C0"/>
              </a:buClr>
              <a:buFont typeface="Courier New" charset="0"/>
              <a:buChar char="o"/>
            </a:pPr>
            <a:r>
              <a:rPr lang="en-US" sz="1500" dirty="0">
                <a:solidFill>
                  <a:srgbClr val="061C23"/>
                </a:solidFill>
              </a:rPr>
              <a:t>Resources, Columns, Lineage, Data sources, Row-based security, Column-based security, and Privileges.</a:t>
            </a:r>
          </a:p>
          <a:p>
            <a:pPr lvl="2" indent="-342900">
              <a:buClr>
                <a:srgbClr val="0070C0"/>
              </a:buClr>
              <a:buFont typeface="Courier New" charset="0"/>
              <a:buChar char="o"/>
            </a:pPr>
            <a:r>
              <a:rPr lang="en-US" sz="1500" dirty="0">
                <a:solidFill>
                  <a:srgbClr val="061C23"/>
                </a:solidFill>
              </a:rPr>
              <a:t>Provides a strategy for enforcing required columns and view layer invocations.</a:t>
            </a:r>
          </a:p>
          <a:p>
            <a:pPr lvl="2" indent="-342900">
              <a:buClr>
                <a:srgbClr val="0070C0"/>
              </a:buClr>
              <a:buFont typeface="Courier New" charset="0"/>
              <a:buChar char="o"/>
            </a:pPr>
            <a:r>
              <a:rPr lang="en-US" sz="1500" dirty="0">
                <a:solidFill>
                  <a:srgbClr val="061C23"/>
                </a:solidFill>
              </a:rPr>
              <a:t>Provides a set of constant tables to define layers, paths and enforcement rules.</a:t>
            </a:r>
          </a:p>
          <a:p>
            <a:pPr lvl="1" indent="-342900">
              <a:buClr>
                <a:srgbClr val="0070C0"/>
              </a:buClr>
              <a:buFont typeface="Courier New" charset="0"/>
              <a:buChar char="o"/>
            </a:pPr>
            <a:r>
              <a:rPr lang="en-US" sz="1500" dirty="0">
                <a:solidFill>
                  <a:srgbClr val="061C23"/>
                </a:solidFill>
              </a:rPr>
              <a:t>Report on who modified what resource last and how many resources are in what layers.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703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Use Case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Large Financial Institution</a:t>
            </a:r>
            <a:br>
              <a:rPr lang="en-US" dirty="0">
                <a:solidFill>
                  <a:schemeClr val="bg1"/>
                </a:solidFill>
              </a:rPr>
            </a:br>
            <a:r>
              <a:rPr lang="en-US" sz="1275" dirty="0">
                <a:solidFill>
                  <a:schemeClr val="bg1"/>
                </a:solidFill>
              </a:rPr>
              <a:t>Metrics Reporting Use Case</a:t>
            </a: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Use Case 1 – </a:t>
            </a:r>
            <a:r>
              <a:rPr lang="en-US" dirty="0">
                <a:solidFill>
                  <a:srgbClr val="061C23"/>
                </a:solidFill>
              </a:rPr>
              <a:t>Migrate data source support.</a:t>
            </a:r>
          </a:p>
          <a:p>
            <a:pPr marL="685800" lvl="1" indent="-342900">
              <a:buClr>
                <a:srgbClr val="0070C0"/>
              </a:buClr>
              <a:buFont typeface="Courier New" charset="0"/>
              <a:buChar char="o"/>
            </a:pPr>
            <a:r>
              <a:rPr lang="en-US" sz="1500" dirty="0">
                <a:solidFill>
                  <a:srgbClr val="061C23"/>
                </a:solidFill>
              </a:rPr>
              <a:t>Published resource usage reporting by user over time</a:t>
            </a:r>
          </a:p>
          <a:p>
            <a:pPr marL="685800" lvl="1" indent="-342900">
              <a:buClr>
                <a:srgbClr val="0070C0"/>
              </a:buClr>
              <a:buFont typeface="Courier New" charset="0"/>
              <a:buChar char="o"/>
            </a:pPr>
            <a:r>
              <a:rPr lang="en-US" sz="1500" dirty="0">
                <a:solidFill>
                  <a:srgbClr val="061C23"/>
                </a:solidFill>
              </a:rPr>
              <a:t>Supports the migration work from iSeries to Oracle by establishing a list of resources that need to be migrated based on usage.</a:t>
            </a:r>
          </a:p>
          <a:p>
            <a:pPr>
              <a:buClr>
                <a:srgbClr val="0070C0"/>
              </a:buClr>
              <a:buFont typeface="Arial" charset="0"/>
              <a:buChar char="•"/>
            </a:pPr>
            <a:r>
              <a:rPr lang="en-US" sz="2100" dirty="0">
                <a:solidFill>
                  <a:srgbClr val="061C23"/>
                </a:solidFill>
              </a:rPr>
              <a:t>Use Case 2 – </a:t>
            </a:r>
            <a:r>
              <a:rPr lang="en-US" dirty="0">
                <a:solidFill>
                  <a:srgbClr val="061C23"/>
                </a:solidFill>
              </a:rPr>
              <a:t>Use it or lose it reporting “UIOLI”.</a:t>
            </a:r>
          </a:p>
          <a:p>
            <a:pPr lvl="2" indent="-342900">
              <a:buClr>
                <a:srgbClr val="0070C0"/>
              </a:buClr>
              <a:buFont typeface="Courier New" charset="0"/>
              <a:buChar char="o"/>
            </a:pPr>
            <a:r>
              <a:rPr lang="en-US" sz="1500" dirty="0">
                <a:solidFill>
                  <a:srgbClr val="061C23"/>
                </a:solidFill>
              </a:rPr>
              <a:t>Supports the dormancy reporting effort where each application is required to report on who accessed the system and when.  If a user does not log in within 90 days their access is revoked.  Metrics are used to gather information user access to the Data Virtualization Center of Excellence.</a:t>
            </a:r>
          </a:p>
          <a:p>
            <a:pPr>
              <a:buClr>
                <a:srgbClr val="0070C0"/>
              </a:buClr>
              <a:buFont typeface="Arial" charset="0"/>
              <a:buChar char="•"/>
            </a:pPr>
            <a:r>
              <a:rPr lang="en-US" sz="2100" dirty="0">
                <a:solidFill>
                  <a:srgbClr val="061C23"/>
                </a:solidFill>
              </a:rPr>
              <a:t>Use Case 3 – </a:t>
            </a:r>
            <a:r>
              <a:rPr lang="en-US" dirty="0">
                <a:solidFill>
                  <a:srgbClr val="061C23"/>
                </a:solidFill>
              </a:rPr>
              <a:t>Security reporting</a:t>
            </a:r>
          </a:p>
          <a:p>
            <a:pPr lvl="2" indent="-342900">
              <a:buClr>
                <a:srgbClr val="0070C0"/>
              </a:buClr>
              <a:buFont typeface="Courier New" charset="0"/>
              <a:buChar char="o"/>
            </a:pPr>
            <a:r>
              <a:rPr lang="en-US" sz="1500" dirty="0">
                <a:solidFill>
                  <a:srgbClr val="061C23"/>
                </a:solidFill>
              </a:rPr>
              <a:t>Additional parsing of the SQL request is performed in order to track the columns and tables contained in the request.   This is correlated with NPI/SSN column level security, users and groups to determine who access which data columns and when.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Architecture Overview</a:t>
            </a:r>
            <a:br>
              <a:rPr lang="en-US" dirty="0">
                <a:solidFill>
                  <a:schemeClr val="bg1"/>
                </a:solidFill>
              </a:rPr>
            </a:br>
            <a:r>
              <a:rPr lang="en-US" sz="1275" dirty="0">
                <a:solidFill>
                  <a:schemeClr val="bg1"/>
                </a:solidFill>
              </a:rPr>
              <a:t>Metrics Reporting</a:t>
            </a:r>
          </a:p>
        </p:txBody>
      </p:sp>
      <p:sp>
        <p:nvSpPr>
          <p:cNvPr id="65" name="Footer Placeholder 3"/>
          <p:cNvSpPr txBox="1">
            <a:spLocks/>
          </p:cNvSpPr>
          <p:nvPr/>
        </p:nvSpPr>
        <p:spPr>
          <a:xfrm>
            <a:off x="3124200" y="4942797"/>
            <a:ext cx="2895600" cy="22022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cxnSp>
        <p:nvCxnSpPr>
          <p:cNvPr id="66" name="Straight Arrow Connector 65"/>
          <p:cNvCxnSpPr/>
          <p:nvPr/>
        </p:nvCxnSpPr>
        <p:spPr>
          <a:xfrm flipH="1">
            <a:off x="4046264" y="2677984"/>
            <a:ext cx="3742" cy="349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59925" y="2687509"/>
            <a:ext cx="1193" cy="3309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30758" y="2925913"/>
            <a:ext cx="860339" cy="690251"/>
            <a:chOff x="4129220" y="4445172"/>
            <a:chExt cx="1606378" cy="1524062"/>
          </a:xfrm>
        </p:grpSpPr>
        <p:grpSp>
          <p:nvGrpSpPr>
            <p:cNvPr id="69" name="Group 68"/>
            <p:cNvGrpSpPr/>
            <p:nvPr/>
          </p:nvGrpSpPr>
          <p:grpSpPr>
            <a:xfrm>
              <a:off x="4129220" y="4445172"/>
              <a:ext cx="1606378" cy="1524062"/>
              <a:chOff x="403656" y="3474648"/>
              <a:chExt cx="1606378" cy="1524062"/>
            </a:xfrm>
          </p:grpSpPr>
          <p:sp>
            <p:nvSpPr>
              <p:cNvPr id="71"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2" name="Rectangle 71"/>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3" name="Rectangle 72"/>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4" name="Rectangle 73"/>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70" name="TextBox 69"/>
            <p:cNvSpPr txBox="1"/>
            <p:nvPr/>
          </p:nvSpPr>
          <p:spPr>
            <a:xfrm>
              <a:off x="4185709" y="4454876"/>
              <a:ext cx="1485221" cy="509673"/>
            </a:xfrm>
            <a:prstGeom prst="rect">
              <a:avLst/>
            </a:prstGeom>
            <a:noFill/>
          </p:spPr>
          <p:txBody>
            <a:bodyPr wrap="square" rtlCol="0">
              <a:spAutoFit/>
            </a:bodyPr>
            <a:lstStyle/>
            <a:p>
              <a:pPr algn="ctr"/>
              <a:r>
                <a:rPr lang="en-US" sz="900" dirty="0"/>
                <a:t>Oracle 12c</a:t>
              </a:r>
            </a:p>
          </p:txBody>
        </p:sp>
      </p:grpSp>
      <p:sp>
        <p:nvSpPr>
          <p:cNvPr id="75" name="TextBox 74"/>
          <p:cNvSpPr txBox="1"/>
          <p:nvPr/>
        </p:nvSpPr>
        <p:spPr>
          <a:xfrm>
            <a:off x="4064914" y="2517892"/>
            <a:ext cx="834820" cy="346249"/>
          </a:xfrm>
          <a:prstGeom prst="rect">
            <a:avLst/>
          </a:prstGeom>
          <a:noFill/>
          <a:ln>
            <a:noFill/>
          </a:ln>
        </p:spPr>
        <p:txBody>
          <a:bodyPr wrap="square" rtlCol="0">
            <a:spAutoFit/>
          </a:bodyPr>
          <a:lstStyle/>
          <a:p>
            <a:pPr algn="ctr"/>
            <a:r>
              <a:rPr lang="en-US" sz="825" b="1" dirty="0">
                <a:solidFill>
                  <a:srgbClr val="FF0000"/>
                </a:solidFill>
              </a:rPr>
              <a:t>Metrics Collection</a:t>
            </a:r>
          </a:p>
        </p:txBody>
      </p:sp>
      <p:sp>
        <p:nvSpPr>
          <p:cNvPr id="76" name="TextBox 75"/>
          <p:cNvSpPr txBox="1"/>
          <p:nvPr/>
        </p:nvSpPr>
        <p:spPr>
          <a:xfrm>
            <a:off x="4022121" y="3337957"/>
            <a:ext cx="1012255" cy="213585"/>
          </a:xfrm>
          <a:prstGeom prst="rect">
            <a:avLst/>
          </a:prstGeom>
          <a:noFill/>
          <a:ln>
            <a:noFill/>
          </a:ln>
        </p:spPr>
        <p:txBody>
          <a:bodyPr wrap="square" rtlCol="0">
            <a:spAutoFit/>
          </a:bodyPr>
          <a:lstStyle/>
          <a:p>
            <a:r>
              <a:rPr lang="en-US" sz="788" dirty="0"/>
              <a:t>collection tables</a:t>
            </a:r>
          </a:p>
        </p:txBody>
      </p:sp>
      <p:grpSp>
        <p:nvGrpSpPr>
          <p:cNvPr id="77" name="Group 76"/>
          <p:cNvGrpSpPr/>
          <p:nvPr/>
        </p:nvGrpSpPr>
        <p:grpSpPr>
          <a:xfrm>
            <a:off x="2316617" y="3790336"/>
            <a:ext cx="4111684" cy="1154006"/>
            <a:chOff x="1564823" y="4879614"/>
            <a:chExt cx="5482244" cy="1538674"/>
          </a:xfrm>
        </p:grpSpPr>
        <p:sp>
          <p:nvSpPr>
            <p:cNvPr id="78" name="TextBox 77"/>
            <p:cNvSpPr txBox="1"/>
            <p:nvPr/>
          </p:nvSpPr>
          <p:spPr>
            <a:xfrm>
              <a:off x="5172395" y="5420855"/>
              <a:ext cx="1749184" cy="276999"/>
            </a:xfrm>
            <a:prstGeom prst="rect">
              <a:avLst/>
            </a:prstGeom>
            <a:noFill/>
          </p:spPr>
          <p:txBody>
            <a:bodyPr wrap="square" rtlCol="0">
              <a:spAutoFit/>
            </a:bodyPr>
            <a:lstStyle/>
            <a:p>
              <a:r>
                <a:rPr lang="en-US" sz="750" dirty="0"/>
                <a:t>Partition 1 – 2021-01-01</a:t>
              </a:r>
            </a:p>
          </p:txBody>
        </p:sp>
        <p:sp>
          <p:nvSpPr>
            <p:cNvPr id="79" name="TextBox 78"/>
            <p:cNvSpPr txBox="1"/>
            <p:nvPr/>
          </p:nvSpPr>
          <p:spPr>
            <a:xfrm>
              <a:off x="5172393" y="5683794"/>
              <a:ext cx="1828838" cy="276999"/>
            </a:xfrm>
            <a:prstGeom prst="rect">
              <a:avLst/>
            </a:prstGeom>
            <a:noFill/>
          </p:spPr>
          <p:txBody>
            <a:bodyPr wrap="square" rtlCol="0">
              <a:spAutoFit/>
            </a:bodyPr>
            <a:lstStyle/>
            <a:p>
              <a:r>
                <a:rPr lang="en-US" sz="750" dirty="0"/>
                <a:t>Partition 2 – 2021-01-02 …</a:t>
              </a:r>
            </a:p>
          </p:txBody>
        </p:sp>
        <p:sp>
          <p:nvSpPr>
            <p:cNvPr id="80" name="TextBox 79"/>
            <p:cNvSpPr txBox="1"/>
            <p:nvPr/>
          </p:nvSpPr>
          <p:spPr>
            <a:xfrm>
              <a:off x="5172394" y="5942594"/>
              <a:ext cx="1874673" cy="276999"/>
            </a:xfrm>
            <a:prstGeom prst="rect">
              <a:avLst/>
            </a:prstGeom>
            <a:noFill/>
          </p:spPr>
          <p:txBody>
            <a:bodyPr wrap="square" rtlCol="0">
              <a:spAutoFit/>
            </a:bodyPr>
            <a:lstStyle/>
            <a:p>
              <a:r>
                <a:rPr lang="en-US" sz="750" dirty="0"/>
                <a:t>Partition 366 – 2021-12-31</a:t>
              </a:r>
            </a:p>
          </p:txBody>
        </p:sp>
        <p:grpSp>
          <p:nvGrpSpPr>
            <p:cNvPr id="81" name="Group 80"/>
            <p:cNvGrpSpPr/>
            <p:nvPr/>
          </p:nvGrpSpPr>
          <p:grpSpPr>
            <a:xfrm>
              <a:off x="3609711" y="4879614"/>
              <a:ext cx="1635208" cy="1538674"/>
              <a:chOff x="4596716" y="4785344"/>
              <a:chExt cx="1635208" cy="1538674"/>
            </a:xfrm>
          </p:grpSpPr>
          <p:grpSp>
            <p:nvGrpSpPr>
              <p:cNvPr id="85" name="Group 84"/>
              <p:cNvGrpSpPr/>
              <p:nvPr/>
            </p:nvGrpSpPr>
            <p:grpSpPr>
              <a:xfrm>
                <a:off x="4596716" y="4785344"/>
                <a:ext cx="1635208" cy="1538674"/>
                <a:chOff x="403656" y="3200722"/>
                <a:chExt cx="1635208" cy="1538674"/>
              </a:xfrm>
            </p:grpSpPr>
            <p:sp>
              <p:nvSpPr>
                <p:cNvPr id="87"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88" name="Straight Connector 87"/>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3" name="Rectangle 92"/>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4" name="Rectangle 93"/>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5" name="Rectangle 94"/>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6" name="Rectangle 95"/>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7" name="Rectangle 96"/>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8" name="Rectangle 97"/>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9" name="Rectangle 98"/>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00" name="Rectangle 99"/>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86" name="TextBox 85"/>
              <p:cNvSpPr txBox="1"/>
              <p:nvPr/>
            </p:nvSpPr>
            <p:spPr>
              <a:xfrm>
                <a:off x="4649435" y="5014719"/>
                <a:ext cx="1485221" cy="338555"/>
              </a:xfrm>
              <a:prstGeom prst="rect">
                <a:avLst/>
              </a:prstGeom>
              <a:noFill/>
            </p:spPr>
            <p:txBody>
              <a:bodyPr wrap="square" rtlCol="0">
                <a:spAutoFit/>
              </a:bodyPr>
              <a:lstStyle/>
              <a:p>
                <a:pPr algn="ctr"/>
                <a:r>
                  <a:rPr lang="en-US" sz="1050" dirty="0"/>
                  <a:t>Oracle 12c</a:t>
                </a:r>
              </a:p>
            </p:txBody>
          </p:sp>
        </p:grpSp>
        <p:sp>
          <p:nvSpPr>
            <p:cNvPr id="82" name="TextBox 81"/>
            <p:cNvSpPr txBox="1"/>
            <p:nvPr/>
          </p:nvSpPr>
          <p:spPr>
            <a:xfrm>
              <a:off x="3522984" y="4918190"/>
              <a:ext cx="1821465" cy="338555"/>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83" name="TextBox 82"/>
            <p:cNvSpPr txBox="1"/>
            <p:nvPr/>
          </p:nvSpPr>
          <p:spPr>
            <a:xfrm>
              <a:off x="1564823" y="5449675"/>
              <a:ext cx="1819410" cy="707886"/>
            </a:xfrm>
            <a:prstGeom prst="rect">
              <a:avLst/>
            </a:prstGeom>
            <a:noFill/>
            <a:ln>
              <a:solidFill>
                <a:schemeClr val="tx1"/>
              </a:solidFill>
            </a:ln>
          </p:spPr>
          <p:txBody>
            <a:bodyPr wrap="square" rtlCol="0">
              <a:spAutoFit/>
            </a:bodyPr>
            <a:lstStyle/>
            <a:p>
              <a:r>
                <a:rPr lang="en-US" sz="825" b="1" u="sng" dirty="0"/>
                <a:t>Metrics Data Mart</a:t>
              </a:r>
            </a:p>
            <a:p>
              <a:r>
                <a:rPr lang="en-US" sz="675" dirty="0"/>
                <a:t>metrics_requests_hist</a:t>
              </a:r>
            </a:p>
            <a:p>
              <a:r>
                <a:rPr lang="en-US" sz="675" dirty="0"/>
                <a:t>metrics_resources_usage_hist</a:t>
              </a:r>
            </a:p>
            <a:p>
              <a:r>
                <a:rPr lang="en-US" sz="675" dirty="0"/>
                <a:t>metrics_sessions_hist</a:t>
              </a:r>
            </a:p>
          </p:txBody>
        </p:sp>
        <p:sp>
          <p:nvSpPr>
            <p:cNvPr id="84" name="Left Brace 83"/>
            <p:cNvSpPr/>
            <p:nvPr/>
          </p:nvSpPr>
          <p:spPr>
            <a:xfrm>
              <a:off x="3374371" y="5401647"/>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nvGrpSpPr>
          <p:cNvPr id="101" name="Group 100"/>
          <p:cNvGrpSpPr/>
          <p:nvPr/>
        </p:nvGrpSpPr>
        <p:grpSpPr>
          <a:xfrm>
            <a:off x="4777216" y="1921967"/>
            <a:ext cx="1914344" cy="777211"/>
            <a:chOff x="4845618" y="2388454"/>
            <a:chExt cx="2552460" cy="1036281"/>
          </a:xfrm>
        </p:grpSpPr>
        <p:grpSp>
          <p:nvGrpSpPr>
            <p:cNvPr id="102" name="Group 101"/>
            <p:cNvGrpSpPr/>
            <p:nvPr/>
          </p:nvGrpSpPr>
          <p:grpSpPr>
            <a:xfrm>
              <a:off x="4845618" y="2388454"/>
              <a:ext cx="2552460" cy="1036281"/>
              <a:chOff x="381002" y="2449315"/>
              <a:chExt cx="2250988" cy="1631092"/>
            </a:xfrm>
          </p:grpSpPr>
          <p:sp>
            <p:nvSpPr>
              <p:cNvPr id="109" name="Rounded Rectangle 108"/>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10" name="TextBox 109"/>
              <p:cNvSpPr txBox="1"/>
              <p:nvPr/>
            </p:nvSpPr>
            <p:spPr>
              <a:xfrm>
                <a:off x="490579" y="2455485"/>
                <a:ext cx="2065434" cy="775098"/>
              </a:xfrm>
              <a:prstGeom prst="rect">
                <a:avLst/>
              </a:prstGeom>
              <a:noFill/>
            </p:spPr>
            <p:txBody>
              <a:bodyPr wrap="square" rtlCol="0">
                <a:spAutoFit/>
              </a:bodyPr>
              <a:lstStyle/>
              <a:p>
                <a:r>
                  <a:rPr lang="en-US" sz="900" dirty="0"/>
                  <a:t>Data Virtualization 8.x</a:t>
                </a:r>
              </a:p>
              <a:p>
                <a:r>
                  <a:rPr lang="en-US" sz="900" dirty="0"/>
                  <a:t>Cluster node b</a:t>
                </a:r>
              </a:p>
            </p:txBody>
          </p:sp>
        </p:grpSp>
        <p:grpSp>
          <p:nvGrpSpPr>
            <p:cNvPr id="103" name="Group 102"/>
            <p:cNvGrpSpPr/>
            <p:nvPr/>
          </p:nvGrpSpPr>
          <p:grpSpPr>
            <a:xfrm>
              <a:off x="6658176" y="2918401"/>
              <a:ext cx="701230" cy="456924"/>
              <a:chOff x="2803281" y="3965338"/>
              <a:chExt cx="1243774" cy="343889"/>
            </a:xfrm>
            <a:solidFill>
              <a:srgbClr val="E7F6FF"/>
            </a:solidFill>
          </p:grpSpPr>
          <p:sp>
            <p:nvSpPr>
              <p:cNvPr id="107" name="Rounded Rectangle 106"/>
              <p:cNvSpPr/>
              <p:nvPr/>
            </p:nvSpPr>
            <p:spPr bwMode="auto">
              <a:xfrm>
                <a:off x="2803281" y="3965338"/>
                <a:ext cx="1206261"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8" name="TextBox 107"/>
              <p:cNvSpPr txBox="1"/>
              <p:nvPr/>
            </p:nvSpPr>
            <p:spPr>
              <a:xfrm>
                <a:off x="2820450" y="3983421"/>
                <a:ext cx="1226605" cy="324292"/>
              </a:xfrm>
              <a:prstGeom prst="rect">
                <a:avLst/>
              </a:prstGeom>
              <a:noFill/>
              <a:ln>
                <a:noFill/>
              </a:ln>
            </p:spPr>
            <p:txBody>
              <a:bodyPr wrap="square" rtlCol="0">
                <a:spAutoFit/>
              </a:bodyPr>
              <a:lstStyle/>
              <a:p>
                <a:pPr algn="ctr"/>
                <a:r>
                  <a:rPr lang="en-US" sz="750" dirty="0"/>
                  <a:t>Metrics Reports</a:t>
                </a:r>
              </a:p>
            </p:txBody>
          </p:sp>
        </p:grpSp>
        <p:grpSp>
          <p:nvGrpSpPr>
            <p:cNvPr id="104" name="Group 103"/>
            <p:cNvGrpSpPr/>
            <p:nvPr/>
          </p:nvGrpSpPr>
          <p:grpSpPr>
            <a:xfrm>
              <a:off x="4923251" y="2901459"/>
              <a:ext cx="860141" cy="495018"/>
              <a:chOff x="1552189" y="3388207"/>
              <a:chExt cx="1504816" cy="343889"/>
            </a:xfrm>
          </p:grpSpPr>
          <p:sp>
            <p:nvSpPr>
              <p:cNvPr id="105" name="Rounded Rectangle 104"/>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6" name="TextBox 105"/>
              <p:cNvSpPr txBox="1"/>
              <p:nvPr/>
            </p:nvSpPr>
            <p:spPr>
              <a:xfrm>
                <a:off x="1588667" y="3421599"/>
                <a:ext cx="1468338" cy="299336"/>
              </a:xfrm>
              <a:prstGeom prst="rect">
                <a:avLst/>
              </a:prstGeom>
              <a:noFill/>
              <a:ln>
                <a:noFill/>
              </a:ln>
            </p:spPr>
            <p:txBody>
              <a:bodyPr wrap="square" rtlCol="0">
                <a:spAutoFit/>
              </a:bodyPr>
              <a:lstStyle/>
              <a:p>
                <a:pPr algn="ctr"/>
                <a:r>
                  <a:rPr lang="en-US" sz="750" dirty="0"/>
                  <a:t>Metrics Collection</a:t>
                </a:r>
              </a:p>
            </p:txBody>
          </p:sp>
        </p:grpSp>
      </p:grpSp>
      <p:grpSp>
        <p:nvGrpSpPr>
          <p:cNvPr id="111" name="Group 110"/>
          <p:cNvGrpSpPr/>
          <p:nvPr/>
        </p:nvGrpSpPr>
        <p:grpSpPr>
          <a:xfrm>
            <a:off x="2215020" y="1702374"/>
            <a:ext cx="1951746" cy="976718"/>
            <a:chOff x="1429360" y="2095663"/>
            <a:chExt cx="2602328" cy="1302291"/>
          </a:xfrm>
        </p:grpSpPr>
        <p:grpSp>
          <p:nvGrpSpPr>
            <p:cNvPr id="112" name="Group 111"/>
            <p:cNvGrpSpPr/>
            <p:nvPr/>
          </p:nvGrpSpPr>
          <p:grpSpPr>
            <a:xfrm>
              <a:off x="1429360" y="2388454"/>
              <a:ext cx="2602328" cy="1009500"/>
              <a:chOff x="381002" y="2449315"/>
              <a:chExt cx="2250988" cy="1631092"/>
            </a:xfrm>
          </p:grpSpPr>
          <p:sp>
            <p:nvSpPr>
              <p:cNvPr id="120" name="Rounded Rectangle 119"/>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21" name="TextBox 120"/>
              <p:cNvSpPr txBox="1"/>
              <p:nvPr/>
            </p:nvSpPr>
            <p:spPr>
              <a:xfrm>
                <a:off x="490580" y="2468292"/>
                <a:ext cx="1993128" cy="795661"/>
              </a:xfrm>
              <a:prstGeom prst="rect">
                <a:avLst/>
              </a:prstGeom>
              <a:noFill/>
            </p:spPr>
            <p:txBody>
              <a:bodyPr wrap="square" rtlCol="0">
                <a:spAutoFit/>
              </a:bodyPr>
              <a:lstStyle/>
              <a:p>
                <a:r>
                  <a:rPr lang="en-US" sz="900" dirty="0"/>
                  <a:t>Data Virtualization 8.x</a:t>
                </a:r>
              </a:p>
              <a:p>
                <a:r>
                  <a:rPr lang="en-US" sz="900" dirty="0"/>
                  <a:t>Cluster node a</a:t>
                </a:r>
              </a:p>
            </p:txBody>
          </p:sp>
        </p:grpSp>
        <p:grpSp>
          <p:nvGrpSpPr>
            <p:cNvPr id="113" name="Group 112"/>
            <p:cNvGrpSpPr/>
            <p:nvPr/>
          </p:nvGrpSpPr>
          <p:grpSpPr>
            <a:xfrm>
              <a:off x="3120273" y="2843510"/>
              <a:ext cx="860141" cy="495018"/>
              <a:chOff x="1552189" y="3388207"/>
              <a:chExt cx="1504816" cy="343889"/>
            </a:xfrm>
          </p:grpSpPr>
          <p:sp>
            <p:nvSpPr>
              <p:cNvPr id="118" name="Rounded Rectangle 117"/>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9" name="TextBox 118"/>
              <p:cNvSpPr txBox="1"/>
              <p:nvPr/>
            </p:nvSpPr>
            <p:spPr>
              <a:xfrm>
                <a:off x="1588667" y="3421599"/>
                <a:ext cx="1468338" cy="299337"/>
              </a:xfrm>
              <a:prstGeom prst="rect">
                <a:avLst/>
              </a:prstGeom>
              <a:noFill/>
              <a:ln>
                <a:noFill/>
              </a:ln>
            </p:spPr>
            <p:txBody>
              <a:bodyPr wrap="square" rtlCol="0">
                <a:spAutoFit/>
              </a:bodyPr>
              <a:lstStyle/>
              <a:p>
                <a:pPr algn="ctr"/>
                <a:r>
                  <a:rPr lang="en-US" sz="750" dirty="0"/>
                  <a:t>Metrics Collection</a:t>
                </a:r>
              </a:p>
            </p:txBody>
          </p:sp>
        </p:grpSp>
        <p:grpSp>
          <p:nvGrpSpPr>
            <p:cNvPr id="114" name="Group 113"/>
            <p:cNvGrpSpPr/>
            <p:nvPr/>
          </p:nvGrpSpPr>
          <p:grpSpPr>
            <a:xfrm>
              <a:off x="1454127" y="2890752"/>
              <a:ext cx="790708" cy="443293"/>
              <a:chOff x="392019" y="3952465"/>
              <a:chExt cx="1402481" cy="333629"/>
            </a:xfrm>
            <a:solidFill>
              <a:srgbClr val="E7F6FF"/>
            </a:solidFill>
          </p:grpSpPr>
          <p:sp>
            <p:nvSpPr>
              <p:cNvPr id="116" name="Rounded Rectangle 115"/>
              <p:cNvSpPr/>
              <p:nvPr/>
            </p:nvSpPr>
            <p:spPr bwMode="auto">
              <a:xfrm>
                <a:off x="479869" y="3960531"/>
                <a:ext cx="1306441" cy="325563"/>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7" name="TextBox 116"/>
              <p:cNvSpPr txBox="1"/>
              <p:nvPr/>
            </p:nvSpPr>
            <p:spPr>
              <a:xfrm>
                <a:off x="392019" y="3952465"/>
                <a:ext cx="1402481" cy="324292"/>
              </a:xfrm>
              <a:prstGeom prst="rect">
                <a:avLst/>
              </a:prstGeom>
              <a:noFill/>
              <a:ln>
                <a:noFill/>
              </a:ln>
            </p:spPr>
            <p:txBody>
              <a:bodyPr wrap="square" rtlCol="0">
                <a:spAutoFit/>
              </a:bodyPr>
              <a:lstStyle/>
              <a:p>
                <a:pPr algn="ctr"/>
                <a:r>
                  <a:rPr lang="en-US" sz="750" dirty="0"/>
                  <a:t>Metrics Reports</a:t>
                </a:r>
              </a:p>
            </p:txBody>
          </p:sp>
        </p:grpSp>
        <p:cxnSp>
          <p:nvCxnSpPr>
            <p:cNvPr id="115" name="Straight Arrow Connector 114"/>
            <p:cNvCxnSpPr/>
            <p:nvPr/>
          </p:nvCxnSpPr>
          <p:spPr>
            <a:xfrm flipH="1">
              <a:off x="3521928" y="2095663"/>
              <a:ext cx="277230" cy="309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5003737" y="1727440"/>
            <a:ext cx="195320" cy="184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3815103" y="1545349"/>
            <a:ext cx="1383955" cy="234077"/>
            <a:chOff x="381002" y="2449315"/>
            <a:chExt cx="2250988" cy="1785511"/>
          </a:xfrm>
          <a:solidFill>
            <a:srgbClr val="F9C48F"/>
          </a:solidFill>
        </p:grpSpPr>
        <p:sp>
          <p:nvSpPr>
            <p:cNvPr id="124" name="Rounded Rectangle 123"/>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825">
                <a:solidFill>
                  <a:srgbClr val="000000"/>
                </a:solidFill>
                <a:latin typeface="Arial" charset="0"/>
              </a:endParaRPr>
            </a:p>
          </p:txBody>
        </p:sp>
        <p:sp>
          <p:nvSpPr>
            <p:cNvPr id="125" name="TextBox 124"/>
            <p:cNvSpPr txBox="1"/>
            <p:nvPr/>
          </p:nvSpPr>
          <p:spPr>
            <a:xfrm>
              <a:off x="490580" y="2562101"/>
              <a:ext cx="1993128" cy="1672725"/>
            </a:xfrm>
            <a:prstGeom prst="rect">
              <a:avLst/>
            </a:prstGeom>
            <a:grpFill/>
          </p:spPr>
          <p:txBody>
            <a:bodyPr wrap="square" rtlCol="0">
              <a:spAutoFit/>
            </a:bodyPr>
            <a:lstStyle/>
            <a:p>
              <a:pPr algn="ctr"/>
              <a:r>
                <a:rPr lang="en-US" sz="825" dirty="0"/>
                <a:t>DNS Router</a:t>
              </a:r>
            </a:p>
          </p:txBody>
        </p:sp>
      </p:grpSp>
      <p:cxnSp>
        <p:nvCxnSpPr>
          <p:cNvPr id="126" name="Straight Arrow Connector 125"/>
          <p:cNvCxnSpPr/>
          <p:nvPr/>
        </p:nvCxnSpPr>
        <p:spPr>
          <a:xfrm>
            <a:off x="4522978" y="1287852"/>
            <a:ext cx="7070" cy="2716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460927" y="3576067"/>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525627" y="775846"/>
            <a:ext cx="1916650" cy="662277"/>
            <a:chOff x="381002" y="2449315"/>
            <a:chExt cx="2250988" cy="1631092"/>
          </a:xfrm>
          <a:solidFill>
            <a:srgbClr val="00B0F0"/>
          </a:solidFill>
        </p:grpSpPr>
        <p:sp>
          <p:nvSpPr>
            <p:cNvPr id="133" name="Rounded Rectangle 13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34" name="TextBox 133"/>
            <p:cNvSpPr txBox="1"/>
            <p:nvPr/>
          </p:nvSpPr>
          <p:spPr>
            <a:xfrm>
              <a:off x="489525" y="2452007"/>
              <a:ext cx="1993128" cy="625358"/>
            </a:xfrm>
            <a:prstGeom prst="rect">
              <a:avLst/>
            </a:prstGeom>
            <a:grpFill/>
          </p:spPr>
          <p:txBody>
            <a:bodyPr wrap="square" rtlCol="0">
              <a:spAutoFit/>
            </a:bodyPr>
            <a:lstStyle/>
            <a:p>
              <a:pPr algn="ctr"/>
              <a:r>
                <a:rPr lang="en-US" sz="1050" dirty="0"/>
                <a:t>Metrics Reporting Tools</a:t>
              </a:r>
            </a:p>
          </p:txBody>
        </p:sp>
      </p:grpSp>
      <p:grpSp>
        <p:nvGrpSpPr>
          <p:cNvPr id="130" name="Group 129"/>
          <p:cNvGrpSpPr/>
          <p:nvPr/>
        </p:nvGrpSpPr>
        <p:grpSpPr>
          <a:xfrm>
            <a:off x="3845153" y="994862"/>
            <a:ext cx="1400811" cy="387160"/>
            <a:chOff x="1492956" y="3942205"/>
            <a:chExt cx="1659318" cy="343889"/>
          </a:xfrm>
          <a:solidFill>
            <a:srgbClr val="E7F6FF"/>
          </a:solidFill>
        </p:grpSpPr>
        <p:sp>
          <p:nvSpPr>
            <p:cNvPr id="131" name="Rounded Rectangle 130"/>
            <p:cNvSpPr/>
            <p:nvPr/>
          </p:nvSpPr>
          <p:spPr bwMode="auto">
            <a:xfrm>
              <a:off x="1538396" y="3942205"/>
              <a:ext cx="1504816"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32" name="TextBox 131"/>
            <p:cNvSpPr txBox="1"/>
            <p:nvPr/>
          </p:nvSpPr>
          <p:spPr>
            <a:xfrm>
              <a:off x="1492956" y="3975597"/>
              <a:ext cx="1659318" cy="287046"/>
            </a:xfrm>
            <a:prstGeom prst="rect">
              <a:avLst/>
            </a:prstGeom>
            <a:noFill/>
            <a:ln>
              <a:noFill/>
            </a:ln>
          </p:spPr>
          <p:txBody>
            <a:bodyPr wrap="square" rtlCol="0">
              <a:spAutoFit/>
            </a:bodyPr>
            <a:lstStyle/>
            <a:p>
              <a:r>
                <a:rPr lang="en-US" sz="750" dirty="0"/>
                <a:t>Metrics &amp; Metadata Reports</a:t>
              </a:r>
            </a:p>
            <a:p>
              <a:r>
                <a:rPr lang="en-US" sz="750" dirty="0"/>
                <a:t>3</a:t>
              </a:r>
              <a:r>
                <a:rPr lang="en-US" sz="750" baseline="30000" dirty="0"/>
                <a:t>rd</a:t>
              </a:r>
              <a:r>
                <a:rPr lang="en-US" sz="750" dirty="0"/>
                <a:t> party tools and adhoc</a:t>
              </a:r>
            </a:p>
          </p:txBody>
        </p:sp>
      </p:grpSp>
      <p:sp>
        <p:nvSpPr>
          <p:cNvPr id="135" name="TextBox 134"/>
          <p:cNvSpPr txBox="1"/>
          <p:nvPr/>
        </p:nvSpPr>
        <p:spPr>
          <a:xfrm>
            <a:off x="5068348" y="2891041"/>
            <a:ext cx="1408210" cy="530915"/>
          </a:xfrm>
          <a:prstGeom prst="rect">
            <a:avLst/>
          </a:prstGeom>
          <a:noFill/>
          <a:ln>
            <a:solidFill>
              <a:schemeClr val="tx1"/>
            </a:solidFill>
          </a:ln>
        </p:spPr>
        <p:txBody>
          <a:bodyPr wrap="square" rtlCol="0">
            <a:spAutoFit/>
          </a:bodyPr>
          <a:lstStyle/>
          <a:p>
            <a:r>
              <a:rPr lang="en-US" sz="825" u="sng" dirty="0"/>
              <a:t>Metrics Collection Tables</a:t>
            </a:r>
          </a:p>
          <a:p>
            <a:r>
              <a:rPr lang="en-US" sz="675" dirty="0"/>
              <a:t>metrics_requests</a:t>
            </a:r>
          </a:p>
          <a:p>
            <a:r>
              <a:rPr lang="en-US" sz="675" dirty="0"/>
              <a:t>metrics_resources_usage</a:t>
            </a:r>
          </a:p>
          <a:p>
            <a:r>
              <a:rPr lang="en-US" sz="675" dirty="0"/>
              <a:t>metrics_sessions</a:t>
            </a:r>
          </a:p>
        </p:txBody>
      </p:sp>
      <p:sp>
        <p:nvSpPr>
          <p:cNvPr id="136" name="Left Brace 135"/>
          <p:cNvSpPr/>
          <p:nvPr/>
        </p:nvSpPr>
        <p:spPr>
          <a:xfrm flipH="1">
            <a:off x="4884829" y="3104984"/>
            <a:ext cx="180077" cy="4359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37" name="Elbow Connector 136"/>
          <p:cNvCxnSpPr/>
          <p:nvPr/>
        </p:nvCxnSpPr>
        <p:spPr>
          <a:xfrm rot="16200000" flipH="1">
            <a:off x="2514715" y="2735785"/>
            <a:ext cx="1440717" cy="1231458"/>
          </a:xfrm>
          <a:prstGeom prst="bentConnector3">
            <a:avLst>
              <a:gd name="adj1" fmla="val 10054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0800000" flipV="1">
            <a:off x="5043125" y="2657802"/>
            <a:ext cx="1502614" cy="1419982"/>
          </a:xfrm>
          <a:prstGeom prst="bentConnector3">
            <a:avLst>
              <a:gd name="adj1" fmla="val -7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72105" y="3641184"/>
            <a:ext cx="1404453" cy="207749"/>
          </a:xfrm>
          <a:prstGeom prst="rect">
            <a:avLst/>
          </a:prstGeom>
          <a:noFill/>
          <a:ln>
            <a:solidFill>
              <a:schemeClr val="tx1"/>
            </a:solidFill>
          </a:ln>
        </p:spPr>
        <p:txBody>
          <a:bodyPr wrap="square" rtlCol="0">
            <a:spAutoFit/>
          </a:bodyPr>
          <a:lstStyle/>
          <a:p>
            <a:r>
              <a:rPr lang="en-US" sz="750" dirty="0"/>
              <a:t>DV Trigger / DB SQL script</a:t>
            </a:r>
          </a:p>
        </p:txBody>
      </p:sp>
      <p:sp>
        <p:nvSpPr>
          <p:cNvPr id="140" name="Left Brace 139"/>
          <p:cNvSpPr/>
          <p:nvPr/>
        </p:nvSpPr>
        <p:spPr>
          <a:xfrm flipH="1">
            <a:off x="4865663" y="3578835"/>
            <a:ext cx="207939" cy="2585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1" name="TextBox 140"/>
          <p:cNvSpPr txBox="1"/>
          <p:nvPr/>
        </p:nvSpPr>
        <p:spPr>
          <a:xfrm>
            <a:off x="5067668" y="3396189"/>
            <a:ext cx="1408890" cy="215444"/>
          </a:xfrm>
          <a:prstGeom prst="rect">
            <a:avLst/>
          </a:prstGeom>
          <a:noFill/>
          <a:ln>
            <a:solidFill>
              <a:schemeClr val="tx1"/>
            </a:solidFill>
          </a:ln>
        </p:spPr>
        <p:txBody>
          <a:bodyPr wrap="square" rtlCol="0">
            <a:spAutoFit/>
          </a:bodyPr>
          <a:lstStyle/>
          <a:p>
            <a:r>
              <a:rPr lang="en-US" sz="800" u="sng" dirty="0"/>
              <a:t>Tablespace: NOLOGGING</a:t>
            </a:r>
            <a:endParaRPr lang="en-US" sz="800" dirty="0"/>
          </a:p>
        </p:txBody>
      </p:sp>
      <p:sp>
        <p:nvSpPr>
          <p:cNvPr id="142" name="TextBox 141"/>
          <p:cNvSpPr txBox="1"/>
          <p:nvPr/>
        </p:nvSpPr>
        <p:spPr>
          <a:xfrm>
            <a:off x="3491800" y="2665873"/>
            <a:ext cx="629254" cy="219291"/>
          </a:xfrm>
          <a:prstGeom prst="rect">
            <a:avLst/>
          </a:prstGeom>
          <a:noFill/>
        </p:spPr>
        <p:txBody>
          <a:bodyPr wrap="square" rtlCol="0">
            <a:spAutoFit/>
          </a:bodyPr>
          <a:lstStyle/>
          <a:p>
            <a:pPr algn="ctr"/>
            <a:r>
              <a:rPr lang="en-US" sz="825" dirty="0"/>
              <a:t>data flow</a:t>
            </a:r>
          </a:p>
        </p:txBody>
      </p:sp>
      <p:sp>
        <p:nvSpPr>
          <p:cNvPr id="143" name="TextBox 142"/>
          <p:cNvSpPr txBox="1"/>
          <p:nvPr/>
        </p:nvSpPr>
        <p:spPr>
          <a:xfrm>
            <a:off x="1812493" y="2722714"/>
            <a:ext cx="824056" cy="219291"/>
          </a:xfrm>
          <a:prstGeom prst="rect">
            <a:avLst/>
          </a:prstGeom>
          <a:noFill/>
        </p:spPr>
        <p:txBody>
          <a:bodyPr wrap="square" rtlCol="0">
            <a:spAutoFit/>
          </a:bodyPr>
          <a:lstStyle/>
          <a:p>
            <a:pPr algn="ctr"/>
            <a:r>
              <a:rPr lang="en-US" sz="825" dirty="0"/>
              <a:t>reporting flow</a:t>
            </a:r>
          </a:p>
        </p:txBody>
      </p:sp>
      <p:sp>
        <p:nvSpPr>
          <p:cNvPr id="144" name="TextBox 143"/>
          <p:cNvSpPr txBox="1"/>
          <p:nvPr/>
        </p:nvSpPr>
        <p:spPr>
          <a:xfrm>
            <a:off x="6506581" y="2703448"/>
            <a:ext cx="824056" cy="219291"/>
          </a:xfrm>
          <a:prstGeom prst="rect">
            <a:avLst/>
          </a:prstGeom>
          <a:noFill/>
        </p:spPr>
        <p:txBody>
          <a:bodyPr wrap="square" rtlCol="0">
            <a:spAutoFit/>
          </a:bodyPr>
          <a:lstStyle/>
          <a:p>
            <a:pPr algn="ctr"/>
            <a:r>
              <a:rPr lang="en-US" sz="825" dirty="0"/>
              <a:t>reporting flow</a:t>
            </a:r>
          </a:p>
        </p:txBody>
      </p:sp>
      <p:sp>
        <p:nvSpPr>
          <p:cNvPr id="145" name="TextBox 144"/>
          <p:cNvSpPr txBox="1"/>
          <p:nvPr/>
        </p:nvSpPr>
        <p:spPr>
          <a:xfrm>
            <a:off x="2990212" y="1600908"/>
            <a:ext cx="824056" cy="219291"/>
          </a:xfrm>
          <a:prstGeom prst="rect">
            <a:avLst/>
          </a:prstGeom>
          <a:noFill/>
        </p:spPr>
        <p:txBody>
          <a:bodyPr wrap="square" rtlCol="0">
            <a:spAutoFit/>
          </a:bodyPr>
          <a:lstStyle/>
          <a:p>
            <a:pPr algn="ctr"/>
            <a:r>
              <a:rPr lang="en-US" sz="825" dirty="0"/>
              <a:t>reporting flow</a:t>
            </a:r>
          </a:p>
        </p:txBody>
      </p:sp>
      <p:sp>
        <p:nvSpPr>
          <p:cNvPr id="146" name="TextBox 145"/>
          <p:cNvSpPr txBox="1"/>
          <p:nvPr/>
        </p:nvSpPr>
        <p:spPr>
          <a:xfrm>
            <a:off x="3829099" y="3581097"/>
            <a:ext cx="612135" cy="219291"/>
          </a:xfrm>
          <a:prstGeom prst="rect">
            <a:avLst/>
          </a:prstGeom>
          <a:noFill/>
        </p:spPr>
        <p:txBody>
          <a:bodyPr wrap="square" rtlCol="0">
            <a:spAutoFit/>
          </a:bodyPr>
          <a:lstStyle/>
          <a:p>
            <a:pPr algn="ctr"/>
            <a:r>
              <a:rPr lang="en-US" sz="825" dirty="0"/>
              <a:t>data flow</a:t>
            </a:r>
          </a:p>
        </p:txBody>
      </p:sp>
      <p:sp>
        <p:nvSpPr>
          <p:cNvPr id="147" name="TextBox 146"/>
          <p:cNvSpPr txBox="1"/>
          <p:nvPr/>
        </p:nvSpPr>
        <p:spPr>
          <a:xfrm>
            <a:off x="4750298" y="2675451"/>
            <a:ext cx="702197" cy="219291"/>
          </a:xfrm>
          <a:prstGeom prst="rect">
            <a:avLst/>
          </a:prstGeom>
          <a:noFill/>
        </p:spPr>
        <p:txBody>
          <a:bodyPr wrap="square" rtlCol="0">
            <a:spAutoFit/>
          </a:bodyPr>
          <a:lstStyle/>
          <a:p>
            <a:pPr algn="ctr"/>
            <a:r>
              <a:rPr lang="en-US" sz="825" dirty="0"/>
              <a:t>data flow</a:t>
            </a:r>
          </a:p>
        </p:txBody>
      </p:sp>
      <p:grpSp>
        <p:nvGrpSpPr>
          <p:cNvPr id="2" name="Group 1">
            <a:extLst>
              <a:ext uri="{FF2B5EF4-FFF2-40B4-BE49-F238E27FC236}">
                <a16:creationId xmlns:a16="http://schemas.microsoft.com/office/drawing/2014/main" id="{EEB04848-D42D-3242-882B-252BBED5A190}"/>
              </a:ext>
            </a:extLst>
          </p:cNvPr>
          <p:cNvGrpSpPr/>
          <p:nvPr/>
        </p:nvGrpSpPr>
        <p:grpSpPr>
          <a:xfrm>
            <a:off x="2823164" y="2288808"/>
            <a:ext cx="616142" cy="342693"/>
            <a:chOff x="1285389" y="2358210"/>
            <a:chExt cx="616142" cy="342693"/>
          </a:xfrm>
        </p:grpSpPr>
        <p:sp>
          <p:nvSpPr>
            <p:cNvPr id="128" name="Rounded Rectangle 127">
              <a:extLst>
                <a:ext uri="{FF2B5EF4-FFF2-40B4-BE49-F238E27FC236}">
                  <a16:creationId xmlns:a16="http://schemas.microsoft.com/office/drawing/2014/main" id="{94C3CC11-6E0A-C441-9FC3-43EFDB75C25A}"/>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48" name="TextBox 147">
              <a:extLst>
                <a:ext uri="{FF2B5EF4-FFF2-40B4-BE49-F238E27FC236}">
                  <a16:creationId xmlns:a16="http://schemas.microsoft.com/office/drawing/2014/main" id="{2A8F7943-BA0F-1B4D-A5DB-0443005DC743}"/>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grpSp>
        <p:nvGrpSpPr>
          <p:cNvPr id="149" name="Group 148">
            <a:extLst>
              <a:ext uri="{FF2B5EF4-FFF2-40B4-BE49-F238E27FC236}">
                <a16:creationId xmlns:a16="http://schemas.microsoft.com/office/drawing/2014/main" id="{407AA6A9-5BDD-C74A-BBA0-FBD9732E39C2}"/>
              </a:ext>
            </a:extLst>
          </p:cNvPr>
          <p:cNvGrpSpPr/>
          <p:nvPr/>
        </p:nvGrpSpPr>
        <p:grpSpPr>
          <a:xfrm>
            <a:off x="5515465" y="2319809"/>
            <a:ext cx="616142" cy="342693"/>
            <a:chOff x="1285389" y="2358210"/>
            <a:chExt cx="616142" cy="342693"/>
          </a:xfrm>
        </p:grpSpPr>
        <p:sp>
          <p:nvSpPr>
            <p:cNvPr id="150" name="Rounded Rectangle 149">
              <a:extLst>
                <a:ext uri="{FF2B5EF4-FFF2-40B4-BE49-F238E27FC236}">
                  <a16:creationId xmlns:a16="http://schemas.microsoft.com/office/drawing/2014/main" id="{DFF81881-DC9F-034E-860F-F115CCA70BDC}"/>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51" name="TextBox 150">
              <a:extLst>
                <a:ext uri="{FF2B5EF4-FFF2-40B4-BE49-F238E27FC236}">
                  <a16:creationId xmlns:a16="http://schemas.microsoft.com/office/drawing/2014/main" id="{99820A45-EAAA-D148-B67D-091E561CF021}"/>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sp>
        <p:nvSpPr>
          <p:cNvPr id="152" name="TextBox 151">
            <a:extLst>
              <a:ext uri="{FF2B5EF4-FFF2-40B4-BE49-F238E27FC236}">
                <a16:creationId xmlns:a16="http://schemas.microsoft.com/office/drawing/2014/main" id="{1F62BCC5-E0E9-426C-9468-07361DEDED0B}"/>
              </a:ext>
            </a:extLst>
          </p:cNvPr>
          <p:cNvSpPr txBox="1"/>
          <p:nvPr/>
        </p:nvSpPr>
        <p:spPr>
          <a:xfrm>
            <a:off x="5026008" y="4044763"/>
            <a:ext cx="1311888" cy="207749"/>
          </a:xfrm>
          <a:prstGeom prst="rect">
            <a:avLst/>
          </a:prstGeom>
          <a:noFill/>
        </p:spPr>
        <p:txBody>
          <a:bodyPr wrap="square" rtlCol="0">
            <a:spAutoFit/>
          </a:bodyPr>
          <a:lstStyle/>
          <a:p>
            <a:r>
              <a:rPr lang="en-US" sz="750" u="sng" dirty="0"/>
              <a:t>Daily Partitioning Scheme</a:t>
            </a:r>
          </a:p>
        </p:txBody>
      </p:sp>
    </p:spTree>
    <p:extLst>
      <p:ext uri="{BB962C8B-B14F-4D97-AF65-F5344CB8AC3E}">
        <p14:creationId xmlns:p14="http://schemas.microsoft.com/office/powerpoint/2010/main" val="89940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dirty="0">
                <a:solidFill>
                  <a:schemeClr val="bg1"/>
                </a:solidFill>
              </a:rPr>
              <a:t>Metrics Requirements</a:t>
            </a:r>
          </a:p>
        </p:txBody>
      </p:sp>
      <p:sp>
        <p:nvSpPr>
          <p:cNvPr id="34820" name="Rectangle 3"/>
          <p:cNvSpPr>
            <a:spLocks noGrp="1"/>
          </p:cNvSpPr>
          <p:nvPr>
            <p:ph type="body" idx="1"/>
          </p:nvPr>
        </p:nvSpPr>
        <p:spPr>
          <a:xfrm>
            <a:off x="235177" y="858475"/>
            <a:ext cx="8689813" cy="4030705"/>
          </a:xfrm>
        </p:spPr>
        <p:txBody>
          <a:bodyPr>
            <a:normAutofit lnSpcReduction="10000"/>
          </a:bodyPr>
          <a:lstStyle/>
          <a:p>
            <a:pPr>
              <a:lnSpc>
                <a:spcPct val="120000"/>
              </a:lnSpc>
              <a:spcBef>
                <a:spcPct val="0"/>
              </a:spcBef>
            </a:pPr>
            <a:r>
              <a:rPr lang="en-US" sz="2000" dirty="0">
                <a:solidFill>
                  <a:srgbClr val="061C23"/>
                </a:solidFill>
              </a:rPr>
              <a:t>Metrics is a High-Volume, Database, Reporting Application</a:t>
            </a:r>
          </a:p>
          <a:p>
            <a:pPr marL="614363" indent="-285750">
              <a:buClr>
                <a:srgbClr val="0070C0"/>
              </a:buClr>
              <a:buFont typeface="Courier New" charset="0"/>
              <a:buChar char="o"/>
            </a:pPr>
            <a:r>
              <a:rPr lang="en-US" sz="1550" dirty="0">
                <a:solidFill>
                  <a:srgbClr val="061C23"/>
                </a:solidFill>
              </a:rPr>
              <a:t>The implementation has collection/staging tables and data mart tables.</a:t>
            </a:r>
          </a:p>
          <a:p>
            <a:pPr>
              <a:lnSpc>
                <a:spcPct val="120000"/>
              </a:lnSpc>
              <a:spcBef>
                <a:spcPct val="0"/>
              </a:spcBef>
            </a:pPr>
            <a:r>
              <a:rPr lang="en-US" sz="2000" dirty="0">
                <a:solidFill>
                  <a:srgbClr val="061C23"/>
                </a:solidFill>
              </a:rPr>
              <a:t>Why Collection/Staging Tables </a:t>
            </a:r>
          </a:p>
          <a:p>
            <a:pPr marL="614363" indent="-285750">
              <a:buClr>
                <a:srgbClr val="0070C0"/>
              </a:buClr>
              <a:buFont typeface="Courier New" charset="0"/>
              <a:buChar char="o"/>
            </a:pPr>
            <a:r>
              <a:rPr lang="en-US" sz="1300" dirty="0">
                <a:solidFill>
                  <a:srgbClr val="061C23"/>
                </a:solidFill>
              </a:rPr>
              <a:t>Provide a mechanism for filtering out unwanted rows </a:t>
            </a:r>
          </a:p>
          <a:p>
            <a:pPr marL="614363" indent="-285750">
              <a:buClr>
                <a:srgbClr val="0070C0"/>
              </a:buClr>
              <a:buFont typeface="Courier New" charset="0"/>
              <a:buChar char="o"/>
            </a:pPr>
            <a:r>
              <a:rPr lang="en-US" sz="1300" dirty="0">
                <a:solidFill>
                  <a:srgbClr val="061C23"/>
                </a:solidFill>
              </a:rPr>
              <a:t>Faster insert/delete by keeping overall size small</a:t>
            </a:r>
          </a:p>
          <a:p>
            <a:pPr marL="614363" indent="-285750">
              <a:buClr>
                <a:srgbClr val="0070C0"/>
              </a:buClr>
              <a:buFont typeface="Courier New" charset="0"/>
              <a:buChar char="o"/>
            </a:pPr>
            <a:r>
              <a:rPr lang="en-US" sz="1300" dirty="0">
                <a:solidFill>
                  <a:srgbClr val="061C23"/>
                </a:solidFill>
              </a:rPr>
              <a:t>Faster insert/delete with no indexes</a:t>
            </a:r>
          </a:p>
          <a:p>
            <a:pPr marL="614363" indent="-285750">
              <a:buClr>
                <a:srgbClr val="0070C0"/>
              </a:buClr>
              <a:buFont typeface="Courier New" charset="0"/>
              <a:buChar char="o"/>
            </a:pPr>
            <a:r>
              <a:rPr lang="en-US" sz="1300" dirty="0">
                <a:solidFill>
                  <a:srgbClr val="061C23"/>
                </a:solidFill>
              </a:rPr>
              <a:t>Minimize TDV workload for insert/delete</a:t>
            </a:r>
          </a:p>
          <a:p>
            <a:pPr marL="614363" indent="-285750">
              <a:buClr>
                <a:srgbClr val="0070C0"/>
              </a:buClr>
              <a:buFont typeface="Courier New" charset="0"/>
              <a:buChar char="o"/>
            </a:pPr>
            <a:r>
              <a:rPr lang="en-US" sz="1300" dirty="0">
                <a:solidFill>
                  <a:srgbClr val="061C23"/>
                </a:solidFill>
              </a:rPr>
              <a:t>Staging tables used to prepare/augment collection data prior to insert into history tables</a:t>
            </a:r>
          </a:p>
          <a:p>
            <a:pPr marL="614363" indent="-285750">
              <a:buClr>
                <a:srgbClr val="0070C0"/>
              </a:buClr>
              <a:buFont typeface="Courier New" charset="0"/>
              <a:buChar char="o"/>
            </a:pPr>
            <a:r>
              <a:rPr lang="en-US" sz="1300" dirty="0">
                <a:solidFill>
                  <a:srgbClr val="061C23"/>
                </a:solidFill>
              </a:rPr>
              <a:t>Ability to create no logging tables and tablespace to minimize REDO and TEMP space issues</a:t>
            </a:r>
          </a:p>
          <a:p>
            <a:pPr>
              <a:lnSpc>
                <a:spcPct val="120000"/>
              </a:lnSpc>
              <a:spcBef>
                <a:spcPct val="0"/>
              </a:spcBef>
            </a:pPr>
            <a:r>
              <a:rPr lang="en-US" sz="2000" dirty="0">
                <a:solidFill>
                  <a:srgbClr val="061C23"/>
                </a:solidFill>
              </a:rPr>
              <a:t>Why Data Mart Tables </a:t>
            </a:r>
          </a:p>
          <a:p>
            <a:pPr marL="468630" lvl="3" indent="-171450">
              <a:buClr>
                <a:srgbClr val="0070C0"/>
              </a:buClr>
              <a:buFont typeface="Courier New" charset="0"/>
              <a:buChar char="o"/>
            </a:pPr>
            <a:r>
              <a:rPr lang="en-US" dirty="0">
                <a:solidFill>
                  <a:srgbClr val="061C23"/>
                </a:solidFill>
              </a:rPr>
              <a:t>Contains only data needed for reporting</a:t>
            </a:r>
          </a:p>
          <a:p>
            <a:pPr marL="468630" lvl="3" indent="-171450">
              <a:buClr>
                <a:srgbClr val="0070C0"/>
              </a:buClr>
              <a:buFont typeface="Courier New" charset="0"/>
              <a:buChar char="o"/>
            </a:pPr>
            <a:r>
              <a:rPr lang="en-US" dirty="0">
                <a:solidFill>
                  <a:srgbClr val="061C23"/>
                </a:solidFill>
              </a:rPr>
              <a:t>Ability to create indexes to improve performance</a:t>
            </a:r>
          </a:p>
          <a:p>
            <a:pPr marL="468630" lvl="3" indent="-171450">
              <a:buClr>
                <a:srgbClr val="0070C0"/>
              </a:buClr>
              <a:buFont typeface="Courier New" charset="0"/>
              <a:buChar char="o"/>
            </a:pPr>
            <a:r>
              <a:rPr lang="en-US" dirty="0">
                <a:solidFill>
                  <a:srgbClr val="061C23"/>
                </a:solidFill>
              </a:rPr>
              <a:t>Ability to partition table based on date</a:t>
            </a:r>
          </a:p>
          <a:p>
            <a:pPr marL="1114425" lvl="4" indent="-285750">
              <a:buClr>
                <a:srgbClr val="0070C0"/>
              </a:buClr>
              <a:buFont typeface="Wingdings" charset="2"/>
              <a:buChar char="§"/>
            </a:pPr>
            <a:r>
              <a:rPr lang="en-US" sz="1200" dirty="0">
                <a:solidFill>
                  <a:srgbClr val="061C23"/>
                </a:solidFill>
              </a:rPr>
              <a:t>Ability to purge data 1 month at a time – quickly with no delete (logging) overhead</a:t>
            </a:r>
          </a:p>
          <a:p>
            <a:pPr marL="1114425" lvl="4" indent="-285750">
              <a:buClr>
                <a:srgbClr val="0070C0"/>
              </a:buClr>
              <a:buFont typeface="Wingdings" charset="2"/>
              <a:buChar char="§"/>
            </a:pPr>
            <a:r>
              <a:rPr lang="en-US" sz="1200" dirty="0">
                <a:solidFill>
                  <a:srgbClr val="061C23"/>
                </a:solidFill>
              </a:rPr>
              <a:t>Ability to query table in parallel to improve performance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7504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Out-of-the-Box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97282626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Metrics Out-of-the-Box</a:t>
            </a:r>
            <a:endParaRPr lang="en-US" sz="1275" dirty="0">
              <a:solidFill>
                <a:schemeClr val="bg1"/>
              </a:solidFill>
            </a:endParaRP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grpSp>
        <p:nvGrpSpPr>
          <p:cNvPr id="128" name="Group 127"/>
          <p:cNvGrpSpPr/>
          <p:nvPr/>
        </p:nvGrpSpPr>
        <p:grpSpPr>
          <a:xfrm>
            <a:off x="1679748" y="3722662"/>
            <a:ext cx="1204784" cy="1143047"/>
            <a:chOff x="858798" y="4445172"/>
            <a:chExt cx="1606378" cy="1524062"/>
          </a:xfrm>
        </p:grpSpPr>
        <p:grpSp>
          <p:nvGrpSpPr>
            <p:cNvPr id="148" name="Group 147"/>
            <p:cNvGrpSpPr/>
            <p:nvPr/>
          </p:nvGrpSpPr>
          <p:grpSpPr>
            <a:xfrm>
              <a:off x="858798" y="4445172"/>
              <a:ext cx="1606378" cy="1524062"/>
              <a:chOff x="403656" y="3474648"/>
              <a:chExt cx="1606378" cy="1524062"/>
            </a:xfrm>
          </p:grpSpPr>
          <p:sp>
            <p:nvSpPr>
              <p:cNvPr id="150" name="Flowchart: Magnetic Disk 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1" name="Rectangle 15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2" name="Rectangle 15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3" name="Rectangle 15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49" name="TextBox 148"/>
            <p:cNvSpPr txBox="1"/>
            <p:nvPr/>
          </p:nvSpPr>
          <p:spPr>
            <a:xfrm>
              <a:off x="979955" y="4492991"/>
              <a:ext cx="1485221" cy="369332"/>
            </a:xfrm>
            <a:prstGeom prst="rect">
              <a:avLst/>
            </a:prstGeom>
            <a:noFill/>
          </p:spPr>
          <p:txBody>
            <a:bodyPr wrap="square" rtlCol="0">
              <a:spAutoFit/>
            </a:bodyPr>
            <a:lstStyle/>
            <a:p>
              <a:r>
                <a:rPr lang="en-US" sz="1200" dirty="0"/>
                <a:t>Metrics DB</a:t>
              </a:r>
            </a:p>
          </p:txBody>
        </p:sp>
      </p:grpSp>
      <p:grpSp>
        <p:nvGrpSpPr>
          <p:cNvPr id="154" name="Group 153"/>
          <p:cNvGrpSpPr/>
          <p:nvPr/>
        </p:nvGrpSpPr>
        <p:grpSpPr>
          <a:xfrm>
            <a:off x="1438019" y="2237729"/>
            <a:ext cx="1688241" cy="1223319"/>
            <a:chOff x="381002" y="2449315"/>
            <a:chExt cx="2250988" cy="1631092"/>
          </a:xfrm>
          <a:solidFill>
            <a:srgbClr val="00B0F0"/>
          </a:solidFill>
        </p:grpSpPr>
        <p:sp>
          <p:nvSpPr>
            <p:cNvPr id="155" name="Rounded Rectangle 15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6" name="TextBox 15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Single node</a:t>
              </a:r>
            </a:p>
          </p:txBody>
        </p:sp>
      </p:grpSp>
      <p:grpSp>
        <p:nvGrpSpPr>
          <p:cNvPr id="157" name="Group 156"/>
          <p:cNvGrpSpPr/>
          <p:nvPr/>
        </p:nvGrpSpPr>
        <p:grpSpPr>
          <a:xfrm>
            <a:off x="5303372" y="3710703"/>
            <a:ext cx="1204784" cy="1143047"/>
            <a:chOff x="4129220" y="4445172"/>
            <a:chExt cx="1606378" cy="1524062"/>
          </a:xfrm>
        </p:grpSpPr>
        <p:grpSp>
          <p:nvGrpSpPr>
            <p:cNvPr id="158" name="Group 157"/>
            <p:cNvGrpSpPr/>
            <p:nvPr/>
          </p:nvGrpSpPr>
          <p:grpSpPr>
            <a:xfrm>
              <a:off x="4129220" y="4445172"/>
              <a:ext cx="1606378" cy="1524062"/>
              <a:chOff x="403656" y="3474648"/>
              <a:chExt cx="1606378" cy="1524062"/>
            </a:xfrm>
          </p:grpSpPr>
          <p:sp>
            <p:nvSpPr>
              <p:cNvPr id="160" name="Flowchart: Magnetic Disk 3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1" name="Rectangle 16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Rectangle 16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3" name="Rectangle 16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59" name="TextBox 158"/>
            <p:cNvSpPr txBox="1"/>
            <p:nvPr/>
          </p:nvSpPr>
          <p:spPr>
            <a:xfrm>
              <a:off x="4250377" y="4492991"/>
              <a:ext cx="1485221" cy="369332"/>
            </a:xfrm>
            <a:prstGeom prst="rect">
              <a:avLst/>
            </a:prstGeom>
            <a:noFill/>
          </p:spPr>
          <p:txBody>
            <a:bodyPr wrap="square" rtlCol="0">
              <a:spAutoFit/>
            </a:bodyPr>
            <a:lstStyle/>
            <a:p>
              <a:r>
                <a:rPr lang="en-US" sz="1200" dirty="0"/>
                <a:t>Metrics DB</a:t>
              </a:r>
            </a:p>
          </p:txBody>
        </p:sp>
      </p:grpSp>
      <p:grpSp>
        <p:nvGrpSpPr>
          <p:cNvPr id="164" name="Group 163"/>
          <p:cNvGrpSpPr/>
          <p:nvPr/>
        </p:nvGrpSpPr>
        <p:grpSpPr>
          <a:xfrm>
            <a:off x="4236058" y="2237729"/>
            <a:ext cx="1688241" cy="1223319"/>
            <a:chOff x="381002" y="2449315"/>
            <a:chExt cx="2250988" cy="1631092"/>
          </a:xfrm>
          <a:solidFill>
            <a:srgbClr val="00B0F0"/>
          </a:solidFill>
        </p:grpSpPr>
        <p:sp>
          <p:nvSpPr>
            <p:cNvPr id="165" name="Rounded Rectangle 16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6" name="TextBox 16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Cluster node a</a:t>
              </a:r>
            </a:p>
          </p:txBody>
        </p:sp>
      </p:grpSp>
      <p:grpSp>
        <p:nvGrpSpPr>
          <p:cNvPr id="167" name="Group 166"/>
          <p:cNvGrpSpPr/>
          <p:nvPr/>
        </p:nvGrpSpPr>
        <p:grpSpPr>
          <a:xfrm>
            <a:off x="6065630" y="2237729"/>
            <a:ext cx="1688241" cy="1223319"/>
            <a:chOff x="381002" y="2449315"/>
            <a:chExt cx="2250988" cy="1631092"/>
          </a:xfrm>
        </p:grpSpPr>
        <p:sp>
          <p:nvSpPr>
            <p:cNvPr id="168" name="Rounded Rectangle 167"/>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9" name="TextBox 168"/>
            <p:cNvSpPr txBox="1"/>
            <p:nvPr/>
          </p:nvSpPr>
          <p:spPr>
            <a:xfrm>
              <a:off x="490581" y="2562094"/>
              <a:ext cx="1993128" cy="1107996"/>
            </a:xfrm>
            <a:prstGeom prst="rect">
              <a:avLst/>
            </a:prstGeom>
            <a:noFill/>
          </p:spPr>
          <p:txBody>
            <a:bodyPr wrap="square" rtlCol="0">
              <a:spAutoFit/>
            </a:bodyPr>
            <a:lstStyle/>
            <a:p>
              <a:pPr algn="ctr"/>
              <a:r>
                <a:rPr lang="en-US" sz="1200" dirty="0"/>
                <a:t>Data Virtualization 8.x</a:t>
              </a:r>
            </a:p>
            <a:p>
              <a:pPr algn="ctr"/>
              <a:endParaRPr lang="en-US" sz="1200" dirty="0"/>
            </a:p>
            <a:p>
              <a:pPr algn="ctr"/>
              <a:r>
                <a:rPr lang="en-US" sz="1200" dirty="0"/>
                <a:t>Cluster node b</a:t>
              </a:r>
            </a:p>
          </p:txBody>
        </p:sp>
      </p:grpSp>
      <p:cxnSp>
        <p:nvCxnSpPr>
          <p:cNvPr id="170" name="Straight Arrow Connector 169"/>
          <p:cNvCxnSpPr>
            <a:endCxn id="155" idx="1"/>
          </p:cNvCxnSpPr>
          <p:nvPr/>
        </p:nvCxnSpPr>
        <p:spPr>
          <a:xfrm>
            <a:off x="2282140" y="3461049"/>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040180" y="3449089"/>
            <a:ext cx="463990" cy="309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6206959" y="3449089"/>
            <a:ext cx="582311" cy="297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212535" y="1914610"/>
            <a:ext cx="2891427" cy="253916"/>
          </a:xfrm>
          <a:prstGeom prst="rect">
            <a:avLst/>
          </a:prstGeom>
          <a:noFill/>
        </p:spPr>
        <p:txBody>
          <a:bodyPr wrap="square" rtlCol="0">
            <a:spAutoFit/>
          </a:bodyPr>
          <a:lstStyle/>
          <a:p>
            <a:r>
              <a:rPr lang="en-US" sz="1050" b="1" dirty="0"/>
              <a:t>Singe-node Environments: [DEV]</a:t>
            </a:r>
          </a:p>
        </p:txBody>
      </p:sp>
      <p:sp>
        <p:nvSpPr>
          <p:cNvPr id="174" name="TextBox 173"/>
          <p:cNvSpPr txBox="1"/>
          <p:nvPr/>
        </p:nvSpPr>
        <p:spPr>
          <a:xfrm>
            <a:off x="4533122" y="1884402"/>
            <a:ext cx="3134246" cy="253916"/>
          </a:xfrm>
          <a:prstGeom prst="rect">
            <a:avLst/>
          </a:prstGeom>
          <a:noFill/>
        </p:spPr>
        <p:txBody>
          <a:bodyPr wrap="square" rtlCol="0">
            <a:spAutoFit/>
          </a:bodyPr>
          <a:lstStyle/>
          <a:p>
            <a:r>
              <a:rPr lang="en-US" sz="1050" b="1" dirty="0"/>
              <a:t>Cluster Environments: UAT and PROD</a:t>
            </a:r>
          </a:p>
        </p:txBody>
      </p:sp>
      <p:grpSp>
        <p:nvGrpSpPr>
          <p:cNvPr id="175" name="Group 174"/>
          <p:cNvGrpSpPr/>
          <p:nvPr/>
        </p:nvGrpSpPr>
        <p:grpSpPr>
          <a:xfrm>
            <a:off x="6206963" y="3983214"/>
            <a:ext cx="1546908" cy="738664"/>
            <a:chOff x="6740932" y="5002776"/>
            <a:chExt cx="2490769" cy="984885"/>
          </a:xfrm>
        </p:grpSpPr>
        <p:sp>
          <p:nvSpPr>
            <p:cNvPr id="176" name="TextBox 175"/>
            <p:cNvSpPr txBox="1"/>
            <p:nvPr/>
          </p:nvSpPr>
          <p:spPr>
            <a:xfrm>
              <a:off x="7293584" y="5002776"/>
              <a:ext cx="1938117" cy="984885"/>
            </a:xfrm>
            <a:prstGeom prst="rect">
              <a:avLst/>
            </a:prstGeom>
            <a:noFill/>
            <a:ln>
              <a:solidFill>
                <a:schemeClr val="tx1"/>
              </a:solidFill>
            </a:ln>
          </p:spPr>
          <p:txBody>
            <a:bodyPr wrap="square" rtlCol="0">
              <a:spAutoFit/>
            </a:bodyPr>
            <a:lstStyle/>
            <a:p>
              <a:r>
                <a:rPr lang="en-US" sz="1050" dirty="0"/>
                <a:t>Node a and b metrics data write to same metrics tables</a:t>
              </a:r>
            </a:p>
          </p:txBody>
        </p:sp>
        <p:cxnSp>
          <p:nvCxnSpPr>
            <p:cNvPr id="177" name="Straight Arrow Connector 176"/>
            <p:cNvCxnSpPr/>
            <p:nvPr/>
          </p:nvCxnSpPr>
          <p:spPr>
            <a:xfrm flipH="1" flipV="1">
              <a:off x="6740932" y="5486300"/>
              <a:ext cx="552652" cy="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a:xfrm>
            <a:off x="1837684" y="4469678"/>
            <a:ext cx="928001" cy="213585"/>
          </a:xfrm>
          <a:prstGeom prst="rect">
            <a:avLst/>
          </a:prstGeom>
          <a:noFill/>
          <a:ln>
            <a:noFill/>
          </a:ln>
        </p:spPr>
        <p:txBody>
          <a:bodyPr wrap="square" rtlCol="0">
            <a:spAutoFit/>
          </a:bodyPr>
          <a:lstStyle/>
          <a:p>
            <a:r>
              <a:rPr lang="en-US" sz="788" dirty="0"/>
              <a:t>collection tables</a:t>
            </a:r>
          </a:p>
        </p:txBody>
      </p:sp>
      <p:sp>
        <p:nvSpPr>
          <p:cNvPr id="186" name="TextBox 185"/>
          <p:cNvSpPr txBox="1"/>
          <p:nvPr/>
        </p:nvSpPr>
        <p:spPr>
          <a:xfrm>
            <a:off x="5461309" y="4469678"/>
            <a:ext cx="969471" cy="213585"/>
          </a:xfrm>
          <a:prstGeom prst="rect">
            <a:avLst/>
          </a:prstGeom>
          <a:noFill/>
          <a:ln>
            <a:noFill/>
          </a:ln>
        </p:spPr>
        <p:txBody>
          <a:bodyPr wrap="square" rtlCol="0">
            <a:spAutoFit/>
          </a:bodyPr>
          <a:lstStyle/>
          <a:p>
            <a:r>
              <a:rPr lang="en-US" sz="788" dirty="0"/>
              <a:t>collection tables</a:t>
            </a:r>
          </a:p>
        </p:txBody>
      </p:sp>
      <p:sp>
        <p:nvSpPr>
          <p:cNvPr id="187" name="TextBox 186"/>
          <p:cNvSpPr txBox="1"/>
          <p:nvPr/>
        </p:nvSpPr>
        <p:spPr>
          <a:xfrm>
            <a:off x="3378873" y="4051155"/>
            <a:ext cx="1498579" cy="692497"/>
          </a:xfrm>
          <a:prstGeom prst="rect">
            <a:avLst/>
          </a:prstGeom>
          <a:noFill/>
          <a:ln>
            <a:solidFill>
              <a:schemeClr val="tx1"/>
            </a:solidFill>
          </a:ln>
        </p:spPr>
        <p:txBody>
          <a:bodyPr wrap="square" rtlCol="0">
            <a:spAutoFit/>
          </a:bodyPr>
          <a:lstStyle/>
          <a:p>
            <a:r>
              <a:rPr lang="en-US" sz="1200" u="sng" dirty="0"/>
              <a:t>Metrics data</a:t>
            </a:r>
          </a:p>
          <a:p>
            <a:r>
              <a:rPr lang="en-US" sz="900" dirty="0"/>
              <a:t>metrics_requests</a:t>
            </a:r>
          </a:p>
          <a:p>
            <a:r>
              <a:rPr lang="en-US" sz="900" dirty="0"/>
              <a:t>metrics_resources_usage</a:t>
            </a:r>
          </a:p>
          <a:p>
            <a:r>
              <a:rPr lang="en-US" sz="900" dirty="0"/>
              <a:t>metrics_sessions</a:t>
            </a:r>
          </a:p>
        </p:txBody>
      </p:sp>
      <p:cxnSp>
        <p:nvCxnSpPr>
          <p:cNvPr id="188" name="Straight Arrow Connector 187"/>
          <p:cNvCxnSpPr>
            <a:stCxn id="188" idx="3"/>
          </p:cNvCxnSpPr>
          <p:nvPr/>
        </p:nvCxnSpPr>
        <p:spPr>
          <a:xfrm flipV="1">
            <a:off x="4846240" y="4346822"/>
            <a:ext cx="657930"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8" idx="1"/>
          </p:cNvCxnSpPr>
          <p:nvPr/>
        </p:nvCxnSpPr>
        <p:spPr>
          <a:xfrm flipH="1" flipV="1">
            <a:off x="2658249" y="4352613"/>
            <a:ext cx="720624" cy="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93145" y="662227"/>
            <a:ext cx="2066777" cy="338554"/>
          </a:xfrm>
          <a:prstGeom prst="rect">
            <a:avLst/>
          </a:prstGeom>
          <a:noFill/>
        </p:spPr>
        <p:txBody>
          <a:bodyPr wrap="square" rtlCol="0">
            <a:spAutoFit/>
          </a:bodyPr>
          <a:lstStyle/>
          <a:p>
            <a:r>
              <a:rPr lang="en-US" u="sng" dirty="0"/>
              <a:t>Collection Tables</a:t>
            </a:r>
          </a:p>
        </p:txBody>
      </p:sp>
      <p:grpSp>
        <p:nvGrpSpPr>
          <p:cNvPr id="190" name="Group 189"/>
          <p:cNvGrpSpPr/>
          <p:nvPr/>
        </p:nvGrpSpPr>
        <p:grpSpPr>
          <a:xfrm>
            <a:off x="1310117" y="958689"/>
            <a:ext cx="3409864" cy="867714"/>
            <a:chOff x="205948" y="1266367"/>
            <a:chExt cx="3468130" cy="1092600"/>
          </a:xfrm>
        </p:grpSpPr>
        <p:sp>
          <p:nvSpPr>
            <p:cNvPr id="191" name="Rectangle 190"/>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2" name="Rectangle 191"/>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3" name="Rectangle 192"/>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4" name="TextBox 193"/>
            <p:cNvSpPr txBox="1"/>
            <p:nvPr/>
          </p:nvSpPr>
          <p:spPr>
            <a:xfrm>
              <a:off x="416013" y="1266367"/>
              <a:ext cx="3258065" cy="348789"/>
            </a:xfrm>
            <a:prstGeom prst="rect">
              <a:avLst/>
            </a:prstGeom>
            <a:noFill/>
          </p:spPr>
          <p:txBody>
            <a:bodyPr wrap="square" rtlCol="0">
              <a:spAutoFit/>
            </a:bodyPr>
            <a:lstStyle/>
            <a:p>
              <a:r>
                <a:rPr lang="en-US" sz="1200" dirty="0"/>
                <a:t>metrics_requests</a:t>
              </a:r>
            </a:p>
          </p:txBody>
        </p:sp>
        <p:sp>
          <p:nvSpPr>
            <p:cNvPr id="195" name="TextBox 194"/>
            <p:cNvSpPr txBox="1"/>
            <p:nvPr/>
          </p:nvSpPr>
          <p:spPr>
            <a:xfrm>
              <a:off x="403656" y="1616857"/>
              <a:ext cx="3258065" cy="348789"/>
            </a:xfrm>
            <a:prstGeom prst="rect">
              <a:avLst/>
            </a:prstGeom>
            <a:noFill/>
          </p:spPr>
          <p:txBody>
            <a:bodyPr wrap="square" rtlCol="0">
              <a:spAutoFit/>
            </a:bodyPr>
            <a:lstStyle/>
            <a:p>
              <a:r>
                <a:rPr lang="en-US" sz="1200" dirty="0"/>
                <a:t>metrics_resources_usage</a:t>
              </a:r>
            </a:p>
          </p:txBody>
        </p:sp>
        <p:sp>
          <p:nvSpPr>
            <p:cNvPr id="196" name="TextBox 195"/>
            <p:cNvSpPr txBox="1"/>
            <p:nvPr/>
          </p:nvSpPr>
          <p:spPr>
            <a:xfrm>
              <a:off x="403656" y="2010178"/>
              <a:ext cx="3258065" cy="348789"/>
            </a:xfrm>
            <a:prstGeom prst="rect">
              <a:avLst/>
            </a:prstGeom>
            <a:noFill/>
          </p:spPr>
          <p:txBody>
            <a:bodyPr wrap="square" rtlCol="0">
              <a:spAutoFit/>
            </a:bodyPr>
            <a:lstStyle/>
            <a:p>
              <a:r>
                <a:rPr lang="en-US" sz="1200" dirty="0"/>
                <a:t>metrics_sessions</a:t>
              </a:r>
            </a:p>
          </p:txBody>
        </p:sp>
      </p:grpSp>
      <p:sp>
        <p:nvSpPr>
          <p:cNvPr id="197" name="TextBox 196"/>
          <p:cNvSpPr txBox="1"/>
          <p:nvPr/>
        </p:nvSpPr>
        <p:spPr>
          <a:xfrm>
            <a:off x="3640148" y="1033961"/>
            <a:ext cx="3326447" cy="584775"/>
          </a:xfrm>
          <a:prstGeom prst="rect">
            <a:avLst/>
          </a:prstGeom>
          <a:noFill/>
          <a:ln>
            <a:solidFill>
              <a:schemeClr val="tx1"/>
            </a:solidFill>
          </a:ln>
        </p:spPr>
        <p:txBody>
          <a:bodyPr wrap="square" rtlCol="0">
            <a:spAutoFit/>
          </a:bodyPr>
          <a:lstStyle/>
          <a:p>
            <a:r>
              <a:rPr lang="en-US" dirty="0"/>
              <a:t>Oracle, SQL Server and Postgres supported out-of-the-box</a:t>
            </a:r>
          </a:p>
        </p:txBody>
      </p:sp>
      <p:sp>
        <p:nvSpPr>
          <p:cNvPr id="198" name="TextBox 197"/>
          <p:cNvSpPr txBox="1"/>
          <p:nvPr/>
        </p:nvSpPr>
        <p:spPr>
          <a:xfrm>
            <a:off x="2185500" y="3497581"/>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99" name="TextBox 198"/>
          <p:cNvSpPr txBox="1"/>
          <p:nvPr/>
        </p:nvSpPr>
        <p:spPr>
          <a:xfrm>
            <a:off x="5281556" y="3427701"/>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Tree>
    <p:extLst>
      <p:ext uri="{BB962C8B-B14F-4D97-AF65-F5344CB8AC3E}">
        <p14:creationId xmlns:p14="http://schemas.microsoft.com/office/powerpoint/2010/main" val="911979499"/>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3145</TotalTime>
  <Words>4469</Words>
  <Application>Microsoft Office PowerPoint</Application>
  <PresentationFormat>On-screen Show (16:9)</PresentationFormat>
  <Paragraphs>1241</Paragraphs>
  <Slides>28</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Arial Black</vt:lpstr>
      <vt:lpstr>Calibri</vt:lpstr>
      <vt:lpstr>Courier New</vt:lpstr>
      <vt:lpstr>Gotham Light</vt:lpstr>
      <vt:lpstr>Helvetica</vt:lpstr>
      <vt:lpstr>Mangal</vt:lpstr>
      <vt:lpstr>Times New Roman</vt:lpstr>
      <vt:lpstr>Wingdings</vt:lpstr>
      <vt:lpstr>2015 TIBCO Master Widescreen v042615</vt:lpstr>
      <vt:lpstr>2015 TIBCO Master WideScreen Blanks</vt:lpstr>
      <vt:lpstr>PowerPoint Presentation</vt:lpstr>
      <vt:lpstr>Agenda</vt:lpstr>
      <vt:lpstr>KPImetrics Description </vt:lpstr>
      <vt:lpstr>Use Case</vt:lpstr>
      <vt:lpstr>Large Financial Institution Metrics Reporting Use Case</vt:lpstr>
      <vt:lpstr>Architecture Overview Metrics Reporting</vt:lpstr>
      <vt:lpstr>Metrics Requirements</vt:lpstr>
      <vt:lpstr>Out-of-the-Box Metrics Architecture</vt:lpstr>
      <vt:lpstr>Metrics Out-of-the-Box</vt:lpstr>
      <vt:lpstr>The Issues to Address</vt:lpstr>
      <vt:lpstr>KPI Metrics Architecture</vt:lpstr>
      <vt:lpstr>KPI Metrics Architecture Data Flow</vt:lpstr>
      <vt:lpstr>KPI Metrics Architecture Overview</vt:lpstr>
      <vt:lpstr>Issues and Solutions</vt:lpstr>
      <vt:lpstr>Partition Strategy</vt:lpstr>
      <vt:lpstr>Metrics Collection Benefits</vt:lpstr>
      <vt:lpstr>KPI Metrics Data Transfer Logic</vt:lpstr>
      <vt:lpstr>KPI Metrics Data Transfer Logic (cont.)</vt:lpstr>
      <vt:lpstr>KPI Metrics Database Tables</vt:lpstr>
      <vt:lpstr>Metrics and Metadata Database Tables</vt:lpstr>
      <vt:lpstr>KPImetrics “Metrics” Table Relationships</vt:lpstr>
      <vt:lpstr>KPImetrics “Supporting” Table Relationships</vt:lpstr>
      <vt:lpstr>Metrics Partitioning Strategy (w/leap year)</vt:lpstr>
      <vt:lpstr>Metrics Partitioning Strategy (w/no leap year)</vt:lpstr>
      <vt:lpstr>KPImetrics “Metadata” Table Relationships</vt:lpstr>
      <vt:lpstr>Metadata Partitioning Strategy (w/leap year)</vt:lpstr>
      <vt:lpstr>Metadata Partitioning Strategy (w/no leap year)</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117</cp:revision>
  <dcterms:created xsi:type="dcterms:W3CDTF">2015-09-09T19:27:25Z</dcterms:created>
  <dcterms:modified xsi:type="dcterms:W3CDTF">2022-05-03T12:35:59Z</dcterms:modified>
</cp:coreProperties>
</file>