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45"/>
  </p:notesMasterIdLst>
  <p:handoutMasterIdLst>
    <p:handoutMasterId r:id="rId46"/>
  </p:handoutMasterIdLst>
  <p:sldIdLst>
    <p:sldId id="294" r:id="rId3"/>
    <p:sldId id="298" r:id="rId4"/>
    <p:sldId id="375" r:id="rId5"/>
    <p:sldId id="361" r:id="rId6"/>
    <p:sldId id="384" r:id="rId7"/>
    <p:sldId id="385" r:id="rId8"/>
    <p:sldId id="386" r:id="rId9"/>
    <p:sldId id="376" r:id="rId10"/>
    <p:sldId id="387" r:id="rId11"/>
    <p:sldId id="388" r:id="rId12"/>
    <p:sldId id="389" r:id="rId13"/>
    <p:sldId id="390" r:id="rId14"/>
    <p:sldId id="377" r:id="rId15"/>
    <p:sldId id="392" r:id="rId16"/>
    <p:sldId id="391" r:id="rId17"/>
    <p:sldId id="378" r:id="rId18"/>
    <p:sldId id="393" r:id="rId19"/>
    <p:sldId id="394" r:id="rId20"/>
    <p:sldId id="395" r:id="rId21"/>
    <p:sldId id="396" r:id="rId22"/>
    <p:sldId id="397" r:id="rId23"/>
    <p:sldId id="379" r:id="rId24"/>
    <p:sldId id="398" r:id="rId25"/>
    <p:sldId id="399" r:id="rId26"/>
    <p:sldId id="400" r:id="rId27"/>
    <p:sldId id="380" r:id="rId28"/>
    <p:sldId id="381" r:id="rId29"/>
    <p:sldId id="382" r:id="rId30"/>
    <p:sldId id="401" r:id="rId31"/>
    <p:sldId id="383" r:id="rId32"/>
    <p:sldId id="402" r:id="rId33"/>
    <p:sldId id="403" r:id="rId34"/>
    <p:sldId id="404" r:id="rId35"/>
    <p:sldId id="405" r:id="rId36"/>
    <p:sldId id="406" r:id="rId37"/>
    <p:sldId id="407" r:id="rId38"/>
    <p:sldId id="408" r:id="rId39"/>
    <p:sldId id="409" r:id="rId40"/>
    <p:sldId id="410" r:id="rId41"/>
    <p:sldId id="411" r:id="rId42"/>
    <p:sldId id="412" r:id="rId43"/>
    <p:sldId id="268" r:id="rId44"/>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75"/>
            <p14:sldId id="361"/>
            <p14:sldId id="384"/>
            <p14:sldId id="385"/>
            <p14:sldId id="386"/>
            <p14:sldId id="376"/>
            <p14:sldId id="387"/>
            <p14:sldId id="388"/>
            <p14:sldId id="389"/>
            <p14:sldId id="390"/>
            <p14:sldId id="377"/>
            <p14:sldId id="392"/>
            <p14:sldId id="391"/>
            <p14:sldId id="378"/>
            <p14:sldId id="393"/>
            <p14:sldId id="394"/>
            <p14:sldId id="395"/>
            <p14:sldId id="396"/>
            <p14:sldId id="397"/>
            <p14:sldId id="379"/>
            <p14:sldId id="398"/>
            <p14:sldId id="399"/>
            <p14:sldId id="400"/>
            <p14:sldId id="380"/>
            <p14:sldId id="381"/>
            <p14:sldId id="382"/>
            <p14:sldId id="401"/>
            <p14:sldId id="383"/>
            <p14:sldId id="402"/>
            <p14:sldId id="403"/>
            <p14:sldId id="404"/>
            <p14:sldId id="405"/>
            <p14:sldId id="406"/>
            <p14:sldId id="407"/>
            <p14:sldId id="408"/>
            <p14:sldId id="409"/>
            <p14:sldId id="410"/>
            <p14:sldId id="411"/>
            <p14:sldId id="412"/>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25" autoAdjust="0"/>
    <p:restoredTop sz="91344" autoAdjust="0"/>
  </p:normalViewPr>
  <p:slideViewPr>
    <p:cSldViewPr snapToGrid="0" snapToObjects="1">
      <p:cViewPr varScale="1">
        <p:scale>
          <a:sx n="125" d="100"/>
          <a:sy n="125" d="100"/>
        </p:scale>
        <p:origin x="282" y="90"/>
      </p:cViewPr>
      <p:guideLst>
        <p:guide orient="horz" pos="1620"/>
        <p:guide pos="2880"/>
      </p:guideLst>
    </p:cSldViewPr>
  </p:slideViewPr>
  <p:notesTextViewPr>
    <p:cViewPr>
      <p:scale>
        <a:sx n="100" d="100"/>
        <a:sy n="100" d="100"/>
      </p:scale>
      <p:origin x="0" y="0"/>
    </p:cViewPr>
  </p:notesTextViewPr>
  <p:sorterViewPr>
    <p:cViewPr>
      <p:scale>
        <a:sx n="170" d="100"/>
        <a:sy n="170"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PDTool Basic Information</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dirty="0">
              <a:solidFill>
                <a:srgbClr val="000000"/>
              </a:solidFill>
            </a:rPr>
            <a:t>Command-line Execution</a:t>
          </a: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a:solidFill>
                <a:srgbClr val="000000"/>
              </a:solidFill>
            </a:rPr>
            <a:t>PDTool Advanced</a:t>
          </a: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rgbClr val="000000"/>
              </a:solidFill>
            </a:rPr>
            <a:t>PDTool Best Practices</a:t>
          </a: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Typical Deployment Scenario</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PDTool Basic Information</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PDTool Best Practices</a:t>
          </a: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Typical Deployment Scenario</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Command-line Execution</a:t>
          </a: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PDTool Advanced</a:t>
          </a: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8/26/2020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10</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654674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11</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445466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12</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The </a:t>
            </a:r>
            <a:r>
              <a:rPr lang="en-US" sz="2000" b="1" dirty="0"/>
              <a:t>basic strategy </a:t>
            </a:r>
            <a:r>
              <a:rPr lang="en-US" sz="2000" dirty="0"/>
              <a:t>is just that…basic. For beginners it is the easiest to set up and not a lot of planning has to be put into it. If you want to get PDTool up and running quickly then you may want to start with this strategy especially if you are just trying to show the value of deployment for one environment. </a:t>
            </a:r>
          </a:p>
          <a:p>
            <a:pPr lvl="0"/>
            <a:endParaRPr lang="en-US" sz="2000" dirty="0">
              <a:ea typeface="ＭＳ Ｐゴシック" pitchFamily="34" charset="-128"/>
            </a:endParaRPr>
          </a:p>
          <a:p>
            <a:pPr lvl="0"/>
            <a:r>
              <a:rPr lang="en-US" sz="2000" dirty="0"/>
              <a:t>The </a:t>
            </a:r>
            <a:r>
              <a:rPr lang="en-US" sz="2000" b="1" dirty="0"/>
              <a:t>dynamic strategy </a:t>
            </a:r>
            <a:r>
              <a:rPr lang="en-US" sz="2000" dirty="0"/>
              <a:t>requires more planning up front to accommodate all of the environments that you want to deploy to. However, it can yield the greater benefits in terms of flexibility and reducing the maintenance on the number of configuration and plan files. With a little planning, a user can design a parameterized deployment strategy that can be used across all environments. </a:t>
            </a:r>
            <a:r>
              <a:rPr lang="en-US" sz="2000" baseline="0" dirty="0"/>
              <a:t>  </a:t>
            </a:r>
            <a:r>
              <a:rPr lang="en-US" sz="2000" dirty="0"/>
              <a:t>Use variables so the same deployment plan can be used when deploying to all environments.</a:t>
            </a:r>
          </a:p>
          <a:p>
            <a:endParaRPr lang="en-US" sz="1000" dirty="0">
              <a:ea typeface="ＭＳ Ｐゴシック" pitchFamily="34" charset="-128"/>
            </a:endParaRPr>
          </a:p>
          <a:p>
            <a:pPr marL="228600" indent="-228600" eaLnBrk="1" hangingPunct="1"/>
            <a:endParaRPr lang="en-US" dirty="0">
              <a:latin typeface="Arial" charset="0"/>
            </a:endParaRPr>
          </a:p>
        </p:txBody>
      </p:sp>
    </p:spTree>
    <p:extLst>
      <p:ext uri="{BB962C8B-B14F-4D97-AF65-F5344CB8AC3E}">
        <p14:creationId xmlns:p14="http://schemas.microsoft.com/office/powerpoint/2010/main" val="2039385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13</a:t>
            </a:fld>
            <a:endParaRPr lang="en-US" dirty="0"/>
          </a:p>
        </p:txBody>
      </p:sp>
    </p:spTree>
    <p:extLst>
      <p:ext uri="{BB962C8B-B14F-4D97-AF65-F5344CB8AC3E}">
        <p14:creationId xmlns:p14="http://schemas.microsoft.com/office/powerpoint/2010/main" val="465868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14</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b="1" dirty="0">
                <a:ea typeface="ＭＳ Ｐゴシック" pitchFamily="34" charset="-128"/>
              </a:rPr>
              <a:t>Definitions</a:t>
            </a:r>
          </a:p>
          <a:p>
            <a:r>
              <a:rPr lang="en-US" sz="1200" u="sng" dirty="0">
                <a:ea typeface="ＭＳ Ｐゴシック" pitchFamily="34" charset="-128"/>
              </a:rPr>
              <a:t>Source Environment</a:t>
            </a:r>
            <a:r>
              <a:rPr lang="en-US" sz="1200" dirty="0">
                <a:ea typeface="ＭＳ Ｐゴシック" pitchFamily="34" charset="-128"/>
              </a:rPr>
              <a:t> – this is typically your development environment where DV artifacts originate.</a:t>
            </a:r>
          </a:p>
          <a:p>
            <a:r>
              <a:rPr lang="en-US" sz="1200" u="sng" dirty="0">
                <a:ea typeface="ＭＳ Ｐゴシック" pitchFamily="34" charset="-128"/>
              </a:rPr>
              <a:t>Target Environment</a:t>
            </a:r>
            <a:r>
              <a:rPr lang="en-US" sz="1200" dirty="0">
                <a:ea typeface="ＭＳ Ｐゴシック" pitchFamily="34" charset="-128"/>
              </a:rPr>
              <a:t> – this is typically your INT, TEST, UAT, SIT, or production environment.  As mentioned previously, different customers have different names but the intent is the same.</a:t>
            </a:r>
          </a:p>
          <a:p>
            <a:r>
              <a:rPr lang="en-US" sz="1200" u="sng" dirty="0">
                <a:ea typeface="ＭＳ Ｐゴシック" pitchFamily="34" charset="-128"/>
              </a:rPr>
              <a:t>VCS Server</a:t>
            </a:r>
            <a:r>
              <a:rPr lang="en-US" sz="1200" dirty="0">
                <a:ea typeface="ＭＳ Ｐゴシック" pitchFamily="34" charset="-128"/>
              </a:rPr>
              <a:t> – this is the environment where a source code control / version control system is installed.  Subversion is one example.</a:t>
            </a:r>
          </a:p>
          <a:p>
            <a:r>
              <a:rPr lang="en-US" sz="1200" u="sng" dirty="0">
                <a:ea typeface="ＭＳ Ｐゴシック" pitchFamily="34" charset="-128"/>
              </a:rPr>
              <a:t>Deployment Server</a:t>
            </a:r>
            <a:r>
              <a:rPr lang="en-US" sz="1200" dirty="0">
                <a:ea typeface="ＭＳ Ｐゴシック" pitchFamily="34" charset="-128"/>
              </a:rPr>
              <a:t> – this is a server that will execute the deployment process and target one of the prior-mentioned target environments.  DV is </a:t>
            </a:r>
            <a:r>
              <a:rPr lang="en-US" sz="1200" u="sng" dirty="0">
                <a:ea typeface="ＭＳ Ｐゴシック" pitchFamily="34" charset="-128"/>
              </a:rPr>
              <a:t>not</a:t>
            </a:r>
            <a:r>
              <a:rPr lang="en-US" sz="1200" dirty="0">
                <a:ea typeface="ＭＳ Ｐゴシック" pitchFamily="34" charset="-128"/>
              </a:rPr>
              <a:t> required to be on this machine.</a:t>
            </a:r>
          </a:p>
          <a:p>
            <a:r>
              <a:rPr lang="en-US" sz="1200" u="sng" dirty="0">
                <a:ea typeface="ＭＳ Ｐゴシック" pitchFamily="34" charset="-128"/>
              </a:rPr>
              <a:t>Deployment Actions</a:t>
            </a:r>
            <a:r>
              <a:rPr lang="en-US" sz="1200" dirty="0">
                <a:ea typeface="ＭＳ Ｐゴシック" pitchFamily="34" charset="-128"/>
              </a:rPr>
              <a:t> – deployment actions are modular and encompass both importing DV resources and configuring resources.</a:t>
            </a:r>
          </a:p>
          <a:p>
            <a:endParaRPr lang="en-US" sz="1200" dirty="0">
              <a:ea typeface="ＭＳ Ｐゴシック" pitchFamily="34" charset="-128"/>
            </a:endParaRPr>
          </a:p>
          <a:p>
            <a:endParaRPr lang="en-US" dirty="0"/>
          </a:p>
          <a:p>
            <a:r>
              <a:rPr lang="en-US" dirty="0"/>
              <a:t>Initial</a:t>
            </a:r>
            <a:r>
              <a:rPr lang="en-US" baseline="0" dirty="0"/>
              <a:t> Screen - PDTool Overview</a:t>
            </a:r>
          </a:p>
          <a:p>
            <a:pPr lvl="1"/>
            <a:r>
              <a:rPr lang="en-US" baseline="0" dirty="0"/>
              <a:t>The typical environment contains a shared development server and 1 or more higher level target servers which will be deployed to.  In a shared DV development server there are multiple developers that connect to DV.  Optionally, there may be a Version Control Server and a separate Deployment server.</a:t>
            </a:r>
          </a:p>
          <a:p>
            <a:r>
              <a:rPr lang="en-US" baseline="0" dirty="0"/>
              <a:t>Transition 1 – Overlay of PDTool Packages</a:t>
            </a:r>
          </a:p>
          <a:p>
            <a:pPr lvl="1"/>
            <a:r>
              <a:rPr lang="en-US" baseline="0" dirty="0"/>
              <a:t>In the first transition, an overlay of the PDTool packages is shown in perspective of where they can be installed.   DV Studio is installed on the client computer.  DV Studio integrates Version Control System (VCS).  PDTool may be installed on a DV server or on a separate deployment server.    Many times, it is installed on the client computer of the Deployment Manager.</a:t>
            </a:r>
          </a:p>
          <a:p>
            <a:pPr lvl="0"/>
            <a:r>
              <a:rPr lang="en-US" baseline="0" dirty="0"/>
              <a:t>Transition – 2 Options</a:t>
            </a:r>
          </a:p>
          <a:p>
            <a:pPr lvl="1"/>
            <a:r>
              <a:rPr lang="en-US" baseline="0" dirty="0"/>
              <a:t>Option 1 – Deployment is done through the traditional package export/import mechanism using .car files.</a:t>
            </a:r>
          </a:p>
          <a:p>
            <a:pPr lvl="1"/>
            <a:r>
              <a:rPr lang="en-US" baseline="0" dirty="0"/>
              <a:t>Option 2 – Provides for Developer’s the ability to check-in resources from the Development server into a supported Version Control System of their choice.</a:t>
            </a:r>
          </a:p>
          <a:p>
            <a:pPr lvl="1"/>
            <a:r>
              <a:rPr lang="en-US" baseline="0" dirty="0"/>
              <a:t>Option 3 – Uses the PDTool installation on the target DV server for deployment.</a:t>
            </a:r>
          </a:p>
          <a:p>
            <a:pPr lvl="1"/>
            <a:r>
              <a:rPr lang="en-US" baseline="0" dirty="0"/>
              <a:t>Option 4 – Uses the PDTool installation on a separate deployment server for deployment.</a:t>
            </a:r>
          </a:p>
          <a:p>
            <a:endParaRPr lang="en-US" baseline="0" dirty="0"/>
          </a:p>
          <a:p>
            <a:pPr marL="228600" indent="-228600" eaLnBrk="1" hangingPunct="1"/>
            <a:endParaRPr lang="en-US" dirty="0">
              <a:latin typeface="Arial" charset="0"/>
            </a:endParaRPr>
          </a:p>
        </p:txBody>
      </p:sp>
    </p:spTree>
    <p:extLst>
      <p:ext uri="{BB962C8B-B14F-4D97-AF65-F5344CB8AC3E}">
        <p14:creationId xmlns:p14="http://schemas.microsoft.com/office/powerpoint/2010/main" val="78927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00573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16</a:t>
            </a:fld>
            <a:endParaRPr lang="en-US" dirty="0"/>
          </a:p>
        </p:txBody>
      </p:sp>
    </p:spTree>
    <p:extLst>
      <p:ext uri="{BB962C8B-B14F-4D97-AF65-F5344CB8AC3E}">
        <p14:creationId xmlns:p14="http://schemas.microsoft.com/office/powerpoint/2010/main" val="105557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17</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dirty="0">
                <a:ea typeface="ＭＳ Ｐゴシック" pitchFamily="34" charset="-128"/>
              </a:rPr>
              <a:t>The PDTool command line batch or shell script is</a:t>
            </a:r>
            <a:r>
              <a:rPr lang="en-US" sz="1200" baseline="0" dirty="0">
                <a:ea typeface="ＭＳ Ｐゴシック" pitchFamily="34" charset="-128"/>
              </a:rPr>
              <a:t> used to “Execute” deployment plans, “Initialize” workspaces or “Encrypt” files with passwords in them.  PDTool is driven by a deployment plan file which contains a sequence of task actions or methods along with their arguments.</a:t>
            </a:r>
            <a:endParaRPr lang="en-US" sz="1200" dirty="0">
              <a:ea typeface="ＭＳ Ｐゴシック" pitchFamily="34" charset="-128"/>
            </a:endParaRPr>
          </a:p>
        </p:txBody>
      </p:sp>
    </p:spTree>
    <p:extLst>
      <p:ext uri="{BB962C8B-B14F-4D97-AF65-F5344CB8AC3E}">
        <p14:creationId xmlns:p14="http://schemas.microsoft.com/office/powerpoint/2010/main" val="791292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18</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83477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19</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75211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20</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638525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21</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416482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22</a:t>
            </a:fld>
            <a:endParaRPr lang="en-US" dirty="0"/>
          </a:p>
        </p:txBody>
      </p:sp>
    </p:spTree>
    <p:extLst>
      <p:ext uri="{BB962C8B-B14F-4D97-AF65-F5344CB8AC3E}">
        <p14:creationId xmlns:p14="http://schemas.microsoft.com/office/powerpoint/2010/main" val="64566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b="1" i="1" kern="1200" dirty="0">
                <a:solidFill>
                  <a:schemeClr val="tx1"/>
                </a:solidFill>
                <a:effectLst/>
                <a:latin typeface="+mn-lt"/>
                <a:ea typeface="+mn-ea"/>
                <a:cs typeface="+mn-cs"/>
              </a:rPr>
              <a:t>Technical Architecture</a:t>
            </a:r>
            <a:endParaRPr lang="en-US" sz="1400" b="1" i="1" kern="1200" dirty="0">
              <a:solidFill>
                <a:schemeClr val="tx1"/>
              </a:solidFill>
              <a:effectLst/>
              <a:latin typeface="+mn-lt"/>
              <a:ea typeface="+mn-ea"/>
              <a:cs typeface="+mn-cs"/>
            </a:endParaRPr>
          </a:p>
          <a:p>
            <a:r>
              <a:rPr lang="en-US" dirty="0">
                <a:effectLst/>
              </a:rPr>
              <a:t>The design shown in Figure 2 below exemplifies the modular architecture used by the Promotion and Deployment Tool.  In the description of each section below, it will be indicated what involvement by the user is required or possible.   For any information regarding extending the framework, the user should consult the Developer’s Guide.  It is intended that 90% of the functionality of the Promotion and Deployment Tool is provided out of the box. </a:t>
            </a:r>
          </a:p>
          <a:p>
            <a:r>
              <a:rPr lang="en-US" sz="1100" i="1" u="sng" kern="1200" dirty="0">
                <a:solidFill>
                  <a:schemeClr val="tx1"/>
                </a:solidFill>
                <a:effectLst/>
                <a:latin typeface="+mn-lt"/>
                <a:ea typeface="+mn-ea"/>
                <a:cs typeface="+mn-cs"/>
              </a:rPr>
              <a:t>Shell/Batch Scripts</a:t>
            </a:r>
            <a:endParaRPr lang="en-US"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Driver Script – a single script used to invoke a java command “</a:t>
            </a:r>
            <a:r>
              <a:rPr lang="en-US" sz="1200" kern="1200" dirty="0" err="1">
                <a:solidFill>
                  <a:schemeClr val="tx1"/>
                </a:solidFill>
                <a:effectLst/>
                <a:latin typeface="+mn-lt"/>
                <a:ea typeface="+mn-ea"/>
                <a:cs typeface="+mn-cs"/>
              </a:rPr>
              <a:t>ExecutePDTool</a:t>
            </a:r>
            <a:r>
              <a:rPr lang="en-US" sz="1200" kern="1200" dirty="0">
                <a:solidFill>
                  <a:schemeClr val="tx1"/>
                </a:solidFill>
                <a:effectLst/>
                <a:latin typeface="+mn-lt"/>
                <a:ea typeface="+mn-ea"/>
                <a:cs typeface="+mn-cs"/>
              </a:rPr>
              <a:t>” that will orchestrate through a well-defined property file and execute tasks or actions. </a:t>
            </a:r>
          </a:p>
          <a:p>
            <a:r>
              <a:rPr lang="en-US" i="1" u="sng" dirty="0">
                <a:effectLst/>
              </a:rPr>
              <a:t>Common Framework </a:t>
            </a:r>
          </a:p>
          <a:p>
            <a:r>
              <a:rPr lang="en-US" sz="1200" i="1" u="sng" kern="1200" dirty="0">
                <a:solidFill>
                  <a:schemeClr val="tx1"/>
                </a:solidFill>
                <a:effectLst/>
                <a:latin typeface="+mn-lt"/>
                <a:ea typeface="+mn-ea"/>
                <a:cs typeface="+mn-cs"/>
              </a:rPr>
              <a:t>Module Interfaces (Deployment Manager, Module Manager, WS API)</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Deployment Manager, Module Manager, DV WS Interface API - contains a single point of interface for both ANT and Command line utilities.  It will provide logging, error handling, and XML property file parsing.  It will provide a command line interface with the same parameters as ANT uses.  It will provide looping through the XML property file, making iterative calls to the DV WS API Interfaces which are largely based on single entry invocations and not lists.  It will handle errors in a common way and log them.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DV JDBC Interface Jar – contains a single generic JDBC interface that can invoke any published DV procedure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Common Jar – contains common framework functions that are required by the Interface jars and ant jars.  </a:t>
            </a:r>
            <a:r>
              <a:rPr lang="en-US" sz="1200" kern="1200" dirty="0" err="1">
                <a:solidFill>
                  <a:schemeClr val="tx1"/>
                </a:solidFill>
                <a:effectLst/>
                <a:latin typeface="+mn-lt"/>
                <a:ea typeface="+mn-ea"/>
                <a:cs typeface="+mn-cs"/>
              </a:rPr>
              <a:t>Classpaths</a:t>
            </a:r>
            <a:r>
              <a:rPr lang="en-US" sz="1200" kern="1200" dirty="0">
                <a:solidFill>
                  <a:schemeClr val="tx1"/>
                </a:solidFill>
                <a:effectLst/>
                <a:latin typeface="+mn-lt"/>
                <a:ea typeface="+mn-ea"/>
                <a:cs typeface="+mn-cs"/>
              </a:rPr>
              <a:t> and packaging is separate from ANT so that an ant-less deploy can be realized.  Contains common code for parsing XML and logging.  </a:t>
            </a:r>
            <a:r>
              <a:rPr lang="en-US" dirty="0">
                <a:effectLst/>
              </a:rPr>
              <a:t>Built by Composite PS.  Generic.  No need to extend. </a:t>
            </a:r>
          </a:p>
          <a:p>
            <a:r>
              <a:rPr lang="en-US" sz="1100" i="1" u="sng" kern="1200" dirty="0">
                <a:solidFill>
                  <a:schemeClr val="tx1"/>
                </a:solidFill>
                <a:effectLst/>
                <a:latin typeface="+mn-lt"/>
                <a:ea typeface="+mn-ea"/>
                <a:cs typeface="+mn-cs"/>
              </a:rPr>
              <a:t>Ant</a:t>
            </a:r>
            <a:endParaRPr lang="en-US" sz="1100" i="0" u="non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Ant Jar – contains the necessary modules to execute ANT.   Will be able to invoke Java-based interface wrapper modules as well as shell scripts.  Its main job is for orchestrating task execution.</a:t>
            </a:r>
          </a:p>
          <a:p>
            <a:pPr lvl="0"/>
            <a:r>
              <a:rPr lang="en-US" i="1" u="sng" dirty="0">
                <a:effectLst/>
              </a:rPr>
              <a:t>Configuration Files </a:t>
            </a: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PDTool.dp</a:t>
            </a:r>
            <a:r>
              <a:rPr lang="en-US" sz="1200" kern="1200" dirty="0">
                <a:solidFill>
                  <a:schemeClr val="tx1"/>
                </a:solidFill>
                <a:effectLst/>
                <a:latin typeface="+mn-lt"/>
                <a:ea typeface="+mn-ea"/>
                <a:cs typeface="+mn-cs"/>
              </a:rPr>
              <a:t> – provides the sequence of task (actions) for the command line script to orchestrate through.  This is known as the “Deployment Plan (</a:t>
            </a:r>
            <a:r>
              <a:rPr lang="en-US" sz="1200" kern="1200" dirty="0" err="1">
                <a:solidFill>
                  <a:schemeClr val="tx1"/>
                </a:solidFill>
                <a:effectLst/>
                <a:latin typeface="+mn-lt"/>
                <a:ea typeface="+mn-ea"/>
                <a:cs typeface="+mn-cs"/>
              </a:rPr>
              <a:t>dp</a:t>
            </a:r>
            <a:r>
              <a:rPr lang="en-US" sz="1200" kern="1200" dirty="0">
                <a:solidFill>
                  <a:schemeClr val="tx1"/>
                </a:solidFill>
                <a:effectLst/>
                <a:latin typeface="+mn-lt"/>
                <a:ea typeface="+mn-ea"/>
                <a:cs typeface="+mn-cs"/>
              </a:rPr>
              <a:t>)”.  Configured by customer.</a:t>
            </a: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build.xml</a:t>
            </a:r>
            <a:r>
              <a:rPr lang="en-US" sz="1200" kern="1200" dirty="0">
                <a:solidFill>
                  <a:schemeClr val="tx1"/>
                </a:solidFill>
                <a:effectLst/>
                <a:latin typeface="+mn-lt"/>
                <a:ea typeface="+mn-ea"/>
                <a:cs typeface="+mn-cs"/>
              </a:rPr>
              <a:t> – provides the sequence of task (actions) for Ant to orchestrate through.  Configured by customer.</a:t>
            </a: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servers.xml</a:t>
            </a:r>
            <a:r>
              <a:rPr lang="en-US" sz="1200" kern="1200" dirty="0">
                <a:solidFill>
                  <a:schemeClr val="tx1"/>
                </a:solidFill>
                <a:effectLst/>
                <a:latin typeface="+mn-lt"/>
                <a:ea typeface="+mn-ea"/>
                <a:cs typeface="+mn-cs"/>
              </a:rPr>
              <a:t> – provides DV server specific information.  Configured by customer.</a:t>
            </a: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modules.xml</a:t>
            </a:r>
            <a:r>
              <a:rPr lang="en-US" sz="1200" kern="1200" dirty="0">
                <a:solidFill>
                  <a:schemeClr val="tx1"/>
                </a:solidFill>
                <a:effectLst/>
                <a:latin typeface="+mn-lt"/>
                <a:ea typeface="+mn-ea"/>
                <a:cs typeface="+mn-cs"/>
              </a:rPr>
              <a:t> – task module specific information.  </a:t>
            </a:r>
            <a:r>
              <a:rPr lang="en-US" dirty="0">
                <a:effectLst/>
              </a:rPr>
              <a:t>Configured by customer. </a:t>
            </a:r>
          </a:p>
          <a:p>
            <a:r>
              <a:rPr lang="en-US" sz="1200" i="1" u="sng" kern="1200" dirty="0">
                <a:solidFill>
                  <a:schemeClr val="tx1"/>
                </a:solidFill>
                <a:effectLst/>
                <a:latin typeface="+mn-lt"/>
                <a:ea typeface="+mn-ea"/>
                <a:cs typeface="+mn-cs"/>
              </a:rPr>
              <a:t>DV Published Procedures  </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DV Published Procedures – published to any virtual database for access via the JDBC interface.  Focused on doing configuration. Built by Composite PS or the customer.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DV Procedures – These SQL Script Procedures are focused on performing configuration and provide an easy to use interface for a customer to execute logic within DV.   These procedures may invoke DV WS Repository API or they may invoke pre-existing Utility components which in turn invoke the repository API. Built by Composite PS or the customer.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Utilities – Composite Professional Services Asset procedures used to invoke the repository API’s. Built by Composite PS.</a:t>
            </a:r>
          </a:p>
          <a:p>
            <a:pPr marL="228600" indent="-228600" eaLnBrk="1" hangingPunct="1"/>
            <a:endParaRPr lang="en-US" dirty="0">
              <a:latin typeface="Arial" charset="0"/>
            </a:endParaRPr>
          </a:p>
        </p:txBody>
      </p:sp>
    </p:spTree>
    <p:extLst>
      <p:ext uri="{BB962C8B-B14F-4D97-AF65-F5344CB8AC3E}">
        <p14:creationId xmlns:p14="http://schemas.microsoft.com/office/powerpoint/2010/main" val="1003629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24</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The </a:t>
            </a:r>
            <a:r>
              <a:rPr lang="en-US" sz="2000" b="1" dirty="0"/>
              <a:t>basic strategy </a:t>
            </a:r>
            <a:r>
              <a:rPr lang="en-US" sz="2000" dirty="0"/>
              <a:t>is just that…basic. For beginners it is the easiest to set up and not a lot of planning has to be put into it. If you want to get PDTool up and running quickly then you may want to start with this strategy especially if you are just trying to show the value of deployment for one environment. </a:t>
            </a:r>
          </a:p>
          <a:p>
            <a:pPr lvl="0"/>
            <a:endParaRPr lang="en-US" sz="2000" dirty="0">
              <a:ea typeface="ＭＳ Ｐゴシック" pitchFamily="34" charset="-128"/>
            </a:endParaRPr>
          </a:p>
          <a:p>
            <a:pPr lvl="0"/>
            <a:r>
              <a:rPr lang="en-US" sz="2000" dirty="0"/>
              <a:t>The </a:t>
            </a:r>
            <a:r>
              <a:rPr lang="en-US" sz="2000" b="1" dirty="0"/>
              <a:t>dynamic strategy </a:t>
            </a:r>
            <a:r>
              <a:rPr lang="en-US" sz="2000" dirty="0"/>
              <a:t>requires more planning up front to accommodate all of the environments that you want to deploy to. However, it can yield the greater benefits in terms of flexibility and reducing the maintenance on the number of configuration and plan files. With a little planning, a user can design a parameterized deployment strategy that can be used across all environments. </a:t>
            </a:r>
            <a:r>
              <a:rPr lang="en-US" sz="2000" baseline="0" dirty="0"/>
              <a:t>  </a:t>
            </a:r>
            <a:r>
              <a:rPr lang="en-US" sz="2000" dirty="0"/>
              <a:t>Use variables so the same deployment plan can be used when deploying to all environments.</a:t>
            </a:r>
          </a:p>
          <a:p>
            <a:endParaRPr lang="en-US" sz="1000" dirty="0">
              <a:ea typeface="ＭＳ Ｐゴシック" pitchFamily="34" charset="-128"/>
            </a:endParaRPr>
          </a:p>
        </p:txBody>
      </p:sp>
    </p:spTree>
    <p:extLst>
      <p:ext uri="{BB962C8B-B14F-4D97-AF65-F5344CB8AC3E}">
        <p14:creationId xmlns:p14="http://schemas.microsoft.com/office/powerpoint/2010/main" val="1412307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The </a:t>
            </a:r>
            <a:r>
              <a:rPr lang="en-US" sz="2000" b="1" dirty="0"/>
              <a:t>basic strategy </a:t>
            </a:r>
            <a:r>
              <a:rPr lang="en-US" sz="2000" dirty="0"/>
              <a:t>is just that…basic. For beginners it is the easiest to set up and not a lot of planning has to be put into it. If you want to get PDTool up and running quickly then you may want to start with this strategy especially if you are just trying to show the value of deployment for one environment. </a:t>
            </a:r>
          </a:p>
          <a:p>
            <a:pPr lvl="0"/>
            <a:endParaRPr lang="en-US" sz="2000" dirty="0">
              <a:ea typeface="ＭＳ Ｐゴシック" pitchFamily="34" charset="-128"/>
            </a:endParaRPr>
          </a:p>
          <a:p>
            <a:pPr lvl="0"/>
            <a:r>
              <a:rPr lang="en-US" sz="2000" dirty="0"/>
              <a:t>The </a:t>
            </a:r>
            <a:r>
              <a:rPr lang="en-US" sz="2000" b="1" dirty="0"/>
              <a:t>dynamic strategy </a:t>
            </a:r>
            <a:r>
              <a:rPr lang="en-US" sz="2000" dirty="0"/>
              <a:t>requires more planning up front to accommodate all of the environments that you want to deploy to. However, it can yield the greater benefits in terms of flexibility and reducing the maintenance on the number of configuration and plan files. With a little planning, a user can design a parameterized deployment strategy that can be used across all environments. </a:t>
            </a:r>
            <a:r>
              <a:rPr lang="en-US" sz="2000" baseline="0" dirty="0"/>
              <a:t>  </a:t>
            </a:r>
            <a:r>
              <a:rPr lang="en-US" sz="2000" dirty="0"/>
              <a:t>Use variables so the same deployment plan can be used when deploying to all environments.</a:t>
            </a:r>
          </a:p>
          <a:p>
            <a:endParaRPr lang="en-US" sz="1000" dirty="0">
              <a:ea typeface="ＭＳ Ｐゴシック" pitchFamily="34" charset="-128"/>
            </a:endParaRPr>
          </a:p>
          <a:p>
            <a:pPr marL="228600" indent="-228600" eaLnBrk="1" hangingPunct="1"/>
            <a:endParaRPr lang="en-US" dirty="0">
              <a:latin typeface="Arial" charset="0"/>
            </a:endParaRPr>
          </a:p>
        </p:txBody>
      </p:sp>
    </p:spTree>
    <p:extLst>
      <p:ext uri="{BB962C8B-B14F-4D97-AF65-F5344CB8AC3E}">
        <p14:creationId xmlns:p14="http://schemas.microsoft.com/office/powerpoint/2010/main" val="1658163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26</a:t>
            </a:fld>
            <a:endParaRPr lang="en-US" dirty="0"/>
          </a:p>
        </p:txBody>
      </p:sp>
    </p:spTree>
    <p:extLst>
      <p:ext uri="{BB962C8B-B14F-4D97-AF65-F5344CB8AC3E}">
        <p14:creationId xmlns:p14="http://schemas.microsoft.com/office/powerpoint/2010/main" val="746427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27</a:t>
            </a:fld>
            <a:endParaRPr lang="en-US" dirty="0"/>
          </a:p>
        </p:txBody>
      </p:sp>
    </p:spTree>
    <p:extLst>
      <p:ext uri="{BB962C8B-B14F-4D97-AF65-F5344CB8AC3E}">
        <p14:creationId xmlns:p14="http://schemas.microsoft.com/office/powerpoint/2010/main" val="850178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28</a:t>
            </a:fld>
            <a:endParaRPr lang="en-US" dirty="0"/>
          </a:p>
        </p:txBody>
      </p:sp>
    </p:spTree>
    <p:extLst>
      <p:ext uri="{BB962C8B-B14F-4D97-AF65-F5344CB8AC3E}">
        <p14:creationId xmlns:p14="http://schemas.microsoft.com/office/powerpoint/2010/main" val="649703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29</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a:buAutoNum type="arabicPeriod"/>
            </a:pPr>
            <a:r>
              <a:rPr lang="en-US" dirty="0">
                <a:ea typeface="ＭＳ Ｐゴシック" pitchFamily="34" charset="-128"/>
              </a:rPr>
              <a:t>Prepare VCS Repository</a:t>
            </a:r>
            <a:r>
              <a:rPr lang="en-US" baseline="0" dirty="0">
                <a:ea typeface="ＭＳ Ｐゴシック" pitchFamily="34" charset="-128"/>
              </a:rPr>
              <a:t> – an administrator uses native VCS tools to create a “repo” for DV to check-in resources.</a:t>
            </a:r>
          </a:p>
          <a:p>
            <a:pPr marL="228600" indent="-228600">
              <a:buAutoNum type="arabicPeriod"/>
            </a:pPr>
            <a:r>
              <a:rPr lang="en-US" baseline="0" dirty="0">
                <a:ea typeface="ＭＳ Ｐゴシック" pitchFamily="34" charset="-128"/>
              </a:rPr>
              <a:t>Install PDTool – install according to installation instructions</a:t>
            </a:r>
          </a:p>
          <a:p>
            <a:pPr marL="685800" lvl="1" indent="-228600">
              <a:buFont typeface="+mj-lt"/>
              <a:buAutoNum type="alphaLcPeriod"/>
            </a:pPr>
            <a:r>
              <a:rPr lang="en-US" baseline="0" dirty="0">
                <a:ea typeface="ＭＳ Ｐゴシック" pitchFamily="34" charset="-128"/>
              </a:rPr>
              <a:t>VCS command line utility must be installed on same machine.</a:t>
            </a:r>
          </a:p>
          <a:p>
            <a:pPr marL="228600" lvl="0" indent="-228600">
              <a:buFont typeface="+mj-lt"/>
              <a:buAutoNum type="arabicPeriod"/>
            </a:pPr>
            <a:r>
              <a:rPr lang="en-US" baseline="0" dirty="0">
                <a:ea typeface="ＭＳ Ｐゴシック" pitchFamily="34" charset="-128"/>
              </a:rPr>
              <a:t>Configure VCS Environment Properties – properties may be configured in one or all of environment batch files, deployment configuration property files or VCS Module XML property files.</a:t>
            </a:r>
          </a:p>
          <a:p>
            <a:pPr marL="0" lvl="0" indent="0">
              <a:buFont typeface="+mj-lt"/>
              <a:buNone/>
            </a:pPr>
            <a:r>
              <a:rPr lang="en-US" baseline="0" dirty="0">
                <a:ea typeface="ＭＳ Ｐゴシック" pitchFamily="34" charset="-128"/>
              </a:rPr>
              <a:t>4.1 Initialize VCS Workspace – executing VCS </a:t>
            </a:r>
            <a:r>
              <a:rPr lang="en-US" baseline="0" dirty="0" err="1">
                <a:ea typeface="ＭＳ Ｐゴシック" pitchFamily="34" charset="-128"/>
              </a:rPr>
              <a:t>Init</a:t>
            </a:r>
            <a:r>
              <a:rPr lang="en-US" baseline="0" dirty="0">
                <a:ea typeface="ＭＳ Ｐゴシック" pitchFamily="34" charset="-128"/>
              </a:rPr>
              <a:t> initializes the local workspace with what is in the VCS system.  This is a pre-requisite to using VCS.</a:t>
            </a:r>
          </a:p>
          <a:p>
            <a:pPr marL="0" lvl="0" indent="0">
              <a:buFont typeface="+mj-lt"/>
              <a:buNone/>
            </a:pPr>
            <a:r>
              <a:rPr lang="en-US" baseline="0" dirty="0">
                <a:ea typeface="ＭＳ Ｐゴシック" pitchFamily="34" charset="-128"/>
              </a:rPr>
              <a:t>4.2 Initialize VCS Base Folders – this is a one-time, optional operation performed by an admin in a multi-tenant environment where only certain folders will be checked in under version control.  This alleviates having to check-in the entire DV repository which could be quite large.</a:t>
            </a:r>
          </a:p>
          <a:p>
            <a:pPr marL="0" lvl="0" indent="0">
              <a:buFont typeface="+mj-lt"/>
              <a:buNone/>
            </a:pPr>
            <a:r>
              <a:rPr lang="en-US" baseline="0" dirty="0">
                <a:ea typeface="ＭＳ Ｐゴシック" pitchFamily="34" charset="-128"/>
              </a:rPr>
              <a:t>5. Configure VCS Module XML configuration file – this XML file allows for multiple VCS configurations to be referenced.  The multiple references may be different VCS systems like subversion and TFS or they may be different URLS within the same VCS systems.</a:t>
            </a:r>
          </a:p>
          <a:p>
            <a:pPr marL="0" lvl="0" indent="0">
              <a:buFont typeface="+mj-lt"/>
              <a:buNone/>
            </a:pPr>
            <a:r>
              <a:rPr lang="en-US" baseline="0" dirty="0">
                <a:ea typeface="ＭＳ Ｐゴシック" pitchFamily="34" charset="-128"/>
              </a:rPr>
              <a:t>6. Configure VCS Deployment Plan File – the deployment plan is the heart of PDTool.  It defines the order and methods that will be executed upon deployment.</a:t>
            </a:r>
          </a:p>
          <a:p>
            <a:pPr marL="0" lvl="0" indent="0">
              <a:buFont typeface="+mj-lt"/>
              <a:buNone/>
            </a:pPr>
            <a:r>
              <a:rPr lang="en-US" baseline="0" dirty="0">
                <a:ea typeface="ＭＳ Ｐゴシック" pitchFamily="34" charset="-128"/>
              </a:rPr>
              <a:t>7. Test VCS – run the deployment plan through a test execution in a lower environment to insure the plan is working as desired before running in production.</a:t>
            </a:r>
            <a:endParaRPr lang="en-US" dirty="0">
              <a:ea typeface="ＭＳ Ｐゴシック" pitchFamily="34" charset="-128"/>
            </a:endParaRPr>
          </a:p>
        </p:txBody>
      </p:sp>
    </p:spTree>
    <p:extLst>
      <p:ext uri="{BB962C8B-B14F-4D97-AF65-F5344CB8AC3E}">
        <p14:creationId xmlns:p14="http://schemas.microsoft.com/office/powerpoint/2010/main" val="1279835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30</a:t>
            </a:fld>
            <a:endParaRPr lang="en-US" dirty="0"/>
          </a:p>
        </p:txBody>
      </p:sp>
    </p:spTree>
    <p:extLst>
      <p:ext uri="{BB962C8B-B14F-4D97-AF65-F5344CB8AC3E}">
        <p14:creationId xmlns:p14="http://schemas.microsoft.com/office/powerpoint/2010/main" val="19488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31</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506230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32</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365246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a:r>
              <a:rPr lang="en-US" sz="500" b="1" u="sng" dirty="0">
                <a:ea typeface="ＭＳ Ｐゴシック" pitchFamily="34" charset="-128"/>
              </a:rPr>
              <a:t>Deployment Framework Artifacts</a:t>
            </a:r>
          </a:p>
          <a:p>
            <a:pPr marL="228600" indent="-228600"/>
            <a:endParaRPr lang="en-US" sz="500" i="1" u="sng" dirty="0">
              <a:ea typeface="ＭＳ Ｐゴシック" pitchFamily="34" charset="-128"/>
            </a:endParaRPr>
          </a:p>
          <a:p>
            <a:pPr marL="228600" indent="-228600"/>
            <a:r>
              <a:rPr lang="en-US" sz="500" i="1" u="sng" dirty="0">
                <a:ea typeface="ＭＳ Ｐゴシック" pitchFamily="34" charset="-128"/>
              </a:rPr>
              <a:t>DV Interface Procedures</a:t>
            </a:r>
          </a:p>
          <a:p>
            <a:pPr marL="685800" lvl="1" indent="-228600">
              <a:buFontTx/>
              <a:buAutoNum type="arabicPeriod"/>
            </a:pPr>
            <a:r>
              <a:rPr lang="en-US" sz="500" dirty="0">
                <a:ea typeface="ＭＳ Ｐゴシック" pitchFamily="34" charset="-128"/>
              </a:rPr>
              <a:t>DV Interface Wrapper – contains a single point of interface for both ANT and Command line utilities.  It will provide logging, error handling, XML property file parsing.  It will provide a command line interface with the same parameters as ANT uses.  It will provide looping through the XML property file, making iterative calls to the DV WS API Interfaces which are largely based on single entry invocations and not lists.  It will handle errors in a common way and log them.</a:t>
            </a:r>
          </a:p>
          <a:p>
            <a:pPr marL="1143000" lvl="2" indent="-228600">
              <a:buFontTx/>
              <a:buChar char="•"/>
            </a:pPr>
            <a:r>
              <a:rPr lang="en-US" sz="500" dirty="0">
                <a:ea typeface="ＭＳ Ｐゴシック" pitchFamily="34" charset="-128"/>
              </a:rPr>
              <a:t>Built by Composite PS.  No need to extend.</a:t>
            </a:r>
          </a:p>
          <a:p>
            <a:pPr marL="685800" lvl="1" indent="-228600">
              <a:buFontTx/>
              <a:buAutoNum type="arabicPeriod"/>
            </a:pPr>
            <a:r>
              <a:rPr lang="en-US" sz="500" dirty="0">
                <a:ea typeface="ＭＳ Ｐゴシック" pitchFamily="34" charset="-128"/>
              </a:rPr>
              <a:t>DV WS API Interface Jar – contains individual interface functions for each DV WS Repository API</a:t>
            </a:r>
          </a:p>
          <a:p>
            <a:pPr marL="1143000" lvl="2" indent="-228600">
              <a:buFontTx/>
              <a:buChar char="•"/>
            </a:pPr>
            <a:r>
              <a:rPr lang="en-US" sz="500" dirty="0">
                <a:ea typeface="ＭＳ Ｐゴシック" pitchFamily="34" charset="-128"/>
              </a:rPr>
              <a:t>Built by Composite PS.  May be extended by a customer.</a:t>
            </a:r>
          </a:p>
          <a:p>
            <a:pPr marL="685800" lvl="1" indent="-228600">
              <a:buFontTx/>
              <a:buAutoNum type="arabicPeriod"/>
            </a:pPr>
            <a:r>
              <a:rPr lang="en-US" sz="500" dirty="0">
                <a:ea typeface="ＭＳ Ｐゴシック" pitchFamily="34" charset="-128"/>
              </a:rPr>
              <a:t>DV JDBC Interface Jar – contains a single generic JDBC interface that can invoke any published DV procedure</a:t>
            </a:r>
          </a:p>
          <a:p>
            <a:pPr marL="1143000" lvl="2" indent="-228600">
              <a:buFontTx/>
              <a:buChar char="•"/>
            </a:pPr>
            <a:r>
              <a:rPr lang="en-US" sz="500" dirty="0">
                <a:ea typeface="ＭＳ Ｐゴシック" pitchFamily="34" charset="-128"/>
              </a:rPr>
              <a:t>Built by Composite PS.  No need to extend.</a:t>
            </a:r>
          </a:p>
          <a:p>
            <a:pPr marL="1143000" lvl="2" indent="-228600">
              <a:buFontTx/>
              <a:buChar char="•"/>
            </a:pPr>
            <a:endParaRPr lang="en-US" sz="500" dirty="0">
              <a:ea typeface="ＭＳ Ｐゴシック" pitchFamily="34" charset="-128"/>
            </a:endParaRPr>
          </a:p>
          <a:p>
            <a:pPr marL="228600" indent="-228600"/>
            <a:r>
              <a:rPr lang="en-US" sz="500" i="1" u="sng" dirty="0">
                <a:ea typeface="ＭＳ Ｐゴシック" pitchFamily="34" charset="-128"/>
              </a:rPr>
              <a:t>Modular Wrapper Shell/Batch Scripts</a:t>
            </a:r>
          </a:p>
          <a:p>
            <a:pPr marL="685800" lvl="1" indent="-228600">
              <a:buFontTx/>
              <a:buAutoNum type="arabicPeriod"/>
            </a:pPr>
            <a:r>
              <a:rPr lang="en-US" sz="500" dirty="0">
                <a:ea typeface="ＭＳ Ｐゴシック" pitchFamily="34" charset="-128"/>
              </a:rPr>
              <a:t>Modularized wrapper shell/batch script to invoke a single function in the DV WS Jar file – no parsing of arguments – all command line driven (one script for each function).</a:t>
            </a:r>
          </a:p>
          <a:p>
            <a:pPr marL="1143000" lvl="2" indent="-228600">
              <a:buFontTx/>
              <a:buChar char="•"/>
            </a:pPr>
            <a:r>
              <a:rPr lang="en-US" sz="500" dirty="0">
                <a:ea typeface="ＭＳ Ｐゴシック" pitchFamily="34" charset="-128"/>
              </a:rPr>
              <a:t>Built by Composite PS.  May be extended by a customer.</a:t>
            </a:r>
          </a:p>
          <a:p>
            <a:pPr marL="685800" lvl="1" indent="-228600">
              <a:buFontTx/>
              <a:buAutoNum type="arabicPeriod"/>
            </a:pPr>
            <a:r>
              <a:rPr lang="en-US" sz="500" dirty="0">
                <a:ea typeface="ＭＳ Ｐゴシック" pitchFamily="34" charset="-128"/>
              </a:rPr>
              <a:t>Wrapper shell/batch script to interface with DV JDBC Jar file</a:t>
            </a:r>
          </a:p>
          <a:p>
            <a:pPr marL="1143000" lvl="2" indent="-228600">
              <a:buFontTx/>
              <a:buChar char="•"/>
            </a:pPr>
            <a:r>
              <a:rPr lang="en-US" sz="500" dirty="0">
                <a:ea typeface="ＭＳ Ｐゴシック" pitchFamily="34" charset="-128"/>
              </a:rPr>
              <a:t>Built by Composite PS.  No need to extend by a customer.  Pass in parameters to effect behavior.</a:t>
            </a:r>
          </a:p>
          <a:p>
            <a:pPr marL="685800" lvl="1" indent="-228600">
              <a:buFontTx/>
              <a:buAutoNum type="arabicPeriod"/>
            </a:pPr>
            <a:r>
              <a:rPr lang="en-US" sz="500" dirty="0">
                <a:ea typeface="ＭＳ Ｐゴシック" pitchFamily="34" charset="-128"/>
              </a:rPr>
              <a:t>Wrapper shell/batch script to interface with DV VCS scripts</a:t>
            </a:r>
          </a:p>
          <a:p>
            <a:pPr marL="1143000" lvl="2" indent="-228600">
              <a:buFontTx/>
              <a:buChar char="•"/>
            </a:pPr>
            <a:r>
              <a:rPr lang="en-US" sz="500" dirty="0">
                <a:ea typeface="ＭＳ Ｐゴシック" pitchFamily="34" charset="-128"/>
              </a:rPr>
              <a:t>Built by Composite PS.  May need to extend to different VCS systems.</a:t>
            </a:r>
          </a:p>
          <a:p>
            <a:pPr marL="685800" lvl="1" indent="-228600">
              <a:buFontTx/>
              <a:buAutoNum type="arabicPeriod"/>
            </a:pPr>
            <a:r>
              <a:rPr lang="en-US" sz="500" dirty="0">
                <a:ea typeface="ＭＳ Ｐゴシック" pitchFamily="34" charset="-128"/>
              </a:rPr>
              <a:t>Wrapper shell/batch script (if needed) to interface with DV shell/batch scripts.</a:t>
            </a:r>
          </a:p>
          <a:p>
            <a:pPr marL="1143000" lvl="2" indent="-228600">
              <a:buFontTx/>
              <a:buChar char="•"/>
            </a:pPr>
            <a:r>
              <a:rPr lang="en-US" sz="500" dirty="0">
                <a:ea typeface="ＭＳ Ｐゴシック" pitchFamily="34" charset="-128"/>
              </a:rPr>
              <a:t>Built by Composite PS.  No need to extend.</a:t>
            </a:r>
          </a:p>
          <a:p>
            <a:pPr marL="228600" indent="-228600"/>
            <a:r>
              <a:rPr lang="en-US" sz="500" i="1" u="sng" dirty="0">
                <a:ea typeface="ＭＳ Ｐゴシック" pitchFamily="34" charset="-128"/>
              </a:rPr>
              <a:t>Common Framework</a:t>
            </a:r>
          </a:p>
          <a:p>
            <a:pPr marL="685800" lvl="1" indent="-228600">
              <a:buFontTx/>
              <a:buAutoNum type="arabicPeriod"/>
            </a:pPr>
            <a:r>
              <a:rPr lang="en-US" sz="500" dirty="0">
                <a:ea typeface="ＭＳ Ｐゴシック" pitchFamily="34" charset="-128"/>
              </a:rPr>
              <a:t>Common Jar – contains common framework functions that are required by the Interface jars and ant jars.  </a:t>
            </a:r>
            <a:r>
              <a:rPr lang="en-US" sz="500" dirty="0" err="1">
                <a:ea typeface="ＭＳ Ｐゴシック" pitchFamily="34" charset="-128"/>
              </a:rPr>
              <a:t>Classpaths</a:t>
            </a:r>
            <a:r>
              <a:rPr lang="en-US" sz="500" dirty="0">
                <a:ea typeface="ＭＳ Ｐゴシック" pitchFamily="34" charset="-128"/>
              </a:rPr>
              <a:t> and packaging is separate from ANT so that an ant-less deploy can be realized.  Contains common code for parsing XML and logging.</a:t>
            </a:r>
          </a:p>
          <a:p>
            <a:pPr marL="1143000" lvl="2" indent="-228600">
              <a:buFontTx/>
              <a:buChar char="•"/>
            </a:pPr>
            <a:r>
              <a:rPr lang="en-US" sz="500" dirty="0">
                <a:ea typeface="ＭＳ Ｐゴシック" pitchFamily="34" charset="-128"/>
              </a:rPr>
              <a:t>Built by Composite PS.  No need to extend.</a:t>
            </a:r>
          </a:p>
          <a:p>
            <a:pPr marL="228600" indent="-228600"/>
            <a:r>
              <a:rPr lang="en-US" sz="500" i="1" u="sng" dirty="0">
                <a:ea typeface="ＭＳ Ｐゴシック" pitchFamily="34" charset="-128"/>
              </a:rPr>
              <a:t>Ant</a:t>
            </a:r>
          </a:p>
          <a:p>
            <a:pPr marL="685800" lvl="1" indent="-228600">
              <a:buFontTx/>
              <a:buAutoNum type="arabicPeriod"/>
            </a:pPr>
            <a:r>
              <a:rPr lang="en-US" sz="500" dirty="0">
                <a:ea typeface="ＭＳ Ｐゴシック" pitchFamily="34" charset="-128"/>
              </a:rPr>
              <a:t>Ant Jar – contains the necessary modules to execute ANT.   Will be able to invoke Java-based interface wrapper modules as well as shell scripts.  Depending on the implementation, ant may invoke a PS provided wrapper script or it may invoke the DV-product provided scripts.  Either way, access to a Composite Installation home directory will be required on the server where the scripts are being executed.   Very important --- It’s main job is for orchestrating task execution.</a:t>
            </a:r>
          </a:p>
          <a:p>
            <a:pPr marL="1143000" lvl="2" indent="-228600">
              <a:buFontTx/>
              <a:buChar char="•"/>
            </a:pPr>
            <a:r>
              <a:rPr lang="en-US" sz="500" dirty="0">
                <a:ea typeface="ＭＳ Ｐゴシック" pitchFamily="34" charset="-128"/>
              </a:rPr>
              <a:t>Built by Composite PS.  No need to extend.</a:t>
            </a:r>
          </a:p>
          <a:p>
            <a:pPr marL="228600" indent="-228600"/>
            <a:r>
              <a:rPr lang="en-US" sz="500" i="1" u="sng" dirty="0">
                <a:ea typeface="ＭＳ Ｐゴシック" pitchFamily="34" charset="-128"/>
              </a:rPr>
              <a:t>Configuration XML Files</a:t>
            </a:r>
            <a:endParaRPr lang="en-US" sz="500" dirty="0">
              <a:ea typeface="ＭＳ Ｐゴシック" pitchFamily="34" charset="-128"/>
            </a:endParaRPr>
          </a:p>
          <a:p>
            <a:pPr marL="685800" lvl="1" indent="-228600">
              <a:buFontTx/>
              <a:buAutoNum type="arabicPeriod"/>
            </a:pPr>
            <a:r>
              <a:rPr lang="en-US" sz="500" dirty="0" err="1">
                <a:ea typeface="ＭＳ Ｐゴシック" pitchFamily="34" charset="-128"/>
              </a:rPr>
              <a:t>build.xml</a:t>
            </a:r>
            <a:r>
              <a:rPr lang="en-US" sz="500" dirty="0">
                <a:ea typeface="ＭＳ Ｐゴシック" pitchFamily="34" charset="-128"/>
              </a:rPr>
              <a:t> – provides build environment information</a:t>
            </a:r>
          </a:p>
          <a:p>
            <a:pPr marL="1143000" lvl="2" indent="-228600">
              <a:buFontTx/>
              <a:buChar char="•"/>
            </a:pPr>
            <a:r>
              <a:rPr lang="en-US" sz="500" dirty="0">
                <a:ea typeface="ＭＳ Ｐゴシック" pitchFamily="34" charset="-128"/>
              </a:rPr>
              <a:t>Configured by customer.</a:t>
            </a:r>
          </a:p>
          <a:p>
            <a:pPr marL="685800" lvl="1" indent="-228600">
              <a:buFontTx/>
              <a:buAutoNum type="arabicPeriod"/>
            </a:pPr>
            <a:r>
              <a:rPr lang="en-US" sz="500" dirty="0" err="1">
                <a:ea typeface="ＭＳ Ｐゴシック" pitchFamily="34" charset="-128"/>
              </a:rPr>
              <a:t>servers.xml</a:t>
            </a:r>
            <a:r>
              <a:rPr lang="en-US" sz="500" dirty="0">
                <a:ea typeface="ＭＳ Ｐゴシック" pitchFamily="34" charset="-128"/>
              </a:rPr>
              <a:t> – provides server DV specific information</a:t>
            </a:r>
          </a:p>
          <a:p>
            <a:pPr marL="1143000" lvl="2" indent="-228600">
              <a:buFontTx/>
              <a:buChar char="•"/>
            </a:pPr>
            <a:r>
              <a:rPr lang="en-US" sz="500" dirty="0">
                <a:ea typeface="ＭＳ Ｐゴシック" pitchFamily="34" charset="-128"/>
              </a:rPr>
              <a:t>Configured by customer.</a:t>
            </a:r>
          </a:p>
          <a:p>
            <a:pPr marL="685800" lvl="1" indent="-228600">
              <a:buFontTx/>
              <a:buAutoNum type="arabicPeriod"/>
            </a:pPr>
            <a:r>
              <a:rPr lang="en-US" sz="500" dirty="0" err="1">
                <a:ea typeface="ＭＳ Ｐゴシック" pitchFamily="34" charset="-128"/>
              </a:rPr>
              <a:t>modules.xml</a:t>
            </a:r>
            <a:r>
              <a:rPr lang="en-US" sz="500" dirty="0">
                <a:ea typeface="ＭＳ Ｐゴシック" pitchFamily="34" charset="-128"/>
              </a:rPr>
              <a:t> – task module specific information.  </a:t>
            </a:r>
          </a:p>
          <a:p>
            <a:pPr marL="1143000" lvl="2" indent="-228600">
              <a:buFontTx/>
              <a:buChar char="•"/>
            </a:pPr>
            <a:r>
              <a:rPr lang="en-US" sz="500" dirty="0">
                <a:ea typeface="ＭＳ Ｐゴシック" pitchFamily="34" charset="-128"/>
              </a:rPr>
              <a:t>Configured by customer.</a:t>
            </a:r>
          </a:p>
          <a:p>
            <a:pPr marL="228600" indent="-228600"/>
            <a:r>
              <a:rPr lang="en-US" sz="500" i="1" u="sng" dirty="0">
                <a:ea typeface="ＭＳ Ｐゴシック" pitchFamily="34" charset="-128"/>
              </a:rPr>
              <a:t>Driver Shell/Batch Scripts</a:t>
            </a:r>
            <a:endParaRPr lang="en-US" sz="500" dirty="0">
              <a:ea typeface="ＭＳ Ｐゴシック" pitchFamily="34" charset="-128"/>
            </a:endParaRPr>
          </a:p>
          <a:p>
            <a:pPr marL="685800" lvl="1" indent="-228600">
              <a:buFontTx/>
              <a:buAutoNum type="arabicPeriod"/>
            </a:pPr>
            <a:r>
              <a:rPr lang="en-US" sz="500" dirty="0">
                <a:ea typeface="ＭＳ Ｐゴシック" pitchFamily="34" charset="-128"/>
              </a:rPr>
              <a:t>Driver shell/batch script to execute a deployment</a:t>
            </a:r>
          </a:p>
          <a:p>
            <a:pPr marL="1143000" lvl="2" indent="-228600">
              <a:buFontTx/>
              <a:buChar char="•"/>
            </a:pPr>
            <a:r>
              <a:rPr lang="en-US" sz="500" dirty="0">
                <a:ea typeface="ＭＳ Ｐゴシック" pitchFamily="34" charset="-128"/>
              </a:rPr>
              <a:t>Built by Composite PS.  No need to extend.</a:t>
            </a:r>
          </a:p>
          <a:p>
            <a:pPr marL="685800" lvl="1" indent="-228600">
              <a:buFontTx/>
              <a:buAutoNum type="arabicPeriod"/>
            </a:pPr>
            <a:r>
              <a:rPr lang="en-US" sz="500" dirty="0">
                <a:ea typeface="ＭＳ Ｐゴシック" pitchFamily="34" charset="-128"/>
              </a:rPr>
              <a:t>XML parser Jar – parse out the xml configuration files into properties for driver shell script to use</a:t>
            </a:r>
          </a:p>
          <a:p>
            <a:pPr marL="1143000" lvl="2" indent="-228600">
              <a:buFontTx/>
              <a:buChar char="•"/>
            </a:pPr>
            <a:r>
              <a:rPr lang="en-US" sz="500" dirty="0">
                <a:ea typeface="ＭＳ Ｐゴシック" pitchFamily="34" charset="-128"/>
              </a:rPr>
              <a:t>Built by Composite PS.  No need to extend.</a:t>
            </a:r>
          </a:p>
          <a:p>
            <a:pPr marL="228600" indent="-228600"/>
            <a:r>
              <a:rPr lang="en-US" sz="500" i="1" u="sng" dirty="0">
                <a:ea typeface="ＭＳ Ｐゴシック" pitchFamily="34" charset="-128"/>
              </a:rPr>
              <a:t>DV Published Procedures</a:t>
            </a:r>
            <a:endParaRPr lang="en-US" sz="500" dirty="0">
              <a:ea typeface="ＭＳ Ｐゴシック" pitchFamily="34" charset="-128"/>
            </a:endParaRPr>
          </a:p>
          <a:p>
            <a:pPr marL="685800" lvl="1" indent="-228600">
              <a:buFontTx/>
              <a:buAutoNum type="arabicPeriod"/>
            </a:pPr>
            <a:r>
              <a:rPr lang="en-US" sz="500" dirty="0">
                <a:ea typeface="ＭＳ Ｐゴシック" pitchFamily="34" charset="-128"/>
              </a:rPr>
              <a:t>DV Published Procedures – published to the _admin_ virtual database for access via the JDBC interface.  Focused on doing configuration.</a:t>
            </a:r>
          </a:p>
          <a:p>
            <a:pPr marL="1143000" lvl="2" indent="-228600">
              <a:buFontTx/>
              <a:buChar char="•"/>
            </a:pPr>
            <a:r>
              <a:rPr lang="en-US" sz="500" dirty="0">
                <a:ea typeface="ＭＳ Ｐゴシック" pitchFamily="34" charset="-128"/>
              </a:rPr>
              <a:t>Built by Composite PS or the customer.</a:t>
            </a:r>
          </a:p>
          <a:p>
            <a:pPr marL="685800" lvl="1" indent="-228600">
              <a:buFontTx/>
              <a:buAutoNum type="arabicPeriod"/>
            </a:pPr>
            <a:r>
              <a:rPr lang="en-US" sz="500" dirty="0">
                <a:ea typeface="ＭＳ Ｐゴシック" pitchFamily="34" charset="-128"/>
              </a:rPr>
              <a:t>DV Procedures – These SQL Script Procedures are focused on performing configuration and provide an easy to use interface for a customer to execute logic within DV.   These procedure may invoke DV WS Repository API or they may invoke pre-existing Utility components which in turn invoke the repository API.</a:t>
            </a:r>
          </a:p>
          <a:p>
            <a:pPr marL="1143000" lvl="2" indent="-228600">
              <a:buFontTx/>
              <a:buChar char="•"/>
            </a:pPr>
            <a:r>
              <a:rPr lang="en-US" sz="500" dirty="0">
                <a:ea typeface="ＭＳ Ｐゴシック" pitchFamily="34" charset="-128"/>
              </a:rPr>
              <a:t>Built by Composite PS or the customer.</a:t>
            </a:r>
          </a:p>
          <a:p>
            <a:pPr marL="685800" lvl="1" indent="-228600">
              <a:buFontTx/>
              <a:buAutoNum type="arabicPeriod"/>
            </a:pPr>
            <a:r>
              <a:rPr lang="en-US" sz="500" dirty="0">
                <a:ea typeface="ＭＳ Ｐゴシック" pitchFamily="34" charset="-128"/>
              </a:rPr>
              <a:t>Utilities – Composite Professional Services Asset procedures used to invoke the repository API’s. </a:t>
            </a:r>
          </a:p>
          <a:p>
            <a:pPr marL="1143000" lvl="2" indent="-228600">
              <a:buFontTx/>
              <a:buChar char="•"/>
            </a:pPr>
            <a:r>
              <a:rPr lang="en-US" sz="500" dirty="0">
                <a:ea typeface="ＭＳ Ｐゴシック" pitchFamily="34" charset="-128"/>
              </a:rPr>
              <a:t>Built by Composite PS or the customer.</a:t>
            </a:r>
          </a:p>
        </p:txBody>
      </p:sp>
    </p:spTree>
    <p:extLst>
      <p:ext uri="{BB962C8B-B14F-4D97-AF65-F5344CB8AC3E}">
        <p14:creationId xmlns:p14="http://schemas.microsoft.com/office/powerpoint/2010/main" val="884605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34</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a:r>
              <a:rPr lang="en-US" sz="500" b="1" u="sng" dirty="0">
                <a:ea typeface="ＭＳ Ｐゴシック" pitchFamily="34" charset="-128"/>
              </a:rPr>
              <a:t>Deployment Framework Artifacts</a:t>
            </a:r>
          </a:p>
          <a:p>
            <a:pPr marL="228600" indent="-228600"/>
            <a:endParaRPr lang="en-US" sz="500" i="1" u="sng" dirty="0">
              <a:ea typeface="ＭＳ Ｐゴシック" pitchFamily="34" charset="-128"/>
            </a:endParaRPr>
          </a:p>
          <a:p>
            <a:pPr marL="228600" indent="-228600"/>
            <a:r>
              <a:rPr lang="en-US" sz="500" i="1" u="sng" dirty="0">
                <a:ea typeface="ＭＳ Ｐゴシック" pitchFamily="34" charset="-128"/>
              </a:rPr>
              <a:t>DV Interface Procedures</a:t>
            </a:r>
          </a:p>
          <a:p>
            <a:pPr marL="685800" lvl="1" indent="-228600">
              <a:buFontTx/>
              <a:buAutoNum type="arabicPeriod"/>
            </a:pPr>
            <a:r>
              <a:rPr lang="en-US" sz="500" dirty="0">
                <a:ea typeface="ＭＳ Ｐゴシック" pitchFamily="34" charset="-128"/>
              </a:rPr>
              <a:t>DV Interface Wrapper – contains a single point of interface for both ANT and Command line utilities.  It will provide logging, error handling, XML property file parsing.  It will provide a command line interface with the same parameters as ANT uses.  It will provide looping through the XML property file, making iterative calls to the DV WS API Interfaces which are largely based on single entry invocations and not lists.  It will handle errors in a common way and log them.</a:t>
            </a:r>
          </a:p>
          <a:p>
            <a:pPr marL="1143000" lvl="2" indent="-228600">
              <a:buFontTx/>
              <a:buChar char="•"/>
            </a:pPr>
            <a:r>
              <a:rPr lang="en-US" sz="500" dirty="0">
                <a:ea typeface="ＭＳ Ｐゴシック" pitchFamily="34" charset="-128"/>
              </a:rPr>
              <a:t>Built by Composite PS.  No need to extend.</a:t>
            </a:r>
          </a:p>
          <a:p>
            <a:pPr marL="685800" lvl="1" indent="-228600">
              <a:buFontTx/>
              <a:buAutoNum type="arabicPeriod"/>
            </a:pPr>
            <a:r>
              <a:rPr lang="en-US" sz="500" dirty="0">
                <a:ea typeface="ＭＳ Ｐゴシック" pitchFamily="34" charset="-128"/>
              </a:rPr>
              <a:t>DV WS API Interface Jar – contains individual interface functions for each DV WS Repository API</a:t>
            </a:r>
          </a:p>
          <a:p>
            <a:pPr marL="1143000" lvl="2" indent="-228600">
              <a:buFontTx/>
              <a:buChar char="•"/>
            </a:pPr>
            <a:r>
              <a:rPr lang="en-US" sz="500" dirty="0">
                <a:ea typeface="ＭＳ Ｐゴシック" pitchFamily="34" charset="-128"/>
              </a:rPr>
              <a:t>Built by Composite PS.  May be extended by a customer.</a:t>
            </a:r>
          </a:p>
          <a:p>
            <a:pPr marL="685800" lvl="1" indent="-228600">
              <a:buFontTx/>
              <a:buAutoNum type="arabicPeriod"/>
            </a:pPr>
            <a:r>
              <a:rPr lang="en-US" sz="500" dirty="0">
                <a:ea typeface="ＭＳ Ｐゴシック" pitchFamily="34" charset="-128"/>
              </a:rPr>
              <a:t>DV JDBC Interface Jar – contains a single generic JDBC interface that can invoke any published DV procedure</a:t>
            </a:r>
          </a:p>
          <a:p>
            <a:pPr marL="1143000" lvl="2" indent="-228600">
              <a:buFontTx/>
              <a:buChar char="•"/>
            </a:pPr>
            <a:r>
              <a:rPr lang="en-US" sz="500" dirty="0">
                <a:ea typeface="ＭＳ Ｐゴシック" pitchFamily="34" charset="-128"/>
              </a:rPr>
              <a:t>Built by Composite PS.  No need to extend.</a:t>
            </a:r>
          </a:p>
          <a:p>
            <a:pPr marL="1143000" lvl="2" indent="-228600">
              <a:buFontTx/>
              <a:buChar char="•"/>
            </a:pPr>
            <a:endParaRPr lang="en-US" sz="500" dirty="0">
              <a:ea typeface="ＭＳ Ｐゴシック" pitchFamily="34" charset="-128"/>
            </a:endParaRPr>
          </a:p>
          <a:p>
            <a:pPr marL="228600" indent="-228600"/>
            <a:r>
              <a:rPr lang="en-US" sz="500" i="1" u="sng" dirty="0">
                <a:ea typeface="ＭＳ Ｐゴシック" pitchFamily="34" charset="-128"/>
              </a:rPr>
              <a:t>Modular Wrapper Shell/Batch Scripts</a:t>
            </a:r>
          </a:p>
          <a:p>
            <a:pPr marL="685800" lvl="1" indent="-228600">
              <a:buFontTx/>
              <a:buAutoNum type="arabicPeriod"/>
            </a:pPr>
            <a:r>
              <a:rPr lang="en-US" sz="500" dirty="0">
                <a:ea typeface="ＭＳ Ｐゴシック" pitchFamily="34" charset="-128"/>
              </a:rPr>
              <a:t>Modularized wrapper shell/batch script to invoke a single function in the DV WS Jar file – no parsing of arguments – all command line driven (one script for each function).</a:t>
            </a:r>
          </a:p>
          <a:p>
            <a:pPr marL="1143000" lvl="2" indent="-228600">
              <a:buFontTx/>
              <a:buChar char="•"/>
            </a:pPr>
            <a:r>
              <a:rPr lang="en-US" sz="500" dirty="0">
                <a:ea typeface="ＭＳ Ｐゴシック" pitchFamily="34" charset="-128"/>
              </a:rPr>
              <a:t>Built by Composite PS.  May be extended by a customer.</a:t>
            </a:r>
          </a:p>
          <a:p>
            <a:pPr marL="685800" lvl="1" indent="-228600">
              <a:buFontTx/>
              <a:buAutoNum type="arabicPeriod"/>
            </a:pPr>
            <a:r>
              <a:rPr lang="en-US" sz="500" dirty="0">
                <a:ea typeface="ＭＳ Ｐゴシック" pitchFamily="34" charset="-128"/>
              </a:rPr>
              <a:t>Wrapper shell/batch script to interface with DV JDBC Jar file</a:t>
            </a:r>
          </a:p>
          <a:p>
            <a:pPr marL="1143000" lvl="2" indent="-228600">
              <a:buFontTx/>
              <a:buChar char="•"/>
            </a:pPr>
            <a:r>
              <a:rPr lang="en-US" sz="500" dirty="0">
                <a:ea typeface="ＭＳ Ｐゴシック" pitchFamily="34" charset="-128"/>
              </a:rPr>
              <a:t>Built by Composite PS.  No need to extend by a customer.  Pass in parameters to effect behavior.</a:t>
            </a:r>
          </a:p>
          <a:p>
            <a:pPr marL="685800" lvl="1" indent="-228600">
              <a:buFontTx/>
              <a:buAutoNum type="arabicPeriod"/>
            </a:pPr>
            <a:r>
              <a:rPr lang="en-US" sz="500" dirty="0">
                <a:ea typeface="ＭＳ Ｐゴシック" pitchFamily="34" charset="-128"/>
              </a:rPr>
              <a:t>Wrapper shell/batch script to interface with DV VCS scripts</a:t>
            </a:r>
          </a:p>
          <a:p>
            <a:pPr marL="1143000" lvl="2" indent="-228600">
              <a:buFontTx/>
              <a:buChar char="•"/>
            </a:pPr>
            <a:r>
              <a:rPr lang="en-US" sz="500" dirty="0">
                <a:ea typeface="ＭＳ Ｐゴシック" pitchFamily="34" charset="-128"/>
              </a:rPr>
              <a:t>Built by Composite PS.  May need to extend to different VCS systems.</a:t>
            </a:r>
          </a:p>
          <a:p>
            <a:pPr marL="685800" lvl="1" indent="-228600">
              <a:buFontTx/>
              <a:buAutoNum type="arabicPeriod"/>
            </a:pPr>
            <a:r>
              <a:rPr lang="en-US" sz="500" dirty="0">
                <a:ea typeface="ＭＳ Ｐゴシック" pitchFamily="34" charset="-128"/>
              </a:rPr>
              <a:t>Wrapper shell/batch script (if needed) to interface with DV shell/batch scripts.</a:t>
            </a:r>
          </a:p>
          <a:p>
            <a:pPr marL="1143000" lvl="2" indent="-228600">
              <a:buFontTx/>
              <a:buChar char="•"/>
            </a:pPr>
            <a:r>
              <a:rPr lang="en-US" sz="500" dirty="0">
                <a:ea typeface="ＭＳ Ｐゴシック" pitchFamily="34" charset="-128"/>
              </a:rPr>
              <a:t>Built by Composite PS.  No need to extend.</a:t>
            </a:r>
          </a:p>
          <a:p>
            <a:pPr marL="228600" indent="-228600"/>
            <a:r>
              <a:rPr lang="en-US" sz="500" i="1" u="sng" dirty="0">
                <a:ea typeface="ＭＳ Ｐゴシック" pitchFamily="34" charset="-128"/>
              </a:rPr>
              <a:t>Common Framework</a:t>
            </a:r>
          </a:p>
          <a:p>
            <a:pPr marL="685800" lvl="1" indent="-228600">
              <a:buFontTx/>
              <a:buAutoNum type="arabicPeriod"/>
            </a:pPr>
            <a:r>
              <a:rPr lang="en-US" sz="500" dirty="0">
                <a:ea typeface="ＭＳ Ｐゴシック" pitchFamily="34" charset="-128"/>
              </a:rPr>
              <a:t>Common Jar – contains common framework functions that are required by the Interface jars and ant jars.  </a:t>
            </a:r>
            <a:r>
              <a:rPr lang="en-US" sz="500" dirty="0" err="1">
                <a:ea typeface="ＭＳ Ｐゴシック" pitchFamily="34" charset="-128"/>
              </a:rPr>
              <a:t>Classpaths</a:t>
            </a:r>
            <a:r>
              <a:rPr lang="en-US" sz="500" dirty="0">
                <a:ea typeface="ＭＳ Ｐゴシック" pitchFamily="34" charset="-128"/>
              </a:rPr>
              <a:t> and packaging is separate from ANT so that an ant-less deploy can be realized.  Contains common code for parsing XML and logging.</a:t>
            </a:r>
          </a:p>
          <a:p>
            <a:pPr marL="1143000" lvl="2" indent="-228600">
              <a:buFontTx/>
              <a:buChar char="•"/>
            </a:pPr>
            <a:r>
              <a:rPr lang="en-US" sz="500" dirty="0">
                <a:ea typeface="ＭＳ Ｐゴシック" pitchFamily="34" charset="-128"/>
              </a:rPr>
              <a:t>Built by Composite PS.  No need to extend.</a:t>
            </a:r>
          </a:p>
          <a:p>
            <a:pPr marL="228600" indent="-228600"/>
            <a:r>
              <a:rPr lang="en-US" sz="500" i="1" u="sng" dirty="0">
                <a:ea typeface="ＭＳ Ｐゴシック" pitchFamily="34" charset="-128"/>
              </a:rPr>
              <a:t>Ant</a:t>
            </a:r>
          </a:p>
          <a:p>
            <a:pPr marL="685800" lvl="1" indent="-228600">
              <a:buFontTx/>
              <a:buAutoNum type="arabicPeriod"/>
            </a:pPr>
            <a:r>
              <a:rPr lang="en-US" sz="500" dirty="0">
                <a:ea typeface="ＭＳ Ｐゴシック" pitchFamily="34" charset="-128"/>
              </a:rPr>
              <a:t>Ant Jar – contains the necessary modules to execute ANT.   Will be able to invoke Java-based interface wrapper modules as well as shell scripts.  Depending on the implementation, ant may invoke a PS provided wrapper script or it may invoke the DV-product provided scripts.  Either way, access to a Composite Installation home directory will be required on the server where the scripts are being executed.   Very important --- It’s main job is for orchestrating task execution.</a:t>
            </a:r>
          </a:p>
          <a:p>
            <a:pPr marL="1143000" lvl="2" indent="-228600">
              <a:buFontTx/>
              <a:buChar char="•"/>
            </a:pPr>
            <a:r>
              <a:rPr lang="en-US" sz="500" dirty="0">
                <a:ea typeface="ＭＳ Ｐゴシック" pitchFamily="34" charset="-128"/>
              </a:rPr>
              <a:t>Built by Composite PS.  No need to extend.</a:t>
            </a:r>
          </a:p>
          <a:p>
            <a:pPr marL="228600" indent="-228600"/>
            <a:r>
              <a:rPr lang="en-US" sz="500" i="1" u="sng" dirty="0">
                <a:ea typeface="ＭＳ Ｐゴシック" pitchFamily="34" charset="-128"/>
              </a:rPr>
              <a:t>Configuration XML Files</a:t>
            </a:r>
            <a:endParaRPr lang="en-US" sz="500" dirty="0">
              <a:ea typeface="ＭＳ Ｐゴシック" pitchFamily="34" charset="-128"/>
            </a:endParaRPr>
          </a:p>
          <a:p>
            <a:pPr marL="685800" lvl="1" indent="-228600">
              <a:buFontTx/>
              <a:buAutoNum type="arabicPeriod"/>
            </a:pPr>
            <a:r>
              <a:rPr lang="en-US" sz="500" dirty="0" err="1">
                <a:ea typeface="ＭＳ Ｐゴシック" pitchFamily="34" charset="-128"/>
              </a:rPr>
              <a:t>build.xml</a:t>
            </a:r>
            <a:r>
              <a:rPr lang="en-US" sz="500" dirty="0">
                <a:ea typeface="ＭＳ Ｐゴシック" pitchFamily="34" charset="-128"/>
              </a:rPr>
              <a:t> – provides build environment information</a:t>
            </a:r>
          </a:p>
          <a:p>
            <a:pPr marL="1143000" lvl="2" indent="-228600">
              <a:buFontTx/>
              <a:buChar char="•"/>
            </a:pPr>
            <a:r>
              <a:rPr lang="en-US" sz="500" dirty="0">
                <a:ea typeface="ＭＳ Ｐゴシック" pitchFamily="34" charset="-128"/>
              </a:rPr>
              <a:t>Configured by customer.</a:t>
            </a:r>
          </a:p>
          <a:p>
            <a:pPr marL="685800" lvl="1" indent="-228600">
              <a:buFontTx/>
              <a:buAutoNum type="arabicPeriod"/>
            </a:pPr>
            <a:r>
              <a:rPr lang="en-US" sz="500" dirty="0" err="1">
                <a:ea typeface="ＭＳ Ｐゴシック" pitchFamily="34" charset="-128"/>
              </a:rPr>
              <a:t>servers.xml</a:t>
            </a:r>
            <a:r>
              <a:rPr lang="en-US" sz="500" dirty="0">
                <a:ea typeface="ＭＳ Ｐゴシック" pitchFamily="34" charset="-128"/>
              </a:rPr>
              <a:t> – provides server DV specific information</a:t>
            </a:r>
          </a:p>
          <a:p>
            <a:pPr marL="1143000" lvl="2" indent="-228600">
              <a:buFontTx/>
              <a:buChar char="•"/>
            </a:pPr>
            <a:r>
              <a:rPr lang="en-US" sz="500" dirty="0">
                <a:ea typeface="ＭＳ Ｐゴシック" pitchFamily="34" charset="-128"/>
              </a:rPr>
              <a:t>Configured by customer.</a:t>
            </a:r>
          </a:p>
          <a:p>
            <a:pPr marL="685800" lvl="1" indent="-228600">
              <a:buFontTx/>
              <a:buAutoNum type="arabicPeriod"/>
            </a:pPr>
            <a:r>
              <a:rPr lang="en-US" sz="500" dirty="0" err="1">
                <a:ea typeface="ＭＳ Ｐゴシック" pitchFamily="34" charset="-128"/>
              </a:rPr>
              <a:t>modules.xml</a:t>
            </a:r>
            <a:r>
              <a:rPr lang="en-US" sz="500" dirty="0">
                <a:ea typeface="ＭＳ Ｐゴシック" pitchFamily="34" charset="-128"/>
              </a:rPr>
              <a:t> – task module specific information.  </a:t>
            </a:r>
          </a:p>
          <a:p>
            <a:pPr marL="1143000" lvl="2" indent="-228600">
              <a:buFontTx/>
              <a:buChar char="•"/>
            </a:pPr>
            <a:r>
              <a:rPr lang="en-US" sz="500" dirty="0">
                <a:ea typeface="ＭＳ Ｐゴシック" pitchFamily="34" charset="-128"/>
              </a:rPr>
              <a:t>Configured by customer.</a:t>
            </a:r>
          </a:p>
          <a:p>
            <a:pPr marL="228600" indent="-228600"/>
            <a:r>
              <a:rPr lang="en-US" sz="500" i="1" u="sng" dirty="0">
                <a:ea typeface="ＭＳ Ｐゴシック" pitchFamily="34" charset="-128"/>
              </a:rPr>
              <a:t>Driver Shell/Batch Scripts</a:t>
            </a:r>
            <a:endParaRPr lang="en-US" sz="500" dirty="0">
              <a:ea typeface="ＭＳ Ｐゴシック" pitchFamily="34" charset="-128"/>
            </a:endParaRPr>
          </a:p>
          <a:p>
            <a:pPr marL="685800" lvl="1" indent="-228600">
              <a:buFontTx/>
              <a:buAutoNum type="arabicPeriod"/>
            </a:pPr>
            <a:r>
              <a:rPr lang="en-US" sz="500" dirty="0">
                <a:ea typeface="ＭＳ Ｐゴシック" pitchFamily="34" charset="-128"/>
              </a:rPr>
              <a:t>Driver shell/batch script to execute a deployment</a:t>
            </a:r>
          </a:p>
          <a:p>
            <a:pPr marL="1143000" lvl="2" indent="-228600">
              <a:buFontTx/>
              <a:buChar char="•"/>
            </a:pPr>
            <a:r>
              <a:rPr lang="en-US" sz="500" dirty="0">
                <a:ea typeface="ＭＳ Ｐゴシック" pitchFamily="34" charset="-128"/>
              </a:rPr>
              <a:t>Built by Composite PS.  No need to extend.</a:t>
            </a:r>
          </a:p>
          <a:p>
            <a:pPr marL="685800" lvl="1" indent="-228600">
              <a:buFontTx/>
              <a:buAutoNum type="arabicPeriod"/>
            </a:pPr>
            <a:r>
              <a:rPr lang="en-US" sz="500" dirty="0">
                <a:ea typeface="ＭＳ Ｐゴシック" pitchFamily="34" charset="-128"/>
              </a:rPr>
              <a:t>XML parser Jar – parse out the xml configuration files into properties for driver shell script to use</a:t>
            </a:r>
          </a:p>
          <a:p>
            <a:pPr marL="1143000" lvl="2" indent="-228600">
              <a:buFontTx/>
              <a:buChar char="•"/>
            </a:pPr>
            <a:r>
              <a:rPr lang="en-US" sz="500" dirty="0">
                <a:ea typeface="ＭＳ Ｐゴシック" pitchFamily="34" charset="-128"/>
              </a:rPr>
              <a:t>Built by Composite PS.  No need to extend.</a:t>
            </a:r>
          </a:p>
          <a:p>
            <a:pPr marL="228600" indent="-228600"/>
            <a:r>
              <a:rPr lang="en-US" sz="500" i="1" u="sng" dirty="0">
                <a:ea typeface="ＭＳ Ｐゴシック" pitchFamily="34" charset="-128"/>
              </a:rPr>
              <a:t>DV Published Procedures</a:t>
            </a:r>
            <a:endParaRPr lang="en-US" sz="500" dirty="0">
              <a:ea typeface="ＭＳ Ｐゴシック" pitchFamily="34" charset="-128"/>
            </a:endParaRPr>
          </a:p>
          <a:p>
            <a:pPr marL="685800" lvl="1" indent="-228600">
              <a:buFontTx/>
              <a:buAutoNum type="arabicPeriod"/>
            </a:pPr>
            <a:r>
              <a:rPr lang="en-US" sz="500" dirty="0">
                <a:ea typeface="ＭＳ Ｐゴシック" pitchFamily="34" charset="-128"/>
              </a:rPr>
              <a:t>DV Published Procedures – published to the _admin_ virtual database for access via the JDBC interface.  Focused on doing configuration.</a:t>
            </a:r>
          </a:p>
          <a:p>
            <a:pPr marL="1143000" lvl="2" indent="-228600">
              <a:buFontTx/>
              <a:buChar char="•"/>
            </a:pPr>
            <a:r>
              <a:rPr lang="en-US" sz="500" dirty="0">
                <a:ea typeface="ＭＳ Ｐゴシック" pitchFamily="34" charset="-128"/>
              </a:rPr>
              <a:t>Built by Composite PS or the customer.</a:t>
            </a:r>
          </a:p>
          <a:p>
            <a:pPr marL="685800" lvl="1" indent="-228600">
              <a:buFontTx/>
              <a:buAutoNum type="arabicPeriod"/>
            </a:pPr>
            <a:r>
              <a:rPr lang="en-US" sz="500" dirty="0">
                <a:ea typeface="ＭＳ Ｐゴシック" pitchFamily="34" charset="-128"/>
              </a:rPr>
              <a:t>DV Procedures – These SQL Script Procedures are focused on performing configuration and provide an easy to use interface for a customer to execute logic within DV.   These procedure may invoke DV WS Repository API or they may invoke pre-existing Utility components which in turn invoke the repository API.</a:t>
            </a:r>
          </a:p>
          <a:p>
            <a:pPr marL="1143000" lvl="2" indent="-228600">
              <a:buFontTx/>
              <a:buChar char="•"/>
            </a:pPr>
            <a:r>
              <a:rPr lang="en-US" sz="500" dirty="0">
                <a:ea typeface="ＭＳ Ｐゴシック" pitchFamily="34" charset="-128"/>
              </a:rPr>
              <a:t>Built by Composite PS or the customer.</a:t>
            </a:r>
          </a:p>
          <a:p>
            <a:pPr marL="685800" lvl="1" indent="-228600">
              <a:buFontTx/>
              <a:buAutoNum type="arabicPeriod"/>
            </a:pPr>
            <a:r>
              <a:rPr lang="en-US" sz="500" dirty="0">
                <a:ea typeface="ＭＳ Ｐゴシック" pitchFamily="34" charset="-128"/>
              </a:rPr>
              <a:t>Utilities – Composite Professional Services Asset procedures used to invoke the repository API’s. </a:t>
            </a:r>
          </a:p>
          <a:p>
            <a:pPr marL="1143000" lvl="2" indent="-228600">
              <a:buFontTx/>
              <a:buChar char="•"/>
            </a:pPr>
            <a:r>
              <a:rPr lang="en-US" sz="500" dirty="0">
                <a:ea typeface="ＭＳ Ｐゴシック" pitchFamily="34" charset="-128"/>
              </a:rPr>
              <a:t>Built by Composite PS or the customer.</a:t>
            </a:r>
          </a:p>
          <a:p>
            <a:pPr marL="228600" indent="-228600" eaLnBrk="1" hangingPunct="1"/>
            <a:endParaRPr lang="en-US" dirty="0">
              <a:latin typeface="Arial" charset="0"/>
            </a:endParaRPr>
          </a:p>
        </p:txBody>
      </p:sp>
    </p:spTree>
    <p:extLst>
      <p:ext uri="{BB962C8B-B14F-4D97-AF65-F5344CB8AC3E}">
        <p14:creationId xmlns:p14="http://schemas.microsoft.com/office/powerpoint/2010/main" val="2119724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40885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36</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9417067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37</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6945481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38</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9052856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39</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dirty="0">
                <a:ea typeface="ＭＳ Ｐゴシック" pitchFamily="34" charset="-128"/>
              </a:rPr>
              <a:t>The main program calls various modules. Most of the modules should be out of box as provided by this solution. A few will be modified or swapped.</a:t>
            </a:r>
          </a:p>
          <a:p>
            <a:r>
              <a:rPr lang="en-US" sz="1200" dirty="0">
                <a:ea typeface="ＭＳ Ｐゴシック" pitchFamily="34" charset="-128"/>
              </a:rPr>
              <a:t>The </a:t>
            </a:r>
            <a:r>
              <a:rPr lang="en-US" sz="1200" dirty="0" err="1">
                <a:ea typeface="ＭＳ Ｐゴシック" pitchFamily="34" charset="-128"/>
              </a:rPr>
              <a:t>pesudo</a:t>
            </a:r>
            <a:r>
              <a:rPr lang="en-US" sz="1200" dirty="0">
                <a:ea typeface="ＭＳ Ｐゴシック" pitchFamily="34" charset="-128"/>
              </a:rPr>
              <a:t> code is simplified. In practice, it will contain some input parameters.</a:t>
            </a:r>
          </a:p>
          <a:p>
            <a:r>
              <a:rPr lang="en-US" sz="1200" dirty="0">
                <a:ea typeface="ＭＳ Ｐゴシック" pitchFamily="34" charset="-128"/>
              </a:rPr>
              <a:t>Each module can receive input parameters if there are only a few of them. If there are a lot, it will read from the </a:t>
            </a:r>
            <a:r>
              <a:rPr lang="en-US" sz="1200" dirty="0" err="1">
                <a:ea typeface="ＭＳ Ｐゴシック" pitchFamily="34" charset="-128"/>
              </a:rPr>
              <a:t>config</a:t>
            </a:r>
            <a:r>
              <a:rPr lang="en-US" sz="1200" dirty="0">
                <a:ea typeface="ＭＳ Ｐゴシック" pitchFamily="34" charset="-128"/>
              </a:rPr>
              <a:t> files itself.</a:t>
            </a:r>
          </a:p>
          <a:p>
            <a:pPr>
              <a:buFontTx/>
              <a:buChar char="-"/>
            </a:pPr>
            <a:r>
              <a:rPr lang="en-US" sz="1200" dirty="0" err="1">
                <a:ea typeface="ＭＳ Ｐゴシック" pitchFamily="34" charset="-128"/>
              </a:rPr>
              <a:t>Deploy_workspace</a:t>
            </a:r>
            <a:r>
              <a:rPr lang="en-US" sz="1200" dirty="0">
                <a:ea typeface="ＭＳ Ｐゴシック" pitchFamily="34" charset="-128"/>
              </a:rPr>
              <a:t> deploys the necessary files to the target server. It can be file copy, FTP, “</a:t>
            </a:r>
            <a:r>
              <a:rPr lang="en-US" sz="1200" dirty="0" err="1">
                <a:ea typeface="ＭＳ Ｐゴシック" pitchFamily="34" charset="-128"/>
              </a:rPr>
              <a:t>svn</a:t>
            </a:r>
            <a:r>
              <a:rPr lang="en-US" sz="1200" dirty="0">
                <a:ea typeface="ＭＳ Ｐゴシック" pitchFamily="34" charset="-128"/>
              </a:rPr>
              <a:t> update” or even via a CD/DVD (classified networks).</a:t>
            </a:r>
          </a:p>
          <a:p>
            <a:pPr>
              <a:buFontTx/>
              <a:buChar char="-"/>
            </a:pPr>
            <a:r>
              <a:rPr lang="en-US" sz="1200" dirty="0" err="1">
                <a:ea typeface="ＭＳ Ｐゴシック" pitchFamily="34" charset="-128"/>
              </a:rPr>
              <a:t>Deploy_base_code_via_svn</a:t>
            </a:r>
            <a:r>
              <a:rPr lang="en-US" sz="1200" dirty="0">
                <a:ea typeface="ＭＳ Ｐゴシック" pitchFamily="34" charset="-128"/>
              </a:rPr>
              <a:t> will take what is stored in Subversion, package them up into a </a:t>
            </a:r>
            <a:r>
              <a:rPr lang="en-US" sz="1200" dirty="0" err="1">
                <a:ea typeface="ＭＳ Ｐゴシック" pitchFamily="34" charset="-128"/>
              </a:rPr>
              <a:t>checkout.car</a:t>
            </a:r>
            <a:r>
              <a:rPr lang="en-US" sz="1200" dirty="0">
                <a:ea typeface="ＭＳ Ｐゴシック" pitchFamily="34" charset="-128"/>
              </a:rPr>
              <a:t> file, and import it. It is comparable to </a:t>
            </a:r>
            <a:r>
              <a:rPr lang="en-US" sz="1200" dirty="0" err="1">
                <a:ea typeface="ＭＳ Ｐゴシック" pitchFamily="34" charset="-128"/>
              </a:rPr>
              <a:t>deploy_base_code_via_car</a:t>
            </a:r>
            <a:r>
              <a:rPr lang="en-US" sz="1200" dirty="0">
                <a:ea typeface="ＭＳ Ｐゴシック" pitchFamily="34" charset="-128"/>
              </a:rPr>
              <a:t>.</a:t>
            </a:r>
          </a:p>
          <a:p>
            <a:r>
              <a:rPr lang="en-US" sz="1200" dirty="0">
                <a:ea typeface="ＭＳ Ｐゴシック" pitchFamily="34" charset="-128"/>
              </a:rPr>
              <a:t>The ‘base code’ part means it just contains what came from DEV, so it does not have the environment-specific variations.</a:t>
            </a:r>
          </a:p>
          <a:p>
            <a:pPr>
              <a:buFontTx/>
              <a:buChar char="-"/>
            </a:pPr>
            <a:r>
              <a:rPr lang="en-US" sz="1200" dirty="0" err="1">
                <a:ea typeface="ＭＳ Ｐゴシック" pitchFamily="34" charset="-128"/>
              </a:rPr>
              <a:t>Configure_env_specific_settings</a:t>
            </a:r>
            <a:r>
              <a:rPr lang="en-US" sz="1200" dirty="0">
                <a:ea typeface="ＭＳ Ｐゴシック" pitchFamily="34" charset="-128"/>
              </a:rPr>
              <a:t> will overwrite the imported DV objects and replace them with environment-specific settings, such as data source URLs, data source passwords, permissions, etc.</a:t>
            </a:r>
          </a:p>
          <a:p>
            <a:pPr>
              <a:buFontTx/>
              <a:buChar char="-"/>
            </a:pPr>
            <a:r>
              <a:rPr lang="en-US" sz="1200" dirty="0" err="1">
                <a:ea typeface="ＭＳ Ｐゴシック" pitchFamily="34" charset="-128"/>
              </a:rPr>
              <a:t>Configure_server_settings</a:t>
            </a:r>
            <a:r>
              <a:rPr lang="en-US" sz="1200" dirty="0">
                <a:ea typeface="ＭＳ Ｐゴシック" pitchFamily="34" charset="-128"/>
              </a:rPr>
              <a:t> will update the DV server settings such as Java heap size, SQL case sensitivity, etc.</a:t>
            </a:r>
          </a:p>
          <a:p>
            <a:pPr>
              <a:buFontTx/>
              <a:buChar char="-"/>
            </a:pPr>
            <a:r>
              <a:rPr lang="en-US" sz="1200" dirty="0">
                <a:ea typeface="ＭＳ Ｐゴシック" pitchFamily="34" charset="-128"/>
              </a:rPr>
              <a:t>We recommend restarting DV after each deployment because something might break and it may not surface until after a restart.</a:t>
            </a:r>
          </a:p>
          <a:p>
            <a:pPr>
              <a:buFontTx/>
              <a:buChar char="-"/>
            </a:pPr>
            <a:r>
              <a:rPr lang="en-US" sz="1200" dirty="0" err="1">
                <a:ea typeface="ＭＳ Ｐゴシック" pitchFamily="34" charset="-128"/>
              </a:rPr>
              <a:t>Verification_test</a:t>
            </a:r>
            <a:r>
              <a:rPr lang="en-US" sz="1200" dirty="0">
                <a:ea typeface="ＭＳ Ｐゴシック" pitchFamily="34" charset="-128"/>
              </a:rPr>
              <a:t> will look for changes associated with this round of deployment. For example, if a new data source was added, it should check that it was properly created.</a:t>
            </a:r>
          </a:p>
          <a:p>
            <a:pPr>
              <a:buFontTx/>
              <a:buChar char="-"/>
            </a:pPr>
            <a:r>
              <a:rPr lang="en-US" sz="1200" dirty="0" err="1">
                <a:ea typeface="ＭＳ Ｐゴシック" pitchFamily="34" charset="-128"/>
              </a:rPr>
              <a:t>Regression_test</a:t>
            </a:r>
            <a:r>
              <a:rPr lang="en-US" sz="1200" dirty="0">
                <a:ea typeface="ＭＳ Ｐゴシック" pitchFamily="34" charset="-128"/>
              </a:rPr>
              <a:t> will exercise a suite of existing views and procedures whether they have been modified in this round of deployment or not.</a:t>
            </a:r>
          </a:p>
          <a:p>
            <a:pPr>
              <a:buFontTx/>
              <a:buChar char="-"/>
            </a:pPr>
            <a:r>
              <a:rPr lang="en-US" sz="1200" dirty="0" err="1">
                <a:ea typeface="ＭＳ Ｐゴシック" pitchFamily="34" charset="-128"/>
              </a:rPr>
              <a:t>Notify_deployment_status</a:t>
            </a:r>
            <a:r>
              <a:rPr lang="en-US" sz="1200" dirty="0">
                <a:ea typeface="ＭＳ Ｐゴシック" pitchFamily="34" charset="-128"/>
              </a:rPr>
              <a:t> can send an email about the result of the deployment.</a:t>
            </a:r>
          </a:p>
          <a:p>
            <a:endParaRPr lang="en-US" sz="1200" dirty="0">
              <a:ea typeface="ＭＳ Ｐゴシック" pitchFamily="34" charset="-128"/>
            </a:endParaRPr>
          </a:p>
          <a:p>
            <a:pPr marL="228600" indent="-228600" eaLnBrk="1" hangingPunct="1"/>
            <a:endParaRPr lang="en-US" dirty="0">
              <a:latin typeface="Arial" charset="0"/>
            </a:endParaRPr>
          </a:p>
        </p:txBody>
      </p:sp>
    </p:spTree>
    <p:extLst>
      <p:ext uri="{BB962C8B-B14F-4D97-AF65-F5344CB8AC3E}">
        <p14:creationId xmlns:p14="http://schemas.microsoft.com/office/powerpoint/2010/main" val="192171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40</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9301832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41</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dirty="0">
                <a:ea typeface="ＭＳ Ｐゴシック" pitchFamily="34" charset="-128"/>
              </a:rPr>
              <a:t>The main program calls various modules. Most of the modules should be out of box as provided by this solution. A few will be modified or swapped.</a:t>
            </a:r>
          </a:p>
          <a:p>
            <a:r>
              <a:rPr lang="en-US" sz="1200" dirty="0">
                <a:ea typeface="ＭＳ Ｐゴシック" pitchFamily="34" charset="-128"/>
              </a:rPr>
              <a:t>The </a:t>
            </a:r>
            <a:r>
              <a:rPr lang="en-US" sz="1200" dirty="0" err="1">
                <a:ea typeface="ＭＳ Ｐゴシック" pitchFamily="34" charset="-128"/>
              </a:rPr>
              <a:t>pesudo</a:t>
            </a:r>
            <a:r>
              <a:rPr lang="en-US" sz="1200" dirty="0">
                <a:ea typeface="ＭＳ Ｐゴシック" pitchFamily="34" charset="-128"/>
              </a:rPr>
              <a:t> code is simplified. In practice, it will contain some input parameters.</a:t>
            </a:r>
          </a:p>
          <a:p>
            <a:r>
              <a:rPr lang="en-US" sz="1200" dirty="0">
                <a:ea typeface="ＭＳ Ｐゴシック" pitchFamily="34" charset="-128"/>
              </a:rPr>
              <a:t>Each module can receive input parameters if there are only a few of them. If there are a lot, it will read from the </a:t>
            </a:r>
            <a:r>
              <a:rPr lang="en-US" sz="1200" dirty="0" err="1">
                <a:ea typeface="ＭＳ Ｐゴシック" pitchFamily="34" charset="-128"/>
              </a:rPr>
              <a:t>config</a:t>
            </a:r>
            <a:r>
              <a:rPr lang="en-US" sz="1200" dirty="0">
                <a:ea typeface="ＭＳ Ｐゴシック" pitchFamily="34" charset="-128"/>
              </a:rPr>
              <a:t> files itself.</a:t>
            </a:r>
          </a:p>
          <a:p>
            <a:pPr>
              <a:buFontTx/>
              <a:buChar char="-"/>
            </a:pPr>
            <a:r>
              <a:rPr lang="en-US" sz="1200" dirty="0" err="1">
                <a:ea typeface="ＭＳ Ｐゴシック" pitchFamily="34" charset="-128"/>
              </a:rPr>
              <a:t>Deploy_workspace</a:t>
            </a:r>
            <a:r>
              <a:rPr lang="en-US" sz="1200" dirty="0">
                <a:ea typeface="ＭＳ Ｐゴシック" pitchFamily="34" charset="-128"/>
              </a:rPr>
              <a:t> deploys the necessary files to the target server. It can be file copy, FTP, “</a:t>
            </a:r>
            <a:r>
              <a:rPr lang="en-US" sz="1200" dirty="0" err="1">
                <a:ea typeface="ＭＳ Ｐゴシック" pitchFamily="34" charset="-128"/>
              </a:rPr>
              <a:t>svn</a:t>
            </a:r>
            <a:r>
              <a:rPr lang="en-US" sz="1200" dirty="0">
                <a:ea typeface="ＭＳ Ｐゴシック" pitchFamily="34" charset="-128"/>
              </a:rPr>
              <a:t> update” or even via a CD/DVD (classified networks).</a:t>
            </a:r>
          </a:p>
          <a:p>
            <a:pPr>
              <a:buFontTx/>
              <a:buChar char="-"/>
            </a:pPr>
            <a:r>
              <a:rPr lang="en-US" sz="1200" dirty="0" err="1">
                <a:ea typeface="ＭＳ Ｐゴシック" pitchFamily="34" charset="-128"/>
              </a:rPr>
              <a:t>Deploy_base_code_via_svn</a:t>
            </a:r>
            <a:r>
              <a:rPr lang="en-US" sz="1200" dirty="0">
                <a:ea typeface="ＭＳ Ｐゴシック" pitchFamily="34" charset="-128"/>
              </a:rPr>
              <a:t> will take what is stored in Subversion, package them up into a </a:t>
            </a:r>
            <a:r>
              <a:rPr lang="en-US" sz="1200" dirty="0" err="1">
                <a:ea typeface="ＭＳ Ｐゴシック" pitchFamily="34" charset="-128"/>
              </a:rPr>
              <a:t>checkout.car</a:t>
            </a:r>
            <a:r>
              <a:rPr lang="en-US" sz="1200" dirty="0">
                <a:ea typeface="ＭＳ Ｐゴシック" pitchFamily="34" charset="-128"/>
              </a:rPr>
              <a:t> file, and import it. It is comparable to </a:t>
            </a:r>
            <a:r>
              <a:rPr lang="en-US" sz="1200" dirty="0" err="1">
                <a:ea typeface="ＭＳ Ｐゴシック" pitchFamily="34" charset="-128"/>
              </a:rPr>
              <a:t>deploy_base_code_via_car</a:t>
            </a:r>
            <a:r>
              <a:rPr lang="en-US" sz="1200" dirty="0">
                <a:ea typeface="ＭＳ Ｐゴシック" pitchFamily="34" charset="-128"/>
              </a:rPr>
              <a:t>.</a:t>
            </a:r>
          </a:p>
          <a:p>
            <a:r>
              <a:rPr lang="en-US" sz="1200" dirty="0">
                <a:ea typeface="ＭＳ Ｐゴシック" pitchFamily="34" charset="-128"/>
              </a:rPr>
              <a:t>The ‘base code’ part means it just contains what came from DEV, so it does not have the environment-specific variations.</a:t>
            </a:r>
          </a:p>
          <a:p>
            <a:pPr>
              <a:buFontTx/>
              <a:buChar char="-"/>
            </a:pPr>
            <a:r>
              <a:rPr lang="en-US" sz="1200" dirty="0" err="1">
                <a:ea typeface="ＭＳ Ｐゴシック" pitchFamily="34" charset="-128"/>
              </a:rPr>
              <a:t>Configure_env_specific_settings</a:t>
            </a:r>
            <a:r>
              <a:rPr lang="en-US" sz="1200" dirty="0">
                <a:ea typeface="ＭＳ Ｐゴシック" pitchFamily="34" charset="-128"/>
              </a:rPr>
              <a:t> will overwrite the imported DV objects and replace them with environment-specific settings, such as data source URLs, data source passwords, permissions, etc.</a:t>
            </a:r>
          </a:p>
          <a:p>
            <a:pPr>
              <a:buFontTx/>
              <a:buChar char="-"/>
            </a:pPr>
            <a:r>
              <a:rPr lang="en-US" sz="1200" dirty="0" err="1">
                <a:ea typeface="ＭＳ Ｐゴシック" pitchFamily="34" charset="-128"/>
              </a:rPr>
              <a:t>Configure_server_settings</a:t>
            </a:r>
            <a:r>
              <a:rPr lang="en-US" sz="1200" dirty="0">
                <a:ea typeface="ＭＳ Ｐゴシック" pitchFamily="34" charset="-128"/>
              </a:rPr>
              <a:t> will update the DV server settings such as Java heap size, SQL case sensitivity, etc.</a:t>
            </a:r>
          </a:p>
          <a:p>
            <a:pPr>
              <a:buFontTx/>
              <a:buChar char="-"/>
            </a:pPr>
            <a:r>
              <a:rPr lang="en-US" sz="1200" dirty="0">
                <a:ea typeface="ＭＳ Ｐゴシック" pitchFamily="34" charset="-128"/>
              </a:rPr>
              <a:t>We recommend restarting DV after each deployment because something might break and it may not surface until after a restart.</a:t>
            </a:r>
          </a:p>
          <a:p>
            <a:pPr>
              <a:buFontTx/>
              <a:buChar char="-"/>
            </a:pPr>
            <a:r>
              <a:rPr lang="en-US" sz="1200" dirty="0" err="1">
                <a:ea typeface="ＭＳ Ｐゴシック" pitchFamily="34" charset="-128"/>
              </a:rPr>
              <a:t>Verification_test</a:t>
            </a:r>
            <a:r>
              <a:rPr lang="en-US" sz="1200" dirty="0">
                <a:ea typeface="ＭＳ Ｐゴシック" pitchFamily="34" charset="-128"/>
              </a:rPr>
              <a:t> will look for changes associated with this round of deployment. For example, if a new data source was added, it should check that it was properly created.</a:t>
            </a:r>
          </a:p>
          <a:p>
            <a:pPr>
              <a:buFontTx/>
              <a:buChar char="-"/>
            </a:pPr>
            <a:r>
              <a:rPr lang="en-US" sz="1200" dirty="0" err="1">
                <a:ea typeface="ＭＳ Ｐゴシック" pitchFamily="34" charset="-128"/>
              </a:rPr>
              <a:t>Regression_test</a:t>
            </a:r>
            <a:r>
              <a:rPr lang="en-US" sz="1200" dirty="0">
                <a:ea typeface="ＭＳ Ｐゴシック" pitchFamily="34" charset="-128"/>
              </a:rPr>
              <a:t> will exercise a suite of existing views and procedures whether they have been modified in this round of deployment or not.</a:t>
            </a:r>
          </a:p>
          <a:p>
            <a:pPr>
              <a:buFontTx/>
              <a:buChar char="-"/>
            </a:pPr>
            <a:r>
              <a:rPr lang="en-US" sz="1200" dirty="0" err="1">
                <a:ea typeface="ＭＳ Ｐゴシック" pitchFamily="34" charset="-128"/>
              </a:rPr>
              <a:t>Notify_deployment_status</a:t>
            </a:r>
            <a:r>
              <a:rPr lang="en-US" sz="1200" dirty="0">
                <a:ea typeface="ＭＳ Ｐゴシック" pitchFamily="34" charset="-128"/>
              </a:rPr>
              <a:t> can send an email about the result of the deployment.</a:t>
            </a:r>
          </a:p>
          <a:p>
            <a:endParaRPr lang="en-US" sz="1200" dirty="0">
              <a:ea typeface="ＭＳ Ｐゴシック" pitchFamily="34" charset="-128"/>
            </a:endParaRPr>
          </a:p>
          <a:p>
            <a:pPr marL="228600" indent="-228600" eaLnBrk="1" hangingPunct="1"/>
            <a:endParaRPr lang="en-US" dirty="0">
              <a:latin typeface="Arial" charset="0"/>
            </a:endParaRPr>
          </a:p>
        </p:txBody>
      </p:sp>
    </p:spTree>
    <p:extLst>
      <p:ext uri="{BB962C8B-B14F-4D97-AF65-F5344CB8AC3E}">
        <p14:creationId xmlns:p14="http://schemas.microsoft.com/office/powerpoint/2010/main" val="838847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00628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6</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839563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7</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960335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205268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9</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dirty="0">
                <a:ea typeface="ＭＳ Ｐゴシック" pitchFamily="34" charset="-128"/>
              </a:rPr>
              <a:t>Deployment</a:t>
            </a:r>
            <a:r>
              <a:rPr lang="en-US" sz="1200" baseline="0" dirty="0">
                <a:ea typeface="ＭＳ Ｐゴシック" pitchFamily="34" charset="-128"/>
              </a:rPr>
              <a:t> consistency starts with only making modifications in the development environment and using a repeatable deployment and test process to push to higher level environments.   The benefit of this is that it keeps development and the version control system synchronized with actual changes that need to be made.   Once a change is made in a higher-level environment and it is not made in development, then it becomes too easy to forget to put these changes back into development.   This will result in introducing bugs or losing functionality that once had been present in the higher level environments into the software during the next release.</a:t>
            </a:r>
          </a:p>
          <a:p>
            <a:endParaRPr lang="en-US" sz="1200" baseline="0" dirty="0">
              <a:ea typeface="ＭＳ Ｐゴシック" pitchFamily="34" charset="-128"/>
            </a:endParaRPr>
          </a:p>
          <a:p>
            <a:r>
              <a:rPr lang="en-US" sz="1200" baseline="0" dirty="0">
                <a:ea typeface="ＭＳ Ｐゴシック" pitchFamily="34" charset="-128"/>
              </a:rPr>
              <a:t>Graphic:</a:t>
            </a:r>
          </a:p>
          <a:p>
            <a:r>
              <a:rPr lang="en-US" sz="1200" baseline="0" dirty="0">
                <a:ea typeface="ＭＳ Ｐゴシック" pitchFamily="34" charset="-128"/>
              </a:rPr>
              <a:t>This graphic depicts an environment with Development, UAT (smoke test/functional/regression testing), Pre-Prod (performance testing) and Production (final smoke test).  It also shows the use of a version control system and PDTool for deployment.   This is a generalization and is meant to depict a general approach.  Approaches may vary from customer to customer but the guidelines remain the same as shown here.</a:t>
            </a:r>
          </a:p>
          <a:p>
            <a:r>
              <a:rPr lang="en-US" sz="1200" baseline="0" dirty="0">
                <a:ea typeface="ＭＳ Ｐゴシック" pitchFamily="34" charset="-128"/>
              </a:rPr>
              <a:t>Transition 1 – developers check-in code to VCS</a:t>
            </a:r>
          </a:p>
          <a:p>
            <a:r>
              <a:rPr lang="en-US" sz="1200" baseline="0" dirty="0">
                <a:ea typeface="ＭＳ Ｐゴシック" pitchFamily="34" charset="-128"/>
              </a:rPr>
              <a:t>Transition 2 – deployment is performed to UAT.   Various testing is done such as smoke test, functional and regression tests.</a:t>
            </a:r>
          </a:p>
          <a:p>
            <a:r>
              <a:rPr lang="en-US" sz="1200" baseline="0" dirty="0">
                <a:ea typeface="ＭＳ Ｐゴシック" pitchFamily="34" charset="-128"/>
              </a:rPr>
              <a:t>Transition 3 – if issues are reported, a fix is performed in development and re-deployed and re-tested.  When approved the next deployment is performed.</a:t>
            </a:r>
          </a:p>
          <a:p>
            <a:r>
              <a:rPr lang="en-US" sz="1200" baseline="0" dirty="0">
                <a:ea typeface="ＭＳ Ｐゴシック" pitchFamily="34" charset="-128"/>
              </a:rPr>
              <a:t>Transition 4 – deployment is performed to Pre-Prod.  Various testing is done such as performance testing.</a:t>
            </a:r>
          </a:p>
          <a:p>
            <a:r>
              <a:rPr lang="en-US" sz="1200" baseline="0" dirty="0">
                <a:ea typeface="ＭＳ Ｐゴシック" pitchFamily="34" charset="-128"/>
              </a:rPr>
              <a:t>Transition 5 – if performance issues are reported, a fix is performed in development and re-deployed and re-tested.  When approved the next deployment is performed.</a:t>
            </a:r>
          </a:p>
          <a:p>
            <a:r>
              <a:rPr lang="en-US" sz="1200" baseline="0" dirty="0">
                <a:ea typeface="ＭＳ Ｐゴシック" pitchFamily="34" charset="-128"/>
              </a:rPr>
              <a:t>Transition 6 – deployment is performed to Production.  Various testing is done such as a smoke test to validate that the published resources work.</a:t>
            </a:r>
          </a:p>
          <a:p>
            <a:r>
              <a:rPr lang="en-US" sz="1200" baseline="0" dirty="0">
                <a:ea typeface="ＭＳ Ｐゴシック" pitchFamily="34" charset="-128"/>
              </a:rPr>
              <a:t>Transition 7 – if operational issues are reported, a fix is performed in development and re-deployed and re-tested.  What approved the system is live and deployment is done.</a:t>
            </a:r>
            <a:endParaRPr lang="en-US" sz="1200" dirty="0">
              <a:ea typeface="ＭＳ Ｐゴシック" pitchFamily="34" charset="-128"/>
            </a:endParaRPr>
          </a:p>
        </p:txBody>
      </p:sp>
    </p:spTree>
    <p:extLst>
      <p:ext uri="{BB962C8B-B14F-4D97-AF65-F5344CB8AC3E}">
        <p14:creationId xmlns:p14="http://schemas.microsoft.com/office/powerpoint/2010/main" val="20226607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7952404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07517987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8/26/2020</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 id="2147483769" r:id="rId13"/>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3.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3.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3.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hyperlink" Target="http://www.springsource.com/developer/spring" TargetMode="External"/><Relationship Id="rId2" Type="http://schemas.openxmlformats.org/officeDocument/2006/relationships/notesSlide" Target="../notesSlides/notesSlide34.xml"/><Relationship Id="rId1" Type="http://schemas.openxmlformats.org/officeDocument/2006/relationships/slideLayout" Target="../slideLayouts/slideLayout23.xml"/><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693246"/>
          </a:xfrm>
          <a:prstGeom prst="rect">
            <a:avLst/>
          </a:prstGeom>
        </p:spPr>
        <p:txBody>
          <a:bodyPr>
            <a:noAutofit/>
          </a:bodyPr>
          <a:lstStyle/>
          <a:p>
            <a:r>
              <a:rPr lang="en-US" sz="2200" dirty="0"/>
              <a:t>Data Virtualization</a:t>
            </a:r>
          </a:p>
          <a:p>
            <a:endParaRPr lang="en-US" sz="2200" dirty="0"/>
          </a:p>
          <a:p>
            <a:r>
              <a:rPr lang="en-US" sz="2200" u="sng" dirty="0"/>
              <a:t>PDTool Training </a:t>
            </a:r>
            <a:r>
              <a:rPr lang="en-US" sz="2200" dirty="0"/>
              <a:t>Deployment</a:t>
            </a:r>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dirty="0">
                <a:solidFill>
                  <a:schemeClr val="bg1"/>
                </a:solidFill>
                <a:ea typeface="ＭＳ Ｐゴシック" pitchFamily="34" charset="-128"/>
              </a:rPr>
              <a:t>Best Practices – Folders and Privileges</a:t>
            </a:r>
            <a:endParaRPr lang="en-US" sz="1275" dirty="0">
              <a:solidFill>
                <a:schemeClr val="bg1"/>
              </a:solidFill>
            </a:endParaRPr>
          </a:p>
        </p:txBody>
      </p:sp>
      <p:sp>
        <p:nvSpPr>
          <p:cNvPr id="15364" name="Rectangle 3"/>
          <p:cNvSpPr>
            <a:spLocks noGrp="1"/>
          </p:cNvSpPr>
          <p:nvPr>
            <p:ph type="body" idx="1"/>
          </p:nvPr>
        </p:nvSpPr>
        <p:spPr>
          <a:xfrm>
            <a:off x="458272" y="948584"/>
            <a:ext cx="6997864" cy="3734146"/>
          </a:xfrm>
        </p:spPr>
        <p:txBody>
          <a:bodyPr>
            <a:normAutofit/>
          </a:bodyPr>
          <a:lstStyle/>
          <a:p>
            <a:pPr>
              <a:lnSpc>
                <a:spcPct val="80000"/>
              </a:lnSpc>
              <a:defRPr/>
            </a:pPr>
            <a:r>
              <a:rPr lang="en-US" sz="1800" dirty="0"/>
              <a:t>Folder Architecture and Privileges</a:t>
            </a:r>
          </a:p>
          <a:p>
            <a:pPr lvl="1">
              <a:lnSpc>
                <a:spcPct val="80000"/>
              </a:lnSpc>
              <a:defRPr/>
            </a:pPr>
            <a:r>
              <a:rPr lang="en-US" sz="1600" dirty="0"/>
              <a:t>Deployment strategies must take into account folder hierarchies and privilege strategies.</a:t>
            </a:r>
          </a:p>
          <a:p>
            <a:pPr lvl="2">
              <a:lnSpc>
                <a:spcPct val="80000"/>
              </a:lnSpc>
              <a:defRPr/>
            </a:pPr>
            <a:r>
              <a:rPr lang="en-US" sz="1400" dirty="0"/>
              <a:t>Use the Data Abstraction Best Practices folder architecture.</a:t>
            </a:r>
          </a:p>
          <a:p>
            <a:pPr lvl="2">
              <a:lnSpc>
                <a:spcPct val="80000"/>
              </a:lnSpc>
              <a:defRPr/>
            </a:pPr>
            <a:r>
              <a:rPr lang="en-US" sz="1400" dirty="0"/>
              <a:t>Put different “projects”, “business lines/areas” or “subject areas” into their own “separated” folders with their own data abstraction folders.</a:t>
            </a:r>
          </a:p>
          <a:p>
            <a:pPr lvl="2">
              <a:lnSpc>
                <a:spcPct val="80000"/>
              </a:lnSpc>
              <a:defRPr/>
            </a:pPr>
            <a:r>
              <a:rPr lang="en-US" sz="1400" dirty="0"/>
              <a:t>It is harder to deploy and set privileges on project folders “interspersed” into the data abstraction folders.</a:t>
            </a:r>
          </a:p>
          <a:p>
            <a:pPr lvl="2">
              <a:lnSpc>
                <a:spcPct val="80000"/>
              </a:lnSpc>
              <a:defRPr/>
            </a:pPr>
            <a:r>
              <a:rPr lang="en-US" sz="1400" dirty="0"/>
              <a:t>Makes deployment at “project” folder level easier.</a:t>
            </a:r>
          </a:p>
          <a:p>
            <a:pPr lvl="2">
              <a:lnSpc>
                <a:spcPct val="80000"/>
              </a:lnSpc>
              <a:defRPr/>
            </a:pPr>
            <a:r>
              <a:rPr lang="en-US" sz="1400" dirty="0"/>
              <a:t>Makes setting privileges at “project” folder level easier.</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grpSp>
        <p:nvGrpSpPr>
          <p:cNvPr id="5" name="Group 4"/>
          <p:cNvGrpSpPr/>
          <p:nvPr/>
        </p:nvGrpSpPr>
        <p:grpSpPr>
          <a:xfrm>
            <a:off x="7456136" y="1254343"/>
            <a:ext cx="1687864" cy="3634838"/>
            <a:chOff x="6925062" y="1066800"/>
            <a:chExt cx="2066537" cy="5098739"/>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448732"/>
              <a:ext cx="1851025" cy="4707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925062" y="1066800"/>
              <a:ext cx="2066537" cy="366971"/>
            </a:xfrm>
            <a:prstGeom prst="rect">
              <a:avLst/>
            </a:prstGeom>
            <a:noFill/>
          </p:spPr>
          <p:txBody>
            <a:bodyPr wrap="square" rtlCol="0">
              <a:spAutoFit/>
            </a:bodyPr>
            <a:lstStyle/>
            <a:p>
              <a:r>
                <a:rPr lang="en-US" sz="1100" b="1" dirty="0"/>
                <a:t>Interspersed Projects</a:t>
              </a:r>
            </a:p>
          </p:txBody>
        </p:sp>
        <p:sp>
          <p:nvSpPr>
            <p:cNvPr id="8" name="TextBox 7"/>
            <p:cNvSpPr txBox="1"/>
            <p:nvPr/>
          </p:nvSpPr>
          <p:spPr>
            <a:xfrm>
              <a:off x="8115300" y="3043535"/>
              <a:ext cx="419100" cy="461665"/>
            </a:xfrm>
            <a:prstGeom prst="rect">
              <a:avLst/>
            </a:prstGeom>
            <a:noFill/>
          </p:spPr>
          <p:txBody>
            <a:bodyPr wrap="square" rtlCol="0">
              <a:spAutoFit/>
            </a:bodyPr>
            <a:lstStyle/>
            <a:p>
              <a:r>
                <a:rPr lang="en-US" sz="2400" b="1" dirty="0">
                  <a:solidFill>
                    <a:srgbClr val="FF0000"/>
                  </a:solidFill>
                </a:rPr>
                <a:t>X</a:t>
              </a:r>
            </a:p>
          </p:txBody>
        </p:sp>
        <p:sp>
          <p:nvSpPr>
            <p:cNvPr id="9" name="TextBox 8"/>
            <p:cNvSpPr txBox="1"/>
            <p:nvPr/>
          </p:nvSpPr>
          <p:spPr>
            <a:xfrm>
              <a:off x="8115300" y="2286000"/>
              <a:ext cx="419100" cy="461665"/>
            </a:xfrm>
            <a:prstGeom prst="rect">
              <a:avLst/>
            </a:prstGeom>
            <a:noFill/>
          </p:spPr>
          <p:txBody>
            <a:bodyPr wrap="square" rtlCol="0">
              <a:spAutoFit/>
            </a:bodyPr>
            <a:lstStyle/>
            <a:p>
              <a:r>
                <a:rPr lang="en-US" sz="2400" b="1" dirty="0">
                  <a:solidFill>
                    <a:srgbClr val="FF0000"/>
                  </a:solidFill>
                </a:rPr>
                <a:t>X</a:t>
              </a:r>
            </a:p>
          </p:txBody>
        </p:sp>
        <p:sp>
          <p:nvSpPr>
            <p:cNvPr id="10" name="TextBox 9"/>
            <p:cNvSpPr txBox="1"/>
            <p:nvPr/>
          </p:nvSpPr>
          <p:spPr>
            <a:xfrm>
              <a:off x="8115300" y="3914480"/>
              <a:ext cx="419100" cy="461665"/>
            </a:xfrm>
            <a:prstGeom prst="rect">
              <a:avLst/>
            </a:prstGeom>
            <a:noFill/>
          </p:spPr>
          <p:txBody>
            <a:bodyPr wrap="square" rtlCol="0">
              <a:spAutoFit/>
            </a:bodyPr>
            <a:lstStyle/>
            <a:p>
              <a:r>
                <a:rPr lang="en-US" sz="2400" b="1" dirty="0">
                  <a:solidFill>
                    <a:srgbClr val="FF0000"/>
                  </a:solidFill>
                </a:rPr>
                <a:t>X</a:t>
              </a:r>
            </a:p>
          </p:txBody>
        </p:sp>
        <p:sp>
          <p:nvSpPr>
            <p:cNvPr id="11" name="TextBox 10"/>
            <p:cNvSpPr txBox="1"/>
            <p:nvPr/>
          </p:nvSpPr>
          <p:spPr>
            <a:xfrm>
              <a:off x="8115300" y="5012624"/>
              <a:ext cx="419100" cy="461665"/>
            </a:xfrm>
            <a:prstGeom prst="rect">
              <a:avLst/>
            </a:prstGeom>
            <a:noFill/>
          </p:spPr>
          <p:txBody>
            <a:bodyPr wrap="square" rtlCol="0">
              <a:spAutoFit/>
            </a:bodyPr>
            <a:lstStyle/>
            <a:p>
              <a:r>
                <a:rPr lang="en-US" sz="2400" b="1" dirty="0">
                  <a:solidFill>
                    <a:srgbClr val="FF0000"/>
                  </a:solidFill>
                </a:rPr>
                <a:t>X</a:t>
              </a:r>
            </a:p>
          </p:txBody>
        </p:sp>
        <p:sp>
          <p:nvSpPr>
            <p:cNvPr id="12" name="TextBox 11"/>
            <p:cNvSpPr txBox="1"/>
            <p:nvPr/>
          </p:nvSpPr>
          <p:spPr>
            <a:xfrm>
              <a:off x="8115300" y="5703874"/>
              <a:ext cx="419100" cy="461665"/>
            </a:xfrm>
            <a:prstGeom prst="rect">
              <a:avLst/>
            </a:prstGeom>
            <a:noFill/>
          </p:spPr>
          <p:txBody>
            <a:bodyPr wrap="square" rtlCol="0">
              <a:spAutoFit/>
            </a:bodyPr>
            <a:lstStyle/>
            <a:p>
              <a:r>
                <a:rPr lang="en-US" sz="2400" b="1" dirty="0">
                  <a:solidFill>
                    <a:schemeClr val="bg1"/>
                  </a:solidFill>
                </a:rPr>
                <a:t>X</a:t>
              </a:r>
            </a:p>
          </p:txBody>
        </p:sp>
      </p:grpSp>
      <p:grpSp>
        <p:nvGrpSpPr>
          <p:cNvPr id="13" name="Group 12"/>
          <p:cNvGrpSpPr/>
          <p:nvPr/>
        </p:nvGrpSpPr>
        <p:grpSpPr>
          <a:xfrm>
            <a:off x="-57681" y="3140584"/>
            <a:ext cx="4495305" cy="1675940"/>
            <a:chOff x="-152400" y="4259392"/>
            <a:chExt cx="4716909" cy="1994638"/>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766" y="4607139"/>
              <a:ext cx="2400494" cy="1646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152400" y="4259392"/>
              <a:ext cx="4716909" cy="402934"/>
            </a:xfrm>
            <a:prstGeom prst="rect">
              <a:avLst/>
            </a:prstGeom>
            <a:noFill/>
          </p:spPr>
          <p:txBody>
            <a:bodyPr wrap="square" rtlCol="0">
              <a:spAutoFit/>
            </a:bodyPr>
            <a:lstStyle/>
            <a:p>
              <a:pPr algn="ctr"/>
              <a:r>
                <a:rPr lang="en-US" b="1" dirty="0"/>
                <a:t>Data Abstraction Best Practices</a:t>
              </a:r>
            </a:p>
          </p:txBody>
        </p:sp>
        <p:sp>
          <p:nvSpPr>
            <p:cNvPr id="16" name="Left Brace 15"/>
            <p:cNvSpPr/>
            <p:nvPr/>
          </p:nvSpPr>
          <p:spPr>
            <a:xfrm>
              <a:off x="1034985" y="5474289"/>
              <a:ext cx="304800" cy="76763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15541391">
              <a:off x="553719" y="4435569"/>
              <a:ext cx="1393270" cy="1447800"/>
            </a:xfrm>
            <a:prstGeom prst="arc">
              <a:avLst>
                <a:gd name="adj1" fmla="val 12707148"/>
                <a:gd name="adj2" fmla="val 2046608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8" name="Group 17"/>
          <p:cNvGrpSpPr/>
          <p:nvPr/>
        </p:nvGrpSpPr>
        <p:grpSpPr>
          <a:xfrm>
            <a:off x="3848809" y="3183610"/>
            <a:ext cx="2616221" cy="1632914"/>
            <a:chOff x="3898348" y="4236680"/>
            <a:chExt cx="3125127" cy="2214124"/>
          </a:xfrm>
        </p:grpSpPr>
        <p:pic>
          <p:nvPicPr>
            <p:cNvPr id="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9487" y="4641173"/>
              <a:ext cx="1498521" cy="1809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3898348" y="4236680"/>
              <a:ext cx="2292840" cy="417325"/>
            </a:xfrm>
            <a:prstGeom prst="rect">
              <a:avLst/>
            </a:prstGeom>
            <a:noFill/>
          </p:spPr>
          <p:txBody>
            <a:bodyPr wrap="square" rtlCol="0">
              <a:spAutoFit/>
            </a:bodyPr>
            <a:lstStyle/>
            <a:p>
              <a:r>
                <a:rPr lang="en-US" sz="1400" b="1" dirty="0"/>
                <a:t>Separated Projects</a:t>
              </a:r>
            </a:p>
          </p:txBody>
        </p:sp>
        <p:cxnSp>
          <p:nvCxnSpPr>
            <p:cNvPr id="21" name="Straight Arrow Connector 20"/>
            <p:cNvCxnSpPr/>
            <p:nvPr/>
          </p:nvCxnSpPr>
          <p:spPr>
            <a:xfrm flipH="1" flipV="1">
              <a:off x="4920507" y="5010983"/>
              <a:ext cx="537501" cy="944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423275" y="4806953"/>
              <a:ext cx="1600200" cy="1001580"/>
            </a:xfrm>
            <a:prstGeom prst="rect">
              <a:avLst/>
            </a:prstGeom>
            <a:noFill/>
          </p:spPr>
          <p:txBody>
            <a:bodyPr wrap="square" rtlCol="0">
              <a:spAutoFit/>
            </a:bodyPr>
            <a:lstStyle/>
            <a:p>
              <a:r>
                <a:rPr lang="en-US" sz="1400" dirty="0">
                  <a:sym typeface="Wingdings" panose="05000000000000000000" pitchFamily="2" charset="2"/>
                </a:rPr>
                <a:t>Easier to deploy and set privileges</a:t>
              </a:r>
              <a:endParaRPr lang="en-US" sz="1400" dirty="0"/>
            </a:p>
          </p:txBody>
        </p:sp>
        <p:cxnSp>
          <p:nvCxnSpPr>
            <p:cNvPr id="23" name="Straight Arrow Connector 22"/>
            <p:cNvCxnSpPr/>
            <p:nvPr/>
          </p:nvCxnSpPr>
          <p:spPr>
            <a:xfrm flipH="1">
              <a:off x="4845258" y="5118544"/>
              <a:ext cx="612750" cy="58532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547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89647"/>
            <a:ext cx="7742713" cy="662460"/>
          </a:xfrm>
        </p:spPr>
        <p:txBody>
          <a:bodyPr/>
          <a:lstStyle/>
          <a:p>
            <a:pPr algn="l"/>
            <a:r>
              <a:rPr lang="en-US" sz="2600">
                <a:solidFill>
                  <a:schemeClr val="bg1"/>
                </a:solidFill>
                <a:ea typeface="ＭＳ Ｐゴシック" pitchFamily="34" charset="-128"/>
              </a:rPr>
              <a:t>Best Practices – Deployment Development Steps</a:t>
            </a:r>
            <a:endParaRPr lang="en-US" sz="2600" dirty="0">
              <a:solidFill>
                <a:schemeClr val="bg1"/>
              </a:solidFill>
            </a:endParaRPr>
          </a:p>
        </p:txBody>
      </p:sp>
      <p:sp>
        <p:nvSpPr>
          <p:cNvPr id="15364" name="Rectangle 3"/>
          <p:cNvSpPr>
            <a:spLocks noGrp="1"/>
          </p:cNvSpPr>
          <p:nvPr>
            <p:ph type="body" idx="1"/>
          </p:nvPr>
        </p:nvSpPr>
        <p:spPr>
          <a:xfrm>
            <a:off x="458271" y="948583"/>
            <a:ext cx="6024113" cy="4044757"/>
          </a:xfrm>
        </p:spPr>
        <p:txBody>
          <a:bodyPr>
            <a:normAutofit fontScale="85000" lnSpcReduction="20000"/>
          </a:bodyPr>
          <a:lstStyle/>
          <a:p>
            <a:pPr>
              <a:lnSpc>
                <a:spcPct val="80000"/>
              </a:lnSpc>
              <a:defRPr/>
            </a:pPr>
            <a:r>
              <a:rPr lang="en-US" sz="2400" dirty="0"/>
              <a:t>Step 1 – Configure DV Servers</a:t>
            </a:r>
          </a:p>
          <a:p>
            <a:pPr lvl="1">
              <a:lnSpc>
                <a:spcPct val="80000"/>
              </a:lnSpc>
              <a:defRPr/>
            </a:pPr>
            <a:r>
              <a:rPr lang="en-US" sz="2000" dirty="0"/>
              <a:t> Setup a single </a:t>
            </a:r>
            <a:r>
              <a:rPr lang="en-US" sz="2000" dirty="0" err="1"/>
              <a:t>servers.xml</a:t>
            </a:r>
            <a:r>
              <a:rPr lang="en-US" sz="2000" dirty="0"/>
              <a:t> file configured for all environments.</a:t>
            </a:r>
          </a:p>
          <a:p>
            <a:pPr lvl="1">
              <a:lnSpc>
                <a:spcPct val="80000"/>
              </a:lnSpc>
              <a:defRPr/>
            </a:pPr>
            <a:r>
              <a:rPr lang="en-US" sz="2000" dirty="0"/>
              <a:t> Use a consistent naming convention for the &lt;id&gt; to represent the environments.</a:t>
            </a:r>
          </a:p>
          <a:p>
            <a:pPr>
              <a:lnSpc>
                <a:spcPct val="80000"/>
              </a:lnSpc>
              <a:defRPr/>
            </a:pPr>
            <a:r>
              <a:rPr lang="en-US" sz="2400" dirty="0"/>
              <a:t>Step 2 – Use case deployment plan</a:t>
            </a:r>
          </a:p>
          <a:p>
            <a:pPr lvl="1">
              <a:lnSpc>
                <a:spcPct val="80000"/>
              </a:lnSpc>
              <a:defRPr/>
            </a:pPr>
            <a:r>
              <a:rPr lang="en-US" sz="2000" dirty="0"/>
              <a:t> Decide on use case for deployment by selecting folders in DV to deploy.</a:t>
            </a:r>
          </a:p>
          <a:p>
            <a:pPr lvl="1">
              <a:lnSpc>
                <a:spcPct val="80000"/>
              </a:lnSpc>
              <a:defRPr/>
            </a:pPr>
            <a:r>
              <a:rPr lang="en-US" sz="2000" dirty="0"/>
              <a:t> Determine if you will use package import or VCS.</a:t>
            </a:r>
          </a:p>
          <a:p>
            <a:pPr lvl="1">
              <a:lnSpc>
                <a:spcPct val="80000"/>
              </a:lnSpc>
              <a:defRPr/>
            </a:pPr>
            <a:r>
              <a:rPr lang="en-US" sz="2000" dirty="0"/>
              <a:t> Determine what types of resources need updating upon deployment.  e.g. </a:t>
            </a:r>
            <a:r>
              <a:rPr lang="en-US" sz="1800" dirty="0"/>
              <a:t>Data sources, Triggers, Rebinding and etc.</a:t>
            </a:r>
          </a:p>
          <a:p>
            <a:pPr>
              <a:lnSpc>
                <a:spcPct val="80000"/>
              </a:lnSpc>
              <a:defRPr/>
            </a:pPr>
            <a:r>
              <a:rPr lang="en-US" sz="2400" dirty="0"/>
              <a:t>Step 3 – Create the deployment plan</a:t>
            </a:r>
          </a:p>
          <a:p>
            <a:pPr>
              <a:lnSpc>
                <a:spcPct val="80000"/>
              </a:lnSpc>
              <a:defRPr/>
            </a:pPr>
            <a:r>
              <a:rPr lang="en-US" sz="2400" dirty="0"/>
              <a:t>Step 4 – Create the module xml configuration files</a:t>
            </a:r>
          </a:p>
          <a:p>
            <a:pPr lvl="1">
              <a:lnSpc>
                <a:spcPct val="80000"/>
              </a:lnSpc>
              <a:defRPr/>
            </a:pPr>
            <a:r>
              <a:rPr lang="en-US" sz="2000" dirty="0"/>
              <a:t> Use shortcuts by generating module XML files (consult documentation)</a:t>
            </a:r>
          </a:p>
          <a:p>
            <a:pPr lvl="1">
              <a:lnSpc>
                <a:spcPct val="80000"/>
              </a:lnSpc>
              <a:defRPr/>
            </a:pPr>
            <a:r>
              <a:rPr lang="en-US" sz="2000" dirty="0"/>
              <a:t> Configure VCS Module for VCS-based deployments</a:t>
            </a:r>
          </a:p>
          <a:p>
            <a:pPr>
              <a:lnSpc>
                <a:spcPct val="80000"/>
              </a:lnSpc>
              <a:defRPr/>
            </a:pPr>
            <a:r>
              <a:rPr lang="en-US" sz="2400" dirty="0"/>
              <a:t>Step 5 – Execute the deployment plan</a:t>
            </a:r>
          </a:p>
          <a:p>
            <a:pPr lvl="1">
              <a:lnSpc>
                <a:spcPct val="80000"/>
              </a:lnSpc>
              <a:defRPr/>
            </a:pPr>
            <a:r>
              <a:rPr lang="en-US" sz="2000" dirty="0"/>
              <a:t> Fix and re-execute as needed</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grpSp>
        <p:nvGrpSpPr>
          <p:cNvPr id="5" name="Group 4"/>
          <p:cNvGrpSpPr/>
          <p:nvPr/>
        </p:nvGrpSpPr>
        <p:grpSpPr>
          <a:xfrm>
            <a:off x="6466452" y="834431"/>
            <a:ext cx="2516310" cy="624698"/>
            <a:chOff x="9294241" y="1344522"/>
            <a:chExt cx="2810577" cy="824120"/>
          </a:xfrm>
        </p:grpSpPr>
        <p:sp>
          <p:nvSpPr>
            <p:cNvPr id="6" name="Rounded Rectangle 5"/>
            <p:cNvSpPr/>
            <p:nvPr/>
          </p:nvSpPr>
          <p:spPr>
            <a:xfrm>
              <a:off x="9294241" y="1358509"/>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2000" dirty="0">
                <a:solidFill>
                  <a:srgbClr val="FFFFFF"/>
                </a:solidFill>
                <a:cs typeface="Arial"/>
                <a:sym typeface="Wingdings" pitchFamily="2" charset="2"/>
              </a:endParaRPr>
            </a:p>
          </p:txBody>
        </p:sp>
        <p:sp>
          <p:nvSpPr>
            <p:cNvPr id="7" name="Rectangle 3"/>
            <p:cNvSpPr txBox="1">
              <a:spLocks noChangeArrowheads="1"/>
            </p:cNvSpPr>
            <p:nvPr/>
          </p:nvSpPr>
          <p:spPr>
            <a:xfrm>
              <a:off x="9294241" y="1344522"/>
              <a:ext cx="2674957"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a:latin typeface="Calibri" pitchFamily="34" charset="0"/>
                  <a:cs typeface="Calibri" pitchFamily="34" charset="0"/>
                </a:rPr>
                <a:t>Configure DV Servers (servers.xml)</a:t>
              </a:r>
            </a:p>
          </p:txBody>
        </p:sp>
        <p:sp>
          <p:nvSpPr>
            <p:cNvPr id="8" name="TextBox 7"/>
            <p:cNvSpPr txBox="1"/>
            <p:nvPr/>
          </p:nvSpPr>
          <p:spPr>
            <a:xfrm>
              <a:off x="9331821" y="1564505"/>
              <a:ext cx="294538" cy="338554"/>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solidFill>
                    <a:srgbClr val="03D526"/>
                  </a:solidFill>
                  <a:effectLst>
                    <a:outerShdw blurRad="76200" dist="50800" dir="5400000" algn="tl" rotWithShape="0">
                      <a:srgbClr val="000000">
                        <a:alpha val="65000"/>
                      </a:srgbClr>
                    </a:outerShdw>
                  </a:effectLst>
                  <a:ea typeface="ＭＳ Ｐゴシック" charset="-128"/>
                </a:rPr>
                <a:t>1</a:t>
              </a:r>
            </a:p>
          </p:txBody>
        </p:sp>
      </p:grpSp>
      <p:grpSp>
        <p:nvGrpSpPr>
          <p:cNvPr id="9" name="Group 8"/>
          <p:cNvGrpSpPr/>
          <p:nvPr/>
        </p:nvGrpSpPr>
        <p:grpSpPr>
          <a:xfrm>
            <a:off x="6385014" y="1512657"/>
            <a:ext cx="2606384" cy="602022"/>
            <a:chOff x="9199949" y="2254738"/>
            <a:chExt cx="2904869" cy="824120"/>
          </a:xfrm>
        </p:grpSpPr>
        <p:sp>
          <p:nvSpPr>
            <p:cNvPr id="10" name="Rounded Rectangle 9"/>
            <p:cNvSpPr/>
            <p:nvPr/>
          </p:nvSpPr>
          <p:spPr>
            <a:xfrm>
              <a:off x="9294241" y="2268725"/>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2000" dirty="0">
                <a:solidFill>
                  <a:srgbClr val="FFFFFF"/>
                </a:solidFill>
                <a:cs typeface="Arial"/>
                <a:sym typeface="Wingdings" pitchFamily="2" charset="2"/>
              </a:endParaRPr>
            </a:p>
          </p:txBody>
        </p:sp>
        <p:sp>
          <p:nvSpPr>
            <p:cNvPr id="11" name="Rectangle 3"/>
            <p:cNvSpPr txBox="1">
              <a:spLocks noChangeArrowheads="1"/>
            </p:cNvSpPr>
            <p:nvPr/>
          </p:nvSpPr>
          <p:spPr>
            <a:xfrm>
              <a:off x="9294241" y="2254738"/>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a:latin typeface="Calibri" pitchFamily="34" charset="0"/>
                  <a:cs typeface="Calibri" pitchFamily="34" charset="0"/>
                </a:rPr>
                <a:t>Decide use case and deployment plan steps</a:t>
              </a:r>
            </a:p>
          </p:txBody>
        </p:sp>
        <p:sp>
          <p:nvSpPr>
            <p:cNvPr id="12" name="TextBox 11"/>
            <p:cNvSpPr txBox="1"/>
            <p:nvPr/>
          </p:nvSpPr>
          <p:spPr>
            <a:xfrm>
              <a:off x="9199949" y="2497521"/>
              <a:ext cx="558282" cy="338554"/>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solidFill>
                    <a:srgbClr val="03D526"/>
                  </a:solidFill>
                  <a:effectLst>
                    <a:outerShdw blurRad="76200" dist="50800" dir="5400000" algn="tl" rotWithShape="0">
                      <a:srgbClr val="000000">
                        <a:alpha val="65000"/>
                      </a:srgbClr>
                    </a:outerShdw>
                  </a:effectLst>
                  <a:ea typeface="ＭＳ Ｐゴシック" charset="-128"/>
                </a:rPr>
                <a:t>2</a:t>
              </a:r>
            </a:p>
          </p:txBody>
        </p:sp>
      </p:grpSp>
      <p:grpSp>
        <p:nvGrpSpPr>
          <p:cNvPr id="13" name="Group 12"/>
          <p:cNvGrpSpPr/>
          <p:nvPr/>
        </p:nvGrpSpPr>
        <p:grpSpPr>
          <a:xfrm>
            <a:off x="6483725" y="2215800"/>
            <a:ext cx="2520988" cy="567273"/>
            <a:chOff x="9275943" y="3164319"/>
            <a:chExt cx="2828875" cy="824120"/>
          </a:xfrm>
        </p:grpSpPr>
        <p:sp>
          <p:nvSpPr>
            <p:cNvPr id="14" name="Rounded Rectangle 13"/>
            <p:cNvSpPr/>
            <p:nvPr/>
          </p:nvSpPr>
          <p:spPr>
            <a:xfrm>
              <a:off x="9294241" y="3178306"/>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2000" dirty="0">
                <a:solidFill>
                  <a:srgbClr val="FFFFFF"/>
                </a:solidFill>
                <a:cs typeface="Arial"/>
                <a:sym typeface="Wingdings" pitchFamily="2" charset="2"/>
              </a:endParaRPr>
            </a:p>
          </p:txBody>
        </p:sp>
        <p:sp>
          <p:nvSpPr>
            <p:cNvPr id="15" name="Rectangle 3"/>
            <p:cNvSpPr txBox="1">
              <a:spLocks noChangeArrowheads="1"/>
            </p:cNvSpPr>
            <p:nvPr/>
          </p:nvSpPr>
          <p:spPr>
            <a:xfrm>
              <a:off x="9294241" y="3164319"/>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a:latin typeface="Calibri" pitchFamily="34" charset="0"/>
                  <a:cs typeface="Calibri" pitchFamily="34" charset="0"/>
                </a:rPr>
                <a:t>Create Deployment Plan (</a:t>
              </a:r>
              <a:r>
                <a:rPr lang="en-US" sz="1400" dirty="0" err="1">
                  <a:latin typeface="Calibri" pitchFamily="34" charset="0"/>
                  <a:cs typeface="Calibri" pitchFamily="34" charset="0"/>
                </a:rPr>
                <a:t>my_use_case.dp</a:t>
              </a:r>
              <a:r>
                <a:rPr lang="en-US" sz="1400" dirty="0">
                  <a:latin typeface="Calibri" pitchFamily="34" charset="0"/>
                  <a:cs typeface="Calibri" pitchFamily="34" charset="0"/>
                </a:rPr>
                <a:t>)</a:t>
              </a:r>
            </a:p>
          </p:txBody>
        </p:sp>
        <p:sp>
          <p:nvSpPr>
            <p:cNvPr id="16" name="TextBox 15"/>
            <p:cNvSpPr txBox="1"/>
            <p:nvPr/>
          </p:nvSpPr>
          <p:spPr>
            <a:xfrm>
              <a:off x="9275943" y="3407102"/>
              <a:ext cx="406294" cy="338554"/>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solidFill>
                    <a:srgbClr val="03D526"/>
                  </a:solidFill>
                  <a:effectLst>
                    <a:outerShdw blurRad="76200" dist="50800" dir="5400000" algn="tl" rotWithShape="0">
                      <a:srgbClr val="000000">
                        <a:alpha val="65000"/>
                      </a:srgbClr>
                    </a:outerShdw>
                  </a:effectLst>
                  <a:ea typeface="ＭＳ Ｐゴシック" charset="-128"/>
                </a:rPr>
                <a:t>3</a:t>
              </a:r>
            </a:p>
          </p:txBody>
        </p:sp>
      </p:grpSp>
      <p:grpSp>
        <p:nvGrpSpPr>
          <p:cNvPr id="17" name="Group 16"/>
          <p:cNvGrpSpPr/>
          <p:nvPr/>
        </p:nvGrpSpPr>
        <p:grpSpPr>
          <a:xfrm>
            <a:off x="6367180" y="2853132"/>
            <a:ext cx="2625365" cy="599076"/>
            <a:chOff x="9165248" y="4029542"/>
            <a:chExt cx="2939570" cy="824120"/>
          </a:xfrm>
        </p:grpSpPr>
        <p:sp>
          <p:nvSpPr>
            <p:cNvPr id="18" name="Rounded Rectangle 17"/>
            <p:cNvSpPr/>
            <p:nvPr/>
          </p:nvSpPr>
          <p:spPr>
            <a:xfrm>
              <a:off x="9294241" y="4043529"/>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2000" dirty="0">
                <a:solidFill>
                  <a:srgbClr val="FFFFFF"/>
                </a:solidFill>
                <a:cs typeface="Arial"/>
                <a:sym typeface="Wingdings" pitchFamily="2" charset="2"/>
              </a:endParaRPr>
            </a:p>
          </p:txBody>
        </p:sp>
        <p:sp>
          <p:nvSpPr>
            <p:cNvPr id="19" name="Rectangle 3"/>
            <p:cNvSpPr txBox="1">
              <a:spLocks noChangeArrowheads="1"/>
            </p:cNvSpPr>
            <p:nvPr/>
          </p:nvSpPr>
          <p:spPr>
            <a:xfrm>
              <a:off x="9294241" y="4029542"/>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a:latin typeface="Calibri" pitchFamily="34" charset="0"/>
                  <a:cs typeface="Calibri" pitchFamily="34" charset="0"/>
                </a:rPr>
                <a:t>Configure Module XML (my_module.xml)</a:t>
              </a:r>
            </a:p>
          </p:txBody>
        </p:sp>
        <p:sp>
          <p:nvSpPr>
            <p:cNvPr id="20" name="TextBox 19"/>
            <p:cNvSpPr txBox="1"/>
            <p:nvPr/>
          </p:nvSpPr>
          <p:spPr>
            <a:xfrm>
              <a:off x="9165248" y="4272325"/>
              <a:ext cx="627685" cy="338554"/>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600" b="1" spc="50" dirty="0">
                  <a:ln w="11430"/>
                  <a:solidFill>
                    <a:srgbClr val="03D526"/>
                  </a:solidFill>
                  <a:effectLst>
                    <a:outerShdw blurRad="76200" dist="50800" dir="5400000" algn="tl" rotWithShape="0">
                      <a:srgbClr val="000000">
                        <a:alpha val="65000"/>
                      </a:srgbClr>
                    </a:outerShdw>
                  </a:effectLst>
                  <a:ea typeface="ＭＳ Ｐゴシック" charset="-128"/>
                </a:rPr>
                <a:t>4.1</a:t>
              </a:r>
            </a:p>
          </p:txBody>
        </p:sp>
      </p:grpSp>
      <p:grpSp>
        <p:nvGrpSpPr>
          <p:cNvPr id="21" name="Group 20"/>
          <p:cNvGrpSpPr/>
          <p:nvPr/>
        </p:nvGrpSpPr>
        <p:grpSpPr>
          <a:xfrm>
            <a:off x="6404858" y="3551269"/>
            <a:ext cx="2595177" cy="593554"/>
            <a:chOff x="9212870" y="4839675"/>
            <a:chExt cx="2891948" cy="824120"/>
          </a:xfrm>
        </p:grpSpPr>
        <p:sp>
          <p:nvSpPr>
            <p:cNvPr id="22" name="Rounded Rectangle 21"/>
            <p:cNvSpPr/>
            <p:nvPr/>
          </p:nvSpPr>
          <p:spPr>
            <a:xfrm>
              <a:off x="9294241" y="4853662"/>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dirty="0">
                <a:solidFill>
                  <a:srgbClr val="FFFFFF"/>
                </a:solidFill>
                <a:cs typeface="Arial"/>
                <a:sym typeface="Wingdings" pitchFamily="2" charset="2"/>
              </a:endParaRPr>
            </a:p>
          </p:txBody>
        </p:sp>
        <p:sp>
          <p:nvSpPr>
            <p:cNvPr id="23" name="Rectangle 3"/>
            <p:cNvSpPr txBox="1">
              <a:spLocks noChangeArrowheads="1"/>
            </p:cNvSpPr>
            <p:nvPr/>
          </p:nvSpPr>
          <p:spPr>
            <a:xfrm>
              <a:off x="9294241" y="4839675"/>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a:latin typeface="Calibri" pitchFamily="34" charset="0"/>
                  <a:cs typeface="Calibri" pitchFamily="34" charset="0"/>
                </a:rPr>
                <a:t>Configure VCS Module XML Configuration File</a:t>
              </a:r>
            </a:p>
          </p:txBody>
        </p:sp>
        <p:sp>
          <p:nvSpPr>
            <p:cNvPr id="24" name="TextBox 23"/>
            <p:cNvSpPr txBox="1"/>
            <p:nvPr/>
          </p:nvSpPr>
          <p:spPr>
            <a:xfrm>
              <a:off x="9212870" y="5134467"/>
              <a:ext cx="532441" cy="511568"/>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50" dirty="0">
                  <a:ln w="11430"/>
                  <a:solidFill>
                    <a:srgbClr val="03D526"/>
                  </a:solidFill>
                  <a:effectLst>
                    <a:outerShdw blurRad="76200" dist="50800" dir="5400000" algn="tl" rotWithShape="0">
                      <a:srgbClr val="000000">
                        <a:alpha val="65000"/>
                      </a:srgbClr>
                    </a:outerShdw>
                  </a:effectLst>
                  <a:ea typeface="ＭＳ Ｐゴシック" charset="-128"/>
                </a:rPr>
                <a:t>4.2</a:t>
              </a:r>
            </a:p>
          </p:txBody>
        </p:sp>
      </p:grpSp>
      <p:grpSp>
        <p:nvGrpSpPr>
          <p:cNvPr id="25" name="Group 24"/>
          <p:cNvGrpSpPr/>
          <p:nvPr/>
        </p:nvGrpSpPr>
        <p:grpSpPr>
          <a:xfrm>
            <a:off x="6483725" y="4256394"/>
            <a:ext cx="2564930" cy="573013"/>
            <a:chOff x="9294241" y="5690000"/>
            <a:chExt cx="2810577" cy="824120"/>
          </a:xfrm>
        </p:grpSpPr>
        <p:sp>
          <p:nvSpPr>
            <p:cNvPr id="26" name="Rounded Rectangle 25"/>
            <p:cNvSpPr/>
            <p:nvPr/>
          </p:nvSpPr>
          <p:spPr>
            <a:xfrm>
              <a:off x="9294241" y="5703987"/>
              <a:ext cx="2810577" cy="796147"/>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dirty="0">
                <a:solidFill>
                  <a:srgbClr val="FFFFFF"/>
                </a:solidFill>
                <a:cs typeface="Arial"/>
                <a:sym typeface="Wingdings" pitchFamily="2" charset="2"/>
              </a:endParaRPr>
            </a:p>
          </p:txBody>
        </p:sp>
        <p:sp>
          <p:nvSpPr>
            <p:cNvPr id="27" name="Rectangle 3"/>
            <p:cNvSpPr txBox="1">
              <a:spLocks noChangeArrowheads="1"/>
            </p:cNvSpPr>
            <p:nvPr/>
          </p:nvSpPr>
          <p:spPr>
            <a:xfrm>
              <a:off x="9294241" y="5690000"/>
              <a:ext cx="2800952" cy="824120"/>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400" dirty="0">
                  <a:latin typeface="Calibri" pitchFamily="34" charset="0"/>
                  <a:cs typeface="Calibri" pitchFamily="34" charset="0"/>
                </a:rPr>
                <a:t>Execute Deployment Plan (ExecutePDTool.bat)</a:t>
              </a:r>
            </a:p>
          </p:txBody>
        </p:sp>
        <p:sp>
          <p:nvSpPr>
            <p:cNvPr id="28" name="TextBox 27"/>
            <p:cNvSpPr txBox="1"/>
            <p:nvPr/>
          </p:nvSpPr>
          <p:spPr>
            <a:xfrm>
              <a:off x="9322170" y="5932784"/>
              <a:ext cx="313841" cy="511569"/>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1200" b="1" spc="50" dirty="0">
                  <a:ln w="11430"/>
                  <a:solidFill>
                    <a:srgbClr val="03D526"/>
                  </a:solidFill>
                  <a:effectLst>
                    <a:outerShdw blurRad="76200" dist="50800" dir="5400000" algn="tl" rotWithShape="0">
                      <a:srgbClr val="000000">
                        <a:alpha val="65000"/>
                      </a:srgbClr>
                    </a:outerShdw>
                  </a:effectLst>
                  <a:ea typeface="ＭＳ Ｐゴシック" charset="-128"/>
                </a:rPr>
                <a:t>5</a:t>
              </a:r>
            </a:p>
          </p:txBody>
        </p:sp>
      </p:grpSp>
    </p:spTree>
    <p:extLst>
      <p:ext uri="{BB962C8B-B14F-4D97-AF65-F5344CB8AC3E}">
        <p14:creationId xmlns:p14="http://schemas.microsoft.com/office/powerpoint/2010/main" val="20689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par>
                                <p:cTn id="17" presetID="22" presetClass="entr" presetSubtype="1"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par>
                                <p:cTn id="20" presetID="22" presetClass="entr" presetSubtype="1"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Best Practices – Deployment Strategies</a:t>
            </a:r>
            <a:endParaRPr lang="en-US" sz="1275" dirty="0">
              <a:solidFill>
                <a:schemeClr val="bg1"/>
              </a:solidFill>
            </a:endParaRPr>
          </a:p>
        </p:txBody>
      </p:sp>
      <p:sp>
        <p:nvSpPr>
          <p:cNvPr id="15364" name="Rectangle 3"/>
          <p:cNvSpPr>
            <a:spLocks noGrp="1"/>
          </p:cNvSpPr>
          <p:nvPr>
            <p:ph type="body" idx="1"/>
          </p:nvPr>
        </p:nvSpPr>
        <p:spPr>
          <a:xfrm>
            <a:off x="458272" y="948583"/>
            <a:ext cx="8514812" cy="3793745"/>
          </a:xfrm>
        </p:spPr>
        <p:txBody>
          <a:bodyPr>
            <a:noAutofit/>
          </a:bodyPr>
          <a:lstStyle/>
          <a:p>
            <a:r>
              <a:rPr lang="en-US" sz="2000" dirty="0"/>
              <a:t>Basic Strategy</a:t>
            </a:r>
          </a:p>
          <a:p>
            <a:pPr lvl="1"/>
            <a:r>
              <a:rPr lang="en-US" sz="1400" dirty="0"/>
              <a:t> </a:t>
            </a:r>
            <a:r>
              <a:rPr lang="en-US" sz="1600" dirty="0"/>
              <a:t>Limited planning is required.</a:t>
            </a:r>
          </a:p>
          <a:p>
            <a:pPr lvl="1"/>
            <a:r>
              <a:rPr lang="en-US" sz="1600" dirty="0"/>
              <a:t> Get a deployment configuration up and running quickly.</a:t>
            </a:r>
          </a:p>
          <a:p>
            <a:pPr lvl="1"/>
            <a:r>
              <a:rPr lang="en-US" sz="1600" dirty="0"/>
              <a:t> Hard-code references to identifiers, paths and etc.</a:t>
            </a:r>
          </a:p>
          <a:p>
            <a:r>
              <a:rPr lang="en-US" sz="2000" dirty="0"/>
              <a:t>Dynamic Strategy</a:t>
            </a:r>
          </a:p>
          <a:p>
            <a:pPr lvl="1"/>
            <a:r>
              <a:rPr lang="en-US" sz="1400" dirty="0"/>
              <a:t> </a:t>
            </a:r>
            <a:r>
              <a:rPr lang="en-US" sz="1600" dirty="0"/>
              <a:t>Requires more planning up front.</a:t>
            </a:r>
          </a:p>
          <a:p>
            <a:pPr marL="1027112" lvl="2" indent="-342900">
              <a:buFont typeface="Arial" panose="020B0604020202020204" pitchFamily="34" charset="0"/>
              <a:buChar char="•"/>
            </a:pPr>
            <a:r>
              <a:rPr lang="en-US" sz="1400" dirty="0"/>
              <a:t>Design a parameterized deployment strategy to be used across all environments.</a:t>
            </a:r>
          </a:p>
          <a:p>
            <a:pPr lvl="1"/>
            <a:r>
              <a:rPr lang="en-US" sz="1600" dirty="0"/>
              <a:t> Yields greater benefits towards repeatability and agility</a:t>
            </a:r>
          </a:p>
          <a:p>
            <a:pPr marL="969962" lvl="2" indent="-285750">
              <a:buFont typeface="Arial" panose="020B0604020202020204" pitchFamily="34" charset="0"/>
              <a:buChar char="•"/>
            </a:pPr>
            <a:r>
              <a:rPr lang="en-US" sz="1400" dirty="0"/>
              <a:t>Reduce maintenance of configuration and plan files</a:t>
            </a:r>
          </a:p>
          <a:p>
            <a:pPr marL="969962" lvl="2" indent="-285750">
              <a:buFont typeface="Arial" panose="020B0604020202020204" pitchFamily="34" charset="0"/>
              <a:buChar char="•"/>
            </a:pPr>
            <a:r>
              <a:rPr lang="en-US" sz="1400" dirty="0"/>
              <a:t>Use the same plan file across all environments to promote deployment consistency</a:t>
            </a:r>
          </a:p>
          <a:p>
            <a:pPr lvl="1"/>
            <a:r>
              <a:rPr lang="en-US" sz="1600" dirty="0"/>
              <a:t> </a:t>
            </a:r>
            <a:r>
              <a:rPr lang="en-US" sz="1600" b="1" dirty="0">
                <a:solidFill>
                  <a:srgbClr val="C00000"/>
                </a:solidFill>
              </a:rPr>
              <a:t>Use variables </a:t>
            </a:r>
            <a:r>
              <a:rPr lang="en-US" sz="1600" dirty="0"/>
              <a:t>to specify environment differences or refer to environments.</a:t>
            </a:r>
          </a:p>
          <a:p>
            <a:pPr marL="1027112" lvl="2" indent="-342900">
              <a:buFont typeface="Arial" panose="020B0604020202020204" pitchFamily="34" charset="0"/>
              <a:buChar char="•"/>
            </a:pPr>
            <a:r>
              <a:rPr lang="en-US" sz="1400" dirty="0"/>
              <a:t>Example: $MODULE_HOME or %MODULE_HOME% are equivalent</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825152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Typical Deployment Scenario</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91048606"/>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8612"/>
            <a:ext cx="7416371" cy="635566"/>
          </a:xfrm>
        </p:spPr>
        <p:txBody>
          <a:bodyPr/>
          <a:lstStyle/>
          <a:p>
            <a:pPr algn="l" eaLnBrk="1" hangingPunct="1"/>
            <a:r>
              <a:rPr lang="en-US" dirty="0">
                <a:solidFill>
                  <a:schemeClr val="bg1"/>
                </a:solidFill>
              </a:rPr>
              <a:t>Typical Deployment Scenario</a:t>
            </a:r>
            <a:endParaRPr lang="en-US" sz="1275" dirty="0">
              <a:solidFill>
                <a:schemeClr val="bg1"/>
              </a:solidFill>
            </a:endParaRPr>
          </a:p>
        </p:txBody>
      </p:sp>
      <p:sp>
        <p:nvSpPr>
          <p:cNvPr id="60" name="Footer Placeholder 3"/>
          <p:cNvSpPr txBox="1">
            <a:spLocks/>
          </p:cNvSpPr>
          <p:nvPr/>
        </p:nvSpPr>
        <p:spPr>
          <a:xfrm>
            <a:off x="4239727" y="4825112"/>
            <a:ext cx="2474076" cy="234085"/>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500" dirty="0">
                <a:solidFill>
                  <a:schemeClr val="bg1">
                    <a:lumMod val="65000"/>
                  </a:schemeClr>
                </a:solidFill>
              </a:rPr>
              <a:t>© Copyright 2000-</a:t>
            </a:r>
            <a:r>
              <a:rPr lang="is-IS" sz="500" dirty="0">
                <a:solidFill>
                  <a:schemeClr val="bg1">
                    <a:lumMod val="65000"/>
                  </a:schemeClr>
                </a:solidFill>
              </a:rPr>
              <a:t>2017</a:t>
            </a:r>
            <a:r>
              <a:rPr lang="en-US" sz="500" dirty="0">
                <a:solidFill>
                  <a:schemeClr val="bg1">
                    <a:lumMod val="65000"/>
                  </a:schemeClr>
                </a:solidFill>
              </a:rPr>
              <a:t> TIBCO Software Inc.      </a:t>
            </a:r>
          </a:p>
        </p:txBody>
      </p:sp>
      <p:grpSp>
        <p:nvGrpSpPr>
          <p:cNvPr id="114" name="Group 113"/>
          <p:cNvGrpSpPr/>
          <p:nvPr/>
        </p:nvGrpSpPr>
        <p:grpSpPr>
          <a:xfrm>
            <a:off x="4178535" y="1471219"/>
            <a:ext cx="848586" cy="544524"/>
            <a:chOff x="3733191" y="2864069"/>
            <a:chExt cx="4570809" cy="2253818"/>
          </a:xfrm>
        </p:grpSpPr>
        <p:grpSp>
          <p:nvGrpSpPr>
            <p:cNvPr id="115" name="Group 27"/>
            <p:cNvGrpSpPr/>
            <p:nvPr/>
          </p:nvGrpSpPr>
          <p:grpSpPr>
            <a:xfrm>
              <a:off x="3832019" y="2864069"/>
              <a:ext cx="4373152" cy="2105863"/>
              <a:chOff x="8140700" y="1473196"/>
              <a:chExt cx="3497579" cy="659845"/>
            </a:xfrm>
          </p:grpSpPr>
          <p:sp>
            <p:nvSpPr>
              <p:cNvPr id="117" name="Rounded Rectangle 11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400" dirty="0">
                  <a:solidFill>
                    <a:srgbClr val="FFFFFF"/>
                  </a:solidFill>
                  <a:cs typeface="Arial"/>
                  <a:sym typeface="Wingdings" pitchFamily="2" charset="2"/>
                </a:endParaRPr>
              </a:p>
            </p:txBody>
          </p:sp>
          <p:sp>
            <p:nvSpPr>
              <p:cNvPr id="118" name="Rounded Rectangle 11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100" dirty="0">
                    <a:solidFill>
                      <a:srgbClr val="FFFFFF"/>
                    </a:solidFill>
                  </a:rPr>
                  <a:t>  </a:t>
                </a:r>
              </a:p>
            </p:txBody>
          </p:sp>
        </p:grpSp>
        <p:sp>
          <p:nvSpPr>
            <p:cNvPr id="116" name="TextBox 6"/>
            <p:cNvSpPr txBox="1">
              <a:spLocks noChangeArrowheads="1"/>
            </p:cNvSpPr>
            <p:nvPr/>
          </p:nvSpPr>
          <p:spPr bwMode="auto">
            <a:xfrm>
              <a:off x="3733191" y="3015944"/>
              <a:ext cx="4570809" cy="2101943"/>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00" b="0" dirty="0" err="1">
                  <a:solidFill>
                    <a:srgbClr val="FFFFFF"/>
                  </a:solidFill>
                </a:rPr>
                <a:t>DVco</a:t>
              </a:r>
              <a:r>
                <a:rPr lang="en-US" sz="1000" b="0" dirty="0">
                  <a:solidFill>
                    <a:srgbClr val="FFFFFF"/>
                  </a:solidFill>
                </a:rPr>
                <a:t> Information Server</a:t>
              </a:r>
            </a:p>
          </p:txBody>
        </p:sp>
      </p:grpSp>
      <p:sp>
        <p:nvSpPr>
          <p:cNvPr id="119" name="Rounded Rectangle 118"/>
          <p:cNvSpPr/>
          <p:nvPr/>
        </p:nvSpPr>
        <p:spPr>
          <a:xfrm>
            <a:off x="74955" y="775563"/>
            <a:ext cx="8961120" cy="4242249"/>
          </a:xfrm>
          <a:prstGeom prst="roundRect">
            <a:avLst>
              <a:gd name="adj" fmla="val 14845"/>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279400" h="95250"/>
          </a:sp3d>
        </p:spPr>
        <p:txBody>
          <a:bodyPr anchor="ctr"/>
          <a:lstStyle/>
          <a:p>
            <a:pPr algn="ctr" defTabSz="913906">
              <a:buClr>
                <a:srgbClr val="FFFFFF"/>
              </a:buClr>
              <a:tabLst>
                <a:tab pos="0" algn="l"/>
                <a:tab pos="1218936" algn="l"/>
                <a:tab pos="2437872" algn="l"/>
                <a:tab pos="3656808" algn="l"/>
                <a:tab pos="4875744" algn="l"/>
                <a:tab pos="6094679" algn="l"/>
                <a:tab pos="7313615" algn="l"/>
                <a:tab pos="8532551" algn="l"/>
                <a:tab pos="9751487" algn="l"/>
                <a:tab pos="10970423" algn="l"/>
                <a:tab pos="12189357" algn="l"/>
                <a:tab pos="13408294" algn="l"/>
              </a:tabLst>
              <a:defRPr/>
            </a:pPr>
            <a:endParaRPr lang="en-GB" sz="1400" dirty="0">
              <a:solidFill>
                <a:srgbClr val="FFFFFF"/>
              </a:solidFill>
              <a:cs typeface="Arial"/>
              <a:sym typeface="Wingdings" pitchFamily="2" charset="2"/>
            </a:endParaRPr>
          </a:p>
        </p:txBody>
      </p:sp>
      <p:sp>
        <p:nvSpPr>
          <p:cNvPr id="120" name="Rectangle 22"/>
          <p:cNvSpPr>
            <a:spLocks noChangeArrowheads="1"/>
          </p:cNvSpPr>
          <p:nvPr/>
        </p:nvSpPr>
        <p:spPr bwMode="auto">
          <a:xfrm>
            <a:off x="6435110" y="1850657"/>
            <a:ext cx="2311132" cy="1095449"/>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100"/>
          </a:p>
        </p:txBody>
      </p:sp>
      <p:sp>
        <p:nvSpPr>
          <p:cNvPr id="121" name="Text Box 24"/>
          <p:cNvSpPr txBox="1">
            <a:spLocks noChangeArrowheads="1"/>
          </p:cNvSpPr>
          <p:nvPr/>
        </p:nvSpPr>
        <p:spPr bwMode="auto">
          <a:xfrm>
            <a:off x="6416203" y="1832365"/>
            <a:ext cx="177496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b="1" dirty="0"/>
              <a:t>DV Target Server</a:t>
            </a:r>
          </a:p>
        </p:txBody>
      </p:sp>
      <p:sp>
        <p:nvSpPr>
          <p:cNvPr id="122" name="Rectangle 30"/>
          <p:cNvSpPr>
            <a:spLocks noChangeArrowheads="1"/>
          </p:cNvSpPr>
          <p:nvPr/>
        </p:nvSpPr>
        <p:spPr bwMode="auto">
          <a:xfrm>
            <a:off x="4193620" y="2109276"/>
            <a:ext cx="1509587" cy="964303"/>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100">
              <a:solidFill>
                <a:schemeClr val="bg1"/>
              </a:solidFill>
            </a:endParaRPr>
          </a:p>
        </p:txBody>
      </p:sp>
      <p:sp>
        <p:nvSpPr>
          <p:cNvPr id="123" name="Text Box 32"/>
          <p:cNvSpPr txBox="1">
            <a:spLocks noChangeArrowheads="1"/>
          </p:cNvSpPr>
          <p:nvPr/>
        </p:nvSpPr>
        <p:spPr bwMode="auto">
          <a:xfrm>
            <a:off x="4191271" y="2064956"/>
            <a:ext cx="1774961" cy="246221"/>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b="1" dirty="0"/>
              <a:t>DV Source Server</a:t>
            </a:r>
          </a:p>
        </p:txBody>
      </p:sp>
      <p:sp>
        <p:nvSpPr>
          <p:cNvPr id="124" name="Rectangle 35"/>
          <p:cNvSpPr>
            <a:spLocks noChangeArrowheads="1"/>
          </p:cNvSpPr>
          <p:nvPr/>
        </p:nvSpPr>
        <p:spPr bwMode="auto">
          <a:xfrm>
            <a:off x="7303684" y="3533391"/>
            <a:ext cx="1575386" cy="1095838"/>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100"/>
          </a:p>
        </p:txBody>
      </p:sp>
      <p:sp>
        <p:nvSpPr>
          <p:cNvPr id="125" name="Text Box 37"/>
          <p:cNvSpPr txBox="1">
            <a:spLocks noChangeArrowheads="1"/>
          </p:cNvSpPr>
          <p:nvPr/>
        </p:nvSpPr>
        <p:spPr bwMode="auto">
          <a:xfrm>
            <a:off x="7260509" y="3521615"/>
            <a:ext cx="16185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00" b="1" dirty="0"/>
              <a:t>Deployment Server:  </a:t>
            </a:r>
            <a:r>
              <a:rPr lang="en-US" sz="1000" b="1" dirty="0" err="1"/>
              <a:t>unix</a:t>
            </a:r>
            <a:r>
              <a:rPr lang="en-US" sz="1000" b="1" dirty="0"/>
              <a:t>, windows</a:t>
            </a:r>
          </a:p>
        </p:txBody>
      </p:sp>
      <p:grpSp>
        <p:nvGrpSpPr>
          <p:cNvPr id="126" name="Group 43"/>
          <p:cNvGrpSpPr>
            <a:grpSpLocks/>
          </p:cNvGrpSpPr>
          <p:nvPr/>
        </p:nvGrpSpPr>
        <p:grpSpPr bwMode="auto">
          <a:xfrm>
            <a:off x="3818301" y="3723912"/>
            <a:ext cx="2277177" cy="843244"/>
            <a:chOff x="3408" y="2880"/>
            <a:chExt cx="1936" cy="720"/>
          </a:xfrm>
        </p:grpSpPr>
        <p:sp>
          <p:nvSpPr>
            <p:cNvPr id="127" name="Rectangle 40"/>
            <p:cNvSpPr>
              <a:spLocks noChangeArrowheads="1"/>
            </p:cNvSpPr>
            <p:nvPr/>
          </p:nvSpPr>
          <p:spPr bwMode="auto">
            <a:xfrm>
              <a:off x="3408" y="2880"/>
              <a:ext cx="1936" cy="720"/>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100">
                <a:solidFill>
                  <a:schemeClr val="bg1"/>
                </a:solidFill>
              </a:endParaRPr>
            </a:p>
          </p:txBody>
        </p:sp>
        <p:sp>
          <p:nvSpPr>
            <p:cNvPr id="128" name="Text Box 42"/>
            <p:cNvSpPr txBox="1">
              <a:spLocks noChangeArrowheads="1"/>
            </p:cNvSpPr>
            <p:nvPr/>
          </p:nvSpPr>
          <p:spPr bwMode="auto">
            <a:xfrm>
              <a:off x="3408" y="2880"/>
              <a:ext cx="188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900" b="1" dirty="0"/>
                <a:t>Version Control System (VCS) Server</a:t>
              </a:r>
            </a:p>
          </p:txBody>
        </p:sp>
      </p:grpSp>
      <p:sp>
        <p:nvSpPr>
          <p:cNvPr id="129" name="Text Box 59"/>
          <p:cNvSpPr txBox="1">
            <a:spLocks noChangeArrowheads="1"/>
          </p:cNvSpPr>
          <p:nvPr/>
        </p:nvSpPr>
        <p:spPr bwMode="auto">
          <a:xfrm>
            <a:off x="8600202" y="2519264"/>
            <a:ext cx="730679"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00" dirty="0">
                <a:solidFill>
                  <a:schemeClr val="tx1"/>
                </a:solidFill>
              </a:rPr>
              <a:t> </a:t>
            </a:r>
          </a:p>
        </p:txBody>
      </p:sp>
      <p:sp>
        <p:nvSpPr>
          <p:cNvPr id="130" name="Line 91"/>
          <p:cNvSpPr>
            <a:spLocks noChangeShapeType="1"/>
          </p:cNvSpPr>
          <p:nvPr/>
        </p:nvSpPr>
        <p:spPr bwMode="auto">
          <a:xfrm>
            <a:off x="3985868" y="1496753"/>
            <a:ext cx="275961" cy="612523"/>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sp>
        <p:nvSpPr>
          <p:cNvPr id="131" name="Line 92"/>
          <p:cNvSpPr>
            <a:spLocks noChangeShapeType="1"/>
          </p:cNvSpPr>
          <p:nvPr/>
        </p:nvSpPr>
        <p:spPr bwMode="auto">
          <a:xfrm>
            <a:off x="4808058" y="1487910"/>
            <a:ext cx="0" cy="608895"/>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sp>
        <p:nvSpPr>
          <p:cNvPr id="132" name="Line 93"/>
          <p:cNvSpPr>
            <a:spLocks noChangeShapeType="1"/>
          </p:cNvSpPr>
          <p:nvPr/>
        </p:nvSpPr>
        <p:spPr bwMode="auto">
          <a:xfrm flipH="1">
            <a:off x="5410185" y="1520097"/>
            <a:ext cx="217520" cy="608894"/>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sp>
        <p:nvSpPr>
          <p:cNvPr id="133" name="TextBox 132"/>
          <p:cNvSpPr txBox="1"/>
          <p:nvPr/>
        </p:nvSpPr>
        <p:spPr>
          <a:xfrm>
            <a:off x="3806214" y="840894"/>
            <a:ext cx="1670551" cy="338554"/>
          </a:xfrm>
          <a:prstGeom prst="rect">
            <a:avLst/>
          </a:prstGeom>
          <a:noFill/>
        </p:spPr>
        <p:txBody>
          <a:bodyPr wrap="square" rtlCol="0">
            <a:spAutoFit/>
          </a:bodyPr>
          <a:lstStyle/>
          <a:p>
            <a:pPr algn="ctr"/>
            <a:r>
              <a:rPr lang="en-US" dirty="0">
                <a:solidFill>
                  <a:schemeClr val="bg1"/>
                </a:solidFill>
              </a:rPr>
              <a:t>DV Studio</a:t>
            </a:r>
          </a:p>
        </p:txBody>
      </p:sp>
      <p:grpSp>
        <p:nvGrpSpPr>
          <p:cNvPr id="134" name="Group 133"/>
          <p:cNvGrpSpPr/>
          <p:nvPr/>
        </p:nvGrpSpPr>
        <p:grpSpPr>
          <a:xfrm>
            <a:off x="4585195" y="3950268"/>
            <a:ext cx="1067846" cy="532218"/>
            <a:chOff x="9034857" y="2878670"/>
            <a:chExt cx="1321494" cy="780158"/>
          </a:xfrm>
        </p:grpSpPr>
        <p:grpSp>
          <p:nvGrpSpPr>
            <p:cNvPr id="135" name="Group 31"/>
            <p:cNvGrpSpPr/>
            <p:nvPr/>
          </p:nvGrpSpPr>
          <p:grpSpPr>
            <a:xfrm>
              <a:off x="9034857" y="2878670"/>
              <a:ext cx="1239300" cy="780158"/>
              <a:chOff x="8140700" y="1473196"/>
              <a:chExt cx="3497579" cy="659845"/>
            </a:xfrm>
          </p:grpSpPr>
          <p:sp>
            <p:nvSpPr>
              <p:cNvPr id="137" name="Rounded Rectangle 136"/>
              <p:cNvSpPr/>
              <p:nvPr/>
            </p:nvSpPr>
            <p:spPr>
              <a:xfrm>
                <a:off x="8140700" y="1473196"/>
                <a:ext cx="3497579" cy="659845"/>
              </a:xfrm>
              <a:prstGeom prst="roundRect">
                <a:avLst>
                  <a:gd name="adj" fmla="val 17711"/>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400" dirty="0">
                  <a:solidFill>
                    <a:srgbClr val="FFFFFF"/>
                  </a:solidFill>
                  <a:cs typeface="Arial"/>
                  <a:sym typeface="Wingdings" pitchFamily="2" charset="2"/>
                </a:endParaRPr>
              </a:p>
            </p:txBody>
          </p:sp>
          <p:sp>
            <p:nvSpPr>
              <p:cNvPr id="138" name="Rounded Rectangle 137"/>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400" dirty="0">
                    <a:solidFill>
                      <a:srgbClr val="FFFFFF"/>
                    </a:solidFill>
                  </a:rPr>
                  <a:t>  </a:t>
                </a:r>
              </a:p>
            </p:txBody>
          </p:sp>
        </p:grpSp>
        <p:sp>
          <p:nvSpPr>
            <p:cNvPr id="136" name="TextBox 135"/>
            <p:cNvSpPr txBox="1"/>
            <p:nvPr/>
          </p:nvSpPr>
          <p:spPr>
            <a:xfrm>
              <a:off x="9093301" y="2953753"/>
              <a:ext cx="1263050" cy="609063"/>
            </a:xfrm>
            <a:prstGeom prst="rect">
              <a:avLst/>
            </a:prstGeom>
            <a:noFill/>
            <a:effectLst>
              <a:outerShdw blurRad="50800" dist="25400" dir="2700000">
                <a:srgbClr val="000000">
                  <a:alpha val="43000"/>
                </a:srgbClr>
              </a:outerShdw>
            </a:effectLst>
          </p:spPr>
          <p:txBody>
            <a:bodyPr wrap="square" rtlCol="0">
              <a:spAutoFit/>
            </a:bodyPr>
            <a:lstStyle/>
            <a:p>
              <a:r>
                <a:rPr lang="en-US" sz="1050" dirty="0">
                  <a:solidFill>
                    <a:srgbClr val="FFFFFF"/>
                  </a:solidFill>
                </a:rPr>
                <a:t>GIT, SVN, TFS, Other..</a:t>
              </a:r>
            </a:p>
          </p:txBody>
        </p:sp>
      </p:grpSp>
      <p:grpSp>
        <p:nvGrpSpPr>
          <p:cNvPr id="139" name="Group 138"/>
          <p:cNvGrpSpPr/>
          <p:nvPr/>
        </p:nvGrpSpPr>
        <p:grpSpPr>
          <a:xfrm>
            <a:off x="3426780" y="1177024"/>
            <a:ext cx="669114" cy="321279"/>
            <a:chOff x="642739" y="4234611"/>
            <a:chExt cx="976663" cy="471659"/>
          </a:xfrm>
        </p:grpSpPr>
        <p:grpSp>
          <p:nvGrpSpPr>
            <p:cNvPr id="140" name="Group 34"/>
            <p:cNvGrpSpPr/>
            <p:nvPr/>
          </p:nvGrpSpPr>
          <p:grpSpPr>
            <a:xfrm>
              <a:off x="668714" y="4234611"/>
              <a:ext cx="950688" cy="471659"/>
              <a:chOff x="8140700" y="1473196"/>
              <a:chExt cx="3497579" cy="659845"/>
            </a:xfrm>
          </p:grpSpPr>
          <p:sp>
            <p:nvSpPr>
              <p:cNvPr id="142" name="Rounded Rectangle 141"/>
              <p:cNvSpPr/>
              <p:nvPr/>
            </p:nvSpPr>
            <p:spPr>
              <a:xfrm>
                <a:off x="8140700" y="1473196"/>
                <a:ext cx="3497579" cy="659845"/>
              </a:xfrm>
              <a:prstGeom prst="roundRect">
                <a:avLst>
                  <a:gd name="adj" fmla="val 19246"/>
                </a:avLst>
              </a:prstGeom>
              <a:gradFill flip="none" rotWithShape="1">
                <a:gsLst>
                  <a:gs pos="26000">
                    <a:srgbClr val="03D526"/>
                  </a:gs>
                  <a:gs pos="100000">
                    <a:srgbClr val="026211"/>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200" dirty="0">
                  <a:solidFill>
                    <a:srgbClr val="FFFFFF"/>
                  </a:solidFill>
                  <a:cs typeface="Arial"/>
                  <a:sym typeface="Wingdings" pitchFamily="2" charset="2"/>
                </a:endParaRPr>
              </a:p>
            </p:txBody>
          </p:sp>
          <p:sp>
            <p:nvSpPr>
              <p:cNvPr id="143" name="Rounded Rectangle 142"/>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200" dirty="0">
                    <a:solidFill>
                      <a:srgbClr val="FFFFFF"/>
                    </a:solidFill>
                  </a:rPr>
                  <a:t>  </a:t>
                </a:r>
              </a:p>
            </p:txBody>
          </p:sp>
        </p:grpSp>
        <p:sp>
          <p:nvSpPr>
            <p:cNvPr id="141" name="TextBox 140"/>
            <p:cNvSpPr txBox="1"/>
            <p:nvPr/>
          </p:nvSpPr>
          <p:spPr>
            <a:xfrm>
              <a:off x="642739" y="4240151"/>
              <a:ext cx="976661" cy="361469"/>
            </a:xfrm>
            <a:prstGeom prst="rect">
              <a:avLst/>
            </a:prstGeom>
            <a:noFill/>
            <a:effectLst>
              <a:outerShdw blurRad="50800" dist="25400" dir="2700000">
                <a:srgbClr val="000000">
                  <a:alpha val="24000"/>
                </a:srgbClr>
              </a:outerShdw>
            </a:effectLst>
          </p:spPr>
          <p:txBody>
            <a:bodyPr wrap="square" rtlCol="0">
              <a:spAutoFit/>
            </a:bodyPr>
            <a:lstStyle/>
            <a:p>
              <a:pPr algn="ctr"/>
              <a:r>
                <a:rPr lang="en-US" sz="1000" dirty="0">
                  <a:solidFill>
                    <a:srgbClr val="FFFFFF"/>
                  </a:solidFill>
                </a:rPr>
                <a:t>Studio 1</a:t>
              </a:r>
            </a:p>
          </p:txBody>
        </p:sp>
      </p:grpSp>
      <p:grpSp>
        <p:nvGrpSpPr>
          <p:cNvPr id="144" name="Group 143"/>
          <p:cNvGrpSpPr/>
          <p:nvPr/>
        </p:nvGrpSpPr>
        <p:grpSpPr>
          <a:xfrm>
            <a:off x="4249869" y="1177024"/>
            <a:ext cx="669114" cy="321279"/>
            <a:chOff x="642739" y="4234611"/>
            <a:chExt cx="976663" cy="471659"/>
          </a:xfrm>
        </p:grpSpPr>
        <p:grpSp>
          <p:nvGrpSpPr>
            <p:cNvPr id="145" name="Group 34"/>
            <p:cNvGrpSpPr/>
            <p:nvPr/>
          </p:nvGrpSpPr>
          <p:grpSpPr>
            <a:xfrm>
              <a:off x="668714" y="4234611"/>
              <a:ext cx="950688" cy="471659"/>
              <a:chOff x="8140700" y="1473196"/>
              <a:chExt cx="3497579" cy="659845"/>
            </a:xfrm>
          </p:grpSpPr>
          <p:sp>
            <p:nvSpPr>
              <p:cNvPr id="147" name="Rounded Rectangle 146"/>
              <p:cNvSpPr/>
              <p:nvPr/>
            </p:nvSpPr>
            <p:spPr>
              <a:xfrm>
                <a:off x="8140700" y="1473196"/>
                <a:ext cx="3497579" cy="659845"/>
              </a:xfrm>
              <a:prstGeom prst="roundRect">
                <a:avLst>
                  <a:gd name="adj" fmla="val 19246"/>
                </a:avLst>
              </a:prstGeom>
              <a:gradFill flip="none" rotWithShape="1">
                <a:gsLst>
                  <a:gs pos="26000">
                    <a:srgbClr val="03D526"/>
                  </a:gs>
                  <a:gs pos="100000">
                    <a:srgbClr val="026211"/>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200" dirty="0">
                  <a:solidFill>
                    <a:srgbClr val="FFFFFF"/>
                  </a:solidFill>
                  <a:cs typeface="Arial"/>
                  <a:sym typeface="Wingdings" pitchFamily="2" charset="2"/>
                </a:endParaRPr>
              </a:p>
            </p:txBody>
          </p:sp>
          <p:sp>
            <p:nvSpPr>
              <p:cNvPr id="148" name="Rounded Rectangle 147"/>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200" dirty="0">
                    <a:solidFill>
                      <a:srgbClr val="FFFFFF"/>
                    </a:solidFill>
                  </a:rPr>
                  <a:t>  </a:t>
                </a:r>
              </a:p>
            </p:txBody>
          </p:sp>
        </p:grpSp>
        <p:sp>
          <p:nvSpPr>
            <p:cNvPr id="146" name="TextBox 145"/>
            <p:cNvSpPr txBox="1"/>
            <p:nvPr/>
          </p:nvSpPr>
          <p:spPr>
            <a:xfrm>
              <a:off x="642739" y="4240151"/>
              <a:ext cx="976662" cy="361469"/>
            </a:xfrm>
            <a:prstGeom prst="rect">
              <a:avLst/>
            </a:prstGeom>
            <a:noFill/>
            <a:effectLst>
              <a:outerShdw blurRad="50800" dist="25400" dir="2700000">
                <a:srgbClr val="000000">
                  <a:alpha val="24000"/>
                </a:srgbClr>
              </a:outerShdw>
            </a:effectLst>
          </p:spPr>
          <p:txBody>
            <a:bodyPr wrap="square" rtlCol="0">
              <a:spAutoFit/>
            </a:bodyPr>
            <a:lstStyle/>
            <a:p>
              <a:pPr algn="ctr"/>
              <a:r>
                <a:rPr lang="en-US" sz="1000" dirty="0">
                  <a:solidFill>
                    <a:srgbClr val="FFFFFF"/>
                  </a:solidFill>
                </a:rPr>
                <a:t>Studio 2</a:t>
              </a:r>
            </a:p>
          </p:txBody>
        </p:sp>
      </p:grpSp>
      <p:grpSp>
        <p:nvGrpSpPr>
          <p:cNvPr id="149" name="Group 148"/>
          <p:cNvGrpSpPr/>
          <p:nvPr/>
        </p:nvGrpSpPr>
        <p:grpSpPr>
          <a:xfrm>
            <a:off x="5028610" y="1177024"/>
            <a:ext cx="669114" cy="321279"/>
            <a:chOff x="642739" y="4234611"/>
            <a:chExt cx="976663" cy="471659"/>
          </a:xfrm>
        </p:grpSpPr>
        <p:grpSp>
          <p:nvGrpSpPr>
            <p:cNvPr id="150" name="Group 34"/>
            <p:cNvGrpSpPr/>
            <p:nvPr/>
          </p:nvGrpSpPr>
          <p:grpSpPr>
            <a:xfrm>
              <a:off x="668714" y="4234611"/>
              <a:ext cx="950688" cy="471659"/>
              <a:chOff x="8140700" y="1473196"/>
              <a:chExt cx="3497579" cy="659845"/>
            </a:xfrm>
          </p:grpSpPr>
          <p:sp>
            <p:nvSpPr>
              <p:cNvPr id="152" name="Rounded Rectangle 151"/>
              <p:cNvSpPr/>
              <p:nvPr/>
            </p:nvSpPr>
            <p:spPr>
              <a:xfrm>
                <a:off x="8140700" y="1473196"/>
                <a:ext cx="3497579" cy="659845"/>
              </a:xfrm>
              <a:prstGeom prst="roundRect">
                <a:avLst>
                  <a:gd name="adj" fmla="val 19246"/>
                </a:avLst>
              </a:prstGeom>
              <a:gradFill flip="none" rotWithShape="1">
                <a:gsLst>
                  <a:gs pos="26000">
                    <a:srgbClr val="03D526"/>
                  </a:gs>
                  <a:gs pos="100000">
                    <a:srgbClr val="026211"/>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200" dirty="0">
                  <a:solidFill>
                    <a:srgbClr val="FFFFFF"/>
                  </a:solidFill>
                  <a:cs typeface="Arial"/>
                  <a:sym typeface="Wingdings" pitchFamily="2" charset="2"/>
                </a:endParaRPr>
              </a:p>
            </p:txBody>
          </p:sp>
          <p:sp>
            <p:nvSpPr>
              <p:cNvPr id="153" name="Rounded Rectangle 152"/>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200" dirty="0">
                    <a:solidFill>
                      <a:srgbClr val="FFFFFF"/>
                    </a:solidFill>
                  </a:rPr>
                  <a:t>  </a:t>
                </a:r>
              </a:p>
            </p:txBody>
          </p:sp>
        </p:grpSp>
        <p:sp>
          <p:nvSpPr>
            <p:cNvPr id="151" name="TextBox 150"/>
            <p:cNvSpPr txBox="1"/>
            <p:nvPr/>
          </p:nvSpPr>
          <p:spPr>
            <a:xfrm>
              <a:off x="642739" y="4240151"/>
              <a:ext cx="976662" cy="361469"/>
            </a:xfrm>
            <a:prstGeom prst="rect">
              <a:avLst/>
            </a:prstGeom>
            <a:noFill/>
            <a:effectLst>
              <a:outerShdw blurRad="50800" dist="25400" dir="2700000">
                <a:srgbClr val="000000">
                  <a:alpha val="24000"/>
                </a:srgbClr>
              </a:outerShdw>
            </a:effectLst>
          </p:spPr>
          <p:txBody>
            <a:bodyPr wrap="square" rtlCol="0">
              <a:spAutoFit/>
            </a:bodyPr>
            <a:lstStyle/>
            <a:p>
              <a:pPr algn="ctr"/>
              <a:r>
                <a:rPr lang="en-US" sz="1000" dirty="0">
                  <a:solidFill>
                    <a:srgbClr val="FFFFFF"/>
                  </a:solidFill>
                </a:rPr>
                <a:t>Studio 3</a:t>
              </a:r>
            </a:p>
          </p:txBody>
        </p:sp>
      </p:grpSp>
      <p:grpSp>
        <p:nvGrpSpPr>
          <p:cNvPr id="154" name="Group 153"/>
          <p:cNvGrpSpPr/>
          <p:nvPr/>
        </p:nvGrpSpPr>
        <p:grpSpPr>
          <a:xfrm>
            <a:off x="4264500" y="2296983"/>
            <a:ext cx="1058492" cy="505375"/>
            <a:chOff x="3480223" y="2855457"/>
            <a:chExt cx="5182389" cy="2114475"/>
          </a:xfrm>
        </p:grpSpPr>
        <p:grpSp>
          <p:nvGrpSpPr>
            <p:cNvPr id="155" name="Group 27"/>
            <p:cNvGrpSpPr/>
            <p:nvPr/>
          </p:nvGrpSpPr>
          <p:grpSpPr>
            <a:xfrm>
              <a:off x="3832019" y="2864069"/>
              <a:ext cx="4373152" cy="2105863"/>
              <a:chOff x="8140700" y="1473196"/>
              <a:chExt cx="3497579" cy="659845"/>
            </a:xfrm>
          </p:grpSpPr>
          <p:sp>
            <p:nvSpPr>
              <p:cNvPr id="157" name="Rounded Rectangle 15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400" dirty="0">
                  <a:solidFill>
                    <a:srgbClr val="FFFFFF"/>
                  </a:solidFill>
                  <a:cs typeface="Arial"/>
                  <a:sym typeface="Wingdings" pitchFamily="2" charset="2"/>
                </a:endParaRPr>
              </a:p>
            </p:txBody>
          </p:sp>
          <p:sp>
            <p:nvSpPr>
              <p:cNvPr id="158" name="Rounded Rectangle 15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400" dirty="0">
                    <a:solidFill>
                      <a:srgbClr val="FFFFFF"/>
                    </a:solidFill>
                  </a:rPr>
                  <a:t>  </a:t>
                </a:r>
              </a:p>
            </p:txBody>
          </p:sp>
        </p:grpSp>
        <p:sp>
          <p:nvSpPr>
            <p:cNvPr id="156" name="TextBox 6"/>
            <p:cNvSpPr txBox="1">
              <a:spLocks noChangeArrowheads="1"/>
            </p:cNvSpPr>
            <p:nvPr/>
          </p:nvSpPr>
          <p:spPr bwMode="auto">
            <a:xfrm>
              <a:off x="3480223" y="2855457"/>
              <a:ext cx="5182389" cy="1603223"/>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Data Virtualization</a:t>
              </a:r>
            </a:p>
          </p:txBody>
        </p:sp>
      </p:grpSp>
      <p:grpSp>
        <p:nvGrpSpPr>
          <p:cNvPr id="159" name="Group 158"/>
          <p:cNvGrpSpPr/>
          <p:nvPr/>
        </p:nvGrpSpPr>
        <p:grpSpPr>
          <a:xfrm>
            <a:off x="7707207" y="2134721"/>
            <a:ext cx="1058492" cy="505375"/>
            <a:chOff x="3480223" y="2855457"/>
            <a:chExt cx="5182389" cy="2114475"/>
          </a:xfrm>
        </p:grpSpPr>
        <p:grpSp>
          <p:nvGrpSpPr>
            <p:cNvPr id="160" name="Group 27"/>
            <p:cNvGrpSpPr/>
            <p:nvPr/>
          </p:nvGrpSpPr>
          <p:grpSpPr>
            <a:xfrm>
              <a:off x="3832019" y="2864069"/>
              <a:ext cx="4373152" cy="2105863"/>
              <a:chOff x="8140700" y="1473196"/>
              <a:chExt cx="3497579" cy="659845"/>
            </a:xfrm>
          </p:grpSpPr>
          <p:sp>
            <p:nvSpPr>
              <p:cNvPr id="162" name="Rounded Rectangle 161"/>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1400" dirty="0">
                  <a:solidFill>
                    <a:srgbClr val="FFFFFF"/>
                  </a:solidFill>
                  <a:cs typeface="Arial"/>
                  <a:sym typeface="Wingdings" pitchFamily="2" charset="2"/>
                </a:endParaRPr>
              </a:p>
            </p:txBody>
          </p:sp>
          <p:sp>
            <p:nvSpPr>
              <p:cNvPr id="163" name="Rounded Rectangle 162"/>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400" dirty="0">
                    <a:solidFill>
                      <a:srgbClr val="FFFFFF"/>
                    </a:solidFill>
                  </a:rPr>
                  <a:t>  </a:t>
                </a:r>
              </a:p>
            </p:txBody>
          </p:sp>
        </p:grpSp>
        <p:sp>
          <p:nvSpPr>
            <p:cNvPr id="161" name="TextBox 6"/>
            <p:cNvSpPr txBox="1">
              <a:spLocks noChangeArrowheads="1"/>
            </p:cNvSpPr>
            <p:nvPr/>
          </p:nvSpPr>
          <p:spPr bwMode="auto">
            <a:xfrm>
              <a:off x="3480223" y="2855457"/>
              <a:ext cx="5182389" cy="1603223"/>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050" b="0" dirty="0">
                  <a:solidFill>
                    <a:srgbClr val="FFFFFF"/>
                  </a:solidFill>
                </a:rPr>
                <a:t>Data Virtualization</a:t>
              </a:r>
            </a:p>
          </p:txBody>
        </p:sp>
      </p:grpSp>
      <p:grpSp>
        <p:nvGrpSpPr>
          <p:cNvPr id="164" name="Group 163"/>
          <p:cNvGrpSpPr/>
          <p:nvPr/>
        </p:nvGrpSpPr>
        <p:grpSpPr>
          <a:xfrm>
            <a:off x="3584833" y="1752228"/>
            <a:ext cx="1755158" cy="1949890"/>
            <a:chOff x="2520561" y="2080625"/>
            <a:chExt cx="2561895" cy="2862567"/>
          </a:xfrm>
        </p:grpSpPr>
        <p:grpSp>
          <p:nvGrpSpPr>
            <p:cNvPr id="165" name="Group 164"/>
            <p:cNvGrpSpPr/>
            <p:nvPr/>
          </p:nvGrpSpPr>
          <p:grpSpPr>
            <a:xfrm>
              <a:off x="2541642" y="2080625"/>
              <a:ext cx="2540814" cy="2862567"/>
              <a:chOff x="2541642" y="2080625"/>
              <a:chExt cx="2540814" cy="2862567"/>
            </a:xfrm>
          </p:grpSpPr>
          <p:grpSp>
            <p:nvGrpSpPr>
              <p:cNvPr id="167" name="Group 166"/>
              <p:cNvGrpSpPr/>
              <p:nvPr/>
            </p:nvGrpSpPr>
            <p:grpSpPr>
              <a:xfrm>
                <a:off x="2804586" y="2080625"/>
                <a:ext cx="2277870" cy="2862567"/>
                <a:chOff x="2804586" y="2080625"/>
                <a:chExt cx="2277870" cy="2862567"/>
              </a:xfrm>
            </p:grpSpPr>
            <p:cxnSp>
              <p:nvCxnSpPr>
                <p:cNvPr id="169" name="Straight Arrow Connector 168"/>
                <p:cNvCxnSpPr/>
                <p:nvPr/>
              </p:nvCxnSpPr>
              <p:spPr>
                <a:xfrm flipH="1">
                  <a:off x="3068743" y="2271665"/>
                  <a:ext cx="1" cy="2671527"/>
                </a:xfrm>
                <a:prstGeom prst="straightConnector1">
                  <a:avLst/>
                </a:prstGeom>
                <a:ln w="19050">
                  <a:solidFill>
                    <a:schemeClr val="bg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2807451" y="2261783"/>
                  <a:ext cx="2273010"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a:off x="2804586" y="2086141"/>
                  <a:ext cx="1" cy="175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3943956" y="2096023"/>
                  <a:ext cx="1" cy="175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H="1">
                  <a:off x="5082455" y="2080625"/>
                  <a:ext cx="1" cy="175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8" name="TextBox 167"/>
              <p:cNvSpPr txBox="1"/>
              <p:nvPr/>
            </p:nvSpPr>
            <p:spPr>
              <a:xfrm>
                <a:off x="2541642" y="4175352"/>
                <a:ext cx="1075867" cy="361469"/>
              </a:xfrm>
              <a:prstGeom prst="rect">
                <a:avLst/>
              </a:prstGeom>
              <a:solidFill>
                <a:srgbClr val="EDFA7A"/>
              </a:solidFill>
              <a:ln>
                <a:solidFill>
                  <a:srgbClr val="000000"/>
                </a:solidFill>
              </a:ln>
            </p:spPr>
            <p:txBody>
              <a:bodyPr wrap="square" rtlCol="0">
                <a:spAutoFit/>
              </a:bodyPr>
              <a:lstStyle/>
              <a:p>
                <a:pPr algn="ctr"/>
                <a:r>
                  <a:rPr lang="en-US" sz="1000" dirty="0">
                    <a:solidFill>
                      <a:srgbClr val="000000"/>
                    </a:solidFill>
                  </a:rPr>
                  <a:t>Check-in</a:t>
                </a:r>
              </a:p>
            </p:txBody>
          </p:sp>
        </p:grpSp>
        <p:sp>
          <p:nvSpPr>
            <p:cNvPr id="166" name="TextBox 165"/>
            <p:cNvSpPr txBox="1"/>
            <p:nvPr/>
          </p:nvSpPr>
          <p:spPr>
            <a:xfrm>
              <a:off x="2520561" y="3417691"/>
              <a:ext cx="444234" cy="508294"/>
            </a:xfrm>
            <a:prstGeom prst="wedgeEllipseCallout">
              <a:avLst>
                <a:gd name="adj1" fmla="val -11201"/>
                <a:gd name="adj2" fmla="val 108745"/>
              </a:avLst>
            </a:prstGeom>
            <a:solidFill>
              <a:schemeClr val="bg1"/>
            </a:solidFill>
            <a:ln>
              <a:solidFill>
                <a:srgbClr val="000000"/>
              </a:solidFill>
            </a:ln>
            <a:effectLst/>
          </p:spPr>
          <p:txBody>
            <a:bodyPr wrap="square" rtlCol="0">
              <a:spAutoFit/>
            </a:bodyPr>
            <a:lstStyle/>
            <a:p>
              <a:r>
                <a:rPr lang="en-US" sz="1000" b="1" dirty="0">
                  <a:solidFill>
                    <a:srgbClr val="FF0000"/>
                  </a:solidFill>
                </a:rPr>
                <a:t>2</a:t>
              </a:r>
            </a:p>
          </p:txBody>
        </p:sp>
      </p:grpSp>
      <p:grpSp>
        <p:nvGrpSpPr>
          <p:cNvPr id="174" name="Group 173"/>
          <p:cNvGrpSpPr/>
          <p:nvPr/>
        </p:nvGrpSpPr>
        <p:grpSpPr>
          <a:xfrm>
            <a:off x="5930224" y="2550518"/>
            <a:ext cx="1570454" cy="1507408"/>
            <a:chOff x="4895859" y="3522068"/>
            <a:chExt cx="2292294" cy="2212975"/>
          </a:xfrm>
        </p:grpSpPr>
        <p:grpSp>
          <p:nvGrpSpPr>
            <p:cNvPr id="175" name="Group 174"/>
            <p:cNvGrpSpPr/>
            <p:nvPr/>
          </p:nvGrpSpPr>
          <p:grpSpPr>
            <a:xfrm>
              <a:off x="5168919" y="3522068"/>
              <a:ext cx="2019234" cy="2212975"/>
              <a:chOff x="5168919" y="3522068"/>
              <a:chExt cx="2019234" cy="2212975"/>
            </a:xfrm>
          </p:grpSpPr>
          <p:grpSp>
            <p:nvGrpSpPr>
              <p:cNvPr id="177" name="Group 81"/>
              <p:cNvGrpSpPr>
                <a:grpSpLocks/>
              </p:cNvGrpSpPr>
              <p:nvPr/>
            </p:nvGrpSpPr>
            <p:grpSpPr bwMode="auto">
              <a:xfrm>
                <a:off x="5168919" y="3522068"/>
                <a:ext cx="1778000" cy="2212975"/>
                <a:chOff x="2954" y="1877"/>
                <a:chExt cx="1120" cy="1394"/>
              </a:xfrm>
            </p:grpSpPr>
            <p:grpSp>
              <p:nvGrpSpPr>
                <p:cNvPr id="179" name="Group 65"/>
                <p:cNvGrpSpPr>
                  <a:grpSpLocks/>
                </p:cNvGrpSpPr>
                <p:nvPr/>
              </p:nvGrpSpPr>
              <p:grpSpPr bwMode="auto">
                <a:xfrm>
                  <a:off x="2954" y="2007"/>
                  <a:ext cx="1120" cy="1264"/>
                  <a:chOff x="2954" y="2007"/>
                  <a:chExt cx="1120" cy="1264"/>
                </a:xfrm>
              </p:grpSpPr>
              <p:grpSp>
                <p:nvGrpSpPr>
                  <p:cNvPr id="181" name="Group 62"/>
                  <p:cNvGrpSpPr>
                    <a:grpSpLocks/>
                  </p:cNvGrpSpPr>
                  <p:nvPr/>
                </p:nvGrpSpPr>
                <p:grpSpPr bwMode="auto">
                  <a:xfrm>
                    <a:off x="2954" y="2211"/>
                    <a:ext cx="694" cy="1060"/>
                    <a:chOff x="2954" y="2211"/>
                    <a:chExt cx="694" cy="1060"/>
                  </a:xfrm>
                </p:grpSpPr>
                <p:sp>
                  <p:nvSpPr>
                    <p:cNvPr id="183" name="Line 48"/>
                    <p:cNvSpPr>
                      <a:spLocks noChangeShapeType="1"/>
                    </p:cNvSpPr>
                    <p:nvPr/>
                  </p:nvSpPr>
                  <p:spPr bwMode="auto">
                    <a:xfrm flipV="1">
                      <a:off x="2954" y="2211"/>
                      <a:ext cx="683" cy="106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sp>
                  <p:nvSpPr>
                    <p:cNvPr id="184" name="Text Box 49"/>
                    <p:cNvSpPr txBox="1">
                      <a:spLocks noChangeArrowheads="1"/>
                    </p:cNvSpPr>
                    <p:nvPr/>
                  </p:nvSpPr>
                  <p:spPr bwMode="auto">
                    <a:xfrm>
                      <a:off x="2976" y="2256"/>
                      <a:ext cx="672"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00" dirty="0"/>
                        <a:t> </a:t>
                      </a:r>
                    </a:p>
                  </p:txBody>
                </p:sp>
              </p:grpSp>
              <p:sp>
                <p:nvSpPr>
                  <p:cNvPr id="182" name="Text Box 56"/>
                  <p:cNvSpPr txBox="1">
                    <a:spLocks noChangeArrowheads="1"/>
                  </p:cNvSpPr>
                  <p:nvPr/>
                </p:nvSpPr>
                <p:spPr bwMode="auto">
                  <a:xfrm>
                    <a:off x="3498" y="2007"/>
                    <a:ext cx="576" cy="185"/>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700" dirty="0"/>
                      <a:t>workspace</a:t>
                    </a:r>
                  </a:p>
                </p:txBody>
              </p:sp>
            </p:grpSp>
            <p:sp>
              <p:nvSpPr>
                <p:cNvPr id="180" name="Line 76"/>
                <p:cNvSpPr>
                  <a:spLocks noChangeShapeType="1"/>
                </p:cNvSpPr>
                <p:nvPr/>
              </p:nvSpPr>
              <p:spPr bwMode="auto">
                <a:xfrm flipV="1">
                  <a:off x="3722" y="1877"/>
                  <a:ext cx="48" cy="144"/>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solidFill>
                      <a:schemeClr val="bg1"/>
                    </a:solidFill>
                  </a:endParaRPr>
                </a:p>
              </p:txBody>
            </p:sp>
          </p:grpSp>
          <p:sp>
            <p:nvSpPr>
              <p:cNvPr id="178" name="TextBox 177"/>
              <p:cNvSpPr txBox="1"/>
              <p:nvPr/>
            </p:nvSpPr>
            <p:spPr>
              <a:xfrm>
                <a:off x="5542900" y="4380323"/>
                <a:ext cx="1645253" cy="361469"/>
              </a:xfrm>
              <a:prstGeom prst="rect">
                <a:avLst/>
              </a:prstGeom>
              <a:solidFill>
                <a:srgbClr val="EDFA7A"/>
              </a:solidFill>
              <a:ln>
                <a:solidFill>
                  <a:srgbClr val="000000"/>
                </a:solidFill>
              </a:ln>
            </p:spPr>
            <p:txBody>
              <a:bodyPr wrap="square" rtlCol="0">
                <a:spAutoFit/>
              </a:bodyPr>
              <a:lstStyle/>
              <a:p>
                <a:pPr algn="ctr"/>
                <a:r>
                  <a:rPr lang="en-US" sz="1000" dirty="0">
                    <a:solidFill>
                      <a:srgbClr val="000000"/>
                    </a:solidFill>
                  </a:rPr>
                  <a:t>VCS Check-out</a:t>
                </a:r>
              </a:p>
            </p:txBody>
          </p:sp>
        </p:grpSp>
        <p:sp>
          <p:nvSpPr>
            <p:cNvPr id="176" name="TextBox 175"/>
            <p:cNvSpPr txBox="1"/>
            <p:nvPr/>
          </p:nvSpPr>
          <p:spPr>
            <a:xfrm>
              <a:off x="4895859" y="4380130"/>
              <a:ext cx="416118" cy="508294"/>
            </a:xfrm>
            <a:prstGeom prst="wedgeEllipseCallout">
              <a:avLst>
                <a:gd name="adj1" fmla="val 119741"/>
                <a:gd name="adj2" fmla="val 9621"/>
              </a:avLst>
            </a:prstGeom>
            <a:solidFill>
              <a:schemeClr val="bg1"/>
            </a:solidFill>
            <a:ln>
              <a:solidFill>
                <a:srgbClr val="000000"/>
              </a:solidFill>
            </a:ln>
            <a:effectLst/>
          </p:spPr>
          <p:txBody>
            <a:bodyPr wrap="square" rtlCol="0">
              <a:spAutoFit/>
            </a:bodyPr>
            <a:lstStyle/>
            <a:p>
              <a:r>
                <a:rPr lang="en-US" sz="1000" b="1" dirty="0">
                  <a:solidFill>
                    <a:srgbClr val="FF0000"/>
                  </a:solidFill>
                </a:rPr>
                <a:t>3</a:t>
              </a:r>
            </a:p>
          </p:txBody>
        </p:sp>
      </p:grpSp>
      <p:grpSp>
        <p:nvGrpSpPr>
          <p:cNvPr id="185" name="Group 184"/>
          <p:cNvGrpSpPr/>
          <p:nvPr/>
        </p:nvGrpSpPr>
        <p:grpSpPr>
          <a:xfrm>
            <a:off x="6119489" y="2640095"/>
            <a:ext cx="2266077" cy="2026759"/>
            <a:chOff x="5416997" y="3448613"/>
            <a:chExt cx="3307652" cy="2975415"/>
          </a:xfrm>
        </p:grpSpPr>
        <p:grpSp>
          <p:nvGrpSpPr>
            <p:cNvPr id="186" name="Group 185"/>
            <p:cNvGrpSpPr/>
            <p:nvPr/>
          </p:nvGrpSpPr>
          <p:grpSpPr>
            <a:xfrm>
              <a:off x="5416997" y="3448613"/>
              <a:ext cx="3307652" cy="2975415"/>
              <a:chOff x="5416997" y="3448613"/>
              <a:chExt cx="3307652" cy="2975415"/>
            </a:xfrm>
          </p:grpSpPr>
          <p:sp>
            <p:nvSpPr>
              <p:cNvPr id="188" name="Line 58"/>
              <p:cNvSpPr>
                <a:spLocks noChangeShapeType="1"/>
              </p:cNvSpPr>
              <p:nvPr/>
            </p:nvSpPr>
            <p:spPr bwMode="auto">
              <a:xfrm flipV="1">
                <a:off x="8713652" y="3448613"/>
                <a:ext cx="10997" cy="1868379"/>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sp>
            <p:nvSpPr>
              <p:cNvPr id="189" name="Freeform 83"/>
              <p:cNvSpPr>
                <a:spLocks/>
              </p:cNvSpPr>
              <p:nvPr/>
            </p:nvSpPr>
            <p:spPr bwMode="auto">
              <a:xfrm rot="21262642">
                <a:off x="8084887" y="5967421"/>
                <a:ext cx="629302" cy="245816"/>
              </a:xfrm>
              <a:custGeom>
                <a:avLst/>
                <a:gdLst>
                  <a:gd name="T0" fmla="*/ 0 w 768"/>
                  <a:gd name="T1" fmla="*/ 2147483647 h 224"/>
                  <a:gd name="T2" fmla="*/ 2147483647 w 768"/>
                  <a:gd name="T3" fmla="*/ 2147483647 h 224"/>
                  <a:gd name="T4" fmla="*/ 2147483647 w 768"/>
                  <a:gd name="T5" fmla="*/ 0 h 224"/>
                  <a:gd name="T6" fmla="*/ 0 60000 65536"/>
                  <a:gd name="T7" fmla="*/ 0 60000 65536"/>
                  <a:gd name="T8" fmla="*/ 0 60000 65536"/>
                </a:gdLst>
                <a:ahLst/>
                <a:cxnLst>
                  <a:cxn ang="T6">
                    <a:pos x="T0" y="T1"/>
                  </a:cxn>
                  <a:cxn ang="T7">
                    <a:pos x="T2" y="T3"/>
                  </a:cxn>
                  <a:cxn ang="T8">
                    <a:pos x="T4" y="T5"/>
                  </a:cxn>
                </a:cxnLst>
                <a:rect l="0" t="0" r="r" b="b"/>
                <a:pathLst>
                  <a:path w="768" h="224">
                    <a:moveTo>
                      <a:pt x="0" y="192"/>
                    </a:moveTo>
                    <a:cubicBezTo>
                      <a:pt x="248" y="208"/>
                      <a:pt x="496" y="224"/>
                      <a:pt x="624" y="192"/>
                    </a:cubicBezTo>
                    <a:cubicBezTo>
                      <a:pt x="752" y="160"/>
                      <a:pt x="744" y="32"/>
                      <a:pt x="768" y="0"/>
                    </a:cubicBezTo>
                  </a:path>
                </a:pathLst>
              </a:custGeom>
              <a:noFill/>
              <a:ln w="9525" cap="flat" cmpd="sng">
                <a:solidFill>
                  <a:schemeClr val="bg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grpSp>
            <p:nvGrpSpPr>
              <p:cNvPr id="190" name="Group 189"/>
              <p:cNvGrpSpPr/>
              <p:nvPr/>
            </p:nvGrpSpPr>
            <p:grpSpPr>
              <a:xfrm>
                <a:off x="5416997" y="5552489"/>
                <a:ext cx="2671763" cy="871539"/>
                <a:chOff x="5416997" y="5552489"/>
                <a:chExt cx="2671763" cy="871539"/>
              </a:xfrm>
            </p:grpSpPr>
            <p:grpSp>
              <p:nvGrpSpPr>
                <p:cNvPr id="191" name="Group 64"/>
                <p:cNvGrpSpPr>
                  <a:grpSpLocks/>
                </p:cNvGrpSpPr>
                <p:nvPr/>
              </p:nvGrpSpPr>
              <p:grpSpPr bwMode="auto">
                <a:xfrm>
                  <a:off x="5416997" y="5552489"/>
                  <a:ext cx="2671763" cy="871539"/>
                  <a:chOff x="2751" y="3156"/>
                  <a:chExt cx="1683" cy="549"/>
                </a:xfrm>
              </p:grpSpPr>
              <p:grpSp>
                <p:nvGrpSpPr>
                  <p:cNvPr id="193" name="Group 63"/>
                  <p:cNvGrpSpPr>
                    <a:grpSpLocks/>
                  </p:cNvGrpSpPr>
                  <p:nvPr/>
                </p:nvGrpSpPr>
                <p:grpSpPr bwMode="auto">
                  <a:xfrm>
                    <a:off x="2751" y="3156"/>
                    <a:ext cx="1089" cy="549"/>
                    <a:chOff x="2751" y="3156"/>
                    <a:chExt cx="1089" cy="549"/>
                  </a:xfrm>
                </p:grpSpPr>
                <p:sp>
                  <p:nvSpPr>
                    <p:cNvPr id="195" name="Line 54"/>
                    <p:cNvSpPr>
                      <a:spLocks noChangeShapeType="1"/>
                    </p:cNvSpPr>
                    <p:nvPr/>
                  </p:nvSpPr>
                  <p:spPr bwMode="auto">
                    <a:xfrm>
                      <a:off x="2751" y="3156"/>
                      <a:ext cx="1089" cy="396"/>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sp>
                  <p:nvSpPr>
                    <p:cNvPr id="196" name="Text Box 55"/>
                    <p:cNvSpPr txBox="1">
                      <a:spLocks noChangeArrowheads="1"/>
                    </p:cNvSpPr>
                    <p:nvPr/>
                  </p:nvSpPr>
                  <p:spPr bwMode="auto">
                    <a:xfrm>
                      <a:off x="3176" y="3520"/>
                      <a:ext cx="66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00" dirty="0">
                          <a:solidFill>
                            <a:schemeClr val="tx1"/>
                          </a:solidFill>
                        </a:rPr>
                        <a:t> </a:t>
                      </a:r>
                    </a:p>
                  </p:txBody>
                </p:sp>
              </p:grpSp>
              <p:sp>
                <p:nvSpPr>
                  <p:cNvPr id="194" name="Text Box 57"/>
                  <p:cNvSpPr txBox="1">
                    <a:spLocks noChangeArrowheads="1"/>
                  </p:cNvSpPr>
                  <p:nvPr/>
                </p:nvSpPr>
                <p:spPr bwMode="auto">
                  <a:xfrm>
                    <a:off x="3858" y="3464"/>
                    <a:ext cx="576" cy="185"/>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700" dirty="0"/>
                      <a:t>workspace</a:t>
                    </a:r>
                  </a:p>
                </p:txBody>
              </p:sp>
            </p:grpSp>
            <p:sp>
              <p:nvSpPr>
                <p:cNvPr id="192" name="TextBox 191"/>
                <p:cNvSpPr txBox="1"/>
                <p:nvPr/>
              </p:nvSpPr>
              <p:spPr>
                <a:xfrm>
                  <a:off x="5445660" y="5669199"/>
                  <a:ext cx="1634917" cy="361469"/>
                </a:xfrm>
                <a:prstGeom prst="rect">
                  <a:avLst/>
                </a:prstGeom>
                <a:solidFill>
                  <a:srgbClr val="EDFA7A"/>
                </a:solidFill>
                <a:ln>
                  <a:solidFill>
                    <a:srgbClr val="000000"/>
                  </a:solidFill>
                </a:ln>
              </p:spPr>
              <p:txBody>
                <a:bodyPr wrap="square" rtlCol="0">
                  <a:spAutoFit/>
                </a:bodyPr>
                <a:lstStyle/>
                <a:p>
                  <a:pPr algn="ctr"/>
                  <a:r>
                    <a:rPr lang="en-US" sz="1000" dirty="0">
                      <a:solidFill>
                        <a:srgbClr val="000000"/>
                      </a:solidFill>
                    </a:rPr>
                    <a:t>VCS Check-out</a:t>
                  </a:r>
                </a:p>
              </p:txBody>
            </p:sp>
          </p:grpSp>
        </p:grpSp>
        <p:sp>
          <p:nvSpPr>
            <p:cNvPr id="187" name="TextBox 186"/>
            <p:cNvSpPr txBox="1"/>
            <p:nvPr/>
          </p:nvSpPr>
          <p:spPr>
            <a:xfrm>
              <a:off x="6165206" y="5070617"/>
              <a:ext cx="402740" cy="508294"/>
            </a:xfrm>
            <a:prstGeom prst="wedgeEllipseCallout">
              <a:avLst>
                <a:gd name="adj1" fmla="val -40563"/>
                <a:gd name="adj2" fmla="val 90972"/>
              </a:avLst>
            </a:prstGeom>
            <a:solidFill>
              <a:schemeClr val="bg1"/>
            </a:solidFill>
            <a:ln>
              <a:solidFill>
                <a:srgbClr val="000000"/>
              </a:solidFill>
            </a:ln>
            <a:effectLst/>
          </p:spPr>
          <p:txBody>
            <a:bodyPr wrap="square" rtlCol="0">
              <a:spAutoFit/>
            </a:bodyPr>
            <a:lstStyle/>
            <a:p>
              <a:r>
                <a:rPr lang="en-US" sz="1000" b="1" dirty="0">
                  <a:solidFill>
                    <a:srgbClr val="FF0000"/>
                  </a:solidFill>
                </a:rPr>
                <a:t>4</a:t>
              </a:r>
            </a:p>
          </p:txBody>
        </p:sp>
      </p:grpSp>
      <p:grpSp>
        <p:nvGrpSpPr>
          <p:cNvPr id="197" name="Group 196"/>
          <p:cNvGrpSpPr/>
          <p:nvPr/>
        </p:nvGrpSpPr>
        <p:grpSpPr>
          <a:xfrm>
            <a:off x="3472805" y="1495742"/>
            <a:ext cx="5263345" cy="2906026"/>
            <a:chOff x="636042" y="1749339"/>
            <a:chExt cx="7557583" cy="4266238"/>
          </a:xfrm>
        </p:grpSpPr>
        <p:grpSp>
          <p:nvGrpSpPr>
            <p:cNvPr id="198" name="Group 197"/>
            <p:cNvGrpSpPr/>
            <p:nvPr/>
          </p:nvGrpSpPr>
          <p:grpSpPr>
            <a:xfrm>
              <a:off x="7023344" y="5292563"/>
              <a:ext cx="1170281" cy="723014"/>
              <a:chOff x="6967358" y="5367211"/>
              <a:chExt cx="1170281" cy="723014"/>
            </a:xfrm>
          </p:grpSpPr>
          <p:sp>
            <p:nvSpPr>
              <p:cNvPr id="208" name="Rectangle 207"/>
              <p:cNvSpPr/>
              <p:nvPr/>
            </p:nvSpPr>
            <p:spPr>
              <a:xfrm>
                <a:off x="6967358" y="5389769"/>
                <a:ext cx="1170281" cy="617993"/>
              </a:xfrm>
              <a:prstGeom prst="rect">
                <a:avLst/>
              </a:prstGeom>
              <a:solidFill>
                <a:srgbClr val="EDFA7A"/>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209" name="Group 72"/>
              <p:cNvGrpSpPr>
                <a:grpSpLocks/>
              </p:cNvGrpSpPr>
              <p:nvPr/>
            </p:nvGrpSpPr>
            <p:grpSpPr bwMode="auto">
              <a:xfrm>
                <a:off x="7008159" y="5367211"/>
                <a:ext cx="1080008" cy="723014"/>
                <a:chOff x="4437" y="3038"/>
                <a:chExt cx="591" cy="379"/>
              </a:xfrm>
            </p:grpSpPr>
            <p:sp>
              <p:nvSpPr>
                <p:cNvPr id="210" name="Text Box 71"/>
                <p:cNvSpPr txBox="1">
                  <a:spLocks noChangeArrowheads="1"/>
                </p:cNvSpPr>
                <p:nvPr/>
              </p:nvSpPr>
              <p:spPr bwMode="auto">
                <a:xfrm>
                  <a:off x="4437" y="3038"/>
                  <a:ext cx="591"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dirty="0">
                      <a:solidFill>
                        <a:srgbClr val="000000"/>
                      </a:solidFill>
                    </a:rPr>
                    <a:t>PDTool</a:t>
                  </a:r>
                  <a:endParaRPr lang="en-US" sz="600" dirty="0">
                    <a:solidFill>
                      <a:srgbClr val="000000"/>
                    </a:solidFill>
                  </a:endParaRPr>
                </a:p>
                <a:p>
                  <a:pPr eaLnBrk="1" hangingPunct="1"/>
                  <a:r>
                    <a:rPr lang="en-US" sz="700" dirty="0">
                      <a:solidFill>
                        <a:srgbClr val="000000"/>
                      </a:solidFill>
                    </a:rPr>
                    <a:t>Deploy </a:t>
                  </a:r>
                </a:p>
                <a:p>
                  <a:pPr eaLnBrk="1" hangingPunct="1"/>
                  <a:r>
                    <a:rPr lang="en-US" sz="700" dirty="0">
                      <a:solidFill>
                        <a:srgbClr val="000000"/>
                      </a:solidFill>
                    </a:rPr>
                    <a:t>Scripts</a:t>
                  </a:r>
                </a:p>
              </p:txBody>
            </p:sp>
            <p:pic>
              <p:nvPicPr>
                <p:cNvPr id="211"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8" y="3164"/>
                  <a:ext cx="17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99" name="TextBox 198"/>
            <p:cNvSpPr txBox="1"/>
            <p:nvPr/>
          </p:nvSpPr>
          <p:spPr>
            <a:xfrm>
              <a:off x="3929777" y="1769607"/>
              <a:ext cx="1692274" cy="384061"/>
            </a:xfrm>
            <a:prstGeom prst="rect">
              <a:avLst/>
            </a:prstGeom>
            <a:solidFill>
              <a:srgbClr val="EDFA7A"/>
            </a:solidFill>
            <a:ln w="28575">
              <a:solidFill>
                <a:srgbClr val="000000"/>
              </a:solidFill>
            </a:ln>
          </p:spPr>
          <p:txBody>
            <a:bodyPr wrap="square" rtlCol="0">
              <a:spAutoFit/>
            </a:bodyPr>
            <a:lstStyle/>
            <a:p>
              <a:pPr algn="ctr"/>
              <a:r>
                <a:rPr lang="en-US" sz="1100" dirty="0">
                  <a:solidFill>
                    <a:srgbClr val="000000"/>
                  </a:solidFill>
                </a:rPr>
                <a:t>Studio VCS</a:t>
              </a:r>
            </a:p>
          </p:txBody>
        </p:sp>
        <p:sp>
          <p:nvSpPr>
            <p:cNvPr id="200" name="Text Box 75"/>
            <p:cNvSpPr txBox="1">
              <a:spLocks noChangeArrowheads="1"/>
            </p:cNvSpPr>
            <p:nvPr/>
          </p:nvSpPr>
          <p:spPr bwMode="auto">
            <a:xfrm>
              <a:off x="636042" y="1765156"/>
              <a:ext cx="629985" cy="406653"/>
            </a:xfrm>
            <a:prstGeom prst="rect">
              <a:avLst/>
            </a:prstGeom>
            <a:solidFill>
              <a:srgbClr val="EDFA7A"/>
            </a:solidFill>
            <a:ln w="28575">
              <a:solidFill>
                <a:srgbClr val="000000"/>
              </a:solidFill>
            </a:ln>
            <a:effectLs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00" dirty="0">
                  <a:solidFill>
                    <a:srgbClr val="000000"/>
                  </a:solidFill>
                </a:rPr>
                <a:t>Studio VCS</a:t>
              </a:r>
            </a:p>
          </p:txBody>
        </p:sp>
        <p:sp>
          <p:nvSpPr>
            <p:cNvPr id="201" name="Text Box 75"/>
            <p:cNvSpPr txBox="1">
              <a:spLocks noChangeArrowheads="1"/>
            </p:cNvSpPr>
            <p:nvPr/>
          </p:nvSpPr>
          <p:spPr bwMode="auto">
            <a:xfrm>
              <a:off x="1838773" y="1762910"/>
              <a:ext cx="633960" cy="406653"/>
            </a:xfrm>
            <a:prstGeom prst="rect">
              <a:avLst/>
            </a:prstGeom>
            <a:solidFill>
              <a:srgbClr val="EDFA7A"/>
            </a:solidFill>
            <a:ln w="28575">
              <a:solidFill>
                <a:srgbClr val="000000"/>
              </a:solidFill>
            </a:ln>
            <a:effectLs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00" dirty="0">
                  <a:solidFill>
                    <a:srgbClr val="000000"/>
                  </a:solidFill>
                </a:rPr>
                <a:t>Studio VCS</a:t>
              </a:r>
            </a:p>
          </p:txBody>
        </p:sp>
        <p:sp>
          <p:nvSpPr>
            <p:cNvPr id="202" name="Text Box 75"/>
            <p:cNvSpPr txBox="1">
              <a:spLocks noChangeArrowheads="1"/>
            </p:cNvSpPr>
            <p:nvPr/>
          </p:nvSpPr>
          <p:spPr bwMode="auto">
            <a:xfrm>
              <a:off x="2911440" y="1749339"/>
              <a:ext cx="666839" cy="406653"/>
            </a:xfrm>
            <a:prstGeom prst="rect">
              <a:avLst/>
            </a:prstGeom>
            <a:solidFill>
              <a:srgbClr val="EDFA7A"/>
            </a:solidFill>
            <a:ln w="28575">
              <a:solidFill>
                <a:srgbClr val="000000"/>
              </a:solidFill>
            </a:ln>
            <a:effectLs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600" dirty="0">
                  <a:solidFill>
                    <a:srgbClr val="000000"/>
                  </a:solidFill>
                </a:rPr>
                <a:t>Studio VCS</a:t>
              </a:r>
            </a:p>
          </p:txBody>
        </p:sp>
        <p:grpSp>
          <p:nvGrpSpPr>
            <p:cNvPr id="203" name="Group 202"/>
            <p:cNvGrpSpPr/>
            <p:nvPr/>
          </p:nvGrpSpPr>
          <p:grpSpPr>
            <a:xfrm>
              <a:off x="4968591" y="2574860"/>
              <a:ext cx="1222548" cy="723014"/>
              <a:chOff x="6160240" y="5054345"/>
              <a:chExt cx="1222548" cy="723014"/>
            </a:xfrm>
          </p:grpSpPr>
          <p:sp>
            <p:nvSpPr>
              <p:cNvPr id="204" name="Rectangle 203"/>
              <p:cNvSpPr/>
              <p:nvPr/>
            </p:nvSpPr>
            <p:spPr>
              <a:xfrm>
                <a:off x="6179780" y="5096150"/>
                <a:ext cx="1170281" cy="617993"/>
              </a:xfrm>
              <a:prstGeom prst="rect">
                <a:avLst/>
              </a:prstGeom>
              <a:solidFill>
                <a:srgbClr val="EDFA7A"/>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205" name="Group 72"/>
              <p:cNvGrpSpPr>
                <a:grpSpLocks/>
              </p:cNvGrpSpPr>
              <p:nvPr/>
            </p:nvGrpSpPr>
            <p:grpSpPr bwMode="auto">
              <a:xfrm>
                <a:off x="6160240" y="5054345"/>
                <a:ext cx="1222548" cy="723014"/>
                <a:chOff x="3973" y="2874"/>
                <a:chExt cx="669" cy="379"/>
              </a:xfrm>
            </p:grpSpPr>
            <p:sp>
              <p:nvSpPr>
                <p:cNvPr id="206" name="Text Box 71"/>
                <p:cNvSpPr txBox="1">
                  <a:spLocks noChangeArrowheads="1"/>
                </p:cNvSpPr>
                <p:nvPr/>
              </p:nvSpPr>
              <p:spPr bwMode="auto">
                <a:xfrm>
                  <a:off x="3973" y="2874"/>
                  <a:ext cx="669"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dirty="0">
                      <a:solidFill>
                        <a:srgbClr val="000000"/>
                      </a:solidFill>
                    </a:rPr>
                    <a:t>PDTool</a:t>
                  </a:r>
                  <a:endParaRPr lang="en-US" sz="600" dirty="0">
                    <a:solidFill>
                      <a:srgbClr val="000000"/>
                    </a:solidFill>
                  </a:endParaRPr>
                </a:p>
                <a:p>
                  <a:pPr eaLnBrk="1" hangingPunct="1"/>
                  <a:r>
                    <a:rPr lang="en-US" sz="700" dirty="0">
                      <a:solidFill>
                        <a:srgbClr val="000000"/>
                      </a:solidFill>
                    </a:rPr>
                    <a:t>Deploy </a:t>
                  </a:r>
                </a:p>
                <a:p>
                  <a:pPr eaLnBrk="1" hangingPunct="1"/>
                  <a:r>
                    <a:rPr lang="en-US" sz="700" dirty="0">
                      <a:solidFill>
                        <a:srgbClr val="000000"/>
                      </a:solidFill>
                    </a:rPr>
                    <a:t>Scripts</a:t>
                  </a:r>
                </a:p>
              </p:txBody>
            </p:sp>
            <p:pic>
              <p:nvPicPr>
                <p:cNvPr id="207" name="Picture 48" descr="gear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1" y="3009"/>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2" name="Group 211"/>
          <p:cNvGrpSpPr/>
          <p:nvPr/>
        </p:nvGrpSpPr>
        <p:grpSpPr>
          <a:xfrm>
            <a:off x="5706067" y="1877753"/>
            <a:ext cx="2081572" cy="912801"/>
            <a:chOff x="5508645" y="2427359"/>
            <a:chExt cx="3038341" cy="1340050"/>
          </a:xfrm>
        </p:grpSpPr>
        <p:grpSp>
          <p:nvGrpSpPr>
            <p:cNvPr id="213" name="Group 212"/>
            <p:cNvGrpSpPr/>
            <p:nvPr/>
          </p:nvGrpSpPr>
          <p:grpSpPr>
            <a:xfrm>
              <a:off x="5508645" y="2764830"/>
              <a:ext cx="3038341" cy="1002579"/>
              <a:chOff x="5508645" y="2764830"/>
              <a:chExt cx="3038341" cy="1002579"/>
            </a:xfrm>
          </p:grpSpPr>
          <p:grpSp>
            <p:nvGrpSpPr>
              <p:cNvPr id="215" name="Group 60"/>
              <p:cNvGrpSpPr>
                <a:grpSpLocks/>
              </p:cNvGrpSpPr>
              <p:nvPr/>
            </p:nvGrpSpPr>
            <p:grpSpPr bwMode="auto">
              <a:xfrm>
                <a:off x="5508645" y="2764830"/>
                <a:ext cx="1130300" cy="368300"/>
                <a:chOff x="3168" y="1400"/>
                <a:chExt cx="712" cy="232"/>
              </a:xfrm>
            </p:grpSpPr>
            <p:sp>
              <p:nvSpPr>
                <p:cNvPr id="218" name="Line 44"/>
                <p:cNvSpPr>
                  <a:spLocks noChangeShapeType="1"/>
                </p:cNvSpPr>
                <p:nvPr/>
              </p:nvSpPr>
              <p:spPr bwMode="auto">
                <a:xfrm flipV="1">
                  <a:off x="3168" y="1632"/>
                  <a:ext cx="672"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sp>
              <p:nvSpPr>
                <p:cNvPr id="219" name="Text Box 45"/>
                <p:cNvSpPr txBox="1">
                  <a:spLocks noChangeArrowheads="1"/>
                </p:cNvSpPr>
                <p:nvPr/>
              </p:nvSpPr>
              <p:spPr bwMode="auto">
                <a:xfrm>
                  <a:off x="3256" y="1400"/>
                  <a:ext cx="62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00" dirty="0">
                      <a:solidFill>
                        <a:schemeClr val="tx1"/>
                      </a:solidFill>
                    </a:rPr>
                    <a:t> </a:t>
                  </a:r>
                </a:p>
              </p:txBody>
            </p:sp>
          </p:grpSp>
          <p:sp>
            <p:nvSpPr>
              <p:cNvPr id="216" name="Line 80"/>
              <p:cNvSpPr>
                <a:spLocks noChangeShapeType="1"/>
              </p:cNvSpPr>
              <p:nvPr/>
            </p:nvSpPr>
            <p:spPr bwMode="auto">
              <a:xfrm flipV="1">
                <a:off x="7882458" y="3131128"/>
                <a:ext cx="664528" cy="200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100"/>
              </a:p>
            </p:txBody>
          </p:sp>
          <p:sp>
            <p:nvSpPr>
              <p:cNvPr id="217" name="TextBox 216"/>
              <p:cNvSpPr txBox="1"/>
              <p:nvPr/>
            </p:nvSpPr>
            <p:spPr>
              <a:xfrm>
                <a:off x="5574894" y="3180022"/>
                <a:ext cx="935852" cy="587387"/>
              </a:xfrm>
              <a:prstGeom prst="rect">
                <a:avLst/>
              </a:prstGeom>
              <a:solidFill>
                <a:srgbClr val="EDFA7A"/>
              </a:solidFill>
              <a:ln>
                <a:solidFill>
                  <a:srgbClr val="000000"/>
                </a:solidFill>
              </a:ln>
            </p:spPr>
            <p:txBody>
              <a:bodyPr wrap="square" rtlCol="0">
                <a:spAutoFit/>
              </a:bodyPr>
              <a:lstStyle/>
              <a:p>
                <a:pPr algn="ctr"/>
                <a:r>
                  <a:rPr lang="en-US" sz="1000" dirty="0">
                    <a:solidFill>
                      <a:srgbClr val="000000"/>
                    </a:solidFill>
                  </a:rPr>
                  <a:t>Export Import</a:t>
                </a:r>
              </a:p>
            </p:txBody>
          </p:sp>
        </p:grpSp>
        <p:sp>
          <p:nvSpPr>
            <p:cNvPr id="214" name="TextBox 213"/>
            <p:cNvSpPr txBox="1"/>
            <p:nvPr/>
          </p:nvSpPr>
          <p:spPr>
            <a:xfrm>
              <a:off x="5893617" y="2427359"/>
              <a:ext cx="550653" cy="508294"/>
            </a:xfrm>
            <a:prstGeom prst="wedgeEllipseCallout">
              <a:avLst>
                <a:gd name="adj1" fmla="val -50427"/>
                <a:gd name="adj2" fmla="val 95621"/>
              </a:avLst>
            </a:prstGeom>
            <a:solidFill>
              <a:schemeClr val="bg1"/>
            </a:solidFill>
            <a:ln>
              <a:solidFill>
                <a:srgbClr val="000000"/>
              </a:solidFill>
            </a:ln>
            <a:effectLst/>
          </p:spPr>
          <p:txBody>
            <a:bodyPr wrap="square" rtlCol="0">
              <a:spAutoFit/>
            </a:bodyPr>
            <a:lstStyle/>
            <a:p>
              <a:r>
                <a:rPr lang="en-US" sz="1000" b="1" dirty="0">
                  <a:solidFill>
                    <a:srgbClr val="FF0000"/>
                  </a:solidFill>
                </a:rPr>
                <a:t>1</a:t>
              </a:r>
            </a:p>
          </p:txBody>
        </p:sp>
      </p:grpSp>
      <p:sp>
        <p:nvSpPr>
          <p:cNvPr id="220" name="Rectangle 3"/>
          <p:cNvSpPr txBox="1">
            <a:spLocks/>
          </p:cNvSpPr>
          <p:nvPr/>
        </p:nvSpPr>
        <p:spPr>
          <a:xfrm>
            <a:off x="-37113" y="878683"/>
            <a:ext cx="3505626" cy="4042076"/>
          </a:xfrm>
          <a:prstGeom prst="rect">
            <a:avLst/>
          </a:prstGeom>
        </p:spPr>
        <p:txBody>
          <a:bodyPr>
            <a:noAutofit/>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bg1"/>
              </a:buClr>
            </a:pPr>
            <a:r>
              <a:rPr lang="en-US" sz="1600" dirty="0">
                <a:ea typeface="ＭＳ Ｐゴシック" pitchFamily="34" charset="-128"/>
              </a:rPr>
              <a:t>Scenario 1</a:t>
            </a:r>
          </a:p>
          <a:p>
            <a:pPr lvl="1">
              <a:buClr>
                <a:schemeClr val="bg1"/>
              </a:buClr>
            </a:pPr>
            <a:r>
              <a:rPr lang="en-US" sz="1400" dirty="0">
                <a:ea typeface="ＭＳ Ｐゴシック" pitchFamily="34" charset="-128"/>
              </a:rPr>
              <a:t> Archive (.car) file based deployment between source and target server.  Scripts executed on target server.</a:t>
            </a:r>
          </a:p>
          <a:p>
            <a:pPr>
              <a:buClr>
                <a:schemeClr val="bg1"/>
              </a:buClr>
            </a:pPr>
            <a:r>
              <a:rPr lang="en-US" sz="1600" dirty="0">
                <a:ea typeface="ＭＳ Ｐゴシック" pitchFamily="34" charset="-128"/>
              </a:rPr>
              <a:t>Scenario 2</a:t>
            </a:r>
          </a:p>
          <a:p>
            <a:pPr lvl="1">
              <a:buClr>
                <a:schemeClr val="bg1"/>
              </a:buClr>
            </a:pPr>
            <a:r>
              <a:rPr lang="en-US" sz="1400" dirty="0">
                <a:ea typeface="ＭＳ Ｐゴシック" pitchFamily="34" charset="-128"/>
              </a:rPr>
              <a:t> Developer checks in resources to VCS</a:t>
            </a:r>
          </a:p>
          <a:p>
            <a:pPr>
              <a:buClr>
                <a:schemeClr val="bg1"/>
              </a:buClr>
            </a:pPr>
            <a:r>
              <a:rPr lang="en-US" sz="1600" dirty="0">
                <a:ea typeface="ＭＳ Ｐゴシック" pitchFamily="34" charset="-128"/>
              </a:rPr>
              <a:t>Scenario 3</a:t>
            </a:r>
          </a:p>
          <a:p>
            <a:pPr lvl="1">
              <a:buClr>
                <a:schemeClr val="bg1"/>
              </a:buClr>
            </a:pPr>
            <a:r>
              <a:rPr lang="en-US" sz="1400" dirty="0">
                <a:ea typeface="ＭＳ Ｐゴシック" pitchFamily="34" charset="-128"/>
              </a:rPr>
              <a:t> VCS based deployment.  Scripts executed on target DV server.</a:t>
            </a:r>
          </a:p>
          <a:p>
            <a:pPr>
              <a:buClr>
                <a:schemeClr val="bg1"/>
              </a:buClr>
            </a:pPr>
            <a:r>
              <a:rPr lang="en-US" sz="1600" dirty="0">
                <a:ea typeface="ＭＳ Ｐゴシック" pitchFamily="34" charset="-128"/>
              </a:rPr>
              <a:t>Scenario 4</a:t>
            </a:r>
          </a:p>
          <a:p>
            <a:pPr lvl="1">
              <a:buClr>
                <a:schemeClr val="bg1"/>
              </a:buClr>
            </a:pPr>
            <a:r>
              <a:rPr lang="en-US" sz="1400" dirty="0">
                <a:ea typeface="ＭＳ Ｐゴシック" pitchFamily="34" charset="-128"/>
              </a:rPr>
              <a:t> VCS-based deployment.  Scripts executed on deployment server.</a:t>
            </a:r>
          </a:p>
        </p:txBody>
      </p:sp>
      <p:sp>
        <p:nvSpPr>
          <p:cNvPr id="3" name="Content Placeholder 2"/>
          <p:cNvSpPr>
            <a:spLocks noGrp="1"/>
          </p:cNvSpPr>
          <p:nvPr>
            <p:ph idx="1"/>
          </p:nvPr>
        </p:nvSpPr>
        <p:spPr/>
        <p:txBody>
          <a:bodyPr/>
          <a:lstStyle/>
          <a:p>
            <a:pPr marL="0" indent="0">
              <a:buNone/>
            </a:pPr>
            <a:r>
              <a:rPr lang="en-US" dirty="0"/>
              <a:t> </a:t>
            </a:r>
          </a:p>
        </p:txBody>
      </p:sp>
    </p:spTree>
    <p:extLst>
      <p:ext uri="{BB962C8B-B14F-4D97-AF65-F5344CB8AC3E}">
        <p14:creationId xmlns:p14="http://schemas.microsoft.com/office/powerpoint/2010/main" val="34371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barn(inVertical)">
                                      <p:cBhvr>
                                        <p:cTn id="7" dur="500"/>
                                        <p:tgtEl>
                                          <p:spTgt spid="1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0">
                                            <p:txEl>
                                              <p:pRg st="0" end="0"/>
                                            </p:txEl>
                                          </p:spTgt>
                                        </p:tgtEl>
                                        <p:attrNameLst>
                                          <p:attrName>style.visibility</p:attrName>
                                        </p:attrNameLst>
                                      </p:cBhvr>
                                      <p:to>
                                        <p:strVal val="visible"/>
                                      </p:to>
                                    </p:set>
                                    <p:animEffect transition="in" filter="wipe(up)">
                                      <p:cBhvr>
                                        <p:cTn id="12" dur="1000"/>
                                        <p:tgtEl>
                                          <p:spTgt spid="220">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20">
                                            <p:txEl>
                                              <p:pRg st="1" end="1"/>
                                            </p:txEl>
                                          </p:spTgt>
                                        </p:tgtEl>
                                        <p:attrNameLst>
                                          <p:attrName>style.visibility</p:attrName>
                                        </p:attrNameLst>
                                      </p:cBhvr>
                                      <p:to>
                                        <p:strVal val="visible"/>
                                      </p:to>
                                    </p:set>
                                    <p:animEffect transition="in" filter="wipe(up)">
                                      <p:cBhvr>
                                        <p:cTn id="15" dur="1000"/>
                                        <p:tgtEl>
                                          <p:spTgt spid="220">
                                            <p:txEl>
                                              <p:pRg st="1" end="1"/>
                                            </p:txEl>
                                          </p:spTgt>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212"/>
                                        </p:tgtEl>
                                        <p:attrNameLst>
                                          <p:attrName>style.visibility</p:attrName>
                                        </p:attrNameLst>
                                      </p:cBhvr>
                                      <p:to>
                                        <p:strVal val="visible"/>
                                      </p:to>
                                    </p:set>
                                    <p:animEffect transition="in" filter="wipe(left)">
                                      <p:cBhvr>
                                        <p:cTn id="19" dur="500"/>
                                        <p:tgtEl>
                                          <p:spTgt spid="2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20">
                                            <p:txEl>
                                              <p:pRg st="2" end="2"/>
                                            </p:txEl>
                                          </p:spTgt>
                                        </p:tgtEl>
                                        <p:attrNameLst>
                                          <p:attrName>style.visibility</p:attrName>
                                        </p:attrNameLst>
                                      </p:cBhvr>
                                      <p:to>
                                        <p:strVal val="visible"/>
                                      </p:to>
                                    </p:set>
                                    <p:animEffect transition="in" filter="wipe(up)">
                                      <p:cBhvr>
                                        <p:cTn id="24" dur="1000"/>
                                        <p:tgtEl>
                                          <p:spTgt spid="220">
                                            <p:txEl>
                                              <p:pRg st="2" end="2"/>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20">
                                            <p:txEl>
                                              <p:pRg st="3" end="3"/>
                                            </p:txEl>
                                          </p:spTgt>
                                        </p:tgtEl>
                                        <p:attrNameLst>
                                          <p:attrName>style.visibility</p:attrName>
                                        </p:attrNameLst>
                                      </p:cBhvr>
                                      <p:to>
                                        <p:strVal val="visible"/>
                                      </p:to>
                                    </p:set>
                                    <p:animEffect transition="in" filter="wipe(up)">
                                      <p:cBhvr>
                                        <p:cTn id="27" dur="1000"/>
                                        <p:tgtEl>
                                          <p:spTgt spid="220">
                                            <p:txEl>
                                              <p:pRg st="3" end="3"/>
                                            </p:txEl>
                                          </p:spTgt>
                                        </p:tgtEl>
                                      </p:cBhvr>
                                    </p:animEffect>
                                  </p:childTnLst>
                                </p:cTn>
                              </p:par>
                            </p:childTnLst>
                          </p:cTn>
                        </p:par>
                        <p:par>
                          <p:cTn id="28" fill="hold">
                            <p:stCondLst>
                              <p:cond delay="1000"/>
                            </p:stCondLst>
                            <p:childTnLst>
                              <p:par>
                                <p:cTn id="29" presetID="22" presetClass="entr" presetSubtype="1" fill="hold" nodeType="afterEffect">
                                  <p:stCondLst>
                                    <p:cond delay="500"/>
                                  </p:stCondLst>
                                  <p:childTnLst>
                                    <p:set>
                                      <p:cBhvr>
                                        <p:cTn id="30" dur="1" fill="hold">
                                          <p:stCondLst>
                                            <p:cond delay="0"/>
                                          </p:stCondLst>
                                        </p:cTn>
                                        <p:tgtEl>
                                          <p:spTgt spid="164"/>
                                        </p:tgtEl>
                                        <p:attrNameLst>
                                          <p:attrName>style.visibility</p:attrName>
                                        </p:attrNameLst>
                                      </p:cBhvr>
                                      <p:to>
                                        <p:strVal val="visible"/>
                                      </p:to>
                                    </p:set>
                                    <p:animEffect transition="in" filter="wipe(up)">
                                      <p:cBhvr>
                                        <p:cTn id="31" dur="500"/>
                                        <p:tgtEl>
                                          <p:spTgt spid="16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20">
                                            <p:txEl>
                                              <p:pRg st="4" end="4"/>
                                            </p:txEl>
                                          </p:spTgt>
                                        </p:tgtEl>
                                        <p:attrNameLst>
                                          <p:attrName>style.visibility</p:attrName>
                                        </p:attrNameLst>
                                      </p:cBhvr>
                                      <p:to>
                                        <p:strVal val="visible"/>
                                      </p:to>
                                    </p:set>
                                    <p:animEffect transition="in" filter="wipe(up)">
                                      <p:cBhvr>
                                        <p:cTn id="36" dur="1000"/>
                                        <p:tgtEl>
                                          <p:spTgt spid="220">
                                            <p:txEl>
                                              <p:pRg st="4" end="4"/>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20">
                                            <p:txEl>
                                              <p:pRg st="5" end="5"/>
                                            </p:txEl>
                                          </p:spTgt>
                                        </p:tgtEl>
                                        <p:attrNameLst>
                                          <p:attrName>style.visibility</p:attrName>
                                        </p:attrNameLst>
                                      </p:cBhvr>
                                      <p:to>
                                        <p:strVal val="visible"/>
                                      </p:to>
                                    </p:set>
                                    <p:animEffect transition="in" filter="wipe(up)">
                                      <p:cBhvr>
                                        <p:cTn id="39" dur="1000"/>
                                        <p:tgtEl>
                                          <p:spTgt spid="220">
                                            <p:txEl>
                                              <p:pRg st="5" end="5"/>
                                            </p:txEl>
                                          </p:spTgt>
                                        </p:tgtEl>
                                      </p:cBhvr>
                                    </p:animEffect>
                                  </p:childTnLst>
                                </p:cTn>
                              </p:par>
                            </p:childTnLst>
                          </p:cTn>
                        </p:par>
                        <p:par>
                          <p:cTn id="40" fill="hold">
                            <p:stCondLst>
                              <p:cond delay="1000"/>
                            </p:stCondLst>
                            <p:childTnLst>
                              <p:par>
                                <p:cTn id="41" presetID="22" presetClass="entr" presetSubtype="4" fill="hold" nodeType="afterEffect">
                                  <p:stCondLst>
                                    <p:cond delay="500"/>
                                  </p:stCondLst>
                                  <p:childTnLst>
                                    <p:set>
                                      <p:cBhvr>
                                        <p:cTn id="42" dur="1" fill="hold">
                                          <p:stCondLst>
                                            <p:cond delay="0"/>
                                          </p:stCondLst>
                                        </p:cTn>
                                        <p:tgtEl>
                                          <p:spTgt spid="174"/>
                                        </p:tgtEl>
                                        <p:attrNameLst>
                                          <p:attrName>style.visibility</p:attrName>
                                        </p:attrNameLst>
                                      </p:cBhvr>
                                      <p:to>
                                        <p:strVal val="visible"/>
                                      </p:to>
                                    </p:set>
                                    <p:animEffect transition="in" filter="wipe(down)">
                                      <p:cBhvr>
                                        <p:cTn id="43" dur="500"/>
                                        <p:tgtEl>
                                          <p:spTgt spid="17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20">
                                            <p:txEl>
                                              <p:pRg st="6" end="6"/>
                                            </p:txEl>
                                          </p:spTgt>
                                        </p:tgtEl>
                                        <p:attrNameLst>
                                          <p:attrName>style.visibility</p:attrName>
                                        </p:attrNameLst>
                                      </p:cBhvr>
                                      <p:to>
                                        <p:strVal val="visible"/>
                                      </p:to>
                                    </p:set>
                                    <p:animEffect transition="in" filter="wipe(up)">
                                      <p:cBhvr>
                                        <p:cTn id="48" dur="1000"/>
                                        <p:tgtEl>
                                          <p:spTgt spid="220">
                                            <p:txEl>
                                              <p:pRg st="6" end="6"/>
                                            </p:txEl>
                                          </p:spTgt>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220">
                                            <p:txEl>
                                              <p:pRg st="7" end="7"/>
                                            </p:txEl>
                                          </p:spTgt>
                                        </p:tgtEl>
                                        <p:attrNameLst>
                                          <p:attrName>style.visibility</p:attrName>
                                        </p:attrNameLst>
                                      </p:cBhvr>
                                      <p:to>
                                        <p:strVal val="visible"/>
                                      </p:to>
                                    </p:set>
                                    <p:animEffect transition="in" filter="wipe(up)">
                                      <p:cBhvr>
                                        <p:cTn id="51" dur="1000"/>
                                        <p:tgtEl>
                                          <p:spTgt spid="220">
                                            <p:txEl>
                                              <p:pRg st="7" end="7"/>
                                            </p:txEl>
                                          </p:spTgt>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185"/>
                                        </p:tgtEl>
                                        <p:attrNameLst>
                                          <p:attrName>style.visibility</p:attrName>
                                        </p:attrNameLst>
                                      </p:cBhvr>
                                      <p:to>
                                        <p:strVal val="visible"/>
                                      </p:to>
                                    </p:set>
                                    <p:animEffect transition="in" filter="wipe(left)">
                                      <p:cBhvr>
                                        <p:cTn id="55"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Typical Deployment Scenario Deep Dive</a:t>
            </a:r>
            <a:endParaRPr lang="en-US" sz="1275" dirty="0">
              <a:solidFill>
                <a:schemeClr val="bg1"/>
              </a:solidFill>
            </a:endParaRPr>
          </a:p>
        </p:txBody>
      </p:sp>
      <p:sp>
        <p:nvSpPr>
          <p:cNvPr id="15364" name="Rectangle 3"/>
          <p:cNvSpPr>
            <a:spLocks noGrp="1"/>
          </p:cNvSpPr>
          <p:nvPr>
            <p:ph type="body" idx="1"/>
          </p:nvPr>
        </p:nvSpPr>
        <p:spPr>
          <a:xfrm>
            <a:off x="183990" y="885831"/>
            <a:ext cx="8514812" cy="3734146"/>
          </a:xfrm>
        </p:spPr>
        <p:txBody>
          <a:bodyPr>
            <a:normAutofit lnSpcReduction="10000"/>
          </a:bodyPr>
          <a:lstStyle/>
          <a:p>
            <a:pPr>
              <a:lnSpc>
                <a:spcPct val="80000"/>
              </a:lnSpc>
              <a:defRPr/>
            </a:pPr>
            <a:r>
              <a:rPr lang="en-US" sz="2400" dirty="0"/>
              <a:t>Deployment Plan</a:t>
            </a:r>
          </a:p>
          <a:p>
            <a:pPr lvl="1">
              <a:lnSpc>
                <a:spcPct val="80000"/>
              </a:lnSpc>
              <a:defRPr/>
            </a:pPr>
            <a:r>
              <a:rPr lang="en-US" sz="2000" dirty="0"/>
              <a:t>Step 1</a:t>
            </a:r>
          </a:p>
          <a:p>
            <a:pPr lvl="2">
              <a:lnSpc>
                <a:spcPct val="80000"/>
              </a:lnSpc>
              <a:defRPr/>
            </a:pPr>
            <a:r>
              <a:rPr lang="en-US" sz="1800" dirty="0"/>
              <a:t>Option 1 – Perform Archive Module Package Import from a .car file</a:t>
            </a:r>
          </a:p>
          <a:p>
            <a:pPr marL="617220" lvl="3" indent="0">
              <a:lnSpc>
                <a:spcPct val="80000"/>
              </a:lnSpc>
              <a:buNone/>
              <a:defRPr/>
            </a:pPr>
            <a:r>
              <a:rPr lang="en-US" sz="1600" dirty="0">
                <a:solidFill>
                  <a:srgbClr val="FFFF00"/>
                </a:solidFill>
              </a:rPr>
              <a:t> </a:t>
            </a:r>
            <a:endParaRPr lang="en-US" sz="1600" dirty="0">
              <a:solidFill>
                <a:srgbClr val="FFFF66"/>
              </a:solidFill>
            </a:endParaRPr>
          </a:p>
          <a:p>
            <a:pPr lvl="2">
              <a:lnSpc>
                <a:spcPct val="80000"/>
              </a:lnSpc>
              <a:defRPr/>
            </a:pPr>
            <a:r>
              <a:rPr lang="en-US" sz="1800" dirty="0"/>
              <a:t>Option 2 – Perform VCS Module VCS Check-out </a:t>
            </a:r>
            <a:r>
              <a:rPr lang="en-US" dirty="0"/>
              <a:t>(3 areas of DV)</a:t>
            </a:r>
          </a:p>
          <a:p>
            <a:pPr lvl="2">
              <a:lnSpc>
                <a:spcPct val="80000"/>
              </a:lnSpc>
              <a:defRPr/>
            </a:pPr>
            <a:endParaRPr lang="en-US" sz="1800" dirty="0"/>
          </a:p>
          <a:p>
            <a:pPr lvl="3">
              <a:lnSpc>
                <a:spcPct val="80000"/>
              </a:lnSpc>
              <a:defRPr/>
            </a:pPr>
            <a:endParaRPr lang="en-US" sz="1600" dirty="0">
              <a:solidFill>
                <a:srgbClr val="FFFF00"/>
              </a:solidFill>
            </a:endParaRPr>
          </a:p>
          <a:p>
            <a:pPr lvl="1">
              <a:lnSpc>
                <a:spcPct val="80000"/>
              </a:lnSpc>
              <a:defRPr/>
            </a:pPr>
            <a:endParaRPr lang="en-US" sz="1600" dirty="0">
              <a:solidFill>
                <a:srgbClr val="FFFF00"/>
              </a:solidFill>
            </a:endParaRPr>
          </a:p>
          <a:p>
            <a:pPr lvl="1">
              <a:lnSpc>
                <a:spcPct val="80000"/>
              </a:lnSpc>
              <a:defRPr/>
            </a:pPr>
            <a:endParaRPr lang="en-US" sz="1600" dirty="0">
              <a:solidFill>
                <a:srgbClr val="FFFF00"/>
              </a:solidFill>
            </a:endParaRPr>
          </a:p>
          <a:p>
            <a:pPr lvl="1">
              <a:lnSpc>
                <a:spcPct val="80000"/>
              </a:lnSpc>
              <a:defRPr/>
            </a:pPr>
            <a:endParaRPr lang="en-US" sz="1600" dirty="0">
              <a:solidFill>
                <a:srgbClr val="FFFF00"/>
              </a:solidFill>
            </a:endParaRPr>
          </a:p>
          <a:p>
            <a:pPr lvl="1">
              <a:lnSpc>
                <a:spcPct val="80000"/>
              </a:lnSpc>
              <a:defRPr/>
            </a:pPr>
            <a:r>
              <a:rPr lang="en-US" sz="2000" dirty="0"/>
              <a:t>Step 2</a:t>
            </a:r>
          </a:p>
          <a:p>
            <a:pPr lvl="2">
              <a:lnSpc>
                <a:spcPct val="80000"/>
              </a:lnSpc>
              <a:defRPr/>
            </a:pPr>
            <a:r>
              <a:rPr lang="en-US" sz="1800" dirty="0"/>
              <a:t>Perform Data Source Module Update Data Sources</a:t>
            </a:r>
          </a:p>
          <a:p>
            <a:pPr lvl="3">
              <a:lnSpc>
                <a:spcPct val="80000"/>
              </a:lnSpc>
              <a:defRPr/>
            </a:pPr>
            <a:endParaRPr lang="en-US" sz="1600" dirty="0">
              <a:solidFill>
                <a:srgbClr val="FFFF99"/>
              </a:solidFill>
            </a:endParaRPr>
          </a:p>
          <a:p>
            <a:pPr lvl="1">
              <a:lnSpc>
                <a:spcPct val="80000"/>
              </a:lnSpc>
              <a:defRPr/>
            </a:pPr>
            <a:r>
              <a:rPr lang="en-US" sz="2000" dirty="0"/>
              <a:t>Step 3</a:t>
            </a:r>
          </a:p>
          <a:p>
            <a:pPr lvl="2">
              <a:lnSpc>
                <a:spcPct val="80000"/>
              </a:lnSpc>
              <a:defRPr/>
            </a:pPr>
            <a:r>
              <a:rPr lang="en-US" sz="1800" dirty="0"/>
              <a:t>Perform Privilege Module Update Privileges</a:t>
            </a:r>
            <a:endParaRPr lang="en-US" dirty="0"/>
          </a:p>
          <a:p>
            <a:pPr lvl="2">
              <a:lnSpc>
                <a:spcPct val="80000"/>
              </a:lnSpc>
              <a:defRPr/>
            </a:pPr>
            <a:endParaRPr lang="en-US" sz="1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ectangle 3"/>
          <p:cNvSpPr txBox="1">
            <a:spLocks/>
          </p:cNvSpPr>
          <p:nvPr/>
        </p:nvSpPr>
        <p:spPr>
          <a:xfrm>
            <a:off x="290650" y="1708154"/>
            <a:ext cx="8001878" cy="407743"/>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80000"/>
              </a:lnSpc>
              <a:defRPr/>
            </a:pPr>
            <a:r>
              <a:rPr lang="en-US" sz="1200" dirty="0">
                <a:solidFill>
                  <a:srgbClr val="C00000"/>
                </a:solidFill>
              </a:rPr>
              <a:t> </a:t>
            </a:r>
            <a:r>
              <a:rPr lang="en-US" sz="1200" dirty="0" err="1">
                <a:solidFill>
                  <a:srgbClr val="C00000"/>
                </a:solidFill>
              </a:rPr>
              <a:t>pkg_import</a:t>
            </a:r>
            <a:r>
              <a:rPr lang="en-US" sz="1200" dirty="0">
                <a:solidFill>
                  <a:srgbClr val="C00000"/>
                </a:solidFill>
              </a:rPr>
              <a:t> $SERVERID “imp1” "$MODULE_HOME/ArchiveModule.xml" "$MODULE_HOME/servers.xml“</a:t>
            </a:r>
          </a:p>
          <a:p>
            <a:pPr lvl="2">
              <a:lnSpc>
                <a:spcPct val="80000"/>
              </a:lnSpc>
              <a:defRPr/>
            </a:pPr>
            <a:endParaRPr lang="en-US" sz="1000" dirty="0">
              <a:solidFill>
                <a:srgbClr val="C00000"/>
              </a:solidFill>
            </a:endParaRPr>
          </a:p>
        </p:txBody>
      </p:sp>
      <p:grpSp>
        <p:nvGrpSpPr>
          <p:cNvPr id="6" name="Group 5"/>
          <p:cNvGrpSpPr/>
          <p:nvPr/>
        </p:nvGrpSpPr>
        <p:grpSpPr>
          <a:xfrm>
            <a:off x="290650" y="2064028"/>
            <a:ext cx="8807259" cy="1682559"/>
            <a:chOff x="753419" y="2531684"/>
            <a:chExt cx="8807259" cy="1682559"/>
          </a:xfrm>
        </p:grpSpPr>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8593" y="2531684"/>
              <a:ext cx="1692085" cy="1682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3"/>
            <p:cNvSpPr txBox="1">
              <a:spLocks/>
            </p:cNvSpPr>
            <p:nvPr/>
          </p:nvSpPr>
          <p:spPr>
            <a:xfrm>
              <a:off x="753419" y="2643449"/>
              <a:ext cx="7167986" cy="1459031"/>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80000"/>
                </a:lnSpc>
                <a:defRPr/>
              </a:pPr>
              <a:r>
                <a:rPr lang="en-US" sz="1200" dirty="0">
                  <a:solidFill>
                    <a:srgbClr val="C00000"/>
                  </a:solidFill>
                </a:rPr>
                <a:t>vcsCheckout2 $SERVERID $VCONN </a:t>
              </a:r>
              <a:r>
                <a:rPr lang="en-US" sz="1200" b="1" dirty="0">
                  <a:solidFill>
                    <a:srgbClr val="C00000"/>
                  </a:solidFill>
                </a:rPr>
                <a:t>/services/databases</a:t>
              </a:r>
              <a:r>
                <a:rPr lang="en-US" sz="1200" dirty="0">
                  <a:solidFill>
                    <a:srgbClr val="C00000"/>
                  </a:solidFill>
                </a:rPr>
                <a:t>/TEST00 "Data Source" HEAD "$MODULE_HOME/VCSModule.xml“  "$MODULE_HOME/servers.xml“</a:t>
              </a:r>
            </a:p>
            <a:p>
              <a:pPr lvl="1">
                <a:lnSpc>
                  <a:spcPct val="80000"/>
                </a:lnSpc>
                <a:defRPr/>
              </a:pPr>
              <a:r>
                <a:rPr lang="en-US" sz="1200" dirty="0">
                  <a:solidFill>
                    <a:srgbClr val="C00000"/>
                  </a:solidFill>
                </a:rPr>
                <a:t>vcsCheckout2 $SERVERID $VCONN </a:t>
              </a:r>
              <a:r>
                <a:rPr lang="en-US" sz="1200" b="1" dirty="0">
                  <a:solidFill>
                    <a:srgbClr val="C00000"/>
                  </a:solidFill>
                </a:rPr>
                <a:t>/services/</a:t>
              </a:r>
              <a:r>
                <a:rPr lang="en-US" sz="1200" b="1" dirty="0" err="1">
                  <a:solidFill>
                    <a:srgbClr val="C00000"/>
                  </a:solidFill>
                </a:rPr>
                <a:t>webservices</a:t>
              </a:r>
              <a:r>
                <a:rPr lang="en-US" sz="1200" dirty="0">
                  <a:solidFill>
                    <a:srgbClr val="C00000"/>
                  </a:solidFill>
                </a:rPr>
                <a:t>/TEST00/</a:t>
              </a:r>
              <a:r>
                <a:rPr lang="en-US" sz="1200" dirty="0" err="1">
                  <a:solidFill>
                    <a:srgbClr val="C00000"/>
                  </a:solidFill>
                </a:rPr>
                <a:t>testWS</a:t>
              </a:r>
              <a:r>
                <a:rPr lang="en-US" sz="1200" dirty="0">
                  <a:solidFill>
                    <a:srgbClr val="C00000"/>
                  </a:solidFill>
                </a:rPr>
                <a:t> "Composite Web Service" HEAD "$MODULE_HOME/VCSModule.xml“ "$MODULE_HOME/servers.xml“</a:t>
              </a:r>
            </a:p>
            <a:p>
              <a:pPr lvl="1">
                <a:lnSpc>
                  <a:spcPct val="80000"/>
                </a:lnSpc>
                <a:defRPr/>
              </a:pPr>
              <a:r>
                <a:rPr lang="en-US" sz="1200" dirty="0">
                  <a:solidFill>
                    <a:srgbClr val="C00000"/>
                  </a:solidFill>
                </a:rPr>
                <a:t>vcsCheckout2 $SERVERID $VCONN </a:t>
              </a:r>
              <a:r>
                <a:rPr lang="en-US" sz="1200" b="1" dirty="0">
                  <a:solidFill>
                    <a:srgbClr val="C00000"/>
                  </a:solidFill>
                </a:rPr>
                <a:t>/shared</a:t>
              </a:r>
              <a:r>
                <a:rPr lang="en-US" sz="1200" dirty="0">
                  <a:solidFill>
                    <a:srgbClr val="C00000"/>
                  </a:solidFill>
                </a:rPr>
                <a:t>/test00 "Folder" HEAD "$MODULE_HOME/VCSModule.xml“  "$MODULE_HOME/servers.xml"</a:t>
              </a:r>
            </a:p>
          </p:txBody>
        </p:sp>
        <p:cxnSp>
          <p:nvCxnSpPr>
            <p:cNvPr id="9" name="Straight Arrow Connector 8"/>
            <p:cNvCxnSpPr/>
            <p:nvPr/>
          </p:nvCxnSpPr>
          <p:spPr>
            <a:xfrm>
              <a:off x="7392487" y="2773707"/>
              <a:ext cx="994562" cy="732944"/>
            </a:xfrm>
            <a:prstGeom prst="straightConnector1">
              <a:avLst/>
            </a:prstGeom>
            <a:ln w="28575">
              <a:solidFill>
                <a:srgbClr val="03D526"/>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080374" y="3628049"/>
              <a:ext cx="2101007" cy="219301"/>
            </a:xfrm>
            <a:prstGeom prst="straightConnector1">
              <a:avLst/>
            </a:prstGeom>
            <a:ln w="28575">
              <a:solidFill>
                <a:srgbClr val="03D526"/>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155899" y="3301243"/>
              <a:ext cx="1164928" cy="436456"/>
            </a:xfrm>
            <a:prstGeom prst="straightConnector1">
              <a:avLst/>
            </a:prstGeom>
            <a:ln w="28575">
              <a:solidFill>
                <a:srgbClr val="03D526"/>
              </a:solidFill>
              <a:tailEnd type="arrow"/>
            </a:ln>
          </p:spPr>
          <p:style>
            <a:lnRef idx="1">
              <a:schemeClr val="accent1"/>
            </a:lnRef>
            <a:fillRef idx="0">
              <a:schemeClr val="accent1"/>
            </a:fillRef>
            <a:effectRef idx="0">
              <a:schemeClr val="accent1"/>
            </a:effectRef>
            <a:fontRef idx="minor">
              <a:schemeClr val="tx1"/>
            </a:fontRef>
          </p:style>
        </p:cxnSp>
      </p:grpSp>
      <p:sp>
        <p:nvSpPr>
          <p:cNvPr id="16" name="Rectangle 3"/>
          <p:cNvSpPr txBox="1">
            <a:spLocks/>
          </p:cNvSpPr>
          <p:nvPr/>
        </p:nvSpPr>
        <p:spPr>
          <a:xfrm>
            <a:off x="264688" y="3816390"/>
            <a:ext cx="8633668" cy="496588"/>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80000"/>
              </a:lnSpc>
              <a:defRPr/>
            </a:pPr>
            <a:r>
              <a:rPr lang="en-US" sz="1100" dirty="0">
                <a:solidFill>
                  <a:srgbClr val="C00000"/>
                </a:solidFill>
              </a:rPr>
              <a:t> </a:t>
            </a:r>
            <a:r>
              <a:rPr lang="en-US" sz="1100" dirty="0" err="1">
                <a:solidFill>
                  <a:srgbClr val="C00000"/>
                </a:solidFill>
              </a:rPr>
              <a:t>updateDataSources</a:t>
            </a:r>
            <a:r>
              <a:rPr lang="en-US" sz="1100" dirty="0">
                <a:solidFill>
                  <a:srgbClr val="C00000"/>
                </a:solidFill>
              </a:rPr>
              <a:t>  $SERVERID  “ds1, ds2“ "$MODULE_HOME/DataSourceModule.xml" "$MODULE_HOME/servers.xml "</a:t>
            </a:r>
            <a:endParaRPr lang="en-US" sz="900" dirty="0">
              <a:solidFill>
                <a:srgbClr val="C00000"/>
              </a:solidFill>
            </a:endParaRPr>
          </a:p>
        </p:txBody>
      </p:sp>
      <p:sp>
        <p:nvSpPr>
          <p:cNvPr id="17" name="Rectangle 3"/>
          <p:cNvSpPr txBox="1">
            <a:spLocks/>
          </p:cNvSpPr>
          <p:nvPr/>
        </p:nvSpPr>
        <p:spPr>
          <a:xfrm>
            <a:off x="264688" y="4579787"/>
            <a:ext cx="8514812" cy="407743"/>
          </a:xfrm>
          <a:prstGeom prst="rect">
            <a:avLst/>
          </a:prstGeom>
        </p:spPr>
        <p:txBody>
          <a:bodyPr/>
          <a:lstStyle>
            <a:lvl1pPr marL="228600" indent="-228600" algn="l" defTabSz="914400" rtl="0" eaLnBrk="1" latinLnBrk="0" hangingPunct="1">
              <a:lnSpc>
                <a:spcPct val="95000"/>
              </a:lnSpc>
              <a:spcBef>
                <a:spcPts val="1440"/>
              </a:spcBef>
              <a:buClr>
                <a:srgbClr val="106FE2"/>
              </a:buClr>
              <a:buSzPct val="100000"/>
              <a:buFont typeface="Wingdings" charset="2"/>
              <a:buChar char="§"/>
              <a:tabLst/>
              <a:defRPr lang="en-US" sz="2000" kern="1200" dirty="0" smtClean="0">
                <a:solidFill>
                  <a:schemeClr val="bg1"/>
                </a:solidFill>
                <a:latin typeface="+mj-lt"/>
                <a:ea typeface="+mn-ea"/>
                <a:cs typeface="+mn-cs"/>
              </a:defRPr>
            </a:lvl1pPr>
            <a:lvl2pPr marL="406400" indent="0" algn="l" defTabSz="914400" rtl="0" eaLnBrk="1" latinLnBrk="0" hangingPunct="1">
              <a:lnSpc>
                <a:spcPct val="95000"/>
              </a:lnSpc>
              <a:spcBef>
                <a:spcPts val="840"/>
              </a:spcBef>
              <a:buClr>
                <a:srgbClr val="106FE2"/>
              </a:buClr>
              <a:buFont typeface="Lucida Grande"/>
              <a:buChar char="–"/>
              <a:defRPr lang="en-US" sz="1800" kern="1200" dirty="0" smtClean="0">
                <a:solidFill>
                  <a:schemeClr val="bg1"/>
                </a:solidFill>
                <a:latin typeface="+mj-lt"/>
                <a:ea typeface="+mn-ea"/>
                <a:cs typeface="+mn-cs"/>
              </a:defRPr>
            </a:lvl2pPr>
            <a:lvl3pPr marL="685800" indent="-1588" algn="l" defTabSz="914400" rtl="0" eaLnBrk="1" latinLnBrk="0" hangingPunct="1">
              <a:lnSpc>
                <a:spcPct val="95000"/>
              </a:lnSpc>
              <a:spcBef>
                <a:spcPts val="840"/>
              </a:spcBef>
              <a:buFont typeface="Arial" pitchFamily="34" charset="0"/>
              <a:buNone/>
              <a:defRPr lang="en-US" sz="1600" kern="1200" dirty="0" smtClean="0">
                <a:solidFill>
                  <a:schemeClr val="bg1"/>
                </a:solidFill>
                <a:latin typeface="+mj-lt"/>
                <a:ea typeface="+mn-ea"/>
                <a:cs typeface="+mn-cs"/>
              </a:defRPr>
            </a:lvl3pPr>
            <a:lvl4pPr marL="866775" indent="0" algn="l" defTabSz="914400" rtl="0" eaLnBrk="1" latinLnBrk="0" hangingPunct="1">
              <a:lnSpc>
                <a:spcPct val="95000"/>
              </a:lnSpc>
              <a:spcBef>
                <a:spcPts val="840"/>
              </a:spcBef>
              <a:buFont typeface="Arial" pitchFamily="34" charset="0"/>
              <a:buNone/>
              <a:defRPr lang="en-US" sz="1400" kern="1200" dirty="0" smtClean="0">
                <a:solidFill>
                  <a:schemeClr val="bg1"/>
                </a:solidFill>
                <a:latin typeface="+mj-lt"/>
                <a:ea typeface="+mn-ea"/>
                <a:cs typeface="+mn-cs"/>
              </a:defRPr>
            </a:lvl4pPr>
            <a:lvl5pPr marL="1030288" indent="0" algn="l" defTabSz="914400" rtl="0" eaLnBrk="1" latinLnBrk="0" hangingPunct="1">
              <a:lnSpc>
                <a:spcPct val="95000"/>
              </a:lnSpc>
              <a:spcBef>
                <a:spcPts val="840"/>
              </a:spcBef>
              <a:buFont typeface="Arial" pitchFamily="34" charset="0"/>
              <a:buNone/>
              <a:defRPr lang="en-US" sz="1400" kern="1200" dirty="0">
                <a:solidFill>
                  <a:schemeClr val="bg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80000"/>
              </a:lnSpc>
              <a:defRPr/>
            </a:pPr>
            <a:r>
              <a:rPr lang="en-US" sz="1200" dirty="0">
                <a:solidFill>
                  <a:srgbClr val="C00000"/>
                </a:solidFill>
              </a:rPr>
              <a:t> </a:t>
            </a:r>
            <a:r>
              <a:rPr lang="en-US" sz="1200" dirty="0" err="1">
                <a:solidFill>
                  <a:srgbClr val="C00000"/>
                </a:solidFill>
              </a:rPr>
              <a:t>updatePrivileges</a:t>
            </a:r>
            <a:r>
              <a:rPr lang="en-US" sz="1200" dirty="0">
                <a:solidFill>
                  <a:srgbClr val="C00000"/>
                </a:solidFill>
              </a:rPr>
              <a:t>  $SERVERID "priv1" "$MODULE_HOME/PrivilegeModule.xml" "$MODULE_HOME/servers.xml"</a:t>
            </a:r>
            <a:endParaRPr lang="en-US" sz="1000" dirty="0">
              <a:solidFill>
                <a:srgbClr val="C00000"/>
              </a:solidFill>
            </a:endParaRPr>
          </a:p>
        </p:txBody>
      </p:sp>
    </p:spTree>
    <p:extLst>
      <p:ext uri="{BB962C8B-B14F-4D97-AF65-F5344CB8AC3E}">
        <p14:creationId xmlns:p14="http://schemas.microsoft.com/office/powerpoint/2010/main" val="211754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wipe(left)">
                                      <p:cBhvr>
                                        <p:cTn id="17" dur="500"/>
                                        <p:tgtEl>
                                          <p:spTgt spid="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wipe(left)">
                                      <p:cBhvr>
                                        <p:cTn id="2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Command-Line Execution</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31158077"/>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 Tool Command Line Execution</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lnSpcReduction="10000"/>
          </a:bodyPr>
          <a:lstStyle/>
          <a:p>
            <a:pPr>
              <a:lnSpc>
                <a:spcPct val="80000"/>
              </a:lnSpc>
              <a:defRPr/>
            </a:pPr>
            <a:r>
              <a:rPr lang="en-US" sz="2800" dirty="0"/>
              <a:t>Command Line Execution</a:t>
            </a:r>
          </a:p>
          <a:p>
            <a:pPr lvl="1">
              <a:lnSpc>
                <a:spcPct val="80000"/>
              </a:lnSpc>
              <a:defRPr/>
            </a:pPr>
            <a:r>
              <a:rPr lang="en-US" sz="2400" dirty="0"/>
              <a:t>Batch (windows) or shell (UNIX) script for execution</a:t>
            </a:r>
          </a:p>
          <a:p>
            <a:pPr lvl="2">
              <a:lnSpc>
                <a:spcPct val="80000"/>
              </a:lnSpc>
              <a:defRPr/>
            </a:pPr>
            <a:r>
              <a:rPr lang="en-US" sz="2000" b="1" dirty="0" err="1"/>
              <a:t>ExecutePDTool.bat</a:t>
            </a:r>
            <a:r>
              <a:rPr lang="en-US" sz="2000" b="1" dirty="0"/>
              <a:t>  or .</a:t>
            </a:r>
            <a:r>
              <a:rPr lang="en-US" sz="2000" b="1" dirty="0" err="1"/>
              <a:t>sh</a:t>
            </a:r>
            <a:endParaRPr lang="en-US" sz="2000" b="1" dirty="0"/>
          </a:p>
          <a:p>
            <a:pPr lvl="3">
              <a:lnSpc>
                <a:spcPct val="80000"/>
              </a:lnSpc>
              <a:buClr>
                <a:srgbClr val="106FE2"/>
              </a:buClr>
              <a:buFont typeface="Wingdings" panose="05000000000000000000" pitchFamily="2" charset="2"/>
              <a:buChar char="§"/>
              <a:defRPr/>
            </a:pPr>
            <a:r>
              <a:rPr lang="en-US" sz="2400" dirty="0"/>
              <a:t> Execute: -exec ../resources/plans/</a:t>
            </a:r>
            <a:r>
              <a:rPr lang="en-US" sz="2400" dirty="0" err="1"/>
              <a:t>PDTool.dp</a:t>
            </a:r>
            <a:r>
              <a:rPr lang="en-US" sz="2400" dirty="0"/>
              <a:t> -</a:t>
            </a:r>
            <a:r>
              <a:rPr lang="en-US" sz="2400" dirty="0" err="1"/>
              <a:t>config</a:t>
            </a:r>
            <a:r>
              <a:rPr lang="en-US" sz="2400" dirty="0"/>
              <a:t> </a:t>
            </a:r>
            <a:r>
              <a:rPr lang="en-US" sz="2400" dirty="0" err="1"/>
              <a:t>deploy.properties</a:t>
            </a:r>
            <a:endParaRPr lang="en-US" sz="2400" dirty="0"/>
          </a:p>
          <a:p>
            <a:pPr lvl="3">
              <a:lnSpc>
                <a:spcPct val="80000"/>
              </a:lnSpc>
              <a:buClr>
                <a:srgbClr val="106FE2"/>
              </a:buClr>
              <a:buFont typeface="Wingdings" panose="05000000000000000000" pitchFamily="2" charset="2"/>
              <a:buChar char="§"/>
              <a:defRPr/>
            </a:pPr>
            <a:r>
              <a:rPr lang="en-US" sz="2400" dirty="0"/>
              <a:t> Initialize: -</a:t>
            </a:r>
            <a:r>
              <a:rPr lang="en-US" sz="2400" dirty="0" err="1"/>
              <a:t>vcsinit</a:t>
            </a:r>
            <a:r>
              <a:rPr lang="en-US" sz="2400" dirty="0"/>
              <a:t> -</a:t>
            </a:r>
            <a:r>
              <a:rPr lang="en-US" sz="2400" dirty="0" err="1"/>
              <a:t>vcsuser</a:t>
            </a:r>
            <a:r>
              <a:rPr lang="en-US" sz="2400" dirty="0"/>
              <a:t> user -</a:t>
            </a:r>
            <a:r>
              <a:rPr lang="en-US" sz="2400" dirty="0" err="1"/>
              <a:t>vcspassword</a:t>
            </a:r>
            <a:r>
              <a:rPr lang="en-US" sz="2400" dirty="0"/>
              <a:t> password</a:t>
            </a:r>
          </a:p>
          <a:p>
            <a:pPr lvl="3">
              <a:lnSpc>
                <a:spcPct val="80000"/>
              </a:lnSpc>
              <a:buClr>
                <a:srgbClr val="106FE2"/>
              </a:buClr>
              <a:buFont typeface="Wingdings" panose="05000000000000000000" pitchFamily="2" charset="2"/>
              <a:buChar char="§"/>
              <a:defRPr/>
            </a:pPr>
            <a:r>
              <a:rPr lang="en-US" sz="2400" dirty="0"/>
              <a:t> Encrypt: -encrypt ../resources/modules/</a:t>
            </a:r>
            <a:r>
              <a:rPr lang="en-US" sz="2400" dirty="0" err="1"/>
              <a:t>servers.xml</a:t>
            </a:r>
            <a:endParaRPr lang="en-US" sz="2400" dirty="0"/>
          </a:p>
          <a:p>
            <a:pPr lvl="3">
              <a:lnSpc>
                <a:spcPct val="80000"/>
              </a:lnSpc>
              <a:buClr>
                <a:srgbClr val="106FE2"/>
              </a:buClr>
              <a:buFont typeface="Wingdings" panose="05000000000000000000" pitchFamily="2" charset="2"/>
              <a:buChar char="§"/>
              <a:defRPr/>
            </a:pPr>
            <a:endParaRPr lang="en-US" sz="2400" dirty="0"/>
          </a:p>
          <a:p>
            <a:pPr lvl="1">
              <a:lnSpc>
                <a:spcPct val="80000"/>
              </a:lnSpc>
              <a:defRPr/>
            </a:pPr>
            <a:r>
              <a:rPr lang="en-US" sz="2400" dirty="0"/>
              <a:t>Driven by a deployment plan file </a:t>
            </a:r>
          </a:p>
          <a:p>
            <a:pPr lvl="3">
              <a:lnSpc>
                <a:spcPct val="80000"/>
              </a:lnSpc>
              <a:buClr>
                <a:srgbClr val="106FE2"/>
              </a:buClr>
              <a:buFont typeface="Wingdings" panose="05000000000000000000" pitchFamily="2" charset="2"/>
              <a:buChar char="§"/>
              <a:defRPr/>
            </a:pPr>
            <a:r>
              <a:rPr lang="en-US" sz="2400" dirty="0"/>
              <a:t> Sequence of task actions (methods) and arguments</a:t>
            </a:r>
          </a:p>
          <a:p>
            <a:pPr lvl="3">
              <a:lnSpc>
                <a:spcPct val="80000"/>
              </a:lnSpc>
              <a:buClr>
                <a:srgbClr val="106FE2"/>
              </a:buClr>
              <a:buFont typeface="Wingdings" panose="05000000000000000000" pitchFamily="2" charset="2"/>
              <a:buChar char="§"/>
              <a:defRPr/>
            </a:pPr>
            <a:r>
              <a:rPr lang="en-US" sz="2400" dirty="0"/>
              <a:t> Example – </a:t>
            </a:r>
            <a:r>
              <a:rPr lang="en-US" sz="2400" dirty="0" err="1"/>
              <a:t>PDTool.dp</a:t>
            </a:r>
            <a:endParaRPr lang="en-US" sz="24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413393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 Tool Command Line Anatomy</a:t>
            </a:r>
            <a:endParaRPr lang="en-US" sz="1275" dirty="0">
              <a:solidFill>
                <a:schemeClr val="bg1"/>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6" name="Rounded Rectangle 5"/>
          <p:cNvSpPr/>
          <p:nvPr/>
        </p:nvSpPr>
        <p:spPr>
          <a:xfrm>
            <a:off x="216959" y="836730"/>
            <a:ext cx="8710082" cy="4052451"/>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64" name="Rectangle 3"/>
          <p:cNvSpPr>
            <a:spLocks noGrp="1"/>
          </p:cNvSpPr>
          <p:nvPr>
            <p:ph type="body" idx="1"/>
          </p:nvPr>
        </p:nvSpPr>
        <p:spPr>
          <a:xfrm>
            <a:off x="458272" y="948584"/>
            <a:ext cx="8514812" cy="3734146"/>
          </a:xfrm>
        </p:spPr>
        <p:txBody>
          <a:bodyPr>
            <a:normAutofit/>
          </a:bodyPr>
          <a:lstStyle/>
          <a:p>
            <a:pPr>
              <a:lnSpc>
                <a:spcPct val="80000"/>
              </a:lnSpc>
              <a:defRPr/>
            </a:pPr>
            <a:r>
              <a:rPr lang="en-US" sz="2000" dirty="0">
                <a:solidFill>
                  <a:srgbClr val="000000"/>
                </a:solidFill>
              </a:rPr>
              <a:t>Command:</a:t>
            </a:r>
            <a:endParaRPr lang="en-US" sz="1800" dirty="0">
              <a:solidFill>
                <a:srgbClr val="000000"/>
              </a:solidFill>
            </a:endParaRPr>
          </a:p>
          <a:p>
            <a:pPr marL="274320" lvl="1" indent="0">
              <a:lnSpc>
                <a:spcPct val="80000"/>
              </a:lnSpc>
              <a:buNone/>
              <a:defRPr/>
            </a:pPr>
            <a:r>
              <a:rPr lang="en-US" sz="1800" dirty="0" err="1">
                <a:solidFill>
                  <a:srgbClr val="000000"/>
                </a:solidFill>
              </a:rPr>
              <a:t>ExecutePDTool.bat</a:t>
            </a:r>
            <a:r>
              <a:rPr lang="en-US" sz="1800" dirty="0">
                <a:solidFill>
                  <a:srgbClr val="000000"/>
                </a:solidFill>
              </a:rPr>
              <a:t> -exec ..\resources\plans\</a:t>
            </a:r>
            <a:r>
              <a:rPr lang="en-US" sz="1800" dirty="0" err="1">
                <a:solidFill>
                  <a:srgbClr val="000000"/>
                </a:solidFill>
              </a:rPr>
              <a:t>plan.dp</a:t>
            </a:r>
            <a:r>
              <a:rPr lang="en-US" sz="1800" dirty="0">
                <a:solidFill>
                  <a:srgbClr val="000000"/>
                </a:solidFill>
              </a:rPr>
              <a:t> -</a:t>
            </a:r>
            <a:r>
              <a:rPr lang="en-US" sz="1800" dirty="0" err="1">
                <a:solidFill>
                  <a:srgbClr val="000000"/>
                </a:solidFill>
              </a:rPr>
              <a:t>config</a:t>
            </a:r>
            <a:r>
              <a:rPr lang="en-US" sz="1800" dirty="0">
                <a:solidFill>
                  <a:srgbClr val="000000"/>
                </a:solidFill>
              </a:rPr>
              <a:t> </a:t>
            </a:r>
            <a:r>
              <a:rPr lang="en-US" sz="1800" dirty="0" err="1">
                <a:solidFill>
                  <a:srgbClr val="000000"/>
                </a:solidFill>
              </a:rPr>
              <a:t>deploy.properties</a:t>
            </a:r>
            <a:r>
              <a:rPr lang="en-US" sz="1200" dirty="0">
                <a:solidFill>
                  <a:srgbClr val="061C23"/>
                </a:solidFill>
              </a:rPr>
              <a:t> </a:t>
            </a:r>
          </a:p>
        </p:txBody>
      </p:sp>
      <p:grpSp>
        <p:nvGrpSpPr>
          <p:cNvPr id="7" name="Group 6"/>
          <p:cNvGrpSpPr/>
          <p:nvPr/>
        </p:nvGrpSpPr>
        <p:grpSpPr>
          <a:xfrm>
            <a:off x="322727" y="1694329"/>
            <a:ext cx="3023759" cy="2443069"/>
            <a:chOff x="295982" y="1981200"/>
            <a:chExt cx="3230055" cy="3178175"/>
          </a:xfrm>
        </p:grpSpPr>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1"/>
              <a:ext cx="2864304"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 y="3859847"/>
              <a:ext cx="3190757"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82" y="4800600"/>
              <a:ext cx="2952994"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81200"/>
              <a:ext cx="189647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 name="Group 12"/>
          <p:cNvGrpSpPr/>
          <p:nvPr/>
        </p:nvGrpSpPr>
        <p:grpSpPr>
          <a:xfrm>
            <a:off x="7322413" y="1809840"/>
            <a:ext cx="1604628" cy="2674575"/>
            <a:chOff x="10584197" y="3271257"/>
            <a:chExt cx="1604628" cy="2674575"/>
          </a:xfrm>
        </p:grpSpPr>
        <p:sp>
          <p:nvSpPr>
            <p:cNvPr id="14" name="TextBox 13"/>
            <p:cNvSpPr txBox="1"/>
            <p:nvPr/>
          </p:nvSpPr>
          <p:spPr>
            <a:xfrm>
              <a:off x="10735832" y="5421351"/>
              <a:ext cx="1452993" cy="261610"/>
            </a:xfrm>
            <a:prstGeom prst="rect">
              <a:avLst/>
            </a:prstGeom>
            <a:noFill/>
          </p:spPr>
          <p:txBody>
            <a:bodyPr wrap="square" rtlCol="0">
              <a:spAutoFit/>
            </a:bodyPr>
            <a:lstStyle/>
            <a:p>
              <a:pPr algn="ctr"/>
              <a:r>
                <a:rPr lang="en-US" sz="1100" b="1" dirty="0">
                  <a:solidFill>
                    <a:srgbClr val="000000"/>
                  </a:solidFill>
                </a:rPr>
                <a:t>DV Connections</a:t>
              </a:r>
            </a:p>
          </p:txBody>
        </p:sp>
        <p:cxnSp>
          <p:nvCxnSpPr>
            <p:cNvPr id="15" name="Straight Arrow Connector 14"/>
            <p:cNvCxnSpPr/>
            <p:nvPr/>
          </p:nvCxnSpPr>
          <p:spPr>
            <a:xfrm flipV="1">
              <a:off x="11462328" y="4355724"/>
              <a:ext cx="0" cy="159010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10584197" y="3271257"/>
              <a:ext cx="1110291" cy="452421"/>
              <a:chOff x="3480223" y="2855457"/>
              <a:chExt cx="5182389" cy="2114475"/>
            </a:xfrm>
          </p:grpSpPr>
          <p:grpSp>
            <p:nvGrpSpPr>
              <p:cNvPr id="27" name="Group 27"/>
              <p:cNvGrpSpPr/>
              <p:nvPr/>
            </p:nvGrpSpPr>
            <p:grpSpPr>
              <a:xfrm>
                <a:off x="3832019" y="2864069"/>
                <a:ext cx="4373152" cy="2105863"/>
                <a:chOff x="8140700" y="1473196"/>
                <a:chExt cx="3497579" cy="659845"/>
              </a:xfrm>
            </p:grpSpPr>
            <p:sp>
              <p:nvSpPr>
                <p:cNvPr id="29" name="Rounded Rectangle 28"/>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30" name="Rounded Rectangle 2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28" name="TextBox 6"/>
              <p:cNvSpPr txBox="1">
                <a:spLocks noChangeArrowheads="1"/>
              </p:cNvSpPr>
              <p:nvPr/>
            </p:nvSpPr>
            <p:spPr bwMode="auto">
              <a:xfrm>
                <a:off x="3480223" y="2855457"/>
                <a:ext cx="5182389" cy="1337759"/>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a:solidFill>
                      <a:srgbClr val="FFFFFF"/>
                    </a:solidFill>
                  </a:rPr>
                  <a:t>DV 1</a:t>
                </a:r>
              </a:p>
            </p:txBody>
          </p:sp>
        </p:grpSp>
        <p:grpSp>
          <p:nvGrpSpPr>
            <p:cNvPr id="17" name="Group 16"/>
            <p:cNvGrpSpPr/>
            <p:nvPr/>
          </p:nvGrpSpPr>
          <p:grpSpPr>
            <a:xfrm>
              <a:off x="10809179" y="3589988"/>
              <a:ext cx="1110291" cy="452421"/>
              <a:chOff x="3480223" y="2855457"/>
              <a:chExt cx="5182389" cy="2114475"/>
            </a:xfrm>
          </p:grpSpPr>
          <p:grpSp>
            <p:nvGrpSpPr>
              <p:cNvPr id="23" name="Group 27"/>
              <p:cNvGrpSpPr/>
              <p:nvPr/>
            </p:nvGrpSpPr>
            <p:grpSpPr>
              <a:xfrm>
                <a:off x="3832019" y="2864069"/>
                <a:ext cx="4373152" cy="2105863"/>
                <a:chOff x="8140700" y="1473196"/>
                <a:chExt cx="3497579" cy="659845"/>
              </a:xfrm>
            </p:grpSpPr>
            <p:sp>
              <p:nvSpPr>
                <p:cNvPr id="25" name="Rounded Rectangle 24"/>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26" name="Rounded Rectangle 25"/>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24" name="TextBox 6"/>
              <p:cNvSpPr txBox="1">
                <a:spLocks noChangeArrowheads="1"/>
              </p:cNvSpPr>
              <p:nvPr/>
            </p:nvSpPr>
            <p:spPr bwMode="auto">
              <a:xfrm>
                <a:off x="3480223" y="2855457"/>
                <a:ext cx="5182389" cy="1337759"/>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a:solidFill>
                      <a:srgbClr val="FFFFFF"/>
                    </a:solidFill>
                  </a:rPr>
                  <a:t>DV 2</a:t>
                </a:r>
              </a:p>
            </p:txBody>
          </p:sp>
        </p:grpSp>
        <p:grpSp>
          <p:nvGrpSpPr>
            <p:cNvPr id="18" name="Group 17"/>
            <p:cNvGrpSpPr/>
            <p:nvPr/>
          </p:nvGrpSpPr>
          <p:grpSpPr>
            <a:xfrm>
              <a:off x="11032938" y="3924020"/>
              <a:ext cx="1110291" cy="452421"/>
              <a:chOff x="3480225" y="2855460"/>
              <a:chExt cx="5182390" cy="2114475"/>
            </a:xfrm>
          </p:grpSpPr>
          <p:grpSp>
            <p:nvGrpSpPr>
              <p:cNvPr id="19" name="Group 27"/>
              <p:cNvGrpSpPr/>
              <p:nvPr/>
            </p:nvGrpSpPr>
            <p:grpSpPr>
              <a:xfrm>
                <a:off x="3832021" y="2864072"/>
                <a:ext cx="4373154" cy="2105863"/>
                <a:chOff x="8140702" y="1473197"/>
                <a:chExt cx="3497581" cy="659845"/>
              </a:xfrm>
            </p:grpSpPr>
            <p:sp>
              <p:nvSpPr>
                <p:cNvPr id="21" name="Rounded Rectangle 20"/>
                <p:cNvSpPr/>
                <p:nvPr/>
              </p:nvSpPr>
              <p:spPr>
                <a:xfrm>
                  <a:off x="8140702" y="1473197"/>
                  <a:ext cx="3497581"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22" name="Rounded Rectangle 21"/>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20" name="TextBox 6"/>
              <p:cNvSpPr txBox="1">
                <a:spLocks noChangeArrowheads="1"/>
              </p:cNvSpPr>
              <p:nvPr/>
            </p:nvSpPr>
            <p:spPr bwMode="auto">
              <a:xfrm>
                <a:off x="3480225" y="2855460"/>
                <a:ext cx="5182390" cy="1337760"/>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a:solidFill>
                      <a:srgbClr val="FFFFFF"/>
                    </a:solidFill>
                  </a:rPr>
                  <a:t>DV 3</a:t>
                </a:r>
              </a:p>
            </p:txBody>
          </p:sp>
        </p:grpSp>
      </p:grpSp>
      <p:grpSp>
        <p:nvGrpSpPr>
          <p:cNvPr id="31" name="Group 30"/>
          <p:cNvGrpSpPr/>
          <p:nvPr/>
        </p:nvGrpSpPr>
        <p:grpSpPr>
          <a:xfrm>
            <a:off x="2072477" y="1504065"/>
            <a:ext cx="1542244" cy="791148"/>
            <a:chOff x="1636831" y="1676400"/>
            <a:chExt cx="1487369" cy="923301"/>
          </a:xfrm>
        </p:grpSpPr>
        <p:pic>
          <p:nvPicPr>
            <p:cNvPr id="32"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831" y="2350611"/>
              <a:ext cx="1487369" cy="2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3" name="Straight Arrow Connector 32"/>
            <p:cNvCxnSpPr/>
            <p:nvPr/>
          </p:nvCxnSpPr>
          <p:spPr>
            <a:xfrm>
              <a:off x="2514600" y="1676400"/>
              <a:ext cx="0" cy="66992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2353282" y="1444302"/>
            <a:ext cx="4946497" cy="1368537"/>
            <a:chOff x="2590800" y="1752600"/>
            <a:chExt cx="4719578" cy="1643470"/>
          </a:xfrm>
        </p:grpSpPr>
        <p:pic>
          <p:nvPicPr>
            <p:cNvPr id="35"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170241"/>
              <a:ext cx="1366778" cy="22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Elbow Connector 35"/>
            <p:cNvCxnSpPr/>
            <p:nvPr/>
          </p:nvCxnSpPr>
          <p:spPr>
            <a:xfrm rot="10800000" flipV="1">
              <a:off x="3957578" y="1752600"/>
              <a:ext cx="3352800" cy="1530556"/>
            </a:xfrm>
            <a:prstGeom prst="bentConnector3">
              <a:avLst>
                <a:gd name="adj1" fmla="val 303"/>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723550" y="2864118"/>
            <a:ext cx="3152985" cy="1559728"/>
            <a:chOff x="2900839" y="3429001"/>
            <a:chExt cx="1839436" cy="2069478"/>
          </a:xfrm>
        </p:grpSpPr>
        <p:pic>
          <p:nvPicPr>
            <p:cNvPr id="38"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0839" y="3429001"/>
              <a:ext cx="1839436" cy="273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9" name="Elbow Connector 38"/>
            <p:cNvCxnSpPr>
              <a:endCxn id="38" idx="1"/>
            </p:cNvCxnSpPr>
            <p:nvPr/>
          </p:nvCxnSpPr>
          <p:spPr>
            <a:xfrm rot="10800000">
              <a:off x="2900840" y="3565625"/>
              <a:ext cx="1252384" cy="1932854"/>
            </a:xfrm>
            <a:prstGeom prst="bentConnector3">
              <a:avLst>
                <a:gd name="adj1" fmla="val 119001"/>
              </a:avLst>
            </a:prstGeom>
            <a:ln w="158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2976674" y="3412743"/>
            <a:ext cx="4903387" cy="1353081"/>
            <a:chOff x="2751137" y="4132372"/>
            <a:chExt cx="5326063" cy="2187515"/>
          </a:xfrm>
        </p:grpSpPr>
        <p:pic>
          <p:nvPicPr>
            <p:cNvPr id="45"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1137" y="4132372"/>
              <a:ext cx="1211263" cy="261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6" name="Elbow Connector 45"/>
            <p:cNvCxnSpPr/>
            <p:nvPr/>
          </p:nvCxnSpPr>
          <p:spPr>
            <a:xfrm rot="10800000">
              <a:off x="3962400" y="4263124"/>
              <a:ext cx="4114800" cy="1590109"/>
            </a:xfrm>
            <a:prstGeom prst="bentConnector3">
              <a:avLst>
                <a:gd name="adj1" fmla="val 123"/>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2956561" y="6120384"/>
              <a:ext cx="5120639" cy="199503"/>
              <a:chOff x="2956561" y="6161118"/>
              <a:chExt cx="5120639" cy="199503"/>
            </a:xfrm>
          </p:grpSpPr>
          <p:cxnSp>
            <p:nvCxnSpPr>
              <p:cNvPr id="48" name="Straight Arrow Connector 47"/>
              <p:cNvCxnSpPr/>
              <p:nvPr/>
            </p:nvCxnSpPr>
            <p:spPr>
              <a:xfrm flipV="1">
                <a:off x="8077200" y="6161118"/>
                <a:ext cx="0" cy="19604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956561" y="6164580"/>
                <a:ext cx="0" cy="196041"/>
              </a:xfrm>
              <a:prstGeom prst="straightConnector1">
                <a:avLst/>
              </a:prstGeom>
              <a:ln w="158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956561" y="6357159"/>
                <a:ext cx="5120639"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2980975" y="3614445"/>
            <a:ext cx="2898308" cy="1068285"/>
            <a:chOff x="2781617" y="4405449"/>
            <a:chExt cx="3161983" cy="1832839"/>
          </a:xfrm>
        </p:grpSpPr>
        <p:pic>
          <p:nvPicPr>
            <p:cNvPr id="52"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81617" y="4405449"/>
              <a:ext cx="1180783" cy="249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3" name="Elbow Connector 52"/>
            <p:cNvCxnSpPr/>
            <p:nvPr/>
          </p:nvCxnSpPr>
          <p:spPr>
            <a:xfrm rot="10800000">
              <a:off x="3962400" y="4530233"/>
              <a:ext cx="1981200" cy="1334575"/>
            </a:xfrm>
            <a:prstGeom prst="bentConnector3">
              <a:avLst>
                <a:gd name="adj1" fmla="val 256"/>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3957578" y="6111382"/>
              <a:ext cx="1986022" cy="126906"/>
              <a:chOff x="2956561" y="6161118"/>
              <a:chExt cx="4296414" cy="199503"/>
            </a:xfrm>
          </p:grpSpPr>
          <p:cxnSp>
            <p:nvCxnSpPr>
              <p:cNvPr id="55" name="Straight Arrow Connector 54"/>
              <p:cNvCxnSpPr/>
              <p:nvPr/>
            </p:nvCxnSpPr>
            <p:spPr>
              <a:xfrm flipV="1">
                <a:off x="7252975" y="6161118"/>
                <a:ext cx="0" cy="196041"/>
              </a:xfrm>
              <a:prstGeom prst="straightConnector1">
                <a:avLst/>
              </a:prstGeom>
              <a:ln w="158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2956561" y="6164580"/>
                <a:ext cx="0" cy="196041"/>
              </a:xfrm>
              <a:prstGeom prst="straightConnector1">
                <a:avLst/>
              </a:prstGeom>
              <a:ln w="15875">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956561" y="6357159"/>
                <a:ext cx="4296412" cy="3462"/>
              </a:xfrm>
              <a:prstGeom prst="line">
                <a:avLst/>
              </a:prstGeom>
              <a:ln w="158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997563" y="1493661"/>
            <a:ext cx="4166473" cy="2877058"/>
            <a:chOff x="997563" y="1493661"/>
            <a:chExt cx="4166473" cy="2877058"/>
          </a:xfrm>
        </p:grpSpPr>
        <p:grpSp>
          <p:nvGrpSpPr>
            <p:cNvPr id="58" name="Group 57"/>
            <p:cNvGrpSpPr/>
            <p:nvPr/>
          </p:nvGrpSpPr>
          <p:grpSpPr>
            <a:xfrm>
              <a:off x="2805954" y="1493661"/>
              <a:ext cx="2358082" cy="2877058"/>
              <a:chOff x="2594768" y="1752600"/>
              <a:chExt cx="2282032" cy="3668751"/>
            </a:xfrm>
          </p:grpSpPr>
          <p:pic>
            <p:nvPicPr>
              <p:cNvPr id="59"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4768" y="5183981"/>
                <a:ext cx="1139032" cy="237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1" name="Elbow Connector 60"/>
              <p:cNvCxnSpPr/>
              <p:nvPr/>
            </p:nvCxnSpPr>
            <p:spPr>
              <a:xfrm rot="5400000">
                <a:off x="2530267" y="2956133"/>
                <a:ext cx="3550066" cy="1143000"/>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grpSp>
        <p:cxnSp>
          <p:nvCxnSpPr>
            <p:cNvPr id="67" name="Straight Arrow Connector 66"/>
            <p:cNvCxnSpPr/>
            <p:nvPr/>
          </p:nvCxnSpPr>
          <p:spPr>
            <a:xfrm flipH="1">
              <a:off x="997563" y="4239142"/>
              <a:ext cx="1807674" cy="10364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flipH="1">
            <a:off x="322727" y="4224887"/>
            <a:ext cx="8304030" cy="430887"/>
          </a:xfrm>
          <a:prstGeom prst="rect">
            <a:avLst/>
          </a:prstGeom>
          <a:noFill/>
        </p:spPr>
        <p:txBody>
          <a:bodyPr wrap="square" rtlCol="0">
            <a:spAutoFit/>
          </a:bodyPr>
          <a:lstStyle/>
          <a:p>
            <a:r>
              <a:rPr lang="en-US" sz="1050" dirty="0" err="1">
                <a:solidFill>
                  <a:srgbClr val="000000"/>
                </a:solidFill>
              </a:rPr>
              <a:t>plan.dp</a:t>
            </a:r>
            <a:r>
              <a:rPr lang="en-US" sz="1050" dirty="0">
                <a:solidFill>
                  <a:srgbClr val="000000"/>
                </a:solidFill>
              </a:rPr>
              <a:t>:</a:t>
            </a:r>
          </a:p>
          <a:p>
            <a:r>
              <a:rPr lang="en-US" sz="1050" dirty="0">
                <a:solidFill>
                  <a:srgbClr val="000000"/>
                </a:solidFill>
              </a:rPr>
              <a:t>PASS  TRUE  </a:t>
            </a:r>
            <a:r>
              <a:rPr lang="en-US" sz="1050" dirty="0" err="1">
                <a:solidFill>
                  <a:srgbClr val="000000"/>
                </a:solidFill>
              </a:rPr>
              <a:t>ExecuteAction</a:t>
            </a:r>
            <a:r>
              <a:rPr lang="en-US" sz="1050" dirty="0">
                <a:solidFill>
                  <a:srgbClr val="000000"/>
                </a:solidFill>
              </a:rPr>
              <a:t>  method $SERVERID  “</a:t>
            </a:r>
            <a:r>
              <a:rPr lang="en-US" sz="1050" dirty="0" err="1">
                <a:solidFill>
                  <a:srgbClr val="000000"/>
                </a:solidFill>
              </a:rPr>
              <a:t>moduleID</a:t>
            </a:r>
            <a:r>
              <a:rPr lang="en-US" sz="1050" dirty="0">
                <a:solidFill>
                  <a:srgbClr val="000000"/>
                </a:solidFill>
              </a:rPr>
              <a:t>“  "$MODULE_HOME/Module.xml“ "$MODULE_HOME/servers.xml" </a:t>
            </a:r>
          </a:p>
        </p:txBody>
      </p:sp>
    </p:spTree>
    <p:extLst>
      <p:ext uri="{BB962C8B-B14F-4D97-AF65-F5344CB8AC3E}">
        <p14:creationId xmlns:p14="http://schemas.microsoft.com/office/powerpoint/2010/main" val="203479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righ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up)">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down)">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wipe(down)">
                                      <p:cBhvr>
                                        <p:cTn id="37" dur="500"/>
                                        <p:tgtEl>
                                          <p:spTgt spid="51"/>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additive="base">
                                        <p:cTn id="42" dur="500" fill="hold"/>
                                        <p:tgtEl>
                                          <p:spTgt spid="68"/>
                                        </p:tgtEl>
                                        <p:attrNameLst>
                                          <p:attrName>ppt_x</p:attrName>
                                        </p:attrNameLst>
                                      </p:cBhvr>
                                      <p:tavLst>
                                        <p:tav tm="0">
                                          <p:val>
                                            <p:strVal val="#ppt_x"/>
                                          </p:val>
                                        </p:tav>
                                        <p:tav tm="100000">
                                          <p:val>
                                            <p:strVal val="#ppt_x"/>
                                          </p:val>
                                        </p:tav>
                                      </p:tavLst>
                                    </p:anim>
                                    <p:anim calcmode="lin" valueType="num">
                                      <p:cBhvr additive="base">
                                        <p:cTn id="43" dur="500" fill="hold"/>
                                        <p:tgtEl>
                                          <p:spTgt spid="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dirty="0">
                <a:solidFill>
                  <a:schemeClr val="bg1"/>
                </a:solidFill>
                <a:ea typeface="ＭＳ Ｐゴシック" pitchFamily="34" charset="-128"/>
              </a:rPr>
              <a:t>DV Connections – </a:t>
            </a:r>
            <a:r>
              <a:rPr lang="en-US" dirty="0" err="1">
                <a:solidFill>
                  <a:schemeClr val="bg1"/>
                </a:solidFill>
                <a:ea typeface="ＭＳ Ｐゴシック" pitchFamily="34" charset="-128"/>
              </a:rPr>
              <a:t>Servers.xml</a:t>
            </a:r>
            <a:endParaRPr lang="en-US" sz="1275" dirty="0">
              <a:solidFill>
                <a:schemeClr val="bg1"/>
              </a:solidFill>
            </a:endParaRPr>
          </a:p>
        </p:txBody>
      </p:sp>
      <p:sp>
        <p:nvSpPr>
          <p:cNvPr id="15364" name="Rectangle 3"/>
          <p:cNvSpPr>
            <a:spLocks noGrp="1"/>
          </p:cNvSpPr>
          <p:nvPr>
            <p:ph type="body" idx="1"/>
          </p:nvPr>
        </p:nvSpPr>
        <p:spPr>
          <a:xfrm>
            <a:off x="189331" y="944606"/>
            <a:ext cx="4777117" cy="3734146"/>
          </a:xfrm>
        </p:spPr>
        <p:txBody>
          <a:bodyPr>
            <a:normAutofit fontScale="62500" lnSpcReduction="20000"/>
          </a:bodyPr>
          <a:lstStyle/>
          <a:p>
            <a:pPr>
              <a:lnSpc>
                <a:spcPct val="80000"/>
              </a:lnSpc>
              <a:defRPr/>
            </a:pPr>
            <a:r>
              <a:rPr lang="en-US" sz="2200" dirty="0"/>
              <a:t>DV Connection Information</a:t>
            </a:r>
          </a:p>
          <a:p>
            <a:pPr lvl="1">
              <a:lnSpc>
                <a:spcPct val="80000"/>
              </a:lnSpc>
              <a:defRPr/>
            </a:pPr>
            <a:r>
              <a:rPr lang="en-US" sz="1900" dirty="0"/>
              <a:t> One time configuration to list out all servers for each environment</a:t>
            </a:r>
          </a:p>
          <a:p>
            <a:pPr>
              <a:lnSpc>
                <a:spcPct val="80000"/>
              </a:lnSpc>
              <a:defRPr/>
            </a:pPr>
            <a:r>
              <a:rPr lang="en-US" sz="2200" dirty="0"/>
              <a:t>Unique entries</a:t>
            </a:r>
          </a:p>
          <a:p>
            <a:pPr lvl="1">
              <a:lnSpc>
                <a:spcPct val="80000"/>
              </a:lnSpc>
              <a:defRPr/>
            </a:pPr>
            <a:r>
              <a:rPr lang="en-US" sz="1900" dirty="0"/>
              <a:t> Each entry has a unique id referenced by SERVERID= in the configuration property file…e.g. </a:t>
            </a:r>
            <a:r>
              <a:rPr lang="en-US" sz="1900" dirty="0" err="1"/>
              <a:t>deploy.properties</a:t>
            </a:r>
            <a:endParaRPr lang="en-US" sz="1900" dirty="0"/>
          </a:p>
          <a:p>
            <a:pPr>
              <a:lnSpc>
                <a:spcPct val="80000"/>
              </a:lnSpc>
              <a:defRPr/>
            </a:pPr>
            <a:r>
              <a:rPr lang="en-US" sz="2200" dirty="0"/>
              <a:t>Example Server Entry:</a:t>
            </a:r>
          </a:p>
          <a:p>
            <a:pPr lvl="2" indent="0">
              <a:lnSpc>
                <a:spcPct val="80000"/>
              </a:lnSpc>
              <a:spcBef>
                <a:spcPts val="700"/>
              </a:spcBef>
              <a:buNone/>
              <a:defRPr/>
            </a:pPr>
            <a:r>
              <a:rPr lang="en-US" sz="1100" dirty="0"/>
              <a:t>&lt;?xml version="1.0" encoding="UTF-8"?&gt;</a:t>
            </a:r>
          </a:p>
          <a:p>
            <a:pPr lvl="2" indent="0">
              <a:lnSpc>
                <a:spcPct val="80000"/>
              </a:lnSpc>
              <a:spcBef>
                <a:spcPts val="700"/>
              </a:spcBef>
              <a:buNone/>
              <a:defRPr/>
            </a:pPr>
            <a:r>
              <a:rPr lang="en-US" sz="1100" dirty="0"/>
              <a:t>&lt;servers&gt;</a:t>
            </a:r>
          </a:p>
          <a:p>
            <a:pPr marL="822960" lvl="3" indent="0">
              <a:lnSpc>
                <a:spcPct val="80000"/>
              </a:lnSpc>
              <a:spcBef>
                <a:spcPts val="700"/>
              </a:spcBef>
              <a:buNone/>
              <a:defRPr/>
            </a:pPr>
            <a:r>
              <a:rPr lang="en-US" sz="1100" dirty="0"/>
              <a:t> &lt;server&gt;</a:t>
            </a:r>
          </a:p>
          <a:p>
            <a:pPr marL="822960" lvl="3" indent="0">
              <a:lnSpc>
                <a:spcPct val="80000"/>
              </a:lnSpc>
              <a:spcBef>
                <a:spcPts val="700"/>
              </a:spcBef>
              <a:buNone/>
              <a:defRPr/>
            </a:pPr>
            <a:r>
              <a:rPr lang="en-US" sz="1100" dirty="0"/>
              <a:t>    &lt;id&gt;</a:t>
            </a:r>
            <a:r>
              <a:rPr lang="en-US" sz="1100" b="1" dirty="0">
                <a:solidFill>
                  <a:srgbClr val="C00000"/>
                </a:solidFill>
              </a:rPr>
              <a:t>localhost9400http</a:t>
            </a:r>
            <a:r>
              <a:rPr lang="en-US" sz="1100" dirty="0"/>
              <a:t>&lt;/id&gt;</a:t>
            </a:r>
          </a:p>
          <a:p>
            <a:pPr marL="822960" lvl="3" indent="0">
              <a:lnSpc>
                <a:spcPct val="80000"/>
              </a:lnSpc>
              <a:spcBef>
                <a:spcPts val="700"/>
              </a:spcBef>
              <a:buNone/>
              <a:defRPr/>
            </a:pPr>
            <a:r>
              <a:rPr lang="en-US" sz="1100" dirty="0"/>
              <a:t>    &lt;hostname&gt;</a:t>
            </a:r>
            <a:r>
              <a:rPr lang="en-US" sz="1100" dirty="0" err="1"/>
              <a:t>host.domain.com</a:t>
            </a:r>
            <a:r>
              <a:rPr lang="en-US" sz="1100" dirty="0"/>
              <a:t>&lt;/hostname&gt;</a:t>
            </a:r>
          </a:p>
          <a:p>
            <a:pPr marL="822960" lvl="3" indent="0">
              <a:lnSpc>
                <a:spcPct val="80000"/>
              </a:lnSpc>
              <a:spcBef>
                <a:spcPts val="700"/>
              </a:spcBef>
              <a:buNone/>
              <a:defRPr/>
            </a:pPr>
            <a:r>
              <a:rPr lang="en-US" sz="1100" dirty="0"/>
              <a:t>    &lt;port&gt;9400&lt;/port&gt;</a:t>
            </a:r>
          </a:p>
          <a:p>
            <a:pPr marL="822960" lvl="3" indent="0">
              <a:lnSpc>
                <a:spcPct val="80000"/>
              </a:lnSpc>
              <a:spcBef>
                <a:spcPts val="700"/>
              </a:spcBef>
              <a:buNone/>
              <a:defRPr/>
            </a:pPr>
            <a:r>
              <a:rPr lang="en-US" sz="1100" dirty="0"/>
              <a:t>    &lt;usage&gt;DEV6.2&lt;/usage&gt;</a:t>
            </a:r>
          </a:p>
          <a:p>
            <a:pPr marL="822960" lvl="3" indent="0">
              <a:lnSpc>
                <a:spcPct val="80000"/>
              </a:lnSpc>
              <a:spcBef>
                <a:spcPts val="700"/>
              </a:spcBef>
              <a:buNone/>
              <a:defRPr/>
            </a:pPr>
            <a:r>
              <a:rPr lang="en-US" sz="1100" dirty="0"/>
              <a:t>    &lt;user&gt;admin&lt;/user&gt;</a:t>
            </a:r>
          </a:p>
          <a:p>
            <a:pPr marL="822960" lvl="3" indent="0">
              <a:lnSpc>
                <a:spcPct val="80000"/>
              </a:lnSpc>
              <a:spcBef>
                <a:spcPts val="700"/>
              </a:spcBef>
              <a:buNone/>
              <a:defRPr/>
            </a:pPr>
            <a:r>
              <a:rPr lang="en-US" sz="1100" dirty="0"/>
              <a:t>    &lt;</a:t>
            </a:r>
            <a:r>
              <a:rPr lang="en-US" sz="1100" dirty="0" err="1"/>
              <a:t>encryptedpassword</a:t>
            </a:r>
            <a:r>
              <a:rPr lang="en-US" sz="1100" dirty="0"/>
              <a:t>&gt;Encrypted:A7F632300BE8F123&lt;/</a:t>
            </a:r>
            <a:r>
              <a:rPr lang="en-US" sz="1100" dirty="0" err="1"/>
              <a:t>encryptedpassword</a:t>
            </a:r>
            <a:r>
              <a:rPr lang="en-US" sz="1100" dirty="0"/>
              <a:t>&gt;</a:t>
            </a:r>
          </a:p>
          <a:p>
            <a:pPr marL="822960" lvl="3" indent="0">
              <a:lnSpc>
                <a:spcPct val="80000"/>
              </a:lnSpc>
              <a:spcBef>
                <a:spcPts val="700"/>
              </a:spcBef>
              <a:buNone/>
              <a:defRPr/>
            </a:pPr>
            <a:r>
              <a:rPr lang="en-US" sz="1100" dirty="0"/>
              <a:t>    &lt;domain&gt;composite&lt;/domain&gt;</a:t>
            </a:r>
          </a:p>
          <a:p>
            <a:pPr marL="822960" lvl="3" indent="0">
              <a:lnSpc>
                <a:spcPct val="80000"/>
              </a:lnSpc>
              <a:spcBef>
                <a:spcPts val="700"/>
              </a:spcBef>
              <a:buNone/>
              <a:defRPr/>
            </a:pPr>
            <a:r>
              <a:rPr lang="en-US" sz="1100" dirty="0"/>
              <a:t>    &lt;</a:t>
            </a:r>
            <a:r>
              <a:rPr lang="en-US" sz="1100" dirty="0" err="1"/>
              <a:t>cishome</a:t>
            </a:r>
            <a:r>
              <a:rPr lang="en-US" sz="1100" dirty="0"/>
              <a:t>&gt;C:\</a:t>
            </a:r>
            <a:r>
              <a:rPr lang="en-US" sz="1100" dirty="0" err="1"/>
              <a:t>CompositeSoftware</a:t>
            </a:r>
            <a:r>
              <a:rPr lang="en-US" sz="1100" dirty="0"/>
              <a:t>\CIS6.2.6&lt;/</a:t>
            </a:r>
            <a:r>
              <a:rPr lang="en-US" sz="1100" dirty="0" err="1"/>
              <a:t>cishome</a:t>
            </a:r>
            <a:r>
              <a:rPr lang="en-US" sz="1100" dirty="0"/>
              <a:t>&gt;</a:t>
            </a:r>
          </a:p>
          <a:p>
            <a:pPr marL="822960" lvl="3" indent="0">
              <a:lnSpc>
                <a:spcPct val="80000"/>
              </a:lnSpc>
              <a:spcBef>
                <a:spcPts val="700"/>
              </a:spcBef>
              <a:buNone/>
              <a:defRPr/>
            </a:pPr>
            <a:r>
              <a:rPr lang="en-US" sz="1100" dirty="0"/>
              <a:t>    &lt;</a:t>
            </a:r>
            <a:r>
              <a:rPr lang="en-US" sz="1100" dirty="0" err="1"/>
              <a:t>clustername</a:t>
            </a:r>
            <a:r>
              <a:rPr lang="en-US" sz="1100" dirty="0"/>
              <a:t>&gt;cluster2&lt;/</a:t>
            </a:r>
            <a:r>
              <a:rPr lang="en-US" sz="1100" dirty="0" err="1"/>
              <a:t>clustername</a:t>
            </a:r>
            <a:r>
              <a:rPr lang="en-US" sz="1100" dirty="0"/>
              <a:t>&gt;</a:t>
            </a:r>
          </a:p>
          <a:p>
            <a:pPr marL="822960" lvl="3" indent="0">
              <a:lnSpc>
                <a:spcPct val="80000"/>
              </a:lnSpc>
              <a:spcBef>
                <a:spcPts val="700"/>
              </a:spcBef>
              <a:buNone/>
              <a:defRPr/>
            </a:pPr>
            <a:r>
              <a:rPr lang="en-US" sz="1100" dirty="0"/>
              <a:t>    &lt;site&gt;US East&lt;/site&gt;</a:t>
            </a:r>
          </a:p>
          <a:p>
            <a:pPr marL="822960" lvl="3" indent="0">
              <a:lnSpc>
                <a:spcPct val="80000"/>
              </a:lnSpc>
              <a:spcBef>
                <a:spcPts val="700"/>
              </a:spcBef>
              <a:buNone/>
              <a:defRPr/>
            </a:pPr>
            <a:r>
              <a:rPr lang="en-US" sz="1100" dirty="0"/>
              <a:t>    &lt;</a:t>
            </a:r>
            <a:r>
              <a:rPr lang="en-US" sz="1100" dirty="0" err="1"/>
              <a:t>useHttps</a:t>
            </a:r>
            <a:r>
              <a:rPr lang="en-US" sz="1100" dirty="0"/>
              <a:t>&gt;false&lt;/</a:t>
            </a:r>
            <a:r>
              <a:rPr lang="en-US" sz="1100" dirty="0" err="1"/>
              <a:t>useHttps</a:t>
            </a:r>
            <a:r>
              <a:rPr lang="en-US" sz="1100" dirty="0"/>
              <a:t>&gt;</a:t>
            </a:r>
          </a:p>
          <a:p>
            <a:pPr marL="822960" lvl="3" indent="0">
              <a:lnSpc>
                <a:spcPct val="80000"/>
              </a:lnSpc>
              <a:spcBef>
                <a:spcPts val="700"/>
              </a:spcBef>
              <a:buNone/>
              <a:defRPr/>
            </a:pPr>
            <a:r>
              <a:rPr lang="en-US" sz="1100" dirty="0"/>
              <a:t>    &lt;</a:t>
            </a:r>
            <a:r>
              <a:rPr lang="en-US" sz="1100" dirty="0" err="1"/>
              <a:t>allowVariables</a:t>
            </a:r>
            <a:r>
              <a:rPr lang="en-US" sz="1100" dirty="0"/>
              <a:t>&gt;true&lt;/</a:t>
            </a:r>
            <a:r>
              <a:rPr lang="en-US" sz="1100" dirty="0" err="1"/>
              <a:t>allowVariables</a:t>
            </a:r>
            <a:r>
              <a:rPr lang="en-US" sz="1100" dirty="0"/>
              <a:t>&gt;</a:t>
            </a:r>
          </a:p>
          <a:p>
            <a:pPr marL="822960" lvl="3" indent="0">
              <a:lnSpc>
                <a:spcPct val="80000"/>
              </a:lnSpc>
              <a:spcBef>
                <a:spcPts val="700"/>
              </a:spcBef>
              <a:buNone/>
              <a:defRPr/>
            </a:pPr>
            <a:r>
              <a:rPr lang="en-US" sz="1100" dirty="0"/>
              <a:t>  &lt;/server&gt;</a:t>
            </a:r>
          </a:p>
          <a:p>
            <a:pPr lvl="2" indent="0">
              <a:lnSpc>
                <a:spcPct val="80000"/>
              </a:lnSpc>
              <a:spcBef>
                <a:spcPts val="700"/>
              </a:spcBef>
              <a:buNone/>
              <a:defRPr/>
            </a:pPr>
            <a:r>
              <a:rPr lang="en-US" sz="1100" dirty="0"/>
              <a:t>&lt;/servers&gt;</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ectangle 4"/>
          <p:cNvSpPr/>
          <p:nvPr/>
        </p:nvSpPr>
        <p:spPr>
          <a:xfrm>
            <a:off x="5199530" y="779003"/>
            <a:ext cx="3908612" cy="4155002"/>
          </a:xfrm>
          <a:prstGeom prst="rect">
            <a:avLst/>
          </a:prstGeom>
          <a:solidFill>
            <a:schemeClr val="accent6">
              <a:lumMod val="20000"/>
              <a:lumOff val="8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68930369"/>
              </p:ext>
            </p:extLst>
          </p:nvPr>
        </p:nvGraphicFramePr>
        <p:xfrm>
          <a:off x="5235389" y="798776"/>
          <a:ext cx="3845859" cy="4090406"/>
        </p:xfrm>
        <a:graphic>
          <a:graphicData uri="http://schemas.openxmlformats.org/drawingml/2006/table">
            <a:tbl>
              <a:tblPr firstRow="1" firstCol="1" lastRow="1" lastCol="1" bandRow="1" bandCol="1">
                <a:tableStyleId>{5C22544A-7EE6-4342-B048-85BDC9FD1C3A}</a:tableStyleId>
              </a:tblPr>
              <a:tblGrid>
                <a:gridCol w="1054991">
                  <a:extLst>
                    <a:ext uri="{9D8B030D-6E8A-4147-A177-3AD203B41FA5}">
                      <a16:colId xmlns:a16="http://schemas.microsoft.com/office/drawing/2014/main" val="20000"/>
                    </a:ext>
                  </a:extLst>
                </a:gridCol>
                <a:gridCol w="2199773">
                  <a:extLst>
                    <a:ext uri="{9D8B030D-6E8A-4147-A177-3AD203B41FA5}">
                      <a16:colId xmlns:a16="http://schemas.microsoft.com/office/drawing/2014/main" val="20001"/>
                    </a:ext>
                  </a:extLst>
                </a:gridCol>
                <a:gridCol w="591095">
                  <a:extLst>
                    <a:ext uri="{9D8B030D-6E8A-4147-A177-3AD203B41FA5}">
                      <a16:colId xmlns:a16="http://schemas.microsoft.com/office/drawing/2014/main" val="20002"/>
                    </a:ext>
                  </a:extLst>
                </a:gridCol>
              </a:tblGrid>
              <a:tr h="252792">
                <a:tc>
                  <a:txBody>
                    <a:bodyPr/>
                    <a:lstStyle/>
                    <a:p>
                      <a:pPr marL="0" marR="0">
                        <a:spcBef>
                          <a:spcPts val="0"/>
                        </a:spcBef>
                        <a:spcAft>
                          <a:spcPts val="0"/>
                        </a:spcAft>
                      </a:pPr>
                      <a:r>
                        <a:rPr lang="en-US" sz="800" b="1" dirty="0">
                          <a:solidFill>
                            <a:srgbClr val="000000"/>
                          </a:solidFill>
                          <a:effectLst/>
                        </a:rPr>
                        <a:t>Attribute</a:t>
                      </a:r>
                      <a:endParaRPr lang="en-US" sz="800" b="1"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1" dirty="0">
                          <a:solidFill>
                            <a:srgbClr val="000000"/>
                          </a:solidFill>
                          <a:effectLst/>
                        </a:rPr>
                        <a:t>Description</a:t>
                      </a:r>
                      <a:endParaRPr lang="en-US" sz="800" b="1"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1" dirty="0">
                          <a:solidFill>
                            <a:srgbClr val="000000"/>
                          </a:solidFill>
                          <a:effectLst/>
                        </a:rPr>
                        <a:t>Variables allowed</a:t>
                      </a:r>
                      <a:endParaRPr lang="en-US" sz="800" b="1" dirty="0">
                        <a:solidFill>
                          <a:srgbClr val="000000"/>
                        </a:solidFill>
                        <a:effectLst/>
                        <a:latin typeface="Times"/>
                        <a:ea typeface="Times New Roman"/>
                        <a:cs typeface="Times New Roman"/>
                      </a:endParaRPr>
                    </a:p>
                  </a:txBody>
                  <a:tcPr marL="52111" marR="52111" marT="0" marB="0">
                    <a:noFill/>
                  </a:tcPr>
                </a:tc>
                <a:extLst>
                  <a:ext uri="{0D108BD9-81ED-4DB2-BD59-A6C34878D82A}">
                    <a16:rowId xmlns:a16="http://schemas.microsoft.com/office/drawing/2014/main" val="10000"/>
                  </a:ext>
                </a:extLst>
              </a:tr>
              <a:tr h="144370">
                <a:tc>
                  <a:txBody>
                    <a:bodyPr/>
                    <a:lstStyle/>
                    <a:p>
                      <a:pPr marL="0" marR="0">
                        <a:spcBef>
                          <a:spcPts val="0"/>
                        </a:spcBef>
                        <a:spcAft>
                          <a:spcPts val="0"/>
                        </a:spcAft>
                      </a:pPr>
                      <a:r>
                        <a:rPr lang="en-US" sz="800" b="0">
                          <a:solidFill>
                            <a:srgbClr val="000000"/>
                          </a:solidFill>
                          <a:effectLst/>
                        </a:rPr>
                        <a:t>id</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A unique identifier for the list of servers.</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extLst>
                  <a:ext uri="{0D108BD9-81ED-4DB2-BD59-A6C34878D82A}">
                    <a16:rowId xmlns:a16="http://schemas.microsoft.com/office/drawing/2014/main" val="10001"/>
                  </a:ext>
                </a:extLst>
              </a:tr>
              <a:tr h="126395">
                <a:tc>
                  <a:txBody>
                    <a:bodyPr/>
                    <a:lstStyle/>
                    <a:p>
                      <a:pPr marL="0" marR="0">
                        <a:spcBef>
                          <a:spcPts val="0"/>
                        </a:spcBef>
                        <a:spcAft>
                          <a:spcPts val="0"/>
                        </a:spcAft>
                      </a:pPr>
                      <a:r>
                        <a:rPr lang="en-US" sz="800" b="0">
                          <a:solidFill>
                            <a:srgbClr val="000000"/>
                          </a:solidFill>
                          <a:effectLst/>
                        </a:rPr>
                        <a:t>hostname</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dirty="0">
                          <a:solidFill>
                            <a:srgbClr val="000000"/>
                          </a:solidFill>
                          <a:effectLst/>
                        </a:rPr>
                        <a:t>The name of the DV host.</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extLst>
                  <a:ext uri="{0D108BD9-81ED-4DB2-BD59-A6C34878D82A}">
                    <a16:rowId xmlns:a16="http://schemas.microsoft.com/office/drawing/2014/main" val="10002"/>
                  </a:ext>
                </a:extLst>
              </a:tr>
              <a:tr h="301199">
                <a:tc>
                  <a:txBody>
                    <a:bodyPr/>
                    <a:lstStyle/>
                    <a:p>
                      <a:pPr marL="0" marR="0">
                        <a:spcBef>
                          <a:spcPts val="0"/>
                        </a:spcBef>
                        <a:spcAft>
                          <a:spcPts val="0"/>
                        </a:spcAft>
                      </a:pPr>
                      <a:r>
                        <a:rPr lang="en-US" sz="800" b="0" dirty="0">
                          <a:solidFill>
                            <a:srgbClr val="000000"/>
                          </a:solidFill>
                          <a:effectLst/>
                        </a:rPr>
                        <a:t>port</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The port number for either http or https access.  Depends on how “allowHttps” is set.</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extLst>
                  <a:ext uri="{0D108BD9-81ED-4DB2-BD59-A6C34878D82A}">
                    <a16:rowId xmlns:a16="http://schemas.microsoft.com/office/drawing/2014/main" val="10003"/>
                  </a:ext>
                </a:extLst>
              </a:tr>
              <a:tr h="252792">
                <a:tc>
                  <a:txBody>
                    <a:bodyPr/>
                    <a:lstStyle/>
                    <a:p>
                      <a:pPr marL="0" marR="0">
                        <a:spcBef>
                          <a:spcPts val="0"/>
                        </a:spcBef>
                        <a:spcAft>
                          <a:spcPts val="0"/>
                        </a:spcAft>
                      </a:pPr>
                      <a:r>
                        <a:rPr lang="en-US" sz="800" b="0">
                          <a:solidFill>
                            <a:srgbClr val="000000"/>
                          </a:solidFill>
                          <a:effectLst/>
                        </a:rPr>
                        <a:t>usage</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Identifies how this server is used and for documentation purposes only.</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extLst>
                  <a:ext uri="{0D108BD9-81ED-4DB2-BD59-A6C34878D82A}">
                    <a16:rowId xmlns:a16="http://schemas.microsoft.com/office/drawing/2014/main" val="10004"/>
                  </a:ext>
                </a:extLst>
              </a:tr>
              <a:tr h="168825">
                <a:tc>
                  <a:txBody>
                    <a:bodyPr/>
                    <a:lstStyle/>
                    <a:p>
                      <a:pPr marL="0" marR="0">
                        <a:spcBef>
                          <a:spcPts val="0"/>
                        </a:spcBef>
                        <a:spcAft>
                          <a:spcPts val="0"/>
                        </a:spcAft>
                      </a:pPr>
                      <a:r>
                        <a:rPr lang="en-US" sz="800" b="0" dirty="0">
                          <a:solidFill>
                            <a:srgbClr val="000000"/>
                          </a:solidFill>
                          <a:effectLst/>
                        </a:rPr>
                        <a:t>user</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dirty="0">
                          <a:solidFill>
                            <a:srgbClr val="000000"/>
                          </a:solidFill>
                          <a:effectLst/>
                        </a:rPr>
                        <a:t>The user name which used to connect to DV.</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 </a:t>
                      </a:r>
                      <a:endParaRPr lang="en-US" sz="800" b="0">
                        <a:solidFill>
                          <a:srgbClr val="000000"/>
                        </a:solidFill>
                        <a:effectLst/>
                        <a:latin typeface="Times"/>
                        <a:ea typeface="Times New Roman"/>
                        <a:cs typeface="Times New Roman"/>
                      </a:endParaRPr>
                    </a:p>
                  </a:txBody>
                  <a:tcPr marL="52111" marR="52111" marT="0" marB="0">
                    <a:noFill/>
                  </a:tcPr>
                </a:tc>
                <a:extLst>
                  <a:ext uri="{0D108BD9-81ED-4DB2-BD59-A6C34878D82A}">
                    <a16:rowId xmlns:a16="http://schemas.microsoft.com/office/drawing/2014/main" val="10005"/>
                  </a:ext>
                </a:extLst>
              </a:tr>
              <a:tr h="505583">
                <a:tc>
                  <a:txBody>
                    <a:bodyPr/>
                    <a:lstStyle/>
                    <a:p>
                      <a:pPr marL="0" marR="0">
                        <a:spcBef>
                          <a:spcPts val="0"/>
                        </a:spcBef>
                        <a:spcAft>
                          <a:spcPts val="0"/>
                        </a:spcAft>
                      </a:pPr>
                      <a:r>
                        <a:rPr lang="en-US" sz="800" b="0">
                          <a:solidFill>
                            <a:srgbClr val="000000"/>
                          </a:solidFill>
                          <a:effectLst/>
                        </a:rPr>
                        <a:t>encryptedPassword</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dirty="0">
                          <a:solidFill>
                            <a:srgbClr val="000000"/>
                          </a:solidFill>
                          <a:effectLst/>
                        </a:rPr>
                        <a:t>The password for the user.  To encrypt this attribute execute the command: ExecutePDTool.bat –encrypt ..\resources\modules\servers.xml</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extLst>
                  <a:ext uri="{0D108BD9-81ED-4DB2-BD59-A6C34878D82A}">
                    <a16:rowId xmlns:a16="http://schemas.microsoft.com/office/drawing/2014/main" val="10006"/>
                  </a:ext>
                </a:extLst>
              </a:tr>
              <a:tr h="153296">
                <a:tc>
                  <a:txBody>
                    <a:bodyPr/>
                    <a:lstStyle/>
                    <a:p>
                      <a:pPr marL="0" marR="0">
                        <a:spcBef>
                          <a:spcPts val="0"/>
                        </a:spcBef>
                        <a:spcAft>
                          <a:spcPts val="0"/>
                        </a:spcAft>
                      </a:pPr>
                      <a:r>
                        <a:rPr lang="en-US" sz="800" b="0">
                          <a:solidFill>
                            <a:srgbClr val="000000"/>
                          </a:solidFill>
                          <a:effectLst/>
                        </a:rPr>
                        <a:t>domain</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dirty="0">
                          <a:solidFill>
                            <a:srgbClr val="000000"/>
                          </a:solidFill>
                          <a:effectLst/>
                        </a:rPr>
                        <a:t>The domain for the user connecting to DV.</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extLst>
                  <a:ext uri="{0D108BD9-81ED-4DB2-BD59-A6C34878D82A}">
                    <a16:rowId xmlns:a16="http://schemas.microsoft.com/office/drawing/2014/main" val="10007"/>
                  </a:ext>
                </a:extLst>
              </a:tr>
              <a:tr h="291423">
                <a:tc>
                  <a:txBody>
                    <a:bodyPr/>
                    <a:lstStyle/>
                    <a:p>
                      <a:pPr marL="0" marR="0">
                        <a:spcBef>
                          <a:spcPts val="0"/>
                        </a:spcBef>
                        <a:spcAft>
                          <a:spcPts val="0"/>
                        </a:spcAft>
                      </a:pPr>
                      <a:r>
                        <a:rPr lang="en-US" sz="800" b="0" dirty="0" err="1">
                          <a:solidFill>
                            <a:srgbClr val="000000"/>
                          </a:solidFill>
                          <a:effectLst/>
                        </a:rPr>
                        <a:t>cishome</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dirty="0">
                          <a:solidFill>
                            <a:srgbClr val="000000"/>
                          </a:solidFill>
                          <a:effectLst/>
                        </a:rPr>
                        <a:t>Identifies the Composite home directory for documentation purposes only.</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extLst>
                  <a:ext uri="{0D108BD9-81ED-4DB2-BD59-A6C34878D82A}">
                    <a16:rowId xmlns:a16="http://schemas.microsoft.com/office/drawing/2014/main" val="10008"/>
                  </a:ext>
                </a:extLst>
              </a:tr>
              <a:tr h="282403">
                <a:tc>
                  <a:txBody>
                    <a:bodyPr/>
                    <a:lstStyle/>
                    <a:p>
                      <a:pPr marL="0" marR="0">
                        <a:spcBef>
                          <a:spcPts val="0"/>
                        </a:spcBef>
                        <a:spcAft>
                          <a:spcPts val="0"/>
                        </a:spcAft>
                      </a:pPr>
                      <a:r>
                        <a:rPr lang="en-US" sz="800" b="0">
                          <a:solidFill>
                            <a:srgbClr val="000000"/>
                          </a:solidFill>
                          <a:effectLst/>
                        </a:rPr>
                        <a:t>clusername</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Identifies the name of the Composite cluster for documentation purposes only.</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extLst>
                  <a:ext uri="{0D108BD9-81ED-4DB2-BD59-A6C34878D82A}">
                    <a16:rowId xmlns:a16="http://schemas.microsoft.com/office/drawing/2014/main" val="10009"/>
                  </a:ext>
                </a:extLst>
              </a:tr>
              <a:tr h="280321">
                <a:tc>
                  <a:txBody>
                    <a:bodyPr/>
                    <a:lstStyle/>
                    <a:p>
                      <a:pPr marL="0" marR="0">
                        <a:spcBef>
                          <a:spcPts val="0"/>
                        </a:spcBef>
                        <a:spcAft>
                          <a:spcPts val="0"/>
                        </a:spcAft>
                      </a:pPr>
                      <a:r>
                        <a:rPr lang="en-US" sz="800" b="0">
                          <a:solidFill>
                            <a:srgbClr val="000000"/>
                          </a:solidFill>
                          <a:effectLst/>
                        </a:rPr>
                        <a:t>site</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Identifies the Composite site for documentation purposes only.</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yes</a:t>
                      </a:r>
                      <a:endParaRPr lang="en-US" sz="800" b="0">
                        <a:solidFill>
                          <a:srgbClr val="000000"/>
                        </a:solidFill>
                        <a:effectLst/>
                        <a:latin typeface="Times"/>
                        <a:ea typeface="Times New Roman"/>
                        <a:cs typeface="Times New Roman"/>
                      </a:endParaRPr>
                    </a:p>
                  </a:txBody>
                  <a:tcPr marL="52111" marR="52111" marT="0" marB="0">
                    <a:noFill/>
                  </a:tcPr>
                </a:tc>
                <a:extLst>
                  <a:ext uri="{0D108BD9-81ED-4DB2-BD59-A6C34878D82A}">
                    <a16:rowId xmlns:a16="http://schemas.microsoft.com/office/drawing/2014/main" val="10010"/>
                  </a:ext>
                </a:extLst>
              </a:tr>
              <a:tr h="271300">
                <a:tc>
                  <a:txBody>
                    <a:bodyPr/>
                    <a:lstStyle/>
                    <a:p>
                      <a:pPr marL="0" marR="0">
                        <a:spcBef>
                          <a:spcPts val="0"/>
                        </a:spcBef>
                        <a:spcAft>
                          <a:spcPts val="0"/>
                        </a:spcAft>
                      </a:pPr>
                      <a:r>
                        <a:rPr lang="en-US" sz="800" b="0" dirty="0" err="1">
                          <a:solidFill>
                            <a:srgbClr val="000000"/>
                          </a:solidFill>
                          <a:effectLst/>
                        </a:rPr>
                        <a:t>useHttps</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a:solidFill>
                            <a:srgbClr val="000000"/>
                          </a:solidFill>
                          <a:effectLst/>
                        </a:rPr>
                        <a:t>Identifies whether the connection should be made with http “false” or https “true”.</a:t>
                      </a:r>
                      <a:endParaRPr lang="en-US" sz="800" b="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dirty="0">
                          <a:solidFill>
                            <a:srgbClr val="000000"/>
                          </a:solidFill>
                          <a:effectLst/>
                        </a:rPr>
                        <a:t>Yes</a:t>
                      </a:r>
                      <a:endParaRPr lang="en-US" sz="800" b="0" dirty="0">
                        <a:solidFill>
                          <a:srgbClr val="000000"/>
                        </a:solidFill>
                        <a:effectLst/>
                        <a:latin typeface="Times"/>
                        <a:ea typeface="Times New Roman"/>
                        <a:cs typeface="Times New Roman"/>
                      </a:endParaRPr>
                    </a:p>
                  </a:txBody>
                  <a:tcPr marL="52111" marR="52111" marT="0" marB="0">
                    <a:noFill/>
                  </a:tcPr>
                </a:tc>
                <a:extLst>
                  <a:ext uri="{0D108BD9-81ED-4DB2-BD59-A6C34878D82A}">
                    <a16:rowId xmlns:a16="http://schemas.microsoft.com/office/drawing/2014/main" val="10011"/>
                  </a:ext>
                </a:extLst>
              </a:tr>
              <a:tr h="1059707">
                <a:tc>
                  <a:txBody>
                    <a:bodyPr/>
                    <a:lstStyle/>
                    <a:p>
                      <a:pPr marL="0" marR="0">
                        <a:spcBef>
                          <a:spcPts val="0"/>
                        </a:spcBef>
                        <a:spcAft>
                          <a:spcPts val="0"/>
                        </a:spcAft>
                      </a:pPr>
                      <a:r>
                        <a:rPr lang="en-US" sz="800" b="0" dirty="0" err="1">
                          <a:solidFill>
                            <a:srgbClr val="000000"/>
                          </a:solidFill>
                          <a:effectLst/>
                        </a:rPr>
                        <a:t>allowVariables</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dirty="0">
                          <a:solidFill>
                            <a:srgbClr val="000000"/>
                          </a:solidFill>
                          <a:effectLst/>
                        </a:rPr>
                        <a:t>Identifies whether variables are allowed within all or none of the variables described here.  If the attribute is not present or false then variables are not extracted.  If “true”, then any value containing $ or % is interpreted as a variable.  Be careful of passwords containing $ or % and </a:t>
                      </a:r>
                      <a:r>
                        <a:rPr lang="en-US" sz="800" b="0" dirty="0" err="1">
                          <a:solidFill>
                            <a:srgbClr val="000000"/>
                          </a:solidFill>
                          <a:effectLst/>
                        </a:rPr>
                        <a:t>allowVariables</a:t>
                      </a:r>
                      <a:r>
                        <a:rPr lang="en-US" sz="800" b="0" dirty="0">
                          <a:solidFill>
                            <a:srgbClr val="000000"/>
                          </a:solidFill>
                          <a:effectLst/>
                        </a:rPr>
                        <a:t>=true. </a:t>
                      </a:r>
                      <a:endParaRPr lang="en-US" sz="800" b="0" dirty="0">
                        <a:solidFill>
                          <a:srgbClr val="000000"/>
                        </a:solidFill>
                        <a:effectLst/>
                        <a:latin typeface="Times"/>
                        <a:ea typeface="Times New Roman"/>
                        <a:cs typeface="Times New Roman"/>
                      </a:endParaRPr>
                    </a:p>
                  </a:txBody>
                  <a:tcPr marL="52111" marR="52111" marT="0" marB="0">
                    <a:noFill/>
                  </a:tcPr>
                </a:tc>
                <a:tc>
                  <a:txBody>
                    <a:bodyPr/>
                    <a:lstStyle/>
                    <a:p>
                      <a:pPr marL="0" marR="0">
                        <a:spcBef>
                          <a:spcPts val="0"/>
                        </a:spcBef>
                        <a:spcAft>
                          <a:spcPts val="0"/>
                        </a:spcAft>
                      </a:pPr>
                      <a:r>
                        <a:rPr lang="en-US" sz="800" b="0" dirty="0">
                          <a:solidFill>
                            <a:srgbClr val="000000"/>
                          </a:solidFill>
                          <a:effectLst/>
                        </a:rPr>
                        <a:t>yes</a:t>
                      </a:r>
                      <a:endParaRPr lang="en-US" sz="800" b="0" dirty="0">
                        <a:solidFill>
                          <a:srgbClr val="000000"/>
                        </a:solidFill>
                        <a:effectLst/>
                        <a:latin typeface="Times"/>
                        <a:ea typeface="Times New Roman"/>
                        <a:cs typeface="Times New Roman"/>
                      </a:endParaRPr>
                    </a:p>
                  </a:txBody>
                  <a:tcPr marL="52111" marR="52111" marT="0" marB="0">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69915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7563250"/>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dirty="0">
                <a:solidFill>
                  <a:schemeClr val="bg1"/>
                </a:solidFill>
                <a:ea typeface="ＭＳ Ｐゴシック" pitchFamily="34" charset="-128"/>
              </a:rPr>
              <a:t>Module Configuration – </a:t>
            </a:r>
            <a:r>
              <a:rPr lang="en-US" dirty="0" err="1">
                <a:solidFill>
                  <a:schemeClr val="bg1"/>
                </a:solidFill>
                <a:ea typeface="ＭＳ Ｐゴシック" pitchFamily="34" charset="-128"/>
              </a:rPr>
              <a:t>Module.xml</a:t>
            </a:r>
            <a:endParaRPr lang="en-US" sz="1275" dirty="0">
              <a:solidFill>
                <a:schemeClr val="bg1"/>
              </a:solidFill>
            </a:endParaRPr>
          </a:p>
        </p:txBody>
      </p:sp>
      <p:sp>
        <p:nvSpPr>
          <p:cNvPr id="15364" name="Rectangle 3"/>
          <p:cNvSpPr>
            <a:spLocks noGrp="1"/>
          </p:cNvSpPr>
          <p:nvPr>
            <p:ph type="body" idx="1"/>
          </p:nvPr>
        </p:nvSpPr>
        <p:spPr>
          <a:xfrm>
            <a:off x="458272" y="948583"/>
            <a:ext cx="8514812" cy="3865464"/>
          </a:xfrm>
        </p:spPr>
        <p:txBody>
          <a:bodyPr>
            <a:noAutofit/>
          </a:bodyPr>
          <a:lstStyle/>
          <a:p>
            <a:pPr>
              <a:lnSpc>
                <a:spcPct val="80000"/>
              </a:lnSpc>
              <a:defRPr/>
            </a:pPr>
            <a:r>
              <a:rPr lang="en-US" sz="2000" dirty="0"/>
              <a:t>What makes up a module</a:t>
            </a:r>
          </a:p>
          <a:p>
            <a:pPr lvl="1"/>
            <a:r>
              <a:rPr lang="en-US" sz="1800" dirty="0"/>
              <a:t> 1. </a:t>
            </a:r>
            <a:r>
              <a:rPr lang="en-US" sz="1800" b="1" dirty="0"/>
              <a:t>Module Name </a:t>
            </a:r>
            <a:r>
              <a:rPr lang="en-US" sz="1800" dirty="0"/>
              <a:t>– The name of the Module. </a:t>
            </a:r>
          </a:p>
          <a:p>
            <a:pPr lvl="1"/>
            <a:r>
              <a:rPr lang="en-US" sz="1800" dirty="0"/>
              <a:t> 2. </a:t>
            </a:r>
            <a:r>
              <a:rPr lang="en-US" sz="1800" b="1" dirty="0"/>
              <a:t>Module Action </a:t>
            </a:r>
            <a:r>
              <a:rPr lang="en-US" sz="1800" dirty="0"/>
              <a:t>– The action to be performed against a DV instance. </a:t>
            </a:r>
          </a:p>
          <a:p>
            <a:pPr lvl="1"/>
            <a:r>
              <a:rPr lang="en-US" sz="1800" dirty="0"/>
              <a:t> 3. </a:t>
            </a:r>
            <a:r>
              <a:rPr lang="en-US" sz="1800" b="1" dirty="0"/>
              <a:t>Module XML Property File </a:t>
            </a:r>
            <a:r>
              <a:rPr lang="en-US" sz="1800" dirty="0"/>
              <a:t>– The XML configuration file located in </a:t>
            </a:r>
            <a:r>
              <a:rPr lang="en-US" sz="1600" dirty="0"/>
              <a:t>PDTool62\resources\modules</a:t>
            </a:r>
            <a:r>
              <a:rPr lang="en-US" sz="1800" dirty="0"/>
              <a:t> </a:t>
            </a:r>
          </a:p>
          <a:p>
            <a:pPr>
              <a:lnSpc>
                <a:spcPct val="80000"/>
              </a:lnSpc>
              <a:defRPr/>
            </a:pPr>
            <a:r>
              <a:rPr lang="en-US" sz="2000" dirty="0"/>
              <a:t>Each Module has specific XML configuration</a:t>
            </a:r>
          </a:p>
          <a:p>
            <a:pPr lvl="1">
              <a:lnSpc>
                <a:spcPct val="80000"/>
              </a:lnSpc>
              <a:defRPr/>
            </a:pPr>
            <a:r>
              <a:rPr lang="en-US" sz="1800" dirty="0"/>
              <a:t> Provides the details of what to configure on the target server</a:t>
            </a:r>
          </a:p>
          <a:p>
            <a:pPr lvl="1">
              <a:lnSpc>
                <a:spcPct val="80000"/>
              </a:lnSpc>
              <a:defRPr/>
            </a:pPr>
            <a:r>
              <a:rPr lang="en-US" sz="1800" dirty="0"/>
              <a:t> Validated by </a:t>
            </a:r>
            <a:r>
              <a:rPr lang="en-US" sz="1800" dirty="0" err="1"/>
              <a:t>PDToolModules.xsd</a:t>
            </a:r>
            <a:endParaRPr lang="en-US" sz="1800" dirty="0"/>
          </a:p>
          <a:p>
            <a:pPr lvl="1">
              <a:lnSpc>
                <a:spcPct val="80000"/>
              </a:lnSpc>
              <a:defRPr/>
            </a:pPr>
            <a:r>
              <a:rPr lang="en-US" sz="1800" dirty="0"/>
              <a:t> Documented in each module PDF and with </a:t>
            </a:r>
            <a:r>
              <a:rPr lang="en-US" sz="1800" dirty="0" err="1"/>
              <a:t>PDToolModules.xsd.html</a:t>
            </a:r>
            <a:r>
              <a:rPr lang="en-US" sz="1800" dirty="0"/>
              <a:t> found in /docs folder.</a:t>
            </a:r>
          </a:p>
          <a:p>
            <a:pPr>
              <a:lnSpc>
                <a:spcPct val="80000"/>
              </a:lnSpc>
              <a:defRPr/>
            </a:pPr>
            <a:r>
              <a:rPr lang="en-US" sz="2000" dirty="0"/>
              <a:t>Unique entries</a:t>
            </a:r>
          </a:p>
          <a:p>
            <a:pPr lvl="1">
              <a:lnSpc>
                <a:spcPct val="80000"/>
              </a:lnSpc>
              <a:defRPr/>
            </a:pPr>
            <a:r>
              <a:rPr lang="en-US" sz="1800" dirty="0"/>
              <a:t> Each module has a unique identifier.   </a:t>
            </a:r>
            <a:r>
              <a:rPr lang="en-US" sz="1800" dirty="0">
                <a:solidFill>
                  <a:schemeClr val="accent6">
                    <a:lumMod val="60000"/>
                    <a:lumOff val="40000"/>
                  </a:schemeClr>
                </a:solidFill>
              </a:rPr>
              <a:t>&lt;id&gt;ds1&lt;/id&gt;</a:t>
            </a:r>
          </a:p>
          <a:p>
            <a:pPr lvl="1">
              <a:lnSpc>
                <a:spcPct val="80000"/>
              </a:lnSpc>
              <a:defRPr/>
            </a:pPr>
            <a:r>
              <a:rPr lang="en-US" sz="1800" dirty="0"/>
              <a:t> It can contain any unique string within the context of that </a:t>
            </a:r>
            <a:r>
              <a:rPr lang="en-US" sz="1800" dirty="0" err="1"/>
              <a:t>module.xml</a:t>
            </a:r>
            <a:r>
              <a:rPr lang="en-US" sz="1800" dirty="0"/>
              <a:t> file.</a:t>
            </a:r>
            <a:endParaRPr lang="en-US" sz="16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417809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rPr>
              <a:t>PDTool: Logs</a:t>
            </a:r>
            <a:endParaRPr lang="en-US" sz="1275" dirty="0">
              <a:solidFill>
                <a:schemeClr val="bg1"/>
              </a:solidFill>
            </a:endParaRPr>
          </a:p>
        </p:txBody>
      </p:sp>
      <p:sp>
        <p:nvSpPr>
          <p:cNvPr id="15364" name="Rectangle 3"/>
          <p:cNvSpPr>
            <a:spLocks noGrp="1"/>
          </p:cNvSpPr>
          <p:nvPr>
            <p:ph type="body" idx="1"/>
          </p:nvPr>
        </p:nvSpPr>
        <p:spPr>
          <a:xfrm>
            <a:off x="458272" y="948584"/>
            <a:ext cx="3777553" cy="3734146"/>
          </a:xfrm>
        </p:spPr>
        <p:txBody>
          <a:bodyPr>
            <a:noAutofit/>
          </a:bodyPr>
          <a:lstStyle/>
          <a:p>
            <a:pPr>
              <a:lnSpc>
                <a:spcPct val="80000"/>
              </a:lnSpc>
              <a:defRPr/>
            </a:pPr>
            <a:r>
              <a:rPr lang="en-US" sz="2400" dirty="0"/>
              <a:t>Location: PDTool/logs</a:t>
            </a:r>
          </a:p>
          <a:p>
            <a:pPr lvl="1"/>
            <a:r>
              <a:rPr lang="en-US" sz="2400" dirty="0"/>
              <a:t> </a:t>
            </a:r>
            <a:r>
              <a:rPr lang="en-US" sz="2400" dirty="0" err="1"/>
              <a:t>app.log</a:t>
            </a:r>
            <a:endParaRPr lang="en-US" sz="2400" dirty="0"/>
          </a:p>
          <a:p>
            <a:pPr marL="1141412" lvl="2" indent="-457200">
              <a:buFont typeface="Arial" panose="020B0604020202020204" pitchFamily="34" charset="0"/>
              <a:buChar char="•"/>
            </a:pPr>
            <a:r>
              <a:rPr lang="en-US" sz="2000" dirty="0"/>
              <a:t>provides a rolling log of executions built on log4j</a:t>
            </a:r>
            <a:endParaRPr lang="en-US" sz="2400" dirty="0"/>
          </a:p>
          <a:p>
            <a:pPr lvl="1"/>
            <a:endParaRPr lang="en-US" sz="2400" dirty="0"/>
          </a:p>
          <a:p>
            <a:pPr lvl="1"/>
            <a:r>
              <a:rPr lang="en-US" sz="2400" dirty="0"/>
              <a:t> </a:t>
            </a:r>
            <a:r>
              <a:rPr lang="en-US" sz="2400" dirty="0" err="1"/>
              <a:t>summary.log</a:t>
            </a:r>
            <a:endParaRPr lang="en-US" sz="2400" dirty="0"/>
          </a:p>
          <a:p>
            <a:pPr marL="1141412" lvl="2" indent="-457200">
              <a:buFont typeface="Arial" panose="020B0604020202020204" pitchFamily="34" charset="0"/>
              <a:buChar char="•"/>
            </a:pPr>
            <a:r>
              <a:rPr lang="en-US" sz="2000" dirty="0"/>
              <a:t>single point-in-time execution summary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5757" y="806752"/>
            <a:ext cx="3743394" cy="1273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2310" y="2222264"/>
            <a:ext cx="3836894" cy="960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5757" y="3290809"/>
            <a:ext cx="3743394" cy="1490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262718" y="2218087"/>
            <a:ext cx="1003039" cy="276999"/>
          </a:xfrm>
          <a:prstGeom prst="rect">
            <a:avLst/>
          </a:prstGeom>
          <a:solidFill>
            <a:schemeClr val="tx1">
              <a:lumMod val="20000"/>
              <a:lumOff val="80000"/>
            </a:schemeClr>
          </a:solidFill>
          <a:ln>
            <a:solidFill>
              <a:srgbClr val="000000"/>
            </a:solidFill>
          </a:ln>
        </p:spPr>
        <p:txBody>
          <a:bodyPr wrap="square" rtlCol="0">
            <a:spAutoFit/>
          </a:bodyPr>
          <a:lstStyle/>
          <a:p>
            <a:r>
              <a:rPr lang="en-US" sz="1200" b="1" dirty="0">
                <a:solidFill>
                  <a:srgbClr val="000000"/>
                </a:solidFill>
              </a:rPr>
              <a:t>End of Log</a:t>
            </a:r>
          </a:p>
        </p:txBody>
      </p:sp>
      <p:sp>
        <p:nvSpPr>
          <p:cNvPr id="9" name="TextBox 8"/>
          <p:cNvSpPr txBox="1"/>
          <p:nvPr/>
        </p:nvSpPr>
        <p:spPr>
          <a:xfrm>
            <a:off x="4249271" y="806752"/>
            <a:ext cx="1003040" cy="461665"/>
          </a:xfrm>
          <a:prstGeom prst="rect">
            <a:avLst/>
          </a:prstGeom>
          <a:solidFill>
            <a:schemeClr val="tx1">
              <a:lumMod val="20000"/>
              <a:lumOff val="80000"/>
            </a:schemeClr>
          </a:solidFill>
          <a:ln>
            <a:solidFill>
              <a:srgbClr val="000000"/>
            </a:solidFill>
          </a:ln>
        </p:spPr>
        <p:txBody>
          <a:bodyPr wrap="square" rtlCol="0">
            <a:spAutoFit/>
          </a:bodyPr>
          <a:lstStyle/>
          <a:p>
            <a:r>
              <a:rPr lang="en-US" sz="1200" b="1" dirty="0">
                <a:solidFill>
                  <a:srgbClr val="000000"/>
                </a:solidFill>
              </a:rPr>
              <a:t>Beginning of Log</a:t>
            </a:r>
          </a:p>
        </p:txBody>
      </p:sp>
      <p:sp>
        <p:nvSpPr>
          <p:cNvPr id="10" name="TextBox 9"/>
          <p:cNvSpPr txBox="1"/>
          <p:nvPr/>
        </p:nvSpPr>
        <p:spPr>
          <a:xfrm>
            <a:off x="4262717" y="3290809"/>
            <a:ext cx="1003040" cy="461665"/>
          </a:xfrm>
          <a:prstGeom prst="rect">
            <a:avLst/>
          </a:prstGeom>
          <a:solidFill>
            <a:schemeClr val="tx1">
              <a:lumMod val="20000"/>
              <a:lumOff val="80000"/>
            </a:schemeClr>
          </a:solidFill>
          <a:ln>
            <a:solidFill>
              <a:srgbClr val="000000"/>
            </a:solidFill>
          </a:ln>
        </p:spPr>
        <p:txBody>
          <a:bodyPr wrap="square" rtlCol="0">
            <a:spAutoFit/>
          </a:bodyPr>
          <a:lstStyle/>
          <a:p>
            <a:r>
              <a:rPr lang="en-US" sz="1200" b="1" dirty="0">
                <a:solidFill>
                  <a:srgbClr val="000000"/>
                </a:solidFill>
              </a:rPr>
              <a:t>Summary Log</a:t>
            </a:r>
          </a:p>
        </p:txBody>
      </p:sp>
    </p:spTree>
    <p:extLst>
      <p:ext uri="{BB962C8B-B14F-4D97-AF65-F5344CB8AC3E}">
        <p14:creationId xmlns:p14="http://schemas.microsoft.com/office/powerpoint/2010/main" val="730563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PDTool Advanced</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742365952"/>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Deployment  Architecture</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Clr>
                <a:srgbClr val="0070C0"/>
              </a:buClr>
              <a:buNone/>
            </a:pPr>
            <a:r>
              <a:rPr lang="en-US" sz="2100" dirty="0">
                <a:solidFill>
                  <a:srgbClr val="061C23"/>
                </a:solidFill>
              </a:rPr>
              <a:t> </a:t>
            </a:r>
            <a:endParaRPr lang="en-US" dirty="0">
              <a:solidFill>
                <a:srgbClr val="061C23"/>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76" y="742132"/>
            <a:ext cx="9092628" cy="394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5083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Advanced – Dynamic Deployment Strategy</a:t>
            </a:r>
            <a:endParaRPr lang="en-US" sz="1275" dirty="0">
              <a:solidFill>
                <a:schemeClr val="bg1"/>
              </a:solidFill>
            </a:endParaRPr>
          </a:p>
        </p:txBody>
      </p:sp>
      <p:sp>
        <p:nvSpPr>
          <p:cNvPr id="15364" name="Rectangle 3"/>
          <p:cNvSpPr>
            <a:spLocks noGrp="1"/>
          </p:cNvSpPr>
          <p:nvPr>
            <p:ph type="body" idx="1"/>
          </p:nvPr>
        </p:nvSpPr>
        <p:spPr>
          <a:xfrm>
            <a:off x="458272" y="948584"/>
            <a:ext cx="8359386" cy="3153274"/>
          </a:xfrm>
        </p:spPr>
        <p:txBody>
          <a:bodyPr>
            <a:noAutofit/>
          </a:bodyPr>
          <a:lstStyle/>
          <a:p>
            <a:r>
              <a:rPr lang="en-US" sz="2000" dirty="0"/>
              <a:t>Dynamic Strategy (use variables)</a:t>
            </a:r>
          </a:p>
          <a:p>
            <a:pPr lvl="1"/>
            <a:r>
              <a:rPr lang="en-US" sz="1600" dirty="0"/>
              <a:t> Use variables to specify environment differences or refer to environments.</a:t>
            </a:r>
          </a:p>
          <a:p>
            <a:pPr lvl="1"/>
            <a:r>
              <a:rPr lang="en-US" sz="1600" dirty="0"/>
              <a:t> Variables are acquired from</a:t>
            </a:r>
          </a:p>
          <a:p>
            <a:pPr marL="1027112" lvl="2" indent="-342900">
              <a:buFont typeface="Arial" panose="020B0604020202020204" pitchFamily="34" charset="0"/>
              <a:buChar char="•"/>
            </a:pPr>
            <a:r>
              <a:rPr lang="en-US" sz="1400" dirty="0"/>
              <a:t>System “OS Environment” – set by batch or shell script, </a:t>
            </a:r>
            <a:r>
              <a:rPr lang="en-US" sz="1400" dirty="0" err="1"/>
              <a:t>setVars.bat</a:t>
            </a:r>
            <a:r>
              <a:rPr lang="en-US" sz="1400" dirty="0"/>
              <a:t>, </a:t>
            </a:r>
            <a:r>
              <a:rPr lang="en-US" sz="1400" dirty="0" err="1"/>
              <a:t>setMyVars.bat</a:t>
            </a:r>
            <a:endParaRPr lang="en-US" sz="1400" dirty="0"/>
          </a:p>
          <a:p>
            <a:pPr marL="1027112" lvl="2" indent="-342900">
              <a:buFont typeface="Arial" panose="020B0604020202020204" pitchFamily="34" charset="0"/>
              <a:buChar char="•"/>
            </a:pPr>
            <a:r>
              <a:rPr lang="en-US" sz="1400" dirty="0"/>
              <a:t>Java JVM Environment – set by -DVAR=value upon execution of </a:t>
            </a:r>
            <a:r>
              <a:rPr lang="en-US" sz="1400" dirty="0" err="1"/>
              <a:t>java.exe</a:t>
            </a:r>
            <a:endParaRPr lang="en-US" sz="1400" dirty="0"/>
          </a:p>
          <a:p>
            <a:pPr marL="1027112" lvl="2" indent="-342900">
              <a:buFont typeface="Arial" panose="020B0604020202020204" pitchFamily="34" charset="0"/>
              <a:buChar char="•"/>
            </a:pPr>
            <a:r>
              <a:rPr lang="en-US" sz="1400" dirty="0"/>
              <a:t>Configuration Property File – specified by -</a:t>
            </a:r>
            <a:r>
              <a:rPr lang="en-US" sz="1400" dirty="0" err="1"/>
              <a:t>config</a:t>
            </a:r>
            <a:r>
              <a:rPr lang="en-US" sz="1400" dirty="0"/>
              <a:t> or the default “</a:t>
            </a:r>
            <a:r>
              <a:rPr lang="en-US" sz="1400" dirty="0" err="1"/>
              <a:t>deploy.properties</a:t>
            </a:r>
            <a:r>
              <a:rPr lang="en-US" sz="1400" dirty="0"/>
              <a:t>”.</a:t>
            </a:r>
          </a:p>
          <a:p>
            <a:pPr lvl="1"/>
            <a:r>
              <a:rPr lang="en-US" sz="1600" dirty="0"/>
              <a:t> Variables can be used in configuration property files, plan files and module files</a:t>
            </a:r>
          </a:p>
          <a:p>
            <a:pPr lvl="1"/>
            <a:r>
              <a:rPr lang="en-US" sz="1600" dirty="0"/>
              <a:t> Property order of precedence can be altered on how variables are retrieved</a:t>
            </a:r>
          </a:p>
          <a:p>
            <a:pPr marL="1027112" lvl="2" indent="-342900">
              <a:buFont typeface="Arial" panose="020B0604020202020204" pitchFamily="34" charset="0"/>
              <a:buChar char="•"/>
            </a:pPr>
            <a:r>
              <a:rPr lang="en-US" sz="1400" dirty="0"/>
              <a:t>Default: JVM   PROPERTY_FILE   SYSTEM</a:t>
            </a:r>
          </a:p>
          <a:p>
            <a:pPr marL="1027112" lvl="2" indent="-342900">
              <a:buFont typeface="Arial" panose="020B0604020202020204" pitchFamily="34" charset="0"/>
              <a:buChar char="•"/>
            </a:pPr>
            <a:r>
              <a:rPr lang="en-US" sz="1400" dirty="0"/>
              <a:t>Snapshot of default configuration property file – “</a:t>
            </a:r>
            <a:r>
              <a:rPr lang="en-US" sz="1400" dirty="0" err="1"/>
              <a:t>deploy.properties</a:t>
            </a:r>
            <a:r>
              <a:rPr lang="en-US" sz="1400" dirty="0"/>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287" y="4101857"/>
            <a:ext cx="5820206" cy="791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1518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809911" y="2080400"/>
            <a:ext cx="3626429" cy="1446181"/>
            <a:chOff x="793571" y="3898822"/>
            <a:chExt cx="5448300" cy="2193580"/>
          </a:xfrm>
        </p:grpSpPr>
        <p:pic>
          <p:nvPicPr>
            <p:cNvPr id="1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71" y="4652885"/>
              <a:ext cx="5448300" cy="104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571" y="3898822"/>
              <a:ext cx="5448300" cy="754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571" y="5727277"/>
              <a:ext cx="5448300" cy="36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5363" name="Rectangle 2"/>
          <p:cNvSpPr>
            <a:spLocks noGrp="1"/>
          </p:cNvSpPr>
          <p:nvPr>
            <p:ph type="title"/>
          </p:nvPr>
        </p:nvSpPr>
        <p:spPr>
          <a:xfrm>
            <a:off x="1401287" y="71718"/>
            <a:ext cx="7416371" cy="662460"/>
          </a:xfrm>
        </p:spPr>
        <p:txBody>
          <a:bodyPr/>
          <a:lstStyle/>
          <a:p>
            <a:pPr algn="l"/>
            <a:r>
              <a:rPr lang="en-US" sz="2400">
                <a:solidFill>
                  <a:schemeClr val="bg1"/>
                </a:solidFill>
                <a:ea typeface="ＭＳ Ｐゴシック" pitchFamily="34" charset="-128"/>
              </a:rPr>
              <a:t>Advanced – Dynamic Deployment Strategy (cont.)</a:t>
            </a:r>
            <a:endParaRPr lang="en-US" sz="1200" dirty="0">
              <a:solidFill>
                <a:schemeClr val="bg1"/>
              </a:solidFill>
            </a:endParaRPr>
          </a:p>
        </p:txBody>
      </p:sp>
      <p:sp>
        <p:nvSpPr>
          <p:cNvPr id="15364" name="Rectangle 3"/>
          <p:cNvSpPr>
            <a:spLocks noGrp="1"/>
          </p:cNvSpPr>
          <p:nvPr>
            <p:ph type="body" idx="1"/>
          </p:nvPr>
        </p:nvSpPr>
        <p:spPr>
          <a:xfrm>
            <a:off x="458272" y="948583"/>
            <a:ext cx="8514812" cy="3940597"/>
          </a:xfrm>
        </p:spPr>
        <p:txBody>
          <a:bodyPr>
            <a:normAutofit fontScale="40000" lnSpcReduction="20000"/>
          </a:bodyPr>
          <a:lstStyle/>
          <a:p>
            <a:r>
              <a:rPr lang="en-US" sz="4400" dirty="0"/>
              <a:t>Parameterized deployment plan file line</a:t>
            </a:r>
          </a:p>
          <a:p>
            <a:pPr marL="227012" indent="0">
              <a:buNone/>
            </a:pPr>
            <a:r>
              <a:rPr lang="en-US" sz="2400" dirty="0" err="1">
                <a:solidFill>
                  <a:srgbClr val="C00000"/>
                </a:solidFill>
              </a:rPr>
              <a:t>updateDataSources</a:t>
            </a:r>
            <a:r>
              <a:rPr lang="en-US" sz="2400" dirty="0">
                <a:solidFill>
                  <a:srgbClr val="C00000"/>
                </a:solidFill>
              </a:rPr>
              <a:t>  $SERVERID  “ds1, ds2“ "$MODULE_HOME/</a:t>
            </a:r>
            <a:r>
              <a:rPr lang="en-US" sz="2400" dirty="0" err="1">
                <a:solidFill>
                  <a:srgbClr val="C00000"/>
                </a:solidFill>
              </a:rPr>
              <a:t>DataSourceModule</a:t>
            </a:r>
            <a:r>
              <a:rPr lang="en-US" sz="2400" dirty="0">
                <a:solidFill>
                  <a:srgbClr val="C00000"/>
                </a:solidFill>
              </a:rPr>
              <a:t>_$</a:t>
            </a:r>
            <a:r>
              <a:rPr lang="en-US" sz="2400" dirty="0" err="1">
                <a:solidFill>
                  <a:srgbClr val="C00000"/>
                </a:solidFill>
              </a:rPr>
              <a:t>ENVIRONMENT.xml</a:t>
            </a:r>
            <a:r>
              <a:rPr lang="en-US" sz="2400" dirty="0">
                <a:solidFill>
                  <a:srgbClr val="C00000"/>
                </a:solidFill>
              </a:rPr>
              <a:t>" "$MODULE_HOME/</a:t>
            </a:r>
            <a:r>
              <a:rPr lang="en-US" sz="2400" dirty="0" err="1">
                <a:solidFill>
                  <a:srgbClr val="C00000"/>
                </a:solidFill>
              </a:rPr>
              <a:t>servers.xml</a:t>
            </a:r>
            <a:r>
              <a:rPr lang="en-US" sz="2400" dirty="0">
                <a:solidFill>
                  <a:srgbClr val="C00000"/>
                </a:solidFill>
              </a:rPr>
              <a:t>”</a:t>
            </a:r>
          </a:p>
          <a:p>
            <a:pPr lvl="1"/>
            <a:endParaRPr lang="en-US" sz="2800" dirty="0">
              <a:solidFill>
                <a:srgbClr val="FFFF99"/>
              </a:solidFill>
            </a:endParaRPr>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pPr lvl="1"/>
            <a:endParaRPr lang="en-US" sz="2600" dirty="0"/>
          </a:p>
          <a:p>
            <a:r>
              <a:rPr lang="en-US" sz="4400" dirty="0"/>
              <a:t>Resolved deployment plan file line</a:t>
            </a:r>
          </a:p>
          <a:p>
            <a:pPr marL="404812" lvl="1" indent="0">
              <a:buNone/>
            </a:pPr>
            <a:r>
              <a:rPr lang="en-US" sz="2400" dirty="0" err="1">
                <a:solidFill>
                  <a:srgbClr val="C00000"/>
                </a:solidFill>
              </a:rPr>
              <a:t>updateDataSources</a:t>
            </a:r>
            <a:r>
              <a:rPr lang="en-US" sz="2400" dirty="0">
                <a:solidFill>
                  <a:srgbClr val="C00000"/>
                </a:solidFill>
              </a:rPr>
              <a:t>  localhost9420http “ds1, ds2“ “P:/resources/modules/</a:t>
            </a:r>
            <a:r>
              <a:rPr lang="en-US" sz="2400" dirty="0" err="1">
                <a:solidFill>
                  <a:srgbClr val="C00000"/>
                </a:solidFill>
              </a:rPr>
              <a:t>DataSourceModule_UAT.xml</a:t>
            </a:r>
            <a:r>
              <a:rPr lang="en-US" sz="2400" dirty="0">
                <a:solidFill>
                  <a:srgbClr val="C00000"/>
                </a:solidFill>
              </a:rPr>
              <a:t>" “P:/resources/modules/</a:t>
            </a:r>
            <a:r>
              <a:rPr lang="en-US" sz="2400" dirty="0" err="1">
                <a:solidFill>
                  <a:srgbClr val="C00000"/>
                </a:solidFill>
              </a:rPr>
              <a:t>servers.xml</a:t>
            </a:r>
            <a:r>
              <a:rPr lang="en-US" sz="2400" dirty="0">
                <a:solidFill>
                  <a:srgbClr val="C00000"/>
                </a:solidFill>
              </a:rPr>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grpSp>
        <p:nvGrpSpPr>
          <p:cNvPr id="5" name="Group 4"/>
          <p:cNvGrpSpPr/>
          <p:nvPr/>
        </p:nvGrpSpPr>
        <p:grpSpPr>
          <a:xfrm>
            <a:off x="736736" y="1373383"/>
            <a:ext cx="2642476" cy="1812985"/>
            <a:chOff x="314975" y="1762812"/>
            <a:chExt cx="4688203" cy="3227391"/>
          </a:xfrm>
        </p:grpSpPr>
        <p:sp>
          <p:nvSpPr>
            <p:cNvPr id="6" name="TextBox 5"/>
            <p:cNvSpPr txBox="1"/>
            <p:nvPr/>
          </p:nvSpPr>
          <p:spPr>
            <a:xfrm>
              <a:off x="314975" y="2795077"/>
              <a:ext cx="2758163" cy="1643669"/>
            </a:xfrm>
            <a:prstGeom prst="rect">
              <a:avLst/>
            </a:prstGeom>
            <a:solidFill>
              <a:schemeClr val="bg1"/>
            </a:solidFill>
            <a:ln>
              <a:solidFill>
                <a:schemeClr val="tx1"/>
              </a:solidFill>
            </a:ln>
          </p:spPr>
          <p:txBody>
            <a:bodyPr wrap="square" rtlCol="0">
              <a:spAutoFit/>
            </a:bodyPr>
            <a:lstStyle/>
            <a:p>
              <a:pPr indent="-506413"/>
              <a:r>
                <a:rPr lang="en-US" sz="900" dirty="0">
                  <a:solidFill>
                    <a:srgbClr val="000000"/>
                  </a:solidFill>
                </a:rPr>
                <a:t>$SERVERID provides a pointer to the DV server connection set by an environment-specific configuration property file “</a:t>
              </a:r>
              <a:r>
                <a:rPr lang="en-US" sz="900" dirty="0" err="1">
                  <a:solidFill>
                    <a:srgbClr val="000000"/>
                  </a:solidFill>
                </a:rPr>
                <a:t>deploy.properties</a:t>
              </a:r>
              <a:r>
                <a:rPr lang="en-US" sz="900" dirty="0">
                  <a:solidFill>
                    <a:srgbClr val="000000"/>
                  </a:solidFill>
                </a:rPr>
                <a:t>”</a:t>
              </a:r>
            </a:p>
          </p:txBody>
        </p:sp>
        <p:grpSp>
          <p:nvGrpSpPr>
            <p:cNvPr id="7" name="Group 6"/>
            <p:cNvGrpSpPr/>
            <p:nvPr/>
          </p:nvGrpSpPr>
          <p:grpSpPr>
            <a:xfrm>
              <a:off x="1853170" y="1762812"/>
              <a:ext cx="3150008" cy="3227391"/>
              <a:chOff x="1853170" y="1762812"/>
              <a:chExt cx="3150008" cy="3227391"/>
            </a:xfrm>
          </p:grpSpPr>
          <p:cxnSp>
            <p:nvCxnSpPr>
              <p:cNvPr id="8" name="Straight Arrow Connector 7"/>
              <p:cNvCxnSpPr/>
              <p:nvPr/>
            </p:nvCxnSpPr>
            <p:spPr>
              <a:xfrm flipH="1" flipV="1">
                <a:off x="2828043" y="1762812"/>
                <a:ext cx="1853173" cy="32273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53170" y="2178702"/>
                <a:ext cx="3150008" cy="410916"/>
              </a:xfrm>
              <a:prstGeom prst="rect">
                <a:avLst/>
              </a:prstGeom>
              <a:solidFill>
                <a:schemeClr val="bg1"/>
              </a:solidFill>
              <a:ln>
                <a:solidFill>
                  <a:schemeClr val="tx1"/>
                </a:solidFill>
              </a:ln>
            </p:spPr>
            <p:txBody>
              <a:bodyPr wrap="square" rtlCol="0">
                <a:spAutoFit/>
              </a:bodyPr>
              <a:lstStyle/>
              <a:p>
                <a:r>
                  <a:rPr lang="en-US" sz="900" dirty="0"/>
                  <a:t>Resolves to: localhost9420http</a:t>
                </a:r>
              </a:p>
            </p:txBody>
          </p:sp>
        </p:grpSp>
      </p:grpSp>
      <p:pic>
        <p:nvPicPr>
          <p:cNvPr id="1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63" y="3382721"/>
            <a:ext cx="2615692" cy="716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oup 14"/>
          <p:cNvGrpSpPr/>
          <p:nvPr/>
        </p:nvGrpSpPr>
        <p:grpSpPr>
          <a:xfrm>
            <a:off x="4027088" y="1386076"/>
            <a:ext cx="2690935" cy="1139274"/>
            <a:chOff x="5420412" y="1762814"/>
            <a:chExt cx="3506771" cy="1139274"/>
          </a:xfrm>
        </p:grpSpPr>
        <p:cxnSp>
          <p:nvCxnSpPr>
            <p:cNvPr id="16" name="Straight Arrow Connector 15"/>
            <p:cNvCxnSpPr/>
            <p:nvPr/>
          </p:nvCxnSpPr>
          <p:spPr>
            <a:xfrm flipV="1">
              <a:off x="5524107" y="1762814"/>
              <a:ext cx="2488677" cy="1139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20412" y="1899069"/>
              <a:ext cx="3506771" cy="261610"/>
            </a:xfrm>
            <a:prstGeom prst="rect">
              <a:avLst/>
            </a:prstGeom>
            <a:solidFill>
              <a:schemeClr val="bg1"/>
            </a:solidFill>
            <a:ln>
              <a:solidFill>
                <a:schemeClr val="tx1"/>
              </a:solidFill>
            </a:ln>
          </p:spPr>
          <p:txBody>
            <a:bodyPr wrap="square" rtlCol="0">
              <a:spAutoFit/>
            </a:bodyPr>
            <a:lstStyle/>
            <a:p>
              <a:r>
                <a:rPr lang="en-US" sz="1050" dirty="0"/>
                <a:t>Resolves to: DataSourceModule_UAT.xml</a:t>
              </a:r>
            </a:p>
          </p:txBody>
        </p:sp>
      </p:grpSp>
      <p:grpSp>
        <p:nvGrpSpPr>
          <p:cNvPr id="18" name="Group 17"/>
          <p:cNvGrpSpPr/>
          <p:nvPr/>
        </p:nvGrpSpPr>
        <p:grpSpPr>
          <a:xfrm>
            <a:off x="3676066" y="1594877"/>
            <a:ext cx="4732828" cy="1773751"/>
            <a:chOff x="5043340" y="1772240"/>
            <a:chExt cx="6326956" cy="2521278"/>
          </a:xfrm>
        </p:grpSpPr>
        <p:grpSp>
          <p:nvGrpSpPr>
            <p:cNvPr id="19" name="Group 18"/>
            <p:cNvGrpSpPr/>
            <p:nvPr/>
          </p:nvGrpSpPr>
          <p:grpSpPr>
            <a:xfrm>
              <a:off x="5043340" y="1772240"/>
              <a:ext cx="4675695" cy="2521278"/>
              <a:chOff x="5137608" y="1772240"/>
              <a:chExt cx="4506013" cy="2417580"/>
            </a:xfrm>
          </p:grpSpPr>
          <p:cxnSp>
            <p:nvCxnSpPr>
              <p:cNvPr id="21" name="Straight Arrow Connector 20"/>
              <p:cNvCxnSpPr/>
              <p:nvPr/>
            </p:nvCxnSpPr>
            <p:spPr>
              <a:xfrm flipV="1">
                <a:off x="5137608" y="3827342"/>
                <a:ext cx="4506013" cy="362478"/>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9549353" y="1772240"/>
                <a:ext cx="94268" cy="20645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9109900" y="2640476"/>
              <a:ext cx="2260396" cy="568732"/>
            </a:xfrm>
            <a:prstGeom prst="rect">
              <a:avLst/>
            </a:prstGeom>
            <a:solidFill>
              <a:schemeClr val="bg1"/>
            </a:solidFill>
            <a:ln>
              <a:solidFill>
                <a:schemeClr val="tx1"/>
              </a:solidFill>
            </a:ln>
          </p:spPr>
          <p:txBody>
            <a:bodyPr wrap="square" rtlCol="0">
              <a:spAutoFit/>
            </a:bodyPr>
            <a:lstStyle/>
            <a:p>
              <a:r>
                <a:rPr lang="en-US" sz="1000" dirty="0"/>
                <a:t>Resolves to: P:/resources/modules</a:t>
              </a:r>
            </a:p>
          </p:txBody>
        </p:sp>
      </p:grpSp>
      <p:grpSp>
        <p:nvGrpSpPr>
          <p:cNvPr id="24" name="Group 23"/>
          <p:cNvGrpSpPr/>
          <p:nvPr/>
        </p:nvGrpSpPr>
        <p:grpSpPr>
          <a:xfrm>
            <a:off x="2491471" y="3526581"/>
            <a:ext cx="2273834" cy="572670"/>
            <a:chOff x="3836681" y="4980173"/>
            <a:chExt cx="2273834" cy="572670"/>
          </a:xfrm>
        </p:grpSpPr>
        <p:cxnSp>
          <p:nvCxnSpPr>
            <p:cNvPr id="25" name="Straight Arrow Connector 24"/>
            <p:cNvCxnSpPr>
              <a:endCxn id="26" idx="1"/>
            </p:cNvCxnSpPr>
            <p:nvPr/>
          </p:nvCxnSpPr>
          <p:spPr>
            <a:xfrm flipV="1">
              <a:off x="3836681" y="5422038"/>
              <a:ext cx="661204" cy="643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97885" y="5291233"/>
              <a:ext cx="1612630" cy="261610"/>
            </a:xfrm>
            <a:prstGeom prst="rect">
              <a:avLst/>
            </a:prstGeom>
            <a:solidFill>
              <a:schemeClr val="bg1"/>
            </a:solidFill>
            <a:ln>
              <a:solidFill>
                <a:schemeClr val="tx1"/>
              </a:solidFill>
            </a:ln>
          </p:spPr>
          <p:txBody>
            <a:bodyPr wrap="square" rtlCol="0">
              <a:spAutoFit/>
            </a:bodyPr>
            <a:lstStyle/>
            <a:p>
              <a:r>
                <a:rPr lang="en-US" sz="1050" dirty="0"/>
                <a:t>Resolves to: P:</a:t>
              </a:r>
            </a:p>
          </p:txBody>
        </p:sp>
        <p:cxnSp>
          <p:nvCxnSpPr>
            <p:cNvPr id="27" name="Straight Arrow Connector 26"/>
            <p:cNvCxnSpPr/>
            <p:nvPr/>
          </p:nvCxnSpPr>
          <p:spPr>
            <a:xfrm flipV="1">
              <a:off x="5451869" y="4980173"/>
              <a:ext cx="0" cy="3358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a:off x="7556169" y="2605802"/>
            <a:ext cx="95839" cy="1813798"/>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53833" y="1783941"/>
            <a:ext cx="81260" cy="2635659"/>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324556" y="2654678"/>
            <a:ext cx="3217233" cy="1764922"/>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326436" y="1841916"/>
            <a:ext cx="169639" cy="2640437"/>
          </a:xfrm>
          <a:prstGeom prst="straightConnector1">
            <a:avLst/>
          </a:pr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12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500"/>
                                        <p:tgtEl>
                                          <p:spTgt spid="24"/>
                                        </p:tgtEl>
                                      </p:cBhvr>
                                    </p:animEffect>
                                  </p:childTnLst>
                                </p:cTn>
                              </p:par>
                              <p:par>
                                <p:cTn id="23" presetID="22" presetClass="entr" presetSubtype="1"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par>
                                <p:cTn id="26" presetID="22" presetClass="entr" presetSubtype="1"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up)">
                                      <p:cBhvr>
                                        <p:cTn id="28" dur="500"/>
                                        <p:tgtEl>
                                          <p:spTgt spid="33"/>
                                        </p:tgtEl>
                                      </p:cBhvr>
                                    </p:animEffect>
                                  </p:childTnLst>
                                </p:cTn>
                              </p:par>
                              <p:par>
                                <p:cTn id="29" presetID="22" presetClass="entr" presetSubtype="1"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up)">
                                      <p:cBhvr>
                                        <p:cTn id="3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Q&amp;A</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684780823"/>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Extra Slides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761531489"/>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PDTool Configuration Process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734303876"/>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 Tool VCS Configuration Process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Clr>
                <a:srgbClr val="0070C0"/>
              </a:buClr>
              <a:buNone/>
            </a:pPr>
            <a:r>
              <a:rPr lang="en-US" sz="2100" dirty="0">
                <a:solidFill>
                  <a:srgbClr val="061C23"/>
                </a:solidFill>
              </a:rPr>
              <a:t> </a:t>
            </a:r>
            <a:endParaRPr lang="en-US" dirty="0">
              <a:solidFill>
                <a:srgbClr val="061C23"/>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grpSp>
        <p:nvGrpSpPr>
          <p:cNvPr id="5" name="Group 4"/>
          <p:cNvGrpSpPr/>
          <p:nvPr/>
        </p:nvGrpSpPr>
        <p:grpSpPr>
          <a:xfrm>
            <a:off x="349623" y="763311"/>
            <a:ext cx="7493908" cy="4158481"/>
            <a:chOff x="2297113" y="718056"/>
            <a:chExt cx="6770687" cy="6311273"/>
          </a:xfrm>
        </p:grpSpPr>
        <p:cxnSp>
          <p:nvCxnSpPr>
            <p:cNvPr id="6" name="Straight Arrow Connector 11"/>
            <p:cNvCxnSpPr>
              <a:cxnSpLocks noChangeShapeType="1"/>
            </p:cNvCxnSpPr>
            <p:nvPr/>
          </p:nvCxnSpPr>
          <p:spPr bwMode="auto">
            <a:xfrm>
              <a:off x="8153400" y="4027488"/>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7" name="TextBox 23"/>
            <p:cNvSpPr txBox="1">
              <a:spLocks noChangeArrowheads="1"/>
            </p:cNvSpPr>
            <p:nvPr/>
          </p:nvSpPr>
          <p:spPr bwMode="auto">
            <a:xfrm>
              <a:off x="6313488" y="5178424"/>
              <a:ext cx="2297112" cy="7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dirty="0">
                  <a:latin typeface="Calibri" pitchFamily="34" charset="0"/>
                  <a:cs typeface="Calibri" pitchFamily="34" charset="0"/>
                </a:rPr>
                <a:t>Repeat for different deployment scenarios</a:t>
              </a:r>
            </a:p>
          </p:txBody>
        </p:sp>
        <p:sp>
          <p:nvSpPr>
            <p:cNvPr id="8" name="TextBox 7"/>
            <p:cNvSpPr txBox="1"/>
            <p:nvPr/>
          </p:nvSpPr>
          <p:spPr>
            <a:xfrm>
              <a:off x="3276600" y="718056"/>
              <a:ext cx="1905000" cy="7006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200" dirty="0">
                  <a:solidFill>
                    <a:schemeClr val="tx1"/>
                  </a:solidFill>
                  <a:latin typeface="Calibri" pitchFamily="34" charset="0"/>
                  <a:cs typeface="Calibri" pitchFamily="34" charset="0"/>
                </a:rPr>
                <a:t>Prepare VCS Repository (admin)</a:t>
              </a:r>
            </a:p>
          </p:txBody>
        </p:sp>
        <p:sp>
          <p:nvSpPr>
            <p:cNvPr id="9" name="TextBox 8"/>
            <p:cNvSpPr txBox="1"/>
            <p:nvPr/>
          </p:nvSpPr>
          <p:spPr>
            <a:xfrm>
              <a:off x="3276600" y="1558924"/>
              <a:ext cx="1905000" cy="7006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200" dirty="0">
                  <a:solidFill>
                    <a:schemeClr val="tx1"/>
                  </a:solidFill>
                  <a:latin typeface="Calibri" pitchFamily="34" charset="0"/>
                  <a:cs typeface="Calibri" pitchFamily="34" charset="0"/>
                </a:rPr>
                <a:t>Install </a:t>
              </a:r>
            </a:p>
            <a:p>
              <a:pPr algn="ctr">
                <a:defRPr/>
              </a:pPr>
              <a:r>
                <a:rPr lang="en-US" sz="1200" dirty="0">
                  <a:solidFill>
                    <a:schemeClr val="tx1"/>
                  </a:solidFill>
                  <a:latin typeface="Calibri" pitchFamily="34" charset="0"/>
                  <a:cs typeface="Calibri" pitchFamily="34" charset="0"/>
                </a:rPr>
                <a:t>PD Tool</a:t>
              </a:r>
            </a:p>
          </p:txBody>
        </p:sp>
        <p:sp>
          <p:nvSpPr>
            <p:cNvPr id="10" name="TextBox 9"/>
            <p:cNvSpPr txBox="1"/>
            <p:nvPr/>
          </p:nvSpPr>
          <p:spPr>
            <a:xfrm>
              <a:off x="3276600" y="2407157"/>
              <a:ext cx="1905000" cy="7006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200" dirty="0">
                  <a:solidFill>
                    <a:schemeClr val="tx1"/>
                  </a:solidFill>
                  <a:latin typeface="Calibri" pitchFamily="34" charset="0"/>
                  <a:cs typeface="Calibri" pitchFamily="34" charset="0"/>
                </a:rPr>
                <a:t>Configure VCS Environment Properties</a:t>
              </a:r>
            </a:p>
          </p:txBody>
        </p:sp>
        <p:sp>
          <p:nvSpPr>
            <p:cNvPr id="11" name="TextBox 10"/>
            <p:cNvSpPr txBox="1"/>
            <p:nvPr/>
          </p:nvSpPr>
          <p:spPr>
            <a:xfrm>
              <a:off x="3276600" y="3370263"/>
              <a:ext cx="1905000" cy="42039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200" dirty="0">
                  <a:solidFill>
                    <a:schemeClr val="tx1"/>
                  </a:solidFill>
                  <a:latin typeface="Calibri" pitchFamily="34" charset="0"/>
                  <a:cs typeface="Calibri" pitchFamily="34" charset="0"/>
                </a:rPr>
                <a:t>Initialize VCS Workspace</a:t>
              </a:r>
            </a:p>
          </p:txBody>
        </p:sp>
        <p:sp>
          <p:nvSpPr>
            <p:cNvPr id="12" name="TextBox 11"/>
            <p:cNvSpPr txBox="1"/>
            <p:nvPr/>
          </p:nvSpPr>
          <p:spPr>
            <a:xfrm>
              <a:off x="3276600" y="4218493"/>
              <a:ext cx="1905000" cy="7006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200" dirty="0">
                  <a:solidFill>
                    <a:schemeClr val="tx1"/>
                  </a:solidFill>
                  <a:latin typeface="Calibri" pitchFamily="34" charset="0"/>
                  <a:cs typeface="Calibri" pitchFamily="34" charset="0"/>
                </a:rPr>
                <a:t>Configure VCS Module XML Configuration File</a:t>
              </a:r>
            </a:p>
          </p:txBody>
        </p:sp>
        <p:sp>
          <p:nvSpPr>
            <p:cNvPr id="13" name="TextBox 12"/>
            <p:cNvSpPr txBox="1"/>
            <p:nvPr/>
          </p:nvSpPr>
          <p:spPr>
            <a:xfrm>
              <a:off x="3276600" y="5247194"/>
              <a:ext cx="1905000" cy="7006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200" dirty="0">
                  <a:solidFill>
                    <a:schemeClr val="tx1"/>
                  </a:solidFill>
                  <a:latin typeface="Calibri" pitchFamily="34" charset="0"/>
                  <a:cs typeface="Calibri" pitchFamily="34" charset="0"/>
                </a:rPr>
                <a:t>Configure VCS Deployment Plan File</a:t>
              </a:r>
            </a:p>
          </p:txBody>
        </p:sp>
        <p:sp>
          <p:nvSpPr>
            <p:cNvPr id="14" name="TextBox 13"/>
            <p:cNvSpPr txBox="1"/>
            <p:nvPr/>
          </p:nvSpPr>
          <p:spPr>
            <a:xfrm>
              <a:off x="3276600" y="6211889"/>
              <a:ext cx="1905000" cy="81744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spAutoFit/>
            </a:bodyPr>
            <a:lstStyle/>
            <a:p>
              <a:pPr algn="ctr">
                <a:defRPr/>
              </a:pPr>
              <a:endParaRPr lang="en-US" sz="800" dirty="0">
                <a:solidFill>
                  <a:schemeClr val="tx1"/>
                </a:solidFill>
                <a:latin typeface="Calibri" pitchFamily="34" charset="0"/>
                <a:cs typeface="Calibri" pitchFamily="34" charset="0"/>
              </a:endParaRPr>
            </a:p>
            <a:p>
              <a:pPr algn="ctr">
                <a:defRPr/>
              </a:pPr>
              <a:r>
                <a:rPr lang="en-US" sz="1200" dirty="0">
                  <a:solidFill>
                    <a:schemeClr val="tx1"/>
                  </a:solidFill>
                  <a:latin typeface="Calibri" pitchFamily="34" charset="0"/>
                  <a:cs typeface="Calibri" pitchFamily="34" charset="0"/>
                </a:rPr>
                <a:t>Test VCS</a:t>
              </a:r>
            </a:p>
            <a:p>
              <a:pPr algn="ctr">
                <a:defRPr/>
              </a:pPr>
              <a:endParaRPr lang="en-US" sz="800" dirty="0">
                <a:solidFill>
                  <a:schemeClr val="tx1"/>
                </a:solidFill>
                <a:latin typeface="Calibri" pitchFamily="34" charset="0"/>
                <a:cs typeface="Calibri" pitchFamily="34" charset="0"/>
              </a:endParaRPr>
            </a:p>
          </p:txBody>
        </p:sp>
        <p:sp>
          <p:nvSpPr>
            <p:cNvPr id="15" name="Arc 14"/>
            <p:cNvSpPr/>
            <p:nvPr/>
          </p:nvSpPr>
          <p:spPr bwMode="auto">
            <a:xfrm>
              <a:off x="4137025" y="4586288"/>
              <a:ext cx="1981200" cy="1811337"/>
            </a:xfrm>
            <a:prstGeom prst="arc">
              <a:avLst>
                <a:gd name="adj1" fmla="val 16343477"/>
                <a:gd name="adj2" fmla="val 5274007"/>
              </a:avLst>
            </a:prstGeom>
            <a:noFill/>
            <a:ln w="9525" cap="flat" cmpd="sng" algn="ctr">
              <a:solidFill>
                <a:schemeClr val="dk1"/>
              </a:solidFill>
              <a:prstDash val="solid"/>
              <a:round/>
              <a:headEnd type="none" w="med" len="med"/>
              <a:tailEnd type="triangle" w="med" len="med"/>
            </a:ln>
            <a:effectLst/>
          </p:spPr>
          <p:txBody>
            <a:bodyPr/>
            <a:lstStyle/>
            <a:p>
              <a:pPr>
                <a:defRPr/>
              </a:pPr>
              <a:endParaRPr lang="en-US" sz="1200">
                <a:ln>
                  <a:solidFill>
                    <a:schemeClr val="tx1"/>
                  </a:solidFill>
                </a:ln>
                <a:ea typeface="ＭＳ Ｐゴシック" charset="-128"/>
              </a:endParaRPr>
            </a:p>
          </p:txBody>
        </p:sp>
        <p:sp>
          <p:nvSpPr>
            <p:cNvPr id="16" name="Arc 15"/>
            <p:cNvSpPr/>
            <p:nvPr/>
          </p:nvSpPr>
          <p:spPr bwMode="auto">
            <a:xfrm rot="10800000">
              <a:off x="2297113" y="4662488"/>
              <a:ext cx="1981200" cy="1811337"/>
            </a:xfrm>
            <a:prstGeom prst="arc">
              <a:avLst>
                <a:gd name="adj1" fmla="val 16343477"/>
                <a:gd name="adj2" fmla="val 5274007"/>
              </a:avLst>
            </a:prstGeom>
            <a:noFill/>
            <a:ln w="9525" cap="flat" cmpd="sng" algn="ctr">
              <a:solidFill>
                <a:schemeClr val="dk1"/>
              </a:solidFill>
              <a:prstDash val="solid"/>
              <a:round/>
              <a:headEnd type="none" w="med" len="med"/>
              <a:tailEnd type="triangle" w="med" len="med"/>
            </a:ln>
            <a:effectLst/>
          </p:spPr>
          <p:txBody>
            <a:bodyPr/>
            <a:lstStyle/>
            <a:p>
              <a:pPr>
                <a:defRPr/>
              </a:pPr>
              <a:endParaRPr lang="en-US" sz="1200">
                <a:ln>
                  <a:solidFill>
                    <a:schemeClr val="tx1"/>
                  </a:solidFill>
                </a:ln>
                <a:ea typeface="ＭＳ Ｐゴシック" charset="-128"/>
              </a:endParaRPr>
            </a:p>
          </p:txBody>
        </p:sp>
        <p:cxnSp>
          <p:nvCxnSpPr>
            <p:cNvPr id="17" name="Straight Arrow Connector 16"/>
            <p:cNvCxnSpPr>
              <a:cxnSpLocks noChangeShapeType="1"/>
            </p:cNvCxnSpPr>
            <p:nvPr/>
          </p:nvCxnSpPr>
          <p:spPr bwMode="auto">
            <a:xfrm>
              <a:off x="4229100" y="13684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Straight Arrow Connector 17"/>
            <p:cNvCxnSpPr>
              <a:cxnSpLocks noChangeShapeType="1"/>
              <a:endCxn id="9" idx="0"/>
            </p:cNvCxnSpPr>
            <p:nvPr/>
          </p:nvCxnSpPr>
          <p:spPr bwMode="auto">
            <a:xfrm flipV="1">
              <a:off x="4229100" y="1558924"/>
              <a:ext cx="0" cy="57150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a:stCxn id="9" idx="2"/>
            </p:cNvCxnSpPr>
            <p:nvPr/>
          </p:nvCxnSpPr>
          <p:spPr bwMode="auto">
            <a:xfrm>
              <a:off x="4229100" y="2259587"/>
              <a:ext cx="1" cy="1124961"/>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a:stCxn id="10" idx="2"/>
              <a:endCxn id="11" idx="0"/>
            </p:cNvCxnSpPr>
            <p:nvPr/>
          </p:nvCxnSpPr>
          <p:spPr bwMode="auto">
            <a:xfrm>
              <a:off x="4229100" y="3107820"/>
              <a:ext cx="0" cy="262443"/>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a:stCxn id="11" idx="2"/>
              <a:endCxn id="12" idx="0"/>
            </p:cNvCxnSpPr>
            <p:nvPr/>
          </p:nvCxnSpPr>
          <p:spPr bwMode="auto">
            <a:xfrm>
              <a:off x="4229100" y="3790660"/>
              <a:ext cx="0" cy="427833"/>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Straight Arrow Connector 21"/>
            <p:cNvCxnSpPr>
              <a:cxnSpLocks noChangeShapeType="1"/>
              <a:stCxn id="12" idx="2"/>
            </p:cNvCxnSpPr>
            <p:nvPr/>
          </p:nvCxnSpPr>
          <p:spPr bwMode="auto">
            <a:xfrm>
              <a:off x="4229100" y="4919156"/>
              <a:ext cx="1" cy="1295906"/>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TextBox 15"/>
            <p:cNvSpPr txBox="1">
              <a:spLocks noChangeArrowheads="1"/>
            </p:cNvSpPr>
            <p:nvPr/>
          </p:nvSpPr>
          <p:spPr bwMode="auto">
            <a:xfrm>
              <a:off x="5486400" y="2571750"/>
              <a:ext cx="1654175" cy="42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200" dirty="0">
                  <a:latin typeface="Calibri" pitchFamily="34" charset="0"/>
                  <a:cs typeface="Calibri" pitchFamily="34" charset="0"/>
                </a:rPr>
                <a:t>VCS specific</a:t>
              </a:r>
            </a:p>
          </p:txBody>
        </p:sp>
        <p:sp>
          <p:nvSpPr>
            <p:cNvPr id="24" name="TextBox 23"/>
            <p:cNvSpPr txBox="1"/>
            <p:nvPr/>
          </p:nvSpPr>
          <p:spPr>
            <a:xfrm>
              <a:off x="2743200" y="924351"/>
              <a:ext cx="609600" cy="420398"/>
            </a:xfrm>
            <a:prstGeom prst="rect">
              <a:avLst/>
            </a:prstGeom>
            <a:noFill/>
          </p:spPr>
          <p:txBody>
            <a:bodyPr>
              <a:spAutoFit/>
            </a:bodyPr>
            <a:lstStyle/>
            <a:p>
              <a:pPr algn="ctr">
                <a:defRPr/>
              </a:pPr>
              <a:r>
                <a:rPr lang="en-US" sz="1200" dirty="0"/>
                <a:t>1</a:t>
              </a:r>
            </a:p>
          </p:txBody>
        </p:sp>
        <p:sp>
          <p:nvSpPr>
            <p:cNvPr id="25" name="TextBox 24"/>
            <p:cNvSpPr txBox="1"/>
            <p:nvPr/>
          </p:nvSpPr>
          <p:spPr>
            <a:xfrm>
              <a:off x="2743200" y="1740466"/>
              <a:ext cx="609600" cy="420398"/>
            </a:xfrm>
            <a:prstGeom prst="rect">
              <a:avLst/>
            </a:prstGeom>
            <a:noFill/>
          </p:spPr>
          <p:txBody>
            <a:bodyPr>
              <a:spAutoFit/>
            </a:bodyPr>
            <a:lstStyle/>
            <a:p>
              <a:pPr algn="ctr">
                <a:defRPr/>
              </a:pPr>
              <a:r>
                <a:rPr lang="en-US" sz="1200" dirty="0"/>
                <a:t>2</a:t>
              </a:r>
            </a:p>
          </p:txBody>
        </p:sp>
        <p:sp>
          <p:nvSpPr>
            <p:cNvPr id="26" name="TextBox 25"/>
            <p:cNvSpPr txBox="1"/>
            <p:nvPr/>
          </p:nvSpPr>
          <p:spPr>
            <a:xfrm>
              <a:off x="2743200" y="2612916"/>
              <a:ext cx="609600" cy="420398"/>
            </a:xfrm>
            <a:prstGeom prst="rect">
              <a:avLst/>
            </a:prstGeom>
            <a:noFill/>
          </p:spPr>
          <p:txBody>
            <a:bodyPr>
              <a:spAutoFit/>
            </a:bodyPr>
            <a:lstStyle/>
            <a:p>
              <a:pPr algn="ctr">
                <a:defRPr/>
              </a:pPr>
              <a:r>
                <a:rPr lang="en-US" sz="1200" dirty="0"/>
                <a:t>3</a:t>
              </a:r>
            </a:p>
          </p:txBody>
        </p:sp>
        <p:sp>
          <p:nvSpPr>
            <p:cNvPr id="27" name="TextBox 26"/>
            <p:cNvSpPr txBox="1"/>
            <p:nvPr/>
          </p:nvSpPr>
          <p:spPr>
            <a:xfrm>
              <a:off x="2743200" y="3493799"/>
              <a:ext cx="609600" cy="420398"/>
            </a:xfrm>
            <a:prstGeom prst="rect">
              <a:avLst/>
            </a:prstGeom>
            <a:noFill/>
          </p:spPr>
          <p:txBody>
            <a:bodyPr>
              <a:spAutoFit/>
            </a:bodyPr>
            <a:lstStyle/>
            <a:p>
              <a:pPr algn="ctr">
                <a:defRPr/>
              </a:pPr>
              <a:r>
                <a:rPr lang="en-US" sz="1200" dirty="0"/>
                <a:t>4.1</a:t>
              </a:r>
            </a:p>
          </p:txBody>
        </p:sp>
        <p:sp>
          <p:nvSpPr>
            <p:cNvPr id="28" name="TextBox 27"/>
            <p:cNvSpPr txBox="1"/>
            <p:nvPr/>
          </p:nvSpPr>
          <p:spPr>
            <a:xfrm>
              <a:off x="2743200" y="4333096"/>
              <a:ext cx="609600" cy="420398"/>
            </a:xfrm>
            <a:prstGeom prst="rect">
              <a:avLst/>
            </a:prstGeom>
            <a:noFill/>
          </p:spPr>
          <p:txBody>
            <a:bodyPr>
              <a:spAutoFit/>
            </a:bodyPr>
            <a:lstStyle/>
            <a:p>
              <a:pPr algn="ctr">
                <a:defRPr/>
              </a:pPr>
              <a:r>
                <a:rPr lang="en-US" sz="1200" dirty="0"/>
                <a:t>5</a:t>
              </a:r>
            </a:p>
          </p:txBody>
        </p:sp>
        <p:sp>
          <p:nvSpPr>
            <p:cNvPr id="29" name="TextBox 28"/>
            <p:cNvSpPr txBox="1"/>
            <p:nvPr/>
          </p:nvSpPr>
          <p:spPr>
            <a:xfrm>
              <a:off x="2743200" y="5418980"/>
              <a:ext cx="609600" cy="420398"/>
            </a:xfrm>
            <a:prstGeom prst="rect">
              <a:avLst/>
            </a:prstGeom>
            <a:noFill/>
          </p:spPr>
          <p:txBody>
            <a:bodyPr>
              <a:spAutoFit/>
            </a:bodyPr>
            <a:lstStyle/>
            <a:p>
              <a:pPr algn="ctr">
                <a:defRPr/>
              </a:pPr>
              <a:r>
                <a:rPr lang="en-US" sz="1200" dirty="0"/>
                <a:t>6</a:t>
              </a:r>
            </a:p>
          </p:txBody>
        </p:sp>
        <p:sp>
          <p:nvSpPr>
            <p:cNvPr id="30" name="TextBox 29"/>
            <p:cNvSpPr txBox="1"/>
            <p:nvPr/>
          </p:nvSpPr>
          <p:spPr>
            <a:xfrm>
              <a:off x="2743200" y="6168866"/>
              <a:ext cx="609600" cy="420398"/>
            </a:xfrm>
            <a:prstGeom prst="rect">
              <a:avLst/>
            </a:prstGeom>
            <a:noFill/>
          </p:spPr>
          <p:txBody>
            <a:bodyPr>
              <a:spAutoFit/>
            </a:bodyPr>
            <a:lstStyle/>
            <a:p>
              <a:pPr algn="ctr">
                <a:defRPr/>
              </a:pPr>
              <a:r>
                <a:rPr lang="en-US" sz="1200" dirty="0"/>
                <a:t>7</a:t>
              </a:r>
            </a:p>
          </p:txBody>
        </p:sp>
        <p:sp>
          <p:nvSpPr>
            <p:cNvPr id="31" name="TextBox 30"/>
            <p:cNvSpPr txBox="1"/>
            <p:nvPr/>
          </p:nvSpPr>
          <p:spPr>
            <a:xfrm>
              <a:off x="5715000" y="3363687"/>
              <a:ext cx="1905000" cy="7006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200" dirty="0">
                  <a:solidFill>
                    <a:schemeClr val="tx1"/>
                  </a:solidFill>
                  <a:latin typeface="Calibri" pitchFamily="34" charset="0"/>
                  <a:cs typeface="Calibri" pitchFamily="34" charset="0"/>
                </a:rPr>
                <a:t>Initialize VCS Base Folders (admin)</a:t>
              </a:r>
            </a:p>
          </p:txBody>
        </p:sp>
        <p:sp>
          <p:nvSpPr>
            <p:cNvPr id="32" name="TextBox 31"/>
            <p:cNvSpPr txBox="1"/>
            <p:nvPr/>
          </p:nvSpPr>
          <p:spPr>
            <a:xfrm>
              <a:off x="5181600" y="3487223"/>
              <a:ext cx="609600" cy="420398"/>
            </a:xfrm>
            <a:prstGeom prst="rect">
              <a:avLst/>
            </a:prstGeom>
            <a:noFill/>
          </p:spPr>
          <p:txBody>
            <a:bodyPr>
              <a:spAutoFit/>
            </a:bodyPr>
            <a:lstStyle/>
            <a:p>
              <a:pPr algn="ctr">
                <a:defRPr/>
              </a:pPr>
              <a:r>
                <a:rPr lang="en-US" sz="1200" dirty="0"/>
                <a:t>4.2</a:t>
              </a:r>
            </a:p>
          </p:txBody>
        </p:sp>
      </p:grpSp>
      <p:sp>
        <p:nvSpPr>
          <p:cNvPr id="33" name="TextBox 23"/>
          <p:cNvSpPr txBox="1">
            <a:spLocks noChangeArrowheads="1"/>
          </p:cNvSpPr>
          <p:nvPr/>
        </p:nvSpPr>
        <p:spPr bwMode="auto">
          <a:xfrm>
            <a:off x="4781513" y="3624192"/>
            <a:ext cx="306201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dirty="0">
                <a:solidFill>
                  <a:schemeClr val="tx1"/>
                </a:solidFill>
                <a:latin typeface="Calibri" pitchFamily="34" charset="0"/>
                <a:cs typeface="Calibri" pitchFamily="34" charset="0"/>
              </a:rPr>
              <a:t>Repeat for different deployment scenarios</a:t>
            </a:r>
          </a:p>
        </p:txBody>
      </p:sp>
      <p:sp>
        <p:nvSpPr>
          <p:cNvPr id="34" name="TextBox 15"/>
          <p:cNvSpPr txBox="1">
            <a:spLocks noChangeArrowheads="1"/>
          </p:cNvSpPr>
          <p:nvPr/>
        </p:nvSpPr>
        <p:spPr bwMode="auto">
          <a:xfrm>
            <a:off x="4216936" y="1791688"/>
            <a:ext cx="220499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dirty="0">
                <a:solidFill>
                  <a:schemeClr val="tx1"/>
                </a:solidFill>
                <a:latin typeface="Calibri" pitchFamily="34" charset="0"/>
                <a:cs typeface="Calibri" pitchFamily="34" charset="0"/>
              </a:rPr>
              <a:t>VCS specific</a:t>
            </a:r>
          </a:p>
        </p:txBody>
      </p:sp>
    </p:spTree>
    <p:extLst>
      <p:ext uri="{BB962C8B-B14F-4D97-AF65-F5344CB8AC3E}">
        <p14:creationId xmlns:p14="http://schemas.microsoft.com/office/powerpoint/2010/main" val="85653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PDTool Basic Information</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461288519"/>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PDTool Internal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754837859"/>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dirty="0">
                <a:solidFill>
                  <a:schemeClr val="bg1"/>
                </a:solidFill>
                <a:ea typeface="ＭＳ Ｐゴシック" pitchFamily="34" charset="-128"/>
              </a:rPr>
              <a:t>Design Philosophy</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lnSpcReduction="10000"/>
          </a:bodyPr>
          <a:lstStyle/>
          <a:p>
            <a:r>
              <a:rPr lang="en-US" sz="2400" dirty="0">
                <a:ea typeface="ＭＳ Ｐゴシック" pitchFamily="34" charset="-128"/>
              </a:rPr>
              <a:t>Support Command-line and Ant deployment.</a:t>
            </a:r>
          </a:p>
          <a:p>
            <a:r>
              <a:rPr lang="en-US" sz="2400" dirty="0">
                <a:ea typeface="ＭＳ Ｐゴシック" pitchFamily="34" charset="-128"/>
              </a:rPr>
              <a:t>Support for Java API</a:t>
            </a:r>
          </a:p>
          <a:p>
            <a:r>
              <a:rPr lang="en-US" sz="2400" dirty="0">
                <a:ea typeface="ＭＳ Ｐゴシック" pitchFamily="34" charset="-128"/>
              </a:rPr>
              <a:t>Command-line and Ant invokes the </a:t>
            </a:r>
            <a:r>
              <a:rPr lang="en-US" sz="2400" u="sng" dirty="0">
                <a:ea typeface="ＭＳ Ｐゴシック" pitchFamily="34" charset="-128"/>
              </a:rPr>
              <a:t>same set of modules</a:t>
            </a:r>
            <a:r>
              <a:rPr lang="en-US" sz="2400" dirty="0">
                <a:ea typeface="ＭＳ Ｐゴシック" pitchFamily="34" charset="-128"/>
              </a:rPr>
              <a:t> to avoid duplication of code.</a:t>
            </a:r>
          </a:p>
          <a:p>
            <a:r>
              <a:rPr lang="en-US" sz="2400" dirty="0">
                <a:ea typeface="ＭＳ Ｐゴシック" pitchFamily="34" charset="-128"/>
              </a:rPr>
              <a:t>Support both VCS and traditional CAR file based deployments.</a:t>
            </a:r>
          </a:p>
          <a:p>
            <a:r>
              <a:rPr lang="en-US" sz="2400" dirty="0">
                <a:ea typeface="ＭＳ Ｐゴシック" pitchFamily="34" charset="-128"/>
              </a:rPr>
              <a:t>Support both local and remote deployment</a:t>
            </a:r>
          </a:p>
          <a:p>
            <a:r>
              <a:rPr lang="en-US" sz="2400" dirty="0">
                <a:ea typeface="ＭＳ Ｐゴシック" pitchFamily="34" charset="-128"/>
              </a:rPr>
              <a:t>Produce a comprehensive set of log files</a:t>
            </a:r>
          </a:p>
          <a:p>
            <a:r>
              <a:rPr lang="en-US" sz="2400" dirty="0">
                <a:ea typeface="ＭＳ Ｐゴシック" pitchFamily="34" charset="-128"/>
              </a:rPr>
              <a:t>Invokes DV Web Service API</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994872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dirty="0">
                <a:solidFill>
                  <a:schemeClr val="bg1"/>
                </a:solidFill>
                <a:ea typeface="ＭＳ Ｐゴシック" pitchFamily="34" charset="-128"/>
              </a:rPr>
              <a:t>Design Philosophy</a:t>
            </a:r>
            <a:endParaRPr lang="en-US" sz="1275" dirty="0">
              <a:solidFill>
                <a:schemeClr val="bg1"/>
              </a:solidFill>
            </a:endParaRPr>
          </a:p>
        </p:txBody>
      </p:sp>
      <p:sp>
        <p:nvSpPr>
          <p:cNvPr id="15364" name="Rectangle 3"/>
          <p:cNvSpPr>
            <a:spLocks noGrp="1"/>
          </p:cNvSpPr>
          <p:nvPr>
            <p:ph type="body" idx="1"/>
          </p:nvPr>
        </p:nvSpPr>
        <p:spPr>
          <a:xfrm>
            <a:off x="458272" y="948583"/>
            <a:ext cx="8514812" cy="3940597"/>
          </a:xfrm>
        </p:spPr>
        <p:txBody>
          <a:bodyPr>
            <a:normAutofit/>
          </a:bodyPr>
          <a:lstStyle/>
          <a:p>
            <a:r>
              <a:rPr lang="en-US" sz="2400" dirty="0">
                <a:ea typeface="ＭＳ Ｐゴシック" pitchFamily="34" charset="-128"/>
              </a:rPr>
              <a:t>Modular Approach</a:t>
            </a:r>
          </a:p>
          <a:p>
            <a:pPr lvl="1"/>
            <a:r>
              <a:rPr lang="en-US" sz="2000" dirty="0">
                <a:ea typeface="ＭＳ Ｐゴシック" pitchFamily="34" charset="-128"/>
              </a:rPr>
              <a:t>A module is a functional grouping of actions</a:t>
            </a:r>
          </a:p>
          <a:p>
            <a:pPr lvl="2"/>
            <a:r>
              <a:rPr lang="en-US" sz="2000" dirty="0">
                <a:ea typeface="ＭＳ Ｐゴシック" pitchFamily="34" charset="-128"/>
              </a:rPr>
              <a:t>Generate, Create, Update, Delete</a:t>
            </a:r>
          </a:p>
          <a:p>
            <a:pPr lvl="1"/>
            <a:r>
              <a:rPr lang="en-US" sz="2000" dirty="0">
                <a:ea typeface="ＭＳ Ｐゴシック" pitchFamily="34" charset="-128"/>
              </a:rPr>
              <a:t>Invoked via command line, shell script or Java program and accepts input arguments.</a:t>
            </a:r>
          </a:p>
          <a:p>
            <a:pPr lvl="1"/>
            <a:r>
              <a:rPr lang="en-US" sz="2000" dirty="0">
                <a:ea typeface="ＭＳ Ｐゴシック" pitchFamily="34" charset="-128"/>
              </a:rPr>
              <a:t>Driven by XML-based configuration files containing an iteration of DV resources.</a:t>
            </a:r>
          </a:p>
          <a:p>
            <a:pPr lvl="1"/>
            <a:r>
              <a:rPr lang="en-US" sz="2000" dirty="0">
                <a:ea typeface="ＭＳ Ｐゴシック" pitchFamily="34" charset="-128"/>
              </a:rPr>
              <a:t>Swap in module(s) of customer’s choice using Spring for Java Modules or SQL invocations for DV SQL Script Procedures.</a:t>
            </a:r>
          </a:p>
          <a:p>
            <a:pPr lvl="1"/>
            <a:endParaRPr lang="en-US" sz="2000" dirty="0">
              <a:ea typeface="ＭＳ Ｐゴシック" pitchFamily="34" charset="-128"/>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2027270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Architecture Overview</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Clr>
                <a:srgbClr val="0070C0"/>
              </a:buClr>
              <a:buNone/>
            </a:pPr>
            <a:r>
              <a:rPr lang="en-US" dirty="0">
                <a:solidFill>
                  <a:srgbClr val="061C23"/>
                </a:solidFill>
              </a:rPr>
              <a:t>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94" name="Rectangle 57"/>
          <p:cNvSpPr>
            <a:spLocks noChangeArrowheads="1"/>
          </p:cNvSpPr>
          <p:nvPr/>
        </p:nvSpPr>
        <p:spPr bwMode="auto">
          <a:xfrm>
            <a:off x="178634" y="742933"/>
            <a:ext cx="8862602" cy="4221829"/>
          </a:xfrm>
          <a:prstGeom prst="rect">
            <a:avLst/>
          </a:prstGeom>
          <a:solidFill>
            <a:schemeClr val="bg1"/>
          </a:solidFill>
          <a:ln w="9525" algn="ctr">
            <a:solidFill>
              <a:schemeClr val="tx1"/>
            </a:solidFill>
            <a:miter lim="800000"/>
            <a:headEnd/>
            <a:tailEnd/>
          </a:ln>
          <a:effectLst/>
          <a:extLst/>
        </p:spPr>
        <p:txBody>
          <a:bodyPr wrap="none" anchor="ctr"/>
          <a:lstStyle/>
          <a:p>
            <a:endParaRPr lang="en-US" sz="1200"/>
          </a:p>
        </p:txBody>
      </p:sp>
      <p:sp>
        <p:nvSpPr>
          <p:cNvPr id="95" name="AutoShape 111"/>
          <p:cNvSpPr>
            <a:spLocks noChangeArrowheads="1"/>
          </p:cNvSpPr>
          <p:nvPr/>
        </p:nvSpPr>
        <p:spPr bwMode="auto">
          <a:xfrm rot="-5400000">
            <a:off x="2668745" y="2078269"/>
            <a:ext cx="1079897" cy="357545"/>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50">
                <a:solidFill>
                  <a:srgbClr val="000000"/>
                </a:solidFill>
              </a:rPr>
              <a:t>Deployment Manager</a:t>
            </a:r>
          </a:p>
        </p:txBody>
      </p:sp>
      <p:sp>
        <p:nvSpPr>
          <p:cNvPr id="96" name="Rectangle 95"/>
          <p:cNvSpPr txBox="1">
            <a:spLocks/>
          </p:cNvSpPr>
          <p:nvPr/>
        </p:nvSpPr>
        <p:spPr>
          <a:xfrm>
            <a:off x="458272" y="853890"/>
            <a:ext cx="7694196" cy="285750"/>
          </a:xfrm>
          <a:prstGeom prst="rect">
            <a:avLst/>
          </a:prstGeom>
        </p:spPr>
        <p:txBody>
          <a:bodyPr vert="horz" lIns="91440" tIns="45720" rIns="91440" bIns="45720" rtlCol="0">
            <a:normAutofit lnSpcReduction="10000"/>
          </a:bodyPr>
          <a:lst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r>
              <a:rPr lang="en-US" sz="1350">
                <a:solidFill>
                  <a:srgbClr val="000000"/>
                </a:solidFill>
                <a:ea typeface="ＭＳ Ｐゴシック" pitchFamily="34" charset="-128"/>
              </a:rPr>
              <a:t>Promotion and Deployment Tool Framework </a:t>
            </a:r>
            <a:endParaRPr lang="en-US" sz="1350" dirty="0">
              <a:solidFill>
                <a:srgbClr val="000000"/>
              </a:solidFill>
              <a:ea typeface="ＭＳ Ｐゴシック" pitchFamily="34" charset="-128"/>
            </a:endParaRPr>
          </a:p>
        </p:txBody>
      </p:sp>
      <p:sp>
        <p:nvSpPr>
          <p:cNvPr id="97" name="AutoShape 25"/>
          <p:cNvSpPr>
            <a:spLocks noChangeArrowheads="1"/>
          </p:cNvSpPr>
          <p:nvPr/>
        </p:nvSpPr>
        <p:spPr bwMode="auto">
          <a:xfrm>
            <a:off x="5257622" y="1652801"/>
            <a:ext cx="2742486" cy="2001440"/>
          </a:xfrm>
          <a:prstGeom prst="roundRect">
            <a:avLst>
              <a:gd name="adj" fmla="val 17708"/>
            </a:avLst>
          </a:prstGeom>
          <a:solidFill>
            <a:srgbClr val="C82228"/>
          </a:solidFill>
          <a:ln w="9525">
            <a:round/>
            <a:headEnd/>
            <a:tailEnd/>
          </a:ln>
          <a:effectLst/>
          <a:scene3d>
            <a:camera prst="legacyObliqueTopRight"/>
            <a:lightRig rig="legacyFlat3" dir="r"/>
          </a:scene3d>
          <a:sp3d extrusionH="125400" prstMaterial="legacyMatte">
            <a:bevelT w="13500" h="13500" prst="angle"/>
            <a:bevelB w="13500" h="13500" prst="angle"/>
            <a:extrusionClr>
              <a:srgbClr val="C82228"/>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p>
            <a:pPr algn="ctr" eaLnBrk="0" hangingPunct="0"/>
            <a:r>
              <a:rPr lang="en-US" sz="750" b="1" i="1" dirty="0">
                <a:solidFill>
                  <a:schemeClr val="bg1"/>
                </a:solidFill>
              </a:rPr>
              <a:t>DV Internals</a:t>
            </a:r>
          </a:p>
          <a:p>
            <a:pPr algn="ctr" eaLnBrk="0" hangingPunct="0"/>
            <a:endParaRPr lang="en-US" sz="750" b="1" i="1" dirty="0"/>
          </a:p>
          <a:p>
            <a:pPr algn="ctr" eaLnBrk="0" hangingPunct="0"/>
            <a:endParaRPr lang="en-US" sz="750" b="1" dirty="0"/>
          </a:p>
          <a:p>
            <a:pPr algn="ctr" eaLnBrk="0" hangingPunct="0"/>
            <a:endParaRPr lang="en-US" sz="750" b="1" dirty="0"/>
          </a:p>
          <a:p>
            <a:pPr algn="ctr" eaLnBrk="0" hangingPunct="0"/>
            <a:endParaRPr lang="en-US" sz="750" b="1" dirty="0"/>
          </a:p>
          <a:p>
            <a:pPr algn="ctr" eaLnBrk="0" hangingPunct="0"/>
            <a:r>
              <a:rPr lang="en-US" sz="750" b="1" i="1" dirty="0">
                <a:solidFill>
                  <a:schemeClr val="bg1"/>
                </a:solidFill>
              </a:rPr>
              <a:t>DV User Area</a:t>
            </a:r>
          </a:p>
          <a:p>
            <a:pPr algn="ctr" eaLnBrk="0" hangingPunct="0"/>
            <a:endParaRPr lang="en-US" sz="750" b="1" i="1" dirty="0"/>
          </a:p>
          <a:p>
            <a:pPr algn="ctr" eaLnBrk="0" hangingPunct="0"/>
            <a:endParaRPr lang="en-US" sz="750" b="1" dirty="0"/>
          </a:p>
          <a:p>
            <a:pPr algn="ctr" eaLnBrk="0" hangingPunct="0"/>
            <a:endParaRPr lang="en-US" sz="750" b="1" dirty="0"/>
          </a:p>
          <a:p>
            <a:pPr algn="ctr" eaLnBrk="0" hangingPunct="0"/>
            <a:endParaRPr lang="en-US" sz="750" b="1" dirty="0"/>
          </a:p>
          <a:p>
            <a:pPr algn="ctr" eaLnBrk="0" hangingPunct="0"/>
            <a:endParaRPr lang="en-US" sz="750" b="1" dirty="0"/>
          </a:p>
          <a:p>
            <a:pPr algn="ctr" eaLnBrk="0" hangingPunct="0"/>
            <a:endParaRPr lang="en-US" sz="750" b="1" dirty="0"/>
          </a:p>
          <a:p>
            <a:pPr algn="ctr" eaLnBrk="0" hangingPunct="0"/>
            <a:endParaRPr lang="en-US" sz="750" b="1" dirty="0"/>
          </a:p>
          <a:p>
            <a:pPr algn="ctr" eaLnBrk="0" hangingPunct="0"/>
            <a:endParaRPr lang="en-US" sz="750" b="1" dirty="0"/>
          </a:p>
          <a:p>
            <a:pPr algn="ctr" eaLnBrk="0" hangingPunct="0"/>
            <a:endParaRPr lang="en-US" sz="750" b="1" dirty="0"/>
          </a:p>
          <a:p>
            <a:pPr algn="ctr" eaLnBrk="0" hangingPunct="0"/>
            <a:endParaRPr lang="en-US" sz="750" b="1" dirty="0"/>
          </a:p>
        </p:txBody>
      </p:sp>
      <p:sp>
        <p:nvSpPr>
          <p:cNvPr id="98" name="Text Box 19"/>
          <p:cNvSpPr txBox="1">
            <a:spLocks noChangeArrowheads="1"/>
          </p:cNvSpPr>
          <p:nvPr/>
        </p:nvSpPr>
        <p:spPr bwMode="auto">
          <a:xfrm>
            <a:off x="5206835" y="1939740"/>
            <a:ext cx="434734" cy="196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675"/>
              <a:t>WSDL</a:t>
            </a:r>
          </a:p>
        </p:txBody>
      </p:sp>
      <p:grpSp>
        <p:nvGrpSpPr>
          <p:cNvPr id="99" name="Group 139"/>
          <p:cNvGrpSpPr>
            <a:grpSpLocks/>
          </p:cNvGrpSpPr>
          <p:nvPr/>
        </p:nvGrpSpPr>
        <p:grpSpPr bwMode="auto">
          <a:xfrm>
            <a:off x="8012805" y="1519451"/>
            <a:ext cx="1028432" cy="644128"/>
            <a:chOff x="5048" y="1231"/>
            <a:chExt cx="648" cy="541"/>
          </a:xfrm>
        </p:grpSpPr>
        <p:sp>
          <p:nvSpPr>
            <p:cNvPr id="100" name="Line 31"/>
            <p:cNvSpPr>
              <a:spLocks noChangeShapeType="1"/>
            </p:cNvSpPr>
            <p:nvPr/>
          </p:nvSpPr>
          <p:spPr bwMode="auto">
            <a:xfrm flipV="1">
              <a:off x="5048" y="1631"/>
              <a:ext cx="184" cy="0"/>
            </a:xfrm>
            <a:prstGeom prst="line">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00">
                <a:solidFill>
                  <a:srgbClr val="000000"/>
                </a:solidFill>
              </a:endParaRPr>
            </a:p>
          </p:txBody>
        </p:sp>
        <p:pic>
          <p:nvPicPr>
            <p:cNvPr id="101"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2" y="1487"/>
              <a:ext cx="38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Text Box 22"/>
            <p:cNvSpPr txBox="1">
              <a:spLocks noChangeArrowheads="1"/>
            </p:cNvSpPr>
            <p:nvPr/>
          </p:nvSpPr>
          <p:spPr bwMode="auto">
            <a:xfrm>
              <a:off x="5120" y="1231"/>
              <a:ext cx="57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900" dirty="0">
                  <a:solidFill>
                    <a:srgbClr val="000000"/>
                  </a:solidFill>
                </a:rPr>
                <a:t>DV</a:t>
              </a:r>
            </a:p>
            <a:p>
              <a:pPr algn="ctr" eaLnBrk="1" hangingPunct="1"/>
              <a:r>
                <a:rPr lang="en-US" sz="900" dirty="0">
                  <a:solidFill>
                    <a:srgbClr val="000000"/>
                  </a:solidFill>
                </a:rPr>
                <a:t>Repository</a:t>
              </a:r>
            </a:p>
          </p:txBody>
        </p:sp>
      </p:grpSp>
      <p:sp>
        <p:nvSpPr>
          <p:cNvPr id="103" name="Line 23"/>
          <p:cNvSpPr>
            <a:spLocks noChangeShapeType="1"/>
          </p:cNvSpPr>
          <p:nvPr/>
        </p:nvSpPr>
        <p:spPr bwMode="auto">
          <a:xfrm>
            <a:off x="5257622" y="2280260"/>
            <a:ext cx="2742486" cy="23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04" name="Text Box 24"/>
          <p:cNvSpPr txBox="1">
            <a:spLocks noChangeArrowheads="1"/>
          </p:cNvSpPr>
          <p:nvPr/>
        </p:nvSpPr>
        <p:spPr bwMode="auto">
          <a:xfrm>
            <a:off x="5035430" y="1929025"/>
            <a:ext cx="222191" cy="323165"/>
          </a:xfrm>
          <a:prstGeom prst="rect">
            <a:avLst/>
          </a:prstGeom>
          <a:solidFill>
            <a:srgbClr val="C82228"/>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750" b="1" dirty="0"/>
              <a:t>WS</a:t>
            </a:r>
          </a:p>
        </p:txBody>
      </p:sp>
      <p:sp>
        <p:nvSpPr>
          <p:cNvPr id="105" name="Text Box 25"/>
          <p:cNvSpPr txBox="1">
            <a:spLocks noChangeArrowheads="1"/>
          </p:cNvSpPr>
          <p:nvPr/>
        </p:nvSpPr>
        <p:spPr bwMode="auto">
          <a:xfrm>
            <a:off x="5035431" y="2410036"/>
            <a:ext cx="233301" cy="553998"/>
          </a:xfrm>
          <a:prstGeom prst="rect">
            <a:avLst/>
          </a:prstGeom>
          <a:solidFill>
            <a:srgbClr val="C82228"/>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750" b="1"/>
              <a:t>JDBC</a:t>
            </a:r>
          </a:p>
        </p:txBody>
      </p:sp>
      <p:sp>
        <p:nvSpPr>
          <p:cNvPr id="106" name="Text Box 26"/>
          <p:cNvSpPr txBox="1">
            <a:spLocks noChangeArrowheads="1"/>
          </p:cNvSpPr>
          <p:nvPr/>
        </p:nvSpPr>
        <p:spPr bwMode="auto">
          <a:xfrm>
            <a:off x="5257621" y="2075471"/>
            <a:ext cx="266630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900" b="1" dirty="0"/>
              <a:t>DV Repository Web Service APIs</a:t>
            </a:r>
          </a:p>
        </p:txBody>
      </p:sp>
      <p:sp>
        <p:nvSpPr>
          <p:cNvPr id="107" name="Rectangle 34"/>
          <p:cNvSpPr>
            <a:spLocks noChangeArrowheads="1"/>
          </p:cNvSpPr>
          <p:nvPr/>
        </p:nvSpPr>
        <p:spPr bwMode="auto">
          <a:xfrm>
            <a:off x="4800541" y="1368240"/>
            <a:ext cx="4165036" cy="26289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08" name="Text Box 35"/>
          <p:cNvSpPr txBox="1">
            <a:spLocks noChangeArrowheads="1"/>
          </p:cNvSpPr>
          <p:nvPr/>
        </p:nvSpPr>
        <p:spPr bwMode="auto">
          <a:xfrm>
            <a:off x="4724361" y="1139640"/>
            <a:ext cx="3809008"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50" b="1" dirty="0">
                <a:solidFill>
                  <a:srgbClr val="000000"/>
                </a:solidFill>
              </a:rPr>
              <a:t>Target Environment: *nix, windows</a:t>
            </a:r>
          </a:p>
        </p:txBody>
      </p:sp>
      <p:sp>
        <p:nvSpPr>
          <p:cNvPr id="109" name="Text Box 36"/>
          <p:cNvSpPr txBox="1">
            <a:spLocks noChangeArrowheads="1"/>
          </p:cNvSpPr>
          <p:nvPr/>
        </p:nvSpPr>
        <p:spPr bwMode="auto">
          <a:xfrm>
            <a:off x="4800541" y="1368240"/>
            <a:ext cx="259012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900" b="1" dirty="0">
                <a:solidFill>
                  <a:srgbClr val="000000"/>
                </a:solidFill>
              </a:rPr>
              <a:t>DV Target Promotion Server</a:t>
            </a:r>
          </a:p>
        </p:txBody>
      </p:sp>
      <p:sp>
        <p:nvSpPr>
          <p:cNvPr id="110" name="Text Box 38"/>
          <p:cNvSpPr txBox="1">
            <a:spLocks noChangeArrowheads="1"/>
          </p:cNvSpPr>
          <p:nvPr/>
        </p:nvSpPr>
        <p:spPr bwMode="auto">
          <a:xfrm>
            <a:off x="915353" y="1368240"/>
            <a:ext cx="365664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900" b="1" dirty="0">
                <a:solidFill>
                  <a:srgbClr val="000000"/>
                </a:solidFill>
              </a:rPr>
              <a:t>Promotion and Deployment Tool: *nix, windows</a:t>
            </a:r>
          </a:p>
        </p:txBody>
      </p:sp>
      <p:grpSp>
        <p:nvGrpSpPr>
          <p:cNvPr id="111" name="Group 48"/>
          <p:cNvGrpSpPr>
            <a:grpSpLocks/>
          </p:cNvGrpSpPr>
          <p:nvPr/>
        </p:nvGrpSpPr>
        <p:grpSpPr bwMode="auto">
          <a:xfrm>
            <a:off x="4724361" y="1539690"/>
            <a:ext cx="618964" cy="347663"/>
            <a:chOff x="4848" y="3072"/>
            <a:chExt cx="390" cy="292"/>
          </a:xfrm>
        </p:grpSpPr>
        <p:pic>
          <p:nvPicPr>
            <p:cNvPr id="112"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Text Box 50"/>
            <p:cNvSpPr txBox="1">
              <a:spLocks noChangeArrowheads="1"/>
            </p:cNvSpPr>
            <p:nvPr/>
          </p:nvSpPr>
          <p:spPr bwMode="auto">
            <a:xfrm>
              <a:off x="4848" y="3072"/>
              <a:ext cx="3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675" dirty="0">
                  <a:solidFill>
                    <a:srgbClr val="000000"/>
                  </a:solidFill>
                </a:rPr>
                <a:t>Deploy </a:t>
              </a:r>
            </a:p>
            <a:p>
              <a:pPr eaLnBrk="1" hangingPunct="1"/>
              <a:r>
                <a:rPr lang="en-US" sz="675" dirty="0">
                  <a:solidFill>
                    <a:srgbClr val="000000"/>
                  </a:solidFill>
                </a:rPr>
                <a:t>Scripts</a:t>
              </a:r>
            </a:p>
          </p:txBody>
        </p:sp>
      </p:grpSp>
      <p:grpSp>
        <p:nvGrpSpPr>
          <p:cNvPr id="114" name="Group 140"/>
          <p:cNvGrpSpPr>
            <a:grpSpLocks/>
          </p:cNvGrpSpPr>
          <p:nvPr/>
        </p:nvGrpSpPr>
        <p:grpSpPr bwMode="auto">
          <a:xfrm>
            <a:off x="5224290" y="2281451"/>
            <a:ext cx="2253662" cy="1213247"/>
            <a:chOff x="3291" y="1871"/>
            <a:chExt cx="1420" cy="1019"/>
          </a:xfrm>
        </p:grpSpPr>
        <p:sp>
          <p:nvSpPr>
            <p:cNvPr id="115" name="AutoShape 17"/>
            <p:cNvSpPr>
              <a:spLocks noChangeArrowheads="1"/>
            </p:cNvSpPr>
            <p:nvPr/>
          </p:nvSpPr>
          <p:spPr bwMode="auto">
            <a:xfrm>
              <a:off x="3328" y="2030"/>
              <a:ext cx="819" cy="300"/>
            </a:xfrm>
            <a:prstGeom prst="roundRect">
              <a:avLst>
                <a:gd name="adj" fmla="val 16667"/>
              </a:avLst>
            </a:prstGeom>
            <a:gradFill rotWithShape="1">
              <a:gsLst>
                <a:gs pos="0">
                  <a:srgbClr val="DDDDDD"/>
                </a:gs>
                <a:gs pos="100000">
                  <a:srgbClr val="FFFF99"/>
                </a:gs>
              </a:gsLst>
              <a:lin ang="54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750" u="sng" dirty="0">
                  <a:solidFill>
                    <a:srgbClr val="000000"/>
                  </a:solidFill>
                </a:rPr>
                <a:t>DV Published Resources</a:t>
              </a:r>
            </a:p>
            <a:p>
              <a:r>
                <a:rPr lang="en-US" sz="750" dirty="0">
                  <a:solidFill>
                    <a:srgbClr val="000000"/>
                  </a:solidFill>
                </a:rPr>
                <a:t>  /services/_admin_</a:t>
              </a:r>
            </a:p>
          </p:txBody>
        </p:sp>
        <p:sp>
          <p:nvSpPr>
            <p:cNvPr id="116" name="AutoShape 27"/>
            <p:cNvSpPr>
              <a:spLocks noChangeArrowheads="1"/>
            </p:cNvSpPr>
            <p:nvPr/>
          </p:nvSpPr>
          <p:spPr bwMode="auto">
            <a:xfrm>
              <a:off x="3347" y="2355"/>
              <a:ext cx="747" cy="300"/>
            </a:xfrm>
            <a:prstGeom prst="roundRect">
              <a:avLst>
                <a:gd name="adj" fmla="val 16667"/>
              </a:avLst>
            </a:prstGeom>
            <a:gradFill rotWithShape="1">
              <a:gsLst>
                <a:gs pos="0">
                  <a:srgbClr val="DDDDDD"/>
                </a:gs>
                <a:gs pos="100000">
                  <a:srgbClr val="FFFF99"/>
                </a:gs>
              </a:gsLst>
              <a:lin ang="54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750" u="sng" dirty="0">
                  <a:solidFill>
                    <a:srgbClr val="000000"/>
                  </a:solidFill>
                </a:rPr>
                <a:t>DV Procedures</a:t>
              </a:r>
            </a:p>
            <a:p>
              <a:r>
                <a:rPr lang="en-US" sz="750" dirty="0">
                  <a:solidFill>
                    <a:srgbClr val="000000"/>
                  </a:solidFill>
                </a:rPr>
                <a:t>  /shared/Configuration</a:t>
              </a:r>
            </a:p>
          </p:txBody>
        </p:sp>
        <p:sp>
          <p:nvSpPr>
            <p:cNvPr id="117" name="AutoShape 28"/>
            <p:cNvSpPr>
              <a:spLocks noChangeArrowheads="1"/>
            </p:cNvSpPr>
            <p:nvPr/>
          </p:nvSpPr>
          <p:spPr bwMode="auto">
            <a:xfrm>
              <a:off x="3383" y="2697"/>
              <a:ext cx="834" cy="193"/>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750">
                  <a:solidFill>
                    <a:srgbClr val="000000"/>
                  </a:solidFill>
                </a:rPr>
                <a:t>/shared/Utilities</a:t>
              </a:r>
            </a:p>
          </p:txBody>
        </p:sp>
        <p:sp>
          <p:nvSpPr>
            <p:cNvPr id="118" name="Line 29"/>
            <p:cNvSpPr>
              <a:spLocks noChangeShapeType="1"/>
            </p:cNvSpPr>
            <p:nvPr/>
          </p:nvSpPr>
          <p:spPr bwMode="auto">
            <a:xfrm>
              <a:off x="3992" y="2237"/>
              <a:ext cx="0" cy="192"/>
            </a:xfrm>
            <a:prstGeom prst="line">
              <a:avLst/>
            </a:prstGeom>
            <a:noFill/>
            <a:ln w="19050">
              <a:solidFill>
                <a:srgbClr val="00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19" name="Line 30"/>
            <p:cNvSpPr>
              <a:spLocks noChangeShapeType="1"/>
            </p:cNvSpPr>
            <p:nvPr/>
          </p:nvSpPr>
          <p:spPr bwMode="auto">
            <a:xfrm>
              <a:off x="3990" y="2618"/>
              <a:ext cx="0" cy="145"/>
            </a:xfrm>
            <a:prstGeom prst="line">
              <a:avLst/>
            </a:prstGeom>
            <a:noFill/>
            <a:ln w="19050">
              <a:solidFill>
                <a:srgbClr val="00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0" name="Line 31"/>
            <p:cNvSpPr>
              <a:spLocks noChangeShapeType="1"/>
            </p:cNvSpPr>
            <p:nvPr/>
          </p:nvSpPr>
          <p:spPr bwMode="auto">
            <a:xfrm>
              <a:off x="4025" y="2544"/>
              <a:ext cx="679" cy="0"/>
            </a:xfrm>
            <a:prstGeom prst="line">
              <a:avLst/>
            </a:prstGeom>
            <a:noFill/>
            <a:ln w="952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1" name="Line 32"/>
            <p:cNvSpPr>
              <a:spLocks noChangeShapeType="1"/>
            </p:cNvSpPr>
            <p:nvPr/>
          </p:nvSpPr>
          <p:spPr bwMode="auto">
            <a:xfrm>
              <a:off x="4183" y="2788"/>
              <a:ext cx="528" cy="0"/>
            </a:xfrm>
            <a:prstGeom prst="line">
              <a:avLst/>
            </a:prstGeom>
            <a:noFill/>
            <a:ln w="952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2" name="Line 33"/>
            <p:cNvSpPr>
              <a:spLocks noChangeShapeType="1"/>
            </p:cNvSpPr>
            <p:nvPr/>
          </p:nvSpPr>
          <p:spPr bwMode="auto">
            <a:xfrm flipH="1" flipV="1">
              <a:off x="4704" y="1871"/>
              <a:ext cx="0" cy="91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3" name="Text Box 51"/>
            <p:cNvSpPr txBox="1">
              <a:spLocks noChangeArrowheads="1"/>
            </p:cNvSpPr>
            <p:nvPr/>
          </p:nvSpPr>
          <p:spPr bwMode="auto">
            <a:xfrm>
              <a:off x="3291" y="1896"/>
              <a:ext cx="225"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675" dirty="0"/>
                <a:t>SQL</a:t>
              </a:r>
            </a:p>
          </p:txBody>
        </p:sp>
      </p:grpSp>
      <p:sp>
        <p:nvSpPr>
          <p:cNvPr id="124" name="AutoShape 52"/>
          <p:cNvSpPr>
            <a:spLocks noChangeArrowheads="1"/>
          </p:cNvSpPr>
          <p:nvPr/>
        </p:nvSpPr>
        <p:spPr bwMode="auto">
          <a:xfrm>
            <a:off x="3368990" y="1884971"/>
            <a:ext cx="1044303" cy="357545"/>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dirty="0">
                <a:solidFill>
                  <a:srgbClr val="000000"/>
                </a:solidFill>
              </a:rPr>
              <a:t>DV WS API Interface</a:t>
            </a:r>
          </a:p>
        </p:txBody>
      </p:sp>
      <p:sp>
        <p:nvSpPr>
          <p:cNvPr id="125" name="AutoShape 54"/>
          <p:cNvSpPr>
            <a:spLocks noChangeArrowheads="1"/>
          </p:cNvSpPr>
          <p:nvPr/>
        </p:nvSpPr>
        <p:spPr bwMode="auto">
          <a:xfrm>
            <a:off x="918528" y="2537434"/>
            <a:ext cx="895117" cy="229850"/>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50">
                <a:solidFill>
                  <a:srgbClr val="000000"/>
                </a:solidFill>
              </a:rPr>
              <a:t>ANT Jar</a:t>
            </a:r>
          </a:p>
        </p:txBody>
      </p:sp>
      <p:sp>
        <p:nvSpPr>
          <p:cNvPr id="126" name="Line 61"/>
          <p:cNvSpPr>
            <a:spLocks noChangeShapeType="1"/>
          </p:cNvSpPr>
          <p:nvPr/>
        </p:nvSpPr>
        <p:spPr bwMode="auto">
          <a:xfrm>
            <a:off x="4419640" y="2054040"/>
            <a:ext cx="61579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7" name="AutoShape 53"/>
          <p:cNvSpPr>
            <a:spLocks noChangeArrowheads="1"/>
          </p:cNvSpPr>
          <p:nvPr/>
        </p:nvSpPr>
        <p:spPr bwMode="auto">
          <a:xfrm>
            <a:off x="3367403" y="2399321"/>
            <a:ext cx="1057000" cy="229850"/>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dirty="0">
                <a:solidFill>
                  <a:srgbClr val="000000"/>
                </a:solidFill>
              </a:rPr>
              <a:t>DV JDBC Interface</a:t>
            </a:r>
          </a:p>
        </p:txBody>
      </p:sp>
      <p:sp>
        <p:nvSpPr>
          <p:cNvPr id="128" name="Line 62"/>
          <p:cNvSpPr>
            <a:spLocks noChangeShapeType="1"/>
          </p:cNvSpPr>
          <p:nvPr/>
        </p:nvSpPr>
        <p:spPr bwMode="auto">
          <a:xfrm flipV="1">
            <a:off x="4419640" y="2566009"/>
            <a:ext cx="615791" cy="23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9" name="Text Box 63"/>
          <p:cNvSpPr txBox="1">
            <a:spLocks noChangeArrowheads="1"/>
          </p:cNvSpPr>
          <p:nvPr/>
        </p:nvSpPr>
        <p:spPr bwMode="auto">
          <a:xfrm>
            <a:off x="5333802" y="3704247"/>
            <a:ext cx="2742486" cy="230832"/>
          </a:xfrm>
          <a:prstGeom prst="rect">
            <a:avLst/>
          </a:prstGeom>
          <a:solidFill>
            <a:srgbClr val="C82228"/>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900" dirty="0"/>
              <a:t>$DV_HOME/bin</a:t>
            </a:r>
          </a:p>
        </p:txBody>
      </p:sp>
      <p:sp>
        <p:nvSpPr>
          <p:cNvPr id="130" name="Text Box 83"/>
          <p:cNvSpPr txBox="1">
            <a:spLocks noChangeArrowheads="1"/>
          </p:cNvSpPr>
          <p:nvPr/>
        </p:nvSpPr>
        <p:spPr bwMode="auto">
          <a:xfrm>
            <a:off x="1524795" y="3355394"/>
            <a:ext cx="1585500"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750" dirty="0">
                <a:solidFill>
                  <a:srgbClr val="000000"/>
                </a:solidFill>
              </a:rPr>
              <a:t>Command-line deploy</a:t>
            </a:r>
          </a:p>
        </p:txBody>
      </p:sp>
      <p:sp>
        <p:nvSpPr>
          <p:cNvPr id="131" name="AutoShape 86"/>
          <p:cNvSpPr>
            <a:spLocks noChangeArrowheads="1"/>
          </p:cNvSpPr>
          <p:nvPr/>
        </p:nvSpPr>
        <p:spPr bwMode="auto">
          <a:xfrm>
            <a:off x="610633" y="4048456"/>
            <a:ext cx="914162" cy="235878"/>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50">
                <a:solidFill>
                  <a:srgbClr val="000000"/>
                </a:solidFill>
              </a:rPr>
              <a:t>modules.xml</a:t>
            </a:r>
          </a:p>
        </p:txBody>
      </p:sp>
      <p:sp>
        <p:nvSpPr>
          <p:cNvPr id="132" name="AutoShape 97"/>
          <p:cNvSpPr>
            <a:spLocks noChangeArrowheads="1"/>
          </p:cNvSpPr>
          <p:nvPr/>
        </p:nvSpPr>
        <p:spPr bwMode="auto">
          <a:xfrm>
            <a:off x="610633" y="4277056"/>
            <a:ext cx="684035" cy="229850"/>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50">
                <a:solidFill>
                  <a:srgbClr val="000000"/>
                </a:solidFill>
              </a:rPr>
              <a:t>scripts</a:t>
            </a:r>
          </a:p>
        </p:txBody>
      </p:sp>
      <p:sp>
        <p:nvSpPr>
          <p:cNvPr id="133" name="Text Box 98"/>
          <p:cNvSpPr txBox="1">
            <a:spLocks noChangeArrowheads="1"/>
          </p:cNvSpPr>
          <p:nvPr/>
        </p:nvSpPr>
        <p:spPr bwMode="auto">
          <a:xfrm>
            <a:off x="178634" y="3976145"/>
            <a:ext cx="521825"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50" b="1" u="sng" dirty="0">
                <a:solidFill>
                  <a:srgbClr val="000000"/>
                </a:solidFill>
              </a:rPr>
              <a:t>Key:</a:t>
            </a:r>
          </a:p>
        </p:txBody>
      </p:sp>
      <p:sp>
        <p:nvSpPr>
          <p:cNvPr id="134" name="AutoShape 99"/>
          <p:cNvSpPr>
            <a:spLocks noChangeArrowheads="1"/>
          </p:cNvSpPr>
          <p:nvPr/>
        </p:nvSpPr>
        <p:spPr bwMode="auto">
          <a:xfrm>
            <a:off x="607459" y="4503275"/>
            <a:ext cx="614203" cy="229850"/>
          </a:xfrm>
          <a:prstGeom prst="roundRect">
            <a:avLst>
              <a:gd name="adj" fmla="val 16667"/>
            </a:avLst>
          </a:prstGeom>
          <a:solidFill>
            <a:srgbClr val="C82228"/>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50" dirty="0">
                <a:solidFill>
                  <a:srgbClr val="000000"/>
                </a:solidFill>
              </a:rPr>
              <a:t>DV</a:t>
            </a:r>
          </a:p>
        </p:txBody>
      </p:sp>
      <p:sp>
        <p:nvSpPr>
          <p:cNvPr id="135" name="Text Box 100"/>
          <p:cNvSpPr txBox="1">
            <a:spLocks noChangeArrowheads="1"/>
          </p:cNvSpPr>
          <p:nvPr/>
        </p:nvSpPr>
        <p:spPr bwMode="auto">
          <a:xfrm>
            <a:off x="1524795" y="4048456"/>
            <a:ext cx="350428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buFontTx/>
              <a:buChar char="•"/>
            </a:pPr>
            <a:r>
              <a:rPr lang="en-US" sz="900" dirty="0">
                <a:solidFill>
                  <a:srgbClr val="000000"/>
                </a:solidFill>
              </a:rPr>
              <a:t> Customer provided configuration files</a:t>
            </a:r>
          </a:p>
        </p:txBody>
      </p:sp>
      <p:sp>
        <p:nvSpPr>
          <p:cNvPr id="136" name="Text Box 101"/>
          <p:cNvSpPr txBox="1">
            <a:spLocks noChangeArrowheads="1"/>
          </p:cNvSpPr>
          <p:nvPr/>
        </p:nvSpPr>
        <p:spPr bwMode="auto">
          <a:xfrm>
            <a:off x="1524795" y="4299679"/>
            <a:ext cx="341541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buFontTx/>
              <a:buChar char="•"/>
            </a:pPr>
            <a:r>
              <a:rPr lang="en-US" sz="900" dirty="0">
                <a:solidFill>
                  <a:srgbClr val="000000"/>
                </a:solidFill>
              </a:rPr>
              <a:t> Composite PS provided artifacts. *Extendable by customer</a:t>
            </a:r>
          </a:p>
        </p:txBody>
      </p:sp>
      <p:sp>
        <p:nvSpPr>
          <p:cNvPr id="137" name="Text Box 102"/>
          <p:cNvSpPr txBox="1">
            <a:spLocks noChangeArrowheads="1"/>
          </p:cNvSpPr>
          <p:nvPr/>
        </p:nvSpPr>
        <p:spPr bwMode="auto">
          <a:xfrm>
            <a:off x="1524795" y="4528279"/>
            <a:ext cx="375821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buFontTx/>
              <a:buChar char="•"/>
            </a:pPr>
            <a:r>
              <a:rPr lang="en-US" sz="900">
                <a:solidFill>
                  <a:srgbClr val="000000"/>
                </a:solidFill>
              </a:rPr>
              <a:t> Composite product provided scripts, API interfaces or procedures</a:t>
            </a:r>
          </a:p>
        </p:txBody>
      </p:sp>
      <p:sp>
        <p:nvSpPr>
          <p:cNvPr id="138" name="AutoShape 103"/>
          <p:cNvSpPr>
            <a:spLocks noChangeArrowheads="1"/>
          </p:cNvSpPr>
          <p:nvPr/>
        </p:nvSpPr>
        <p:spPr bwMode="auto">
          <a:xfrm>
            <a:off x="616981" y="4725459"/>
            <a:ext cx="681578" cy="229850"/>
          </a:xfrm>
          <a:prstGeom prst="roundRect">
            <a:avLst>
              <a:gd name="adj" fmla="val 16667"/>
            </a:avLst>
          </a:prstGeom>
          <a:gradFill rotWithShape="1">
            <a:gsLst>
              <a:gs pos="0">
                <a:srgbClr val="DDDDDD"/>
              </a:gs>
              <a:gs pos="100000">
                <a:srgbClr val="FFFF99"/>
              </a:gs>
            </a:gsLst>
            <a:lin ang="5400000" scaled="1"/>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750">
                <a:solidFill>
                  <a:srgbClr val="000000"/>
                </a:solidFill>
              </a:rPr>
              <a:t>procedures</a:t>
            </a:r>
          </a:p>
        </p:txBody>
      </p:sp>
      <p:sp>
        <p:nvSpPr>
          <p:cNvPr id="139" name="Text Box 104"/>
          <p:cNvSpPr txBox="1">
            <a:spLocks noChangeArrowheads="1"/>
          </p:cNvSpPr>
          <p:nvPr/>
        </p:nvSpPr>
        <p:spPr bwMode="auto">
          <a:xfrm>
            <a:off x="1524795" y="4721888"/>
            <a:ext cx="341541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buFontTx/>
              <a:buChar char="•"/>
            </a:pPr>
            <a:r>
              <a:rPr lang="en-US" sz="900" dirty="0">
                <a:solidFill>
                  <a:srgbClr val="000000"/>
                </a:solidFill>
              </a:rPr>
              <a:t> Both Composite PS and customer provided procedures</a:t>
            </a:r>
          </a:p>
        </p:txBody>
      </p:sp>
      <p:grpSp>
        <p:nvGrpSpPr>
          <p:cNvPr id="140" name="Group 109"/>
          <p:cNvGrpSpPr>
            <a:grpSpLocks/>
          </p:cNvGrpSpPr>
          <p:nvPr/>
        </p:nvGrpSpPr>
        <p:grpSpPr bwMode="auto">
          <a:xfrm>
            <a:off x="305910" y="1368240"/>
            <a:ext cx="4189913" cy="2628900"/>
            <a:chOff x="192" y="1104"/>
            <a:chExt cx="2640" cy="2208"/>
          </a:xfrm>
        </p:grpSpPr>
        <p:sp>
          <p:nvSpPr>
            <p:cNvPr id="141" name="Rectangle 37"/>
            <p:cNvSpPr>
              <a:spLocks noChangeArrowheads="1"/>
            </p:cNvSpPr>
            <p:nvPr/>
          </p:nvSpPr>
          <p:spPr bwMode="auto">
            <a:xfrm>
              <a:off x="192" y="1104"/>
              <a:ext cx="2640" cy="2208"/>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n>
                  <a:solidFill>
                    <a:schemeClr val="bg1"/>
                  </a:solidFill>
                </a:ln>
              </a:endParaRPr>
            </a:p>
          </p:txBody>
        </p:sp>
        <p:grpSp>
          <p:nvGrpSpPr>
            <p:cNvPr id="142" name="Group 44"/>
            <p:cNvGrpSpPr>
              <a:grpSpLocks/>
            </p:cNvGrpSpPr>
            <p:nvPr/>
          </p:nvGrpSpPr>
          <p:grpSpPr bwMode="auto">
            <a:xfrm>
              <a:off x="212" y="1128"/>
              <a:ext cx="390" cy="292"/>
              <a:chOff x="4916" y="3108"/>
              <a:chExt cx="390" cy="292"/>
            </a:xfrm>
          </p:grpSpPr>
          <p:pic>
            <p:nvPicPr>
              <p:cNvPr id="143" name="Picture 48" descr="gears.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2" y="3204"/>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 name="Text Box 46"/>
              <p:cNvSpPr txBox="1">
                <a:spLocks noChangeArrowheads="1"/>
              </p:cNvSpPr>
              <p:nvPr/>
            </p:nvSpPr>
            <p:spPr bwMode="auto">
              <a:xfrm>
                <a:off x="4916" y="3108"/>
                <a:ext cx="301" cy="252"/>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675" dirty="0">
                    <a:solidFill>
                      <a:srgbClr val="000000"/>
                    </a:solidFill>
                  </a:rPr>
                  <a:t>Deploy </a:t>
                </a:r>
              </a:p>
              <a:p>
                <a:pPr eaLnBrk="1" hangingPunct="1"/>
                <a:r>
                  <a:rPr lang="en-US" sz="675" dirty="0">
                    <a:solidFill>
                      <a:srgbClr val="000000"/>
                    </a:solidFill>
                  </a:rPr>
                  <a:t>Scripts</a:t>
                </a:r>
              </a:p>
            </p:txBody>
          </p:sp>
        </p:grpSp>
      </p:grpSp>
      <p:sp>
        <p:nvSpPr>
          <p:cNvPr id="145" name="AutoShape 121"/>
          <p:cNvSpPr>
            <a:spLocks noChangeArrowheads="1"/>
          </p:cNvSpPr>
          <p:nvPr/>
        </p:nvSpPr>
        <p:spPr bwMode="auto">
          <a:xfrm>
            <a:off x="1294667" y="1709950"/>
            <a:ext cx="1450598" cy="229850"/>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750">
                <a:solidFill>
                  <a:srgbClr val="000000"/>
                </a:solidFill>
              </a:rPr>
              <a:t>Common Framework </a:t>
            </a:r>
          </a:p>
        </p:txBody>
      </p:sp>
      <p:sp>
        <p:nvSpPr>
          <p:cNvPr id="146" name="Line 122"/>
          <p:cNvSpPr>
            <a:spLocks noChangeShapeType="1"/>
          </p:cNvSpPr>
          <p:nvPr/>
        </p:nvSpPr>
        <p:spPr bwMode="auto">
          <a:xfrm flipH="1">
            <a:off x="2743677" y="1825440"/>
            <a:ext cx="304721"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nvGrpSpPr>
          <p:cNvPr id="147" name="Group 132"/>
          <p:cNvGrpSpPr>
            <a:grpSpLocks/>
          </p:cNvGrpSpPr>
          <p:nvPr/>
        </p:nvGrpSpPr>
        <p:grpSpPr bwMode="auto">
          <a:xfrm>
            <a:off x="1067713" y="1825441"/>
            <a:ext cx="228541" cy="702469"/>
            <a:chOff x="624" y="1488"/>
            <a:chExt cx="192" cy="576"/>
          </a:xfrm>
        </p:grpSpPr>
        <p:sp>
          <p:nvSpPr>
            <p:cNvPr id="148" name="Line 123"/>
            <p:cNvSpPr>
              <a:spLocks noChangeShapeType="1"/>
            </p:cNvSpPr>
            <p:nvPr/>
          </p:nvSpPr>
          <p:spPr bwMode="auto">
            <a:xfrm flipV="1">
              <a:off x="624" y="1488"/>
              <a:ext cx="0" cy="5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49" name="Line 125"/>
            <p:cNvSpPr>
              <a:spLocks noChangeShapeType="1"/>
            </p:cNvSpPr>
            <p:nvPr/>
          </p:nvSpPr>
          <p:spPr bwMode="auto">
            <a:xfrm>
              <a:off x="624" y="1488"/>
              <a:ext cx="19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grpSp>
        <p:nvGrpSpPr>
          <p:cNvPr id="150" name="Group 131"/>
          <p:cNvGrpSpPr>
            <a:grpSpLocks/>
          </p:cNvGrpSpPr>
          <p:nvPr/>
        </p:nvGrpSpPr>
        <p:grpSpPr bwMode="auto">
          <a:xfrm>
            <a:off x="1524794" y="1923074"/>
            <a:ext cx="1120484" cy="519113"/>
            <a:chOff x="960" y="1584"/>
            <a:chExt cx="706" cy="436"/>
          </a:xfrm>
        </p:grpSpPr>
        <p:sp>
          <p:nvSpPr>
            <p:cNvPr id="151" name="AutoShape 56"/>
            <p:cNvSpPr>
              <a:spLocks noChangeArrowheads="1"/>
            </p:cNvSpPr>
            <p:nvPr/>
          </p:nvSpPr>
          <p:spPr bwMode="auto">
            <a:xfrm>
              <a:off x="1104" y="1844"/>
              <a:ext cx="480"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servers.xml</a:t>
              </a:r>
            </a:p>
          </p:txBody>
        </p:sp>
        <p:grpSp>
          <p:nvGrpSpPr>
            <p:cNvPr id="152" name="Group 124"/>
            <p:cNvGrpSpPr>
              <a:grpSpLocks/>
            </p:cNvGrpSpPr>
            <p:nvPr/>
          </p:nvGrpSpPr>
          <p:grpSpPr bwMode="auto">
            <a:xfrm>
              <a:off x="1104" y="1604"/>
              <a:ext cx="562" cy="230"/>
              <a:chOff x="1104" y="1722"/>
              <a:chExt cx="562" cy="230"/>
            </a:xfrm>
          </p:grpSpPr>
          <p:sp>
            <p:nvSpPr>
              <p:cNvPr id="156" name="AutoShape 57"/>
              <p:cNvSpPr>
                <a:spLocks noChangeArrowheads="1"/>
              </p:cNvSpPr>
              <p:nvPr/>
            </p:nvSpPr>
            <p:spPr bwMode="auto">
              <a:xfrm>
                <a:off x="1162" y="1722"/>
                <a:ext cx="504"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module.xml</a:t>
                </a:r>
              </a:p>
            </p:txBody>
          </p:sp>
          <p:sp>
            <p:nvSpPr>
              <p:cNvPr id="157" name="AutoShape 66"/>
              <p:cNvSpPr>
                <a:spLocks noChangeArrowheads="1"/>
              </p:cNvSpPr>
              <p:nvPr/>
            </p:nvSpPr>
            <p:spPr bwMode="auto">
              <a:xfrm>
                <a:off x="1133" y="1749"/>
                <a:ext cx="504"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module.xml</a:t>
                </a:r>
              </a:p>
            </p:txBody>
          </p:sp>
          <p:sp>
            <p:nvSpPr>
              <p:cNvPr id="158" name="AutoShape 67"/>
              <p:cNvSpPr>
                <a:spLocks noChangeArrowheads="1"/>
              </p:cNvSpPr>
              <p:nvPr/>
            </p:nvSpPr>
            <p:spPr bwMode="auto">
              <a:xfrm>
                <a:off x="1104" y="1776"/>
                <a:ext cx="504"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modules.xml</a:t>
                </a:r>
              </a:p>
            </p:txBody>
          </p:sp>
        </p:grpSp>
        <p:sp>
          <p:nvSpPr>
            <p:cNvPr id="153" name="Line 126"/>
            <p:cNvSpPr>
              <a:spLocks noChangeShapeType="1"/>
            </p:cNvSpPr>
            <p:nvPr/>
          </p:nvSpPr>
          <p:spPr bwMode="auto">
            <a:xfrm>
              <a:off x="960" y="1920"/>
              <a:ext cx="1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154" name="Line 127"/>
            <p:cNvSpPr>
              <a:spLocks noChangeShapeType="1"/>
            </p:cNvSpPr>
            <p:nvPr/>
          </p:nvSpPr>
          <p:spPr bwMode="auto">
            <a:xfrm>
              <a:off x="960" y="1728"/>
              <a:ext cx="1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155" name="Line 128"/>
            <p:cNvSpPr>
              <a:spLocks noChangeShapeType="1"/>
            </p:cNvSpPr>
            <p:nvPr/>
          </p:nvSpPr>
          <p:spPr bwMode="auto">
            <a:xfrm>
              <a:off x="960" y="1584"/>
              <a:ext cx="0" cy="33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grpSp>
      <p:grpSp>
        <p:nvGrpSpPr>
          <p:cNvPr id="159" name="Group 144"/>
          <p:cNvGrpSpPr>
            <a:grpSpLocks/>
          </p:cNvGrpSpPr>
          <p:nvPr/>
        </p:nvGrpSpPr>
        <p:grpSpPr bwMode="auto">
          <a:xfrm>
            <a:off x="1067714" y="2739844"/>
            <a:ext cx="761801" cy="323851"/>
            <a:chOff x="672" y="2256"/>
            <a:chExt cx="528" cy="272"/>
          </a:xfrm>
        </p:grpSpPr>
        <p:sp>
          <p:nvSpPr>
            <p:cNvPr id="160" name="AutoShape 55"/>
            <p:cNvSpPr>
              <a:spLocks noChangeArrowheads="1"/>
            </p:cNvSpPr>
            <p:nvPr/>
          </p:nvSpPr>
          <p:spPr bwMode="auto">
            <a:xfrm>
              <a:off x="768" y="2352"/>
              <a:ext cx="432"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build.xml</a:t>
              </a:r>
            </a:p>
          </p:txBody>
        </p:sp>
        <p:grpSp>
          <p:nvGrpSpPr>
            <p:cNvPr id="161" name="Group 138"/>
            <p:cNvGrpSpPr>
              <a:grpSpLocks/>
            </p:cNvGrpSpPr>
            <p:nvPr/>
          </p:nvGrpSpPr>
          <p:grpSpPr bwMode="auto">
            <a:xfrm>
              <a:off x="672" y="2256"/>
              <a:ext cx="96" cy="144"/>
              <a:chOff x="624" y="2256"/>
              <a:chExt cx="144" cy="144"/>
            </a:xfrm>
          </p:grpSpPr>
          <p:sp>
            <p:nvSpPr>
              <p:cNvPr id="162" name="Line 76"/>
              <p:cNvSpPr>
                <a:spLocks noChangeShapeType="1"/>
              </p:cNvSpPr>
              <p:nvPr/>
            </p:nvSpPr>
            <p:spPr bwMode="auto">
              <a:xfrm flipH="1" flipV="1">
                <a:off x="624" y="2400"/>
                <a:ext cx="144"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n>
                    <a:solidFill>
                      <a:schemeClr val="bg1"/>
                    </a:solidFill>
                  </a:ln>
                  <a:solidFill>
                    <a:srgbClr val="000000"/>
                  </a:solidFill>
                </a:endParaRPr>
              </a:p>
            </p:txBody>
          </p:sp>
          <p:sp>
            <p:nvSpPr>
              <p:cNvPr id="163" name="Line 129"/>
              <p:cNvSpPr>
                <a:spLocks noChangeShapeType="1"/>
              </p:cNvSpPr>
              <p:nvPr/>
            </p:nvSpPr>
            <p:spPr bwMode="auto">
              <a:xfrm>
                <a:off x="624" y="2256"/>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n>
                    <a:solidFill>
                      <a:schemeClr val="bg1"/>
                    </a:solidFill>
                  </a:ln>
                  <a:solidFill>
                    <a:srgbClr val="000000"/>
                  </a:solidFill>
                </a:endParaRPr>
              </a:p>
            </p:txBody>
          </p:sp>
        </p:grpSp>
      </p:grpSp>
      <p:grpSp>
        <p:nvGrpSpPr>
          <p:cNvPr id="164" name="Group 3"/>
          <p:cNvGrpSpPr>
            <a:grpSpLocks/>
          </p:cNvGrpSpPr>
          <p:nvPr/>
        </p:nvGrpSpPr>
        <p:grpSpPr bwMode="auto">
          <a:xfrm>
            <a:off x="1785078" y="2311216"/>
            <a:ext cx="1274431" cy="424443"/>
            <a:chOff x="1784350" y="3009900"/>
            <a:chExt cx="1274667" cy="565923"/>
          </a:xfrm>
        </p:grpSpPr>
        <p:sp>
          <p:nvSpPr>
            <p:cNvPr id="165" name="Line 65"/>
            <p:cNvSpPr>
              <a:spLocks noChangeShapeType="1"/>
            </p:cNvSpPr>
            <p:nvPr/>
          </p:nvSpPr>
          <p:spPr bwMode="auto">
            <a:xfrm flipV="1">
              <a:off x="2686050" y="3009901"/>
              <a:ext cx="37296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166" name="Text Box 84"/>
            <p:cNvSpPr txBox="1">
              <a:spLocks noChangeArrowheads="1"/>
            </p:cNvSpPr>
            <p:nvPr/>
          </p:nvSpPr>
          <p:spPr bwMode="auto">
            <a:xfrm>
              <a:off x="1784350" y="3298825"/>
              <a:ext cx="860425" cy="276998"/>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750">
                  <a:solidFill>
                    <a:srgbClr val="000000"/>
                  </a:solidFill>
                </a:rPr>
                <a:t>Ant deploy</a:t>
              </a:r>
            </a:p>
          </p:txBody>
        </p:sp>
        <p:sp>
          <p:nvSpPr>
            <p:cNvPr id="167" name="Line 113"/>
            <p:cNvSpPr>
              <a:spLocks noChangeShapeType="1"/>
            </p:cNvSpPr>
            <p:nvPr/>
          </p:nvSpPr>
          <p:spPr bwMode="auto">
            <a:xfrm>
              <a:off x="1828800" y="3505200"/>
              <a:ext cx="8572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168" name="Line 114"/>
            <p:cNvSpPr>
              <a:spLocks noChangeShapeType="1"/>
            </p:cNvSpPr>
            <p:nvPr/>
          </p:nvSpPr>
          <p:spPr bwMode="auto">
            <a:xfrm>
              <a:off x="2686050" y="3009900"/>
              <a:ext cx="0" cy="49529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grpSp>
      <p:grpSp>
        <p:nvGrpSpPr>
          <p:cNvPr id="169" name="Group 4"/>
          <p:cNvGrpSpPr>
            <a:grpSpLocks/>
          </p:cNvGrpSpPr>
          <p:nvPr/>
        </p:nvGrpSpPr>
        <p:grpSpPr bwMode="auto">
          <a:xfrm>
            <a:off x="2210416" y="2563629"/>
            <a:ext cx="849092" cy="697706"/>
            <a:chOff x="2209799" y="3345752"/>
            <a:chExt cx="849218" cy="931634"/>
          </a:xfrm>
        </p:grpSpPr>
        <p:sp>
          <p:nvSpPr>
            <p:cNvPr id="170" name="Line 73"/>
            <p:cNvSpPr>
              <a:spLocks noChangeShapeType="1"/>
            </p:cNvSpPr>
            <p:nvPr/>
          </p:nvSpPr>
          <p:spPr bwMode="auto">
            <a:xfrm>
              <a:off x="2830417" y="3345752"/>
              <a:ext cx="228600" cy="55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71" name="Line 133"/>
            <p:cNvSpPr>
              <a:spLocks noChangeShapeType="1"/>
            </p:cNvSpPr>
            <p:nvPr/>
          </p:nvSpPr>
          <p:spPr bwMode="auto">
            <a:xfrm flipH="1">
              <a:off x="2823273" y="3352895"/>
              <a:ext cx="7144" cy="9175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72" name="Line 134"/>
            <p:cNvSpPr>
              <a:spLocks noChangeShapeType="1"/>
            </p:cNvSpPr>
            <p:nvPr/>
          </p:nvSpPr>
          <p:spPr bwMode="auto">
            <a:xfrm flipH="1" flipV="1">
              <a:off x="2209799" y="4277386"/>
              <a:ext cx="609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grpSp>
        <p:nvGrpSpPr>
          <p:cNvPr id="173" name="Group 145"/>
          <p:cNvGrpSpPr>
            <a:grpSpLocks/>
          </p:cNvGrpSpPr>
          <p:nvPr/>
        </p:nvGrpSpPr>
        <p:grpSpPr bwMode="auto">
          <a:xfrm>
            <a:off x="686813" y="3368494"/>
            <a:ext cx="837982" cy="323851"/>
            <a:chOff x="672" y="2256"/>
            <a:chExt cx="528" cy="272"/>
          </a:xfrm>
        </p:grpSpPr>
        <p:sp>
          <p:nvSpPr>
            <p:cNvPr id="174" name="AutoShape 146"/>
            <p:cNvSpPr>
              <a:spLocks noChangeArrowheads="1"/>
            </p:cNvSpPr>
            <p:nvPr/>
          </p:nvSpPr>
          <p:spPr bwMode="auto">
            <a:xfrm>
              <a:off x="768" y="2352"/>
              <a:ext cx="432"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.properties</a:t>
              </a:r>
            </a:p>
          </p:txBody>
        </p:sp>
        <p:grpSp>
          <p:nvGrpSpPr>
            <p:cNvPr id="175" name="Group 147"/>
            <p:cNvGrpSpPr>
              <a:grpSpLocks/>
            </p:cNvGrpSpPr>
            <p:nvPr/>
          </p:nvGrpSpPr>
          <p:grpSpPr bwMode="auto">
            <a:xfrm>
              <a:off x="672" y="2256"/>
              <a:ext cx="96" cy="144"/>
              <a:chOff x="624" y="2256"/>
              <a:chExt cx="144" cy="144"/>
            </a:xfrm>
          </p:grpSpPr>
          <p:sp>
            <p:nvSpPr>
              <p:cNvPr id="176" name="Line 148"/>
              <p:cNvSpPr>
                <a:spLocks noChangeShapeType="1"/>
              </p:cNvSpPr>
              <p:nvPr/>
            </p:nvSpPr>
            <p:spPr bwMode="auto">
              <a:xfrm flipH="1" flipV="1">
                <a:off x="624" y="2400"/>
                <a:ext cx="144"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n>
                    <a:solidFill>
                      <a:sysClr val="windowText" lastClr="000000"/>
                    </a:solidFill>
                  </a:ln>
                  <a:solidFill>
                    <a:srgbClr val="000000"/>
                  </a:solidFill>
                </a:endParaRPr>
              </a:p>
            </p:txBody>
          </p:sp>
          <p:sp>
            <p:nvSpPr>
              <p:cNvPr id="177" name="Line 149"/>
              <p:cNvSpPr>
                <a:spLocks noChangeShapeType="1"/>
              </p:cNvSpPr>
              <p:nvPr/>
            </p:nvSpPr>
            <p:spPr bwMode="auto">
              <a:xfrm>
                <a:off x="624" y="2256"/>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n>
                    <a:solidFill>
                      <a:sysClr val="windowText" lastClr="000000"/>
                    </a:solidFill>
                  </a:ln>
                  <a:solidFill>
                    <a:srgbClr val="000000"/>
                  </a:solidFill>
                </a:endParaRPr>
              </a:p>
            </p:txBody>
          </p:sp>
        </p:grpSp>
      </p:grpSp>
      <p:sp>
        <p:nvSpPr>
          <p:cNvPr id="178" name="AutoShape 60"/>
          <p:cNvSpPr>
            <a:spLocks noChangeArrowheads="1"/>
          </p:cNvSpPr>
          <p:nvPr/>
        </p:nvSpPr>
        <p:spPr bwMode="auto">
          <a:xfrm>
            <a:off x="458272" y="3160131"/>
            <a:ext cx="1752143" cy="229850"/>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Driver Shell / Batch Script</a:t>
            </a:r>
          </a:p>
        </p:txBody>
      </p:sp>
      <p:grpSp>
        <p:nvGrpSpPr>
          <p:cNvPr id="179" name="Group 132"/>
          <p:cNvGrpSpPr>
            <a:grpSpLocks/>
          </p:cNvGrpSpPr>
          <p:nvPr/>
        </p:nvGrpSpPr>
        <p:grpSpPr bwMode="auto">
          <a:xfrm>
            <a:off x="607459" y="2636256"/>
            <a:ext cx="307895" cy="503634"/>
            <a:chOff x="624" y="1488"/>
            <a:chExt cx="192" cy="576"/>
          </a:xfrm>
        </p:grpSpPr>
        <p:sp>
          <p:nvSpPr>
            <p:cNvPr id="180" name="Line 123"/>
            <p:cNvSpPr>
              <a:spLocks noChangeShapeType="1"/>
            </p:cNvSpPr>
            <p:nvPr/>
          </p:nvSpPr>
          <p:spPr bwMode="auto">
            <a:xfrm flipV="1">
              <a:off x="624" y="1488"/>
              <a:ext cx="0" cy="5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81" name="Line 125"/>
            <p:cNvSpPr>
              <a:spLocks noChangeShapeType="1"/>
            </p:cNvSpPr>
            <p:nvPr/>
          </p:nvSpPr>
          <p:spPr bwMode="auto">
            <a:xfrm>
              <a:off x="624" y="1488"/>
              <a:ext cx="19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spTree>
    <p:extLst>
      <p:ext uri="{BB962C8B-B14F-4D97-AF65-F5344CB8AC3E}">
        <p14:creationId xmlns:p14="http://schemas.microsoft.com/office/powerpoint/2010/main" val="118272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left)">
                                      <p:cBhvr>
                                        <p:cTn id="7" dur="1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Internal Architecture</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Clr>
                <a:srgbClr val="0070C0"/>
              </a:buClr>
              <a:buNone/>
            </a:pPr>
            <a:r>
              <a:rPr lang="en-US" sz="2100" dirty="0">
                <a:solidFill>
                  <a:srgbClr val="061C23"/>
                </a:solidFill>
              </a:rPr>
              <a:t> </a:t>
            </a:r>
            <a:endParaRPr lang="en-US" dirty="0">
              <a:solidFill>
                <a:srgbClr val="061C23"/>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Rectangle 57"/>
          <p:cNvSpPr>
            <a:spLocks noChangeArrowheads="1"/>
          </p:cNvSpPr>
          <p:nvPr/>
        </p:nvSpPr>
        <p:spPr bwMode="auto">
          <a:xfrm>
            <a:off x="153552" y="748555"/>
            <a:ext cx="8836898" cy="4171950"/>
          </a:xfrm>
          <a:prstGeom prst="rect">
            <a:avLst/>
          </a:prstGeom>
          <a:solidFill>
            <a:schemeClr val="bg1"/>
          </a:solidFill>
          <a:ln w="9525" algn="ctr">
            <a:solidFill>
              <a:schemeClr val="tx1"/>
            </a:solidFill>
            <a:miter lim="800000"/>
            <a:headEnd/>
            <a:tailEnd/>
          </a:ln>
          <a:effectLst/>
          <a:extLst/>
        </p:spPr>
        <p:txBody>
          <a:bodyPr wrap="none" anchor="ctr"/>
          <a:lstStyle/>
          <a:p>
            <a:endParaRPr lang="en-US" sz="1200"/>
          </a:p>
        </p:txBody>
      </p:sp>
      <p:sp>
        <p:nvSpPr>
          <p:cNvPr id="6" name="Text Box 18"/>
          <p:cNvSpPr txBox="1">
            <a:spLocks noChangeArrowheads="1"/>
          </p:cNvSpPr>
          <p:nvPr/>
        </p:nvSpPr>
        <p:spPr bwMode="auto">
          <a:xfrm>
            <a:off x="153552" y="748555"/>
            <a:ext cx="5249983"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spcBef>
                <a:spcPct val="50000"/>
              </a:spcBef>
            </a:pPr>
            <a:r>
              <a:rPr lang="en-US" sz="1050" b="1" dirty="0">
                <a:solidFill>
                  <a:srgbClr val="000000"/>
                </a:solidFill>
              </a:rPr>
              <a:t>[PDTool] Promotion and Deployment Tool Framework: UNIX and windows</a:t>
            </a:r>
          </a:p>
        </p:txBody>
      </p:sp>
      <p:grpSp>
        <p:nvGrpSpPr>
          <p:cNvPr id="7" name="Group 287"/>
          <p:cNvGrpSpPr>
            <a:grpSpLocks/>
          </p:cNvGrpSpPr>
          <p:nvPr/>
        </p:nvGrpSpPr>
        <p:grpSpPr bwMode="auto">
          <a:xfrm>
            <a:off x="6286053" y="3782267"/>
            <a:ext cx="2513945" cy="1081088"/>
            <a:chOff x="3960" y="3124"/>
            <a:chExt cx="1584" cy="908"/>
          </a:xfrm>
        </p:grpSpPr>
        <p:grpSp>
          <p:nvGrpSpPr>
            <p:cNvPr id="8" name="Group 182"/>
            <p:cNvGrpSpPr>
              <a:grpSpLocks/>
            </p:cNvGrpSpPr>
            <p:nvPr/>
          </p:nvGrpSpPr>
          <p:grpSpPr bwMode="auto">
            <a:xfrm>
              <a:off x="4263" y="3344"/>
              <a:ext cx="897" cy="686"/>
              <a:chOff x="2079" y="2632"/>
              <a:chExt cx="1025" cy="686"/>
            </a:xfrm>
          </p:grpSpPr>
          <p:sp>
            <p:nvSpPr>
              <p:cNvPr id="11" name="AutoShape 183"/>
              <p:cNvSpPr>
                <a:spLocks noChangeArrowheads="1"/>
              </p:cNvSpPr>
              <p:nvPr/>
            </p:nvSpPr>
            <p:spPr bwMode="auto">
              <a:xfrm>
                <a:off x="2079" y="2632"/>
                <a:ext cx="1025" cy="686"/>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dirty="0" err="1">
                    <a:solidFill>
                      <a:srgbClr val="000000"/>
                    </a:solidFill>
                  </a:rPr>
                  <a:t>PDToolModules</a:t>
                </a:r>
                <a:endParaRPr lang="en-US" sz="600" dirty="0">
                  <a:solidFill>
                    <a:srgbClr val="000000"/>
                  </a:solidFill>
                </a:endParaRPr>
              </a:p>
              <a:p>
                <a:pPr>
                  <a:spcBef>
                    <a:spcPct val="50000"/>
                  </a:spcBef>
                </a:pPr>
                <a:endParaRPr lang="en-US" sz="600" dirty="0">
                  <a:solidFill>
                    <a:srgbClr val="000000"/>
                  </a:solidFill>
                </a:endParaRPr>
              </a:p>
              <a:p>
                <a:pPr>
                  <a:spcBef>
                    <a:spcPct val="50000"/>
                  </a:spcBef>
                </a:pPr>
                <a:endParaRPr lang="en-US" sz="600" dirty="0">
                  <a:solidFill>
                    <a:srgbClr val="000000"/>
                  </a:solidFill>
                </a:endParaRPr>
              </a:p>
              <a:p>
                <a:pPr>
                  <a:spcBef>
                    <a:spcPct val="50000"/>
                  </a:spcBef>
                </a:pPr>
                <a:endParaRPr lang="en-US" sz="600" dirty="0">
                  <a:solidFill>
                    <a:srgbClr val="000000"/>
                  </a:solidFill>
                </a:endParaRPr>
              </a:p>
              <a:p>
                <a:pPr>
                  <a:spcBef>
                    <a:spcPct val="50000"/>
                  </a:spcBef>
                </a:pPr>
                <a:endParaRPr lang="en-US" sz="600" dirty="0">
                  <a:solidFill>
                    <a:srgbClr val="000000"/>
                  </a:solidFill>
                </a:endParaRPr>
              </a:p>
            </p:txBody>
          </p:sp>
          <p:sp>
            <p:nvSpPr>
              <p:cNvPr id="12" name="AutoShape 184"/>
              <p:cNvSpPr>
                <a:spLocks noChangeArrowheads="1"/>
              </p:cNvSpPr>
              <p:nvPr/>
            </p:nvSpPr>
            <p:spPr bwMode="auto">
              <a:xfrm>
                <a:off x="2117" y="2794"/>
                <a:ext cx="955"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dirty="0">
                    <a:solidFill>
                      <a:srgbClr val="000000"/>
                    </a:solidFill>
                  </a:rPr>
                  <a:t>PDToolModules.xsd</a:t>
                </a:r>
              </a:p>
            </p:txBody>
          </p:sp>
          <p:sp>
            <p:nvSpPr>
              <p:cNvPr id="13" name="AutoShape 185"/>
              <p:cNvSpPr>
                <a:spLocks noChangeArrowheads="1"/>
              </p:cNvSpPr>
              <p:nvPr/>
            </p:nvSpPr>
            <p:spPr bwMode="auto">
              <a:xfrm>
                <a:off x="2123" y="2955"/>
                <a:ext cx="949"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{Module}Type (JAXB)</a:t>
                </a:r>
              </a:p>
            </p:txBody>
          </p:sp>
          <p:sp>
            <p:nvSpPr>
              <p:cNvPr id="14" name="AutoShape 186"/>
              <p:cNvSpPr>
                <a:spLocks noChangeArrowheads="1"/>
              </p:cNvSpPr>
              <p:nvPr/>
            </p:nvSpPr>
            <p:spPr bwMode="auto">
              <a:xfrm>
                <a:off x="2123" y="3118"/>
                <a:ext cx="949"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ObjectFactory (JAXB)</a:t>
                </a:r>
              </a:p>
            </p:txBody>
          </p:sp>
        </p:grpSp>
        <p:sp>
          <p:nvSpPr>
            <p:cNvPr id="9" name="AutoShape 188"/>
            <p:cNvSpPr>
              <a:spLocks noChangeArrowheads="1"/>
            </p:cNvSpPr>
            <p:nvPr/>
          </p:nvSpPr>
          <p:spPr bwMode="auto">
            <a:xfrm>
              <a:off x="3960" y="3124"/>
              <a:ext cx="1584" cy="908"/>
            </a:xfrm>
            <a:prstGeom prst="roundRect">
              <a:avLst>
                <a:gd name="adj" fmla="val 16667"/>
              </a:avLst>
            </a:prstGeom>
            <a:noFill/>
            <a:ln w="9525" algn="ctr">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0" name="Text Box 219"/>
            <p:cNvSpPr txBox="1">
              <a:spLocks noChangeArrowheads="1"/>
            </p:cNvSpPr>
            <p:nvPr/>
          </p:nvSpPr>
          <p:spPr bwMode="auto">
            <a:xfrm>
              <a:off x="4302" y="3156"/>
              <a:ext cx="830" cy="194"/>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900" b="1" dirty="0" err="1">
                  <a:solidFill>
                    <a:srgbClr val="FF0000"/>
                  </a:solidFill>
                </a:rPr>
                <a:t>PDToolModules</a:t>
              </a:r>
              <a:endParaRPr lang="en-US" sz="900" b="1" dirty="0">
                <a:solidFill>
                  <a:srgbClr val="FF0000"/>
                </a:solidFill>
              </a:endParaRPr>
            </a:p>
          </p:txBody>
        </p:sp>
      </p:grpSp>
      <p:grpSp>
        <p:nvGrpSpPr>
          <p:cNvPr id="15" name="Group 14"/>
          <p:cNvGrpSpPr>
            <a:grpSpLocks/>
          </p:cNvGrpSpPr>
          <p:nvPr/>
        </p:nvGrpSpPr>
        <p:grpSpPr bwMode="auto">
          <a:xfrm>
            <a:off x="934398" y="977155"/>
            <a:ext cx="7827511" cy="2744393"/>
            <a:chOff x="933684" y="1219200"/>
            <a:chExt cx="7829315" cy="3659191"/>
          </a:xfrm>
        </p:grpSpPr>
        <p:sp>
          <p:nvSpPr>
            <p:cNvPr id="16" name="AutoShape 192"/>
            <p:cNvSpPr>
              <a:spLocks noChangeArrowheads="1"/>
            </p:cNvSpPr>
            <p:nvPr/>
          </p:nvSpPr>
          <p:spPr bwMode="auto">
            <a:xfrm>
              <a:off x="933684" y="1219200"/>
              <a:ext cx="7829315" cy="3657600"/>
            </a:xfrm>
            <a:prstGeom prst="roundRect">
              <a:avLst>
                <a:gd name="adj" fmla="val 16667"/>
              </a:avLst>
            </a:prstGeom>
            <a:noFill/>
            <a:ln w="9525" algn="ctr">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solidFill>
                  <a:srgbClr val="000000"/>
                </a:solidFill>
              </a:endParaRPr>
            </a:p>
          </p:txBody>
        </p:sp>
        <p:sp>
          <p:nvSpPr>
            <p:cNvPr id="17" name="Text Box 218"/>
            <p:cNvSpPr txBox="1">
              <a:spLocks noChangeArrowheads="1"/>
            </p:cNvSpPr>
            <p:nvPr/>
          </p:nvSpPr>
          <p:spPr bwMode="auto">
            <a:xfrm>
              <a:off x="4019081" y="1239079"/>
              <a:ext cx="1384769" cy="307776"/>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900" b="1" dirty="0">
                  <a:solidFill>
                    <a:srgbClr val="FF0000"/>
                  </a:solidFill>
                </a:rPr>
                <a:t>PDTool Project</a:t>
              </a:r>
            </a:p>
          </p:txBody>
        </p:sp>
        <p:grpSp>
          <p:nvGrpSpPr>
            <p:cNvPr id="18" name="Group 12"/>
            <p:cNvGrpSpPr>
              <a:grpSpLocks/>
            </p:cNvGrpSpPr>
            <p:nvPr/>
          </p:nvGrpSpPr>
          <p:grpSpPr bwMode="auto">
            <a:xfrm>
              <a:off x="1047750" y="1524000"/>
              <a:ext cx="7639050" cy="3354391"/>
              <a:chOff x="1047750" y="1524000"/>
              <a:chExt cx="7639050" cy="3354391"/>
            </a:xfrm>
          </p:grpSpPr>
          <p:grpSp>
            <p:nvGrpSpPr>
              <p:cNvPr id="19" name="Group 11"/>
              <p:cNvGrpSpPr>
                <a:grpSpLocks/>
              </p:cNvGrpSpPr>
              <p:nvPr/>
            </p:nvGrpSpPr>
            <p:grpSpPr bwMode="auto">
              <a:xfrm>
                <a:off x="1047750" y="1524000"/>
                <a:ext cx="1695450" cy="1072634"/>
                <a:chOff x="1047750" y="1524000"/>
                <a:chExt cx="1695450" cy="1072634"/>
              </a:xfrm>
            </p:grpSpPr>
            <p:sp>
              <p:nvSpPr>
                <p:cNvPr id="86" name="AutoShape 136"/>
                <p:cNvSpPr>
                  <a:spLocks noChangeArrowheads="1"/>
                </p:cNvSpPr>
                <p:nvPr/>
              </p:nvSpPr>
              <p:spPr bwMode="auto">
                <a:xfrm>
                  <a:off x="1047750" y="1524000"/>
                  <a:ext cx="1695450" cy="1072634"/>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Ant Deployment</a:t>
                  </a:r>
                </a:p>
                <a:p>
                  <a:pPr algn="ctr">
                    <a:spcBef>
                      <a:spcPct val="50000"/>
                    </a:spcBef>
                  </a:pPr>
                  <a:endParaRPr lang="en-US" sz="750">
                    <a:solidFill>
                      <a:srgbClr val="000000"/>
                    </a:solidFill>
                  </a:endParaRPr>
                </a:p>
                <a:p>
                  <a:pPr algn="ctr">
                    <a:spcBef>
                      <a:spcPct val="50000"/>
                    </a:spcBef>
                  </a:pPr>
                  <a:endParaRPr lang="en-US" sz="750">
                    <a:solidFill>
                      <a:srgbClr val="000000"/>
                    </a:solidFill>
                  </a:endParaRPr>
                </a:p>
                <a:p>
                  <a:pPr algn="ctr">
                    <a:spcBef>
                      <a:spcPct val="50000"/>
                    </a:spcBef>
                  </a:pPr>
                  <a:endParaRPr lang="en-US" sz="750">
                    <a:solidFill>
                      <a:srgbClr val="000000"/>
                    </a:solidFill>
                  </a:endParaRPr>
                </a:p>
              </p:txBody>
            </p:sp>
            <p:sp>
              <p:nvSpPr>
                <p:cNvPr id="87" name="AutoShape 137"/>
                <p:cNvSpPr>
                  <a:spLocks noChangeArrowheads="1"/>
                </p:cNvSpPr>
                <p:nvPr/>
              </p:nvSpPr>
              <p:spPr bwMode="auto">
                <a:xfrm>
                  <a:off x="1200150" y="2159000"/>
                  <a:ext cx="1439863" cy="306466"/>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GetLicensesAntTask</a:t>
                  </a:r>
                </a:p>
              </p:txBody>
            </p:sp>
            <p:sp>
              <p:nvSpPr>
                <p:cNvPr id="88" name="AutoShape 139"/>
                <p:cNvSpPr>
                  <a:spLocks noChangeArrowheads="1"/>
                </p:cNvSpPr>
                <p:nvPr/>
              </p:nvSpPr>
              <p:spPr bwMode="auto">
                <a:xfrm>
                  <a:off x="1200150" y="1854200"/>
                  <a:ext cx="1439863" cy="306466"/>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CompositeAntTask</a:t>
                  </a:r>
                </a:p>
              </p:txBody>
            </p:sp>
          </p:grpSp>
          <p:grpSp>
            <p:nvGrpSpPr>
              <p:cNvPr id="20" name="Group 187"/>
              <p:cNvGrpSpPr>
                <a:grpSpLocks/>
              </p:cNvGrpSpPr>
              <p:nvPr/>
            </p:nvGrpSpPr>
            <p:grpSpPr bwMode="auto">
              <a:xfrm>
                <a:off x="3048000" y="2971802"/>
                <a:ext cx="1525588" cy="1906589"/>
                <a:chOff x="2062" y="2666"/>
                <a:chExt cx="1058" cy="1201"/>
              </a:xfrm>
            </p:grpSpPr>
            <p:sp>
              <p:nvSpPr>
                <p:cNvPr id="78" name="AutoShape 123"/>
                <p:cNvSpPr>
                  <a:spLocks noChangeArrowheads="1"/>
                </p:cNvSpPr>
                <p:nvPr/>
              </p:nvSpPr>
              <p:spPr bwMode="auto">
                <a:xfrm>
                  <a:off x="2062" y="2666"/>
                  <a:ext cx="1058" cy="1201"/>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Included Libraries</a:t>
                  </a: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p:txBody>
            </p:sp>
            <p:sp>
              <p:nvSpPr>
                <p:cNvPr id="79" name="AutoShape 124"/>
                <p:cNvSpPr>
                  <a:spLocks noChangeArrowheads="1"/>
                </p:cNvSpPr>
                <p:nvPr/>
              </p:nvSpPr>
              <p:spPr bwMode="auto">
                <a:xfrm>
                  <a:off x="2117" y="2882"/>
                  <a:ext cx="955"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dirty="0" err="1">
                      <a:solidFill>
                        <a:srgbClr val="000000"/>
                      </a:solidFill>
                    </a:rPr>
                    <a:t>CisAdminApi</a:t>
                  </a:r>
                  <a:endParaRPr lang="en-US" sz="600" dirty="0">
                    <a:solidFill>
                      <a:srgbClr val="000000"/>
                    </a:solidFill>
                  </a:endParaRPr>
                </a:p>
              </p:txBody>
            </p:sp>
            <p:sp>
              <p:nvSpPr>
                <p:cNvPr id="80" name="AutoShape 125"/>
                <p:cNvSpPr>
                  <a:spLocks noChangeArrowheads="1"/>
                </p:cNvSpPr>
                <p:nvPr/>
              </p:nvSpPr>
              <p:spPr bwMode="auto">
                <a:xfrm>
                  <a:off x="2123" y="3043"/>
                  <a:ext cx="949"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dirty="0" err="1">
                      <a:solidFill>
                        <a:srgbClr val="000000"/>
                      </a:solidFill>
                    </a:rPr>
                    <a:t>PDToolModules</a:t>
                  </a:r>
                  <a:endParaRPr lang="en-US" sz="600" dirty="0">
                    <a:solidFill>
                      <a:srgbClr val="000000"/>
                    </a:solidFill>
                  </a:endParaRPr>
                </a:p>
              </p:txBody>
            </p:sp>
            <p:sp>
              <p:nvSpPr>
                <p:cNvPr id="81" name="AutoShape 126"/>
                <p:cNvSpPr>
                  <a:spLocks noChangeArrowheads="1"/>
                </p:cNvSpPr>
                <p:nvPr/>
              </p:nvSpPr>
              <p:spPr bwMode="auto">
                <a:xfrm>
                  <a:off x="2123" y="3370"/>
                  <a:ext cx="470"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log4j, slf4j</a:t>
                  </a:r>
                </a:p>
              </p:txBody>
            </p:sp>
            <p:sp>
              <p:nvSpPr>
                <p:cNvPr id="82" name="AutoShape 127"/>
                <p:cNvSpPr>
                  <a:spLocks noChangeArrowheads="1"/>
                </p:cNvSpPr>
                <p:nvPr/>
              </p:nvSpPr>
              <p:spPr bwMode="auto">
                <a:xfrm>
                  <a:off x="2669" y="3552"/>
                  <a:ext cx="430"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spring</a:t>
                  </a:r>
                </a:p>
              </p:txBody>
            </p:sp>
            <p:sp>
              <p:nvSpPr>
                <p:cNvPr id="83" name="AutoShape 128"/>
                <p:cNvSpPr>
                  <a:spLocks noChangeArrowheads="1"/>
                </p:cNvSpPr>
                <p:nvPr/>
              </p:nvSpPr>
              <p:spPr bwMode="auto">
                <a:xfrm>
                  <a:off x="2606" y="3374"/>
                  <a:ext cx="476"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sax, jaxen</a:t>
                  </a:r>
                </a:p>
              </p:txBody>
            </p:sp>
            <p:sp>
              <p:nvSpPr>
                <p:cNvPr id="84" name="AutoShape 129"/>
                <p:cNvSpPr>
                  <a:spLocks noChangeArrowheads="1"/>
                </p:cNvSpPr>
                <p:nvPr/>
              </p:nvSpPr>
              <p:spPr bwMode="auto">
                <a:xfrm>
                  <a:off x="2081" y="3557"/>
                  <a:ext cx="572"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xalan, xerces</a:t>
                  </a:r>
                </a:p>
              </p:txBody>
            </p:sp>
            <p:sp>
              <p:nvSpPr>
                <p:cNvPr id="85" name="AutoShape 130"/>
                <p:cNvSpPr>
                  <a:spLocks noChangeArrowheads="1"/>
                </p:cNvSpPr>
                <p:nvPr/>
              </p:nvSpPr>
              <p:spPr bwMode="auto">
                <a:xfrm>
                  <a:off x="2123" y="3206"/>
                  <a:ext cx="949"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dirty="0">
                      <a:solidFill>
                        <a:srgbClr val="000000"/>
                      </a:solidFill>
                    </a:rPr>
                    <a:t>DV Common Logging</a:t>
                  </a:r>
                </a:p>
              </p:txBody>
            </p:sp>
          </p:grpSp>
          <p:grpSp>
            <p:nvGrpSpPr>
              <p:cNvPr id="21" name="Group 74"/>
              <p:cNvGrpSpPr>
                <a:grpSpLocks/>
              </p:cNvGrpSpPr>
              <p:nvPr/>
            </p:nvGrpSpPr>
            <p:grpSpPr bwMode="auto">
              <a:xfrm>
                <a:off x="5289550" y="2590800"/>
                <a:ext cx="1120775" cy="692150"/>
                <a:chOff x="960" y="1584"/>
                <a:chExt cx="706" cy="436"/>
              </a:xfrm>
            </p:grpSpPr>
            <p:sp>
              <p:nvSpPr>
                <p:cNvPr id="70" name="AutoShape 75"/>
                <p:cNvSpPr>
                  <a:spLocks noChangeArrowheads="1"/>
                </p:cNvSpPr>
                <p:nvPr/>
              </p:nvSpPr>
              <p:spPr bwMode="auto">
                <a:xfrm>
                  <a:off x="1104" y="1844"/>
                  <a:ext cx="480"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servers.xml</a:t>
                  </a:r>
                </a:p>
              </p:txBody>
            </p:sp>
            <p:grpSp>
              <p:nvGrpSpPr>
                <p:cNvPr id="71" name="Group 76"/>
                <p:cNvGrpSpPr>
                  <a:grpSpLocks/>
                </p:cNvGrpSpPr>
                <p:nvPr/>
              </p:nvGrpSpPr>
              <p:grpSpPr bwMode="auto">
                <a:xfrm>
                  <a:off x="1104" y="1604"/>
                  <a:ext cx="562" cy="230"/>
                  <a:chOff x="1104" y="1722"/>
                  <a:chExt cx="562" cy="230"/>
                </a:xfrm>
              </p:grpSpPr>
              <p:sp>
                <p:nvSpPr>
                  <p:cNvPr id="75" name="AutoShape 77"/>
                  <p:cNvSpPr>
                    <a:spLocks noChangeArrowheads="1"/>
                  </p:cNvSpPr>
                  <p:nvPr/>
                </p:nvSpPr>
                <p:spPr bwMode="auto">
                  <a:xfrm>
                    <a:off x="1162" y="1722"/>
                    <a:ext cx="504"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module.xml</a:t>
                    </a:r>
                  </a:p>
                </p:txBody>
              </p:sp>
              <p:sp>
                <p:nvSpPr>
                  <p:cNvPr id="76" name="AutoShape 78"/>
                  <p:cNvSpPr>
                    <a:spLocks noChangeArrowheads="1"/>
                  </p:cNvSpPr>
                  <p:nvPr/>
                </p:nvSpPr>
                <p:spPr bwMode="auto">
                  <a:xfrm>
                    <a:off x="1133" y="1749"/>
                    <a:ext cx="504"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module.xml</a:t>
                    </a:r>
                  </a:p>
                </p:txBody>
              </p:sp>
              <p:sp>
                <p:nvSpPr>
                  <p:cNvPr id="77" name="AutoShape 79"/>
                  <p:cNvSpPr>
                    <a:spLocks noChangeArrowheads="1"/>
                  </p:cNvSpPr>
                  <p:nvPr/>
                </p:nvSpPr>
                <p:spPr bwMode="auto">
                  <a:xfrm>
                    <a:off x="1104" y="1776"/>
                    <a:ext cx="504" cy="176"/>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modules.xml</a:t>
                    </a:r>
                  </a:p>
                </p:txBody>
              </p:sp>
            </p:grpSp>
            <p:sp>
              <p:nvSpPr>
                <p:cNvPr id="72" name="Line 80"/>
                <p:cNvSpPr>
                  <a:spLocks noChangeShapeType="1"/>
                </p:cNvSpPr>
                <p:nvPr/>
              </p:nvSpPr>
              <p:spPr bwMode="auto">
                <a:xfrm>
                  <a:off x="960" y="1920"/>
                  <a:ext cx="1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73" name="Line 81"/>
                <p:cNvSpPr>
                  <a:spLocks noChangeShapeType="1"/>
                </p:cNvSpPr>
                <p:nvPr/>
              </p:nvSpPr>
              <p:spPr bwMode="auto">
                <a:xfrm>
                  <a:off x="960" y="1728"/>
                  <a:ext cx="1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74" name="Line 82"/>
                <p:cNvSpPr>
                  <a:spLocks noChangeShapeType="1"/>
                </p:cNvSpPr>
                <p:nvPr/>
              </p:nvSpPr>
              <p:spPr bwMode="auto">
                <a:xfrm>
                  <a:off x="960" y="1584"/>
                  <a:ext cx="0" cy="33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grpSp>
          <p:grpSp>
            <p:nvGrpSpPr>
              <p:cNvPr id="22" name="Group 213"/>
              <p:cNvGrpSpPr>
                <a:grpSpLocks/>
              </p:cNvGrpSpPr>
              <p:nvPr/>
            </p:nvGrpSpPr>
            <p:grpSpPr bwMode="auto">
              <a:xfrm>
                <a:off x="4972050" y="3338512"/>
                <a:ext cx="1809750" cy="1498600"/>
                <a:chOff x="3084" y="2103"/>
                <a:chExt cx="1140" cy="944"/>
              </a:xfrm>
            </p:grpSpPr>
            <p:sp>
              <p:nvSpPr>
                <p:cNvPr id="58" name="AutoShape 198"/>
                <p:cNvSpPr>
                  <a:spLocks noChangeArrowheads="1"/>
                </p:cNvSpPr>
                <p:nvPr/>
              </p:nvSpPr>
              <p:spPr bwMode="auto">
                <a:xfrm>
                  <a:off x="3084" y="2103"/>
                  <a:ext cx="1140" cy="944"/>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Common Framework</a:t>
                  </a: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a:p>
                  <a:pPr>
                    <a:spcBef>
                      <a:spcPct val="50000"/>
                    </a:spcBef>
                  </a:pPr>
                  <a:endParaRPr lang="en-US" sz="600">
                    <a:solidFill>
                      <a:srgbClr val="000000"/>
                    </a:solidFill>
                  </a:endParaRPr>
                </a:p>
              </p:txBody>
            </p:sp>
            <p:sp>
              <p:nvSpPr>
                <p:cNvPr id="59" name="AutoShape 199"/>
                <p:cNvSpPr>
                  <a:spLocks noChangeArrowheads="1"/>
                </p:cNvSpPr>
                <p:nvPr/>
              </p:nvSpPr>
              <p:spPr bwMode="auto">
                <a:xfrm>
                  <a:off x="3217" y="2301"/>
                  <a:ext cx="861"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BasicAuthenticator</a:t>
                  </a:r>
                </a:p>
              </p:txBody>
            </p:sp>
            <p:grpSp>
              <p:nvGrpSpPr>
                <p:cNvPr id="61" name="Group 200"/>
                <p:cNvGrpSpPr>
                  <a:grpSpLocks/>
                </p:cNvGrpSpPr>
                <p:nvPr/>
              </p:nvGrpSpPr>
              <p:grpSpPr bwMode="auto">
                <a:xfrm>
                  <a:off x="3217" y="2463"/>
                  <a:ext cx="860" cy="176"/>
                  <a:chOff x="2977" y="2862"/>
                  <a:chExt cx="824" cy="176"/>
                </a:xfrm>
              </p:grpSpPr>
              <p:sp>
                <p:nvSpPr>
                  <p:cNvPr id="68" name="AutoShape 201"/>
                  <p:cNvSpPr>
                    <a:spLocks noChangeArrowheads="1"/>
                  </p:cNvSpPr>
                  <p:nvPr/>
                </p:nvSpPr>
                <p:spPr bwMode="auto">
                  <a:xfrm>
                    <a:off x="2977" y="2862"/>
                    <a:ext cx="427"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Exception</a:t>
                    </a:r>
                  </a:p>
                </p:txBody>
              </p:sp>
              <p:sp>
                <p:nvSpPr>
                  <p:cNvPr id="69" name="AutoShape 202"/>
                  <p:cNvSpPr>
                    <a:spLocks noChangeArrowheads="1"/>
                  </p:cNvSpPr>
                  <p:nvPr/>
                </p:nvSpPr>
                <p:spPr bwMode="auto">
                  <a:xfrm>
                    <a:off x="3415" y="2866"/>
                    <a:ext cx="386"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Logger</a:t>
                    </a:r>
                  </a:p>
                </p:txBody>
              </p:sp>
            </p:grpSp>
            <p:grpSp>
              <p:nvGrpSpPr>
                <p:cNvPr id="62" name="Group 203"/>
                <p:cNvGrpSpPr>
                  <a:grpSpLocks/>
                </p:cNvGrpSpPr>
                <p:nvPr/>
              </p:nvGrpSpPr>
              <p:grpSpPr bwMode="auto">
                <a:xfrm>
                  <a:off x="3138" y="2790"/>
                  <a:ext cx="1018" cy="172"/>
                  <a:chOff x="2962" y="3189"/>
                  <a:chExt cx="975" cy="172"/>
                </a:xfrm>
              </p:grpSpPr>
              <p:sp>
                <p:nvSpPr>
                  <p:cNvPr id="66" name="AutoShape 204"/>
                  <p:cNvSpPr>
                    <a:spLocks noChangeArrowheads="1"/>
                  </p:cNvSpPr>
                  <p:nvPr/>
                </p:nvSpPr>
                <p:spPr bwMode="auto">
                  <a:xfrm>
                    <a:off x="2962" y="3189"/>
                    <a:ext cx="574"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PropertyMngr</a:t>
                    </a:r>
                  </a:p>
                </p:txBody>
              </p:sp>
              <p:sp>
                <p:nvSpPr>
                  <p:cNvPr id="67" name="AutoShape 205"/>
                  <p:cNvSpPr>
                    <a:spLocks noChangeArrowheads="1"/>
                  </p:cNvSpPr>
                  <p:nvPr/>
                </p:nvSpPr>
                <p:spPr bwMode="auto">
                  <a:xfrm>
                    <a:off x="3552" y="3189"/>
                    <a:ext cx="385"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XMLUtil</a:t>
                    </a:r>
                  </a:p>
                </p:txBody>
              </p:sp>
            </p:grpSp>
            <p:grpSp>
              <p:nvGrpSpPr>
                <p:cNvPr id="63" name="Group 206"/>
                <p:cNvGrpSpPr>
                  <a:grpSpLocks/>
                </p:cNvGrpSpPr>
                <p:nvPr/>
              </p:nvGrpSpPr>
              <p:grpSpPr bwMode="auto">
                <a:xfrm>
                  <a:off x="3099" y="2624"/>
                  <a:ext cx="1110" cy="173"/>
                  <a:chOff x="2942" y="3023"/>
                  <a:chExt cx="1063" cy="173"/>
                </a:xfrm>
              </p:grpSpPr>
              <p:sp>
                <p:nvSpPr>
                  <p:cNvPr id="64" name="AutoShape 207"/>
                  <p:cNvSpPr>
                    <a:spLocks noChangeArrowheads="1"/>
                  </p:cNvSpPr>
                  <p:nvPr/>
                </p:nvSpPr>
                <p:spPr bwMode="auto">
                  <a:xfrm>
                    <a:off x="3477" y="3024"/>
                    <a:ext cx="528"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dirty="0" err="1">
                        <a:solidFill>
                          <a:srgbClr val="000000"/>
                        </a:solidFill>
                      </a:rPr>
                      <a:t>CisWSHelper</a:t>
                    </a:r>
                    <a:endParaRPr lang="en-US" sz="600" dirty="0">
                      <a:solidFill>
                        <a:srgbClr val="000000"/>
                      </a:solidFill>
                    </a:endParaRPr>
                  </a:p>
                </p:txBody>
              </p:sp>
              <p:sp>
                <p:nvSpPr>
                  <p:cNvPr id="65" name="AutoShape 208"/>
                  <p:cNvSpPr>
                    <a:spLocks noChangeArrowheads="1"/>
                  </p:cNvSpPr>
                  <p:nvPr/>
                </p:nvSpPr>
                <p:spPr bwMode="auto">
                  <a:xfrm>
                    <a:off x="2942" y="3023"/>
                    <a:ext cx="524" cy="172"/>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600">
                        <a:solidFill>
                          <a:srgbClr val="000000"/>
                        </a:solidFill>
                      </a:rPr>
                      <a:t>CommonUtil</a:t>
                    </a:r>
                  </a:p>
                </p:txBody>
              </p:sp>
            </p:grpSp>
          </p:grpSp>
          <p:sp>
            <p:nvSpPr>
              <p:cNvPr id="23" name="Line 214"/>
              <p:cNvSpPr>
                <a:spLocks noChangeShapeType="1"/>
              </p:cNvSpPr>
              <p:nvPr/>
            </p:nvSpPr>
            <p:spPr bwMode="auto">
              <a:xfrm flipV="1">
                <a:off x="4495800" y="2819400"/>
                <a:ext cx="784225" cy="838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24" name="AutoShape 37"/>
              <p:cNvSpPr>
                <a:spLocks noChangeArrowheads="1"/>
              </p:cNvSpPr>
              <p:nvPr/>
            </p:nvSpPr>
            <p:spPr bwMode="auto">
              <a:xfrm>
                <a:off x="2989263" y="1535113"/>
                <a:ext cx="1658938" cy="1328023"/>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Deployment Manager</a:t>
                </a:r>
              </a:p>
              <a:p>
                <a:pPr algn="ctr">
                  <a:spcBef>
                    <a:spcPct val="50000"/>
                  </a:spcBef>
                </a:pPr>
                <a:endParaRPr lang="en-US" sz="750">
                  <a:solidFill>
                    <a:srgbClr val="000000"/>
                  </a:solidFill>
                </a:endParaRPr>
              </a:p>
              <a:p>
                <a:pPr algn="ctr">
                  <a:spcBef>
                    <a:spcPct val="50000"/>
                  </a:spcBef>
                </a:pPr>
                <a:endParaRPr lang="en-US" sz="750">
                  <a:solidFill>
                    <a:srgbClr val="000000"/>
                  </a:solidFill>
                </a:endParaRPr>
              </a:p>
              <a:p>
                <a:pPr algn="ctr">
                  <a:spcBef>
                    <a:spcPct val="50000"/>
                  </a:spcBef>
                </a:pPr>
                <a:endParaRPr lang="en-US" sz="750">
                  <a:solidFill>
                    <a:srgbClr val="000000"/>
                  </a:solidFill>
                </a:endParaRPr>
              </a:p>
              <a:p>
                <a:pPr algn="ctr">
                  <a:spcBef>
                    <a:spcPct val="50000"/>
                  </a:spcBef>
                </a:pPr>
                <a:endParaRPr lang="en-US" sz="750">
                  <a:solidFill>
                    <a:srgbClr val="000000"/>
                  </a:solidFill>
                </a:endParaRPr>
              </a:p>
            </p:txBody>
          </p:sp>
          <p:sp>
            <p:nvSpPr>
              <p:cNvPr id="25" name="AutoShape 110"/>
              <p:cNvSpPr>
                <a:spLocks noChangeArrowheads="1"/>
              </p:cNvSpPr>
              <p:nvPr/>
            </p:nvSpPr>
            <p:spPr bwMode="auto">
              <a:xfrm>
                <a:off x="3135313" y="2159000"/>
                <a:ext cx="1439863" cy="306467"/>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DeployManagerImpl</a:t>
                </a:r>
              </a:p>
            </p:txBody>
          </p:sp>
          <p:sp>
            <p:nvSpPr>
              <p:cNvPr id="26" name="AutoShape 111"/>
              <p:cNvSpPr>
                <a:spLocks noChangeArrowheads="1"/>
              </p:cNvSpPr>
              <p:nvPr/>
            </p:nvSpPr>
            <p:spPr bwMode="auto">
              <a:xfrm>
                <a:off x="3135313" y="2463800"/>
                <a:ext cx="1439863" cy="306467"/>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DeployManagerUtil</a:t>
                </a:r>
              </a:p>
            </p:txBody>
          </p:sp>
          <p:sp>
            <p:nvSpPr>
              <p:cNvPr id="27" name="AutoShape 112"/>
              <p:cNvSpPr>
                <a:spLocks noChangeArrowheads="1"/>
              </p:cNvSpPr>
              <p:nvPr/>
            </p:nvSpPr>
            <p:spPr bwMode="auto">
              <a:xfrm>
                <a:off x="3135313" y="1863725"/>
                <a:ext cx="1439863" cy="306467"/>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DeployManager</a:t>
                </a:r>
              </a:p>
            </p:txBody>
          </p:sp>
          <p:grpSp>
            <p:nvGrpSpPr>
              <p:cNvPr id="28" name="Group 259"/>
              <p:cNvGrpSpPr>
                <a:grpSpLocks/>
              </p:cNvGrpSpPr>
              <p:nvPr/>
            </p:nvGrpSpPr>
            <p:grpSpPr bwMode="auto">
              <a:xfrm>
                <a:off x="7010400" y="1560514"/>
                <a:ext cx="1676400" cy="1073151"/>
                <a:chOff x="4416" y="983"/>
                <a:chExt cx="1056" cy="676"/>
              </a:xfrm>
            </p:grpSpPr>
            <p:grpSp>
              <p:nvGrpSpPr>
                <p:cNvPr id="53" name="Group 194"/>
                <p:cNvGrpSpPr>
                  <a:grpSpLocks/>
                </p:cNvGrpSpPr>
                <p:nvPr/>
              </p:nvGrpSpPr>
              <p:grpSpPr bwMode="auto">
                <a:xfrm>
                  <a:off x="4416" y="983"/>
                  <a:ext cx="1008" cy="676"/>
                  <a:chOff x="4560" y="935"/>
                  <a:chExt cx="1008" cy="676"/>
                </a:xfrm>
              </p:grpSpPr>
              <p:sp>
                <p:nvSpPr>
                  <p:cNvPr id="55" name="AutoShape 32"/>
                  <p:cNvSpPr>
                    <a:spLocks noChangeArrowheads="1"/>
                  </p:cNvSpPr>
                  <p:nvPr/>
                </p:nvSpPr>
                <p:spPr bwMode="auto">
                  <a:xfrm>
                    <a:off x="4560" y="935"/>
                    <a:ext cx="1008" cy="676"/>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dirty="0">
                        <a:solidFill>
                          <a:srgbClr val="000000"/>
                        </a:solidFill>
                      </a:rPr>
                      <a:t>DV WS API Interface</a:t>
                    </a:r>
                  </a:p>
                  <a:p>
                    <a:pPr algn="ctr">
                      <a:spcBef>
                        <a:spcPct val="50000"/>
                      </a:spcBef>
                    </a:pPr>
                    <a:endParaRPr lang="en-US" sz="750" dirty="0">
                      <a:solidFill>
                        <a:srgbClr val="000000"/>
                      </a:solidFill>
                    </a:endParaRPr>
                  </a:p>
                  <a:p>
                    <a:pPr algn="ctr">
                      <a:spcBef>
                        <a:spcPct val="50000"/>
                      </a:spcBef>
                    </a:pPr>
                    <a:endParaRPr lang="en-US" sz="750" dirty="0">
                      <a:solidFill>
                        <a:srgbClr val="000000"/>
                      </a:solidFill>
                    </a:endParaRPr>
                  </a:p>
                  <a:p>
                    <a:pPr algn="ctr">
                      <a:spcBef>
                        <a:spcPct val="50000"/>
                      </a:spcBef>
                    </a:pPr>
                    <a:endParaRPr lang="en-US" sz="750" dirty="0">
                      <a:solidFill>
                        <a:srgbClr val="000000"/>
                      </a:solidFill>
                    </a:endParaRPr>
                  </a:p>
                </p:txBody>
              </p:sp>
              <p:sp>
                <p:nvSpPr>
                  <p:cNvPr id="56" name="AutoShape 97"/>
                  <p:cNvSpPr>
                    <a:spLocks noChangeArrowheads="1"/>
                  </p:cNvSpPr>
                  <p:nvPr/>
                </p:nvSpPr>
                <p:spPr bwMode="auto">
                  <a:xfrm>
                    <a:off x="4619" y="1172"/>
                    <a:ext cx="918" cy="193"/>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{Module}DAO</a:t>
                    </a:r>
                  </a:p>
                </p:txBody>
              </p:sp>
              <p:sp>
                <p:nvSpPr>
                  <p:cNvPr id="57" name="AutoShape 98"/>
                  <p:cNvSpPr>
                    <a:spLocks noChangeArrowheads="1"/>
                  </p:cNvSpPr>
                  <p:nvPr/>
                </p:nvSpPr>
                <p:spPr bwMode="auto">
                  <a:xfrm>
                    <a:off x="4625" y="1364"/>
                    <a:ext cx="907" cy="193"/>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{Module}WSDAOImpl</a:t>
                    </a:r>
                  </a:p>
                </p:txBody>
              </p:sp>
            </p:grpSp>
            <p:pic>
              <p:nvPicPr>
                <p:cNvPr id="54" name="Picture 256" descr="ico_Spring60x60">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2" y="1416"/>
                  <a:ext cx="150" cy="1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grpSp>
            <p:nvGrpSpPr>
              <p:cNvPr id="29" name="Group 274"/>
              <p:cNvGrpSpPr>
                <a:grpSpLocks/>
              </p:cNvGrpSpPr>
              <p:nvPr/>
            </p:nvGrpSpPr>
            <p:grpSpPr bwMode="auto">
              <a:xfrm>
                <a:off x="7042150" y="2646362"/>
                <a:ext cx="1644650" cy="1073150"/>
                <a:chOff x="4436" y="1667"/>
                <a:chExt cx="1036" cy="676"/>
              </a:xfrm>
            </p:grpSpPr>
            <p:grpSp>
              <p:nvGrpSpPr>
                <p:cNvPr id="48" name="Group 193"/>
                <p:cNvGrpSpPr>
                  <a:grpSpLocks/>
                </p:cNvGrpSpPr>
                <p:nvPr/>
              </p:nvGrpSpPr>
              <p:grpSpPr bwMode="auto">
                <a:xfrm>
                  <a:off x="4436" y="1667"/>
                  <a:ext cx="988" cy="676"/>
                  <a:chOff x="4608" y="1655"/>
                  <a:chExt cx="988" cy="676"/>
                </a:xfrm>
              </p:grpSpPr>
              <p:sp>
                <p:nvSpPr>
                  <p:cNvPr id="50" name="AutoShape 101"/>
                  <p:cNvSpPr>
                    <a:spLocks noChangeArrowheads="1"/>
                  </p:cNvSpPr>
                  <p:nvPr/>
                </p:nvSpPr>
                <p:spPr bwMode="auto">
                  <a:xfrm>
                    <a:off x="4608" y="1655"/>
                    <a:ext cx="988" cy="676"/>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dirty="0">
                        <a:solidFill>
                          <a:srgbClr val="000000"/>
                        </a:solidFill>
                      </a:rPr>
                      <a:t>DV JDBC Interface</a:t>
                    </a:r>
                  </a:p>
                  <a:p>
                    <a:pPr algn="ctr">
                      <a:spcBef>
                        <a:spcPct val="50000"/>
                      </a:spcBef>
                    </a:pPr>
                    <a:endParaRPr lang="en-US" sz="750" dirty="0">
                      <a:solidFill>
                        <a:srgbClr val="000000"/>
                      </a:solidFill>
                    </a:endParaRPr>
                  </a:p>
                  <a:p>
                    <a:pPr algn="ctr">
                      <a:spcBef>
                        <a:spcPct val="50000"/>
                      </a:spcBef>
                    </a:pPr>
                    <a:endParaRPr lang="en-US" sz="750" dirty="0">
                      <a:solidFill>
                        <a:srgbClr val="000000"/>
                      </a:solidFill>
                    </a:endParaRPr>
                  </a:p>
                  <a:p>
                    <a:pPr algn="ctr">
                      <a:spcBef>
                        <a:spcPct val="50000"/>
                      </a:spcBef>
                    </a:pPr>
                    <a:endParaRPr lang="en-US" sz="750" dirty="0">
                      <a:solidFill>
                        <a:srgbClr val="000000"/>
                      </a:solidFill>
                    </a:endParaRPr>
                  </a:p>
                </p:txBody>
              </p:sp>
              <p:sp>
                <p:nvSpPr>
                  <p:cNvPr id="51" name="AutoShape 102"/>
                  <p:cNvSpPr>
                    <a:spLocks noChangeArrowheads="1"/>
                  </p:cNvSpPr>
                  <p:nvPr/>
                </p:nvSpPr>
                <p:spPr bwMode="auto">
                  <a:xfrm>
                    <a:off x="4647" y="1892"/>
                    <a:ext cx="918" cy="193"/>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JdbcDAO</a:t>
                    </a:r>
                  </a:p>
                </p:txBody>
              </p:sp>
              <p:sp>
                <p:nvSpPr>
                  <p:cNvPr id="52" name="AutoShape 103"/>
                  <p:cNvSpPr>
                    <a:spLocks noChangeArrowheads="1"/>
                  </p:cNvSpPr>
                  <p:nvPr/>
                </p:nvSpPr>
                <p:spPr bwMode="auto">
                  <a:xfrm>
                    <a:off x="4653" y="2084"/>
                    <a:ext cx="907" cy="193"/>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JdbcDAOImpl</a:t>
                    </a:r>
                  </a:p>
                </p:txBody>
              </p:sp>
            </p:grpSp>
            <p:pic>
              <p:nvPicPr>
                <p:cNvPr id="49" name="Picture 257" descr="ico_Spring60x60">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2" y="2082"/>
                  <a:ext cx="150" cy="1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sp>
            <p:nvSpPr>
              <p:cNvPr id="30" name="Line 265"/>
              <p:cNvSpPr>
                <a:spLocks noChangeShapeType="1"/>
              </p:cNvSpPr>
              <p:nvPr/>
            </p:nvSpPr>
            <p:spPr bwMode="auto">
              <a:xfrm>
                <a:off x="6581775" y="2324100"/>
                <a:ext cx="5334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grpSp>
            <p:nvGrpSpPr>
              <p:cNvPr id="31" name="Group 269"/>
              <p:cNvGrpSpPr>
                <a:grpSpLocks/>
              </p:cNvGrpSpPr>
              <p:nvPr/>
            </p:nvGrpSpPr>
            <p:grpSpPr bwMode="auto">
              <a:xfrm flipH="1">
                <a:off x="4552950" y="2371725"/>
                <a:ext cx="228600" cy="228600"/>
                <a:chOff x="1824" y="1440"/>
                <a:chExt cx="144" cy="144"/>
              </a:xfrm>
            </p:grpSpPr>
            <p:sp>
              <p:nvSpPr>
                <p:cNvPr id="45" name="Line 266"/>
                <p:cNvSpPr>
                  <a:spLocks noChangeShapeType="1"/>
                </p:cNvSpPr>
                <p:nvPr/>
              </p:nvSpPr>
              <p:spPr bwMode="auto">
                <a:xfrm>
                  <a:off x="1824" y="1440"/>
                  <a:ext cx="1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46" name="Line 267"/>
                <p:cNvSpPr>
                  <a:spLocks noChangeShapeType="1"/>
                </p:cNvSpPr>
                <p:nvPr/>
              </p:nvSpPr>
              <p:spPr bwMode="auto">
                <a:xfrm flipH="1">
                  <a:off x="1824" y="1584"/>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47" name="Line 268"/>
                <p:cNvSpPr>
                  <a:spLocks noChangeShapeType="1"/>
                </p:cNvSpPr>
                <p:nvPr/>
              </p:nvSpPr>
              <p:spPr bwMode="auto">
                <a:xfrm flipV="1">
                  <a:off x="1824" y="1440"/>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grpSp>
          <p:grpSp>
            <p:nvGrpSpPr>
              <p:cNvPr id="32" name="Group 273"/>
              <p:cNvGrpSpPr>
                <a:grpSpLocks/>
              </p:cNvGrpSpPr>
              <p:nvPr/>
            </p:nvGrpSpPr>
            <p:grpSpPr bwMode="auto">
              <a:xfrm>
                <a:off x="6553200" y="2362200"/>
                <a:ext cx="571500" cy="1066800"/>
                <a:chOff x="4128" y="1488"/>
                <a:chExt cx="360" cy="672"/>
              </a:xfrm>
            </p:grpSpPr>
            <p:sp>
              <p:nvSpPr>
                <p:cNvPr id="42" name="Line 270"/>
                <p:cNvSpPr>
                  <a:spLocks noChangeShapeType="1"/>
                </p:cNvSpPr>
                <p:nvPr/>
              </p:nvSpPr>
              <p:spPr bwMode="auto">
                <a:xfrm>
                  <a:off x="4272" y="2160"/>
                  <a:ext cx="21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43" name="Line 271"/>
                <p:cNvSpPr>
                  <a:spLocks noChangeShapeType="1"/>
                </p:cNvSpPr>
                <p:nvPr/>
              </p:nvSpPr>
              <p:spPr bwMode="auto">
                <a:xfrm flipH="1" flipV="1">
                  <a:off x="4272" y="1488"/>
                  <a:ext cx="0" cy="67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sp>
              <p:nvSpPr>
                <p:cNvPr id="44" name="Line 272"/>
                <p:cNvSpPr>
                  <a:spLocks noChangeShapeType="1"/>
                </p:cNvSpPr>
                <p:nvPr/>
              </p:nvSpPr>
              <p:spPr bwMode="auto">
                <a:xfrm flipH="1">
                  <a:off x="4128" y="1488"/>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grpSp>
          <p:grpSp>
            <p:nvGrpSpPr>
              <p:cNvPr id="33" name="Group 260"/>
              <p:cNvGrpSpPr>
                <a:grpSpLocks/>
              </p:cNvGrpSpPr>
              <p:nvPr/>
            </p:nvGrpSpPr>
            <p:grpSpPr bwMode="auto">
              <a:xfrm>
                <a:off x="5062538" y="1560514"/>
                <a:ext cx="1643063" cy="1073151"/>
                <a:chOff x="3189" y="983"/>
                <a:chExt cx="1035" cy="676"/>
              </a:xfrm>
            </p:grpSpPr>
            <p:grpSp>
              <p:nvGrpSpPr>
                <p:cNvPr id="37" name="Group 195"/>
                <p:cNvGrpSpPr>
                  <a:grpSpLocks/>
                </p:cNvGrpSpPr>
                <p:nvPr/>
              </p:nvGrpSpPr>
              <p:grpSpPr bwMode="auto">
                <a:xfrm>
                  <a:off x="3189" y="983"/>
                  <a:ext cx="987" cy="676"/>
                  <a:chOff x="3093" y="956"/>
                  <a:chExt cx="1014" cy="676"/>
                </a:xfrm>
              </p:grpSpPr>
              <p:sp>
                <p:nvSpPr>
                  <p:cNvPr id="39" name="AutoShape 2"/>
                  <p:cNvSpPr>
                    <a:spLocks noChangeArrowheads="1"/>
                  </p:cNvSpPr>
                  <p:nvPr/>
                </p:nvSpPr>
                <p:spPr bwMode="auto">
                  <a:xfrm>
                    <a:off x="3093" y="956"/>
                    <a:ext cx="1014" cy="676"/>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Module Manager</a:t>
                    </a:r>
                  </a:p>
                  <a:p>
                    <a:pPr algn="ctr">
                      <a:spcBef>
                        <a:spcPct val="50000"/>
                      </a:spcBef>
                    </a:pPr>
                    <a:endParaRPr lang="en-US" sz="750">
                      <a:solidFill>
                        <a:srgbClr val="000000"/>
                      </a:solidFill>
                    </a:endParaRPr>
                  </a:p>
                  <a:p>
                    <a:pPr algn="ctr">
                      <a:spcBef>
                        <a:spcPct val="50000"/>
                      </a:spcBef>
                    </a:pPr>
                    <a:endParaRPr lang="en-US" sz="750">
                      <a:solidFill>
                        <a:srgbClr val="000000"/>
                      </a:solidFill>
                    </a:endParaRPr>
                  </a:p>
                  <a:p>
                    <a:pPr algn="ctr">
                      <a:spcBef>
                        <a:spcPct val="50000"/>
                      </a:spcBef>
                    </a:pPr>
                    <a:endParaRPr lang="en-US" sz="750">
                      <a:solidFill>
                        <a:srgbClr val="000000"/>
                      </a:solidFill>
                    </a:endParaRPr>
                  </a:p>
                </p:txBody>
              </p:sp>
              <p:sp>
                <p:nvSpPr>
                  <p:cNvPr id="40" name="AutoShape 109"/>
                  <p:cNvSpPr>
                    <a:spLocks noChangeArrowheads="1"/>
                  </p:cNvSpPr>
                  <p:nvPr/>
                </p:nvSpPr>
                <p:spPr bwMode="auto">
                  <a:xfrm>
                    <a:off x="3140" y="1344"/>
                    <a:ext cx="949" cy="193"/>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{Module}ManagerImpl</a:t>
                    </a:r>
                  </a:p>
                </p:txBody>
              </p:sp>
              <p:sp>
                <p:nvSpPr>
                  <p:cNvPr id="41" name="AutoShape 141"/>
                  <p:cNvSpPr>
                    <a:spLocks noChangeArrowheads="1"/>
                  </p:cNvSpPr>
                  <p:nvPr/>
                </p:nvSpPr>
                <p:spPr bwMode="auto">
                  <a:xfrm>
                    <a:off x="3140" y="1152"/>
                    <a:ext cx="949" cy="193"/>
                  </a:xfrm>
                  <a:prstGeom prst="roundRect">
                    <a:avLst>
                      <a:gd name="adj" fmla="val 16667"/>
                    </a:avLst>
                  </a:prstGeom>
                  <a:solidFill>
                    <a:srgbClr val="EAEAEA"/>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{Module}Manager</a:t>
                    </a:r>
                  </a:p>
                </p:txBody>
              </p:sp>
            </p:grpSp>
            <p:pic>
              <p:nvPicPr>
                <p:cNvPr id="38" name="Picture 255" descr="ico_Spring60x60">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74" y="1392"/>
                  <a:ext cx="150" cy="1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pic>
            <p:nvPicPr>
              <p:cNvPr id="34" name="Picture 252" descr="ico_Spring60x60">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25" y="2486025"/>
                <a:ext cx="257175" cy="2571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35" name="Line 264"/>
              <p:cNvSpPr>
                <a:spLocks noChangeShapeType="1"/>
              </p:cNvSpPr>
              <p:nvPr/>
            </p:nvSpPr>
            <p:spPr bwMode="auto">
              <a:xfrm>
                <a:off x="4572000" y="2276475"/>
                <a:ext cx="5334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solidFill>
                    <a:srgbClr val="000000"/>
                  </a:solidFill>
                </a:endParaRPr>
              </a:p>
            </p:txBody>
          </p:sp>
          <p:pic>
            <p:nvPicPr>
              <p:cNvPr id="36" name="Picture 251" descr="ico_Spring60x60">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6275" y="2124075"/>
                <a:ext cx="238125" cy="238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grpSp>
      <p:grpSp>
        <p:nvGrpSpPr>
          <p:cNvPr id="89" name="Group 88"/>
          <p:cNvGrpSpPr>
            <a:grpSpLocks/>
          </p:cNvGrpSpPr>
          <p:nvPr/>
        </p:nvGrpSpPr>
        <p:grpSpPr bwMode="auto">
          <a:xfrm>
            <a:off x="2134235" y="2063006"/>
            <a:ext cx="990342" cy="2265760"/>
            <a:chOff x="2133600" y="2667000"/>
            <a:chExt cx="990600" cy="3020895"/>
          </a:xfrm>
        </p:grpSpPr>
        <p:sp>
          <p:nvSpPr>
            <p:cNvPr id="90" name="Line 165"/>
            <p:cNvSpPr>
              <a:spLocks noChangeShapeType="1"/>
            </p:cNvSpPr>
            <p:nvPr/>
          </p:nvSpPr>
          <p:spPr bwMode="auto">
            <a:xfrm flipH="1">
              <a:off x="2806700" y="2667000"/>
              <a:ext cx="31750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nvGrpSpPr>
            <p:cNvPr id="91" name="Group 8"/>
            <p:cNvGrpSpPr>
              <a:grpSpLocks/>
            </p:cNvGrpSpPr>
            <p:nvPr/>
          </p:nvGrpSpPr>
          <p:grpSpPr bwMode="auto">
            <a:xfrm>
              <a:off x="2133600" y="2667000"/>
              <a:ext cx="666750" cy="3020895"/>
              <a:chOff x="2133600" y="2667000"/>
              <a:chExt cx="666750" cy="3020895"/>
            </a:xfrm>
          </p:grpSpPr>
          <p:sp>
            <p:nvSpPr>
              <p:cNvPr id="92" name="Line 166"/>
              <p:cNvSpPr>
                <a:spLocks noChangeShapeType="1"/>
              </p:cNvSpPr>
              <p:nvPr/>
            </p:nvSpPr>
            <p:spPr bwMode="auto">
              <a:xfrm>
                <a:off x="2800350" y="2667000"/>
                <a:ext cx="0" cy="1905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93" name="Line 167"/>
              <p:cNvSpPr>
                <a:spLocks noChangeShapeType="1"/>
              </p:cNvSpPr>
              <p:nvPr/>
            </p:nvSpPr>
            <p:spPr bwMode="auto">
              <a:xfrm flipH="1">
                <a:off x="2135743" y="4572000"/>
                <a:ext cx="66460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94" name="Line 167"/>
              <p:cNvSpPr>
                <a:spLocks noChangeShapeType="1"/>
              </p:cNvSpPr>
              <p:nvPr/>
            </p:nvSpPr>
            <p:spPr bwMode="auto">
              <a:xfrm flipH="1">
                <a:off x="2133600" y="4572000"/>
                <a:ext cx="2143" cy="111589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grpSp>
      <p:grpSp>
        <p:nvGrpSpPr>
          <p:cNvPr id="95" name="Group 94"/>
          <p:cNvGrpSpPr>
            <a:grpSpLocks/>
          </p:cNvGrpSpPr>
          <p:nvPr/>
        </p:nvGrpSpPr>
        <p:grpSpPr bwMode="auto">
          <a:xfrm>
            <a:off x="229732" y="3782816"/>
            <a:ext cx="3351927" cy="1121021"/>
            <a:chOff x="228600" y="4960077"/>
            <a:chExt cx="3352800" cy="1493906"/>
          </a:xfrm>
        </p:grpSpPr>
        <p:cxnSp>
          <p:nvCxnSpPr>
            <p:cNvPr id="96" name="Straight Connector 4"/>
            <p:cNvCxnSpPr>
              <a:cxnSpLocks noChangeShapeType="1"/>
            </p:cNvCxnSpPr>
            <p:nvPr/>
          </p:nvCxnSpPr>
          <p:spPr bwMode="auto">
            <a:xfrm>
              <a:off x="2338736" y="5269802"/>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a14:hiddenLine>
              </a:ext>
            </a:extLst>
          </p:spPr>
        </p:cxnSp>
        <p:grpSp>
          <p:nvGrpSpPr>
            <p:cNvPr id="97" name="Group 181"/>
            <p:cNvGrpSpPr>
              <a:grpSpLocks/>
            </p:cNvGrpSpPr>
            <p:nvPr/>
          </p:nvGrpSpPr>
          <p:grpSpPr bwMode="auto">
            <a:xfrm>
              <a:off x="2666471" y="5207426"/>
              <a:ext cx="733380" cy="590124"/>
              <a:chOff x="70" y="753"/>
              <a:chExt cx="410" cy="303"/>
            </a:xfrm>
          </p:grpSpPr>
          <p:grpSp>
            <p:nvGrpSpPr>
              <p:cNvPr id="108" name="Group 58"/>
              <p:cNvGrpSpPr>
                <a:grpSpLocks/>
              </p:cNvGrpSpPr>
              <p:nvPr/>
            </p:nvGrpSpPr>
            <p:grpSpPr bwMode="auto">
              <a:xfrm>
                <a:off x="70" y="753"/>
                <a:ext cx="374" cy="282"/>
                <a:chOff x="4864" y="3082"/>
                <a:chExt cx="374" cy="282"/>
              </a:xfrm>
            </p:grpSpPr>
            <p:pic>
              <p:nvPicPr>
                <p:cNvPr id="110" name="Picture 48" descr="gears.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4" y="3168"/>
                  <a:ext cx="1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Text Box 60"/>
                <p:cNvSpPr txBox="1">
                  <a:spLocks noChangeArrowheads="1"/>
                </p:cNvSpPr>
                <p:nvPr/>
              </p:nvSpPr>
              <p:spPr bwMode="auto">
                <a:xfrm>
                  <a:off x="4864" y="3082"/>
                  <a:ext cx="2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675" dirty="0">
                      <a:solidFill>
                        <a:srgbClr val="000000"/>
                      </a:solidFill>
                    </a:rPr>
                    <a:t>Deploy </a:t>
                  </a:r>
                </a:p>
                <a:p>
                  <a:pPr eaLnBrk="1" hangingPunct="1"/>
                  <a:r>
                    <a:rPr lang="en-US" sz="675" dirty="0">
                      <a:solidFill>
                        <a:srgbClr val="000000"/>
                      </a:solidFill>
                    </a:rPr>
                    <a:t>Scripts</a:t>
                  </a:r>
                </a:p>
              </p:txBody>
            </p:sp>
          </p:grpSp>
          <p:sp>
            <p:nvSpPr>
              <p:cNvPr id="109" name="Rectangle 61"/>
              <p:cNvSpPr>
                <a:spLocks noChangeArrowheads="1"/>
              </p:cNvSpPr>
              <p:nvPr/>
            </p:nvSpPr>
            <p:spPr bwMode="auto">
              <a:xfrm>
                <a:off x="96" y="768"/>
                <a:ext cx="384" cy="288"/>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98" name="AutoShape 159"/>
            <p:cNvSpPr>
              <a:spLocks noChangeArrowheads="1"/>
            </p:cNvSpPr>
            <p:nvPr/>
          </p:nvSpPr>
          <p:spPr bwMode="auto">
            <a:xfrm>
              <a:off x="2632364" y="6027737"/>
              <a:ext cx="872836" cy="279411"/>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dirty="0" err="1">
                  <a:solidFill>
                    <a:srgbClr val="000000"/>
                  </a:solidFill>
                </a:rPr>
                <a:t>deploy.properties</a:t>
              </a:r>
              <a:endParaRPr lang="en-US" sz="600" dirty="0">
                <a:solidFill>
                  <a:srgbClr val="000000"/>
                </a:solidFill>
              </a:endParaRPr>
            </a:p>
          </p:txBody>
        </p:sp>
        <p:sp>
          <p:nvSpPr>
            <p:cNvPr id="99" name="AutoShape 174"/>
            <p:cNvSpPr>
              <a:spLocks noChangeArrowheads="1"/>
            </p:cNvSpPr>
            <p:nvPr/>
          </p:nvSpPr>
          <p:spPr bwMode="auto">
            <a:xfrm>
              <a:off x="1071914" y="5349874"/>
              <a:ext cx="623455" cy="279411"/>
            </a:xfrm>
            <a:prstGeom prst="foldedCorner">
              <a:avLst>
                <a:gd name="adj" fmla="val 12500"/>
              </a:avLst>
            </a:prstGeom>
            <a:solidFill>
              <a:srgbClr val="FFFF99"/>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00">
                  <a:solidFill>
                    <a:srgbClr val="000000"/>
                  </a:solidFill>
                </a:rPr>
                <a:t>build.xml</a:t>
              </a:r>
            </a:p>
          </p:txBody>
        </p:sp>
        <p:sp>
          <p:nvSpPr>
            <p:cNvPr id="100" name="AutoShape 190"/>
            <p:cNvSpPr>
              <a:spLocks noChangeArrowheads="1"/>
            </p:cNvSpPr>
            <p:nvPr/>
          </p:nvSpPr>
          <p:spPr bwMode="auto">
            <a:xfrm>
              <a:off x="228600" y="4960077"/>
              <a:ext cx="3352800" cy="1493906"/>
            </a:xfrm>
            <a:prstGeom prst="roundRect">
              <a:avLst>
                <a:gd name="adj" fmla="val 16667"/>
              </a:avLst>
            </a:prstGeom>
            <a:noFill/>
            <a:ln w="9525" algn="ctr">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01" name="Text Box 220"/>
            <p:cNvSpPr txBox="1">
              <a:spLocks noChangeArrowheads="1"/>
            </p:cNvSpPr>
            <p:nvPr/>
          </p:nvSpPr>
          <p:spPr bwMode="auto">
            <a:xfrm>
              <a:off x="715804" y="5032471"/>
              <a:ext cx="1419939" cy="307614"/>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spcBef>
                  <a:spcPct val="50000"/>
                </a:spcBef>
              </a:pPr>
              <a:r>
                <a:rPr lang="en-US" sz="900" b="1" dirty="0">
                  <a:solidFill>
                    <a:srgbClr val="FF0000"/>
                  </a:solidFill>
                </a:rPr>
                <a:t>PDTool Deploy Scripts</a:t>
              </a:r>
            </a:p>
          </p:txBody>
        </p:sp>
        <p:sp>
          <p:nvSpPr>
            <p:cNvPr id="102" name="AutoShape 148"/>
            <p:cNvSpPr>
              <a:spLocks noChangeArrowheads="1"/>
            </p:cNvSpPr>
            <p:nvPr/>
          </p:nvSpPr>
          <p:spPr bwMode="auto">
            <a:xfrm>
              <a:off x="328264" y="6010712"/>
              <a:ext cx="2033936" cy="306305"/>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dirty="0">
                  <a:solidFill>
                    <a:srgbClr val="000000"/>
                  </a:solidFill>
                </a:rPr>
                <a:t>ExecutePDTool.bat /.</a:t>
              </a:r>
              <a:r>
                <a:rPr lang="en-US" sz="750" dirty="0" err="1">
                  <a:solidFill>
                    <a:srgbClr val="000000"/>
                  </a:solidFill>
                </a:rPr>
                <a:t>sh</a:t>
              </a:r>
              <a:endParaRPr lang="en-US" sz="750" dirty="0">
                <a:solidFill>
                  <a:srgbClr val="000000"/>
                </a:solidFill>
              </a:endParaRPr>
            </a:p>
          </p:txBody>
        </p:sp>
        <p:sp>
          <p:nvSpPr>
            <p:cNvPr id="103" name="AutoShape 170"/>
            <p:cNvSpPr>
              <a:spLocks noChangeArrowheads="1"/>
            </p:cNvSpPr>
            <p:nvPr/>
          </p:nvSpPr>
          <p:spPr bwMode="auto">
            <a:xfrm>
              <a:off x="328264" y="5676505"/>
              <a:ext cx="530225" cy="30630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dirty="0">
                  <a:solidFill>
                    <a:srgbClr val="000000"/>
                  </a:solidFill>
                </a:rPr>
                <a:t>JDK6,7</a:t>
              </a:r>
            </a:p>
          </p:txBody>
        </p:sp>
        <p:sp>
          <p:nvSpPr>
            <p:cNvPr id="104" name="AutoShape 171"/>
            <p:cNvSpPr>
              <a:spLocks noChangeArrowheads="1"/>
            </p:cNvSpPr>
            <p:nvPr/>
          </p:nvSpPr>
          <p:spPr bwMode="auto">
            <a:xfrm>
              <a:off x="1831975" y="5682013"/>
              <a:ext cx="530225" cy="30630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dirty="0">
                  <a:solidFill>
                    <a:srgbClr val="000000"/>
                  </a:solidFill>
                </a:rPr>
                <a:t>JRE6,7</a:t>
              </a:r>
            </a:p>
          </p:txBody>
        </p:sp>
        <p:sp>
          <p:nvSpPr>
            <p:cNvPr id="105" name="Line 161"/>
            <p:cNvSpPr>
              <a:spLocks noChangeShapeType="1"/>
            </p:cNvSpPr>
            <p:nvPr/>
          </p:nvSpPr>
          <p:spPr bwMode="auto">
            <a:xfrm flipH="1">
              <a:off x="795453" y="5468937"/>
              <a:ext cx="276461"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06" name="AutoShape 169"/>
            <p:cNvSpPr>
              <a:spLocks noChangeArrowheads="1"/>
            </p:cNvSpPr>
            <p:nvPr/>
          </p:nvSpPr>
          <p:spPr bwMode="auto">
            <a:xfrm>
              <a:off x="375094" y="5334000"/>
              <a:ext cx="436563" cy="30630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750">
                  <a:solidFill>
                    <a:srgbClr val="000000"/>
                  </a:solidFill>
                </a:rPr>
                <a:t>ant</a:t>
              </a:r>
            </a:p>
          </p:txBody>
        </p:sp>
        <p:sp>
          <p:nvSpPr>
            <p:cNvPr id="107" name="Line 161"/>
            <p:cNvSpPr>
              <a:spLocks noChangeShapeType="1"/>
            </p:cNvSpPr>
            <p:nvPr/>
          </p:nvSpPr>
          <p:spPr bwMode="auto">
            <a:xfrm flipH="1">
              <a:off x="2363552" y="6170259"/>
              <a:ext cx="276461"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grpSp>
        <p:nvGrpSpPr>
          <p:cNvPr id="112" name="Group 111"/>
          <p:cNvGrpSpPr>
            <a:grpSpLocks/>
          </p:cNvGrpSpPr>
          <p:nvPr/>
        </p:nvGrpSpPr>
        <p:grpSpPr bwMode="auto">
          <a:xfrm>
            <a:off x="2638930" y="1554608"/>
            <a:ext cx="485648" cy="451247"/>
            <a:chOff x="2637851" y="1989137"/>
            <a:chExt cx="486349" cy="601663"/>
          </a:xfrm>
        </p:grpSpPr>
        <p:sp>
          <p:nvSpPr>
            <p:cNvPr id="113" name="Line 140"/>
            <p:cNvSpPr>
              <a:spLocks noChangeShapeType="1"/>
            </p:cNvSpPr>
            <p:nvPr/>
          </p:nvSpPr>
          <p:spPr bwMode="auto">
            <a:xfrm>
              <a:off x="2806700" y="2590800"/>
              <a:ext cx="3175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14" name="Line 166"/>
            <p:cNvSpPr>
              <a:spLocks noChangeShapeType="1"/>
            </p:cNvSpPr>
            <p:nvPr/>
          </p:nvSpPr>
          <p:spPr bwMode="auto">
            <a:xfrm flipH="1">
              <a:off x="2806700" y="1998662"/>
              <a:ext cx="0" cy="5921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15" name="Line 167"/>
            <p:cNvSpPr>
              <a:spLocks noChangeShapeType="1"/>
            </p:cNvSpPr>
            <p:nvPr/>
          </p:nvSpPr>
          <p:spPr bwMode="auto">
            <a:xfrm flipH="1">
              <a:off x="2637851" y="1989137"/>
              <a:ext cx="168849" cy="95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grpSp>
        <p:nvGrpSpPr>
          <p:cNvPr id="116" name="Group 180"/>
          <p:cNvGrpSpPr>
            <a:grpSpLocks/>
          </p:cNvGrpSpPr>
          <p:nvPr/>
        </p:nvGrpSpPr>
        <p:grpSpPr bwMode="auto">
          <a:xfrm>
            <a:off x="594762" y="1554608"/>
            <a:ext cx="606267" cy="2508647"/>
            <a:chOff x="336" y="1536"/>
            <a:chExt cx="240" cy="624"/>
          </a:xfrm>
        </p:grpSpPr>
        <p:sp>
          <p:nvSpPr>
            <p:cNvPr id="117" name="Line 178"/>
            <p:cNvSpPr>
              <a:spLocks noChangeShapeType="1"/>
            </p:cNvSpPr>
            <p:nvPr/>
          </p:nvSpPr>
          <p:spPr bwMode="auto">
            <a:xfrm flipV="1">
              <a:off x="336" y="1536"/>
              <a:ext cx="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18" name="Line 179"/>
            <p:cNvSpPr>
              <a:spLocks noChangeShapeType="1"/>
            </p:cNvSpPr>
            <p:nvPr/>
          </p:nvSpPr>
          <p:spPr bwMode="auto">
            <a:xfrm>
              <a:off x="336" y="1536"/>
              <a:ext cx="24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grpSp>
        <p:nvGrpSpPr>
          <p:cNvPr id="119" name="Group 277"/>
          <p:cNvGrpSpPr>
            <a:grpSpLocks/>
          </p:cNvGrpSpPr>
          <p:nvPr/>
        </p:nvGrpSpPr>
        <p:grpSpPr bwMode="auto">
          <a:xfrm>
            <a:off x="4495820" y="2863105"/>
            <a:ext cx="2285405" cy="1257300"/>
            <a:chOff x="2832" y="2352"/>
            <a:chExt cx="1440" cy="1056"/>
          </a:xfrm>
        </p:grpSpPr>
        <p:grpSp>
          <p:nvGrpSpPr>
            <p:cNvPr id="120" name="Group 212"/>
            <p:cNvGrpSpPr>
              <a:grpSpLocks/>
            </p:cNvGrpSpPr>
            <p:nvPr/>
          </p:nvGrpSpPr>
          <p:grpSpPr bwMode="auto">
            <a:xfrm flipH="1">
              <a:off x="2832" y="2352"/>
              <a:ext cx="192" cy="1056"/>
              <a:chOff x="1872" y="2304"/>
              <a:chExt cx="192" cy="864"/>
            </a:xfrm>
          </p:grpSpPr>
          <p:sp>
            <p:nvSpPr>
              <p:cNvPr id="122" name="Line 210"/>
              <p:cNvSpPr>
                <a:spLocks noChangeShapeType="1"/>
              </p:cNvSpPr>
              <p:nvPr/>
            </p:nvSpPr>
            <p:spPr bwMode="auto">
              <a:xfrm flipV="1">
                <a:off x="1872" y="2304"/>
                <a:ext cx="0" cy="86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3" name="Line 211"/>
              <p:cNvSpPr>
                <a:spLocks noChangeShapeType="1"/>
              </p:cNvSpPr>
              <p:nvPr/>
            </p:nvSpPr>
            <p:spPr bwMode="auto">
              <a:xfrm>
                <a:off x="1872" y="2304"/>
                <a:ext cx="19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sp>
          <p:nvSpPr>
            <p:cNvPr id="121" name="Line 276"/>
            <p:cNvSpPr>
              <a:spLocks noChangeShapeType="1"/>
            </p:cNvSpPr>
            <p:nvPr/>
          </p:nvSpPr>
          <p:spPr bwMode="auto">
            <a:xfrm flipH="1">
              <a:off x="3024" y="3408"/>
              <a:ext cx="12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spTree>
    <p:extLst>
      <p:ext uri="{BB962C8B-B14F-4D97-AF65-F5344CB8AC3E}">
        <p14:creationId xmlns:p14="http://schemas.microsoft.com/office/powerpoint/2010/main" val="53281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19"/>
                                        </p:tgtEl>
                                        <p:attrNameLst>
                                          <p:attrName>style.visibility</p:attrName>
                                        </p:attrNameLst>
                                      </p:cBhvr>
                                      <p:to>
                                        <p:strVal val="visible"/>
                                      </p:to>
                                    </p:set>
                                    <p:animEffect transition="in" filter="wipe(right)">
                                      <p:cBhvr>
                                        <p:cTn id="16" dur="1000"/>
                                        <p:tgtEl>
                                          <p:spTgt spid="11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5"/>
                                        </p:tgtEl>
                                        <p:attrNameLst>
                                          <p:attrName>style.visibility</p:attrName>
                                        </p:attrNameLst>
                                      </p:cBhvr>
                                      <p:to>
                                        <p:strVal val="visible"/>
                                      </p:to>
                                    </p:set>
                                    <p:animEffect transition="in" filter="dissolve">
                                      <p:cBhvr>
                                        <p:cTn id="21" dur="500"/>
                                        <p:tgtEl>
                                          <p:spTgt spid="95"/>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wipe(down)">
                                      <p:cBhvr>
                                        <p:cTn id="25" dur="500"/>
                                        <p:tgtEl>
                                          <p:spTgt spid="116"/>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12"/>
                                        </p:tgtEl>
                                        <p:attrNameLst>
                                          <p:attrName>style.visibility</p:attrName>
                                        </p:attrNameLst>
                                      </p:cBhvr>
                                      <p:to>
                                        <p:strVal val="visible"/>
                                      </p:to>
                                    </p:set>
                                    <p:animEffect transition="in" filter="wipe(left)">
                                      <p:cBhvr>
                                        <p:cTn id="29" dur="500"/>
                                        <p:tgtEl>
                                          <p:spTgt spid="112"/>
                                        </p:tgtEl>
                                      </p:cBhvr>
                                    </p:animEffect>
                                  </p:childTnLst>
                                </p:cTn>
                              </p:par>
                            </p:childTnLst>
                          </p:cTn>
                        </p:par>
                        <p:par>
                          <p:cTn id="30" fill="hold">
                            <p:stCondLst>
                              <p:cond delay="1500"/>
                            </p:stCondLst>
                            <p:childTnLst>
                              <p:par>
                                <p:cTn id="31" presetID="22" presetClass="entr" presetSubtype="4" fill="hold" nodeType="after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wipe(down)">
                                      <p:cBhvr>
                                        <p:cTn id="33"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Development - Interfaces</a:t>
            </a:r>
            <a:endParaRPr lang="en-US" sz="1275" dirty="0">
              <a:solidFill>
                <a:schemeClr val="bg1"/>
              </a:solidFill>
            </a:endParaRPr>
          </a:p>
        </p:txBody>
      </p:sp>
      <p:sp>
        <p:nvSpPr>
          <p:cNvPr id="15364" name="Rectangle 3"/>
          <p:cNvSpPr>
            <a:spLocks noGrp="1"/>
          </p:cNvSpPr>
          <p:nvPr>
            <p:ph type="body" idx="1"/>
          </p:nvPr>
        </p:nvSpPr>
        <p:spPr>
          <a:xfrm>
            <a:off x="458272" y="948584"/>
            <a:ext cx="8514812" cy="3820640"/>
          </a:xfrm>
        </p:spPr>
        <p:txBody>
          <a:bodyPr>
            <a:normAutofit fontScale="92500" lnSpcReduction="10000"/>
          </a:bodyPr>
          <a:lstStyle/>
          <a:p>
            <a:pPr marL="609600" indent="-609600">
              <a:lnSpc>
                <a:spcPct val="90000"/>
              </a:lnSpc>
            </a:pPr>
            <a:r>
              <a:rPr lang="en-US" sz="2800" b="1" i="1" dirty="0">
                <a:ea typeface="ＭＳ Ｐゴシック" pitchFamily="34" charset="-128"/>
              </a:rPr>
              <a:t>DV Web Service Interface</a:t>
            </a:r>
          </a:p>
          <a:p>
            <a:pPr marL="990600" lvl="1" indent="-533400">
              <a:lnSpc>
                <a:spcPct val="90000"/>
              </a:lnSpc>
            </a:pPr>
            <a:r>
              <a:rPr lang="en-US" sz="2400" dirty="0">
                <a:ea typeface="ＭＳ Ｐゴシック" pitchFamily="34" charset="-128"/>
              </a:rPr>
              <a:t>Smallest amount of code possible required to interface with DV </a:t>
            </a:r>
            <a:r>
              <a:rPr lang="en-US" sz="2400" dirty="0" err="1">
                <a:ea typeface="ＭＳ Ｐゴシック" pitchFamily="34" charset="-128"/>
              </a:rPr>
              <a:t>x.x</a:t>
            </a:r>
            <a:r>
              <a:rPr lang="en-US" sz="2400" dirty="0">
                <a:ea typeface="ＭＳ Ｐゴシック" pitchFamily="34" charset="-128"/>
              </a:rPr>
              <a:t> web service API generated classes.</a:t>
            </a:r>
          </a:p>
          <a:p>
            <a:pPr marL="990600" lvl="1" indent="-533400">
              <a:lnSpc>
                <a:spcPct val="90000"/>
              </a:lnSpc>
            </a:pPr>
            <a:r>
              <a:rPr lang="en-US" sz="2400" dirty="0">
                <a:ea typeface="ＭＳ Ｐゴシック" pitchFamily="34" charset="-128"/>
              </a:rPr>
              <a:t>This should be a very thin layer on top of our WS API.  All parameters are pass-through.  No logic lives here.</a:t>
            </a:r>
          </a:p>
          <a:p>
            <a:pPr marL="990600" lvl="1" indent="-533400">
              <a:lnSpc>
                <a:spcPct val="90000"/>
              </a:lnSpc>
            </a:pPr>
            <a:r>
              <a:rPr lang="en-US" sz="2400" dirty="0">
                <a:ea typeface="ＭＳ Ｐゴシック" pitchFamily="34" charset="-128"/>
              </a:rPr>
              <a:t>Handles exceptions from DV</a:t>
            </a:r>
          </a:p>
          <a:p>
            <a:pPr marL="990600" lvl="1" indent="-533400">
              <a:lnSpc>
                <a:spcPct val="90000"/>
              </a:lnSpc>
            </a:pPr>
            <a:r>
              <a:rPr lang="en-US" sz="2400" dirty="0">
                <a:ea typeface="ＭＳ Ｐゴシック" pitchFamily="34" charset="-128"/>
              </a:rPr>
              <a:t>Handles output standardization and exceptions</a:t>
            </a:r>
          </a:p>
          <a:p>
            <a:pPr marL="990600" lvl="1" indent="-533400">
              <a:lnSpc>
                <a:spcPct val="90000"/>
              </a:lnSpc>
            </a:pPr>
            <a:endParaRPr lang="en-US" sz="2400" dirty="0">
              <a:ea typeface="ＭＳ Ｐゴシック" pitchFamily="34" charset="-128"/>
            </a:endParaRPr>
          </a:p>
          <a:p>
            <a:pPr marL="609600" indent="-609600">
              <a:lnSpc>
                <a:spcPct val="90000"/>
              </a:lnSpc>
            </a:pPr>
            <a:r>
              <a:rPr lang="en-US" sz="2800" b="1" i="1" dirty="0">
                <a:ea typeface="ＭＳ Ｐゴシック" pitchFamily="34" charset="-128"/>
              </a:rPr>
              <a:t>DV Published Procedures</a:t>
            </a:r>
          </a:p>
          <a:p>
            <a:pPr marL="990600" lvl="1" indent="-533400">
              <a:lnSpc>
                <a:spcPct val="90000"/>
              </a:lnSpc>
            </a:pPr>
            <a:r>
              <a:rPr lang="en-US" sz="2400" dirty="0">
                <a:ea typeface="ＭＳ Ｐゴシック" pitchFamily="34" charset="-128"/>
              </a:rPr>
              <a:t>Generically invoke published procedures using the </a:t>
            </a:r>
            <a:r>
              <a:rPr lang="en-US" sz="2400" dirty="0" err="1">
                <a:ea typeface="ＭＳ Ｐゴシック" pitchFamily="34" charset="-128"/>
              </a:rPr>
              <a:t>executeProcedure</a:t>
            </a:r>
            <a:r>
              <a:rPr lang="en-US" sz="2400" dirty="0">
                <a:ea typeface="ＭＳ Ｐゴシック" pitchFamily="34" charset="-128"/>
              </a:rPr>
              <a:t>() Web Service API.</a:t>
            </a:r>
            <a:endParaRPr lang="en-US" sz="2000" dirty="0">
              <a:ea typeface="ＭＳ Ｐゴシック" pitchFamily="34" charset="-128"/>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603300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Development – Module Manager</a:t>
            </a:r>
            <a:endParaRPr lang="en-US" sz="1275" dirty="0">
              <a:solidFill>
                <a:schemeClr val="bg1"/>
              </a:solidFill>
            </a:endParaRPr>
          </a:p>
        </p:txBody>
      </p:sp>
      <p:sp>
        <p:nvSpPr>
          <p:cNvPr id="15364" name="Rectangle 3"/>
          <p:cNvSpPr>
            <a:spLocks noGrp="1"/>
          </p:cNvSpPr>
          <p:nvPr>
            <p:ph type="body" idx="1"/>
          </p:nvPr>
        </p:nvSpPr>
        <p:spPr>
          <a:xfrm>
            <a:off x="458272" y="948584"/>
            <a:ext cx="7466528" cy="404973"/>
          </a:xfrm>
        </p:spPr>
        <p:txBody>
          <a:bodyPr>
            <a:normAutofit/>
          </a:bodyPr>
          <a:lstStyle/>
          <a:p>
            <a:r>
              <a:rPr lang="en-US" sz="1600" dirty="0">
                <a:ea typeface="ＭＳ Ｐゴシック" pitchFamily="34" charset="-128"/>
              </a:rPr>
              <a:t>Module Manager and Web Service API Conventions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5" name="AutoShape 97"/>
          <p:cNvSpPr>
            <a:spLocks noChangeArrowheads="1"/>
          </p:cNvSpPr>
          <p:nvPr/>
        </p:nvSpPr>
        <p:spPr bwMode="auto">
          <a:xfrm>
            <a:off x="266792" y="1355702"/>
            <a:ext cx="3686802" cy="2783741"/>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900" b="1" u="sng" dirty="0">
                <a:solidFill>
                  <a:srgbClr val="000000"/>
                </a:solidFill>
              </a:rPr>
              <a:t>Module Manager</a:t>
            </a:r>
          </a:p>
          <a:p>
            <a:pPr>
              <a:spcBef>
                <a:spcPct val="50000"/>
              </a:spcBef>
            </a:pPr>
            <a:r>
              <a:rPr lang="en-US" sz="900" dirty="0">
                <a:solidFill>
                  <a:srgbClr val="000000"/>
                </a:solidFill>
              </a:rPr>
              <a:t>Package: </a:t>
            </a:r>
            <a:r>
              <a:rPr lang="en-US" sz="900" dirty="0" err="1">
                <a:solidFill>
                  <a:srgbClr val="000000"/>
                </a:solidFill>
              </a:rPr>
              <a:t>com.tibco.ps.deploytool.services</a:t>
            </a:r>
            <a:endParaRPr lang="en-US" sz="900" dirty="0">
              <a:solidFill>
                <a:srgbClr val="000000"/>
              </a:solidFill>
            </a:endParaRPr>
          </a:p>
          <a:p>
            <a:pPr>
              <a:spcBef>
                <a:spcPct val="50000"/>
              </a:spcBef>
            </a:pPr>
            <a:r>
              <a:rPr lang="en-US" sz="900" u="sng" dirty="0">
                <a:solidFill>
                  <a:srgbClr val="000000"/>
                </a:solidFill>
              </a:rPr>
              <a:t>Resource APIs</a:t>
            </a:r>
          </a:p>
          <a:p>
            <a:pPr>
              <a:spcBef>
                <a:spcPct val="50000"/>
              </a:spcBef>
            </a:pPr>
            <a:r>
              <a:rPr lang="en-US" sz="900" dirty="0">
                <a:solidFill>
                  <a:srgbClr val="000000"/>
                </a:solidFill>
              </a:rPr>
              <a:t> </a:t>
            </a:r>
            <a:r>
              <a:rPr lang="en-US" sz="900" dirty="0" err="1">
                <a:solidFill>
                  <a:srgbClr val="000000"/>
                </a:solidFill>
              </a:rPr>
              <a:t>TriggerMananger.updateTriggerSchedule</a:t>
            </a:r>
            <a:endParaRPr lang="en-US" sz="900" dirty="0">
              <a:solidFill>
                <a:srgbClr val="000000"/>
              </a:solidFill>
            </a:endParaRPr>
          </a:p>
          <a:p>
            <a:pPr>
              <a:spcBef>
                <a:spcPct val="50000"/>
              </a:spcBef>
            </a:pPr>
            <a:r>
              <a:rPr lang="en-US" sz="900" dirty="0">
                <a:solidFill>
                  <a:srgbClr val="000000"/>
                </a:solidFill>
              </a:rPr>
              <a:t> </a:t>
            </a:r>
            <a:r>
              <a:rPr lang="en-US" sz="900" dirty="0" err="1">
                <a:solidFill>
                  <a:srgbClr val="000000"/>
                </a:solidFill>
              </a:rPr>
              <a:t>DataSourceManager.updateDataSources</a:t>
            </a:r>
            <a:endParaRPr lang="en-US" sz="900" dirty="0">
              <a:solidFill>
                <a:srgbClr val="000000"/>
              </a:solidFill>
            </a:endParaRPr>
          </a:p>
          <a:p>
            <a:pPr>
              <a:spcBef>
                <a:spcPct val="50000"/>
              </a:spcBef>
            </a:pPr>
            <a:r>
              <a:rPr lang="en-US" sz="900" u="sng" dirty="0">
                <a:solidFill>
                  <a:srgbClr val="000000"/>
                </a:solidFill>
              </a:rPr>
              <a:t>User APIs</a:t>
            </a:r>
          </a:p>
          <a:p>
            <a:pPr>
              <a:spcBef>
                <a:spcPct val="50000"/>
              </a:spcBef>
            </a:pPr>
            <a:r>
              <a:rPr lang="en-US" sz="900" dirty="0">
                <a:solidFill>
                  <a:srgbClr val="000000"/>
                </a:solidFill>
              </a:rPr>
              <a:t> </a:t>
            </a:r>
            <a:r>
              <a:rPr lang="en-US" sz="900" dirty="0" err="1">
                <a:solidFill>
                  <a:srgbClr val="000000"/>
                </a:solidFill>
              </a:rPr>
              <a:t>UserManager.createOrUpdateUsers</a:t>
            </a:r>
            <a:endParaRPr lang="en-US" sz="900" dirty="0">
              <a:solidFill>
                <a:srgbClr val="000000"/>
              </a:solidFill>
            </a:endParaRPr>
          </a:p>
          <a:p>
            <a:pPr>
              <a:spcBef>
                <a:spcPct val="50000"/>
              </a:spcBef>
            </a:pPr>
            <a:r>
              <a:rPr lang="en-US" sz="900" dirty="0">
                <a:solidFill>
                  <a:srgbClr val="000000"/>
                </a:solidFill>
              </a:rPr>
              <a:t>  </a:t>
            </a:r>
          </a:p>
          <a:p>
            <a:pPr>
              <a:spcBef>
                <a:spcPct val="50000"/>
              </a:spcBef>
            </a:pPr>
            <a:r>
              <a:rPr lang="en-US" sz="900" dirty="0">
                <a:solidFill>
                  <a:srgbClr val="000000"/>
                </a:solidFill>
              </a:rPr>
              <a:t> </a:t>
            </a:r>
          </a:p>
          <a:p>
            <a:pPr>
              <a:spcBef>
                <a:spcPct val="50000"/>
              </a:spcBef>
            </a:pPr>
            <a:r>
              <a:rPr lang="en-US" sz="900" dirty="0">
                <a:solidFill>
                  <a:srgbClr val="000000"/>
                </a:solidFill>
              </a:rPr>
              <a:t>  </a:t>
            </a:r>
          </a:p>
          <a:p>
            <a:pPr>
              <a:spcBef>
                <a:spcPct val="50000"/>
              </a:spcBef>
            </a:pPr>
            <a:r>
              <a:rPr lang="en-US" sz="900" u="sng" dirty="0">
                <a:solidFill>
                  <a:srgbClr val="000000"/>
                </a:solidFill>
              </a:rPr>
              <a:t>Server APIs</a:t>
            </a:r>
          </a:p>
          <a:p>
            <a:pPr>
              <a:spcBef>
                <a:spcPct val="50000"/>
              </a:spcBef>
            </a:pPr>
            <a:r>
              <a:rPr lang="en-US" sz="900" dirty="0">
                <a:solidFill>
                  <a:srgbClr val="000000"/>
                </a:solidFill>
              </a:rPr>
              <a:t> </a:t>
            </a:r>
            <a:r>
              <a:rPr lang="en-US" sz="900" dirty="0" err="1">
                <a:solidFill>
                  <a:srgbClr val="000000"/>
                </a:solidFill>
              </a:rPr>
              <a:t>ServerAttrManager.updateServerAttributes</a:t>
            </a:r>
            <a:endParaRPr lang="en-US" sz="900" dirty="0">
              <a:solidFill>
                <a:srgbClr val="000000"/>
              </a:solidFill>
            </a:endParaRPr>
          </a:p>
        </p:txBody>
      </p:sp>
      <p:sp>
        <p:nvSpPr>
          <p:cNvPr id="6" name="AutoShape 98"/>
          <p:cNvSpPr>
            <a:spLocks noChangeArrowheads="1"/>
          </p:cNvSpPr>
          <p:nvPr/>
        </p:nvSpPr>
        <p:spPr bwMode="auto">
          <a:xfrm>
            <a:off x="4867756" y="1331890"/>
            <a:ext cx="4037549" cy="3166824"/>
          </a:xfrm>
          <a:prstGeom prst="roundRect">
            <a:avLst>
              <a:gd name="adj" fmla="val 16667"/>
            </a:avLst>
          </a:prstGeom>
          <a:solidFill>
            <a:srgbClr val="DDDDDD"/>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900" b="1" u="sng" dirty="0">
                <a:solidFill>
                  <a:srgbClr val="000000"/>
                </a:solidFill>
              </a:rPr>
              <a:t>DV WS API Interface</a:t>
            </a:r>
          </a:p>
          <a:p>
            <a:pPr>
              <a:spcBef>
                <a:spcPct val="50000"/>
              </a:spcBef>
            </a:pPr>
            <a:r>
              <a:rPr lang="en-US" sz="900" dirty="0">
                <a:solidFill>
                  <a:srgbClr val="000000"/>
                </a:solidFill>
              </a:rPr>
              <a:t>Package for DV Web Service API: </a:t>
            </a:r>
            <a:r>
              <a:rPr lang="en-US" sz="900">
                <a:solidFill>
                  <a:srgbClr val="000000"/>
                </a:solidFill>
              </a:rPr>
              <a:t>com.tibco.ps.deploytool.dao</a:t>
            </a:r>
            <a:r>
              <a:rPr lang="en-US" sz="900" dirty="0">
                <a:solidFill>
                  <a:srgbClr val="000000"/>
                </a:solidFill>
              </a:rPr>
              <a:t> &amp; .</a:t>
            </a:r>
            <a:r>
              <a:rPr lang="en-US" sz="900" dirty="0" err="1">
                <a:solidFill>
                  <a:srgbClr val="000000"/>
                </a:solidFill>
              </a:rPr>
              <a:t>wsapi</a:t>
            </a:r>
            <a:endParaRPr lang="en-US" sz="900" dirty="0">
              <a:solidFill>
                <a:srgbClr val="000000"/>
              </a:solidFill>
            </a:endParaRPr>
          </a:p>
          <a:p>
            <a:pPr>
              <a:spcBef>
                <a:spcPct val="50000"/>
              </a:spcBef>
            </a:pPr>
            <a:r>
              <a:rPr lang="en-US" sz="900" u="sng" dirty="0">
                <a:solidFill>
                  <a:srgbClr val="000000"/>
                </a:solidFill>
              </a:rPr>
              <a:t>Resource APIs</a:t>
            </a:r>
            <a:endParaRPr lang="en-US" sz="900" dirty="0">
              <a:solidFill>
                <a:srgbClr val="000000"/>
              </a:solidFill>
            </a:endParaRPr>
          </a:p>
          <a:p>
            <a:pPr>
              <a:spcBef>
                <a:spcPct val="50000"/>
              </a:spcBef>
            </a:pPr>
            <a:r>
              <a:rPr lang="en-US" sz="900" dirty="0">
                <a:solidFill>
                  <a:srgbClr val="000000"/>
                </a:solidFill>
              </a:rPr>
              <a:t> </a:t>
            </a:r>
            <a:r>
              <a:rPr lang="en-US" sz="900" dirty="0" err="1">
                <a:solidFill>
                  <a:srgbClr val="000000"/>
                </a:solidFill>
              </a:rPr>
              <a:t>TriggerDAO</a:t>
            </a:r>
            <a:r>
              <a:rPr lang="en-US" sz="900" dirty="0">
                <a:solidFill>
                  <a:srgbClr val="000000"/>
                </a:solidFill>
              </a:rPr>
              <a:t> </a:t>
            </a:r>
            <a:r>
              <a:rPr lang="en-US" sz="900" dirty="0">
                <a:solidFill>
                  <a:srgbClr val="000000"/>
                </a:solidFill>
                <a:sym typeface="Wingdings" pitchFamily="2" charset="2"/>
              </a:rPr>
              <a:t> </a:t>
            </a:r>
            <a:r>
              <a:rPr lang="en-US" sz="900" dirty="0" err="1">
                <a:solidFill>
                  <a:srgbClr val="000000"/>
                </a:solidFill>
                <a:sym typeface="Wingdings" pitchFamily="2" charset="2"/>
              </a:rPr>
              <a:t>TriggerWSDAOImpl</a:t>
            </a:r>
            <a:endParaRPr lang="en-US" sz="900" dirty="0">
              <a:solidFill>
                <a:srgbClr val="000000"/>
              </a:solidFill>
            </a:endParaRPr>
          </a:p>
          <a:p>
            <a:pPr>
              <a:spcBef>
                <a:spcPct val="50000"/>
              </a:spcBef>
            </a:pPr>
            <a:r>
              <a:rPr lang="en-US" sz="900" dirty="0">
                <a:solidFill>
                  <a:srgbClr val="000000"/>
                </a:solidFill>
              </a:rPr>
              <a:t> </a:t>
            </a:r>
            <a:r>
              <a:rPr lang="en-US" sz="900" dirty="0" err="1">
                <a:solidFill>
                  <a:srgbClr val="000000"/>
                </a:solidFill>
              </a:rPr>
              <a:t>DataSourceDAO</a:t>
            </a:r>
            <a:r>
              <a:rPr lang="en-US" sz="900" dirty="0">
                <a:solidFill>
                  <a:srgbClr val="000000"/>
                </a:solidFill>
              </a:rPr>
              <a:t> </a:t>
            </a:r>
            <a:r>
              <a:rPr lang="en-US" sz="900" dirty="0">
                <a:solidFill>
                  <a:srgbClr val="000000"/>
                </a:solidFill>
                <a:sym typeface="Wingdings" pitchFamily="2" charset="2"/>
              </a:rPr>
              <a:t> </a:t>
            </a:r>
            <a:r>
              <a:rPr lang="en-US" sz="900" dirty="0" err="1">
                <a:solidFill>
                  <a:srgbClr val="000000"/>
                </a:solidFill>
                <a:sym typeface="Wingdings" pitchFamily="2" charset="2"/>
              </a:rPr>
              <a:t>DataSourceWSDAOImpl</a:t>
            </a:r>
            <a:endParaRPr lang="en-US" sz="900" dirty="0">
              <a:solidFill>
                <a:srgbClr val="000000"/>
              </a:solidFill>
            </a:endParaRPr>
          </a:p>
          <a:p>
            <a:pPr>
              <a:spcBef>
                <a:spcPct val="50000"/>
              </a:spcBef>
            </a:pPr>
            <a:r>
              <a:rPr lang="en-US" sz="900" u="sng" dirty="0">
                <a:solidFill>
                  <a:srgbClr val="000000"/>
                </a:solidFill>
              </a:rPr>
              <a:t>User APIs</a:t>
            </a:r>
            <a:endParaRPr lang="en-US" sz="900" dirty="0">
              <a:solidFill>
                <a:srgbClr val="000000"/>
              </a:solidFill>
            </a:endParaRPr>
          </a:p>
          <a:p>
            <a:pPr>
              <a:spcBef>
                <a:spcPct val="50000"/>
              </a:spcBef>
            </a:pPr>
            <a:r>
              <a:rPr lang="en-US" sz="900" dirty="0">
                <a:solidFill>
                  <a:srgbClr val="000000"/>
                </a:solidFill>
              </a:rPr>
              <a:t> </a:t>
            </a:r>
            <a:r>
              <a:rPr lang="en-US" sz="900" dirty="0" err="1">
                <a:solidFill>
                  <a:srgbClr val="000000"/>
                </a:solidFill>
              </a:rPr>
              <a:t>UserDAO</a:t>
            </a:r>
            <a:r>
              <a:rPr lang="en-US" sz="900" dirty="0">
                <a:solidFill>
                  <a:srgbClr val="000000"/>
                </a:solidFill>
              </a:rPr>
              <a:t>  </a:t>
            </a:r>
            <a:r>
              <a:rPr lang="en-US" sz="900" dirty="0">
                <a:solidFill>
                  <a:srgbClr val="000000"/>
                </a:solidFill>
                <a:sym typeface="Wingdings" pitchFamily="2" charset="2"/>
              </a:rPr>
              <a:t> </a:t>
            </a:r>
            <a:r>
              <a:rPr lang="en-US" sz="900" dirty="0" err="1">
                <a:solidFill>
                  <a:srgbClr val="000000"/>
                </a:solidFill>
                <a:sym typeface="Wingdings" pitchFamily="2" charset="2"/>
              </a:rPr>
              <a:t>UserWSDAOImpl</a:t>
            </a:r>
            <a:endParaRPr lang="en-US" sz="900" dirty="0">
              <a:solidFill>
                <a:srgbClr val="000000"/>
              </a:solidFill>
            </a:endParaRPr>
          </a:p>
          <a:p>
            <a:pPr lvl="1">
              <a:spcBef>
                <a:spcPct val="50000"/>
              </a:spcBef>
              <a:buFontTx/>
              <a:buChar char="•"/>
            </a:pPr>
            <a:r>
              <a:rPr lang="en-US" sz="900" dirty="0">
                <a:solidFill>
                  <a:srgbClr val="000000"/>
                </a:solidFill>
              </a:rPr>
              <a:t> .</a:t>
            </a:r>
            <a:r>
              <a:rPr lang="en-US" sz="900" dirty="0" err="1">
                <a:solidFill>
                  <a:srgbClr val="000000"/>
                </a:solidFill>
              </a:rPr>
              <a:t>createUser</a:t>
            </a:r>
            <a:endParaRPr lang="en-US" sz="900" dirty="0">
              <a:solidFill>
                <a:srgbClr val="000000"/>
              </a:solidFill>
            </a:endParaRPr>
          </a:p>
          <a:p>
            <a:pPr lvl="1">
              <a:spcBef>
                <a:spcPct val="50000"/>
              </a:spcBef>
              <a:buFontTx/>
              <a:buChar char="•"/>
            </a:pPr>
            <a:r>
              <a:rPr lang="en-US" sz="900" dirty="0">
                <a:solidFill>
                  <a:srgbClr val="000000"/>
                </a:solidFill>
              </a:rPr>
              <a:t> .</a:t>
            </a:r>
            <a:r>
              <a:rPr lang="en-US" sz="900" dirty="0" err="1">
                <a:solidFill>
                  <a:srgbClr val="000000"/>
                </a:solidFill>
              </a:rPr>
              <a:t>UpdateUser</a:t>
            </a:r>
            <a:endParaRPr lang="en-US" sz="900" dirty="0">
              <a:solidFill>
                <a:srgbClr val="000000"/>
              </a:solidFill>
            </a:endParaRPr>
          </a:p>
          <a:p>
            <a:pPr lvl="1">
              <a:spcBef>
                <a:spcPct val="50000"/>
              </a:spcBef>
              <a:buFontTx/>
              <a:buChar char="•"/>
            </a:pPr>
            <a:r>
              <a:rPr lang="en-US" sz="900" dirty="0">
                <a:solidFill>
                  <a:srgbClr val="000000"/>
                </a:solidFill>
              </a:rPr>
              <a:t> .</a:t>
            </a:r>
            <a:r>
              <a:rPr lang="en-US" sz="900" dirty="0" err="1">
                <a:solidFill>
                  <a:srgbClr val="000000"/>
                </a:solidFill>
              </a:rPr>
              <a:t>getUser</a:t>
            </a:r>
            <a:endParaRPr lang="en-US" sz="900" dirty="0">
              <a:solidFill>
                <a:srgbClr val="000000"/>
              </a:solidFill>
            </a:endParaRPr>
          </a:p>
          <a:p>
            <a:pPr>
              <a:spcBef>
                <a:spcPct val="50000"/>
              </a:spcBef>
            </a:pPr>
            <a:r>
              <a:rPr lang="en-US" sz="900" u="sng" dirty="0">
                <a:solidFill>
                  <a:srgbClr val="000000"/>
                </a:solidFill>
              </a:rPr>
              <a:t>Server APIs</a:t>
            </a:r>
            <a:endParaRPr lang="en-US" sz="900" dirty="0">
              <a:solidFill>
                <a:srgbClr val="000000"/>
              </a:solidFill>
            </a:endParaRPr>
          </a:p>
          <a:p>
            <a:pPr>
              <a:spcBef>
                <a:spcPct val="50000"/>
              </a:spcBef>
            </a:pPr>
            <a:r>
              <a:rPr lang="en-US" sz="900" dirty="0">
                <a:solidFill>
                  <a:srgbClr val="000000"/>
                </a:solidFill>
              </a:rPr>
              <a:t> </a:t>
            </a:r>
            <a:r>
              <a:rPr lang="en-US" sz="900" dirty="0" err="1">
                <a:solidFill>
                  <a:srgbClr val="000000"/>
                </a:solidFill>
              </a:rPr>
              <a:t>ServerAttrDAO</a:t>
            </a:r>
            <a:r>
              <a:rPr lang="en-US" sz="900" dirty="0">
                <a:solidFill>
                  <a:srgbClr val="000000"/>
                </a:solidFill>
              </a:rPr>
              <a:t>  </a:t>
            </a:r>
            <a:r>
              <a:rPr lang="en-US" sz="900" dirty="0">
                <a:solidFill>
                  <a:srgbClr val="000000"/>
                </a:solidFill>
                <a:sym typeface="Wingdings" pitchFamily="2" charset="2"/>
              </a:rPr>
              <a:t> </a:t>
            </a:r>
            <a:r>
              <a:rPr lang="en-US" sz="900" dirty="0" err="1">
                <a:solidFill>
                  <a:srgbClr val="000000"/>
                </a:solidFill>
                <a:sym typeface="Wingdings" pitchFamily="2" charset="2"/>
              </a:rPr>
              <a:t>ServerAttrWSDAOImpl</a:t>
            </a:r>
            <a:endParaRPr lang="en-US" sz="900" dirty="0">
              <a:solidFill>
                <a:srgbClr val="000000"/>
              </a:solidFill>
            </a:endParaRPr>
          </a:p>
          <a:p>
            <a:pPr lvl="1">
              <a:spcBef>
                <a:spcPct val="50000"/>
              </a:spcBef>
              <a:buFontTx/>
              <a:buChar char="•"/>
            </a:pPr>
            <a:r>
              <a:rPr lang="en-US" sz="900" dirty="0">
                <a:solidFill>
                  <a:srgbClr val="000000"/>
                </a:solidFill>
              </a:rPr>
              <a:t> .</a:t>
            </a:r>
            <a:r>
              <a:rPr lang="en-US" sz="900" dirty="0" err="1">
                <a:solidFill>
                  <a:srgbClr val="000000"/>
                </a:solidFill>
              </a:rPr>
              <a:t>updateServerAttributes</a:t>
            </a:r>
            <a:endParaRPr lang="en-US" sz="900" dirty="0">
              <a:solidFill>
                <a:srgbClr val="000000"/>
              </a:solidFill>
            </a:endParaRPr>
          </a:p>
        </p:txBody>
      </p:sp>
      <p:sp>
        <p:nvSpPr>
          <p:cNvPr id="7" name="Line 101"/>
          <p:cNvSpPr>
            <a:spLocks noChangeShapeType="1"/>
          </p:cNvSpPr>
          <p:nvPr/>
        </p:nvSpPr>
        <p:spPr bwMode="auto">
          <a:xfrm>
            <a:off x="3115613" y="2940423"/>
            <a:ext cx="2133044" cy="228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8" name="Line 102"/>
          <p:cNvSpPr>
            <a:spLocks noChangeShapeType="1"/>
          </p:cNvSpPr>
          <p:nvPr/>
        </p:nvSpPr>
        <p:spPr bwMode="auto">
          <a:xfrm>
            <a:off x="3115613" y="2940423"/>
            <a:ext cx="2133044" cy="4000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9" name="Line 103"/>
          <p:cNvSpPr>
            <a:spLocks noChangeShapeType="1"/>
          </p:cNvSpPr>
          <p:nvPr/>
        </p:nvSpPr>
        <p:spPr bwMode="auto">
          <a:xfrm>
            <a:off x="3115613" y="2940423"/>
            <a:ext cx="2133044" cy="5715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0" name="Line 105"/>
          <p:cNvSpPr>
            <a:spLocks noChangeShapeType="1"/>
          </p:cNvSpPr>
          <p:nvPr/>
        </p:nvSpPr>
        <p:spPr bwMode="auto">
          <a:xfrm>
            <a:off x="3420334" y="2340348"/>
            <a:ext cx="1640849"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1" name="Line 106"/>
          <p:cNvSpPr>
            <a:spLocks noChangeShapeType="1"/>
          </p:cNvSpPr>
          <p:nvPr/>
        </p:nvSpPr>
        <p:spPr bwMode="auto">
          <a:xfrm>
            <a:off x="3420334" y="2540373"/>
            <a:ext cx="1640849"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2" name="Line 107"/>
          <p:cNvSpPr>
            <a:spLocks noChangeShapeType="1"/>
          </p:cNvSpPr>
          <p:nvPr/>
        </p:nvSpPr>
        <p:spPr bwMode="auto">
          <a:xfrm>
            <a:off x="3572694" y="3969123"/>
            <a:ext cx="1488489"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3" name="Rectangle 3"/>
          <p:cNvSpPr txBox="1">
            <a:spLocks/>
          </p:cNvSpPr>
          <p:nvPr/>
        </p:nvSpPr>
        <p:spPr>
          <a:xfrm>
            <a:off x="444489" y="4164623"/>
            <a:ext cx="4664983" cy="749738"/>
          </a:xfrm>
          <a:prstGeom prst="rect">
            <a:avLst/>
          </a:prstGeom>
        </p:spPr>
        <p:txBody>
          <a:bodyPr vert="horz" lIns="91440" tIns="45720" rIns="91440" bIns="45720" rtlCol="0">
            <a:normAutofit fontScale="55000" lnSpcReduction="20000"/>
          </a:bodyPr>
          <a:lstStyle>
            <a:lvl1pPr marL="214313" indent="-214313" algn="l" defTabSz="285750" rtl="0" eaLnBrk="1" latinLnBrk="0" hangingPunct="1">
              <a:spcBef>
                <a:spcPct val="20000"/>
              </a:spcBef>
              <a:buClr>
                <a:srgbClr val="005288"/>
              </a:buClr>
              <a:buFont typeface="Arial"/>
              <a:buChar char="•"/>
              <a:defRPr sz="1500" kern="1200">
                <a:solidFill>
                  <a:schemeClr val="tx1"/>
                </a:solidFill>
                <a:latin typeface="+mn-lt"/>
                <a:ea typeface="+mn-ea"/>
                <a:cs typeface="+mn-cs"/>
              </a:defRPr>
            </a:lvl1pPr>
            <a:lvl2pPr marL="342900" indent="-137160" algn="l" defTabSz="285750" rtl="0" eaLnBrk="1" latinLnBrk="0" hangingPunct="1">
              <a:spcBef>
                <a:spcPct val="20000"/>
              </a:spcBef>
              <a:buClr>
                <a:srgbClr val="005288"/>
              </a:buClr>
              <a:buFont typeface="Arial" pitchFamily="34" charset="0"/>
              <a:buChar char="◦"/>
              <a:defRPr sz="1350" kern="1200">
                <a:solidFill>
                  <a:schemeClr val="tx1"/>
                </a:solidFill>
                <a:latin typeface="+mn-lt"/>
                <a:ea typeface="+mn-ea"/>
                <a:cs typeface="+mn-cs"/>
              </a:defRPr>
            </a:lvl2pPr>
            <a:lvl3pPr marL="548640" indent="-137160" algn="l" defTabSz="285750" rtl="0" eaLnBrk="1" latinLnBrk="0" hangingPunct="1">
              <a:spcBef>
                <a:spcPct val="20000"/>
              </a:spcBef>
              <a:buClr>
                <a:srgbClr val="005288"/>
              </a:buClr>
              <a:buFont typeface="Arial" pitchFamily="34" charset="0"/>
              <a:buChar char="▪"/>
              <a:defRPr sz="1200" kern="1200">
                <a:solidFill>
                  <a:schemeClr val="tx1"/>
                </a:solidFill>
                <a:latin typeface="+mn-lt"/>
                <a:ea typeface="+mn-ea"/>
                <a:cs typeface="+mn-cs"/>
              </a:defRPr>
            </a:lvl3pPr>
            <a:lvl4pPr marL="754380" indent="-137160" algn="l" defTabSz="285750" rtl="0" eaLnBrk="1" latinLnBrk="0" hangingPunct="1">
              <a:spcBef>
                <a:spcPct val="20000"/>
              </a:spcBef>
              <a:buClr>
                <a:srgbClr val="005288"/>
              </a:buClr>
              <a:buFont typeface="Arial" pitchFamily="34" charset="0"/>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Clr>
                <a:srgbClr val="005288"/>
              </a:buClr>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spcBef>
                <a:spcPct val="50000"/>
              </a:spcBef>
            </a:pPr>
            <a:r>
              <a:rPr lang="en-US" sz="1600" u="sng" dirty="0"/>
              <a:t>Module Manager Notes</a:t>
            </a:r>
          </a:p>
          <a:p>
            <a:pPr>
              <a:spcBef>
                <a:spcPct val="50000"/>
              </a:spcBef>
              <a:buFontTx/>
              <a:buChar char="•"/>
            </a:pPr>
            <a:r>
              <a:rPr lang="en-US" sz="1600" dirty="0"/>
              <a:t> Will contain Public interfaces for ANT and Command line. </a:t>
            </a:r>
          </a:p>
          <a:p>
            <a:pPr>
              <a:spcBef>
                <a:spcPct val="50000"/>
              </a:spcBef>
              <a:buFontTx/>
              <a:buChar char="•"/>
            </a:pPr>
            <a:r>
              <a:rPr lang="en-US" sz="1600" dirty="0"/>
              <a:t> May contain interfaces with business logic that invoke more than one DV WS API</a:t>
            </a:r>
          </a:p>
          <a:p>
            <a:pPr>
              <a:spcBef>
                <a:spcPct val="50000"/>
              </a:spcBef>
              <a:buFontTx/>
              <a:buChar char="•"/>
            </a:pPr>
            <a:r>
              <a:rPr lang="en-US" sz="1600" dirty="0"/>
              <a:t> Will contain a one for one interface to the DV WS API</a:t>
            </a:r>
          </a:p>
        </p:txBody>
      </p:sp>
    </p:spTree>
    <p:extLst>
      <p:ext uri="{BB962C8B-B14F-4D97-AF65-F5344CB8AC3E}">
        <p14:creationId xmlns:p14="http://schemas.microsoft.com/office/powerpoint/2010/main" val="2119046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Development – Module Manager</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92500" lnSpcReduction="20000"/>
          </a:bodyPr>
          <a:lstStyle/>
          <a:p>
            <a:pPr marL="609600" indent="-609600">
              <a:lnSpc>
                <a:spcPct val="80000"/>
              </a:lnSpc>
            </a:pPr>
            <a:r>
              <a:rPr lang="en-US" sz="2800" b="1" i="1" dirty="0">
                <a:ea typeface="ＭＳ Ｐゴシック" pitchFamily="34" charset="-128"/>
              </a:rPr>
              <a:t>Module Manager</a:t>
            </a:r>
            <a:r>
              <a:rPr lang="en-US" sz="2800" dirty="0">
                <a:ea typeface="ＭＳ Ｐゴシック" pitchFamily="34" charset="-128"/>
              </a:rPr>
              <a:t>  {Module}</a:t>
            </a:r>
            <a:r>
              <a:rPr lang="en-US" sz="2800" dirty="0" err="1">
                <a:ea typeface="ＭＳ Ｐゴシック" pitchFamily="34" charset="-128"/>
              </a:rPr>
              <a:t>ManagerImpl</a:t>
            </a:r>
            <a:endParaRPr lang="en-US" sz="2800" dirty="0">
              <a:ea typeface="ＭＳ Ｐゴシック" pitchFamily="34" charset="-128"/>
            </a:endParaRPr>
          </a:p>
          <a:p>
            <a:pPr marL="990600" lvl="1" indent="-533400">
              <a:lnSpc>
                <a:spcPct val="80000"/>
              </a:lnSpc>
            </a:pPr>
            <a:r>
              <a:rPr lang="en-US" sz="2400" dirty="0">
                <a:ea typeface="ＭＳ Ｐゴシック" pitchFamily="34" charset="-128"/>
              </a:rPr>
              <a:t>Implements a common pattern within a module:</a:t>
            </a:r>
          </a:p>
          <a:p>
            <a:pPr marL="990600" lvl="1" indent="-533400">
              <a:lnSpc>
                <a:spcPct val="80000"/>
              </a:lnSpc>
            </a:pPr>
            <a:r>
              <a:rPr lang="en-US" sz="2400" dirty="0">
                <a:ea typeface="ＭＳ Ｐゴシック" pitchFamily="34" charset="-128"/>
              </a:rPr>
              <a:t>Common interface for Ant or command line</a:t>
            </a:r>
          </a:p>
          <a:p>
            <a:pPr marL="990600" lvl="1" indent="-533400">
              <a:lnSpc>
                <a:spcPct val="80000"/>
              </a:lnSpc>
            </a:pPr>
            <a:r>
              <a:rPr lang="en-US" sz="2400" dirty="0">
                <a:ea typeface="ＭＳ Ｐゴシック" pitchFamily="34" charset="-128"/>
              </a:rPr>
              <a:t>Common XML property file (</a:t>
            </a:r>
            <a:r>
              <a:rPr lang="en-US" sz="2400" dirty="0" err="1">
                <a:ea typeface="ＭＳ Ｐゴシック" pitchFamily="34" charset="-128"/>
              </a:rPr>
              <a:t>modules.xml</a:t>
            </a:r>
            <a:r>
              <a:rPr lang="en-US" sz="2400" dirty="0">
                <a:ea typeface="ＭＳ Ｐゴシック" pitchFamily="34" charset="-128"/>
              </a:rPr>
              <a:t>) parsing</a:t>
            </a:r>
          </a:p>
          <a:p>
            <a:pPr marL="1371600" lvl="2" indent="-457200">
              <a:lnSpc>
                <a:spcPct val="80000"/>
              </a:lnSpc>
            </a:pPr>
            <a:r>
              <a:rPr lang="en-US" sz="2000" dirty="0">
                <a:ea typeface="ＭＳ Ｐゴシック" pitchFamily="34" charset="-128"/>
              </a:rPr>
              <a:t>Iterate over lists of properties with invocation to the DV Web service or JDBC interface for each instance.</a:t>
            </a:r>
          </a:p>
          <a:p>
            <a:pPr marL="990600" lvl="1" indent="-533400">
              <a:lnSpc>
                <a:spcPct val="80000"/>
              </a:lnSpc>
            </a:pPr>
            <a:r>
              <a:rPr lang="en-US" sz="2400" dirty="0">
                <a:ea typeface="ＭＳ Ｐゴシック" pitchFamily="34" charset="-128"/>
              </a:rPr>
              <a:t>Common logging</a:t>
            </a:r>
          </a:p>
          <a:p>
            <a:pPr marL="990600" lvl="1" indent="-533400">
              <a:lnSpc>
                <a:spcPct val="80000"/>
              </a:lnSpc>
            </a:pPr>
            <a:r>
              <a:rPr lang="en-US" sz="2400" dirty="0">
                <a:ea typeface="ＭＳ Ｐゴシック" pitchFamily="34" charset="-128"/>
              </a:rPr>
              <a:t>Common exception handling</a:t>
            </a:r>
          </a:p>
          <a:p>
            <a:pPr marL="990600" lvl="1" indent="-533400">
              <a:lnSpc>
                <a:spcPct val="80000"/>
              </a:lnSpc>
            </a:pPr>
            <a:r>
              <a:rPr lang="en-US" sz="2400" dirty="0">
                <a:ea typeface="ＭＳ Ｐゴシック" pitchFamily="34" charset="-128"/>
              </a:rPr>
              <a:t>Common pattern for invoking the Web Service or JDBC API </a:t>
            </a:r>
          </a:p>
          <a:p>
            <a:pPr marL="990600" lvl="1" indent="-533400">
              <a:lnSpc>
                <a:spcPct val="80000"/>
              </a:lnSpc>
            </a:pPr>
            <a:r>
              <a:rPr lang="en-US" sz="2400" dirty="0">
                <a:ea typeface="ＭＳ Ｐゴシック" pitchFamily="34" charset="-128"/>
              </a:rPr>
              <a:t>Common parameter formulation and construction is done in this module.  </a:t>
            </a:r>
          </a:p>
          <a:p>
            <a:pPr marL="1371600" lvl="2" indent="-457200">
              <a:lnSpc>
                <a:spcPct val="80000"/>
              </a:lnSpc>
            </a:pPr>
            <a:r>
              <a:rPr lang="en-US" sz="2000" dirty="0">
                <a:ea typeface="ＭＳ Ｐゴシック" pitchFamily="34" charset="-128"/>
              </a:rPr>
              <a:t>This way, the interface can invoke either JDBC or Web Services API.</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311356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Development – Common Framework</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r>
              <a:rPr lang="en-US" sz="2800" b="1" i="1" dirty="0">
                <a:ea typeface="ＭＳ Ｐゴシック" pitchFamily="34" charset="-128"/>
              </a:rPr>
              <a:t>Common Framework</a:t>
            </a:r>
          </a:p>
          <a:p>
            <a:pPr lvl="1"/>
            <a:r>
              <a:rPr lang="en-US" sz="2400" dirty="0">
                <a:ea typeface="ＭＳ Ｐゴシック" pitchFamily="34" charset="-128"/>
              </a:rPr>
              <a:t>Logging</a:t>
            </a:r>
          </a:p>
          <a:p>
            <a:pPr lvl="1"/>
            <a:r>
              <a:rPr lang="en-US" sz="2400" dirty="0">
                <a:ea typeface="ＭＳ Ｐゴシック" pitchFamily="34" charset="-128"/>
              </a:rPr>
              <a:t>XML Utilities for XML Property file parsing</a:t>
            </a:r>
          </a:p>
          <a:p>
            <a:pPr lvl="1"/>
            <a:r>
              <a:rPr lang="en-US" sz="2400" dirty="0">
                <a:ea typeface="ＭＳ Ｐゴシック" pitchFamily="34" charset="-128"/>
              </a:rPr>
              <a:t>Password encryption/decryption</a:t>
            </a:r>
          </a:p>
          <a:p>
            <a:pPr lvl="1"/>
            <a:r>
              <a:rPr lang="en-US" sz="2400" dirty="0">
                <a:ea typeface="ＭＳ Ｐゴシック" pitchFamily="34" charset="-128"/>
              </a:rPr>
              <a:t>Common Utilities</a:t>
            </a:r>
          </a:p>
          <a:p>
            <a:pPr lvl="1"/>
            <a:r>
              <a:rPr lang="en-US" sz="2400" dirty="0">
                <a:ea typeface="ＭＳ Ｐゴシック" pitchFamily="34" charset="-128"/>
              </a:rPr>
              <a:t>Error handling</a:t>
            </a:r>
          </a:p>
          <a:p>
            <a:pPr lvl="1"/>
            <a:r>
              <a:rPr lang="en-US" sz="2400" dirty="0">
                <a:ea typeface="ＭＳ Ｐゴシック" pitchFamily="34" charset="-128"/>
              </a:rPr>
              <a:t>DV </a:t>
            </a:r>
            <a:r>
              <a:rPr lang="en-US" sz="2400" dirty="0" err="1">
                <a:ea typeface="ＭＳ Ｐゴシック" pitchFamily="34" charset="-128"/>
              </a:rPr>
              <a:t>x.x</a:t>
            </a:r>
            <a:r>
              <a:rPr lang="en-US" sz="2400" dirty="0">
                <a:ea typeface="ＭＳ Ｐゴシック" pitchFamily="34" charset="-128"/>
              </a:rPr>
              <a:t> web service API generated jar for JAXB classes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342613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Command Line Execution</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lnSpc>
                <a:spcPct val="80000"/>
              </a:lnSpc>
              <a:defRPr/>
            </a:pPr>
            <a:r>
              <a:rPr lang="en-US" dirty="0"/>
              <a:t>Command Line Execution</a:t>
            </a:r>
          </a:p>
          <a:p>
            <a:pPr lvl="1">
              <a:lnSpc>
                <a:spcPct val="80000"/>
              </a:lnSpc>
              <a:defRPr/>
            </a:pPr>
            <a:r>
              <a:rPr lang="en-US" dirty="0"/>
              <a:t>One shell/batch script for orchestration</a:t>
            </a:r>
          </a:p>
          <a:p>
            <a:pPr lvl="2">
              <a:lnSpc>
                <a:spcPct val="80000"/>
              </a:lnSpc>
              <a:defRPr/>
            </a:pPr>
            <a:r>
              <a:rPr lang="en-US" dirty="0" err="1"/>
              <a:t>ExecutePDTool.bat</a:t>
            </a:r>
            <a:r>
              <a:rPr lang="en-US" dirty="0"/>
              <a:t>  or .</a:t>
            </a:r>
            <a:r>
              <a:rPr lang="en-US" dirty="0" err="1"/>
              <a:t>sh</a:t>
            </a:r>
            <a:endParaRPr lang="en-US" dirty="0"/>
          </a:p>
          <a:p>
            <a:pPr lvl="3">
              <a:lnSpc>
                <a:spcPct val="80000"/>
              </a:lnSpc>
              <a:defRPr/>
            </a:pPr>
            <a:r>
              <a:rPr lang="en-US" sz="1800" dirty="0"/>
              <a:t>-exec ../resources/plans/</a:t>
            </a:r>
            <a:r>
              <a:rPr lang="en-US" sz="1800" dirty="0" err="1"/>
              <a:t>PDTool.dp</a:t>
            </a:r>
            <a:endParaRPr lang="en-US" sz="1800" dirty="0"/>
          </a:p>
          <a:p>
            <a:pPr lvl="3">
              <a:lnSpc>
                <a:spcPct val="80000"/>
              </a:lnSpc>
              <a:defRPr/>
            </a:pPr>
            <a:endParaRPr lang="en-US" sz="1800" dirty="0"/>
          </a:p>
          <a:p>
            <a:pPr marL="1371600" lvl="3" indent="0">
              <a:lnSpc>
                <a:spcPct val="80000"/>
              </a:lnSpc>
              <a:buFontTx/>
              <a:buNone/>
              <a:defRPr/>
            </a:pPr>
            <a:r>
              <a:rPr lang="en-US" sz="1800" u="sng" dirty="0"/>
              <a:t>Other capabilities</a:t>
            </a:r>
            <a:r>
              <a:rPr lang="en-US" sz="1800" dirty="0"/>
              <a:t>:</a:t>
            </a:r>
          </a:p>
          <a:p>
            <a:pPr lvl="3">
              <a:lnSpc>
                <a:spcPct val="80000"/>
              </a:lnSpc>
              <a:defRPr/>
            </a:pPr>
            <a:r>
              <a:rPr lang="en-US" sz="1800" dirty="0"/>
              <a:t>-</a:t>
            </a:r>
            <a:r>
              <a:rPr lang="en-US" sz="1800" dirty="0" err="1"/>
              <a:t>vcsinit</a:t>
            </a:r>
            <a:r>
              <a:rPr lang="en-US" sz="1800" dirty="0"/>
              <a:t> -</a:t>
            </a:r>
            <a:r>
              <a:rPr lang="en-US" sz="1800" dirty="0" err="1"/>
              <a:t>vcsuser</a:t>
            </a:r>
            <a:r>
              <a:rPr lang="en-US" sz="1800" dirty="0"/>
              <a:t> user -</a:t>
            </a:r>
            <a:r>
              <a:rPr lang="en-US" sz="1800" dirty="0" err="1"/>
              <a:t>vcspassword</a:t>
            </a:r>
            <a:r>
              <a:rPr lang="en-US" sz="1800" dirty="0"/>
              <a:t> password</a:t>
            </a:r>
          </a:p>
          <a:p>
            <a:pPr lvl="3">
              <a:lnSpc>
                <a:spcPct val="80000"/>
              </a:lnSpc>
              <a:defRPr/>
            </a:pPr>
            <a:r>
              <a:rPr lang="en-US" sz="1800" dirty="0"/>
              <a:t>-encrypt ../resources/modules/</a:t>
            </a:r>
            <a:r>
              <a:rPr lang="en-US" sz="1800" dirty="0" err="1"/>
              <a:t>servers.xml</a:t>
            </a:r>
            <a:endParaRPr lang="en-US" sz="1800" dirty="0"/>
          </a:p>
          <a:p>
            <a:pPr lvl="3">
              <a:lnSpc>
                <a:spcPct val="80000"/>
              </a:lnSpc>
              <a:defRPr/>
            </a:pPr>
            <a:endParaRPr lang="en-US" sz="1800" dirty="0"/>
          </a:p>
          <a:p>
            <a:pPr lvl="2">
              <a:lnSpc>
                <a:spcPct val="80000"/>
              </a:lnSpc>
              <a:defRPr/>
            </a:pPr>
            <a:r>
              <a:rPr lang="en-US" dirty="0"/>
              <a:t>Driven by a property file containing task actions</a:t>
            </a:r>
          </a:p>
          <a:p>
            <a:pPr lvl="3">
              <a:lnSpc>
                <a:spcPct val="80000"/>
              </a:lnSpc>
              <a:defRPr/>
            </a:pPr>
            <a:r>
              <a:rPr lang="en-US" dirty="0" err="1"/>
              <a:t>PDTool.dp</a:t>
            </a:r>
            <a:endParaRPr lang="en-US" dirty="0"/>
          </a:p>
          <a:p>
            <a:pPr lvl="3">
              <a:lnSpc>
                <a:spcPct val="80000"/>
              </a:lnSpc>
              <a:defRPr/>
            </a:pPr>
            <a:r>
              <a:rPr lang="en-US" dirty="0"/>
              <a:t>List of task actions and arguments</a:t>
            </a:r>
          </a:p>
          <a:p>
            <a:pPr lvl="3">
              <a:lnSpc>
                <a:spcPct val="80000"/>
              </a:lnSpc>
              <a:defRPr/>
            </a:pPr>
            <a:endParaRPr lang="en-US" dirty="0"/>
          </a:p>
          <a:p>
            <a:pPr lvl="1">
              <a:lnSpc>
                <a:spcPct val="80000"/>
              </a:lnSpc>
              <a:defRPr/>
            </a:pPr>
            <a:r>
              <a:rPr lang="en-US" dirty="0"/>
              <a:t>Shell/Batch script invokes main program</a:t>
            </a:r>
          </a:p>
          <a:p>
            <a:pPr lvl="2">
              <a:lnSpc>
                <a:spcPct val="80000"/>
              </a:lnSpc>
              <a:defRPr/>
            </a:pPr>
            <a:r>
              <a:rPr lang="en-US" dirty="0"/>
              <a:t>PDTool – Orchestration implemented in Java</a:t>
            </a:r>
          </a:p>
          <a:p>
            <a:pPr lvl="2">
              <a:lnSpc>
                <a:spcPct val="80000"/>
              </a:lnSpc>
              <a:defRPr/>
            </a:pPr>
            <a:r>
              <a:rPr lang="en-US" dirty="0" err="1"/>
              <a:t>DeployManagerUtil</a:t>
            </a:r>
            <a:r>
              <a:rPr lang="en-US" dirty="0"/>
              <a:t> – Common interface for command line and Ant</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215053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eaLnBrk="1" hangingPunct="1"/>
            <a:r>
              <a:rPr lang="en-US" dirty="0">
                <a:solidFill>
                  <a:schemeClr val="bg1"/>
                </a:solidFill>
              </a:rPr>
              <a:t>PDTool: Problem Definition</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85000" lnSpcReduction="20000"/>
          </a:bodyPr>
          <a:lstStyle/>
          <a:p>
            <a:pPr>
              <a:lnSpc>
                <a:spcPct val="90000"/>
              </a:lnSpc>
            </a:pPr>
            <a:r>
              <a:rPr lang="en-US" sz="2800" dirty="0">
                <a:ea typeface="ＭＳ Ｐゴシック" pitchFamily="34" charset="-128"/>
              </a:rPr>
              <a:t>Promotion</a:t>
            </a:r>
          </a:p>
          <a:p>
            <a:pPr lvl="1">
              <a:lnSpc>
                <a:spcPct val="90000"/>
              </a:lnSpc>
            </a:pPr>
            <a:r>
              <a:rPr lang="en-US" sz="2200" dirty="0">
                <a:ea typeface="ＭＳ Ｐゴシック" pitchFamily="34" charset="-128"/>
              </a:rPr>
              <a:t> </a:t>
            </a:r>
            <a:r>
              <a:rPr lang="en-US" sz="2600" dirty="0"/>
              <a:t>The task of moving DV resources to a target environment.</a:t>
            </a:r>
          </a:p>
          <a:p>
            <a:pPr lvl="1">
              <a:lnSpc>
                <a:spcPct val="90000"/>
              </a:lnSpc>
            </a:pPr>
            <a:r>
              <a:rPr lang="en-US" sz="2600" dirty="0"/>
              <a:t> Every DV project requires the ability to promote resources</a:t>
            </a:r>
            <a:r>
              <a:rPr lang="en-US" sz="2600" dirty="0">
                <a:ea typeface="ＭＳ Ｐゴシック" pitchFamily="34" charset="-128"/>
              </a:rPr>
              <a:t>.</a:t>
            </a:r>
          </a:p>
          <a:p>
            <a:pPr>
              <a:lnSpc>
                <a:spcPct val="90000"/>
              </a:lnSpc>
            </a:pPr>
            <a:r>
              <a:rPr lang="en-US" sz="2800" dirty="0">
                <a:ea typeface="ＭＳ Ｐゴシック" pitchFamily="34" charset="-128"/>
              </a:rPr>
              <a:t>Deployment</a:t>
            </a:r>
          </a:p>
          <a:p>
            <a:pPr lvl="1">
              <a:lnSpc>
                <a:spcPct val="90000"/>
              </a:lnSpc>
            </a:pPr>
            <a:r>
              <a:rPr lang="en-US" sz="2600" dirty="0"/>
              <a:t> The task of importing DV resources into the target DV instance or cluster and configuring them.</a:t>
            </a:r>
          </a:p>
          <a:p>
            <a:pPr>
              <a:lnSpc>
                <a:spcPct val="90000"/>
              </a:lnSpc>
            </a:pPr>
            <a:r>
              <a:rPr lang="en-US" sz="2800" dirty="0">
                <a:ea typeface="ＭＳ Ｐゴシック" pitchFamily="34" charset="-128"/>
              </a:rPr>
              <a:t>Deployment Paradigm</a:t>
            </a:r>
          </a:p>
          <a:p>
            <a:pPr lvl="1">
              <a:lnSpc>
                <a:spcPct val="90000"/>
              </a:lnSpc>
            </a:pPr>
            <a:r>
              <a:rPr lang="en-US" sz="2400" dirty="0">
                <a:ea typeface="ＭＳ Ｐゴシック" pitchFamily="34" charset="-128"/>
              </a:rPr>
              <a:t> May use Version control.</a:t>
            </a:r>
          </a:p>
          <a:p>
            <a:pPr lvl="1">
              <a:lnSpc>
                <a:spcPct val="90000"/>
              </a:lnSpc>
            </a:pPr>
            <a:r>
              <a:rPr lang="en-US" sz="2400" dirty="0">
                <a:ea typeface="ＭＳ Ｐゴシック" pitchFamily="34" charset="-128"/>
              </a:rPr>
              <a:t> May choose CAR file import/export.</a:t>
            </a:r>
          </a:p>
          <a:p>
            <a:pPr>
              <a:lnSpc>
                <a:spcPct val="90000"/>
              </a:lnSpc>
            </a:pPr>
            <a:r>
              <a:rPr lang="en-US" sz="2800" dirty="0">
                <a:ea typeface="ＭＳ Ｐゴシック" pitchFamily="34" charset="-128"/>
              </a:rPr>
              <a:t>Configuration</a:t>
            </a:r>
          </a:p>
          <a:p>
            <a:pPr lvl="1">
              <a:lnSpc>
                <a:spcPct val="90000"/>
              </a:lnSpc>
            </a:pPr>
            <a:r>
              <a:rPr lang="en-US" sz="2400" dirty="0">
                <a:ea typeface="ＭＳ Ｐゴシック" pitchFamily="34" charset="-128"/>
              </a:rPr>
              <a:t> The task of modifying resource attributes on the target DV instance or cluster.</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Development – Ant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lnSpc>
                <a:spcPct val="90000"/>
              </a:lnSpc>
            </a:pPr>
            <a:r>
              <a:rPr lang="en-US" sz="2800" b="1" i="1" dirty="0">
                <a:ea typeface="ＭＳ Ｐゴシック" pitchFamily="34" charset="-128"/>
              </a:rPr>
              <a:t>ANT</a:t>
            </a:r>
            <a:endParaRPr lang="en-US" sz="2800" dirty="0">
              <a:ea typeface="ＭＳ Ｐゴシック" pitchFamily="34" charset="-128"/>
            </a:endParaRPr>
          </a:p>
          <a:p>
            <a:pPr lvl="1">
              <a:lnSpc>
                <a:spcPct val="90000"/>
              </a:lnSpc>
            </a:pPr>
            <a:r>
              <a:rPr lang="en-US" sz="2400" dirty="0">
                <a:ea typeface="ＭＳ Ｐゴシック" pitchFamily="34" charset="-128"/>
              </a:rPr>
              <a:t>Main objective is for orchestrating target tasks based on </a:t>
            </a:r>
            <a:r>
              <a:rPr lang="en-US" sz="2400" dirty="0" err="1">
                <a:ea typeface="ＭＳ Ｐゴシック" pitchFamily="34" charset="-128"/>
              </a:rPr>
              <a:t>build.xml</a:t>
            </a:r>
            <a:endParaRPr lang="en-US" sz="2400" dirty="0">
              <a:ea typeface="ＭＳ Ｐゴシック" pitchFamily="34" charset="-128"/>
            </a:endParaRPr>
          </a:p>
          <a:p>
            <a:pPr lvl="1">
              <a:lnSpc>
                <a:spcPct val="90000"/>
              </a:lnSpc>
            </a:pPr>
            <a:r>
              <a:rPr lang="en-US" sz="2400" dirty="0">
                <a:ea typeface="ＭＳ Ｐゴシック" pitchFamily="34" charset="-128"/>
              </a:rPr>
              <a:t>Code is separate from Framework code – invokes common code</a:t>
            </a:r>
          </a:p>
          <a:p>
            <a:pPr lvl="1">
              <a:lnSpc>
                <a:spcPct val="90000"/>
              </a:lnSpc>
            </a:pPr>
            <a:r>
              <a:rPr lang="en-US" sz="2400" dirty="0">
                <a:ea typeface="ＭＳ Ｐゴシック" pitchFamily="34" charset="-128"/>
              </a:rPr>
              <a:t>Invoked with a script to set environment variables</a:t>
            </a:r>
          </a:p>
          <a:p>
            <a:pPr lvl="1">
              <a:lnSpc>
                <a:spcPct val="90000"/>
              </a:lnSpc>
            </a:pPr>
            <a:r>
              <a:rPr lang="en-US" sz="2400" dirty="0">
                <a:ea typeface="ＭＳ Ｐゴシック" pitchFamily="34" charset="-128"/>
              </a:rPr>
              <a:t>There is no development required for Ant integration.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9953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Ant Execution</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defRPr/>
            </a:pPr>
            <a:r>
              <a:rPr lang="en-US" dirty="0"/>
              <a:t>Ant Execution</a:t>
            </a:r>
          </a:p>
          <a:p>
            <a:pPr lvl="1">
              <a:defRPr/>
            </a:pPr>
            <a:r>
              <a:rPr lang="en-US" dirty="0"/>
              <a:t>One shell/batch script for orchestration</a:t>
            </a:r>
          </a:p>
          <a:p>
            <a:pPr lvl="2">
              <a:lnSpc>
                <a:spcPct val="80000"/>
              </a:lnSpc>
              <a:defRPr/>
            </a:pPr>
            <a:r>
              <a:rPr lang="en-US" dirty="0" err="1"/>
              <a:t>ExecutePDTool.bat</a:t>
            </a:r>
            <a:r>
              <a:rPr lang="en-US" dirty="0"/>
              <a:t>  or .</a:t>
            </a:r>
            <a:r>
              <a:rPr lang="en-US" dirty="0" err="1"/>
              <a:t>sh</a:t>
            </a:r>
            <a:endParaRPr lang="en-US" dirty="0"/>
          </a:p>
          <a:p>
            <a:pPr lvl="3">
              <a:lnSpc>
                <a:spcPct val="80000"/>
              </a:lnSpc>
              <a:defRPr/>
            </a:pPr>
            <a:r>
              <a:rPr lang="en-US" sz="1800" dirty="0"/>
              <a:t>-ant ../resources/ant/</a:t>
            </a:r>
            <a:r>
              <a:rPr lang="en-US" sz="1800" dirty="0" err="1"/>
              <a:t>build.xml</a:t>
            </a:r>
            <a:endParaRPr lang="en-US" sz="1800" dirty="0"/>
          </a:p>
          <a:p>
            <a:pPr lvl="3">
              <a:lnSpc>
                <a:spcPct val="80000"/>
              </a:lnSpc>
              <a:defRPr/>
            </a:pPr>
            <a:endParaRPr lang="en-US" sz="1800" dirty="0"/>
          </a:p>
          <a:p>
            <a:pPr marL="1371600" lvl="3" indent="0">
              <a:lnSpc>
                <a:spcPct val="80000"/>
              </a:lnSpc>
              <a:buFontTx/>
              <a:buNone/>
              <a:defRPr/>
            </a:pPr>
            <a:r>
              <a:rPr lang="en-US" sz="1800" u="sng" dirty="0"/>
              <a:t>Other capabilities</a:t>
            </a:r>
            <a:endParaRPr lang="en-US" sz="1800" dirty="0"/>
          </a:p>
          <a:p>
            <a:pPr lvl="3">
              <a:lnSpc>
                <a:spcPct val="80000"/>
              </a:lnSpc>
              <a:defRPr/>
            </a:pPr>
            <a:r>
              <a:rPr lang="en-US" sz="1800" dirty="0"/>
              <a:t>-</a:t>
            </a:r>
            <a:r>
              <a:rPr lang="en-US" sz="1800" dirty="0" err="1"/>
              <a:t>vcsinit</a:t>
            </a:r>
            <a:r>
              <a:rPr lang="en-US" sz="1800" dirty="0"/>
              <a:t> -</a:t>
            </a:r>
            <a:r>
              <a:rPr lang="en-US" sz="1800" dirty="0" err="1"/>
              <a:t>vcsuser</a:t>
            </a:r>
            <a:r>
              <a:rPr lang="en-US" sz="1800" dirty="0"/>
              <a:t> user -</a:t>
            </a:r>
            <a:r>
              <a:rPr lang="en-US" sz="1800" dirty="0" err="1"/>
              <a:t>vcspassword</a:t>
            </a:r>
            <a:r>
              <a:rPr lang="en-US" sz="1800" dirty="0"/>
              <a:t> password</a:t>
            </a:r>
          </a:p>
          <a:p>
            <a:pPr lvl="3">
              <a:lnSpc>
                <a:spcPct val="80000"/>
              </a:lnSpc>
              <a:defRPr/>
            </a:pPr>
            <a:r>
              <a:rPr lang="en-US" sz="1800" dirty="0"/>
              <a:t>-encrypt ../resources/modules/</a:t>
            </a:r>
            <a:r>
              <a:rPr lang="en-US" sz="1800" dirty="0" err="1"/>
              <a:t>servers.xml</a:t>
            </a:r>
            <a:endParaRPr lang="en-US" sz="1800" dirty="0"/>
          </a:p>
          <a:p>
            <a:pPr lvl="3">
              <a:lnSpc>
                <a:spcPct val="80000"/>
              </a:lnSpc>
              <a:defRPr/>
            </a:pPr>
            <a:endParaRPr lang="en-US" sz="1800" dirty="0"/>
          </a:p>
          <a:p>
            <a:pPr lvl="2">
              <a:lnSpc>
                <a:spcPct val="80000"/>
              </a:lnSpc>
              <a:defRPr/>
            </a:pPr>
            <a:r>
              <a:rPr lang="en-US" dirty="0"/>
              <a:t>Driven by a build file containing task actions</a:t>
            </a:r>
          </a:p>
          <a:p>
            <a:pPr lvl="3">
              <a:lnSpc>
                <a:spcPct val="80000"/>
              </a:lnSpc>
              <a:defRPr/>
            </a:pPr>
            <a:r>
              <a:rPr lang="en-US" dirty="0" err="1"/>
              <a:t>Build.xml</a:t>
            </a:r>
            <a:endParaRPr lang="en-US" dirty="0"/>
          </a:p>
          <a:p>
            <a:pPr lvl="3">
              <a:lnSpc>
                <a:spcPct val="80000"/>
              </a:lnSpc>
              <a:defRPr/>
            </a:pPr>
            <a:r>
              <a:rPr lang="en-US" dirty="0"/>
              <a:t>List of task actions and arguments</a:t>
            </a:r>
          </a:p>
          <a:p>
            <a:pPr lvl="1">
              <a:defRPr/>
            </a:pPr>
            <a:r>
              <a:rPr lang="en-US" dirty="0"/>
              <a:t>Ant invokes a set of Ant targets. </a:t>
            </a:r>
          </a:p>
          <a:p>
            <a:pPr lvl="2">
              <a:lnSpc>
                <a:spcPct val="80000"/>
              </a:lnSpc>
              <a:defRPr/>
            </a:pPr>
            <a:r>
              <a:rPr lang="en-US" dirty="0" err="1"/>
              <a:t>CompositeAntTask</a:t>
            </a:r>
            <a:r>
              <a:rPr lang="en-US" dirty="0"/>
              <a:t>– Common invocation for Ant</a:t>
            </a:r>
          </a:p>
          <a:p>
            <a:pPr lvl="2">
              <a:lnSpc>
                <a:spcPct val="80000"/>
              </a:lnSpc>
              <a:defRPr/>
            </a:pPr>
            <a:r>
              <a:rPr lang="en-US" dirty="0" err="1"/>
              <a:t>DeployManagerUtil</a:t>
            </a:r>
            <a:r>
              <a:rPr lang="en-US" dirty="0"/>
              <a:t> – Common interface for command line and Ant</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701524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eaLnBrk="1" hangingPunct="1"/>
            <a:r>
              <a:rPr lang="en-US" dirty="0">
                <a:solidFill>
                  <a:schemeClr val="bg1"/>
                </a:solidFill>
              </a:rPr>
              <a:t>PDTool: Design Philosophy</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lnSpcReduction="10000"/>
          </a:bodyPr>
          <a:lstStyle/>
          <a:p>
            <a:r>
              <a:rPr lang="en-US" sz="2400" dirty="0">
                <a:ea typeface="ＭＳ Ｐゴシック" pitchFamily="34" charset="-128"/>
              </a:rPr>
              <a:t>Support command-line and ant deployment.</a:t>
            </a:r>
          </a:p>
          <a:p>
            <a:r>
              <a:rPr lang="en-US" sz="2400" dirty="0">
                <a:ea typeface="ＭＳ Ｐゴシック" pitchFamily="34" charset="-128"/>
              </a:rPr>
              <a:t>Support for java API.</a:t>
            </a:r>
          </a:p>
          <a:p>
            <a:r>
              <a:rPr lang="en-US" sz="2400" dirty="0">
                <a:ea typeface="ＭＳ Ｐゴシック" pitchFamily="34" charset="-128"/>
              </a:rPr>
              <a:t>Command-line and ant invokes the </a:t>
            </a:r>
            <a:r>
              <a:rPr lang="en-US" sz="2400" u="sng" dirty="0">
                <a:ea typeface="ＭＳ Ｐゴシック" pitchFamily="34" charset="-128"/>
              </a:rPr>
              <a:t>same set of modules</a:t>
            </a:r>
            <a:r>
              <a:rPr lang="en-US" sz="2400" dirty="0">
                <a:ea typeface="ＭＳ Ｐゴシック" pitchFamily="34" charset="-128"/>
              </a:rPr>
              <a:t> to avoid duplication of code.</a:t>
            </a:r>
          </a:p>
          <a:p>
            <a:r>
              <a:rPr lang="en-US" sz="2400" dirty="0">
                <a:ea typeface="ＭＳ Ｐゴシック" pitchFamily="34" charset="-128"/>
              </a:rPr>
              <a:t>Support both VCS and traditional CAR file based deployments.</a:t>
            </a:r>
          </a:p>
          <a:p>
            <a:r>
              <a:rPr lang="en-US" sz="2400" dirty="0">
                <a:ea typeface="ＭＳ Ｐゴシック" pitchFamily="34" charset="-128"/>
              </a:rPr>
              <a:t>Support both local and remote deployment.</a:t>
            </a:r>
          </a:p>
          <a:p>
            <a:r>
              <a:rPr lang="en-US" sz="2400" dirty="0">
                <a:ea typeface="ＭＳ Ｐゴシック" pitchFamily="34" charset="-128"/>
              </a:rPr>
              <a:t>Produce a comprehensive set of log files.</a:t>
            </a:r>
          </a:p>
          <a:p>
            <a:r>
              <a:rPr lang="en-US" sz="2400" dirty="0">
                <a:ea typeface="ＭＳ Ｐゴシック" pitchFamily="34" charset="-128"/>
              </a:rPr>
              <a:t>Invokes DV web service API.</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67478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dirty="0">
                <a:solidFill>
                  <a:schemeClr val="bg1"/>
                </a:solidFill>
                <a:ea typeface="ＭＳ Ｐゴシック" pitchFamily="34" charset="-128"/>
              </a:rPr>
              <a:t>PDTool: Distribution Folders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62500" lnSpcReduction="20000"/>
          </a:bodyPr>
          <a:lstStyle/>
          <a:p>
            <a:r>
              <a:rPr lang="en-US" sz="3200" i="1" dirty="0">
                <a:ea typeface="ＭＳ Ｐゴシック" pitchFamily="34" charset="-128"/>
              </a:rPr>
              <a:t>PDTool7.0.0 – installation folder</a:t>
            </a:r>
            <a:endParaRPr lang="en-US" sz="3200" dirty="0">
              <a:ea typeface="ＭＳ Ｐゴシック" pitchFamily="34" charset="-128"/>
            </a:endParaRPr>
          </a:p>
          <a:p>
            <a:pPr lvl="1"/>
            <a:r>
              <a:rPr lang="en-US" sz="2400" dirty="0">
                <a:ea typeface="ＭＳ Ｐゴシック" pitchFamily="34" charset="-128"/>
              </a:rPr>
              <a:t> /bin – scripts [</a:t>
            </a:r>
            <a:r>
              <a:rPr lang="en-US" sz="2400" dirty="0" err="1">
                <a:ea typeface="ＭＳ Ｐゴシック" pitchFamily="34" charset="-128"/>
              </a:rPr>
              <a:t>ExecutePDTool.bat</a:t>
            </a:r>
            <a:r>
              <a:rPr lang="en-US" sz="2400" dirty="0">
                <a:ea typeface="ＭＳ Ｐゴシック" pitchFamily="34" charset="-128"/>
              </a:rPr>
              <a:t> | .</a:t>
            </a:r>
            <a:r>
              <a:rPr lang="en-US" sz="2400" dirty="0" err="1">
                <a:ea typeface="ＭＳ Ｐゴシック" pitchFamily="34" charset="-128"/>
              </a:rPr>
              <a:t>sh</a:t>
            </a:r>
            <a:r>
              <a:rPr lang="en-US" sz="2400" dirty="0">
                <a:ea typeface="ＭＳ Ｐゴシック" pitchFamily="34" charset="-128"/>
              </a:rPr>
              <a:t>]</a:t>
            </a:r>
          </a:p>
          <a:p>
            <a:pPr lvl="1"/>
            <a:r>
              <a:rPr lang="en-US" sz="2400" dirty="0">
                <a:ea typeface="ＭＳ Ｐゴシック" pitchFamily="34" charset="-128"/>
              </a:rPr>
              <a:t> /docs – documentation and </a:t>
            </a:r>
            <a:r>
              <a:rPr lang="en-US" sz="2400" dirty="0" err="1">
                <a:ea typeface="ＭＳ Ｐゴシック" pitchFamily="34" charset="-128"/>
              </a:rPr>
              <a:t>powerpoints</a:t>
            </a:r>
            <a:endParaRPr lang="en-US" sz="2400" dirty="0">
              <a:ea typeface="ＭＳ Ｐゴシック" pitchFamily="34" charset="-128"/>
            </a:endParaRPr>
          </a:p>
          <a:p>
            <a:pPr lvl="1"/>
            <a:r>
              <a:rPr lang="en-US" sz="2400" dirty="0">
                <a:ea typeface="ＭＳ Ｐゴシック" pitchFamily="34" charset="-128"/>
              </a:rPr>
              <a:t> /logs – log files</a:t>
            </a:r>
          </a:p>
          <a:p>
            <a:pPr lvl="1"/>
            <a:r>
              <a:rPr lang="en-US" sz="2400" dirty="0">
                <a:ea typeface="ＭＳ Ｐゴシック" pitchFamily="34" charset="-128"/>
              </a:rPr>
              <a:t> /resources</a:t>
            </a:r>
          </a:p>
          <a:p>
            <a:pPr lvl="2"/>
            <a:r>
              <a:rPr lang="en-US" sz="2400" dirty="0">
                <a:ea typeface="ＭＳ Ｐゴシック" pitchFamily="34" charset="-128"/>
              </a:rPr>
              <a:t>/</a:t>
            </a:r>
            <a:r>
              <a:rPr lang="en-US" sz="2400" dirty="0" err="1">
                <a:ea typeface="ＭＳ Ｐゴシック" pitchFamily="34" charset="-128"/>
              </a:rPr>
              <a:t>config</a:t>
            </a:r>
            <a:r>
              <a:rPr lang="en-US" sz="2400" dirty="0">
                <a:ea typeface="ＭＳ Ｐゴシック" pitchFamily="34" charset="-128"/>
              </a:rPr>
              <a:t> – configuration property files (variables)</a:t>
            </a:r>
          </a:p>
          <a:p>
            <a:pPr lvl="2"/>
            <a:r>
              <a:rPr lang="en-US" sz="2400" dirty="0">
                <a:ea typeface="ＭＳ Ｐゴシック" pitchFamily="34" charset="-128"/>
              </a:rPr>
              <a:t>/modules – module XML configuration files</a:t>
            </a:r>
          </a:p>
          <a:p>
            <a:pPr lvl="2"/>
            <a:r>
              <a:rPr lang="en-US" sz="2400" dirty="0">
                <a:ea typeface="ＭＳ Ｐゴシック" pitchFamily="34" charset="-128"/>
              </a:rPr>
              <a:t>/plans – deployment plan files</a:t>
            </a:r>
          </a:p>
          <a:p>
            <a:r>
              <a:rPr lang="en-US" sz="3200" dirty="0">
                <a:ea typeface="ＭＳ Ｐゴシック" pitchFamily="34" charset="-128"/>
              </a:rPr>
              <a:t>Developer Focal point </a:t>
            </a:r>
            <a:r>
              <a:rPr lang="en-US" sz="2400" dirty="0">
                <a:ea typeface="ＭＳ Ｐゴシック" pitchFamily="34" charset="-128"/>
              </a:rPr>
              <a:t>(95% of the on-going work happens here)</a:t>
            </a:r>
          </a:p>
          <a:p>
            <a:pPr lvl="1"/>
            <a:r>
              <a:rPr lang="en-US" sz="2800" dirty="0">
                <a:ea typeface="ＭＳ Ｐゴシック" pitchFamily="34" charset="-128"/>
              </a:rPr>
              <a:t> /</a:t>
            </a:r>
            <a:r>
              <a:rPr lang="en-US" sz="2800" b="1" dirty="0">
                <a:ea typeface="ＭＳ Ｐゴシック" pitchFamily="34" charset="-128"/>
              </a:rPr>
              <a:t>modules</a:t>
            </a:r>
            <a:r>
              <a:rPr lang="en-US" sz="2800" dirty="0">
                <a:ea typeface="ＭＳ Ｐゴシック" pitchFamily="34" charset="-128"/>
              </a:rPr>
              <a:t> – focus on what to configure on the target DV server</a:t>
            </a:r>
          </a:p>
          <a:p>
            <a:pPr lvl="1"/>
            <a:r>
              <a:rPr lang="en-US" sz="2800" dirty="0">
                <a:ea typeface="ＭＳ Ｐゴシック" pitchFamily="34" charset="-128"/>
              </a:rPr>
              <a:t> /</a:t>
            </a:r>
            <a:r>
              <a:rPr lang="en-US" sz="2800" b="1" dirty="0">
                <a:ea typeface="ＭＳ Ｐゴシック" pitchFamily="34" charset="-128"/>
              </a:rPr>
              <a:t>plans</a:t>
            </a:r>
            <a:r>
              <a:rPr lang="en-US" sz="2800" dirty="0">
                <a:ea typeface="ＭＳ Ｐゴシック" pitchFamily="34" charset="-128"/>
              </a:rPr>
              <a:t> – focus on what to execute to the target DV server and sequence</a:t>
            </a:r>
          </a:p>
          <a:p>
            <a:r>
              <a:rPr lang="en-US" sz="3000" dirty="0">
                <a:ea typeface="ＭＳ Ｐゴシック" pitchFamily="34" charset="-128"/>
              </a:rPr>
              <a:t>Environment</a:t>
            </a:r>
          </a:p>
          <a:p>
            <a:pPr lvl="1"/>
            <a:r>
              <a:rPr lang="en-US" sz="2800" dirty="0">
                <a:ea typeface="ＭＳ Ｐゴシック" pitchFamily="34" charset="-128"/>
              </a:rPr>
              <a:t> Command-line – JRE 7 (1.8) or higher</a:t>
            </a:r>
          </a:p>
          <a:p>
            <a:pPr lvl="1"/>
            <a:r>
              <a:rPr lang="en-US" sz="2800" dirty="0">
                <a:ea typeface="ＭＳ Ｐゴシック" pitchFamily="34" charset="-128"/>
              </a:rPr>
              <a:t> Ant execution – JDK 7 (1.8) or higher</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992161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PDTool:  Functional Modules</a:t>
            </a:r>
            <a:endParaRPr lang="en-US" sz="1275" dirty="0">
              <a:solidFill>
                <a:schemeClr val="bg1"/>
              </a:solidFill>
            </a:endParaRPr>
          </a:p>
        </p:txBody>
      </p:sp>
      <p:sp>
        <p:nvSpPr>
          <p:cNvPr id="15364" name="Rectangle 3"/>
          <p:cNvSpPr>
            <a:spLocks noGrp="1"/>
          </p:cNvSpPr>
          <p:nvPr>
            <p:ph type="body" idx="1"/>
          </p:nvPr>
        </p:nvSpPr>
        <p:spPr>
          <a:xfrm>
            <a:off x="458272" y="948584"/>
            <a:ext cx="4257163" cy="3734146"/>
          </a:xfrm>
        </p:spPr>
        <p:txBody>
          <a:bodyPr>
            <a:normAutofit/>
          </a:bodyPr>
          <a:lstStyle/>
          <a:p>
            <a:r>
              <a:rPr lang="en-US" b="1" dirty="0">
                <a:ea typeface="ＭＳ Ｐゴシック" pitchFamily="34" charset="-128"/>
              </a:rPr>
              <a:t>Divided into Modules of functionality</a:t>
            </a:r>
          </a:p>
          <a:p>
            <a:r>
              <a:rPr lang="en-US" b="1" dirty="0">
                <a:ea typeface="ＭＳ Ｐゴシック" pitchFamily="34" charset="-128"/>
              </a:rPr>
              <a:t>Resource Movement Modules</a:t>
            </a:r>
          </a:p>
          <a:p>
            <a:pPr lvl="1"/>
            <a:r>
              <a:rPr lang="en-US" i="1" dirty="0">
                <a:ea typeface="ＭＳ Ｐゴシック" pitchFamily="34" charset="-128"/>
              </a:rPr>
              <a:t> Archive Module </a:t>
            </a:r>
            <a:r>
              <a:rPr lang="en-US" dirty="0">
                <a:ea typeface="ＭＳ Ｐゴシック" pitchFamily="34" charset="-128"/>
              </a:rPr>
              <a:t>– import, export, backup and restore</a:t>
            </a:r>
          </a:p>
          <a:p>
            <a:pPr lvl="1"/>
            <a:r>
              <a:rPr lang="en-US" i="1" dirty="0">
                <a:ea typeface="ＭＳ Ｐゴシック" pitchFamily="34" charset="-128"/>
              </a:rPr>
              <a:t> VCS Module </a:t>
            </a:r>
            <a:r>
              <a:rPr lang="en-US" dirty="0">
                <a:ea typeface="ＭＳ Ｐゴシック" pitchFamily="34" charset="-128"/>
              </a:rPr>
              <a:t>– VCS deployment</a:t>
            </a:r>
          </a:p>
          <a:p>
            <a:r>
              <a:rPr lang="en-US" b="1" dirty="0">
                <a:ea typeface="ＭＳ Ｐゴシック" pitchFamily="34" charset="-128"/>
              </a:rPr>
              <a:t>Resource Configuration Modules</a:t>
            </a:r>
          </a:p>
          <a:p>
            <a:pPr lvl="1"/>
            <a:r>
              <a:rPr lang="en-US" i="1" dirty="0">
                <a:ea typeface="ＭＳ Ｐゴシック" pitchFamily="34" charset="-128"/>
              </a:rPr>
              <a:t> Data source Module </a:t>
            </a:r>
            <a:r>
              <a:rPr lang="en-US" dirty="0">
                <a:ea typeface="ＭＳ Ｐゴシック" pitchFamily="34" charset="-128"/>
              </a:rPr>
              <a:t>– manage data sources</a:t>
            </a:r>
          </a:p>
          <a:p>
            <a:pPr lvl="1"/>
            <a:r>
              <a:rPr lang="en-US" i="1" dirty="0">
                <a:ea typeface="ＭＳ Ｐゴシック" pitchFamily="34" charset="-128"/>
              </a:rPr>
              <a:t> Privilege Module </a:t>
            </a:r>
            <a:r>
              <a:rPr lang="en-US" dirty="0">
                <a:ea typeface="ＭＳ Ｐゴシック" pitchFamily="34" charset="-128"/>
              </a:rPr>
              <a:t>– manage resource privileges</a:t>
            </a:r>
          </a:p>
          <a:p>
            <a:pPr lvl="1"/>
            <a:r>
              <a:rPr lang="en-US" i="1" dirty="0">
                <a:ea typeface="ＭＳ Ｐゴシック" pitchFamily="34" charset="-128"/>
              </a:rPr>
              <a:t> Rebind Module </a:t>
            </a:r>
            <a:r>
              <a:rPr lang="en-US" dirty="0">
                <a:ea typeface="ＭＳ Ｐゴシック" pitchFamily="34" charset="-128"/>
              </a:rPr>
              <a:t>– manage rebinding of resources</a:t>
            </a:r>
          </a:p>
          <a:p>
            <a:pPr lvl="1"/>
            <a:r>
              <a:rPr lang="en-US" i="1" dirty="0">
                <a:ea typeface="ＭＳ Ｐゴシック" pitchFamily="34" charset="-128"/>
              </a:rPr>
              <a:t> Resource Cache Module </a:t>
            </a:r>
            <a:r>
              <a:rPr lang="en-US" dirty="0">
                <a:ea typeface="ＭＳ Ｐゴシック" pitchFamily="34" charset="-128"/>
              </a:rPr>
              <a:t>– manage resource cache</a:t>
            </a:r>
          </a:p>
          <a:p>
            <a:pPr lvl="1"/>
            <a:r>
              <a:rPr lang="en-US" i="1" dirty="0">
                <a:ea typeface="ＭＳ Ｐゴシック" pitchFamily="34" charset="-128"/>
              </a:rPr>
              <a:t> Resource Module </a:t>
            </a:r>
            <a:r>
              <a:rPr lang="en-US" dirty="0">
                <a:ea typeface="ＭＳ Ｐゴシック" pitchFamily="34" charset="-128"/>
              </a:rPr>
              <a:t>– manage DV resources</a:t>
            </a:r>
          </a:p>
          <a:p>
            <a:pPr lvl="1"/>
            <a:r>
              <a:rPr lang="en-US" i="1" dirty="0">
                <a:ea typeface="ＭＳ Ｐゴシック" pitchFamily="34" charset="-128"/>
              </a:rPr>
              <a:t> Trigger Module </a:t>
            </a:r>
            <a:r>
              <a:rPr lang="en-US" dirty="0">
                <a:ea typeface="ＭＳ Ｐゴシック" pitchFamily="34" charset="-128"/>
              </a:rPr>
              <a:t>– manage triggers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
        <p:nvSpPr>
          <p:cNvPr id="7" name="Rectangle 3"/>
          <p:cNvSpPr txBox="1">
            <a:spLocks/>
          </p:cNvSpPr>
          <p:nvPr/>
        </p:nvSpPr>
        <p:spPr>
          <a:xfrm>
            <a:off x="4715435" y="948584"/>
            <a:ext cx="4257163" cy="3734146"/>
          </a:xfrm>
          <a:prstGeom prst="rect">
            <a:avLst/>
          </a:prstGeom>
        </p:spPr>
        <p:txBody>
          <a:bodyPr vert="horz" lIns="91440" tIns="45720" rIns="91440" bIns="45720" rtlCol="0">
            <a:noAutofit/>
          </a:bodyPr>
          <a:lstStyle>
            <a:lvl1pPr marL="214313" indent="-214313" algn="l" defTabSz="285750" rtl="0" eaLnBrk="1" latinLnBrk="0" hangingPunct="1">
              <a:spcBef>
                <a:spcPct val="20000"/>
              </a:spcBef>
              <a:buClr>
                <a:srgbClr val="005288"/>
              </a:buClr>
              <a:buFont typeface="Arial"/>
              <a:buChar char="•"/>
              <a:defRPr sz="1500" kern="1200">
                <a:solidFill>
                  <a:schemeClr val="tx1"/>
                </a:solidFill>
                <a:latin typeface="+mn-lt"/>
                <a:ea typeface="+mn-ea"/>
                <a:cs typeface="+mn-cs"/>
              </a:defRPr>
            </a:lvl1pPr>
            <a:lvl2pPr marL="342900" indent="-137160" algn="l" defTabSz="285750" rtl="0" eaLnBrk="1" latinLnBrk="0" hangingPunct="1">
              <a:spcBef>
                <a:spcPct val="20000"/>
              </a:spcBef>
              <a:buClr>
                <a:srgbClr val="005288"/>
              </a:buClr>
              <a:buFont typeface="Arial" pitchFamily="34" charset="0"/>
              <a:buChar char="◦"/>
              <a:defRPr sz="1350" kern="1200">
                <a:solidFill>
                  <a:schemeClr val="tx1"/>
                </a:solidFill>
                <a:latin typeface="+mn-lt"/>
                <a:ea typeface="+mn-ea"/>
                <a:cs typeface="+mn-cs"/>
              </a:defRPr>
            </a:lvl2pPr>
            <a:lvl3pPr marL="548640" indent="-137160" algn="l" defTabSz="285750" rtl="0" eaLnBrk="1" latinLnBrk="0" hangingPunct="1">
              <a:spcBef>
                <a:spcPct val="20000"/>
              </a:spcBef>
              <a:buClr>
                <a:srgbClr val="005288"/>
              </a:buClr>
              <a:buFont typeface="Arial" pitchFamily="34" charset="0"/>
              <a:buChar char="▪"/>
              <a:defRPr sz="1200" kern="1200">
                <a:solidFill>
                  <a:schemeClr val="tx1"/>
                </a:solidFill>
                <a:latin typeface="+mn-lt"/>
                <a:ea typeface="+mn-ea"/>
                <a:cs typeface="+mn-cs"/>
              </a:defRPr>
            </a:lvl3pPr>
            <a:lvl4pPr marL="754380" indent="-137160" algn="l" defTabSz="285750" rtl="0" eaLnBrk="1" latinLnBrk="0" hangingPunct="1">
              <a:spcBef>
                <a:spcPct val="20000"/>
              </a:spcBef>
              <a:buClr>
                <a:srgbClr val="005288"/>
              </a:buClr>
              <a:buFont typeface="Arial" pitchFamily="34" charset="0"/>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Clr>
                <a:srgbClr val="005288"/>
              </a:buClr>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r>
              <a:rPr lang="en-US" b="1" dirty="0">
                <a:ea typeface="ＭＳ Ｐゴシック" pitchFamily="34" charset="-128"/>
              </a:rPr>
              <a:t>Non-Resource Configuration Modules</a:t>
            </a:r>
          </a:p>
          <a:p>
            <a:pPr lvl="1"/>
            <a:r>
              <a:rPr lang="en-US" sz="1600" i="1" dirty="0">
                <a:ea typeface="ＭＳ Ｐゴシック" pitchFamily="34" charset="-128"/>
              </a:rPr>
              <a:t> Server Attribute Module </a:t>
            </a:r>
            <a:r>
              <a:rPr lang="en-US" sz="1600" dirty="0">
                <a:ea typeface="ＭＳ Ｐゴシック" pitchFamily="34" charset="-128"/>
              </a:rPr>
              <a:t>– manage server attributes</a:t>
            </a:r>
          </a:p>
          <a:p>
            <a:pPr lvl="1"/>
            <a:r>
              <a:rPr lang="en-US" sz="1600" i="1" dirty="0">
                <a:ea typeface="ＭＳ Ｐゴシック" pitchFamily="34" charset="-128"/>
              </a:rPr>
              <a:t> Server Module </a:t>
            </a:r>
            <a:r>
              <a:rPr lang="en-US" sz="1600" dirty="0">
                <a:ea typeface="ＭＳ Ｐゴシック" pitchFamily="34" charset="-128"/>
              </a:rPr>
              <a:t>– start, stop, restart DV servers</a:t>
            </a:r>
          </a:p>
          <a:p>
            <a:pPr lvl="1"/>
            <a:r>
              <a:rPr lang="en-US" sz="1600" i="1" dirty="0">
                <a:ea typeface="ＭＳ Ｐゴシック" pitchFamily="34" charset="-128"/>
              </a:rPr>
              <a:t> User Module </a:t>
            </a:r>
            <a:r>
              <a:rPr lang="en-US" sz="1600" dirty="0">
                <a:ea typeface="ＭＳ Ｐゴシック" pitchFamily="34" charset="-128"/>
              </a:rPr>
              <a:t>– manage composite users</a:t>
            </a:r>
          </a:p>
          <a:p>
            <a:pPr lvl="1"/>
            <a:r>
              <a:rPr lang="en-US" sz="1600" i="1" dirty="0">
                <a:ea typeface="ＭＳ Ｐゴシック" pitchFamily="34" charset="-128"/>
              </a:rPr>
              <a:t> Group Module </a:t>
            </a:r>
            <a:r>
              <a:rPr lang="en-US" sz="1600" dirty="0">
                <a:ea typeface="ＭＳ Ｐゴシック" pitchFamily="34" charset="-128"/>
              </a:rPr>
              <a:t>– manage composite groups</a:t>
            </a:r>
          </a:p>
          <a:p>
            <a:r>
              <a:rPr lang="en-US" b="1" dirty="0">
                <a:ea typeface="ＭＳ Ｐゴシック" pitchFamily="34" charset="-128"/>
              </a:rPr>
              <a:t>Resource Testing Modules</a:t>
            </a:r>
          </a:p>
          <a:p>
            <a:pPr lvl="1"/>
            <a:r>
              <a:rPr lang="en-US" sz="1800" i="1" dirty="0">
                <a:ea typeface="ＭＳ Ｐゴシック" pitchFamily="34" charset="-128"/>
              </a:rPr>
              <a:t> </a:t>
            </a:r>
            <a:r>
              <a:rPr lang="en-US" sz="1050" i="1" dirty="0">
                <a:ea typeface="ＭＳ Ｐゴシック" pitchFamily="34" charset="-128"/>
              </a:rPr>
              <a:t>Regression Test Module </a:t>
            </a:r>
            <a:r>
              <a:rPr lang="en-US" sz="1050" dirty="0">
                <a:ea typeface="ＭＳ Ｐゴシック" pitchFamily="34" charset="-128"/>
              </a:rPr>
              <a:t>– Testing</a:t>
            </a:r>
          </a:p>
          <a:p>
            <a:pPr marL="969962" lvl="2" indent="-285750">
              <a:buFont typeface="Arial" panose="020B0604020202020204" pitchFamily="34" charset="0"/>
              <a:buChar char="•"/>
            </a:pPr>
            <a:r>
              <a:rPr lang="en-US" sz="900" dirty="0">
                <a:ea typeface="ＭＳ Ｐゴシック" pitchFamily="34" charset="-128"/>
              </a:rPr>
              <a:t>functional (smoke test)</a:t>
            </a:r>
          </a:p>
          <a:p>
            <a:pPr marL="969962" lvl="2" indent="-285750">
              <a:buFont typeface="Arial" panose="020B0604020202020204" pitchFamily="34" charset="0"/>
              <a:buChar char="•"/>
            </a:pPr>
            <a:r>
              <a:rPr lang="en-US" sz="900" dirty="0">
                <a:ea typeface="ＭＳ Ｐゴシック" pitchFamily="34" charset="-128"/>
              </a:rPr>
              <a:t>regression</a:t>
            </a:r>
          </a:p>
          <a:p>
            <a:pPr marL="969962" lvl="2" indent="-285750">
              <a:buFont typeface="Arial" panose="020B0604020202020204" pitchFamily="34" charset="0"/>
              <a:buChar char="•"/>
            </a:pPr>
            <a:r>
              <a:rPr lang="en-US" sz="900" dirty="0">
                <a:ea typeface="ＭＳ Ｐゴシック" pitchFamily="34" charset="-128"/>
              </a:rPr>
              <a:t>migration</a:t>
            </a:r>
          </a:p>
          <a:p>
            <a:pPr marL="969962" lvl="2" indent="-285750">
              <a:buFont typeface="Arial" panose="020B0604020202020204" pitchFamily="34" charset="0"/>
              <a:buChar char="•"/>
            </a:pPr>
            <a:r>
              <a:rPr lang="en-US" sz="900" dirty="0">
                <a:ea typeface="ＭＳ Ｐゴシック" pitchFamily="34" charset="-128"/>
              </a:rPr>
              <a:t>performance</a:t>
            </a:r>
          </a:p>
          <a:p>
            <a:pPr marL="969962" lvl="2" indent="-285750">
              <a:buFont typeface="Arial" panose="020B0604020202020204" pitchFamily="34" charset="0"/>
              <a:buChar char="•"/>
            </a:pPr>
            <a:r>
              <a:rPr lang="en-US" sz="900" dirty="0">
                <a:ea typeface="ＭＳ Ｐゴシック" pitchFamily="34" charset="-128"/>
              </a:rPr>
              <a:t>security</a:t>
            </a:r>
          </a:p>
        </p:txBody>
      </p:sp>
    </p:spTree>
    <p:extLst>
      <p:ext uri="{BB962C8B-B14F-4D97-AF65-F5344CB8AC3E}">
        <p14:creationId xmlns:p14="http://schemas.microsoft.com/office/powerpoint/2010/main" val="1571343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PDTool Best Practices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1620669232"/>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71718"/>
            <a:ext cx="7416371" cy="662460"/>
          </a:xfrm>
        </p:spPr>
        <p:txBody>
          <a:bodyPr/>
          <a:lstStyle/>
          <a:p>
            <a:pPr algn="l"/>
            <a:r>
              <a:rPr lang="en-US">
                <a:solidFill>
                  <a:schemeClr val="bg1"/>
                </a:solidFill>
                <a:ea typeface="ＭＳ Ｐゴシック" pitchFamily="34" charset="-128"/>
              </a:rPr>
              <a:t>Best Practices – Deployment Consistency</a:t>
            </a:r>
            <a:endParaRPr lang="en-US" sz="1275" dirty="0">
              <a:solidFill>
                <a:schemeClr val="bg1"/>
              </a:solidFill>
            </a:endParaRPr>
          </a:p>
        </p:txBody>
      </p:sp>
      <p:sp>
        <p:nvSpPr>
          <p:cNvPr id="15364" name="Rectangle 3"/>
          <p:cNvSpPr>
            <a:spLocks noGrp="1"/>
          </p:cNvSpPr>
          <p:nvPr>
            <p:ph type="body" idx="1"/>
          </p:nvPr>
        </p:nvSpPr>
        <p:spPr>
          <a:xfrm>
            <a:off x="401807" y="841544"/>
            <a:ext cx="8514812" cy="2084074"/>
          </a:xfrm>
        </p:spPr>
        <p:txBody>
          <a:bodyPr>
            <a:normAutofit/>
          </a:bodyPr>
          <a:lstStyle/>
          <a:p>
            <a:pPr>
              <a:lnSpc>
                <a:spcPct val="80000"/>
              </a:lnSpc>
              <a:defRPr/>
            </a:pPr>
            <a:r>
              <a:rPr lang="en-US" sz="1800" dirty="0"/>
              <a:t>Deployment Consistency</a:t>
            </a:r>
          </a:p>
          <a:p>
            <a:pPr lvl="1">
              <a:lnSpc>
                <a:spcPct val="80000"/>
              </a:lnSpc>
              <a:defRPr/>
            </a:pPr>
            <a:r>
              <a:rPr lang="en-US" sz="1600" dirty="0"/>
              <a:t> Always make modification in Development and push to higher environments.</a:t>
            </a:r>
          </a:p>
          <a:p>
            <a:pPr lvl="2">
              <a:lnSpc>
                <a:spcPct val="80000"/>
              </a:lnSpc>
              <a:defRPr/>
            </a:pPr>
            <a:r>
              <a:rPr lang="en-US" sz="1400" b="1" dirty="0">
                <a:solidFill>
                  <a:srgbClr val="C00000"/>
                </a:solidFill>
              </a:rPr>
              <a:t>The value of a PDTool deployment plans is to achieve </a:t>
            </a:r>
            <a:r>
              <a:rPr lang="en-US" sz="1400" b="1" u="sng" dirty="0">
                <a:solidFill>
                  <a:srgbClr val="C00000"/>
                </a:solidFill>
              </a:rPr>
              <a:t>repeatability</a:t>
            </a:r>
            <a:r>
              <a:rPr lang="en-US" sz="1400" b="1" dirty="0">
                <a:solidFill>
                  <a:srgbClr val="C00000"/>
                </a:solidFill>
              </a:rPr>
              <a:t> and </a:t>
            </a:r>
            <a:r>
              <a:rPr lang="en-US" sz="1400" b="1" u="sng" dirty="0">
                <a:solidFill>
                  <a:srgbClr val="C00000"/>
                </a:solidFill>
              </a:rPr>
              <a:t>agility</a:t>
            </a:r>
            <a:r>
              <a:rPr lang="en-US" sz="1400" b="1" dirty="0">
                <a:solidFill>
                  <a:srgbClr val="C00000"/>
                </a:solidFill>
              </a:rPr>
              <a:t>.</a:t>
            </a:r>
          </a:p>
          <a:p>
            <a:pPr lvl="2">
              <a:lnSpc>
                <a:spcPct val="80000"/>
              </a:lnSpc>
              <a:defRPr/>
            </a:pPr>
            <a:r>
              <a:rPr lang="en-US" sz="1400" dirty="0"/>
              <a:t>Why do developers make changes in higher environments directly?</a:t>
            </a:r>
          </a:p>
          <a:p>
            <a:pPr lvl="3">
              <a:lnSpc>
                <a:spcPct val="80000"/>
              </a:lnSpc>
              <a:defRPr/>
            </a:pPr>
            <a:r>
              <a:rPr lang="en-US" sz="1200" dirty="0">
                <a:solidFill>
                  <a:srgbClr val="C00000"/>
                </a:solidFill>
              </a:rPr>
              <a:t>“We don’t have enough time to make changes in development and push them!”</a:t>
            </a:r>
          </a:p>
          <a:p>
            <a:pPr lvl="3">
              <a:lnSpc>
                <a:spcPct val="80000"/>
              </a:lnSpc>
              <a:defRPr/>
            </a:pPr>
            <a:r>
              <a:rPr lang="en-US" sz="1200" dirty="0"/>
              <a:t>This is a frowned upon practice because it leads to development server inconsistencies and downstream errors during the next deployment.</a:t>
            </a:r>
          </a:p>
          <a:p>
            <a:pPr lvl="3">
              <a:lnSpc>
                <a:spcPct val="80000"/>
              </a:lnSpc>
              <a:defRPr/>
            </a:pPr>
            <a:r>
              <a:rPr lang="en-US" sz="1400" dirty="0"/>
              <a:t>Making changes directly in higher environments also complicates life from a VCS perspective for check-in.</a:t>
            </a:r>
          </a:p>
        </p:txBody>
      </p:sp>
      <p:grpSp>
        <p:nvGrpSpPr>
          <p:cNvPr id="88" name="Group 87"/>
          <p:cNvGrpSpPr/>
          <p:nvPr/>
        </p:nvGrpSpPr>
        <p:grpSpPr>
          <a:xfrm>
            <a:off x="0" y="2672217"/>
            <a:ext cx="9144000" cy="2195614"/>
            <a:chOff x="575035" y="4044099"/>
            <a:chExt cx="11048214" cy="2542068"/>
          </a:xfrm>
        </p:grpSpPr>
        <p:sp>
          <p:nvSpPr>
            <p:cNvPr id="89" name="Rounded Rectangle 88"/>
            <p:cNvSpPr/>
            <p:nvPr/>
          </p:nvSpPr>
          <p:spPr>
            <a:xfrm>
              <a:off x="575035" y="4044099"/>
              <a:ext cx="11048214" cy="2542068"/>
            </a:xfrm>
            <a:prstGeom prst="roundRect">
              <a:avLst/>
            </a:prstGeom>
            <a:solidFill>
              <a:schemeClr val="bg1">
                <a:lumMod val="9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grpSp>
          <p:nvGrpSpPr>
            <p:cNvPr id="90" name="Group 89"/>
            <p:cNvGrpSpPr/>
            <p:nvPr/>
          </p:nvGrpSpPr>
          <p:grpSpPr>
            <a:xfrm>
              <a:off x="1323025" y="4466819"/>
              <a:ext cx="1545015" cy="738901"/>
              <a:chOff x="3480223" y="2864069"/>
              <a:chExt cx="5182389" cy="2105863"/>
            </a:xfrm>
          </p:grpSpPr>
          <p:grpSp>
            <p:nvGrpSpPr>
              <p:cNvPr id="167" name="Group 27"/>
              <p:cNvGrpSpPr/>
              <p:nvPr/>
            </p:nvGrpSpPr>
            <p:grpSpPr>
              <a:xfrm>
                <a:off x="3832019" y="2864069"/>
                <a:ext cx="4373152" cy="2105863"/>
                <a:chOff x="8140700" y="1473196"/>
                <a:chExt cx="3497579" cy="659845"/>
              </a:xfrm>
            </p:grpSpPr>
            <p:sp>
              <p:nvSpPr>
                <p:cNvPr id="169" name="Rounded Rectangle 168"/>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170" name="Rounded Rectangle 169"/>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168" name="TextBox 6"/>
              <p:cNvSpPr txBox="1">
                <a:spLocks noChangeArrowheads="1"/>
              </p:cNvSpPr>
              <p:nvPr/>
            </p:nvSpPr>
            <p:spPr bwMode="auto">
              <a:xfrm>
                <a:off x="3480223" y="3043524"/>
                <a:ext cx="5182389" cy="158429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a:solidFill>
                      <a:srgbClr val="FFFFFF"/>
                    </a:solidFill>
                  </a:rPr>
                  <a:t>DEV</a:t>
                </a:r>
              </a:p>
              <a:p>
                <a:pPr algn="ctr">
                  <a:lnSpc>
                    <a:spcPct val="90000"/>
                  </a:lnSpc>
                </a:pPr>
                <a:r>
                  <a:rPr lang="en-US" sz="1400" b="0" dirty="0">
                    <a:solidFill>
                      <a:srgbClr val="FFFFFF"/>
                    </a:solidFill>
                  </a:rPr>
                  <a:t>DV</a:t>
                </a:r>
              </a:p>
            </p:txBody>
          </p:sp>
        </p:grpSp>
        <p:grpSp>
          <p:nvGrpSpPr>
            <p:cNvPr id="91" name="Group 90"/>
            <p:cNvGrpSpPr/>
            <p:nvPr/>
          </p:nvGrpSpPr>
          <p:grpSpPr>
            <a:xfrm>
              <a:off x="5376814" y="4466819"/>
              <a:ext cx="1545015" cy="738901"/>
              <a:chOff x="3480223" y="2864069"/>
              <a:chExt cx="5182389" cy="2105863"/>
            </a:xfrm>
          </p:grpSpPr>
          <p:grpSp>
            <p:nvGrpSpPr>
              <p:cNvPr id="163" name="Group 27"/>
              <p:cNvGrpSpPr/>
              <p:nvPr/>
            </p:nvGrpSpPr>
            <p:grpSpPr>
              <a:xfrm>
                <a:off x="3832019" y="2864069"/>
                <a:ext cx="4373152" cy="2105863"/>
                <a:chOff x="8140700" y="1473196"/>
                <a:chExt cx="3497579" cy="659845"/>
              </a:xfrm>
            </p:grpSpPr>
            <p:sp>
              <p:nvSpPr>
                <p:cNvPr id="165" name="Rounded Rectangle 164"/>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166" name="Rounded Rectangle 165"/>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164" name="TextBox 6"/>
              <p:cNvSpPr txBox="1">
                <a:spLocks noChangeArrowheads="1"/>
              </p:cNvSpPr>
              <p:nvPr/>
            </p:nvSpPr>
            <p:spPr bwMode="auto">
              <a:xfrm>
                <a:off x="3480223" y="3043524"/>
                <a:ext cx="5182389" cy="158429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a:solidFill>
                      <a:srgbClr val="FFFFFF"/>
                    </a:solidFill>
                  </a:rPr>
                  <a:t>UAT</a:t>
                </a:r>
              </a:p>
              <a:p>
                <a:pPr algn="ctr">
                  <a:lnSpc>
                    <a:spcPct val="90000"/>
                  </a:lnSpc>
                </a:pPr>
                <a:r>
                  <a:rPr lang="en-US" sz="1400" b="0" dirty="0">
                    <a:solidFill>
                      <a:srgbClr val="FFFFFF"/>
                    </a:solidFill>
                  </a:rPr>
                  <a:t>DV</a:t>
                </a:r>
              </a:p>
            </p:txBody>
          </p:sp>
        </p:grpSp>
        <p:grpSp>
          <p:nvGrpSpPr>
            <p:cNvPr id="92" name="Group 91"/>
            <p:cNvGrpSpPr/>
            <p:nvPr/>
          </p:nvGrpSpPr>
          <p:grpSpPr>
            <a:xfrm>
              <a:off x="7605139" y="4466819"/>
              <a:ext cx="1545015" cy="738901"/>
              <a:chOff x="3480223" y="2864069"/>
              <a:chExt cx="5182389" cy="2105863"/>
            </a:xfrm>
          </p:grpSpPr>
          <p:grpSp>
            <p:nvGrpSpPr>
              <p:cNvPr id="159" name="Group 27"/>
              <p:cNvGrpSpPr/>
              <p:nvPr/>
            </p:nvGrpSpPr>
            <p:grpSpPr>
              <a:xfrm>
                <a:off x="3832019" y="2864069"/>
                <a:ext cx="4373152" cy="2105863"/>
                <a:chOff x="8140700" y="1473196"/>
                <a:chExt cx="3497579" cy="659845"/>
              </a:xfrm>
            </p:grpSpPr>
            <p:sp>
              <p:nvSpPr>
                <p:cNvPr id="161" name="Rounded Rectangle 160"/>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162" name="Rounded Rectangle 161"/>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160" name="TextBox 6"/>
              <p:cNvSpPr txBox="1">
                <a:spLocks noChangeArrowheads="1"/>
              </p:cNvSpPr>
              <p:nvPr/>
            </p:nvSpPr>
            <p:spPr bwMode="auto">
              <a:xfrm>
                <a:off x="3480223" y="3043524"/>
                <a:ext cx="5182389" cy="158429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a:solidFill>
                      <a:srgbClr val="FFFFFF"/>
                    </a:solidFill>
                  </a:rPr>
                  <a:t>PRE-PROD</a:t>
                </a:r>
              </a:p>
              <a:p>
                <a:pPr algn="ctr">
                  <a:lnSpc>
                    <a:spcPct val="90000"/>
                  </a:lnSpc>
                </a:pPr>
                <a:r>
                  <a:rPr lang="en-US" sz="1400" b="0" dirty="0">
                    <a:solidFill>
                      <a:srgbClr val="FFFFFF"/>
                    </a:solidFill>
                  </a:rPr>
                  <a:t>DV</a:t>
                </a:r>
              </a:p>
            </p:txBody>
          </p:sp>
        </p:grpSp>
        <p:grpSp>
          <p:nvGrpSpPr>
            <p:cNvPr id="93" name="Group 92"/>
            <p:cNvGrpSpPr/>
            <p:nvPr/>
          </p:nvGrpSpPr>
          <p:grpSpPr>
            <a:xfrm>
              <a:off x="9803501" y="4466819"/>
              <a:ext cx="1545015" cy="738901"/>
              <a:chOff x="3480224" y="2864069"/>
              <a:chExt cx="5182389" cy="2105863"/>
            </a:xfrm>
          </p:grpSpPr>
          <p:grpSp>
            <p:nvGrpSpPr>
              <p:cNvPr id="155" name="Group 27"/>
              <p:cNvGrpSpPr/>
              <p:nvPr/>
            </p:nvGrpSpPr>
            <p:grpSpPr>
              <a:xfrm>
                <a:off x="3832019" y="2864069"/>
                <a:ext cx="4373152" cy="2105863"/>
                <a:chOff x="8140700" y="1473196"/>
                <a:chExt cx="3497579" cy="659845"/>
              </a:xfrm>
            </p:grpSpPr>
            <p:sp>
              <p:nvSpPr>
                <p:cNvPr id="157" name="Rounded Rectangle 156"/>
                <p:cNvSpPr/>
                <p:nvPr/>
              </p:nvSpPr>
              <p:spPr>
                <a:xfrm>
                  <a:off x="8140700" y="1473196"/>
                  <a:ext cx="3497579" cy="659845"/>
                </a:xfrm>
                <a:prstGeom prst="roundRect">
                  <a:avLst>
                    <a:gd name="adj" fmla="val 5978"/>
                  </a:avLst>
                </a:prstGeom>
                <a:gradFill flip="none" rotWithShape="1">
                  <a:gsLst>
                    <a:gs pos="26000">
                      <a:srgbClr val="00C8CD"/>
                    </a:gs>
                    <a:gs pos="100000">
                      <a:srgbClr val="005D60"/>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158" name="Rounded Rectangle 157"/>
                <p:cNvSpPr/>
                <p:nvPr/>
              </p:nvSpPr>
              <p:spPr>
                <a:xfrm>
                  <a:off x="8220836" y="1507518"/>
                  <a:ext cx="3338530" cy="177800"/>
                </a:xfrm>
                <a:prstGeom prst="roundRect">
                  <a:avLst>
                    <a:gd name="adj" fmla="val 17960"/>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156" name="TextBox 6"/>
              <p:cNvSpPr txBox="1">
                <a:spLocks noChangeArrowheads="1"/>
              </p:cNvSpPr>
              <p:nvPr/>
            </p:nvSpPr>
            <p:spPr bwMode="auto">
              <a:xfrm>
                <a:off x="3480224" y="3124125"/>
                <a:ext cx="5182389" cy="1584292"/>
              </a:xfrm>
              <a:prstGeom prst="rect">
                <a:avLst/>
              </a:prstGeom>
              <a:noFill/>
              <a:ln>
                <a:noFill/>
              </a:ln>
              <a:effectLst>
                <a:outerShdw blurRad="50800" dist="25400" dir="2700000">
                  <a:srgbClr val="000000">
                    <a:alpha val="2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003399"/>
                    </a:solidFill>
                    <a:latin typeface="Arial" charset="0"/>
                    <a:ea typeface="ＭＳ Ｐゴシック" charset="0"/>
                    <a:cs typeface="Arial Unicode MS" charset="0"/>
                  </a:defRPr>
                </a:lvl1pPr>
                <a:lvl2pPr marL="742950" indent="-285750">
                  <a:defRPr sz="2000" b="1">
                    <a:solidFill>
                      <a:srgbClr val="003399"/>
                    </a:solidFill>
                    <a:latin typeface="Arial" charset="0"/>
                    <a:ea typeface="Arial Unicode MS" charset="0"/>
                    <a:cs typeface="Arial Unicode MS" charset="0"/>
                  </a:defRPr>
                </a:lvl2pPr>
                <a:lvl3pPr marL="1143000" indent="-228600">
                  <a:defRPr sz="2000" b="1">
                    <a:solidFill>
                      <a:srgbClr val="003399"/>
                    </a:solidFill>
                    <a:latin typeface="Arial" charset="0"/>
                    <a:ea typeface="Arial Unicode MS" charset="0"/>
                    <a:cs typeface="Arial Unicode MS" charset="0"/>
                  </a:defRPr>
                </a:lvl3pPr>
                <a:lvl4pPr marL="1600200" indent="-228600">
                  <a:defRPr sz="2000" b="1">
                    <a:solidFill>
                      <a:srgbClr val="003399"/>
                    </a:solidFill>
                    <a:latin typeface="Arial" charset="0"/>
                    <a:ea typeface="Arial Unicode MS" charset="0"/>
                    <a:cs typeface="Arial Unicode MS" charset="0"/>
                  </a:defRPr>
                </a:lvl4pPr>
                <a:lvl5pPr marL="2057400" indent="-228600">
                  <a:defRPr sz="2000" b="1">
                    <a:solidFill>
                      <a:srgbClr val="003399"/>
                    </a:solidFill>
                    <a:latin typeface="Arial" charset="0"/>
                    <a:ea typeface="Arial Unicode MS" charset="0"/>
                    <a:cs typeface="Arial Unicode MS" charset="0"/>
                  </a:defRPr>
                </a:lvl5pPr>
                <a:lvl6pPr marL="25146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6pPr>
                <a:lvl7pPr marL="29718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7pPr>
                <a:lvl8pPr marL="34290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8pPr>
                <a:lvl9pPr marL="3886200" indent="-228600" algn="ctr" eaLnBrk="0" fontAlgn="base" hangingPunct="0">
                  <a:lnSpc>
                    <a:spcPct val="90000"/>
                  </a:lnSpc>
                  <a:spcBef>
                    <a:spcPct val="0"/>
                  </a:spcBef>
                  <a:spcAft>
                    <a:spcPct val="0"/>
                  </a:spcAft>
                  <a:defRPr sz="2000" b="1">
                    <a:solidFill>
                      <a:srgbClr val="003399"/>
                    </a:solidFill>
                    <a:latin typeface="Arial" charset="0"/>
                    <a:ea typeface="Arial Unicode MS" charset="0"/>
                    <a:cs typeface="Arial Unicode MS" charset="0"/>
                  </a:defRPr>
                </a:lvl9pPr>
              </a:lstStyle>
              <a:p>
                <a:pPr algn="ctr">
                  <a:lnSpc>
                    <a:spcPct val="90000"/>
                  </a:lnSpc>
                </a:pPr>
                <a:r>
                  <a:rPr lang="en-US" sz="1400" b="0" dirty="0">
                    <a:solidFill>
                      <a:srgbClr val="FFFFFF"/>
                    </a:solidFill>
                  </a:rPr>
                  <a:t>PROD</a:t>
                </a:r>
              </a:p>
              <a:p>
                <a:pPr algn="ctr">
                  <a:lnSpc>
                    <a:spcPct val="90000"/>
                  </a:lnSpc>
                </a:pPr>
                <a:r>
                  <a:rPr lang="en-US" sz="1400" b="0" dirty="0">
                    <a:solidFill>
                      <a:srgbClr val="FFFFFF"/>
                    </a:solidFill>
                  </a:rPr>
                  <a:t>DV</a:t>
                </a:r>
              </a:p>
            </p:txBody>
          </p:sp>
        </p:grpSp>
        <p:grpSp>
          <p:nvGrpSpPr>
            <p:cNvPr id="94" name="Group 93"/>
            <p:cNvGrpSpPr/>
            <p:nvPr/>
          </p:nvGrpSpPr>
          <p:grpSpPr>
            <a:xfrm>
              <a:off x="1369342" y="5654669"/>
              <a:ext cx="1564687" cy="803199"/>
              <a:chOff x="9034857" y="2878670"/>
              <a:chExt cx="1321494" cy="780158"/>
            </a:xfrm>
          </p:grpSpPr>
          <p:grpSp>
            <p:nvGrpSpPr>
              <p:cNvPr id="151" name="Group 31"/>
              <p:cNvGrpSpPr/>
              <p:nvPr/>
            </p:nvGrpSpPr>
            <p:grpSpPr>
              <a:xfrm>
                <a:off x="9034857" y="2878670"/>
                <a:ext cx="1239300" cy="780158"/>
                <a:chOff x="8140700" y="1473196"/>
                <a:chExt cx="3497579" cy="659845"/>
              </a:xfrm>
            </p:grpSpPr>
            <p:sp>
              <p:nvSpPr>
                <p:cNvPr id="153" name="Rounded Rectangle 152"/>
                <p:cNvSpPr/>
                <p:nvPr/>
              </p:nvSpPr>
              <p:spPr>
                <a:xfrm>
                  <a:off x="8140700" y="1473196"/>
                  <a:ext cx="3497579" cy="659845"/>
                </a:xfrm>
                <a:prstGeom prst="roundRect">
                  <a:avLst>
                    <a:gd name="adj" fmla="val 17711"/>
                  </a:avLst>
                </a:prstGeom>
                <a:gradFill flip="none" rotWithShape="1">
                  <a:gsLst>
                    <a:gs pos="26000">
                      <a:srgbClr val="1585FF"/>
                    </a:gs>
                    <a:gs pos="100000">
                      <a:srgbClr val="134486"/>
                    </a:gs>
                  </a:gsLst>
                  <a:lin ang="54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anchor="ctr"/>
                <a:lstStyle/>
                <a:p>
                  <a:pPr algn="ctr" defTabSz="913715">
                    <a:buClr>
                      <a:srgbClr val="FFFFFF"/>
                    </a:buClr>
                    <a:tabLst>
                      <a:tab pos="0" algn="l"/>
                      <a:tab pos="1218683" algn="l"/>
                      <a:tab pos="2437365" algn="l"/>
                      <a:tab pos="3656048" algn="l"/>
                      <a:tab pos="4874725" algn="l"/>
                      <a:tab pos="6093409" algn="l"/>
                      <a:tab pos="7312093" algn="l"/>
                      <a:tab pos="8530772" algn="l"/>
                      <a:tab pos="9749454" algn="l"/>
                      <a:tab pos="10968136" algn="l"/>
                      <a:tab pos="12186818" algn="l"/>
                      <a:tab pos="13405499" algn="l"/>
                    </a:tabLst>
                    <a:defRPr/>
                  </a:pPr>
                  <a:endParaRPr lang="en-GB" sz="2000" dirty="0">
                    <a:solidFill>
                      <a:srgbClr val="FFFFFF"/>
                    </a:solidFill>
                    <a:cs typeface="Arial"/>
                    <a:sym typeface="Wingdings" pitchFamily="2" charset="2"/>
                  </a:endParaRPr>
                </a:p>
              </p:txBody>
            </p:sp>
            <p:sp>
              <p:nvSpPr>
                <p:cNvPr id="154" name="Rounded Rectangle 153"/>
                <p:cNvSpPr/>
                <p:nvPr/>
              </p:nvSpPr>
              <p:spPr>
                <a:xfrm>
                  <a:off x="8251189" y="1536700"/>
                  <a:ext cx="3276600" cy="177800"/>
                </a:xfrm>
                <a:prstGeom prst="roundRect">
                  <a:avLst>
                    <a:gd name="adj" fmla="val 37357"/>
                  </a:avLst>
                </a:prstGeom>
                <a:gradFill flip="none" rotWithShape="1">
                  <a:gsLst>
                    <a:gs pos="0">
                      <a:srgbClr val="0096D6">
                        <a:alpha val="0"/>
                      </a:srgbClr>
                    </a:gs>
                    <a:gs pos="100000">
                      <a:srgbClr val="FFFFFF">
                        <a:alpha val="41000"/>
                      </a:srgb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09"/>
                  <a:r>
                    <a:rPr lang="en-US" sz="1900" dirty="0">
                      <a:solidFill>
                        <a:srgbClr val="FFFFFF"/>
                      </a:solidFill>
                    </a:rPr>
                    <a:t>  </a:t>
                  </a:r>
                </a:p>
              </p:txBody>
            </p:sp>
          </p:grpSp>
          <p:sp>
            <p:nvSpPr>
              <p:cNvPr id="152" name="TextBox 151"/>
              <p:cNvSpPr txBox="1"/>
              <p:nvPr/>
            </p:nvSpPr>
            <p:spPr>
              <a:xfrm>
                <a:off x="9093301" y="2953753"/>
                <a:ext cx="1263050" cy="519180"/>
              </a:xfrm>
              <a:prstGeom prst="rect">
                <a:avLst/>
              </a:prstGeom>
              <a:noFill/>
              <a:effectLst>
                <a:outerShdw blurRad="50800" dist="25400" dir="2700000">
                  <a:srgbClr val="000000">
                    <a:alpha val="43000"/>
                  </a:srgbClr>
                </a:outerShdw>
              </a:effectLst>
            </p:spPr>
            <p:txBody>
              <a:bodyPr wrap="square" rtlCol="0">
                <a:spAutoFit/>
              </a:bodyPr>
              <a:lstStyle/>
              <a:p>
                <a:r>
                  <a:rPr lang="en-US" sz="1200" dirty="0">
                    <a:solidFill>
                      <a:srgbClr val="FFFFFF"/>
                    </a:solidFill>
                  </a:rPr>
                  <a:t>VCS: </a:t>
                </a:r>
              </a:p>
              <a:p>
                <a:r>
                  <a:rPr lang="en-US" sz="1200" dirty="0">
                    <a:solidFill>
                      <a:srgbClr val="FFFFFF"/>
                    </a:solidFill>
                  </a:rPr>
                  <a:t>SVN, TFS, etc.</a:t>
                </a:r>
              </a:p>
            </p:txBody>
          </p:sp>
        </p:grpSp>
        <p:sp>
          <p:nvSpPr>
            <p:cNvPr id="95" name="TextBox 94"/>
            <p:cNvSpPr txBox="1"/>
            <p:nvPr/>
          </p:nvSpPr>
          <p:spPr>
            <a:xfrm>
              <a:off x="3321770" y="5708167"/>
              <a:ext cx="1316194" cy="738664"/>
            </a:xfrm>
            <a:prstGeom prst="rect">
              <a:avLst/>
            </a:prstGeom>
            <a:solidFill>
              <a:schemeClr val="accent5">
                <a:lumMod val="60000"/>
                <a:lumOff val="40000"/>
              </a:schemeClr>
            </a:solidFill>
            <a:ln>
              <a:solidFill>
                <a:srgbClr val="000000"/>
              </a:solidFill>
            </a:ln>
          </p:spPr>
          <p:txBody>
            <a:bodyPr wrap="square" rtlCol="0">
              <a:spAutoFit/>
            </a:bodyPr>
            <a:lstStyle/>
            <a:p>
              <a:pPr algn="ctr"/>
              <a:r>
                <a:rPr lang="en-US" sz="1200" dirty="0">
                  <a:solidFill>
                    <a:srgbClr val="000000"/>
                  </a:solidFill>
                </a:rPr>
                <a:t>PDTool Deployment Plan</a:t>
              </a:r>
            </a:p>
          </p:txBody>
        </p:sp>
        <p:grpSp>
          <p:nvGrpSpPr>
            <p:cNvPr id="96" name="Group 95"/>
            <p:cNvGrpSpPr/>
            <p:nvPr/>
          </p:nvGrpSpPr>
          <p:grpSpPr>
            <a:xfrm>
              <a:off x="4888482" y="4841785"/>
              <a:ext cx="612743" cy="392826"/>
              <a:chOff x="5599585" y="5261843"/>
              <a:chExt cx="612743" cy="392826"/>
            </a:xfrm>
          </p:grpSpPr>
          <p:sp>
            <p:nvSpPr>
              <p:cNvPr id="148" name="Curved Right Arrow 147"/>
              <p:cNvSpPr/>
              <p:nvPr/>
            </p:nvSpPr>
            <p:spPr>
              <a:xfrm>
                <a:off x="5673378" y="5279010"/>
                <a:ext cx="161813" cy="375659"/>
              </a:xfrm>
              <a:prstGeom prst="curvedRigh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9" name="Curved Left Arrow 148"/>
              <p:cNvSpPr/>
              <p:nvPr/>
            </p:nvSpPr>
            <p:spPr>
              <a:xfrm>
                <a:off x="5986021" y="5279010"/>
                <a:ext cx="163300" cy="375659"/>
              </a:xfrm>
              <a:prstGeom prst="curvedLef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0" name="TextBox 149"/>
              <p:cNvSpPr txBox="1"/>
              <p:nvPr/>
            </p:nvSpPr>
            <p:spPr>
              <a:xfrm>
                <a:off x="5599585" y="5261843"/>
                <a:ext cx="612743" cy="302891"/>
              </a:xfrm>
              <a:prstGeom prst="rect">
                <a:avLst/>
              </a:prstGeom>
              <a:noFill/>
            </p:spPr>
            <p:txBody>
              <a:bodyPr wrap="square" rtlCol="0">
                <a:spAutoFit/>
              </a:bodyPr>
              <a:lstStyle/>
              <a:p>
                <a:pPr algn="ctr"/>
                <a:r>
                  <a:rPr lang="en-US" sz="1100" dirty="0">
                    <a:solidFill>
                      <a:schemeClr val="accent6">
                        <a:lumMod val="60000"/>
                        <a:lumOff val="40000"/>
                      </a:schemeClr>
                    </a:solidFill>
                  </a:rPr>
                  <a:t>Test</a:t>
                </a:r>
              </a:p>
            </p:txBody>
          </p:sp>
        </p:grpSp>
        <p:cxnSp>
          <p:nvCxnSpPr>
            <p:cNvPr id="97" name="Straight Arrow Connector 96"/>
            <p:cNvCxnSpPr>
              <a:endCxn id="115" idx="0"/>
            </p:cNvCxnSpPr>
            <p:nvPr/>
          </p:nvCxnSpPr>
          <p:spPr>
            <a:xfrm>
              <a:off x="2103026" y="5205720"/>
              <a:ext cx="0" cy="448949"/>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98" name="Group 97"/>
            <p:cNvGrpSpPr/>
            <p:nvPr/>
          </p:nvGrpSpPr>
          <p:grpSpPr>
            <a:xfrm>
              <a:off x="7120774" y="4841785"/>
              <a:ext cx="612743" cy="392826"/>
              <a:chOff x="5599585" y="5261843"/>
              <a:chExt cx="612743" cy="392826"/>
            </a:xfrm>
          </p:grpSpPr>
          <p:sp>
            <p:nvSpPr>
              <p:cNvPr id="145" name="Curved Right Arrow 144"/>
              <p:cNvSpPr/>
              <p:nvPr/>
            </p:nvSpPr>
            <p:spPr>
              <a:xfrm>
                <a:off x="5673378" y="5279010"/>
                <a:ext cx="161813" cy="375659"/>
              </a:xfrm>
              <a:prstGeom prst="curvedRigh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6" name="Curved Left Arrow 145"/>
              <p:cNvSpPr/>
              <p:nvPr/>
            </p:nvSpPr>
            <p:spPr>
              <a:xfrm>
                <a:off x="5986021" y="5279010"/>
                <a:ext cx="163300" cy="375659"/>
              </a:xfrm>
              <a:prstGeom prst="curvedLef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7" name="TextBox 146"/>
              <p:cNvSpPr txBox="1"/>
              <p:nvPr/>
            </p:nvSpPr>
            <p:spPr>
              <a:xfrm>
                <a:off x="5599585" y="5261843"/>
                <a:ext cx="612743" cy="302891"/>
              </a:xfrm>
              <a:prstGeom prst="rect">
                <a:avLst/>
              </a:prstGeom>
              <a:noFill/>
            </p:spPr>
            <p:txBody>
              <a:bodyPr wrap="square" rtlCol="0">
                <a:spAutoFit/>
              </a:bodyPr>
              <a:lstStyle/>
              <a:p>
                <a:pPr algn="ctr"/>
                <a:r>
                  <a:rPr lang="en-US" sz="1100" dirty="0">
                    <a:solidFill>
                      <a:schemeClr val="accent6">
                        <a:lumMod val="60000"/>
                        <a:lumOff val="40000"/>
                      </a:schemeClr>
                    </a:solidFill>
                  </a:rPr>
                  <a:t>Test</a:t>
                </a:r>
              </a:p>
            </p:txBody>
          </p:sp>
        </p:grpSp>
        <p:grpSp>
          <p:nvGrpSpPr>
            <p:cNvPr id="99" name="Group 98"/>
            <p:cNvGrpSpPr/>
            <p:nvPr/>
          </p:nvGrpSpPr>
          <p:grpSpPr>
            <a:xfrm>
              <a:off x="9295638" y="4841785"/>
              <a:ext cx="612743" cy="392826"/>
              <a:chOff x="5599585" y="5261843"/>
              <a:chExt cx="612743" cy="392826"/>
            </a:xfrm>
          </p:grpSpPr>
          <p:sp>
            <p:nvSpPr>
              <p:cNvPr id="142" name="Curved Right Arrow 141"/>
              <p:cNvSpPr/>
              <p:nvPr/>
            </p:nvSpPr>
            <p:spPr>
              <a:xfrm>
                <a:off x="5673378" y="5279010"/>
                <a:ext cx="161813" cy="375659"/>
              </a:xfrm>
              <a:prstGeom prst="curvedRigh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3" name="Curved Left Arrow 142"/>
              <p:cNvSpPr/>
              <p:nvPr/>
            </p:nvSpPr>
            <p:spPr>
              <a:xfrm>
                <a:off x="5986021" y="5279010"/>
                <a:ext cx="163300" cy="375659"/>
              </a:xfrm>
              <a:prstGeom prst="curvedLef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4" name="TextBox 143"/>
              <p:cNvSpPr txBox="1"/>
              <p:nvPr/>
            </p:nvSpPr>
            <p:spPr>
              <a:xfrm>
                <a:off x="5599585" y="5261843"/>
                <a:ext cx="612743" cy="302891"/>
              </a:xfrm>
              <a:prstGeom prst="rect">
                <a:avLst/>
              </a:prstGeom>
              <a:noFill/>
            </p:spPr>
            <p:txBody>
              <a:bodyPr wrap="square" rtlCol="0">
                <a:spAutoFit/>
              </a:bodyPr>
              <a:lstStyle/>
              <a:p>
                <a:pPr algn="ctr"/>
                <a:r>
                  <a:rPr lang="en-US" sz="1100" dirty="0">
                    <a:solidFill>
                      <a:schemeClr val="accent6">
                        <a:lumMod val="60000"/>
                        <a:lumOff val="40000"/>
                      </a:schemeClr>
                    </a:solidFill>
                  </a:rPr>
                  <a:t>Test</a:t>
                </a:r>
              </a:p>
            </p:txBody>
          </p:sp>
        </p:grpSp>
        <p:grpSp>
          <p:nvGrpSpPr>
            <p:cNvPr id="100" name="Group 99"/>
            <p:cNvGrpSpPr/>
            <p:nvPr/>
          </p:nvGrpSpPr>
          <p:grpSpPr>
            <a:xfrm>
              <a:off x="3979869" y="4534008"/>
              <a:ext cx="1568622" cy="1174159"/>
              <a:chOff x="3979869" y="4534008"/>
              <a:chExt cx="1568622" cy="1174159"/>
            </a:xfrm>
          </p:grpSpPr>
          <p:sp>
            <p:nvSpPr>
              <p:cNvPr id="140" name="TextBox 139"/>
              <p:cNvSpPr txBox="1"/>
              <p:nvPr/>
            </p:nvSpPr>
            <p:spPr>
              <a:xfrm>
                <a:off x="4935748" y="4534008"/>
                <a:ext cx="612743" cy="276999"/>
              </a:xfrm>
              <a:prstGeom prst="rect">
                <a:avLst/>
              </a:prstGeom>
              <a:noFill/>
            </p:spPr>
            <p:txBody>
              <a:bodyPr wrap="square" rtlCol="0">
                <a:spAutoFit/>
              </a:bodyPr>
              <a:lstStyle/>
              <a:p>
                <a:pPr algn="ctr"/>
                <a:r>
                  <a:rPr lang="en-US" sz="1200" b="1" dirty="0">
                    <a:solidFill>
                      <a:schemeClr val="accent6">
                        <a:lumMod val="60000"/>
                        <a:lumOff val="40000"/>
                      </a:schemeClr>
                    </a:solidFill>
                  </a:rPr>
                  <a:t>Fix</a:t>
                </a:r>
              </a:p>
            </p:txBody>
          </p:sp>
          <p:cxnSp>
            <p:nvCxnSpPr>
              <p:cNvPr id="141" name="Elbow Connector 140"/>
              <p:cNvCxnSpPr>
                <a:stCxn id="150" idx="0"/>
                <a:endCxn id="95" idx="0"/>
              </p:cNvCxnSpPr>
              <p:nvPr/>
            </p:nvCxnSpPr>
            <p:spPr>
              <a:xfrm rot="16200000" flipH="1" flipV="1">
                <a:off x="4154171" y="4667483"/>
                <a:ext cx="866382" cy="1214986"/>
              </a:xfrm>
              <a:prstGeom prst="bentConnector3">
                <a:avLst>
                  <a:gd name="adj1" fmla="val -30549"/>
                </a:avLst>
              </a:prstGeom>
              <a:ln>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274417" y="5136647"/>
              <a:ext cx="2451163" cy="949563"/>
              <a:chOff x="3274417" y="5136647"/>
              <a:chExt cx="2451163" cy="949563"/>
            </a:xfrm>
          </p:grpSpPr>
          <p:sp>
            <p:nvSpPr>
              <p:cNvPr id="138" name="TextBox 137"/>
              <p:cNvSpPr txBox="1"/>
              <p:nvPr/>
            </p:nvSpPr>
            <p:spPr>
              <a:xfrm>
                <a:off x="4785689" y="5136647"/>
                <a:ext cx="939891" cy="285073"/>
              </a:xfrm>
              <a:prstGeom prst="rect">
                <a:avLst/>
              </a:prstGeom>
              <a:noFill/>
            </p:spPr>
            <p:txBody>
              <a:bodyPr wrap="square" rtlCol="0">
                <a:spAutoFit/>
              </a:bodyPr>
              <a:lstStyle/>
              <a:p>
                <a:pPr algn="ctr"/>
                <a:r>
                  <a:rPr lang="en-US" sz="1000" b="1" dirty="0">
                    <a:solidFill>
                      <a:schemeClr val="accent6">
                        <a:lumMod val="60000"/>
                        <a:lumOff val="40000"/>
                      </a:schemeClr>
                    </a:solidFill>
                  </a:rPr>
                  <a:t>Approved</a:t>
                </a:r>
              </a:p>
            </p:txBody>
          </p:sp>
          <p:cxnSp>
            <p:nvCxnSpPr>
              <p:cNvPr id="139" name="Elbow Connector 138"/>
              <p:cNvCxnSpPr/>
              <p:nvPr/>
            </p:nvCxnSpPr>
            <p:spPr>
              <a:xfrm rot="5400000">
                <a:off x="3917620" y="4770442"/>
                <a:ext cx="672565" cy="1958972"/>
              </a:xfrm>
              <a:prstGeom prst="bentConnector4">
                <a:avLst>
                  <a:gd name="adj1" fmla="val 9393"/>
                  <a:gd name="adj2" fmla="val 117925"/>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
          <p:nvSpPr>
            <p:cNvPr id="102" name="Flowchart: Connector 74"/>
            <p:cNvSpPr/>
            <p:nvPr/>
          </p:nvSpPr>
          <p:spPr>
            <a:xfrm>
              <a:off x="3271973" y="5745572"/>
              <a:ext cx="99594" cy="112059"/>
            </a:xfrm>
            <a:prstGeom prst="flowChartConnector">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lowchart: Connector 121"/>
            <p:cNvSpPr/>
            <p:nvPr/>
          </p:nvSpPr>
          <p:spPr>
            <a:xfrm>
              <a:off x="3274416" y="6030181"/>
              <a:ext cx="99594" cy="112059"/>
            </a:xfrm>
            <a:prstGeom prst="flowChartConnector">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lowchart: Connector 122"/>
            <p:cNvSpPr/>
            <p:nvPr/>
          </p:nvSpPr>
          <p:spPr>
            <a:xfrm>
              <a:off x="3260791" y="6272229"/>
              <a:ext cx="99594" cy="112059"/>
            </a:xfrm>
            <a:prstGeom prst="flowChartConnector">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p:cNvGrpSpPr/>
            <p:nvPr/>
          </p:nvGrpSpPr>
          <p:grpSpPr>
            <a:xfrm>
              <a:off x="2079786" y="4466819"/>
              <a:ext cx="5706924" cy="344188"/>
              <a:chOff x="2079786" y="4466819"/>
              <a:chExt cx="5706924" cy="344188"/>
            </a:xfrm>
          </p:grpSpPr>
          <p:sp>
            <p:nvSpPr>
              <p:cNvPr id="136" name="TextBox 135"/>
              <p:cNvSpPr txBox="1"/>
              <p:nvPr/>
            </p:nvSpPr>
            <p:spPr>
              <a:xfrm>
                <a:off x="7173967" y="4534008"/>
                <a:ext cx="612743" cy="276999"/>
              </a:xfrm>
              <a:prstGeom prst="rect">
                <a:avLst/>
              </a:prstGeom>
              <a:noFill/>
            </p:spPr>
            <p:txBody>
              <a:bodyPr wrap="square" rtlCol="0">
                <a:spAutoFit/>
              </a:bodyPr>
              <a:lstStyle/>
              <a:p>
                <a:pPr algn="ctr"/>
                <a:r>
                  <a:rPr lang="en-US" sz="1200" b="1" dirty="0">
                    <a:solidFill>
                      <a:schemeClr val="accent6">
                        <a:lumMod val="60000"/>
                        <a:lumOff val="40000"/>
                      </a:schemeClr>
                    </a:solidFill>
                  </a:rPr>
                  <a:t>Fix</a:t>
                </a:r>
              </a:p>
            </p:txBody>
          </p:sp>
          <p:cxnSp>
            <p:nvCxnSpPr>
              <p:cNvPr id="137" name="Elbow Connector 136"/>
              <p:cNvCxnSpPr>
                <a:stCxn id="155" idx="0"/>
                <a:endCxn id="95" idx="0"/>
              </p:cNvCxnSpPr>
              <p:nvPr/>
            </p:nvCxnSpPr>
            <p:spPr>
              <a:xfrm rot="16200000" flipV="1">
                <a:off x="4746468" y="1800137"/>
                <a:ext cx="67189" cy="5400554"/>
              </a:xfrm>
              <a:prstGeom prst="bentConnector3">
                <a:avLst>
                  <a:gd name="adj1" fmla="val 440234"/>
                </a:avLst>
              </a:prstGeom>
              <a:ln>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3260792" y="5136647"/>
              <a:ext cx="4686003" cy="1191611"/>
              <a:chOff x="3260792" y="5136647"/>
              <a:chExt cx="4686003" cy="1191611"/>
            </a:xfrm>
          </p:grpSpPr>
          <p:sp>
            <p:nvSpPr>
              <p:cNvPr id="134" name="TextBox 133"/>
              <p:cNvSpPr txBox="1"/>
              <p:nvPr/>
            </p:nvSpPr>
            <p:spPr>
              <a:xfrm>
                <a:off x="7010286" y="5136647"/>
                <a:ext cx="936509" cy="285073"/>
              </a:xfrm>
              <a:prstGeom prst="rect">
                <a:avLst/>
              </a:prstGeom>
              <a:noFill/>
            </p:spPr>
            <p:txBody>
              <a:bodyPr wrap="square" rtlCol="0">
                <a:spAutoFit/>
              </a:bodyPr>
              <a:lstStyle/>
              <a:p>
                <a:pPr algn="ctr"/>
                <a:r>
                  <a:rPr lang="en-US" sz="1000" b="1" dirty="0">
                    <a:solidFill>
                      <a:schemeClr val="accent6">
                        <a:lumMod val="60000"/>
                        <a:lumOff val="40000"/>
                      </a:schemeClr>
                    </a:solidFill>
                  </a:rPr>
                  <a:t>Approved</a:t>
                </a:r>
              </a:p>
            </p:txBody>
          </p:sp>
          <p:cxnSp>
            <p:nvCxnSpPr>
              <p:cNvPr id="135" name="Elbow Connector 134"/>
              <p:cNvCxnSpPr/>
              <p:nvPr/>
            </p:nvCxnSpPr>
            <p:spPr>
              <a:xfrm rot="5400000">
                <a:off x="4912360" y="3762077"/>
                <a:ext cx="914613" cy="4217750"/>
              </a:xfrm>
              <a:prstGeom prst="bentConnector4">
                <a:avLst>
                  <a:gd name="adj1" fmla="val 17047"/>
                  <a:gd name="adj2" fmla="val 105420"/>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1533377" y="5266014"/>
              <a:ext cx="612743" cy="427610"/>
              <a:chOff x="5599585" y="5271270"/>
              <a:chExt cx="612743" cy="427610"/>
            </a:xfrm>
          </p:grpSpPr>
          <p:sp>
            <p:nvSpPr>
              <p:cNvPr id="131" name="Curved Right Arrow 130"/>
              <p:cNvSpPr/>
              <p:nvPr/>
            </p:nvSpPr>
            <p:spPr>
              <a:xfrm>
                <a:off x="5673378" y="5279010"/>
                <a:ext cx="161813" cy="375659"/>
              </a:xfrm>
              <a:prstGeom prst="curvedRigh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2" name="Curved Left Arrow 131"/>
              <p:cNvSpPr/>
              <p:nvPr/>
            </p:nvSpPr>
            <p:spPr>
              <a:xfrm>
                <a:off x="5986021" y="5279010"/>
                <a:ext cx="163300" cy="375659"/>
              </a:xfrm>
              <a:prstGeom prst="curvedLeftArrow">
                <a:avLst/>
              </a:prstGeom>
              <a:solidFill>
                <a:srgbClr val="0096D6"/>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3" name="TextBox 132"/>
              <p:cNvSpPr txBox="1"/>
              <p:nvPr/>
            </p:nvSpPr>
            <p:spPr>
              <a:xfrm>
                <a:off x="5599585" y="5271270"/>
                <a:ext cx="612743" cy="427610"/>
              </a:xfrm>
              <a:prstGeom prst="rect">
                <a:avLst/>
              </a:prstGeom>
              <a:noFill/>
            </p:spPr>
            <p:txBody>
              <a:bodyPr wrap="square" rtlCol="0">
                <a:spAutoFit/>
              </a:bodyPr>
              <a:lstStyle/>
              <a:p>
                <a:pPr algn="ctr"/>
                <a:r>
                  <a:rPr lang="en-US" sz="900" dirty="0">
                    <a:solidFill>
                      <a:schemeClr val="accent6">
                        <a:lumMod val="60000"/>
                        <a:lumOff val="40000"/>
                      </a:schemeClr>
                    </a:solidFill>
                  </a:rPr>
                  <a:t>Check in</a:t>
                </a:r>
              </a:p>
            </p:txBody>
          </p:sp>
        </p:grpSp>
        <p:grpSp>
          <p:nvGrpSpPr>
            <p:cNvPr id="108" name="Group 107"/>
            <p:cNvGrpSpPr/>
            <p:nvPr/>
          </p:nvGrpSpPr>
          <p:grpSpPr>
            <a:xfrm>
              <a:off x="2825527" y="5205720"/>
              <a:ext cx="3308047" cy="801683"/>
              <a:chOff x="2825527" y="5205720"/>
              <a:chExt cx="3308047" cy="801683"/>
            </a:xfrm>
          </p:grpSpPr>
          <p:grpSp>
            <p:nvGrpSpPr>
              <p:cNvPr id="127" name="Group 126"/>
              <p:cNvGrpSpPr/>
              <p:nvPr/>
            </p:nvGrpSpPr>
            <p:grpSpPr>
              <a:xfrm>
                <a:off x="2825527" y="5205720"/>
                <a:ext cx="3308047" cy="589284"/>
                <a:chOff x="2825527" y="5205720"/>
                <a:chExt cx="3308047" cy="589284"/>
              </a:xfrm>
            </p:grpSpPr>
            <p:cxnSp>
              <p:nvCxnSpPr>
                <p:cNvPr id="129" name="Straight Arrow Connector 128"/>
                <p:cNvCxnSpPr>
                  <a:endCxn id="161" idx="1"/>
                </p:cNvCxnSpPr>
                <p:nvPr/>
              </p:nvCxnSpPr>
              <p:spPr>
                <a:xfrm>
                  <a:off x="2825527" y="5761983"/>
                  <a:ext cx="461031"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endCxn id="100" idx="2"/>
                </p:cNvCxnSpPr>
                <p:nvPr/>
              </p:nvCxnSpPr>
              <p:spPr>
                <a:xfrm flipV="1">
                  <a:off x="4629009" y="5205720"/>
                  <a:ext cx="1504565" cy="589284"/>
                </a:xfrm>
                <a:prstGeom prst="bentConnector2">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
            <p:nvSpPr>
              <p:cNvPr id="128" name="TextBox 127"/>
              <p:cNvSpPr txBox="1"/>
              <p:nvPr/>
            </p:nvSpPr>
            <p:spPr>
              <a:xfrm>
                <a:off x="4596892" y="5740147"/>
                <a:ext cx="712540" cy="267256"/>
              </a:xfrm>
              <a:prstGeom prst="rect">
                <a:avLst/>
              </a:prstGeom>
              <a:noFill/>
            </p:spPr>
            <p:txBody>
              <a:bodyPr wrap="square" rtlCol="0">
                <a:spAutoFit/>
              </a:bodyPr>
              <a:lstStyle/>
              <a:p>
                <a:pPr algn="ctr"/>
                <a:r>
                  <a:rPr lang="en-US" sz="900" dirty="0">
                    <a:solidFill>
                      <a:schemeClr val="accent6">
                        <a:lumMod val="60000"/>
                        <a:lumOff val="40000"/>
                      </a:schemeClr>
                    </a:solidFill>
                  </a:rPr>
                  <a:t>Deploy</a:t>
                </a:r>
              </a:p>
            </p:txBody>
          </p:sp>
        </p:grpSp>
        <p:grpSp>
          <p:nvGrpSpPr>
            <p:cNvPr id="109" name="Group 108"/>
            <p:cNvGrpSpPr/>
            <p:nvPr/>
          </p:nvGrpSpPr>
          <p:grpSpPr>
            <a:xfrm>
              <a:off x="2836709" y="5205720"/>
              <a:ext cx="5525190" cy="1094914"/>
              <a:chOff x="2836709" y="5205720"/>
              <a:chExt cx="5525190" cy="1094914"/>
            </a:xfrm>
          </p:grpSpPr>
          <p:grpSp>
            <p:nvGrpSpPr>
              <p:cNvPr id="123" name="Group 122"/>
              <p:cNvGrpSpPr/>
              <p:nvPr/>
            </p:nvGrpSpPr>
            <p:grpSpPr>
              <a:xfrm>
                <a:off x="2836709" y="5205720"/>
                <a:ext cx="5525190" cy="880491"/>
                <a:chOff x="2836709" y="5205720"/>
                <a:chExt cx="5525190" cy="880491"/>
              </a:xfrm>
            </p:grpSpPr>
            <p:cxnSp>
              <p:nvCxnSpPr>
                <p:cNvPr id="125" name="Elbow Connector 124"/>
                <p:cNvCxnSpPr>
                  <a:endCxn id="105" idx="2"/>
                </p:cNvCxnSpPr>
                <p:nvPr/>
              </p:nvCxnSpPr>
              <p:spPr>
                <a:xfrm flipV="1">
                  <a:off x="4653711" y="5205720"/>
                  <a:ext cx="3708188" cy="880491"/>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2836709" y="6077499"/>
                  <a:ext cx="437707" cy="871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124" name="TextBox 123"/>
              <p:cNvSpPr txBox="1"/>
              <p:nvPr/>
            </p:nvSpPr>
            <p:spPr>
              <a:xfrm>
                <a:off x="4596894" y="6033378"/>
                <a:ext cx="712540" cy="267256"/>
              </a:xfrm>
              <a:prstGeom prst="rect">
                <a:avLst/>
              </a:prstGeom>
              <a:noFill/>
            </p:spPr>
            <p:txBody>
              <a:bodyPr wrap="square" rtlCol="0">
                <a:spAutoFit/>
              </a:bodyPr>
              <a:lstStyle/>
              <a:p>
                <a:pPr algn="ctr"/>
                <a:r>
                  <a:rPr lang="en-US" sz="900" dirty="0">
                    <a:solidFill>
                      <a:schemeClr val="accent6">
                        <a:lumMod val="60000"/>
                        <a:lumOff val="40000"/>
                      </a:schemeClr>
                    </a:solidFill>
                  </a:rPr>
                  <a:t>Deploy</a:t>
                </a:r>
              </a:p>
            </p:txBody>
          </p:sp>
        </p:grpSp>
        <p:grpSp>
          <p:nvGrpSpPr>
            <p:cNvPr id="110" name="Group 109"/>
            <p:cNvGrpSpPr/>
            <p:nvPr/>
          </p:nvGrpSpPr>
          <p:grpSpPr>
            <a:xfrm>
              <a:off x="2825527" y="5205720"/>
              <a:ext cx="7734734" cy="1350397"/>
              <a:chOff x="2825527" y="5205720"/>
              <a:chExt cx="7734734" cy="1350397"/>
            </a:xfrm>
          </p:grpSpPr>
          <p:grpSp>
            <p:nvGrpSpPr>
              <p:cNvPr id="119" name="Group 118"/>
              <p:cNvGrpSpPr/>
              <p:nvPr/>
            </p:nvGrpSpPr>
            <p:grpSpPr>
              <a:xfrm>
                <a:off x="2825527" y="5205720"/>
                <a:ext cx="7734734" cy="1122540"/>
                <a:chOff x="2825527" y="5205720"/>
                <a:chExt cx="7734734" cy="1122540"/>
              </a:xfrm>
            </p:grpSpPr>
            <p:cxnSp>
              <p:nvCxnSpPr>
                <p:cNvPr id="121" name="Elbow Connector 120"/>
                <p:cNvCxnSpPr>
                  <a:endCxn id="110" idx="2"/>
                </p:cNvCxnSpPr>
                <p:nvPr/>
              </p:nvCxnSpPr>
              <p:spPr>
                <a:xfrm flipV="1">
                  <a:off x="4629009" y="5205720"/>
                  <a:ext cx="5931252" cy="112254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2825527" y="6328258"/>
                  <a:ext cx="435264"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0" name="TextBox 119"/>
              <p:cNvSpPr txBox="1"/>
              <p:nvPr/>
            </p:nvSpPr>
            <p:spPr>
              <a:xfrm>
                <a:off x="4596892" y="6288861"/>
                <a:ext cx="712540" cy="267256"/>
              </a:xfrm>
              <a:prstGeom prst="rect">
                <a:avLst/>
              </a:prstGeom>
              <a:noFill/>
            </p:spPr>
            <p:txBody>
              <a:bodyPr wrap="square" rtlCol="0">
                <a:spAutoFit/>
              </a:bodyPr>
              <a:lstStyle/>
              <a:p>
                <a:pPr algn="ctr"/>
                <a:r>
                  <a:rPr lang="en-US" sz="900" dirty="0">
                    <a:solidFill>
                      <a:schemeClr val="accent6">
                        <a:lumMod val="60000"/>
                        <a:lumOff val="40000"/>
                      </a:schemeClr>
                    </a:solidFill>
                  </a:rPr>
                  <a:t>Deploy</a:t>
                </a:r>
              </a:p>
            </p:txBody>
          </p:sp>
        </p:grpSp>
        <p:grpSp>
          <p:nvGrpSpPr>
            <p:cNvPr id="111" name="Group 110"/>
            <p:cNvGrpSpPr/>
            <p:nvPr/>
          </p:nvGrpSpPr>
          <p:grpSpPr>
            <a:xfrm>
              <a:off x="2079786" y="4466819"/>
              <a:ext cx="7828595" cy="344188"/>
              <a:chOff x="2079786" y="4466819"/>
              <a:chExt cx="7828595" cy="344188"/>
            </a:xfrm>
          </p:grpSpPr>
          <p:cxnSp>
            <p:nvCxnSpPr>
              <p:cNvPr id="117" name="Elbow Connector 116"/>
              <p:cNvCxnSpPr>
                <a:endCxn id="95" idx="0"/>
              </p:cNvCxnSpPr>
              <p:nvPr/>
            </p:nvCxnSpPr>
            <p:spPr>
              <a:xfrm rot="16200000" flipV="1">
                <a:off x="5807304" y="739301"/>
                <a:ext cx="67189" cy="7522225"/>
              </a:xfrm>
              <a:prstGeom prst="bentConnector3">
                <a:avLst>
                  <a:gd name="adj1" fmla="val 622627"/>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9295638" y="4534008"/>
                <a:ext cx="612743" cy="276999"/>
              </a:xfrm>
              <a:prstGeom prst="rect">
                <a:avLst/>
              </a:prstGeom>
              <a:noFill/>
            </p:spPr>
            <p:txBody>
              <a:bodyPr wrap="square" rtlCol="0">
                <a:spAutoFit/>
              </a:bodyPr>
              <a:lstStyle/>
              <a:p>
                <a:pPr algn="ctr"/>
                <a:r>
                  <a:rPr lang="en-US" sz="1200" b="1" dirty="0">
                    <a:solidFill>
                      <a:schemeClr val="accent6">
                        <a:lumMod val="60000"/>
                        <a:lumOff val="40000"/>
                      </a:schemeClr>
                    </a:solidFill>
                  </a:rPr>
                  <a:t>Fix</a:t>
                </a:r>
              </a:p>
            </p:txBody>
          </p:sp>
        </p:grpSp>
        <p:grpSp>
          <p:nvGrpSpPr>
            <p:cNvPr id="112" name="Group 111"/>
            <p:cNvGrpSpPr/>
            <p:nvPr/>
          </p:nvGrpSpPr>
          <p:grpSpPr>
            <a:xfrm>
              <a:off x="9178251" y="5136647"/>
              <a:ext cx="1382009" cy="528942"/>
              <a:chOff x="9178251" y="5136647"/>
              <a:chExt cx="1382009" cy="528942"/>
            </a:xfrm>
          </p:grpSpPr>
          <p:sp>
            <p:nvSpPr>
              <p:cNvPr id="113" name="TextBox 112"/>
              <p:cNvSpPr txBox="1"/>
              <p:nvPr/>
            </p:nvSpPr>
            <p:spPr>
              <a:xfrm>
                <a:off x="9178251" y="5136647"/>
                <a:ext cx="936709" cy="285073"/>
              </a:xfrm>
              <a:prstGeom prst="rect">
                <a:avLst/>
              </a:prstGeom>
              <a:noFill/>
            </p:spPr>
            <p:txBody>
              <a:bodyPr wrap="square" rtlCol="0">
                <a:spAutoFit/>
              </a:bodyPr>
              <a:lstStyle/>
              <a:p>
                <a:pPr algn="ctr"/>
                <a:r>
                  <a:rPr lang="en-US" sz="1000" b="1" dirty="0">
                    <a:solidFill>
                      <a:schemeClr val="accent6">
                        <a:lumMod val="60000"/>
                        <a:lumOff val="40000"/>
                      </a:schemeClr>
                    </a:solidFill>
                  </a:rPr>
                  <a:t>Approved</a:t>
                </a:r>
              </a:p>
            </p:txBody>
          </p:sp>
          <p:cxnSp>
            <p:nvCxnSpPr>
              <p:cNvPr id="114" name="Elbow Connector 113"/>
              <p:cNvCxnSpPr/>
              <p:nvPr/>
            </p:nvCxnSpPr>
            <p:spPr>
              <a:xfrm rot="16200000" flipH="1">
                <a:off x="9794929" y="5265322"/>
                <a:ext cx="251943" cy="548589"/>
              </a:xfrm>
              <a:prstGeom prst="bentConnector3">
                <a:avLst>
                  <a:gd name="adj1" fmla="val 190735"/>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9830129" y="5403979"/>
                <a:ext cx="730131" cy="261610"/>
              </a:xfrm>
              <a:prstGeom prst="rect">
                <a:avLst/>
              </a:prstGeom>
              <a:noFill/>
            </p:spPr>
            <p:txBody>
              <a:bodyPr wrap="square" rtlCol="0">
                <a:spAutoFit/>
              </a:bodyPr>
              <a:lstStyle/>
              <a:p>
                <a:pPr algn="ctr"/>
                <a:r>
                  <a:rPr lang="en-US" sz="1100" dirty="0">
                    <a:solidFill>
                      <a:schemeClr val="accent6">
                        <a:lumMod val="60000"/>
                        <a:lumOff val="40000"/>
                      </a:schemeClr>
                    </a:solidFill>
                  </a:rPr>
                  <a:t>Done</a:t>
                </a:r>
              </a:p>
            </p:txBody>
          </p:sp>
          <p:cxnSp>
            <p:nvCxnSpPr>
              <p:cNvPr id="116" name="Straight Arrow Connector 115"/>
              <p:cNvCxnSpPr/>
              <p:nvPr/>
            </p:nvCxnSpPr>
            <p:spPr>
              <a:xfrm flipH="1" flipV="1">
                <a:off x="10195194" y="5205721"/>
                <a:ext cx="1" cy="1982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171"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657896619"/>
      </p:ext>
    </p:extLst>
  </p:cSld>
  <p:clrMapOvr>
    <a:masterClrMapping/>
  </p:clrMapOvr>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1849</TotalTime>
  <Words>7817</Words>
  <Application>Microsoft Office PowerPoint</Application>
  <PresentationFormat>On-screen Show (16:9)</PresentationFormat>
  <Paragraphs>932</Paragraphs>
  <Slides>42</Slides>
  <Notes>42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42</vt:i4>
      </vt:variant>
    </vt:vector>
  </HeadingPairs>
  <TitlesOfParts>
    <vt:vector size="55" baseType="lpstr">
      <vt:lpstr>ＭＳ Ｐゴシック</vt:lpstr>
      <vt:lpstr>Arial</vt:lpstr>
      <vt:lpstr>Arial Black</vt:lpstr>
      <vt:lpstr>Arial Unicode MS</vt:lpstr>
      <vt:lpstr>Calibri</vt:lpstr>
      <vt:lpstr>Gotham Light</vt:lpstr>
      <vt:lpstr>Helvetica</vt:lpstr>
      <vt:lpstr>Lucida Grande</vt:lpstr>
      <vt:lpstr>Times</vt:lpstr>
      <vt:lpstr>Times New Roman</vt:lpstr>
      <vt:lpstr>Wingdings</vt:lpstr>
      <vt:lpstr>2015 TIBCO Master Widescreen v042615</vt:lpstr>
      <vt:lpstr>2015 TIBCO Master WideScreen Blanks</vt:lpstr>
      <vt:lpstr>PowerPoint Presentation</vt:lpstr>
      <vt:lpstr>Agenda</vt:lpstr>
      <vt:lpstr>PDTool Basic Information</vt:lpstr>
      <vt:lpstr>PDTool: Problem Definition</vt:lpstr>
      <vt:lpstr>PDTool: Design Philosophy</vt:lpstr>
      <vt:lpstr>PDTool: Distribution Folders</vt:lpstr>
      <vt:lpstr>PDTool:  Functional Modules</vt:lpstr>
      <vt:lpstr>PDTool Best Practices</vt:lpstr>
      <vt:lpstr>Best Practices – Deployment Consistency</vt:lpstr>
      <vt:lpstr>Best Practices – Folders and Privileges</vt:lpstr>
      <vt:lpstr>Best Practices – Deployment Development Steps</vt:lpstr>
      <vt:lpstr>Best Practices – Deployment Strategies</vt:lpstr>
      <vt:lpstr>Typical Deployment Scenario</vt:lpstr>
      <vt:lpstr>Typical Deployment Scenario</vt:lpstr>
      <vt:lpstr>Typical Deployment Scenario Deep Dive</vt:lpstr>
      <vt:lpstr>Command-Line Execution</vt:lpstr>
      <vt:lpstr>PD Tool Command Line Execution</vt:lpstr>
      <vt:lpstr>PD Tool Command Line Anatomy</vt:lpstr>
      <vt:lpstr>DV Connections – Servers.xml</vt:lpstr>
      <vt:lpstr>Module Configuration – Module.xml</vt:lpstr>
      <vt:lpstr>PDTool: Logs</vt:lpstr>
      <vt:lpstr>PDTool Advanced</vt:lpstr>
      <vt:lpstr>Deployment  Architecture</vt:lpstr>
      <vt:lpstr>Advanced – Dynamic Deployment Strategy</vt:lpstr>
      <vt:lpstr>Advanced – Dynamic Deployment Strategy (cont.)</vt:lpstr>
      <vt:lpstr>Q&amp;A</vt:lpstr>
      <vt:lpstr>Extra Slides</vt:lpstr>
      <vt:lpstr>PDTool Configuration Process</vt:lpstr>
      <vt:lpstr>PD Tool VCS Configuration Process</vt:lpstr>
      <vt:lpstr>PDTool Internal Architecture</vt:lpstr>
      <vt:lpstr>Design Philosophy</vt:lpstr>
      <vt:lpstr>Design Philosophy</vt:lpstr>
      <vt:lpstr>PDTool Architecture Overview</vt:lpstr>
      <vt:lpstr>PDTool Internal Architecture</vt:lpstr>
      <vt:lpstr>PDTool Development - Interfaces</vt:lpstr>
      <vt:lpstr>PDTool Development – Module Manager</vt:lpstr>
      <vt:lpstr>PDTool Development – Module Manager</vt:lpstr>
      <vt:lpstr>PDTool Development – Common Framework</vt:lpstr>
      <vt:lpstr>PDTool Command Line Execution</vt:lpstr>
      <vt:lpstr>PDTool Development – Ant</vt:lpstr>
      <vt:lpstr>PDTool Ant Execution</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83</cp:revision>
  <dcterms:created xsi:type="dcterms:W3CDTF">2015-09-09T19:27:25Z</dcterms:created>
  <dcterms:modified xsi:type="dcterms:W3CDTF">2020-08-26T11:24:58Z</dcterms:modified>
</cp:coreProperties>
</file>