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54"/>
  </p:notesMasterIdLst>
  <p:handoutMasterIdLst>
    <p:handoutMasterId r:id="rId55"/>
  </p:handoutMasterIdLst>
  <p:sldIdLst>
    <p:sldId id="294" r:id="rId3"/>
    <p:sldId id="298" r:id="rId4"/>
    <p:sldId id="375" r:id="rId5"/>
    <p:sldId id="361" r:id="rId6"/>
    <p:sldId id="447" r:id="rId7"/>
    <p:sldId id="448" r:id="rId8"/>
    <p:sldId id="449" r:id="rId9"/>
    <p:sldId id="450" r:id="rId10"/>
    <p:sldId id="463" r:id="rId11"/>
    <p:sldId id="451" r:id="rId12"/>
    <p:sldId id="465" r:id="rId13"/>
    <p:sldId id="452" r:id="rId14"/>
    <p:sldId id="466" r:id="rId15"/>
    <p:sldId id="467" r:id="rId16"/>
    <p:sldId id="468" r:id="rId17"/>
    <p:sldId id="469" r:id="rId18"/>
    <p:sldId id="470" r:id="rId19"/>
    <p:sldId id="471" r:id="rId20"/>
    <p:sldId id="454" r:id="rId21"/>
    <p:sldId id="453" r:id="rId22"/>
    <p:sldId id="472" r:id="rId23"/>
    <p:sldId id="473" r:id="rId24"/>
    <p:sldId id="474" r:id="rId25"/>
    <p:sldId id="456" r:id="rId26"/>
    <p:sldId id="457" r:id="rId27"/>
    <p:sldId id="477" r:id="rId28"/>
    <p:sldId id="475" r:id="rId29"/>
    <p:sldId id="476" r:id="rId30"/>
    <p:sldId id="458" r:id="rId31"/>
    <p:sldId id="459" r:id="rId32"/>
    <p:sldId id="478" r:id="rId33"/>
    <p:sldId id="479" r:id="rId34"/>
    <p:sldId id="480" r:id="rId35"/>
    <p:sldId id="460" r:id="rId36"/>
    <p:sldId id="461"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93" r:id="rId50"/>
    <p:sldId id="494" r:id="rId51"/>
    <p:sldId id="462" r:id="rId52"/>
    <p:sldId id="268" r:id="rId53"/>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447"/>
            <p14:sldId id="448"/>
            <p14:sldId id="449"/>
            <p14:sldId id="450"/>
            <p14:sldId id="463"/>
            <p14:sldId id="451"/>
            <p14:sldId id="465"/>
            <p14:sldId id="452"/>
            <p14:sldId id="466"/>
            <p14:sldId id="467"/>
            <p14:sldId id="468"/>
            <p14:sldId id="469"/>
            <p14:sldId id="470"/>
            <p14:sldId id="471"/>
            <p14:sldId id="454"/>
            <p14:sldId id="453"/>
            <p14:sldId id="472"/>
            <p14:sldId id="473"/>
            <p14:sldId id="474"/>
            <p14:sldId id="456"/>
            <p14:sldId id="457"/>
            <p14:sldId id="477"/>
            <p14:sldId id="475"/>
            <p14:sldId id="476"/>
            <p14:sldId id="458"/>
            <p14:sldId id="459"/>
            <p14:sldId id="478"/>
            <p14:sldId id="479"/>
            <p14:sldId id="480"/>
            <p14:sldId id="460"/>
            <p14:sldId id="461"/>
            <p14:sldId id="481"/>
            <p14:sldId id="482"/>
            <p14:sldId id="483"/>
            <p14:sldId id="484"/>
            <p14:sldId id="485"/>
            <p14:sldId id="486"/>
            <p14:sldId id="487"/>
            <p14:sldId id="488"/>
            <p14:sldId id="489"/>
            <p14:sldId id="490"/>
            <p14:sldId id="491"/>
            <p14:sldId id="492"/>
            <p14:sldId id="493"/>
            <p14:sldId id="494"/>
            <p14:sldId id="462"/>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6" autoAdjust="0"/>
    <p:restoredTop sz="92134"/>
  </p:normalViewPr>
  <p:slideViewPr>
    <p:cSldViewPr snapToGrid="0" snapToObjects="1">
      <p:cViewPr varScale="1">
        <p:scale>
          <a:sx n="126" d="100"/>
          <a:sy n="126" d="100"/>
        </p:scale>
        <p:origin x="666" y="114"/>
      </p:cViewPr>
      <p:guideLst>
        <p:guide orient="horz" pos="1620"/>
        <p:guide pos="2880"/>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a:solidFill>
                <a:srgbClr val="000000"/>
              </a:solidFill>
            </a:rPr>
            <a:t>Regression Test</a:t>
          </a: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Migration Test</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ea typeface="ＭＳ Ｐゴシック" pitchFamily="34" charset="-128"/>
            </a:rPr>
            <a:t>Command Line Execution</a:t>
          </a:r>
          <a:endParaRPr lang="en-US" dirty="0">
            <a:solidFill>
              <a:schemeClr val="tx1"/>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chemeClr val="tx1"/>
              </a:solidFill>
              <a:ea typeface="ＭＳ Ｐゴシック" pitchFamily="34" charset="-128"/>
            </a:rPr>
            <a:t>Functional (Smoke) Test</a:t>
          </a:r>
          <a:endParaRPr lang="en-US" dirty="0">
            <a:solidFill>
              <a:schemeClr val="tx1"/>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r>
            <a:rPr lang="en-US" dirty="0">
              <a:solidFill>
                <a:srgbClr val="000000"/>
              </a:solidFill>
            </a:rPr>
            <a:t>Performance Test</a:t>
          </a: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r>
            <a:rPr lang="en-US" dirty="0">
              <a:solidFill>
                <a:srgbClr val="000000"/>
              </a:solidFill>
            </a:rPr>
            <a:t>Security Test</a:t>
          </a: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ea typeface="ＭＳ Ｐゴシック" pitchFamily="34" charset="-128"/>
            </a:rPr>
            <a:t>Background</a:t>
          </a:r>
          <a:endParaRPr lang="en-US" dirty="0">
            <a:solidFill>
              <a:schemeClr val="tx1"/>
            </a:solidFill>
          </a:endParaRPr>
        </a:p>
      </dgm:t>
    </dgm:pt>
    <dgm:pt modelId="{46D5BB11-B473-1F41-82DB-3C19C67FF9F6}" type="sibTrans" cxnId="{EA5C23AE-9FEC-9949-AE39-8EFA2E7D7541}">
      <dgm:prSet/>
      <dgm:spPr/>
      <dgm:t>
        <a:bodyPr/>
        <a:lstStyle/>
        <a:p>
          <a:endParaRPr lang="en-US"/>
        </a:p>
      </dgm:t>
    </dgm:pt>
    <dgm:pt modelId="{0F437FB7-52B4-814E-B5C0-BB962CE5CBC2}" type="parTrans" cxnId="{EA5C23AE-9FEC-9949-AE39-8EFA2E7D7541}">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custLinFactNeighborX="115" custLinFactNeighborY="5023">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ea typeface="ＭＳ Ｐゴシック" pitchFamily="34" charset="-128"/>
            </a:rPr>
            <a:t>Background</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ea typeface="ＭＳ Ｐゴシック" pitchFamily="34" charset="-128"/>
            </a:rPr>
            <a:t>Command Line Execution</a:t>
          </a:r>
          <a:endParaRPr lang="en-US" sz="1900" kern="1200" dirty="0">
            <a:solidFill>
              <a:schemeClr val="tx1"/>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ea typeface="ＭＳ Ｐゴシック" pitchFamily="34" charset="-128"/>
            </a:rPr>
            <a:t>Functional (Smoke) Test</a:t>
          </a:r>
          <a:endParaRPr lang="en-US" sz="1900" kern="1200" dirty="0">
            <a:solidFill>
              <a:schemeClr val="tx1"/>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41404" y="1803201"/>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Regression Test</a:t>
          </a:r>
        </a:p>
      </dsp:txBody>
      <dsp:txXfrm>
        <a:off x="841404" y="1803201"/>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Migration Test</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Performance Test</a:t>
          </a: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Security Test</a:t>
          </a: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1584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98084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1527259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4289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77652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7110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93704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80767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0660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141864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33920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702507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22</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45053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308345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24</a:t>
            </a:fld>
            <a:endParaRPr lang="en-US" dirty="0"/>
          </a:p>
        </p:txBody>
      </p:sp>
    </p:spTree>
    <p:extLst>
      <p:ext uri="{BB962C8B-B14F-4D97-AF65-F5344CB8AC3E}">
        <p14:creationId xmlns:p14="http://schemas.microsoft.com/office/powerpoint/2010/main" val="1046542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941908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39617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8914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94702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29</a:t>
            </a:fld>
            <a:endParaRPr lang="en-US" dirty="0"/>
          </a:p>
        </p:txBody>
      </p:sp>
    </p:spTree>
    <p:extLst>
      <p:ext uri="{BB962C8B-B14F-4D97-AF65-F5344CB8AC3E}">
        <p14:creationId xmlns:p14="http://schemas.microsoft.com/office/powerpoint/2010/main" val="2510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39172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780449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32</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78618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i="1" u="none" strike="noStrike" kern="1200" baseline="0" dirty="0" err="1">
                <a:solidFill>
                  <a:schemeClr val="tx1"/>
                </a:solidFill>
                <a:latin typeface="+mn-lt"/>
                <a:ea typeface="+mn-ea"/>
                <a:cs typeface="+mn-cs"/>
              </a:rPr>
              <a:t>perfTestThreads</a:t>
            </a:r>
            <a:r>
              <a:rPr lang="en-US" sz="1200" b="1"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The number of threads to create when doing performance testing. </a:t>
            </a:r>
          </a:p>
          <a:p>
            <a:r>
              <a:rPr lang="en-US" sz="1200" b="1" i="1" u="none" strike="noStrike" kern="1200" baseline="0" dirty="0" err="1">
                <a:solidFill>
                  <a:schemeClr val="tx1"/>
                </a:solidFill>
                <a:latin typeface="+mn-lt"/>
                <a:ea typeface="+mn-ea"/>
                <a:cs typeface="+mn-cs"/>
              </a:rPr>
              <a:t>perfTestDuration</a:t>
            </a:r>
            <a:r>
              <a:rPr lang="en-US" sz="1200" b="1"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The duration in seconds to execute the performance test for. </a:t>
            </a:r>
          </a:p>
          <a:p>
            <a:r>
              <a:rPr lang="en-US" sz="1200" b="1" i="1" u="none" strike="noStrike" kern="1200" baseline="0" dirty="0" err="1">
                <a:solidFill>
                  <a:schemeClr val="tx1"/>
                </a:solidFill>
                <a:latin typeface="+mn-lt"/>
                <a:ea typeface="+mn-ea"/>
                <a:cs typeface="+mn-cs"/>
              </a:rPr>
              <a:t>perfTestSleepPrint</a:t>
            </a:r>
            <a:r>
              <a:rPr lang="en-US" sz="1200" b="1"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The number of seconds to sleep in between printing stats when executing the performance test. </a:t>
            </a:r>
          </a:p>
          <a:p>
            <a:r>
              <a:rPr lang="en-US" sz="1200" b="1" i="1" u="none" strike="noStrike" kern="1200" baseline="0" dirty="0" err="1">
                <a:solidFill>
                  <a:schemeClr val="tx1"/>
                </a:solidFill>
                <a:latin typeface="+mn-lt"/>
                <a:ea typeface="+mn-ea"/>
                <a:cs typeface="+mn-cs"/>
              </a:rPr>
              <a:t>perfTestSleepExec</a:t>
            </a:r>
            <a:r>
              <a:rPr lang="en-US" sz="1200" b="1"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The number of seconds to sleep in between query executions when executing the performance test. </a:t>
            </a:r>
            <a:endParaRPr lang="en-US"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72643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34</a:t>
            </a:fld>
            <a:endParaRPr lang="en-US" dirty="0"/>
          </a:p>
        </p:txBody>
      </p:sp>
    </p:spTree>
    <p:extLst>
      <p:ext uri="{BB962C8B-B14F-4D97-AF65-F5344CB8AC3E}">
        <p14:creationId xmlns:p14="http://schemas.microsoft.com/office/powerpoint/2010/main" val="492829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00606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786403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747257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671719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pathToRegressionXML</a:t>
            </a:r>
            <a:r>
              <a:rPr lang="en-US" sz="1200" b="0" i="0" u="none" strike="noStrike" kern="1200" baseline="0" dirty="0">
                <a:solidFill>
                  <a:schemeClr val="tx1"/>
                </a:solidFill>
                <a:latin typeface="+mn-lt"/>
                <a:ea typeface="+mn-ea"/>
                <a:cs typeface="+mn-cs"/>
              </a:rPr>
              <a:t>&gt;c:\\</a:t>
            </a:r>
            <a:r>
              <a:rPr lang="en-US" sz="1200" b="0" i="0" u="none" strike="noStrike" kern="1200" baseline="0" dirty="0" err="1">
                <a:solidFill>
                  <a:schemeClr val="tx1"/>
                </a:solidFill>
                <a:latin typeface="+mn-lt"/>
                <a:ea typeface="+mn-ea"/>
                <a:cs typeface="+mn-cs"/>
              </a:rPr>
              <a:t>tmp</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reg.xml</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pathToRegressionXML</a:t>
            </a:r>
            <a:r>
              <a:rPr lang="en-US" sz="1200" b="0" i="0" u="none" strike="noStrike" kern="1200" baseline="0" dirty="0">
                <a:solidFill>
                  <a:schemeClr val="tx1"/>
                </a:solidFill>
                <a:latin typeface="+mn-lt"/>
                <a:ea typeface="+mn-ea"/>
                <a:cs typeface="+mn-cs"/>
              </a:rPr>
              <a:t>&gt; - Path to Target Regression Module XML - a required path to the target configuration file for the regression module. Provides a way of writing to a different file than the source or original </a:t>
            </a:r>
            <a:r>
              <a:rPr lang="en-US" sz="1200" b="0" i="0" u="none" strike="noStrike" kern="1200" baseline="0" dirty="0" err="1">
                <a:solidFill>
                  <a:schemeClr val="tx1"/>
                </a:solidFill>
                <a:latin typeface="+mn-lt"/>
                <a:ea typeface="+mn-ea"/>
                <a:cs typeface="+mn-cs"/>
              </a:rPr>
              <a:t>RegressionModule.xml</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encryptedPassword</a:t>
            </a:r>
            <a:r>
              <a:rPr lang="en-US" sz="1200" b="0" i="0" u="none" strike="noStrike" kern="1200" baseline="0" dirty="0">
                <a:solidFill>
                  <a:schemeClr val="tx1"/>
                </a:solidFill>
                <a:latin typeface="+mn-lt"/>
                <a:ea typeface="+mn-ea"/>
                <a:cs typeface="+mn-cs"/>
              </a:rPr>
              <a:t>&gt;Encrypted:B0873483C56F7498&lt;/</a:t>
            </a:r>
            <a:r>
              <a:rPr lang="en-US" sz="1200" b="0" i="0" u="none" strike="noStrike" kern="1200" baseline="0" dirty="0" err="1">
                <a:solidFill>
                  <a:schemeClr val="tx1"/>
                </a:solidFill>
                <a:latin typeface="+mn-lt"/>
                <a:ea typeface="+mn-ea"/>
                <a:cs typeface="+mn-cs"/>
              </a:rPr>
              <a:t>encryptedPassword</a:t>
            </a:r>
            <a:r>
              <a:rPr lang="en-US" sz="1200" b="0" i="0" u="none" strike="noStrike" kern="1200" baseline="0" dirty="0">
                <a:solidFill>
                  <a:schemeClr val="tx1"/>
                </a:solidFill>
                <a:latin typeface="+mn-lt"/>
                <a:ea typeface="+mn-ea"/>
                <a:cs typeface="+mn-cs"/>
              </a:rPr>
              <a:t>&gt; - [optional] A security user default encrypted password. [node="</a:t>
            </a:r>
            <a:r>
              <a:rPr lang="en-US" sz="1200" b="0" i="0" u="none" strike="noStrike" kern="1200" baseline="0" dirty="0" err="1">
                <a:solidFill>
                  <a:schemeClr val="tx1"/>
                </a:solidFill>
                <a:latin typeface="+mn-lt"/>
                <a:ea typeface="+mn-ea"/>
                <a:cs typeface="+mn-cs"/>
              </a:rPr>
              <a:t>regressionSecurityUser</a:t>
            </a:r>
            <a:r>
              <a:rPr lang="en-US" sz="1200" b="0" i="0" u="none" strike="noStrike" kern="1200" baseline="0" dirty="0">
                <a:solidFill>
                  <a:schemeClr val="tx1"/>
                </a:solidFill>
                <a:latin typeface="+mn-lt"/>
                <a:ea typeface="+mn-ea"/>
                <a:cs typeface="+mn-cs"/>
              </a:rPr>
              <a:t>"] It will be encrypted when the </a:t>
            </a:r>
            <a:r>
              <a:rPr lang="en-US" sz="1200" b="0" i="0" u="none" strike="noStrike" kern="1200" baseline="0" dirty="0" err="1">
                <a:solidFill>
                  <a:schemeClr val="tx1"/>
                </a:solidFill>
                <a:latin typeface="+mn-lt"/>
                <a:ea typeface="+mn-ea"/>
                <a:cs typeface="+mn-cs"/>
              </a:rPr>
              <a:t>ExecutePDTool.bat</a:t>
            </a:r>
            <a:r>
              <a:rPr lang="en-US" sz="1200" b="0" i="0" u="none" strike="noStrike" kern="1200" baseline="0" dirty="0">
                <a:solidFill>
                  <a:schemeClr val="tx1"/>
                </a:solidFill>
                <a:latin typeface="+mn-lt"/>
                <a:ea typeface="+mn-ea"/>
                <a:cs typeface="+mn-cs"/>
              </a:rPr>
              <a:t> -encrypt ..\resources\modules\</a:t>
            </a:r>
            <a:r>
              <a:rPr lang="en-US" sz="1200" b="0" i="0" u="none" strike="noStrike" kern="1200" baseline="0" dirty="0" err="1">
                <a:solidFill>
                  <a:schemeClr val="tx1"/>
                </a:solidFill>
                <a:latin typeface="+mn-lt"/>
                <a:ea typeface="+mn-ea"/>
                <a:cs typeface="+mn-cs"/>
              </a:rPr>
              <a:t>RegressionModule.xml</a:t>
            </a:r>
            <a:r>
              <a:rPr lang="en-US" sz="1200" b="0" i="0" u="none" strike="noStrike" kern="1200" baseline="0" dirty="0">
                <a:solidFill>
                  <a:schemeClr val="tx1"/>
                </a:solidFill>
                <a:latin typeface="+mn-lt"/>
                <a:ea typeface="+mn-ea"/>
                <a:cs typeface="+mn-cs"/>
              </a:rPr>
              <a:t> is executed.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userFilter</a:t>
            </a:r>
            <a:r>
              <a:rPr lang="en-US" sz="1200" b="0" i="0" u="none" strike="noStrike" kern="1200" baseline="0" dirty="0">
                <a:solidFill>
                  <a:schemeClr val="tx1"/>
                </a:solidFill>
                <a:latin typeface="+mn-lt"/>
                <a:ea typeface="+mn-ea"/>
                <a:cs typeface="+mn-cs"/>
              </a:rPr>
              <a:t>&gt;user1,user2&lt;/</a:t>
            </a:r>
            <a:r>
              <a:rPr lang="en-US" sz="1200" b="0" i="0" u="none" strike="noStrike" kern="1200" baseline="0" dirty="0" err="1">
                <a:solidFill>
                  <a:schemeClr val="tx1"/>
                </a:solidFill>
                <a:latin typeface="+mn-lt"/>
                <a:ea typeface="+mn-ea"/>
                <a:cs typeface="+mn-cs"/>
              </a:rPr>
              <a:t>userFilter</a:t>
            </a:r>
            <a:r>
              <a:rPr lang="en-US" sz="1200" b="0" i="0" u="none" strike="noStrike" kern="1200" baseline="0" dirty="0">
                <a:solidFill>
                  <a:schemeClr val="tx1"/>
                </a:solidFill>
                <a:latin typeface="+mn-lt"/>
                <a:ea typeface="+mn-ea"/>
                <a:cs typeface="+mn-cs"/>
              </a:rPr>
              <a:t>&gt; - [optional] Determines what CIS users to generate. Wildcards (*) may be used. [node="</a:t>
            </a:r>
            <a:r>
              <a:rPr lang="en-US" sz="1200" b="0" i="0" u="none" strike="noStrike" kern="1200" baseline="0" dirty="0" err="1">
                <a:solidFill>
                  <a:schemeClr val="tx1"/>
                </a:solidFill>
                <a:latin typeface="+mn-lt"/>
                <a:ea typeface="+mn-ea"/>
                <a:cs typeface="+mn-cs"/>
              </a:rPr>
              <a:t>regressionSecurityUser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domainFilter</a:t>
            </a:r>
            <a:r>
              <a:rPr lang="en-US" sz="1200" b="0" i="0" u="none" strike="noStrike" kern="1200" baseline="0" dirty="0">
                <a:solidFill>
                  <a:schemeClr val="tx1"/>
                </a:solidFill>
                <a:latin typeface="+mn-lt"/>
                <a:ea typeface="+mn-ea"/>
                <a:cs typeface="+mn-cs"/>
              </a:rPr>
              <a:t>&gt;composite&lt;/</a:t>
            </a:r>
            <a:r>
              <a:rPr lang="en-US" sz="1200" b="0" i="0" u="none" strike="noStrike" kern="1200" baseline="0" dirty="0" err="1">
                <a:solidFill>
                  <a:schemeClr val="tx1"/>
                </a:solidFill>
                <a:latin typeface="+mn-lt"/>
                <a:ea typeface="+mn-ea"/>
                <a:cs typeface="+mn-cs"/>
              </a:rPr>
              <a:t>domainFilter</a:t>
            </a:r>
            <a:r>
              <a:rPr lang="en-US" sz="1200" b="0" i="0" u="none" strike="noStrike" kern="1200" baseline="0" dirty="0">
                <a:solidFill>
                  <a:schemeClr val="tx1"/>
                </a:solidFill>
                <a:latin typeface="+mn-lt"/>
                <a:ea typeface="+mn-ea"/>
                <a:cs typeface="+mn-cs"/>
              </a:rPr>
              <a:t>&gt; - [optional] Provides a way of specifying what domain the </a:t>
            </a:r>
            <a:r>
              <a:rPr lang="en-US" sz="1200" b="0" i="0" u="none" strike="noStrike" kern="1200" baseline="0" dirty="0" err="1">
                <a:solidFill>
                  <a:schemeClr val="tx1"/>
                </a:solidFill>
                <a:latin typeface="+mn-lt"/>
                <a:ea typeface="+mn-ea"/>
                <a:cs typeface="+mn-cs"/>
              </a:rPr>
              <a:t>userFilter</a:t>
            </a:r>
            <a:r>
              <a:rPr lang="en-US" sz="1200" b="0" i="0" u="none" strike="noStrike" kern="1200" baseline="0" dirty="0">
                <a:solidFill>
                  <a:schemeClr val="tx1"/>
                </a:solidFill>
                <a:latin typeface="+mn-lt"/>
                <a:ea typeface="+mn-ea"/>
                <a:cs typeface="+mn-cs"/>
              </a:rPr>
              <a:t> should be applied to. [node="</a:t>
            </a:r>
            <a:r>
              <a:rPr lang="en-US" sz="1200" b="0" i="0" u="none" strike="noStrike" kern="1200" baseline="0" dirty="0" err="1">
                <a:solidFill>
                  <a:schemeClr val="tx1"/>
                </a:solidFill>
                <a:latin typeface="+mn-lt"/>
                <a:ea typeface="+mn-ea"/>
                <a:cs typeface="+mn-cs"/>
              </a:rPr>
              <a:t>regressionSecurityUser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userMode</a:t>
            </a:r>
            <a:r>
              <a:rPr lang="en-US" sz="1200" b="0" i="0" u="none" strike="noStrike" kern="1200" baseline="0" dirty="0">
                <a:solidFill>
                  <a:schemeClr val="tx1"/>
                </a:solidFill>
                <a:latin typeface="+mn-lt"/>
                <a:ea typeface="+mn-ea"/>
                <a:cs typeface="+mn-cs"/>
              </a:rPr>
              <a:t>&gt;OVERWRITE&lt;/</a:t>
            </a:r>
            <a:r>
              <a:rPr lang="en-US" sz="1200" b="0" i="0" u="none" strike="noStrike" kern="1200" baseline="0" dirty="0" err="1">
                <a:solidFill>
                  <a:schemeClr val="tx1"/>
                </a:solidFill>
                <a:latin typeface="+mn-lt"/>
                <a:ea typeface="+mn-ea"/>
                <a:cs typeface="+mn-cs"/>
              </a:rPr>
              <a:t>userMode</a:t>
            </a:r>
            <a:r>
              <a:rPr lang="en-US" sz="1200" b="0" i="0" u="none" strike="noStrike" kern="1200" baseline="0" dirty="0">
                <a:solidFill>
                  <a:schemeClr val="tx1"/>
                </a:solidFill>
                <a:latin typeface="+mn-lt"/>
                <a:ea typeface="+mn-ea"/>
                <a:cs typeface="+mn-cs"/>
              </a:rPr>
              <a:t>&gt; - [NOEXEC|OVERWRITE|APPEND] - NOEXEC (default)=do nothing, don't execute. OVERWRITE=overwrite existing security user XML, APPEND=add to existing security user XML if the user does not exist. [node="</a:t>
            </a:r>
            <a:r>
              <a:rPr lang="en-US" sz="1200" b="0" i="0" u="none" strike="noStrike" kern="1200" baseline="0" dirty="0" err="1">
                <a:solidFill>
                  <a:schemeClr val="tx1"/>
                </a:solidFill>
                <a:latin typeface="+mn-lt"/>
                <a:ea typeface="+mn-ea"/>
                <a:cs typeface="+mn-cs"/>
              </a:rPr>
              <a:t>regressionSecurityUser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queryMode</a:t>
            </a:r>
            <a:r>
              <a:rPr lang="en-US" sz="1200" b="0" i="0" u="none" strike="noStrike" kern="1200" baseline="0" dirty="0">
                <a:solidFill>
                  <a:schemeClr val="tx1"/>
                </a:solidFill>
                <a:latin typeface="+mn-lt"/>
                <a:ea typeface="+mn-ea"/>
                <a:cs typeface="+mn-cs"/>
              </a:rPr>
              <a:t>&gt;OVERWRITE&lt;/</a:t>
            </a:r>
            <a:r>
              <a:rPr lang="en-US" sz="1200" b="0" i="0" u="none" strike="noStrike" kern="1200" baseline="0" dirty="0" err="1">
                <a:solidFill>
                  <a:schemeClr val="tx1"/>
                </a:solidFill>
                <a:latin typeface="+mn-lt"/>
                <a:ea typeface="+mn-ea"/>
                <a:cs typeface="+mn-cs"/>
              </a:rPr>
              <a:t>queryMode</a:t>
            </a:r>
            <a:r>
              <a:rPr lang="en-US" sz="1200" b="0" i="0" u="none" strike="noStrike" kern="1200" baseline="0" dirty="0">
                <a:solidFill>
                  <a:schemeClr val="tx1"/>
                </a:solidFill>
                <a:latin typeface="+mn-lt"/>
                <a:ea typeface="+mn-ea"/>
                <a:cs typeface="+mn-cs"/>
              </a:rPr>
              <a:t>&gt; - [NOEXEC|OVERWRITE|APPEND] - NOEXEC (default)=do nothing, don't execute. OVERWRITE=overwrite existing security query XML, APPEND=add to existing security query XML if the query does not exist. [node="</a:t>
            </a:r>
            <a:r>
              <a:rPr lang="en-US" sz="1200" b="0" i="0" u="none" strike="noStrike" kern="1200" baseline="0" dirty="0" err="1">
                <a:solidFill>
                  <a:schemeClr val="tx1"/>
                </a:solidFill>
                <a:latin typeface="+mn-lt"/>
                <a:ea typeface="+mn-ea"/>
                <a:cs typeface="+mn-cs"/>
              </a:rPr>
              <a:t>regressionSecurityQuery</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planMode</a:t>
            </a:r>
            <a:r>
              <a:rPr lang="en-US" sz="1200" b="0" i="0" u="none" strike="noStrike" kern="1200" baseline="0" dirty="0">
                <a:solidFill>
                  <a:schemeClr val="tx1"/>
                </a:solidFill>
                <a:latin typeface="+mn-lt"/>
                <a:ea typeface="+mn-ea"/>
                <a:cs typeface="+mn-cs"/>
              </a:rPr>
              <a:t>&gt;OVERWRITE&lt;/</a:t>
            </a:r>
            <a:r>
              <a:rPr lang="en-US" sz="1200" b="0" i="0" u="none" strike="noStrike" kern="1200" baseline="0" dirty="0" err="1">
                <a:solidFill>
                  <a:schemeClr val="tx1"/>
                </a:solidFill>
                <a:latin typeface="+mn-lt"/>
                <a:ea typeface="+mn-ea"/>
                <a:cs typeface="+mn-cs"/>
              </a:rPr>
              <a:t>planMode</a:t>
            </a:r>
            <a:r>
              <a:rPr lang="en-US" sz="1200" b="0" i="0" u="none" strike="noStrike" kern="1200" baseline="0" dirty="0">
                <a:solidFill>
                  <a:schemeClr val="tx1"/>
                </a:solidFill>
                <a:latin typeface="+mn-lt"/>
                <a:ea typeface="+mn-ea"/>
                <a:cs typeface="+mn-cs"/>
              </a:rPr>
              <a:t>&gt; - [NOEXEC|OVERWRITE|APPEND] - NOEXEC (default)=do nothing, don't execute. OVERWRITE=overwrite existing security plan XML, APPEND=add to existing security plan XML if the plan does not exist. [node="</a:t>
            </a:r>
            <a:r>
              <a:rPr lang="en-US" sz="1200" b="0" i="0" u="none" strike="noStrike" kern="1200" baseline="0" dirty="0" err="1">
                <a:solidFill>
                  <a:schemeClr val="tx1"/>
                </a:solidFill>
                <a:latin typeface="+mn-lt"/>
                <a:ea typeface="+mn-ea"/>
                <a:cs typeface="+mn-cs"/>
              </a:rPr>
              <a:t>regressionSecurityPlanTest</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planModeType</a:t>
            </a:r>
            <a:r>
              <a:rPr lang="en-US" sz="1200" b="0" i="0" u="none" strike="noStrike" kern="1200" baseline="0" dirty="0">
                <a:solidFill>
                  <a:schemeClr val="tx1"/>
                </a:solidFill>
                <a:latin typeface="+mn-lt"/>
                <a:ea typeface="+mn-ea"/>
                <a:cs typeface="+mn-cs"/>
              </a:rPr>
              <a:t>&gt;MULTIPLAN&lt;/</a:t>
            </a:r>
            <a:r>
              <a:rPr lang="en-US" sz="1200" b="0" i="0" u="none" strike="noStrike" kern="1200" baseline="0" dirty="0" err="1">
                <a:solidFill>
                  <a:schemeClr val="tx1"/>
                </a:solidFill>
                <a:latin typeface="+mn-lt"/>
                <a:ea typeface="+mn-ea"/>
                <a:cs typeface="+mn-cs"/>
              </a:rPr>
              <a:t>planModeType</a:t>
            </a:r>
            <a:r>
              <a:rPr lang="en-US" sz="1200" b="0" i="0" u="none" strike="noStrike" kern="1200" baseline="0" dirty="0">
                <a:solidFill>
                  <a:schemeClr val="tx1"/>
                </a:solidFill>
                <a:latin typeface="+mn-lt"/>
                <a:ea typeface="+mn-ea"/>
                <a:cs typeface="+mn-cs"/>
              </a:rPr>
              <a:t>&gt; </a:t>
            </a:r>
          </a:p>
          <a:p>
            <a:r>
              <a:rPr lang="en-US" sz="1200" b="0" i="0" u="none" strike="noStrike" kern="1200" baseline="0" dirty="0">
                <a:solidFill>
                  <a:schemeClr val="tx1"/>
                </a:solidFill>
                <a:latin typeface="+mn-lt"/>
                <a:ea typeface="+mn-ea"/>
                <a:cs typeface="+mn-cs"/>
              </a:rPr>
              <a:t>[SINGLEPLAN|MULTIPLAN] - SINGLEPLAN=Generate the Cartesian plan as a single plan. MULTIPLAN=Generate the Cartesian plan as multiple plans for each user who has the same set of queries. [node="</a:t>
            </a:r>
            <a:r>
              <a:rPr lang="en-US" sz="1200" b="0" i="0" u="none" strike="noStrike" kern="1200" baseline="0" dirty="0" err="1">
                <a:solidFill>
                  <a:schemeClr val="tx1"/>
                </a:solidFill>
                <a:latin typeface="+mn-lt"/>
                <a:ea typeface="+mn-ea"/>
                <a:cs typeface="+mn-cs"/>
              </a:rPr>
              <a:t>regressionSecurityPlanTest</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o e.g. when </a:t>
            </a:r>
            <a:r>
              <a:rPr lang="en-US" sz="1200" b="0" i="0" u="none" strike="noStrike" kern="1200" baseline="0" dirty="0" err="1">
                <a:solidFill>
                  <a:schemeClr val="tx1"/>
                </a:solidFill>
                <a:latin typeface="+mn-lt"/>
                <a:ea typeface="+mn-ea"/>
                <a:cs typeface="+mn-cs"/>
              </a:rPr>
              <a:t>planMode</a:t>
            </a:r>
            <a:r>
              <a:rPr lang="en-US" sz="1200" b="0" i="0" u="none" strike="noStrike" kern="1200" baseline="0" dirty="0">
                <a:solidFill>
                  <a:schemeClr val="tx1"/>
                </a:solidFill>
                <a:latin typeface="+mn-lt"/>
                <a:ea typeface="+mn-ea"/>
                <a:cs typeface="+mn-cs"/>
              </a:rPr>
              <a:t>=OVERWRITE and </a:t>
            </a:r>
            <a:r>
              <a:rPr lang="en-US" sz="1200" b="0" i="0" u="none" strike="noStrike" kern="1200" baseline="0" dirty="0" err="1">
                <a:solidFill>
                  <a:schemeClr val="tx1"/>
                </a:solidFill>
                <a:latin typeface="+mn-lt"/>
                <a:ea typeface="+mn-ea"/>
                <a:cs typeface="+mn-cs"/>
              </a:rPr>
              <a:t>planModeType</a:t>
            </a:r>
            <a:r>
              <a:rPr lang="en-US" sz="1200" b="0" i="0" u="none" strike="noStrike" kern="1200" baseline="0" dirty="0">
                <a:solidFill>
                  <a:schemeClr val="tx1"/>
                </a:solidFill>
                <a:latin typeface="+mn-lt"/>
                <a:ea typeface="+mn-ea"/>
                <a:cs typeface="+mn-cs"/>
              </a:rPr>
              <a:t>=MULTIPLAN - will produce a new list where each user is a security plan with the full set of queries. </a:t>
            </a:r>
          </a:p>
          <a:p>
            <a:r>
              <a:rPr lang="en-US" sz="1200" b="0" i="0" u="none" strike="noStrike" kern="1200" baseline="0" dirty="0">
                <a:solidFill>
                  <a:schemeClr val="tx1"/>
                </a:solidFill>
                <a:latin typeface="+mn-lt"/>
                <a:ea typeface="+mn-ea"/>
                <a:cs typeface="+mn-cs"/>
              </a:rPr>
              <a:t>o e.g. when </a:t>
            </a:r>
            <a:r>
              <a:rPr lang="en-US" sz="1200" b="0" i="0" u="none" strike="noStrike" kern="1200" baseline="0" dirty="0" err="1">
                <a:solidFill>
                  <a:schemeClr val="tx1"/>
                </a:solidFill>
                <a:latin typeface="+mn-lt"/>
                <a:ea typeface="+mn-ea"/>
                <a:cs typeface="+mn-cs"/>
              </a:rPr>
              <a:t>planMode</a:t>
            </a:r>
            <a:r>
              <a:rPr lang="en-US" sz="1200" b="0" i="0" u="none" strike="noStrike" kern="1200" baseline="0" dirty="0">
                <a:solidFill>
                  <a:schemeClr val="tx1"/>
                </a:solidFill>
                <a:latin typeface="+mn-lt"/>
                <a:ea typeface="+mn-ea"/>
                <a:cs typeface="+mn-cs"/>
              </a:rPr>
              <a:t>=APPEND and </a:t>
            </a:r>
            <a:r>
              <a:rPr lang="en-US" sz="1200" b="0" i="0" u="none" strike="noStrike" kern="1200" baseline="0" dirty="0" err="1">
                <a:solidFill>
                  <a:schemeClr val="tx1"/>
                </a:solidFill>
                <a:latin typeface="+mn-lt"/>
                <a:ea typeface="+mn-ea"/>
                <a:cs typeface="+mn-cs"/>
              </a:rPr>
              <a:t>planModeType</a:t>
            </a:r>
            <a:r>
              <a:rPr lang="en-US" sz="1200" b="0" i="0" u="none" strike="noStrike" kern="1200" baseline="0" dirty="0">
                <a:solidFill>
                  <a:schemeClr val="tx1"/>
                </a:solidFill>
                <a:latin typeface="+mn-lt"/>
                <a:ea typeface="+mn-ea"/>
                <a:cs typeface="+mn-cs"/>
              </a:rPr>
              <a:t>=SINGLEPLAN - will produce a new plan appended to the existing set of plans where this plan will contain a Cartesian product of users and queries. </a:t>
            </a: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planIdPrefix</a:t>
            </a:r>
            <a:r>
              <a:rPr lang="en-US" sz="1200" b="0" i="0" u="none" strike="noStrike" kern="1200" baseline="0" dirty="0">
                <a:solidFill>
                  <a:schemeClr val="tx1"/>
                </a:solidFill>
                <a:latin typeface="+mn-lt"/>
                <a:ea typeface="+mn-ea"/>
                <a:cs typeface="+mn-cs"/>
              </a:rPr>
              <a:t>&gt;</a:t>
            </a:r>
            <a:r>
              <a:rPr lang="en-US" sz="1200" b="0" i="0" u="none" strike="noStrike" kern="1200" baseline="0" dirty="0" err="1">
                <a:solidFill>
                  <a:schemeClr val="tx1"/>
                </a:solidFill>
                <a:latin typeface="+mn-lt"/>
                <a:ea typeface="+mn-ea"/>
                <a:cs typeface="+mn-cs"/>
              </a:rPr>
              <a:t>sp</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planIdPrefix</a:t>
            </a:r>
            <a:r>
              <a:rPr lang="en-US" sz="1200" b="0" i="0" u="none" strike="noStrike" kern="1200" baseline="0" dirty="0">
                <a:solidFill>
                  <a:schemeClr val="tx1"/>
                </a:solidFill>
                <a:latin typeface="+mn-lt"/>
                <a:ea typeface="+mn-ea"/>
                <a:cs typeface="+mn-cs"/>
              </a:rPr>
              <a:t>&gt; - The plan id prefix provides a way of overriding the default [</a:t>
            </a:r>
            <a:r>
              <a:rPr lang="en-US" sz="1200" b="0" i="0" u="none" strike="noStrike" kern="1200" baseline="0" dirty="0" err="1">
                <a:solidFill>
                  <a:schemeClr val="tx1"/>
                </a:solidFill>
                <a:latin typeface="+mn-lt"/>
                <a:ea typeface="+mn-ea"/>
                <a:cs typeface="+mn-cs"/>
              </a:rPr>
              <a:t>sp</a:t>
            </a:r>
            <a:r>
              <a:rPr lang="en-US" sz="1200" b="0" i="0" u="none" strike="noStrike" kern="1200" baseline="0" dirty="0">
                <a:solidFill>
                  <a:schemeClr val="tx1"/>
                </a:solidFill>
                <a:latin typeface="+mn-lt"/>
                <a:ea typeface="+mn-ea"/>
                <a:cs typeface="+mn-cs"/>
              </a:rPr>
              <a:t>]. For example a plan id=sp1,sp2, etc. This gives the user the ability to identify certain plans with different prefixes. [node="</a:t>
            </a:r>
            <a:r>
              <a:rPr lang="en-US" sz="1200" b="0" i="0" u="none" strike="noStrike" kern="1200" baseline="0" dirty="0" err="1">
                <a:solidFill>
                  <a:schemeClr val="tx1"/>
                </a:solidFill>
                <a:latin typeface="+mn-lt"/>
                <a:ea typeface="+mn-ea"/>
                <a:cs typeface="+mn-cs"/>
              </a:rPr>
              <a:t>regressionSecurityPlanTest</a:t>
            </a:r>
            <a:r>
              <a:rPr lang="en-US" sz="1200" b="0" i="0" u="none" strike="noStrike" kern="1200" baseline="0" dirty="0">
                <a:solidFill>
                  <a:schemeClr val="tx1"/>
                </a:solidFill>
                <a:latin typeface="+mn-lt"/>
                <a:ea typeface="+mn-ea"/>
                <a:cs typeface="+mn-cs"/>
              </a:rPr>
              <a:t>"] </a:t>
            </a:r>
          </a:p>
          <a:p>
            <a:endParaRPr lang="en-US" sz="1200" dirty="0">
              <a:ea typeface="ＭＳ Ｐゴシック" pitchFamily="34" charset="-128"/>
            </a:endParaRPr>
          </a:p>
        </p:txBody>
      </p:sp>
    </p:spTree>
    <p:extLst>
      <p:ext uri="{BB962C8B-B14F-4D97-AF65-F5344CB8AC3E}">
        <p14:creationId xmlns:p14="http://schemas.microsoft.com/office/powerpoint/2010/main" val="95168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17236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59329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42</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506160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0178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1371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53663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139290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85348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49556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3674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2779377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50</a:t>
            </a:fld>
            <a:endParaRPr lang="en-US" dirty="0"/>
          </a:p>
        </p:txBody>
      </p:sp>
    </p:spTree>
    <p:extLst>
      <p:ext uri="{BB962C8B-B14F-4D97-AF65-F5344CB8AC3E}">
        <p14:creationId xmlns:p14="http://schemas.microsoft.com/office/powerpoint/2010/main" val="2836796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4054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991743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74388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a:ea typeface="ＭＳ Ｐゴシック" pitchFamily="34" charset="-128"/>
              </a:rPr>
              <a:t>PDTool Command Line Anatomy for Testing</a:t>
            </a:r>
            <a:r>
              <a:rPr lang="en-US" sz="1200" baseline="0" dirty="0">
                <a:ea typeface="ＭＳ Ｐゴシック" pitchFamily="34" charset="-128"/>
              </a:rPr>
              <a:t> [a.k.a. Regression Module]</a:t>
            </a:r>
          </a:p>
          <a:p>
            <a:r>
              <a:rPr lang="en-US" sz="1200" baseline="0" dirty="0">
                <a:ea typeface="ＭＳ Ｐゴシック" pitchFamily="34" charset="-128"/>
              </a:rPr>
              <a:t>Example command line used to execute a test plan while specifying an environment configuration property file.</a:t>
            </a:r>
          </a:p>
          <a:p>
            <a:r>
              <a:rPr lang="en-US" sz="1200" baseline="0" dirty="0">
                <a:ea typeface="ＭＳ Ｐゴシック" pitchFamily="34" charset="-128"/>
              </a:rPr>
              <a:t>Transition 1: List of folders in the file system where PDTool objects are contained</a:t>
            </a:r>
          </a:p>
          <a:p>
            <a:r>
              <a:rPr lang="en-US" sz="1200" baseline="0" dirty="0">
                <a:ea typeface="ＭＳ Ｐゴシック" pitchFamily="34" charset="-128"/>
              </a:rPr>
              <a:t>Transition 2: /bin folder contains batch or shell script file for executing a test plan</a:t>
            </a:r>
          </a:p>
          <a:p>
            <a:r>
              <a:rPr lang="en-US" sz="1200" baseline="0" dirty="0">
                <a:ea typeface="ＭＳ Ｐゴシック" pitchFamily="34" charset="-128"/>
              </a:rPr>
              <a:t>Transition 3: /plans folder contains the test plans</a:t>
            </a:r>
          </a:p>
          <a:p>
            <a:r>
              <a:rPr lang="en-US" sz="1200" baseline="0" dirty="0">
                <a:ea typeface="ＭＳ Ｐゴシック" pitchFamily="34" charset="-128"/>
              </a:rPr>
              <a:t>Transition 4: /</a:t>
            </a:r>
            <a:r>
              <a:rPr lang="en-US" sz="1200" baseline="0" dirty="0" err="1">
                <a:ea typeface="ＭＳ Ｐゴシック" pitchFamily="34" charset="-128"/>
              </a:rPr>
              <a:t>config</a:t>
            </a:r>
            <a:r>
              <a:rPr lang="en-US" sz="1200" baseline="0" dirty="0">
                <a:ea typeface="ＭＳ Ｐゴシック" pitchFamily="34" charset="-128"/>
              </a:rPr>
              <a:t> folder contains the environment configuration property files that contain variables for a specific environment such as </a:t>
            </a:r>
            <a:r>
              <a:rPr lang="en-US" sz="1200" baseline="0" dirty="0" err="1">
                <a:ea typeface="ＭＳ Ｐゴシック" pitchFamily="34" charset="-128"/>
              </a:rPr>
              <a:t>deploy.properties</a:t>
            </a:r>
            <a:r>
              <a:rPr lang="en-US" sz="1200" baseline="0" dirty="0">
                <a:ea typeface="ＭＳ Ｐゴシック" pitchFamily="34" charset="-128"/>
              </a:rPr>
              <a:t>.</a:t>
            </a:r>
          </a:p>
          <a:p>
            <a:r>
              <a:rPr lang="en-US" sz="1200" baseline="0" dirty="0">
                <a:ea typeface="ＭＳ Ｐゴシック" pitchFamily="34" charset="-128"/>
              </a:rPr>
              <a:t>Transition 5: </a:t>
            </a:r>
            <a:r>
              <a:rPr lang="en-US" sz="1200" baseline="0" dirty="0" err="1">
                <a:ea typeface="ＭＳ Ｐゴシック" pitchFamily="34" charset="-128"/>
              </a:rPr>
              <a:t>test.dp</a:t>
            </a:r>
            <a:r>
              <a:rPr lang="en-US" sz="1200" baseline="0" dirty="0">
                <a:ea typeface="ＭＳ Ｐゴシック" pitchFamily="34" charset="-128"/>
              </a:rPr>
              <a:t> – example test plan statement</a:t>
            </a:r>
          </a:p>
          <a:p>
            <a:r>
              <a:rPr lang="en-US" sz="1200" baseline="0" dirty="0">
                <a:ea typeface="ＭＳ Ｐゴシック" pitchFamily="34" charset="-128"/>
              </a:rPr>
              <a:t>Transition 6: The variable $SERVERID comes from configuration property file and specifies the value of the server id such as localhost9400http.</a:t>
            </a:r>
          </a:p>
          <a:p>
            <a:r>
              <a:rPr lang="en-US" sz="1200" baseline="0" dirty="0">
                <a:ea typeface="ＭＳ Ｐゴシック" pitchFamily="34" charset="-128"/>
              </a:rPr>
              <a:t>Transition 7: The $SERVERID is used to connect to the </a:t>
            </a:r>
            <a:r>
              <a:rPr lang="en-US" sz="1200" baseline="0" dirty="0" err="1">
                <a:ea typeface="ＭＳ Ｐゴシック" pitchFamily="34" charset="-128"/>
              </a:rPr>
              <a:t>servers.xml</a:t>
            </a:r>
            <a:r>
              <a:rPr lang="en-US" sz="1200" baseline="0" dirty="0">
                <a:ea typeface="ＭＳ Ｐゴシック" pitchFamily="34" charset="-128"/>
              </a:rPr>
              <a:t> file.  The </a:t>
            </a:r>
            <a:r>
              <a:rPr lang="en-US" sz="1200" baseline="0" dirty="0" err="1">
                <a:ea typeface="ＭＳ Ｐゴシック" pitchFamily="34" charset="-128"/>
              </a:rPr>
              <a:t>servers.xml</a:t>
            </a:r>
            <a:r>
              <a:rPr lang="en-US" sz="1200" baseline="0" dirty="0">
                <a:ea typeface="ＭＳ Ｐゴシック" pitchFamily="34" charset="-128"/>
              </a:rPr>
              <a:t> file resides in the /modules folder and contains all the necessary connections for all environments where the id [&lt;id&gt;localhost9400http&lt;/id&gt;] is a unique identifier in the </a:t>
            </a:r>
            <a:r>
              <a:rPr lang="en-US" sz="1200" baseline="0" dirty="0" err="1">
                <a:ea typeface="ＭＳ Ｐゴシック" pitchFamily="34" charset="-128"/>
              </a:rPr>
              <a:t>servers.xml</a:t>
            </a:r>
            <a:r>
              <a:rPr lang="en-US" sz="1200" baseline="0" dirty="0">
                <a:ea typeface="ＭＳ Ｐゴシック" pitchFamily="34" charset="-128"/>
              </a:rPr>
              <a:t> file.</a:t>
            </a:r>
          </a:p>
          <a:p>
            <a:r>
              <a:rPr lang="en-US" sz="1200" baseline="0" dirty="0">
                <a:ea typeface="ＭＳ Ｐゴシック" pitchFamily="34" charset="-128"/>
              </a:rPr>
              <a:t>Transition 8: The module id “</a:t>
            </a:r>
            <a:r>
              <a:rPr lang="en-US" sz="1200" baseline="0" dirty="0" err="1">
                <a:ea typeface="ＭＳ Ｐゴシック" pitchFamily="34" charset="-128"/>
              </a:rPr>
              <a:t>testid</a:t>
            </a:r>
            <a:r>
              <a:rPr lang="en-US" sz="1200" baseline="0" dirty="0">
                <a:ea typeface="ＭＳ Ｐゴシック" pitchFamily="34" charset="-128"/>
              </a:rPr>
              <a:t>” is a unique reference with the regression module XML “</a:t>
            </a:r>
            <a:r>
              <a:rPr lang="en-US" sz="1200" baseline="0" dirty="0" err="1">
                <a:ea typeface="ＭＳ Ｐゴシック" pitchFamily="34" charset="-128"/>
              </a:rPr>
              <a:t>Regression.xml</a:t>
            </a:r>
            <a:r>
              <a:rPr lang="en-US" sz="1200" baseline="0" dirty="0">
                <a:ea typeface="ＭＳ Ｐゴシック" pitchFamily="34" charset="-128"/>
              </a:rPr>
              <a:t>” which is resides in the /modules folder.  It provides the details of what to execute.</a:t>
            </a:r>
            <a:endParaRPr lang="en-US" sz="1200"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19350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1372360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8/26/2020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 id="2147483771" r:id="rId13"/>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2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3.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a:t>Data Virtualization</a:t>
            </a:r>
          </a:p>
          <a:p>
            <a:endParaRPr lang="en-US" sz="2200" dirty="0"/>
          </a:p>
          <a:p>
            <a:r>
              <a:rPr lang="en-US" sz="2200" u="sng" dirty="0"/>
              <a:t>PDTool Training </a:t>
            </a:r>
          </a:p>
          <a:p>
            <a:r>
              <a:rPr lang="en-US" sz="2200" dirty="0"/>
              <a:t>Testing</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Test Plan Methods</a:t>
            </a:r>
            <a:endParaRPr lang="en-US" sz="1275" dirty="0">
              <a:solidFill>
                <a:schemeClr val="bg1"/>
              </a:solidFill>
            </a:endParaRPr>
          </a:p>
        </p:txBody>
      </p:sp>
      <p:sp>
        <p:nvSpPr>
          <p:cNvPr id="15364" name="Rectangle 3"/>
          <p:cNvSpPr>
            <a:spLocks noGrp="1"/>
          </p:cNvSpPr>
          <p:nvPr>
            <p:ph type="body" idx="1"/>
          </p:nvPr>
        </p:nvSpPr>
        <p:spPr>
          <a:xfrm>
            <a:off x="458272" y="948584"/>
            <a:ext cx="8514812" cy="593345"/>
          </a:xfrm>
        </p:spPr>
        <p:txBody>
          <a:bodyPr>
            <a:normAutofit fontScale="70000" lnSpcReduction="20000"/>
          </a:bodyPr>
          <a:lstStyle/>
          <a:p>
            <a:r>
              <a:rPr lang="en-US" sz="2800"/>
              <a:t>Shows how plan methods are related to regression model XML tags</a:t>
            </a:r>
            <a:endParaRPr 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ectangle 3"/>
          <p:cNvSpPr txBox="1">
            <a:spLocks/>
          </p:cNvSpPr>
          <p:nvPr/>
        </p:nvSpPr>
        <p:spPr>
          <a:xfrm>
            <a:off x="458272" y="1451446"/>
            <a:ext cx="3647563" cy="3263989"/>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sz="2100" dirty="0"/>
              <a:t>Execute Methods</a:t>
            </a:r>
          </a:p>
          <a:p>
            <a:r>
              <a:rPr lang="en-US" sz="1800" dirty="0" err="1"/>
              <a:t>executeRegressionTest</a:t>
            </a:r>
            <a:endParaRPr lang="en-US" sz="1800" dirty="0"/>
          </a:p>
          <a:p>
            <a:pPr lvl="1"/>
            <a:r>
              <a:rPr lang="en-US" dirty="0"/>
              <a:t>&lt;</a:t>
            </a:r>
            <a:r>
              <a:rPr lang="en-US" dirty="0" err="1"/>
              <a:t>testType</a:t>
            </a:r>
            <a:r>
              <a:rPr lang="en-US" dirty="0"/>
              <a:t>&gt;functional&lt;/</a:t>
            </a:r>
            <a:r>
              <a:rPr lang="en-US" dirty="0" err="1"/>
              <a:t>testType</a:t>
            </a:r>
            <a:r>
              <a:rPr lang="en-US" dirty="0"/>
              <a:t>&gt;</a:t>
            </a:r>
          </a:p>
          <a:p>
            <a:pPr lvl="1"/>
            <a:r>
              <a:rPr lang="en-US" dirty="0"/>
              <a:t>&lt;</a:t>
            </a:r>
            <a:r>
              <a:rPr lang="en-US" dirty="0" err="1"/>
              <a:t>testType</a:t>
            </a:r>
            <a:r>
              <a:rPr lang="en-US" dirty="0"/>
              <a:t>&gt;regression&lt;/</a:t>
            </a:r>
            <a:r>
              <a:rPr lang="en-US" dirty="0" err="1"/>
              <a:t>testType</a:t>
            </a:r>
            <a:r>
              <a:rPr lang="en-US" dirty="0"/>
              <a:t>&gt;</a:t>
            </a:r>
          </a:p>
          <a:p>
            <a:pPr lvl="1"/>
            <a:r>
              <a:rPr lang="en-US" dirty="0"/>
              <a:t>&lt;</a:t>
            </a:r>
            <a:r>
              <a:rPr lang="en-US" dirty="0" err="1"/>
              <a:t>testType</a:t>
            </a:r>
            <a:r>
              <a:rPr lang="en-US" dirty="0"/>
              <a:t>&gt;migration&lt;/</a:t>
            </a:r>
            <a:r>
              <a:rPr lang="en-US" dirty="0" err="1"/>
              <a:t>testType</a:t>
            </a:r>
            <a:r>
              <a:rPr lang="en-US" dirty="0"/>
              <a:t>&gt;</a:t>
            </a:r>
          </a:p>
          <a:p>
            <a:r>
              <a:rPr lang="en-US" sz="1800" dirty="0" err="1"/>
              <a:t>executePerformanceTest</a:t>
            </a:r>
            <a:endParaRPr lang="en-US" sz="1800" dirty="0"/>
          </a:p>
          <a:p>
            <a:pPr lvl="1"/>
            <a:r>
              <a:rPr lang="en-US" dirty="0"/>
              <a:t>&lt;</a:t>
            </a:r>
            <a:r>
              <a:rPr lang="en-US" dirty="0" err="1"/>
              <a:t>testType</a:t>
            </a:r>
            <a:r>
              <a:rPr lang="en-US" dirty="0"/>
              <a:t>&gt;performance&lt;/</a:t>
            </a:r>
            <a:r>
              <a:rPr lang="en-US" dirty="0" err="1"/>
              <a:t>testType</a:t>
            </a:r>
            <a:r>
              <a:rPr lang="en-US" dirty="0"/>
              <a:t>&gt;</a:t>
            </a:r>
          </a:p>
          <a:p>
            <a:r>
              <a:rPr lang="en-US" sz="1800" dirty="0" err="1">
                <a:ea typeface="ＭＳ Ｐゴシック" pitchFamily="34" charset="-128"/>
              </a:rPr>
              <a:t>executeSecurityTest</a:t>
            </a:r>
            <a:endParaRPr lang="en-US" sz="1800" dirty="0">
              <a:ea typeface="ＭＳ Ｐゴシック" pitchFamily="34" charset="-128"/>
            </a:endParaRPr>
          </a:p>
          <a:p>
            <a:pPr lvl="1"/>
            <a:r>
              <a:rPr lang="en-US" dirty="0">
                <a:ea typeface="ＭＳ Ｐゴシック" pitchFamily="34" charset="-128"/>
              </a:rPr>
              <a:t>&lt;</a:t>
            </a:r>
            <a:r>
              <a:rPr lang="en-US" dirty="0" err="1">
                <a:ea typeface="ＭＳ Ｐゴシック" pitchFamily="34" charset="-128"/>
              </a:rPr>
              <a:t>testType</a:t>
            </a:r>
            <a:r>
              <a:rPr lang="en-US" dirty="0">
                <a:ea typeface="ＭＳ Ｐゴシック" pitchFamily="34" charset="-128"/>
              </a:rPr>
              <a:t>&gt;security&lt;/</a:t>
            </a:r>
            <a:r>
              <a:rPr lang="en-US" dirty="0" err="1">
                <a:ea typeface="ＭＳ Ｐゴシック" pitchFamily="34" charset="-128"/>
              </a:rPr>
              <a:t>testType</a:t>
            </a:r>
            <a:r>
              <a:rPr lang="en-US" dirty="0">
                <a:ea typeface="ＭＳ Ｐゴシック" pitchFamily="34" charset="-128"/>
              </a:rPr>
              <a:t>&gt;</a:t>
            </a:r>
          </a:p>
        </p:txBody>
      </p:sp>
      <p:sp>
        <p:nvSpPr>
          <p:cNvPr id="6" name="Rectangle 3"/>
          <p:cNvSpPr txBox="1">
            <a:spLocks/>
          </p:cNvSpPr>
          <p:nvPr/>
        </p:nvSpPr>
        <p:spPr>
          <a:xfrm>
            <a:off x="4025153" y="1451446"/>
            <a:ext cx="4777359" cy="3370081"/>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sz="2100" dirty="0"/>
              <a:t>Generate and Compare Methods</a:t>
            </a:r>
          </a:p>
          <a:p>
            <a:r>
              <a:rPr lang="en-US" sz="1800" dirty="0" err="1"/>
              <a:t>createRegressionInputFile</a:t>
            </a:r>
            <a:endParaRPr lang="en-US" sz="1800" dirty="0"/>
          </a:p>
          <a:p>
            <a:pPr lvl="1"/>
            <a:r>
              <a:rPr lang="en-US" dirty="0"/>
              <a:t>&lt;</a:t>
            </a:r>
            <a:r>
              <a:rPr lang="en-US" dirty="0" err="1"/>
              <a:t>newFileParams</a:t>
            </a:r>
            <a:r>
              <a:rPr lang="en-US" dirty="0"/>
              <a:t>&gt;&lt;/</a:t>
            </a:r>
            <a:r>
              <a:rPr lang="en-US" dirty="0" err="1"/>
              <a:t>newFileParams</a:t>
            </a:r>
            <a:r>
              <a:rPr lang="en-US" dirty="0"/>
              <a:t>&gt;</a:t>
            </a:r>
          </a:p>
          <a:p>
            <a:r>
              <a:rPr lang="en-US" sz="1800" dirty="0" err="1"/>
              <a:t>compareRegressionFiles</a:t>
            </a:r>
            <a:endParaRPr lang="en-US" sz="1800" dirty="0"/>
          </a:p>
          <a:p>
            <a:pPr lvl="1"/>
            <a:r>
              <a:rPr lang="en-US" dirty="0"/>
              <a:t>&lt;</a:t>
            </a:r>
            <a:r>
              <a:rPr lang="en-US" dirty="0" err="1"/>
              <a:t>compareFiles</a:t>
            </a:r>
            <a:r>
              <a:rPr lang="en-US" dirty="0"/>
              <a:t>&gt;&lt;/</a:t>
            </a:r>
            <a:r>
              <a:rPr lang="en-US" dirty="0" err="1"/>
              <a:t>compareFiles</a:t>
            </a:r>
            <a:r>
              <a:rPr lang="en-US" dirty="0"/>
              <a:t>&gt;</a:t>
            </a:r>
          </a:p>
          <a:p>
            <a:r>
              <a:rPr lang="en-US" sz="1800" dirty="0" err="1"/>
              <a:t>compareRegressionLogs</a:t>
            </a:r>
            <a:endParaRPr lang="en-US" sz="1800" dirty="0">
              <a:ea typeface="ＭＳ Ｐゴシック" pitchFamily="34" charset="-128"/>
            </a:endParaRPr>
          </a:p>
          <a:p>
            <a:pPr lvl="1"/>
            <a:r>
              <a:rPr lang="en-US" dirty="0">
                <a:ea typeface="ＭＳ Ｐゴシック" pitchFamily="34" charset="-128"/>
              </a:rPr>
              <a:t>&lt;</a:t>
            </a:r>
            <a:r>
              <a:rPr lang="en-US" dirty="0" err="1"/>
              <a:t>compareLogs</a:t>
            </a:r>
            <a:r>
              <a:rPr lang="en-US" dirty="0"/>
              <a:t>&gt;</a:t>
            </a:r>
            <a:r>
              <a:rPr lang="en-US" dirty="0">
                <a:ea typeface="ＭＳ Ｐゴシック" pitchFamily="34" charset="-128"/>
              </a:rPr>
              <a:t>&lt;/</a:t>
            </a:r>
            <a:r>
              <a:rPr lang="en-US" dirty="0" err="1"/>
              <a:t>compareLogs</a:t>
            </a:r>
            <a:r>
              <a:rPr lang="en-US" dirty="0">
                <a:ea typeface="ＭＳ Ｐゴシック" pitchFamily="34" charset="-128"/>
              </a:rPr>
              <a:t>&gt;</a:t>
            </a:r>
          </a:p>
          <a:p>
            <a:r>
              <a:rPr lang="en-US" sz="1800" dirty="0" err="1">
                <a:ea typeface="ＭＳ Ｐゴシック" pitchFamily="34" charset="-128"/>
              </a:rPr>
              <a:t>generateRegressionSecurityXML</a:t>
            </a:r>
            <a:endParaRPr lang="en-US" sz="1800" dirty="0">
              <a:ea typeface="ＭＳ Ｐゴシック" pitchFamily="34" charset="-128"/>
            </a:endParaRPr>
          </a:p>
          <a:p>
            <a:pPr lvl="1"/>
            <a:r>
              <a:rPr lang="en-US" dirty="0"/>
              <a:t>&lt;</a:t>
            </a:r>
            <a:r>
              <a:rPr lang="en-US" dirty="0" err="1"/>
              <a:t>newFileParams</a:t>
            </a:r>
            <a:r>
              <a:rPr lang="en-US" dirty="0"/>
              <a:t>&gt;</a:t>
            </a:r>
          </a:p>
          <a:p>
            <a:pPr lvl="2"/>
            <a:r>
              <a:rPr lang="en-US" dirty="0">
                <a:ea typeface="ＭＳ Ｐゴシック" pitchFamily="34" charset="-128"/>
              </a:rPr>
              <a:t>&lt;</a:t>
            </a:r>
            <a:r>
              <a:rPr lang="en-US" dirty="0" err="1">
                <a:ea typeface="ＭＳ Ｐゴシック" pitchFamily="34" charset="-128"/>
              </a:rPr>
              <a:t>securityGenerationOptions</a:t>
            </a:r>
            <a:r>
              <a:rPr lang="en-US" dirty="0">
                <a:ea typeface="ＭＳ Ｐゴシック" pitchFamily="34" charset="-128"/>
              </a:rPr>
              <a:t>&gt;&lt;/</a:t>
            </a:r>
            <a:r>
              <a:rPr lang="en-US" dirty="0" err="1">
                <a:ea typeface="ＭＳ Ｐゴシック" pitchFamily="34" charset="-128"/>
              </a:rPr>
              <a:t>securityGenerationOptions</a:t>
            </a:r>
            <a:r>
              <a:rPr lang="en-US" dirty="0">
                <a:ea typeface="ＭＳ Ｐゴシック" pitchFamily="34" charset="-128"/>
              </a:rPr>
              <a:t>&gt;</a:t>
            </a:r>
            <a:endParaRPr lang="en-US" dirty="0"/>
          </a:p>
          <a:p>
            <a:pPr lvl="1"/>
            <a:r>
              <a:rPr lang="en-US" dirty="0"/>
              <a:t>&lt;/</a:t>
            </a:r>
            <a:r>
              <a:rPr lang="en-US" dirty="0" err="1"/>
              <a:t>newFileParams</a:t>
            </a:r>
            <a:r>
              <a:rPr lang="en-US" dirty="0"/>
              <a:t>&gt;</a:t>
            </a:r>
            <a:endParaRPr lang="en-US" dirty="0">
              <a:ea typeface="ＭＳ Ｐゴシック" pitchFamily="34" charset="-128"/>
            </a:endParaRPr>
          </a:p>
        </p:txBody>
      </p:sp>
    </p:spTree>
    <p:extLst>
      <p:ext uri="{BB962C8B-B14F-4D97-AF65-F5344CB8AC3E}">
        <p14:creationId xmlns:p14="http://schemas.microsoft.com/office/powerpoint/2010/main" val="204207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Test Assumptions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800" dirty="0"/>
              <a:t>PDTool has been installed</a:t>
            </a:r>
          </a:p>
          <a:p>
            <a:r>
              <a:rPr lang="en-US" sz="2800" dirty="0">
                <a:ea typeface="ＭＳ Ｐゴシック" pitchFamily="34" charset="-128"/>
              </a:rPr>
              <a:t>PDTool has been configured</a:t>
            </a:r>
          </a:p>
          <a:p>
            <a:r>
              <a:rPr lang="en-US" sz="2800" dirty="0" err="1">
                <a:ea typeface="ＭＳ Ｐゴシック" pitchFamily="34" charset="-128"/>
              </a:rPr>
              <a:t>Servers.xml</a:t>
            </a:r>
            <a:r>
              <a:rPr lang="en-US" sz="2800" dirty="0">
                <a:ea typeface="ＭＳ Ｐゴシック" pitchFamily="34" charset="-128"/>
              </a:rPr>
              <a:t> has been configured for all necessary servers for PDTool to connect to.</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36784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908427" cy="1500207"/>
          </a:xfrm>
        </p:spPr>
        <p:txBody>
          <a:bodyPr/>
          <a:lstStyle/>
          <a:p>
            <a:pPr algn="ctr"/>
            <a:r>
              <a:rPr lang="en-US" sz="3600" dirty="0">
                <a:solidFill>
                  <a:srgbClr val="3D8DFF"/>
                </a:solidFill>
              </a:rPr>
              <a:t>PDTool Regression Module 1. Functional (Smoke) Test</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660805926"/>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Functional (Smoke) Test</a:t>
            </a:r>
            <a:endParaRPr lang="en-US" sz="1275" dirty="0">
              <a:solidFill>
                <a:schemeClr val="bg1"/>
              </a:solidFill>
            </a:endParaRPr>
          </a:p>
        </p:txBody>
      </p:sp>
      <p:sp>
        <p:nvSpPr>
          <p:cNvPr id="15364" name="Rectangle 3"/>
          <p:cNvSpPr>
            <a:spLocks noGrp="1"/>
          </p:cNvSpPr>
          <p:nvPr>
            <p:ph type="body" idx="1"/>
          </p:nvPr>
        </p:nvSpPr>
        <p:spPr>
          <a:xfrm>
            <a:off x="458272" y="948584"/>
            <a:ext cx="8514812" cy="3940597"/>
          </a:xfrm>
        </p:spPr>
        <p:txBody>
          <a:bodyPr>
            <a:noAutofit/>
          </a:bodyPr>
          <a:lstStyle/>
          <a:p>
            <a:r>
              <a:rPr lang="en-US" sz="2000" dirty="0">
                <a:ea typeface="ＭＳ Ｐゴシック" pitchFamily="34" charset="-128"/>
              </a:rPr>
              <a:t>Objective</a:t>
            </a:r>
          </a:p>
          <a:p>
            <a:pPr lvl="1"/>
            <a:r>
              <a:rPr lang="en-US" sz="2000" dirty="0">
                <a:ea typeface="ＭＳ Ｐゴシック" pitchFamily="34" charset="-128"/>
              </a:rPr>
              <a:t>Test that the published resources are working or not. [PASS, FAIL]</a:t>
            </a:r>
          </a:p>
          <a:p>
            <a:r>
              <a:rPr lang="en-US" sz="2000" dirty="0">
                <a:ea typeface="ＭＳ Ｐゴシック" pitchFamily="34" charset="-128"/>
              </a:rPr>
              <a:t>Results</a:t>
            </a:r>
          </a:p>
          <a:p>
            <a:pPr lvl="1"/>
            <a:r>
              <a:rPr lang="en-US" sz="2000" dirty="0">
                <a:ea typeface="ＭＳ Ｐゴシック" pitchFamily="34" charset="-128"/>
              </a:rPr>
              <a:t>Populate query results to an output files according to the parameter “</a:t>
            </a:r>
            <a:r>
              <a:rPr lang="en-US" sz="2000" dirty="0" err="1">
                <a:ea typeface="ＭＳ Ｐゴシック" pitchFamily="34" charset="-128"/>
              </a:rPr>
              <a:t>outputFilename</a:t>
            </a:r>
            <a:r>
              <a:rPr lang="en-US" sz="2000" dirty="0">
                <a:ea typeface="ＭＳ Ｐゴシック" pitchFamily="34" charset="-128"/>
              </a:rPr>
              <a:t>” found in the query input file.</a:t>
            </a:r>
          </a:p>
          <a:p>
            <a:r>
              <a:rPr lang="en-US" sz="2000" dirty="0">
                <a:ea typeface="ＭＳ Ｐゴシック" pitchFamily="34" charset="-128"/>
              </a:rPr>
              <a:t>Logs</a:t>
            </a:r>
          </a:p>
          <a:p>
            <a:pPr lvl="1"/>
            <a:r>
              <a:rPr lang="en-US" sz="2000" dirty="0">
                <a:ea typeface="ＭＳ Ｐゴシック" pitchFamily="34" charset="-128"/>
              </a:rPr>
              <a:t>Summary log file created during execution showing </a:t>
            </a:r>
            <a:r>
              <a:rPr lang="en-US" sz="1050" dirty="0">
                <a:ea typeface="ＭＳ Ｐゴシック" pitchFamily="34" charset="-128"/>
              </a:rPr>
              <a:t>SUCCESS, ERROR, SKIPPED</a:t>
            </a:r>
            <a:r>
              <a:rPr lang="en-US" sz="2000" dirty="0">
                <a:ea typeface="ＭＳ Ｐゴシック" pitchFamily="34" charset="-128"/>
              </a:rPr>
              <a:t>.</a:t>
            </a:r>
          </a:p>
          <a:p>
            <a:r>
              <a:rPr lang="en-US" sz="2000" dirty="0">
                <a:ea typeface="ＭＳ Ｐゴシック" pitchFamily="34" charset="-128"/>
              </a:rPr>
              <a:t>Generate</a:t>
            </a:r>
          </a:p>
          <a:p>
            <a:pPr lvl="1"/>
            <a:r>
              <a:rPr lang="en-US" sz="2000" dirty="0">
                <a:ea typeface="ＭＳ Ｐゴシック" pitchFamily="34" charset="-128"/>
              </a:rPr>
              <a:t>Provides ability to generate simple SQL statements for published queries, procedures and web services.</a:t>
            </a:r>
          </a:p>
          <a:p>
            <a:pPr lvl="2"/>
            <a:r>
              <a:rPr lang="en-US" sz="1400" dirty="0">
                <a:ea typeface="ＭＳ Ｐゴシック" pitchFamily="34" charset="-128"/>
              </a:rPr>
              <a:t>E.g. select count(*) from </a:t>
            </a:r>
            <a:r>
              <a:rPr lang="en-US" sz="1400" dirty="0" err="1">
                <a:ea typeface="ＭＳ Ｐゴシック" pitchFamily="34" charset="-128"/>
              </a:rPr>
              <a:t>catalog.schema.table</a:t>
            </a:r>
            <a:endParaRPr lang="en-US" sz="14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3356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sz="2400">
                <a:solidFill>
                  <a:schemeClr val="bg1"/>
                </a:solidFill>
                <a:ea typeface="ＭＳ Ｐゴシック" pitchFamily="34" charset="-128"/>
              </a:rPr>
              <a:t>Functional (Smoke) Test – Development Steps</a:t>
            </a:r>
            <a:endParaRPr lang="en-US" sz="1200" dirty="0">
              <a:solidFill>
                <a:schemeClr val="bg1"/>
              </a:solidFill>
            </a:endParaRPr>
          </a:p>
        </p:txBody>
      </p:sp>
      <p:sp>
        <p:nvSpPr>
          <p:cNvPr id="15364" name="Rectangle 3"/>
          <p:cNvSpPr>
            <a:spLocks noGrp="1"/>
          </p:cNvSpPr>
          <p:nvPr>
            <p:ph type="body" idx="1"/>
          </p:nvPr>
        </p:nvSpPr>
        <p:spPr>
          <a:xfrm>
            <a:off x="270012" y="944605"/>
            <a:ext cx="6595655" cy="3931791"/>
          </a:xfrm>
        </p:spPr>
        <p:txBody>
          <a:bodyPr>
            <a:noAutofit/>
          </a:bodyPr>
          <a:lstStyle/>
          <a:p>
            <a:pPr>
              <a:lnSpc>
                <a:spcPct val="80000"/>
              </a:lnSpc>
              <a:defRPr/>
            </a:pPr>
            <a:r>
              <a:rPr lang="en-US" sz="1800" dirty="0"/>
              <a:t>Step 1 – Use case test plan</a:t>
            </a:r>
          </a:p>
          <a:p>
            <a:pPr lvl="1">
              <a:lnSpc>
                <a:spcPct val="80000"/>
              </a:lnSpc>
              <a:defRPr/>
            </a:pPr>
            <a:r>
              <a:rPr lang="en-US" sz="1600" dirty="0"/>
              <a:t> Decide on use case by selecting published resources in CIS to test.</a:t>
            </a:r>
          </a:p>
          <a:p>
            <a:pPr lvl="1">
              <a:lnSpc>
                <a:spcPct val="80000"/>
              </a:lnSpc>
              <a:defRPr/>
            </a:pPr>
            <a:r>
              <a:rPr lang="en-US" sz="1600" dirty="0"/>
              <a:t> Determine which tests to execute.</a:t>
            </a:r>
          </a:p>
          <a:p>
            <a:pPr>
              <a:lnSpc>
                <a:spcPct val="80000"/>
              </a:lnSpc>
              <a:defRPr/>
            </a:pPr>
            <a:r>
              <a:rPr lang="en-US" sz="1800" dirty="0"/>
              <a:t>Step 2 – Create the test plan </a:t>
            </a:r>
          </a:p>
          <a:p>
            <a:pPr lvl="1">
              <a:lnSpc>
                <a:spcPct val="80000"/>
              </a:lnSpc>
              <a:defRPr/>
            </a:pPr>
            <a:r>
              <a:rPr lang="en-US" sz="1600" dirty="0"/>
              <a:t> 1 plan to generate SQL queries and 1 plan to execute</a:t>
            </a:r>
          </a:p>
          <a:p>
            <a:pPr lvl="1">
              <a:lnSpc>
                <a:spcPct val="80000"/>
              </a:lnSpc>
              <a:defRPr/>
            </a:pPr>
            <a:r>
              <a:rPr lang="en-US" sz="1600" dirty="0"/>
              <a:t> Generate SQL input file for </a:t>
            </a:r>
            <a:r>
              <a:rPr lang="en-US" sz="1600" b="1" dirty="0">
                <a:solidFill>
                  <a:srgbClr val="00B0F0"/>
                </a:solidFill>
              </a:rPr>
              <a:t>Functional Smoke </a:t>
            </a:r>
            <a:r>
              <a:rPr lang="en-US" sz="1600" dirty="0"/>
              <a:t>Test</a:t>
            </a:r>
          </a:p>
          <a:p>
            <a:pPr lvl="1">
              <a:lnSpc>
                <a:spcPct val="80000"/>
              </a:lnSpc>
              <a:defRPr/>
            </a:pPr>
            <a:r>
              <a:rPr lang="en-US" sz="1600" dirty="0"/>
              <a:t> Alternatively, create SQL input file manually</a:t>
            </a:r>
          </a:p>
          <a:p>
            <a:pPr>
              <a:lnSpc>
                <a:spcPct val="80000"/>
              </a:lnSpc>
              <a:defRPr/>
            </a:pPr>
            <a:r>
              <a:rPr lang="en-US" sz="1800" dirty="0"/>
              <a:t>Step 3 – Create the module xml configuration files</a:t>
            </a:r>
          </a:p>
          <a:p>
            <a:pPr lvl="1">
              <a:lnSpc>
                <a:spcPct val="80000"/>
              </a:lnSpc>
              <a:defRPr/>
            </a:pPr>
            <a:r>
              <a:rPr lang="en-US" sz="1600" dirty="0"/>
              <a:t> Configure Regression Module XML for </a:t>
            </a:r>
            <a:r>
              <a:rPr lang="en-US" sz="1600" b="1" dirty="0">
                <a:solidFill>
                  <a:srgbClr val="00B0F0"/>
                </a:solidFill>
              </a:rPr>
              <a:t>functional (smoke) </a:t>
            </a:r>
            <a:r>
              <a:rPr lang="en-US" sz="1600" dirty="0"/>
              <a:t>test</a:t>
            </a:r>
          </a:p>
          <a:p>
            <a:pPr>
              <a:lnSpc>
                <a:spcPct val="80000"/>
              </a:lnSpc>
              <a:defRPr/>
            </a:pPr>
            <a:r>
              <a:rPr lang="en-US" sz="1800" dirty="0"/>
              <a:t>Step 4 – Execute the test plan</a:t>
            </a:r>
          </a:p>
          <a:p>
            <a:pPr lvl="1">
              <a:lnSpc>
                <a:spcPct val="80000"/>
              </a:lnSpc>
              <a:defRPr/>
            </a:pPr>
            <a:r>
              <a:rPr lang="en-US" sz="1600" dirty="0"/>
              <a:t> Execute the test plan to generate the SQL input file</a:t>
            </a:r>
          </a:p>
          <a:p>
            <a:pPr lvl="1">
              <a:lnSpc>
                <a:spcPct val="80000"/>
              </a:lnSpc>
              <a:defRPr/>
            </a:pPr>
            <a:r>
              <a:rPr lang="en-US" sz="16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6427691" y="805897"/>
            <a:ext cx="2626659" cy="684443"/>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18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600" dirty="0">
                  <a:latin typeface="Calibri" pitchFamily="34" charset="0"/>
                  <a:cs typeface="Calibri" pitchFamily="34" charset="0"/>
                </a:rPr>
                <a:t>Decide use case and test plan steps</a:t>
              </a:r>
            </a:p>
          </p:txBody>
        </p:sp>
        <p:sp>
          <p:nvSpPr>
            <p:cNvPr id="8" name="TextBox 7"/>
            <p:cNvSpPr txBox="1"/>
            <p:nvPr/>
          </p:nvSpPr>
          <p:spPr>
            <a:xfrm>
              <a:off x="9120437" y="2311993"/>
              <a:ext cx="558282" cy="30777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400" b="1" spc="50"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508374" y="1613168"/>
            <a:ext cx="2545976" cy="831337"/>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Create Test Plan (test_1_smoke_gen.dp) (test_1_smoke_exec.dp)</a:t>
              </a:r>
            </a:p>
          </p:txBody>
        </p:sp>
        <p:sp>
          <p:nvSpPr>
            <p:cNvPr id="12" name="TextBox 11"/>
            <p:cNvSpPr txBox="1"/>
            <p:nvPr/>
          </p:nvSpPr>
          <p:spPr>
            <a:xfrm>
              <a:off x="9209683" y="3181818"/>
              <a:ext cx="406294" cy="229236"/>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427691" y="2664992"/>
            <a:ext cx="2618447" cy="616093"/>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Configure Module XML (Regression.xml)</a:t>
              </a:r>
            </a:p>
          </p:txBody>
        </p:sp>
        <p:sp>
          <p:nvSpPr>
            <p:cNvPr id="16" name="TextBox 15"/>
            <p:cNvSpPr txBox="1"/>
            <p:nvPr/>
          </p:nvSpPr>
          <p:spPr>
            <a:xfrm>
              <a:off x="9085736" y="4047041"/>
              <a:ext cx="627685" cy="27699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567750" y="3426252"/>
            <a:ext cx="2470039" cy="662293"/>
            <a:chOff x="9226122" y="4839675"/>
            <a:chExt cx="2878696" cy="824120"/>
          </a:xfrm>
        </p:grpSpPr>
        <p:sp>
          <p:nvSpPr>
            <p:cNvPr id="18" name="Rounded Rectangle 17"/>
            <p:cNvSpPr/>
            <p:nvPr/>
          </p:nvSpPr>
          <p:spPr>
            <a:xfrm>
              <a:off x="9294241" y="4853662"/>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19" name="Rectangle 3"/>
            <p:cNvSpPr txBox="1">
              <a:spLocks noChangeArrowheads="1"/>
            </p:cNvSpPr>
            <p:nvPr/>
          </p:nvSpPr>
          <p:spPr>
            <a:xfrm>
              <a:off x="9294241" y="4839675"/>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Execute Test Plan       (Generate SQL Input File)</a:t>
              </a:r>
            </a:p>
          </p:txBody>
        </p:sp>
        <p:sp>
          <p:nvSpPr>
            <p:cNvPr id="20" name="TextBox 19"/>
            <p:cNvSpPr txBox="1"/>
            <p:nvPr/>
          </p:nvSpPr>
          <p:spPr>
            <a:xfrm>
              <a:off x="9226122" y="4856176"/>
              <a:ext cx="532441" cy="27699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4.1</a:t>
              </a:r>
            </a:p>
          </p:txBody>
        </p:sp>
      </p:grpSp>
      <p:grpSp>
        <p:nvGrpSpPr>
          <p:cNvPr id="21" name="Group 20"/>
          <p:cNvGrpSpPr/>
          <p:nvPr/>
        </p:nvGrpSpPr>
        <p:grpSpPr>
          <a:xfrm>
            <a:off x="6567751" y="4225481"/>
            <a:ext cx="2478387" cy="761490"/>
            <a:chOff x="9216154" y="5680995"/>
            <a:chExt cx="2888664" cy="833125"/>
          </a:xfrm>
        </p:grpSpPr>
        <p:sp>
          <p:nvSpPr>
            <p:cNvPr id="22" name="Rounded Rectangle 21"/>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23"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Execute Test Plan         (Execute SQL Input File)</a:t>
              </a:r>
            </a:p>
          </p:txBody>
        </p:sp>
        <p:sp>
          <p:nvSpPr>
            <p:cNvPr id="24" name="TextBox 23"/>
            <p:cNvSpPr txBox="1"/>
            <p:nvPr/>
          </p:nvSpPr>
          <p:spPr>
            <a:xfrm>
              <a:off x="9216154" y="5680995"/>
              <a:ext cx="569931" cy="27699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4.2</a:t>
              </a:r>
            </a:p>
          </p:txBody>
        </p:sp>
      </p:grpSp>
    </p:spTree>
    <p:extLst>
      <p:ext uri="{BB962C8B-B14F-4D97-AF65-F5344CB8AC3E}">
        <p14:creationId xmlns:p14="http://schemas.microsoft.com/office/powerpoint/2010/main" val="90857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Functional (Smoke) Test Anatomy – Generate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test_1_smoke_gen.dp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896307"/>
            <a:chOff x="2667000" y="3429000"/>
            <a:chExt cx="2073275" cy="2528409"/>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2099679" y="4099510"/>
              <a:ext cx="2425221" cy="1290577"/>
            </a:xfrm>
            <a:prstGeom prst="bentConnector4">
              <a:avLst>
                <a:gd name="adj1" fmla="val 15329"/>
                <a:gd name="adj2" fmla="val 292329"/>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31894" cy="1718498"/>
            <a:chOff x="3667228" y="4224973"/>
            <a:chExt cx="7109192" cy="2291330"/>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275395" y="6212985"/>
              <a:ext cx="5501025" cy="303318"/>
              <a:chOff x="2963782" y="6161118"/>
              <a:chExt cx="5120639" cy="196673"/>
            </a:xfrm>
          </p:grpSpPr>
          <p:cxnSp>
            <p:nvCxnSpPr>
              <p:cNvPr id="25" name="Straight Arrow Connector 24"/>
              <p:cNvCxnSpPr/>
              <p:nvPr/>
            </p:nvCxnSpPr>
            <p:spPr>
              <a:xfrm flipV="1">
                <a:off x="8084421"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63785" y="616175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63782"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test_1_smoke_gen.dp: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createRegressionInputFile</a:t>
              </a:r>
              <a:r>
                <a:rPr lang="en-US" sz="1050" dirty="0">
                  <a:solidFill>
                    <a:srgbClr val="FF0000"/>
                  </a:solidFill>
                </a:rPr>
                <a:t> </a:t>
              </a:r>
              <a:r>
                <a:rPr lang="en-US" sz="1050" dirty="0">
                  <a:solidFill>
                    <a:srgbClr val="000000"/>
                  </a:solidFill>
                </a:rPr>
                <a:t>$SERVERID </a:t>
              </a:r>
              <a:r>
                <a:rPr lang="en-US" sz="1050" b="1" dirty="0">
                  <a:solidFill>
                    <a:srgbClr val="FF0000"/>
                  </a:solidFill>
                </a:rPr>
                <a:t>Test1.0</a:t>
              </a:r>
              <a:r>
                <a:rPr lang="en-US" sz="1050" dirty="0">
                  <a:solidFill>
                    <a:srgbClr val="000000"/>
                  </a:solidFill>
                </a:rPr>
                <a:t> "$MODULE_HOME/Regression.xml“ "$MODULE_HOME/servers.xml" </a:t>
              </a:r>
            </a:p>
          </p:txBody>
        </p:sp>
        <p:cxnSp>
          <p:nvCxnSpPr>
            <p:cNvPr id="30" name="Straight Arrow Connector 29"/>
            <p:cNvCxnSpPr/>
            <p:nvPr/>
          </p:nvCxnSpPr>
          <p:spPr>
            <a:xfrm flipH="1">
              <a:off x="823174" y="5302666"/>
              <a:ext cx="1771595"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5"/>
            <a:ext cx="3191632" cy="1434099"/>
            <a:chOff x="3667228" y="4497526"/>
            <a:chExt cx="4255509" cy="1912132"/>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035773" y="6203982"/>
              <a:ext cx="1886964" cy="205676"/>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611932" y="1328890"/>
            <a:ext cx="2077102" cy="2720384"/>
            <a:chOff x="3480988" y="1771853"/>
            <a:chExt cx="2769469" cy="3627178"/>
          </a:xfrm>
        </p:grpSpPr>
        <p:cxnSp>
          <p:nvCxnSpPr>
            <p:cNvPr id="57" name="Elbow Connector 56"/>
            <p:cNvCxnSpPr/>
            <p:nvPr/>
          </p:nvCxnSpPr>
          <p:spPr>
            <a:xfrm rot="5400000">
              <a:off x="3942202" y="3023336"/>
              <a:ext cx="3559738" cy="1056772"/>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0988" y="5150780"/>
              <a:ext cx="1687778" cy="24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2577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Regression XML – Generate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192598" y="735568"/>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843414"/>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050" dirty="0">
                <a:ea typeface="ＭＳ Ｐゴシック" pitchFamily="34" charset="-128"/>
              </a:rPr>
              <a:t>&lt;p1:RegressionModule xmlns:p1="http://</a:t>
            </a:r>
            <a:r>
              <a:rPr lang="en-US" sz="1050" dirty="0" err="1">
                <a:ea typeface="ＭＳ Ｐゴシック" pitchFamily="34" charset="-128"/>
              </a:rPr>
              <a:t>www.dvbu.cisco.com</a:t>
            </a:r>
            <a:r>
              <a:rPr lang="en-US" sz="1050" dirty="0">
                <a:ea typeface="ＭＳ Ｐゴシック" pitchFamily="34" charset="-128"/>
              </a:rPr>
              <a:t>/</a:t>
            </a:r>
            <a:r>
              <a:rPr lang="en-US" sz="1050" dirty="0" err="1">
                <a:ea typeface="ＭＳ Ｐゴシック" pitchFamily="34" charset="-128"/>
              </a:rPr>
              <a:t>ps</a:t>
            </a:r>
            <a:r>
              <a:rPr lang="en-US" sz="1050" dirty="0">
                <a:ea typeface="ＭＳ Ｐゴシック" pitchFamily="34" charset="-128"/>
              </a:rPr>
              <a:t>/</a:t>
            </a:r>
            <a:r>
              <a:rPr lang="en-US" sz="1050" dirty="0" err="1">
                <a:ea typeface="ＭＳ Ｐゴシック" pitchFamily="34" charset="-128"/>
              </a:rPr>
              <a:t>deploytool</a:t>
            </a:r>
            <a:r>
              <a:rPr lang="en-US" sz="1050" dirty="0">
                <a:ea typeface="ＭＳ Ｐゴシック" pitchFamily="34" charset="-128"/>
              </a:rPr>
              <a:t>/modules" </a:t>
            </a:r>
            <a:r>
              <a:rPr lang="en-US" sz="1050" dirty="0" err="1">
                <a:ea typeface="ＭＳ Ｐゴシック" pitchFamily="34" charset="-128"/>
              </a:rPr>
              <a:t>xmlns:xsi</a:t>
            </a:r>
            <a:r>
              <a:rPr lang="en-US" sz="1050" dirty="0">
                <a:ea typeface="ＭＳ Ｐゴシック" pitchFamily="34" charset="-128"/>
              </a:rPr>
              <a:t>="http://www.w3.org/2001/</a:t>
            </a:r>
            <a:r>
              <a:rPr lang="en-US" sz="1050" dirty="0" err="1">
                <a:ea typeface="ＭＳ Ｐゴシック" pitchFamily="34" charset="-128"/>
              </a:rPr>
              <a:t>XMLSchema</a:t>
            </a:r>
            <a:r>
              <a:rPr lang="en-US" sz="1050" dirty="0">
                <a:ea typeface="ＭＳ Ｐゴシック" pitchFamily="34" charset="-128"/>
              </a:rPr>
              <a:t>-instance" </a:t>
            </a:r>
            <a:r>
              <a:rPr lang="en-US" sz="1050" dirty="0" err="1">
                <a:ea typeface="ＭＳ Ｐゴシック" pitchFamily="34" charset="-128"/>
              </a:rPr>
              <a:t>xsi:schemaLocation</a:t>
            </a:r>
            <a:r>
              <a:rPr lang="en-US" sz="1050" dirty="0">
                <a:ea typeface="ＭＳ Ｐゴシック" pitchFamily="34" charset="-128"/>
              </a:rPr>
              <a:t>="http://</a:t>
            </a:r>
            <a:r>
              <a:rPr lang="en-US" sz="1050" dirty="0" err="1">
                <a:ea typeface="ＭＳ Ｐゴシック" pitchFamily="34" charset="-128"/>
              </a:rPr>
              <a:t>www.dvbu.cisco.com</a:t>
            </a:r>
            <a:r>
              <a:rPr lang="en-US" sz="1050" dirty="0">
                <a:ea typeface="ＭＳ Ｐゴシック" pitchFamily="34" charset="-128"/>
              </a:rPr>
              <a:t>/</a:t>
            </a:r>
            <a:r>
              <a:rPr lang="en-US" sz="1050" dirty="0" err="1">
                <a:ea typeface="ＭＳ Ｐゴシック" pitchFamily="34" charset="-128"/>
              </a:rPr>
              <a:t>ps</a:t>
            </a:r>
            <a:r>
              <a:rPr lang="en-US" sz="1050" dirty="0">
                <a:ea typeface="ＭＳ Ｐゴシック" pitchFamily="34" charset="-128"/>
              </a:rPr>
              <a:t>/</a:t>
            </a:r>
            <a:r>
              <a:rPr lang="en-US" sz="1050" dirty="0" err="1">
                <a:ea typeface="ＭＳ Ｐゴシック" pitchFamily="34" charset="-128"/>
              </a:rPr>
              <a:t>deploytool</a:t>
            </a:r>
            <a:r>
              <a:rPr lang="en-US" sz="1050" dirty="0">
                <a:ea typeface="ＭＳ Ｐゴシック" pitchFamily="34" charset="-128"/>
              </a:rPr>
              <a:t>/modules ..\..\..\</a:t>
            </a:r>
            <a:r>
              <a:rPr lang="en-US" sz="1050" dirty="0" err="1">
                <a:ea typeface="ＭＳ Ｐゴシック" pitchFamily="34" charset="-128"/>
              </a:rPr>
              <a:t>PDToolModules</a:t>
            </a:r>
            <a:r>
              <a:rPr lang="en-US" sz="1050" dirty="0">
                <a:ea typeface="ＭＳ Ｐゴシック" pitchFamily="34" charset="-128"/>
              </a:rPr>
              <a:t>\schema\</a:t>
            </a:r>
            <a:r>
              <a:rPr lang="en-US" sz="1050" dirty="0" err="1">
                <a:ea typeface="ＭＳ Ｐゴシック" pitchFamily="34" charset="-128"/>
              </a:rPr>
              <a:t>PDToolModules.xsd</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regressionTest</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&lt;id&gt;</a:t>
            </a:r>
            <a:r>
              <a:rPr lang="en-US" sz="1050" b="1" dirty="0">
                <a:solidFill>
                  <a:srgbClr val="00B0F0"/>
                </a:solidFill>
                <a:ea typeface="ＭＳ Ｐゴシック" pitchFamily="34" charset="-128"/>
              </a:rPr>
              <a:t>Test1.0</a:t>
            </a:r>
            <a:r>
              <a:rPr lang="en-US" sz="1050" dirty="0">
                <a:ea typeface="ＭＳ Ｐゴシック" pitchFamily="34" charset="-128"/>
              </a:rPr>
              <a:t>&lt;/id&gt;</a:t>
            </a:r>
          </a:p>
          <a:p>
            <a:pPr marL="0" indent="0">
              <a:spcBef>
                <a:spcPts val="0"/>
              </a:spcBef>
              <a:buFont typeface="Arial"/>
              <a:buNone/>
            </a:pPr>
            <a:r>
              <a:rPr lang="en-US" sz="1050" dirty="0">
                <a:ea typeface="ＭＳ Ｐゴシック" pitchFamily="34" charset="-128"/>
              </a:rPr>
              <a:t>        &lt;</a:t>
            </a:r>
            <a:r>
              <a:rPr lang="en-US" sz="1050" dirty="0" err="1">
                <a:solidFill>
                  <a:srgbClr val="00B0F0"/>
                </a:solidFill>
                <a:ea typeface="ＭＳ Ｐゴシック" pitchFamily="34" charset="-128"/>
              </a:rPr>
              <a:t>inputFilePath</a:t>
            </a:r>
            <a:r>
              <a:rPr lang="en-US" sz="1050" dirty="0">
                <a:solidFill>
                  <a:srgbClr val="00B0F0"/>
                </a:solidFill>
                <a:ea typeface="ＭＳ Ｐゴシック" pitchFamily="34" charset="-128"/>
              </a:rPr>
              <a:t>&gt;</a:t>
            </a:r>
            <a:r>
              <a:rPr lang="en-US" sz="1050" b="1" dirty="0">
                <a:solidFill>
                  <a:srgbClr val="00B0F0"/>
                </a:solidFill>
                <a:ea typeface="ＭＳ Ｐゴシック" pitchFamily="34" charset="-128"/>
              </a:rPr>
              <a:t>C:/</a:t>
            </a:r>
            <a:r>
              <a:rPr lang="en-US" sz="1050" b="1" dirty="0" err="1">
                <a:solidFill>
                  <a:srgbClr val="00B0F0"/>
                </a:solidFill>
                <a:ea typeface="ＭＳ Ｐゴシック" pitchFamily="34" charset="-128"/>
              </a:rPr>
              <a:t>DataVirtualization</a:t>
            </a:r>
            <a:r>
              <a:rPr lang="en-US" sz="1050" b="1" dirty="0">
                <a:solidFill>
                  <a:srgbClr val="00B0F0"/>
                </a:solidFill>
                <a:ea typeface="ＭＳ Ｐゴシック" pitchFamily="34" charset="-128"/>
              </a:rPr>
              <a:t>/</a:t>
            </a:r>
            <a:r>
              <a:rPr lang="en-US" sz="1050" b="1" dirty="0" err="1">
                <a:solidFill>
                  <a:srgbClr val="00B0F0"/>
                </a:solidFill>
                <a:ea typeface="ＭＳ Ｐゴシック" pitchFamily="34" charset="-128"/>
              </a:rPr>
              <a:t>PDTool_Test</a:t>
            </a:r>
            <a:r>
              <a:rPr lang="en-US" sz="1050" b="1" dirty="0">
                <a:solidFill>
                  <a:srgbClr val="00B0F0"/>
                </a:solidFill>
                <a:ea typeface="ＭＳ Ｐゴシック" pitchFamily="34" charset="-128"/>
              </a:rPr>
              <a:t>/PDTool/resources/test/1_functional/</a:t>
            </a:r>
            <a:r>
              <a:rPr lang="en-US" sz="1050" b="1" dirty="0" err="1">
                <a:solidFill>
                  <a:srgbClr val="00B0F0"/>
                </a:solidFill>
                <a:ea typeface="ＭＳ Ｐゴシック" pitchFamily="34" charset="-128"/>
              </a:rPr>
              <a:t>functional_smoke.inp</a:t>
            </a:r>
            <a:r>
              <a:rPr lang="en-US" sz="1050" dirty="0">
                <a:ea typeface="ＭＳ Ｐゴシック" pitchFamily="34" charset="-128"/>
              </a:rPr>
              <a:t>&lt;/</a:t>
            </a:r>
            <a:r>
              <a:rPr lang="en-US" sz="1050" dirty="0" err="1">
                <a:ea typeface="ＭＳ Ｐゴシック" pitchFamily="34" charset="-128"/>
              </a:rPr>
              <a:t>inputFilePath</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createNewFile</a:t>
            </a:r>
            <a:r>
              <a:rPr lang="en-US" sz="1050" dirty="0">
                <a:ea typeface="ＭＳ Ｐゴシック" pitchFamily="34" charset="-128"/>
              </a:rPr>
              <a:t>&gt;yes&lt;/</a:t>
            </a:r>
            <a:r>
              <a:rPr lang="en-US" sz="1050" dirty="0" err="1">
                <a:ea typeface="ＭＳ Ｐゴシック" pitchFamily="34" charset="-128"/>
              </a:rPr>
              <a:t>createNewFile</a:t>
            </a:r>
            <a:r>
              <a:rPr lang="en-US" sz="1050" dirty="0">
                <a:ea typeface="ＭＳ Ｐゴシック" pitchFamily="34" charset="-128"/>
              </a:rPr>
              <a:t>&gt;</a:t>
            </a:r>
          </a:p>
          <a:p>
            <a:pPr marL="0" indent="0">
              <a:spcBef>
                <a:spcPts val="0"/>
              </a:spcBef>
              <a:buFont typeface="Arial"/>
              <a:buNone/>
            </a:pPr>
            <a:r>
              <a:rPr lang="en-US" sz="1050" dirty="0">
                <a:solidFill>
                  <a:srgbClr val="00B0F0"/>
                </a:solidFill>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newFileParams</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createQueries</a:t>
            </a:r>
            <a:r>
              <a:rPr lang="en-US" sz="1050" dirty="0">
                <a:ea typeface="ＭＳ Ｐゴシック" pitchFamily="34" charset="-128"/>
              </a:rPr>
              <a:t>&gt;</a:t>
            </a:r>
            <a:r>
              <a:rPr lang="en-US" sz="1050" b="1" dirty="0">
                <a:solidFill>
                  <a:srgbClr val="00B0F0"/>
                </a:solidFill>
                <a:ea typeface="ＭＳ Ｐゴシック" pitchFamily="34" charset="-128"/>
              </a:rPr>
              <a:t>yes</a:t>
            </a:r>
            <a:r>
              <a:rPr lang="en-US" sz="1050" dirty="0">
                <a:ea typeface="ＭＳ Ｐゴシック" pitchFamily="34" charset="-128"/>
              </a:rPr>
              <a:t>&lt;/</a:t>
            </a:r>
            <a:r>
              <a:rPr lang="en-US" sz="1050" dirty="0" err="1">
                <a:ea typeface="ＭＳ Ｐゴシック" pitchFamily="34" charset="-128"/>
              </a:rPr>
              <a:t>createQueries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createProcedures</a:t>
            </a:r>
            <a:r>
              <a:rPr lang="en-US" sz="1050" dirty="0">
                <a:ea typeface="ＭＳ Ｐゴシック" pitchFamily="34" charset="-128"/>
              </a:rPr>
              <a:t>&gt;</a:t>
            </a:r>
            <a:r>
              <a:rPr lang="en-US" sz="1050" b="1" dirty="0">
                <a:solidFill>
                  <a:srgbClr val="00B0F0"/>
                </a:solidFill>
                <a:ea typeface="ＭＳ Ｐゴシック" pitchFamily="34" charset="-128"/>
              </a:rPr>
              <a:t>yes</a:t>
            </a:r>
            <a:r>
              <a:rPr lang="en-US" sz="1050" dirty="0">
                <a:ea typeface="ＭＳ Ｐゴシック" pitchFamily="34" charset="-128"/>
              </a:rPr>
              <a:t>&lt;/</a:t>
            </a:r>
            <a:r>
              <a:rPr lang="en-US" sz="1050" dirty="0" err="1">
                <a:ea typeface="ＭＳ Ｐゴシック" pitchFamily="34" charset="-128"/>
              </a:rPr>
              <a:t>createProcedures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createWS</a:t>
            </a:r>
            <a:r>
              <a:rPr lang="en-US" sz="1050" dirty="0">
                <a:ea typeface="ＭＳ Ｐゴシック" pitchFamily="34" charset="-128"/>
              </a:rPr>
              <a:t>&gt;yes&lt;/</a:t>
            </a:r>
            <a:r>
              <a:rPr lang="en-US" sz="1050" dirty="0" err="1">
                <a:ea typeface="ＭＳ Ｐゴシック" pitchFamily="34" charset="-128"/>
              </a:rPr>
              <a:t>createWS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createSoapType</a:t>
            </a:r>
            <a:r>
              <a:rPr lang="en-US" sz="1050" dirty="0">
                <a:ea typeface="ＭＳ Ｐゴシック" pitchFamily="34" charset="-128"/>
              </a:rPr>
              <a:t>&gt;soap11&lt;/</a:t>
            </a:r>
            <a:r>
              <a:rPr lang="en-US" sz="1050" dirty="0" err="1">
                <a:ea typeface="ＭＳ Ｐゴシック" pitchFamily="34" charset="-128"/>
              </a:rPr>
              <a:t>createSoapType</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useDefaultViewQuery</a:t>
            </a:r>
            <a:r>
              <a:rPr lang="en-US" sz="1050" dirty="0">
                <a:ea typeface="ＭＳ Ｐゴシック" pitchFamily="34" charset="-128"/>
              </a:rPr>
              <a:t>&gt;no&lt;/</a:t>
            </a:r>
            <a:r>
              <a:rPr lang="en-US" sz="1050" dirty="0" err="1">
                <a:ea typeface="ＭＳ Ｐゴシック" pitchFamily="34" charset="-128"/>
              </a:rPr>
              <a:t>useDefaultViewQuery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useDefaultProcQuery</a:t>
            </a:r>
            <a:r>
              <a:rPr lang="en-US" sz="1050" dirty="0">
                <a:ea typeface="ＭＳ Ｐゴシック" pitchFamily="34" charset="-128"/>
              </a:rPr>
              <a:t>&gt;no&lt;/</a:t>
            </a:r>
            <a:r>
              <a:rPr lang="en-US" sz="1050" dirty="0" err="1">
                <a:ea typeface="ＭＳ Ｐゴシック" pitchFamily="34" charset="-128"/>
              </a:rPr>
              <a:t>useDefaultProcQuery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useDefaultWSQuery</a:t>
            </a:r>
            <a:r>
              <a:rPr lang="en-US" sz="1050" dirty="0">
                <a:ea typeface="ＭＳ Ｐゴシック" pitchFamily="34" charset="-128"/>
              </a:rPr>
              <a:t>&gt;no&lt;/</a:t>
            </a:r>
            <a:r>
              <a:rPr lang="en-US" sz="1050" dirty="0" err="1">
                <a:ea typeface="ＭＳ Ｐゴシック" pitchFamily="34" charset="-128"/>
              </a:rPr>
              <a:t>useDefaultWSQuery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publishedViewQry</a:t>
            </a:r>
            <a:r>
              <a:rPr lang="en-US" sz="1050" dirty="0">
                <a:ea typeface="ＭＳ Ｐゴシック" pitchFamily="34" charset="-128"/>
              </a:rPr>
              <a:t>&gt;</a:t>
            </a:r>
            <a:r>
              <a:rPr lang="en-US" sz="1050" b="1" dirty="0">
                <a:solidFill>
                  <a:srgbClr val="00B0F0"/>
                </a:solidFill>
                <a:ea typeface="ＭＳ Ｐゴシック" pitchFamily="34" charset="-128"/>
              </a:rPr>
              <a:t>SELECT count(1) </a:t>
            </a:r>
            <a:r>
              <a:rPr lang="en-US" sz="1050" b="1" dirty="0" err="1">
                <a:solidFill>
                  <a:srgbClr val="00B0F0"/>
                </a:solidFill>
                <a:ea typeface="ＭＳ Ｐゴシック" pitchFamily="34" charset="-128"/>
              </a:rPr>
              <a:t>cnt</a:t>
            </a:r>
            <a:r>
              <a:rPr lang="en-US" sz="1050" b="1" dirty="0">
                <a:solidFill>
                  <a:srgbClr val="00B0F0"/>
                </a:solidFill>
                <a:ea typeface="ＭＳ Ｐゴシック" pitchFamily="34" charset="-128"/>
              </a:rPr>
              <a:t> FROM</a:t>
            </a:r>
            <a:r>
              <a:rPr lang="en-US" sz="1050" dirty="0">
                <a:ea typeface="ＭＳ Ｐゴシック" pitchFamily="34" charset="-128"/>
              </a:rPr>
              <a:t>&lt;/</a:t>
            </a:r>
            <a:r>
              <a:rPr lang="en-US" sz="1050" dirty="0" err="1">
                <a:ea typeface="ＭＳ Ｐゴシック" pitchFamily="34" charset="-128"/>
              </a:rPr>
              <a:t>publishedViewQry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publishedProcQry</a:t>
            </a:r>
            <a:r>
              <a:rPr lang="en-US" sz="1050" dirty="0">
                <a:ea typeface="ＭＳ Ｐゴシック" pitchFamily="34" charset="-128"/>
              </a:rPr>
              <a:t>&gt;</a:t>
            </a:r>
            <a:r>
              <a:rPr lang="en-US" sz="1050" b="1" dirty="0">
                <a:solidFill>
                  <a:srgbClr val="00B0F0"/>
                </a:solidFill>
                <a:ea typeface="ＭＳ Ｐゴシック" pitchFamily="34" charset="-128"/>
              </a:rPr>
              <a:t>SELECT count(*) </a:t>
            </a:r>
            <a:r>
              <a:rPr lang="en-US" sz="1050" b="1" dirty="0" err="1">
                <a:solidFill>
                  <a:srgbClr val="00B0F0"/>
                </a:solidFill>
                <a:ea typeface="ＭＳ Ｐゴシック" pitchFamily="34" charset="-128"/>
              </a:rPr>
              <a:t>cnt</a:t>
            </a:r>
            <a:r>
              <a:rPr lang="en-US" sz="1050" b="1" dirty="0">
                <a:solidFill>
                  <a:srgbClr val="00B0F0"/>
                </a:solidFill>
                <a:ea typeface="ＭＳ Ｐゴシック" pitchFamily="34" charset="-128"/>
              </a:rPr>
              <a:t> FROM</a:t>
            </a:r>
            <a:r>
              <a:rPr lang="en-US" sz="1050" dirty="0">
                <a:ea typeface="ＭＳ Ｐゴシック" pitchFamily="34" charset="-128"/>
              </a:rPr>
              <a:t>&lt;/</a:t>
            </a:r>
            <a:r>
              <a:rPr lang="en-US" sz="1050" dirty="0" err="1">
                <a:ea typeface="ＭＳ Ｐゴシック" pitchFamily="34" charset="-128"/>
              </a:rPr>
              <a:t>publishedProcQry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useAllDatasources</a:t>
            </a:r>
            <a:r>
              <a:rPr lang="en-US" sz="1050" dirty="0">
                <a:ea typeface="ＭＳ Ｐゴシック" pitchFamily="34" charset="-128"/>
              </a:rPr>
              <a:t>&gt;no&lt;/</a:t>
            </a:r>
            <a:r>
              <a:rPr lang="en-US" sz="1050" dirty="0" err="1">
                <a:ea typeface="ＭＳ Ｐゴシック" pitchFamily="34" charset="-128"/>
              </a:rPr>
              <a:t>useAllDatasources</a:t>
            </a:r>
            <a:r>
              <a:rPr lang="en-US" sz="1050" dirty="0">
                <a:ea typeface="ＭＳ Ｐゴシック" pitchFamily="34" charset="-128"/>
              </a:rPr>
              <a:t>&gt; </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&gt;TEST00&lt;/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&lt;resources&gt;</a:t>
            </a:r>
          </a:p>
          <a:p>
            <a:pPr marL="0" indent="0">
              <a:spcBef>
                <a:spcPts val="0"/>
              </a:spcBef>
              <a:buFont typeface="Arial"/>
              <a:buNone/>
            </a:pPr>
            <a:r>
              <a:rPr lang="en-US" sz="1050" dirty="0">
                <a:ea typeface="ＭＳ Ｐゴシック" pitchFamily="34" charset="-128"/>
              </a:rPr>
              <a:t>		</a:t>
            </a:r>
            <a:r>
              <a:rPr lang="en-US" sz="1050" b="1" dirty="0">
                <a:solidFill>
                  <a:srgbClr val="00B0F0"/>
                </a:solidFill>
                <a:ea typeface="ＭＳ Ｐゴシック" pitchFamily="34" charset="-128"/>
              </a:rPr>
              <a:t>&lt;resource&gt;CAT1.*&lt;/resource&gt;</a:t>
            </a:r>
          </a:p>
          <a:p>
            <a:pPr marL="0" indent="0">
              <a:spcBef>
                <a:spcPts val="0"/>
              </a:spcBef>
              <a:buFont typeface="Arial"/>
              <a:buNone/>
            </a:pPr>
            <a:r>
              <a:rPr lang="en-US" sz="1050" dirty="0">
                <a:ea typeface="ＭＳ Ｐゴシック" pitchFamily="34" charset="-128"/>
              </a:rPr>
              <a:t>	  &lt;/resources&gt;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defaultProcParamValues</a:t>
            </a:r>
            <a:r>
              <a:rPr lang="en-US" sz="1050" dirty="0">
                <a:ea typeface="ＭＳ Ｐゴシック" pitchFamily="34" charset="-128"/>
              </a:rPr>
              <a:t>&gt;…&lt;/</a:t>
            </a:r>
            <a:r>
              <a:rPr lang="en-US" sz="1050" dirty="0" err="1">
                <a:ea typeface="ＭＳ Ｐゴシック" pitchFamily="34" charset="-128"/>
              </a:rPr>
              <a:t>defaultProcParamValues</a:t>
            </a:r>
            <a:r>
              <a:rPr lang="en-US" sz="1050" dirty="0">
                <a:ea typeface="ＭＳ Ｐゴシック" pitchFamily="34" charset="-128"/>
              </a:rPr>
              <a:t>&gt;</a:t>
            </a:r>
          </a:p>
          <a:p>
            <a:pPr marL="0" indent="0">
              <a:spcBef>
                <a:spcPts val="0"/>
              </a:spcBef>
              <a:buFont typeface="Arial"/>
              <a:buNone/>
            </a:pPr>
            <a:r>
              <a:rPr lang="en-US" sz="1050" dirty="0">
                <a:solidFill>
                  <a:srgbClr val="00B0F0"/>
                </a:solidFill>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newFileParams</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regressionTest</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&lt;/p1:RegressionModule&gt;</a:t>
            </a:r>
          </a:p>
        </p:txBody>
      </p:sp>
      <p:grpSp>
        <p:nvGrpSpPr>
          <p:cNvPr id="7" name="Group 6"/>
          <p:cNvGrpSpPr/>
          <p:nvPr/>
        </p:nvGrpSpPr>
        <p:grpSpPr>
          <a:xfrm>
            <a:off x="5357650" y="1665536"/>
            <a:ext cx="3514725" cy="1491162"/>
            <a:chOff x="7141945" y="2220714"/>
            <a:chExt cx="4686300" cy="1988216"/>
          </a:xfrm>
        </p:grpSpPr>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945" y="2288055"/>
              <a:ext cx="4686300" cy="192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Elbow Connector 8"/>
            <p:cNvCxnSpPr/>
            <p:nvPr/>
          </p:nvCxnSpPr>
          <p:spPr>
            <a:xfrm rot="10800000" flipV="1">
              <a:off x="7200903" y="2220714"/>
              <a:ext cx="2241481" cy="180154"/>
            </a:xfrm>
            <a:prstGeom prst="bentConnector3">
              <a:avLst>
                <a:gd name="adj1" fmla="val 112695"/>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979" y="3197235"/>
            <a:ext cx="1903809" cy="181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V="1">
            <a:off x="5213271" y="3000350"/>
            <a:ext cx="723900" cy="196884"/>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2981531" y="3804943"/>
            <a:ext cx="2902300" cy="581190"/>
            <a:chOff x="3973786" y="5073254"/>
            <a:chExt cx="3869734" cy="774920"/>
          </a:xfrm>
        </p:grpSpPr>
        <p:cxnSp>
          <p:nvCxnSpPr>
            <p:cNvPr id="13" name="Straight Arrow Connector 12"/>
            <p:cNvCxnSpPr/>
            <p:nvPr/>
          </p:nvCxnSpPr>
          <p:spPr>
            <a:xfrm>
              <a:off x="3973786" y="5138951"/>
              <a:ext cx="3869734" cy="70922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097259">
              <a:off x="5452602" y="5073254"/>
              <a:ext cx="2072091" cy="369332"/>
            </a:xfrm>
            <a:prstGeom prst="rect">
              <a:avLst/>
            </a:prstGeom>
            <a:noFill/>
          </p:spPr>
          <p:txBody>
            <a:bodyPr wrap="square" rtlCol="0">
              <a:spAutoFit/>
            </a:bodyPr>
            <a:lstStyle/>
            <a:p>
              <a:r>
                <a:rPr lang="en-US" sz="1200" dirty="0">
                  <a:solidFill>
                    <a:schemeClr val="accent6">
                      <a:lumMod val="40000"/>
                      <a:lumOff val="60000"/>
                    </a:schemeClr>
                  </a:solidFill>
                </a:rPr>
                <a:t>Database Filter</a:t>
              </a:r>
            </a:p>
          </p:txBody>
        </p:sp>
      </p:grpSp>
      <p:grpSp>
        <p:nvGrpSpPr>
          <p:cNvPr id="15" name="Group 14"/>
          <p:cNvGrpSpPr/>
          <p:nvPr/>
        </p:nvGrpSpPr>
        <p:grpSpPr>
          <a:xfrm>
            <a:off x="3124201" y="4158100"/>
            <a:ext cx="2812971" cy="349764"/>
            <a:chOff x="4164012" y="5544141"/>
            <a:chExt cx="3750628" cy="466353"/>
          </a:xfrm>
        </p:grpSpPr>
        <p:cxnSp>
          <p:nvCxnSpPr>
            <p:cNvPr id="16" name="Straight Arrow Connector 15"/>
            <p:cNvCxnSpPr/>
            <p:nvPr/>
          </p:nvCxnSpPr>
          <p:spPr>
            <a:xfrm>
              <a:off x="4164012" y="5798432"/>
              <a:ext cx="3750628" cy="212062"/>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23289">
              <a:off x="4596705" y="5544141"/>
              <a:ext cx="2072091" cy="369332"/>
            </a:xfrm>
            <a:prstGeom prst="rect">
              <a:avLst/>
            </a:prstGeom>
            <a:noFill/>
          </p:spPr>
          <p:txBody>
            <a:bodyPr wrap="square" rtlCol="0">
              <a:spAutoFit/>
            </a:bodyPr>
            <a:lstStyle/>
            <a:p>
              <a:r>
                <a:rPr lang="en-US" sz="1200" dirty="0">
                  <a:solidFill>
                    <a:schemeClr val="accent6">
                      <a:lumMod val="40000"/>
                      <a:lumOff val="60000"/>
                    </a:schemeClr>
                  </a:solidFill>
                </a:rPr>
                <a:t>Resource Filter</a:t>
              </a:r>
            </a:p>
          </p:txBody>
        </p:sp>
      </p:grpSp>
      <p:grpSp>
        <p:nvGrpSpPr>
          <p:cNvPr id="18" name="Group 17"/>
          <p:cNvGrpSpPr/>
          <p:nvPr/>
        </p:nvGrpSpPr>
        <p:grpSpPr>
          <a:xfrm>
            <a:off x="2981530" y="1758595"/>
            <a:ext cx="2650439" cy="322491"/>
            <a:chOff x="3973786" y="2344799"/>
            <a:chExt cx="3533919" cy="429989"/>
          </a:xfrm>
        </p:grpSpPr>
        <p:cxnSp>
          <p:nvCxnSpPr>
            <p:cNvPr id="19" name="Straight Arrow Connector 18"/>
            <p:cNvCxnSpPr/>
            <p:nvPr/>
          </p:nvCxnSpPr>
          <p:spPr>
            <a:xfrm flipV="1">
              <a:off x="3973786" y="2554869"/>
              <a:ext cx="3533919" cy="21991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1416196">
              <a:off x="4682636" y="2344799"/>
              <a:ext cx="2601071" cy="369332"/>
            </a:xfrm>
            <a:prstGeom prst="rect">
              <a:avLst/>
            </a:prstGeom>
            <a:noFill/>
          </p:spPr>
          <p:txBody>
            <a:bodyPr wrap="square" rtlCol="0">
              <a:spAutoFit/>
            </a:bodyPr>
            <a:lstStyle/>
            <a:p>
              <a:r>
                <a:rPr lang="en-US" sz="1200" dirty="0">
                  <a:solidFill>
                    <a:schemeClr val="accent6">
                      <a:lumMod val="40000"/>
                      <a:lumOff val="60000"/>
                    </a:schemeClr>
                  </a:solidFill>
                </a:rPr>
                <a:t>Create View queries</a:t>
              </a:r>
            </a:p>
          </p:txBody>
        </p:sp>
      </p:grpSp>
      <p:grpSp>
        <p:nvGrpSpPr>
          <p:cNvPr id="21" name="Group 20"/>
          <p:cNvGrpSpPr/>
          <p:nvPr/>
        </p:nvGrpSpPr>
        <p:grpSpPr>
          <a:xfrm>
            <a:off x="3484090" y="2206276"/>
            <a:ext cx="2170747" cy="342001"/>
            <a:chOff x="4643866" y="2941715"/>
            <a:chExt cx="2894329" cy="456003"/>
          </a:xfrm>
        </p:grpSpPr>
        <p:cxnSp>
          <p:nvCxnSpPr>
            <p:cNvPr id="22" name="Straight Arrow Connector 21"/>
            <p:cNvCxnSpPr/>
            <p:nvPr/>
          </p:nvCxnSpPr>
          <p:spPr>
            <a:xfrm>
              <a:off x="4643866" y="3045205"/>
              <a:ext cx="2863838" cy="35251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446579">
              <a:off x="4937125" y="2941715"/>
              <a:ext cx="2601070" cy="369329"/>
            </a:xfrm>
            <a:prstGeom prst="rect">
              <a:avLst/>
            </a:prstGeom>
            <a:noFill/>
          </p:spPr>
          <p:txBody>
            <a:bodyPr wrap="square" rtlCol="0">
              <a:spAutoFit/>
            </a:bodyPr>
            <a:lstStyle/>
            <a:p>
              <a:r>
                <a:rPr lang="en-US" sz="1200" dirty="0">
                  <a:solidFill>
                    <a:schemeClr val="accent6">
                      <a:lumMod val="40000"/>
                      <a:lumOff val="60000"/>
                    </a:schemeClr>
                  </a:solidFill>
                </a:rPr>
                <a:t>Create Proc. queries</a:t>
              </a:r>
            </a:p>
          </p:txBody>
        </p:sp>
      </p:grpSp>
      <p:grpSp>
        <p:nvGrpSpPr>
          <p:cNvPr id="24" name="Group 23"/>
          <p:cNvGrpSpPr/>
          <p:nvPr/>
        </p:nvGrpSpPr>
        <p:grpSpPr>
          <a:xfrm>
            <a:off x="4252312" y="2367814"/>
            <a:ext cx="2169572" cy="693020"/>
            <a:chOff x="5668161" y="3157086"/>
            <a:chExt cx="2892762" cy="924026"/>
          </a:xfrm>
        </p:grpSpPr>
        <p:cxnSp>
          <p:nvCxnSpPr>
            <p:cNvPr id="25" name="Straight Arrow Connector 24"/>
            <p:cNvCxnSpPr/>
            <p:nvPr/>
          </p:nvCxnSpPr>
          <p:spPr>
            <a:xfrm flipV="1">
              <a:off x="5967663" y="3157086"/>
              <a:ext cx="2593260" cy="924026"/>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752286">
              <a:off x="5668161" y="3498299"/>
              <a:ext cx="2601070" cy="369332"/>
            </a:xfrm>
            <a:prstGeom prst="rect">
              <a:avLst/>
            </a:prstGeom>
            <a:noFill/>
          </p:spPr>
          <p:txBody>
            <a:bodyPr wrap="square" rtlCol="0">
              <a:spAutoFit/>
            </a:bodyPr>
            <a:lstStyle/>
            <a:p>
              <a:r>
                <a:rPr lang="en-US" sz="1200" dirty="0">
                  <a:solidFill>
                    <a:schemeClr val="accent6">
                      <a:lumMod val="40000"/>
                      <a:lumOff val="60000"/>
                    </a:schemeClr>
                  </a:solidFill>
                </a:rPr>
                <a:t>Default query</a:t>
              </a:r>
            </a:p>
          </p:txBody>
        </p:sp>
      </p:grpSp>
      <p:sp>
        <p:nvSpPr>
          <p:cNvPr id="27" name="Rectangular Callout 26"/>
          <p:cNvSpPr/>
          <p:nvPr/>
        </p:nvSpPr>
        <p:spPr>
          <a:xfrm>
            <a:off x="7511361" y="3941547"/>
            <a:ext cx="1150103" cy="161268"/>
          </a:xfrm>
          <a:prstGeom prst="wedgeRectCallout">
            <a:avLst>
              <a:gd name="adj1" fmla="val -142130"/>
              <a:gd name="adj2" fmla="val 21277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Virtual database</a:t>
            </a:r>
          </a:p>
        </p:txBody>
      </p:sp>
      <p:sp>
        <p:nvSpPr>
          <p:cNvPr id="28" name="Rectangular Callout 27"/>
          <p:cNvSpPr/>
          <p:nvPr/>
        </p:nvSpPr>
        <p:spPr>
          <a:xfrm>
            <a:off x="7692135" y="4150372"/>
            <a:ext cx="1150103" cy="153644"/>
          </a:xfrm>
          <a:prstGeom prst="wedgeRectCallout">
            <a:avLst>
              <a:gd name="adj1" fmla="val -152731"/>
              <a:gd name="adj2" fmla="val 17251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Catalog</a:t>
            </a:r>
          </a:p>
        </p:txBody>
      </p:sp>
      <p:sp>
        <p:nvSpPr>
          <p:cNvPr id="29" name="Rectangular Callout 28"/>
          <p:cNvSpPr/>
          <p:nvPr/>
        </p:nvSpPr>
        <p:spPr>
          <a:xfrm>
            <a:off x="7805242" y="4333696"/>
            <a:ext cx="1150103" cy="143747"/>
          </a:xfrm>
          <a:prstGeom prst="wedgeRectCallout">
            <a:avLst>
              <a:gd name="adj1" fmla="val -159357"/>
              <a:gd name="adj2" fmla="val 14079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Schema</a:t>
            </a:r>
          </a:p>
        </p:txBody>
      </p:sp>
      <p:sp>
        <p:nvSpPr>
          <p:cNvPr id="30" name="Rectangular Callout 29"/>
          <p:cNvSpPr/>
          <p:nvPr/>
        </p:nvSpPr>
        <p:spPr>
          <a:xfrm>
            <a:off x="7934782" y="4516264"/>
            <a:ext cx="1150103" cy="162818"/>
          </a:xfrm>
          <a:prstGeom prst="wedgeRectCallout">
            <a:avLst>
              <a:gd name="adj1" fmla="val -132358"/>
              <a:gd name="adj2" fmla="val 8286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Table</a:t>
            </a:r>
          </a:p>
        </p:txBody>
      </p:sp>
      <p:sp>
        <p:nvSpPr>
          <p:cNvPr id="31" name="Rectangular Callout 30"/>
          <p:cNvSpPr/>
          <p:nvPr/>
        </p:nvSpPr>
        <p:spPr>
          <a:xfrm>
            <a:off x="7934782" y="4714384"/>
            <a:ext cx="1150103" cy="208137"/>
          </a:xfrm>
          <a:prstGeom prst="wedgeRectCallout">
            <a:avLst>
              <a:gd name="adj1" fmla="val -131695"/>
              <a:gd name="adj2" fmla="val 1672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Procedure</a:t>
            </a:r>
          </a:p>
        </p:txBody>
      </p:sp>
      <p:grpSp>
        <p:nvGrpSpPr>
          <p:cNvPr id="32" name="Group 31"/>
          <p:cNvGrpSpPr/>
          <p:nvPr/>
        </p:nvGrpSpPr>
        <p:grpSpPr>
          <a:xfrm>
            <a:off x="5883832" y="4334096"/>
            <a:ext cx="1092467" cy="588425"/>
            <a:chOff x="7843520" y="5778795"/>
            <a:chExt cx="1456623" cy="784566"/>
          </a:xfrm>
        </p:grpSpPr>
        <p:sp>
          <p:nvSpPr>
            <p:cNvPr id="33" name="Rectangle 32"/>
            <p:cNvSpPr/>
            <p:nvPr/>
          </p:nvSpPr>
          <p:spPr>
            <a:xfrm>
              <a:off x="8321642" y="6394123"/>
              <a:ext cx="978501" cy="16923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4" name="Rectangle 33"/>
            <p:cNvSpPr/>
            <p:nvPr/>
          </p:nvSpPr>
          <p:spPr>
            <a:xfrm>
              <a:off x="8321640" y="6251883"/>
              <a:ext cx="978503" cy="13875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p:cNvSpPr/>
            <p:nvPr/>
          </p:nvSpPr>
          <p:spPr>
            <a:xfrm>
              <a:off x="7914640" y="5931131"/>
              <a:ext cx="764246" cy="158725"/>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6" name="Rectangle 35"/>
            <p:cNvSpPr/>
            <p:nvPr/>
          </p:nvSpPr>
          <p:spPr>
            <a:xfrm>
              <a:off x="7843520" y="5778795"/>
              <a:ext cx="754086" cy="13875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a:t>
              </a:r>
            </a:p>
          </p:txBody>
        </p:sp>
        <p:sp>
          <p:nvSpPr>
            <p:cNvPr id="37" name="Rectangle 36"/>
            <p:cNvSpPr/>
            <p:nvPr/>
          </p:nvSpPr>
          <p:spPr>
            <a:xfrm>
              <a:off x="7993780" y="6100017"/>
              <a:ext cx="732815" cy="138758"/>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38" name="Group 37"/>
          <p:cNvGrpSpPr/>
          <p:nvPr/>
        </p:nvGrpSpPr>
        <p:grpSpPr>
          <a:xfrm>
            <a:off x="6242421" y="2199493"/>
            <a:ext cx="2554097" cy="2659564"/>
            <a:chOff x="8321639" y="2932657"/>
            <a:chExt cx="3405463" cy="3546085"/>
          </a:xfrm>
        </p:grpSpPr>
        <p:cxnSp>
          <p:nvCxnSpPr>
            <p:cNvPr id="39" name="Elbow Connector 38"/>
            <p:cNvCxnSpPr>
              <a:stCxn id="12" idx="1"/>
              <a:endCxn id="14" idx="2"/>
            </p:cNvCxnSpPr>
            <p:nvPr/>
          </p:nvCxnSpPr>
          <p:spPr>
            <a:xfrm rot="10800000" flipH="1">
              <a:off x="8321641" y="4081112"/>
              <a:ext cx="2232621" cy="2397630"/>
            </a:xfrm>
            <a:prstGeom prst="bentConnector4">
              <a:avLst>
                <a:gd name="adj1" fmla="val -12286"/>
                <a:gd name="adj2" fmla="val 61617"/>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67746" y="4243304"/>
              <a:ext cx="1355245" cy="615553"/>
            </a:xfrm>
            <a:prstGeom prst="rect">
              <a:avLst/>
            </a:prstGeom>
            <a:solidFill>
              <a:schemeClr val="bg1"/>
            </a:solidFill>
          </p:spPr>
          <p:txBody>
            <a:bodyPr wrap="square" rtlCol="0">
              <a:spAutoFit/>
            </a:bodyPr>
            <a:lstStyle/>
            <a:p>
              <a:r>
                <a:rPr lang="en-US" sz="1200" dirty="0">
                  <a:solidFill>
                    <a:srgbClr val="7030A0"/>
                  </a:solidFill>
                </a:rPr>
                <a:t>Generate to input file</a:t>
              </a:r>
            </a:p>
          </p:txBody>
        </p:sp>
        <p:sp>
          <p:nvSpPr>
            <p:cNvPr id="41" name="Rectangle 40"/>
            <p:cNvSpPr/>
            <p:nvPr/>
          </p:nvSpPr>
          <p:spPr>
            <a:xfrm>
              <a:off x="9381424" y="3827342"/>
              <a:ext cx="2345678" cy="253770"/>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Rectangle 41"/>
            <p:cNvSpPr/>
            <p:nvPr/>
          </p:nvSpPr>
          <p:spPr>
            <a:xfrm>
              <a:off x="8973297" y="2932657"/>
              <a:ext cx="1958917" cy="253770"/>
            </a:xfrm>
            <a:prstGeom prst="rect">
              <a:avLst/>
            </a:prstGeom>
            <a:noFill/>
            <a:ln>
              <a:solidFill>
                <a:schemeClr val="accent6">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Elbow Connector 42"/>
            <p:cNvCxnSpPr>
              <a:stCxn id="42" idx="1"/>
            </p:cNvCxnSpPr>
            <p:nvPr/>
          </p:nvCxnSpPr>
          <p:spPr>
            <a:xfrm rot="10800000" flipH="1">
              <a:off x="8321639" y="3157088"/>
              <a:ext cx="807121" cy="3164175"/>
            </a:xfrm>
            <a:prstGeom prst="bentConnector4">
              <a:avLst>
                <a:gd name="adj1" fmla="val -44373"/>
                <a:gd name="adj2" fmla="val 51096"/>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855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left)">
                                      <p:cBhvr>
                                        <p:cTn id="40" dur="500"/>
                                        <p:tgtEl>
                                          <p:spTgt spid="32"/>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up)">
                                      <p:cBhvr>
                                        <p:cTn id="44" dur="500"/>
                                        <p:tgtEl>
                                          <p:spTgt spid="27"/>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up)">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down)">
                                      <p:cBhvr>
                                        <p:cTn id="6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07904" cy="662460"/>
          </a:xfrm>
        </p:spPr>
        <p:txBody>
          <a:bodyPr/>
          <a:lstStyle/>
          <a:p>
            <a:pPr algn="l"/>
            <a:r>
              <a:rPr lang="en-US" sz="2400">
                <a:solidFill>
                  <a:schemeClr val="bg1"/>
                </a:solidFill>
                <a:ea typeface="ＭＳ Ｐゴシック" pitchFamily="34" charset="-128"/>
              </a:rPr>
              <a:t>Functional (Smoke) Test Anatomy – Execute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test_1_smoke_exec.dp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test_1_smoke_exec.dp: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executeRegressionTest</a:t>
              </a:r>
              <a:r>
                <a:rPr lang="en-US" sz="1050" b="1" dirty="0">
                  <a:solidFill>
                    <a:srgbClr val="FF0000"/>
                  </a:solidFill>
                </a:rPr>
                <a:t> </a:t>
              </a:r>
              <a:r>
                <a:rPr lang="en-US" sz="1050" dirty="0">
                  <a:solidFill>
                    <a:srgbClr val="000000"/>
                  </a:solidFill>
                </a:rPr>
                <a:t>$SERVERID </a:t>
              </a:r>
              <a:r>
                <a:rPr lang="en-US" sz="1050" b="1" dirty="0">
                  <a:solidFill>
                    <a:srgbClr val="FF0000"/>
                  </a:solidFill>
                </a:rPr>
                <a:t>Test1.1</a:t>
              </a:r>
              <a:r>
                <a:rPr lang="en-US" sz="1050" dirty="0">
                  <a:solidFill>
                    <a:srgbClr val="000000"/>
                  </a:solidFill>
                </a:rPr>
                <a:t> "$MODULE_HOME/Regression.xml“ "$MODULE_HOME/servers.xml"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1316" y="1393258"/>
            <a:ext cx="2285408" cy="2672756"/>
            <a:chOff x="3453500" y="1857676"/>
            <a:chExt cx="3047210" cy="3563675"/>
          </a:xfrm>
        </p:grpSpPr>
        <p:cxnSp>
          <p:nvCxnSpPr>
            <p:cNvPr id="57" name="Elbow Connector 56"/>
            <p:cNvCxnSpPr/>
            <p:nvPr/>
          </p:nvCxnSpPr>
          <p:spPr>
            <a:xfrm rot="5400000">
              <a:off x="4244223" y="3033093"/>
              <a:ext cx="3431904" cy="1081070"/>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500" y="5139532"/>
              <a:ext cx="1942474" cy="28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849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Regression XML – Execute “Smoke” Test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29862"/>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noFill/>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a:ea typeface="ＭＳ Ｐゴシック" pitchFamily="34" charset="-128"/>
              </a:rPr>
              <a:t>&lt;p1:RegressionModule </a:t>
            </a:r>
            <a:r>
              <a:rPr lang="en-US" sz="900" dirty="0" err="1">
                <a:ea typeface="ＭＳ Ｐゴシック" pitchFamily="34" charset="-128"/>
              </a:rPr>
              <a:t>xmlns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1050" dirty="0">
                <a:ea typeface="ＭＳ Ｐゴシック" pitchFamily="34" charset="-128"/>
              </a:rPr>
              <a:t>        &lt;id&gt;</a:t>
            </a:r>
            <a:r>
              <a:rPr lang="en-US" sz="1050" b="1" dirty="0">
                <a:solidFill>
                  <a:srgbClr val="00B0F0"/>
                </a:solidFill>
                <a:ea typeface="ＭＳ Ｐゴシック" pitchFamily="34" charset="-128"/>
              </a:rPr>
              <a:t>Test1.1</a:t>
            </a:r>
            <a:r>
              <a:rPr lang="en-US" sz="1050" dirty="0">
                <a:ea typeface="ＭＳ Ｐゴシック" pitchFamily="34" charset="-128"/>
              </a:rPr>
              <a:t>&lt;/id&gt;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inputFilePath</a:t>
            </a:r>
            <a:r>
              <a:rPr lang="en-US" sz="1050" dirty="0">
                <a:ea typeface="ＭＳ Ｐゴシック" pitchFamily="34" charset="-128"/>
              </a:rPr>
              <a:t>&gt;</a:t>
            </a:r>
            <a:r>
              <a:rPr lang="en-US" sz="1050" b="1" dirty="0">
                <a:solidFill>
                  <a:srgbClr val="00B0F0"/>
                </a:solidFill>
                <a:ea typeface="ＭＳ Ｐゴシック" pitchFamily="34" charset="-128"/>
              </a:rPr>
              <a:t>C:/</a:t>
            </a:r>
            <a:r>
              <a:rPr lang="en-US" sz="1050" b="1" dirty="0" err="1">
                <a:solidFill>
                  <a:srgbClr val="00B0F0"/>
                </a:solidFill>
                <a:ea typeface="ＭＳ Ｐゴシック" pitchFamily="34" charset="-128"/>
              </a:rPr>
              <a:t>DataVirtualization</a:t>
            </a:r>
            <a:r>
              <a:rPr lang="en-US" sz="1050" b="1" dirty="0">
                <a:solidFill>
                  <a:srgbClr val="00B0F0"/>
                </a:solidFill>
                <a:ea typeface="ＭＳ Ｐゴシック" pitchFamily="34" charset="-128"/>
              </a:rPr>
              <a:t>/</a:t>
            </a:r>
            <a:r>
              <a:rPr lang="en-US" sz="1050" b="1" dirty="0" err="1">
                <a:solidFill>
                  <a:srgbClr val="00B0F0"/>
                </a:solidFill>
                <a:ea typeface="ＭＳ Ｐゴシック" pitchFamily="34" charset="-128"/>
              </a:rPr>
              <a:t>PDTool_Test</a:t>
            </a:r>
            <a:r>
              <a:rPr lang="en-US" sz="1050" b="1" dirty="0">
                <a:solidFill>
                  <a:srgbClr val="00B0F0"/>
                </a:solidFill>
                <a:ea typeface="ＭＳ Ｐゴシック" pitchFamily="34" charset="-128"/>
              </a:rPr>
              <a:t>/PDTool/resources/test/1_functional/</a:t>
            </a:r>
            <a:r>
              <a:rPr lang="en-US" sz="1050" b="1" dirty="0" err="1">
                <a:solidFill>
                  <a:srgbClr val="00B0F0"/>
                </a:solidFill>
                <a:ea typeface="ＭＳ Ｐゴシック" pitchFamily="34" charset="-128"/>
              </a:rPr>
              <a:t>functional_smoke.inp</a:t>
            </a:r>
            <a:r>
              <a:rPr lang="en-US" sz="1050" dirty="0">
                <a:ea typeface="ＭＳ Ｐゴシック" pitchFamily="34" charset="-128"/>
              </a:rPr>
              <a:t>&lt;/</a:t>
            </a:r>
            <a:r>
              <a:rPr lang="en-US" sz="1050" dirty="0" err="1">
                <a:ea typeface="ＭＳ Ｐゴシック" pitchFamily="34" charset="-128"/>
              </a:rPr>
              <a:t>inputFilePath</a:t>
            </a:r>
            <a:r>
              <a:rPr lang="en-US" sz="105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createNewFile</a:t>
            </a:r>
            <a:r>
              <a:rPr lang="en-US" sz="900" dirty="0">
                <a:ea typeface="ＭＳ Ｐゴシック" pitchFamily="34" charset="-128"/>
              </a:rPr>
              <a:t>&gt;no&lt;/</a:t>
            </a:r>
            <a:r>
              <a:rPr lang="en-US" sz="900" dirty="0" err="1">
                <a:ea typeface="ＭＳ Ｐゴシック" pitchFamily="34" charset="-128"/>
              </a:rPr>
              <a:t>createNewFile</a:t>
            </a:r>
            <a:r>
              <a:rPr lang="en-US" sz="900" dirty="0">
                <a:ea typeface="ＭＳ Ｐゴシック" pitchFamily="34" charset="-128"/>
              </a:rPr>
              <a:t>&gt;</a:t>
            </a:r>
          </a:p>
          <a:p>
            <a:pPr marL="0" indent="0">
              <a:spcBef>
                <a:spcPts val="0"/>
              </a:spcBef>
              <a:buFont typeface="Arial"/>
              <a:buNone/>
            </a:pPr>
            <a:r>
              <a:rPr lang="en-US" sz="1050" b="1" dirty="0">
                <a:solidFill>
                  <a:srgbClr val="00B0F0"/>
                </a:solidFill>
                <a:ea typeface="ＭＳ Ｐゴシック" pitchFamily="34" charset="-128"/>
              </a:rPr>
              <a:t>        &lt;</a:t>
            </a:r>
            <a:r>
              <a:rPr lang="en-US" sz="1050" b="1" dirty="0" err="1">
                <a:solidFill>
                  <a:srgbClr val="00B0F0"/>
                </a:solidFill>
                <a:ea typeface="ＭＳ Ｐゴシック" pitchFamily="34" charset="-128"/>
              </a:rPr>
              <a:t>testRunParams</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testType</a:t>
            </a:r>
            <a:r>
              <a:rPr lang="en-US" sz="1050" dirty="0">
                <a:ea typeface="ＭＳ Ｐゴシック" pitchFamily="34" charset="-128"/>
              </a:rPr>
              <a:t>&gt;</a:t>
            </a:r>
            <a:r>
              <a:rPr lang="en-US" sz="1050" b="1" dirty="0">
                <a:solidFill>
                  <a:srgbClr val="00B0F0"/>
                </a:solidFill>
                <a:ea typeface="ＭＳ Ｐゴシック" pitchFamily="34" charset="-128"/>
              </a:rPr>
              <a:t>functional</a:t>
            </a:r>
            <a:r>
              <a:rPr lang="en-US" sz="1050" dirty="0">
                <a:ea typeface="ＭＳ Ｐゴシック" pitchFamily="34" charset="-128"/>
              </a:rPr>
              <a:t>&lt;/</a:t>
            </a:r>
            <a:r>
              <a:rPr lang="en-US" sz="1050" dirty="0" err="1">
                <a:ea typeface="ＭＳ Ｐゴシック" pitchFamily="34" charset="-128"/>
              </a:rPr>
              <a:t>testType</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logFilePath</a:t>
            </a:r>
            <a:r>
              <a:rPr lang="en-US" sz="1050" dirty="0">
                <a:ea typeface="ＭＳ Ｐゴシック" pitchFamily="34" charset="-128"/>
              </a:rPr>
              <a:t>&gt;</a:t>
            </a:r>
            <a:r>
              <a:rPr lang="en-US" sz="1050" b="1" dirty="0">
                <a:solidFill>
                  <a:srgbClr val="00B0F0"/>
                </a:solidFill>
                <a:ea typeface="ＭＳ Ｐゴシック" pitchFamily="34" charset="-128"/>
              </a:rPr>
              <a:t>C:/</a:t>
            </a:r>
            <a:r>
              <a:rPr lang="en-US" sz="1050" b="1" dirty="0" err="1">
                <a:solidFill>
                  <a:srgbClr val="00B0F0"/>
                </a:solidFill>
                <a:ea typeface="ＭＳ Ｐゴシック" pitchFamily="34" charset="-128"/>
              </a:rPr>
              <a:t>DataVirtualization</a:t>
            </a:r>
            <a:r>
              <a:rPr lang="en-US" sz="1050" b="1" dirty="0">
                <a:solidFill>
                  <a:srgbClr val="00B0F0"/>
                </a:solidFill>
                <a:ea typeface="ＭＳ Ｐゴシック" pitchFamily="34" charset="-128"/>
              </a:rPr>
              <a:t>/</a:t>
            </a:r>
            <a:r>
              <a:rPr lang="en-US" sz="1050" b="1" dirty="0" err="1">
                <a:solidFill>
                  <a:srgbClr val="00B0F0"/>
                </a:solidFill>
                <a:ea typeface="ＭＳ Ｐゴシック" pitchFamily="34" charset="-128"/>
              </a:rPr>
              <a:t>PDTool_Test</a:t>
            </a:r>
            <a:r>
              <a:rPr lang="en-US" sz="1050" b="1" dirty="0">
                <a:solidFill>
                  <a:srgbClr val="00B0F0"/>
                </a:solidFill>
                <a:ea typeface="ＭＳ Ｐゴシック" pitchFamily="34" charset="-128"/>
              </a:rPr>
              <a:t>/PDTool/resources/test/1_functional/</a:t>
            </a:r>
            <a:r>
              <a:rPr lang="en-US" sz="1050" b="1" dirty="0" err="1">
                <a:solidFill>
                  <a:srgbClr val="00B0F0"/>
                </a:solidFill>
                <a:ea typeface="ＭＳ Ｐゴシック" pitchFamily="34" charset="-128"/>
              </a:rPr>
              <a:t>functional_smoke.log</a:t>
            </a:r>
            <a:r>
              <a:rPr lang="en-US" sz="1050" dirty="0">
                <a:ea typeface="ＭＳ Ｐゴシック" pitchFamily="34" charset="-128"/>
              </a:rPr>
              <a:t>&lt;/</a:t>
            </a:r>
            <a:r>
              <a:rPr lang="en-US" sz="1050" dirty="0" err="1">
                <a:ea typeface="ＭＳ Ｐゴシック" pitchFamily="34" charset="-128"/>
              </a:rPr>
              <a:t>logFilePath</a:t>
            </a:r>
            <a:r>
              <a:rPr lang="en-US" sz="105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logDelimiter</a:t>
            </a:r>
            <a:r>
              <a:rPr lang="en-US" sz="900" dirty="0">
                <a:ea typeface="ＭＳ Ｐゴシック" pitchFamily="34" charset="-128"/>
              </a:rPr>
              <a:t>&gt;PIPE&lt;/</a:t>
            </a:r>
            <a:r>
              <a:rPr lang="en-US" sz="900" dirty="0" err="1">
                <a:ea typeface="ＭＳ Ｐゴシック" pitchFamily="34" charset="-128"/>
              </a:rPr>
              <a:t>logDelimiter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logAppend</a:t>
            </a:r>
            <a:r>
              <a:rPr lang="en-US" sz="900" dirty="0">
                <a:ea typeface="ＭＳ Ｐゴシック" pitchFamily="34" charset="-128"/>
              </a:rPr>
              <a:t>&gt;no&lt;/</a:t>
            </a:r>
            <a:r>
              <a:rPr lang="en-US" sz="900" dirty="0" err="1">
                <a:ea typeface="ＭＳ Ｐゴシック" pitchFamily="34" charset="-128"/>
              </a:rPr>
              <a:t>logAppend</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baseDir</a:t>
            </a:r>
            <a:r>
              <a:rPr lang="en-US" sz="900" dirty="0">
                <a:ea typeface="ＭＳ Ｐゴシック" pitchFamily="34" charset="-128"/>
              </a:rPr>
              <a:t>&gt;C:/</a:t>
            </a:r>
            <a:r>
              <a:rPr lang="en-US" sz="900" dirty="0" err="1">
                <a:ea typeface="ＭＳ Ｐゴシック" pitchFamily="34" charset="-128"/>
              </a:rPr>
              <a:t>DataVirtualization</a:t>
            </a:r>
            <a:r>
              <a:rPr lang="en-US" sz="900" dirty="0">
                <a:ea typeface="ＭＳ Ｐゴシック" pitchFamily="34" charset="-128"/>
              </a:rPr>
              <a:t>/</a:t>
            </a:r>
            <a:r>
              <a:rPr lang="en-US" sz="900" dirty="0" err="1">
                <a:ea typeface="ＭＳ Ｐゴシック" pitchFamily="34" charset="-128"/>
              </a:rPr>
              <a:t>PDTool_Test</a:t>
            </a:r>
            <a:r>
              <a:rPr lang="en-US" sz="900" dirty="0">
                <a:ea typeface="ＭＳ Ｐゴシック" pitchFamily="34" charset="-128"/>
              </a:rPr>
              <a:t>/PDTool/resources/test/1_functional&lt;/</a:t>
            </a:r>
            <a:r>
              <a:rPr lang="en-US" sz="900" dirty="0" err="1">
                <a:ea typeface="ＭＳ Ｐゴシック" pitchFamily="34" charset="-128"/>
              </a:rPr>
              <a:t>baseDir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&lt;delimiter&gt;PIPE&lt;/delimiter&gt;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printOutput</a:t>
            </a:r>
            <a:r>
              <a:rPr lang="en-US" sz="900" dirty="0">
                <a:ea typeface="ＭＳ Ｐゴシック" pitchFamily="34" charset="-128"/>
              </a:rPr>
              <a:t>&gt;summary&lt;/</a:t>
            </a:r>
            <a:r>
              <a:rPr lang="en-US" sz="900" dirty="0" err="1">
                <a:ea typeface="ＭＳ Ｐゴシック" pitchFamily="34" charset="-128"/>
              </a:rPr>
              <a:t>printOutput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runQueries</a:t>
            </a:r>
            <a:r>
              <a:rPr lang="en-US" sz="900" dirty="0">
                <a:ea typeface="ＭＳ Ｐゴシック" pitchFamily="34" charset="-128"/>
              </a:rPr>
              <a:t>&gt;yes&lt;/</a:t>
            </a:r>
            <a:r>
              <a:rPr lang="en-US" sz="900" dirty="0" err="1">
                <a:ea typeface="ＭＳ Ｐゴシック" pitchFamily="34" charset="-128"/>
              </a:rPr>
              <a:t>runQueries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runProcedures</a:t>
            </a:r>
            <a:r>
              <a:rPr lang="en-US" sz="900" dirty="0">
                <a:ea typeface="ＭＳ Ｐゴシック" pitchFamily="34" charset="-128"/>
              </a:rPr>
              <a:t>&gt;yes&lt;/</a:t>
            </a:r>
            <a:r>
              <a:rPr lang="en-US" sz="900" dirty="0" err="1">
                <a:ea typeface="ＭＳ Ｐゴシック" pitchFamily="34" charset="-128"/>
              </a:rPr>
              <a:t>runProcedures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runWS</a:t>
            </a:r>
            <a:r>
              <a:rPr lang="en-US" sz="900" dirty="0">
                <a:ea typeface="ＭＳ Ｐゴシック" pitchFamily="34" charset="-128"/>
              </a:rPr>
              <a:t>&gt;yes&lt;/</a:t>
            </a:r>
            <a:r>
              <a:rPr lang="en-US" sz="900" dirty="0" err="1">
                <a:ea typeface="ＭＳ Ｐゴシック" pitchFamily="34" charset="-128"/>
              </a:rPr>
              <a:t>runWS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useAllDatasources</a:t>
            </a:r>
            <a:r>
              <a:rPr lang="en-US" sz="900" dirty="0">
                <a:ea typeface="ＭＳ Ｐゴシック" pitchFamily="34" charset="-128"/>
              </a:rPr>
              <a:t>&gt;no&lt;/</a:t>
            </a:r>
            <a:r>
              <a:rPr lang="en-US" sz="900" dirty="0" err="1">
                <a:ea typeface="ＭＳ Ｐゴシック" pitchFamily="34" charset="-128"/>
              </a:rPr>
              <a:t>useAllDatasources</a:t>
            </a:r>
            <a:r>
              <a:rPr lang="en-US" sz="900" dirty="0">
                <a:ea typeface="ＭＳ Ｐゴシック" pitchFamily="34" charset="-128"/>
              </a:rPr>
              <a:t>&gt; </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&gt;TEST00&lt;/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		</a:t>
            </a:r>
          </a:p>
          <a:p>
            <a:pPr marL="0" indent="0">
              <a:spcBef>
                <a:spcPts val="0"/>
              </a:spcBef>
              <a:buFont typeface="Arial"/>
              <a:buNone/>
            </a:pPr>
            <a:r>
              <a:rPr lang="en-US" sz="1050" dirty="0">
                <a:ea typeface="ＭＳ Ｐゴシック" pitchFamily="34" charset="-128"/>
              </a:rPr>
              <a:t>            &lt;resources&gt;</a:t>
            </a:r>
          </a:p>
          <a:p>
            <a:pPr marL="0" indent="0">
              <a:spcBef>
                <a:spcPts val="0"/>
              </a:spcBef>
              <a:buFont typeface="Arial"/>
              <a:buNone/>
            </a:pPr>
            <a:r>
              <a:rPr lang="en-US" sz="1050" dirty="0">
                <a:ea typeface="ＭＳ Ｐゴシック" pitchFamily="34" charset="-128"/>
              </a:rPr>
              <a:t> 	</a:t>
            </a:r>
            <a:r>
              <a:rPr lang="en-US" sz="1050" b="1" dirty="0">
                <a:solidFill>
                  <a:srgbClr val="00B0F0"/>
                </a:solidFill>
                <a:ea typeface="ＭＳ Ｐゴシック" pitchFamily="34" charset="-128"/>
              </a:rPr>
              <a:t>&lt;resource&gt;CAT1.*&lt;/resource&gt;</a:t>
            </a:r>
          </a:p>
          <a:p>
            <a:pPr marL="0" indent="0">
              <a:spcBef>
                <a:spcPts val="0"/>
              </a:spcBef>
              <a:buFont typeface="Arial"/>
              <a:buNone/>
            </a:pPr>
            <a:r>
              <a:rPr lang="en-US" sz="1050" dirty="0">
                <a:ea typeface="ＭＳ Ｐゴシック" pitchFamily="34" charset="-128"/>
              </a:rPr>
              <a:t>            &lt;/resources&gt;</a:t>
            </a:r>
          </a:p>
          <a:p>
            <a:pPr marL="0" indent="0">
              <a:spcBef>
                <a:spcPts val="0"/>
              </a:spcBef>
              <a:buFont typeface="Arial"/>
              <a:buNone/>
            </a:pPr>
            <a:r>
              <a:rPr lang="en-US" sz="1050" b="1" dirty="0">
                <a:solidFill>
                  <a:srgbClr val="FFFF00"/>
                </a:solidFill>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testRunParams</a:t>
            </a:r>
            <a:r>
              <a:rPr lang="en-US" sz="1050" b="1" dirty="0">
                <a:solidFill>
                  <a:srgbClr val="00B0F0"/>
                </a:solidFill>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&lt;/p1:RegressionModule&gt;</a:t>
            </a:r>
          </a:p>
        </p:txBody>
      </p:sp>
      <p:grpSp>
        <p:nvGrpSpPr>
          <p:cNvPr id="7" name="Group 6"/>
          <p:cNvGrpSpPr/>
          <p:nvPr/>
        </p:nvGrpSpPr>
        <p:grpSpPr>
          <a:xfrm>
            <a:off x="2752165" y="2567273"/>
            <a:ext cx="3195448" cy="1818085"/>
            <a:chOff x="3667964" y="3423030"/>
            <a:chExt cx="4260596"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148" y="3423030"/>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3667964" y="4525656"/>
              <a:ext cx="2501829" cy="487180"/>
              <a:chOff x="4412025" y="5042507"/>
              <a:chExt cx="4414341" cy="727036"/>
            </a:xfrm>
          </p:grpSpPr>
          <p:cxnSp>
            <p:nvCxnSpPr>
              <p:cNvPr id="13" name="Straight Arrow Connector 12"/>
              <p:cNvCxnSpPr/>
              <p:nvPr/>
            </p:nvCxnSpPr>
            <p:spPr>
              <a:xfrm>
                <a:off x="4412025" y="5191946"/>
                <a:ext cx="4414341" cy="57759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654427">
                <a:off x="5150728" y="5042507"/>
                <a:ext cx="2374562" cy="459307"/>
              </a:xfrm>
              <a:prstGeom prst="rect">
                <a:avLst/>
              </a:prstGeom>
              <a:noFill/>
            </p:spPr>
            <p:txBody>
              <a:bodyPr wrap="square" rtlCol="0">
                <a:spAutoFit/>
              </a:bodyPr>
              <a:lstStyle/>
              <a:p>
                <a:r>
                  <a:rPr lang="en-US" sz="900" dirty="0">
                    <a:solidFill>
                      <a:schemeClr val="accent6">
                        <a:lumMod val="40000"/>
                        <a:lumOff val="60000"/>
                      </a:schemeClr>
                    </a:solidFill>
                  </a:rPr>
                  <a:t>Database Filter</a:t>
                </a:r>
              </a:p>
            </p:txBody>
          </p:sp>
        </p:grpSp>
        <p:grpSp>
          <p:nvGrpSpPr>
            <p:cNvPr id="10" name="Group 9"/>
            <p:cNvGrpSpPr/>
            <p:nvPr/>
          </p:nvGrpSpPr>
          <p:grpSpPr>
            <a:xfrm>
              <a:off x="3667965" y="4964749"/>
              <a:ext cx="2501831" cy="307779"/>
              <a:chOff x="4401567" y="5495019"/>
              <a:chExt cx="4492176" cy="717847"/>
            </a:xfrm>
          </p:grpSpPr>
          <p:cxnSp>
            <p:nvCxnSpPr>
              <p:cNvPr id="11" name="Straight Arrow Connector 10"/>
              <p:cNvCxnSpPr/>
              <p:nvPr/>
            </p:nvCxnSpPr>
            <p:spPr>
              <a:xfrm flipV="1">
                <a:off x="4401567" y="6015789"/>
                <a:ext cx="4492176" cy="166235"/>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4048" y="5495019"/>
                <a:ext cx="2335107" cy="717847"/>
              </a:xfrm>
              <a:prstGeom prst="rect">
                <a:avLst/>
              </a:prstGeom>
              <a:noFill/>
            </p:spPr>
            <p:txBody>
              <a:bodyPr wrap="square" rtlCol="0">
                <a:spAutoFit/>
              </a:bodyPr>
              <a:lstStyle/>
              <a:p>
                <a:r>
                  <a:rPr lang="en-US" sz="900" dirty="0">
                    <a:solidFill>
                      <a:schemeClr val="accent6">
                        <a:lumMod val="40000"/>
                        <a:lumOff val="60000"/>
                      </a:schemeClr>
                    </a:solidFill>
                  </a:rPr>
                  <a:t>Resource Filter</a:t>
                </a:r>
              </a:p>
            </p:txBody>
          </p:sp>
        </p:grpSp>
      </p:grpSp>
      <p:grpSp>
        <p:nvGrpSpPr>
          <p:cNvPr id="15" name="Group 14"/>
          <p:cNvGrpSpPr/>
          <p:nvPr/>
        </p:nvGrpSpPr>
        <p:grpSpPr>
          <a:xfrm>
            <a:off x="250031" y="2006962"/>
            <a:ext cx="8892779" cy="2931955"/>
            <a:chOff x="331787" y="2675949"/>
            <a:chExt cx="11857038" cy="3909273"/>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 y="5891485"/>
              <a:ext cx="11857038" cy="69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675181" y="2675949"/>
              <a:ext cx="1943575" cy="369332"/>
            </a:xfrm>
            <a:prstGeom prst="rect">
              <a:avLst/>
            </a:prstGeom>
            <a:solidFill>
              <a:schemeClr val="bg1"/>
            </a:solidFill>
          </p:spPr>
          <p:txBody>
            <a:bodyPr wrap="square" rtlCol="0">
              <a:spAutoFit/>
            </a:bodyPr>
            <a:lstStyle/>
            <a:p>
              <a:r>
                <a:rPr lang="en-US" sz="1200" dirty="0">
                  <a:solidFill>
                    <a:srgbClr val="7030A0"/>
                  </a:solidFill>
                </a:rPr>
                <a:t>Generate log file</a:t>
              </a:r>
            </a:p>
          </p:txBody>
        </p:sp>
        <p:cxnSp>
          <p:nvCxnSpPr>
            <p:cNvPr id="18" name="Straight Arrow Connector 17"/>
            <p:cNvCxnSpPr/>
            <p:nvPr/>
          </p:nvCxnSpPr>
          <p:spPr>
            <a:xfrm flipH="1">
              <a:off x="8095595" y="2675949"/>
              <a:ext cx="461264" cy="326706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418835" y="1357162"/>
            <a:ext cx="2497756" cy="2289653"/>
            <a:chOff x="8556858" y="1809548"/>
            <a:chExt cx="3330341" cy="3052871"/>
          </a:xfrm>
        </p:grpSpPr>
        <p:sp>
          <p:nvSpPr>
            <p:cNvPr id="20" name="TextBox 19"/>
            <p:cNvSpPr txBox="1"/>
            <p:nvPr/>
          </p:nvSpPr>
          <p:spPr>
            <a:xfrm>
              <a:off x="9677511" y="2881531"/>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p>
          </p:txBody>
        </p:sp>
        <p:grpSp>
          <p:nvGrpSpPr>
            <p:cNvPr id="21" name="Group 20"/>
            <p:cNvGrpSpPr/>
            <p:nvPr/>
          </p:nvGrpSpPr>
          <p:grpSpPr>
            <a:xfrm>
              <a:off x="8556858" y="1809548"/>
              <a:ext cx="3330341" cy="3052871"/>
              <a:chOff x="7141945" y="-1034103"/>
              <a:chExt cx="4686300" cy="5243033"/>
            </a:xfrm>
          </p:grpSpPr>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945" y="2288055"/>
                <a:ext cx="4686300" cy="192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6200000" flipH="1">
                <a:off x="8667926" y="-433646"/>
                <a:ext cx="3305050" cy="2104136"/>
              </a:xfrm>
              <a:prstGeom prst="bentConnector3">
                <a:avLst>
                  <a:gd name="adj1" fmla="val 18990"/>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9729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6141509" cy="1500207"/>
          </a:xfrm>
        </p:spPr>
        <p:txBody>
          <a:bodyPr/>
          <a:lstStyle/>
          <a:p>
            <a:pPr algn="ctr"/>
            <a:r>
              <a:rPr lang="en-US" sz="3600" dirty="0">
                <a:solidFill>
                  <a:srgbClr val="3D8DFF"/>
                </a:solidFill>
              </a:rPr>
              <a:t>PDTool Regression Module 2. Regression Test</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9140723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924920"/>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Regression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7500" lnSpcReduction="20000"/>
          </a:bodyPr>
          <a:lstStyle/>
          <a:p>
            <a:r>
              <a:rPr lang="en-US" sz="3000" dirty="0">
                <a:ea typeface="ＭＳ Ｐゴシック" pitchFamily="34" charset="-128"/>
              </a:rPr>
              <a:t>Objective</a:t>
            </a:r>
          </a:p>
          <a:p>
            <a:pPr lvl="1"/>
            <a:r>
              <a:rPr lang="en-US" sz="2400" dirty="0">
                <a:ea typeface="ＭＳ Ｐゴシック" pitchFamily="34" charset="-128"/>
              </a:rPr>
              <a:t>Test for the difference between the same queries at different points in time such as two releases of the same code.</a:t>
            </a:r>
            <a:endParaRPr lang="en-US" sz="2600" dirty="0">
              <a:ea typeface="ＭＳ Ｐゴシック" pitchFamily="34" charset="-128"/>
            </a:endParaRPr>
          </a:p>
          <a:p>
            <a:r>
              <a:rPr lang="en-US" sz="3000" dirty="0">
                <a:ea typeface="ＭＳ Ｐゴシック" pitchFamily="34" charset="-128"/>
              </a:rPr>
              <a:t>Results</a:t>
            </a:r>
          </a:p>
          <a:p>
            <a:pPr lvl="1"/>
            <a:r>
              <a:rPr lang="en-US" sz="2400" dirty="0">
                <a:ea typeface="ＭＳ Ｐゴシック" pitchFamily="34" charset="-128"/>
              </a:rPr>
              <a:t>Populate query results to an output files according to the parameter “</a:t>
            </a:r>
            <a:r>
              <a:rPr lang="en-US" sz="2400" dirty="0" err="1">
                <a:ea typeface="ＭＳ Ｐゴシック" pitchFamily="34" charset="-128"/>
              </a:rPr>
              <a:t>outputFilename</a:t>
            </a:r>
            <a:r>
              <a:rPr lang="en-US" sz="2400" dirty="0">
                <a:ea typeface="ＭＳ Ｐゴシック" pitchFamily="34" charset="-128"/>
              </a:rPr>
              <a:t>”.</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a:t>
            </a:r>
            <a:r>
              <a:rPr lang="en-US" sz="2000" dirty="0">
                <a:ea typeface="ＭＳ Ｐゴシック" pitchFamily="34" charset="-128"/>
              </a:rPr>
              <a:t>SUCCESS, ERROR, SKIPPED</a:t>
            </a:r>
            <a:r>
              <a:rPr lang="en-US" sz="2400" dirty="0">
                <a:ea typeface="ＭＳ Ｐゴシック" pitchFamily="34" charset="-128"/>
              </a:rPr>
              <a:t>.</a:t>
            </a:r>
            <a:endParaRPr lang="en-US" sz="2600" dirty="0">
              <a:ea typeface="ＭＳ Ｐゴシック" pitchFamily="34" charset="-128"/>
            </a:endParaRPr>
          </a:p>
          <a:p>
            <a:r>
              <a:rPr lang="en-US" sz="3000" dirty="0">
                <a:ea typeface="ＭＳ Ｐゴシック" pitchFamily="34" charset="-128"/>
              </a:rPr>
              <a:t>Compare Test</a:t>
            </a:r>
          </a:p>
          <a:p>
            <a:pPr lvl="1"/>
            <a:r>
              <a:rPr lang="en-US" sz="2400" dirty="0">
                <a:ea typeface="ＭＳ Ｐゴシック" pitchFamily="34" charset="-128"/>
              </a:rPr>
              <a:t>Compare files from different tests and produce a summary log.</a:t>
            </a:r>
          </a:p>
          <a:p>
            <a:pPr lvl="1"/>
            <a:r>
              <a:rPr lang="en-US" sz="2400" dirty="0">
                <a:ea typeface="ＭＳ Ｐゴシック" pitchFamily="34" charset="-128"/>
              </a:rPr>
              <a:t>Compare logs from different tests to determine if queries matched or not.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92830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Regression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311686" cy="3734146"/>
          </a:xfrm>
        </p:spPr>
        <p:txBody>
          <a:bodyPr>
            <a:normAutofit lnSpcReduction="1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a:t>
            </a:r>
            <a:r>
              <a:rPr lang="en-US" sz="2000" dirty="0">
                <a:solidFill>
                  <a:schemeClr val="bg1"/>
                </a:solidFill>
              </a:rPr>
              <a:t>CIS</a:t>
            </a:r>
            <a:r>
              <a:rPr lang="en-US" sz="2000" dirty="0"/>
              <a:t>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000" dirty="0"/>
              <a:t> 1 plan to execute</a:t>
            </a:r>
          </a:p>
          <a:p>
            <a:pPr lvl="1">
              <a:lnSpc>
                <a:spcPct val="80000"/>
              </a:lnSpc>
              <a:defRPr/>
            </a:pPr>
            <a:r>
              <a:rPr lang="en-US" sz="2000" dirty="0"/>
              <a:t>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00B0F0"/>
                </a:solidFill>
              </a:rPr>
              <a:t>regression</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6660553" y="1303895"/>
            <a:ext cx="2373063"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p>
          </p:txBody>
        </p:sp>
        <p:sp>
          <p:nvSpPr>
            <p:cNvPr id="8" name="TextBox 7"/>
            <p:cNvSpPr txBox="1"/>
            <p:nvPr/>
          </p:nvSpPr>
          <p:spPr>
            <a:xfrm>
              <a:off x="9120437" y="2311993"/>
              <a:ext cx="558282"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711086" y="2173768"/>
            <a:ext cx="2322530" cy="618090"/>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Test Plan </a:t>
              </a:r>
              <a:r>
                <a:rPr lang="en-US" sz="1275" dirty="0">
                  <a:latin typeface="Calibri" pitchFamily="34" charset="0"/>
                  <a:cs typeface="Calibri" pitchFamily="34" charset="0"/>
                </a:rPr>
                <a:t>(test_2_regression_exec.dp)</a:t>
              </a:r>
            </a:p>
          </p:txBody>
        </p:sp>
        <p:sp>
          <p:nvSpPr>
            <p:cNvPr id="12" name="TextBox 11"/>
            <p:cNvSpPr txBox="1"/>
            <p:nvPr/>
          </p:nvSpPr>
          <p:spPr>
            <a:xfrm>
              <a:off x="9209683" y="3181818"/>
              <a:ext cx="406293"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566707" y="2995935"/>
            <a:ext cx="2466909"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(Regression.xml)</a:t>
              </a: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660554" y="3765306"/>
            <a:ext cx="2373062" cy="624844"/>
            <a:chOff x="9158404" y="5680995"/>
            <a:chExt cx="2946414" cy="833125"/>
          </a:xfrm>
        </p:grpSpPr>
        <p:sp>
          <p:nvSpPr>
            <p:cNvPr id="18" name="Rounded Rectangle 17"/>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p>
          </p:txBody>
        </p:sp>
        <p:sp>
          <p:nvSpPr>
            <p:cNvPr id="20" name="TextBox 19"/>
            <p:cNvSpPr txBox="1"/>
            <p:nvPr/>
          </p:nvSpPr>
          <p:spPr>
            <a:xfrm>
              <a:off x="9158404" y="5680995"/>
              <a:ext cx="56993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p>
          </p:txBody>
        </p:sp>
      </p:grpSp>
    </p:spTree>
    <p:extLst>
      <p:ext uri="{BB962C8B-B14F-4D97-AF65-F5344CB8AC3E}">
        <p14:creationId xmlns:p14="http://schemas.microsoft.com/office/powerpoint/2010/main" val="16480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000">
                <a:solidFill>
                  <a:schemeClr val="bg1"/>
                </a:solidFill>
                <a:ea typeface="ＭＳ Ｐゴシック" pitchFamily="34" charset="-128"/>
              </a:rPr>
              <a:t>Regression Test Anatomy – Execute “Regression” Input File</a:t>
            </a:r>
            <a:endParaRPr lang="en-US" sz="11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test_2_regression_exec.dp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test_2_regression_exec.dp: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executeRegressionTest</a:t>
              </a:r>
              <a:r>
                <a:rPr lang="en-US" sz="1050" b="1" dirty="0">
                  <a:solidFill>
                    <a:srgbClr val="FF0000"/>
                  </a:solidFill>
                </a:rPr>
                <a:t> </a:t>
              </a:r>
              <a:r>
                <a:rPr lang="en-US" sz="1050" dirty="0">
                  <a:solidFill>
                    <a:srgbClr val="000000"/>
                  </a:solidFill>
                </a:rPr>
                <a:t>$SERVERID </a:t>
              </a:r>
              <a:r>
                <a:rPr lang="en-US" sz="1050" b="1" dirty="0">
                  <a:solidFill>
                    <a:srgbClr val="FF0000"/>
                  </a:solidFill>
                </a:rPr>
                <a:t>Test2.1</a:t>
              </a:r>
              <a:r>
                <a:rPr lang="en-US" sz="1050" dirty="0">
                  <a:solidFill>
                    <a:srgbClr val="000000"/>
                  </a:solidFill>
                </a:rPr>
                <a:t> "$MODULE_HOME/Regression.xml“ "$MODULE_HOME/servers.xml"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610776" y="1393256"/>
            <a:ext cx="2164886" cy="2672757"/>
            <a:chOff x="3479446" y="1857675"/>
            <a:chExt cx="2886515" cy="3563676"/>
          </a:xfrm>
        </p:grpSpPr>
        <p:cxnSp>
          <p:nvCxnSpPr>
            <p:cNvPr id="57" name="Elbow Connector 56"/>
            <p:cNvCxnSpPr/>
            <p:nvPr/>
          </p:nvCxnSpPr>
          <p:spPr>
            <a:xfrm rot="5400000">
              <a:off x="4173175" y="3061465"/>
              <a:ext cx="3396575" cy="988996"/>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9446" y="5175821"/>
              <a:ext cx="1890923" cy="24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9630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sz="2400">
                <a:solidFill>
                  <a:schemeClr val="bg1"/>
                </a:solidFill>
                <a:ea typeface="ＭＳ Ｐゴシック" pitchFamily="34" charset="-128"/>
              </a:rPr>
              <a:t>Regression XML – Execute “Regression”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41627"/>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a:ea typeface="ＭＳ Ｐゴシック" pitchFamily="34" charset="-128"/>
              </a:rPr>
              <a:t>&lt;p1:RegressionModule </a:t>
            </a:r>
            <a:r>
              <a:rPr lang="en-US" sz="900" dirty="0" err="1">
                <a:ea typeface="ＭＳ Ｐゴシック" pitchFamily="34" charset="-128"/>
              </a:rPr>
              <a:t>xmlns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&lt;id&gt;</a:t>
            </a:r>
            <a:r>
              <a:rPr lang="en-US" sz="900" b="1" dirty="0">
                <a:solidFill>
                  <a:srgbClr val="00B0F0"/>
                </a:solidFill>
                <a:ea typeface="ＭＳ Ｐゴシック" pitchFamily="34" charset="-128"/>
              </a:rPr>
              <a:t>Test2.1</a:t>
            </a:r>
            <a:r>
              <a:rPr lang="en-US" sz="900" dirty="0">
                <a:ea typeface="ＭＳ Ｐゴシック" pitchFamily="34" charset="-128"/>
              </a:rPr>
              <a:t>&lt;/id&gt;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inputFilePath</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/PDTool/resources/test/2_regression/</a:t>
            </a:r>
            <a:r>
              <a:rPr lang="en-US" sz="900" b="1" dirty="0" err="1">
                <a:solidFill>
                  <a:srgbClr val="00B0F0"/>
                </a:solidFill>
                <a:ea typeface="ＭＳ Ｐゴシック" pitchFamily="34" charset="-128"/>
              </a:rPr>
              <a:t>regression.inp</a:t>
            </a:r>
            <a:r>
              <a:rPr lang="en-US" sz="900" dirty="0">
                <a:ea typeface="ＭＳ Ｐゴシック" pitchFamily="34" charset="-128"/>
              </a:rPr>
              <a:t>&lt;/</a:t>
            </a:r>
            <a:r>
              <a:rPr lang="en-US" sz="900" dirty="0" err="1">
                <a:ea typeface="ＭＳ Ｐゴシック" pitchFamily="34" charset="-128"/>
              </a:rPr>
              <a:t>inputFilePath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createNewFile</a:t>
            </a:r>
            <a:r>
              <a:rPr lang="en-US" sz="900" dirty="0">
                <a:ea typeface="ＭＳ Ｐゴシック" pitchFamily="34" charset="-128"/>
              </a:rPr>
              <a:t>&gt;no&lt;/</a:t>
            </a:r>
            <a:r>
              <a:rPr lang="en-US" sz="900" dirty="0" err="1">
                <a:ea typeface="ＭＳ Ｐゴシック" pitchFamily="34" charset="-128"/>
              </a:rPr>
              <a:t>createNewFile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testRunParams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testType</a:t>
            </a:r>
            <a:r>
              <a:rPr lang="en-US" sz="900" dirty="0">
                <a:ea typeface="ＭＳ Ｐゴシック" pitchFamily="34" charset="-128"/>
              </a:rPr>
              <a:t>&gt;regression&lt;/</a:t>
            </a:r>
            <a:r>
              <a:rPr lang="en-US" sz="900" dirty="0" err="1">
                <a:ea typeface="ＭＳ Ｐゴシック" pitchFamily="34" charset="-128"/>
              </a:rPr>
              <a:t>testType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logFilePath</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/PDTool/resources/test/2_regression/regression_rel01.log</a:t>
            </a:r>
            <a:r>
              <a:rPr lang="en-US" sz="900" dirty="0">
                <a:ea typeface="ＭＳ Ｐゴシック" pitchFamily="34" charset="-128"/>
              </a:rPr>
              <a:t>&lt;/</a:t>
            </a:r>
            <a:r>
              <a:rPr lang="en-US" sz="900" dirty="0" err="1">
                <a:ea typeface="ＭＳ Ｐゴシック" pitchFamily="34" charset="-128"/>
              </a:rPr>
              <a:t>logFilePath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logDelimiter</a:t>
            </a:r>
            <a:r>
              <a:rPr lang="en-US" sz="900" dirty="0">
                <a:ea typeface="ＭＳ Ｐゴシック" pitchFamily="34" charset="-128"/>
              </a:rPr>
              <a:t>&gt;PIPE&lt;/</a:t>
            </a:r>
            <a:r>
              <a:rPr lang="en-US" sz="900" dirty="0" err="1">
                <a:ea typeface="ＭＳ Ｐゴシック" pitchFamily="34" charset="-128"/>
              </a:rPr>
              <a:t>logDelimiter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logAppend</a:t>
            </a:r>
            <a:r>
              <a:rPr lang="en-US" sz="900" dirty="0">
                <a:ea typeface="ＭＳ Ｐゴシック" pitchFamily="34" charset="-128"/>
              </a:rPr>
              <a:t>&gt;no&lt;/</a:t>
            </a:r>
            <a:r>
              <a:rPr lang="en-US" sz="900" dirty="0" err="1">
                <a:ea typeface="ＭＳ Ｐゴシック" pitchFamily="34" charset="-128"/>
              </a:rPr>
              <a:t>logAppend</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baseDir</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/PDTool/resources/test/2_regression/regression_rel01</a:t>
            </a:r>
            <a:r>
              <a:rPr lang="en-US" sz="900" dirty="0">
                <a:ea typeface="ＭＳ Ｐゴシック" pitchFamily="34" charset="-128"/>
              </a:rPr>
              <a:t>&lt;/</a:t>
            </a:r>
            <a:r>
              <a:rPr lang="en-US" sz="900" dirty="0" err="1">
                <a:ea typeface="ＭＳ Ｐゴシック" pitchFamily="34" charset="-128"/>
              </a:rPr>
              <a:t>baseDir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&lt;delimiter&gt;PIPE&lt;/delimiter&gt;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printOutput</a:t>
            </a:r>
            <a:r>
              <a:rPr lang="en-US" sz="900" dirty="0">
                <a:ea typeface="ＭＳ Ｐゴシック" pitchFamily="34" charset="-128"/>
              </a:rPr>
              <a:t>&gt;summary&lt;/</a:t>
            </a:r>
            <a:r>
              <a:rPr lang="en-US" sz="900" dirty="0" err="1">
                <a:ea typeface="ＭＳ Ｐゴシック" pitchFamily="34" charset="-128"/>
              </a:rPr>
              <a:t>printOutput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runQueries</a:t>
            </a:r>
            <a:r>
              <a:rPr lang="en-US" sz="900" dirty="0">
                <a:ea typeface="ＭＳ Ｐゴシック" pitchFamily="34" charset="-128"/>
              </a:rPr>
              <a:t>&gt;yes&lt;/</a:t>
            </a:r>
            <a:r>
              <a:rPr lang="en-US" sz="900" dirty="0" err="1">
                <a:ea typeface="ＭＳ Ｐゴシック" pitchFamily="34" charset="-128"/>
              </a:rPr>
              <a:t>runQueries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runProcedures</a:t>
            </a:r>
            <a:r>
              <a:rPr lang="en-US" sz="900" dirty="0">
                <a:ea typeface="ＭＳ Ｐゴシック" pitchFamily="34" charset="-128"/>
              </a:rPr>
              <a:t>&gt;yes&lt;/</a:t>
            </a:r>
            <a:r>
              <a:rPr lang="en-US" sz="900" dirty="0" err="1">
                <a:ea typeface="ＭＳ Ｐゴシック" pitchFamily="34" charset="-128"/>
              </a:rPr>
              <a:t>runProcedures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runWS</a:t>
            </a:r>
            <a:r>
              <a:rPr lang="en-US" sz="900" dirty="0">
                <a:ea typeface="ＭＳ Ｐゴシック" pitchFamily="34" charset="-128"/>
              </a:rPr>
              <a:t>&gt;yes&lt;/</a:t>
            </a:r>
            <a:r>
              <a:rPr lang="en-US" sz="900" dirty="0" err="1">
                <a:ea typeface="ＭＳ Ｐゴシック" pitchFamily="34" charset="-128"/>
              </a:rPr>
              <a:t>runWS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useAllDatasources</a:t>
            </a:r>
            <a:r>
              <a:rPr lang="en-US" sz="900" dirty="0">
                <a:ea typeface="ＭＳ Ｐゴシック" pitchFamily="34" charset="-128"/>
              </a:rPr>
              <a:t>&gt;no&lt;/</a:t>
            </a:r>
            <a:r>
              <a:rPr lang="en-US" sz="900" dirty="0" err="1">
                <a:ea typeface="ＭＳ Ｐゴシック" pitchFamily="34" charset="-128"/>
              </a:rPr>
              <a:t>useAllDatasources</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datasources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dsName</a:t>
            </a:r>
            <a:r>
              <a:rPr lang="en-US" sz="900" dirty="0">
                <a:ea typeface="ＭＳ Ｐゴシック" pitchFamily="34" charset="-128"/>
              </a:rPr>
              <a:t>&gt;</a:t>
            </a:r>
            <a:r>
              <a:rPr lang="en-US" sz="900" b="1" dirty="0">
                <a:solidFill>
                  <a:srgbClr val="00B0F0"/>
                </a:solidFill>
                <a:ea typeface="ＭＳ Ｐゴシック" pitchFamily="34" charset="-128"/>
              </a:rPr>
              <a:t>TEST00</a:t>
            </a:r>
            <a:r>
              <a:rPr lang="en-US" sz="900" dirty="0">
                <a:ea typeface="ＭＳ Ｐゴシック" pitchFamily="34" charset="-128"/>
              </a:rPr>
              <a:t>&lt;/</a:t>
            </a:r>
            <a:r>
              <a:rPr lang="en-US" sz="900" dirty="0" err="1">
                <a:ea typeface="ＭＳ Ｐゴシック" pitchFamily="34" charset="-128"/>
              </a:rPr>
              <a:t>dsName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datasources</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&lt;resources&gt;</a:t>
            </a:r>
          </a:p>
          <a:p>
            <a:pPr marL="0" indent="0">
              <a:spcBef>
                <a:spcPts val="0"/>
              </a:spcBef>
              <a:buFont typeface="Arial"/>
              <a:buNone/>
            </a:pPr>
            <a:r>
              <a:rPr lang="en-US" sz="900" dirty="0">
                <a:ea typeface="ＭＳ Ｐゴシック" pitchFamily="34" charset="-128"/>
              </a:rPr>
              <a:t>            &lt;/resources&gt;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testRunParams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&lt;/p1:RegressionModule&gt;</a:t>
            </a:r>
          </a:p>
        </p:txBody>
      </p:sp>
      <p:grpSp>
        <p:nvGrpSpPr>
          <p:cNvPr id="7" name="Group 6"/>
          <p:cNvGrpSpPr/>
          <p:nvPr/>
        </p:nvGrpSpPr>
        <p:grpSpPr>
          <a:xfrm>
            <a:off x="1574921" y="2567273"/>
            <a:ext cx="3427034" cy="1818085"/>
            <a:chOff x="2098307" y="3423030"/>
            <a:chExt cx="4569378"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273" y="3423030"/>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512194" y="4340994"/>
              <a:ext cx="2377476" cy="671833"/>
              <a:chOff x="2372701" y="4766940"/>
              <a:chExt cx="4194926" cy="1002603"/>
            </a:xfrm>
          </p:grpSpPr>
          <p:cxnSp>
            <p:nvCxnSpPr>
              <p:cNvPr id="13" name="Straight Arrow Connector 12"/>
              <p:cNvCxnSpPr/>
              <p:nvPr/>
            </p:nvCxnSpPr>
            <p:spPr>
              <a:xfrm>
                <a:off x="2372701" y="4766940"/>
                <a:ext cx="4194926" cy="100260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952977">
                <a:off x="2858022" y="4781885"/>
                <a:ext cx="2374562" cy="459306"/>
              </a:xfrm>
              <a:prstGeom prst="rect">
                <a:avLst/>
              </a:prstGeom>
              <a:noFill/>
            </p:spPr>
            <p:txBody>
              <a:bodyPr wrap="square" rtlCol="0">
                <a:spAutoFit/>
              </a:bodyPr>
              <a:lstStyle/>
              <a:p>
                <a:r>
                  <a:rPr lang="en-US" sz="900" dirty="0">
                    <a:solidFill>
                      <a:schemeClr val="accent6">
                        <a:lumMod val="40000"/>
                        <a:lumOff val="60000"/>
                      </a:schemeClr>
                    </a:solidFill>
                  </a:rPr>
                  <a:t>Database Filter</a:t>
                </a:r>
              </a:p>
            </p:txBody>
          </p:sp>
        </p:grpSp>
        <p:grpSp>
          <p:nvGrpSpPr>
            <p:cNvPr id="10" name="Group 9"/>
            <p:cNvGrpSpPr/>
            <p:nvPr/>
          </p:nvGrpSpPr>
          <p:grpSpPr>
            <a:xfrm>
              <a:off x="2098307" y="4673909"/>
              <a:ext cx="2791363" cy="514116"/>
              <a:chOff x="1583190" y="4816690"/>
              <a:chExt cx="5012047" cy="1199099"/>
            </a:xfrm>
          </p:grpSpPr>
          <p:cxnSp>
            <p:nvCxnSpPr>
              <p:cNvPr id="11" name="Straight Arrow Connector 10"/>
              <p:cNvCxnSpPr/>
              <p:nvPr/>
            </p:nvCxnSpPr>
            <p:spPr>
              <a:xfrm>
                <a:off x="1583190" y="5020951"/>
                <a:ext cx="5012047" cy="994838"/>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488280">
                <a:off x="1944025" y="4816690"/>
                <a:ext cx="2831003" cy="717842"/>
              </a:xfrm>
              <a:prstGeom prst="rect">
                <a:avLst/>
              </a:prstGeom>
              <a:noFill/>
            </p:spPr>
            <p:txBody>
              <a:bodyPr wrap="square" rtlCol="0">
                <a:spAutoFit/>
              </a:bodyPr>
              <a:lstStyle/>
              <a:p>
                <a:r>
                  <a:rPr lang="en-US" sz="900" dirty="0">
                    <a:solidFill>
                      <a:schemeClr val="accent6">
                        <a:lumMod val="40000"/>
                        <a:lumOff val="60000"/>
                      </a:schemeClr>
                    </a:solidFill>
                  </a:rPr>
                  <a:t>No Resource Filter</a:t>
                </a:r>
              </a:p>
            </p:txBody>
          </p:sp>
        </p:grpSp>
      </p:grpSp>
      <p:grpSp>
        <p:nvGrpSpPr>
          <p:cNvPr id="15" name="Group 14"/>
          <p:cNvGrpSpPr/>
          <p:nvPr/>
        </p:nvGrpSpPr>
        <p:grpSpPr>
          <a:xfrm>
            <a:off x="210722" y="1754205"/>
            <a:ext cx="8835629" cy="3167650"/>
            <a:chOff x="279375" y="2338939"/>
            <a:chExt cx="11780838" cy="4223533"/>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75" y="5884609"/>
              <a:ext cx="11780838" cy="67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314975" y="2338939"/>
              <a:ext cx="1943574" cy="3797980"/>
              <a:chOff x="314975" y="2338939"/>
              <a:chExt cx="1943574" cy="3797980"/>
            </a:xfrm>
          </p:grpSpPr>
          <p:cxnSp>
            <p:nvCxnSpPr>
              <p:cNvPr id="18" name="Straight Arrow Connector 17"/>
              <p:cNvCxnSpPr/>
              <p:nvPr/>
            </p:nvCxnSpPr>
            <p:spPr>
              <a:xfrm flipH="1">
                <a:off x="443510" y="2338939"/>
                <a:ext cx="701896" cy="379798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4975" y="5471586"/>
                <a:ext cx="1943574" cy="369332"/>
              </a:xfrm>
              <a:prstGeom prst="rect">
                <a:avLst/>
              </a:prstGeom>
              <a:solidFill>
                <a:schemeClr val="bg1"/>
              </a:solidFill>
            </p:spPr>
            <p:txBody>
              <a:bodyPr wrap="square" rtlCol="0">
                <a:spAutoFit/>
              </a:bodyPr>
              <a:lstStyle/>
              <a:p>
                <a:r>
                  <a:rPr lang="en-US" sz="1200" dirty="0">
                    <a:solidFill>
                      <a:srgbClr val="7030A0"/>
                    </a:solidFill>
                  </a:rPr>
                  <a:t>Generate log file</a:t>
                </a:r>
              </a:p>
            </p:txBody>
          </p:sp>
        </p:grpSp>
      </p:grpSp>
      <p:grpSp>
        <p:nvGrpSpPr>
          <p:cNvPr id="20" name="Group 19"/>
          <p:cNvGrpSpPr/>
          <p:nvPr/>
        </p:nvGrpSpPr>
        <p:grpSpPr>
          <a:xfrm>
            <a:off x="5877414" y="1342724"/>
            <a:ext cx="3168937" cy="1713944"/>
            <a:chOff x="7834964" y="1790299"/>
            <a:chExt cx="4225249" cy="2285258"/>
          </a:xfrm>
        </p:grpSpPr>
        <p:grpSp>
          <p:nvGrpSpPr>
            <p:cNvPr id="21" name="Group 20"/>
            <p:cNvGrpSpPr/>
            <p:nvPr/>
          </p:nvGrpSpPr>
          <p:grpSpPr>
            <a:xfrm>
              <a:off x="7834964" y="1790299"/>
              <a:ext cx="3882374" cy="725291"/>
              <a:chOff x="7834964" y="1790299"/>
              <a:chExt cx="3882374" cy="725291"/>
            </a:xfrm>
          </p:grpSpPr>
          <p:cxnSp>
            <p:nvCxnSpPr>
              <p:cNvPr id="23" name="Elbow Connector 22"/>
              <p:cNvCxnSpPr/>
              <p:nvPr/>
            </p:nvCxnSpPr>
            <p:spPr>
              <a:xfrm>
                <a:off x="7834964" y="1790299"/>
                <a:ext cx="2546589" cy="725291"/>
              </a:xfrm>
              <a:prstGeom prst="bentConnector2">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73764" y="1899754"/>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p>
            </p:txBody>
          </p:sp>
        </p:gr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2893" y="2515590"/>
              <a:ext cx="3357320" cy="155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5" name="Group 24"/>
          <p:cNvGrpSpPr/>
          <p:nvPr/>
        </p:nvGrpSpPr>
        <p:grpSpPr>
          <a:xfrm>
            <a:off x="4749586" y="2252254"/>
            <a:ext cx="4194390" cy="1910225"/>
            <a:chOff x="6331193" y="3003004"/>
            <a:chExt cx="5592520" cy="2546967"/>
          </a:xfrm>
        </p:grpSpPr>
        <p:grpSp>
          <p:nvGrpSpPr>
            <p:cNvPr id="26" name="Group 25"/>
            <p:cNvGrpSpPr/>
            <p:nvPr/>
          </p:nvGrpSpPr>
          <p:grpSpPr>
            <a:xfrm>
              <a:off x="6331193" y="3003004"/>
              <a:ext cx="5592520" cy="2546967"/>
              <a:chOff x="6331193" y="3003004"/>
              <a:chExt cx="5592520" cy="2546967"/>
            </a:xfrm>
          </p:grpSpPr>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7513" y="4826071"/>
                <a:ext cx="38862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p:nvPr/>
            </p:nvCxnSpPr>
            <p:spPr>
              <a:xfrm>
                <a:off x="6331193" y="3003004"/>
                <a:ext cx="1706320" cy="182306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7164684" y="4209761"/>
              <a:ext cx="2248823" cy="369332"/>
            </a:xfrm>
            <a:prstGeom prst="rect">
              <a:avLst/>
            </a:prstGeom>
            <a:solidFill>
              <a:schemeClr val="bg1"/>
            </a:solidFill>
          </p:spPr>
          <p:txBody>
            <a:bodyPr wrap="square" rtlCol="0">
              <a:spAutoFit/>
            </a:bodyPr>
            <a:lstStyle/>
            <a:p>
              <a:r>
                <a:rPr lang="en-US" sz="1200" dirty="0">
                  <a:solidFill>
                    <a:srgbClr val="7030A0"/>
                  </a:solidFill>
                </a:rPr>
                <a:t>Generate data files</a:t>
              </a:r>
            </a:p>
          </p:txBody>
        </p:sp>
      </p:grpSp>
    </p:spTree>
    <p:extLst>
      <p:ext uri="{BB962C8B-B14F-4D97-AF65-F5344CB8AC3E}">
        <p14:creationId xmlns:p14="http://schemas.microsoft.com/office/powerpoint/2010/main" val="6421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980145" cy="1500207"/>
          </a:xfrm>
        </p:spPr>
        <p:txBody>
          <a:bodyPr/>
          <a:lstStyle/>
          <a:p>
            <a:pPr algn="ctr"/>
            <a:r>
              <a:rPr lang="en-US" sz="3600" dirty="0">
                <a:solidFill>
                  <a:srgbClr val="3D8DFF"/>
                </a:solidFill>
              </a:rPr>
              <a:t>PDTool Regression Module 3. Migration Test</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844467959"/>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Migration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0000" lnSpcReduction="20000"/>
          </a:bodyPr>
          <a:lstStyle/>
          <a:p>
            <a:r>
              <a:rPr lang="en-US" sz="3000" dirty="0">
                <a:ea typeface="ＭＳ Ｐゴシック" pitchFamily="34" charset="-128"/>
              </a:rPr>
              <a:t>Objective</a:t>
            </a:r>
          </a:p>
          <a:p>
            <a:pPr lvl="1"/>
            <a:r>
              <a:rPr lang="en-US" sz="2400" dirty="0">
                <a:ea typeface="ＭＳ Ｐゴシック" pitchFamily="34" charset="-128"/>
              </a:rPr>
              <a:t>Test for the difference between the same queries before and after migrating CIS server to a new version to insure CIS does not affect the results of queries.</a:t>
            </a:r>
          </a:p>
          <a:p>
            <a:r>
              <a:rPr lang="en-US" sz="3000" dirty="0">
                <a:ea typeface="ＭＳ Ｐゴシック" pitchFamily="34" charset="-128"/>
              </a:rPr>
              <a:t>Results</a:t>
            </a:r>
          </a:p>
          <a:p>
            <a:pPr lvl="1"/>
            <a:r>
              <a:rPr lang="en-US" sz="2400" dirty="0">
                <a:ea typeface="ＭＳ Ｐゴシック" pitchFamily="34" charset="-128"/>
              </a:rPr>
              <a:t>Populate query results to an output files according to the parameter “</a:t>
            </a:r>
            <a:r>
              <a:rPr lang="en-US" sz="2400" dirty="0" err="1">
                <a:ea typeface="ＭＳ Ｐゴシック" pitchFamily="34" charset="-128"/>
              </a:rPr>
              <a:t>outputFilename</a:t>
            </a:r>
            <a:r>
              <a:rPr lang="en-US" sz="2400" dirty="0">
                <a:ea typeface="ＭＳ Ｐゴシック" pitchFamily="34" charset="-128"/>
              </a:rPr>
              <a:t>”.</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a:t>
            </a:r>
            <a:r>
              <a:rPr lang="en-US" sz="2000" dirty="0">
                <a:ea typeface="ＭＳ Ｐゴシック" pitchFamily="34" charset="-128"/>
              </a:rPr>
              <a:t>SUCCESS, ERROR, SKIPPED</a:t>
            </a:r>
            <a:r>
              <a:rPr lang="en-US" sz="2400" dirty="0">
                <a:ea typeface="ＭＳ Ｐゴシック" pitchFamily="34" charset="-128"/>
              </a:rPr>
              <a:t>.</a:t>
            </a:r>
          </a:p>
          <a:p>
            <a:r>
              <a:rPr lang="en-US" sz="3000" dirty="0">
                <a:ea typeface="ＭＳ Ｐゴシック" pitchFamily="34" charset="-128"/>
              </a:rPr>
              <a:t>Compare Test</a:t>
            </a:r>
          </a:p>
          <a:p>
            <a:pPr lvl="1"/>
            <a:r>
              <a:rPr lang="en-US" sz="2400" dirty="0">
                <a:ea typeface="ＭＳ Ｐゴシック" pitchFamily="34" charset="-128"/>
              </a:rPr>
              <a:t>Compare files from different tests and produce a summary log.</a:t>
            </a:r>
          </a:p>
          <a:p>
            <a:pPr lvl="1"/>
            <a:r>
              <a:rPr lang="en-US" sz="2400" dirty="0">
                <a:ea typeface="ＭＳ Ｐゴシック" pitchFamily="34" charset="-128"/>
              </a:rPr>
              <a:t>Compare logs from different tests to determine if queries matched or not.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819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Migration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195527" cy="3734146"/>
          </a:xfrm>
        </p:spPr>
        <p:txBody>
          <a:bodyPr>
            <a:normAutofit fontScale="92500" lnSpcReduction="1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CIS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000" dirty="0"/>
              <a:t> 1 plan to execute</a:t>
            </a:r>
          </a:p>
          <a:p>
            <a:pPr lvl="1">
              <a:lnSpc>
                <a:spcPct val="80000"/>
              </a:lnSpc>
              <a:defRPr/>
            </a:pPr>
            <a:r>
              <a:rPr lang="en-US" sz="2000" dirty="0"/>
              <a:t>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00B0F0"/>
                </a:solidFill>
              </a:rPr>
              <a:t>migration</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6653799" y="1106671"/>
            <a:ext cx="2352923"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p>
          </p:txBody>
        </p:sp>
        <p:sp>
          <p:nvSpPr>
            <p:cNvPr id="8" name="TextBox 7"/>
            <p:cNvSpPr txBox="1"/>
            <p:nvPr/>
          </p:nvSpPr>
          <p:spPr>
            <a:xfrm>
              <a:off x="9120437" y="2311993"/>
              <a:ext cx="55828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724162" y="1976544"/>
            <a:ext cx="2282561" cy="618090"/>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Test Plan </a:t>
              </a:r>
              <a:r>
                <a:rPr lang="en-US" sz="1275" dirty="0">
                  <a:latin typeface="Calibri" pitchFamily="34" charset="0"/>
                  <a:cs typeface="Calibri" pitchFamily="34" charset="0"/>
                </a:rPr>
                <a:t>(test_3_migration_exec.dp)</a:t>
              </a:r>
            </a:p>
          </p:txBody>
        </p:sp>
        <p:sp>
          <p:nvSpPr>
            <p:cNvPr id="12" name="TextBox 11"/>
            <p:cNvSpPr txBox="1"/>
            <p:nvPr/>
          </p:nvSpPr>
          <p:spPr>
            <a:xfrm>
              <a:off x="9209683" y="3181818"/>
              <a:ext cx="406294"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626440" y="2798711"/>
            <a:ext cx="2380282"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(Regression.xml)</a:t>
              </a: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683733" y="3568082"/>
            <a:ext cx="2322989" cy="624844"/>
            <a:chOff x="9158404" y="5680995"/>
            <a:chExt cx="2946414" cy="833125"/>
          </a:xfrm>
        </p:grpSpPr>
        <p:sp>
          <p:nvSpPr>
            <p:cNvPr id="18" name="Rounded Rectangle 17"/>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p>
          </p:txBody>
        </p:sp>
        <p:sp>
          <p:nvSpPr>
            <p:cNvPr id="20" name="TextBox 19"/>
            <p:cNvSpPr txBox="1"/>
            <p:nvPr/>
          </p:nvSpPr>
          <p:spPr>
            <a:xfrm>
              <a:off x="9158404" y="5680995"/>
              <a:ext cx="569932"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p>
          </p:txBody>
        </p:sp>
      </p:grpSp>
    </p:spTree>
    <p:extLst>
      <p:ext uri="{BB962C8B-B14F-4D97-AF65-F5344CB8AC3E}">
        <p14:creationId xmlns:p14="http://schemas.microsoft.com/office/powerpoint/2010/main" val="15735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Migration Test Anatomy – Execute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845262"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test_4_performance_exec.dp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test_4_performance_exec.dp: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executePerformanceTest</a:t>
              </a:r>
              <a:r>
                <a:rPr lang="en-US" sz="1050" b="1" dirty="0">
                  <a:solidFill>
                    <a:srgbClr val="FF0000"/>
                  </a:solidFill>
                </a:rPr>
                <a:t> </a:t>
              </a:r>
              <a:r>
                <a:rPr lang="en-US" sz="1050" dirty="0">
                  <a:solidFill>
                    <a:srgbClr val="000000"/>
                  </a:solidFill>
                </a:rPr>
                <a:t>$SERVERID </a:t>
              </a:r>
              <a:r>
                <a:rPr lang="en-US" sz="1050" b="1" dirty="0">
                  <a:solidFill>
                    <a:srgbClr val="FF0000"/>
                  </a:solidFill>
                </a:rPr>
                <a:t>Test4.1</a:t>
              </a:r>
              <a:r>
                <a:rPr lang="en-US" sz="1050" dirty="0">
                  <a:solidFill>
                    <a:srgbClr val="000000"/>
                  </a:solidFill>
                </a:rPr>
                <a:t> "$MODULE_HOME/Regression.xml“ "$MODULE_HOME/servers.xml"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5284" y="1393257"/>
            <a:ext cx="2281441" cy="2685463"/>
            <a:chOff x="3458790" y="1857676"/>
            <a:chExt cx="3041921" cy="3580617"/>
          </a:xfrm>
        </p:grpSpPr>
        <p:cxnSp>
          <p:nvCxnSpPr>
            <p:cNvPr id="57" name="Elbow Connector 56"/>
            <p:cNvCxnSpPr/>
            <p:nvPr/>
          </p:nvCxnSpPr>
          <p:spPr>
            <a:xfrm rot="5400000">
              <a:off x="4321803" y="3101743"/>
              <a:ext cx="3422976" cy="934841"/>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8790" y="5179789"/>
              <a:ext cx="2107079" cy="25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183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859254" cy="662460"/>
          </a:xfrm>
        </p:spPr>
        <p:txBody>
          <a:bodyPr/>
          <a:lstStyle/>
          <a:p>
            <a:pPr algn="l"/>
            <a:r>
              <a:rPr lang="en-US">
                <a:solidFill>
                  <a:schemeClr val="bg1"/>
                </a:solidFill>
                <a:ea typeface="ＭＳ Ｐゴシック" pitchFamily="34" charset="-128"/>
              </a:rPr>
              <a:t>Regression XML – Execute “Migration”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41627"/>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a:ea typeface="ＭＳ Ｐゴシック" pitchFamily="34" charset="-128"/>
              </a:rPr>
              <a:t>&lt;p1:RegressionModule </a:t>
            </a:r>
            <a:r>
              <a:rPr lang="en-US" sz="900" dirty="0" err="1">
                <a:ea typeface="ＭＳ Ｐゴシック" pitchFamily="34" charset="-128"/>
              </a:rPr>
              <a:t>xmlns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&lt;id&gt;</a:t>
            </a:r>
            <a:r>
              <a:rPr lang="en-US" sz="900" b="1" dirty="0">
                <a:solidFill>
                  <a:srgbClr val="00B0F0"/>
                </a:solidFill>
                <a:ea typeface="ＭＳ Ｐゴシック" pitchFamily="34" charset="-128"/>
              </a:rPr>
              <a:t>Test3.1</a:t>
            </a:r>
            <a:r>
              <a:rPr lang="en-US" sz="900" dirty="0">
                <a:ea typeface="ＭＳ Ｐゴシック" pitchFamily="34" charset="-128"/>
              </a:rPr>
              <a:t>&lt;/id&gt;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inputFilePath</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/PDTool/resources/test/3_migration/</a:t>
            </a:r>
            <a:r>
              <a:rPr lang="en-US" sz="900" b="1" dirty="0" err="1">
                <a:solidFill>
                  <a:srgbClr val="00B0F0"/>
                </a:solidFill>
                <a:ea typeface="ＭＳ Ｐゴシック" pitchFamily="34" charset="-128"/>
              </a:rPr>
              <a:t>migration.inp</a:t>
            </a:r>
            <a:r>
              <a:rPr lang="en-US" sz="900" dirty="0">
                <a:ea typeface="ＭＳ Ｐゴシック" pitchFamily="34" charset="-128"/>
              </a:rPr>
              <a:t>&lt;/</a:t>
            </a:r>
            <a:r>
              <a:rPr lang="en-US" sz="900" dirty="0" err="1">
                <a:ea typeface="ＭＳ Ｐゴシック" pitchFamily="34" charset="-128"/>
              </a:rPr>
              <a:t>inputFilePath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createNewFile</a:t>
            </a:r>
            <a:r>
              <a:rPr lang="en-US" sz="900" dirty="0">
                <a:ea typeface="ＭＳ Ｐゴシック" pitchFamily="34" charset="-128"/>
              </a:rPr>
              <a:t>&gt;no&lt;/</a:t>
            </a:r>
            <a:r>
              <a:rPr lang="en-US" sz="900" dirty="0" err="1">
                <a:ea typeface="ＭＳ Ｐゴシック" pitchFamily="34" charset="-128"/>
              </a:rPr>
              <a:t>createNewFile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testRunParams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testType</a:t>
            </a:r>
            <a:r>
              <a:rPr lang="en-US" sz="900" dirty="0">
                <a:ea typeface="ＭＳ Ｐゴシック" pitchFamily="34" charset="-128"/>
              </a:rPr>
              <a:t>&gt;regression&lt;/</a:t>
            </a:r>
            <a:r>
              <a:rPr lang="en-US" sz="900" dirty="0" err="1">
                <a:ea typeface="ＭＳ Ｐゴシック" pitchFamily="34" charset="-128"/>
              </a:rPr>
              <a:t>testType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logFilePath</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/PDTool/resources/test/3_migration/migration_rel01.log</a:t>
            </a:r>
            <a:r>
              <a:rPr lang="en-US" sz="900" dirty="0">
                <a:ea typeface="ＭＳ Ｐゴシック" pitchFamily="34" charset="-128"/>
              </a:rPr>
              <a:t>&lt;/</a:t>
            </a:r>
            <a:r>
              <a:rPr lang="en-US" sz="900" dirty="0" err="1">
                <a:ea typeface="ＭＳ Ｐゴシック" pitchFamily="34" charset="-128"/>
              </a:rPr>
              <a:t>logFilePath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logDelimiter</a:t>
            </a:r>
            <a:r>
              <a:rPr lang="en-US" sz="900" dirty="0">
                <a:ea typeface="ＭＳ Ｐゴシック" pitchFamily="34" charset="-128"/>
              </a:rPr>
              <a:t>&gt;PIPE&lt;/</a:t>
            </a:r>
            <a:r>
              <a:rPr lang="en-US" sz="900" dirty="0" err="1">
                <a:ea typeface="ＭＳ Ｐゴシック" pitchFamily="34" charset="-128"/>
              </a:rPr>
              <a:t>logDelimiter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logAppend</a:t>
            </a:r>
            <a:r>
              <a:rPr lang="en-US" sz="900" dirty="0">
                <a:ea typeface="ＭＳ Ｐゴシック" pitchFamily="34" charset="-128"/>
              </a:rPr>
              <a:t>&gt;no&lt;/</a:t>
            </a:r>
            <a:r>
              <a:rPr lang="en-US" sz="900" dirty="0" err="1">
                <a:ea typeface="ＭＳ Ｐゴシック" pitchFamily="34" charset="-128"/>
              </a:rPr>
              <a:t>logAppend</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baseDir</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/PDTool/resources/test/3_migration/migration_rel01</a:t>
            </a:r>
            <a:r>
              <a:rPr lang="en-US" sz="900" dirty="0">
                <a:ea typeface="ＭＳ Ｐゴシック" pitchFamily="34" charset="-128"/>
              </a:rPr>
              <a:t>&lt;/</a:t>
            </a:r>
            <a:r>
              <a:rPr lang="en-US" sz="900" dirty="0" err="1">
                <a:ea typeface="ＭＳ Ｐゴシック" pitchFamily="34" charset="-128"/>
              </a:rPr>
              <a:t>baseDir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&lt;delimiter&gt;PIPE&lt;/delimiter&gt;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printOutput</a:t>
            </a:r>
            <a:r>
              <a:rPr lang="en-US" sz="900" dirty="0">
                <a:ea typeface="ＭＳ Ｐゴシック" pitchFamily="34" charset="-128"/>
              </a:rPr>
              <a:t>&gt;summary&lt;/</a:t>
            </a:r>
            <a:r>
              <a:rPr lang="en-US" sz="900" dirty="0" err="1">
                <a:ea typeface="ＭＳ Ｐゴシック" pitchFamily="34" charset="-128"/>
              </a:rPr>
              <a:t>printOutput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runQueries</a:t>
            </a:r>
            <a:r>
              <a:rPr lang="en-US" sz="900" dirty="0">
                <a:ea typeface="ＭＳ Ｐゴシック" pitchFamily="34" charset="-128"/>
              </a:rPr>
              <a:t>&gt;yes&lt;/</a:t>
            </a:r>
            <a:r>
              <a:rPr lang="en-US" sz="900" dirty="0" err="1">
                <a:ea typeface="ＭＳ Ｐゴシック" pitchFamily="34" charset="-128"/>
              </a:rPr>
              <a:t>runQueries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runProcedures</a:t>
            </a:r>
            <a:r>
              <a:rPr lang="en-US" sz="900" dirty="0">
                <a:ea typeface="ＭＳ Ｐゴシック" pitchFamily="34" charset="-128"/>
              </a:rPr>
              <a:t>&gt;yes&lt;/</a:t>
            </a:r>
            <a:r>
              <a:rPr lang="en-US" sz="900" dirty="0" err="1">
                <a:ea typeface="ＭＳ Ｐゴシック" pitchFamily="34" charset="-128"/>
              </a:rPr>
              <a:t>runProcedures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runWS</a:t>
            </a:r>
            <a:r>
              <a:rPr lang="en-US" sz="900" dirty="0">
                <a:ea typeface="ＭＳ Ｐゴシック" pitchFamily="34" charset="-128"/>
              </a:rPr>
              <a:t>&gt;yes&lt;/</a:t>
            </a:r>
            <a:r>
              <a:rPr lang="en-US" sz="900" dirty="0" err="1">
                <a:ea typeface="ＭＳ Ｐゴシック" pitchFamily="34" charset="-128"/>
              </a:rPr>
              <a:t>runWS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useAllDatasources</a:t>
            </a:r>
            <a:r>
              <a:rPr lang="en-US" sz="900" dirty="0">
                <a:ea typeface="ＭＳ Ｐゴシック" pitchFamily="34" charset="-128"/>
              </a:rPr>
              <a:t>&gt;no&lt;/</a:t>
            </a:r>
            <a:r>
              <a:rPr lang="en-US" sz="900" dirty="0" err="1">
                <a:ea typeface="ＭＳ Ｐゴシック" pitchFamily="34" charset="-128"/>
              </a:rPr>
              <a:t>useAllDatasources</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datasources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dsName</a:t>
            </a:r>
            <a:r>
              <a:rPr lang="en-US" sz="900" dirty="0">
                <a:ea typeface="ＭＳ Ｐゴシック" pitchFamily="34" charset="-128"/>
              </a:rPr>
              <a:t>&gt;</a:t>
            </a:r>
            <a:r>
              <a:rPr lang="en-US" sz="900" b="1" dirty="0">
                <a:solidFill>
                  <a:srgbClr val="00B0F0"/>
                </a:solidFill>
                <a:ea typeface="ＭＳ Ｐゴシック" pitchFamily="34" charset="-128"/>
              </a:rPr>
              <a:t>TEST00</a:t>
            </a:r>
            <a:r>
              <a:rPr lang="en-US" sz="900" dirty="0">
                <a:ea typeface="ＭＳ Ｐゴシック" pitchFamily="34" charset="-128"/>
              </a:rPr>
              <a:t>&lt;/</a:t>
            </a:r>
            <a:r>
              <a:rPr lang="en-US" sz="900" dirty="0" err="1">
                <a:ea typeface="ＭＳ Ｐゴシック" pitchFamily="34" charset="-128"/>
              </a:rPr>
              <a:t>dsName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datasources</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&lt;resources&gt;</a:t>
            </a:r>
          </a:p>
          <a:p>
            <a:pPr marL="0" indent="0">
              <a:spcBef>
                <a:spcPts val="0"/>
              </a:spcBef>
              <a:buFont typeface="Arial"/>
              <a:buNone/>
            </a:pPr>
            <a:r>
              <a:rPr lang="en-US" sz="900" dirty="0">
                <a:ea typeface="ＭＳ Ｐゴシック" pitchFamily="34" charset="-128"/>
              </a:rPr>
              <a:t>            &lt;/resources&gt;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testRunParams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&lt;/p1:RegressionModule&gt;</a:t>
            </a:r>
          </a:p>
        </p:txBody>
      </p:sp>
      <p:grpSp>
        <p:nvGrpSpPr>
          <p:cNvPr id="7" name="Group 6"/>
          <p:cNvGrpSpPr/>
          <p:nvPr/>
        </p:nvGrpSpPr>
        <p:grpSpPr>
          <a:xfrm>
            <a:off x="1574921" y="2567273"/>
            <a:ext cx="3427034" cy="1818085"/>
            <a:chOff x="2098307" y="3423030"/>
            <a:chExt cx="4569378"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273" y="3423030"/>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512194" y="4340994"/>
              <a:ext cx="2377476" cy="671833"/>
              <a:chOff x="2372701" y="4766940"/>
              <a:chExt cx="4194926" cy="1002603"/>
            </a:xfrm>
          </p:grpSpPr>
          <p:cxnSp>
            <p:nvCxnSpPr>
              <p:cNvPr id="13" name="Straight Arrow Connector 12"/>
              <p:cNvCxnSpPr/>
              <p:nvPr/>
            </p:nvCxnSpPr>
            <p:spPr>
              <a:xfrm>
                <a:off x="2372701" y="4766940"/>
                <a:ext cx="4194926" cy="1002603"/>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952977">
                <a:off x="2858022" y="4781885"/>
                <a:ext cx="2374562" cy="459306"/>
              </a:xfrm>
              <a:prstGeom prst="rect">
                <a:avLst/>
              </a:prstGeom>
              <a:noFill/>
            </p:spPr>
            <p:txBody>
              <a:bodyPr wrap="square" rtlCol="0">
                <a:spAutoFit/>
              </a:bodyPr>
              <a:lstStyle/>
              <a:p>
                <a:r>
                  <a:rPr lang="en-US" sz="900" dirty="0">
                    <a:solidFill>
                      <a:schemeClr val="accent6">
                        <a:lumMod val="40000"/>
                        <a:lumOff val="60000"/>
                      </a:schemeClr>
                    </a:solidFill>
                  </a:rPr>
                  <a:t>Database Filter</a:t>
                </a:r>
              </a:p>
            </p:txBody>
          </p:sp>
        </p:grpSp>
        <p:grpSp>
          <p:nvGrpSpPr>
            <p:cNvPr id="10" name="Group 9"/>
            <p:cNvGrpSpPr/>
            <p:nvPr/>
          </p:nvGrpSpPr>
          <p:grpSpPr>
            <a:xfrm>
              <a:off x="2098307" y="4576042"/>
              <a:ext cx="2791363" cy="611979"/>
              <a:chOff x="1583190" y="4588437"/>
              <a:chExt cx="5012047" cy="1427352"/>
            </a:xfrm>
          </p:grpSpPr>
          <p:cxnSp>
            <p:nvCxnSpPr>
              <p:cNvPr id="11" name="Straight Arrow Connector 10"/>
              <p:cNvCxnSpPr/>
              <p:nvPr/>
            </p:nvCxnSpPr>
            <p:spPr>
              <a:xfrm>
                <a:off x="1583190" y="5020951"/>
                <a:ext cx="5012047" cy="994838"/>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488280">
                <a:off x="1944731" y="4588437"/>
                <a:ext cx="2690682" cy="1148549"/>
              </a:xfrm>
              <a:prstGeom prst="rect">
                <a:avLst/>
              </a:prstGeom>
              <a:noFill/>
            </p:spPr>
            <p:txBody>
              <a:bodyPr wrap="square" rtlCol="0">
                <a:spAutoFit/>
              </a:bodyPr>
              <a:lstStyle/>
              <a:p>
                <a:r>
                  <a:rPr lang="en-US" sz="900" dirty="0">
                    <a:solidFill>
                      <a:schemeClr val="accent6">
                        <a:lumMod val="40000"/>
                        <a:lumOff val="60000"/>
                      </a:schemeClr>
                    </a:solidFill>
                  </a:rPr>
                  <a:t>No Resource Filter</a:t>
                </a:r>
              </a:p>
            </p:txBody>
          </p:sp>
        </p:grpSp>
      </p:grpSp>
      <p:grpSp>
        <p:nvGrpSpPr>
          <p:cNvPr id="15" name="Group 14"/>
          <p:cNvGrpSpPr/>
          <p:nvPr/>
        </p:nvGrpSpPr>
        <p:grpSpPr>
          <a:xfrm>
            <a:off x="5562396" y="2237874"/>
            <a:ext cx="3283523" cy="2184921"/>
            <a:chOff x="7164683" y="2613724"/>
            <a:chExt cx="4378030" cy="2913228"/>
          </a:xfrm>
        </p:grpSpPr>
        <p:grpSp>
          <p:nvGrpSpPr>
            <p:cNvPr id="16" name="Group 15"/>
            <p:cNvGrpSpPr/>
            <p:nvPr/>
          </p:nvGrpSpPr>
          <p:grpSpPr>
            <a:xfrm>
              <a:off x="7164683" y="2613724"/>
              <a:ext cx="2248823" cy="2212347"/>
              <a:chOff x="7164683" y="2613724"/>
              <a:chExt cx="2248823" cy="2212347"/>
            </a:xfrm>
          </p:grpSpPr>
          <p:cxnSp>
            <p:nvCxnSpPr>
              <p:cNvPr id="18" name="Straight Arrow Connector 17"/>
              <p:cNvCxnSpPr/>
              <p:nvPr/>
            </p:nvCxnSpPr>
            <p:spPr>
              <a:xfrm>
                <a:off x="7164683" y="2613724"/>
                <a:ext cx="872830" cy="221234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64683" y="4209762"/>
                <a:ext cx="2248823" cy="369332"/>
              </a:xfrm>
              <a:prstGeom prst="rect">
                <a:avLst/>
              </a:prstGeom>
              <a:solidFill>
                <a:schemeClr val="bg1"/>
              </a:solidFill>
            </p:spPr>
            <p:txBody>
              <a:bodyPr wrap="square" rtlCol="0">
                <a:spAutoFit/>
              </a:bodyPr>
              <a:lstStyle/>
              <a:p>
                <a:r>
                  <a:rPr lang="en-US" sz="1200" dirty="0">
                    <a:solidFill>
                      <a:srgbClr val="7030A0"/>
                    </a:solidFill>
                  </a:rPr>
                  <a:t>Generate data files</a:t>
                </a:r>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7513" y="4849089"/>
              <a:ext cx="3505200" cy="67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 name="Group 19"/>
          <p:cNvGrpSpPr/>
          <p:nvPr/>
        </p:nvGrpSpPr>
        <p:grpSpPr>
          <a:xfrm>
            <a:off x="237422" y="1754204"/>
            <a:ext cx="8767763" cy="3291398"/>
            <a:chOff x="314975" y="2338939"/>
            <a:chExt cx="11690350" cy="4388530"/>
          </a:xfrm>
        </p:grpSpPr>
        <p:grpSp>
          <p:nvGrpSpPr>
            <p:cNvPr id="21" name="Group 20"/>
            <p:cNvGrpSpPr/>
            <p:nvPr/>
          </p:nvGrpSpPr>
          <p:grpSpPr>
            <a:xfrm>
              <a:off x="314975" y="2338939"/>
              <a:ext cx="1943574" cy="3797980"/>
              <a:chOff x="314975" y="2338939"/>
              <a:chExt cx="1943574" cy="3797980"/>
            </a:xfrm>
          </p:grpSpPr>
          <p:cxnSp>
            <p:nvCxnSpPr>
              <p:cNvPr id="23" name="Straight Arrow Connector 22"/>
              <p:cNvCxnSpPr/>
              <p:nvPr/>
            </p:nvCxnSpPr>
            <p:spPr>
              <a:xfrm flipH="1">
                <a:off x="443510" y="2338939"/>
                <a:ext cx="701896" cy="379798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4975" y="5471586"/>
                <a:ext cx="1943574" cy="369332"/>
              </a:xfrm>
              <a:prstGeom prst="rect">
                <a:avLst/>
              </a:prstGeom>
              <a:solidFill>
                <a:schemeClr val="bg1"/>
              </a:solidFill>
            </p:spPr>
            <p:txBody>
              <a:bodyPr wrap="square" rtlCol="0">
                <a:spAutoFit/>
              </a:bodyPr>
              <a:lstStyle/>
              <a:p>
                <a:r>
                  <a:rPr lang="en-US" sz="1200" dirty="0">
                    <a:solidFill>
                      <a:srgbClr val="7030A0"/>
                    </a:solidFill>
                  </a:rPr>
                  <a:t>Generate log file</a:t>
                </a:r>
              </a:p>
            </p:txBody>
          </p:sp>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75" y="6136919"/>
              <a:ext cx="116903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5" name="Group 24"/>
          <p:cNvGrpSpPr/>
          <p:nvPr/>
        </p:nvGrpSpPr>
        <p:grpSpPr>
          <a:xfrm>
            <a:off x="5877414" y="1342725"/>
            <a:ext cx="3220719" cy="1913021"/>
            <a:chOff x="7834964" y="1790299"/>
            <a:chExt cx="4294292" cy="2550695"/>
          </a:xfrm>
        </p:grpSpPr>
        <p:grpSp>
          <p:nvGrpSpPr>
            <p:cNvPr id="26" name="Group 25"/>
            <p:cNvGrpSpPr/>
            <p:nvPr/>
          </p:nvGrpSpPr>
          <p:grpSpPr>
            <a:xfrm>
              <a:off x="7834964" y="1790299"/>
              <a:ext cx="3882374" cy="725291"/>
              <a:chOff x="7834964" y="1790299"/>
              <a:chExt cx="3882374" cy="725291"/>
            </a:xfrm>
          </p:grpSpPr>
          <p:cxnSp>
            <p:nvCxnSpPr>
              <p:cNvPr id="28" name="Elbow Connector 27"/>
              <p:cNvCxnSpPr/>
              <p:nvPr/>
            </p:nvCxnSpPr>
            <p:spPr>
              <a:xfrm>
                <a:off x="7834964" y="1790299"/>
                <a:ext cx="2546589" cy="725291"/>
              </a:xfrm>
              <a:prstGeom prst="bentConnector2">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773764" y="1899754"/>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p>
            </p:txBody>
          </p:sp>
        </p:grpSp>
        <p:pic>
          <p:nvPicPr>
            <p:cNvPr id="2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966" y="2549585"/>
              <a:ext cx="3626290" cy="1791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9164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917392" cy="1500207"/>
          </a:xfrm>
        </p:spPr>
        <p:txBody>
          <a:bodyPr/>
          <a:lstStyle/>
          <a:p>
            <a:pPr algn="ctr"/>
            <a:r>
              <a:rPr lang="en-US" sz="3600" dirty="0">
                <a:solidFill>
                  <a:srgbClr val="3D8DFF"/>
                </a:solidFill>
              </a:rPr>
              <a:t>PDTool Regression Module 4. Performance Test</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554617638"/>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845674" cy="1500207"/>
          </a:xfrm>
        </p:spPr>
        <p:txBody>
          <a:bodyPr/>
          <a:lstStyle/>
          <a:p>
            <a:pPr algn="ctr"/>
            <a:r>
              <a:rPr lang="en-US" sz="3600" dirty="0">
                <a:solidFill>
                  <a:srgbClr val="3D8DFF"/>
                </a:solidFill>
              </a:rPr>
              <a:t>PDTool Regression Module Background</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Performance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r>
              <a:rPr lang="en-US" sz="3000" dirty="0">
                <a:ea typeface="ＭＳ Ｐゴシック" pitchFamily="34" charset="-128"/>
              </a:rPr>
              <a:t>Objective</a:t>
            </a:r>
          </a:p>
          <a:p>
            <a:pPr lvl="1"/>
            <a:r>
              <a:rPr lang="en-US" sz="2400" dirty="0">
                <a:ea typeface="ＭＳ Ｐゴシック" pitchFamily="34" charset="-128"/>
              </a:rPr>
              <a:t>Test throughput (exec/sec), rows/exec, latency, 1</a:t>
            </a:r>
            <a:r>
              <a:rPr lang="en-US" sz="2400" baseline="30000" dirty="0">
                <a:ea typeface="ＭＳ Ｐゴシック" pitchFamily="34" charset="-128"/>
              </a:rPr>
              <a:t>st</a:t>
            </a:r>
            <a:r>
              <a:rPr lang="en-US" sz="2400" dirty="0">
                <a:ea typeface="ＭＳ Ｐゴシック" pitchFamily="34" charset="-128"/>
              </a:rPr>
              <a:t> row access, and duration of query.</a:t>
            </a:r>
            <a:endParaRPr lang="en-US" sz="2600" dirty="0">
              <a:ea typeface="ＭＳ Ｐゴシック" pitchFamily="34" charset="-128"/>
            </a:endParaRPr>
          </a:p>
          <a:p>
            <a:r>
              <a:rPr lang="en-US" sz="3000" dirty="0">
                <a:ea typeface="ＭＳ Ｐゴシック" pitchFamily="34" charset="-128"/>
              </a:rPr>
              <a:t>Results</a:t>
            </a:r>
          </a:p>
          <a:p>
            <a:pPr lvl="1"/>
            <a:r>
              <a:rPr lang="en-US" sz="2400" dirty="0">
                <a:ea typeface="ＭＳ Ｐゴシック" pitchFamily="34" charset="-128"/>
              </a:rPr>
              <a:t>The results are not populated to an output file for the queries.</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a:t>
            </a:r>
            <a:r>
              <a:rPr lang="en-US" sz="2000" dirty="0">
                <a:ea typeface="ＭＳ Ｐゴシック" pitchFamily="34" charset="-128"/>
              </a:rPr>
              <a:t>SUCCESS, ERROR, SKIPPED</a:t>
            </a:r>
            <a:r>
              <a:rPr lang="en-US" sz="2400" dirty="0">
                <a:ea typeface="ＭＳ Ｐゴシック" pitchFamily="34" charset="-128"/>
              </a:rPr>
              <a:t>.</a:t>
            </a:r>
          </a:p>
          <a:p>
            <a:r>
              <a:rPr lang="en-US" sz="3000" dirty="0">
                <a:ea typeface="ＭＳ Ｐゴシック" pitchFamily="34" charset="-128"/>
              </a:rPr>
              <a:t>Compare Test</a:t>
            </a:r>
          </a:p>
          <a:p>
            <a:pPr lvl="1"/>
            <a:r>
              <a:rPr lang="en-US" sz="2400" dirty="0">
                <a:ea typeface="ＭＳ Ｐゴシック" pitchFamily="34" charset="-128"/>
              </a:rPr>
              <a:t>Compare logs from different tests to determine if queries performed worse, the same, better or were within an acceptable delta.</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97092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Performance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184575" cy="3734146"/>
          </a:xfrm>
        </p:spPr>
        <p:txBody>
          <a:bodyPr>
            <a:normAutofit fontScale="92500" lnSpcReduction="1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CIS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000" dirty="0"/>
              <a:t> 1 plan to execute</a:t>
            </a:r>
          </a:p>
          <a:p>
            <a:pPr lvl="1">
              <a:lnSpc>
                <a:spcPct val="80000"/>
              </a:lnSpc>
              <a:defRPr/>
            </a:pPr>
            <a:r>
              <a:rPr lang="en-US" sz="2000" dirty="0"/>
              <a:t>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00B0F0"/>
                </a:solidFill>
              </a:rPr>
              <a:t>performance</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6439725" y="1232177"/>
            <a:ext cx="2620784"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p>
          </p:txBody>
        </p:sp>
        <p:sp>
          <p:nvSpPr>
            <p:cNvPr id="8" name="TextBox 7"/>
            <p:cNvSpPr txBox="1"/>
            <p:nvPr/>
          </p:nvSpPr>
          <p:spPr>
            <a:xfrm>
              <a:off x="9120437" y="2311993"/>
              <a:ext cx="558282"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518098" y="2102050"/>
            <a:ext cx="2542412" cy="618090"/>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Test Plan </a:t>
              </a:r>
              <a:r>
                <a:rPr lang="en-US" sz="1275" dirty="0">
                  <a:latin typeface="Calibri" pitchFamily="34" charset="0"/>
                  <a:cs typeface="Calibri" pitchFamily="34" charset="0"/>
                </a:rPr>
                <a:t>(test_4_performance_exec.dp)</a:t>
              </a:r>
            </a:p>
          </p:txBody>
        </p:sp>
        <p:sp>
          <p:nvSpPr>
            <p:cNvPr id="12" name="TextBox 11"/>
            <p:cNvSpPr txBox="1"/>
            <p:nvPr/>
          </p:nvSpPr>
          <p:spPr>
            <a:xfrm>
              <a:off x="9209683" y="3181818"/>
              <a:ext cx="406294"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409252" y="2924217"/>
            <a:ext cx="2651258"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(Regression.xml)</a:t>
              </a: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473066" y="3693588"/>
            <a:ext cx="2587443" cy="624844"/>
            <a:chOff x="9158404" y="5680995"/>
            <a:chExt cx="2946414" cy="833125"/>
          </a:xfrm>
        </p:grpSpPr>
        <p:sp>
          <p:nvSpPr>
            <p:cNvPr id="18" name="Rounded Rectangle 17"/>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p>
          </p:txBody>
        </p:sp>
        <p:sp>
          <p:nvSpPr>
            <p:cNvPr id="20" name="TextBox 19"/>
            <p:cNvSpPr txBox="1"/>
            <p:nvPr/>
          </p:nvSpPr>
          <p:spPr>
            <a:xfrm>
              <a:off x="9158404" y="5680995"/>
              <a:ext cx="569930"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a:t>
              </a:r>
            </a:p>
          </p:txBody>
        </p:sp>
      </p:grpSp>
    </p:spTree>
    <p:extLst>
      <p:ext uri="{BB962C8B-B14F-4D97-AF65-F5344CB8AC3E}">
        <p14:creationId xmlns:p14="http://schemas.microsoft.com/office/powerpoint/2010/main" val="16357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a:solidFill>
                  <a:schemeClr val="bg1"/>
                </a:solidFill>
                <a:ea typeface="ＭＳ Ｐゴシック" pitchFamily="34" charset="-128"/>
              </a:rPr>
              <a:t>Performance Test Anatomy – Execute Input File</a:t>
            </a:r>
            <a:endParaRPr lang="en-US" sz="14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1" y="734178"/>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845262"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test_4_performance_exec.dp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test_4_performance_exec.dp: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executePerformanceTest</a:t>
              </a:r>
              <a:r>
                <a:rPr lang="en-US" sz="1050" b="1" dirty="0">
                  <a:solidFill>
                    <a:srgbClr val="FF0000"/>
                  </a:solidFill>
                </a:rPr>
                <a:t> </a:t>
              </a:r>
              <a:r>
                <a:rPr lang="en-US" sz="1050" dirty="0">
                  <a:solidFill>
                    <a:srgbClr val="000000"/>
                  </a:solidFill>
                </a:rPr>
                <a:t>$SERVERID </a:t>
              </a:r>
              <a:r>
                <a:rPr lang="en-US" sz="1050" b="1" dirty="0">
                  <a:solidFill>
                    <a:srgbClr val="FF0000"/>
                  </a:solidFill>
                </a:rPr>
                <a:t>Test4.1</a:t>
              </a:r>
              <a:r>
                <a:rPr lang="en-US" sz="1050" dirty="0">
                  <a:solidFill>
                    <a:srgbClr val="000000"/>
                  </a:solidFill>
                </a:rPr>
                <a:t> "$MODULE_HOME/Regression.xml“ "$MODULE_HOME/servers.xml"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5"/>
            <a:ext cx="3191631" cy="1433625"/>
            <a:chOff x="3667228" y="4497526"/>
            <a:chExt cx="4255508" cy="1911500"/>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755907" y="6203982"/>
              <a:ext cx="2166829" cy="205044"/>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5284" y="1393257"/>
            <a:ext cx="2281441" cy="2685463"/>
            <a:chOff x="3458790" y="1857676"/>
            <a:chExt cx="3041921" cy="3580617"/>
          </a:xfrm>
        </p:grpSpPr>
        <p:cxnSp>
          <p:nvCxnSpPr>
            <p:cNvPr id="57" name="Elbow Connector 56"/>
            <p:cNvCxnSpPr/>
            <p:nvPr/>
          </p:nvCxnSpPr>
          <p:spPr>
            <a:xfrm rot="5400000">
              <a:off x="4321803" y="3101743"/>
              <a:ext cx="3422976" cy="934841"/>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8790" y="5179789"/>
              <a:ext cx="2107079" cy="25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96969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Regression XML – Execute “Performance”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41627"/>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72912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a:ea typeface="ＭＳ Ｐゴシック" pitchFamily="34" charset="-128"/>
              </a:rPr>
              <a:t>&lt;p1:RegressionModule </a:t>
            </a:r>
            <a:r>
              <a:rPr lang="en-US" sz="900" dirty="0" err="1">
                <a:ea typeface="ＭＳ Ｐゴシック" pitchFamily="34" charset="-128"/>
              </a:rPr>
              <a:t>xmlns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&lt;id&gt;</a:t>
            </a:r>
            <a:r>
              <a:rPr lang="en-US" sz="900" b="1" dirty="0">
                <a:solidFill>
                  <a:srgbClr val="00B0F0"/>
                </a:solidFill>
                <a:ea typeface="ＭＳ Ｐゴシック" pitchFamily="34" charset="-128"/>
              </a:rPr>
              <a:t>Test4.1</a:t>
            </a:r>
            <a:r>
              <a:rPr lang="en-US" sz="900" dirty="0">
                <a:ea typeface="ＭＳ Ｐゴシック" pitchFamily="34" charset="-128"/>
              </a:rPr>
              <a:t>&lt;/id&gt;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inputFilePath</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/PDTool/resources/test/4_performance/</a:t>
            </a:r>
            <a:r>
              <a:rPr lang="en-US" sz="900" b="1" dirty="0" err="1">
                <a:solidFill>
                  <a:srgbClr val="00B0F0"/>
                </a:solidFill>
                <a:ea typeface="ＭＳ Ｐゴシック" pitchFamily="34" charset="-128"/>
              </a:rPr>
              <a:t>performance.inp</a:t>
            </a:r>
            <a:r>
              <a:rPr lang="en-US" sz="900" dirty="0">
                <a:ea typeface="ＭＳ Ｐゴシック" pitchFamily="34" charset="-128"/>
              </a:rPr>
              <a:t>&lt;/</a:t>
            </a:r>
            <a:r>
              <a:rPr lang="en-US" sz="900" dirty="0" err="1">
                <a:ea typeface="ＭＳ Ｐゴシック" pitchFamily="34" charset="-128"/>
              </a:rPr>
              <a:t>inputFilePath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createNewFile</a:t>
            </a:r>
            <a:r>
              <a:rPr lang="en-US" sz="900" dirty="0">
                <a:ea typeface="ＭＳ Ｐゴシック" pitchFamily="34" charset="-128"/>
              </a:rPr>
              <a:t>&gt;no&lt;/</a:t>
            </a:r>
            <a:r>
              <a:rPr lang="en-US" sz="900" dirty="0" err="1">
                <a:ea typeface="ＭＳ Ｐゴシック" pitchFamily="34" charset="-128"/>
              </a:rPr>
              <a:t>createNewFile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testRunParams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testType</a:t>
            </a:r>
            <a:r>
              <a:rPr lang="en-US" sz="900" dirty="0">
                <a:ea typeface="ＭＳ Ｐゴシック" pitchFamily="34" charset="-128"/>
              </a:rPr>
              <a:t>&gt;regression&lt;/</a:t>
            </a:r>
            <a:r>
              <a:rPr lang="en-US" sz="900" dirty="0" err="1">
                <a:ea typeface="ＭＳ Ｐゴシック" pitchFamily="34" charset="-128"/>
              </a:rPr>
              <a:t>testType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logFilePath</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/PDTool/resources/test/4_performance/performance_rel01.log</a:t>
            </a:r>
            <a:r>
              <a:rPr lang="en-US" sz="900" dirty="0">
                <a:ea typeface="ＭＳ Ｐゴシック" pitchFamily="34" charset="-128"/>
              </a:rPr>
              <a:t>&lt;/</a:t>
            </a:r>
            <a:r>
              <a:rPr lang="en-US" sz="900" dirty="0" err="1">
                <a:ea typeface="ＭＳ Ｐゴシック" pitchFamily="34" charset="-128"/>
              </a:rPr>
              <a:t>logFilePath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logDelimiter</a:t>
            </a:r>
            <a:r>
              <a:rPr lang="en-US" sz="900" dirty="0">
                <a:ea typeface="ＭＳ Ｐゴシック" pitchFamily="34" charset="-128"/>
              </a:rPr>
              <a:t>&gt;PIPE&lt;/</a:t>
            </a:r>
            <a:r>
              <a:rPr lang="en-US" sz="900" dirty="0" err="1">
                <a:ea typeface="ＭＳ Ｐゴシック" pitchFamily="34" charset="-128"/>
              </a:rPr>
              <a:t>logDelimiter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logAppend</a:t>
            </a:r>
            <a:r>
              <a:rPr lang="en-US" sz="900" dirty="0">
                <a:ea typeface="ＭＳ Ｐゴシック" pitchFamily="34" charset="-128"/>
              </a:rPr>
              <a:t>&gt;no&lt;/</a:t>
            </a:r>
            <a:r>
              <a:rPr lang="en-US" sz="900" dirty="0" err="1">
                <a:ea typeface="ＭＳ Ｐゴシック" pitchFamily="34" charset="-128"/>
              </a:rPr>
              <a:t>logAppend</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baseDir</a:t>
            </a:r>
            <a:r>
              <a:rPr lang="en-US" sz="900" dirty="0">
                <a:ea typeface="ＭＳ Ｐゴシック" pitchFamily="34" charset="-128"/>
              </a:rPr>
              <a:t>&gt;&lt;/</a:t>
            </a:r>
            <a:r>
              <a:rPr lang="en-US" sz="900" dirty="0" err="1">
                <a:ea typeface="ＭＳ Ｐゴシック" pitchFamily="34" charset="-128"/>
              </a:rPr>
              <a:t>baseDir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&lt;delimiter&gt;PIPE&lt;/delimiter&gt;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printOutput</a:t>
            </a:r>
            <a:r>
              <a:rPr lang="en-US" sz="900" dirty="0">
                <a:ea typeface="ＭＳ Ｐゴシック" pitchFamily="34" charset="-128"/>
              </a:rPr>
              <a:t>&gt;summary&lt;/</a:t>
            </a:r>
            <a:r>
              <a:rPr lang="en-US" sz="900" dirty="0" err="1">
                <a:ea typeface="ＭＳ Ｐゴシック" pitchFamily="34" charset="-128"/>
              </a:rPr>
              <a:t>printOutput</a:t>
            </a:r>
            <a:r>
              <a:rPr lang="en-US" sz="900" dirty="0">
                <a:ea typeface="ＭＳ Ｐゴシック" pitchFamily="34" charset="-128"/>
              </a:rPr>
              <a:t>&gt;</a:t>
            </a:r>
          </a:p>
          <a:p>
            <a:pPr marL="0" indent="0">
              <a:spcBef>
                <a:spcPts val="0"/>
              </a:spcBef>
              <a:buFont typeface="Arial"/>
              <a:buNone/>
            </a:pPr>
            <a:r>
              <a:rPr lang="en-US" sz="900" dirty="0">
                <a:solidFill>
                  <a:srgbClr val="FFC000"/>
                </a:solidFill>
                <a:ea typeface="ＭＳ Ｐゴシック" pitchFamily="34" charset="-128"/>
              </a:rPr>
              <a:t>            </a:t>
            </a:r>
            <a:r>
              <a:rPr lang="en-US" sz="900" b="1" dirty="0">
                <a:solidFill>
                  <a:srgbClr val="00B0F0"/>
                </a:solidFill>
                <a:ea typeface="ＭＳ Ｐゴシック" pitchFamily="34" charset="-128"/>
              </a:rPr>
              <a:t>&lt;</a:t>
            </a:r>
            <a:r>
              <a:rPr lang="en-US" sz="900" b="1" dirty="0" err="1">
                <a:solidFill>
                  <a:srgbClr val="00B0F0"/>
                </a:solidFill>
                <a:ea typeface="ＭＳ Ｐゴシック" pitchFamily="34" charset="-128"/>
              </a:rPr>
              <a:t>perfTestThreads</a:t>
            </a:r>
            <a:r>
              <a:rPr lang="en-US" sz="900" b="1" dirty="0">
                <a:solidFill>
                  <a:srgbClr val="00B0F0"/>
                </a:solidFill>
                <a:ea typeface="ＭＳ Ｐゴシック" pitchFamily="34" charset="-128"/>
              </a:rPr>
              <a:t>&gt;1&lt;/</a:t>
            </a:r>
            <a:r>
              <a:rPr lang="en-US" sz="900" b="1" dirty="0" err="1">
                <a:solidFill>
                  <a:srgbClr val="00B0F0"/>
                </a:solidFill>
                <a:ea typeface="ＭＳ Ｐゴシック" pitchFamily="34" charset="-128"/>
              </a:rPr>
              <a:t>perfTestThreads</a:t>
            </a:r>
            <a:r>
              <a:rPr lang="en-US" sz="900" b="1" dirty="0">
                <a:solidFill>
                  <a:srgbClr val="00B0F0"/>
                </a:solidFill>
                <a:ea typeface="ＭＳ Ｐゴシック" pitchFamily="34" charset="-128"/>
              </a:rPr>
              <a:t>&gt;</a:t>
            </a:r>
          </a:p>
          <a:p>
            <a:pPr marL="0" indent="0">
              <a:spcBef>
                <a:spcPts val="0"/>
              </a:spcBef>
              <a:buFont typeface="Arial"/>
              <a:buNone/>
            </a:pPr>
            <a:r>
              <a:rPr lang="en-US" sz="900" b="1" dirty="0">
                <a:solidFill>
                  <a:srgbClr val="00B0F0"/>
                </a:solidFill>
                <a:ea typeface="ＭＳ Ｐゴシック" pitchFamily="34" charset="-128"/>
              </a:rPr>
              <a:t>            &lt;</a:t>
            </a:r>
            <a:r>
              <a:rPr lang="en-US" sz="900" b="1" dirty="0" err="1">
                <a:solidFill>
                  <a:srgbClr val="00B0F0"/>
                </a:solidFill>
                <a:ea typeface="ＭＳ Ｐゴシック" pitchFamily="34" charset="-128"/>
              </a:rPr>
              <a:t>perfTestDuration</a:t>
            </a:r>
            <a:r>
              <a:rPr lang="en-US" sz="900" b="1" dirty="0">
                <a:solidFill>
                  <a:srgbClr val="00B0F0"/>
                </a:solidFill>
                <a:ea typeface="ＭＳ Ｐゴシック" pitchFamily="34" charset="-128"/>
              </a:rPr>
              <a:t>&gt;10&lt;/</a:t>
            </a:r>
            <a:r>
              <a:rPr lang="en-US" sz="900" b="1" dirty="0" err="1">
                <a:solidFill>
                  <a:srgbClr val="00B0F0"/>
                </a:solidFill>
                <a:ea typeface="ＭＳ Ｐゴシック" pitchFamily="34" charset="-128"/>
              </a:rPr>
              <a:t>perfTestDuration</a:t>
            </a:r>
            <a:r>
              <a:rPr lang="en-US" sz="900" b="1" dirty="0">
                <a:solidFill>
                  <a:srgbClr val="00B0F0"/>
                </a:solidFill>
                <a:ea typeface="ＭＳ Ｐゴシック" pitchFamily="34" charset="-128"/>
              </a:rPr>
              <a:t>&gt;</a:t>
            </a:r>
          </a:p>
          <a:p>
            <a:pPr marL="0" indent="0">
              <a:spcBef>
                <a:spcPts val="0"/>
              </a:spcBef>
              <a:buFont typeface="Arial"/>
              <a:buNone/>
            </a:pPr>
            <a:r>
              <a:rPr lang="en-US" sz="900" b="1" dirty="0">
                <a:solidFill>
                  <a:srgbClr val="00B0F0"/>
                </a:solidFill>
                <a:ea typeface="ＭＳ Ｐゴシック" pitchFamily="34" charset="-128"/>
              </a:rPr>
              <a:t>            &lt;</a:t>
            </a:r>
            <a:r>
              <a:rPr lang="en-US" sz="900" b="1" dirty="0" err="1">
                <a:solidFill>
                  <a:srgbClr val="00B0F0"/>
                </a:solidFill>
                <a:ea typeface="ＭＳ Ｐゴシック" pitchFamily="34" charset="-128"/>
              </a:rPr>
              <a:t>perfTestSleepPrint</a:t>
            </a:r>
            <a:r>
              <a:rPr lang="en-US" sz="900" b="1" dirty="0">
                <a:solidFill>
                  <a:srgbClr val="00B0F0"/>
                </a:solidFill>
                <a:ea typeface="ＭＳ Ｐゴシック" pitchFamily="34" charset="-128"/>
              </a:rPr>
              <a:t>&gt;5&lt;/</a:t>
            </a:r>
            <a:r>
              <a:rPr lang="en-US" sz="900" b="1" dirty="0" err="1">
                <a:solidFill>
                  <a:srgbClr val="00B0F0"/>
                </a:solidFill>
                <a:ea typeface="ＭＳ Ｐゴシック" pitchFamily="34" charset="-128"/>
              </a:rPr>
              <a:t>perfTestSleepPrint</a:t>
            </a:r>
            <a:r>
              <a:rPr lang="en-US" sz="900" b="1" dirty="0">
                <a:solidFill>
                  <a:srgbClr val="00B0F0"/>
                </a:solidFill>
                <a:ea typeface="ＭＳ Ｐゴシック" pitchFamily="34" charset="-128"/>
              </a:rPr>
              <a:t>&gt;</a:t>
            </a:r>
          </a:p>
          <a:p>
            <a:pPr marL="0" indent="0">
              <a:spcBef>
                <a:spcPts val="0"/>
              </a:spcBef>
              <a:buFont typeface="Arial"/>
              <a:buNone/>
            </a:pPr>
            <a:r>
              <a:rPr lang="en-US" sz="900" b="1" dirty="0">
                <a:solidFill>
                  <a:srgbClr val="00B0F0"/>
                </a:solidFill>
                <a:ea typeface="ＭＳ Ｐゴシック" pitchFamily="34" charset="-128"/>
              </a:rPr>
              <a:t>            &lt;</a:t>
            </a:r>
            <a:r>
              <a:rPr lang="en-US" sz="900" b="1" dirty="0" err="1">
                <a:solidFill>
                  <a:srgbClr val="00B0F0"/>
                </a:solidFill>
                <a:ea typeface="ＭＳ Ｐゴシック" pitchFamily="34" charset="-128"/>
              </a:rPr>
              <a:t>perfTestSleepExec</a:t>
            </a:r>
            <a:r>
              <a:rPr lang="en-US" sz="900" b="1" dirty="0">
                <a:solidFill>
                  <a:srgbClr val="00B0F0"/>
                </a:solidFill>
                <a:ea typeface="ＭＳ Ｐゴシック" pitchFamily="34" charset="-128"/>
              </a:rPr>
              <a:t>&gt;0&lt;/</a:t>
            </a:r>
            <a:r>
              <a:rPr lang="en-US" sz="900" b="1" dirty="0" err="1">
                <a:solidFill>
                  <a:srgbClr val="00B0F0"/>
                </a:solidFill>
                <a:ea typeface="ＭＳ Ｐゴシック" pitchFamily="34" charset="-128"/>
              </a:rPr>
              <a:t>perfTestSleepExec</a:t>
            </a:r>
            <a:r>
              <a:rPr lang="en-US" sz="900" b="1" dirty="0">
                <a:solidFill>
                  <a:srgbClr val="00B0F0"/>
                </a:solidFill>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runQueries</a:t>
            </a:r>
            <a:r>
              <a:rPr lang="en-US" sz="900" dirty="0">
                <a:ea typeface="ＭＳ Ｐゴシック" pitchFamily="34" charset="-128"/>
              </a:rPr>
              <a:t>&gt;yes&lt;/</a:t>
            </a:r>
            <a:r>
              <a:rPr lang="en-US" sz="900" dirty="0" err="1">
                <a:ea typeface="ＭＳ Ｐゴシック" pitchFamily="34" charset="-128"/>
              </a:rPr>
              <a:t>runQueries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runProcedures</a:t>
            </a:r>
            <a:r>
              <a:rPr lang="en-US" sz="900" dirty="0">
                <a:ea typeface="ＭＳ Ｐゴシック" pitchFamily="34" charset="-128"/>
              </a:rPr>
              <a:t>&gt;yes&lt;/</a:t>
            </a:r>
            <a:r>
              <a:rPr lang="en-US" sz="900" dirty="0" err="1">
                <a:ea typeface="ＭＳ Ｐゴシック" pitchFamily="34" charset="-128"/>
              </a:rPr>
              <a:t>runProcedures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runWS</a:t>
            </a:r>
            <a:r>
              <a:rPr lang="en-US" sz="900" dirty="0">
                <a:ea typeface="ＭＳ Ｐゴシック" pitchFamily="34" charset="-128"/>
              </a:rPr>
              <a:t>&gt;yes&lt;/</a:t>
            </a:r>
            <a:r>
              <a:rPr lang="en-US" sz="900" dirty="0" err="1">
                <a:ea typeface="ＭＳ Ｐゴシック" pitchFamily="34" charset="-128"/>
              </a:rPr>
              <a:t>runWS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useAllDatasources</a:t>
            </a:r>
            <a:r>
              <a:rPr lang="en-US" sz="900" dirty="0">
                <a:ea typeface="ＭＳ Ｐゴシック" pitchFamily="34" charset="-128"/>
              </a:rPr>
              <a:t>&gt;no&lt;/</a:t>
            </a:r>
            <a:r>
              <a:rPr lang="en-US" sz="900" dirty="0" err="1">
                <a:ea typeface="ＭＳ Ｐゴシック" pitchFamily="34" charset="-128"/>
              </a:rPr>
              <a:t>useAllDatasources</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datasources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dsName</a:t>
            </a:r>
            <a:r>
              <a:rPr lang="en-US" sz="900" dirty="0">
                <a:ea typeface="ＭＳ Ｐゴシック" pitchFamily="34" charset="-128"/>
              </a:rPr>
              <a:t>&gt;</a:t>
            </a:r>
            <a:r>
              <a:rPr lang="en-US" sz="900" b="1" dirty="0">
                <a:solidFill>
                  <a:srgbClr val="00B0F0"/>
                </a:solidFill>
                <a:ea typeface="ＭＳ Ｐゴシック" pitchFamily="34" charset="-128"/>
              </a:rPr>
              <a:t>TEST00</a:t>
            </a:r>
            <a:r>
              <a:rPr lang="en-US" sz="900" dirty="0">
                <a:ea typeface="ＭＳ Ｐゴシック" pitchFamily="34" charset="-128"/>
              </a:rPr>
              <a:t>&lt;/</a:t>
            </a:r>
            <a:r>
              <a:rPr lang="en-US" sz="900" dirty="0" err="1">
                <a:ea typeface="ＭＳ Ｐゴシック" pitchFamily="34" charset="-128"/>
              </a:rPr>
              <a:t>dsName</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datasources</a:t>
            </a:r>
            <a:r>
              <a:rPr lang="en-US" sz="900" dirty="0">
                <a:ea typeface="ＭＳ Ｐゴシック" pitchFamily="34" charset="-128"/>
              </a:rPr>
              <a:t>&gt;	</a:t>
            </a:r>
          </a:p>
          <a:p>
            <a:pPr marL="0" indent="0">
              <a:spcBef>
                <a:spcPts val="0"/>
              </a:spcBef>
              <a:buFont typeface="Arial"/>
              <a:buNone/>
            </a:pPr>
            <a:r>
              <a:rPr lang="en-US" sz="900" dirty="0">
                <a:ea typeface="ＭＳ Ｐゴシック" pitchFamily="34" charset="-128"/>
              </a:rPr>
              <a:t>            &lt;resources&gt;</a:t>
            </a:r>
          </a:p>
          <a:p>
            <a:pPr marL="0" indent="0">
              <a:spcBef>
                <a:spcPts val="0"/>
              </a:spcBef>
              <a:buFont typeface="Arial"/>
              <a:buNone/>
            </a:pPr>
            <a:r>
              <a:rPr lang="en-US" sz="900" dirty="0">
                <a:ea typeface="ＭＳ Ｐゴシック" pitchFamily="34" charset="-128"/>
              </a:rPr>
              <a:t>            &lt;/resources&gt;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testRunParams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&lt;/p1:RegressionModule&gt;</a:t>
            </a:r>
          </a:p>
        </p:txBody>
      </p:sp>
      <p:grpSp>
        <p:nvGrpSpPr>
          <p:cNvPr id="7" name="Group 6"/>
          <p:cNvGrpSpPr/>
          <p:nvPr/>
        </p:nvGrpSpPr>
        <p:grpSpPr>
          <a:xfrm>
            <a:off x="5877414" y="1342725"/>
            <a:ext cx="3265396" cy="1797926"/>
            <a:chOff x="7834964" y="1790299"/>
            <a:chExt cx="4353861" cy="2397235"/>
          </a:xfrm>
        </p:grpSpPr>
        <p:grpSp>
          <p:nvGrpSpPr>
            <p:cNvPr id="8" name="Group 7"/>
            <p:cNvGrpSpPr/>
            <p:nvPr/>
          </p:nvGrpSpPr>
          <p:grpSpPr>
            <a:xfrm>
              <a:off x="7834964" y="1790299"/>
              <a:ext cx="3882374" cy="725291"/>
              <a:chOff x="7834964" y="1790299"/>
              <a:chExt cx="3882374" cy="725291"/>
            </a:xfrm>
          </p:grpSpPr>
          <p:cxnSp>
            <p:nvCxnSpPr>
              <p:cNvPr id="10" name="Elbow Connector 9"/>
              <p:cNvCxnSpPr/>
              <p:nvPr/>
            </p:nvCxnSpPr>
            <p:spPr>
              <a:xfrm>
                <a:off x="7834964" y="1790299"/>
                <a:ext cx="2546589" cy="725291"/>
              </a:xfrm>
              <a:prstGeom prst="bentConnector2">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73764" y="1899754"/>
                <a:ext cx="1943574" cy="369332"/>
              </a:xfrm>
              <a:prstGeom prst="rect">
                <a:avLst/>
              </a:prstGeom>
              <a:solidFill>
                <a:schemeClr val="bg1"/>
              </a:solidFill>
            </p:spPr>
            <p:txBody>
              <a:bodyPr wrap="square" rtlCol="0">
                <a:spAutoFit/>
              </a:bodyPr>
              <a:lstStyle/>
              <a:p>
                <a:r>
                  <a:rPr lang="en-US" sz="1200" dirty="0">
                    <a:solidFill>
                      <a:srgbClr val="7030A0"/>
                    </a:solidFill>
                  </a:rPr>
                  <a:t>Execute input file</a:t>
                </a:r>
              </a:p>
            </p:txBody>
          </p:sp>
        </p:gr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129" y="2428058"/>
              <a:ext cx="3546696" cy="175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2371466" y="1788550"/>
            <a:ext cx="6686481" cy="3193703"/>
            <a:chOff x="3160367" y="2384733"/>
            <a:chExt cx="8915308" cy="4258270"/>
          </a:xfrm>
        </p:grpSpPr>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367" y="5077082"/>
              <a:ext cx="8915308" cy="1565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8412480" y="2384733"/>
              <a:ext cx="141356" cy="2755087"/>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437980" y="4471069"/>
              <a:ext cx="1943575" cy="369332"/>
            </a:xfrm>
            <a:prstGeom prst="rect">
              <a:avLst/>
            </a:prstGeom>
            <a:solidFill>
              <a:schemeClr val="bg1"/>
            </a:solidFill>
          </p:spPr>
          <p:txBody>
            <a:bodyPr wrap="square" rtlCol="0">
              <a:spAutoFit/>
            </a:bodyPr>
            <a:lstStyle/>
            <a:p>
              <a:r>
                <a:rPr lang="en-US" sz="1200" dirty="0">
                  <a:solidFill>
                    <a:srgbClr val="7030A0"/>
                  </a:solidFill>
                </a:rPr>
                <a:t>Generate log file </a:t>
              </a:r>
            </a:p>
          </p:txBody>
        </p:sp>
      </p:grpSp>
      <p:grpSp>
        <p:nvGrpSpPr>
          <p:cNvPr id="16" name="Group 15"/>
          <p:cNvGrpSpPr/>
          <p:nvPr/>
        </p:nvGrpSpPr>
        <p:grpSpPr>
          <a:xfrm>
            <a:off x="1834804" y="1985283"/>
            <a:ext cx="4299474" cy="1869583"/>
            <a:chOff x="933651" y="3428754"/>
            <a:chExt cx="5732631" cy="2492777"/>
          </a:xfrm>
        </p:grpSpPr>
        <p:pic>
          <p:nvPicPr>
            <p:cNvPr id="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870" y="3428754"/>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 17"/>
            <p:cNvGrpSpPr/>
            <p:nvPr/>
          </p:nvGrpSpPr>
          <p:grpSpPr>
            <a:xfrm>
              <a:off x="1309035" y="5012825"/>
              <a:ext cx="3580635" cy="609284"/>
              <a:chOff x="249793" y="5769543"/>
              <a:chExt cx="6317834" cy="909259"/>
            </a:xfrm>
          </p:grpSpPr>
          <p:cxnSp>
            <p:nvCxnSpPr>
              <p:cNvPr id="22" name="Straight Arrow Connector 21"/>
              <p:cNvCxnSpPr/>
              <p:nvPr/>
            </p:nvCxnSpPr>
            <p:spPr>
              <a:xfrm flipV="1">
                <a:off x="249793" y="5769543"/>
                <a:ext cx="6317834" cy="90925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21032716">
                <a:off x="2432164" y="5817200"/>
                <a:ext cx="2374561" cy="459306"/>
              </a:xfrm>
              <a:prstGeom prst="rect">
                <a:avLst/>
              </a:prstGeom>
              <a:noFill/>
            </p:spPr>
            <p:txBody>
              <a:bodyPr wrap="square" rtlCol="0">
                <a:spAutoFit/>
              </a:bodyPr>
              <a:lstStyle/>
              <a:p>
                <a:r>
                  <a:rPr lang="en-US" sz="900" dirty="0">
                    <a:solidFill>
                      <a:schemeClr val="accent6">
                        <a:lumMod val="40000"/>
                        <a:lumOff val="60000"/>
                      </a:schemeClr>
                    </a:solidFill>
                  </a:rPr>
                  <a:t>Database Filter</a:t>
                </a:r>
              </a:p>
            </p:txBody>
          </p:sp>
        </p:grpSp>
        <p:grpSp>
          <p:nvGrpSpPr>
            <p:cNvPr id="19" name="Group 18"/>
            <p:cNvGrpSpPr/>
            <p:nvPr/>
          </p:nvGrpSpPr>
          <p:grpSpPr>
            <a:xfrm>
              <a:off x="933651" y="5188023"/>
              <a:ext cx="3956019" cy="733508"/>
              <a:chOff x="-508015" y="6015792"/>
              <a:chExt cx="7103252" cy="1710800"/>
            </a:xfrm>
          </p:grpSpPr>
          <p:sp>
            <p:nvSpPr>
              <p:cNvPr id="20" name="TextBox 19"/>
              <p:cNvSpPr txBox="1"/>
              <p:nvPr/>
            </p:nvSpPr>
            <p:spPr>
              <a:xfrm rot="20908398">
                <a:off x="1628159" y="6280853"/>
                <a:ext cx="3235677" cy="717842"/>
              </a:xfrm>
              <a:prstGeom prst="rect">
                <a:avLst/>
              </a:prstGeom>
              <a:noFill/>
            </p:spPr>
            <p:txBody>
              <a:bodyPr wrap="square" rtlCol="0">
                <a:spAutoFit/>
              </a:bodyPr>
              <a:lstStyle/>
              <a:p>
                <a:r>
                  <a:rPr lang="en-US" sz="900" dirty="0">
                    <a:solidFill>
                      <a:schemeClr val="accent6">
                        <a:lumMod val="40000"/>
                        <a:lumOff val="60000"/>
                      </a:schemeClr>
                    </a:solidFill>
                  </a:rPr>
                  <a:t>No Resource Filter</a:t>
                </a:r>
              </a:p>
            </p:txBody>
          </p:sp>
          <p:cxnSp>
            <p:nvCxnSpPr>
              <p:cNvPr id="21" name="Straight Arrow Connector 20"/>
              <p:cNvCxnSpPr/>
              <p:nvPr/>
            </p:nvCxnSpPr>
            <p:spPr>
              <a:xfrm flipV="1">
                <a:off x="-508015" y="6015792"/>
                <a:ext cx="7103252" cy="1710800"/>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4963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6042898" cy="1500207"/>
          </a:xfrm>
        </p:spPr>
        <p:txBody>
          <a:bodyPr/>
          <a:lstStyle/>
          <a:p>
            <a:pPr algn="ctr"/>
            <a:r>
              <a:rPr lang="en-US" sz="3600" dirty="0">
                <a:solidFill>
                  <a:srgbClr val="3D8DFF"/>
                </a:solidFill>
              </a:rPr>
              <a:t>PDTool Regression Module 5. Security Test</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630414956"/>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Security Test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0000" lnSpcReduction="20000"/>
          </a:bodyPr>
          <a:lstStyle/>
          <a:p>
            <a:r>
              <a:rPr lang="en-US" sz="3000" dirty="0">
                <a:ea typeface="ＭＳ Ｐゴシック" pitchFamily="34" charset="-128"/>
              </a:rPr>
              <a:t>Objective</a:t>
            </a:r>
          </a:p>
          <a:p>
            <a:pPr lvl="1"/>
            <a:r>
              <a:rPr lang="en-US" sz="2400" dirty="0">
                <a:ea typeface="ＭＳ Ｐゴシック" pitchFamily="34" charset="-128"/>
              </a:rPr>
              <a:t>Correlate users with queries and expected outcome [PASS, FAIL].</a:t>
            </a:r>
          </a:p>
          <a:p>
            <a:r>
              <a:rPr lang="en-US" sz="3000" dirty="0">
                <a:ea typeface="ＭＳ Ｐゴシック" pitchFamily="34" charset="-128"/>
              </a:rPr>
              <a:t>Results</a:t>
            </a:r>
          </a:p>
          <a:p>
            <a:pPr lvl="1"/>
            <a:r>
              <a:rPr lang="en-US" sz="2400" dirty="0">
                <a:ea typeface="ＭＳ Ｐゴシック" pitchFamily="34" charset="-128"/>
              </a:rPr>
              <a:t>Populate query results to an output files according to parameter “</a:t>
            </a:r>
            <a:r>
              <a:rPr lang="en-US" sz="2400" dirty="0" err="1">
                <a:ea typeface="ＭＳ Ｐゴシック" pitchFamily="34" charset="-128"/>
              </a:rPr>
              <a:t>outputFilename</a:t>
            </a:r>
            <a:r>
              <a:rPr lang="en-US" sz="2400" dirty="0">
                <a:ea typeface="ＭＳ Ｐゴシック" pitchFamily="34" charset="-128"/>
              </a:rPr>
              <a:t>”.</a:t>
            </a:r>
          </a:p>
          <a:p>
            <a:r>
              <a:rPr lang="en-US" sz="3000" dirty="0">
                <a:ea typeface="ＭＳ Ｐゴシック" pitchFamily="34" charset="-128"/>
              </a:rPr>
              <a:t>Logs</a:t>
            </a:r>
          </a:p>
          <a:p>
            <a:pPr lvl="1"/>
            <a:r>
              <a:rPr lang="en-US" sz="2400" dirty="0">
                <a:ea typeface="ＭＳ Ｐゴシック" pitchFamily="34" charset="-128"/>
              </a:rPr>
              <a:t>Summary log file created during execution showing PASS, FAIL, SKIPPED.</a:t>
            </a:r>
          </a:p>
          <a:p>
            <a:r>
              <a:rPr lang="en-US" sz="3000" dirty="0">
                <a:ea typeface="ＭＳ Ｐゴシック" pitchFamily="34" charset="-128"/>
              </a:rPr>
              <a:t>Measurement</a:t>
            </a:r>
          </a:p>
          <a:p>
            <a:pPr lvl="1"/>
            <a:r>
              <a:rPr lang="en-US" sz="2400" dirty="0">
                <a:ea typeface="ＭＳ Ｐゴシック" pitchFamily="34" charset="-128"/>
              </a:rPr>
              <a:t>If expected PASS and PASS then test PASS.	* Positive test</a:t>
            </a:r>
          </a:p>
          <a:p>
            <a:pPr lvl="1"/>
            <a:r>
              <a:rPr lang="en-US" sz="2400" dirty="0">
                <a:ea typeface="ＭＳ Ｐゴシック" pitchFamily="34" charset="-128"/>
              </a:rPr>
              <a:t>If expected PASS and FAIL then test FAIL.</a:t>
            </a:r>
          </a:p>
          <a:p>
            <a:pPr lvl="1"/>
            <a:r>
              <a:rPr lang="en-US" sz="2400" dirty="0">
                <a:ea typeface="ＭＳ Ｐゴシック" pitchFamily="34" charset="-128"/>
              </a:rPr>
              <a:t>If expected FAIL and FAIL then test PASS.		* Negative test</a:t>
            </a:r>
          </a:p>
          <a:p>
            <a:pPr lvl="1"/>
            <a:r>
              <a:rPr lang="en-US" sz="2400" dirty="0">
                <a:ea typeface="ＭＳ Ｐゴシック" pitchFamily="34" charset="-128"/>
              </a:rPr>
              <a:t>If expected FAIL and PASS then test FAIL.</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45551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Security Test – Development Steps</a:t>
            </a:r>
            <a:endParaRPr lang="en-US" sz="1275" dirty="0">
              <a:solidFill>
                <a:schemeClr val="bg1"/>
              </a:solidFill>
            </a:endParaRPr>
          </a:p>
        </p:txBody>
      </p:sp>
      <p:sp>
        <p:nvSpPr>
          <p:cNvPr id="15364" name="Rectangle 3"/>
          <p:cNvSpPr>
            <a:spLocks noGrp="1"/>
          </p:cNvSpPr>
          <p:nvPr>
            <p:ph type="body" idx="1"/>
          </p:nvPr>
        </p:nvSpPr>
        <p:spPr>
          <a:xfrm>
            <a:off x="458272" y="948584"/>
            <a:ext cx="6298163" cy="3734146"/>
          </a:xfrm>
        </p:spPr>
        <p:txBody>
          <a:bodyPr>
            <a:normAutofit fontScale="92500" lnSpcReduction="20000"/>
          </a:bodyPr>
          <a:lstStyle/>
          <a:p>
            <a:pPr>
              <a:lnSpc>
                <a:spcPct val="80000"/>
              </a:lnSpc>
              <a:defRPr/>
            </a:pPr>
            <a:r>
              <a:rPr lang="en-US" sz="2400" dirty="0"/>
              <a:t>Step 1 – Use case test plan</a:t>
            </a:r>
          </a:p>
          <a:p>
            <a:pPr lvl="1">
              <a:lnSpc>
                <a:spcPct val="80000"/>
              </a:lnSpc>
              <a:defRPr/>
            </a:pPr>
            <a:r>
              <a:rPr lang="en-US" sz="2000" dirty="0"/>
              <a:t> Decide on use case by selecting published resources in CIS to test.</a:t>
            </a:r>
          </a:p>
          <a:p>
            <a:pPr lvl="1">
              <a:lnSpc>
                <a:spcPct val="80000"/>
              </a:lnSpc>
              <a:defRPr/>
            </a:pPr>
            <a:r>
              <a:rPr lang="en-US" sz="2000" dirty="0"/>
              <a:t> Determine which tests to execute.</a:t>
            </a:r>
          </a:p>
          <a:p>
            <a:pPr>
              <a:lnSpc>
                <a:spcPct val="80000"/>
              </a:lnSpc>
              <a:defRPr/>
            </a:pPr>
            <a:r>
              <a:rPr lang="en-US" sz="2400" dirty="0"/>
              <a:t>Step 2 – Create the test plan </a:t>
            </a:r>
          </a:p>
          <a:p>
            <a:pPr lvl="1">
              <a:lnSpc>
                <a:spcPct val="80000"/>
              </a:lnSpc>
              <a:defRPr/>
            </a:pPr>
            <a:r>
              <a:rPr lang="en-US" sz="2200" dirty="0"/>
              <a:t> </a:t>
            </a:r>
            <a:r>
              <a:rPr lang="en-US" sz="2000" dirty="0"/>
              <a:t>1 plan to generate SQL queries and 1 plan to execute</a:t>
            </a:r>
          </a:p>
          <a:p>
            <a:pPr lvl="1">
              <a:lnSpc>
                <a:spcPct val="80000"/>
              </a:lnSpc>
              <a:defRPr/>
            </a:pPr>
            <a:r>
              <a:rPr lang="en-US" sz="2000" dirty="0"/>
              <a:t> Generate SQL input file for </a:t>
            </a:r>
            <a:r>
              <a:rPr lang="en-US" sz="2000" b="1" dirty="0">
                <a:solidFill>
                  <a:srgbClr val="00B0F0"/>
                </a:solidFill>
              </a:rPr>
              <a:t>Security</a:t>
            </a:r>
            <a:r>
              <a:rPr lang="en-US" sz="2000" dirty="0">
                <a:solidFill>
                  <a:srgbClr val="FFC000"/>
                </a:solidFill>
              </a:rPr>
              <a:t> </a:t>
            </a:r>
            <a:r>
              <a:rPr lang="en-US" sz="2000" dirty="0"/>
              <a:t>Test</a:t>
            </a:r>
          </a:p>
          <a:p>
            <a:pPr lvl="1">
              <a:lnSpc>
                <a:spcPct val="80000"/>
              </a:lnSpc>
              <a:defRPr/>
            </a:pPr>
            <a:r>
              <a:rPr lang="en-US" sz="2000" dirty="0"/>
              <a:t> Alternatively, create SQL input file manually</a:t>
            </a:r>
          </a:p>
          <a:p>
            <a:pPr>
              <a:lnSpc>
                <a:spcPct val="80000"/>
              </a:lnSpc>
              <a:defRPr/>
            </a:pPr>
            <a:r>
              <a:rPr lang="en-US" sz="2400" dirty="0"/>
              <a:t>Step 3 – Create the module xml configuration files</a:t>
            </a:r>
          </a:p>
          <a:p>
            <a:pPr lvl="1">
              <a:lnSpc>
                <a:spcPct val="80000"/>
              </a:lnSpc>
              <a:defRPr/>
            </a:pPr>
            <a:r>
              <a:rPr lang="en-US" sz="2000" dirty="0"/>
              <a:t> Configure Regression Module XML for </a:t>
            </a:r>
            <a:r>
              <a:rPr lang="en-US" sz="2000" b="1" dirty="0">
                <a:solidFill>
                  <a:srgbClr val="00B0F0"/>
                </a:solidFill>
              </a:rPr>
              <a:t>security</a:t>
            </a:r>
            <a:r>
              <a:rPr lang="en-US" sz="2000" dirty="0">
                <a:solidFill>
                  <a:srgbClr val="FFC000"/>
                </a:solidFill>
              </a:rPr>
              <a:t> </a:t>
            </a:r>
            <a:r>
              <a:rPr lang="en-US" sz="2000" dirty="0"/>
              <a:t>test</a:t>
            </a:r>
          </a:p>
          <a:p>
            <a:pPr>
              <a:lnSpc>
                <a:spcPct val="80000"/>
              </a:lnSpc>
              <a:defRPr/>
            </a:pPr>
            <a:r>
              <a:rPr lang="en-US" sz="2400" dirty="0"/>
              <a:t>Step 4 – Execute the test plan</a:t>
            </a:r>
          </a:p>
          <a:p>
            <a:pPr lvl="1">
              <a:lnSpc>
                <a:spcPct val="80000"/>
              </a:lnSpc>
              <a:defRPr/>
            </a:pPr>
            <a:r>
              <a:rPr lang="en-US" sz="2000" dirty="0"/>
              <a:t> Execute the test plan to generate the SQL input file</a:t>
            </a:r>
          </a:p>
          <a:p>
            <a:pPr lvl="1">
              <a:lnSpc>
                <a:spcPct val="80000"/>
              </a:lnSpc>
              <a:defRPr/>
            </a:pPr>
            <a:r>
              <a:rPr lang="en-US" sz="2000" dirty="0"/>
              <a:t> Execute the test plan to execute the SQL input file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6681574" y="882554"/>
            <a:ext cx="2334112" cy="618090"/>
            <a:chOff x="9120437" y="2254738"/>
            <a:chExt cx="2984381" cy="824120"/>
          </a:xfrm>
        </p:grpSpPr>
        <p:sp>
          <p:nvSpPr>
            <p:cNvPr id="6" name="Rounded Rectangle 5"/>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7"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Decide use case and test plan steps</a:t>
              </a:r>
            </a:p>
          </p:txBody>
        </p:sp>
        <p:sp>
          <p:nvSpPr>
            <p:cNvPr id="8" name="TextBox 7"/>
            <p:cNvSpPr txBox="1"/>
            <p:nvPr/>
          </p:nvSpPr>
          <p:spPr>
            <a:xfrm>
              <a:off x="9120437" y="2311993"/>
              <a:ext cx="558283"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751375" y="1752427"/>
            <a:ext cx="2264312" cy="746873"/>
            <a:chOff x="9209683" y="3164319"/>
            <a:chExt cx="2895135" cy="824120"/>
          </a:xfrm>
        </p:grpSpPr>
        <p:sp>
          <p:nvSpPr>
            <p:cNvPr id="10" name="Rounded Rectangle 9"/>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1"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Create Test Plan </a:t>
              </a:r>
              <a:r>
                <a:rPr lang="en-US" sz="1275" dirty="0">
                  <a:latin typeface="Calibri" pitchFamily="34" charset="0"/>
                  <a:cs typeface="Calibri" pitchFamily="34" charset="0"/>
                </a:rPr>
                <a:t>(test_5_security_gen.dp) (test_5_security_exec.dp)</a:t>
              </a:r>
            </a:p>
          </p:txBody>
        </p:sp>
        <p:sp>
          <p:nvSpPr>
            <p:cNvPr id="12" name="TextBox 11"/>
            <p:cNvSpPr txBox="1"/>
            <p:nvPr/>
          </p:nvSpPr>
          <p:spPr>
            <a:xfrm>
              <a:off x="9209683" y="3181818"/>
              <a:ext cx="406294" cy="305648"/>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654435" y="2610688"/>
            <a:ext cx="2361251" cy="618090"/>
            <a:chOff x="9085736" y="4029542"/>
            <a:chExt cx="3019082" cy="824120"/>
          </a:xfrm>
        </p:grpSpPr>
        <p:sp>
          <p:nvSpPr>
            <p:cNvPr id="14" name="Rounded Rectangle 13"/>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5"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Configure Module XML (Regression.xml)</a:t>
              </a:r>
            </a:p>
          </p:txBody>
        </p:sp>
        <p:sp>
          <p:nvSpPr>
            <p:cNvPr id="16" name="TextBox 15"/>
            <p:cNvSpPr txBox="1"/>
            <p:nvPr/>
          </p:nvSpPr>
          <p:spPr>
            <a:xfrm>
              <a:off x="9085736" y="4047041"/>
              <a:ext cx="627685"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764232" y="3362663"/>
            <a:ext cx="2251454" cy="618090"/>
            <a:chOff x="9226122" y="4839675"/>
            <a:chExt cx="2878696" cy="824120"/>
          </a:xfrm>
        </p:grpSpPr>
        <p:sp>
          <p:nvSpPr>
            <p:cNvPr id="18" name="Rounded Rectangle 17"/>
            <p:cNvSpPr/>
            <p:nvPr/>
          </p:nvSpPr>
          <p:spPr>
            <a:xfrm>
              <a:off x="9294241" y="4853662"/>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19" name="Rectangle 3"/>
            <p:cNvSpPr txBox="1">
              <a:spLocks noChangeArrowheads="1"/>
            </p:cNvSpPr>
            <p:nvPr/>
          </p:nvSpPr>
          <p:spPr>
            <a:xfrm>
              <a:off x="9294241" y="4839675"/>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(Generate SQL Input File)</a:t>
              </a:r>
            </a:p>
          </p:txBody>
        </p:sp>
        <p:sp>
          <p:nvSpPr>
            <p:cNvPr id="20" name="TextBox 19"/>
            <p:cNvSpPr txBox="1"/>
            <p:nvPr/>
          </p:nvSpPr>
          <p:spPr>
            <a:xfrm>
              <a:off x="9226122" y="4856176"/>
              <a:ext cx="53244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4.1</a:t>
              </a:r>
            </a:p>
          </p:txBody>
        </p:sp>
      </p:grpSp>
      <p:grpSp>
        <p:nvGrpSpPr>
          <p:cNvPr id="21" name="Group 20"/>
          <p:cNvGrpSpPr/>
          <p:nvPr/>
        </p:nvGrpSpPr>
        <p:grpSpPr>
          <a:xfrm>
            <a:off x="6756435" y="4015309"/>
            <a:ext cx="2259251" cy="624844"/>
            <a:chOff x="9216154" y="5680995"/>
            <a:chExt cx="2888664" cy="833125"/>
          </a:xfrm>
        </p:grpSpPr>
        <p:sp>
          <p:nvSpPr>
            <p:cNvPr id="22" name="Rounded Rectangle 21"/>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1500" dirty="0">
                <a:solidFill>
                  <a:srgbClr val="FFFFFF"/>
                </a:solidFill>
                <a:cs typeface="Arial"/>
                <a:sym typeface="Wingdings" pitchFamily="2" charset="2"/>
              </a:endParaRPr>
            </a:p>
          </p:txBody>
        </p:sp>
        <p:sp>
          <p:nvSpPr>
            <p:cNvPr id="23"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350" dirty="0">
                  <a:latin typeface="Calibri" pitchFamily="34" charset="0"/>
                  <a:cs typeface="Calibri" pitchFamily="34" charset="0"/>
                </a:rPr>
                <a:t>Execute Test Plan        (Execute SQL Input File)</a:t>
              </a:r>
            </a:p>
          </p:txBody>
        </p:sp>
        <p:sp>
          <p:nvSpPr>
            <p:cNvPr id="24" name="TextBox 23"/>
            <p:cNvSpPr txBox="1"/>
            <p:nvPr/>
          </p:nvSpPr>
          <p:spPr>
            <a:xfrm>
              <a:off x="9216154" y="5680995"/>
              <a:ext cx="569931" cy="36933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38" dirty="0">
                  <a:ln w="11430"/>
                  <a:solidFill>
                    <a:srgbClr val="03D526"/>
                  </a:solidFill>
                  <a:effectLst>
                    <a:outerShdw blurRad="76200" dist="50800" dir="5400000" algn="tl" rotWithShape="0">
                      <a:srgbClr val="000000">
                        <a:alpha val="65000"/>
                      </a:srgbClr>
                    </a:outerShdw>
                  </a:effectLst>
                  <a:ea typeface="ＭＳ Ｐゴシック" charset="-128"/>
                </a:rPr>
                <a:t>4.2</a:t>
              </a:r>
            </a:p>
          </p:txBody>
        </p:sp>
      </p:grpSp>
    </p:spTree>
    <p:extLst>
      <p:ext uri="{BB962C8B-B14F-4D97-AF65-F5344CB8AC3E}">
        <p14:creationId xmlns:p14="http://schemas.microsoft.com/office/powerpoint/2010/main" val="3739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742713" cy="662460"/>
          </a:xfrm>
        </p:spPr>
        <p:txBody>
          <a:bodyPr/>
          <a:lstStyle/>
          <a:p>
            <a:pPr algn="l"/>
            <a:r>
              <a:rPr lang="en-US" sz="2400">
                <a:solidFill>
                  <a:schemeClr val="bg1"/>
                </a:solidFill>
                <a:ea typeface="ＭＳ Ｐゴシック" pitchFamily="34" charset="-128"/>
              </a:rPr>
              <a:t>Security Test Anatomy – Generate “Security”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760718"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test_5_security_gen.dp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896307"/>
            <a:chOff x="2667000" y="3429000"/>
            <a:chExt cx="2073275" cy="2528409"/>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2099679" y="4099510"/>
              <a:ext cx="2425221" cy="1290577"/>
            </a:xfrm>
            <a:prstGeom prst="bentConnector4">
              <a:avLst>
                <a:gd name="adj1" fmla="val 15329"/>
                <a:gd name="adj2" fmla="val 292329"/>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31894" cy="1718498"/>
            <a:chOff x="3667228" y="4224973"/>
            <a:chExt cx="7109192" cy="2291330"/>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275395" y="6212985"/>
              <a:ext cx="5501025" cy="303318"/>
              <a:chOff x="2963782" y="6161118"/>
              <a:chExt cx="5120639" cy="196673"/>
            </a:xfrm>
          </p:grpSpPr>
          <p:cxnSp>
            <p:nvCxnSpPr>
              <p:cNvPr id="25" name="Straight Arrow Connector 24"/>
              <p:cNvCxnSpPr/>
              <p:nvPr/>
            </p:nvCxnSpPr>
            <p:spPr>
              <a:xfrm flipV="1">
                <a:off x="8084421"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63785" y="616175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63782"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test_5_security_gen.dp: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900" b="1" dirty="0" err="1">
                  <a:solidFill>
                    <a:srgbClr val="FF0000"/>
                  </a:solidFill>
                </a:rPr>
                <a:t>generateRegressionSecurityXML</a:t>
              </a:r>
              <a:r>
                <a:rPr lang="en-US" sz="900" b="1" dirty="0">
                  <a:solidFill>
                    <a:srgbClr val="FF0000"/>
                  </a:solidFill>
                </a:rPr>
                <a:t> </a:t>
              </a:r>
              <a:r>
                <a:rPr lang="en-US" sz="1050" dirty="0">
                  <a:solidFill>
                    <a:srgbClr val="000000"/>
                  </a:solidFill>
                </a:rPr>
                <a:t>$SERVERID </a:t>
              </a:r>
              <a:r>
                <a:rPr lang="en-US" sz="1050" b="1" dirty="0">
                  <a:solidFill>
                    <a:srgbClr val="FF0000"/>
                  </a:solidFill>
                </a:rPr>
                <a:t>Test5.1</a:t>
              </a:r>
              <a:r>
                <a:rPr lang="en-US" sz="1050" dirty="0">
                  <a:solidFill>
                    <a:srgbClr val="000000"/>
                  </a:solidFill>
                </a:rPr>
                <a:t> "$MODULE_HOME/Regression.xml“ "$MODULE_HOME/servers.xml" </a:t>
              </a:r>
            </a:p>
          </p:txBody>
        </p:sp>
        <p:cxnSp>
          <p:nvCxnSpPr>
            <p:cNvPr id="30" name="Straight Arrow Connector 29"/>
            <p:cNvCxnSpPr/>
            <p:nvPr/>
          </p:nvCxnSpPr>
          <p:spPr>
            <a:xfrm flipH="1">
              <a:off x="823174" y="5302666"/>
              <a:ext cx="1771595"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5"/>
            <a:ext cx="3191632" cy="1434099"/>
            <a:chOff x="3667228" y="4497526"/>
            <a:chExt cx="4255509" cy="1912132"/>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035773" y="6203982"/>
              <a:ext cx="1886964" cy="205676"/>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1315" y="1328890"/>
            <a:ext cx="2097719" cy="2753293"/>
            <a:chOff x="3453499" y="1771853"/>
            <a:chExt cx="2796958" cy="3671057"/>
          </a:xfrm>
        </p:grpSpPr>
        <p:cxnSp>
          <p:nvCxnSpPr>
            <p:cNvPr id="57" name="Elbow Connector 56"/>
            <p:cNvCxnSpPr/>
            <p:nvPr/>
          </p:nvCxnSpPr>
          <p:spPr>
            <a:xfrm rot="5400000">
              <a:off x="3942202" y="3023336"/>
              <a:ext cx="3559738" cy="1056772"/>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499" y="5184398"/>
              <a:ext cx="1740185" cy="25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188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Regression XML – Generate Input File (Part 1)</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89950" y="843414"/>
            <a:ext cx="8626642"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050" dirty="0">
                <a:ea typeface="ＭＳ Ｐゴシック" pitchFamily="34" charset="-128"/>
              </a:rPr>
              <a:t>&lt;p1:RegressionModule xmlns:p1="http://</a:t>
            </a:r>
            <a:r>
              <a:rPr lang="en-US" sz="1050" dirty="0" err="1">
                <a:ea typeface="ＭＳ Ｐゴシック" pitchFamily="34" charset="-128"/>
              </a:rPr>
              <a:t>www.dvbu.cisco.com</a:t>
            </a:r>
            <a:r>
              <a:rPr lang="en-US" sz="1050" dirty="0">
                <a:ea typeface="ＭＳ Ｐゴシック" pitchFamily="34" charset="-128"/>
              </a:rPr>
              <a:t>/</a:t>
            </a:r>
            <a:r>
              <a:rPr lang="en-US" sz="1050" dirty="0" err="1">
                <a:ea typeface="ＭＳ Ｐゴシック" pitchFamily="34" charset="-128"/>
              </a:rPr>
              <a:t>ps</a:t>
            </a:r>
            <a:r>
              <a:rPr lang="en-US" sz="1050" dirty="0">
                <a:ea typeface="ＭＳ Ｐゴシック" pitchFamily="34" charset="-128"/>
              </a:rPr>
              <a:t>/</a:t>
            </a:r>
            <a:r>
              <a:rPr lang="en-US" sz="1050" dirty="0" err="1">
                <a:ea typeface="ＭＳ Ｐゴシック" pitchFamily="34" charset="-128"/>
              </a:rPr>
              <a:t>deploytool</a:t>
            </a:r>
            <a:r>
              <a:rPr lang="en-US" sz="1050" dirty="0">
                <a:ea typeface="ＭＳ Ｐゴシック" pitchFamily="34" charset="-128"/>
              </a:rPr>
              <a:t>/modules" </a:t>
            </a:r>
            <a:r>
              <a:rPr lang="en-US" sz="1050" dirty="0" err="1">
                <a:ea typeface="ＭＳ Ｐゴシック" pitchFamily="34" charset="-128"/>
              </a:rPr>
              <a:t>xmlns:xsi</a:t>
            </a:r>
            <a:r>
              <a:rPr lang="en-US" sz="1050" dirty="0">
                <a:ea typeface="ＭＳ Ｐゴシック" pitchFamily="34" charset="-128"/>
              </a:rPr>
              <a:t>="http://www.w3.org/2001/</a:t>
            </a:r>
            <a:r>
              <a:rPr lang="en-US" sz="1050" dirty="0" err="1">
                <a:ea typeface="ＭＳ Ｐゴシック" pitchFamily="34" charset="-128"/>
              </a:rPr>
              <a:t>XMLSchema</a:t>
            </a:r>
            <a:r>
              <a:rPr lang="en-US" sz="1050" dirty="0">
                <a:ea typeface="ＭＳ Ｐゴシック" pitchFamily="34" charset="-128"/>
              </a:rPr>
              <a:t>-instance" </a:t>
            </a:r>
            <a:r>
              <a:rPr lang="en-US" sz="1050" dirty="0" err="1">
                <a:ea typeface="ＭＳ Ｐゴシック" pitchFamily="34" charset="-128"/>
              </a:rPr>
              <a:t>xsi:schemaLocation</a:t>
            </a:r>
            <a:r>
              <a:rPr lang="en-US" sz="1050" dirty="0">
                <a:ea typeface="ＭＳ Ｐゴシック" pitchFamily="34" charset="-128"/>
              </a:rPr>
              <a:t>="http://</a:t>
            </a:r>
            <a:r>
              <a:rPr lang="en-US" sz="1050" dirty="0" err="1">
                <a:ea typeface="ＭＳ Ｐゴシック" pitchFamily="34" charset="-128"/>
              </a:rPr>
              <a:t>www.dvbu.cisco.com</a:t>
            </a:r>
            <a:r>
              <a:rPr lang="en-US" sz="1050" dirty="0">
                <a:ea typeface="ＭＳ Ｐゴシック" pitchFamily="34" charset="-128"/>
              </a:rPr>
              <a:t>/</a:t>
            </a:r>
            <a:r>
              <a:rPr lang="en-US" sz="1050" dirty="0" err="1">
                <a:ea typeface="ＭＳ Ｐゴシック" pitchFamily="34" charset="-128"/>
              </a:rPr>
              <a:t>ps</a:t>
            </a:r>
            <a:r>
              <a:rPr lang="en-US" sz="1050" dirty="0">
                <a:ea typeface="ＭＳ Ｐゴシック" pitchFamily="34" charset="-128"/>
              </a:rPr>
              <a:t>/</a:t>
            </a:r>
            <a:r>
              <a:rPr lang="en-US" sz="1050" dirty="0" err="1">
                <a:ea typeface="ＭＳ Ｐゴシック" pitchFamily="34" charset="-128"/>
              </a:rPr>
              <a:t>deploytool</a:t>
            </a:r>
            <a:r>
              <a:rPr lang="en-US" sz="1050" dirty="0">
                <a:ea typeface="ＭＳ Ｐゴシック" pitchFamily="34" charset="-128"/>
              </a:rPr>
              <a:t>/modules ..\..\..\</a:t>
            </a:r>
            <a:r>
              <a:rPr lang="en-US" sz="1050" dirty="0" err="1">
                <a:ea typeface="ＭＳ Ｐゴシック" pitchFamily="34" charset="-128"/>
              </a:rPr>
              <a:t>PDToolModules</a:t>
            </a:r>
            <a:r>
              <a:rPr lang="en-US" sz="1050" dirty="0">
                <a:ea typeface="ＭＳ Ｐゴシック" pitchFamily="34" charset="-128"/>
              </a:rPr>
              <a:t>\schema\</a:t>
            </a:r>
            <a:r>
              <a:rPr lang="en-US" sz="1050" dirty="0" err="1">
                <a:ea typeface="ＭＳ Ｐゴシック" pitchFamily="34" charset="-128"/>
              </a:rPr>
              <a:t>PDToolModules.xsd</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regressionTest</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&lt;id&gt;</a:t>
            </a:r>
            <a:r>
              <a:rPr lang="en-US" sz="1050" b="1" dirty="0">
                <a:solidFill>
                  <a:srgbClr val="00B0F0"/>
                </a:solidFill>
                <a:ea typeface="ＭＳ Ｐゴシック" pitchFamily="34" charset="-128"/>
              </a:rPr>
              <a:t>Test5.1</a:t>
            </a:r>
            <a:r>
              <a:rPr lang="en-US" sz="1050" dirty="0">
                <a:ea typeface="ＭＳ Ｐゴシック" pitchFamily="34" charset="-128"/>
              </a:rPr>
              <a:t>&lt;/id&gt;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inputFilePath</a:t>
            </a:r>
            <a:r>
              <a:rPr lang="en-US" sz="1050" dirty="0">
                <a:ea typeface="ＭＳ Ｐゴシック" pitchFamily="34" charset="-128"/>
              </a:rPr>
              <a:t>&gt;&lt;/</a:t>
            </a:r>
            <a:r>
              <a:rPr lang="en-US" sz="1050" dirty="0" err="1">
                <a:ea typeface="ＭＳ Ｐゴシック" pitchFamily="34" charset="-128"/>
              </a:rPr>
              <a:t>inputFilePath</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tempDirPath</a:t>
            </a:r>
            <a:r>
              <a:rPr lang="en-US" sz="1050" dirty="0">
                <a:ea typeface="ＭＳ Ｐゴシック" pitchFamily="34" charset="-128"/>
              </a:rPr>
              <a:t>&gt;</a:t>
            </a:r>
            <a:r>
              <a:rPr lang="en-US" sz="1050" b="1" dirty="0">
                <a:solidFill>
                  <a:srgbClr val="00B0F0"/>
                </a:solidFill>
                <a:ea typeface="ＭＳ Ｐゴシック" pitchFamily="34" charset="-128"/>
              </a:rPr>
              <a:t>C:/</a:t>
            </a:r>
            <a:r>
              <a:rPr lang="en-US" sz="1050" b="1" dirty="0" err="1">
                <a:solidFill>
                  <a:srgbClr val="00B0F0"/>
                </a:solidFill>
                <a:ea typeface="ＭＳ Ｐゴシック" pitchFamily="34" charset="-128"/>
              </a:rPr>
              <a:t>DataVirtualization</a:t>
            </a:r>
            <a:r>
              <a:rPr lang="en-US" sz="1050" b="1" dirty="0">
                <a:solidFill>
                  <a:srgbClr val="00B0F0"/>
                </a:solidFill>
                <a:ea typeface="ＭＳ Ｐゴシック" pitchFamily="34" charset="-128"/>
              </a:rPr>
              <a:t>/</a:t>
            </a:r>
            <a:r>
              <a:rPr lang="en-US" sz="1050" b="1" dirty="0" err="1">
                <a:solidFill>
                  <a:srgbClr val="00B0F0"/>
                </a:solidFill>
                <a:ea typeface="ＭＳ Ｐゴシック" pitchFamily="34" charset="-128"/>
              </a:rPr>
              <a:t>PDTool_Test</a:t>
            </a:r>
            <a:r>
              <a:rPr lang="en-US" sz="1050" b="1" dirty="0">
                <a:solidFill>
                  <a:srgbClr val="00B0F0"/>
                </a:solidFill>
                <a:ea typeface="ＭＳ Ｐゴシック" pitchFamily="34" charset="-128"/>
              </a:rPr>
              <a:t>/PDTool/resources/test/5_security/</a:t>
            </a:r>
            <a:r>
              <a:rPr lang="en-US" sz="1050" b="1" dirty="0" err="1">
                <a:solidFill>
                  <a:srgbClr val="00B0F0"/>
                </a:solidFill>
                <a:ea typeface="ＭＳ Ｐゴシック" pitchFamily="34" charset="-128"/>
              </a:rPr>
              <a:t>tmp</a:t>
            </a:r>
            <a:r>
              <a:rPr lang="en-US" sz="1050" dirty="0">
                <a:ea typeface="ＭＳ Ｐゴシック" pitchFamily="34" charset="-128"/>
              </a:rPr>
              <a:t>&lt;/</a:t>
            </a:r>
            <a:r>
              <a:rPr lang="en-US" sz="1050" dirty="0" err="1">
                <a:ea typeface="ＭＳ Ｐゴシック" pitchFamily="34" charset="-128"/>
              </a:rPr>
              <a:t>tempDirPath</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createNewFile</a:t>
            </a:r>
            <a:r>
              <a:rPr lang="en-US" sz="1050" dirty="0">
                <a:ea typeface="ＭＳ Ｐゴシック" pitchFamily="34" charset="-128"/>
              </a:rPr>
              <a:t>&gt;no&lt;/</a:t>
            </a:r>
            <a:r>
              <a:rPr lang="en-US" sz="1050" dirty="0" err="1">
                <a:ea typeface="ＭＳ Ｐゴシック" pitchFamily="34" charset="-128"/>
              </a:rPr>
              <a:t>createNewFile</a:t>
            </a:r>
            <a:r>
              <a:rPr lang="en-US" sz="1050" dirty="0">
                <a:ea typeface="ＭＳ Ｐゴシック" pitchFamily="34" charset="-128"/>
              </a:rPr>
              <a:t>&gt;</a:t>
            </a:r>
          </a:p>
          <a:p>
            <a:pPr marL="0" indent="0">
              <a:spcBef>
                <a:spcPts val="0"/>
              </a:spcBef>
              <a:buFont typeface="Arial"/>
              <a:buNone/>
            </a:pPr>
            <a:r>
              <a:rPr lang="en-US" sz="1050" dirty="0">
                <a:solidFill>
                  <a:srgbClr val="00B0F0"/>
                </a:solidFill>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newFileParams</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createQueries</a:t>
            </a:r>
            <a:r>
              <a:rPr lang="en-US" sz="1050" dirty="0">
                <a:ea typeface="ＭＳ Ｐゴシック" pitchFamily="34" charset="-128"/>
              </a:rPr>
              <a:t>&gt;</a:t>
            </a:r>
            <a:r>
              <a:rPr lang="en-US" sz="1050" b="1" dirty="0">
                <a:solidFill>
                  <a:srgbClr val="00B0F0"/>
                </a:solidFill>
                <a:ea typeface="ＭＳ Ｐゴシック" pitchFamily="34" charset="-128"/>
              </a:rPr>
              <a:t>yes</a:t>
            </a:r>
            <a:r>
              <a:rPr lang="en-US" sz="1050" dirty="0">
                <a:ea typeface="ＭＳ Ｐゴシック" pitchFamily="34" charset="-128"/>
              </a:rPr>
              <a:t>&lt;/</a:t>
            </a:r>
            <a:r>
              <a:rPr lang="en-US" sz="1050" dirty="0" err="1">
                <a:ea typeface="ＭＳ Ｐゴシック" pitchFamily="34" charset="-128"/>
              </a:rPr>
              <a:t>createQueries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createProcedures</a:t>
            </a:r>
            <a:r>
              <a:rPr lang="en-US" sz="1050" dirty="0">
                <a:ea typeface="ＭＳ Ｐゴシック" pitchFamily="34" charset="-128"/>
              </a:rPr>
              <a:t>&gt;</a:t>
            </a:r>
            <a:r>
              <a:rPr lang="en-US" sz="1050" b="1" dirty="0">
                <a:solidFill>
                  <a:srgbClr val="00B0F0"/>
                </a:solidFill>
                <a:ea typeface="ＭＳ Ｐゴシック" pitchFamily="34" charset="-128"/>
              </a:rPr>
              <a:t>yes</a:t>
            </a:r>
            <a:r>
              <a:rPr lang="en-US" sz="1050" dirty="0">
                <a:ea typeface="ＭＳ Ｐゴシック" pitchFamily="34" charset="-128"/>
              </a:rPr>
              <a:t>&lt;/</a:t>
            </a:r>
            <a:r>
              <a:rPr lang="en-US" sz="1050" dirty="0" err="1">
                <a:ea typeface="ＭＳ Ｐゴシック" pitchFamily="34" charset="-128"/>
              </a:rPr>
              <a:t>createProcedures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createWS</a:t>
            </a:r>
            <a:r>
              <a:rPr lang="en-US" sz="1050" dirty="0">
                <a:ea typeface="ＭＳ Ｐゴシック" pitchFamily="34" charset="-128"/>
              </a:rPr>
              <a:t>&gt;yes&lt;/</a:t>
            </a:r>
            <a:r>
              <a:rPr lang="en-US" sz="1050" dirty="0" err="1">
                <a:ea typeface="ＭＳ Ｐゴシック" pitchFamily="34" charset="-128"/>
              </a:rPr>
              <a:t>createWS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createSoapType</a:t>
            </a:r>
            <a:r>
              <a:rPr lang="en-US" sz="1050" dirty="0">
                <a:ea typeface="ＭＳ Ｐゴシック" pitchFamily="34" charset="-128"/>
              </a:rPr>
              <a:t>&gt;soap11&lt;/</a:t>
            </a:r>
            <a:r>
              <a:rPr lang="en-US" sz="1050" dirty="0" err="1">
                <a:ea typeface="ＭＳ Ｐゴシック" pitchFamily="34" charset="-128"/>
              </a:rPr>
              <a:t>createSoapType</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useDefaultViewQuery</a:t>
            </a:r>
            <a:r>
              <a:rPr lang="en-US" sz="1050" dirty="0">
                <a:ea typeface="ＭＳ Ｐゴシック" pitchFamily="34" charset="-128"/>
              </a:rPr>
              <a:t>&gt;yes&lt;/</a:t>
            </a:r>
            <a:r>
              <a:rPr lang="en-US" sz="1050" dirty="0" err="1">
                <a:ea typeface="ＭＳ Ｐゴシック" pitchFamily="34" charset="-128"/>
              </a:rPr>
              <a:t>useDefaultViewQuery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useDefaultProcQuery</a:t>
            </a:r>
            <a:r>
              <a:rPr lang="en-US" sz="1050" dirty="0">
                <a:ea typeface="ＭＳ Ｐゴシック" pitchFamily="34" charset="-128"/>
              </a:rPr>
              <a:t>&gt;yes&lt;/</a:t>
            </a:r>
            <a:r>
              <a:rPr lang="en-US" sz="1050" dirty="0" err="1">
                <a:ea typeface="ＭＳ Ｐゴシック" pitchFamily="34" charset="-128"/>
              </a:rPr>
              <a:t>useDefaultProcQuery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useDefaultWSQuery</a:t>
            </a:r>
            <a:r>
              <a:rPr lang="en-US" sz="1050" dirty="0">
                <a:ea typeface="ＭＳ Ｐゴシック" pitchFamily="34" charset="-128"/>
              </a:rPr>
              <a:t>&gt;yes&lt;/</a:t>
            </a:r>
            <a:r>
              <a:rPr lang="en-US" sz="1050" dirty="0" err="1">
                <a:ea typeface="ＭＳ Ｐゴシック" pitchFamily="34" charset="-128"/>
              </a:rPr>
              <a:t>useDefaultWSQuery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publishedViewQry</a:t>
            </a:r>
            <a:r>
              <a:rPr lang="en-US" sz="1050" dirty="0">
                <a:ea typeface="ＭＳ Ｐゴシック" pitchFamily="34" charset="-128"/>
              </a:rPr>
              <a:t>&gt;</a:t>
            </a:r>
            <a:r>
              <a:rPr lang="en-US" sz="1050" b="1" dirty="0">
                <a:solidFill>
                  <a:srgbClr val="00B0F0"/>
                </a:solidFill>
                <a:ea typeface="ＭＳ Ｐゴシック" pitchFamily="34" charset="-128"/>
              </a:rPr>
              <a:t>SELECT count(1) </a:t>
            </a:r>
            <a:r>
              <a:rPr lang="en-US" sz="1050" b="1" dirty="0" err="1">
                <a:solidFill>
                  <a:srgbClr val="00B0F0"/>
                </a:solidFill>
                <a:ea typeface="ＭＳ Ｐゴシック" pitchFamily="34" charset="-128"/>
              </a:rPr>
              <a:t>cnt</a:t>
            </a:r>
            <a:r>
              <a:rPr lang="en-US" sz="1050" b="1" dirty="0">
                <a:solidFill>
                  <a:srgbClr val="00B0F0"/>
                </a:solidFill>
                <a:ea typeface="ＭＳ Ｐゴシック" pitchFamily="34" charset="-128"/>
              </a:rPr>
              <a:t> FROM</a:t>
            </a:r>
            <a:r>
              <a:rPr lang="en-US" sz="1050" dirty="0">
                <a:ea typeface="ＭＳ Ｐゴシック" pitchFamily="34" charset="-128"/>
              </a:rPr>
              <a:t>&lt;/</a:t>
            </a:r>
            <a:r>
              <a:rPr lang="en-US" sz="1050" dirty="0" err="1">
                <a:ea typeface="ＭＳ Ｐゴシック" pitchFamily="34" charset="-128"/>
              </a:rPr>
              <a:t>publishedViewQry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publishedProcQry</a:t>
            </a:r>
            <a:r>
              <a:rPr lang="en-US" sz="1050" dirty="0">
                <a:ea typeface="ＭＳ Ｐゴシック" pitchFamily="34" charset="-128"/>
              </a:rPr>
              <a:t>&gt;</a:t>
            </a:r>
            <a:r>
              <a:rPr lang="en-US" sz="1050" b="1" dirty="0">
                <a:solidFill>
                  <a:srgbClr val="00B0F0"/>
                </a:solidFill>
                <a:ea typeface="ＭＳ Ｐゴシック" pitchFamily="34" charset="-128"/>
              </a:rPr>
              <a:t>SELECT count(*) </a:t>
            </a:r>
            <a:r>
              <a:rPr lang="en-US" sz="1050" b="1" dirty="0" err="1">
                <a:solidFill>
                  <a:srgbClr val="00B0F0"/>
                </a:solidFill>
                <a:ea typeface="ＭＳ Ｐゴシック" pitchFamily="34" charset="-128"/>
              </a:rPr>
              <a:t>cnt</a:t>
            </a:r>
            <a:r>
              <a:rPr lang="en-US" sz="1050" b="1" dirty="0">
                <a:solidFill>
                  <a:srgbClr val="00B0F0"/>
                </a:solidFill>
                <a:ea typeface="ＭＳ Ｐゴシック" pitchFamily="34" charset="-128"/>
              </a:rPr>
              <a:t> FROM</a:t>
            </a:r>
            <a:r>
              <a:rPr lang="en-US" sz="1050" dirty="0">
                <a:ea typeface="ＭＳ Ｐゴシック" pitchFamily="34" charset="-128"/>
              </a:rPr>
              <a:t>&lt;/</a:t>
            </a:r>
            <a:r>
              <a:rPr lang="en-US" sz="1050" dirty="0" err="1">
                <a:ea typeface="ＭＳ Ｐゴシック" pitchFamily="34" charset="-128"/>
              </a:rPr>
              <a:t>publishedProcQry</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useAllDatasources</a:t>
            </a:r>
            <a:r>
              <a:rPr lang="en-US" sz="1050" dirty="0">
                <a:ea typeface="ＭＳ Ｐゴシック" pitchFamily="34" charset="-128"/>
              </a:rPr>
              <a:t>&gt;no&lt;/</a:t>
            </a:r>
            <a:r>
              <a:rPr lang="en-US" sz="1050" dirty="0" err="1">
                <a:ea typeface="ＭＳ Ｐゴシック" pitchFamily="34" charset="-128"/>
              </a:rPr>
              <a:t>useAllDatasources</a:t>
            </a:r>
            <a:r>
              <a:rPr lang="en-US" sz="1050" dirty="0">
                <a:ea typeface="ＭＳ Ｐゴシック" pitchFamily="34" charset="-128"/>
              </a:rPr>
              <a:t>&gt; </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&gt;TEST00&lt;/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&lt;resources&gt;</a:t>
            </a:r>
          </a:p>
          <a:p>
            <a:pPr marL="0" indent="0">
              <a:spcBef>
                <a:spcPts val="0"/>
              </a:spcBef>
              <a:buFont typeface="Arial"/>
              <a:buNone/>
            </a:pPr>
            <a:r>
              <a:rPr lang="en-US" sz="1050" dirty="0">
                <a:ea typeface="ＭＳ Ｐゴシック" pitchFamily="34" charset="-128"/>
              </a:rPr>
              <a:t>		</a:t>
            </a:r>
            <a:r>
              <a:rPr lang="en-US" sz="1050" b="1" dirty="0">
                <a:solidFill>
                  <a:srgbClr val="00B0F0"/>
                </a:solidFill>
                <a:ea typeface="ＭＳ Ｐゴシック" pitchFamily="34" charset="-128"/>
              </a:rPr>
              <a:t>&lt;resource&gt;CAT1.*&lt;/resource&gt;</a:t>
            </a:r>
          </a:p>
          <a:p>
            <a:pPr marL="0" indent="0">
              <a:spcBef>
                <a:spcPts val="0"/>
              </a:spcBef>
              <a:buFont typeface="Arial"/>
              <a:buNone/>
            </a:pPr>
            <a:r>
              <a:rPr lang="en-US" sz="1050" dirty="0">
                <a:ea typeface="ＭＳ Ｐゴシック" pitchFamily="34" charset="-128"/>
              </a:rPr>
              <a:t>	  &lt;/resources&gt;</a:t>
            </a:r>
          </a:p>
        </p:txBody>
      </p:sp>
      <p:grpSp>
        <p:nvGrpSpPr>
          <p:cNvPr id="7" name="Group 6"/>
          <p:cNvGrpSpPr/>
          <p:nvPr/>
        </p:nvGrpSpPr>
        <p:grpSpPr>
          <a:xfrm>
            <a:off x="3124200" y="3185007"/>
            <a:ext cx="4209644" cy="1818085"/>
            <a:chOff x="4164012" y="4246675"/>
            <a:chExt cx="5612858" cy="242411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458" y="4246675"/>
              <a:ext cx="25384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4191336" y="5215535"/>
              <a:ext cx="3804584" cy="554008"/>
              <a:chOff x="4191336" y="5215535"/>
              <a:chExt cx="3804584" cy="554008"/>
            </a:xfrm>
          </p:grpSpPr>
          <p:cxnSp>
            <p:nvCxnSpPr>
              <p:cNvPr id="13" name="Straight Arrow Connector 12"/>
              <p:cNvCxnSpPr/>
              <p:nvPr/>
            </p:nvCxnSpPr>
            <p:spPr>
              <a:xfrm>
                <a:off x="4191336" y="5321477"/>
                <a:ext cx="3804584" cy="448066"/>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472291">
                <a:off x="5239243" y="5215535"/>
                <a:ext cx="2072091" cy="369332"/>
              </a:xfrm>
              <a:prstGeom prst="rect">
                <a:avLst/>
              </a:prstGeom>
              <a:noFill/>
            </p:spPr>
            <p:txBody>
              <a:bodyPr wrap="square" rtlCol="0">
                <a:spAutoFit/>
              </a:bodyPr>
              <a:lstStyle/>
              <a:p>
                <a:r>
                  <a:rPr lang="en-US" sz="1200" dirty="0">
                    <a:solidFill>
                      <a:schemeClr val="accent6">
                        <a:lumMod val="40000"/>
                        <a:lumOff val="60000"/>
                      </a:schemeClr>
                    </a:solidFill>
                  </a:rPr>
                  <a:t>Database Filter</a:t>
                </a:r>
              </a:p>
            </p:txBody>
          </p:sp>
        </p:grpSp>
        <p:grpSp>
          <p:nvGrpSpPr>
            <p:cNvPr id="10" name="Group 9"/>
            <p:cNvGrpSpPr/>
            <p:nvPr/>
          </p:nvGrpSpPr>
          <p:grpSpPr>
            <a:xfrm>
              <a:off x="4164012" y="5677001"/>
              <a:ext cx="3831908" cy="369331"/>
              <a:chOff x="4164012" y="5677001"/>
              <a:chExt cx="3831908" cy="369331"/>
            </a:xfrm>
          </p:grpSpPr>
          <p:cxnSp>
            <p:nvCxnSpPr>
              <p:cNvPr id="11" name="Straight Arrow Connector 10"/>
              <p:cNvCxnSpPr/>
              <p:nvPr/>
            </p:nvCxnSpPr>
            <p:spPr>
              <a:xfrm flipV="1">
                <a:off x="4164012" y="6015790"/>
                <a:ext cx="3831908" cy="5352"/>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9064" y="5677001"/>
                <a:ext cx="2072091" cy="369331"/>
              </a:xfrm>
              <a:prstGeom prst="rect">
                <a:avLst/>
              </a:prstGeom>
              <a:noFill/>
            </p:spPr>
            <p:txBody>
              <a:bodyPr wrap="square" rtlCol="0">
                <a:spAutoFit/>
              </a:bodyPr>
              <a:lstStyle/>
              <a:p>
                <a:r>
                  <a:rPr lang="en-US" sz="1200" dirty="0">
                    <a:solidFill>
                      <a:schemeClr val="accent6">
                        <a:lumMod val="40000"/>
                        <a:lumOff val="60000"/>
                      </a:schemeClr>
                    </a:solidFill>
                  </a:rPr>
                  <a:t>Resource Filter</a:t>
                </a:r>
              </a:p>
            </p:txBody>
          </p:sp>
        </p:grpSp>
      </p:grpSp>
      <p:sp>
        <p:nvSpPr>
          <p:cNvPr id="15" name="Rectangular Callout 14"/>
          <p:cNvSpPr/>
          <p:nvPr/>
        </p:nvSpPr>
        <p:spPr>
          <a:xfrm>
            <a:off x="6493431" y="1206684"/>
            <a:ext cx="2420263" cy="381859"/>
          </a:xfrm>
          <a:prstGeom prst="wedgeRectCallout">
            <a:avLst>
              <a:gd name="adj1" fmla="val -62790"/>
              <a:gd name="adj2" fmla="val 5130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Temporary folder used for building WS query string</a:t>
            </a:r>
          </a:p>
        </p:txBody>
      </p:sp>
      <p:grpSp>
        <p:nvGrpSpPr>
          <p:cNvPr id="16" name="Group 15"/>
          <p:cNvGrpSpPr/>
          <p:nvPr/>
        </p:nvGrpSpPr>
        <p:grpSpPr>
          <a:xfrm>
            <a:off x="618213" y="1936590"/>
            <a:ext cx="7970116" cy="850717"/>
            <a:chOff x="1260379" y="2472511"/>
            <a:chExt cx="10626821" cy="1134289"/>
          </a:xfrm>
        </p:grpSpPr>
        <p:sp>
          <p:nvSpPr>
            <p:cNvPr id="17" name="Rectangular Callout 16"/>
            <p:cNvSpPr/>
            <p:nvPr/>
          </p:nvSpPr>
          <p:spPr>
            <a:xfrm>
              <a:off x="8656320" y="2472511"/>
              <a:ext cx="3230880" cy="509145"/>
            </a:xfrm>
            <a:prstGeom prst="wedgeRectCallout">
              <a:avLst>
                <a:gd name="adj1" fmla="val -140296"/>
                <a:gd name="adj2" fmla="val 5529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Determine what to generate: </a:t>
              </a:r>
            </a:p>
            <a:p>
              <a:r>
                <a:rPr lang="en-US" sz="1000" dirty="0">
                  <a:solidFill>
                    <a:srgbClr val="7030A0"/>
                  </a:solidFill>
                </a:rPr>
                <a:t>  [Queries, Procedures, Web Services]</a:t>
              </a:r>
            </a:p>
          </p:txBody>
        </p:sp>
        <p:sp>
          <p:nvSpPr>
            <p:cNvPr id="18" name="Rectangle 17"/>
            <p:cNvSpPr/>
            <p:nvPr/>
          </p:nvSpPr>
          <p:spPr>
            <a:xfrm>
              <a:off x="1260379" y="2813612"/>
              <a:ext cx="4463528" cy="79318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9" name="Group 18"/>
          <p:cNvGrpSpPr/>
          <p:nvPr/>
        </p:nvGrpSpPr>
        <p:grpSpPr>
          <a:xfrm>
            <a:off x="618213" y="2883983"/>
            <a:ext cx="7970116" cy="732392"/>
            <a:chOff x="1260379" y="2309951"/>
            <a:chExt cx="10626821" cy="976523"/>
          </a:xfrm>
        </p:grpSpPr>
        <p:sp>
          <p:nvSpPr>
            <p:cNvPr id="20" name="Rectangular Callout 19"/>
            <p:cNvSpPr/>
            <p:nvPr/>
          </p:nvSpPr>
          <p:spPr>
            <a:xfrm>
              <a:off x="8656320" y="2309951"/>
              <a:ext cx="3230880" cy="509145"/>
            </a:xfrm>
            <a:prstGeom prst="wedgeRectCallout">
              <a:avLst>
                <a:gd name="adj1" fmla="val -97529"/>
                <a:gd name="adj2" fmla="val 8322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yes: Generate a default query or </a:t>
              </a:r>
            </a:p>
            <a:p>
              <a:r>
                <a:rPr lang="en-US" sz="1050" dirty="0">
                  <a:solidFill>
                    <a:srgbClr val="7030A0"/>
                  </a:solidFill>
                </a:rPr>
                <a:t>no: pull from &lt;</a:t>
              </a:r>
              <a:r>
                <a:rPr lang="en-US" sz="1050" dirty="0" err="1">
                  <a:solidFill>
                    <a:srgbClr val="7030A0"/>
                  </a:solidFill>
                </a:rPr>
                <a:t>regressionQueries</a:t>
              </a:r>
              <a:r>
                <a:rPr lang="en-US" sz="1050" dirty="0">
                  <a:solidFill>
                    <a:srgbClr val="7030A0"/>
                  </a:solidFill>
                </a:rPr>
                <a:t>&gt; list</a:t>
              </a:r>
            </a:p>
          </p:txBody>
        </p:sp>
        <p:sp>
          <p:nvSpPr>
            <p:cNvPr id="21" name="Rectangle 20"/>
            <p:cNvSpPr/>
            <p:nvPr/>
          </p:nvSpPr>
          <p:spPr>
            <a:xfrm>
              <a:off x="1260379" y="2813612"/>
              <a:ext cx="5855484" cy="472862"/>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618213" y="2428414"/>
            <a:ext cx="7970116" cy="808579"/>
            <a:chOff x="1256516" y="3097637"/>
            <a:chExt cx="10626821" cy="1078105"/>
          </a:xfrm>
        </p:grpSpPr>
        <p:grpSp>
          <p:nvGrpSpPr>
            <p:cNvPr id="23" name="Group 22"/>
            <p:cNvGrpSpPr/>
            <p:nvPr/>
          </p:nvGrpSpPr>
          <p:grpSpPr>
            <a:xfrm>
              <a:off x="1256516" y="3097637"/>
              <a:ext cx="10626821" cy="1067372"/>
              <a:chOff x="1260379" y="2309951"/>
              <a:chExt cx="10626821" cy="1067372"/>
            </a:xfrm>
          </p:grpSpPr>
          <p:sp>
            <p:nvSpPr>
              <p:cNvPr id="25" name="Rectangular Callout 24"/>
              <p:cNvSpPr/>
              <p:nvPr/>
            </p:nvSpPr>
            <p:spPr>
              <a:xfrm>
                <a:off x="8656320" y="2309951"/>
                <a:ext cx="3230880" cy="509145"/>
              </a:xfrm>
              <a:prstGeom prst="wedgeRectCallout">
                <a:avLst>
                  <a:gd name="adj1" fmla="val -141554"/>
                  <a:gd name="adj2" fmla="val 99193"/>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yes: Generate a default query or </a:t>
                </a:r>
              </a:p>
              <a:p>
                <a:r>
                  <a:rPr lang="en-US" sz="1050" dirty="0">
                    <a:solidFill>
                      <a:srgbClr val="7030A0"/>
                    </a:solidFill>
                  </a:rPr>
                  <a:t>no: pull from &lt;</a:t>
                </a:r>
                <a:r>
                  <a:rPr lang="en-US" sz="1050" dirty="0" err="1">
                    <a:solidFill>
                      <a:srgbClr val="7030A0"/>
                    </a:solidFill>
                  </a:rPr>
                  <a:t>regressionQueries</a:t>
                </a:r>
                <a:r>
                  <a:rPr lang="en-US" sz="1050" dirty="0">
                    <a:solidFill>
                      <a:srgbClr val="7030A0"/>
                    </a:solidFill>
                  </a:rPr>
                  <a:t>&gt; list</a:t>
                </a:r>
              </a:p>
            </p:txBody>
          </p:sp>
          <p:sp>
            <p:nvSpPr>
              <p:cNvPr id="26" name="Rectangle 25"/>
              <p:cNvSpPr/>
              <p:nvPr/>
            </p:nvSpPr>
            <p:spPr>
              <a:xfrm>
                <a:off x="1260379" y="2823772"/>
                <a:ext cx="4463528" cy="55355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4" name="Rectangle 23"/>
            <p:cNvSpPr/>
            <p:nvPr/>
          </p:nvSpPr>
          <p:spPr>
            <a:xfrm>
              <a:off x="1256516" y="3601298"/>
              <a:ext cx="4463528" cy="57444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7" name="Group 26"/>
          <p:cNvGrpSpPr/>
          <p:nvPr/>
        </p:nvGrpSpPr>
        <p:grpSpPr>
          <a:xfrm>
            <a:off x="637923" y="3601479"/>
            <a:ext cx="4391613" cy="1474696"/>
            <a:chOff x="1256516" y="4647899"/>
            <a:chExt cx="5855484" cy="1966261"/>
          </a:xfrm>
        </p:grpSpPr>
        <p:sp>
          <p:nvSpPr>
            <p:cNvPr id="28" name="Rectangular Callout 27"/>
            <p:cNvSpPr/>
            <p:nvPr/>
          </p:nvSpPr>
          <p:spPr>
            <a:xfrm>
              <a:off x="2697222" y="6108654"/>
              <a:ext cx="3803306" cy="505506"/>
            </a:xfrm>
            <a:prstGeom prst="wedgeRectCallout">
              <a:avLst>
                <a:gd name="adj1" fmla="val -69719"/>
                <a:gd name="adj2" fmla="val -5984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Provides a filter to determine what resources will be generated for the security test.</a:t>
              </a:r>
            </a:p>
          </p:txBody>
        </p:sp>
        <p:sp>
          <p:nvSpPr>
            <p:cNvPr id="29" name="Rectangle 28"/>
            <p:cNvSpPr/>
            <p:nvPr/>
          </p:nvSpPr>
          <p:spPr>
            <a:xfrm>
              <a:off x="1256516" y="4647899"/>
              <a:ext cx="5855484" cy="138414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6681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Regression XML – Generate Input File (Part 2)</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b="1" dirty="0">
                <a:solidFill>
                  <a:srgbClr val="FFC000"/>
                </a:solidFill>
                <a:ea typeface="ＭＳ Ｐゴシック" pitchFamily="34" charset="-128"/>
              </a:rPr>
              <a:t>          </a:t>
            </a:r>
            <a:r>
              <a:rPr lang="en-US" sz="1200" b="1" dirty="0">
                <a:solidFill>
                  <a:srgbClr val="00B0F0"/>
                </a:solidFill>
                <a:ea typeface="ＭＳ Ｐゴシック" pitchFamily="34" charset="-128"/>
              </a:rPr>
              <a:t>&lt;</a:t>
            </a:r>
            <a:r>
              <a:rPr lang="en-US" sz="1200" b="1" dirty="0" err="1">
                <a:solidFill>
                  <a:srgbClr val="00B0F0"/>
                </a:solidFill>
                <a:ea typeface="ＭＳ Ｐゴシック" pitchFamily="34" charset="-128"/>
              </a:rPr>
              <a:t>securityGenerationOptions</a:t>
            </a:r>
            <a:r>
              <a:rPr lang="en-US" sz="1200" b="1"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900" dirty="0">
                <a:ea typeface="ＭＳ Ｐゴシック" pitchFamily="34" charset="-128"/>
              </a:rPr>
              <a:t>&lt;</a:t>
            </a:r>
            <a:r>
              <a:rPr lang="en-US" sz="900" dirty="0" err="1">
                <a:ea typeface="ＭＳ Ｐゴシック" pitchFamily="34" charset="-128"/>
              </a:rPr>
              <a:t>pathToTargetRegressionXML</a:t>
            </a:r>
            <a:r>
              <a:rPr lang="en-US" sz="900" dirty="0">
                <a:ea typeface="ＭＳ Ｐゴシック" pitchFamily="34" charset="-128"/>
              </a:rPr>
              <a:t>&gt;</a:t>
            </a:r>
            <a:r>
              <a:rPr lang="en-US" sz="900" b="1" dirty="0">
                <a:solidFill>
                  <a:srgbClr val="00B0F0"/>
                </a:solidFill>
                <a:ea typeface="ＭＳ Ｐゴシック" pitchFamily="34" charset="-128"/>
              </a:rPr>
              <a:t>C:/</a:t>
            </a:r>
            <a:r>
              <a:rPr lang="en-US" sz="900" b="1" dirty="0" err="1">
                <a:solidFill>
                  <a:srgbClr val="00B0F0"/>
                </a:solidFill>
                <a:ea typeface="ＭＳ Ｐゴシック" pitchFamily="34" charset="-128"/>
              </a:rPr>
              <a:t>DataVirtualization</a:t>
            </a:r>
            <a:r>
              <a:rPr lang="en-US" sz="900" b="1" dirty="0">
                <a:solidFill>
                  <a:srgbClr val="00B0F0"/>
                </a:solidFill>
                <a:ea typeface="ＭＳ Ｐゴシック" pitchFamily="34" charset="-128"/>
              </a:rPr>
              <a:t>/</a:t>
            </a:r>
            <a:r>
              <a:rPr lang="en-US" sz="900" b="1" dirty="0" err="1">
                <a:solidFill>
                  <a:srgbClr val="00B0F0"/>
                </a:solidFill>
                <a:ea typeface="ＭＳ Ｐゴシック" pitchFamily="34" charset="-128"/>
              </a:rPr>
              <a:t>PDTool_Test</a:t>
            </a:r>
            <a:r>
              <a:rPr lang="en-US" sz="900" b="1" dirty="0">
                <a:solidFill>
                  <a:srgbClr val="00B0F0"/>
                </a:solidFill>
                <a:ea typeface="ＭＳ Ｐゴシック" pitchFamily="34" charset="-128"/>
              </a:rPr>
              <a:t>/PDTool/resources/test/5_security/</a:t>
            </a:r>
            <a:r>
              <a:rPr lang="en-US" sz="900" b="1" dirty="0" err="1">
                <a:solidFill>
                  <a:srgbClr val="00B0F0"/>
                </a:solidFill>
                <a:ea typeface="ＭＳ Ｐゴシック" pitchFamily="34" charset="-128"/>
              </a:rPr>
              <a:t>genRegression.xml</a:t>
            </a:r>
            <a:r>
              <a:rPr lang="en-US" sz="900" dirty="0">
                <a:ea typeface="ＭＳ Ｐゴシック" pitchFamily="34" charset="-128"/>
              </a:rPr>
              <a:t>&lt;/</a:t>
            </a:r>
            <a:r>
              <a:rPr lang="en-US" sz="900" dirty="0" err="1">
                <a:ea typeface="ＭＳ Ｐゴシック" pitchFamily="34" charset="-128"/>
              </a:rPr>
              <a:t>pathToTargetRegressionXML</a:t>
            </a:r>
            <a:r>
              <a:rPr lang="en-US" sz="9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encryptedPassword</a:t>
            </a:r>
            <a:r>
              <a:rPr lang="en-US" sz="1200" dirty="0">
                <a:ea typeface="ＭＳ Ｐゴシック" pitchFamily="34" charset="-128"/>
              </a:rPr>
              <a:t>&gt;Encrypted:B0873483C56F7498&lt;/</a:t>
            </a:r>
            <a:r>
              <a:rPr lang="en-US" sz="1200" dirty="0" err="1">
                <a:ea typeface="ＭＳ Ｐゴシック" pitchFamily="34" charset="-128"/>
              </a:rPr>
              <a:t>encryptedPassword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userFilter</a:t>
            </a:r>
            <a:r>
              <a:rPr lang="en-US" sz="1200" dirty="0">
                <a:ea typeface="ＭＳ Ｐゴシック" pitchFamily="34" charset="-128"/>
              </a:rPr>
              <a:t>&gt;user1,user2&lt;/</a:t>
            </a:r>
            <a:r>
              <a:rPr lang="en-US" sz="1200" dirty="0" err="1">
                <a:ea typeface="ＭＳ Ｐゴシック" pitchFamily="34" charset="-128"/>
              </a:rPr>
              <a:t>userFilter</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domainFilter</a:t>
            </a:r>
            <a:r>
              <a:rPr lang="en-US" sz="1200" dirty="0">
                <a:ea typeface="ＭＳ Ｐゴシック" pitchFamily="34" charset="-128"/>
              </a:rPr>
              <a:t>&gt;composite&lt;/</a:t>
            </a:r>
            <a:r>
              <a:rPr lang="en-US" sz="1200" dirty="0" err="1">
                <a:ea typeface="ＭＳ Ｐゴシック" pitchFamily="34" charset="-128"/>
              </a:rPr>
              <a:t>domainFilter</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userMode</a:t>
            </a:r>
            <a:r>
              <a:rPr lang="en-US" sz="1200" dirty="0">
                <a:ea typeface="ＭＳ Ｐゴシック" pitchFamily="34" charset="-128"/>
              </a:rPr>
              <a:t>&gt;OVERWRITE&lt;/</a:t>
            </a:r>
            <a:r>
              <a:rPr lang="en-US" sz="1200" dirty="0" err="1">
                <a:ea typeface="ＭＳ Ｐゴシック" pitchFamily="34" charset="-128"/>
              </a:rPr>
              <a:t>userMode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queryMode</a:t>
            </a:r>
            <a:r>
              <a:rPr lang="en-US" sz="1200" dirty="0">
                <a:ea typeface="ＭＳ Ｐゴシック" pitchFamily="34" charset="-128"/>
              </a:rPr>
              <a:t>&gt;OVERWRITE&lt;/</a:t>
            </a:r>
            <a:r>
              <a:rPr lang="en-US" sz="1200" dirty="0" err="1">
                <a:ea typeface="ＭＳ Ｐゴシック" pitchFamily="34" charset="-128"/>
              </a:rPr>
              <a:t>queryMode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planMode</a:t>
            </a:r>
            <a:r>
              <a:rPr lang="en-US" sz="1200" dirty="0">
                <a:ea typeface="ＭＳ Ｐゴシック" pitchFamily="34" charset="-128"/>
              </a:rPr>
              <a:t>&gt;OVERWRITE&lt;/</a:t>
            </a:r>
            <a:r>
              <a:rPr lang="en-US" sz="1200" dirty="0" err="1">
                <a:ea typeface="ＭＳ Ｐゴシック" pitchFamily="34" charset="-128"/>
              </a:rPr>
              <a:t>planMode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planModeType</a:t>
            </a:r>
            <a:r>
              <a:rPr lang="en-US" sz="1200" dirty="0">
                <a:ea typeface="ＭＳ Ｐゴシック" pitchFamily="34" charset="-128"/>
              </a:rPr>
              <a:t>&gt;MULTIPLAN&lt;/</a:t>
            </a:r>
            <a:r>
              <a:rPr lang="en-US" sz="1200" dirty="0" err="1">
                <a:ea typeface="ＭＳ Ｐゴシック" pitchFamily="34" charset="-128"/>
              </a:rPr>
              <a:t>planModeType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planIdPrefix</a:t>
            </a:r>
            <a:r>
              <a:rPr lang="en-US" sz="1200" dirty="0">
                <a:ea typeface="ＭＳ Ｐゴシック" pitchFamily="34" charset="-128"/>
              </a:rPr>
              <a:t>&gt;</a:t>
            </a:r>
            <a:r>
              <a:rPr lang="en-US" sz="1200" dirty="0" err="1">
                <a:ea typeface="ＭＳ Ｐゴシック" pitchFamily="34" charset="-128"/>
              </a:rPr>
              <a:t>sp</a:t>
            </a:r>
            <a:r>
              <a:rPr lang="en-US" sz="1200" dirty="0">
                <a:ea typeface="ＭＳ Ｐゴシック" pitchFamily="34" charset="-128"/>
              </a:rPr>
              <a:t>&lt;/</a:t>
            </a:r>
            <a:r>
              <a:rPr lang="en-US" sz="1200" dirty="0" err="1">
                <a:ea typeface="ＭＳ Ｐゴシック" pitchFamily="34" charset="-128"/>
              </a:rPr>
              <a:t>planIdPrefix</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flattenSecurityUsersXML</a:t>
            </a:r>
            <a:r>
              <a:rPr lang="en-US" sz="1200" dirty="0">
                <a:ea typeface="ＭＳ Ｐゴシック" pitchFamily="34" charset="-128"/>
              </a:rPr>
              <a:t>&gt;true&lt;/</a:t>
            </a:r>
            <a:r>
              <a:rPr lang="en-US" sz="1200" dirty="0" err="1">
                <a:ea typeface="ＭＳ Ｐゴシック" pitchFamily="34" charset="-128"/>
              </a:rPr>
              <a:t>flattenSecurityUsersXML</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flattenSecurityQueryQueriesXML</a:t>
            </a:r>
            <a:r>
              <a:rPr lang="en-US" sz="1200" dirty="0">
                <a:ea typeface="ＭＳ Ｐゴシック" pitchFamily="34" charset="-128"/>
              </a:rPr>
              <a:t>&gt;true&lt;/</a:t>
            </a:r>
            <a:r>
              <a:rPr lang="en-US" sz="1200" dirty="0" err="1">
                <a:ea typeface="ＭＳ Ｐゴシック" pitchFamily="34" charset="-128"/>
              </a:rPr>
              <a:t>flattenSecurityQueryQueriesXML</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flattenSecurityQueryProceduresXML</a:t>
            </a:r>
            <a:r>
              <a:rPr lang="en-US" sz="1200" dirty="0">
                <a:ea typeface="ＭＳ Ｐゴシック" pitchFamily="34" charset="-128"/>
              </a:rPr>
              <a:t>&gt;true&lt;/</a:t>
            </a:r>
            <a:r>
              <a:rPr lang="en-US" sz="1200" dirty="0" err="1">
                <a:ea typeface="ＭＳ Ｐゴシック" pitchFamily="34" charset="-128"/>
              </a:rPr>
              <a:t>flattenSecurityQueryProceduresXML</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flattenSecurityQueryWebServicesXML</a:t>
            </a:r>
            <a:r>
              <a:rPr lang="en-US" sz="1200" dirty="0">
                <a:ea typeface="ＭＳ Ｐゴシック" pitchFamily="34" charset="-128"/>
              </a:rPr>
              <a:t>&gt;true&lt;/</a:t>
            </a:r>
            <a:r>
              <a:rPr lang="en-US" sz="1200" dirty="0" err="1">
                <a:ea typeface="ＭＳ Ｐゴシック" pitchFamily="34" charset="-128"/>
              </a:rPr>
              <a:t>flattenSecurityQueryWebServicesXML</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flattenSecurityPlansXML</a:t>
            </a:r>
            <a:r>
              <a:rPr lang="en-US" sz="1200" dirty="0">
                <a:ea typeface="ＭＳ Ｐゴシック" pitchFamily="34" charset="-128"/>
              </a:rPr>
              <a:t>&gt;true&lt;/</a:t>
            </a:r>
            <a:r>
              <a:rPr lang="en-US" sz="1200" dirty="0" err="1">
                <a:ea typeface="ＭＳ Ｐゴシック" pitchFamily="34" charset="-128"/>
              </a:rPr>
              <a:t>flattenSecurityPlansXML</a:t>
            </a:r>
            <a:r>
              <a:rPr lang="en-US" sz="1200" dirty="0">
                <a:ea typeface="ＭＳ Ｐゴシック" pitchFamily="34" charset="-128"/>
              </a:rPr>
              <a:t>&gt;</a:t>
            </a:r>
          </a:p>
          <a:p>
            <a:pPr marL="0" indent="0">
              <a:spcBef>
                <a:spcPts val="0"/>
              </a:spcBef>
              <a:buFont typeface="Arial"/>
              <a:buNone/>
            </a:pPr>
            <a:r>
              <a:rPr lang="en-US" sz="1200" b="1" dirty="0">
                <a:solidFill>
                  <a:srgbClr val="FFC000"/>
                </a:solidFill>
                <a:ea typeface="ＭＳ Ｐゴシック" pitchFamily="34" charset="-128"/>
              </a:rPr>
              <a:t>          </a:t>
            </a:r>
            <a:r>
              <a:rPr lang="en-US" sz="1200" b="1" dirty="0">
                <a:solidFill>
                  <a:srgbClr val="00B0F0"/>
                </a:solidFill>
                <a:ea typeface="ＭＳ Ｐゴシック" pitchFamily="34" charset="-128"/>
              </a:rPr>
              <a:t>&lt;/</a:t>
            </a:r>
            <a:r>
              <a:rPr lang="en-US" sz="1200" b="1" dirty="0" err="1">
                <a:solidFill>
                  <a:srgbClr val="00B0F0"/>
                </a:solidFill>
                <a:ea typeface="ＭＳ Ｐゴシック" pitchFamily="34" charset="-128"/>
              </a:rPr>
              <a:t>securityGenerationOptions</a:t>
            </a:r>
            <a:r>
              <a:rPr lang="en-US" sz="1200" b="1"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defaultProcParamValues</a:t>
            </a:r>
            <a:r>
              <a:rPr lang="en-US" sz="1200" dirty="0">
                <a:ea typeface="ＭＳ Ｐゴシック" pitchFamily="34" charset="-128"/>
              </a:rPr>
              <a:t>&gt;…&lt;/</a:t>
            </a:r>
            <a:r>
              <a:rPr lang="en-US" sz="1200" dirty="0" err="1">
                <a:ea typeface="ＭＳ Ｐゴシック" pitchFamily="34" charset="-128"/>
              </a:rPr>
              <a:t>defaultProcParamValues</a:t>
            </a:r>
            <a:r>
              <a:rPr lang="en-US" sz="1200" dirty="0">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b="1" dirty="0">
                <a:solidFill>
                  <a:srgbClr val="00B0F0"/>
                </a:solidFill>
                <a:ea typeface="ＭＳ Ｐゴシック" pitchFamily="34" charset="-128"/>
              </a:rPr>
              <a:t>&lt;/</a:t>
            </a:r>
            <a:r>
              <a:rPr lang="en-US" sz="1200" b="1" dirty="0" err="1">
                <a:solidFill>
                  <a:srgbClr val="00B0F0"/>
                </a:solidFill>
                <a:ea typeface="ＭＳ Ｐゴシック" pitchFamily="34" charset="-128"/>
              </a:rPr>
              <a:t>newFileParams</a:t>
            </a:r>
            <a:r>
              <a:rPr lang="en-US" sz="1200" b="1"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regressionTest</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&lt;/p1:RegressionModule&gt;</a:t>
            </a:r>
          </a:p>
        </p:txBody>
      </p:sp>
      <p:sp>
        <p:nvSpPr>
          <p:cNvPr id="7" name="Rectangular Callout 6"/>
          <p:cNvSpPr/>
          <p:nvPr/>
        </p:nvSpPr>
        <p:spPr>
          <a:xfrm>
            <a:off x="7202094" y="680904"/>
            <a:ext cx="1761424" cy="381859"/>
          </a:xfrm>
          <a:prstGeom prst="wedgeRectCallout">
            <a:avLst>
              <a:gd name="adj1" fmla="val -84199"/>
              <a:gd name="adj2" fmla="val 5529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Location of where to write the generated file</a:t>
            </a:r>
          </a:p>
        </p:txBody>
      </p:sp>
      <p:grpSp>
        <p:nvGrpSpPr>
          <p:cNvPr id="8" name="Group 7"/>
          <p:cNvGrpSpPr/>
          <p:nvPr/>
        </p:nvGrpSpPr>
        <p:grpSpPr>
          <a:xfrm>
            <a:off x="752639" y="1408418"/>
            <a:ext cx="8215163" cy="398073"/>
            <a:chOff x="933651" y="1660673"/>
            <a:chExt cx="10996013" cy="530764"/>
          </a:xfrm>
        </p:grpSpPr>
        <p:sp>
          <p:nvSpPr>
            <p:cNvPr id="9" name="Rectangular Callout 8"/>
            <p:cNvSpPr/>
            <p:nvPr/>
          </p:nvSpPr>
          <p:spPr>
            <a:xfrm>
              <a:off x="9581099" y="1682292"/>
              <a:ext cx="2348565" cy="509145"/>
            </a:xfrm>
            <a:prstGeom prst="wedgeRectCallout">
              <a:avLst>
                <a:gd name="adj1" fmla="val -112908"/>
                <a:gd name="adj2" fmla="val -2044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Default password generated for test users.</a:t>
              </a:r>
            </a:p>
          </p:txBody>
        </p:sp>
        <p:sp>
          <p:nvSpPr>
            <p:cNvPr id="10" name="Rectangle 9"/>
            <p:cNvSpPr/>
            <p:nvPr/>
          </p:nvSpPr>
          <p:spPr>
            <a:xfrm>
              <a:off x="933651" y="1660673"/>
              <a:ext cx="7141377" cy="20805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 name="Group 10"/>
          <p:cNvGrpSpPr/>
          <p:nvPr/>
        </p:nvGrpSpPr>
        <p:grpSpPr>
          <a:xfrm>
            <a:off x="748355" y="1970038"/>
            <a:ext cx="8215163" cy="598787"/>
            <a:chOff x="933650" y="2758259"/>
            <a:chExt cx="10953550" cy="798383"/>
          </a:xfrm>
        </p:grpSpPr>
        <p:sp>
          <p:nvSpPr>
            <p:cNvPr id="12" name="Rectangular Callout 11"/>
            <p:cNvSpPr/>
            <p:nvPr/>
          </p:nvSpPr>
          <p:spPr>
            <a:xfrm>
              <a:off x="7886700" y="3245302"/>
              <a:ext cx="4000500" cy="311340"/>
            </a:xfrm>
            <a:prstGeom prst="wedgeRectCallout">
              <a:avLst>
                <a:gd name="adj1" fmla="val -111938"/>
                <a:gd name="adj2" fmla="val -10525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Options: [NOEXEC|OVERWRITE|APPEND] </a:t>
              </a:r>
            </a:p>
          </p:txBody>
        </p:sp>
        <p:sp>
          <p:nvSpPr>
            <p:cNvPr id="13" name="Rectangle 12"/>
            <p:cNvSpPr/>
            <p:nvPr/>
          </p:nvSpPr>
          <p:spPr>
            <a:xfrm>
              <a:off x="933650" y="2758259"/>
              <a:ext cx="4480831" cy="67006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4" name="Group 13"/>
          <p:cNvGrpSpPr/>
          <p:nvPr/>
        </p:nvGrpSpPr>
        <p:grpSpPr>
          <a:xfrm>
            <a:off x="754374" y="2886092"/>
            <a:ext cx="8209144" cy="1403057"/>
            <a:chOff x="941675" y="3881130"/>
            <a:chExt cx="10945525" cy="1870742"/>
          </a:xfrm>
        </p:grpSpPr>
        <p:sp>
          <p:nvSpPr>
            <p:cNvPr id="15" name="Rectangular Callout 14"/>
            <p:cNvSpPr/>
            <p:nvPr/>
          </p:nvSpPr>
          <p:spPr>
            <a:xfrm>
              <a:off x="8483928" y="5129191"/>
              <a:ext cx="3403272" cy="622681"/>
            </a:xfrm>
            <a:prstGeom prst="wedgeRectCallout">
              <a:avLst>
                <a:gd name="adj1" fmla="val -116430"/>
                <a:gd name="adj2" fmla="val -6044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Flatten the XML response to a single line instead of traditional XML formatting.</a:t>
              </a:r>
            </a:p>
          </p:txBody>
        </p:sp>
        <p:sp>
          <p:nvSpPr>
            <p:cNvPr id="16" name="Rectangle 15"/>
            <p:cNvSpPr/>
            <p:nvPr/>
          </p:nvSpPr>
          <p:spPr>
            <a:xfrm>
              <a:off x="941675" y="3881130"/>
              <a:ext cx="7852701" cy="116666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7" name="Group 16"/>
          <p:cNvGrpSpPr/>
          <p:nvPr/>
        </p:nvGrpSpPr>
        <p:grpSpPr>
          <a:xfrm>
            <a:off x="748355" y="1583807"/>
            <a:ext cx="8215163" cy="689558"/>
            <a:chOff x="933649" y="2244652"/>
            <a:chExt cx="10996014" cy="919411"/>
          </a:xfrm>
        </p:grpSpPr>
        <p:sp>
          <p:nvSpPr>
            <p:cNvPr id="18" name="Rectangular Callout 17"/>
            <p:cNvSpPr/>
            <p:nvPr/>
          </p:nvSpPr>
          <p:spPr>
            <a:xfrm>
              <a:off x="9581098" y="2659735"/>
              <a:ext cx="2348565" cy="504328"/>
            </a:xfrm>
            <a:prstGeom prst="wedgeRectCallout">
              <a:avLst>
                <a:gd name="adj1" fmla="val -226755"/>
                <a:gd name="adj2" fmla="val -717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List of users and domain  to filter on</a:t>
              </a:r>
            </a:p>
          </p:txBody>
        </p:sp>
        <p:sp>
          <p:nvSpPr>
            <p:cNvPr id="19" name="Rectangle 18"/>
            <p:cNvSpPr/>
            <p:nvPr/>
          </p:nvSpPr>
          <p:spPr>
            <a:xfrm>
              <a:off x="933649" y="2244652"/>
              <a:ext cx="4480832" cy="5136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0" name="Group 19"/>
          <p:cNvGrpSpPr/>
          <p:nvPr/>
        </p:nvGrpSpPr>
        <p:grpSpPr>
          <a:xfrm>
            <a:off x="754373" y="2500948"/>
            <a:ext cx="8209145" cy="549349"/>
            <a:chOff x="941675" y="3428321"/>
            <a:chExt cx="10945526" cy="732465"/>
          </a:xfrm>
        </p:grpSpPr>
        <p:sp>
          <p:nvSpPr>
            <p:cNvPr id="21" name="Rectangle 20"/>
            <p:cNvSpPr/>
            <p:nvPr/>
          </p:nvSpPr>
          <p:spPr>
            <a:xfrm>
              <a:off x="941675" y="3428321"/>
              <a:ext cx="4472806" cy="45281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ular Callout 21"/>
            <p:cNvSpPr/>
            <p:nvPr/>
          </p:nvSpPr>
          <p:spPr>
            <a:xfrm>
              <a:off x="9072081" y="3656458"/>
              <a:ext cx="2815120" cy="504328"/>
            </a:xfrm>
            <a:prstGeom prst="wedgeRectCallout">
              <a:avLst>
                <a:gd name="adj1" fmla="val -180044"/>
                <a:gd name="adj2" fmla="val -5121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SINGLEPLAN|MULTIPLAN</a:t>
              </a:r>
            </a:p>
            <a:p>
              <a:pPr algn="ctr"/>
              <a:r>
                <a:rPr lang="en-US" sz="1050" dirty="0">
                  <a:solidFill>
                    <a:srgbClr val="7030A0"/>
                  </a:solidFill>
                </a:rPr>
                <a:t>Prefix to use for plans..sp1, sp2</a:t>
              </a:r>
            </a:p>
          </p:txBody>
        </p:sp>
      </p:grpSp>
    </p:spTree>
    <p:extLst>
      <p:ext uri="{BB962C8B-B14F-4D97-AF65-F5344CB8AC3E}">
        <p14:creationId xmlns:p14="http://schemas.microsoft.com/office/powerpoint/2010/main" val="15753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Requirements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10000"/>
          </a:bodyPr>
          <a:lstStyle/>
          <a:p>
            <a:r>
              <a:rPr lang="en-US" sz="3000" dirty="0"/>
              <a:t>Ability to…</a:t>
            </a:r>
          </a:p>
          <a:p>
            <a:pPr lvl="1"/>
            <a:r>
              <a:rPr lang="en-US" sz="2800" dirty="0"/>
              <a:t> execute an automated test against published resources. </a:t>
            </a:r>
          </a:p>
          <a:p>
            <a:pPr lvl="1"/>
            <a:r>
              <a:rPr lang="en-US" sz="2800" dirty="0"/>
              <a:t> define a test and the parameters required for executing a test. </a:t>
            </a:r>
          </a:p>
          <a:p>
            <a:pPr lvl="1"/>
            <a:r>
              <a:rPr lang="en-US" sz="2800" dirty="0"/>
              <a:t> capture query execution results from queries and compare them. </a:t>
            </a:r>
          </a:p>
          <a:p>
            <a:pPr lvl="1"/>
            <a:r>
              <a:rPr lang="en-US" sz="2800" dirty="0"/>
              <a:t> log the results of queries [SUCCESS, ERROR or SKIPPED].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571797" cy="662460"/>
          </a:xfrm>
        </p:spPr>
        <p:txBody>
          <a:bodyPr/>
          <a:lstStyle/>
          <a:p>
            <a:pPr algn="l"/>
            <a:r>
              <a:rPr lang="en-US" sz="2400">
                <a:solidFill>
                  <a:schemeClr val="bg1"/>
                </a:solidFill>
                <a:ea typeface="ＭＳ Ｐゴシック" pitchFamily="34" charset="-128"/>
              </a:rPr>
              <a:t>Security XML Generation Results (Part 1 - Users)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a:solidFill>
                  <a:srgbClr val="FFFF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 List of users to be used for security testing. --&gt;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regressionSecurityUsers</a:t>
            </a:r>
            <a:r>
              <a:rPr lang="en-US" sz="1200" dirty="0">
                <a:solidFill>
                  <a:srgbClr val="92D050"/>
                </a:solidFill>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regressionSecurityUser</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&lt;id&gt;rsu1&lt;/id&gt;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userName</a:t>
            </a:r>
            <a:r>
              <a:rPr lang="en-US" sz="1200" dirty="0">
                <a:ea typeface="ＭＳ Ｐゴシック" pitchFamily="34" charset="-128"/>
              </a:rPr>
              <a:t>&gt;user1&lt;/</a:t>
            </a:r>
            <a:r>
              <a:rPr lang="en-US" sz="1200" dirty="0" err="1">
                <a:ea typeface="ＭＳ Ｐゴシック" pitchFamily="34" charset="-128"/>
              </a:rPr>
              <a:t>userName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encryptedPassword</a:t>
            </a:r>
            <a:r>
              <a:rPr lang="en-US" sz="1200" dirty="0">
                <a:ea typeface="ＭＳ Ｐゴシック" pitchFamily="34" charset="-128"/>
              </a:rPr>
              <a:t>&gt;</a:t>
            </a:r>
            <a:r>
              <a:rPr lang="en-US" sz="900" dirty="0">
                <a:ea typeface="ＭＳ Ｐゴシック" pitchFamily="34" charset="-128"/>
              </a:rPr>
              <a:t>Encrypted:B0873483C56F7498</a:t>
            </a:r>
            <a:r>
              <a:rPr lang="en-US" sz="1200" dirty="0">
                <a:ea typeface="ＭＳ Ｐゴシック" pitchFamily="34" charset="-128"/>
              </a:rPr>
              <a:t>&lt;/</a:t>
            </a:r>
            <a:r>
              <a:rPr lang="en-US" sz="1200" dirty="0" err="1">
                <a:ea typeface="ＭＳ Ｐゴシック" pitchFamily="34" charset="-128"/>
              </a:rPr>
              <a:t>encryptedPassword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&lt;domain&gt;composite&lt;/domain&gt;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regressionSecurityUser</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regressionSecurityUser</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&lt;id&gt;rsu2&lt;/id&gt;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userName</a:t>
            </a:r>
            <a:r>
              <a:rPr lang="en-US" sz="1200" dirty="0">
                <a:ea typeface="ＭＳ Ｐゴシック" pitchFamily="34" charset="-128"/>
              </a:rPr>
              <a:t>&gt;user2&lt;/</a:t>
            </a:r>
            <a:r>
              <a:rPr lang="en-US" sz="1200" dirty="0" err="1">
                <a:ea typeface="ＭＳ Ｐゴシック" pitchFamily="34" charset="-128"/>
              </a:rPr>
              <a:t>userName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encryptedPassword</a:t>
            </a:r>
            <a:r>
              <a:rPr lang="en-US" sz="1200" dirty="0">
                <a:ea typeface="ＭＳ Ｐゴシック" pitchFamily="34" charset="-128"/>
              </a:rPr>
              <a:t>&gt;</a:t>
            </a:r>
            <a:r>
              <a:rPr lang="en-US" sz="900" dirty="0">
                <a:ea typeface="ＭＳ Ｐゴシック" pitchFamily="34" charset="-128"/>
              </a:rPr>
              <a:t>Encrypted:B0873483C56F7498</a:t>
            </a:r>
            <a:r>
              <a:rPr lang="en-US" sz="1200" dirty="0">
                <a:ea typeface="ＭＳ Ｐゴシック" pitchFamily="34" charset="-128"/>
              </a:rPr>
              <a:t>&lt;/</a:t>
            </a:r>
            <a:r>
              <a:rPr lang="en-US" sz="1200" dirty="0" err="1">
                <a:ea typeface="ＭＳ Ｐゴシック" pitchFamily="34" charset="-128"/>
              </a:rPr>
              <a:t>encryptedPassword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&lt;domain&gt;composite&lt;/domain&gt;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regressionSecurityUser</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regressionSecurityUsers</a:t>
            </a:r>
            <a:r>
              <a:rPr lang="en-US" sz="1200" dirty="0">
                <a:solidFill>
                  <a:srgbClr val="92D050"/>
                </a:solidFill>
                <a:ea typeface="ＭＳ Ｐゴシック" pitchFamily="34" charset="-128"/>
              </a:rPr>
              <a:t>&gt; </a:t>
            </a:r>
          </a:p>
        </p:txBody>
      </p:sp>
      <p:grpSp>
        <p:nvGrpSpPr>
          <p:cNvPr id="7" name="Group 6"/>
          <p:cNvGrpSpPr/>
          <p:nvPr/>
        </p:nvGrpSpPr>
        <p:grpSpPr>
          <a:xfrm>
            <a:off x="579088" y="946835"/>
            <a:ext cx="8273180" cy="683744"/>
            <a:chOff x="933651" y="1202458"/>
            <a:chExt cx="11073670" cy="911659"/>
          </a:xfrm>
        </p:grpSpPr>
        <p:sp>
          <p:nvSpPr>
            <p:cNvPr id="8" name="Rectangular Callout 7"/>
            <p:cNvSpPr/>
            <p:nvPr/>
          </p:nvSpPr>
          <p:spPr>
            <a:xfrm>
              <a:off x="8849450" y="1202458"/>
              <a:ext cx="3157871" cy="757748"/>
            </a:xfrm>
            <a:prstGeom prst="wedgeRectCallout">
              <a:avLst>
                <a:gd name="adj1" fmla="val -158031"/>
                <a:gd name="adj2" fmla="val 3929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users based on the filter </a:t>
              </a:r>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userFilter</a:t>
              </a:r>
              <a:r>
                <a:rPr lang="en-US" sz="825" dirty="0">
                  <a:solidFill>
                    <a:srgbClr val="7030A0"/>
                  </a:solidFill>
                  <a:ea typeface="ＭＳ Ｐゴシック" pitchFamily="34" charset="-128"/>
                </a:rPr>
                <a:t>&gt;user1,user2&lt;/</a:t>
              </a:r>
              <a:r>
                <a:rPr lang="en-US" sz="825" dirty="0" err="1">
                  <a:solidFill>
                    <a:srgbClr val="7030A0"/>
                  </a:solidFill>
                  <a:ea typeface="ＭＳ Ｐゴシック" pitchFamily="34" charset="-128"/>
                </a:rPr>
                <a:t>userFilter</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userMode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userMode</a:t>
              </a:r>
              <a:r>
                <a:rPr lang="en-US" sz="825" dirty="0">
                  <a:solidFill>
                    <a:srgbClr val="7030A0"/>
                  </a:solidFill>
                  <a:ea typeface="ＭＳ Ｐゴシック" pitchFamily="34" charset="-128"/>
                </a:rPr>
                <a:t>&gt;</a:t>
              </a:r>
            </a:p>
          </p:txBody>
        </p:sp>
        <p:sp>
          <p:nvSpPr>
            <p:cNvPr id="9" name="Rectangle 8"/>
            <p:cNvSpPr/>
            <p:nvPr/>
          </p:nvSpPr>
          <p:spPr>
            <a:xfrm>
              <a:off x="933651" y="1651621"/>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85393" y="1841572"/>
            <a:ext cx="8273180" cy="1116182"/>
            <a:chOff x="933650" y="2740153"/>
            <a:chExt cx="11030907" cy="1488242"/>
          </a:xfrm>
        </p:grpSpPr>
        <p:sp>
          <p:nvSpPr>
            <p:cNvPr id="11" name="Rectangular Callout 10"/>
            <p:cNvSpPr/>
            <p:nvPr/>
          </p:nvSpPr>
          <p:spPr>
            <a:xfrm>
              <a:off x="8818881" y="3091393"/>
              <a:ext cx="3145676" cy="1137002"/>
            </a:xfrm>
            <a:prstGeom prst="wedgeRectCallout">
              <a:avLst>
                <a:gd name="adj1" fmla="val -86050"/>
                <a:gd name="adj2" fmla="val -4570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Essential ingredients to make a connection to composite:</a:t>
              </a:r>
            </a:p>
            <a:p>
              <a:pPr marL="214313" indent="-214313">
                <a:buFont typeface="Arial" panose="020B0604020202020204" pitchFamily="34" charset="0"/>
                <a:buChar char="•"/>
              </a:pPr>
              <a:r>
                <a:rPr lang="en-US" sz="1050" dirty="0">
                  <a:solidFill>
                    <a:srgbClr val="7030A0"/>
                  </a:solidFill>
                </a:rPr>
                <a:t>Composite or LDAP user name</a:t>
              </a:r>
            </a:p>
            <a:p>
              <a:pPr marL="214313" indent="-214313">
                <a:buFont typeface="Arial" panose="020B0604020202020204" pitchFamily="34" charset="0"/>
                <a:buChar char="•"/>
              </a:pPr>
              <a:r>
                <a:rPr lang="en-US" sz="1050" dirty="0">
                  <a:solidFill>
                    <a:srgbClr val="7030A0"/>
                  </a:solidFill>
                </a:rPr>
                <a:t>encrypted password</a:t>
              </a:r>
            </a:p>
            <a:p>
              <a:pPr marL="214313" indent="-214313">
                <a:buFont typeface="Arial" panose="020B0604020202020204" pitchFamily="34" charset="0"/>
                <a:buChar char="•"/>
              </a:pPr>
              <a:r>
                <a:rPr lang="en-US" sz="1050" dirty="0">
                  <a:solidFill>
                    <a:srgbClr val="7030A0"/>
                  </a:solidFill>
                </a:rPr>
                <a:t>domain</a:t>
              </a:r>
            </a:p>
          </p:txBody>
        </p:sp>
        <p:sp>
          <p:nvSpPr>
            <p:cNvPr id="12" name="Rectangle 11"/>
            <p:cNvSpPr/>
            <p:nvPr/>
          </p:nvSpPr>
          <p:spPr>
            <a:xfrm>
              <a:off x="933650" y="2740153"/>
              <a:ext cx="6735440" cy="6757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85393" y="1602385"/>
            <a:ext cx="8273180" cy="378246"/>
            <a:chOff x="933648" y="2211104"/>
            <a:chExt cx="11073671" cy="504328"/>
          </a:xfrm>
        </p:grpSpPr>
        <p:sp>
          <p:nvSpPr>
            <p:cNvPr id="14" name="Rectangular Callout 13"/>
            <p:cNvSpPr/>
            <p:nvPr/>
          </p:nvSpPr>
          <p:spPr>
            <a:xfrm>
              <a:off x="8849449" y="2211104"/>
              <a:ext cx="3157870" cy="504328"/>
            </a:xfrm>
            <a:prstGeom prst="wedgeRectCallout">
              <a:avLst>
                <a:gd name="adj1" fmla="val -157841"/>
                <a:gd name="adj2" fmla="val -1973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2226546"/>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2318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Security XML Generation Results (Part 2 - Queries)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a:t>
            </a:r>
            <a:r>
              <a:rPr lang="en-US" sz="1200" dirty="0">
                <a:ea typeface="ＭＳ Ｐゴシック" pitchFamily="34" charset="-128"/>
              </a:rPr>
              <a:t>&gt;</a:t>
            </a:r>
          </a:p>
          <a:p>
            <a:pPr marL="0" indent="0">
              <a:spcBef>
                <a:spcPts val="0"/>
              </a:spcBef>
              <a:buFont typeface="Arial"/>
              <a:buNone/>
            </a:pPr>
            <a:r>
              <a:rPr lang="en-US" sz="1050" dirty="0">
                <a:ea typeface="ＭＳ Ｐゴシック" pitchFamily="34" charset="-128"/>
              </a:rPr>
              <a:t>        &lt;!-- List of queries, procedures or web services to be used for security testing.  </a:t>
            </a:r>
          </a:p>
          <a:p>
            <a:pPr marL="0" indent="0">
              <a:spcBef>
                <a:spcPts val="0"/>
              </a:spcBef>
              <a:buFont typeface="Arial"/>
              <a:buNone/>
            </a:pPr>
            <a:r>
              <a:rPr lang="en-US" sz="1050" dirty="0">
                <a:ea typeface="ＭＳ Ｐゴシック" pitchFamily="34" charset="-128"/>
              </a:rPr>
              <a:t>        Only one query per object is needed.  Typically a select count(1) as a functional </a:t>
            </a:r>
          </a:p>
          <a:p>
            <a:pPr marL="0" indent="0">
              <a:spcBef>
                <a:spcPts val="0"/>
              </a:spcBef>
              <a:buFont typeface="Arial"/>
              <a:buNone/>
            </a:pPr>
            <a:r>
              <a:rPr lang="en-US" sz="1050" dirty="0">
                <a:ea typeface="ＭＳ Ｐゴシック" pitchFamily="34" charset="-128"/>
              </a:rPr>
              <a:t>        test is all that is needed to test security. --&gt;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&lt;id&gt;rsq1&lt;/id&gt;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datasource</a:t>
            </a:r>
            <a:r>
              <a:rPr lang="en-US" sz="1200" dirty="0">
                <a:ea typeface="ＭＳ Ｐゴシック" pitchFamily="34" charset="-128"/>
              </a:rPr>
              <a:t>&gt;TEST00&lt;/</a:t>
            </a:r>
            <a:r>
              <a:rPr lang="en-US" sz="1200" dirty="0" err="1">
                <a:ea typeface="ＭＳ Ｐゴシック" pitchFamily="34" charset="-128"/>
              </a:rPr>
              <a:t>datasource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queryType</a:t>
            </a:r>
            <a:r>
              <a:rPr lang="en-US" sz="1200" dirty="0">
                <a:ea typeface="ＭＳ Ｐゴシック" pitchFamily="34" charset="-128"/>
              </a:rPr>
              <a:t>&gt;QUERY&lt;/</a:t>
            </a:r>
            <a:r>
              <a:rPr lang="en-US" sz="1200" dirty="0" err="1">
                <a:ea typeface="ＭＳ Ｐゴシック" pitchFamily="34" charset="-128"/>
              </a:rPr>
              <a:t>queryType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&lt;query&gt;SELECT count(1) </a:t>
            </a:r>
            <a:r>
              <a:rPr lang="en-US" sz="1200" dirty="0" err="1">
                <a:ea typeface="ＭＳ Ｐゴシック" pitchFamily="34" charset="-128"/>
              </a:rPr>
              <a:t>cnt</a:t>
            </a:r>
            <a:r>
              <a:rPr lang="en-US" sz="1200" dirty="0">
                <a:ea typeface="ＭＳ Ｐゴシック" pitchFamily="34" charset="-128"/>
              </a:rPr>
              <a:t> FROM CAT1.SCH1.customers&lt;/query&gt;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resourcePath</a:t>
            </a:r>
            <a:r>
              <a:rPr lang="en-US" sz="1200" dirty="0">
                <a:ea typeface="ＭＳ Ｐゴシック" pitchFamily="34" charset="-128"/>
              </a:rPr>
              <a:t>&gt;</a:t>
            </a:r>
            <a:r>
              <a:rPr lang="en-US" sz="900" dirty="0">
                <a:ea typeface="ＭＳ Ｐゴシック" pitchFamily="34" charset="-128"/>
              </a:rPr>
              <a:t>/services/databases/TEST00/CAT1/SCH1/customers</a:t>
            </a:r>
            <a:r>
              <a:rPr lang="en-US" sz="1200" dirty="0">
                <a:ea typeface="ＭＳ Ｐゴシック" pitchFamily="34" charset="-128"/>
              </a:rPr>
              <a:t>&lt;/</a:t>
            </a:r>
            <a:r>
              <a:rPr lang="en-US" sz="1200" dirty="0" err="1">
                <a:ea typeface="ＭＳ Ｐゴシック" pitchFamily="34" charset="-128"/>
              </a:rPr>
              <a:t>resourcePath</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resourceType</a:t>
            </a:r>
            <a:r>
              <a:rPr lang="en-US" sz="1200" dirty="0">
                <a:ea typeface="ＭＳ Ｐゴシック" pitchFamily="34" charset="-128"/>
              </a:rPr>
              <a:t>&gt;</a:t>
            </a:r>
            <a:r>
              <a:rPr lang="en-US" sz="1200" dirty="0">
                <a:solidFill>
                  <a:srgbClr val="00B0F0"/>
                </a:solidFill>
                <a:ea typeface="ＭＳ Ｐゴシック" pitchFamily="34" charset="-128"/>
              </a:rPr>
              <a:t>TABLE</a:t>
            </a:r>
            <a:r>
              <a:rPr lang="en-US" sz="1200" dirty="0">
                <a:ea typeface="ＭＳ Ｐゴシック" pitchFamily="34" charset="-128"/>
              </a:rPr>
              <a:t>&lt;/</a:t>
            </a:r>
            <a:r>
              <a:rPr lang="en-US" sz="1200" dirty="0" err="1">
                <a:ea typeface="ＭＳ Ｐゴシック" pitchFamily="34" charset="-128"/>
              </a:rPr>
              <a:t>resourceType</a:t>
            </a:r>
            <a:r>
              <a:rPr lang="en-US" sz="1200" dirty="0">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solidFill>
                  <a:srgbClr val="92D050"/>
                </a:solidFill>
                <a:ea typeface="ＭＳ Ｐゴシック" pitchFamily="34" charset="-128"/>
              </a:rPr>
              <a:t>        &lt;/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p:txBody>
      </p:sp>
      <p:grpSp>
        <p:nvGrpSpPr>
          <p:cNvPr id="7" name="Group 6"/>
          <p:cNvGrpSpPr/>
          <p:nvPr/>
        </p:nvGrpSpPr>
        <p:grpSpPr>
          <a:xfrm>
            <a:off x="561930" y="748626"/>
            <a:ext cx="8273180" cy="1162106"/>
            <a:chOff x="933651" y="564643"/>
            <a:chExt cx="11073670" cy="1549474"/>
          </a:xfrm>
        </p:grpSpPr>
        <p:sp>
          <p:nvSpPr>
            <p:cNvPr id="8" name="Rectangular Callout 7"/>
            <p:cNvSpPr/>
            <p:nvPr/>
          </p:nvSpPr>
          <p:spPr>
            <a:xfrm>
              <a:off x="8849450" y="564643"/>
              <a:ext cx="3157871" cy="1531368"/>
            </a:xfrm>
            <a:prstGeom prst="wedgeRectCallout">
              <a:avLst>
                <a:gd name="adj1" fmla="val -158031"/>
                <a:gd name="adj2" fmla="val 3929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queries based on the filter </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b="1" dirty="0">
                  <a:solidFill>
                    <a:srgbClr val="7030A0"/>
                  </a:solidFill>
                  <a:ea typeface="ＭＳ Ｐゴシック" pitchFamily="34" charset="-128"/>
                </a:rPr>
                <a:t>      &lt;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&gt;TEST00&lt;/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&lt;resources&gt;</a:t>
              </a:r>
            </a:p>
            <a:p>
              <a:r>
                <a:rPr lang="en-US" sz="825" b="1" dirty="0">
                  <a:solidFill>
                    <a:srgbClr val="7030A0"/>
                  </a:solidFill>
                  <a:ea typeface="ＭＳ Ｐゴシック" pitchFamily="34" charset="-128"/>
                </a:rPr>
                <a:t>      &lt;resource&gt;CAT1.*&lt;/resource&gt;</a:t>
              </a:r>
            </a:p>
            <a:p>
              <a:r>
                <a:rPr lang="en-US" sz="825" dirty="0">
                  <a:solidFill>
                    <a:srgbClr val="7030A0"/>
                  </a:solidFill>
                  <a:ea typeface="ＭＳ Ｐゴシック" pitchFamily="34" charset="-128"/>
                </a:rPr>
                <a:t>  &lt;/resources&gt;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a:t>
              </a:r>
            </a:p>
          </p:txBody>
        </p:sp>
        <p:sp>
          <p:nvSpPr>
            <p:cNvPr id="9" name="Rectangle 8"/>
            <p:cNvSpPr/>
            <p:nvPr/>
          </p:nvSpPr>
          <p:spPr>
            <a:xfrm>
              <a:off x="933651" y="1651621"/>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61930" y="2129312"/>
            <a:ext cx="8273180" cy="1124805"/>
            <a:chOff x="933650" y="2740153"/>
            <a:chExt cx="11030906" cy="1499740"/>
          </a:xfrm>
        </p:grpSpPr>
        <p:sp>
          <p:nvSpPr>
            <p:cNvPr id="11" name="Rectangular Callout 10"/>
            <p:cNvSpPr/>
            <p:nvPr/>
          </p:nvSpPr>
          <p:spPr>
            <a:xfrm>
              <a:off x="8818880" y="3102891"/>
              <a:ext cx="3145676" cy="1137002"/>
            </a:xfrm>
            <a:prstGeom prst="wedgeRectCallout">
              <a:avLst>
                <a:gd name="adj1" fmla="val -77128"/>
                <a:gd name="adj2" fmla="val -4490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92D050"/>
                  </a:solidFill>
                </a:rPr>
                <a:t>QUERY</a:t>
              </a:r>
              <a:r>
                <a:rPr lang="en-US" sz="900" b="1" dirty="0">
                  <a:solidFill>
                    <a:srgbClr val="7030A0"/>
                  </a:solidFill>
                </a:rPr>
                <a:t>, PROCEDURE, WEB_SERVICE</a:t>
              </a:r>
            </a:p>
            <a:p>
              <a:pPr marL="214313" indent="-214313">
                <a:buFont typeface="Arial" panose="020B0604020202020204" pitchFamily="34" charset="0"/>
                <a:buChar char="•"/>
              </a:pPr>
              <a:r>
                <a:rPr lang="en-US" sz="1050" dirty="0">
                  <a:solidFill>
                    <a:srgbClr val="7030A0"/>
                  </a:solidFill>
                </a:rPr>
                <a:t>Actual query</a:t>
              </a:r>
            </a:p>
          </p:txBody>
        </p:sp>
        <p:sp>
          <p:nvSpPr>
            <p:cNvPr id="12" name="Rectangle 11"/>
            <p:cNvSpPr/>
            <p:nvPr/>
          </p:nvSpPr>
          <p:spPr>
            <a:xfrm>
              <a:off x="933650" y="2740153"/>
              <a:ext cx="7020222" cy="6757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61930" y="1914470"/>
            <a:ext cx="8273180" cy="366664"/>
            <a:chOff x="933648" y="2226546"/>
            <a:chExt cx="11073671" cy="488885"/>
          </a:xfrm>
        </p:grpSpPr>
        <p:sp>
          <p:nvSpPr>
            <p:cNvPr id="14" name="Rectangular Callout 13"/>
            <p:cNvSpPr/>
            <p:nvPr/>
          </p:nvSpPr>
          <p:spPr>
            <a:xfrm>
              <a:off x="8849449" y="2354946"/>
              <a:ext cx="3157870" cy="360485"/>
            </a:xfrm>
            <a:prstGeom prst="wedgeRectCallout">
              <a:avLst>
                <a:gd name="adj1" fmla="val -157841"/>
                <a:gd name="adj2" fmla="val -4233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2226546"/>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75690" y="2641504"/>
            <a:ext cx="8279975" cy="1359023"/>
            <a:chOff x="825007" y="2122720"/>
            <a:chExt cx="11039966" cy="1812030"/>
          </a:xfrm>
        </p:grpSpPr>
        <p:sp>
          <p:nvSpPr>
            <p:cNvPr id="17" name="Rectangular Callout 16"/>
            <p:cNvSpPr/>
            <p:nvPr/>
          </p:nvSpPr>
          <p:spPr>
            <a:xfrm>
              <a:off x="8719297" y="3012361"/>
              <a:ext cx="3145676" cy="922389"/>
            </a:xfrm>
            <a:prstGeom prst="wedgeRectCallout">
              <a:avLst>
                <a:gd name="adj1" fmla="val -98713"/>
                <a:gd name="adj2" fmla="val -902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Resource Path in DV</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Resource Type: </a:t>
              </a:r>
              <a:r>
                <a:rPr lang="en-US" sz="900" b="1" dirty="0">
                  <a:solidFill>
                    <a:srgbClr val="92D050"/>
                  </a:solidFill>
                </a:rPr>
                <a:t>TABLE</a:t>
              </a:r>
              <a:r>
                <a:rPr lang="en-US" sz="900" b="1" dirty="0">
                  <a:solidFill>
                    <a:srgbClr val="7030A0"/>
                  </a:solidFill>
                </a:rPr>
                <a:t>, PROCEDURE</a:t>
              </a:r>
            </a:p>
          </p:txBody>
        </p:sp>
        <p:sp>
          <p:nvSpPr>
            <p:cNvPr id="18" name="Rectangle 17"/>
            <p:cNvSpPr/>
            <p:nvPr/>
          </p:nvSpPr>
          <p:spPr>
            <a:xfrm>
              <a:off x="825007" y="2122720"/>
              <a:ext cx="7020222" cy="49021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45449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Security XML Generation Results (Part 2 - Procedures)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a:t>
            </a:r>
            <a:r>
              <a:rPr lang="en-US" sz="1200" dirty="0">
                <a:ea typeface="ＭＳ Ｐゴシック" pitchFamily="34" charset="-128"/>
              </a:rPr>
              <a:t>&gt;</a:t>
            </a:r>
          </a:p>
          <a:p>
            <a:pPr marL="0" indent="0">
              <a:spcBef>
                <a:spcPts val="0"/>
              </a:spcBef>
              <a:buFont typeface="Arial"/>
              <a:buNone/>
            </a:pPr>
            <a:r>
              <a:rPr lang="en-US" sz="1050" dirty="0">
                <a:ea typeface="ＭＳ Ｐゴシック" pitchFamily="34" charset="-128"/>
              </a:rPr>
              <a:t>        &lt;!-- List of queries, procedures or web services to be used for security testing.  </a:t>
            </a:r>
          </a:p>
          <a:p>
            <a:pPr marL="0" indent="0">
              <a:spcBef>
                <a:spcPts val="0"/>
              </a:spcBef>
              <a:buFont typeface="Arial"/>
              <a:buNone/>
            </a:pPr>
            <a:r>
              <a:rPr lang="en-US" sz="1050" dirty="0">
                <a:ea typeface="ＭＳ Ｐゴシック" pitchFamily="34" charset="-128"/>
              </a:rPr>
              <a:t>        Only one query per object is needed.  Typically a select count(1) as a functional </a:t>
            </a:r>
          </a:p>
          <a:p>
            <a:pPr marL="0" indent="0">
              <a:spcBef>
                <a:spcPts val="0"/>
              </a:spcBef>
              <a:buFont typeface="Arial"/>
              <a:buNone/>
            </a:pPr>
            <a:r>
              <a:rPr lang="en-US" sz="1050" dirty="0">
                <a:ea typeface="ＭＳ Ｐゴシック" pitchFamily="34" charset="-128"/>
              </a:rPr>
              <a:t>        test is all that is needed to test security. --&gt;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&lt;id&gt;rsq4&lt;/id&gt;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datasource</a:t>
            </a:r>
            <a:r>
              <a:rPr lang="en-US" sz="1200" dirty="0">
                <a:ea typeface="ＭＳ Ｐゴシック" pitchFamily="34" charset="-128"/>
              </a:rPr>
              <a:t>&gt;TEST00&lt;/</a:t>
            </a:r>
            <a:r>
              <a:rPr lang="en-US" sz="1200" dirty="0" err="1">
                <a:ea typeface="ＭＳ Ｐゴシック" pitchFamily="34" charset="-128"/>
              </a:rPr>
              <a:t>datasource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queryType</a:t>
            </a:r>
            <a:r>
              <a:rPr lang="en-US" sz="1200" dirty="0">
                <a:ea typeface="ＭＳ Ｐゴシック" pitchFamily="34" charset="-128"/>
              </a:rPr>
              <a:t>&gt;PROCEDURE&lt;/</a:t>
            </a:r>
            <a:r>
              <a:rPr lang="en-US" sz="1200" dirty="0" err="1">
                <a:ea typeface="ＭＳ Ｐゴシック" pitchFamily="34" charset="-128"/>
              </a:rPr>
              <a:t>queryType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&lt;query&gt;</a:t>
            </a:r>
            <a:r>
              <a:rPr lang="en-US" sz="1050" dirty="0">
                <a:ea typeface="ＭＳ Ｐゴシック" pitchFamily="34" charset="-128"/>
              </a:rPr>
              <a:t>SELECT count(1) </a:t>
            </a:r>
            <a:r>
              <a:rPr lang="en-US" sz="1050" dirty="0" err="1">
                <a:ea typeface="ＭＳ Ｐゴシック" pitchFamily="34" charset="-128"/>
              </a:rPr>
              <a:t>cnt</a:t>
            </a:r>
            <a:r>
              <a:rPr lang="en-US" sz="1050" dirty="0">
                <a:ea typeface="ＭＳ Ｐゴシック" pitchFamily="34" charset="-128"/>
              </a:rPr>
              <a:t> FROM CAT1.SCH1.getCustomerById(1)</a:t>
            </a:r>
            <a:r>
              <a:rPr lang="en-US" sz="1200" dirty="0">
                <a:ea typeface="ＭＳ Ｐゴシック" pitchFamily="34" charset="-128"/>
              </a:rPr>
              <a:t>&lt;/query&gt;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resourcePath</a:t>
            </a:r>
            <a:r>
              <a:rPr lang="en-US" sz="1200" dirty="0">
                <a:ea typeface="ＭＳ Ｐゴシック" pitchFamily="34" charset="-128"/>
              </a:rPr>
              <a:t>&gt;</a:t>
            </a:r>
            <a:r>
              <a:rPr lang="en-US" sz="900" dirty="0">
                <a:ea typeface="ＭＳ Ｐゴシック" pitchFamily="34" charset="-128"/>
              </a:rPr>
              <a:t>/services/databases/TEST00/CAT1/SCH1/</a:t>
            </a:r>
            <a:r>
              <a:rPr lang="en-US" sz="900" dirty="0" err="1">
                <a:ea typeface="ＭＳ Ｐゴシック" pitchFamily="34" charset="-128"/>
              </a:rPr>
              <a:t>getCustomerById</a:t>
            </a:r>
            <a:r>
              <a:rPr lang="en-US" sz="1200" dirty="0">
                <a:ea typeface="ＭＳ Ｐゴシック" pitchFamily="34" charset="-128"/>
              </a:rPr>
              <a:t>&lt;/</a:t>
            </a:r>
            <a:r>
              <a:rPr lang="en-US" sz="1200" dirty="0" err="1">
                <a:ea typeface="ＭＳ Ｐゴシック" pitchFamily="34" charset="-128"/>
              </a:rPr>
              <a:t>resourcePath</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resourceType</a:t>
            </a:r>
            <a:r>
              <a:rPr lang="en-US" sz="1200" dirty="0">
                <a:ea typeface="ＭＳ Ｐゴシック" pitchFamily="34" charset="-128"/>
              </a:rPr>
              <a:t>&gt;</a:t>
            </a:r>
            <a:r>
              <a:rPr lang="en-US" sz="1200" dirty="0">
                <a:solidFill>
                  <a:srgbClr val="00B0F0"/>
                </a:solidFill>
                <a:ea typeface="ＭＳ Ｐゴシック" pitchFamily="34" charset="-128"/>
              </a:rPr>
              <a:t>PROCEDURE</a:t>
            </a:r>
            <a:r>
              <a:rPr lang="en-US" sz="1200" dirty="0">
                <a:ea typeface="ＭＳ Ｐゴシック" pitchFamily="34" charset="-128"/>
              </a:rPr>
              <a:t>&lt;/</a:t>
            </a:r>
            <a:r>
              <a:rPr lang="en-US" sz="1200" dirty="0" err="1">
                <a:ea typeface="ＭＳ Ｐゴシック" pitchFamily="34" charset="-128"/>
              </a:rPr>
              <a:t>resourceType</a:t>
            </a:r>
            <a:r>
              <a:rPr lang="en-US" sz="1200" dirty="0">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solidFill>
                  <a:srgbClr val="92D050"/>
                </a:solidFill>
                <a:ea typeface="ＭＳ Ｐゴシック" pitchFamily="34" charset="-128"/>
              </a:rPr>
              <a:t>        &lt;/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p:txBody>
      </p:sp>
      <p:grpSp>
        <p:nvGrpSpPr>
          <p:cNvPr id="7" name="Group 6"/>
          <p:cNvGrpSpPr/>
          <p:nvPr/>
        </p:nvGrpSpPr>
        <p:grpSpPr>
          <a:xfrm>
            <a:off x="561929" y="761550"/>
            <a:ext cx="8273180" cy="1162106"/>
            <a:chOff x="933651" y="564643"/>
            <a:chExt cx="11073670" cy="1549474"/>
          </a:xfrm>
        </p:grpSpPr>
        <p:sp>
          <p:nvSpPr>
            <p:cNvPr id="8" name="Rectangular Callout 7"/>
            <p:cNvSpPr/>
            <p:nvPr/>
          </p:nvSpPr>
          <p:spPr>
            <a:xfrm>
              <a:off x="8849450" y="564643"/>
              <a:ext cx="3157871" cy="1466660"/>
            </a:xfrm>
            <a:prstGeom prst="wedgeRectCallout">
              <a:avLst>
                <a:gd name="adj1" fmla="val -158031"/>
                <a:gd name="adj2" fmla="val 3929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Iteration of queries based on the filter </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b="1" dirty="0">
                  <a:solidFill>
                    <a:srgbClr val="7030A0"/>
                  </a:solidFill>
                  <a:ea typeface="ＭＳ Ｐゴシック" pitchFamily="34" charset="-128"/>
                </a:rPr>
                <a:t>      &lt;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&gt;TEST00&lt;/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dirty="0">
                  <a:solidFill>
                    <a:srgbClr val="7030A0"/>
                  </a:solidFill>
                  <a:ea typeface="ＭＳ Ｐゴシック" pitchFamily="34" charset="-128"/>
                </a:rPr>
                <a:t>  &lt;resources&gt;</a:t>
              </a:r>
            </a:p>
            <a:p>
              <a:r>
                <a:rPr lang="en-US" sz="800" b="1" dirty="0">
                  <a:solidFill>
                    <a:srgbClr val="7030A0"/>
                  </a:solidFill>
                  <a:ea typeface="ＭＳ Ｐゴシック" pitchFamily="34" charset="-128"/>
                </a:rPr>
                <a:t>      &lt;resource&gt;CAT1.*&lt;/resource&gt;</a:t>
              </a:r>
            </a:p>
            <a:p>
              <a:r>
                <a:rPr lang="en-US" sz="800" dirty="0">
                  <a:solidFill>
                    <a:srgbClr val="7030A0"/>
                  </a:solidFill>
                  <a:ea typeface="ＭＳ Ｐゴシック" pitchFamily="34" charset="-128"/>
                </a:rPr>
                <a:t>  &lt;/resources&gt;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&gt;OVERWRITE&lt;/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a:t>
              </a:r>
            </a:p>
          </p:txBody>
        </p:sp>
        <p:sp>
          <p:nvSpPr>
            <p:cNvPr id="9" name="Rectangle 8"/>
            <p:cNvSpPr/>
            <p:nvPr/>
          </p:nvSpPr>
          <p:spPr>
            <a:xfrm>
              <a:off x="933651" y="1651621"/>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53526" y="2130107"/>
            <a:ext cx="8273180" cy="955061"/>
            <a:chOff x="933650" y="2740153"/>
            <a:chExt cx="11030906" cy="1273415"/>
          </a:xfrm>
        </p:grpSpPr>
        <p:sp>
          <p:nvSpPr>
            <p:cNvPr id="11" name="Rectangular Callout 10"/>
            <p:cNvSpPr/>
            <p:nvPr/>
          </p:nvSpPr>
          <p:spPr>
            <a:xfrm>
              <a:off x="8818880" y="2876566"/>
              <a:ext cx="3145676" cy="1137002"/>
            </a:xfrm>
            <a:prstGeom prst="wedgeRectCallout">
              <a:avLst>
                <a:gd name="adj1" fmla="val -77416"/>
                <a:gd name="adj2" fmla="val -3136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7030A0"/>
                  </a:solidFill>
                </a:rPr>
                <a:t>QUERY, </a:t>
              </a:r>
              <a:r>
                <a:rPr lang="en-US" sz="900" b="1" dirty="0">
                  <a:solidFill>
                    <a:srgbClr val="92D050"/>
                  </a:solidFill>
                </a:rPr>
                <a:t>PROCEDURE</a:t>
              </a:r>
              <a:r>
                <a:rPr lang="en-US" sz="900" b="1" dirty="0">
                  <a:solidFill>
                    <a:srgbClr val="7030A0"/>
                  </a:solidFill>
                </a:rPr>
                <a:t>, WEB_SERVICE</a:t>
              </a:r>
            </a:p>
            <a:p>
              <a:pPr marL="214313" indent="-214313">
                <a:buFont typeface="Arial" panose="020B0604020202020204" pitchFamily="34" charset="0"/>
                <a:buChar char="•"/>
              </a:pPr>
              <a:r>
                <a:rPr lang="en-US" sz="1050" dirty="0">
                  <a:solidFill>
                    <a:srgbClr val="7030A0"/>
                  </a:solidFill>
                </a:rPr>
                <a:t>Actual query</a:t>
              </a:r>
            </a:p>
          </p:txBody>
        </p:sp>
        <p:sp>
          <p:nvSpPr>
            <p:cNvPr id="12" name="Rectangle 11"/>
            <p:cNvSpPr/>
            <p:nvPr/>
          </p:nvSpPr>
          <p:spPr>
            <a:xfrm>
              <a:off x="933650" y="2740153"/>
              <a:ext cx="7020222" cy="6757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53526" y="1903959"/>
            <a:ext cx="8273180" cy="257024"/>
            <a:chOff x="933648" y="2211104"/>
            <a:chExt cx="11073671" cy="342698"/>
          </a:xfrm>
        </p:grpSpPr>
        <p:sp>
          <p:nvSpPr>
            <p:cNvPr id="14" name="Rectangular Callout 13"/>
            <p:cNvSpPr/>
            <p:nvPr/>
          </p:nvSpPr>
          <p:spPr>
            <a:xfrm>
              <a:off x="8849449" y="2211104"/>
              <a:ext cx="3157870" cy="342698"/>
            </a:xfrm>
            <a:prstGeom prst="wedgeRectCallout">
              <a:avLst>
                <a:gd name="adj1" fmla="val -157841"/>
                <a:gd name="adj2" fmla="val -1973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2226546"/>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61929" y="2657249"/>
            <a:ext cx="8279975" cy="1196069"/>
            <a:chOff x="825007" y="2122720"/>
            <a:chExt cx="11039966" cy="1594758"/>
          </a:xfrm>
        </p:grpSpPr>
        <p:sp>
          <p:nvSpPr>
            <p:cNvPr id="17" name="Rectangular Callout 16"/>
            <p:cNvSpPr/>
            <p:nvPr/>
          </p:nvSpPr>
          <p:spPr>
            <a:xfrm>
              <a:off x="8719297" y="2795089"/>
              <a:ext cx="3145676" cy="922389"/>
            </a:xfrm>
            <a:prstGeom prst="wedgeRectCallout">
              <a:avLst>
                <a:gd name="adj1" fmla="val -82308"/>
                <a:gd name="adj2" fmla="val -6869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Resource Path in DV</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Resource Type: </a:t>
              </a:r>
              <a:r>
                <a:rPr lang="en-US" sz="900" b="1" dirty="0">
                  <a:solidFill>
                    <a:srgbClr val="7030A0"/>
                  </a:solidFill>
                </a:rPr>
                <a:t>TABLE, </a:t>
              </a:r>
              <a:r>
                <a:rPr lang="en-US" sz="900" b="1" dirty="0">
                  <a:solidFill>
                    <a:srgbClr val="92D050"/>
                  </a:solidFill>
                </a:rPr>
                <a:t>PROCEDURE</a:t>
              </a:r>
            </a:p>
          </p:txBody>
        </p:sp>
        <p:sp>
          <p:nvSpPr>
            <p:cNvPr id="18" name="Rectangle 17"/>
            <p:cNvSpPr/>
            <p:nvPr/>
          </p:nvSpPr>
          <p:spPr>
            <a:xfrm>
              <a:off x="825007" y="2122720"/>
              <a:ext cx="7500056" cy="49021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9176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347497" y="71718"/>
            <a:ext cx="7948904" cy="662460"/>
          </a:xfrm>
        </p:spPr>
        <p:txBody>
          <a:bodyPr/>
          <a:lstStyle/>
          <a:p>
            <a:pPr algn="l"/>
            <a:r>
              <a:rPr lang="en-US" sz="2400" dirty="0">
                <a:solidFill>
                  <a:schemeClr val="bg1"/>
                </a:solidFill>
                <a:ea typeface="ＭＳ Ｐゴシック" pitchFamily="34" charset="-128"/>
              </a:rPr>
              <a:t>Security XML Generation Results (Part 2 - Web Services)</a:t>
            </a:r>
            <a:endParaRPr lang="en-US" sz="1200" dirty="0">
              <a:solidFill>
                <a:schemeClr val="bg1"/>
              </a:solidFill>
            </a:endParaRPr>
          </a:p>
        </p:txBody>
      </p:sp>
      <p:sp>
        <p:nvSpPr>
          <p:cNvPr id="15364" name="Rectangle 3"/>
          <p:cNvSpPr>
            <a:spLocks noGrp="1"/>
          </p:cNvSpPr>
          <p:nvPr>
            <p:ph type="body" idx="1"/>
          </p:nvPr>
        </p:nvSpPr>
        <p:spPr>
          <a:xfrm>
            <a:off x="458272" y="885829"/>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26426"/>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17638"/>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753500"/>
            <a:ext cx="8905388" cy="4390000"/>
          </a:xfrm>
          <a:prstGeom prst="rect">
            <a:avLst/>
          </a:prstGeom>
          <a:noFill/>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a:t>
            </a:r>
            <a:r>
              <a:rPr lang="en-US" sz="1200" dirty="0">
                <a:ea typeface="ＭＳ Ｐゴシック" pitchFamily="34" charset="-128"/>
              </a:rPr>
              <a:t>&gt;</a:t>
            </a:r>
          </a:p>
          <a:p>
            <a:pPr marL="0" indent="0">
              <a:spcBef>
                <a:spcPts val="0"/>
              </a:spcBef>
              <a:buFont typeface="Arial"/>
              <a:buNone/>
            </a:pPr>
            <a:r>
              <a:rPr lang="en-US" sz="1200" dirty="0">
                <a:solidFill>
                  <a:srgbClr val="92D050"/>
                </a:solidFill>
                <a:ea typeface="ＭＳ Ｐゴシック" pitchFamily="34" charset="-128"/>
              </a:rPr>
              <a:t>        &lt;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regressionSecurityQuery</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&lt;id&gt;rsq7&lt;/id&gt;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datasource</a:t>
            </a:r>
            <a:r>
              <a:rPr lang="en-US" sz="1200" dirty="0">
                <a:ea typeface="ＭＳ Ｐゴシック" pitchFamily="34" charset="-128"/>
              </a:rPr>
              <a:t>&gt;</a:t>
            </a:r>
            <a:r>
              <a:rPr lang="en-US" sz="1200" dirty="0" err="1">
                <a:ea typeface="ＭＳ Ｐゴシック" pitchFamily="34" charset="-128"/>
              </a:rPr>
              <a:t>CustomerWS</a:t>
            </a:r>
            <a:r>
              <a:rPr lang="en-US" sz="1200" dirty="0">
                <a:ea typeface="ＭＳ Ｐゴシック" pitchFamily="34" charset="-128"/>
              </a:rPr>
              <a:t>&lt;/</a:t>
            </a:r>
            <a:r>
              <a:rPr lang="en-US" sz="1200" dirty="0" err="1">
                <a:ea typeface="ＭＳ Ｐゴシック" pitchFamily="34" charset="-128"/>
              </a:rPr>
              <a:t>datasource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queryType</a:t>
            </a:r>
            <a:r>
              <a:rPr lang="en-US" sz="1200" dirty="0">
                <a:ea typeface="ＭＳ Ｐゴシック" pitchFamily="34" charset="-128"/>
              </a:rPr>
              <a:t>&gt;WEB_SERVICE&lt;/</a:t>
            </a:r>
            <a:r>
              <a:rPr lang="en-US" sz="1200" dirty="0" err="1">
                <a:ea typeface="ＭＳ Ｐゴシック" pitchFamily="34" charset="-128"/>
              </a:rPr>
              <a:t>queryType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&lt;query</a:t>
            </a:r>
            <a:r>
              <a:rPr lang="en-US" sz="900" dirty="0">
                <a:ea typeface="ＭＳ Ｐゴシック" pitchFamily="34" charset="-128"/>
              </a:rPr>
              <a:t>&gt;&amp;</a:t>
            </a:r>
            <a:r>
              <a:rPr lang="en-US" sz="900" dirty="0" err="1">
                <a:ea typeface="ＭＳ Ｐゴシック" pitchFamily="34" charset="-128"/>
              </a:rPr>
              <a:t>lt;</a:t>
            </a:r>
            <a:r>
              <a:rPr lang="en-US" sz="900" dirty="0" err="1">
                <a:solidFill>
                  <a:srgbClr val="3D8DFF"/>
                </a:solidFill>
                <a:ea typeface="ＭＳ Ｐゴシック" pitchFamily="34" charset="-128"/>
              </a:rPr>
              <a:t>soapenv:Envelope</a:t>
            </a:r>
            <a:r>
              <a:rPr lang="en-US" sz="900" dirty="0">
                <a:ea typeface="ＭＳ Ｐゴシック" pitchFamily="34" charset="-128"/>
              </a:rPr>
              <a:t> </a:t>
            </a:r>
          </a:p>
          <a:p>
            <a:pPr marL="0" indent="0">
              <a:spcBef>
                <a:spcPts val="0"/>
              </a:spcBef>
              <a:buFont typeface="Arial"/>
              <a:buNone/>
            </a:pPr>
            <a:r>
              <a:rPr lang="en-US" sz="900" dirty="0">
                <a:ea typeface="ＭＳ Ｐゴシック" pitchFamily="34" charset="-128"/>
              </a:rPr>
              <a:t>		</a:t>
            </a:r>
            <a:r>
              <a:rPr lang="en-US" sz="900" dirty="0" err="1">
                <a:ea typeface="ＭＳ Ｐゴシック" pitchFamily="34" charset="-128"/>
              </a:rPr>
              <a:t>xmlns:soapenv</a:t>
            </a:r>
            <a:r>
              <a:rPr lang="en-US" sz="900" dirty="0">
                <a:ea typeface="ＭＳ Ｐゴシック" pitchFamily="34" charset="-128"/>
              </a:rPr>
              <a:t>="http://</a:t>
            </a:r>
            <a:r>
              <a:rPr lang="en-US" sz="900" dirty="0" err="1">
                <a:ea typeface="ＭＳ Ｐゴシック" pitchFamily="34" charset="-128"/>
              </a:rPr>
              <a:t>schemas.xmlsoap.org</a:t>
            </a:r>
            <a:r>
              <a:rPr lang="en-US" sz="900" dirty="0">
                <a:ea typeface="ＭＳ Ｐゴシック" pitchFamily="34" charset="-128"/>
              </a:rPr>
              <a:t>/soap/envelope/" </a:t>
            </a:r>
          </a:p>
          <a:p>
            <a:pPr marL="0" indent="0">
              <a:spcBef>
                <a:spcPts val="0"/>
              </a:spcBef>
              <a:buFont typeface="Arial"/>
              <a:buNone/>
            </a:pPr>
            <a:r>
              <a:rPr lang="en-US" sz="900" dirty="0">
                <a:ea typeface="ＭＳ Ｐゴシック" pitchFamily="34" charset="-128"/>
              </a:rPr>
              <a:t>		xmlns:ns1="http://</a:t>
            </a:r>
            <a:r>
              <a:rPr lang="en-US" sz="900" dirty="0" err="1">
                <a:ea typeface="ＭＳ Ｐゴシック" pitchFamily="34" charset="-128"/>
              </a:rPr>
              <a:t>tempuri.org</a:t>
            </a:r>
            <a:r>
              <a:rPr lang="en-US" sz="900" dirty="0">
                <a:ea typeface="ＭＳ Ｐゴシック" pitchFamily="34" charset="-128"/>
              </a:rPr>
              <a:t>/"&amp;</a:t>
            </a:r>
            <a:r>
              <a:rPr lang="en-US" sz="900" dirty="0" err="1">
                <a:ea typeface="ＭＳ Ｐゴシック" pitchFamily="34" charset="-128"/>
              </a:rPr>
              <a:t>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err="1">
                <a:solidFill>
                  <a:srgbClr val="3D8DFF"/>
                </a:solidFill>
                <a:ea typeface="ＭＳ Ｐゴシック" pitchFamily="34" charset="-128"/>
              </a:rPr>
              <a:t>soapenv:Header</a:t>
            </a:r>
            <a:r>
              <a:rPr lang="en-US" sz="900" dirty="0">
                <a:ea typeface="ＭＳ Ｐゴシック" pitchFamily="34" charset="-128"/>
              </a:rPr>
              <a:t>/&amp;</a:t>
            </a:r>
            <a:r>
              <a:rPr lang="en-US" sz="900" dirty="0" err="1">
                <a:ea typeface="ＭＳ Ｐゴシック" pitchFamily="34" charset="-128"/>
              </a:rPr>
              <a:t>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err="1">
                <a:solidFill>
                  <a:srgbClr val="3D8DFF"/>
                </a:solidFill>
                <a:ea typeface="ＭＳ Ｐゴシック" pitchFamily="34" charset="-128"/>
              </a:rPr>
              <a:t>soapenv:Body</a:t>
            </a:r>
            <a:r>
              <a:rPr lang="en-US" sz="900" dirty="0" err="1">
                <a:ea typeface="ＭＳ Ｐゴシック" pitchFamily="34" charset="-128"/>
              </a:rPr>
              <a:t>&amp;gt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&amp;lt;</a:t>
            </a:r>
            <a:r>
              <a:rPr lang="en-US" sz="900" dirty="0">
                <a:solidFill>
                  <a:srgbClr val="3D8DFF"/>
                </a:solidFill>
                <a:ea typeface="ＭＳ Ｐゴシック" pitchFamily="34" charset="-128"/>
              </a:rPr>
              <a:t>ns1:customers</a:t>
            </a:r>
            <a:r>
              <a:rPr lang="en-US" sz="900" dirty="0">
                <a:ea typeface="ＭＳ Ｐゴシック" pitchFamily="34" charset="-128"/>
              </a:rPr>
              <a:t>&amp;gt;</a:t>
            </a:r>
          </a:p>
          <a:p>
            <a:pPr marL="0" indent="0">
              <a:spcBef>
                <a:spcPts val="0"/>
              </a:spcBef>
              <a:buFont typeface="Arial"/>
              <a:buNone/>
            </a:pPr>
            <a:r>
              <a:rPr lang="en-US" sz="900" dirty="0">
                <a:ea typeface="ＭＳ Ｐゴシック" pitchFamily="34" charset="-128"/>
              </a:rPr>
              <a:t>		            &amp;lt;</a:t>
            </a:r>
            <a:r>
              <a:rPr lang="en-US" sz="900" dirty="0">
                <a:solidFill>
                  <a:srgbClr val="3D8DFF"/>
                </a:solidFill>
                <a:ea typeface="ＭＳ Ｐゴシック" pitchFamily="34" charset="-128"/>
              </a:rPr>
              <a:t>ns1:customersInput</a:t>
            </a:r>
            <a:r>
              <a:rPr lang="en-US" sz="900" dirty="0">
                <a:ea typeface="ＭＳ Ｐゴシック" pitchFamily="34" charset="-128"/>
              </a:rPr>
              <a:t>&amp;gt;&amp;</a:t>
            </a:r>
            <a:r>
              <a:rPr lang="en-US" sz="900" dirty="0" err="1">
                <a:ea typeface="ＭＳ Ｐゴシック" pitchFamily="34" charset="-128"/>
              </a:rPr>
              <a:t>lt</a:t>
            </a:r>
            <a:r>
              <a:rPr lang="en-US" sz="900" dirty="0">
                <a:ea typeface="ＭＳ Ｐゴシック" pitchFamily="34" charset="-128"/>
              </a:rPr>
              <a:t>;/</a:t>
            </a:r>
            <a:r>
              <a:rPr lang="en-US" sz="900" dirty="0">
                <a:solidFill>
                  <a:srgbClr val="3D8DFF"/>
                </a:solidFill>
                <a:ea typeface="ＭＳ Ｐゴシック" pitchFamily="34" charset="-128"/>
              </a:rPr>
              <a:t>ns1:customersInput</a:t>
            </a:r>
            <a:r>
              <a:rPr lang="en-US" sz="900" dirty="0">
                <a:ea typeface="ＭＳ Ｐゴシック" pitchFamily="34" charset="-128"/>
              </a:rPr>
              <a:t>&amp;gt;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a:ea typeface="ＭＳ Ｐゴシック" pitchFamily="34" charset="-128"/>
              </a:rPr>
              <a:t>;/</a:t>
            </a:r>
            <a:r>
              <a:rPr lang="en-US" sz="900" dirty="0">
                <a:solidFill>
                  <a:srgbClr val="3D8DFF"/>
                </a:solidFill>
                <a:ea typeface="ＭＳ Ｐゴシック" pitchFamily="34" charset="-128"/>
              </a:rPr>
              <a:t>ns1:customers</a:t>
            </a:r>
            <a:r>
              <a:rPr lang="en-US" sz="900" dirty="0">
                <a:ea typeface="ＭＳ Ｐゴシック" pitchFamily="34" charset="-128"/>
              </a:rPr>
              <a:t>&amp;gt;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a:ea typeface="ＭＳ Ｐゴシック" pitchFamily="34" charset="-128"/>
              </a:rPr>
              <a:t>;/</a:t>
            </a:r>
            <a:r>
              <a:rPr lang="en-US" sz="900" dirty="0" err="1">
                <a:solidFill>
                  <a:srgbClr val="3D8DFF"/>
                </a:solidFill>
                <a:ea typeface="ＭＳ Ｐゴシック" pitchFamily="34" charset="-128"/>
              </a:rPr>
              <a:t>soapenv:Body</a:t>
            </a:r>
            <a:r>
              <a:rPr lang="en-US" sz="900" dirty="0" err="1">
                <a:ea typeface="ＭＳ Ｐゴシック" pitchFamily="34" charset="-128"/>
              </a:rPr>
              <a:t>&amp;gt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a:ea typeface="ＭＳ Ｐゴシック" pitchFamily="34" charset="-128"/>
              </a:rPr>
              <a:t>;/</a:t>
            </a:r>
            <a:r>
              <a:rPr lang="en-US" sz="900" dirty="0" err="1">
                <a:solidFill>
                  <a:srgbClr val="3D8DFF"/>
                </a:solidFill>
                <a:ea typeface="ＭＳ Ｐゴシック" pitchFamily="34" charset="-128"/>
              </a:rPr>
              <a:t>soapenv:Envelope</a:t>
            </a:r>
            <a:r>
              <a:rPr lang="en-US" sz="900" dirty="0" err="1">
                <a:ea typeface="ＭＳ Ｐゴシック" pitchFamily="34" charset="-128"/>
              </a:rPr>
              <a:t>&amp;gt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t>
            </a:r>
            <a:r>
              <a:rPr lang="en-US" sz="1200" dirty="0">
                <a:ea typeface="ＭＳ Ｐゴシック" pitchFamily="34" charset="-128"/>
              </a:rPr>
              <a:t>&lt;/query&gt;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wsPath</a:t>
            </a:r>
            <a:r>
              <a:rPr lang="en-US" sz="1200" dirty="0">
                <a:ea typeface="ＭＳ Ｐゴシック" pitchFamily="34" charset="-128"/>
              </a:rPr>
              <a:t>&gt;/soap11/TEST00/CAT1/SCH1/</a:t>
            </a:r>
            <a:r>
              <a:rPr lang="en-US" sz="1200" dirty="0" err="1">
                <a:ea typeface="ＭＳ Ｐゴシック" pitchFamily="34" charset="-128"/>
              </a:rPr>
              <a:t>CustomerWS</a:t>
            </a:r>
            <a:r>
              <a:rPr lang="en-US" sz="1200" dirty="0">
                <a:ea typeface="ＭＳ Ｐゴシック" pitchFamily="34" charset="-128"/>
              </a:rPr>
              <a:t>&lt;/</a:t>
            </a:r>
            <a:r>
              <a:rPr lang="en-US" sz="1200" dirty="0" err="1">
                <a:ea typeface="ＭＳ Ｐゴシック" pitchFamily="34" charset="-128"/>
              </a:rPr>
              <a:t>wsPath</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wsAction</a:t>
            </a:r>
            <a:r>
              <a:rPr lang="en-US" sz="1200" dirty="0">
                <a:ea typeface="ＭＳ Ｐゴシック" pitchFamily="34" charset="-128"/>
              </a:rPr>
              <a:t>&gt;customers&lt;/</a:t>
            </a:r>
            <a:r>
              <a:rPr lang="en-US" sz="1200" dirty="0" err="1">
                <a:ea typeface="ＭＳ Ｐゴシック" pitchFamily="34" charset="-128"/>
              </a:rPr>
              <a:t>wsAction</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wsEncrypt</a:t>
            </a:r>
            <a:r>
              <a:rPr lang="en-US" sz="1200" dirty="0">
                <a:ea typeface="ＭＳ Ｐゴシック" pitchFamily="34" charset="-128"/>
              </a:rPr>
              <a:t>&gt;false&lt;/</a:t>
            </a:r>
            <a:r>
              <a:rPr lang="en-US" sz="1200" dirty="0" err="1">
                <a:ea typeface="ＭＳ Ｐゴシック" pitchFamily="34" charset="-128"/>
              </a:rPr>
              <a:t>wsEncrypt</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wsContentType</a:t>
            </a:r>
            <a:r>
              <a:rPr lang="en-US" sz="1200" dirty="0">
                <a:ea typeface="ＭＳ Ｐゴシック" pitchFamily="34" charset="-128"/>
              </a:rPr>
              <a:t>&gt;text/</a:t>
            </a:r>
            <a:r>
              <a:rPr lang="en-US" sz="1200" dirty="0" err="1">
                <a:ea typeface="ＭＳ Ｐゴシック" pitchFamily="34" charset="-128"/>
              </a:rPr>
              <a:t>xml;charset</a:t>
            </a:r>
            <a:r>
              <a:rPr lang="en-US" sz="1200" dirty="0">
                <a:ea typeface="ＭＳ Ｐゴシック" pitchFamily="34" charset="-128"/>
              </a:rPr>
              <a:t>=UTF-8&lt;/</a:t>
            </a:r>
            <a:r>
              <a:rPr lang="en-US" sz="1200" dirty="0" err="1">
                <a:ea typeface="ＭＳ Ｐゴシック" pitchFamily="34" charset="-128"/>
              </a:rPr>
              <a:t>wsContentType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resourcePath</a:t>
            </a:r>
            <a:r>
              <a:rPr lang="en-US" sz="1200" dirty="0">
                <a:ea typeface="ＭＳ Ｐゴシック" pitchFamily="34" charset="-128"/>
              </a:rPr>
              <a:t>&gt;</a:t>
            </a:r>
            <a:r>
              <a:rPr lang="en-US" sz="900" dirty="0">
                <a:ea typeface="ＭＳ Ｐゴシック" pitchFamily="34" charset="-128"/>
              </a:rPr>
              <a:t>/services/</a:t>
            </a:r>
            <a:r>
              <a:rPr lang="en-US" sz="900" dirty="0" err="1">
                <a:ea typeface="ＭＳ Ｐゴシック" pitchFamily="34" charset="-128"/>
              </a:rPr>
              <a:t>webservices</a:t>
            </a:r>
            <a:r>
              <a:rPr lang="en-US" sz="900" dirty="0">
                <a:ea typeface="ＭＳ Ｐゴシック" pitchFamily="34" charset="-128"/>
              </a:rPr>
              <a:t>/TEST00/CAT1/SCH1/</a:t>
            </a:r>
            <a:r>
              <a:rPr lang="en-US" sz="900" dirty="0" err="1">
                <a:ea typeface="ＭＳ Ｐゴシック" pitchFamily="34" charset="-128"/>
              </a:rPr>
              <a:t>CustomerWS</a:t>
            </a:r>
            <a:r>
              <a:rPr lang="en-US" sz="900" dirty="0">
                <a:ea typeface="ＭＳ Ｐゴシック" pitchFamily="34" charset="-128"/>
              </a:rPr>
              <a:t>/customers</a:t>
            </a:r>
            <a:r>
              <a:rPr lang="en-US" sz="1200" dirty="0">
                <a:ea typeface="ＭＳ Ｐゴシック" pitchFamily="34" charset="-128"/>
              </a:rPr>
              <a:t>&lt;/</a:t>
            </a:r>
            <a:r>
              <a:rPr lang="en-US" sz="1200" dirty="0" err="1">
                <a:ea typeface="ＭＳ Ｐゴシック" pitchFamily="34" charset="-128"/>
              </a:rPr>
              <a:t>resourcePath</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resourceType</a:t>
            </a:r>
            <a:r>
              <a:rPr lang="en-US" sz="1200" dirty="0">
                <a:ea typeface="ＭＳ Ｐゴシック" pitchFamily="34" charset="-128"/>
              </a:rPr>
              <a:t>&gt;</a:t>
            </a:r>
            <a:r>
              <a:rPr lang="en-US" sz="1200" dirty="0">
                <a:solidFill>
                  <a:srgbClr val="00B0F0"/>
                </a:solidFill>
                <a:ea typeface="ＭＳ Ｐゴシック" pitchFamily="34" charset="-128"/>
              </a:rPr>
              <a:t>TABLE</a:t>
            </a:r>
            <a:r>
              <a:rPr lang="en-US" sz="1200" dirty="0">
                <a:ea typeface="ＭＳ Ｐゴシック" pitchFamily="34" charset="-128"/>
              </a:rPr>
              <a:t>&lt;/</a:t>
            </a:r>
            <a:r>
              <a:rPr lang="en-US" sz="1200" dirty="0" err="1">
                <a:ea typeface="ＭＳ Ｐゴシック" pitchFamily="34" charset="-128"/>
              </a:rPr>
              <a:t>resourceType</a:t>
            </a:r>
            <a:r>
              <a:rPr lang="en-US" sz="1200" dirty="0">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p:txBody>
      </p:sp>
      <p:grpSp>
        <p:nvGrpSpPr>
          <p:cNvPr id="7" name="Group 6"/>
          <p:cNvGrpSpPr/>
          <p:nvPr/>
        </p:nvGrpSpPr>
        <p:grpSpPr>
          <a:xfrm>
            <a:off x="561930" y="602677"/>
            <a:ext cx="8411154" cy="1073840"/>
            <a:chOff x="933651" y="555590"/>
            <a:chExt cx="11073670" cy="1431786"/>
          </a:xfrm>
        </p:grpSpPr>
        <p:sp>
          <p:nvSpPr>
            <p:cNvPr id="8" name="Rectangular Callout 7"/>
            <p:cNvSpPr/>
            <p:nvPr/>
          </p:nvSpPr>
          <p:spPr>
            <a:xfrm>
              <a:off x="8849450" y="555590"/>
              <a:ext cx="3157871" cy="1431786"/>
            </a:xfrm>
            <a:prstGeom prst="wedgeRectCallout">
              <a:avLst>
                <a:gd name="adj1" fmla="val -157744"/>
                <a:gd name="adj2" fmla="val 2570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queries based on the filter </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b="1" dirty="0">
                  <a:solidFill>
                    <a:srgbClr val="7030A0"/>
                  </a:solidFill>
                  <a:ea typeface="ＭＳ Ｐゴシック" pitchFamily="34" charset="-128"/>
                </a:rPr>
                <a:t>      &lt;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a:t>
              </a:r>
              <a:r>
                <a:rPr lang="en-US" sz="825" b="1" dirty="0" err="1">
                  <a:solidFill>
                    <a:srgbClr val="7030A0"/>
                  </a:solidFill>
                  <a:ea typeface="ＭＳ Ｐゴシック" pitchFamily="34" charset="-128"/>
                </a:rPr>
                <a:t>CustomerWS</a:t>
              </a:r>
              <a:r>
                <a:rPr lang="en-US" sz="825" b="1" dirty="0">
                  <a:solidFill>
                    <a:srgbClr val="7030A0"/>
                  </a:solidFill>
                  <a:ea typeface="ＭＳ Ｐゴシック" pitchFamily="34" charset="-128"/>
                </a:rPr>
                <a:t>&lt;/</a:t>
              </a:r>
              <a:r>
                <a:rPr lang="en-US" sz="825" b="1" dirty="0" err="1">
                  <a:solidFill>
                    <a:srgbClr val="7030A0"/>
                  </a:solidFill>
                  <a:ea typeface="ＭＳ Ｐゴシック" pitchFamily="34" charset="-128"/>
                </a:rPr>
                <a:t>dsName</a:t>
              </a:r>
              <a:r>
                <a:rPr lang="en-US" sz="825" b="1"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datasources</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&lt;resources&gt;</a:t>
              </a:r>
            </a:p>
            <a:p>
              <a:r>
                <a:rPr lang="en-US" sz="825" b="1" dirty="0">
                  <a:solidFill>
                    <a:srgbClr val="7030A0"/>
                  </a:solidFill>
                  <a:ea typeface="ＭＳ Ｐゴシック" pitchFamily="34" charset="-128"/>
                </a:rPr>
                <a:t>      &lt;resource&gt;TEST00.CAT1.*&lt;/resource&gt;</a:t>
              </a:r>
            </a:p>
            <a:p>
              <a:r>
                <a:rPr lang="en-US" sz="825" dirty="0">
                  <a:solidFill>
                    <a:srgbClr val="7030A0"/>
                  </a:solidFill>
                  <a:ea typeface="ＭＳ Ｐゴシック" pitchFamily="34" charset="-128"/>
                </a:rPr>
                <a:t>  &lt;/resources&gt;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queryMode</a:t>
              </a:r>
              <a:r>
                <a:rPr lang="en-US" sz="825" dirty="0">
                  <a:solidFill>
                    <a:srgbClr val="7030A0"/>
                  </a:solidFill>
                  <a:ea typeface="ＭＳ Ｐゴシック" pitchFamily="34" charset="-128"/>
                </a:rPr>
                <a:t>&gt;</a:t>
              </a:r>
            </a:p>
          </p:txBody>
        </p:sp>
        <p:sp>
          <p:nvSpPr>
            <p:cNvPr id="9" name="Rectangle 8"/>
            <p:cNvSpPr/>
            <p:nvPr/>
          </p:nvSpPr>
          <p:spPr>
            <a:xfrm>
              <a:off x="933651" y="1271395"/>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55138" y="1676517"/>
            <a:ext cx="8279972" cy="881483"/>
            <a:chOff x="888385" y="2613412"/>
            <a:chExt cx="11039963" cy="1175311"/>
          </a:xfrm>
        </p:grpSpPr>
        <p:sp>
          <p:nvSpPr>
            <p:cNvPr id="11" name="Rectangular Callout 10"/>
            <p:cNvSpPr/>
            <p:nvPr/>
          </p:nvSpPr>
          <p:spPr>
            <a:xfrm>
              <a:off x="8782672" y="2921523"/>
              <a:ext cx="3145676" cy="867200"/>
            </a:xfrm>
            <a:prstGeom prst="wedgeRectCallout">
              <a:avLst>
                <a:gd name="adj1" fmla="val -158002"/>
                <a:gd name="adj2" fmla="val -574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7030A0"/>
                  </a:solidFill>
                </a:rPr>
                <a:t>QUERY, PROCEDURE, </a:t>
              </a:r>
              <a:r>
                <a:rPr lang="en-US" sz="900" b="1" dirty="0">
                  <a:solidFill>
                    <a:srgbClr val="92D050"/>
                  </a:solidFill>
                </a:rPr>
                <a:t>WEB_SERVICE</a:t>
              </a:r>
            </a:p>
          </p:txBody>
        </p:sp>
        <p:sp>
          <p:nvSpPr>
            <p:cNvPr id="12" name="Rectangle 11"/>
            <p:cNvSpPr/>
            <p:nvPr/>
          </p:nvSpPr>
          <p:spPr>
            <a:xfrm>
              <a:off x="888385" y="2613412"/>
              <a:ext cx="4489887" cy="48948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61930" y="1484405"/>
            <a:ext cx="8273180" cy="382457"/>
            <a:chOff x="933648" y="1846320"/>
            <a:chExt cx="11073671" cy="509942"/>
          </a:xfrm>
        </p:grpSpPr>
        <p:sp>
          <p:nvSpPr>
            <p:cNvPr id="14" name="Rectangular Callout 13"/>
            <p:cNvSpPr/>
            <p:nvPr/>
          </p:nvSpPr>
          <p:spPr>
            <a:xfrm>
              <a:off x="8849449" y="2138680"/>
              <a:ext cx="3157870" cy="217582"/>
            </a:xfrm>
            <a:prstGeom prst="wedgeRectCallout">
              <a:avLst>
                <a:gd name="adj1" fmla="val -157841"/>
                <a:gd name="adj2" fmla="val -110630"/>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1846320"/>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55135" y="2041481"/>
            <a:ext cx="8279975" cy="1480936"/>
            <a:chOff x="825007" y="2122719"/>
            <a:chExt cx="11039966" cy="1974581"/>
          </a:xfrm>
        </p:grpSpPr>
        <p:sp>
          <p:nvSpPr>
            <p:cNvPr id="17" name="Rectangular Callout 16"/>
            <p:cNvSpPr/>
            <p:nvPr/>
          </p:nvSpPr>
          <p:spPr>
            <a:xfrm>
              <a:off x="8719297" y="2867513"/>
              <a:ext cx="3145676" cy="922389"/>
            </a:xfrm>
            <a:prstGeom prst="wedgeRectCallout">
              <a:avLst>
                <a:gd name="adj1" fmla="val -113709"/>
                <a:gd name="adj2" fmla="val 17106"/>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Soap Envelope input request document using “escaped” XML angle brackets: &lt; </a:t>
              </a:r>
              <a:r>
                <a:rPr lang="en-US" sz="825" dirty="0">
                  <a:solidFill>
                    <a:srgbClr val="7030A0"/>
                  </a:solidFill>
                </a:rPr>
                <a:t>=</a:t>
              </a:r>
              <a:r>
                <a:rPr lang="en-US" sz="1050" dirty="0">
                  <a:solidFill>
                    <a:srgbClr val="7030A0"/>
                  </a:solidFill>
                </a:rPr>
                <a:t> &amp;</a:t>
              </a:r>
              <a:r>
                <a:rPr lang="en-US" sz="1050" dirty="0" err="1">
                  <a:solidFill>
                    <a:srgbClr val="7030A0"/>
                  </a:solidFill>
                </a:rPr>
                <a:t>lt</a:t>
              </a:r>
              <a:r>
                <a:rPr lang="en-US" sz="1050" dirty="0">
                  <a:solidFill>
                    <a:srgbClr val="7030A0"/>
                  </a:solidFill>
                </a:rPr>
                <a:t>;      &gt;  </a:t>
              </a:r>
              <a:r>
                <a:rPr lang="en-US" sz="825" dirty="0">
                  <a:solidFill>
                    <a:srgbClr val="7030A0"/>
                  </a:solidFill>
                </a:rPr>
                <a:t>=</a:t>
              </a:r>
              <a:r>
                <a:rPr lang="en-US" sz="1050" dirty="0">
                  <a:solidFill>
                    <a:srgbClr val="7030A0"/>
                  </a:solidFill>
                </a:rPr>
                <a:t> &amp;</a:t>
              </a:r>
              <a:r>
                <a:rPr lang="en-US" sz="1050" dirty="0" err="1">
                  <a:solidFill>
                    <a:srgbClr val="7030A0"/>
                  </a:solidFill>
                </a:rPr>
                <a:t>gt</a:t>
              </a:r>
              <a:r>
                <a:rPr lang="en-US" sz="1050" dirty="0">
                  <a:solidFill>
                    <a:srgbClr val="7030A0"/>
                  </a:solidFill>
                </a:rPr>
                <a:t>;</a:t>
              </a:r>
              <a:endParaRPr lang="en-US" sz="900" b="1" dirty="0">
                <a:solidFill>
                  <a:srgbClr val="7030A0"/>
                </a:solidFill>
              </a:endParaRPr>
            </a:p>
          </p:txBody>
        </p:sp>
        <p:sp>
          <p:nvSpPr>
            <p:cNvPr id="18" name="Rectangle 17"/>
            <p:cNvSpPr/>
            <p:nvPr/>
          </p:nvSpPr>
          <p:spPr>
            <a:xfrm>
              <a:off x="825007" y="2122719"/>
              <a:ext cx="5895473" cy="197458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9" name="Group 18"/>
          <p:cNvGrpSpPr/>
          <p:nvPr/>
        </p:nvGrpSpPr>
        <p:grpSpPr>
          <a:xfrm>
            <a:off x="555135" y="3325493"/>
            <a:ext cx="8276887" cy="889514"/>
            <a:chOff x="702382" y="2677400"/>
            <a:chExt cx="11035849" cy="1186019"/>
          </a:xfrm>
        </p:grpSpPr>
        <p:sp>
          <p:nvSpPr>
            <p:cNvPr id="20" name="Rectangular Callout 19"/>
            <p:cNvSpPr/>
            <p:nvPr/>
          </p:nvSpPr>
          <p:spPr>
            <a:xfrm>
              <a:off x="8592555" y="2677400"/>
              <a:ext cx="3145676" cy="1113566"/>
            </a:xfrm>
            <a:prstGeom prst="wedgeRectCallout">
              <a:avLst>
                <a:gd name="adj1" fmla="val -76590"/>
                <a:gd name="adj2" fmla="val 2035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Web Service URL path</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Action to execute</a:t>
              </a:r>
            </a:p>
            <a:p>
              <a:pPr marL="214313" indent="-214313">
                <a:buFont typeface="Arial" panose="020B0604020202020204" pitchFamily="34" charset="0"/>
                <a:buChar char="•"/>
              </a:pPr>
              <a:r>
                <a:rPr lang="en-US" sz="1050" dirty="0">
                  <a:solidFill>
                    <a:srgbClr val="7030A0"/>
                  </a:solidFill>
                </a:rPr>
                <a:t>Encryption is on or off</a:t>
              </a:r>
            </a:p>
            <a:p>
              <a:pPr marL="214313" indent="-214313">
                <a:buFont typeface="Arial" panose="020B0604020202020204" pitchFamily="34" charset="0"/>
                <a:buChar char="•"/>
              </a:pPr>
              <a:r>
                <a:rPr lang="en-US" sz="1050" dirty="0">
                  <a:solidFill>
                    <a:srgbClr val="7030A0"/>
                  </a:solidFill>
                </a:rPr>
                <a:t>Content type</a:t>
              </a:r>
              <a:endParaRPr lang="en-US" sz="900" dirty="0">
                <a:solidFill>
                  <a:srgbClr val="7030A0"/>
                </a:solidFill>
              </a:endParaRPr>
            </a:p>
          </p:txBody>
        </p:sp>
        <p:sp>
          <p:nvSpPr>
            <p:cNvPr id="21" name="Rectangle 20"/>
            <p:cNvSpPr/>
            <p:nvPr/>
          </p:nvSpPr>
          <p:spPr>
            <a:xfrm>
              <a:off x="702382" y="2944688"/>
              <a:ext cx="7020222" cy="91873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555140" y="4194616"/>
            <a:ext cx="8417944" cy="691792"/>
            <a:chOff x="491543" y="2668334"/>
            <a:chExt cx="11039960" cy="922389"/>
          </a:xfrm>
        </p:grpSpPr>
        <p:sp>
          <p:nvSpPr>
            <p:cNvPr id="23" name="Rectangular Callout 22"/>
            <p:cNvSpPr/>
            <p:nvPr/>
          </p:nvSpPr>
          <p:spPr>
            <a:xfrm>
              <a:off x="8773621" y="2668334"/>
              <a:ext cx="2757882" cy="922389"/>
            </a:xfrm>
            <a:prstGeom prst="wedgeRectCallout">
              <a:avLst>
                <a:gd name="adj1" fmla="val -54347"/>
                <a:gd name="adj2" fmla="val -1133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Resource Path in DV</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Resource Type: </a:t>
              </a:r>
              <a:r>
                <a:rPr lang="en-US" sz="900" b="1" dirty="0">
                  <a:solidFill>
                    <a:srgbClr val="92D050"/>
                  </a:solidFill>
                </a:rPr>
                <a:t>TABLE</a:t>
              </a:r>
              <a:r>
                <a:rPr lang="en-US" sz="900" b="1" dirty="0">
                  <a:solidFill>
                    <a:srgbClr val="7030A0"/>
                  </a:solidFill>
                </a:rPr>
                <a:t>, PROCEDURE</a:t>
              </a:r>
            </a:p>
          </p:txBody>
        </p:sp>
        <p:sp>
          <p:nvSpPr>
            <p:cNvPr id="24" name="Rectangle 23"/>
            <p:cNvSpPr/>
            <p:nvPr/>
          </p:nvSpPr>
          <p:spPr>
            <a:xfrm>
              <a:off x="491543" y="2695523"/>
              <a:ext cx="8155330" cy="46169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69706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374392" y="71718"/>
            <a:ext cx="7930972" cy="662460"/>
          </a:xfrm>
        </p:spPr>
        <p:txBody>
          <a:bodyPr/>
          <a:lstStyle/>
          <a:p>
            <a:pPr algn="l"/>
            <a:r>
              <a:rPr lang="en-US" sz="2400">
                <a:solidFill>
                  <a:schemeClr val="bg1"/>
                </a:solidFill>
                <a:ea typeface="ＭＳ Ｐゴシック" pitchFamily="34" charset="-128"/>
              </a:rPr>
              <a:t>Security XML Generation Results (Part 2 - Web Services)</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0867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744535"/>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a:t>
            </a:r>
            <a:r>
              <a:rPr lang="en-US" sz="1200" dirty="0">
                <a:ea typeface="ＭＳ Ｐゴシック" pitchFamily="34" charset="-128"/>
              </a:rPr>
              <a:t>&gt;</a:t>
            </a:r>
          </a:p>
          <a:p>
            <a:pPr marL="0" indent="0">
              <a:spcBef>
                <a:spcPts val="0"/>
              </a:spcBef>
              <a:buFont typeface="Arial"/>
              <a:buNone/>
            </a:pPr>
            <a:r>
              <a:rPr lang="en-US" sz="1200" dirty="0">
                <a:solidFill>
                  <a:srgbClr val="92D050"/>
                </a:solidFill>
                <a:ea typeface="ＭＳ Ｐゴシック" pitchFamily="34" charset="-128"/>
              </a:rPr>
              <a:t>        &lt;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regressionSecurityQuery</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&lt;id&gt;rsq7&lt;/id&gt;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datasource</a:t>
            </a:r>
            <a:r>
              <a:rPr lang="en-US" sz="1200" dirty="0">
                <a:ea typeface="ＭＳ Ｐゴシック" pitchFamily="34" charset="-128"/>
              </a:rPr>
              <a:t>&gt;</a:t>
            </a:r>
            <a:r>
              <a:rPr lang="en-US" sz="1200" dirty="0" err="1">
                <a:ea typeface="ＭＳ Ｐゴシック" pitchFamily="34" charset="-128"/>
              </a:rPr>
              <a:t>CustomerWS</a:t>
            </a:r>
            <a:r>
              <a:rPr lang="en-US" sz="1200" dirty="0">
                <a:ea typeface="ＭＳ Ｐゴシック" pitchFamily="34" charset="-128"/>
              </a:rPr>
              <a:t>&lt;/</a:t>
            </a:r>
            <a:r>
              <a:rPr lang="en-US" sz="1200" dirty="0" err="1">
                <a:ea typeface="ＭＳ Ｐゴシック" pitchFamily="34" charset="-128"/>
              </a:rPr>
              <a:t>datasource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queryType</a:t>
            </a:r>
            <a:r>
              <a:rPr lang="en-US" sz="1200" dirty="0">
                <a:ea typeface="ＭＳ Ｐゴシック" pitchFamily="34" charset="-128"/>
              </a:rPr>
              <a:t>&gt;WEB_SERVICE&lt;/</a:t>
            </a:r>
            <a:r>
              <a:rPr lang="en-US" sz="1200" dirty="0" err="1">
                <a:ea typeface="ＭＳ Ｐゴシック" pitchFamily="34" charset="-128"/>
              </a:rPr>
              <a:t>queryType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&lt;query</a:t>
            </a:r>
            <a:r>
              <a:rPr lang="en-US" sz="900" dirty="0">
                <a:ea typeface="ＭＳ Ｐゴシック" pitchFamily="34" charset="-128"/>
              </a:rPr>
              <a:t>&gt;&amp;</a:t>
            </a:r>
            <a:r>
              <a:rPr lang="en-US" sz="900" dirty="0" err="1">
                <a:ea typeface="ＭＳ Ｐゴシック" pitchFamily="34" charset="-128"/>
              </a:rPr>
              <a:t>lt;</a:t>
            </a:r>
            <a:r>
              <a:rPr lang="en-US" sz="900" dirty="0" err="1">
                <a:solidFill>
                  <a:srgbClr val="3D8DFF"/>
                </a:solidFill>
                <a:ea typeface="ＭＳ Ｐゴシック" pitchFamily="34" charset="-128"/>
              </a:rPr>
              <a:t>soapenv:Envelope</a:t>
            </a:r>
            <a:r>
              <a:rPr lang="en-US" sz="900" dirty="0">
                <a:ea typeface="ＭＳ Ｐゴシック" pitchFamily="34" charset="-128"/>
              </a:rPr>
              <a:t> </a:t>
            </a:r>
          </a:p>
          <a:p>
            <a:pPr marL="0" indent="0">
              <a:spcBef>
                <a:spcPts val="0"/>
              </a:spcBef>
              <a:buFont typeface="Arial"/>
              <a:buNone/>
            </a:pPr>
            <a:r>
              <a:rPr lang="en-US" sz="900" dirty="0">
                <a:ea typeface="ＭＳ Ｐゴシック" pitchFamily="34" charset="-128"/>
              </a:rPr>
              <a:t>		</a:t>
            </a:r>
            <a:r>
              <a:rPr lang="en-US" sz="900" dirty="0" err="1">
                <a:ea typeface="ＭＳ Ｐゴシック" pitchFamily="34" charset="-128"/>
              </a:rPr>
              <a:t>xmlns:soapenv</a:t>
            </a:r>
            <a:r>
              <a:rPr lang="en-US" sz="900" dirty="0">
                <a:ea typeface="ＭＳ Ｐゴシック" pitchFamily="34" charset="-128"/>
              </a:rPr>
              <a:t>="http://</a:t>
            </a:r>
            <a:r>
              <a:rPr lang="en-US" sz="900" dirty="0" err="1">
                <a:ea typeface="ＭＳ Ｐゴシック" pitchFamily="34" charset="-128"/>
              </a:rPr>
              <a:t>schemas.xmlsoap.org</a:t>
            </a:r>
            <a:r>
              <a:rPr lang="en-US" sz="900" dirty="0">
                <a:ea typeface="ＭＳ Ｐゴシック" pitchFamily="34" charset="-128"/>
              </a:rPr>
              <a:t>/soap/envelope/" </a:t>
            </a:r>
          </a:p>
          <a:p>
            <a:pPr marL="0" indent="0">
              <a:spcBef>
                <a:spcPts val="0"/>
              </a:spcBef>
              <a:buFont typeface="Arial"/>
              <a:buNone/>
            </a:pPr>
            <a:r>
              <a:rPr lang="en-US" sz="900" dirty="0">
                <a:ea typeface="ＭＳ Ｐゴシック" pitchFamily="34" charset="-128"/>
              </a:rPr>
              <a:t>		xmlns:ns1="http://</a:t>
            </a:r>
            <a:r>
              <a:rPr lang="en-US" sz="900" dirty="0" err="1">
                <a:ea typeface="ＭＳ Ｐゴシック" pitchFamily="34" charset="-128"/>
              </a:rPr>
              <a:t>tempuri.org</a:t>
            </a:r>
            <a:r>
              <a:rPr lang="en-US" sz="900" dirty="0">
                <a:ea typeface="ＭＳ Ｐゴシック" pitchFamily="34" charset="-128"/>
              </a:rPr>
              <a:t>/"&amp;</a:t>
            </a:r>
            <a:r>
              <a:rPr lang="en-US" sz="900" dirty="0" err="1">
                <a:ea typeface="ＭＳ Ｐゴシック" pitchFamily="34" charset="-128"/>
              </a:rPr>
              <a:t>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err="1">
                <a:solidFill>
                  <a:srgbClr val="3D8DFF"/>
                </a:solidFill>
                <a:ea typeface="ＭＳ Ｐゴシック" pitchFamily="34" charset="-128"/>
              </a:rPr>
              <a:t>soapenv:Header</a:t>
            </a:r>
            <a:r>
              <a:rPr lang="en-US" sz="900" dirty="0">
                <a:ea typeface="ＭＳ Ｐゴシック" pitchFamily="34" charset="-128"/>
              </a:rPr>
              <a:t>/&amp;</a:t>
            </a:r>
            <a:r>
              <a:rPr lang="en-US" sz="900" dirty="0" err="1">
                <a:ea typeface="ＭＳ Ｐゴシック" pitchFamily="34" charset="-128"/>
              </a:rPr>
              <a:t>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err="1">
                <a:solidFill>
                  <a:srgbClr val="3D8DFF"/>
                </a:solidFill>
                <a:ea typeface="ＭＳ Ｐゴシック" pitchFamily="34" charset="-128"/>
              </a:rPr>
              <a:t>soapenv:Body</a:t>
            </a:r>
            <a:r>
              <a:rPr lang="en-US" sz="900" dirty="0" err="1">
                <a:ea typeface="ＭＳ Ｐゴシック" pitchFamily="34" charset="-128"/>
              </a:rPr>
              <a:t>&amp;gt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&amp;lt;</a:t>
            </a:r>
            <a:r>
              <a:rPr lang="en-US" sz="900" dirty="0">
                <a:solidFill>
                  <a:srgbClr val="3D8DFF"/>
                </a:solidFill>
                <a:ea typeface="ＭＳ Ｐゴシック" pitchFamily="34" charset="-128"/>
              </a:rPr>
              <a:t>ns1:WrapperedGetcustomerbyid</a:t>
            </a:r>
            <a:r>
              <a:rPr lang="en-US" sz="900" dirty="0">
                <a:ea typeface="ＭＳ Ｐゴシック" pitchFamily="34" charset="-128"/>
              </a:rPr>
              <a:t>&amp;gt;</a:t>
            </a:r>
          </a:p>
          <a:p>
            <a:pPr marL="0" indent="0">
              <a:spcBef>
                <a:spcPts val="0"/>
              </a:spcBef>
              <a:buFont typeface="Arial"/>
              <a:buNone/>
            </a:pPr>
            <a:r>
              <a:rPr lang="en-US" sz="900" dirty="0">
                <a:ea typeface="ＭＳ Ｐゴシック" pitchFamily="34" charset="-128"/>
              </a:rPr>
              <a:t>		            &amp;lt;</a:t>
            </a:r>
            <a:r>
              <a:rPr lang="en-US" sz="900" dirty="0">
                <a:solidFill>
                  <a:srgbClr val="3D8DFF"/>
                </a:solidFill>
                <a:ea typeface="ＭＳ Ｐゴシック" pitchFamily="34" charset="-128"/>
              </a:rPr>
              <a:t>ns1:getCustomerByIdCustid</a:t>
            </a:r>
            <a:r>
              <a:rPr lang="en-US" sz="900" dirty="0">
                <a:ea typeface="ＭＳ Ｐゴシック" pitchFamily="34" charset="-128"/>
              </a:rPr>
              <a:t>&amp;gt;</a:t>
            </a:r>
            <a:r>
              <a:rPr lang="en-US" sz="900" dirty="0">
                <a:solidFill>
                  <a:srgbClr val="FFFF00"/>
                </a:solidFill>
                <a:ea typeface="ＭＳ Ｐゴシック" pitchFamily="34" charset="-128"/>
              </a:rPr>
              <a:t>1</a:t>
            </a:r>
            <a:r>
              <a:rPr lang="en-US" sz="900" dirty="0">
                <a:ea typeface="ＭＳ Ｐゴシック" pitchFamily="34" charset="-128"/>
              </a:rPr>
              <a:t>&amp;lt;/</a:t>
            </a:r>
            <a:r>
              <a:rPr lang="en-US" sz="900" dirty="0">
                <a:solidFill>
                  <a:srgbClr val="3D8DFF"/>
                </a:solidFill>
                <a:ea typeface="ＭＳ Ｐゴシック" pitchFamily="34" charset="-128"/>
              </a:rPr>
              <a:t>ns1:getCustomerByIdCustid</a:t>
            </a:r>
            <a:r>
              <a:rPr lang="en-US" sz="900" dirty="0">
                <a:ea typeface="ＭＳ Ｐゴシック" pitchFamily="34" charset="-128"/>
              </a:rPr>
              <a:t>&amp;gt;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a:ea typeface="ＭＳ Ｐゴシック" pitchFamily="34" charset="-128"/>
              </a:rPr>
              <a:t>;/</a:t>
            </a:r>
            <a:r>
              <a:rPr lang="en-US" sz="900" dirty="0">
                <a:solidFill>
                  <a:srgbClr val="3D8DFF"/>
                </a:solidFill>
                <a:ea typeface="ＭＳ Ｐゴシック" pitchFamily="34" charset="-128"/>
              </a:rPr>
              <a:t>ns1:WrapperedGetcustomerbyid</a:t>
            </a:r>
            <a:r>
              <a:rPr lang="en-US" sz="900" dirty="0">
                <a:ea typeface="ＭＳ Ｐゴシック" pitchFamily="34" charset="-128"/>
              </a:rPr>
              <a:t>&amp;gt;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a:ea typeface="ＭＳ Ｐゴシック" pitchFamily="34" charset="-128"/>
              </a:rPr>
              <a:t>;/</a:t>
            </a:r>
            <a:r>
              <a:rPr lang="en-US" sz="900" dirty="0" err="1">
                <a:solidFill>
                  <a:srgbClr val="3D8DFF"/>
                </a:solidFill>
                <a:ea typeface="ＭＳ Ｐゴシック" pitchFamily="34" charset="-128"/>
              </a:rPr>
              <a:t>soapenv:Body</a:t>
            </a:r>
            <a:r>
              <a:rPr lang="en-US" sz="900" dirty="0" err="1">
                <a:ea typeface="ＭＳ Ｐゴシック" pitchFamily="34" charset="-128"/>
              </a:rPr>
              <a:t>&amp;gt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&amp;</a:t>
            </a:r>
            <a:r>
              <a:rPr lang="en-US" sz="900" dirty="0" err="1">
                <a:ea typeface="ＭＳ Ｐゴシック" pitchFamily="34" charset="-128"/>
              </a:rPr>
              <a:t>lt</a:t>
            </a:r>
            <a:r>
              <a:rPr lang="en-US" sz="900" dirty="0">
                <a:ea typeface="ＭＳ Ｐゴシック" pitchFamily="34" charset="-128"/>
              </a:rPr>
              <a:t>;/</a:t>
            </a:r>
            <a:r>
              <a:rPr lang="en-US" sz="900" dirty="0" err="1">
                <a:solidFill>
                  <a:srgbClr val="3D8DFF"/>
                </a:solidFill>
                <a:ea typeface="ＭＳ Ｐゴシック" pitchFamily="34" charset="-128"/>
              </a:rPr>
              <a:t>soapenv:Envelope</a:t>
            </a:r>
            <a:r>
              <a:rPr lang="en-US" sz="900" dirty="0" err="1">
                <a:ea typeface="ＭＳ Ｐゴシック" pitchFamily="34" charset="-128"/>
              </a:rPr>
              <a:t>&amp;gt</a:t>
            </a:r>
            <a:r>
              <a:rPr lang="en-US" sz="900" dirty="0">
                <a:ea typeface="ＭＳ Ｐゴシック" pitchFamily="34" charset="-128"/>
              </a:rPr>
              <a:t>;</a:t>
            </a:r>
          </a:p>
          <a:p>
            <a:pPr marL="0" indent="0">
              <a:spcBef>
                <a:spcPts val="0"/>
              </a:spcBef>
              <a:buFont typeface="Arial"/>
              <a:buNone/>
            </a:pPr>
            <a:r>
              <a:rPr lang="en-US" sz="900" dirty="0">
                <a:ea typeface="ＭＳ Ｐゴシック" pitchFamily="34" charset="-128"/>
              </a:rPr>
              <a:t>	</a:t>
            </a:r>
            <a:r>
              <a:rPr lang="en-US" sz="1200" dirty="0">
                <a:ea typeface="ＭＳ Ｐゴシック" pitchFamily="34" charset="-128"/>
              </a:rPr>
              <a:t>&lt;/query&gt;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wsPath</a:t>
            </a:r>
            <a:r>
              <a:rPr lang="en-US" sz="1200" dirty="0">
                <a:ea typeface="ＭＳ Ｐゴシック" pitchFamily="34" charset="-128"/>
              </a:rPr>
              <a:t>&gt;/soap11/TEST00/CAT1/SCH1/</a:t>
            </a:r>
            <a:r>
              <a:rPr lang="en-US" sz="1200" dirty="0" err="1">
                <a:ea typeface="ＭＳ Ｐゴシック" pitchFamily="34" charset="-128"/>
              </a:rPr>
              <a:t>CustomerWS</a:t>
            </a:r>
            <a:r>
              <a:rPr lang="en-US" sz="1200" dirty="0">
                <a:ea typeface="ＭＳ Ｐゴシック" pitchFamily="34" charset="-128"/>
              </a:rPr>
              <a:t>&lt;/</a:t>
            </a:r>
            <a:r>
              <a:rPr lang="en-US" sz="1200" dirty="0" err="1">
                <a:ea typeface="ＭＳ Ｐゴシック" pitchFamily="34" charset="-128"/>
              </a:rPr>
              <a:t>wsPath</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wsAction</a:t>
            </a:r>
            <a:r>
              <a:rPr lang="en-US" sz="1200" dirty="0">
                <a:ea typeface="ＭＳ Ｐゴシック" pitchFamily="34" charset="-128"/>
              </a:rPr>
              <a:t>&gt;</a:t>
            </a:r>
            <a:r>
              <a:rPr lang="en-US" sz="1200" dirty="0" err="1">
                <a:ea typeface="ＭＳ Ｐゴシック" pitchFamily="34" charset="-128"/>
              </a:rPr>
              <a:t>getCustomerById</a:t>
            </a:r>
            <a:r>
              <a:rPr lang="en-US" sz="1200" dirty="0">
                <a:ea typeface="ＭＳ Ｐゴシック" pitchFamily="34" charset="-128"/>
              </a:rPr>
              <a:t>&lt;/</a:t>
            </a:r>
            <a:r>
              <a:rPr lang="en-US" sz="1200" dirty="0" err="1">
                <a:ea typeface="ＭＳ Ｐゴシック" pitchFamily="34" charset="-128"/>
              </a:rPr>
              <a:t>wsAction</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wsEncrypt</a:t>
            </a:r>
            <a:r>
              <a:rPr lang="en-US" sz="1200" dirty="0">
                <a:ea typeface="ＭＳ Ｐゴシック" pitchFamily="34" charset="-128"/>
              </a:rPr>
              <a:t>&gt;false&lt;/</a:t>
            </a:r>
            <a:r>
              <a:rPr lang="en-US" sz="1200" dirty="0" err="1">
                <a:ea typeface="ＭＳ Ｐゴシック" pitchFamily="34" charset="-128"/>
              </a:rPr>
              <a:t>wsEncrypt</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wsContentType</a:t>
            </a:r>
            <a:r>
              <a:rPr lang="en-US" sz="1200" dirty="0">
                <a:ea typeface="ＭＳ Ｐゴシック" pitchFamily="34" charset="-128"/>
              </a:rPr>
              <a:t>&gt;text/</a:t>
            </a:r>
            <a:r>
              <a:rPr lang="en-US" sz="1200" dirty="0" err="1">
                <a:ea typeface="ＭＳ Ｐゴシック" pitchFamily="34" charset="-128"/>
              </a:rPr>
              <a:t>xml;charset</a:t>
            </a:r>
            <a:r>
              <a:rPr lang="en-US" sz="1200" dirty="0">
                <a:ea typeface="ＭＳ Ｐゴシック" pitchFamily="34" charset="-128"/>
              </a:rPr>
              <a:t>=UTF-8&lt;/</a:t>
            </a:r>
            <a:r>
              <a:rPr lang="en-US" sz="1200" dirty="0" err="1">
                <a:ea typeface="ＭＳ Ｐゴシック" pitchFamily="34" charset="-128"/>
              </a:rPr>
              <a:t>wsContentType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resourcePath</a:t>
            </a:r>
            <a:r>
              <a:rPr lang="en-US" sz="1200" dirty="0">
                <a:ea typeface="ＭＳ Ｐゴシック" pitchFamily="34" charset="-128"/>
              </a:rPr>
              <a:t>&gt;</a:t>
            </a:r>
            <a:r>
              <a:rPr lang="en-US" sz="900" dirty="0">
                <a:ea typeface="ＭＳ Ｐゴシック" pitchFamily="34" charset="-128"/>
              </a:rPr>
              <a:t>/services/</a:t>
            </a:r>
            <a:r>
              <a:rPr lang="en-US" sz="900" dirty="0" err="1">
                <a:ea typeface="ＭＳ Ｐゴシック" pitchFamily="34" charset="-128"/>
              </a:rPr>
              <a:t>webservices</a:t>
            </a:r>
            <a:r>
              <a:rPr lang="en-US" sz="900" dirty="0">
                <a:ea typeface="ＭＳ Ｐゴシック" pitchFamily="34" charset="-128"/>
              </a:rPr>
              <a:t>/TEST00/CAT1/SCH1/</a:t>
            </a:r>
            <a:r>
              <a:rPr lang="en-US" sz="900" dirty="0" err="1">
                <a:ea typeface="ＭＳ Ｐゴシック" pitchFamily="34" charset="-128"/>
              </a:rPr>
              <a:t>CustomerWS</a:t>
            </a:r>
            <a:r>
              <a:rPr lang="en-US" sz="900" dirty="0">
                <a:ea typeface="ＭＳ Ｐゴシック" pitchFamily="34" charset="-128"/>
              </a:rPr>
              <a:t>/</a:t>
            </a:r>
            <a:r>
              <a:rPr lang="en-US" sz="900" dirty="0" err="1">
                <a:ea typeface="ＭＳ Ｐゴシック" pitchFamily="34" charset="-128"/>
              </a:rPr>
              <a:t>getCustomerById</a:t>
            </a:r>
            <a:r>
              <a:rPr lang="en-US" sz="1200" dirty="0">
                <a:ea typeface="ＭＳ Ｐゴシック" pitchFamily="34" charset="-128"/>
              </a:rPr>
              <a:t>&lt;/</a:t>
            </a:r>
            <a:r>
              <a:rPr lang="en-US" sz="1200" dirty="0" err="1">
                <a:ea typeface="ＭＳ Ｐゴシック" pitchFamily="34" charset="-128"/>
              </a:rPr>
              <a:t>resourcePath</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resourceType</a:t>
            </a:r>
            <a:r>
              <a:rPr lang="en-US" sz="1200" dirty="0">
                <a:ea typeface="ＭＳ Ｐゴシック" pitchFamily="34" charset="-128"/>
              </a:rPr>
              <a:t>&gt;</a:t>
            </a:r>
            <a:r>
              <a:rPr lang="en-US" sz="1200" dirty="0">
                <a:solidFill>
                  <a:srgbClr val="00B0F0"/>
                </a:solidFill>
                <a:ea typeface="ＭＳ Ｐゴシック" pitchFamily="34" charset="-128"/>
              </a:rPr>
              <a:t>PROCEDURE</a:t>
            </a:r>
            <a:r>
              <a:rPr lang="en-US" sz="1200" dirty="0">
                <a:ea typeface="ＭＳ Ｐゴシック" pitchFamily="34" charset="-128"/>
              </a:rPr>
              <a:t>&lt;/</a:t>
            </a:r>
            <a:r>
              <a:rPr lang="en-US" sz="1200" dirty="0" err="1">
                <a:ea typeface="ＭＳ Ｐゴシック" pitchFamily="34" charset="-128"/>
              </a:rPr>
              <a:t>resourceType</a:t>
            </a:r>
            <a:r>
              <a:rPr lang="en-US" sz="1200" dirty="0">
                <a:ea typeface="ＭＳ Ｐゴシック" pitchFamily="34" charset="-128"/>
              </a:rPr>
              <a:t>&gt;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regressionSecurityQuery</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regressionSecurityQueries</a:t>
            </a:r>
            <a:r>
              <a:rPr lang="en-US" sz="1200" dirty="0">
                <a:solidFill>
                  <a:srgbClr val="92D050"/>
                </a:solidFill>
                <a:ea typeface="ＭＳ Ｐゴシック" pitchFamily="34" charset="-128"/>
              </a:rPr>
              <a:t>&gt;</a:t>
            </a:r>
          </a:p>
        </p:txBody>
      </p:sp>
      <p:grpSp>
        <p:nvGrpSpPr>
          <p:cNvPr id="7" name="Group 6"/>
          <p:cNvGrpSpPr/>
          <p:nvPr/>
        </p:nvGrpSpPr>
        <p:grpSpPr>
          <a:xfrm>
            <a:off x="553526" y="650096"/>
            <a:ext cx="8273180" cy="1073840"/>
            <a:chOff x="933651" y="546537"/>
            <a:chExt cx="11073670" cy="1431786"/>
          </a:xfrm>
        </p:grpSpPr>
        <p:sp>
          <p:nvSpPr>
            <p:cNvPr id="8" name="Rectangular Callout 7"/>
            <p:cNvSpPr/>
            <p:nvPr/>
          </p:nvSpPr>
          <p:spPr>
            <a:xfrm>
              <a:off x="8849450" y="546537"/>
              <a:ext cx="3157871" cy="1431786"/>
            </a:xfrm>
            <a:prstGeom prst="wedgeRectCallout">
              <a:avLst>
                <a:gd name="adj1" fmla="val -157744"/>
                <a:gd name="adj2" fmla="val 2570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Iteration of queries based on the filter </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b="1" dirty="0">
                  <a:solidFill>
                    <a:srgbClr val="7030A0"/>
                  </a:solidFill>
                  <a:ea typeface="ＭＳ Ｐゴシック" pitchFamily="34" charset="-128"/>
                </a:rPr>
                <a:t>      &lt;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a:t>
              </a:r>
              <a:r>
                <a:rPr lang="en-US" sz="800" b="1" dirty="0" err="1">
                  <a:solidFill>
                    <a:srgbClr val="7030A0"/>
                  </a:solidFill>
                  <a:ea typeface="ＭＳ Ｐゴシック" pitchFamily="34" charset="-128"/>
                </a:rPr>
                <a:t>CustomerWS</a:t>
              </a:r>
              <a:r>
                <a:rPr lang="en-US" sz="800" b="1" dirty="0">
                  <a:solidFill>
                    <a:srgbClr val="7030A0"/>
                  </a:solidFill>
                  <a:ea typeface="ＭＳ Ｐゴシック" pitchFamily="34" charset="-128"/>
                </a:rPr>
                <a:t>&lt;/</a:t>
              </a:r>
              <a:r>
                <a:rPr lang="en-US" sz="800" b="1" dirty="0" err="1">
                  <a:solidFill>
                    <a:srgbClr val="7030A0"/>
                  </a:solidFill>
                  <a:ea typeface="ＭＳ Ｐゴシック" pitchFamily="34" charset="-128"/>
                </a:rPr>
                <a:t>dsName</a:t>
              </a:r>
              <a:r>
                <a:rPr lang="en-US" sz="800" b="1" dirty="0">
                  <a:solidFill>
                    <a:srgbClr val="7030A0"/>
                  </a:solidFill>
                  <a:ea typeface="ＭＳ Ｐゴシック" pitchFamily="34" charset="-128"/>
                </a:rPr>
                <a:t>&gt;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datasources</a:t>
              </a:r>
              <a:r>
                <a:rPr lang="en-US" sz="800" dirty="0">
                  <a:solidFill>
                    <a:srgbClr val="7030A0"/>
                  </a:solidFill>
                  <a:ea typeface="ＭＳ Ｐゴシック" pitchFamily="34" charset="-128"/>
                </a:rPr>
                <a:t>&gt;</a:t>
              </a:r>
            </a:p>
            <a:p>
              <a:r>
                <a:rPr lang="en-US" sz="800" dirty="0">
                  <a:solidFill>
                    <a:srgbClr val="7030A0"/>
                  </a:solidFill>
                  <a:ea typeface="ＭＳ Ｐゴシック" pitchFamily="34" charset="-128"/>
                </a:rPr>
                <a:t>  &lt;resources&gt;</a:t>
              </a:r>
            </a:p>
            <a:p>
              <a:r>
                <a:rPr lang="en-US" sz="800" b="1" dirty="0">
                  <a:solidFill>
                    <a:srgbClr val="7030A0"/>
                  </a:solidFill>
                  <a:ea typeface="ＭＳ Ｐゴシック" pitchFamily="34" charset="-128"/>
                </a:rPr>
                <a:t>      &lt;resource&gt;TEST00.CAT1.*&lt;/resource&gt;</a:t>
              </a:r>
            </a:p>
            <a:p>
              <a:r>
                <a:rPr lang="en-US" sz="800" dirty="0">
                  <a:solidFill>
                    <a:srgbClr val="7030A0"/>
                  </a:solidFill>
                  <a:ea typeface="ＭＳ Ｐゴシック" pitchFamily="34" charset="-128"/>
                </a:rPr>
                <a:t>  &lt;/resources&gt;</a:t>
              </a:r>
            </a:p>
            <a:p>
              <a:r>
                <a:rPr lang="en-US" sz="800" dirty="0">
                  <a:solidFill>
                    <a:srgbClr val="7030A0"/>
                  </a:solidFill>
                  <a:ea typeface="ＭＳ Ｐゴシック" pitchFamily="34" charset="-128"/>
                </a:rPr>
                <a:t> &lt;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&gt;OVERWRITE&lt;/</a:t>
              </a:r>
              <a:r>
                <a:rPr lang="en-US" sz="800" dirty="0" err="1">
                  <a:solidFill>
                    <a:srgbClr val="7030A0"/>
                  </a:solidFill>
                  <a:ea typeface="ＭＳ Ｐゴシック" pitchFamily="34" charset="-128"/>
                </a:rPr>
                <a:t>queryMode</a:t>
              </a:r>
              <a:r>
                <a:rPr lang="en-US" sz="800" dirty="0">
                  <a:solidFill>
                    <a:srgbClr val="7030A0"/>
                  </a:solidFill>
                  <a:ea typeface="ＭＳ Ｐゴシック" pitchFamily="34" charset="-128"/>
                </a:rPr>
                <a:t>&gt;</a:t>
              </a:r>
            </a:p>
          </p:txBody>
        </p:sp>
        <p:sp>
          <p:nvSpPr>
            <p:cNvPr id="9" name="Rectangle 8"/>
            <p:cNvSpPr/>
            <p:nvPr/>
          </p:nvSpPr>
          <p:spPr>
            <a:xfrm>
              <a:off x="933651" y="1271395"/>
              <a:ext cx="4498202" cy="46249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62376" y="1735224"/>
            <a:ext cx="8279972" cy="881483"/>
            <a:chOff x="888385" y="2613412"/>
            <a:chExt cx="11039963" cy="1175311"/>
          </a:xfrm>
        </p:grpSpPr>
        <p:sp>
          <p:nvSpPr>
            <p:cNvPr id="11" name="Rectangular Callout 10"/>
            <p:cNvSpPr/>
            <p:nvPr/>
          </p:nvSpPr>
          <p:spPr>
            <a:xfrm>
              <a:off x="8782672" y="2921523"/>
              <a:ext cx="3145676" cy="867200"/>
            </a:xfrm>
            <a:prstGeom prst="wedgeRectCallout">
              <a:avLst>
                <a:gd name="adj1" fmla="val -158002"/>
                <a:gd name="adj2" fmla="val -574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Data source name (Virtual DB), </a:t>
              </a:r>
            </a:p>
            <a:p>
              <a:pPr marL="214313" indent="-214313">
                <a:buFont typeface="Arial" panose="020B0604020202020204" pitchFamily="34" charset="0"/>
                <a:buChar char="•"/>
              </a:pPr>
              <a:r>
                <a:rPr lang="en-US" sz="1050" dirty="0">
                  <a:solidFill>
                    <a:srgbClr val="7030A0"/>
                  </a:solidFill>
                </a:rPr>
                <a:t>Query Type: </a:t>
              </a:r>
              <a:r>
                <a:rPr lang="en-US" sz="900" b="1" dirty="0">
                  <a:solidFill>
                    <a:srgbClr val="7030A0"/>
                  </a:solidFill>
                </a:rPr>
                <a:t>QUERY, PROCEDURE, </a:t>
              </a:r>
              <a:r>
                <a:rPr lang="en-US" sz="900" b="1" dirty="0">
                  <a:solidFill>
                    <a:srgbClr val="92D050"/>
                  </a:solidFill>
                </a:rPr>
                <a:t>WEB_SERVICE</a:t>
              </a:r>
            </a:p>
          </p:txBody>
        </p:sp>
        <p:sp>
          <p:nvSpPr>
            <p:cNvPr id="12" name="Rectangle 11"/>
            <p:cNvSpPr/>
            <p:nvPr/>
          </p:nvSpPr>
          <p:spPr>
            <a:xfrm>
              <a:off x="888385" y="2613412"/>
              <a:ext cx="4489887" cy="48948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61930" y="1529805"/>
            <a:ext cx="8273180" cy="389246"/>
            <a:chOff x="933648" y="1846320"/>
            <a:chExt cx="11073671" cy="518995"/>
          </a:xfrm>
        </p:grpSpPr>
        <p:sp>
          <p:nvSpPr>
            <p:cNvPr id="14" name="Rectangular Callout 13"/>
            <p:cNvSpPr/>
            <p:nvPr/>
          </p:nvSpPr>
          <p:spPr>
            <a:xfrm>
              <a:off x="8849449" y="2147733"/>
              <a:ext cx="3157870" cy="217582"/>
            </a:xfrm>
            <a:prstGeom prst="wedgeRectCallout">
              <a:avLst>
                <a:gd name="adj1" fmla="val -157841"/>
                <a:gd name="adj2" fmla="val -1147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identifier</a:t>
              </a:r>
            </a:p>
          </p:txBody>
        </p:sp>
        <p:sp>
          <p:nvSpPr>
            <p:cNvPr id="15" name="Rectangle 14"/>
            <p:cNvSpPr/>
            <p:nvPr/>
          </p:nvSpPr>
          <p:spPr>
            <a:xfrm>
              <a:off x="933648" y="1846320"/>
              <a:ext cx="4498202" cy="256803"/>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50128" y="2128567"/>
            <a:ext cx="8279975" cy="1480936"/>
            <a:chOff x="825007" y="2122719"/>
            <a:chExt cx="11039966" cy="1974581"/>
          </a:xfrm>
        </p:grpSpPr>
        <p:sp>
          <p:nvSpPr>
            <p:cNvPr id="17" name="Rectangular Callout 16"/>
            <p:cNvSpPr/>
            <p:nvPr/>
          </p:nvSpPr>
          <p:spPr>
            <a:xfrm>
              <a:off x="8719297" y="2858460"/>
              <a:ext cx="3145676" cy="922389"/>
            </a:xfrm>
            <a:prstGeom prst="wedgeRectCallout">
              <a:avLst>
                <a:gd name="adj1" fmla="val -80323"/>
                <a:gd name="adj2" fmla="val -1037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Soap Envelope input request document using “escaped” XML angle brackets: &lt; </a:t>
              </a:r>
              <a:r>
                <a:rPr lang="en-US" sz="825" dirty="0">
                  <a:solidFill>
                    <a:srgbClr val="7030A0"/>
                  </a:solidFill>
                </a:rPr>
                <a:t>=</a:t>
              </a:r>
              <a:r>
                <a:rPr lang="en-US" sz="1050" dirty="0">
                  <a:solidFill>
                    <a:srgbClr val="7030A0"/>
                  </a:solidFill>
                </a:rPr>
                <a:t> &amp;</a:t>
              </a:r>
              <a:r>
                <a:rPr lang="en-US" sz="1050" dirty="0" err="1">
                  <a:solidFill>
                    <a:srgbClr val="7030A0"/>
                  </a:solidFill>
                </a:rPr>
                <a:t>lt</a:t>
              </a:r>
              <a:r>
                <a:rPr lang="en-US" sz="1050" dirty="0">
                  <a:solidFill>
                    <a:srgbClr val="7030A0"/>
                  </a:solidFill>
                </a:rPr>
                <a:t>;      &gt;  </a:t>
              </a:r>
              <a:r>
                <a:rPr lang="en-US" sz="825" dirty="0">
                  <a:solidFill>
                    <a:srgbClr val="7030A0"/>
                  </a:solidFill>
                </a:rPr>
                <a:t>=</a:t>
              </a:r>
              <a:r>
                <a:rPr lang="en-US" sz="1050" dirty="0">
                  <a:solidFill>
                    <a:srgbClr val="7030A0"/>
                  </a:solidFill>
                </a:rPr>
                <a:t> &amp;</a:t>
              </a:r>
              <a:r>
                <a:rPr lang="en-US" sz="1050" dirty="0" err="1">
                  <a:solidFill>
                    <a:srgbClr val="7030A0"/>
                  </a:solidFill>
                </a:rPr>
                <a:t>gt</a:t>
              </a:r>
              <a:r>
                <a:rPr lang="en-US" sz="1050" dirty="0">
                  <a:solidFill>
                    <a:srgbClr val="7030A0"/>
                  </a:solidFill>
                </a:rPr>
                <a:t>;</a:t>
              </a:r>
              <a:endParaRPr lang="en-US" sz="900" b="1" dirty="0">
                <a:solidFill>
                  <a:srgbClr val="7030A0"/>
                </a:solidFill>
              </a:endParaRPr>
            </a:p>
          </p:txBody>
        </p:sp>
        <p:sp>
          <p:nvSpPr>
            <p:cNvPr id="18" name="Rectangle 17"/>
            <p:cNvSpPr/>
            <p:nvPr/>
          </p:nvSpPr>
          <p:spPr>
            <a:xfrm>
              <a:off x="825007" y="2122719"/>
              <a:ext cx="6929693" cy="197458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9" name="Group 18"/>
          <p:cNvGrpSpPr/>
          <p:nvPr/>
        </p:nvGrpSpPr>
        <p:grpSpPr>
          <a:xfrm>
            <a:off x="525632" y="3496152"/>
            <a:ext cx="8276887" cy="896304"/>
            <a:chOff x="702382" y="2668347"/>
            <a:chExt cx="11035849" cy="1195072"/>
          </a:xfrm>
        </p:grpSpPr>
        <p:sp>
          <p:nvSpPr>
            <p:cNvPr id="20" name="Rectangular Callout 19"/>
            <p:cNvSpPr/>
            <p:nvPr/>
          </p:nvSpPr>
          <p:spPr>
            <a:xfrm>
              <a:off x="8592555" y="2668347"/>
              <a:ext cx="3145676" cy="1113586"/>
            </a:xfrm>
            <a:prstGeom prst="wedgeRectCallout">
              <a:avLst>
                <a:gd name="adj1" fmla="val -77165"/>
                <a:gd name="adj2" fmla="val 316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Specifies:</a:t>
              </a:r>
            </a:p>
            <a:p>
              <a:pPr marL="214313" indent="-214313">
                <a:buFont typeface="Arial" panose="020B0604020202020204" pitchFamily="34" charset="0"/>
                <a:buChar char="•"/>
              </a:pPr>
              <a:r>
                <a:rPr lang="en-US" sz="1050" dirty="0">
                  <a:solidFill>
                    <a:srgbClr val="7030A0"/>
                  </a:solidFill>
                </a:rPr>
                <a:t>Web Service URL path</a:t>
              </a:r>
              <a:endParaRPr lang="en-US" sz="900" b="1" dirty="0">
                <a:solidFill>
                  <a:srgbClr val="7030A0"/>
                </a:solidFill>
              </a:endParaRPr>
            </a:p>
            <a:p>
              <a:pPr marL="214313" indent="-214313">
                <a:buFont typeface="Arial" panose="020B0604020202020204" pitchFamily="34" charset="0"/>
                <a:buChar char="•"/>
              </a:pPr>
              <a:r>
                <a:rPr lang="en-US" sz="1050" dirty="0">
                  <a:solidFill>
                    <a:srgbClr val="7030A0"/>
                  </a:solidFill>
                </a:rPr>
                <a:t>Action to execute</a:t>
              </a:r>
            </a:p>
            <a:p>
              <a:pPr marL="214313" indent="-214313">
                <a:buFont typeface="Arial" panose="020B0604020202020204" pitchFamily="34" charset="0"/>
                <a:buChar char="•"/>
              </a:pPr>
              <a:r>
                <a:rPr lang="en-US" sz="1050" dirty="0">
                  <a:solidFill>
                    <a:srgbClr val="7030A0"/>
                  </a:solidFill>
                </a:rPr>
                <a:t>Encryption is on or off</a:t>
              </a:r>
            </a:p>
            <a:p>
              <a:pPr marL="214313" indent="-214313">
                <a:buFont typeface="Arial" panose="020B0604020202020204" pitchFamily="34" charset="0"/>
                <a:buChar char="•"/>
              </a:pPr>
              <a:r>
                <a:rPr lang="en-US" sz="1050" dirty="0">
                  <a:solidFill>
                    <a:srgbClr val="7030A0"/>
                  </a:solidFill>
                </a:rPr>
                <a:t>Content type</a:t>
              </a:r>
              <a:endParaRPr lang="en-US" sz="900" dirty="0">
                <a:solidFill>
                  <a:srgbClr val="7030A0"/>
                </a:solidFill>
              </a:endParaRPr>
            </a:p>
          </p:txBody>
        </p:sp>
        <p:sp>
          <p:nvSpPr>
            <p:cNvPr id="21" name="Rectangle 20"/>
            <p:cNvSpPr/>
            <p:nvPr/>
          </p:nvSpPr>
          <p:spPr>
            <a:xfrm>
              <a:off x="702382" y="2944688"/>
              <a:ext cx="7020222" cy="91873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514260" y="4425653"/>
            <a:ext cx="8279970" cy="691792"/>
            <a:chOff x="491543" y="2668334"/>
            <a:chExt cx="11039960" cy="922389"/>
          </a:xfrm>
        </p:grpSpPr>
        <p:sp>
          <p:nvSpPr>
            <p:cNvPr id="23" name="Rectangular Callout 22"/>
            <p:cNvSpPr/>
            <p:nvPr/>
          </p:nvSpPr>
          <p:spPr>
            <a:xfrm>
              <a:off x="8773621" y="2668334"/>
              <a:ext cx="2757882" cy="922389"/>
            </a:xfrm>
            <a:prstGeom prst="wedgeRectCallout">
              <a:avLst>
                <a:gd name="adj1" fmla="val -54347"/>
                <a:gd name="adj2" fmla="val -1133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030A0"/>
                  </a:solidFill>
                </a:rPr>
                <a:t>Specifies:</a:t>
              </a:r>
            </a:p>
            <a:p>
              <a:pPr marL="214313" indent="-214313">
                <a:buFont typeface="Arial" panose="020B0604020202020204" pitchFamily="34" charset="0"/>
                <a:buChar char="•"/>
              </a:pPr>
              <a:r>
                <a:rPr lang="en-US" sz="1000" dirty="0">
                  <a:solidFill>
                    <a:srgbClr val="7030A0"/>
                  </a:solidFill>
                </a:rPr>
                <a:t>Resource Path in DV</a:t>
              </a:r>
              <a:endParaRPr lang="en-US" sz="800" b="1" dirty="0">
                <a:solidFill>
                  <a:srgbClr val="7030A0"/>
                </a:solidFill>
              </a:endParaRPr>
            </a:p>
            <a:p>
              <a:pPr marL="214313" indent="-214313">
                <a:buFont typeface="Arial" panose="020B0604020202020204" pitchFamily="34" charset="0"/>
                <a:buChar char="•"/>
              </a:pPr>
              <a:r>
                <a:rPr lang="en-US" sz="1000" dirty="0">
                  <a:solidFill>
                    <a:srgbClr val="7030A0"/>
                  </a:solidFill>
                </a:rPr>
                <a:t>Resource Type: TABLE</a:t>
              </a:r>
              <a:r>
                <a:rPr lang="en-US" sz="800" b="1" dirty="0">
                  <a:solidFill>
                    <a:srgbClr val="7030A0"/>
                  </a:solidFill>
                </a:rPr>
                <a:t>, </a:t>
              </a:r>
              <a:r>
                <a:rPr lang="en-US" sz="800" b="1" dirty="0">
                  <a:solidFill>
                    <a:srgbClr val="92D050"/>
                  </a:solidFill>
                </a:rPr>
                <a:t>PROCEDURE</a:t>
              </a:r>
            </a:p>
          </p:txBody>
        </p:sp>
        <p:sp>
          <p:nvSpPr>
            <p:cNvPr id="24" name="Rectangle 23"/>
            <p:cNvSpPr/>
            <p:nvPr/>
          </p:nvSpPr>
          <p:spPr>
            <a:xfrm>
              <a:off x="491543" y="2695523"/>
              <a:ext cx="8155330" cy="461694"/>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4311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356462" y="71718"/>
            <a:ext cx="8029584" cy="662460"/>
          </a:xfrm>
        </p:spPr>
        <p:txBody>
          <a:bodyPr/>
          <a:lstStyle/>
          <a:p>
            <a:pPr algn="l"/>
            <a:r>
              <a:rPr lang="en-US">
                <a:solidFill>
                  <a:schemeClr val="bg1"/>
                </a:solidFill>
                <a:ea typeface="ＭＳ Ｐゴシック" pitchFamily="34" charset="-128"/>
              </a:rPr>
              <a:t>Security XML Generation Results (Part 3 - Plans)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780393"/>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 &lt;</a:t>
            </a:r>
            <a:r>
              <a:rPr lang="en-US" sz="1200" dirty="0" err="1">
                <a:solidFill>
                  <a:srgbClr val="92D050"/>
                </a:solidFill>
                <a:ea typeface="ＭＳ Ｐゴシック" pitchFamily="34" charset="-128"/>
              </a:rPr>
              <a:t>regressionSecurityPlans</a:t>
            </a:r>
            <a:r>
              <a:rPr lang="en-US" sz="1200" dirty="0">
                <a:solidFill>
                  <a:srgbClr val="92D050"/>
                </a:solidFill>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4DCAFF"/>
                </a:solidFill>
                <a:ea typeface="ＭＳ Ｐゴシック" pitchFamily="34" charset="-128"/>
              </a:rPr>
              <a:t>&lt;</a:t>
            </a:r>
            <a:r>
              <a:rPr lang="en-US" sz="1200" dirty="0" err="1">
                <a:solidFill>
                  <a:srgbClr val="4DCAFF"/>
                </a:solidFill>
                <a:ea typeface="ＭＳ Ｐゴシック" pitchFamily="34" charset="-128"/>
              </a:rPr>
              <a:t>regressionSecurityPlan</a:t>
            </a:r>
            <a:r>
              <a:rPr lang="en-US" sz="1200" dirty="0">
                <a:solidFill>
                  <a:srgbClr val="4DCAFF"/>
                </a:solidFill>
                <a:ea typeface="ＭＳ Ｐゴシック" pitchFamily="34" charset="-128"/>
              </a:rPr>
              <a:t>&gt;</a:t>
            </a:r>
          </a:p>
          <a:p>
            <a:pPr marL="0" indent="0">
              <a:spcBef>
                <a:spcPts val="0"/>
              </a:spcBef>
              <a:buFont typeface="Arial"/>
              <a:buNone/>
            </a:pPr>
            <a:r>
              <a:rPr lang="en-US" sz="1200" dirty="0">
                <a:ea typeface="ＭＳ Ｐゴシック" pitchFamily="34" charset="-128"/>
              </a:rPr>
              <a:t>	&lt;id&gt;sp1&lt;/id&gt;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regressionSecurityPlanTest</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&lt;id&gt;rst1&lt;/id&gt;</a:t>
            </a:r>
          </a:p>
          <a:p>
            <a:pPr marL="0" indent="0">
              <a:spcBef>
                <a:spcPts val="0"/>
              </a:spcBef>
              <a:buFont typeface="Arial"/>
              <a:buNone/>
            </a:pPr>
            <a:r>
              <a:rPr lang="en-US" sz="1200" dirty="0">
                <a:ea typeface="ＭＳ Ｐゴシック" pitchFamily="34" charset="-128"/>
              </a:rPr>
              <a:t>	    &lt;enabled&gt;true&lt;/enabled&gt;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userId</a:t>
            </a:r>
            <a:r>
              <a:rPr lang="en-US" sz="1200" dirty="0">
                <a:ea typeface="ＭＳ Ｐゴシック" pitchFamily="34" charset="-128"/>
              </a:rPr>
              <a:t>&gt;rsu1&lt;/</a:t>
            </a:r>
            <a:r>
              <a:rPr lang="en-US" sz="1200" dirty="0" err="1">
                <a:ea typeface="ＭＳ Ｐゴシック" pitchFamily="34" charset="-128"/>
              </a:rPr>
              <a:t>userId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queryId</a:t>
            </a:r>
            <a:r>
              <a:rPr lang="en-US" sz="1200" dirty="0">
                <a:ea typeface="ＭＳ Ｐゴシック" pitchFamily="34" charset="-128"/>
              </a:rPr>
              <a:t>&gt;rsq1&lt;/</a:t>
            </a:r>
            <a:r>
              <a:rPr lang="en-US" sz="1200" dirty="0" err="1">
                <a:ea typeface="ＭＳ Ｐゴシック" pitchFamily="34" charset="-128"/>
              </a:rPr>
              <a:t>queryId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expectedOutcome</a:t>
            </a:r>
            <a:r>
              <a:rPr lang="en-US" sz="1200" dirty="0">
                <a:ea typeface="ＭＳ Ｐゴシック" pitchFamily="34" charset="-128"/>
              </a:rPr>
              <a:t>&gt;</a:t>
            </a:r>
            <a:r>
              <a:rPr lang="en-US" sz="1200" dirty="0">
                <a:solidFill>
                  <a:srgbClr val="00B0F0"/>
                </a:solidFill>
                <a:ea typeface="ＭＳ Ｐゴシック" pitchFamily="34" charset="-128"/>
              </a:rPr>
              <a:t>PASS</a:t>
            </a:r>
            <a:r>
              <a:rPr lang="en-US" sz="1200" dirty="0">
                <a:ea typeface="ＭＳ Ｐゴシック" pitchFamily="34" charset="-128"/>
              </a:rPr>
              <a:t>&lt;/</a:t>
            </a:r>
            <a:r>
              <a:rPr lang="en-US" sz="1200" dirty="0" err="1">
                <a:ea typeface="ＭＳ Ｐゴシック" pitchFamily="34" charset="-128"/>
              </a:rPr>
              <a:t>expectedOutcome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&lt;description&gt;</a:t>
            </a:r>
            <a:r>
              <a:rPr lang="en-US" sz="900" dirty="0">
                <a:ea typeface="ＭＳ Ｐゴシック" pitchFamily="34" charset="-128"/>
              </a:rPr>
              <a:t>user1 :: /services/databases/TEST00/CAT1/SCH1/customers</a:t>
            </a:r>
            <a:r>
              <a:rPr lang="en-US" sz="1200" dirty="0">
                <a:ea typeface="ＭＳ Ｐゴシック" pitchFamily="34" charset="-128"/>
              </a:rPr>
              <a:t>&lt;/description&gt;</a:t>
            </a:r>
          </a:p>
          <a:p>
            <a:pPr marL="0" indent="0">
              <a:spcBef>
                <a:spcPts val="0"/>
              </a:spcBef>
              <a:buFont typeface="Arial"/>
              <a:buNone/>
            </a:pPr>
            <a:r>
              <a:rPr lang="en-US" sz="1200" dirty="0">
                <a:solidFill>
                  <a:srgbClr val="FFC000"/>
                </a:solidFill>
                <a:ea typeface="ＭＳ Ｐゴシック" pitchFamily="34" charset="-128"/>
              </a:rPr>
              <a:t>	</a:t>
            </a:r>
            <a:r>
              <a:rPr lang="en-US" sz="1200" dirty="0">
                <a:solidFill>
                  <a:srgbClr val="00B0F0"/>
                </a:solidFill>
                <a:ea typeface="ＭＳ Ｐゴシック" pitchFamily="34" charset="-128"/>
              </a:rPr>
              <a:t>&lt;/</a:t>
            </a:r>
            <a:r>
              <a:rPr lang="en-US" sz="1200" dirty="0" err="1">
                <a:solidFill>
                  <a:srgbClr val="00B0F0"/>
                </a:solidFill>
                <a:ea typeface="ＭＳ Ｐゴシック" pitchFamily="34" charset="-128"/>
              </a:rPr>
              <a:t>regressionSecurityPlanTest</a:t>
            </a:r>
            <a:r>
              <a:rPr lang="en-US" sz="1200" dirty="0">
                <a:solidFill>
                  <a:srgbClr val="00B0F0"/>
                </a:solidFill>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regressionSecurityPlanTest</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&lt;id&gt;rst2&lt;/id&gt;</a:t>
            </a:r>
          </a:p>
          <a:p>
            <a:pPr marL="0" indent="0">
              <a:spcBef>
                <a:spcPts val="0"/>
              </a:spcBef>
              <a:buFont typeface="Arial"/>
              <a:buNone/>
            </a:pPr>
            <a:r>
              <a:rPr lang="en-US" sz="1200" dirty="0">
                <a:ea typeface="ＭＳ Ｐゴシック" pitchFamily="34" charset="-128"/>
              </a:rPr>
              <a:t>	    &lt;enabled&gt;true&lt;/enabled&gt;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userId</a:t>
            </a:r>
            <a:r>
              <a:rPr lang="en-US" sz="1200" dirty="0">
                <a:ea typeface="ＭＳ Ｐゴシック" pitchFamily="34" charset="-128"/>
              </a:rPr>
              <a:t>&gt;rsu1&lt;/</a:t>
            </a:r>
            <a:r>
              <a:rPr lang="en-US" sz="1200" dirty="0" err="1">
                <a:ea typeface="ＭＳ Ｐゴシック" pitchFamily="34" charset="-128"/>
              </a:rPr>
              <a:t>userId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queryId</a:t>
            </a:r>
            <a:r>
              <a:rPr lang="en-US" sz="1200" dirty="0">
                <a:ea typeface="ＭＳ Ｐゴシック" pitchFamily="34" charset="-128"/>
              </a:rPr>
              <a:t>&gt;rsq2&lt;/</a:t>
            </a:r>
            <a:r>
              <a:rPr lang="en-US" sz="1200" dirty="0" err="1">
                <a:ea typeface="ＭＳ Ｐゴシック" pitchFamily="34" charset="-128"/>
              </a:rPr>
              <a:t>queryId</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expectedOutcome</a:t>
            </a:r>
            <a:r>
              <a:rPr lang="en-US" sz="1200" dirty="0">
                <a:ea typeface="ＭＳ Ｐゴシック" pitchFamily="34" charset="-128"/>
              </a:rPr>
              <a:t>&gt;</a:t>
            </a:r>
            <a:r>
              <a:rPr lang="en-US" sz="1200" dirty="0">
                <a:solidFill>
                  <a:srgbClr val="00B0F0"/>
                </a:solidFill>
                <a:ea typeface="ＭＳ Ｐゴシック" pitchFamily="34" charset="-128"/>
              </a:rPr>
              <a:t>FAIL</a:t>
            </a:r>
            <a:r>
              <a:rPr lang="en-US" sz="1200" dirty="0">
                <a:ea typeface="ＭＳ Ｐゴシック" pitchFamily="34" charset="-128"/>
              </a:rPr>
              <a:t>&lt;/</a:t>
            </a:r>
            <a:r>
              <a:rPr lang="en-US" sz="1200" dirty="0" err="1">
                <a:ea typeface="ＭＳ Ｐゴシック" pitchFamily="34" charset="-128"/>
              </a:rPr>
              <a:t>expectedOutcome</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&lt;description&gt;</a:t>
            </a:r>
            <a:r>
              <a:rPr lang="en-US" sz="900" dirty="0">
                <a:ea typeface="ＭＳ Ｐゴシック" pitchFamily="34" charset="-128"/>
              </a:rPr>
              <a:t>user1 :: /services/databases/TEST00/CAT2/SCH2/customers</a:t>
            </a:r>
            <a:r>
              <a:rPr lang="en-US" sz="1200" dirty="0">
                <a:ea typeface="ＭＳ Ｐゴシック" pitchFamily="34" charset="-128"/>
              </a:rPr>
              <a:t>&lt;/description&gt;</a:t>
            </a:r>
          </a:p>
          <a:p>
            <a:pPr marL="0" indent="0">
              <a:spcBef>
                <a:spcPts val="0"/>
              </a:spcBef>
              <a:buFont typeface="Arial"/>
              <a:buNone/>
            </a:pPr>
            <a:r>
              <a:rPr lang="en-US" sz="1200" dirty="0">
                <a:ea typeface="ＭＳ Ｐゴシック" pitchFamily="34" charset="-128"/>
              </a:rPr>
              <a:t>	&lt;/</a:t>
            </a:r>
            <a:r>
              <a:rPr lang="en-US" sz="1200" dirty="0" err="1">
                <a:ea typeface="ＭＳ Ｐゴシック" pitchFamily="34" charset="-128"/>
              </a:rPr>
              <a:t>regressionSecurityPlanTest</a:t>
            </a:r>
            <a:r>
              <a:rPr lang="en-US" sz="1200" dirty="0">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4DCAFF"/>
                </a:solidFill>
                <a:ea typeface="ＭＳ Ｐゴシック" pitchFamily="34" charset="-128"/>
              </a:rPr>
              <a:t>&lt;/</a:t>
            </a:r>
            <a:r>
              <a:rPr lang="en-US" sz="1200" dirty="0" err="1">
                <a:solidFill>
                  <a:srgbClr val="4DCAFF"/>
                </a:solidFill>
                <a:ea typeface="ＭＳ Ｐゴシック" pitchFamily="34" charset="-128"/>
              </a:rPr>
              <a:t>regressionSecurityPlan</a:t>
            </a:r>
            <a:r>
              <a:rPr lang="en-US" sz="1200" dirty="0">
                <a:solidFill>
                  <a:srgbClr val="4DCAFF"/>
                </a:solidFill>
                <a:ea typeface="ＭＳ Ｐゴシック" pitchFamily="34" charset="-128"/>
              </a:rPr>
              <a:t>&gt;</a:t>
            </a:r>
          </a:p>
          <a:p>
            <a:pPr marL="0" indent="0">
              <a:spcBef>
                <a:spcPts val="0"/>
              </a:spcBef>
              <a:buFont typeface="Arial"/>
              <a:buNone/>
            </a:pPr>
            <a:r>
              <a:rPr lang="en-US" sz="1200" dirty="0">
                <a:ea typeface="ＭＳ Ｐゴシック" pitchFamily="34" charset="-128"/>
              </a:rPr>
              <a:t>        </a:t>
            </a:r>
            <a:r>
              <a:rPr lang="en-US" sz="1200" dirty="0">
                <a:solidFill>
                  <a:srgbClr val="92D050"/>
                </a:solidFill>
                <a:ea typeface="ＭＳ Ｐゴシック" pitchFamily="34" charset="-128"/>
              </a:rPr>
              <a:t>&lt;/</a:t>
            </a:r>
            <a:r>
              <a:rPr lang="en-US" sz="1200" dirty="0" err="1">
                <a:solidFill>
                  <a:srgbClr val="92D050"/>
                </a:solidFill>
                <a:ea typeface="ＭＳ Ｐゴシック" pitchFamily="34" charset="-128"/>
              </a:rPr>
              <a:t>regressionSecurityPlans</a:t>
            </a:r>
            <a:r>
              <a:rPr lang="en-US" sz="1200" dirty="0">
                <a:solidFill>
                  <a:srgbClr val="92D050"/>
                </a:solidFill>
                <a:ea typeface="ＭＳ Ｐゴシック" pitchFamily="34" charset="-128"/>
              </a:rPr>
              <a:t>&gt;</a:t>
            </a:r>
          </a:p>
          <a:p>
            <a:pPr marL="0" indent="0">
              <a:spcBef>
                <a:spcPts val="0"/>
              </a:spcBef>
              <a:buFont typeface="Arial"/>
              <a:buNone/>
            </a:pPr>
            <a:r>
              <a:rPr lang="en-US" sz="1200" dirty="0">
                <a:ea typeface="ＭＳ Ｐゴシック" pitchFamily="34" charset="-128"/>
              </a:rPr>
              <a:t>&lt;/</a:t>
            </a:r>
            <a:r>
              <a:rPr lang="en-US" sz="1200" dirty="0" err="1">
                <a:ea typeface="ＭＳ Ｐゴシック" pitchFamily="34" charset="-128"/>
              </a:rPr>
              <a:t>regressionSecurity</a:t>
            </a:r>
            <a:r>
              <a:rPr lang="en-US" sz="1200" dirty="0">
                <a:ea typeface="ＭＳ Ｐゴシック" pitchFamily="34" charset="-128"/>
              </a:rPr>
              <a:t>&gt;</a:t>
            </a:r>
          </a:p>
        </p:txBody>
      </p:sp>
      <p:grpSp>
        <p:nvGrpSpPr>
          <p:cNvPr id="7" name="Group 6"/>
          <p:cNvGrpSpPr/>
          <p:nvPr/>
        </p:nvGrpSpPr>
        <p:grpSpPr>
          <a:xfrm>
            <a:off x="585395" y="922082"/>
            <a:ext cx="8331197" cy="744461"/>
            <a:chOff x="933651" y="1327946"/>
            <a:chExt cx="11151326" cy="992615"/>
          </a:xfrm>
        </p:grpSpPr>
        <p:sp>
          <p:nvSpPr>
            <p:cNvPr id="8" name="Rectangular Callout 7"/>
            <p:cNvSpPr/>
            <p:nvPr/>
          </p:nvSpPr>
          <p:spPr>
            <a:xfrm>
              <a:off x="8013302" y="1327946"/>
              <a:ext cx="4071675" cy="929736"/>
            </a:xfrm>
            <a:prstGeom prst="wedgeRectCallout">
              <a:avLst>
                <a:gd name="adj1" fmla="val -113036"/>
                <a:gd name="adj2" fmla="val 3043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Iteration of plans based on the filter</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planMode</a:t>
              </a:r>
              <a:r>
                <a:rPr lang="en-US" sz="825" dirty="0">
                  <a:solidFill>
                    <a:srgbClr val="7030A0"/>
                  </a:solidFill>
                  <a:ea typeface="ＭＳ Ｐゴシック" pitchFamily="34" charset="-128"/>
                </a:rPr>
                <a:t>&gt;OVERWRITE&lt;/</a:t>
              </a:r>
              <a:r>
                <a:rPr lang="en-US" sz="825" dirty="0" err="1">
                  <a:solidFill>
                    <a:srgbClr val="7030A0"/>
                  </a:solidFill>
                  <a:ea typeface="ＭＳ Ｐゴシック" pitchFamily="34" charset="-128"/>
                </a:rPr>
                <a:t>planMode</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planModeType</a:t>
              </a:r>
              <a:r>
                <a:rPr lang="en-US" sz="825" dirty="0">
                  <a:solidFill>
                    <a:srgbClr val="7030A0"/>
                  </a:solidFill>
                  <a:ea typeface="ＭＳ Ｐゴシック" pitchFamily="34" charset="-128"/>
                </a:rPr>
                <a:t>&gt;MULTIPLAN&lt;/</a:t>
              </a:r>
              <a:r>
                <a:rPr lang="en-US" sz="825" dirty="0" err="1">
                  <a:solidFill>
                    <a:srgbClr val="7030A0"/>
                  </a:solidFill>
                  <a:ea typeface="ＭＳ Ｐゴシック" pitchFamily="34" charset="-128"/>
                </a:rPr>
                <a:t>planModeType</a:t>
              </a:r>
              <a:r>
                <a:rPr lang="en-US" sz="825" dirty="0">
                  <a:solidFill>
                    <a:srgbClr val="7030A0"/>
                  </a:solidFill>
                  <a:ea typeface="ＭＳ Ｐゴシック" pitchFamily="34" charset="-128"/>
                </a:rPr>
                <a:t>&gt;</a:t>
              </a:r>
            </a:p>
            <a:p>
              <a:r>
                <a:rPr lang="en-US" sz="825" dirty="0">
                  <a:solidFill>
                    <a:srgbClr val="7030A0"/>
                  </a:solidFill>
                  <a:ea typeface="ＭＳ Ｐゴシック" pitchFamily="34" charset="-128"/>
                </a:rPr>
                <a:t>      &lt;</a:t>
              </a:r>
              <a:r>
                <a:rPr lang="en-US" sz="825" dirty="0" err="1">
                  <a:solidFill>
                    <a:srgbClr val="7030A0"/>
                  </a:solidFill>
                  <a:ea typeface="ＭＳ Ｐゴシック" pitchFamily="34" charset="-128"/>
                </a:rPr>
                <a:t>planIdPrefix</a:t>
              </a:r>
              <a:r>
                <a:rPr lang="en-US" sz="825" dirty="0">
                  <a:solidFill>
                    <a:srgbClr val="7030A0"/>
                  </a:solidFill>
                  <a:ea typeface="ＭＳ Ｐゴシック" pitchFamily="34" charset="-128"/>
                </a:rPr>
                <a:t>&gt;</a:t>
              </a:r>
              <a:r>
                <a:rPr lang="en-US" sz="825" dirty="0" err="1">
                  <a:solidFill>
                    <a:srgbClr val="7030A0"/>
                  </a:solidFill>
                  <a:ea typeface="ＭＳ Ｐゴシック" pitchFamily="34" charset="-128"/>
                </a:rPr>
                <a:t>sp</a:t>
              </a:r>
              <a:r>
                <a:rPr lang="en-US" sz="825" dirty="0">
                  <a:solidFill>
                    <a:srgbClr val="7030A0"/>
                  </a:solidFill>
                  <a:ea typeface="ＭＳ Ｐゴシック" pitchFamily="34" charset="-128"/>
                </a:rPr>
                <a:t>&lt;/</a:t>
              </a:r>
              <a:r>
                <a:rPr lang="en-US" sz="825" dirty="0" err="1">
                  <a:solidFill>
                    <a:srgbClr val="7030A0"/>
                  </a:solidFill>
                  <a:ea typeface="ＭＳ Ｐゴシック" pitchFamily="34" charset="-128"/>
                </a:rPr>
                <a:t>planIdPrefix</a:t>
              </a:r>
              <a:r>
                <a:rPr lang="en-US" sz="825" dirty="0">
                  <a:solidFill>
                    <a:srgbClr val="7030A0"/>
                  </a:solidFill>
                  <a:ea typeface="ＭＳ Ｐゴシック" pitchFamily="34" charset="-128"/>
                </a:rPr>
                <a:t>&gt;</a:t>
              </a:r>
            </a:p>
          </p:txBody>
        </p:sp>
        <p:sp>
          <p:nvSpPr>
            <p:cNvPr id="9" name="Rectangle 8"/>
            <p:cNvSpPr/>
            <p:nvPr/>
          </p:nvSpPr>
          <p:spPr>
            <a:xfrm>
              <a:off x="933651" y="1651621"/>
              <a:ext cx="4498202" cy="66894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0" name="Group 9"/>
          <p:cNvGrpSpPr/>
          <p:nvPr/>
        </p:nvGrpSpPr>
        <p:grpSpPr>
          <a:xfrm>
            <a:off x="579107" y="2181528"/>
            <a:ext cx="8331204" cy="511775"/>
            <a:chOff x="856286" y="2951208"/>
            <a:chExt cx="11108272" cy="682367"/>
          </a:xfrm>
        </p:grpSpPr>
        <p:sp>
          <p:nvSpPr>
            <p:cNvPr id="11" name="Rectangular Callout 10"/>
            <p:cNvSpPr/>
            <p:nvPr/>
          </p:nvSpPr>
          <p:spPr>
            <a:xfrm>
              <a:off x="7908608" y="3091393"/>
              <a:ext cx="4055950" cy="542182"/>
            </a:xfrm>
            <a:prstGeom prst="wedgeRectCallout">
              <a:avLst>
                <a:gd name="adj1" fmla="val -94399"/>
                <a:gd name="adj2" fmla="val -711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Correlate a “user” with a “query” and the expected outcome [PASS,FAIL]</a:t>
              </a:r>
            </a:p>
          </p:txBody>
        </p:sp>
        <p:sp>
          <p:nvSpPr>
            <p:cNvPr id="12" name="Rectangle 11"/>
            <p:cNvSpPr/>
            <p:nvPr/>
          </p:nvSpPr>
          <p:spPr>
            <a:xfrm>
              <a:off x="856286" y="2951208"/>
              <a:ext cx="5232565" cy="68236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3" name="Group 12"/>
          <p:cNvGrpSpPr/>
          <p:nvPr/>
        </p:nvGrpSpPr>
        <p:grpSpPr>
          <a:xfrm>
            <a:off x="585393" y="1624943"/>
            <a:ext cx="8331199" cy="372763"/>
            <a:chOff x="855991" y="2211104"/>
            <a:chExt cx="11151329" cy="497017"/>
          </a:xfrm>
        </p:grpSpPr>
        <p:sp>
          <p:nvSpPr>
            <p:cNvPr id="14" name="Rectangular Callout 13"/>
            <p:cNvSpPr/>
            <p:nvPr/>
          </p:nvSpPr>
          <p:spPr>
            <a:xfrm>
              <a:off x="7935643" y="2211104"/>
              <a:ext cx="4071677" cy="353085"/>
            </a:xfrm>
            <a:prstGeom prst="wedgeRectCallout">
              <a:avLst>
                <a:gd name="adj1" fmla="val -112853"/>
                <a:gd name="adj2" fmla="val 1461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Generated unique “Security Plan Test” identifier</a:t>
              </a:r>
            </a:p>
          </p:txBody>
        </p:sp>
        <p:sp>
          <p:nvSpPr>
            <p:cNvPr id="15" name="Rectangle 14"/>
            <p:cNvSpPr/>
            <p:nvPr/>
          </p:nvSpPr>
          <p:spPr>
            <a:xfrm>
              <a:off x="855991" y="2211105"/>
              <a:ext cx="4498202" cy="49701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 name="Group 15"/>
          <p:cNvGrpSpPr/>
          <p:nvPr/>
        </p:nvGrpSpPr>
        <p:grpSpPr>
          <a:xfrm>
            <a:off x="585395" y="1929707"/>
            <a:ext cx="8331198" cy="264814"/>
            <a:chOff x="855991" y="2389218"/>
            <a:chExt cx="11151328" cy="353085"/>
          </a:xfrm>
        </p:grpSpPr>
        <p:sp>
          <p:nvSpPr>
            <p:cNvPr id="17" name="Rectangular Callout 16"/>
            <p:cNvSpPr/>
            <p:nvPr/>
          </p:nvSpPr>
          <p:spPr>
            <a:xfrm>
              <a:off x="7935642" y="2389218"/>
              <a:ext cx="4071677" cy="353085"/>
            </a:xfrm>
            <a:prstGeom prst="wedgeRectCallout">
              <a:avLst>
                <a:gd name="adj1" fmla="val -113300"/>
                <a:gd name="adj2" fmla="val 4363"/>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Enable/Disable a query from executing</a:t>
              </a:r>
            </a:p>
          </p:txBody>
        </p:sp>
        <p:sp>
          <p:nvSpPr>
            <p:cNvPr id="18" name="Rectangle 17"/>
            <p:cNvSpPr/>
            <p:nvPr/>
          </p:nvSpPr>
          <p:spPr>
            <a:xfrm>
              <a:off x="855991" y="2441507"/>
              <a:ext cx="4498202" cy="24850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9" name="Group 18"/>
          <p:cNvGrpSpPr/>
          <p:nvPr/>
        </p:nvGrpSpPr>
        <p:grpSpPr>
          <a:xfrm>
            <a:off x="585393" y="2754656"/>
            <a:ext cx="8331204" cy="501091"/>
            <a:chOff x="856286" y="2797307"/>
            <a:chExt cx="11108272" cy="668121"/>
          </a:xfrm>
        </p:grpSpPr>
        <p:sp>
          <p:nvSpPr>
            <p:cNvPr id="20" name="Rectangular Callout 19"/>
            <p:cNvSpPr/>
            <p:nvPr/>
          </p:nvSpPr>
          <p:spPr>
            <a:xfrm>
              <a:off x="7908608" y="3091393"/>
              <a:ext cx="4055950" cy="374035"/>
            </a:xfrm>
            <a:prstGeom prst="wedgeRectCallout">
              <a:avLst>
                <a:gd name="adj1" fmla="val -87256"/>
                <a:gd name="adj2" fmla="val -6055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Describe what “user” will execute what “query”</a:t>
              </a:r>
            </a:p>
          </p:txBody>
        </p:sp>
        <p:sp>
          <p:nvSpPr>
            <p:cNvPr id="21" name="Rectangle 20"/>
            <p:cNvSpPr/>
            <p:nvPr/>
          </p:nvSpPr>
          <p:spPr>
            <a:xfrm>
              <a:off x="856286" y="2797307"/>
              <a:ext cx="7342022" cy="21544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p:cNvGrpSpPr/>
          <p:nvPr/>
        </p:nvGrpSpPr>
        <p:grpSpPr>
          <a:xfrm>
            <a:off x="2186754" y="2525286"/>
            <a:ext cx="6368999" cy="1409453"/>
            <a:chOff x="3472559" y="1894214"/>
            <a:chExt cx="8491999" cy="1879271"/>
          </a:xfrm>
        </p:grpSpPr>
        <p:sp>
          <p:nvSpPr>
            <p:cNvPr id="23" name="Rectangular Callout 22"/>
            <p:cNvSpPr/>
            <p:nvPr/>
          </p:nvSpPr>
          <p:spPr>
            <a:xfrm>
              <a:off x="7066625" y="3091393"/>
              <a:ext cx="4897933" cy="682092"/>
            </a:xfrm>
            <a:prstGeom prst="wedgeRectCallout">
              <a:avLst>
                <a:gd name="adj1" fmla="val -113506"/>
                <a:gd name="adj2" fmla="val -18845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7030A0"/>
                  </a:solidFill>
                </a:rPr>
                <a:t>Expected Outcome=PASS, Actual=PASS, Result=PASS</a:t>
              </a:r>
            </a:p>
            <a:p>
              <a:r>
                <a:rPr lang="en-US" sz="900" dirty="0">
                  <a:solidFill>
                    <a:srgbClr val="7030A0"/>
                  </a:solidFill>
                </a:rPr>
                <a:t>Expected Outcome=PASS, Actual=FAIL, </a:t>
              </a:r>
              <a:r>
                <a:rPr lang="en-US" sz="900" b="1" dirty="0">
                  <a:solidFill>
                    <a:srgbClr val="FF0000"/>
                  </a:solidFill>
                </a:rPr>
                <a:t>Result=FAIL – insufficient privileges</a:t>
              </a:r>
              <a:r>
                <a:rPr lang="en-US" sz="900" dirty="0">
                  <a:solidFill>
                    <a:srgbClr val="7030A0"/>
                  </a:solidFill>
                </a:rPr>
                <a:t> – review privilege assignments</a:t>
              </a:r>
            </a:p>
          </p:txBody>
        </p:sp>
        <p:sp>
          <p:nvSpPr>
            <p:cNvPr id="24" name="Rectangle 23"/>
            <p:cNvSpPr/>
            <p:nvPr/>
          </p:nvSpPr>
          <p:spPr>
            <a:xfrm>
              <a:off x="3472559" y="1894214"/>
              <a:ext cx="570209" cy="2794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5" name="Group 24"/>
          <p:cNvGrpSpPr/>
          <p:nvPr/>
        </p:nvGrpSpPr>
        <p:grpSpPr>
          <a:xfrm>
            <a:off x="2517095" y="3779774"/>
            <a:ext cx="6399495" cy="954517"/>
            <a:chOff x="3431898" y="2500796"/>
            <a:chExt cx="8532660" cy="1272689"/>
          </a:xfrm>
        </p:grpSpPr>
        <p:sp>
          <p:nvSpPr>
            <p:cNvPr id="26" name="Rectangular Callout 25"/>
            <p:cNvSpPr/>
            <p:nvPr/>
          </p:nvSpPr>
          <p:spPr>
            <a:xfrm>
              <a:off x="7066625" y="3091393"/>
              <a:ext cx="4897933" cy="682092"/>
            </a:xfrm>
            <a:prstGeom prst="wedgeRectCallout">
              <a:avLst>
                <a:gd name="adj1" fmla="val -113321"/>
                <a:gd name="adj2" fmla="val -1048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7030A0"/>
                  </a:solidFill>
                </a:rPr>
                <a:t>Expected Outcome=FAIL, Actual=FAIL, Result=PASS</a:t>
              </a:r>
            </a:p>
            <a:p>
              <a:r>
                <a:rPr lang="en-US" sz="900" dirty="0">
                  <a:solidFill>
                    <a:srgbClr val="7030A0"/>
                  </a:solidFill>
                </a:rPr>
                <a:t>Expected Outcome=FAIL, Actual=PASS, </a:t>
              </a:r>
              <a:r>
                <a:rPr lang="en-US" sz="900" b="1" dirty="0">
                  <a:solidFill>
                    <a:srgbClr val="FF0000"/>
                  </a:solidFill>
                </a:rPr>
                <a:t>Result=FAIL – excessive privileges</a:t>
              </a:r>
              <a:r>
                <a:rPr lang="en-US" sz="900" dirty="0">
                  <a:solidFill>
                    <a:srgbClr val="7030A0"/>
                  </a:solidFill>
                </a:rPr>
                <a:t> – review privilege assignments</a:t>
              </a:r>
            </a:p>
          </p:txBody>
        </p:sp>
        <p:sp>
          <p:nvSpPr>
            <p:cNvPr id="27" name="Rectangle 26"/>
            <p:cNvSpPr/>
            <p:nvPr/>
          </p:nvSpPr>
          <p:spPr>
            <a:xfrm>
              <a:off x="3431898" y="2500796"/>
              <a:ext cx="484131" cy="2794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3490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Security Test Anatomy – Execute “Security”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77370" y="706795"/>
            <a:ext cx="8957741" cy="423283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sp>
        <p:nvSpPr>
          <p:cNvPr id="6" name="Rectangle 3"/>
          <p:cNvSpPr txBox="1">
            <a:spLocks/>
          </p:cNvSpPr>
          <p:nvPr/>
        </p:nvSpPr>
        <p:spPr>
          <a:xfrm>
            <a:off x="229732" y="800100"/>
            <a:ext cx="8845262" cy="4171950"/>
          </a:xfrm>
          <a:prstGeom prst="rect">
            <a:avLst/>
          </a:prstGeom>
        </p:spPr>
        <p:txBody>
          <a:bodyPr vert="horz" lIns="91440" tIns="45720" rIns="91440" bIns="45720" rtlCol="0">
            <a:norm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nSpc>
                <a:spcPct val="80000"/>
              </a:lnSpc>
              <a:defRPr/>
            </a:pPr>
            <a:r>
              <a:rPr lang="en-US" sz="2100">
                <a:solidFill>
                  <a:srgbClr val="000000"/>
                </a:solidFill>
              </a:rPr>
              <a:t>Command:</a:t>
            </a:r>
            <a:endParaRPr lang="en-US" sz="1800">
              <a:solidFill>
                <a:srgbClr val="000000"/>
              </a:solidFill>
            </a:endParaRPr>
          </a:p>
          <a:p>
            <a:pPr marL="205740" lvl="1">
              <a:lnSpc>
                <a:spcPct val="80000"/>
              </a:lnSpc>
              <a:buFont typeface="Arial"/>
              <a:buNone/>
              <a:defRPr/>
            </a:pPr>
            <a:r>
              <a:rPr lang="en-US" sz="1500">
                <a:solidFill>
                  <a:srgbClr val="000000"/>
                </a:solidFill>
              </a:rPr>
              <a:t>ExecutePDTool.bat -exec ..\resources\plans\</a:t>
            </a:r>
            <a:r>
              <a:rPr lang="en-US" sz="1500" b="1">
                <a:solidFill>
                  <a:srgbClr val="FF0000"/>
                </a:solidFill>
              </a:rPr>
              <a:t>test_5_security_exec.dp</a:t>
            </a:r>
            <a:r>
              <a:rPr lang="en-US" sz="1500">
                <a:solidFill>
                  <a:srgbClr val="000000"/>
                </a:solidFill>
              </a:rPr>
              <a:t> -config deploy.properties</a:t>
            </a:r>
            <a:endParaRPr lang="en-US" sz="1500" dirty="0">
              <a:solidFill>
                <a:srgbClr val="000000"/>
              </a:solidFill>
            </a:endParaRPr>
          </a:p>
        </p:txBody>
      </p:sp>
      <p:grpSp>
        <p:nvGrpSpPr>
          <p:cNvPr id="7" name="Group 6"/>
          <p:cNvGrpSpPr/>
          <p:nvPr/>
        </p:nvGrpSpPr>
        <p:grpSpPr>
          <a:xfrm>
            <a:off x="297097" y="1485901"/>
            <a:ext cx="3229214" cy="2383631"/>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1637596" y="1257301"/>
            <a:ext cx="1486982" cy="692476"/>
            <a:chOff x="1636831" y="1676400"/>
            <a:chExt cx="1487369" cy="923301"/>
          </a:xfrm>
        </p:grpSpPr>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91316" y="1314450"/>
            <a:ext cx="4718349" cy="1232603"/>
            <a:chOff x="2590800" y="1752600"/>
            <a:chExt cx="4719578" cy="1643470"/>
          </a:xfrm>
        </p:grpSpPr>
        <p:pic>
          <p:nvPicPr>
            <p:cNvPr id="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Elbow Connector 16"/>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667498" y="2571750"/>
            <a:ext cx="2072735" cy="1922250"/>
            <a:chOff x="2667000" y="3429000"/>
            <a:chExt cx="2073275" cy="2563000"/>
          </a:xfrm>
        </p:grpSpPr>
        <p:pic>
          <p:nvPicPr>
            <p:cNvPr id="1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429000"/>
              <a:ext cx="2073275" cy="20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Elbow Connector 19"/>
            <p:cNvCxnSpPr/>
            <p:nvPr/>
          </p:nvCxnSpPr>
          <p:spPr>
            <a:xfrm rot="16200000" flipV="1">
              <a:off x="1955413" y="4243775"/>
              <a:ext cx="2459812" cy="1036637"/>
            </a:xfrm>
            <a:prstGeom prst="bentConnector4">
              <a:avLst>
                <a:gd name="adj1" fmla="val 18947"/>
                <a:gd name="adj2" fmla="val 337353"/>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751612" y="3168730"/>
            <a:ext cx="5324676" cy="1696841"/>
            <a:chOff x="3667228" y="4224973"/>
            <a:chExt cx="7099568" cy="2262454"/>
          </a:xfrm>
        </p:grpSpPr>
        <p:pic>
          <p:nvPicPr>
            <p:cNvPr id="2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228" y="4224973"/>
              <a:ext cx="1614597"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Elbow Connector 22"/>
            <p:cNvCxnSpPr/>
            <p:nvPr/>
          </p:nvCxnSpPr>
          <p:spPr>
            <a:xfrm rot="10800000">
              <a:off x="5281825" y="4355725"/>
              <a:ext cx="5484971"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6898" y="6212985"/>
              <a:ext cx="5829898" cy="274442"/>
              <a:chOff x="2956561" y="6161118"/>
              <a:chExt cx="5120639" cy="199503"/>
            </a:xfrm>
          </p:grpSpPr>
          <p:cxnSp>
            <p:nvCxnSpPr>
              <p:cNvPr id="25" name="Straight Arrow Connector 24"/>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77371" y="3976999"/>
            <a:ext cx="9342140" cy="747833"/>
            <a:chOff x="76198" y="5302666"/>
            <a:chExt cx="9344574" cy="997111"/>
          </a:xfrm>
        </p:grpSpPr>
        <p:sp>
          <p:nvSpPr>
            <p:cNvPr id="29" name="TextBox 28"/>
            <p:cNvSpPr txBox="1"/>
            <p:nvPr/>
          </p:nvSpPr>
          <p:spPr>
            <a:xfrm flipH="1">
              <a:off x="76198" y="5715001"/>
              <a:ext cx="9344574" cy="584776"/>
            </a:xfrm>
            <a:prstGeom prst="rect">
              <a:avLst/>
            </a:prstGeom>
            <a:noFill/>
          </p:spPr>
          <p:txBody>
            <a:bodyPr wrap="square" rtlCol="0">
              <a:spAutoFit/>
            </a:bodyPr>
            <a:lstStyle/>
            <a:p>
              <a:r>
                <a:rPr lang="en-US" sz="1200" dirty="0">
                  <a:solidFill>
                    <a:srgbClr val="000000"/>
                  </a:solidFill>
                </a:rPr>
                <a:t>test_5_security_exec.dp:</a:t>
              </a:r>
            </a:p>
            <a:p>
              <a:r>
                <a:rPr lang="en-US" sz="1050" dirty="0">
                  <a:solidFill>
                    <a:srgbClr val="000000"/>
                  </a:solidFill>
                </a:rPr>
                <a:t>  PASS TRUE </a:t>
              </a:r>
              <a:r>
                <a:rPr lang="en-US" sz="1050" dirty="0" err="1">
                  <a:solidFill>
                    <a:srgbClr val="000000"/>
                  </a:solidFill>
                </a:rPr>
                <a:t>ExecuteAction</a:t>
              </a:r>
              <a:r>
                <a:rPr lang="en-US" sz="1050" dirty="0">
                  <a:solidFill>
                    <a:srgbClr val="000000"/>
                  </a:solidFill>
                </a:rPr>
                <a:t> </a:t>
              </a:r>
              <a:r>
                <a:rPr lang="en-US" sz="1050" b="1" dirty="0" err="1">
                  <a:solidFill>
                    <a:srgbClr val="FF0000"/>
                  </a:solidFill>
                </a:rPr>
                <a:t>executeSecurityTest</a:t>
              </a:r>
              <a:r>
                <a:rPr lang="en-US" sz="1050" b="1" dirty="0">
                  <a:solidFill>
                    <a:srgbClr val="FF0000"/>
                  </a:solidFill>
                </a:rPr>
                <a:t> </a:t>
              </a:r>
              <a:r>
                <a:rPr lang="en-US" sz="1050" dirty="0">
                  <a:solidFill>
                    <a:srgbClr val="000000"/>
                  </a:solidFill>
                </a:rPr>
                <a:t>$SERVERID </a:t>
              </a:r>
              <a:r>
                <a:rPr lang="en-US" sz="1050" b="1" dirty="0">
                  <a:solidFill>
                    <a:srgbClr val="FF0000"/>
                  </a:solidFill>
                </a:rPr>
                <a:t>Test5.1</a:t>
              </a:r>
              <a:r>
                <a:rPr lang="en-US" sz="1050" dirty="0">
                  <a:solidFill>
                    <a:srgbClr val="000000"/>
                  </a:solidFill>
                </a:rPr>
                <a:t> "$MODULE_HOME/Regression.xml“ "$MODULE_HOME/servers.xml" </a:t>
              </a:r>
            </a:p>
          </p:txBody>
        </p:sp>
        <p:cxnSp>
          <p:nvCxnSpPr>
            <p:cNvPr id="30" name="Straight Arrow Connector 29"/>
            <p:cNvCxnSpPr/>
            <p:nvPr/>
          </p:nvCxnSpPr>
          <p:spPr>
            <a:xfrm flipH="1">
              <a:off x="685800" y="5302666"/>
              <a:ext cx="1908968" cy="4917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905720" y="2453443"/>
            <a:ext cx="1203471" cy="2005931"/>
            <a:chOff x="10584197" y="3271257"/>
            <a:chExt cx="1604628" cy="2674575"/>
          </a:xfrm>
        </p:grpSpPr>
        <p:sp>
          <p:nvSpPr>
            <p:cNvPr id="32" name="TextBox 31"/>
            <p:cNvSpPr txBox="1"/>
            <p:nvPr/>
          </p:nvSpPr>
          <p:spPr>
            <a:xfrm>
              <a:off x="10735832" y="5421351"/>
              <a:ext cx="1452993" cy="292388"/>
            </a:xfrm>
            <a:prstGeom prst="rect">
              <a:avLst/>
            </a:prstGeom>
            <a:noFill/>
          </p:spPr>
          <p:txBody>
            <a:bodyPr wrap="square" rtlCol="0">
              <a:spAutoFit/>
            </a:bodyPr>
            <a:lstStyle/>
            <a:p>
              <a:pPr algn="ctr"/>
              <a:r>
                <a:rPr lang="en-US" sz="825" b="1" dirty="0">
                  <a:solidFill>
                    <a:srgbClr val="000000"/>
                  </a:solidFill>
                </a:rPr>
                <a:t>CIS Connections</a:t>
              </a:r>
            </a:p>
          </p:txBody>
        </p:sp>
        <p:cxnSp>
          <p:nvCxnSpPr>
            <p:cNvPr id="33" name="Straight Arrow Connector 32"/>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84197" y="3271257"/>
              <a:ext cx="1110291" cy="452421"/>
              <a:chOff x="3480223" y="2855457"/>
              <a:chExt cx="5182389" cy="2114475"/>
            </a:xfrm>
          </p:grpSpPr>
          <p:grpSp>
            <p:nvGrpSpPr>
              <p:cNvPr id="45" name="Group 27"/>
              <p:cNvGrpSpPr/>
              <p:nvPr/>
            </p:nvGrpSpPr>
            <p:grpSpPr>
              <a:xfrm>
                <a:off x="3832019" y="2864069"/>
                <a:ext cx="4373152" cy="2105863"/>
                <a:chOff x="8140700" y="1473196"/>
                <a:chExt cx="3497579" cy="659845"/>
              </a:xfrm>
            </p:grpSpPr>
            <p:sp>
              <p:nvSpPr>
                <p:cNvPr id="47" name="Rounded Rectangle 4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8" name="Rounded Rectangle 4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6"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1</a:t>
                </a:r>
              </a:p>
            </p:txBody>
          </p:sp>
        </p:grpSp>
        <p:grpSp>
          <p:nvGrpSpPr>
            <p:cNvPr id="35" name="Group 34"/>
            <p:cNvGrpSpPr/>
            <p:nvPr/>
          </p:nvGrpSpPr>
          <p:grpSpPr>
            <a:xfrm>
              <a:off x="10809179" y="3589988"/>
              <a:ext cx="1110291" cy="452421"/>
              <a:chOff x="3480223" y="2855457"/>
              <a:chExt cx="5182389" cy="2114475"/>
            </a:xfrm>
          </p:grpSpPr>
          <p:grpSp>
            <p:nvGrpSpPr>
              <p:cNvPr id="41" name="Group 27"/>
              <p:cNvGrpSpPr/>
              <p:nvPr/>
            </p:nvGrpSpPr>
            <p:grpSpPr>
              <a:xfrm>
                <a:off x="3832019" y="2864069"/>
                <a:ext cx="4373152" cy="2105863"/>
                <a:chOff x="8140700" y="1473196"/>
                <a:chExt cx="3497579" cy="659845"/>
              </a:xfrm>
            </p:grpSpPr>
            <p:sp>
              <p:nvSpPr>
                <p:cNvPr id="43" name="Rounded Rectangle 42"/>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4" name="Rounded Rectangle 43"/>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42" name="TextBox 6"/>
              <p:cNvSpPr txBox="1">
                <a:spLocks noChangeArrowheads="1"/>
              </p:cNvSpPr>
              <p:nvPr/>
            </p:nvSpPr>
            <p:spPr bwMode="auto">
              <a:xfrm>
                <a:off x="3480223" y="2855457"/>
                <a:ext cx="5182389"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2</a:t>
                </a:r>
              </a:p>
            </p:txBody>
          </p:sp>
        </p:grpSp>
        <p:grpSp>
          <p:nvGrpSpPr>
            <p:cNvPr id="36" name="Group 35"/>
            <p:cNvGrpSpPr/>
            <p:nvPr/>
          </p:nvGrpSpPr>
          <p:grpSpPr>
            <a:xfrm>
              <a:off x="11032938" y="3924020"/>
              <a:ext cx="1110291" cy="452421"/>
              <a:chOff x="3480225" y="2855460"/>
              <a:chExt cx="5182390" cy="2114475"/>
            </a:xfrm>
          </p:grpSpPr>
          <p:grpSp>
            <p:nvGrpSpPr>
              <p:cNvPr id="37" name="Group 27"/>
              <p:cNvGrpSpPr/>
              <p:nvPr/>
            </p:nvGrpSpPr>
            <p:grpSpPr>
              <a:xfrm>
                <a:off x="3832021" y="2864072"/>
                <a:ext cx="4373154" cy="2105863"/>
                <a:chOff x="8140702" y="1473197"/>
                <a:chExt cx="3497581" cy="659845"/>
              </a:xfrm>
            </p:grpSpPr>
            <p:sp>
              <p:nvSpPr>
                <p:cNvPr id="39" name="Rounded Rectangle 38"/>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40" name="Rounded Rectangle 3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38" name="TextBox 6"/>
              <p:cNvSpPr txBox="1">
                <a:spLocks noChangeArrowheads="1"/>
              </p:cNvSpPr>
              <p:nvPr/>
            </p:nvSpPr>
            <p:spPr bwMode="auto">
              <a:xfrm>
                <a:off x="3480225" y="2855460"/>
                <a:ext cx="5182390" cy="148160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CIS 3</a:t>
                </a:r>
              </a:p>
            </p:txBody>
          </p:sp>
        </p:grpSp>
      </p:grpSp>
      <p:grpSp>
        <p:nvGrpSpPr>
          <p:cNvPr id="49" name="Group 48"/>
          <p:cNvGrpSpPr/>
          <p:nvPr/>
        </p:nvGrpSpPr>
        <p:grpSpPr>
          <a:xfrm>
            <a:off x="2751612" y="3373144"/>
            <a:ext cx="3191631" cy="1391297"/>
            <a:chOff x="3667228" y="4497526"/>
            <a:chExt cx="4255508" cy="1855062"/>
          </a:xfrm>
        </p:grpSpPr>
        <p:cxnSp>
          <p:nvCxnSpPr>
            <p:cNvPr id="50" name="Elbow Connector 49"/>
            <p:cNvCxnSpPr/>
            <p:nvPr/>
          </p:nvCxnSpPr>
          <p:spPr>
            <a:xfrm rot="10800000">
              <a:off x="5281825" y="4622833"/>
              <a:ext cx="2640911"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869666" y="6203982"/>
              <a:ext cx="2053070" cy="148606"/>
              <a:chOff x="2956561" y="6161118"/>
              <a:chExt cx="4296414" cy="199503"/>
            </a:xfrm>
          </p:grpSpPr>
          <p:cxnSp>
            <p:nvCxnSpPr>
              <p:cNvPr id="53" name="Straight Arrow Connector 52"/>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7228" y="4497526"/>
              <a:ext cx="1608168" cy="286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6" name="Group 55"/>
          <p:cNvGrpSpPr/>
          <p:nvPr/>
        </p:nvGrpSpPr>
        <p:grpSpPr>
          <a:xfrm>
            <a:off x="2591316" y="1393258"/>
            <a:ext cx="2162690" cy="2682818"/>
            <a:chOff x="3453499" y="1857676"/>
            <a:chExt cx="2883587" cy="3577091"/>
          </a:xfrm>
        </p:grpSpPr>
        <p:cxnSp>
          <p:nvCxnSpPr>
            <p:cNvPr id="57" name="Elbow Connector 56"/>
            <p:cNvCxnSpPr/>
            <p:nvPr/>
          </p:nvCxnSpPr>
          <p:spPr>
            <a:xfrm rot="5400000">
              <a:off x="4158178" y="3101743"/>
              <a:ext cx="3422976" cy="934841"/>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5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499" y="5179788"/>
              <a:ext cx="1946273" cy="25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8050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sz="2400">
                <a:solidFill>
                  <a:schemeClr val="bg1"/>
                </a:solidFill>
                <a:ea typeface="ＭＳ Ｐゴシック" pitchFamily="34" charset="-128"/>
              </a:rPr>
              <a:t>Regression XML – Execute “Security” Test Input File</a:t>
            </a:r>
            <a:endParaRPr lang="en-US" sz="1200"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237423" y="640212"/>
            <a:ext cx="8679169" cy="4180227"/>
          </a:xfrm>
          <a:prstGeom prst="roundRect">
            <a:avLst>
              <a:gd name="adj" fmla="val 6836"/>
            </a:avLst>
          </a:prstGeom>
          <a:solidFill>
            <a:schemeClr val="tx2">
              <a:lumMod val="40000"/>
              <a:lumOff val="60000"/>
              <a:alpha val="10000"/>
            </a:scheme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408022" y="639470"/>
            <a:ext cx="8508569"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sz="900" dirty="0">
                <a:ea typeface="ＭＳ Ｐゴシック" pitchFamily="34" charset="-128"/>
              </a:rPr>
              <a:t>&lt;p1:RegressionModule </a:t>
            </a:r>
            <a:r>
              <a:rPr lang="en-US" sz="900" dirty="0" err="1">
                <a:ea typeface="ＭＳ Ｐゴシック" pitchFamily="34" charset="-128"/>
              </a:rPr>
              <a:t>xmlns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1050" dirty="0">
                <a:ea typeface="ＭＳ Ｐゴシック" pitchFamily="34" charset="-128"/>
              </a:rPr>
              <a:t>        &lt;id&gt;</a:t>
            </a:r>
            <a:r>
              <a:rPr lang="en-US" sz="1050" b="1" dirty="0">
                <a:solidFill>
                  <a:srgbClr val="00B0F0"/>
                </a:solidFill>
                <a:ea typeface="ＭＳ Ｐゴシック" pitchFamily="34" charset="-128"/>
              </a:rPr>
              <a:t>Test5.1</a:t>
            </a:r>
            <a:r>
              <a:rPr lang="en-US" sz="1050" dirty="0">
                <a:ea typeface="ＭＳ Ｐゴシック" pitchFamily="34" charset="-128"/>
              </a:rPr>
              <a:t>&lt;/id&gt;</a:t>
            </a:r>
          </a:p>
          <a:p>
            <a:pPr marL="0" indent="0">
              <a:spcBef>
                <a:spcPts val="0"/>
              </a:spcBef>
              <a:buFont typeface="Arial"/>
              <a:buNone/>
            </a:pPr>
            <a:r>
              <a:rPr lang="en-US" sz="1050" dirty="0">
                <a:ea typeface="ＭＳ Ｐゴシック" pitchFamily="34" charset="-128"/>
              </a:rPr>
              <a:t>        </a:t>
            </a:r>
            <a:r>
              <a:rPr lang="en-US" sz="900" dirty="0">
                <a:ea typeface="ＭＳ Ｐゴシック" pitchFamily="34" charset="-128"/>
              </a:rPr>
              <a:t>&lt;</a:t>
            </a:r>
            <a:r>
              <a:rPr lang="en-US" sz="900" dirty="0" err="1">
                <a:ea typeface="ＭＳ Ｐゴシック" pitchFamily="34" charset="-128"/>
              </a:rPr>
              <a:t>inputFilePath</a:t>
            </a:r>
            <a:r>
              <a:rPr lang="en-US" sz="900" dirty="0">
                <a:ea typeface="ＭＳ Ｐゴシック" pitchFamily="34" charset="-128"/>
              </a:rPr>
              <a:t>&gt;&lt;/</a:t>
            </a:r>
            <a:r>
              <a:rPr lang="en-US" sz="900" dirty="0" err="1">
                <a:ea typeface="ＭＳ Ｐゴシック" pitchFamily="34" charset="-128"/>
              </a:rPr>
              <a:t>inputFilePath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tempDirPath</a:t>
            </a:r>
            <a:r>
              <a:rPr lang="en-US" sz="900" dirty="0">
                <a:ea typeface="ＭＳ Ｐゴシック" pitchFamily="34" charset="-128"/>
              </a:rPr>
              <a:t>&gt;C:/</a:t>
            </a:r>
            <a:r>
              <a:rPr lang="en-US" sz="900" dirty="0" err="1">
                <a:ea typeface="ＭＳ Ｐゴシック" pitchFamily="34" charset="-128"/>
              </a:rPr>
              <a:t>DataVirtualization</a:t>
            </a:r>
            <a:r>
              <a:rPr lang="en-US" sz="900" dirty="0">
                <a:ea typeface="ＭＳ Ｐゴシック" pitchFamily="34" charset="-128"/>
              </a:rPr>
              <a:t>/</a:t>
            </a:r>
            <a:r>
              <a:rPr lang="en-US" sz="900" dirty="0" err="1">
                <a:ea typeface="ＭＳ Ｐゴシック" pitchFamily="34" charset="-128"/>
              </a:rPr>
              <a:t>PDTool_Test</a:t>
            </a:r>
            <a:r>
              <a:rPr lang="en-US" sz="900" dirty="0">
                <a:ea typeface="ＭＳ Ｐゴシック" pitchFamily="34" charset="-128"/>
              </a:rPr>
              <a:t>/PDTool/resources/test/5_security/</a:t>
            </a:r>
            <a:r>
              <a:rPr lang="en-US" sz="900" dirty="0" err="1">
                <a:ea typeface="ＭＳ Ｐゴシック" pitchFamily="34" charset="-128"/>
              </a:rPr>
              <a:t>tmp</a:t>
            </a:r>
            <a:r>
              <a:rPr lang="en-US" sz="900" dirty="0">
                <a:ea typeface="ＭＳ Ｐゴシック" pitchFamily="34" charset="-128"/>
              </a:rPr>
              <a:t>&lt;/</a:t>
            </a:r>
            <a:r>
              <a:rPr lang="en-US" sz="900" dirty="0" err="1">
                <a:ea typeface="ＭＳ Ｐゴシック" pitchFamily="34" charset="-128"/>
              </a:rPr>
              <a:t>tempDirPath</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createNewFile</a:t>
            </a:r>
            <a:r>
              <a:rPr lang="en-US" sz="900" dirty="0">
                <a:ea typeface="ＭＳ Ｐゴシック" pitchFamily="34" charset="-128"/>
              </a:rPr>
              <a:t>&gt;no&lt;/</a:t>
            </a:r>
            <a:r>
              <a:rPr lang="en-US" sz="900" dirty="0" err="1">
                <a:ea typeface="ＭＳ Ｐゴシック" pitchFamily="34" charset="-128"/>
              </a:rPr>
              <a:t>createNewFile</a:t>
            </a:r>
            <a:r>
              <a:rPr lang="en-US" sz="900" dirty="0">
                <a:ea typeface="ＭＳ Ｐゴシック" pitchFamily="34" charset="-128"/>
              </a:rPr>
              <a:t>&gt;</a:t>
            </a:r>
          </a:p>
          <a:p>
            <a:pPr marL="0" indent="0">
              <a:spcBef>
                <a:spcPts val="0"/>
              </a:spcBef>
              <a:buFont typeface="Arial"/>
              <a:buNone/>
            </a:pPr>
            <a:r>
              <a:rPr lang="en-US" sz="1050" b="1" dirty="0">
                <a:solidFill>
                  <a:srgbClr val="FFC000"/>
                </a:solidFill>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testRunParams</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testType</a:t>
            </a:r>
            <a:r>
              <a:rPr lang="en-US" sz="1050" dirty="0">
                <a:ea typeface="ＭＳ Ｐゴシック" pitchFamily="34" charset="-128"/>
              </a:rPr>
              <a:t>&gt;</a:t>
            </a:r>
            <a:r>
              <a:rPr lang="en-US" sz="1050" b="1" dirty="0">
                <a:solidFill>
                  <a:srgbClr val="00B0F0"/>
                </a:solidFill>
                <a:ea typeface="ＭＳ Ｐゴシック" pitchFamily="34" charset="-128"/>
              </a:rPr>
              <a:t>security</a:t>
            </a:r>
            <a:r>
              <a:rPr lang="en-US" sz="1050" dirty="0">
                <a:ea typeface="ＭＳ Ｐゴシック" pitchFamily="34" charset="-128"/>
              </a:rPr>
              <a:t>&lt;/</a:t>
            </a:r>
            <a:r>
              <a:rPr lang="en-US" sz="1050" dirty="0" err="1">
                <a:ea typeface="ＭＳ Ｐゴシック" pitchFamily="34" charset="-128"/>
              </a:rPr>
              <a:t>testType</a:t>
            </a:r>
            <a:r>
              <a:rPr lang="en-US" sz="1050" dirty="0">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logFilePath</a:t>
            </a:r>
            <a:r>
              <a:rPr lang="en-US" sz="1050" dirty="0">
                <a:ea typeface="ＭＳ Ｐゴシック" pitchFamily="34" charset="-128"/>
              </a:rPr>
              <a:t>&gt;</a:t>
            </a:r>
            <a:r>
              <a:rPr lang="en-US" sz="1050" b="1" dirty="0">
                <a:solidFill>
                  <a:srgbClr val="00B0F0"/>
                </a:solidFill>
                <a:ea typeface="ＭＳ Ｐゴシック" pitchFamily="34" charset="-128"/>
              </a:rPr>
              <a:t>C:/</a:t>
            </a:r>
            <a:r>
              <a:rPr lang="en-US" sz="1050" b="1" dirty="0" err="1">
                <a:solidFill>
                  <a:srgbClr val="00B0F0"/>
                </a:solidFill>
                <a:ea typeface="ＭＳ Ｐゴシック" pitchFamily="34" charset="-128"/>
              </a:rPr>
              <a:t>DataVirtualization</a:t>
            </a:r>
            <a:r>
              <a:rPr lang="en-US" sz="1050" b="1" dirty="0">
                <a:solidFill>
                  <a:srgbClr val="00B0F0"/>
                </a:solidFill>
                <a:ea typeface="ＭＳ Ｐゴシック" pitchFamily="34" charset="-128"/>
              </a:rPr>
              <a:t>/</a:t>
            </a:r>
            <a:r>
              <a:rPr lang="en-US" sz="1050" b="1" dirty="0" err="1">
                <a:solidFill>
                  <a:srgbClr val="00B0F0"/>
                </a:solidFill>
                <a:ea typeface="ＭＳ Ｐゴシック" pitchFamily="34" charset="-128"/>
              </a:rPr>
              <a:t>PDTool_Test</a:t>
            </a:r>
            <a:r>
              <a:rPr lang="en-US" sz="1050" b="1" dirty="0">
                <a:solidFill>
                  <a:srgbClr val="00B0F0"/>
                </a:solidFill>
                <a:ea typeface="ＭＳ Ｐゴシック" pitchFamily="34" charset="-128"/>
              </a:rPr>
              <a:t>/PDTool/resources/test/5_security/</a:t>
            </a:r>
            <a:r>
              <a:rPr lang="en-US" sz="1050" b="1" dirty="0" err="1">
                <a:solidFill>
                  <a:srgbClr val="00B0F0"/>
                </a:solidFill>
                <a:ea typeface="ＭＳ Ｐゴシック" pitchFamily="34" charset="-128"/>
              </a:rPr>
              <a:t>security.log</a:t>
            </a:r>
            <a:r>
              <a:rPr lang="en-US" sz="1050" dirty="0">
                <a:ea typeface="ＭＳ Ｐゴシック" pitchFamily="34" charset="-128"/>
              </a:rPr>
              <a:t>&lt;/</a:t>
            </a:r>
            <a:r>
              <a:rPr lang="en-US" sz="1050" dirty="0" err="1">
                <a:ea typeface="ＭＳ Ｐゴシック" pitchFamily="34" charset="-128"/>
              </a:rPr>
              <a:t>logFilePath</a:t>
            </a:r>
            <a:r>
              <a:rPr lang="en-US" sz="105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logDelimiter</a:t>
            </a:r>
            <a:r>
              <a:rPr lang="en-US" sz="900" dirty="0">
                <a:ea typeface="ＭＳ Ｐゴシック" pitchFamily="34" charset="-128"/>
              </a:rPr>
              <a:t>&gt;PIPE&lt;/</a:t>
            </a:r>
            <a:r>
              <a:rPr lang="en-US" sz="900" dirty="0" err="1">
                <a:ea typeface="ＭＳ Ｐゴシック" pitchFamily="34" charset="-128"/>
              </a:rPr>
              <a:t>logDelimiter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logAppend</a:t>
            </a:r>
            <a:r>
              <a:rPr lang="en-US" sz="900" dirty="0">
                <a:ea typeface="ＭＳ Ｐゴシック" pitchFamily="34" charset="-128"/>
              </a:rPr>
              <a:t>&gt;no&lt;/</a:t>
            </a:r>
            <a:r>
              <a:rPr lang="en-US" sz="900" dirty="0" err="1">
                <a:ea typeface="ＭＳ Ｐゴシック" pitchFamily="34" charset="-128"/>
              </a:rPr>
              <a:t>logAppend</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baseDir</a:t>
            </a:r>
            <a:r>
              <a:rPr lang="en-US" sz="900" dirty="0">
                <a:ea typeface="ＭＳ Ｐゴシック" pitchFamily="34" charset="-128"/>
              </a:rPr>
              <a:t>&gt;C:/</a:t>
            </a:r>
            <a:r>
              <a:rPr lang="en-US" sz="900" dirty="0" err="1">
                <a:ea typeface="ＭＳ Ｐゴシック" pitchFamily="34" charset="-128"/>
              </a:rPr>
              <a:t>DataVirtualization</a:t>
            </a:r>
            <a:r>
              <a:rPr lang="en-US" sz="900" dirty="0">
                <a:ea typeface="ＭＳ Ｐゴシック" pitchFamily="34" charset="-128"/>
              </a:rPr>
              <a:t>/</a:t>
            </a:r>
            <a:r>
              <a:rPr lang="en-US" sz="900" dirty="0" err="1">
                <a:ea typeface="ＭＳ Ｐゴシック" pitchFamily="34" charset="-128"/>
              </a:rPr>
              <a:t>PDTool_Test</a:t>
            </a:r>
            <a:r>
              <a:rPr lang="en-US" sz="900" dirty="0">
                <a:ea typeface="ＭＳ Ｐゴシック" pitchFamily="34" charset="-128"/>
              </a:rPr>
              <a:t>/PDTool/resources/test/5_security/security_rel01&lt;/</a:t>
            </a:r>
            <a:r>
              <a:rPr lang="en-US" sz="900" dirty="0" err="1">
                <a:ea typeface="ＭＳ Ｐゴシック" pitchFamily="34" charset="-128"/>
              </a:rPr>
              <a:t>baseDir</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&lt;delimiter&gt;PIPE&lt;/delimiter&gt;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printOutput</a:t>
            </a:r>
            <a:r>
              <a:rPr lang="en-US" sz="900" dirty="0">
                <a:ea typeface="ＭＳ Ｐゴシック" pitchFamily="34" charset="-128"/>
              </a:rPr>
              <a:t>&gt;summary&lt;/</a:t>
            </a:r>
            <a:r>
              <a:rPr lang="en-US" sz="900" dirty="0" err="1">
                <a:ea typeface="ＭＳ Ｐゴシック" pitchFamily="34" charset="-128"/>
              </a:rPr>
              <a:t>printOutput</a:t>
            </a:r>
            <a:r>
              <a:rPr lang="en-US" sz="900" dirty="0">
                <a:ea typeface="ＭＳ Ｐゴシック" pitchFamily="34" charset="-128"/>
              </a:rPr>
              <a:t>&gt;</a:t>
            </a:r>
          </a:p>
          <a:p>
            <a:pPr marL="0" indent="0">
              <a:spcBef>
                <a:spcPts val="0"/>
              </a:spcBef>
              <a:buFont typeface="Arial"/>
              <a:buNone/>
            </a:pPr>
            <a:r>
              <a:rPr lang="en-US" sz="1050" dirty="0">
                <a:solidFill>
                  <a:srgbClr val="FFC000"/>
                </a:solidFill>
                <a:ea typeface="ＭＳ Ｐゴシック" pitchFamily="34" charset="-128"/>
              </a:rPr>
              <a:t>            </a:t>
            </a:r>
            <a:r>
              <a:rPr lang="en-US" sz="1050" dirty="0">
                <a:solidFill>
                  <a:srgbClr val="00B0F0"/>
                </a:solidFill>
                <a:ea typeface="ＭＳ Ｐゴシック" pitchFamily="34" charset="-128"/>
              </a:rPr>
              <a:t>&lt;</a:t>
            </a:r>
            <a:r>
              <a:rPr lang="en-US" sz="1050" dirty="0" err="1">
                <a:solidFill>
                  <a:srgbClr val="00B0F0"/>
                </a:solidFill>
                <a:ea typeface="ＭＳ Ｐゴシック" pitchFamily="34" charset="-128"/>
              </a:rPr>
              <a:t>securityExecution</a:t>
            </a:r>
            <a:r>
              <a:rPr lang="en-US" sz="1050" dirty="0">
                <a:solidFill>
                  <a:srgbClr val="00B0F0"/>
                </a:solidFill>
                <a:ea typeface="ＭＳ Ｐゴシック" pitchFamily="34" charset="-128"/>
              </a:rPr>
              <a:t>&gt;</a:t>
            </a:r>
          </a:p>
          <a:p>
            <a:pPr marL="0" indent="0">
              <a:spcBef>
                <a:spcPts val="0"/>
              </a:spcBef>
              <a:buFont typeface="Arial"/>
              <a:buNone/>
            </a:pPr>
            <a:r>
              <a:rPr lang="en-US" sz="1050" dirty="0">
                <a:solidFill>
                  <a:srgbClr val="00B0F0"/>
                </a:solidFill>
                <a:ea typeface="ＭＳ Ｐゴシック" pitchFamily="34" charset="-128"/>
              </a:rPr>
              <a:t>	&lt;</a:t>
            </a:r>
            <a:r>
              <a:rPr lang="en-US" sz="1050" dirty="0" err="1">
                <a:solidFill>
                  <a:srgbClr val="00B0F0"/>
                </a:solidFill>
                <a:ea typeface="ＭＳ Ｐゴシック" pitchFamily="34" charset="-128"/>
              </a:rPr>
              <a:t>securityPlanIds</a:t>
            </a:r>
            <a:r>
              <a:rPr lang="en-US" sz="1050" dirty="0">
                <a:solidFill>
                  <a:srgbClr val="00B0F0"/>
                </a:solidFill>
                <a:ea typeface="ＭＳ Ｐゴシック" pitchFamily="34" charset="-128"/>
              </a:rPr>
              <a:t>&gt;</a:t>
            </a:r>
            <a:r>
              <a:rPr lang="en-US" sz="1050" dirty="0" err="1">
                <a:solidFill>
                  <a:srgbClr val="00B0F0"/>
                </a:solidFill>
                <a:ea typeface="ＭＳ Ｐゴシック" pitchFamily="34" charset="-128"/>
              </a:rPr>
              <a:t>sp</a:t>
            </a:r>
            <a:r>
              <a:rPr lang="en-US" sz="1050" dirty="0">
                <a:solidFill>
                  <a:srgbClr val="00B0F0"/>
                </a:solidFill>
                <a:ea typeface="ＭＳ Ｐゴシック" pitchFamily="34" charset="-128"/>
              </a:rPr>
              <a:t>*&lt;/</a:t>
            </a:r>
            <a:r>
              <a:rPr lang="en-US" sz="1050" dirty="0" err="1">
                <a:solidFill>
                  <a:srgbClr val="00B0F0"/>
                </a:solidFill>
                <a:ea typeface="ＭＳ Ｐゴシック" pitchFamily="34" charset="-128"/>
              </a:rPr>
              <a:t>securityPlanIds</a:t>
            </a:r>
            <a:r>
              <a:rPr lang="en-US" sz="1050" dirty="0">
                <a:solidFill>
                  <a:srgbClr val="00B0F0"/>
                </a:solidFill>
                <a:ea typeface="ＭＳ Ｐゴシック" pitchFamily="34" charset="-128"/>
              </a:rPr>
              <a:t>&gt;</a:t>
            </a:r>
          </a:p>
          <a:p>
            <a:pPr marL="0" indent="0">
              <a:spcBef>
                <a:spcPts val="0"/>
              </a:spcBef>
              <a:buFont typeface="Arial"/>
              <a:buNone/>
            </a:pPr>
            <a:r>
              <a:rPr lang="en-US" sz="1050" dirty="0">
                <a:solidFill>
                  <a:srgbClr val="00B0F0"/>
                </a:solidFill>
                <a:ea typeface="ＭＳ Ｐゴシック" pitchFamily="34" charset="-128"/>
              </a:rPr>
              <a:t>	&lt;</a:t>
            </a:r>
            <a:r>
              <a:rPr lang="en-US" sz="1050" dirty="0" err="1">
                <a:solidFill>
                  <a:srgbClr val="00B0F0"/>
                </a:solidFill>
                <a:ea typeface="ＭＳ Ｐゴシック" pitchFamily="34" charset="-128"/>
              </a:rPr>
              <a:t>securityOverallRatingException</a:t>
            </a:r>
            <a:r>
              <a:rPr lang="en-US" sz="1050" dirty="0">
                <a:solidFill>
                  <a:srgbClr val="00B0F0"/>
                </a:solidFill>
                <a:ea typeface="ＭＳ Ｐゴシック" pitchFamily="34" charset="-128"/>
              </a:rPr>
              <a:t>&gt;false&lt;/</a:t>
            </a:r>
            <a:r>
              <a:rPr lang="en-US" sz="1050" dirty="0" err="1">
                <a:solidFill>
                  <a:srgbClr val="00B0F0"/>
                </a:solidFill>
                <a:ea typeface="ＭＳ Ｐゴシック" pitchFamily="34" charset="-128"/>
              </a:rPr>
              <a:t>securityOverallRatingException</a:t>
            </a:r>
            <a:r>
              <a:rPr lang="en-US" sz="1050" dirty="0">
                <a:solidFill>
                  <a:srgbClr val="00B0F0"/>
                </a:solidFill>
                <a:ea typeface="ＭＳ Ｐゴシック" pitchFamily="34" charset="-128"/>
              </a:rPr>
              <a:t>&gt;</a:t>
            </a:r>
          </a:p>
          <a:p>
            <a:pPr marL="0" indent="0">
              <a:spcBef>
                <a:spcPts val="0"/>
              </a:spcBef>
              <a:buFont typeface="Arial"/>
              <a:buNone/>
            </a:pPr>
            <a:r>
              <a:rPr lang="en-US" sz="1050" dirty="0">
                <a:solidFill>
                  <a:srgbClr val="00B0F0"/>
                </a:solidFill>
                <a:ea typeface="ＭＳ Ｐゴシック" pitchFamily="34" charset="-128"/>
              </a:rPr>
              <a:t>	&lt;</a:t>
            </a:r>
            <a:r>
              <a:rPr lang="en-US" sz="1050" dirty="0" err="1">
                <a:solidFill>
                  <a:srgbClr val="00B0F0"/>
                </a:solidFill>
                <a:ea typeface="ＭＳ Ｐゴシック" pitchFamily="34" charset="-128"/>
              </a:rPr>
              <a:t>securityExecutionErrorException</a:t>
            </a:r>
            <a:r>
              <a:rPr lang="en-US" sz="1050" dirty="0">
                <a:solidFill>
                  <a:srgbClr val="00B0F0"/>
                </a:solidFill>
                <a:ea typeface="ＭＳ Ｐゴシック" pitchFamily="34" charset="-128"/>
              </a:rPr>
              <a:t>&gt;true&lt;/</a:t>
            </a:r>
            <a:r>
              <a:rPr lang="en-US" sz="1050" dirty="0" err="1">
                <a:solidFill>
                  <a:srgbClr val="00B0F0"/>
                </a:solidFill>
                <a:ea typeface="ＭＳ Ｐゴシック" pitchFamily="34" charset="-128"/>
              </a:rPr>
              <a:t>securityExecutionErrorException</a:t>
            </a:r>
            <a:r>
              <a:rPr lang="en-US" sz="1050" dirty="0">
                <a:solidFill>
                  <a:srgbClr val="00B0F0"/>
                </a:solidFill>
                <a:ea typeface="ＭＳ Ｐゴシック" pitchFamily="34" charset="-128"/>
              </a:rPr>
              <a:t>&gt;</a:t>
            </a:r>
          </a:p>
          <a:p>
            <a:pPr marL="0" indent="0">
              <a:spcBef>
                <a:spcPts val="0"/>
              </a:spcBef>
              <a:buFont typeface="Arial"/>
              <a:buNone/>
            </a:pPr>
            <a:r>
              <a:rPr lang="en-US" sz="1050" dirty="0">
                <a:solidFill>
                  <a:srgbClr val="FFC000"/>
                </a:solidFill>
                <a:ea typeface="ＭＳ Ｐゴシック" pitchFamily="34" charset="-128"/>
              </a:rPr>
              <a:t>            </a:t>
            </a:r>
            <a:r>
              <a:rPr lang="en-US" sz="1050" dirty="0">
                <a:solidFill>
                  <a:srgbClr val="00B0F0"/>
                </a:solidFill>
                <a:ea typeface="ＭＳ Ｐゴシック" pitchFamily="34" charset="-128"/>
              </a:rPr>
              <a:t>&lt;/</a:t>
            </a:r>
            <a:r>
              <a:rPr lang="en-US" sz="1050" dirty="0" err="1">
                <a:solidFill>
                  <a:srgbClr val="00B0F0"/>
                </a:solidFill>
                <a:ea typeface="ＭＳ Ｐゴシック" pitchFamily="34" charset="-128"/>
              </a:rPr>
              <a:t>securityExecution</a:t>
            </a:r>
            <a:r>
              <a:rPr lang="en-US" sz="1050" dirty="0">
                <a:solidFill>
                  <a:srgbClr val="00B0F0"/>
                </a:solidFill>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runQueries</a:t>
            </a:r>
            <a:r>
              <a:rPr lang="en-US" sz="900" dirty="0">
                <a:ea typeface="ＭＳ Ｐゴシック" pitchFamily="34" charset="-128"/>
              </a:rPr>
              <a:t>&gt;yes&lt;/</a:t>
            </a:r>
            <a:r>
              <a:rPr lang="en-US" sz="900" dirty="0" err="1">
                <a:ea typeface="ＭＳ Ｐゴシック" pitchFamily="34" charset="-128"/>
              </a:rPr>
              <a:t>runQueries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runProcedures</a:t>
            </a:r>
            <a:r>
              <a:rPr lang="en-US" sz="900" dirty="0">
                <a:ea typeface="ＭＳ Ｐゴシック" pitchFamily="34" charset="-128"/>
              </a:rPr>
              <a:t>&gt;yes&lt;/</a:t>
            </a:r>
            <a:r>
              <a:rPr lang="en-US" sz="900" dirty="0" err="1">
                <a:ea typeface="ＭＳ Ｐゴシック" pitchFamily="34" charset="-128"/>
              </a:rPr>
              <a:t>runProcedures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runWS</a:t>
            </a:r>
            <a:r>
              <a:rPr lang="en-US" sz="900" dirty="0">
                <a:ea typeface="ＭＳ Ｐゴシック" pitchFamily="34" charset="-128"/>
              </a:rPr>
              <a:t>&gt;yes&lt;/</a:t>
            </a:r>
            <a:r>
              <a:rPr lang="en-US" sz="900" dirty="0" err="1">
                <a:ea typeface="ＭＳ Ｐゴシック" pitchFamily="34" charset="-128"/>
              </a:rPr>
              <a:t>runWS</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useAllDatasources</a:t>
            </a:r>
            <a:r>
              <a:rPr lang="en-US" sz="900" dirty="0">
                <a:ea typeface="ＭＳ Ｐゴシック" pitchFamily="34" charset="-128"/>
              </a:rPr>
              <a:t>&gt;no&lt;/</a:t>
            </a:r>
            <a:r>
              <a:rPr lang="en-US" sz="900" dirty="0" err="1">
                <a:ea typeface="ＭＳ Ｐゴシック" pitchFamily="34" charset="-128"/>
              </a:rPr>
              <a:t>useAllDatasources</a:t>
            </a:r>
            <a:r>
              <a:rPr lang="en-US" sz="900" dirty="0">
                <a:ea typeface="ＭＳ Ｐゴシック" pitchFamily="34" charset="-128"/>
              </a:rPr>
              <a:t>&gt; </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a:t>
            </a:r>
          </a:p>
          <a:p>
            <a:pPr marL="0" indent="0">
              <a:spcBef>
                <a:spcPts val="0"/>
              </a:spcBef>
              <a:buFont typeface="Arial"/>
              <a:buNone/>
            </a:pPr>
            <a:r>
              <a:rPr lang="en-US" sz="1050" dirty="0">
                <a:solidFill>
                  <a:srgbClr val="FFC000"/>
                </a:solidFill>
                <a:ea typeface="ＭＳ Ｐゴシック" pitchFamily="34" charset="-128"/>
              </a:rPr>
              <a:t>    	</a:t>
            </a:r>
            <a:r>
              <a:rPr lang="en-US" sz="1050" b="1" dirty="0">
                <a:solidFill>
                  <a:srgbClr val="00B0F0"/>
                </a:solidFill>
                <a:ea typeface="ＭＳ Ｐゴシック" pitchFamily="34" charset="-128"/>
              </a:rPr>
              <a:t>&lt;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&gt;TEST00&lt;/</a:t>
            </a:r>
            <a:r>
              <a:rPr lang="en-US" sz="1050" b="1" dirty="0" err="1">
                <a:solidFill>
                  <a:srgbClr val="00B0F0"/>
                </a:solidFill>
                <a:ea typeface="ＭＳ Ｐゴシック" pitchFamily="34" charset="-128"/>
              </a:rPr>
              <a:t>dsName</a:t>
            </a:r>
            <a:r>
              <a:rPr lang="en-US" sz="1050" b="1" dirty="0">
                <a:solidFill>
                  <a:srgbClr val="00B0F0"/>
                </a:solidFill>
                <a:ea typeface="ＭＳ Ｐゴシック" pitchFamily="34" charset="-128"/>
              </a:rPr>
              <a:t>&gt;</a:t>
            </a:r>
          </a:p>
          <a:p>
            <a:pPr marL="0" indent="0">
              <a:spcBef>
                <a:spcPts val="0"/>
              </a:spcBef>
              <a:buFont typeface="Arial"/>
              <a:buNone/>
            </a:pPr>
            <a:r>
              <a:rPr lang="en-US" sz="1050" dirty="0">
                <a:ea typeface="ＭＳ Ｐゴシック" pitchFamily="34" charset="-128"/>
              </a:rPr>
              <a:t>            &lt;/</a:t>
            </a:r>
            <a:r>
              <a:rPr lang="en-US" sz="1050" dirty="0" err="1">
                <a:ea typeface="ＭＳ Ｐゴシック" pitchFamily="34" charset="-128"/>
              </a:rPr>
              <a:t>datasources</a:t>
            </a:r>
            <a:r>
              <a:rPr lang="en-US" sz="1050" dirty="0">
                <a:ea typeface="ＭＳ Ｐゴシック" pitchFamily="34" charset="-128"/>
              </a:rPr>
              <a:t>&gt;		</a:t>
            </a:r>
          </a:p>
          <a:p>
            <a:pPr marL="0" indent="0">
              <a:spcBef>
                <a:spcPts val="0"/>
              </a:spcBef>
              <a:buFont typeface="Arial"/>
              <a:buNone/>
            </a:pPr>
            <a:r>
              <a:rPr lang="en-US" sz="1050" dirty="0">
                <a:ea typeface="ＭＳ Ｐゴシック" pitchFamily="34" charset="-128"/>
              </a:rPr>
              <a:t>            &lt;resources&gt;&lt;/resources&gt;</a:t>
            </a:r>
          </a:p>
          <a:p>
            <a:pPr marL="0" indent="0">
              <a:spcBef>
                <a:spcPts val="0"/>
              </a:spcBef>
              <a:buFont typeface="Arial"/>
              <a:buNone/>
            </a:pPr>
            <a:r>
              <a:rPr lang="en-US" sz="1050" b="1" dirty="0">
                <a:solidFill>
                  <a:srgbClr val="00B0F0"/>
                </a:solidFill>
                <a:ea typeface="ＭＳ Ｐゴシック" pitchFamily="34" charset="-128"/>
              </a:rPr>
              <a:t>        &lt;/</a:t>
            </a:r>
            <a:r>
              <a:rPr lang="en-US" sz="1050" b="1" dirty="0" err="1">
                <a:solidFill>
                  <a:srgbClr val="00B0F0"/>
                </a:solidFill>
                <a:ea typeface="ＭＳ Ｐゴシック" pitchFamily="34" charset="-128"/>
              </a:rPr>
              <a:t>testRunParams</a:t>
            </a:r>
            <a:r>
              <a:rPr lang="en-US" sz="1050" b="1" dirty="0">
                <a:solidFill>
                  <a:srgbClr val="00B0F0"/>
                </a:solidFill>
                <a:ea typeface="ＭＳ Ｐゴシック" pitchFamily="34" charset="-128"/>
              </a:rPr>
              <a:t>&gt;</a:t>
            </a:r>
          </a:p>
          <a:p>
            <a:pPr marL="0" indent="0">
              <a:spcBef>
                <a:spcPts val="0"/>
              </a:spcBef>
              <a:buFont typeface="Arial"/>
              <a:buNone/>
            </a:pPr>
            <a:r>
              <a:rPr lang="en-US" sz="900" dirty="0">
                <a:ea typeface="ＭＳ Ｐゴシック" pitchFamily="34" charset="-128"/>
              </a:rPr>
              <a:t>    &lt;/</a:t>
            </a:r>
            <a:r>
              <a:rPr lang="en-US" sz="900" dirty="0" err="1">
                <a:ea typeface="ＭＳ Ｐゴシック" pitchFamily="34" charset="-128"/>
              </a:rPr>
              <a:t>regressionTest</a:t>
            </a:r>
            <a:r>
              <a:rPr lang="en-US" sz="900" dirty="0">
                <a:ea typeface="ＭＳ Ｐゴシック" pitchFamily="34" charset="-128"/>
              </a:rPr>
              <a:t>&gt;</a:t>
            </a:r>
          </a:p>
          <a:p>
            <a:pPr marL="0" indent="0">
              <a:spcBef>
                <a:spcPts val="0"/>
              </a:spcBef>
              <a:buFont typeface="Arial"/>
              <a:buNone/>
            </a:pPr>
            <a:r>
              <a:rPr lang="en-US" sz="900" dirty="0">
                <a:ea typeface="ＭＳ Ｐゴシック" pitchFamily="34" charset="-128"/>
              </a:rPr>
              <a:t>&lt;/p1:RegressionModule&gt;</a:t>
            </a:r>
          </a:p>
        </p:txBody>
      </p:sp>
      <p:grpSp>
        <p:nvGrpSpPr>
          <p:cNvPr id="7" name="Group 6"/>
          <p:cNvGrpSpPr/>
          <p:nvPr/>
        </p:nvGrpSpPr>
        <p:grpSpPr>
          <a:xfrm>
            <a:off x="2491729" y="3388759"/>
            <a:ext cx="4032356" cy="1498052"/>
            <a:chOff x="951574" y="4049176"/>
            <a:chExt cx="5376475" cy="1997403"/>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67" y="4049176"/>
              <a:ext cx="2091582" cy="1997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1760096" y="4884541"/>
              <a:ext cx="2957362" cy="432649"/>
              <a:chOff x="1045695" y="5578052"/>
              <a:chExt cx="5218104" cy="645654"/>
            </a:xfrm>
          </p:grpSpPr>
          <p:cxnSp>
            <p:nvCxnSpPr>
              <p:cNvPr id="13" name="Straight Arrow Connector 12"/>
              <p:cNvCxnSpPr/>
              <p:nvPr/>
            </p:nvCxnSpPr>
            <p:spPr>
              <a:xfrm>
                <a:off x="1045695" y="5769542"/>
                <a:ext cx="5218104" cy="454164"/>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342438">
                <a:off x="2159345" y="5578052"/>
                <a:ext cx="2374563" cy="459302"/>
              </a:xfrm>
              <a:prstGeom prst="rect">
                <a:avLst/>
              </a:prstGeom>
              <a:noFill/>
            </p:spPr>
            <p:txBody>
              <a:bodyPr wrap="square" rtlCol="0">
                <a:spAutoFit/>
              </a:bodyPr>
              <a:lstStyle/>
              <a:p>
                <a:r>
                  <a:rPr lang="en-US" sz="900" dirty="0">
                    <a:solidFill>
                      <a:schemeClr val="accent6">
                        <a:lumMod val="40000"/>
                        <a:lumOff val="60000"/>
                      </a:schemeClr>
                    </a:solidFill>
                  </a:rPr>
                  <a:t>Database Filter</a:t>
                </a:r>
              </a:p>
            </p:txBody>
          </p:sp>
        </p:grpSp>
        <p:grpSp>
          <p:nvGrpSpPr>
            <p:cNvPr id="10" name="Group 9"/>
            <p:cNvGrpSpPr/>
            <p:nvPr/>
          </p:nvGrpSpPr>
          <p:grpSpPr>
            <a:xfrm>
              <a:off x="951574" y="5241031"/>
              <a:ext cx="3859402" cy="307777"/>
              <a:chOff x="-475864" y="6139416"/>
              <a:chExt cx="6929772" cy="717844"/>
            </a:xfrm>
          </p:grpSpPr>
          <p:cxnSp>
            <p:nvCxnSpPr>
              <p:cNvPr id="11" name="Straight Arrow Connector 10"/>
              <p:cNvCxnSpPr/>
              <p:nvPr/>
            </p:nvCxnSpPr>
            <p:spPr>
              <a:xfrm>
                <a:off x="-475864" y="6618286"/>
                <a:ext cx="6929772" cy="165865"/>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19364" y="6139416"/>
                <a:ext cx="2872071" cy="717844"/>
              </a:xfrm>
              <a:prstGeom prst="rect">
                <a:avLst/>
              </a:prstGeom>
              <a:noFill/>
            </p:spPr>
            <p:txBody>
              <a:bodyPr wrap="square" rtlCol="0">
                <a:spAutoFit/>
              </a:bodyPr>
              <a:lstStyle/>
              <a:p>
                <a:r>
                  <a:rPr lang="en-US" sz="900" dirty="0">
                    <a:solidFill>
                      <a:schemeClr val="accent6">
                        <a:lumMod val="40000"/>
                        <a:lumOff val="60000"/>
                      </a:schemeClr>
                    </a:solidFill>
                  </a:rPr>
                  <a:t>No Resource Filter</a:t>
                </a:r>
              </a:p>
            </p:txBody>
          </p:sp>
        </p:grpSp>
      </p:grpSp>
      <p:grpSp>
        <p:nvGrpSpPr>
          <p:cNvPr id="15" name="Group 14"/>
          <p:cNvGrpSpPr/>
          <p:nvPr/>
        </p:nvGrpSpPr>
        <p:grpSpPr>
          <a:xfrm>
            <a:off x="870275" y="946670"/>
            <a:ext cx="8272535" cy="1668782"/>
            <a:chOff x="933651" y="536051"/>
            <a:chExt cx="11072805" cy="2225042"/>
          </a:xfrm>
        </p:grpSpPr>
        <p:sp>
          <p:nvSpPr>
            <p:cNvPr id="16" name="Rectangular Callout 15"/>
            <p:cNvSpPr/>
            <p:nvPr/>
          </p:nvSpPr>
          <p:spPr>
            <a:xfrm>
              <a:off x="8592849" y="536051"/>
              <a:ext cx="3413607" cy="975359"/>
            </a:xfrm>
            <a:prstGeom prst="wedgeRectCallout">
              <a:avLst>
                <a:gd name="adj1" fmla="val -104972"/>
                <a:gd name="adj2" fmla="val 6125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solidFill>
                    <a:srgbClr val="7030A0"/>
                  </a:solidFill>
                </a:rPr>
                <a:t>Security output log location.  </a:t>
              </a:r>
            </a:p>
            <a:p>
              <a:pPr marL="214313" indent="-214313">
                <a:buFont typeface="Arial" panose="020B0604020202020204" pitchFamily="34" charset="0"/>
                <a:buChar char="•"/>
              </a:pPr>
              <a:r>
                <a:rPr lang="en-US" sz="1050" dirty="0">
                  <a:solidFill>
                    <a:srgbClr val="7030A0"/>
                  </a:solidFill>
                </a:rPr>
                <a:t>Base </a:t>
              </a:r>
              <a:r>
                <a:rPr lang="en-US" sz="1050" dirty="0" err="1">
                  <a:solidFill>
                    <a:srgbClr val="7030A0"/>
                  </a:solidFill>
                </a:rPr>
                <a:t>dir</a:t>
              </a:r>
              <a:r>
                <a:rPr lang="en-US" sz="1050" dirty="0">
                  <a:solidFill>
                    <a:srgbClr val="7030A0"/>
                  </a:solidFill>
                </a:rPr>
                <a:t> for output files.</a:t>
              </a:r>
            </a:p>
            <a:p>
              <a:pPr marL="214313" indent="-214313">
                <a:buFont typeface="Arial" panose="020B0604020202020204" pitchFamily="34" charset="0"/>
                <a:buChar char="•"/>
              </a:pPr>
              <a:r>
                <a:rPr lang="en-US" sz="1050" dirty="0">
                  <a:solidFill>
                    <a:srgbClr val="7030A0"/>
                  </a:solidFill>
                </a:rPr>
                <a:t>Level of command line print output: [</a:t>
              </a:r>
              <a:r>
                <a:rPr lang="en-US" sz="1050" dirty="0" err="1">
                  <a:solidFill>
                    <a:srgbClr val="7030A0"/>
                  </a:solidFill>
                </a:rPr>
                <a:t>verbose|summary|silent</a:t>
              </a:r>
              <a:r>
                <a:rPr lang="en-US" sz="1050" dirty="0">
                  <a:solidFill>
                    <a:srgbClr val="7030A0"/>
                  </a:solidFill>
                </a:rPr>
                <a:t>]</a:t>
              </a:r>
            </a:p>
          </p:txBody>
        </p:sp>
        <p:sp>
          <p:nvSpPr>
            <p:cNvPr id="17" name="Rectangle 16"/>
            <p:cNvSpPr/>
            <p:nvPr/>
          </p:nvSpPr>
          <p:spPr>
            <a:xfrm>
              <a:off x="933651" y="1596434"/>
              <a:ext cx="9454290" cy="1164659"/>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8" name="Group 17"/>
          <p:cNvGrpSpPr/>
          <p:nvPr/>
        </p:nvGrpSpPr>
        <p:grpSpPr>
          <a:xfrm>
            <a:off x="870275" y="2615450"/>
            <a:ext cx="8272535" cy="996662"/>
            <a:chOff x="1158779" y="3606800"/>
            <a:chExt cx="11030046" cy="1328882"/>
          </a:xfrm>
        </p:grpSpPr>
        <p:sp>
          <p:nvSpPr>
            <p:cNvPr id="19" name="Rectangle 18"/>
            <p:cNvSpPr/>
            <p:nvPr/>
          </p:nvSpPr>
          <p:spPr>
            <a:xfrm>
              <a:off x="1158779" y="3606800"/>
              <a:ext cx="6379941" cy="1016000"/>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ular Callout 19"/>
            <p:cNvSpPr/>
            <p:nvPr/>
          </p:nvSpPr>
          <p:spPr>
            <a:xfrm>
              <a:off x="8788400" y="3667759"/>
              <a:ext cx="3400425" cy="1267923"/>
            </a:xfrm>
            <a:prstGeom prst="wedgeRectCallout">
              <a:avLst>
                <a:gd name="adj1" fmla="val -89207"/>
                <a:gd name="adj2" fmla="val -17207"/>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solidFill>
                    <a:srgbClr val="7030A0"/>
                  </a:solidFill>
                </a:rPr>
                <a:t>Security execution options:</a:t>
              </a:r>
            </a:p>
            <a:p>
              <a:pPr marL="214313" indent="-214313">
                <a:buFont typeface="Arial" panose="020B0604020202020204" pitchFamily="34" charset="0"/>
                <a:buChar char="•"/>
              </a:pPr>
              <a:r>
                <a:rPr lang="en-US" sz="1050" dirty="0">
                  <a:solidFill>
                    <a:srgbClr val="7030A0"/>
                  </a:solidFill>
                </a:rPr>
                <a:t>What plan ids to execute.</a:t>
              </a:r>
            </a:p>
            <a:p>
              <a:pPr marL="214313" indent="-214313">
                <a:buFont typeface="Arial" panose="020B0604020202020204" pitchFamily="34" charset="0"/>
                <a:buChar char="•"/>
              </a:pPr>
              <a:r>
                <a:rPr lang="en-US" sz="1050" dirty="0">
                  <a:solidFill>
                    <a:srgbClr val="7030A0"/>
                  </a:solidFill>
                </a:rPr>
                <a:t>When to throw an exception and stop</a:t>
              </a:r>
            </a:p>
            <a:p>
              <a:pPr marL="600075" lvl="1" indent="-257175">
                <a:buAutoNum type="arabicParenBoth"/>
              </a:pPr>
              <a:r>
                <a:rPr lang="en-US" sz="1050" dirty="0">
                  <a:solidFill>
                    <a:srgbClr val="7030A0"/>
                  </a:solidFill>
                </a:rPr>
                <a:t>True – When rating=FAIL</a:t>
              </a:r>
            </a:p>
            <a:p>
              <a:pPr marL="600075" lvl="1" indent="-257175">
                <a:buAutoNum type="arabicParenBoth"/>
              </a:pPr>
              <a:r>
                <a:rPr lang="en-US" sz="1050" dirty="0">
                  <a:solidFill>
                    <a:srgbClr val="7030A0"/>
                  </a:solidFill>
                </a:rPr>
                <a:t>True – When errors occur</a:t>
              </a:r>
            </a:p>
          </p:txBody>
        </p:sp>
      </p:grpSp>
      <p:grpSp>
        <p:nvGrpSpPr>
          <p:cNvPr id="21" name="Group 20"/>
          <p:cNvGrpSpPr/>
          <p:nvPr/>
        </p:nvGrpSpPr>
        <p:grpSpPr>
          <a:xfrm>
            <a:off x="874999" y="3381034"/>
            <a:ext cx="3989138" cy="1576324"/>
            <a:chOff x="1165076" y="4627578"/>
            <a:chExt cx="5318851" cy="2101765"/>
          </a:xfrm>
        </p:grpSpPr>
        <p:sp>
          <p:nvSpPr>
            <p:cNvPr id="22" name="Rectangular Callout 21"/>
            <p:cNvSpPr/>
            <p:nvPr/>
          </p:nvSpPr>
          <p:spPr>
            <a:xfrm>
              <a:off x="2649682" y="6223837"/>
              <a:ext cx="3834245" cy="505506"/>
            </a:xfrm>
            <a:prstGeom prst="wedgeRectCallout">
              <a:avLst>
                <a:gd name="adj1" fmla="val -37250"/>
                <a:gd name="adj2" fmla="val -7076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rPr>
                <a:t>Provides a filter to determine what resources will be executed for the security test.</a:t>
              </a:r>
            </a:p>
          </p:txBody>
        </p:sp>
        <p:sp>
          <p:nvSpPr>
            <p:cNvPr id="23" name="Rectangle 22"/>
            <p:cNvSpPr/>
            <p:nvPr/>
          </p:nvSpPr>
          <p:spPr>
            <a:xfrm>
              <a:off x="1165076" y="4627578"/>
              <a:ext cx="3130560" cy="1478581"/>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87823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Security Log Output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322098" y="77277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0" y="2230279"/>
            <a:ext cx="8896967" cy="1605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b="1" dirty="0">
                <a:ea typeface="ＭＳ Ｐゴシック" pitchFamily="34" charset="-128"/>
              </a:rPr>
              <a:t># Processing action "</a:t>
            </a:r>
            <a:r>
              <a:rPr lang="en-US" b="1" dirty="0" err="1">
                <a:ea typeface="ＭＳ Ｐゴシック" pitchFamily="34" charset="-128"/>
              </a:rPr>
              <a:t>executeSecurityTest</a:t>
            </a:r>
            <a:r>
              <a:rPr lang="en-US" b="1" dirty="0">
                <a:ea typeface="ＭＳ Ｐゴシック" pitchFamily="34" charset="-128"/>
              </a:rPr>
              <a:t>" for security plan id: </a:t>
            </a:r>
            <a:r>
              <a:rPr lang="en-US" b="1" dirty="0">
                <a:solidFill>
                  <a:srgbClr val="00B0F0"/>
                </a:solidFill>
                <a:ea typeface="ＭＳ Ｐゴシック" pitchFamily="34" charset="-128"/>
              </a:rPr>
              <a:t>sp2</a:t>
            </a:r>
          </a:p>
        </p:txBody>
      </p:sp>
      <p:grpSp>
        <p:nvGrpSpPr>
          <p:cNvPr id="8" name="Group 7"/>
          <p:cNvGrpSpPr/>
          <p:nvPr/>
        </p:nvGrpSpPr>
        <p:grpSpPr>
          <a:xfrm>
            <a:off x="300628" y="1182573"/>
            <a:ext cx="1508765" cy="2094374"/>
            <a:chOff x="399250" y="1576763"/>
            <a:chExt cx="2011686" cy="2792499"/>
          </a:xfrm>
        </p:grpSpPr>
        <p:sp>
          <p:nvSpPr>
            <p:cNvPr id="9" name="Rectangular Callout 8"/>
            <p:cNvSpPr/>
            <p:nvPr/>
          </p:nvSpPr>
          <p:spPr>
            <a:xfrm>
              <a:off x="399250" y="1576763"/>
              <a:ext cx="2011686" cy="1000182"/>
            </a:xfrm>
            <a:prstGeom prst="wedgeRectCallout">
              <a:avLst>
                <a:gd name="adj1" fmla="val -37236"/>
                <a:gd name="adj2" fmla="val 103824"/>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Overall Query Execution Status derived by comparing Actual and Expected </a:t>
              </a:r>
            </a:p>
          </p:txBody>
        </p:sp>
        <p:sp>
          <p:nvSpPr>
            <p:cNvPr id="10" name="Rectangle 9"/>
            <p:cNvSpPr/>
            <p:nvPr/>
          </p:nvSpPr>
          <p:spPr>
            <a:xfrm>
              <a:off x="570334" y="3133786"/>
              <a:ext cx="526948"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 name="Group 10"/>
          <p:cNvGrpSpPr/>
          <p:nvPr/>
        </p:nvGrpSpPr>
        <p:grpSpPr>
          <a:xfrm>
            <a:off x="857406" y="1182573"/>
            <a:ext cx="1646128" cy="2094374"/>
            <a:chOff x="1141619" y="1576763"/>
            <a:chExt cx="2194837" cy="2792499"/>
          </a:xfrm>
        </p:grpSpPr>
        <p:sp>
          <p:nvSpPr>
            <p:cNvPr id="12" name="Rectangle 11"/>
            <p:cNvSpPr/>
            <p:nvPr/>
          </p:nvSpPr>
          <p:spPr>
            <a:xfrm>
              <a:off x="1141619" y="3133786"/>
              <a:ext cx="71835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ular Callout 12"/>
            <p:cNvSpPr/>
            <p:nvPr/>
          </p:nvSpPr>
          <p:spPr>
            <a:xfrm>
              <a:off x="2508164" y="1576763"/>
              <a:ext cx="828292" cy="1000181"/>
            </a:xfrm>
            <a:prstGeom prst="wedgeRectCallout">
              <a:avLst>
                <a:gd name="adj1" fmla="val -159820"/>
                <a:gd name="adj2" fmla="val 102785"/>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Actual results of the query</a:t>
              </a:r>
            </a:p>
          </p:txBody>
        </p:sp>
      </p:grpSp>
      <p:grpSp>
        <p:nvGrpSpPr>
          <p:cNvPr id="14" name="Group 13"/>
          <p:cNvGrpSpPr/>
          <p:nvPr/>
        </p:nvGrpSpPr>
        <p:grpSpPr>
          <a:xfrm>
            <a:off x="1463723" y="1106632"/>
            <a:ext cx="1861465" cy="2170315"/>
            <a:chOff x="1950043" y="1475509"/>
            <a:chExt cx="2481952" cy="2893753"/>
          </a:xfrm>
        </p:grpSpPr>
        <p:sp>
          <p:nvSpPr>
            <p:cNvPr id="15" name="Rectangular Callout 14"/>
            <p:cNvSpPr/>
            <p:nvPr/>
          </p:nvSpPr>
          <p:spPr>
            <a:xfrm>
              <a:off x="3340675" y="1475509"/>
              <a:ext cx="1091320" cy="1257300"/>
            </a:xfrm>
            <a:prstGeom prst="wedgeRectCallout">
              <a:avLst>
                <a:gd name="adj1" fmla="val -141299"/>
                <a:gd name="adj2" fmla="val 8323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Expected Results for this user and query</a:t>
              </a:r>
            </a:p>
          </p:txBody>
        </p:sp>
        <p:sp>
          <p:nvSpPr>
            <p:cNvPr id="16" name="Rectangle 15"/>
            <p:cNvSpPr/>
            <p:nvPr/>
          </p:nvSpPr>
          <p:spPr>
            <a:xfrm>
              <a:off x="1950043" y="3133786"/>
              <a:ext cx="64768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7" name="Group 16"/>
          <p:cNvGrpSpPr/>
          <p:nvPr/>
        </p:nvGrpSpPr>
        <p:grpSpPr>
          <a:xfrm>
            <a:off x="1952099" y="1418359"/>
            <a:ext cx="2285428" cy="1863782"/>
            <a:chOff x="2601211" y="1891146"/>
            <a:chExt cx="3047237" cy="2485042"/>
          </a:xfrm>
        </p:grpSpPr>
        <p:sp>
          <p:nvSpPr>
            <p:cNvPr id="18" name="Rectangle 17"/>
            <p:cNvSpPr/>
            <p:nvPr/>
          </p:nvSpPr>
          <p:spPr>
            <a:xfrm>
              <a:off x="2601211" y="3140712"/>
              <a:ext cx="64768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ular Callout 18"/>
            <p:cNvSpPr/>
            <p:nvPr/>
          </p:nvSpPr>
          <p:spPr>
            <a:xfrm>
              <a:off x="4577195" y="1891146"/>
              <a:ext cx="1071253" cy="814358"/>
            </a:xfrm>
            <a:prstGeom prst="wedgeRectCallout">
              <a:avLst>
                <a:gd name="adj1" fmla="val -200663"/>
                <a:gd name="adj2" fmla="val 104472"/>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User executing the query</a:t>
              </a:r>
            </a:p>
          </p:txBody>
        </p:sp>
      </p:grpSp>
      <p:grpSp>
        <p:nvGrpSpPr>
          <p:cNvPr id="20" name="Group 19"/>
          <p:cNvGrpSpPr/>
          <p:nvPr/>
        </p:nvGrpSpPr>
        <p:grpSpPr>
          <a:xfrm>
            <a:off x="211733" y="3320588"/>
            <a:ext cx="6007377" cy="972136"/>
            <a:chOff x="280723" y="4427450"/>
            <a:chExt cx="8009836" cy="1296181"/>
          </a:xfrm>
        </p:grpSpPr>
        <p:sp>
          <p:nvSpPr>
            <p:cNvPr id="21" name="Rectangle 20"/>
            <p:cNvSpPr/>
            <p:nvPr/>
          </p:nvSpPr>
          <p:spPr>
            <a:xfrm>
              <a:off x="584190" y="4427450"/>
              <a:ext cx="7706369" cy="617738"/>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ular Callout 21"/>
            <p:cNvSpPr/>
            <p:nvPr/>
          </p:nvSpPr>
          <p:spPr>
            <a:xfrm>
              <a:off x="280723" y="5316452"/>
              <a:ext cx="3055734" cy="407179"/>
            </a:xfrm>
            <a:prstGeom prst="wedgeRectCallout">
              <a:avLst>
                <a:gd name="adj1" fmla="val 34673"/>
                <a:gd name="adj2" fmla="val -11385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Summary status of what happened</a:t>
              </a:r>
            </a:p>
          </p:txBody>
        </p:sp>
      </p:grpSp>
      <p:grpSp>
        <p:nvGrpSpPr>
          <p:cNvPr id="23" name="Group 22"/>
          <p:cNvGrpSpPr/>
          <p:nvPr/>
        </p:nvGrpSpPr>
        <p:grpSpPr>
          <a:xfrm>
            <a:off x="2440803" y="1458970"/>
            <a:ext cx="2610076" cy="1823171"/>
            <a:chOff x="3252816" y="1945293"/>
            <a:chExt cx="3480101" cy="2430895"/>
          </a:xfrm>
        </p:grpSpPr>
        <p:sp>
          <p:nvSpPr>
            <p:cNvPr id="24" name="Rectangular Callout 23"/>
            <p:cNvSpPr/>
            <p:nvPr/>
          </p:nvSpPr>
          <p:spPr>
            <a:xfrm>
              <a:off x="5648448" y="1945293"/>
              <a:ext cx="1084469" cy="814357"/>
            </a:xfrm>
            <a:prstGeom prst="wedgeRectCallout">
              <a:avLst>
                <a:gd name="adj1" fmla="val -86647"/>
                <a:gd name="adj2" fmla="val 9449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Execution Time</a:t>
              </a:r>
            </a:p>
          </p:txBody>
        </p:sp>
        <p:sp>
          <p:nvSpPr>
            <p:cNvPr id="25" name="Rectangle 24"/>
            <p:cNvSpPr/>
            <p:nvPr/>
          </p:nvSpPr>
          <p:spPr>
            <a:xfrm>
              <a:off x="3252816" y="3140712"/>
              <a:ext cx="301590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6" name="Group 25"/>
          <p:cNvGrpSpPr/>
          <p:nvPr/>
        </p:nvGrpSpPr>
        <p:grpSpPr>
          <a:xfrm>
            <a:off x="4729805" y="1687267"/>
            <a:ext cx="953821" cy="1594874"/>
            <a:chOff x="6304816" y="2249689"/>
            <a:chExt cx="1271760" cy="2126499"/>
          </a:xfrm>
        </p:grpSpPr>
        <p:sp>
          <p:nvSpPr>
            <p:cNvPr id="27" name="Rectangle 26"/>
            <p:cNvSpPr/>
            <p:nvPr/>
          </p:nvSpPr>
          <p:spPr>
            <a:xfrm>
              <a:off x="6304816" y="3140712"/>
              <a:ext cx="48206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ular Callout 27"/>
            <p:cNvSpPr/>
            <p:nvPr/>
          </p:nvSpPr>
          <p:spPr>
            <a:xfrm>
              <a:off x="6776442" y="2249689"/>
              <a:ext cx="800134" cy="448945"/>
            </a:xfrm>
            <a:prstGeom prst="wedgeRectCallout">
              <a:avLst>
                <a:gd name="adj1" fmla="val -76290"/>
                <a:gd name="adj2" fmla="val 13902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7030A0"/>
                  </a:solidFill>
                </a:rPr>
                <a:t># rows</a:t>
              </a:r>
            </a:p>
          </p:txBody>
        </p:sp>
      </p:grpSp>
      <p:grpSp>
        <p:nvGrpSpPr>
          <p:cNvPr id="29" name="Group 28"/>
          <p:cNvGrpSpPr/>
          <p:nvPr/>
        </p:nvGrpSpPr>
        <p:grpSpPr>
          <a:xfrm>
            <a:off x="5088146" y="1356361"/>
            <a:ext cx="4022021" cy="1931321"/>
            <a:chOff x="6782607" y="1808481"/>
            <a:chExt cx="5362694" cy="2575095"/>
          </a:xfrm>
        </p:grpSpPr>
        <p:sp>
          <p:nvSpPr>
            <p:cNvPr id="30" name="Rectangular Callout 29"/>
            <p:cNvSpPr/>
            <p:nvPr/>
          </p:nvSpPr>
          <p:spPr>
            <a:xfrm>
              <a:off x="8107167" y="1808481"/>
              <a:ext cx="4038133" cy="768464"/>
            </a:xfrm>
            <a:prstGeom prst="wedgeRectCallout">
              <a:avLst>
                <a:gd name="adj1" fmla="val -51554"/>
                <a:gd name="adj2" fmla="val 122311"/>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050" dirty="0">
                  <a:solidFill>
                    <a:srgbClr val="7030A0"/>
                  </a:solidFill>
                </a:rPr>
                <a:t>The CIS Virtual Database or Web Service.</a:t>
              </a:r>
            </a:p>
            <a:p>
              <a:pPr marL="214313" indent="-214313">
                <a:buFont typeface="Arial" panose="020B0604020202020204" pitchFamily="34" charset="0"/>
                <a:buChar char="•"/>
              </a:pPr>
              <a:r>
                <a:rPr lang="en-US" sz="1050" dirty="0">
                  <a:solidFill>
                    <a:srgbClr val="7030A0"/>
                  </a:solidFill>
                </a:rPr>
                <a:t>The Query to execute</a:t>
              </a:r>
            </a:p>
            <a:p>
              <a:pPr marL="214313" indent="-214313">
                <a:buFont typeface="Arial" panose="020B0604020202020204" pitchFamily="34" charset="0"/>
                <a:buChar char="•"/>
              </a:pPr>
              <a:r>
                <a:rPr lang="en-US" sz="1050" dirty="0">
                  <a:solidFill>
                    <a:srgbClr val="7030A0"/>
                  </a:solidFill>
                </a:rPr>
                <a:t>The “Type” of query being executed</a:t>
              </a:r>
            </a:p>
          </p:txBody>
        </p:sp>
        <p:sp>
          <p:nvSpPr>
            <p:cNvPr id="31" name="Rectangle 30"/>
            <p:cNvSpPr/>
            <p:nvPr/>
          </p:nvSpPr>
          <p:spPr>
            <a:xfrm>
              <a:off x="6782607" y="3148100"/>
              <a:ext cx="5362694" cy="1235476"/>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11291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662031" cy="662460"/>
          </a:xfrm>
        </p:spPr>
        <p:txBody>
          <a:bodyPr/>
          <a:lstStyle/>
          <a:p>
            <a:pPr algn="l"/>
            <a:r>
              <a:rPr lang="en-US">
                <a:solidFill>
                  <a:schemeClr val="bg1"/>
                </a:solidFill>
                <a:ea typeface="ＭＳ Ｐゴシック" pitchFamily="34" charset="-128"/>
              </a:rPr>
              <a:t>Security Log Output (cont.)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sz="28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ounded Rectangle 4"/>
          <p:cNvSpPr/>
          <p:nvPr/>
        </p:nvSpPr>
        <p:spPr>
          <a:xfrm>
            <a:off x="322098" y="77277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6" name="Rectangle 3"/>
          <p:cNvSpPr txBox="1">
            <a:spLocks/>
          </p:cNvSpPr>
          <p:nvPr/>
        </p:nvSpPr>
        <p:spPr>
          <a:xfrm>
            <a:off x="237422" y="843414"/>
            <a:ext cx="8905388" cy="3733399"/>
          </a:xfrm>
          <a:prstGeom prst="rect">
            <a:avLst/>
          </a:prstGeom>
          <a:ln>
            <a:noFill/>
          </a:ln>
        </p:spPr>
        <p:txBody>
          <a:bodyPr vert="horz" lIns="91440" tIns="45720" rIns="91440" bIns="45720" rtlCol="0">
            <a:noAutofit/>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marL="0" indent="0">
              <a:spcBef>
                <a:spcPts val="0"/>
              </a:spcBef>
              <a:buFont typeface="Arial"/>
              <a:buNone/>
            </a:pPr>
            <a:r>
              <a:rPr lang="en-US" b="1" dirty="0">
                <a:ea typeface="ＭＳ Ｐゴシック" pitchFamily="34" charset="-128"/>
              </a:rPr>
              <a:t># Processing action "</a:t>
            </a:r>
            <a:r>
              <a:rPr lang="en-US" b="1" dirty="0" err="1">
                <a:ea typeface="ＭＳ Ｐゴシック" pitchFamily="34" charset="-128"/>
              </a:rPr>
              <a:t>executeSecurityTest</a:t>
            </a:r>
            <a:r>
              <a:rPr lang="en-US" b="1" dirty="0">
                <a:ea typeface="ＭＳ Ｐゴシック" pitchFamily="34" charset="-128"/>
              </a:rPr>
              <a:t>" for security plan id: </a:t>
            </a:r>
            <a:r>
              <a:rPr lang="en-US" b="1" dirty="0">
                <a:solidFill>
                  <a:srgbClr val="00B0F0"/>
                </a:solidFill>
                <a:ea typeface="ＭＳ Ｐゴシック" pitchFamily="34" charset="-128"/>
              </a:rPr>
              <a:t>sp2</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98" y="2700009"/>
            <a:ext cx="82962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211733" y="2918460"/>
            <a:ext cx="8898434" cy="2097666"/>
            <a:chOff x="280723" y="3405853"/>
            <a:chExt cx="11864578" cy="3282314"/>
          </a:xfrm>
        </p:grpSpPr>
        <p:grpSp>
          <p:nvGrpSpPr>
            <p:cNvPr id="9" name="Group 8"/>
            <p:cNvGrpSpPr/>
            <p:nvPr/>
          </p:nvGrpSpPr>
          <p:grpSpPr>
            <a:xfrm>
              <a:off x="280723" y="4802977"/>
              <a:ext cx="11864578" cy="1885190"/>
              <a:chOff x="280723" y="4802977"/>
              <a:chExt cx="11864578" cy="1885190"/>
            </a:xfrm>
          </p:grpSpPr>
          <p:sp>
            <p:nvSpPr>
              <p:cNvPr id="12" name="Rectangular Callout 11"/>
              <p:cNvSpPr/>
              <p:nvPr/>
            </p:nvSpPr>
            <p:spPr>
              <a:xfrm>
                <a:off x="6628659" y="4802977"/>
                <a:ext cx="5516642" cy="1885190"/>
              </a:xfrm>
              <a:prstGeom prst="wedgeRectCallout">
                <a:avLst>
                  <a:gd name="adj1" fmla="val -66772"/>
                  <a:gd name="adj2" fmla="val 14458"/>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spcBef>
                    <a:spcPts val="225"/>
                  </a:spcBef>
                </a:pPr>
                <a:r>
                  <a:rPr lang="en-US" sz="1050" dirty="0">
                    <a:solidFill>
                      <a:srgbClr val="7030A0"/>
                    </a:solidFill>
                  </a:rPr>
                  <a:t>FAIL Example “</a:t>
                </a:r>
                <a:r>
                  <a:rPr lang="en-US" sz="1050" b="1" dirty="0">
                    <a:solidFill>
                      <a:srgbClr val="7030A0"/>
                    </a:solidFill>
                  </a:rPr>
                  <a:t>Message</a:t>
                </a:r>
                <a:r>
                  <a:rPr lang="en-US" sz="1050" dirty="0">
                    <a:solidFill>
                      <a:srgbClr val="7030A0"/>
                    </a:solidFill>
                  </a:rPr>
                  <a:t>”: </a:t>
                </a:r>
              </a:p>
              <a:p>
                <a:pPr>
                  <a:lnSpc>
                    <a:spcPct val="114000"/>
                  </a:lnSpc>
                  <a:spcBef>
                    <a:spcPts val="225"/>
                  </a:spcBef>
                </a:pPr>
                <a:r>
                  <a:rPr lang="en-US" sz="1050" dirty="0">
                    <a:solidFill>
                      <a:srgbClr val="7030A0"/>
                    </a:solidFill>
                  </a:rPr>
                  <a:t>"SELECT count(1) </a:t>
                </a:r>
                <a:r>
                  <a:rPr lang="en-US" sz="1050" dirty="0" err="1">
                    <a:solidFill>
                      <a:srgbClr val="7030A0"/>
                    </a:solidFill>
                  </a:rPr>
                  <a:t>cnt</a:t>
                </a:r>
                <a:r>
                  <a:rPr lang="en-US" sz="1050" dirty="0">
                    <a:solidFill>
                      <a:srgbClr val="7030A0"/>
                    </a:solidFill>
                  </a:rPr>
                  <a:t> FROM CAT2.SCH2.customers".  Cause: User "</a:t>
                </a:r>
                <a:r>
                  <a:rPr lang="en-US" sz="1050" b="1" u="sng" dirty="0">
                    <a:solidFill>
                      <a:srgbClr val="7030A0"/>
                    </a:solidFill>
                  </a:rPr>
                  <a:t>user2/composite</a:t>
                </a:r>
                <a:r>
                  <a:rPr lang="en-US" sz="1050" dirty="0">
                    <a:solidFill>
                      <a:srgbClr val="7030A0"/>
                    </a:solidFill>
                  </a:rPr>
                  <a:t>" has </a:t>
                </a:r>
                <a:r>
                  <a:rPr lang="en-US" sz="1050" b="1" u="sng" dirty="0">
                    <a:solidFill>
                      <a:srgbClr val="7030A0"/>
                    </a:solidFill>
                  </a:rPr>
                  <a:t>insufficient privileges </a:t>
                </a:r>
                <a:r>
                  <a:rPr lang="en-US" sz="1050" dirty="0">
                    <a:solidFill>
                      <a:srgbClr val="7030A0"/>
                    </a:solidFill>
                  </a:rPr>
                  <a:t>to access "</a:t>
                </a:r>
                <a:r>
                  <a:rPr lang="en-US" sz="1050" b="1" u="sng" dirty="0">
                    <a:solidFill>
                      <a:srgbClr val="7030A0"/>
                    </a:solidFill>
                  </a:rPr>
                  <a:t>/services/databases/TEST00/CAT2</a:t>
                </a:r>
                <a:r>
                  <a:rPr lang="en-US" sz="1050" dirty="0">
                    <a:solidFill>
                      <a:srgbClr val="7030A0"/>
                    </a:solidFill>
                  </a:rPr>
                  <a:t>", on line 1, column 26. User has no privileges for that resource. </a:t>
                </a:r>
                <a:r>
                  <a:rPr lang="en-US" sz="1050" b="1" u="sng" dirty="0">
                    <a:solidFill>
                      <a:srgbClr val="7030A0"/>
                    </a:solidFill>
                  </a:rPr>
                  <a:t>The required access is READ</a:t>
                </a:r>
                <a:r>
                  <a:rPr lang="en-US" sz="1050" dirty="0">
                    <a:solidFill>
                      <a:srgbClr val="7030A0"/>
                    </a:solidFill>
                  </a:rPr>
                  <a:t>.</a:t>
                </a: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23" y="6032384"/>
                <a:ext cx="5454723" cy="32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Rectangle 9"/>
            <p:cNvSpPr/>
            <p:nvPr/>
          </p:nvSpPr>
          <p:spPr>
            <a:xfrm>
              <a:off x="286541" y="3405853"/>
              <a:ext cx="11061701" cy="211107"/>
            </a:xfrm>
            <a:prstGeom prst="rect">
              <a:avLst/>
            </a:prstGeom>
            <a:no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1" name="Elbow Connector 10"/>
            <p:cNvCxnSpPr/>
            <p:nvPr/>
          </p:nvCxnSpPr>
          <p:spPr>
            <a:xfrm rot="10800000" flipV="1">
              <a:off x="280723" y="3511406"/>
              <a:ext cx="5818" cy="2684865"/>
            </a:xfrm>
            <a:prstGeom prst="bentConnector3">
              <a:avLst>
                <a:gd name="adj1" fmla="val 4029185"/>
              </a:avLst>
            </a:prstGeom>
            <a:ln w="28575">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ular Callout 13"/>
          <p:cNvSpPr/>
          <p:nvPr/>
        </p:nvSpPr>
        <p:spPr>
          <a:xfrm>
            <a:off x="322519" y="1167331"/>
            <a:ext cx="6956822" cy="1255829"/>
          </a:xfrm>
          <a:prstGeom prst="wedgeRectCallout">
            <a:avLst>
              <a:gd name="adj1" fmla="val -44405"/>
              <a:gd name="adj2" fmla="val 69639"/>
            </a:avLst>
          </a:prstGeom>
          <a:solidFill>
            <a:schemeClr val="bg1"/>
          </a:solidFill>
          <a:ln>
            <a:solidFill>
              <a:schemeClr val="accent6">
                <a:lumMod val="40000"/>
                <a:lumOff val="60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u="sng" dirty="0">
                <a:solidFill>
                  <a:srgbClr val="7030A0"/>
                </a:solidFill>
                <a:ea typeface="ＭＳ Ｐゴシック" pitchFamily="34" charset="-128"/>
              </a:rPr>
              <a:t>Regression XML Input Parameters</a:t>
            </a:r>
            <a:r>
              <a:rPr lang="en-US" sz="1050" dirty="0">
                <a:solidFill>
                  <a:srgbClr val="7030A0"/>
                </a:solidFill>
                <a:ea typeface="ＭＳ Ｐゴシック" pitchFamily="34" charset="-128"/>
              </a:rPr>
              <a:t>:</a:t>
            </a:r>
          </a:p>
          <a:p>
            <a:r>
              <a:rPr lang="en-US" sz="1050" dirty="0">
                <a:solidFill>
                  <a:srgbClr val="7030A0"/>
                </a:solidFill>
                <a:ea typeface="ＭＳ Ｐゴシック" pitchFamily="34" charset="-128"/>
              </a:rPr>
              <a:t>&lt;</a:t>
            </a:r>
            <a:r>
              <a:rPr lang="en-US" sz="1050" b="1" dirty="0" err="1">
                <a:solidFill>
                  <a:srgbClr val="7030A0"/>
                </a:solidFill>
                <a:ea typeface="ＭＳ Ｐゴシック" pitchFamily="34" charset="-128"/>
              </a:rPr>
              <a:t>baseDir</a:t>
            </a:r>
            <a:r>
              <a:rPr lang="en-US" sz="1050" b="1" dirty="0">
                <a:solidFill>
                  <a:srgbClr val="7030A0"/>
                </a:solidFill>
                <a:ea typeface="ＭＳ Ｐゴシック" pitchFamily="34" charset="-128"/>
              </a:rPr>
              <a:t>&gt;C</a:t>
            </a:r>
            <a:r>
              <a:rPr lang="en-US" sz="1050" dirty="0">
                <a:solidFill>
                  <a:srgbClr val="7030A0"/>
                </a:solidFill>
                <a:ea typeface="ＭＳ Ｐゴシック" pitchFamily="34" charset="-128"/>
              </a:rPr>
              <a:t>:/</a:t>
            </a:r>
            <a:r>
              <a:rPr lang="en-US" sz="1050" dirty="0" err="1">
                <a:solidFill>
                  <a:srgbClr val="7030A0"/>
                </a:solidFill>
                <a:ea typeface="ＭＳ Ｐゴシック" pitchFamily="34" charset="-128"/>
              </a:rPr>
              <a:t>DataVirtualization</a:t>
            </a:r>
            <a:r>
              <a:rPr lang="en-US" sz="1050" dirty="0">
                <a:solidFill>
                  <a:srgbClr val="7030A0"/>
                </a:solidFill>
                <a:ea typeface="ＭＳ Ｐゴシック" pitchFamily="34" charset="-128"/>
              </a:rPr>
              <a:t>/</a:t>
            </a:r>
            <a:r>
              <a:rPr lang="en-US" sz="1050" dirty="0" err="1">
                <a:solidFill>
                  <a:srgbClr val="7030A0"/>
                </a:solidFill>
                <a:ea typeface="ＭＳ Ｐゴシック" pitchFamily="34" charset="-128"/>
              </a:rPr>
              <a:t>PDTool_Test</a:t>
            </a:r>
            <a:r>
              <a:rPr lang="en-US" sz="1050" dirty="0">
                <a:solidFill>
                  <a:srgbClr val="7030A0"/>
                </a:solidFill>
                <a:ea typeface="ＭＳ Ｐゴシック" pitchFamily="34" charset="-128"/>
              </a:rPr>
              <a:t>/PDTool/resources/test/5_security/security_rel01&lt;/</a:t>
            </a:r>
            <a:r>
              <a:rPr lang="en-US" sz="1050" b="1" dirty="0" err="1">
                <a:solidFill>
                  <a:srgbClr val="7030A0"/>
                </a:solidFill>
                <a:ea typeface="ＭＳ Ｐゴシック" pitchFamily="34" charset="-128"/>
              </a:rPr>
              <a:t>baseDir</a:t>
            </a:r>
            <a:r>
              <a:rPr lang="en-US" sz="1050" dirty="0">
                <a:solidFill>
                  <a:srgbClr val="7030A0"/>
                </a:solidFill>
                <a:ea typeface="ＭＳ Ｐゴシック" pitchFamily="34" charset="-128"/>
              </a:rPr>
              <a:t>&gt;</a:t>
            </a:r>
            <a:endParaRPr lang="en-US" sz="1050" dirty="0">
              <a:solidFill>
                <a:srgbClr val="7030A0"/>
              </a:solidFill>
            </a:endParaRPr>
          </a:p>
          <a:p>
            <a:endParaRPr lang="en-US" sz="1050" u="sng" dirty="0">
              <a:solidFill>
                <a:srgbClr val="7030A0"/>
              </a:solidFill>
            </a:endParaRPr>
          </a:p>
          <a:p>
            <a:r>
              <a:rPr lang="en-US" sz="1050" u="sng" dirty="0">
                <a:solidFill>
                  <a:srgbClr val="7030A0"/>
                </a:solidFill>
              </a:rPr>
              <a:t>Output file location anatomy</a:t>
            </a:r>
            <a:r>
              <a:rPr lang="en-US" sz="1050" dirty="0">
                <a:solidFill>
                  <a:srgbClr val="7030A0"/>
                </a:solidFill>
              </a:rPr>
              <a:t>:</a:t>
            </a:r>
          </a:p>
          <a:p>
            <a:r>
              <a:rPr lang="en-US" sz="1050" dirty="0">
                <a:solidFill>
                  <a:srgbClr val="7030A0"/>
                </a:solidFill>
              </a:rPr>
              <a:t>Published View:	&lt;</a:t>
            </a:r>
            <a:r>
              <a:rPr lang="en-US" sz="1050" dirty="0" err="1">
                <a:solidFill>
                  <a:srgbClr val="7030A0"/>
                </a:solidFill>
              </a:rPr>
              <a:t>baseDir</a:t>
            </a:r>
            <a:r>
              <a:rPr lang="en-US" sz="1050" dirty="0">
                <a:solidFill>
                  <a:srgbClr val="7030A0"/>
                </a:solidFill>
              </a:rPr>
              <a:t>&gt; + Virtual DB + Catalog.Schema.View.txt</a:t>
            </a:r>
          </a:p>
          <a:p>
            <a:r>
              <a:rPr lang="en-US" sz="1050" dirty="0">
                <a:solidFill>
                  <a:srgbClr val="7030A0"/>
                </a:solidFill>
              </a:rPr>
              <a:t>Published Procedure: 	&lt;</a:t>
            </a:r>
            <a:r>
              <a:rPr lang="en-US" sz="1050" dirty="0" err="1">
                <a:solidFill>
                  <a:srgbClr val="7030A0"/>
                </a:solidFill>
              </a:rPr>
              <a:t>baseDir</a:t>
            </a:r>
            <a:r>
              <a:rPr lang="en-US" sz="1050" dirty="0">
                <a:solidFill>
                  <a:srgbClr val="7030A0"/>
                </a:solidFill>
              </a:rPr>
              <a:t>&gt; + Virtual DB + Catalog.Schema.Procedure.txt</a:t>
            </a:r>
          </a:p>
          <a:p>
            <a:r>
              <a:rPr lang="en-US" sz="1050" dirty="0">
                <a:solidFill>
                  <a:srgbClr val="7030A0"/>
                </a:solidFill>
              </a:rPr>
              <a:t>Web Service: 	&lt;</a:t>
            </a:r>
            <a:r>
              <a:rPr lang="en-US" sz="1050" dirty="0" err="1">
                <a:solidFill>
                  <a:srgbClr val="7030A0"/>
                </a:solidFill>
              </a:rPr>
              <a:t>baseDir</a:t>
            </a:r>
            <a:r>
              <a:rPr lang="en-US" sz="1050" dirty="0">
                <a:solidFill>
                  <a:srgbClr val="7030A0"/>
                </a:solidFill>
              </a:rPr>
              <a:t>&gt; + Virtual WS + soap11|12 + Resource Path.txt</a:t>
            </a:r>
          </a:p>
        </p:txBody>
      </p:sp>
    </p:spTree>
    <p:extLst>
      <p:ext uri="{BB962C8B-B14F-4D97-AF65-F5344CB8AC3E}">
        <p14:creationId xmlns:p14="http://schemas.microsoft.com/office/powerpoint/2010/main" val="9011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Test Types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47500" lnSpcReduction="20000"/>
          </a:bodyPr>
          <a:lstStyle/>
          <a:p>
            <a:pPr marL="741362" indent="-514350">
              <a:buClr>
                <a:srgbClr val="00B0F0"/>
              </a:buClr>
              <a:buFont typeface="+mj-lt"/>
              <a:buAutoNum type="arabicPeriod"/>
            </a:pPr>
            <a:r>
              <a:rPr lang="en-US" sz="3700" b="1" dirty="0">
                <a:solidFill>
                  <a:srgbClr val="00B0F0"/>
                </a:solidFill>
                <a:ea typeface="ＭＳ Ｐゴシック" pitchFamily="34" charset="-128"/>
              </a:rPr>
              <a:t>Functional (Smoke) Test</a:t>
            </a:r>
            <a:endParaRPr lang="en-US" sz="3400" dirty="0">
              <a:solidFill>
                <a:srgbClr val="00B0F0"/>
              </a:solidFill>
              <a:ea typeface="ＭＳ Ｐゴシック" pitchFamily="34" charset="-128"/>
            </a:endParaRPr>
          </a:p>
          <a:p>
            <a:pPr marL="1198562" lvl="2" indent="-514350">
              <a:buFont typeface="Arial" panose="020B0604020202020204" pitchFamily="34" charset="0"/>
              <a:buChar char="•"/>
            </a:pPr>
            <a:r>
              <a:rPr lang="en-US" sz="3000" dirty="0"/>
              <a:t>Test whether the published view, procedure or web service is functionally operational.</a:t>
            </a:r>
            <a:endParaRPr lang="en-US" sz="3000" dirty="0">
              <a:ea typeface="ＭＳ Ｐゴシック" pitchFamily="34" charset="-128"/>
            </a:endParaRPr>
          </a:p>
          <a:p>
            <a:pPr marL="741362" indent="-514350">
              <a:buClr>
                <a:srgbClr val="00B0F0"/>
              </a:buClr>
              <a:buFont typeface="+mj-lt"/>
              <a:buAutoNum type="arabicPeriod"/>
            </a:pPr>
            <a:r>
              <a:rPr lang="en-US" sz="3700" b="1" dirty="0">
                <a:solidFill>
                  <a:srgbClr val="00B0F0"/>
                </a:solidFill>
                <a:ea typeface="ＭＳ Ｐゴシック" pitchFamily="34" charset="-128"/>
              </a:rPr>
              <a:t>Regression Test</a:t>
            </a:r>
            <a:endParaRPr lang="en-US" sz="3700" dirty="0">
              <a:solidFill>
                <a:srgbClr val="00B0F0"/>
              </a:solidFill>
              <a:ea typeface="ＭＳ Ｐゴシック" pitchFamily="34" charset="-128"/>
            </a:endParaRPr>
          </a:p>
          <a:p>
            <a:pPr marL="1198562" lvl="2" indent="-514350">
              <a:buFont typeface="Arial" panose="020B0604020202020204" pitchFamily="34" charset="0"/>
              <a:buChar char="•"/>
            </a:pPr>
            <a:r>
              <a:rPr lang="en-US" sz="3200" dirty="0"/>
              <a:t>When moving from one application release to another, test whether the data sets from two independent regression tests are equivalent.</a:t>
            </a:r>
            <a:endParaRPr lang="en-US" sz="3300" dirty="0">
              <a:ea typeface="ＭＳ Ｐゴシック" pitchFamily="34" charset="-128"/>
            </a:endParaRPr>
          </a:p>
          <a:p>
            <a:pPr marL="741362" indent="-514350">
              <a:buClr>
                <a:srgbClr val="00B0F0"/>
              </a:buClr>
              <a:buFont typeface="+mj-lt"/>
              <a:buAutoNum type="arabicPeriod"/>
            </a:pPr>
            <a:r>
              <a:rPr lang="en-US" sz="3700" b="1" dirty="0">
                <a:solidFill>
                  <a:srgbClr val="00B0F0"/>
                </a:solidFill>
                <a:ea typeface="ＭＳ Ｐゴシック" pitchFamily="34" charset="-128"/>
              </a:rPr>
              <a:t>Migration Test</a:t>
            </a:r>
            <a:endParaRPr lang="en-US" sz="3700" dirty="0">
              <a:solidFill>
                <a:srgbClr val="00B0F0"/>
              </a:solidFill>
              <a:ea typeface="ＭＳ Ｐゴシック" pitchFamily="34" charset="-128"/>
            </a:endParaRPr>
          </a:p>
          <a:p>
            <a:pPr marL="1198562" lvl="2" indent="-514350">
              <a:buFont typeface="Arial" panose="020B0604020202020204" pitchFamily="34" charset="0"/>
              <a:buChar char="•"/>
            </a:pPr>
            <a:r>
              <a:rPr lang="en-US" sz="3200" dirty="0"/>
              <a:t>When moving from one version of DV to another, test whether the data sets from two independent migration tests are equivalent</a:t>
            </a:r>
            <a:r>
              <a:rPr lang="en-US" sz="3300" dirty="0">
                <a:ea typeface="ＭＳ Ｐゴシック" pitchFamily="34" charset="-128"/>
              </a:rPr>
              <a:t>.</a:t>
            </a:r>
          </a:p>
          <a:p>
            <a:pPr marL="741362" indent="-514350">
              <a:buClr>
                <a:srgbClr val="00B0F0"/>
              </a:buClr>
              <a:buFont typeface="+mj-lt"/>
              <a:buAutoNum type="arabicPeriod"/>
            </a:pPr>
            <a:r>
              <a:rPr lang="en-US" sz="3700" b="1" dirty="0">
                <a:solidFill>
                  <a:srgbClr val="00B0F0"/>
                </a:solidFill>
                <a:ea typeface="ＭＳ Ｐゴシック" pitchFamily="34" charset="-128"/>
              </a:rPr>
              <a:t>Performance Test</a:t>
            </a:r>
            <a:endParaRPr lang="en-US" sz="3700" dirty="0">
              <a:solidFill>
                <a:srgbClr val="00B0F0"/>
              </a:solidFill>
              <a:ea typeface="ＭＳ Ｐゴシック" pitchFamily="34" charset="-128"/>
            </a:endParaRPr>
          </a:p>
          <a:p>
            <a:pPr marL="1198562" lvl="2" indent="-514350">
              <a:buFont typeface="Arial" panose="020B0604020202020204" pitchFamily="34" charset="0"/>
              <a:buChar char="•"/>
            </a:pPr>
            <a:r>
              <a:rPr lang="en-US" sz="3200" dirty="0"/>
              <a:t>Test the performance by executing several threads over a period of time and report the results</a:t>
            </a:r>
            <a:r>
              <a:rPr lang="en-US" sz="3200" dirty="0">
                <a:ea typeface="ＭＳ Ｐゴシック" pitchFamily="34" charset="-128"/>
              </a:rPr>
              <a:t>.   Provide a way to compare different test results over time.</a:t>
            </a:r>
          </a:p>
          <a:p>
            <a:pPr marL="741362" indent="-514350">
              <a:buClr>
                <a:srgbClr val="00B0F0"/>
              </a:buClr>
              <a:buFont typeface="+mj-lt"/>
              <a:buAutoNum type="arabicPeriod"/>
            </a:pPr>
            <a:r>
              <a:rPr lang="en-US" sz="3700" b="1" dirty="0">
                <a:solidFill>
                  <a:srgbClr val="00B0F0"/>
                </a:solidFill>
                <a:ea typeface="ＭＳ Ｐゴシック" pitchFamily="34" charset="-128"/>
              </a:rPr>
              <a:t>Security Test</a:t>
            </a:r>
            <a:endParaRPr lang="en-US" sz="3600" dirty="0">
              <a:solidFill>
                <a:srgbClr val="00B0F0"/>
              </a:solidFill>
              <a:ea typeface="ＭＳ Ｐゴシック" pitchFamily="34" charset="-128"/>
            </a:endParaRPr>
          </a:p>
          <a:p>
            <a:pPr marL="1198562" lvl="2" indent="-514350">
              <a:buFont typeface="Arial" panose="020B0604020202020204" pitchFamily="34" charset="0"/>
              <a:buChar char="•"/>
            </a:pPr>
            <a:r>
              <a:rPr lang="en-US" sz="3200" dirty="0">
                <a:ea typeface="ＭＳ Ｐゴシック" pitchFamily="34" charset="-128"/>
              </a:rPr>
              <a:t>Correlate users with simple queries and expected outcome to measure security pass/fail.</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821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6042898" cy="1500207"/>
          </a:xfrm>
        </p:spPr>
        <p:txBody>
          <a:bodyPr/>
          <a:lstStyle/>
          <a:p>
            <a:pPr algn="ctr"/>
            <a:r>
              <a:rPr lang="en-US" sz="3600" dirty="0">
                <a:solidFill>
                  <a:srgbClr val="3D8DFF"/>
                </a:solidFill>
              </a:rPr>
              <a:t>Q&amp;A</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151253129"/>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Capabilities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pPr marL="800100" indent="-571500">
              <a:buFont typeface="Wingdings" panose="05000000000000000000" pitchFamily="2" charset="2"/>
              <a:buChar char="§"/>
            </a:pPr>
            <a:r>
              <a:rPr lang="en-US" sz="3200" dirty="0">
                <a:ea typeface="ＭＳ Ｐゴシック" pitchFamily="34" charset="-128"/>
              </a:rPr>
              <a:t>Generate a file of functional queries for published views, procedures, and web services.  </a:t>
            </a:r>
          </a:p>
          <a:p>
            <a:pPr marL="1257300" lvl="2" indent="-571500">
              <a:buFont typeface="Wingdings" panose="05000000000000000000" pitchFamily="2" charset="2"/>
              <a:buChar char="§"/>
            </a:pPr>
            <a:r>
              <a:rPr lang="en-US" sz="2600" dirty="0">
                <a:ea typeface="ＭＳ Ｐゴシック" pitchFamily="34" charset="-128"/>
              </a:rPr>
              <a:t>e.g. “select count(*) from </a:t>
            </a:r>
            <a:r>
              <a:rPr lang="en-US" sz="2600" dirty="0" err="1">
                <a:ea typeface="ＭＳ Ｐゴシック" pitchFamily="34" charset="-128"/>
              </a:rPr>
              <a:t>catalog.schema.table</a:t>
            </a:r>
            <a:r>
              <a:rPr lang="en-US" sz="2600" dirty="0">
                <a:ea typeface="ＭＳ Ｐゴシック" pitchFamily="34" charset="-128"/>
              </a:rPr>
              <a:t>”</a:t>
            </a:r>
          </a:p>
          <a:p>
            <a:pPr marL="800100" indent="-571500">
              <a:buFont typeface="Wingdings" panose="05000000000000000000" pitchFamily="2" charset="2"/>
              <a:buChar char="§"/>
            </a:pPr>
            <a:r>
              <a:rPr lang="en-US" sz="3200" dirty="0">
                <a:ea typeface="ＭＳ Ｐゴシック" pitchFamily="34" charset="-128"/>
              </a:rPr>
              <a:t>Execute a file of input queries.</a:t>
            </a:r>
          </a:p>
          <a:p>
            <a:pPr marL="800100" indent="-571500">
              <a:buFont typeface="Wingdings" panose="05000000000000000000" pitchFamily="2" charset="2"/>
              <a:buChar char="§"/>
            </a:pPr>
            <a:r>
              <a:rPr lang="en-US" sz="3200" dirty="0">
                <a:ea typeface="ＭＳ Ｐゴシック" pitchFamily="34" charset="-128"/>
              </a:rPr>
              <a:t>Capture output from functional, regression and migration type tests.</a:t>
            </a:r>
          </a:p>
          <a:p>
            <a:pPr marL="800100" indent="-571500">
              <a:buFont typeface="Wingdings" panose="05000000000000000000" pitchFamily="2" charset="2"/>
              <a:buChar char="§"/>
            </a:pPr>
            <a:r>
              <a:rPr lang="en-US" sz="3200" dirty="0">
                <a:ea typeface="ＭＳ Ｐゴシック" pitchFamily="34" charset="-128"/>
              </a:rPr>
              <a:t>Report a log of results.</a:t>
            </a:r>
          </a:p>
          <a:p>
            <a:pPr marL="800100" indent="-571500">
              <a:buFont typeface="Wingdings" panose="05000000000000000000" pitchFamily="2" charset="2"/>
              <a:buChar char="§"/>
            </a:pPr>
            <a:r>
              <a:rPr lang="en-US" sz="3200" dirty="0">
                <a:ea typeface="ＭＳ Ｐゴシック" pitchFamily="34" charset="-128"/>
              </a:rPr>
              <a:t>Compare result files from two different tests.</a:t>
            </a:r>
          </a:p>
          <a:p>
            <a:pPr marL="800100" indent="-571500">
              <a:buFont typeface="Wingdings" panose="05000000000000000000" pitchFamily="2" charset="2"/>
              <a:buChar char="§"/>
            </a:pPr>
            <a:r>
              <a:rPr lang="en-US" sz="3200" dirty="0">
                <a:ea typeface="ＭＳ Ｐゴシック" pitchFamily="34" charset="-128"/>
              </a:rPr>
              <a:t>Compare log files from two different tests.</a:t>
            </a:r>
            <a:endParaRPr lang="en-US" sz="28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4976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Regression Module Query Input File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55000" lnSpcReduction="20000"/>
          </a:bodyPr>
          <a:lstStyle/>
          <a:p>
            <a:r>
              <a:rPr lang="en-US" sz="3500" dirty="0">
                <a:ea typeface="ＭＳ Ｐゴシック" pitchFamily="34" charset="-128"/>
              </a:rPr>
              <a:t>Ability to generate simple “select count(*) from” type queries.</a:t>
            </a:r>
          </a:p>
          <a:p>
            <a:r>
              <a:rPr lang="en-US" sz="3500" dirty="0">
                <a:ea typeface="ＭＳ Ｐゴシック" pitchFamily="34" charset="-128"/>
              </a:rPr>
              <a:t>Ability to create custom input file.</a:t>
            </a:r>
          </a:p>
          <a:p>
            <a:r>
              <a:rPr lang="en-US" sz="3500" dirty="0">
                <a:ea typeface="ＭＳ Ｐゴシック" pitchFamily="34" charset="-128"/>
              </a:rPr>
              <a:t>Execute published resources only.</a:t>
            </a:r>
          </a:p>
          <a:p>
            <a:r>
              <a:rPr lang="en-US" sz="3500" dirty="0">
                <a:ea typeface="ＭＳ Ｐゴシック" pitchFamily="34" charset="-128"/>
              </a:rPr>
              <a:t>Queries </a:t>
            </a:r>
          </a:p>
          <a:p>
            <a:pPr lvl="1"/>
            <a:r>
              <a:rPr lang="en-US" sz="3100" dirty="0">
                <a:ea typeface="ＭＳ Ｐゴシック" pitchFamily="34" charset="-128"/>
              </a:rPr>
              <a:t> Valid DV SQL 99 statements</a:t>
            </a:r>
          </a:p>
          <a:p>
            <a:pPr lvl="1"/>
            <a:r>
              <a:rPr lang="en-US" sz="3100" dirty="0">
                <a:ea typeface="ＭＳ Ｐゴシック" pitchFamily="34" charset="-128"/>
              </a:rPr>
              <a:t> Select [projection] from </a:t>
            </a:r>
            <a:r>
              <a:rPr lang="en-US" sz="3100" dirty="0" err="1">
                <a:ea typeface="ＭＳ Ｐゴシック" pitchFamily="34" charset="-128"/>
              </a:rPr>
              <a:t>catalog.schema.table</a:t>
            </a:r>
            <a:r>
              <a:rPr lang="en-US" sz="3100" dirty="0">
                <a:ea typeface="ＭＳ Ｐゴシック" pitchFamily="34" charset="-128"/>
              </a:rPr>
              <a:t> where …</a:t>
            </a:r>
          </a:p>
          <a:p>
            <a:r>
              <a:rPr lang="en-US" sz="3500" dirty="0">
                <a:ea typeface="ＭＳ Ｐゴシック" pitchFamily="34" charset="-128"/>
              </a:rPr>
              <a:t>Procedures</a:t>
            </a:r>
          </a:p>
          <a:p>
            <a:pPr lvl="1"/>
            <a:r>
              <a:rPr lang="en-US" sz="3100" dirty="0">
                <a:ea typeface="ＭＳ Ｐゴシック" pitchFamily="34" charset="-128"/>
              </a:rPr>
              <a:t> Select [projection] from </a:t>
            </a:r>
            <a:r>
              <a:rPr lang="en-US" sz="3100" dirty="0" err="1">
                <a:ea typeface="ＭＳ Ｐゴシック" pitchFamily="34" charset="-128"/>
              </a:rPr>
              <a:t>catalog.schema.procedure</a:t>
            </a:r>
            <a:r>
              <a:rPr lang="en-US" sz="3100" dirty="0">
                <a:ea typeface="ＭＳ Ｐゴシック" pitchFamily="34" charset="-128"/>
              </a:rPr>
              <a:t>([</a:t>
            </a:r>
            <a:r>
              <a:rPr lang="en-US" sz="3100" dirty="0" err="1">
                <a:ea typeface="ＭＳ Ｐゴシック" pitchFamily="34" charset="-128"/>
              </a:rPr>
              <a:t>params</a:t>
            </a:r>
            <a:r>
              <a:rPr lang="en-US" sz="3100" dirty="0">
                <a:ea typeface="ＭＳ Ｐゴシック" pitchFamily="34" charset="-128"/>
              </a:rPr>
              <a:t>])</a:t>
            </a:r>
          </a:p>
          <a:p>
            <a:pPr lvl="1"/>
            <a:r>
              <a:rPr lang="en-US" sz="3100" dirty="0">
                <a:ea typeface="ＭＳ Ｐゴシック" pitchFamily="34" charset="-128"/>
              </a:rPr>
              <a:t> { call </a:t>
            </a:r>
            <a:r>
              <a:rPr lang="en-US" sz="3100" dirty="0" err="1">
                <a:ea typeface="ＭＳ Ｐゴシック" pitchFamily="34" charset="-128"/>
              </a:rPr>
              <a:t>catalog.schema.procedure</a:t>
            </a:r>
            <a:r>
              <a:rPr lang="en-US" sz="3100" dirty="0">
                <a:ea typeface="ＭＳ Ｐゴシック" pitchFamily="34" charset="-128"/>
              </a:rPr>
              <a:t>([</a:t>
            </a:r>
            <a:r>
              <a:rPr lang="en-US" sz="3100" dirty="0" err="1">
                <a:ea typeface="ＭＳ Ｐゴシック" pitchFamily="34" charset="-128"/>
              </a:rPr>
              <a:t>params</a:t>
            </a:r>
            <a:r>
              <a:rPr lang="en-US" sz="3100" dirty="0">
                <a:ea typeface="ＭＳ Ｐゴシック" pitchFamily="34" charset="-128"/>
              </a:rPr>
              <a:t>])</a:t>
            </a:r>
            <a:endParaRPr lang="en-US" sz="2800" dirty="0">
              <a:ea typeface="ＭＳ Ｐゴシック" pitchFamily="34" charset="-128"/>
            </a:endParaRPr>
          </a:p>
          <a:p>
            <a:r>
              <a:rPr lang="en-US" sz="3500" dirty="0">
                <a:ea typeface="ＭＳ Ｐゴシック" pitchFamily="34" charset="-128"/>
              </a:rPr>
              <a:t>Web Services</a:t>
            </a:r>
          </a:p>
          <a:p>
            <a:pPr lvl="1"/>
            <a:r>
              <a:rPr lang="en-US" sz="3100" dirty="0">
                <a:ea typeface="ＭＳ Ｐゴシック" pitchFamily="34" charset="-128"/>
              </a:rPr>
              <a:t> Legacy DV</a:t>
            </a:r>
          </a:p>
          <a:p>
            <a:pPr lvl="1"/>
            <a:r>
              <a:rPr lang="en-US" sz="3100" dirty="0">
                <a:ea typeface="ＭＳ Ｐゴシック" pitchFamily="34" charset="-128"/>
              </a:rPr>
              <a:t> </a:t>
            </a:r>
            <a:r>
              <a:rPr lang="en-US" sz="3100">
                <a:ea typeface="ＭＳ Ｐゴシック" pitchFamily="34" charset="-128"/>
              </a:rPr>
              <a:t>New DV </a:t>
            </a:r>
            <a:r>
              <a:rPr lang="en-US" sz="3100" dirty="0">
                <a:ea typeface="ＭＳ Ｐゴシック" pitchFamily="34" charset="-128"/>
              </a:rPr>
              <a:t>Soap 1.1 or 1.2</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68025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881533" cy="1500207"/>
          </a:xfrm>
        </p:spPr>
        <p:txBody>
          <a:bodyPr/>
          <a:lstStyle/>
          <a:p>
            <a:pPr algn="ctr"/>
            <a:r>
              <a:rPr lang="en-US" sz="3600" dirty="0">
                <a:solidFill>
                  <a:srgbClr val="3D8DFF"/>
                </a:solidFill>
              </a:rPr>
              <a:t>PDTool Regression Module Command Line Execution</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12275621"/>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Command Line Anatomy</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6" name="Rounded Rectangle 5"/>
          <p:cNvSpPr/>
          <p:nvPr/>
        </p:nvSpPr>
        <p:spPr>
          <a:xfrm>
            <a:off x="216959" y="836730"/>
            <a:ext cx="8710082" cy="405245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4" name="Rectangle 3"/>
          <p:cNvSpPr>
            <a:spLocks noGrp="1"/>
          </p:cNvSpPr>
          <p:nvPr>
            <p:ph type="body" idx="1"/>
          </p:nvPr>
        </p:nvSpPr>
        <p:spPr>
          <a:xfrm>
            <a:off x="458272" y="948584"/>
            <a:ext cx="8514812" cy="3734146"/>
          </a:xfrm>
        </p:spPr>
        <p:txBody>
          <a:bodyPr>
            <a:normAutofit/>
          </a:bodyPr>
          <a:lstStyle/>
          <a:p>
            <a:pPr>
              <a:lnSpc>
                <a:spcPct val="80000"/>
              </a:lnSpc>
              <a:defRPr/>
            </a:pPr>
            <a:r>
              <a:rPr lang="en-US" sz="2000" dirty="0">
                <a:solidFill>
                  <a:srgbClr val="000000"/>
                </a:solidFill>
              </a:rPr>
              <a:t>Command:</a:t>
            </a:r>
            <a:endParaRPr lang="en-US" sz="1800" dirty="0">
              <a:solidFill>
                <a:srgbClr val="000000"/>
              </a:solidFill>
            </a:endParaRPr>
          </a:p>
          <a:p>
            <a:pPr marL="274320" lvl="1" indent="0">
              <a:lnSpc>
                <a:spcPct val="80000"/>
              </a:lnSpc>
              <a:buNone/>
              <a:defRPr/>
            </a:pPr>
            <a:r>
              <a:rPr lang="en-US" sz="1800" dirty="0" err="1">
                <a:solidFill>
                  <a:srgbClr val="000000"/>
                </a:solidFill>
              </a:rPr>
              <a:t>ExecutePDTool.bat</a:t>
            </a:r>
            <a:r>
              <a:rPr lang="en-US" sz="1800" dirty="0">
                <a:solidFill>
                  <a:srgbClr val="000000"/>
                </a:solidFill>
              </a:rPr>
              <a:t> -exec ..\resources\plans\</a:t>
            </a:r>
            <a:r>
              <a:rPr lang="en-US" sz="1800" dirty="0" err="1">
                <a:solidFill>
                  <a:srgbClr val="000000"/>
                </a:solidFill>
              </a:rPr>
              <a:t>plan.dp</a:t>
            </a:r>
            <a:r>
              <a:rPr lang="en-US" sz="1800" dirty="0">
                <a:solidFill>
                  <a:srgbClr val="000000"/>
                </a:solidFill>
              </a:rPr>
              <a:t> -</a:t>
            </a:r>
            <a:r>
              <a:rPr lang="en-US" sz="1800" dirty="0" err="1">
                <a:solidFill>
                  <a:srgbClr val="000000"/>
                </a:solidFill>
              </a:rPr>
              <a:t>config</a:t>
            </a:r>
            <a:r>
              <a:rPr lang="en-US" sz="1800" dirty="0">
                <a:solidFill>
                  <a:srgbClr val="000000"/>
                </a:solidFill>
              </a:rPr>
              <a:t> </a:t>
            </a:r>
            <a:r>
              <a:rPr lang="en-US" sz="1800" dirty="0" err="1">
                <a:solidFill>
                  <a:srgbClr val="000000"/>
                </a:solidFill>
              </a:rPr>
              <a:t>deploy.properties</a:t>
            </a:r>
            <a:r>
              <a:rPr lang="en-US" sz="1200" dirty="0">
                <a:solidFill>
                  <a:srgbClr val="061C23"/>
                </a:solidFill>
              </a:rPr>
              <a:t> </a:t>
            </a:r>
          </a:p>
        </p:txBody>
      </p:sp>
      <p:grpSp>
        <p:nvGrpSpPr>
          <p:cNvPr id="7" name="Group 6"/>
          <p:cNvGrpSpPr/>
          <p:nvPr/>
        </p:nvGrpSpPr>
        <p:grpSpPr>
          <a:xfrm>
            <a:off x="322727" y="1694329"/>
            <a:ext cx="3023759" cy="2443069"/>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a:off x="7322413" y="1809840"/>
            <a:ext cx="1604628" cy="2674575"/>
            <a:chOff x="10584197" y="3271257"/>
            <a:chExt cx="1604628" cy="2674575"/>
          </a:xfrm>
        </p:grpSpPr>
        <p:sp>
          <p:nvSpPr>
            <p:cNvPr id="14" name="TextBox 13"/>
            <p:cNvSpPr txBox="1"/>
            <p:nvPr/>
          </p:nvSpPr>
          <p:spPr>
            <a:xfrm>
              <a:off x="10735832" y="5421351"/>
              <a:ext cx="1452993" cy="261610"/>
            </a:xfrm>
            <a:prstGeom prst="rect">
              <a:avLst/>
            </a:prstGeom>
            <a:noFill/>
          </p:spPr>
          <p:txBody>
            <a:bodyPr wrap="square" rtlCol="0">
              <a:spAutoFit/>
            </a:bodyPr>
            <a:lstStyle/>
            <a:p>
              <a:pPr algn="ctr"/>
              <a:r>
                <a:rPr lang="en-US" sz="1100" b="1" dirty="0">
                  <a:solidFill>
                    <a:srgbClr val="000000"/>
                  </a:solidFill>
                </a:rPr>
                <a:t>DV Connections</a:t>
              </a:r>
            </a:p>
          </p:txBody>
        </p:sp>
        <p:cxnSp>
          <p:nvCxnSpPr>
            <p:cNvPr id="15" name="Straight Arrow Connector 14"/>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0584197" y="3271257"/>
              <a:ext cx="1110291" cy="452421"/>
              <a:chOff x="3480223" y="2855457"/>
              <a:chExt cx="5182389" cy="2114475"/>
            </a:xfrm>
          </p:grpSpPr>
          <p:grpSp>
            <p:nvGrpSpPr>
              <p:cNvPr id="27" name="Group 27"/>
              <p:cNvGrpSpPr/>
              <p:nvPr/>
            </p:nvGrpSpPr>
            <p:grpSpPr>
              <a:xfrm>
                <a:off x="3832019" y="2864069"/>
                <a:ext cx="4373152" cy="2105863"/>
                <a:chOff x="8140700" y="1473196"/>
                <a:chExt cx="3497579" cy="659845"/>
              </a:xfrm>
            </p:grpSpPr>
            <p:sp>
              <p:nvSpPr>
                <p:cNvPr id="29" name="Rounded Rectangle 28"/>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30" name="Rounded Rectangle 2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8"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DV 1</a:t>
                </a:r>
              </a:p>
            </p:txBody>
          </p:sp>
        </p:grpSp>
        <p:grpSp>
          <p:nvGrpSpPr>
            <p:cNvPr id="17" name="Group 16"/>
            <p:cNvGrpSpPr/>
            <p:nvPr/>
          </p:nvGrpSpPr>
          <p:grpSpPr>
            <a:xfrm>
              <a:off x="10809179" y="3589988"/>
              <a:ext cx="1110291" cy="452421"/>
              <a:chOff x="3480223" y="2855457"/>
              <a:chExt cx="5182389" cy="2114475"/>
            </a:xfrm>
          </p:grpSpPr>
          <p:grpSp>
            <p:nvGrpSpPr>
              <p:cNvPr id="23" name="Group 27"/>
              <p:cNvGrpSpPr/>
              <p:nvPr/>
            </p:nvGrpSpPr>
            <p:grpSpPr>
              <a:xfrm>
                <a:off x="3832019" y="2864069"/>
                <a:ext cx="4373152" cy="2105863"/>
                <a:chOff x="8140700" y="1473196"/>
                <a:chExt cx="3497579" cy="659845"/>
              </a:xfrm>
            </p:grpSpPr>
            <p:sp>
              <p:nvSpPr>
                <p:cNvPr id="25" name="Rounded Rectangle 24"/>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6" name="Rounded Rectangle 25"/>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4"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DV 2</a:t>
                </a:r>
              </a:p>
            </p:txBody>
          </p:sp>
        </p:grpSp>
        <p:grpSp>
          <p:nvGrpSpPr>
            <p:cNvPr id="18" name="Group 17"/>
            <p:cNvGrpSpPr/>
            <p:nvPr/>
          </p:nvGrpSpPr>
          <p:grpSpPr>
            <a:xfrm>
              <a:off x="11032938" y="3924020"/>
              <a:ext cx="1110291" cy="452421"/>
              <a:chOff x="3480225" y="2855460"/>
              <a:chExt cx="5182390" cy="2114475"/>
            </a:xfrm>
          </p:grpSpPr>
          <p:grpSp>
            <p:nvGrpSpPr>
              <p:cNvPr id="19" name="Group 27"/>
              <p:cNvGrpSpPr/>
              <p:nvPr/>
            </p:nvGrpSpPr>
            <p:grpSpPr>
              <a:xfrm>
                <a:off x="3832021" y="2864072"/>
                <a:ext cx="4373154" cy="2105863"/>
                <a:chOff x="8140702" y="1473197"/>
                <a:chExt cx="3497581" cy="659845"/>
              </a:xfrm>
            </p:grpSpPr>
            <p:sp>
              <p:nvSpPr>
                <p:cNvPr id="21" name="Rounded Rectangle 20"/>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2" name="Rounded Rectangle 21"/>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0" name="TextBox 6"/>
              <p:cNvSpPr txBox="1">
                <a:spLocks noChangeArrowheads="1"/>
              </p:cNvSpPr>
              <p:nvPr/>
            </p:nvSpPr>
            <p:spPr bwMode="auto">
              <a:xfrm>
                <a:off x="3480225" y="2855460"/>
                <a:ext cx="5182390" cy="1337760"/>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DV 3</a:t>
                </a:r>
              </a:p>
            </p:txBody>
          </p:sp>
        </p:grpSp>
      </p:grpSp>
      <p:grpSp>
        <p:nvGrpSpPr>
          <p:cNvPr id="31" name="Group 30"/>
          <p:cNvGrpSpPr/>
          <p:nvPr/>
        </p:nvGrpSpPr>
        <p:grpSpPr>
          <a:xfrm>
            <a:off x="2072477" y="1504065"/>
            <a:ext cx="1542244" cy="791148"/>
            <a:chOff x="1636831" y="1676400"/>
            <a:chExt cx="1487369" cy="923301"/>
          </a:xfrm>
        </p:grpSpPr>
        <p:pic>
          <p:nvPicPr>
            <p:cNvPr id="3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353282" y="1444302"/>
            <a:ext cx="4946497" cy="1368537"/>
            <a:chOff x="2590800" y="1752600"/>
            <a:chExt cx="4719578" cy="1643470"/>
          </a:xfrm>
        </p:grpSpPr>
        <p:pic>
          <p:nvPicPr>
            <p:cNvPr id="3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Elbow Connector 35"/>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23550" y="2864118"/>
            <a:ext cx="3152985" cy="1559728"/>
            <a:chOff x="2900839" y="3429001"/>
            <a:chExt cx="1839436" cy="2069478"/>
          </a:xfrm>
        </p:grpSpPr>
        <p:pic>
          <p:nvPicPr>
            <p:cNvPr id="38"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0839" y="3429001"/>
              <a:ext cx="1839436" cy="27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Elbow Connector 38"/>
            <p:cNvCxnSpPr>
              <a:endCxn id="38" idx="1"/>
            </p:cNvCxnSpPr>
            <p:nvPr/>
          </p:nvCxnSpPr>
          <p:spPr>
            <a:xfrm rot="10800000">
              <a:off x="2900840" y="3565625"/>
              <a:ext cx="1252384" cy="1932854"/>
            </a:xfrm>
            <a:prstGeom prst="bentConnector3">
              <a:avLst>
                <a:gd name="adj1" fmla="val 11900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976674" y="3412743"/>
            <a:ext cx="4903387" cy="1353081"/>
            <a:chOff x="2751137" y="4132372"/>
            <a:chExt cx="5326063" cy="2187515"/>
          </a:xfrm>
        </p:grpSpPr>
        <p:pic>
          <p:nvPicPr>
            <p:cNvPr id="4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137" y="4132372"/>
              <a:ext cx="1211263"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6" name="Elbow Connector 45"/>
            <p:cNvCxnSpPr/>
            <p:nvPr/>
          </p:nvCxnSpPr>
          <p:spPr>
            <a:xfrm rot="10800000">
              <a:off x="3962400" y="4263124"/>
              <a:ext cx="4114800"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956561" y="6120384"/>
              <a:ext cx="5120639" cy="199503"/>
              <a:chOff x="2956561" y="6161118"/>
              <a:chExt cx="5120639" cy="199503"/>
            </a:xfrm>
          </p:grpSpPr>
          <p:cxnSp>
            <p:nvCxnSpPr>
              <p:cNvPr id="48" name="Straight Arrow Connector 47"/>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2980975" y="3614445"/>
            <a:ext cx="2898308" cy="1068285"/>
            <a:chOff x="2781617" y="4405449"/>
            <a:chExt cx="3161983" cy="1832839"/>
          </a:xfrm>
        </p:grpSpPr>
        <p:pic>
          <p:nvPicPr>
            <p:cNvPr id="52"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1617" y="4405449"/>
              <a:ext cx="1180783" cy="24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Elbow Connector 52"/>
            <p:cNvCxnSpPr/>
            <p:nvPr/>
          </p:nvCxnSpPr>
          <p:spPr>
            <a:xfrm rot="10800000">
              <a:off x="3962400" y="4530233"/>
              <a:ext cx="1981200"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957578" y="6111382"/>
              <a:ext cx="1986022" cy="126906"/>
              <a:chOff x="2956561" y="6161118"/>
              <a:chExt cx="4296414" cy="199503"/>
            </a:xfrm>
          </p:grpSpPr>
          <p:cxnSp>
            <p:nvCxnSpPr>
              <p:cNvPr id="55" name="Straight Arrow Connector 54"/>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997563" y="1493661"/>
            <a:ext cx="4166473" cy="2877058"/>
            <a:chOff x="997563" y="1493661"/>
            <a:chExt cx="4166473" cy="2877058"/>
          </a:xfrm>
        </p:grpSpPr>
        <p:grpSp>
          <p:nvGrpSpPr>
            <p:cNvPr id="58" name="Group 57"/>
            <p:cNvGrpSpPr/>
            <p:nvPr/>
          </p:nvGrpSpPr>
          <p:grpSpPr>
            <a:xfrm>
              <a:off x="2805954" y="1493661"/>
              <a:ext cx="2358082" cy="2877058"/>
              <a:chOff x="2594768" y="1752600"/>
              <a:chExt cx="2282032" cy="3668751"/>
            </a:xfrm>
          </p:grpSpPr>
          <p:pic>
            <p:nvPicPr>
              <p:cNvPr id="59"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4768" y="5183981"/>
                <a:ext cx="1139032" cy="2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 name="Elbow Connector 60"/>
              <p:cNvCxnSpPr/>
              <p:nvPr/>
            </p:nvCxnSpPr>
            <p:spPr>
              <a:xfrm rot="5400000">
                <a:off x="2530267" y="2956133"/>
                <a:ext cx="3550066" cy="1143000"/>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p:nvPr/>
          </p:nvCxnSpPr>
          <p:spPr>
            <a:xfrm flipH="1">
              <a:off x="997563" y="4239142"/>
              <a:ext cx="1807674" cy="10364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flipH="1">
            <a:off x="322727" y="4224887"/>
            <a:ext cx="8304030" cy="430887"/>
          </a:xfrm>
          <a:prstGeom prst="rect">
            <a:avLst/>
          </a:prstGeom>
          <a:noFill/>
        </p:spPr>
        <p:txBody>
          <a:bodyPr wrap="square" rtlCol="0">
            <a:spAutoFit/>
          </a:bodyPr>
          <a:lstStyle/>
          <a:p>
            <a:r>
              <a:rPr lang="en-US" sz="1050" dirty="0" err="1">
                <a:solidFill>
                  <a:srgbClr val="000000"/>
                </a:solidFill>
              </a:rPr>
              <a:t>plan.dp</a:t>
            </a:r>
            <a:r>
              <a:rPr lang="en-US" sz="1050" dirty="0">
                <a:solidFill>
                  <a:srgbClr val="000000"/>
                </a:solidFill>
              </a:rPr>
              <a:t>:</a:t>
            </a:r>
          </a:p>
          <a:p>
            <a:r>
              <a:rPr lang="en-US" sz="1050" dirty="0">
                <a:solidFill>
                  <a:srgbClr val="000000"/>
                </a:solidFill>
              </a:rPr>
              <a:t>PASS  TRUE  </a:t>
            </a:r>
            <a:r>
              <a:rPr lang="en-US" sz="1050" dirty="0" err="1">
                <a:solidFill>
                  <a:srgbClr val="000000"/>
                </a:solidFill>
              </a:rPr>
              <a:t>ExecuteAction</a:t>
            </a:r>
            <a:r>
              <a:rPr lang="en-US" sz="1050" dirty="0">
                <a:solidFill>
                  <a:srgbClr val="000000"/>
                </a:solidFill>
              </a:rPr>
              <a:t>  method $SERVERID  “</a:t>
            </a:r>
            <a:r>
              <a:rPr lang="en-US" sz="1050" dirty="0" err="1">
                <a:solidFill>
                  <a:srgbClr val="000000"/>
                </a:solidFill>
              </a:rPr>
              <a:t>moduleID</a:t>
            </a:r>
            <a:r>
              <a:rPr lang="en-US" sz="1050" dirty="0">
                <a:solidFill>
                  <a:srgbClr val="000000"/>
                </a:solidFill>
              </a:rPr>
              <a:t>“  "$MODULE_HOME/Module.xml“ "$MODULE_HOME/servers.xml" </a:t>
            </a:r>
          </a:p>
        </p:txBody>
      </p:sp>
    </p:spTree>
    <p:extLst>
      <p:ext uri="{BB962C8B-B14F-4D97-AF65-F5344CB8AC3E}">
        <p14:creationId xmlns:p14="http://schemas.microsoft.com/office/powerpoint/2010/main" val="134532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down)">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2574</TotalTime>
  <Words>7871</Words>
  <Application>Microsoft Office PowerPoint</Application>
  <PresentationFormat>On-screen Show (16:9)</PresentationFormat>
  <Paragraphs>1002</Paragraphs>
  <Slides>51</Slides>
  <Notes>51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ＭＳ Ｐゴシック</vt:lpstr>
      <vt:lpstr>Arial</vt:lpstr>
      <vt:lpstr>Arial Black</vt:lpstr>
      <vt:lpstr>Arial Unicode MS</vt:lpstr>
      <vt:lpstr>Calibri</vt:lpstr>
      <vt:lpstr>Gotham Light</vt:lpstr>
      <vt:lpstr>Helvetica</vt:lpstr>
      <vt:lpstr>Wingdings</vt:lpstr>
      <vt:lpstr>2015 TIBCO Master Widescreen v042615</vt:lpstr>
      <vt:lpstr>2015 TIBCO Master WideScreen Blanks</vt:lpstr>
      <vt:lpstr>PowerPoint Presentation</vt:lpstr>
      <vt:lpstr>Agenda</vt:lpstr>
      <vt:lpstr>PDTool Regression Module Background</vt:lpstr>
      <vt:lpstr>PDTool Regression Module Requirements</vt:lpstr>
      <vt:lpstr>PDTool Regression Module Test Types</vt:lpstr>
      <vt:lpstr>PDTool Regression Module Capabilities</vt:lpstr>
      <vt:lpstr>PDTool Regression Module Query Input File</vt:lpstr>
      <vt:lpstr>PDTool Regression Module Command Line Execution</vt:lpstr>
      <vt:lpstr>PD Tool Command Line Anatomy</vt:lpstr>
      <vt:lpstr>Test Plan Methods</vt:lpstr>
      <vt:lpstr>Test Assumptions</vt:lpstr>
      <vt:lpstr>PDTool Regression Module 1. Functional (Smoke) Test</vt:lpstr>
      <vt:lpstr>Functional (Smoke) Test</vt:lpstr>
      <vt:lpstr>Functional (Smoke) Test – Development Steps</vt:lpstr>
      <vt:lpstr>Functional (Smoke) Test Anatomy – Generate Input File</vt:lpstr>
      <vt:lpstr>Regression XML – Generate Input File</vt:lpstr>
      <vt:lpstr>Functional (Smoke) Test Anatomy – Execute Input File</vt:lpstr>
      <vt:lpstr>Regression XML – Execute “Smoke” Test Input File</vt:lpstr>
      <vt:lpstr>PDTool Regression Module 2. Regression Test</vt:lpstr>
      <vt:lpstr>Regression Test</vt:lpstr>
      <vt:lpstr>Regression Test – Development Steps</vt:lpstr>
      <vt:lpstr>Regression Test Anatomy – Execute “Regression” Input File</vt:lpstr>
      <vt:lpstr>Regression XML – Execute “Regression” Input File</vt:lpstr>
      <vt:lpstr>PDTool Regression Module 3. Migration Test</vt:lpstr>
      <vt:lpstr>Migration Test</vt:lpstr>
      <vt:lpstr>Migration Test – Development Steps</vt:lpstr>
      <vt:lpstr>Migration Test Anatomy – Execute Input File</vt:lpstr>
      <vt:lpstr>Regression XML – Execute “Migration” Input File</vt:lpstr>
      <vt:lpstr>PDTool Regression Module 4. Performance Test</vt:lpstr>
      <vt:lpstr>Performance Test</vt:lpstr>
      <vt:lpstr>Performance Test – Development Steps</vt:lpstr>
      <vt:lpstr>Performance Test Anatomy – Execute Input File</vt:lpstr>
      <vt:lpstr>Regression XML – Execute “Performance” Input File</vt:lpstr>
      <vt:lpstr>PDTool Regression Module 5. Security Test</vt:lpstr>
      <vt:lpstr>Security Test</vt:lpstr>
      <vt:lpstr>Security Test – Development Steps</vt:lpstr>
      <vt:lpstr>Security Test Anatomy – Generate “Security” Input File</vt:lpstr>
      <vt:lpstr>Regression XML – Generate Input File (Part 1)</vt:lpstr>
      <vt:lpstr>Regression XML – Generate Input File (Part 2)</vt:lpstr>
      <vt:lpstr>Security XML Generation Results (Part 1 - Users)</vt:lpstr>
      <vt:lpstr>Security XML Generation Results (Part 2 - Queries)</vt:lpstr>
      <vt:lpstr>Security XML Generation Results (Part 2 - Procedures)</vt:lpstr>
      <vt:lpstr>Security XML Generation Results (Part 2 - Web Services)</vt:lpstr>
      <vt:lpstr>Security XML Generation Results (Part 2 - Web Services)</vt:lpstr>
      <vt:lpstr>Security XML Generation Results (Part 3 - Plans)</vt:lpstr>
      <vt:lpstr>Security Test Anatomy – Execute “Security” Input File</vt:lpstr>
      <vt:lpstr>Regression XML – Execute “Security” Test Input File</vt:lpstr>
      <vt:lpstr>Security Log Output</vt:lpstr>
      <vt:lpstr>Security Log Output (cont.)</vt:lpstr>
      <vt:lpstr>Q&amp;A</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84</cp:revision>
  <dcterms:created xsi:type="dcterms:W3CDTF">2015-09-09T19:27:25Z</dcterms:created>
  <dcterms:modified xsi:type="dcterms:W3CDTF">2020-08-26T11:37:35Z</dcterms:modified>
</cp:coreProperties>
</file>