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16"/>
  </p:notesMasterIdLst>
  <p:handoutMasterIdLst>
    <p:handoutMasterId r:id="rId17"/>
  </p:handoutMasterIdLst>
  <p:sldIdLst>
    <p:sldId id="294" r:id="rId3"/>
    <p:sldId id="298" r:id="rId4"/>
    <p:sldId id="375" r:id="rId5"/>
    <p:sldId id="361" r:id="rId6"/>
    <p:sldId id="393" r:id="rId7"/>
    <p:sldId id="394" r:id="rId8"/>
    <p:sldId id="395" r:id="rId9"/>
    <p:sldId id="396" r:id="rId10"/>
    <p:sldId id="397" r:id="rId11"/>
    <p:sldId id="398" r:id="rId12"/>
    <p:sldId id="399" r:id="rId13"/>
    <p:sldId id="410" r:id="rId14"/>
    <p:sldId id="268" r:id="rId15"/>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1702CF-20C7-D44B-84A2-765845B21C3C}">
          <p14:sldIdLst>
            <p14:sldId id="294"/>
            <p14:sldId id="298"/>
            <p14:sldId id="375"/>
            <p14:sldId id="361"/>
            <p14:sldId id="393"/>
            <p14:sldId id="394"/>
            <p14:sldId id="395"/>
            <p14:sldId id="396"/>
            <p14:sldId id="397"/>
            <p14:sldId id="398"/>
            <p14:sldId id="399"/>
            <p14:sldId id="410"/>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12" autoAdjust="0"/>
    <p:restoredTop sz="92134"/>
  </p:normalViewPr>
  <p:slideViewPr>
    <p:cSldViewPr snapToGrid="0" snapToObjects="1">
      <p:cViewPr varScale="1">
        <p:scale>
          <a:sx n="126" d="100"/>
          <a:sy n="126" d="100"/>
        </p:scale>
        <p:origin x="570" y="114"/>
      </p:cViewPr>
      <p:guideLst>
        <p:guide orient="horz" pos="162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a:solidFill>
                <a:schemeClr val="tx1"/>
              </a:solidFill>
            </a:rPr>
            <a:t>PDTool VCS Multi-Tenant</a:t>
          </a: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endParaRPr lang="en-US" dirty="0">
            <a:solidFill>
              <a:srgbClr val="000000"/>
            </a:solidFill>
          </a:endParaRP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endParaRPr lang="en-US" dirty="0">
            <a:solidFill>
              <a:srgbClr val="000000"/>
            </a:solidFill>
          </a:endParaRP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endParaRPr lang="en-US" dirty="0">
            <a:solidFill>
              <a:srgbClr val="000000"/>
            </a:solidFill>
          </a:endParaRP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89BE7707-6F8F-FA44-A7A5-F4448B737CA8}" srcId="{E5C05183-796F-3443-B148-2CADE8C9E234}" destId="{A60387BF-17B5-124A-A80D-EFB63F3AC250}" srcOrd="2" destOrd="0" parTransId="{555AE5BE-EB6B-4244-B474-707F635546E9}" sibTransId="{69E11C75-CE6E-CB4E-9B98-75677BA86D04}"/>
    <dgm:cxn modelId="{AD48E61D-7BE3-420D-837D-217B5C8C77FA}" type="presOf" srcId="{A60387BF-17B5-124A-A80D-EFB63F3AC250}" destId="{98F4CFC7-7BEA-FE46-A331-BF8F6E6B0421}" srcOrd="0" destOrd="0" presId="urn:microsoft.com/office/officeart/2008/layout/VerticalCurvedList"/>
    <dgm:cxn modelId="{2EEB192D-13D8-4C64-B664-1D9C2EEA7B8A}" type="presOf" srcId="{E5C05183-796F-3443-B148-2CADE8C9E234}" destId="{54CAAC5A-771E-5349-A6B6-9FF2B34CD54A}" srcOrd="0" destOrd="0" presId="urn:microsoft.com/office/officeart/2008/layout/VerticalCurvedList"/>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D977BA67-0E8C-422C-A579-1EE58F270977}" type="presOf" srcId="{DDFD47D8-9B4E-C04B-99EB-E4E74B63977B}" destId="{A30C572E-9A46-1D4C-A814-592184153672}"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2A27635A-2761-4318-8A5F-830359D73E2F}" type="presOf" srcId="{07E48B1B-FCF6-5D4C-8D74-9E6C250444AD}" destId="{DD5306A3-214A-3944-AA8A-EEF86C55D5E4}" srcOrd="0" destOrd="0" presId="urn:microsoft.com/office/officeart/2008/layout/VerticalCurvedList"/>
    <dgm:cxn modelId="{29DB1C84-7500-4246-A24E-3320BF46B493}" srcId="{E5C05183-796F-3443-B148-2CADE8C9E234}" destId="{5F1B0AD9-51A4-6544-AA54-71FD5944F9C0}" srcOrd="1" destOrd="0" parTransId="{D4347956-65A5-CB40-AEA9-58C056C8FDE6}" sibTransId="{E70540FB-D55B-184F-8A07-D69B52E5D95B}"/>
    <dgm:cxn modelId="{AC708A9A-5280-4218-84C2-82E6A98E4DBF}" type="presOf" srcId="{5F1B0AD9-51A4-6544-AA54-71FD5944F9C0}" destId="{F4C71EE0-3A46-4548-812E-2F571273D5FC}" srcOrd="0" destOrd="0" presId="urn:microsoft.com/office/officeart/2008/layout/VerticalCurvedList"/>
    <dgm:cxn modelId="{ED8B8DA4-32CE-834F-97F9-7E2C7487A4FB}" srcId="{E5C05183-796F-3443-B148-2CADE8C9E234}" destId="{DDFD47D8-9B4E-C04B-99EB-E4E74B63977B}" srcOrd="3" destOrd="0" parTransId="{A2ADCA50-C19E-2543-B002-959E4E529DDB}" sibTransId="{A75FAA2B-CCC3-BE49-AA28-24924EF2BAE5}"/>
    <dgm:cxn modelId="{EA5C23AE-9FEC-9949-AE39-8EFA2E7D7541}" srcId="{E5C05183-796F-3443-B148-2CADE8C9E234}" destId="{D6549FBA-FB21-E44A-AFBC-DCBF127723DF}" srcOrd="0" destOrd="0" parTransId="{0F437FB7-52B4-814E-B5C0-BB962CE5CBC2}" sibTransId="{46D5BB11-B473-1F41-82DB-3C19C67FF9F6}"/>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4F273CEF-0B4C-445B-B4E6-D1B54F986F55}" type="presOf" srcId="{57B06D76-A3BC-3C4A-9DE8-743721A5CC05}" destId="{9E68B60F-41DA-BA4D-9B31-6FD3ADC7E13F}" srcOrd="0" destOrd="0" presId="urn:microsoft.com/office/officeart/2008/layout/VerticalCurvedList"/>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PDTool VCS Multi-Tenant</a:t>
          </a: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8/26/2020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10</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92675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11</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878757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12</a:t>
            </a:fld>
            <a:endParaRPr lang="en-US" dirty="0"/>
          </a:p>
        </p:txBody>
      </p:sp>
    </p:spTree>
    <p:extLst>
      <p:ext uri="{BB962C8B-B14F-4D97-AF65-F5344CB8AC3E}">
        <p14:creationId xmlns:p14="http://schemas.microsoft.com/office/powerpoint/2010/main" val="2125479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3</a:t>
            </a:fld>
            <a:endParaRPr lang="en-US" dirty="0"/>
          </a:p>
        </p:txBody>
      </p:sp>
    </p:spTree>
    <p:extLst>
      <p:ext uri="{BB962C8B-B14F-4D97-AF65-F5344CB8AC3E}">
        <p14:creationId xmlns:p14="http://schemas.microsoft.com/office/powerpoint/2010/main" val="460173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527922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5</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803710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6</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654797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7</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71725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8</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365746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9</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3048867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a:t>Click to edit title</a:t>
            </a:r>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a:t>Click to edit title</a:t>
            </a:r>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79524046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3655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361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a:solidFill>
                  <a:schemeClr val="tx2"/>
                </a:solidFill>
                <a:latin typeface="Arial Black"/>
                <a:cs typeface="Arial Black"/>
              </a:rPr>
              <a:t>Thank You!</a:t>
            </a:r>
          </a:p>
        </p:txBody>
      </p:sp>
    </p:spTree>
    <p:extLst>
      <p:ext uri="{BB962C8B-B14F-4D97-AF65-F5344CB8AC3E}">
        <p14:creationId xmlns:p14="http://schemas.microsoft.com/office/powerpoint/2010/main" val="1057038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863924765"/>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CONFIDENTIALITY</a:t>
            </a: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DISCLAIMER</a:t>
            </a: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8/26/2020</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8"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 id="2147483770" r:id="rId13"/>
  </p:sldLayoutIdLst>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362387" y="1891945"/>
            <a:ext cx="3331071" cy="1693246"/>
          </a:xfrm>
          <a:prstGeom prst="rect">
            <a:avLst/>
          </a:prstGeom>
        </p:spPr>
        <p:txBody>
          <a:bodyPr>
            <a:noAutofit/>
          </a:bodyPr>
          <a:lstStyle/>
          <a:p>
            <a:r>
              <a:rPr lang="en-US" sz="2200" dirty="0"/>
              <a:t>Data Virtualization</a:t>
            </a:r>
          </a:p>
          <a:p>
            <a:endParaRPr lang="en-US" sz="2200" dirty="0"/>
          </a:p>
          <a:p>
            <a:r>
              <a:rPr lang="en-US" sz="2200" u="sng" dirty="0"/>
              <a:t>PDTool Training </a:t>
            </a:r>
          </a:p>
          <a:p>
            <a:r>
              <a:rPr lang="en-US" sz="2200" dirty="0"/>
              <a:t>Multi-Tenant Configuration</a:t>
            </a:r>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a:t>Presenter</a:t>
            </a:r>
          </a:p>
          <a:p>
            <a:r>
              <a:rPr lang="en-US" dirty="0"/>
              <a:t>Title</a:t>
            </a:r>
          </a:p>
        </p:txBody>
      </p:sp>
      <p:sp>
        <p:nvSpPr>
          <p:cNvPr id="16" name="Footer Placeholder 15"/>
          <p:cNvSpPr>
            <a:spLocks noGrp="1"/>
          </p:cNvSpPr>
          <p:nvPr>
            <p:ph type="ftr" sz="quarter" idx="3"/>
          </p:nvPr>
        </p:nvSpPr>
        <p:spPr/>
        <p:txBody>
          <a:bodyPr/>
          <a:lstStyle/>
          <a:p>
            <a:r>
              <a:rPr lang="en-US" dirty="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62752"/>
            <a:ext cx="7742713" cy="671425"/>
          </a:xfrm>
        </p:spPr>
        <p:txBody>
          <a:bodyPr/>
          <a:lstStyle/>
          <a:p>
            <a:pPr algn="l"/>
            <a:r>
              <a:rPr lang="en-US">
                <a:solidFill>
                  <a:schemeClr val="bg1"/>
                </a:solidFill>
                <a:ea typeface="ＭＳ Ｐゴシック" pitchFamily="34" charset="-128"/>
              </a:rPr>
              <a:t>Multi-Tenant User2 Check-in from Studio</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Clr>
                <a:srgbClr val="0070C0"/>
              </a:buClr>
              <a:buNone/>
            </a:pPr>
            <a:r>
              <a:rPr lang="en-US" sz="2100" dirty="0">
                <a:solidFill>
                  <a:srgbClr val="061C23"/>
                </a:solidFill>
              </a:rPr>
              <a:t>  </a:t>
            </a:r>
            <a:endParaRPr lang="en-US" dirty="0">
              <a:solidFill>
                <a:srgbClr val="061C23"/>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237422" y="759398"/>
            <a:ext cx="8553206"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400" dirty="0">
              <a:solidFill>
                <a:srgbClr val="FFFFFF"/>
              </a:solidFill>
              <a:cs typeface="Arial"/>
              <a:sym typeface="Wingdings" pitchFamily="2" charset="2"/>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49" y="1016960"/>
            <a:ext cx="1675964" cy="3566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492439" y="2781076"/>
            <a:ext cx="1892974" cy="276999"/>
          </a:xfrm>
          <a:prstGeom prst="rect">
            <a:avLst/>
          </a:prstGeom>
          <a:solidFill>
            <a:schemeClr val="tx2">
              <a:lumMod val="40000"/>
              <a:lumOff val="60000"/>
            </a:schemeClr>
          </a:solidFill>
          <a:ln>
            <a:solidFill>
              <a:srgbClr val="000000"/>
            </a:solidFill>
          </a:ln>
        </p:spPr>
        <p:txBody>
          <a:bodyPr wrap="square" rtlCol="0">
            <a:spAutoFit/>
          </a:bodyPr>
          <a:lstStyle/>
          <a:p>
            <a:r>
              <a:rPr lang="en-US" sz="1200" dirty="0">
                <a:solidFill>
                  <a:srgbClr val="000000"/>
                </a:solidFill>
              </a:rPr>
              <a:t>Check-in Tenant2 only</a:t>
            </a:r>
          </a:p>
        </p:txBody>
      </p:sp>
      <p:cxnSp>
        <p:nvCxnSpPr>
          <p:cNvPr id="8" name="Straight Arrow Connector 7"/>
          <p:cNvCxnSpPr>
            <a:stCxn id="5" idx="1"/>
            <a:endCxn id="17" idx="3"/>
          </p:cNvCxnSpPr>
          <p:nvPr/>
        </p:nvCxnSpPr>
        <p:spPr>
          <a:xfrm flipH="1" flipV="1">
            <a:off x="1937413" y="2447060"/>
            <a:ext cx="555026" cy="4918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1"/>
          </p:cNvCxnSpPr>
          <p:nvPr/>
        </p:nvCxnSpPr>
        <p:spPr>
          <a:xfrm flipH="1">
            <a:off x="1905697" y="2938870"/>
            <a:ext cx="586742" cy="129080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1"/>
          </p:cNvCxnSpPr>
          <p:nvPr/>
        </p:nvCxnSpPr>
        <p:spPr>
          <a:xfrm flipH="1">
            <a:off x="1937413" y="2938870"/>
            <a:ext cx="555026" cy="3020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87936" y="2286001"/>
            <a:ext cx="1349477" cy="322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Rectangle 11"/>
          <p:cNvSpPr/>
          <p:nvPr/>
        </p:nvSpPr>
        <p:spPr>
          <a:xfrm>
            <a:off x="587936" y="3167166"/>
            <a:ext cx="1349477" cy="1475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Rectangle 12"/>
          <p:cNvSpPr/>
          <p:nvPr/>
        </p:nvSpPr>
        <p:spPr>
          <a:xfrm>
            <a:off x="511756" y="4163210"/>
            <a:ext cx="1393941" cy="1475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261" y="2204651"/>
            <a:ext cx="2973068" cy="125308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261" y="800100"/>
            <a:ext cx="2910717" cy="13192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6" name="TextBox 15"/>
          <p:cNvSpPr txBox="1"/>
          <p:nvPr/>
        </p:nvSpPr>
        <p:spPr>
          <a:xfrm>
            <a:off x="251527" y="723657"/>
            <a:ext cx="2452046" cy="276999"/>
          </a:xfrm>
          <a:prstGeom prst="rect">
            <a:avLst/>
          </a:prstGeom>
          <a:solidFill>
            <a:schemeClr val="tx2">
              <a:lumMod val="40000"/>
              <a:lumOff val="60000"/>
            </a:schemeClr>
          </a:solidFill>
          <a:ln>
            <a:solidFill>
              <a:srgbClr val="000000"/>
            </a:solidFill>
          </a:ln>
        </p:spPr>
        <p:txBody>
          <a:bodyPr wrap="square" rtlCol="0">
            <a:spAutoFit/>
          </a:bodyPr>
          <a:lstStyle/>
          <a:p>
            <a:r>
              <a:rPr lang="en-US" sz="1200" dirty="0">
                <a:solidFill>
                  <a:srgbClr val="000000"/>
                </a:solidFill>
              </a:rPr>
              <a:t>DV Studio Resources</a:t>
            </a:r>
          </a:p>
        </p:txBody>
      </p:sp>
      <p:cxnSp>
        <p:nvCxnSpPr>
          <p:cNvPr id="17" name="Straight Arrow Connector 16"/>
          <p:cNvCxnSpPr/>
          <p:nvPr/>
        </p:nvCxnSpPr>
        <p:spPr>
          <a:xfrm flipV="1">
            <a:off x="1905697" y="4068411"/>
            <a:ext cx="3199565" cy="1685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1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262" y="3519100"/>
            <a:ext cx="2696461" cy="109862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9" name="Straight Arrow Connector 18"/>
          <p:cNvCxnSpPr/>
          <p:nvPr/>
        </p:nvCxnSpPr>
        <p:spPr>
          <a:xfrm flipV="1">
            <a:off x="1937413" y="3191082"/>
            <a:ext cx="3167848" cy="498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937413" y="1459709"/>
            <a:ext cx="3167848" cy="88344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074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62752"/>
            <a:ext cx="7742713" cy="671425"/>
          </a:xfrm>
        </p:spPr>
        <p:txBody>
          <a:bodyPr/>
          <a:lstStyle/>
          <a:p>
            <a:pPr algn="l"/>
            <a:r>
              <a:rPr lang="en-US">
                <a:solidFill>
                  <a:schemeClr val="bg1"/>
                </a:solidFill>
                <a:ea typeface="ＭＳ Ｐゴシック" pitchFamily="34" charset="-128"/>
              </a:rPr>
              <a:t>Multi-Tenant User2 Check-in Results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Clr>
                <a:srgbClr val="0070C0"/>
              </a:buClr>
              <a:buNone/>
            </a:pPr>
            <a:r>
              <a:rPr lang="en-US" sz="2100" dirty="0">
                <a:solidFill>
                  <a:srgbClr val="061C23"/>
                </a:solidFill>
              </a:rPr>
              <a:t>  </a:t>
            </a:r>
            <a:endParaRPr lang="en-US" dirty="0">
              <a:solidFill>
                <a:srgbClr val="061C23"/>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237422" y="759398"/>
            <a:ext cx="873281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400" dirty="0">
              <a:solidFill>
                <a:srgbClr val="FFFFFF"/>
              </a:solidFill>
              <a:cs typeface="Arial"/>
              <a:sym typeface="Wingdings" pitchFamily="2" charset="2"/>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920" y="1105308"/>
            <a:ext cx="4127874" cy="3352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449" y="1028701"/>
            <a:ext cx="1675964" cy="3566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114921" y="765548"/>
            <a:ext cx="2730671" cy="276999"/>
          </a:xfrm>
          <a:prstGeom prst="rect">
            <a:avLst/>
          </a:prstGeom>
          <a:solidFill>
            <a:schemeClr val="tx2">
              <a:lumMod val="40000"/>
              <a:lumOff val="60000"/>
            </a:schemeClr>
          </a:solidFill>
          <a:ln>
            <a:solidFill>
              <a:srgbClr val="000000"/>
            </a:solidFill>
          </a:ln>
        </p:spPr>
        <p:txBody>
          <a:bodyPr wrap="square" rtlCol="0">
            <a:spAutoFit/>
          </a:bodyPr>
          <a:lstStyle/>
          <a:p>
            <a:r>
              <a:rPr lang="en-US" sz="1200" dirty="0">
                <a:solidFill>
                  <a:srgbClr val="000000"/>
                </a:solidFill>
              </a:rPr>
              <a:t>VCS Server: Results of Check-in</a:t>
            </a:r>
          </a:p>
        </p:txBody>
      </p:sp>
      <p:sp>
        <p:nvSpPr>
          <p:cNvPr id="9" name="Rectangle 8"/>
          <p:cNvSpPr/>
          <p:nvPr/>
        </p:nvSpPr>
        <p:spPr>
          <a:xfrm>
            <a:off x="587936" y="2281999"/>
            <a:ext cx="1349477" cy="3469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Rectangle 9"/>
          <p:cNvSpPr/>
          <p:nvPr/>
        </p:nvSpPr>
        <p:spPr>
          <a:xfrm>
            <a:off x="587936" y="3143250"/>
            <a:ext cx="1349477" cy="1800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Rectangle 10"/>
          <p:cNvSpPr/>
          <p:nvPr/>
        </p:nvSpPr>
        <p:spPr>
          <a:xfrm>
            <a:off x="511755" y="4164363"/>
            <a:ext cx="1425658" cy="1475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TextBox 11"/>
          <p:cNvSpPr txBox="1"/>
          <p:nvPr/>
        </p:nvSpPr>
        <p:spPr>
          <a:xfrm>
            <a:off x="243362" y="742951"/>
            <a:ext cx="2427551" cy="276999"/>
          </a:xfrm>
          <a:prstGeom prst="rect">
            <a:avLst/>
          </a:prstGeom>
          <a:solidFill>
            <a:schemeClr val="tx2">
              <a:lumMod val="40000"/>
              <a:lumOff val="60000"/>
            </a:schemeClr>
          </a:solidFill>
          <a:ln>
            <a:solidFill>
              <a:srgbClr val="000000"/>
            </a:solidFill>
          </a:ln>
        </p:spPr>
        <p:txBody>
          <a:bodyPr wrap="square" rtlCol="0">
            <a:spAutoFit/>
          </a:bodyPr>
          <a:lstStyle/>
          <a:p>
            <a:r>
              <a:rPr lang="en-US" sz="1200" dirty="0">
                <a:solidFill>
                  <a:srgbClr val="000000"/>
                </a:solidFill>
              </a:rPr>
              <a:t>DV Studio Resources</a:t>
            </a:r>
          </a:p>
        </p:txBody>
      </p:sp>
      <p:cxnSp>
        <p:nvCxnSpPr>
          <p:cNvPr id="13" name="Straight Arrow Connector 12"/>
          <p:cNvCxnSpPr/>
          <p:nvPr/>
        </p:nvCxnSpPr>
        <p:spPr>
          <a:xfrm flipV="1">
            <a:off x="1937413" y="3641205"/>
            <a:ext cx="2939309" cy="5969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937413" y="3233292"/>
            <a:ext cx="2939308"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7" idx="3"/>
          </p:cNvCxnSpPr>
          <p:nvPr/>
        </p:nvCxnSpPr>
        <p:spPr>
          <a:xfrm flipH="1" flipV="1">
            <a:off x="5029082" y="2781506"/>
            <a:ext cx="3899334" cy="5451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562343" y="1502229"/>
            <a:ext cx="1092741" cy="209822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26659" y="2172459"/>
            <a:ext cx="2601757" cy="2308324"/>
          </a:xfrm>
          <a:prstGeom prst="rect">
            <a:avLst/>
          </a:prstGeom>
          <a:solidFill>
            <a:schemeClr val="tx2">
              <a:lumMod val="40000"/>
              <a:lumOff val="60000"/>
            </a:schemeClr>
          </a:solidFill>
          <a:ln>
            <a:solidFill>
              <a:srgbClr val="000000"/>
            </a:solidFill>
          </a:ln>
        </p:spPr>
        <p:txBody>
          <a:bodyPr wrap="square" rtlCol="0">
            <a:spAutoFit/>
          </a:bodyPr>
          <a:lstStyle/>
          <a:p>
            <a:pPr marL="257175" indent="-257175">
              <a:buFont typeface="+mj-lt"/>
              <a:buAutoNum type="arabicPeriod"/>
            </a:pPr>
            <a:r>
              <a:rPr lang="en-US" sz="1200" dirty="0">
                <a:solidFill>
                  <a:srgbClr val="000000"/>
                </a:solidFill>
              </a:rPr>
              <a:t>Studio resource2 is checked in as resource2_procedure.cmf</a:t>
            </a:r>
          </a:p>
          <a:p>
            <a:pPr marL="257175" indent="-257175">
              <a:buFont typeface="+mj-lt"/>
              <a:buAutoNum type="arabicPeriod"/>
            </a:pPr>
            <a:endParaRPr lang="en-US" sz="1200" dirty="0">
              <a:solidFill>
                <a:srgbClr val="000000"/>
              </a:solidFill>
            </a:endParaRPr>
          </a:p>
          <a:p>
            <a:pPr marL="257175" indent="-257175">
              <a:buFont typeface="+mj-lt"/>
              <a:buAutoNum type="arabicPeriod"/>
            </a:pPr>
            <a:r>
              <a:rPr lang="en-US" sz="1200" dirty="0">
                <a:solidFill>
                  <a:srgbClr val="000000"/>
                </a:solidFill>
              </a:rPr>
              <a:t>Folders are checked in as the </a:t>
            </a:r>
            <a:r>
              <a:rPr lang="en-US" sz="1200" dirty="0" err="1">
                <a:solidFill>
                  <a:srgbClr val="000000"/>
                </a:solidFill>
              </a:rPr>
              <a:t>foldername.cmf</a:t>
            </a:r>
            <a:r>
              <a:rPr lang="en-US" sz="1200" dirty="0">
                <a:solidFill>
                  <a:srgbClr val="000000"/>
                </a:solidFill>
              </a:rPr>
              <a:t>  e.g. Tenant2.cmf</a:t>
            </a:r>
          </a:p>
          <a:p>
            <a:pPr marL="257175" indent="-257175">
              <a:buFont typeface="+mj-lt"/>
              <a:buAutoNum type="arabicPeriod"/>
            </a:pPr>
            <a:endParaRPr lang="en-US" sz="1200" dirty="0">
              <a:solidFill>
                <a:srgbClr val="000000"/>
              </a:solidFill>
            </a:endParaRPr>
          </a:p>
          <a:p>
            <a:pPr marL="257175" indent="-257175">
              <a:buFont typeface="+mj-lt"/>
              <a:buAutoNum type="arabicPeriod"/>
            </a:pPr>
            <a:r>
              <a:rPr lang="en-US" sz="1200" dirty="0">
                <a:solidFill>
                  <a:srgbClr val="000000"/>
                </a:solidFill>
              </a:rPr>
              <a:t>Tenant1 objects have not been checked in.</a:t>
            </a:r>
          </a:p>
          <a:p>
            <a:pPr marL="257175" indent="-257175">
              <a:buFont typeface="+mj-lt"/>
              <a:buAutoNum type="arabicPeriod"/>
            </a:pPr>
            <a:endParaRPr lang="en-US" sz="1200" dirty="0">
              <a:solidFill>
                <a:srgbClr val="000000"/>
              </a:solidFill>
            </a:endParaRPr>
          </a:p>
          <a:p>
            <a:pPr marL="257175" indent="-257175">
              <a:buFont typeface="+mj-lt"/>
              <a:buAutoNum type="arabicPeriod"/>
            </a:pPr>
            <a:r>
              <a:rPr lang="en-US" sz="1200" dirty="0">
                <a:solidFill>
                  <a:srgbClr val="000000"/>
                </a:solidFill>
              </a:rPr>
              <a:t>Tenant2 can manage their objects independent of Tenant 1</a:t>
            </a:r>
          </a:p>
        </p:txBody>
      </p:sp>
    </p:spTree>
    <p:extLst>
      <p:ext uri="{BB962C8B-B14F-4D97-AF65-F5344CB8AC3E}">
        <p14:creationId xmlns:p14="http://schemas.microsoft.com/office/powerpoint/2010/main" val="684464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4" y="1767840"/>
            <a:ext cx="5137462" cy="1500207"/>
          </a:xfrm>
        </p:spPr>
        <p:txBody>
          <a:bodyPr/>
          <a:lstStyle/>
          <a:p>
            <a:pPr algn="ctr"/>
            <a:r>
              <a:rPr lang="en-US" sz="3600" dirty="0">
                <a:solidFill>
                  <a:srgbClr val="3D8DFF"/>
                </a:solidFill>
              </a:rPr>
              <a:t>Q&amp;A</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760712956"/>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9132942"/>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4" y="1767840"/>
            <a:ext cx="5137462" cy="1500207"/>
          </a:xfrm>
        </p:spPr>
        <p:txBody>
          <a:bodyPr/>
          <a:lstStyle/>
          <a:p>
            <a:pPr algn="ctr"/>
            <a:r>
              <a:rPr lang="en-US" sz="3600">
                <a:solidFill>
                  <a:srgbClr val="3D8DFF"/>
                </a:solidFill>
              </a:rPr>
              <a:t>Version Control for Multi-Tenants</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
        <p:nvSpPr>
          <p:cNvPr id="4" name="Title 1"/>
          <p:cNvSpPr txBox="1">
            <a:spLocks/>
          </p:cNvSpPr>
          <p:nvPr/>
        </p:nvSpPr>
        <p:spPr>
          <a:xfrm>
            <a:off x="914400" y="3738282"/>
            <a:ext cx="7557246" cy="685596"/>
          </a:xfrm>
          <a:prstGeom prst="rect">
            <a:avLst/>
          </a:prstGeom>
        </p:spPr>
        <p:txBody>
          <a:bodyPr vert="horz" lIns="82296" tIns="45720" rIns="82296" bIns="45720" rtlCol="0" anchor="b" anchorCtr="0">
            <a:noAutofit/>
          </a:bodyPr>
          <a:lstStyle>
            <a:lvl1pPr marL="0" algn="l" defTabSz="914400" rtl="0" eaLnBrk="0" fontAlgn="auto" latinLnBrk="0" hangingPunct="0">
              <a:lnSpc>
                <a:spcPct val="80000"/>
              </a:lnSpc>
              <a:spcBef>
                <a:spcPts val="0"/>
              </a:spcBef>
              <a:spcAft>
                <a:spcPts val="0"/>
              </a:spcAft>
              <a:buNone/>
              <a:defRPr lang="en-US" sz="36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pPr algn="ctr">
              <a:defRPr/>
            </a:pPr>
            <a:r>
              <a:rPr lang="en-US" sz="2000" dirty="0">
                <a:solidFill>
                  <a:schemeClr val="tx1"/>
                </a:solidFill>
              </a:rPr>
              <a:t> A multi-tenant environment contains multiple groups or organizations sharing the </a:t>
            </a:r>
            <a:r>
              <a:rPr lang="en-US" sz="2000">
                <a:solidFill>
                  <a:schemeClr val="tx1"/>
                </a:solidFill>
              </a:rPr>
              <a:t>Data Virtualization infrastructure</a:t>
            </a:r>
            <a:r>
              <a:rPr lang="en-US" sz="2000" dirty="0">
                <a:solidFill>
                  <a:schemeClr val="tx1"/>
                </a:solidFill>
              </a:rPr>
              <a:t>.</a:t>
            </a:r>
          </a:p>
        </p:txBody>
      </p:sp>
    </p:spTree>
    <p:extLst>
      <p:ext uri="{BB962C8B-B14F-4D97-AF65-F5344CB8AC3E}">
        <p14:creationId xmlns:p14="http://schemas.microsoft.com/office/powerpoint/2010/main" val="461288519"/>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62752"/>
            <a:ext cx="7742713" cy="671425"/>
          </a:xfrm>
        </p:spPr>
        <p:txBody>
          <a:bodyPr/>
          <a:lstStyle/>
          <a:p>
            <a:pPr algn="l"/>
            <a:r>
              <a:rPr lang="en-US">
                <a:solidFill>
                  <a:schemeClr val="bg1"/>
                </a:solidFill>
                <a:ea typeface="ＭＳ Ｐゴシック" pitchFamily="34" charset="-128"/>
              </a:rPr>
              <a:t>Multi-Tenant VCS Topology</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Clr>
                <a:srgbClr val="0070C0"/>
              </a:buClr>
              <a:buNone/>
            </a:pPr>
            <a:r>
              <a:rPr lang="en-US" sz="2100" dirty="0">
                <a:solidFill>
                  <a:srgbClr val="061C23"/>
                </a:solidFill>
              </a:rPr>
              <a:t> </a:t>
            </a:r>
            <a:endParaRPr lang="en-US" dirty="0">
              <a:solidFill>
                <a:srgbClr val="061C23"/>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10987" y="706795"/>
            <a:ext cx="9115009" cy="4232831"/>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8599" y="1559719"/>
            <a:ext cx="744344"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1960" y="1704975"/>
            <a:ext cx="471365" cy="270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9"/>
          <p:cNvSpPr txBox="1">
            <a:spLocks/>
          </p:cNvSpPr>
          <p:nvPr/>
        </p:nvSpPr>
        <p:spPr>
          <a:xfrm>
            <a:off x="1897760" y="1028701"/>
            <a:ext cx="6280101" cy="300082"/>
          </a:xfrm>
          <a:prstGeom prst="rect">
            <a:avLst/>
          </a:prstGeom>
        </p:spPr>
        <p:txBody>
          <a:bodyPr vert="horz" lIns="91440" tIns="45720" rIns="91440" bIns="45720" rtlCol="0">
            <a:spAutoFit/>
          </a:bodyPr>
          <a:lstStyle>
            <a:lvl1pPr marL="214313" indent="-214313" algn="l" defTabSz="285750" rtl="0" eaLnBrk="1" latinLnBrk="0" hangingPunct="1">
              <a:spcBef>
                <a:spcPct val="20000"/>
              </a:spcBef>
              <a:buClr>
                <a:srgbClr val="005288"/>
              </a:buClr>
              <a:buFont typeface="Arial"/>
              <a:buChar char="•"/>
              <a:defRPr sz="1500" kern="1200">
                <a:solidFill>
                  <a:schemeClr val="tx1"/>
                </a:solidFill>
                <a:latin typeface="+mn-lt"/>
                <a:ea typeface="+mn-ea"/>
                <a:cs typeface="+mn-cs"/>
              </a:defRPr>
            </a:lvl1pPr>
            <a:lvl2pPr marL="342900" indent="-137160" algn="l" defTabSz="285750" rtl="0" eaLnBrk="1" latinLnBrk="0" hangingPunct="1">
              <a:spcBef>
                <a:spcPct val="20000"/>
              </a:spcBef>
              <a:buClr>
                <a:srgbClr val="005288"/>
              </a:buClr>
              <a:buFont typeface="Arial" pitchFamily="34" charset="0"/>
              <a:buChar char="◦"/>
              <a:defRPr sz="1350" kern="1200">
                <a:solidFill>
                  <a:schemeClr val="tx1"/>
                </a:solidFill>
                <a:latin typeface="+mn-lt"/>
                <a:ea typeface="+mn-ea"/>
                <a:cs typeface="+mn-cs"/>
              </a:defRPr>
            </a:lvl2pPr>
            <a:lvl3pPr marL="548640" indent="-137160" algn="l" defTabSz="285750" rtl="0" eaLnBrk="1" latinLnBrk="0" hangingPunct="1">
              <a:spcBef>
                <a:spcPct val="20000"/>
              </a:spcBef>
              <a:buClr>
                <a:srgbClr val="005288"/>
              </a:buClr>
              <a:buFont typeface="Arial" pitchFamily="34" charset="0"/>
              <a:buChar char="▪"/>
              <a:defRPr sz="1200" kern="1200">
                <a:solidFill>
                  <a:schemeClr val="tx1"/>
                </a:solidFill>
                <a:latin typeface="+mn-lt"/>
                <a:ea typeface="+mn-ea"/>
                <a:cs typeface="+mn-cs"/>
              </a:defRPr>
            </a:lvl3pPr>
            <a:lvl4pPr marL="754380" indent="-137160" algn="l" defTabSz="285750" rtl="0" eaLnBrk="1" latinLnBrk="0" hangingPunct="1">
              <a:spcBef>
                <a:spcPct val="20000"/>
              </a:spcBef>
              <a:buClr>
                <a:srgbClr val="005288"/>
              </a:buClr>
              <a:buFont typeface="Arial" pitchFamily="34" charset="0"/>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Clr>
                <a:srgbClr val="005288"/>
              </a:buClr>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lgn="ctr">
              <a:buFont typeface="Wingdings" pitchFamily="2" charset="2"/>
              <a:buNone/>
            </a:pPr>
            <a:r>
              <a:rPr lang="en-US" sz="1350" b="1">
                <a:solidFill>
                  <a:srgbClr val="000000"/>
                </a:solidFill>
                <a:ea typeface="ＭＳ Ｐゴシック" pitchFamily="34" charset="-128"/>
              </a:rPr>
              <a:t>Multi-Tenant VCS Topology</a:t>
            </a:r>
            <a:endParaRPr lang="en-US" sz="1350" b="1" dirty="0">
              <a:solidFill>
                <a:srgbClr val="000000"/>
              </a:solidFill>
              <a:ea typeface="ＭＳ Ｐゴシック" pitchFamily="34" charset="-128"/>
            </a:endParaRPr>
          </a:p>
        </p:txBody>
      </p:sp>
      <p:sp>
        <p:nvSpPr>
          <p:cNvPr id="9" name="TextBox 20"/>
          <p:cNvSpPr txBox="1">
            <a:spLocks noChangeArrowheads="1"/>
          </p:cNvSpPr>
          <p:nvPr/>
        </p:nvSpPr>
        <p:spPr bwMode="auto">
          <a:xfrm>
            <a:off x="4518040" y="1415653"/>
            <a:ext cx="118079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75" dirty="0">
                <a:solidFill>
                  <a:srgbClr val="000000"/>
                </a:solidFill>
              </a:rPr>
              <a:t>DV Studio Resource Definition</a:t>
            </a:r>
          </a:p>
        </p:txBody>
      </p:sp>
      <p:sp>
        <p:nvSpPr>
          <p:cNvPr id="10" name="TextBox 21"/>
          <p:cNvSpPr txBox="1">
            <a:spLocks noChangeArrowheads="1"/>
          </p:cNvSpPr>
          <p:nvPr/>
        </p:nvSpPr>
        <p:spPr bwMode="auto">
          <a:xfrm>
            <a:off x="3683233" y="2074070"/>
            <a:ext cx="11538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dirty="0">
                <a:solidFill>
                  <a:srgbClr val="000000"/>
                </a:solidFill>
              </a:rPr>
              <a:t>DV Studio (</a:t>
            </a:r>
            <a:r>
              <a:rPr lang="en-US" sz="900" b="1" dirty="0">
                <a:solidFill>
                  <a:srgbClr val="000000"/>
                </a:solidFill>
              </a:rPr>
              <a:t>Tenant1</a:t>
            </a:r>
            <a:r>
              <a:rPr lang="en-US" sz="900" dirty="0">
                <a:solidFill>
                  <a:srgbClr val="000000"/>
                </a:solidFill>
              </a:rPr>
              <a:t>)</a:t>
            </a:r>
          </a:p>
        </p:txBody>
      </p:sp>
      <p:sp>
        <p:nvSpPr>
          <p:cNvPr id="11" name="TextBox 25"/>
          <p:cNvSpPr txBox="1">
            <a:spLocks noChangeArrowheads="1"/>
          </p:cNvSpPr>
          <p:nvPr/>
        </p:nvSpPr>
        <p:spPr bwMode="auto">
          <a:xfrm>
            <a:off x="2529420" y="1754982"/>
            <a:ext cx="914162" cy="196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75">
                <a:solidFill>
                  <a:srgbClr val="000000"/>
                </a:solidFill>
              </a:rPr>
              <a:t>Read</a:t>
            </a:r>
          </a:p>
        </p:txBody>
      </p:sp>
      <p:sp>
        <p:nvSpPr>
          <p:cNvPr id="12" name="TextBox 26"/>
          <p:cNvSpPr txBox="1">
            <a:spLocks noChangeArrowheads="1"/>
          </p:cNvSpPr>
          <p:nvPr/>
        </p:nvSpPr>
        <p:spPr bwMode="auto">
          <a:xfrm>
            <a:off x="2529420" y="1852613"/>
            <a:ext cx="914162" cy="196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75">
                <a:solidFill>
                  <a:srgbClr val="000000"/>
                </a:solidFill>
              </a:rPr>
              <a:t>Write</a:t>
            </a:r>
          </a:p>
        </p:txBody>
      </p:sp>
      <p:cxnSp>
        <p:nvCxnSpPr>
          <p:cNvPr id="13" name="Straight Arrow Connector 12"/>
          <p:cNvCxnSpPr>
            <a:cxnSpLocks noChangeShapeType="1"/>
          </p:cNvCxnSpPr>
          <p:nvPr/>
        </p:nvCxnSpPr>
        <p:spPr bwMode="auto">
          <a:xfrm flipH="1">
            <a:off x="1899347" y="1859756"/>
            <a:ext cx="837982" cy="314325"/>
          </a:xfrm>
          <a:prstGeom prst="straightConnector1">
            <a:avLst/>
          </a:prstGeom>
          <a:noFill/>
          <a:ln w="9525" algn="ctr">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34"/>
          <p:cNvCxnSpPr>
            <a:cxnSpLocks noChangeShapeType="1"/>
          </p:cNvCxnSpPr>
          <p:nvPr/>
        </p:nvCxnSpPr>
        <p:spPr bwMode="auto">
          <a:xfrm flipH="1">
            <a:off x="1919979" y="1975247"/>
            <a:ext cx="817350" cy="286941"/>
          </a:xfrm>
          <a:prstGeom prst="straightConnector1">
            <a:avLst/>
          </a:prstGeom>
          <a:noFill/>
          <a:ln w="9525"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29"/>
          <p:cNvCxnSpPr>
            <a:cxnSpLocks noChangeShapeType="1"/>
          </p:cNvCxnSpPr>
          <p:nvPr/>
        </p:nvCxnSpPr>
        <p:spPr bwMode="auto">
          <a:xfrm>
            <a:off x="2300879" y="1975247"/>
            <a:ext cx="914162" cy="6858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Group 23"/>
          <p:cNvGrpSpPr>
            <a:grpSpLocks/>
          </p:cNvGrpSpPr>
          <p:nvPr/>
        </p:nvGrpSpPr>
        <p:grpSpPr bwMode="auto">
          <a:xfrm>
            <a:off x="3254718" y="1852614"/>
            <a:ext cx="571352" cy="86915"/>
            <a:chOff x="2782888" y="2633663"/>
            <a:chExt cx="571500" cy="115887"/>
          </a:xfrm>
        </p:grpSpPr>
        <p:cxnSp>
          <p:nvCxnSpPr>
            <p:cNvPr id="17" name="Straight Arrow Connector 37"/>
            <p:cNvCxnSpPr>
              <a:cxnSpLocks noChangeShapeType="1"/>
            </p:cNvCxnSpPr>
            <p:nvPr/>
          </p:nvCxnSpPr>
          <p:spPr bwMode="auto">
            <a:xfrm flipH="1">
              <a:off x="2782888" y="2633663"/>
              <a:ext cx="571500" cy="0"/>
            </a:xfrm>
            <a:prstGeom prst="straightConnector1">
              <a:avLst/>
            </a:prstGeom>
            <a:noFill/>
            <a:ln w="9525" algn="ctr">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38"/>
            <p:cNvCxnSpPr>
              <a:cxnSpLocks noChangeShapeType="1"/>
            </p:cNvCxnSpPr>
            <p:nvPr/>
          </p:nvCxnSpPr>
          <p:spPr bwMode="auto">
            <a:xfrm flipH="1">
              <a:off x="2782888" y="2749550"/>
              <a:ext cx="571500" cy="0"/>
            </a:xfrm>
            <a:prstGeom prst="straightConnector1">
              <a:avLst/>
            </a:prstGeom>
            <a:noFill/>
            <a:ln w="9525"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7631" y="3763565"/>
            <a:ext cx="74434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0992" y="3908823"/>
            <a:ext cx="471365" cy="270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59"/>
          <p:cNvSpPr txBox="1">
            <a:spLocks noChangeArrowheads="1"/>
          </p:cNvSpPr>
          <p:nvPr/>
        </p:nvSpPr>
        <p:spPr bwMode="auto">
          <a:xfrm>
            <a:off x="4637071" y="3619501"/>
            <a:ext cx="118079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75" dirty="0">
                <a:solidFill>
                  <a:srgbClr val="000000"/>
                </a:solidFill>
              </a:rPr>
              <a:t>DV Studio Resource Definition</a:t>
            </a:r>
          </a:p>
        </p:txBody>
      </p:sp>
      <p:sp>
        <p:nvSpPr>
          <p:cNvPr id="22" name="TextBox 60"/>
          <p:cNvSpPr txBox="1">
            <a:spLocks noChangeArrowheads="1"/>
          </p:cNvSpPr>
          <p:nvPr/>
        </p:nvSpPr>
        <p:spPr bwMode="auto">
          <a:xfrm>
            <a:off x="3683232" y="4277916"/>
            <a:ext cx="1153813"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dirty="0">
                <a:solidFill>
                  <a:srgbClr val="000000"/>
                </a:solidFill>
              </a:rPr>
              <a:t>DV </a:t>
            </a:r>
            <a:r>
              <a:rPr lang="en-US" sz="900" dirty="0">
                <a:solidFill>
                  <a:srgbClr val="000000"/>
                </a:solidFill>
              </a:rPr>
              <a:t>Studio (</a:t>
            </a:r>
            <a:r>
              <a:rPr lang="en-US" sz="900" b="1" dirty="0">
                <a:solidFill>
                  <a:srgbClr val="000000"/>
                </a:solidFill>
              </a:rPr>
              <a:t>Tenant 3</a:t>
            </a:r>
            <a:r>
              <a:rPr lang="en-US" sz="900" dirty="0">
                <a:solidFill>
                  <a:srgbClr val="000000"/>
                </a:solidFill>
              </a:rPr>
              <a:t>)</a:t>
            </a:r>
          </a:p>
        </p:txBody>
      </p:sp>
      <p:sp>
        <p:nvSpPr>
          <p:cNvPr id="23" name="TextBox 63"/>
          <p:cNvSpPr txBox="1">
            <a:spLocks noChangeArrowheads="1"/>
          </p:cNvSpPr>
          <p:nvPr/>
        </p:nvSpPr>
        <p:spPr bwMode="auto">
          <a:xfrm>
            <a:off x="2648452" y="3958828"/>
            <a:ext cx="914162" cy="196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75" dirty="0">
                <a:solidFill>
                  <a:srgbClr val="000000"/>
                </a:solidFill>
              </a:rPr>
              <a:t>Read</a:t>
            </a:r>
          </a:p>
        </p:txBody>
      </p:sp>
      <p:sp>
        <p:nvSpPr>
          <p:cNvPr id="24" name="TextBox 64"/>
          <p:cNvSpPr txBox="1">
            <a:spLocks noChangeArrowheads="1"/>
          </p:cNvSpPr>
          <p:nvPr/>
        </p:nvSpPr>
        <p:spPr bwMode="auto">
          <a:xfrm>
            <a:off x="2640516" y="4079082"/>
            <a:ext cx="914162" cy="196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75" dirty="0">
                <a:solidFill>
                  <a:srgbClr val="000000"/>
                </a:solidFill>
              </a:rPr>
              <a:t>Write</a:t>
            </a:r>
          </a:p>
        </p:txBody>
      </p:sp>
      <p:cxnSp>
        <p:nvCxnSpPr>
          <p:cNvPr id="25" name="Straight Arrow Connector 65"/>
          <p:cNvCxnSpPr>
            <a:cxnSpLocks noChangeShapeType="1"/>
          </p:cNvCxnSpPr>
          <p:nvPr/>
        </p:nvCxnSpPr>
        <p:spPr bwMode="auto">
          <a:xfrm flipH="1">
            <a:off x="2039011" y="4063603"/>
            <a:ext cx="761801" cy="286941"/>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66"/>
          <p:cNvCxnSpPr>
            <a:cxnSpLocks noChangeShapeType="1"/>
          </p:cNvCxnSpPr>
          <p:nvPr/>
        </p:nvCxnSpPr>
        <p:spPr bwMode="auto">
          <a:xfrm flipH="1" flipV="1">
            <a:off x="1843799" y="3363515"/>
            <a:ext cx="1033194" cy="700088"/>
          </a:xfrm>
          <a:prstGeom prst="straightConnector1">
            <a:avLst/>
          </a:prstGeom>
          <a:noFill/>
          <a:ln w="9525" algn="ctr">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67"/>
          <p:cNvCxnSpPr>
            <a:cxnSpLocks noChangeShapeType="1"/>
          </p:cNvCxnSpPr>
          <p:nvPr/>
        </p:nvCxnSpPr>
        <p:spPr bwMode="auto">
          <a:xfrm flipH="1" flipV="1">
            <a:off x="1843799" y="3462337"/>
            <a:ext cx="1033194" cy="698897"/>
          </a:xfrm>
          <a:prstGeom prst="straightConnector1">
            <a:avLst/>
          </a:prstGeom>
          <a:noFill/>
          <a:ln w="9525"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68"/>
          <p:cNvCxnSpPr>
            <a:cxnSpLocks noChangeShapeType="1"/>
          </p:cNvCxnSpPr>
          <p:nvPr/>
        </p:nvCxnSpPr>
        <p:spPr bwMode="auto">
          <a:xfrm>
            <a:off x="2278661" y="4179094"/>
            <a:ext cx="914162" cy="6858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9" name="Group 28"/>
          <p:cNvGrpSpPr>
            <a:grpSpLocks/>
          </p:cNvGrpSpPr>
          <p:nvPr/>
        </p:nvGrpSpPr>
        <p:grpSpPr bwMode="auto">
          <a:xfrm>
            <a:off x="3372163" y="4063603"/>
            <a:ext cx="590396" cy="67866"/>
            <a:chOff x="2900363" y="5581650"/>
            <a:chExt cx="590550" cy="90488"/>
          </a:xfrm>
        </p:grpSpPr>
        <p:cxnSp>
          <p:nvCxnSpPr>
            <p:cNvPr id="30" name="Straight Arrow Connector 69"/>
            <p:cNvCxnSpPr>
              <a:cxnSpLocks noChangeShapeType="1"/>
            </p:cNvCxnSpPr>
            <p:nvPr/>
          </p:nvCxnSpPr>
          <p:spPr bwMode="auto">
            <a:xfrm flipH="1">
              <a:off x="2900363" y="5581650"/>
              <a:ext cx="590550" cy="0"/>
            </a:xfrm>
            <a:prstGeom prst="straightConnector1">
              <a:avLst/>
            </a:prstGeom>
            <a:noFill/>
            <a:ln w="9525" algn="ctr">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70"/>
            <p:cNvCxnSpPr>
              <a:cxnSpLocks noChangeShapeType="1"/>
            </p:cNvCxnSpPr>
            <p:nvPr/>
          </p:nvCxnSpPr>
          <p:spPr bwMode="auto">
            <a:xfrm flipH="1">
              <a:off x="2900363" y="5672138"/>
              <a:ext cx="571500" cy="0"/>
            </a:xfrm>
            <a:prstGeom prst="straightConnector1">
              <a:avLst/>
            </a:prstGeom>
            <a:noFill/>
            <a:ln w="9525"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5901" y="2586038"/>
            <a:ext cx="742757"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264" y="2731294"/>
            <a:ext cx="471365" cy="270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Box 85"/>
          <p:cNvSpPr txBox="1">
            <a:spLocks noChangeArrowheads="1"/>
          </p:cNvSpPr>
          <p:nvPr/>
        </p:nvSpPr>
        <p:spPr bwMode="auto">
          <a:xfrm>
            <a:off x="4503756" y="2441972"/>
            <a:ext cx="118079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75" dirty="0">
                <a:solidFill>
                  <a:srgbClr val="000000"/>
                </a:solidFill>
              </a:rPr>
              <a:t>DV Studio Resource Definition</a:t>
            </a:r>
          </a:p>
        </p:txBody>
      </p:sp>
      <p:sp>
        <p:nvSpPr>
          <p:cNvPr id="35" name="TextBox 86"/>
          <p:cNvSpPr txBox="1">
            <a:spLocks noChangeArrowheads="1"/>
          </p:cNvSpPr>
          <p:nvPr/>
        </p:nvSpPr>
        <p:spPr bwMode="auto">
          <a:xfrm>
            <a:off x="3683233" y="3100388"/>
            <a:ext cx="9697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dirty="0">
                <a:solidFill>
                  <a:srgbClr val="000000"/>
                </a:solidFill>
              </a:rPr>
              <a:t>DV Studio (</a:t>
            </a:r>
            <a:r>
              <a:rPr lang="en-US" sz="900" b="1" dirty="0">
                <a:solidFill>
                  <a:srgbClr val="000000"/>
                </a:solidFill>
              </a:rPr>
              <a:t>Tenant 2</a:t>
            </a:r>
            <a:r>
              <a:rPr lang="en-US" sz="900" dirty="0">
                <a:solidFill>
                  <a:srgbClr val="000000"/>
                </a:solidFill>
              </a:rPr>
              <a:t>)</a:t>
            </a:r>
          </a:p>
        </p:txBody>
      </p:sp>
      <p:cxnSp>
        <p:nvCxnSpPr>
          <p:cNvPr id="36" name="Straight Arrow Connector 91"/>
          <p:cNvCxnSpPr>
            <a:cxnSpLocks noChangeShapeType="1"/>
          </p:cNvCxnSpPr>
          <p:nvPr/>
        </p:nvCxnSpPr>
        <p:spPr bwMode="auto">
          <a:xfrm flipH="1">
            <a:off x="1907282" y="2886076"/>
            <a:ext cx="761801" cy="28694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7" name="Group 18"/>
          <p:cNvGrpSpPr>
            <a:grpSpLocks/>
          </p:cNvGrpSpPr>
          <p:nvPr/>
        </p:nvGrpSpPr>
        <p:grpSpPr bwMode="auto">
          <a:xfrm>
            <a:off x="2110429" y="2781299"/>
            <a:ext cx="1715641" cy="311698"/>
            <a:chOff x="1638300" y="3871913"/>
            <a:chExt cx="1716088" cy="415598"/>
          </a:xfrm>
        </p:grpSpPr>
        <p:sp>
          <p:nvSpPr>
            <p:cNvPr id="38" name="TextBox 89"/>
            <p:cNvSpPr txBox="1">
              <a:spLocks noChangeArrowheads="1"/>
            </p:cNvSpPr>
            <p:nvPr/>
          </p:nvSpPr>
          <p:spPr bwMode="auto">
            <a:xfrm>
              <a:off x="2044700" y="3871913"/>
              <a:ext cx="914400" cy="261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75" dirty="0">
                  <a:solidFill>
                    <a:srgbClr val="000000"/>
                  </a:solidFill>
                </a:rPr>
                <a:t>Read</a:t>
              </a:r>
            </a:p>
          </p:txBody>
        </p:sp>
        <p:sp>
          <p:nvSpPr>
            <p:cNvPr id="39" name="TextBox 90"/>
            <p:cNvSpPr txBox="1">
              <a:spLocks noChangeArrowheads="1"/>
            </p:cNvSpPr>
            <p:nvPr/>
          </p:nvSpPr>
          <p:spPr bwMode="auto">
            <a:xfrm>
              <a:off x="2209800" y="4025900"/>
              <a:ext cx="588963" cy="261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75">
                  <a:solidFill>
                    <a:srgbClr val="000000"/>
                  </a:solidFill>
                </a:rPr>
                <a:t>Write</a:t>
              </a:r>
            </a:p>
          </p:txBody>
        </p:sp>
        <p:cxnSp>
          <p:nvCxnSpPr>
            <p:cNvPr id="40" name="Straight Arrow Connector 94"/>
            <p:cNvCxnSpPr>
              <a:cxnSpLocks noChangeShapeType="1"/>
            </p:cNvCxnSpPr>
            <p:nvPr/>
          </p:nvCxnSpPr>
          <p:spPr bwMode="auto">
            <a:xfrm flipH="1">
              <a:off x="2782888" y="4040188"/>
              <a:ext cx="571500" cy="0"/>
            </a:xfrm>
            <a:prstGeom prst="straightConnector1">
              <a:avLst/>
            </a:prstGeom>
            <a:noFill/>
            <a:ln w="9525" algn="ctr">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95"/>
            <p:cNvCxnSpPr>
              <a:cxnSpLocks noChangeShapeType="1"/>
            </p:cNvCxnSpPr>
            <p:nvPr/>
          </p:nvCxnSpPr>
          <p:spPr bwMode="auto">
            <a:xfrm flipH="1">
              <a:off x="2781300" y="4135438"/>
              <a:ext cx="571500" cy="0"/>
            </a:xfrm>
            <a:prstGeom prst="straightConnector1">
              <a:avLst/>
            </a:prstGeom>
            <a:noFill/>
            <a:ln w="9525"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94"/>
            <p:cNvCxnSpPr>
              <a:cxnSpLocks noChangeShapeType="1"/>
            </p:cNvCxnSpPr>
            <p:nvPr/>
          </p:nvCxnSpPr>
          <p:spPr bwMode="auto">
            <a:xfrm flipH="1">
              <a:off x="1676400" y="4016830"/>
              <a:ext cx="571500" cy="0"/>
            </a:xfrm>
            <a:prstGeom prst="straightConnector1">
              <a:avLst/>
            </a:prstGeom>
            <a:noFill/>
            <a:ln w="9525" algn="ctr">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95"/>
            <p:cNvCxnSpPr>
              <a:cxnSpLocks noChangeShapeType="1"/>
            </p:cNvCxnSpPr>
            <p:nvPr/>
          </p:nvCxnSpPr>
          <p:spPr bwMode="auto">
            <a:xfrm flipH="1">
              <a:off x="1638300" y="4114800"/>
              <a:ext cx="571500" cy="0"/>
            </a:xfrm>
            <a:prstGeom prst="straightConnector1">
              <a:avLst/>
            </a:prstGeom>
            <a:noFill/>
            <a:ln w="9525"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4" name="Group 6"/>
          <p:cNvGrpSpPr>
            <a:grpSpLocks/>
          </p:cNvGrpSpPr>
          <p:nvPr/>
        </p:nvGrpSpPr>
        <p:grpSpPr bwMode="auto">
          <a:xfrm>
            <a:off x="7763633" y="2453879"/>
            <a:ext cx="1379178" cy="1128918"/>
            <a:chOff x="2997517" y="4405312"/>
            <a:chExt cx="1503046" cy="1719994"/>
          </a:xfrm>
        </p:grpSpPr>
        <p:pic>
          <p:nvPicPr>
            <p:cNvPr id="4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5137" y="4405312"/>
              <a:ext cx="1371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5"/>
            <p:cNvSpPr txBox="1">
              <a:spLocks noChangeArrowheads="1"/>
            </p:cNvSpPr>
            <p:nvPr/>
          </p:nvSpPr>
          <p:spPr bwMode="auto">
            <a:xfrm>
              <a:off x="2997517" y="5562600"/>
              <a:ext cx="1503046" cy="562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dirty="0">
                  <a:solidFill>
                    <a:srgbClr val="000000"/>
                  </a:solidFill>
                </a:rPr>
                <a:t>VCS Repository</a:t>
              </a:r>
            </a:p>
            <a:p>
              <a:pPr algn="ctr" eaLnBrk="1" hangingPunct="1"/>
              <a:endParaRPr lang="en-US" sz="900" dirty="0">
                <a:solidFill>
                  <a:srgbClr val="000000"/>
                </a:solidFill>
              </a:endParaRPr>
            </a:p>
          </p:txBody>
        </p:sp>
      </p:grpSp>
      <p:grpSp>
        <p:nvGrpSpPr>
          <p:cNvPr id="47" name="Group 32"/>
          <p:cNvGrpSpPr>
            <a:grpSpLocks/>
          </p:cNvGrpSpPr>
          <p:nvPr/>
        </p:nvGrpSpPr>
        <p:grpSpPr bwMode="auto">
          <a:xfrm>
            <a:off x="6128933" y="2914654"/>
            <a:ext cx="918923" cy="306293"/>
            <a:chOff x="5772626" y="3987461"/>
            <a:chExt cx="919877" cy="408013"/>
          </a:xfrm>
        </p:grpSpPr>
        <p:sp>
          <p:nvSpPr>
            <p:cNvPr id="48" name="TextBox 87"/>
            <p:cNvSpPr txBox="1">
              <a:spLocks noChangeArrowheads="1"/>
            </p:cNvSpPr>
            <p:nvPr/>
          </p:nvSpPr>
          <p:spPr bwMode="auto">
            <a:xfrm>
              <a:off x="5772626" y="3987461"/>
              <a:ext cx="914400" cy="261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75">
                  <a:solidFill>
                    <a:srgbClr val="000000"/>
                  </a:solidFill>
                </a:rPr>
                <a:t>Check In</a:t>
              </a:r>
            </a:p>
          </p:txBody>
        </p:sp>
        <p:sp>
          <p:nvSpPr>
            <p:cNvPr id="49" name="TextBox 88"/>
            <p:cNvSpPr txBox="1">
              <a:spLocks noChangeArrowheads="1"/>
            </p:cNvSpPr>
            <p:nvPr/>
          </p:nvSpPr>
          <p:spPr bwMode="auto">
            <a:xfrm>
              <a:off x="5778103" y="4134105"/>
              <a:ext cx="914400" cy="261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75" dirty="0">
                  <a:solidFill>
                    <a:srgbClr val="000000"/>
                  </a:solidFill>
                </a:rPr>
                <a:t>Check Out</a:t>
              </a:r>
            </a:p>
          </p:txBody>
        </p:sp>
      </p:grpSp>
      <p:grpSp>
        <p:nvGrpSpPr>
          <p:cNvPr id="50" name="Group 87"/>
          <p:cNvGrpSpPr>
            <a:grpSpLocks/>
          </p:cNvGrpSpPr>
          <p:nvPr/>
        </p:nvGrpSpPr>
        <p:grpSpPr bwMode="auto">
          <a:xfrm>
            <a:off x="5587735" y="2982516"/>
            <a:ext cx="571352" cy="103584"/>
            <a:chOff x="5286375" y="2590800"/>
            <a:chExt cx="571500" cy="138113"/>
          </a:xfrm>
        </p:grpSpPr>
        <p:cxnSp>
          <p:nvCxnSpPr>
            <p:cNvPr id="51" name="Straight Arrow Connector 50"/>
            <p:cNvCxnSpPr>
              <a:cxnSpLocks noChangeShapeType="1"/>
            </p:cNvCxnSpPr>
            <p:nvPr/>
          </p:nvCxnSpPr>
          <p:spPr bwMode="auto">
            <a:xfrm flipH="1">
              <a:off x="5295902" y="2590800"/>
              <a:ext cx="561973" cy="1"/>
            </a:xfrm>
            <a:prstGeom prst="straightConnector1">
              <a:avLst/>
            </a:prstGeom>
            <a:noFill/>
            <a:ln w="9525" algn="ctr">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p:cNvCxnSpPr>
              <a:cxnSpLocks noChangeShapeType="1"/>
            </p:cNvCxnSpPr>
            <p:nvPr/>
          </p:nvCxnSpPr>
          <p:spPr bwMode="auto">
            <a:xfrm flipH="1">
              <a:off x="5286375" y="2728913"/>
              <a:ext cx="571500" cy="0"/>
            </a:xfrm>
            <a:prstGeom prst="straightConnector1">
              <a:avLst/>
            </a:prstGeom>
            <a:noFill/>
            <a:ln w="9525"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5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87" y="1337093"/>
            <a:ext cx="1747157" cy="2764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4" name="Group 93"/>
          <p:cNvGrpSpPr>
            <a:grpSpLocks/>
          </p:cNvGrpSpPr>
          <p:nvPr/>
        </p:nvGrpSpPr>
        <p:grpSpPr bwMode="auto">
          <a:xfrm>
            <a:off x="6997069" y="2982516"/>
            <a:ext cx="571352" cy="103584"/>
            <a:chOff x="5286375" y="2590800"/>
            <a:chExt cx="571500" cy="138113"/>
          </a:xfrm>
        </p:grpSpPr>
        <p:cxnSp>
          <p:nvCxnSpPr>
            <p:cNvPr id="55" name="Straight Arrow Connector 47"/>
            <p:cNvCxnSpPr>
              <a:cxnSpLocks noChangeShapeType="1"/>
            </p:cNvCxnSpPr>
            <p:nvPr/>
          </p:nvCxnSpPr>
          <p:spPr bwMode="auto">
            <a:xfrm flipH="1">
              <a:off x="5295902" y="2590800"/>
              <a:ext cx="561973" cy="1"/>
            </a:xfrm>
            <a:prstGeom prst="straightConnector1">
              <a:avLst/>
            </a:prstGeom>
            <a:noFill/>
            <a:ln w="9525" algn="ctr">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48"/>
            <p:cNvCxnSpPr>
              <a:cxnSpLocks noChangeShapeType="1"/>
            </p:cNvCxnSpPr>
            <p:nvPr/>
          </p:nvCxnSpPr>
          <p:spPr bwMode="auto">
            <a:xfrm flipH="1">
              <a:off x="5286375" y="2728913"/>
              <a:ext cx="571500" cy="0"/>
            </a:xfrm>
            <a:prstGeom prst="straightConnector1">
              <a:avLst/>
            </a:prstGeom>
            <a:noFill/>
            <a:ln w="9525"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7" name="Group 68"/>
          <p:cNvGrpSpPr>
            <a:grpSpLocks/>
          </p:cNvGrpSpPr>
          <p:nvPr/>
        </p:nvGrpSpPr>
        <p:grpSpPr bwMode="auto">
          <a:xfrm>
            <a:off x="1372434" y="2400302"/>
            <a:ext cx="1218883" cy="911811"/>
            <a:chOff x="6542088" y="2666206"/>
            <a:chExt cx="1458912" cy="1095839"/>
          </a:xfrm>
        </p:grpSpPr>
        <p:pic>
          <p:nvPicPr>
            <p:cNvPr id="58"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TextBox 21"/>
            <p:cNvSpPr txBox="1">
              <a:spLocks noChangeArrowheads="1"/>
            </p:cNvSpPr>
            <p:nvPr/>
          </p:nvSpPr>
          <p:spPr bwMode="auto">
            <a:xfrm>
              <a:off x="6542088" y="3484625"/>
              <a:ext cx="1458912" cy="277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dirty="0">
                  <a:solidFill>
                    <a:srgbClr val="000000"/>
                  </a:solidFill>
                </a:rPr>
                <a:t>DV Repository</a:t>
              </a:r>
            </a:p>
          </p:txBody>
        </p:sp>
      </p:grpSp>
    </p:spTree>
    <p:extLst>
      <p:ext uri="{BB962C8B-B14F-4D97-AF65-F5344CB8AC3E}">
        <p14:creationId xmlns:p14="http://schemas.microsoft.com/office/powerpoint/2010/main" val="152902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62752"/>
            <a:ext cx="7742713" cy="671425"/>
          </a:xfrm>
        </p:spPr>
        <p:txBody>
          <a:bodyPr/>
          <a:lstStyle/>
          <a:p>
            <a:pPr algn="l"/>
            <a:r>
              <a:rPr lang="en-US">
                <a:solidFill>
                  <a:schemeClr val="bg1"/>
                </a:solidFill>
                <a:ea typeface="ＭＳ Ｐゴシック" pitchFamily="34" charset="-128"/>
              </a:rPr>
              <a:t>Version Control with Multi-Tenants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92500" lnSpcReduction="20000"/>
          </a:bodyPr>
          <a:lstStyle/>
          <a:p>
            <a:r>
              <a:rPr lang="en-US" sz="2800" dirty="0">
                <a:ea typeface="ＭＳ Ｐゴシック" pitchFamily="34" charset="-128"/>
              </a:rPr>
              <a:t>Requirement</a:t>
            </a:r>
          </a:p>
          <a:p>
            <a:pPr lvl="1"/>
            <a:r>
              <a:rPr lang="en-US" sz="2400" dirty="0">
                <a:ea typeface="ＭＳ Ｐゴシック" pitchFamily="34" charset="-128"/>
              </a:rPr>
              <a:t>Need to configure VCS integration for a single tenant and not the entire DV repository.</a:t>
            </a:r>
          </a:p>
          <a:p>
            <a:r>
              <a:rPr lang="en-US" sz="2800" dirty="0">
                <a:ea typeface="ＭＳ Ｐゴシック" pitchFamily="34" charset="-128"/>
              </a:rPr>
              <a:t>How PDTool works with Version Control</a:t>
            </a:r>
          </a:p>
          <a:p>
            <a:pPr lvl="1"/>
            <a:r>
              <a:rPr lang="en-US" sz="2400" dirty="0">
                <a:ea typeface="ＭＳ Ｐゴシック" pitchFamily="34" charset="-128"/>
              </a:rPr>
              <a:t>VCS integration is configured at the DV Server level.</a:t>
            </a:r>
          </a:p>
          <a:p>
            <a:pPr lvl="1"/>
            <a:r>
              <a:rPr lang="en-US" sz="2400" dirty="0">
                <a:ea typeface="ＭＳ Ｐゴシック" pitchFamily="34" charset="-128"/>
              </a:rPr>
              <a:t>All DV base folders must get checked in.</a:t>
            </a:r>
          </a:p>
          <a:p>
            <a:pPr lvl="1"/>
            <a:r>
              <a:rPr lang="en-US" sz="2400" dirty="0">
                <a:ea typeface="ＭＳ Ｐゴシック" pitchFamily="34" charset="-128"/>
              </a:rPr>
              <a:t>Invalid results will occur if intermediate folders are not checked in.</a:t>
            </a:r>
          </a:p>
          <a:p>
            <a:pPr lvl="1"/>
            <a:r>
              <a:rPr lang="en-US" sz="2400" dirty="0">
                <a:ea typeface="ＭＳ Ｐゴシック" pitchFamily="34" charset="-128"/>
              </a:rPr>
              <a:t>The initial check-in must be done at DV root folder “/” of the DV repository.</a:t>
            </a:r>
          </a:p>
          <a:p>
            <a:pPr lvl="2"/>
            <a:r>
              <a:rPr lang="en-US" sz="2000" dirty="0">
                <a:ea typeface="ＭＳ Ｐゴシック" pitchFamily="34" charset="-128"/>
              </a:rPr>
              <a:t>This insures that all required folders get checked in.</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73078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62752"/>
            <a:ext cx="7742713" cy="671425"/>
          </a:xfrm>
        </p:spPr>
        <p:txBody>
          <a:bodyPr/>
          <a:lstStyle/>
          <a:p>
            <a:pPr algn="l"/>
            <a:r>
              <a:rPr lang="en-US" dirty="0">
                <a:solidFill>
                  <a:schemeClr val="bg1"/>
                </a:solidFill>
                <a:ea typeface="ＭＳ Ｐゴシック" pitchFamily="34" charset="-128"/>
              </a:rPr>
              <a:t>Multi-Tenant VCS Strategy – Automated</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r>
              <a:rPr lang="en-US" sz="2000" dirty="0">
                <a:ea typeface="ＭＳ Ｐゴシック" pitchFamily="34" charset="-128"/>
              </a:rPr>
              <a:t>Strategy – Automated </a:t>
            </a:r>
          </a:p>
          <a:p>
            <a:pPr lvl="1"/>
            <a:r>
              <a:rPr lang="en-US" sz="1800" b="1" dirty="0">
                <a:ea typeface="ＭＳ Ｐゴシック" pitchFamily="34" charset="-128"/>
              </a:rPr>
              <a:t>PDTool</a:t>
            </a:r>
            <a:r>
              <a:rPr lang="en-US" sz="1800" dirty="0">
                <a:ea typeface="ＭＳ Ｐゴシック" pitchFamily="34" charset="-128"/>
              </a:rPr>
              <a:t> – use “</a:t>
            </a:r>
            <a:r>
              <a:rPr lang="en-US" sz="1800" dirty="0" err="1">
                <a:ea typeface="ＭＳ Ｐゴシック" pitchFamily="34" charset="-128"/>
              </a:rPr>
              <a:t>vcsInitializeBaseFolderCheckin</a:t>
            </a:r>
            <a:r>
              <a:rPr lang="en-US" sz="1800" dirty="0">
                <a:ea typeface="ＭＳ Ｐゴシック" pitchFamily="34" charset="-128"/>
              </a:rPr>
              <a:t>” in a deployment plan</a:t>
            </a:r>
          </a:p>
        </p:txBody>
      </p:sp>
      <p:sp>
        <p:nvSpPr>
          <p:cNvPr id="60" name="Footer Placeholder 3"/>
          <p:cNvSpPr txBox="1">
            <a:spLocks/>
          </p:cNvSpPr>
          <p:nvPr/>
        </p:nvSpPr>
        <p:spPr>
          <a:xfrm>
            <a:off x="3556077" y="420347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875684" y="1846492"/>
            <a:ext cx="5604780" cy="2295089"/>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6" name="Group 5"/>
          <p:cNvGrpSpPr/>
          <p:nvPr/>
        </p:nvGrpSpPr>
        <p:grpSpPr>
          <a:xfrm>
            <a:off x="813969" y="1995417"/>
            <a:ext cx="5408791" cy="1922119"/>
            <a:chOff x="2743200" y="997371"/>
            <a:chExt cx="4876800" cy="2562824"/>
          </a:xfrm>
        </p:grpSpPr>
        <p:sp>
          <p:nvSpPr>
            <p:cNvPr id="7" name="TextBox 6"/>
            <p:cNvSpPr txBox="1"/>
            <p:nvPr/>
          </p:nvSpPr>
          <p:spPr>
            <a:xfrm>
              <a:off x="3276600" y="1014354"/>
              <a:ext cx="2008031" cy="369332"/>
            </a:xfrm>
            <a:prstGeom prst="rect">
              <a:avLst/>
            </a:prstGeom>
            <a:solidFill>
              <a:schemeClr val="tx1">
                <a:lumMod val="40000"/>
                <a:lumOff val="60000"/>
              </a:schemeClr>
            </a:solidFill>
            <a:ln>
              <a:solidFill>
                <a:srgbClr val="000000"/>
              </a:solidFill>
            </a:ln>
          </p:spPr>
          <p:style>
            <a:lnRef idx="2">
              <a:schemeClr val="dk1"/>
            </a:lnRef>
            <a:fillRef idx="1">
              <a:schemeClr val="lt1"/>
            </a:fillRef>
            <a:effectRef idx="0">
              <a:schemeClr val="dk1"/>
            </a:effectRef>
            <a:fontRef idx="minor">
              <a:schemeClr val="dk1"/>
            </a:fontRef>
          </p:style>
          <p:txBody>
            <a:bodyPr wrap="square" anchor="ctr">
              <a:spAutoFit/>
            </a:bodyPr>
            <a:lstStyle/>
            <a:p>
              <a:pPr algn="ctr">
                <a:defRPr/>
              </a:pPr>
              <a:r>
                <a:rPr lang="en-US" sz="1200" dirty="0">
                  <a:solidFill>
                    <a:srgbClr val="000000"/>
                  </a:solidFill>
                  <a:latin typeface="Calibri" pitchFamily="34" charset="0"/>
                  <a:cs typeface="Calibri" pitchFamily="34" charset="0"/>
                </a:rPr>
                <a:t>Prepare VCS Repository (admin)</a:t>
              </a:r>
            </a:p>
          </p:txBody>
        </p:sp>
        <p:sp>
          <p:nvSpPr>
            <p:cNvPr id="8" name="TextBox 7"/>
            <p:cNvSpPr txBox="1"/>
            <p:nvPr/>
          </p:nvSpPr>
          <p:spPr>
            <a:xfrm>
              <a:off x="3276600" y="1558926"/>
              <a:ext cx="2008031" cy="615553"/>
            </a:xfrm>
            <a:prstGeom prst="rect">
              <a:avLst/>
            </a:prstGeom>
            <a:solidFill>
              <a:schemeClr val="tx1">
                <a:lumMod val="40000"/>
                <a:lumOff val="60000"/>
              </a:schemeClr>
            </a:solidFill>
            <a:ln>
              <a:solidFill>
                <a:srgbClr val="000000"/>
              </a:solidFill>
            </a:ln>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en-US" sz="1200" dirty="0">
                  <a:solidFill>
                    <a:srgbClr val="000000"/>
                  </a:solidFill>
                  <a:latin typeface="Calibri" pitchFamily="34" charset="0"/>
                  <a:cs typeface="Calibri" pitchFamily="34" charset="0"/>
                </a:rPr>
                <a:t>Install </a:t>
              </a:r>
            </a:p>
            <a:p>
              <a:pPr algn="ctr">
                <a:defRPr/>
              </a:pPr>
              <a:r>
                <a:rPr lang="en-US" sz="1200" dirty="0">
                  <a:solidFill>
                    <a:srgbClr val="000000"/>
                  </a:solidFill>
                  <a:latin typeface="Calibri" pitchFamily="34" charset="0"/>
                  <a:cs typeface="Calibri" pitchFamily="34" charset="0"/>
                </a:rPr>
                <a:t>PD Tool</a:t>
              </a:r>
            </a:p>
          </p:txBody>
        </p:sp>
        <p:sp>
          <p:nvSpPr>
            <p:cNvPr id="9" name="TextBox 8"/>
            <p:cNvSpPr txBox="1"/>
            <p:nvPr/>
          </p:nvSpPr>
          <p:spPr>
            <a:xfrm>
              <a:off x="3276600" y="2330545"/>
              <a:ext cx="2008031" cy="615553"/>
            </a:xfrm>
            <a:prstGeom prst="rect">
              <a:avLst/>
            </a:prstGeom>
            <a:solidFill>
              <a:schemeClr val="tx1">
                <a:lumMod val="40000"/>
                <a:lumOff val="60000"/>
              </a:schemeClr>
            </a:solidFill>
            <a:ln>
              <a:solidFill>
                <a:srgbClr val="000000"/>
              </a:solidFill>
            </a:ln>
          </p:spPr>
          <p:style>
            <a:lnRef idx="2">
              <a:schemeClr val="dk1"/>
            </a:lnRef>
            <a:fillRef idx="1">
              <a:schemeClr val="lt1"/>
            </a:fillRef>
            <a:effectRef idx="0">
              <a:schemeClr val="dk1"/>
            </a:effectRef>
            <a:fontRef idx="minor">
              <a:schemeClr val="dk1"/>
            </a:fontRef>
          </p:style>
          <p:txBody>
            <a:bodyPr wrap="square" anchor="ctr">
              <a:spAutoFit/>
            </a:bodyPr>
            <a:lstStyle/>
            <a:p>
              <a:pPr algn="ctr">
                <a:defRPr/>
              </a:pPr>
              <a:r>
                <a:rPr lang="en-US" sz="1200" dirty="0">
                  <a:solidFill>
                    <a:srgbClr val="000000"/>
                  </a:solidFill>
                  <a:latin typeface="Calibri" pitchFamily="34" charset="0"/>
                  <a:cs typeface="Calibri" pitchFamily="34" charset="0"/>
                </a:rPr>
                <a:t>Configure VCS Specific Environment Properties</a:t>
              </a:r>
            </a:p>
          </p:txBody>
        </p:sp>
        <p:sp>
          <p:nvSpPr>
            <p:cNvPr id="10" name="TextBox 9"/>
            <p:cNvSpPr txBox="1"/>
            <p:nvPr/>
          </p:nvSpPr>
          <p:spPr>
            <a:xfrm>
              <a:off x="3276600" y="3139685"/>
              <a:ext cx="2008031" cy="369332"/>
            </a:xfrm>
            <a:prstGeom prst="rect">
              <a:avLst/>
            </a:prstGeom>
            <a:solidFill>
              <a:schemeClr val="tx1">
                <a:lumMod val="40000"/>
                <a:lumOff val="60000"/>
              </a:schemeClr>
            </a:solidFill>
            <a:ln>
              <a:solidFill>
                <a:srgbClr val="000000"/>
              </a:solidFill>
            </a:ln>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en-US" sz="1200" dirty="0">
                  <a:solidFill>
                    <a:srgbClr val="000000"/>
                  </a:solidFill>
                  <a:latin typeface="Calibri" pitchFamily="34" charset="0"/>
                  <a:cs typeface="Calibri" pitchFamily="34" charset="0"/>
                </a:rPr>
                <a:t>Initialize VCS  Workspace</a:t>
              </a:r>
            </a:p>
          </p:txBody>
        </p:sp>
        <p:cxnSp>
          <p:nvCxnSpPr>
            <p:cNvPr id="11" name="Straight Arrow Connector 13"/>
            <p:cNvCxnSpPr>
              <a:cxnSpLocks noChangeShapeType="1"/>
            </p:cNvCxnSpPr>
            <p:nvPr/>
          </p:nvCxnSpPr>
          <p:spPr bwMode="auto">
            <a:xfrm>
              <a:off x="4229100" y="1368425"/>
              <a:ext cx="0" cy="198438"/>
            </a:xfrm>
            <a:prstGeom prst="straightConnector1">
              <a:avLst/>
            </a:prstGeom>
            <a:noFill/>
            <a:ln w="19050" algn="ctr">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Straight Arrow Connector 17"/>
            <p:cNvCxnSpPr>
              <a:cxnSpLocks noChangeShapeType="1"/>
            </p:cNvCxnSpPr>
            <p:nvPr/>
          </p:nvCxnSpPr>
          <p:spPr bwMode="auto">
            <a:xfrm>
              <a:off x="4229100" y="2130425"/>
              <a:ext cx="0" cy="198438"/>
            </a:xfrm>
            <a:prstGeom prst="straightConnector1">
              <a:avLst/>
            </a:prstGeom>
            <a:noFill/>
            <a:ln w="19050" algn="ctr">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Straight Arrow Connector 18"/>
            <p:cNvCxnSpPr>
              <a:cxnSpLocks noChangeShapeType="1"/>
            </p:cNvCxnSpPr>
            <p:nvPr/>
          </p:nvCxnSpPr>
          <p:spPr bwMode="auto">
            <a:xfrm>
              <a:off x="4229100" y="2955535"/>
              <a:ext cx="0" cy="198437"/>
            </a:xfrm>
            <a:prstGeom prst="straightConnector1">
              <a:avLst/>
            </a:prstGeom>
            <a:noFill/>
            <a:ln w="19050" algn="ctr">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 name="TextBox 13"/>
            <p:cNvSpPr txBox="1"/>
            <p:nvPr/>
          </p:nvSpPr>
          <p:spPr>
            <a:xfrm>
              <a:off x="2743200" y="997371"/>
              <a:ext cx="609600" cy="369332"/>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1</a:t>
              </a:r>
            </a:p>
          </p:txBody>
        </p:sp>
        <p:sp>
          <p:nvSpPr>
            <p:cNvPr id="15" name="TextBox 14"/>
            <p:cNvSpPr txBox="1"/>
            <p:nvPr/>
          </p:nvSpPr>
          <p:spPr>
            <a:xfrm>
              <a:off x="2743200" y="1715512"/>
              <a:ext cx="609600" cy="369332"/>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2</a:t>
              </a:r>
            </a:p>
          </p:txBody>
        </p:sp>
        <p:sp>
          <p:nvSpPr>
            <p:cNvPr id="16" name="TextBox 15"/>
            <p:cNvSpPr txBox="1"/>
            <p:nvPr/>
          </p:nvSpPr>
          <p:spPr>
            <a:xfrm>
              <a:off x="2743200" y="2468797"/>
              <a:ext cx="609600" cy="369332"/>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3</a:t>
              </a:r>
            </a:p>
          </p:txBody>
        </p:sp>
        <p:sp>
          <p:nvSpPr>
            <p:cNvPr id="17" name="TextBox 16"/>
            <p:cNvSpPr txBox="1"/>
            <p:nvPr/>
          </p:nvSpPr>
          <p:spPr>
            <a:xfrm>
              <a:off x="2743200" y="3121704"/>
              <a:ext cx="609600" cy="369332"/>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4.1</a:t>
              </a:r>
            </a:p>
          </p:txBody>
        </p:sp>
        <p:sp>
          <p:nvSpPr>
            <p:cNvPr id="18" name="TextBox 17"/>
            <p:cNvSpPr txBox="1"/>
            <p:nvPr/>
          </p:nvSpPr>
          <p:spPr>
            <a:xfrm>
              <a:off x="5715000" y="2944642"/>
              <a:ext cx="1905000" cy="615553"/>
            </a:xfrm>
            <a:prstGeom prst="rect">
              <a:avLst/>
            </a:prstGeom>
            <a:solidFill>
              <a:srgbClr val="FFFF00"/>
            </a:solidFill>
            <a:ln>
              <a:solidFill>
                <a:srgbClr val="000000"/>
              </a:solidFill>
            </a:ln>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200" dirty="0">
                  <a:solidFill>
                    <a:srgbClr val="000000"/>
                  </a:solidFill>
                  <a:latin typeface="Calibri" pitchFamily="34" charset="0"/>
                  <a:cs typeface="Calibri" pitchFamily="34" charset="0"/>
                </a:rPr>
                <a:t>Initialize VCS Base Folders (admin)</a:t>
              </a:r>
            </a:p>
          </p:txBody>
        </p:sp>
        <p:sp>
          <p:nvSpPr>
            <p:cNvPr id="19" name="TextBox 18"/>
            <p:cNvSpPr txBox="1"/>
            <p:nvPr/>
          </p:nvSpPr>
          <p:spPr>
            <a:xfrm>
              <a:off x="5181600" y="3068181"/>
              <a:ext cx="609600" cy="369332"/>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4.2</a:t>
              </a:r>
            </a:p>
          </p:txBody>
        </p:sp>
      </p:grpSp>
    </p:spTree>
    <p:extLst>
      <p:ext uri="{BB962C8B-B14F-4D97-AF65-F5344CB8AC3E}">
        <p14:creationId xmlns:p14="http://schemas.microsoft.com/office/powerpoint/2010/main" val="28873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62752"/>
            <a:ext cx="7742713" cy="671425"/>
          </a:xfrm>
        </p:spPr>
        <p:txBody>
          <a:bodyPr/>
          <a:lstStyle/>
          <a:p>
            <a:pPr algn="l"/>
            <a:r>
              <a:rPr lang="en-US" dirty="0">
                <a:solidFill>
                  <a:schemeClr val="bg1"/>
                </a:solidFill>
                <a:ea typeface="ＭＳ Ｐゴシック" pitchFamily="34" charset="-128"/>
              </a:rPr>
              <a:t>Data Virtualization Base-Level Folders</a:t>
            </a:r>
            <a:endParaRPr lang="en-US" sz="1275" dirty="0">
              <a:solidFill>
                <a:schemeClr val="bg1"/>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6" name="Rounded Rectangle 5"/>
          <p:cNvSpPr/>
          <p:nvPr/>
        </p:nvSpPr>
        <p:spPr>
          <a:xfrm>
            <a:off x="237422" y="759398"/>
            <a:ext cx="8553206"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400" dirty="0">
              <a:solidFill>
                <a:srgbClr val="FFFFFF"/>
              </a:solidFill>
              <a:cs typeface="Arial"/>
              <a:sym typeface="Wingdings" pitchFamily="2" charset="2"/>
            </a:endParaRP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31" y="857250"/>
            <a:ext cx="3566928"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flipH="1">
            <a:off x="2134236" y="1143000"/>
            <a:ext cx="1828324"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364" name="Rectangle 3"/>
          <p:cNvSpPr>
            <a:spLocks noGrp="1"/>
          </p:cNvSpPr>
          <p:nvPr>
            <p:ph type="body" idx="1"/>
          </p:nvPr>
        </p:nvSpPr>
        <p:spPr>
          <a:xfrm>
            <a:off x="3970251" y="931635"/>
            <a:ext cx="2903493" cy="3734146"/>
          </a:xfrm>
        </p:spPr>
        <p:txBody>
          <a:bodyPr>
            <a:normAutofit fontScale="92500" lnSpcReduction="20000"/>
          </a:bodyPr>
          <a:lstStyle/>
          <a:p>
            <a:pPr>
              <a:buClr>
                <a:schemeClr val="tx1"/>
              </a:buClr>
            </a:pPr>
            <a:r>
              <a:rPr lang="en-US" sz="1800" dirty="0">
                <a:ea typeface="ＭＳ Ｐゴシック" pitchFamily="34" charset="-128"/>
              </a:rPr>
              <a:t>Base level folders (/)</a:t>
            </a:r>
          </a:p>
          <a:p>
            <a:pPr lvl="1">
              <a:buClr>
                <a:schemeClr val="tx1"/>
              </a:buClr>
            </a:pPr>
            <a:r>
              <a:rPr lang="en-US" sz="1600" dirty="0">
                <a:ea typeface="ＭＳ Ｐゴシック" pitchFamily="34" charset="-128"/>
              </a:rPr>
              <a:t>/policy</a:t>
            </a:r>
          </a:p>
          <a:p>
            <a:pPr lvl="2">
              <a:buClr>
                <a:schemeClr val="tx1"/>
              </a:buClr>
            </a:pPr>
            <a:r>
              <a:rPr lang="en-US" sz="1400" dirty="0">
                <a:ea typeface="ＭＳ Ｐゴシック" pitchFamily="34" charset="-128"/>
              </a:rPr>
              <a:t>/security</a:t>
            </a:r>
          </a:p>
          <a:p>
            <a:pPr lvl="3">
              <a:buClr>
                <a:schemeClr val="tx1"/>
              </a:buClr>
            </a:pPr>
            <a:r>
              <a:rPr lang="en-US" sz="1200" dirty="0">
                <a:ea typeface="ＭＳ Ｐゴシック" pitchFamily="34" charset="-128"/>
              </a:rPr>
              <a:t>/user</a:t>
            </a:r>
          </a:p>
          <a:p>
            <a:pPr lvl="1">
              <a:buClr>
                <a:schemeClr val="tx1"/>
              </a:buClr>
            </a:pPr>
            <a:r>
              <a:rPr lang="en-US" sz="1600" dirty="0">
                <a:ea typeface="ＭＳ Ｐゴシック" pitchFamily="34" charset="-128"/>
              </a:rPr>
              <a:t>/security</a:t>
            </a:r>
          </a:p>
          <a:p>
            <a:pPr lvl="2">
              <a:buClr>
                <a:schemeClr val="tx1"/>
              </a:buClr>
            </a:pPr>
            <a:r>
              <a:rPr lang="en-US" sz="1400" dirty="0">
                <a:ea typeface="ＭＳ Ｐゴシック" pitchFamily="34" charset="-128"/>
              </a:rPr>
              <a:t>/</a:t>
            </a:r>
            <a:r>
              <a:rPr lang="en-US" sz="1400" dirty="0" err="1">
                <a:ea typeface="ＭＳ Ｐゴシック" pitchFamily="34" charset="-128"/>
              </a:rPr>
              <a:t>rowlevel</a:t>
            </a:r>
            <a:endParaRPr lang="en-US" sz="1400" dirty="0">
              <a:ea typeface="ＭＳ Ｐゴシック" pitchFamily="34" charset="-128"/>
            </a:endParaRPr>
          </a:p>
          <a:p>
            <a:pPr lvl="3">
              <a:buClr>
                <a:schemeClr val="tx1"/>
              </a:buClr>
            </a:pPr>
            <a:r>
              <a:rPr lang="en-US" sz="1200" dirty="0">
                <a:ea typeface="ＭＳ Ｐゴシック" pitchFamily="34" charset="-128"/>
              </a:rPr>
              <a:t>/filters</a:t>
            </a:r>
          </a:p>
          <a:p>
            <a:pPr lvl="1">
              <a:buClr>
                <a:schemeClr val="tx1"/>
              </a:buClr>
            </a:pPr>
            <a:r>
              <a:rPr lang="en-US" sz="1600" dirty="0">
                <a:ea typeface="ＭＳ Ｐゴシック" pitchFamily="34" charset="-128"/>
              </a:rPr>
              <a:t>/services</a:t>
            </a:r>
          </a:p>
          <a:p>
            <a:pPr lvl="2">
              <a:buClr>
                <a:schemeClr val="tx1"/>
              </a:buClr>
            </a:pPr>
            <a:r>
              <a:rPr lang="en-US" sz="1400" dirty="0">
                <a:ea typeface="ＭＳ Ｐゴシック" pitchFamily="34" charset="-128"/>
              </a:rPr>
              <a:t>/databases</a:t>
            </a:r>
          </a:p>
          <a:p>
            <a:pPr lvl="1">
              <a:buClr>
                <a:schemeClr val="tx1"/>
              </a:buClr>
            </a:pPr>
            <a:r>
              <a:rPr lang="en-US" sz="1600" dirty="0">
                <a:ea typeface="ＭＳ Ｐゴシック" pitchFamily="34" charset="-128"/>
              </a:rPr>
              <a:t>/services</a:t>
            </a:r>
          </a:p>
          <a:p>
            <a:pPr lvl="2">
              <a:buClr>
                <a:schemeClr val="tx1"/>
              </a:buClr>
            </a:pPr>
            <a:r>
              <a:rPr lang="en-US" sz="1400" dirty="0">
                <a:ea typeface="ＭＳ Ｐゴシック" pitchFamily="34" charset="-128"/>
              </a:rPr>
              <a:t>/</a:t>
            </a:r>
            <a:r>
              <a:rPr lang="en-US" sz="1400" dirty="0" err="1">
                <a:ea typeface="ＭＳ Ｐゴシック" pitchFamily="34" charset="-128"/>
              </a:rPr>
              <a:t>webservices</a:t>
            </a:r>
            <a:endParaRPr lang="en-US" sz="1400" dirty="0">
              <a:ea typeface="ＭＳ Ｐゴシック" pitchFamily="34" charset="-128"/>
            </a:endParaRPr>
          </a:p>
          <a:p>
            <a:pPr lvl="1">
              <a:buClr>
                <a:schemeClr val="tx1"/>
              </a:buClr>
            </a:pPr>
            <a:r>
              <a:rPr lang="en-US" sz="1600" dirty="0">
                <a:ea typeface="ＭＳ Ｐゴシック" pitchFamily="34" charset="-128"/>
              </a:rPr>
              <a:t>/shared</a:t>
            </a:r>
          </a:p>
          <a:p>
            <a:pPr lvl="1">
              <a:buClr>
                <a:schemeClr val="tx1"/>
              </a:buClr>
            </a:pPr>
            <a:r>
              <a:rPr lang="en-US" sz="1600" dirty="0">
                <a:ea typeface="ＭＳ Ｐゴシック" pitchFamily="34" charset="-128"/>
              </a:rPr>
              <a:t>/system</a:t>
            </a:r>
          </a:p>
          <a:p>
            <a:pPr lvl="2">
              <a:buClr>
                <a:schemeClr val="tx1"/>
              </a:buClr>
            </a:pPr>
            <a:r>
              <a:rPr lang="en-US" sz="1400" dirty="0">
                <a:ea typeface="ＭＳ Ｐゴシック" pitchFamily="34" charset="-128"/>
              </a:rPr>
              <a:t>/connector</a:t>
            </a:r>
          </a:p>
          <a:p>
            <a:pPr lvl="1">
              <a:buClr>
                <a:schemeClr val="tx1"/>
              </a:buClr>
            </a:pPr>
            <a:r>
              <a:rPr lang="en-US" sz="1600" dirty="0">
                <a:ea typeface="ＭＳ Ｐゴシック" pitchFamily="34" charset="-128"/>
              </a:rPr>
              <a:t>/users</a:t>
            </a:r>
          </a:p>
          <a:p>
            <a:pPr lvl="2">
              <a:buClr>
                <a:schemeClr val="tx1"/>
              </a:buClr>
            </a:pPr>
            <a:r>
              <a:rPr lang="en-US" sz="1400" dirty="0">
                <a:ea typeface="ＭＳ Ｐゴシック" pitchFamily="34" charset="-128"/>
              </a:rPr>
              <a:t>/composite</a:t>
            </a:r>
          </a:p>
          <a:p>
            <a:pPr lvl="3">
              <a:buClr>
                <a:schemeClr val="tx1"/>
              </a:buClr>
            </a:pPr>
            <a:r>
              <a:rPr lang="en-US" sz="1200" dirty="0">
                <a:ea typeface="ＭＳ Ｐゴシック" pitchFamily="34" charset="-128"/>
              </a:rPr>
              <a:t>/admin</a:t>
            </a:r>
          </a:p>
        </p:txBody>
      </p:sp>
      <p:sp>
        <p:nvSpPr>
          <p:cNvPr id="5" name="Rectangle 3"/>
          <p:cNvSpPr txBox="1">
            <a:spLocks/>
          </p:cNvSpPr>
          <p:nvPr/>
        </p:nvSpPr>
        <p:spPr>
          <a:xfrm>
            <a:off x="6357049" y="944606"/>
            <a:ext cx="2433579" cy="3734146"/>
          </a:xfrm>
          <a:prstGeom prst="rect">
            <a:avLst/>
          </a:prstGeom>
        </p:spPr>
        <p:txBody>
          <a:bodyPr vert="horz" lIns="91440" tIns="45720" rIns="91440" bIns="45720" rtlCol="0">
            <a:normAutofit fontScale="92500"/>
          </a:bodyPr>
          <a:lstStyle>
            <a:lvl1pPr marL="214313" indent="-214313" algn="l" defTabSz="285750" rtl="0" eaLnBrk="1" latinLnBrk="0" hangingPunct="1">
              <a:spcBef>
                <a:spcPct val="20000"/>
              </a:spcBef>
              <a:buClr>
                <a:srgbClr val="005288"/>
              </a:buClr>
              <a:buFont typeface="Arial"/>
              <a:buChar char="•"/>
              <a:defRPr sz="1500" kern="1200">
                <a:solidFill>
                  <a:schemeClr val="tx1"/>
                </a:solidFill>
                <a:latin typeface="+mn-lt"/>
                <a:ea typeface="+mn-ea"/>
                <a:cs typeface="+mn-cs"/>
              </a:defRPr>
            </a:lvl1pPr>
            <a:lvl2pPr marL="342900" indent="-137160" algn="l" defTabSz="285750" rtl="0" eaLnBrk="1" latinLnBrk="0" hangingPunct="1">
              <a:spcBef>
                <a:spcPct val="20000"/>
              </a:spcBef>
              <a:buClr>
                <a:srgbClr val="005288"/>
              </a:buClr>
              <a:buFont typeface="Arial" pitchFamily="34" charset="0"/>
              <a:buChar char="◦"/>
              <a:defRPr sz="1350" kern="1200">
                <a:solidFill>
                  <a:schemeClr val="tx1"/>
                </a:solidFill>
                <a:latin typeface="+mn-lt"/>
                <a:ea typeface="+mn-ea"/>
                <a:cs typeface="+mn-cs"/>
              </a:defRPr>
            </a:lvl2pPr>
            <a:lvl3pPr marL="548640" indent="-137160" algn="l" defTabSz="285750" rtl="0" eaLnBrk="1" latinLnBrk="0" hangingPunct="1">
              <a:spcBef>
                <a:spcPct val="20000"/>
              </a:spcBef>
              <a:buClr>
                <a:srgbClr val="005288"/>
              </a:buClr>
              <a:buFont typeface="Arial" pitchFamily="34" charset="0"/>
              <a:buChar char="▪"/>
              <a:defRPr sz="1200" kern="1200">
                <a:solidFill>
                  <a:schemeClr val="tx1"/>
                </a:solidFill>
                <a:latin typeface="+mn-lt"/>
                <a:ea typeface="+mn-ea"/>
                <a:cs typeface="+mn-cs"/>
              </a:defRPr>
            </a:lvl3pPr>
            <a:lvl4pPr marL="754380" indent="-137160" algn="l" defTabSz="285750" rtl="0" eaLnBrk="1" latinLnBrk="0" hangingPunct="1">
              <a:spcBef>
                <a:spcPct val="20000"/>
              </a:spcBef>
              <a:buClr>
                <a:srgbClr val="005288"/>
              </a:buClr>
              <a:buFont typeface="Arial" pitchFamily="34" charset="0"/>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Clr>
                <a:srgbClr val="005288"/>
              </a:buClr>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buClr>
                <a:schemeClr val="tx1"/>
              </a:buClr>
            </a:pPr>
            <a:r>
              <a:rPr lang="en-US" dirty="0" err="1">
                <a:ea typeface="ＭＳ Ｐゴシック" pitchFamily="34" charset="-128"/>
              </a:rPr>
              <a:t>root.cmf</a:t>
            </a:r>
            <a:endParaRPr lang="en-US" dirty="0">
              <a:ea typeface="ＭＳ Ｐゴシック" pitchFamily="34" charset="-128"/>
            </a:endParaRPr>
          </a:p>
          <a:p>
            <a:pPr lvl="1">
              <a:buClr>
                <a:schemeClr val="tx1"/>
              </a:buClr>
            </a:pPr>
            <a:r>
              <a:rPr lang="en-US" dirty="0" err="1">
                <a:ea typeface="ＭＳ Ｐゴシック" pitchFamily="34" charset="-128"/>
              </a:rPr>
              <a:t>policy.cmf</a:t>
            </a:r>
            <a:endParaRPr lang="en-US" dirty="0">
              <a:ea typeface="ＭＳ Ｐゴシック" pitchFamily="34" charset="-128"/>
            </a:endParaRPr>
          </a:p>
          <a:p>
            <a:pPr lvl="2">
              <a:buClr>
                <a:schemeClr val="tx1"/>
              </a:buClr>
            </a:pPr>
            <a:r>
              <a:rPr lang="en-US" dirty="0" err="1">
                <a:ea typeface="ＭＳ Ｐゴシック" pitchFamily="34" charset="-128"/>
              </a:rPr>
              <a:t>security.cmf</a:t>
            </a:r>
            <a:endParaRPr lang="en-US" dirty="0">
              <a:ea typeface="ＭＳ Ｐゴシック" pitchFamily="34" charset="-128"/>
            </a:endParaRPr>
          </a:p>
          <a:p>
            <a:pPr lvl="3">
              <a:buClr>
                <a:schemeClr val="tx1"/>
              </a:buClr>
            </a:pPr>
            <a:r>
              <a:rPr lang="en-US" dirty="0" err="1">
                <a:ea typeface="ＭＳ Ｐゴシック" pitchFamily="34" charset="-128"/>
              </a:rPr>
              <a:t>user.cmf</a:t>
            </a:r>
            <a:endParaRPr lang="en-US" dirty="0">
              <a:ea typeface="ＭＳ Ｐゴシック" pitchFamily="34" charset="-128"/>
            </a:endParaRPr>
          </a:p>
          <a:p>
            <a:pPr lvl="1">
              <a:buClr>
                <a:schemeClr val="tx1"/>
              </a:buClr>
            </a:pPr>
            <a:r>
              <a:rPr lang="en-US" dirty="0" err="1">
                <a:ea typeface="ＭＳ Ｐゴシック" pitchFamily="34" charset="-128"/>
              </a:rPr>
              <a:t>security.cmf</a:t>
            </a:r>
            <a:endParaRPr lang="en-US" dirty="0">
              <a:ea typeface="ＭＳ Ｐゴシック" pitchFamily="34" charset="-128"/>
            </a:endParaRPr>
          </a:p>
          <a:p>
            <a:pPr lvl="2">
              <a:buClr>
                <a:schemeClr val="tx1"/>
              </a:buClr>
            </a:pPr>
            <a:r>
              <a:rPr lang="en-US" dirty="0" err="1">
                <a:ea typeface="ＭＳ Ｐゴシック" pitchFamily="34" charset="-128"/>
              </a:rPr>
              <a:t>rowlevel.cmf</a:t>
            </a:r>
            <a:endParaRPr lang="en-US" dirty="0">
              <a:ea typeface="ＭＳ Ｐゴシック" pitchFamily="34" charset="-128"/>
            </a:endParaRPr>
          </a:p>
          <a:p>
            <a:pPr lvl="3">
              <a:buClr>
                <a:schemeClr val="tx1"/>
              </a:buClr>
            </a:pPr>
            <a:r>
              <a:rPr lang="en-US" dirty="0" err="1">
                <a:ea typeface="ＭＳ Ｐゴシック" pitchFamily="34" charset="-128"/>
              </a:rPr>
              <a:t>filters.cmf</a:t>
            </a:r>
            <a:endParaRPr lang="en-US" dirty="0">
              <a:ea typeface="ＭＳ Ｐゴシック" pitchFamily="34" charset="-128"/>
            </a:endParaRPr>
          </a:p>
          <a:p>
            <a:pPr lvl="1">
              <a:buClr>
                <a:schemeClr val="tx1"/>
              </a:buClr>
            </a:pPr>
            <a:r>
              <a:rPr lang="en-US" dirty="0" err="1">
                <a:ea typeface="ＭＳ Ｐゴシック" pitchFamily="34" charset="-128"/>
              </a:rPr>
              <a:t>services.cmf</a:t>
            </a:r>
            <a:endParaRPr lang="en-US" dirty="0">
              <a:ea typeface="ＭＳ Ｐゴシック" pitchFamily="34" charset="-128"/>
            </a:endParaRPr>
          </a:p>
          <a:p>
            <a:pPr lvl="2">
              <a:buClr>
                <a:schemeClr val="tx1"/>
              </a:buClr>
            </a:pPr>
            <a:r>
              <a:rPr lang="en-US" dirty="0" err="1">
                <a:ea typeface="ＭＳ Ｐゴシック" pitchFamily="34" charset="-128"/>
              </a:rPr>
              <a:t>databases.cmf</a:t>
            </a:r>
            <a:endParaRPr lang="en-US" dirty="0">
              <a:ea typeface="ＭＳ Ｐゴシック" pitchFamily="34" charset="-128"/>
            </a:endParaRPr>
          </a:p>
          <a:p>
            <a:pPr lvl="1">
              <a:buClr>
                <a:schemeClr val="tx1"/>
              </a:buClr>
            </a:pPr>
            <a:r>
              <a:rPr lang="en-US" dirty="0" err="1">
                <a:ea typeface="ＭＳ Ｐゴシック" pitchFamily="34" charset="-128"/>
              </a:rPr>
              <a:t>services.cmf</a:t>
            </a:r>
            <a:endParaRPr lang="en-US" dirty="0">
              <a:ea typeface="ＭＳ Ｐゴシック" pitchFamily="34" charset="-128"/>
            </a:endParaRPr>
          </a:p>
          <a:p>
            <a:pPr lvl="2">
              <a:buClr>
                <a:schemeClr val="tx1"/>
              </a:buClr>
            </a:pPr>
            <a:r>
              <a:rPr lang="en-US" dirty="0" err="1">
                <a:ea typeface="ＭＳ Ｐゴシック" pitchFamily="34" charset="-128"/>
              </a:rPr>
              <a:t>webservices.cmf</a:t>
            </a:r>
            <a:endParaRPr lang="en-US" dirty="0">
              <a:ea typeface="ＭＳ Ｐゴシック" pitchFamily="34" charset="-128"/>
            </a:endParaRPr>
          </a:p>
          <a:p>
            <a:pPr lvl="1">
              <a:buClr>
                <a:schemeClr val="tx1"/>
              </a:buClr>
            </a:pPr>
            <a:r>
              <a:rPr lang="en-US" dirty="0" err="1">
                <a:ea typeface="ＭＳ Ｐゴシック" pitchFamily="34" charset="-128"/>
              </a:rPr>
              <a:t>shared.cmf</a:t>
            </a:r>
            <a:endParaRPr lang="en-US" dirty="0">
              <a:ea typeface="ＭＳ Ｐゴシック" pitchFamily="34" charset="-128"/>
            </a:endParaRPr>
          </a:p>
          <a:p>
            <a:pPr lvl="1">
              <a:buClr>
                <a:schemeClr val="tx1"/>
              </a:buClr>
            </a:pPr>
            <a:r>
              <a:rPr lang="en-US" dirty="0" err="1">
                <a:ea typeface="ＭＳ Ｐゴシック" pitchFamily="34" charset="-128"/>
              </a:rPr>
              <a:t>system.cmf</a:t>
            </a:r>
            <a:endParaRPr lang="en-US" dirty="0">
              <a:ea typeface="ＭＳ Ｐゴシック" pitchFamily="34" charset="-128"/>
            </a:endParaRPr>
          </a:p>
          <a:p>
            <a:pPr lvl="2">
              <a:buClr>
                <a:schemeClr val="tx1"/>
              </a:buClr>
            </a:pPr>
            <a:r>
              <a:rPr lang="en-US" dirty="0" err="1">
                <a:ea typeface="ＭＳ Ｐゴシック" pitchFamily="34" charset="-128"/>
              </a:rPr>
              <a:t>connector.cmf</a:t>
            </a:r>
            <a:endParaRPr lang="en-US" dirty="0">
              <a:ea typeface="ＭＳ Ｐゴシック" pitchFamily="34" charset="-128"/>
            </a:endParaRPr>
          </a:p>
          <a:p>
            <a:pPr lvl="1">
              <a:buClr>
                <a:schemeClr val="tx1"/>
              </a:buClr>
            </a:pPr>
            <a:r>
              <a:rPr lang="en-US" dirty="0" err="1">
                <a:ea typeface="ＭＳ Ｐゴシック" pitchFamily="34" charset="-128"/>
              </a:rPr>
              <a:t>users.cmf</a:t>
            </a:r>
            <a:endParaRPr lang="en-US" dirty="0">
              <a:ea typeface="ＭＳ Ｐゴシック" pitchFamily="34" charset="-128"/>
            </a:endParaRPr>
          </a:p>
          <a:p>
            <a:pPr lvl="2">
              <a:buClr>
                <a:schemeClr val="tx1"/>
              </a:buClr>
            </a:pPr>
            <a:r>
              <a:rPr lang="en-US" dirty="0" err="1">
                <a:ea typeface="ＭＳ Ｐゴシック" pitchFamily="34" charset="-128"/>
              </a:rPr>
              <a:t>composite.cmf</a:t>
            </a:r>
            <a:endParaRPr lang="en-US" dirty="0">
              <a:ea typeface="ＭＳ Ｐゴシック" pitchFamily="34" charset="-128"/>
            </a:endParaRPr>
          </a:p>
          <a:p>
            <a:pPr lvl="3">
              <a:buClr>
                <a:schemeClr val="tx1"/>
              </a:buClr>
            </a:pPr>
            <a:r>
              <a:rPr lang="en-US" dirty="0" err="1">
                <a:ea typeface="ＭＳ Ｐゴシック" pitchFamily="34" charset="-128"/>
              </a:rPr>
              <a:t>admin.cmf</a:t>
            </a:r>
            <a:endParaRPr lang="en-US" dirty="0">
              <a:ea typeface="ＭＳ Ｐゴシック" pitchFamily="34" charset="-128"/>
            </a:endParaRPr>
          </a:p>
        </p:txBody>
      </p:sp>
    </p:spTree>
    <p:extLst>
      <p:ext uri="{BB962C8B-B14F-4D97-AF65-F5344CB8AC3E}">
        <p14:creationId xmlns:p14="http://schemas.microsoft.com/office/powerpoint/2010/main" val="11844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62752"/>
            <a:ext cx="7742713" cy="671425"/>
          </a:xfrm>
        </p:spPr>
        <p:txBody>
          <a:bodyPr/>
          <a:lstStyle/>
          <a:p>
            <a:pPr algn="l"/>
            <a:r>
              <a:rPr lang="en-US" sz="2400" dirty="0">
                <a:solidFill>
                  <a:schemeClr val="bg1"/>
                </a:solidFill>
                <a:ea typeface="ＭＳ Ｐゴシック" pitchFamily="34" charset="-128"/>
              </a:rPr>
              <a:t>Admin Check-in Data Virtualization Base-Level Folders</a:t>
            </a:r>
            <a:endParaRPr lang="en-US" sz="1200" dirty="0">
              <a:solidFill>
                <a:schemeClr val="bg1"/>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6" name="Rounded Rectangle 5"/>
          <p:cNvSpPr/>
          <p:nvPr/>
        </p:nvSpPr>
        <p:spPr>
          <a:xfrm>
            <a:off x="237422" y="759398"/>
            <a:ext cx="8553206"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400" dirty="0">
              <a:solidFill>
                <a:srgbClr val="FFFFFF"/>
              </a:solidFill>
              <a:cs typeface="Arial"/>
              <a:sym typeface="Wingdings" pitchFamily="2" charset="2"/>
            </a:endParaRP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813" y="2942584"/>
            <a:ext cx="2742486" cy="1833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p:cNvSpPr>
          <p:nvPr/>
        </p:nvSpPr>
        <p:spPr>
          <a:xfrm>
            <a:off x="5369858" y="1001633"/>
            <a:ext cx="2903493" cy="3734146"/>
          </a:xfrm>
          <a:prstGeom prst="rect">
            <a:avLst/>
          </a:prstGeom>
        </p:spPr>
        <p:txBody>
          <a:bodyPr vert="horz" lIns="91440" tIns="45720" rIns="91440" bIns="45720" rtlCol="0">
            <a:normAutofit fontScale="92500" lnSpcReduction="20000"/>
          </a:bodyPr>
          <a:lstStyle>
            <a:lvl1pPr marL="214313" indent="-214313" algn="l" defTabSz="285750" rtl="0" eaLnBrk="1" latinLnBrk="0" hangingPunct="1">
              <a:spcBef>
                <a:spcPct val="20000"/>
              </a:spcBef>
              <a:buClr>
                <a:srgbClr val="005288"/>
              </a:buClr>
              <a:buFont typeface="Arial"/>
              <a:buChar char="•"/>
              <a:defRPr sz="1500" kern="1200">
                <a:solidFill>
                  <a:schemeClr val="tx1"/>
                </a:solidFill>
                <a:latin typeface="+mn-lt"/>
                <a:ea typeface="+mn-ea"/>
                <a:cs typeface="+mn-cs"/>
              </a:defRPr>
            </a:lvl1pPr>
            <a:lvl2pPr marL="342900" indent="-137160" algn="l" defTabSz="285750" rtl="0" eaLnBrk="1" latinLnBrk="0" hangingPunct="1">
              <a:spcBef>
                <a:spcPct val="20000"/>
              </a:spcBef>
              <a:buClr>
                <a:srgbClr val="005288"/>
              </a:buClr>
              <a:buFont typeface="Arial" pitchFamily="34" charset="0"/>
              <a:buChar char="◦"/>
              <a:defRPr sz="1350" kern="1200">
                <a:solidFill>
                  <a:schemeClr val="tx1"/>
                </a:solidFill>
                <a:latin typeface="+mn-lt"/>
                <a:ea typeface="+mn-ea"/>
                <a:cs typeface="+mn-cs"/>
              </a:defRPr>
            </a:lvl2pPr>
            <a:lvl3pPr marL="548640" indent="-137160" algn="l" defTabSz="285750" rtl="0" eaLnBrk="1" latinLnBrk="0" hangingPunct="1">
              <a:spcBef>
                <a:spcPct val="20000"/>
              </a:spcBef>
              <a:buClr>
                <a:srgbClr val="005288"/>
              </a:buClr>
              <a:buFont typeface="Arial" pitchFamily="34" charset="0"/>
              <a:buChar char="▪"/>
              <a:defRPr sz="1200" kern="1200">
                <a:solidFill>
                  <a:schemeClr val="tx1"/>
                </a:solidFill>
                <a:latin typeface="+mn-lt"/>
                <a:ea typeface="+mn-ea"/>
                <a:cs typeface="+mn-cs"/>
              </a:defRPr>
            </a:lvl3pPr>
            <a:lvl4pPr marL="754380" indent="-137160" algn="l" defTabSz="285750" rtl="0" eaLnBrk="1" latinLnBrk="0" hangingPunct="1">
              <a:spcBef>
                <a:spcPct val="20000"/>
              </a:spcBef>
              <a:buClr>
                <a:srgbClr val="005288"/>
              </a:buClr>
              <a:buFont typeface="Arial" pitchFamily="34" charset="0"/>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Clr>
                <a:srgbClr val="005288"/>
              </a:buClr>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buClr>
                <a:schemeClr val="tx1"/>
              </a:buClr>
            </a:pPr>
            <a:r>
              <a:rPr lang="en-US" sz="1800" dirty="0">
                <a:ea typeface="ＭＳ Ｐゴシック" pitchFamily="34" charset="-128"/>
              </a:rPr>
              <a:t>Base level folders (/)</a:t>
            </a:r>
          </a:p>
          <a:p>
            <a:pPr lvl="1">
              <a:buClr>
                <a:schemeClr val="tx1"/>
              </a:buClr>
            </a:pPr>
            <a:r>
              <a:rPr lang="en-US" sz="1600" dirty="0">
                <a:ea typeface="ＭＳ Ｐゴシック" pitchFamily="34" charset="-128"/>
              </a:rPr>
              <a:t>/policy</a:t>
            </a:r>
          </a:p>
          <a:p>
            <a:pPr lvl="2">
              <a:buClr>
                <a:schemeClr val="tx1"/>
              </a:buClr>
            </a:pPr>
            <a:r>
              <a:rPr lang="en-US" sz="1400" dirty="0">
                <a:ea typeface="ＭＳ Ｐゴシック" pitchFamily="34" charset="-128"/>
              </a:rPr>
              <a:t>/security</a:t>
            </a:r>
          </a:p>
          <a:p>
            <a:pPr lvl="3">
              <a:buClr>
                <a:schemeClr val="tx1"/>
              </a:buClr>
            </a:pPr>
            <a:r>
              <a:rPr lang="en-US" sz="1200" dirty="0">
                <a:ea typeface="ＭＳ Ｐゴシック" pitchFamily="34" charset="-128"/>
              </a:rPr>
              <a:t>/user</a:t>
            </a:r>
          </a:p>
          <a:p>
            <a:pPr lvl="1">
              <a:buClr>
                <a:schemeClr val="tx1"/>
              </a:buClr>
            </a:pPr>
            <a:r>
              <a:rPr lang="en-US" sz="1600" dirty="0">
                <a:ea typeface="ＭＳ Ｐゴシック" pitchFamily="34" charset="-128"/>
              </a:rPr>
              <a:t>/security</a:t>
            </a:r>
          </a:p>
          <a:p>
            <a:pPr lvl="2">
              <a:buClr>
                <a:schemeClr val="tx1"/>
              </a:buClr>
            </a:pPr>
            <a:r>
              <a:rPr lang="en-US" sz="1400" dirty="0">
                <a:ea typeface="ＭＳ Ｐゴシック" pitchFamily="34" charset="-128"/>
              </a:rPr>
              <a:t>/</a:t>
            </a:r>
            <a:r>
              <a:rPr lang="en-US" sz="1400" dirty="0" err="1">
                <a:ea typeface="ＭＳ Ｐゴシック" pitchFamily="34" charset="-128"/>
              </a:rPr>
              <a:t>rowlevel</a:t>
            </a:r>
            <a:endParaRPr lang="en-US" sz="1400" dirty="0">
              <a:ea typeface="ＭＳ Ｐゴシック" pitchFamily="34" charset="-128"/>
            </a:endParaRPr>
          </a:p>
          <a:p>
            <a:pPr lvl="3">
              <a:buClr>
                <a:schemeClr val="tx1"/>
              </a:buClr>
            </a:pPr>
            <a:r>
              <a:rPr lang="en-US" sz="1200" dirty="0">
                <a:ea typeface="ＭＳ Ｐゴシック" pitchFamily="34" charset="-128"/>
              </a:rPr>
              <a:t>/filters</a:t>
            </a:r>
          </a:p>
          <a:p>
            <a:pPr lvl="1">
              <a:buClr>
                <a:schemeClr val="tx1"/>
              </a:buClr>
            </a:pPr>
            <a:r>
              <a:rPr lang="en-US" sz="1600" dirty="0">
                <a:ea typeface="ＭＳ Ｐゴシック" pitchFamily="34" charset="-128"/>
              </a:rPr>
              <a:t>/services</a:t>
            </a:r>
          </a:p>
          <a:p>
            <a:pPr lvl="2">
              <a:buClr>
                <a:schemeClr val="tx1"/>
              </a:buClr>
            </a:pPr>
            <a:r>
              <a:rPr lang="en-US" sz="1400" dirty="0">
                <a:ea typeface="ＭＳ Ｐゴシック" pitchFamily="34" charset="-128"/>
              </a:rPr>
              <a:t>/databases</a:t>
            </a:r>
          </a:p>
          <a:p>
            <a:pPr lvl="1">
              <a:buClr>
                <a:schemeClr val="tx1"/>
              </a:buClr>
            </a:pPr>
            <a:r>
              <a:rPr lang="en-US" sz="1600" dirty="0">
                <a:ea typeface="ＭＳ Ｐゴシック" pitchFamily="34" charset="-128"/>
              </a:rPr>
              <a:t>/services</a:t>
            </a:r>
          </a:p>
          <a:p>
            <a:pPr lvl="2">
              <a:buClr>
                <a:schemeClr val="tx1"/>
              </a:buClr>
            </a:pPr>
            <a:r>
              <a:rPr lang="en-US" sz="1400" dirty="0">
                <a:ea typeface="ＭＳ Ｐゴシック" pitchFamily="34" charset="-128"/>
              </a:rPr>
              <a:t>/</a:t>
            </a:r>
            <a:r>
              <a:rPr lang="en-US" sz="1400" dirty="0" err="1">
                <a:ea typeface="ＭＳ Ｐゴシック" pitchFamily="34" charset="-128"/>
              </a:rPr>
              <a:t>webservices</a:t>
            </a:r>
            <a:endParaRPr lang="en-US" sz="1400" dirty="0">
              <a:ea typeface="ＭＳ Ｐゴシック" pitchFamily="34" charset="-128"/>
            </a:endParaRPr>
          </a:p>
          <a:p>
            <a:pPr lvl="1">
              <a:buClr>
                <a:schemeClr val="tx1"/>
              </a:buClr>
            </a:pPr>
            <a:r>
              <a:rPr lang="en-US" sz="1600" dirty="0">
                <a:ea typeface="ＭＳ Ｐゴシック" pitchFamily="34" charset="-128"/>
              </a:rPr>
              <a:t>/shared</a:t>
            </a:r>
          </a:p>
          <a:p>
            <a:pPr lvl="1">
              <a:buClr>
                <a:schemeClr val="tx1"/>
              </a:buClr>
            </a:pPr>
            <a:r>
              <a:rPr lang="en-US" sz="1600" dirty="0">
                <a:ea typeface="ＭＳ Ｐゴシック" pitchFamily="34" charset="-128"/>
              </a:rPr>
              <a:t>/system</a:t>
            </a:r>
          </a:p>
          <a:p>
            <a:pPr lvl="2">
              <a:buClr>
                <a:schemeClr val="tx1"/>
              </a:buClr>
            </a:pPr>
            <a:r>
              <a:rPr lang="en-US" sz="1400" dirty="0">
                <a:ea typeface="ＭＳ Ｐゴシック" pitchFamily="34" charset="-128"/>
              </a:rPr>
              <a:t>/connector</a:t>
            </a:r>
          </a:p>
          <a:p>
            <a:pPr lvl="1">
              <a:buClr>
                <a:schemeClr val="tx1"/>
              </a:buClr>
            </a:pPr>
            <a:r>
              <a:rPr lang="en-US" sz="1600" dirty="0">
                <a:ea typeface="ＭＳ Ｐゴシック" pitchFamily="34" charset="-128"/>
              </a:rPr>
              <a:t>/users</a:t>
            </a:r>
          </a:p>
          <a:p>
            <a:pPr lvl="2">
              <a:buClr>
                <a:schemeClr val="tx1"/>
              </a:buClr>
            </a:pPr>
            <a:r>
              <a:rPr lang="en-US" sz="1400" dirty="0">
                <a:ea typeface="ＭＳ Ｐゴシック" pitchFamily="34" charset="-128"/>
              </a:rPr>
              <a:t>/composite</a:t>
            </a:r>
          </a:p>
          <a:p>
            <a:pPr lvl="3">
              <a:buClr>
                <a:schemeClr val="tx1"/>
              </a:buClr>
            </a:pPr>
            <a:r>
              <a:rPr lang="en-US" sz="1200" dirty="0">
                <a:ea typeface="ＭＳ Ｐゴシック" pitchFamily="34" charset="-128"/>
              </a:rPr>
              <a:t>/admin</a:t>
            </a:r>
          </a:p>
        </p:txBody>
      </p:sp>
      <p:cxnSp>
        <p:nvCxnSpPr>
          <p:cNvPr id="11" name="Straight Connector 10"/>
          <p:cNvCxnSpPr/>
          <p:nvPr/>
        </p:nvCxnSpPr>
        <p:spPr>
          <a:xfrm>
            <a:off x="5181442" y="1085850"/>
            <a:ext cx="0" cy="3429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364" name="Rectangle 3"/>
          <p:cNvSpPr>
            <a:spLocks noGrp="1"/>
          </p:cNvSpPr>
          <p:nvPr>
            <p:ph type="body" idx="1"/>
          </p:nvPr>
        </p:nvSpPr>
        <p:spPr>
          <a:xfrm>
            <a:off x="458271" y="948584"/>
            <a:ext cx="4795047" cy="1920122"/>
          </a:xfrm>
        </p:spPr>
        <p:txBody>
          <a:bodyPr>
            <a:normAutofit/>
          </a:bodyPr>
          <a:lstStyle/>
          <a:p>
            <a:pPr marL="0" indent="0">
              <a:buNone/>
            </a:pPr>
            <a:r>
              <a:rPr lang="en-US" dirty="0"/>
              <a:t>Studio VCS:  Check-in to VCS</a:t>
            </a:r>
          </a:p>
          <a:p>
            <a:pPr marL="0" indent="0">
              <a:buNone/>
            </a:pPr>
            <a:r>
              <a:rPr lang="en-US" dirty="0"/>
              <a:t>Attach folders to VCS</a:t>
            </a:r>
          </a:p>
          <a:p>
            <a:pPr marL="0" indent="0">
              <a:buNone/>
            </a:pPr>
            <a:endParaRPr lang="en-US" dirty="0"/>
          </a:p>
        </p:txBody>
      </p:sp>
      <p:sp>
        <p:nvSpPr>
          <p:cNvPr id="8" name="TextBox 7"/>
          <p:cNvSpPr txBox="1"/>
          <p:nvPr/>
        </p:nvSpPr>
        <p:spPr>
          <a:xfrm>
            <a:off x="327677" y="2665585"/>
            <a:ext cx="4151819" cy="276999"/>
          </a:xfrm>
          <a:prstGeom prst="rect">
            <a:avLst/>
          </a:prstGeom>
          <a:noFill/>
        </p:spPr>
        <p:txBody>
          <a:bodyPr wrap="square" rtlCol="0">
            <a:spAutoFit/>
          </a:bodyPr>
          <a:lstStyle/>
          <a:p>
            <a:r>
              <a:rPr lang="en-US" sz="1200" dirty="0"/>
              <a:t>VCS:  Checked in base-level structure</a:t>
            </a:r>
          </a:p>
        </p:txBody>
      </p:sp>
      <p:cxnSp>
        <p:nvCxnSpPr>
          <p:cNvPr id="9" name="Straight Arrow Connector 8"/>
          <p:cNvCxnSpPr>
            <a:cxnSpLocks/>
          </p:cNvCxnSpPr>
          <p:nvPr/>
        </p:nvCxnSpPr>
        <p:spPr>
          <a:xfrm flipV="1">
            <a:off x="3337560" y="1028702"/>
            <a:ext cx="1767701" cy="571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581659" y="2771775"/>
            <a:ext cx="1599783" cy="5429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043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62752"/>
            <a:ext cx="7742713" cy="671425"/>
          </a:xfrm>
        </p:spPr>
        <p:txBody>
          <a:bodyPr/>
          <a:lstStyle/>
          <a:p>
            <a:pPr algn="l"/>
            <a:r>
              <a:rPr lang="en-US" sz="2400" dirty="0">
                <a:solidFill>
                  <a:schemeClr val="bg1"/>
                </a:solidFill>
                <a:ea typeface="ＭＳ Ｐゴシック" pitchFamily="34" charset="-128"/>
              </a:rPr>
              <a:t>Admin Check-in Data Virtualization Custom Folders</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Clr>
                <a:srgbClr val="0070C0"/>
              </a:buClr>
              <a:buNone/>
            </a:pPr>
            <a:r>
              <a:rPr lang="en-US" sz="2100" dirty="0">
                <a:solidFill>
                  <a:srgbClr val="061C23"/>
                </a:solidFill>
              </a:rPr>
              <a:t> </a:t>
            </a:r>
            <a:endParaRPr lang="en-US" dirty="0">
              <a:solidFill>
                <a:srgbClr val="061C23"/>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237422" y="759398"/>
            <a:ext cx="8553206"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400" dirty="0">
              <a:cs typeface="Arial"/>
              <a:sym typeface="Wingdings" pitchFamily="2" charset="2"/>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992" y="2734449"/>
            <a:ext cx="3047207" cy="1949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603" y="1167142"/>
            <a:ext cx="1675964" cy="3566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3"/>
          <p:cNvSpPr txBox="1">
            <a:spLocks/>
          </p:cNvSpPr>
          <p:nvPr/>
        </p:nvSpPr>
        <p:spPr>
          <a:xfrm>
            <a:off x="5638522" y="759398"/>
            <a:ext cx="3275747" cy="3926902"/>
          </a:xfrm>
          <a:prstGeom prst="rect">
            <a:avLst/>
          </a:prstGeom>
        </p:spPr>
        <p:txBody>
          <a:bodyPr vert="horz" lIns="91440" tIns="45720" rIns="91440" bIns="45720" rtlCol="0">
            <a:norm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buClr>
                <a:schemeClr val="tx1"/>
              </a:buClr>
            </a:pPr>
            <a:r>
              <a:rPr lang="en-US" dirty="0">
                <a:ea typeface="ＭＳ Ｐゴシック" pitchFamily="34" charset="-128"/>
              </a:rPr>
              <a:t>Custom DV folders</a:t>
            </a:r>
          </a:p>
        </p:txBody>
      </p:sp>
      <p:sp>
        <p:nvSpPr>
          <p:cNvPr id="9" name="TextBox 8"/>
          <p:cNvSpPr txBox="1"/>
          <p:nvPr/>
        </p:nvSpPr>
        <p:spPr>
          <a:xfrm>
            <a:off x="433899" y="729176"/>
            <a:ext cx="5510892" cy="461665"/>
          </a:xfrm>
          <a:prstGeom prst="rect">
            <a:avLst/>
          </a:prstGeom>
          <a:noFill/>
        </p:spPr>
        <p:txBody>
          <a:bodyPr wrap="square" rtlCol="0">
            <a:spAutoFit/>
          </a:bodyPr>
          <a:lstStyle/>
          <a:p>
            <a:r>
              <a:rPr lang="en-US" sz="1200" dirty="0"/>
              <a:t>Studio:  Check-in to VCS</a:t>
            </a:r>
          </a:p>
          <a:p>
            <a:endParaRPr lang="en-US" sz="1200" dirty="0"/>
          </a:p>
        </p:txBody>
      </p:sp>
      <p:sp>
        <p:nvSpPr>
          <p:cNvPr id="10" name="TextBox 9"/>
          <p:cNvSpPr txBox="1"/>
          <p:nvPr/>
        </p:nvSpPr>
        <p:spPr>
          <a:xfrm>
            <a:off x="153552" y="2457451"/>
            <a:ext cx="4685080" cy="276999"/>
          </a:xfrm>
          <a:prstGeom prst="rect">
            <a:avLst/>
          </a:prstGeom>
          <a:noFill/>
        </p:spPr>
        <p:txBody>
          <a:bodyPr wrap="square" rtlCol="0">
            <a:spAutoFit/>
          </a:bodyPr>
          <a:lstStyle/>
          <a:p>
            <a:r>
              <a:rPr lang="en-US" sz="1200" dirty="0"/>
              <a:t>VCS:  Checked in custom folder structure</a:t>
            </a:r>
          </a:p>
        </p:txBody>
      </p:sp>
      <p:cxnSp>
        <p:nvCxnSpPr>
          <p:cNvPr id="11" name="Straight Arrow Connector 10"/>
          <p:cNvCxnSpPr>
            <a:cxnSpLocks/>
          </p:cNvCxnSpPr>
          <p:nvPr/>
        </p:nvCxnSpPr>
        <p:spPr>
          <a:xfrm>
            <a:off x="2948940" y="935507"/>
            <a:ext cx="2788472" cy="9508"/>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667496" y="2614612"/>
            <a:ext cx="3656648" cy="121443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324144" y="2457450"/>
            <a:ext cx="1447423" cy="2769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4" name="Rectangle 13"/>
          <p:cNvSpPr/>
          <p:nvPr/>
        </p:nvSpPr>
        <p:spPr>
          <a:xfrm>
            <a:off x="6324144" y="3314700"/>
            <a:ext cx="1447423" cy="151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5" name="Rectangle 14"/>
          <p:cNvSpPr/>
          <p:nvPr/>
        </p:nvSpPr>
        <p:spPr>
          <a:xfrm>
            <a:off x="6324144" y="4322787"/>
            <a:ext cx="1447423" cy="1349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6" name="TextBox 15"/>
          <p:cNvSpPr txBox="1"/>
          <p:nvPr/>
        </p:nvSpPr>
        <p:spPr>
          <a:xfrm>
            <a:off x="7771567" y="2457451"/>
            <a:ext cx="1198049" cy="276999"/>
          </a:xfrm>
          <a:prstGeom prst="rect">
            <a:avLst/>
          </a:prstGeom>
          <a:solidFill>
            <a:schemeClr val="tx2">
              <a:lumMod val="40000"/>
              <a:lumOff val="60000"/>
            </a:schemeClr>
          </a:solidFill>
          <a:ln>
            <a:solidFill>
              <a:srgbClr val="000000"/>
            </a:solidFill>
          </a:ln>
        </p:spPr>
        <p:txBody>
          <a:bodyPr wrap="square" rtlCol="0">
            <a:spAutoFit/>
          </a:bodyPr>
          <a:lstStyle/>
          <a:p>
            <a:r>
              <a:rPr lang="en-US" sz="1200" dirty="0"/>
              <a:t>Database</a:t>
            </a:r>
          </a:p>
        </p:txBody>
      </p:sp>
      <p:sp>
        <p:nvSpPr>
          <p:cNvPr id="17" name="TextBox 16"/>
          <p:cNvSpPr txBox="1"/>
          <p:nvPr/>
        </p:nvSpPr>
        <p:spPr>
          <a:xfrm>
            <a:off x="7771567" y="3198874"/>
            <a:ext cx="1198049" cy="276999"/>
          </a:xfrm>
          <a:prstGeom prst="rect">
            <a:avLst/>
          </a:prstGeom>
          <a:solidFill>
            <a:schemeClr val="tx2">
              <a:lumMod val="40000"/>
              <a:lumOff val="60000"/>
            </a:schemeClr>
          </a:solidFill>
          <a:ln>
            <a:solidFill>
              <a:srgbClr val="000000"/>
            </a:solidFill>
          </a:ln>
        </p:spPr>
        <p:txBody>
          <a:bodyPr wrap="square" rtlCol="0">
            <a:spAutoFit/>
          </a:bodyPr>
          <a:lstStyle/>
          <a:p>
            <a:r>
              <a:rPr lang="en-US" sz="1200" dirty="0"/>
              <a:t>Web Service</a:t>
            </a:r>
          </a:p>
        </p:txBody>
      </p:sp>
      <p:sp>
        <p:nvSpPr>
          <p:cNvPr id="18" name="TextBox 17"/>
          <p:cNvSpPr txBox="1"/>
          <p:nvPr/>
        </p:nvSpPr>
        <p:spPr>
          <a:xfrm>
            <a:off x="7771567" y="4224322"/>
            <a:ext cx="1198049" cy="276999"/>
          </a:xfrm>
          <a:prstGeom prst="rect">
            <a:avLst/>
          </a:prstGeom>
          <a:solidFill>
            <a:schemeClr val="tx2">
              <a:lumMod val="40000"/>
              <a:lumOff val="60000"/>
            </a:schemeClr>
          </a:solidFill>
          <a:ln>
            <a:solidFill>
              <a:srgbClr val="000000"/>
            </a:solidFill>
          </a:ln>
        </p:spPr>
        <p:txBody>
          <a:bodyPr wrap="square" rtlCol="0">
            <a:spAutoFit/>
          </a:bodyPr>
          <a:lstStyle/>
          <a:p>
            <a:r>
              <a:rPr lang="en-US" sz="1200" dirty="0"/>
              <a:t>Shared</a:t>
            </a:r>
          </a:p>
        </p:txBody>
      </p:sp>
      <p:cxnSp>
        <p:nvCxnSpPr>
          <p:cNvPr id="19" name="Straight Arrow Connector 18"/>
          <p:cNvCxnSpPr/>
          <p:nvPr/>
        </p:nvCxnSpPr>
        <p:spPr>
          <a:xfrm flipH="1">
            <a:off x="2496091" y="3382250"/>
            <a:ext cx="3828053" cy="8257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286595" y="4373222"/>
            <a:ext cx="4037549" cy="19877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029775"/>
      </p:ext>
    </p:extLst>
  </p:cSld>
  <p:clrMapOvr>
    <a:masterClrMapping/>
  </p:clrMapOvr>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1924</TotalTime>
  <Words>585</Words>
  <Application>Microsoft Office PowerPoint</Application>
  <PresentationFormat>On-screen Show (16:9)</PresentationFormat>
  <Paragraphs>156</Paragraphs>
  <Slides>13</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ＭＳ Ｐゴシック</vt:lpstr>
      <vt:lpstr>Arial</vt:lpstr>
      <vt:lpstr>Arial Black</vt:lpstr>
      <vt:lpstr>Calibri</vt:lpstr>
      <vt:lpstr>Gotham Light</vt:lpstr>
      <vt:lpstr>Helvetica</vt:lpstr>
      <vt:lpstr>Wingdings</vt:lpstr>
      <vt:lpstr>2015 TIBCO Master Widescreen v042615</vt:lpstr>
      <vt:lpstr>2015 TIBCO Master WideScreen Blanks</vt:lpstr>
      <vt:lpstr>PowerPoint Presentation</vt:lpstr>
      <vt:lpstr>Agenda</vt:lpstr>
      <vt:lpstr>Version Control for Multi-Tenants</vt:lpstr>
      <vt:lpstr>Multi-Tenant VCS Topology</vt:lpstr>
      <vt:lpstr>Version Control with Multi-Tenants</vt:lpstr>
      <vt:lpstr>Multi-Tenant VCS Strategy – Automated</vt:lpstr>
      <vt:lpstr>Data Virtualization Base-Level Folders</vt:lpstr>
      <vt:lpstr>Admin Check-in Data Virtualization Base-Level Folders</vt:lpstr>
      <vt:lpstr>Admin Check-in Data Virtualization Custom Folders</vt:lpstr>
      <vt:lpstr>Multi-Tenant User2 Check-in from Studio</vt:lpstr>
      <vt:lpstr>Multi-Tenant User2 Check-in Results</vt:lpstr>
      <vt:lpstr>Q&amp;A</vt:lpstr>
      <vt:lpstr>PowerPoint Presentation</vt:lpstr>
    </vt:vector>
  </TitlesOfParts>
  <Company>TIBCO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77</cp:revision>
  <dcterms:created xsi:type="dcterms:W3CDTF">2015-09-09T19:27:25Z</dcterms:created>
  <dcterms:modified xsi:type="dcterms:W3CDTF">2020-08-26T11:42:39Z</dcterms:modified>
</cp:coreProperties>
</file>