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4"/>
  </p:notesMasterIdLst>
  <p:handoutMasterIdLst>
    <p:handoutMasterId r:id="rId15"/>
  </p:handoutMasterIdLst>
  <p:sldIdLst>
    <p:sldId id="294" r:id="rId3"/>
    <p:sldId id="298" r:id="rId4"/>
    <p:sldId id="361" r:id="rId5"/>
    <p:sldId id="362" r:id="rId6"/>
    <p:sldId id="363" r:id="rId7"/>
    <p:sldId id="365" r:id="rId8"/>
    <p:sldId id="366" r:id="rId9"/>
    <p:sldId id="367" r:id="rId10"/>
    <p:sldId id="368" r:id="rId11"/>
    <p:sldId id="369" r:id="rId12"/>
    <p:sldId id="268" r:id="rId13"/>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61"/>
            <p14:sldId id="362"/>
            <p14:sldId id="363"/>
            <p14:sldId id="365"/>
            <p14:sldId id="366"/>
            <p14:sldId id="367"/>
            <p14:sldId id="368"/>
            <p14:sldId id="369"/>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A7A"/>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2181"/>
  </p:normalViewPr>
  <p:slideViewPr>
    <p:cSldViewPr snapToGrid="0" snapToObjects="1">
      <p:cViewPr>
        <p:scale>
          <a:sx n="140" d="100"/>
          <a:sy n="140" d="100"/>
        </p:scale>
        <p:origin x="1328" y="1096"/>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License</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Philosophy</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smtClean="0">
              <a:solidFill>
                <a:srgbClr val="000000"/>
              </a:solidFill>
            </a:rPr>
            <a:t>Audience and Roles</a:t>
          </a:r>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Introduction</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Features</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r>
            <a:rPr lang="en-US" dirty="0" smtClean="0">
              <a:solidFill>
                <a:srgbClr val="000000"/>
              </a:solidFill>
            </a:rPr>
            <a:t>Overview</a:t>
          </a:r>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r>
            <a:rPr lang="en-US" dirty="0" smtClean="0">
              <a:solidFill>
                <a:srgbClr val="000000"/>
              </a:solidFill>
            </a:rPr>
            <a:t>Deployment Swim Lane Matrix</a:t>
          </a:r>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License</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Introduction</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Features</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Philosophy</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Audience and Roles</a:t>
          </a: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Overview</a:t>
          </a: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Deployment Swim Lane Matrix</a:t>
          </a: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defTabSz="452217"/>
            <a:r>
              <a:rPr lang="en-US" dirty="0" smtClean="0"/>
              <a:t>Hello, and welcome to the PDTool Training course for Cisco Information Server,</a:t>
            </a:r>
            <a:r>
              <a:rPr lang="en-US" baseline="0" dirty="0" smtClean="0"/>
              <a:t> or CIS</a:t>
            </a:r>
            <a:r>
              <a:rPr lang="en-US" dirty="0" smtClean="0"/>
              <a:t>.</a:t>
            </a:r>
          </a:p>
          <a:p>
            <a:endParaRPr lang="en-US" dirty="0" smtClean="0"/>
          </a:p>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38221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smtClean="0"/>
              <a:t>We begin this module by examining</a:t>
            </a:r>
            <a:r>
              <a:rPr lang="en-US" baseline="0" dirty="0" smtClean="0"/>
              <a:t> the basic concepts of PDTool and how it will be used.</a:t>
            </a:r>
            <a:endParaRPr lang="en-US" dirty="0" smtClean="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5287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4430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marR="0" indent="-228600" algn="l" defTabSz="408194"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Example of 3</a:t>
            </a:r>
            <a:r>
              <a:rPr lang="en-US" baseline="30000" dirty="0" smtClean="0">
                <a:ea typeface="ＭＳ Ｐゴシック" pitchFamily="34" charset="-128"/>
              </a:rPr>
              <a:t>rd</a:t>
            </a:r>
            <a:r>
              <a:rPr lang="en-US" dirty="0" smtClean="0">
                <a:ea typeface="ＭＳ Ｐゴシック" pitchFamily="34" charset="-128"/>
              </a:rPr>
              <a:t> party tool which can invoke PDTool is Hudson.    Some customers have their own home-grown deployment tools which can invoke command line tools and therefore can integrate</a:t>
            </a:r>
            <a:r>
              <a:rPr lang="en-US" baseline="0" dirty="0" smtClean="0">
                <a:ea typeface="ＭＳ Ｐゴシック" pitchFamily="34" charset="-128"/>
              </a:rPr>
              <a:t> with PDTool.</a:t>
            </a:r>
            <a:endParaRPr lang="en-US"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4016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3851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dirty="0" smtClean="0">
                <a:ea typeface="ＭＳ Ｐゴシック" pitchFamily="34" charset="-128"/>
              </a:rPr>
              <a:t>Definitions</a:t>
            </a:r>
          </a:p>
          <a:p>
            <a:r>
              <a:rPr lang="en-US" sz="1200" u="sng" dirty="0" smtClean="0">
                <a:ea typeface="ＭＳ Ｐゴシック" pitchFamily="34" charset="-128"/>
              </a:rPr>
              <a:t>Source Environment</a:t>
            </a:r>
            <a:r>
              <a:rPr lang="en-US" sz="1200" dirty="0" smtClean="0">
                <a:ea typeface="ＭＳ Ｐゴシック" pitchFamily="34" charset="-128"/>
              </a:rPr>
              <a:t> – this is typically your development environment where CIS artifacts originate.</a:t>
            </a:r>
          </a:p>
          <a:p>
            <a:r>
              <a:rPr lang="en-US" sz="1200" u="sng" dirty="0" smtClean="0">
                <a:ea typeface="ＭＳ Ｐゴシック" pitchFamily="34" charset="-128"/>
              </a:rPr>
              <a:t>Target Environment</a:t>
            </a:r>
            <a:r>
              <a:rPr lang="en-US" sz="1200" dirty="0" smtClean="0">
                <a:ea typeface="ＭＳ Ｐゴシック" pitchFamily="34" charset="-128"/>
              </a:rPr>
              <a:t> – this is typically your INT, TEST, UAT, SIT, or production environment.  As mentioned previously, different customers have different names but the intent is the same.</a:t>
            </a:r>
          </a:p>
          <a:p>
            <a:r>
              <a:rPr lang="en-US" sz="1200" u="sng" dirty="0" smtClean="0">
                <a:ea typeface="ＭＳ Ｐゴシック" pitchFamily="34" charset="-128"/>
              </a:rPr>
              <a:t>VCS Server</a:t>
            </a:r>
            <a:r>
              <a:rPr lang="en-US" sz="1200" dirty="0" smtClean="0">
                <a:ea typeface="ＭＳ Ｐゴシック" pitchFamily="34" charset="-128"/>
              </a:rPr>
              <a:t> – this is the environment where a source code control / version control system is installed.  Subversion is one example.</a:t>
            </a:r>
          </a:p>
          <a:p>
            <a:r>
              <a:rPr lang="en-US" sz="1200" u="sng" dirty="0" smtClean="0">
                <a:ea typeface="ＭＳ Ｐゴシック" pitchFamily="34" charset="-128"/>
              </a:rPr>
              <a:t>Deployment Server</a:t>
            </a:r>
            <a:r>
              <a:rPr lang="en-US" sz="1200" dirty="0" smtClean="0">
                <a:ea typeface="ＭＳ Ｐゴシック" pitchFamily="34" charset="-128"/>
              </a:rPr>
              <a:t> – this is a server that will execute the deployment process and target one of the prior-mentioned target environments.  CIS is </a:t>
            </a:r>
            <a:r>
              <a:rPr lang="en-US" sz="1200" u="sng" dirty="0" smtClean="0">
                <a:ea typeface="ＭＳ Ｐゴシック" pitchFamily="34" charset="-128"/>
              </a:rPr>
              <a:t>not</a:t>
            </a:r>
            <a:r>
              <a:rPr lang="en-US" sz="1200" dirty="0" smtClean="0">
                <a:ea typeface="ＭＳ Ｐゴシック" pitchFamily="34" charset="-128"/>
              </a:rPr>
              <a:t> required to be on this machine.</a:t>
            </a:r>
          </a:p>
          <a:p>
            <a:r>
              <a:rPr lang="en-US" sz="1200" u="sng" dirty="0" smtClean="0">
                <a:ea typeface="ＭＳ Ｐゴシック" pitchFamily="34" charset="-128"/>
              </a:rPr>
              <a:t>Deployment Actions</a:t>
            </a:r>
            <a:r>
              <a:rPr lang="en-US" sz="1200" dirty="0" smtClean="0">
                <a:ea typeface="ＭＳ Ｐゴシック" pitchFamily="34" charset="-128"/>
              </a:rPr>
              <a:t> – deployment actions are modular and encompass both importing CIS resources and configuring resources.</a:t>
            </a:r>
          </a:p>
          <a:p>
            <a:endParaRPr lang="en-US" sz="1200" dirty="0" smtClean="0">
              <a:ea typeface="ＭＳ Ｐゴシック" pitchFamily="34" charset="-128"/>
            </a:endParaRPr>
          </a:p>
          <a:p>
            <a:endParaRPr lang="en-US" dirty="0" smtClean="0"/>
          </a:p>
          <a:p>
            <a:r>
              <a:rPr lang="en-US" dirty="0" smtClean="0"/>
              <a:t>Initial</a:t>
            </a:r>
            <a:r>
              <a:rPr lang="en-US" baseline="0" dirty="0" smtClean="0"/>
              <a:t> Screen - PDTool Overview</a:t>
            </a:r>
          </a:p>
          <a:p>
            <a:pPr lvl="1"/>
            <a:r>
              <a:rPr lang="en-US" baseline="0" dirty="0" smtClean="0"/>
              <a:t>The typical environment contains a shared development server and 1 or more higher level target servers which will be deployed to.  In a shared CIS development server there are multiple developers that connect to CIS.  Optionally, there may be a Version Control Server and a separate Deployment server.</a:t>
            </a:r>
          </a:p>
          <a:p>
            <a:r>
              <a:rPr lang="en-US" baseline="0" dirty="0" smtClean="0"/>
              <a:t>Transition 1 – Overlay of PDTool Packages</a:t>
            </a:r>
          </a:p>
          <a:p>
            <a:pPr lvl="1"/>
            <a:r>
              <a:rPr lang="en-US" baseline="0" dirty="0" smtClean="0"/>
              <a:t>In the first transition, an overlay of the PDTool packages is shown in perspective of where they can be installed.   PDTool Studio is installed on the client computer with Cisco Studio.  PDTool Studio acts as the bridge between Cisco Information Server and the Version Control System (VCS).  PDTool may be installed on a CIS server or on a separate deployment server.    Many times, it is installed on the client computer of the Deployment Manager.</a:t>
            </a:r>
          </a:p>
          <a:p>
            <a:pPr lvl="0"/>
            <a:r>
              <a:rPr lang="en-US" baseline="0" dirty="0" smtClean="0"/>
              <a:t>Transition – 2 Options</a:t>
            </a:r>
          </a:p>
          <a:p>
            <a:pPr lvl="1"/>
            <a:r>
              <a:rPr lang="en-US" baseline="0" dirty="0" smtClean="0"/>
              <a:t>Option 1 – Deployment is done through the traditional package export/import mechanism using .car files.</a:t>
            </a:r>
          </a:p>
          <a:p>
            <a:pPr lvl="1"/>
            <a:r>
              <a:rPr lang="en-US" baseline="0" dirty="0" smtClean="0"/>
              <a:t>Option 2 – Provides for Developer’s the ability to check-in resources from the Development server into a supported Version Control System of their choice.</a:t>
            </a:r>
          </a:p>
          <a:p>
            <a:pPr lvl="1"/>
            <a:r>
              <a:rPr lang="en-US" baseline="0" dirty="0" smtClean="0"/>
              <a:t>Option 3 – Uses the PDTool installation on the target CIS server for deployment.</a:t>
            </a:r>
          </a:p>
          <a:p>
            <a:pPr lvl="1"/>
            <a:r>
              <a:rPr lang="en-US" baseline="0" dirty="0" smtClean="0"/>
              <a:t>Option 4 – Uses the PDTool installation on a separate deployment server for deployment.</a:t>
            </a:r>
          </a:p>
          <a:p>
            <a:endParaRPr lang="en-US" baseline="0"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80742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Environments</a:t>
            </a:r>
          </a:p>
          <a:p>
            <a:pPr marL="228600" indent="-228600">
              <a:buAutoNum type="arabicParenR"/>
            </a:pPr>
            <a:r>
              <a:rPr lang="en-US" sz="1200" baseline="0" dirty="0" smtClean="0">
                <a:ea typeface="ＭＳ Ｐゴシック" pitchFamily="34" charset="-128"/>
              </a:rPr>
              <a:t>Dev – Development Server</a:t>
            </a:r>
          </a:p>
          <a:p>
            <a:pPr marL="228600" indent="-228600">
              <a:buAutoNum type="arabicParenR"/>
            </a:pPr>
            <a:r>
              <a:rPr lang="en-US" sz="1200" baseline="0" dirty="0" smtClean="0">
                <a:ea typeface="ＭＳ Ｐゴシック" pitchFamily="34" charset="-128"/>
              </a:rPr>
              <a:t>CIT – Component Integration Testing – used by development and sometimes QA to test the integrity of the build to ensure the right version of code is being deployed.  It is also used for unit testing of components.</a:t>
            </a:r>
          </a:p>
          <a:p>
            <a:pPr marL="228600" indent="-228600">
              <a:buAutoNum type="arabicParenR"/>
            </a:pPr>
            <a:r>
              <a:rPr lang="en-US" sz="1200" baseline="0" dirty="0" smtClean="0">
                <a:ea typeface="ＭＳ Ｐゴシック" pitchFamily="34" charset="-128"/>
              </a:rPr>
              <a:t>SIT – System Integration Testing (QA) – used by QA team for functional, security and regression testing.  If a SIT environment is not available then UAT is used.</a:t>
            </a:r>
          </a:p>
          <a:p>
            <a:pPr marL="228600" indent="-228600">
              <a:buAutoNum type="arabicParenR"/>
            </a:pPr>
            <a:r>
              <a:rPr lang="en-US" sz="1200" baseline="0" dirty="0" smtClean="0">
                <a:ea typeface="ＭＳ Ｐゴシック" pitchFamily="34" charset="-128"/>
              </a:rPr>
              <a:t>UAT – User Acceptance Testing – used by end users to confirm what they asked for is what they are getting.</a:t>
            </a:r>
          </a:p>
          <a:p>
            <a:pPr marL="228600" indent="-228600">
              <a:buAutoNum type="arabicParenR"/>
            </a:pPr>
            <a:r>
              <a:rPr lang="en-US" sz="1200" baseline="0" dirty="0" smtClean="0">
                <a:ea typeface="ＭＳ Ｐゴシック" pitchFamily="34" charset="-128"/>
              </a:rPr>
              <a:t>TT – Technical Testing – used by developers and performance testing team to ensure code is performing within the SLAs required.</a:t>
            </a:r>
          </a:p>
          <a:p>
            <a:pPr marL="228600" indent="-228600">
              <a:buAutoNum type="arabicParenR"/>
            </a:pPr>
            <a:r>
              <a:rPr lang="en-US" sz="1200" baseline="0" dirty="0" smtClean="0">
                <a:ea typeface="ＭＳ Ｐゴシック" pitchFamily="34" charset="-128"/>
              </a:rPr>
              <a:t>PROD – Production – only end users, application ids and level II and III teams should have permanent access.  Dev, QA, PT team should only have access on a need to need basis to troubleshoot issues.</a:t>
            </a:r>
          </a:p>
          <a:p>
            <a:pPr marL="228600" indent="-228600">
              <a:buAutoNum type="arabicParenR"/>
            </a:pPr>
            <a:endParaRPr lang="en-US" sz="1200" baseline="0" dirty="0" smtClean="0">
              <a:ea typeface="ＭＳ Ｐゴシック" pitchFamily="34" charset="-128"/>
            </a:endParaRPr>
          </a:p>
          <a:p>
            <a:pPr marL="0" indent="0">
              <a:buNone/>
            </a:pPr>
            <a:r>
              <a:rPr lang="en-US" sz="1200" baseline="0" dirty="0" smtClean="0">
                <a:ea typeface="ＭＳ Ｐゴシック" pitchFamily="34" charset="-128"/>
              </a:rPr>
              <a:t>Implied Flow – there is an implied flow as code works its way through the environments and different roles interact with the CIS servers at different points in time.</a:t>
            </a:r>
            <a:endParaRPr lang="en-US" sz="12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3435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12/14/17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https://github.com/TIBCOSoftware/PDToolRel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smtClean="0"/>
              <a:t>Data Virtualization</a:t>
            </a:r>
          </a:p>
          <a:p>
            <a:endParaRPr lang="en-US" sz="2200" dirty="0" smtClean="0"/>
          </a:p>
          <a:p>
            <a:r>
              <a:rPr lang="en-US" sz="2200" dirty="0" smtClean="0"/>
              <a:t>PDTool Training </a:t>
            </a:r>
            <a:r>
              <a:rPr lang="en-US" sz="2200" dirty="0" smtClean="0"/>
              <a:t>Introduction</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QA</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smtClean="0"/>
              <a:t>Questions?</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283435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8560097"/>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License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10000"/>
          </a:bodyPr>
          <a:lstStyle/>
          <a:p>
            <a:r>
              <a:rPr lang="en-US" sz="2000" dirty="0"/>
              <a:t>(c) </a:t>
            </a:r>
            <a:r>
              <a:rPr lang="en-US" sz="2000" dirty="0" smtClean="0"/>
              <a:t>2017 </a:t>
            </a:r>
            <a:r>
              <a:rPr lang="en-US" sz="2000" dirty="0"/>
              <a:t>Cisco and/or its affiliates. All rights reserved.</a:t>
            </a:r>
          </a:p>
          <a:p>
            <a:r>
              <a:rPr lang="en-US" sz="2000" dirty="0"/>
              <a:t>This software is released under the Eclipse Public License. The details can be found in the file LICENSE.  Any dependent libraries supplied by third parties are provided under their own open source licenses as described in their own LICENSE files, generally named .</a:t>
            </a:r>
            <a:r>
              <a:rPr lang="en-US" sz="2000" dirty="0" err="1"/>
              <a:t>LICENSE.txt</a:t>
            </a:r>
            <a:r>
              <a:rPr lang="en-US" sz="2000" dirty="0"/>
              <a:t>. The libraries supplied by Cisco as part of the Composite Information Server/Cisco Data Virtualization Server, particularly </a:t>
            </a:r>
            <a:r>
              <a:rPr lang="en-US" sz="2000" dirty="0" err="1"/>
              <a:t>csadmin-XXXX.jar</a:t>
            </a:r>
            <a:r>
              <a:rPr lang="en-US" sz="2000" dirty="0"/>
              <a:t>, </a:t>
            </a:r>
            <a:r>
              <a:rPr lang="en-US" sz="2000" dirty="0" err="1"/>
              <a:t>csarchive-XXXX.jar</a:t>
            </a:r>
            <a:r>
              <a:rPr lang="en-US" sz="2000" dirty="0"/>
              <a:t>, </a:t>
            </a:r>
            <a:r>
              <a:rPr lang="en-US" sz="2000" dirty="0" err="1"/>
              <a:t>csbase-XXXX.jar</a:t>
            </a:r>
            <a:r>
              <a:rPr lang="en-US" sz="2000" dirty="0"/>
              <a:t>, </a:t>
            </a:r>
            <a:r>
              <a:rPr lang="en-US" sz="2000" dirty="0" err="1"/>
              <a:t>csclient-XXXX.jar</a:t>
            </a:r>
            <a:r>
              <a:rPr lang="en-US" sz="2000" dirty="0"/>
              <a:t>, </a:t>
            </a:r>
            <a:r>
              <a:rPr lang="en-US" sz="2000" dirty="0" err="1"/>
              <a:t>cscommon-XXXX.jar</a:t>
            </a:r>
            <a:r>
              <a:rPr lang="en-US" sz="2000" dirty="0"/>
              <a:t>, </a:t>
            </a:r>
            <a:r>
              <a:rPr lang="en-US" sz="2000" dirty="0" err="1"/>
              <a:t>csext-XXXX.jar</a:t>
            </a:r>
            <a:r>
              <a:rPr lang="en-US" sz="2000" dirty="0"/>
              <a:t>, </a:t>
            </a:r>
            <a:r>
              <a:rPr lang="en-US" sz="2000" dirty="0" err="1"/>
              <a:t>csjdbc-XXXX.jar</a:t>
            </a:r>
            <a:r>
              <a:rPr lang="en-US" sz="2000" dirty="0"/>
              <a:t>, </a:t>
            </a:r>
            <a:r>
              <a:rPr lang="en-US" sz="2000" dirty="0" err="1"/>
              <a:t>csserverutil-XXXX.jar</a:t>
            </a:r>
            <a:r>
              <a:rPr lang="en-US" sz="2000" dirty="0"/>
              <a:t>, </a:t>
            </a:r>
            <a:r>
              <a:rPr lang="en-US" sz="2000" dirty="0" err="1"/>
              <a:t>csserver-XXXX.jar</a:t>
            </a:r>
            <a:r>
              <a:rPr lang="en-US" sz="2000" dirty="0"/>
              <a:t>, </a:t>
            </a:r>
            <a:r>
              <a:rPr lang="en-US" sz="2000" dirty="0" err="1"/>
              <a:t>cswebapi-XXXX.jar</a:t>
            </a:r>
            <a:r>
              <a:rPr lang="en-US" sz="2000" dirty="0"/>
              <a:t>, and </a:t>
            </a:r>
            <a:r>
              <a:rPr lang="en-US" sz="2000" dirty="0" err="1"/>
              <a:t>customproc-XXXX.jar</a:t>
            </a:r>
            <a:r>
              <a:rPr lang="en-US" sz="2000" dirty="0"/>
              <a:t> (where -XXXX is an optional version number) are provided as a convenience, but are covered under the licensing for the Composite Information Server/Cisco Data Virtualization Server. They cannot be used in any way except through a valid license for that product.</a:t>
            </a:r>
          </a:p>
          <a:p>
            <a:r>
              <a:rPr lang="en-US" sz="2000" dirty="0"/>
              <a:t>This software is released AS-IS!. Support for this software is not covered by standard maintenance agreements with Cisco.  Any support for this software by Cisco would be covered by paid consulting agreements, and would be billable work.</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Introduction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sz="2800" dirty="0"/>
              <a:t>PDTool – Promotion and Deployment Tool</a:t>
            </a:r>
          </a:p>
          <a:p>
            <a:pPr lvl="1"/>
            <a:r>
              <a:rPr lang="en-US" sz="2400" dirty="0"/>
              <a:t>Built </a:t>
            </a:r>
            <a:r>
              <a:rPr lang="en-US" sz="2400" dirty="0" smtClean="0"/>
              <a:t>by TIBCO Professional Services </a:t>
            </a:r>
            <a:r>
              <a:rPr lang="en-US" sz="2400" dirty="0"/>
              <a:t>team.</a:t>
            </a:r>
          </a:p>
          <a:p>
            <a:pPr lvl="1"/>
            <a:r>
              <a:rPr lang="en-US" sz="2400" dirty="0"/>
              <a:t>Delivered as a </a:t>
            </a:r>
            <a:r>
              <a:rPr lang="en-US" sz="2400" dirty="0" smtClean="0"/>
              <a:t>TIBCO open </a:t>
            </a:r>
            <a:r>
              <a:rPr lang="en-US" sz="2400" dirty="0"/>
              <a:t>source initiative on </a:t>
            </a:r>
            <a:r>
              <a:rPr lang="en-US" sz="2400" dirty="0" err="1" smtClean="0"/>
              <a:t>Github</a:t>
            </a:r>
            <a:endParaRPr lang="en-US" sz="2400" dirty="0"/>
          </a:p>
          <a:p>
            <a:pPr lvl="2"/>
            <a:r>
              <a:rPr lang="en-US" sz="2200" dirty="0">
                <a:hlinkClick r:id="rId3"/>
              </a:rPr>
              <a:t>https://</a:t>
            </a:r>
            <a:r>
              <a:rPr lang="en-US" sz="2200" dirty="0" smtClean="0">
                <a:hlinkClick r:id="rId3"/>
              </a:rPr>
              <a:t>github.com/TIBCOSoftware/</a:t>
            </a:r>
            <a:r>
              <a:rPr lang="en-US" sz="2200" dirty="0" err="1" smtClean="0">
                <a:hlinkClick r:id="rId3"/>
              </a:rPr>
              <a:t>PDToolRelease</a:t>
            </a:r>
            <a:endParaRPr lang="en-US" sz="2200" dirty="0"/>
          </a:p>
          <a:p>
            <a:pPr lvl="1"/>
            <a:r>
              <a:rPr lang="en-US" sz="2400" dirty="0" smtClean="0"/>
              <a:t>TIBCO recommends </a:t>
            </a:r>
            <a:r>
              <a:rPr lang="en-US" sz="2400" dirty="0"/>
              <a:t>using </a:t>
            </a:r>
            <a:r>
              <a:rPr lang="en-US" sz="2400" dirty="0" smtClean="0"/>
              <a:t>Professional Services </a:t>
            </a:r>
            <a:r>
              <a:rPr lang="en-US" sz="2400" dirty="0"/>
              <a:t>for initial use cases.</a:t>
            </a:r>
          </a:p>
          <a:p>
            <a:r>
              <a:rPr lang="en-US" sz="2800" dirty="0"/>
              <a:t>Deliverables</a:t>
            </a:r>
          </a:p>
          <a:p>
            <a:pPr lvl="1"/>
            <a:r>
              <a:rPr lang="en-US" sz="2400" dirty="0"/>
              <a:t>Scripts</a:t>
            </a:r>
          </a:p>
          <a:p>
            <a:pPr lvl="1"/>
            <a:r>
              <a:rPr lang="en-US" sz="2400" dirty="0"/>
              <a:t>Documentation</a:t>
            </a:r>
          </a:p>
          <a:p>
            <a:pPr lvl="1"/>
            <a:r>
              <a:rPr lang="en-US" sz="2400" dirty="0"/>
              <a:t>Training</a:t>
            </a:r>
          </a:p>
          <a:p>
            <a:pPr lvl="1"/>
            <a:r>
              <a:rPr lang="en-US" sz="2400" dirty="0"/>
              <a:t>Examples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16201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Features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sz="3200" dirty="0">
                <a:ea typeface="ＭＳ Ｐゴシック" pitchFamily="34" charset="-128"/>
              </a:rPr>
              <a:t>Two Packages</a:t>
            </a:r>
          </a:p>
          <a:p>
            <a:pPr lvl="1"/>
            <a:r>
              <a:rPr lang="en-US" sz="2800" dirty="0">
                <a:ea typeface="ＭＳ Ｐゴシック" pitchFamily="34" charset="-128"/>
              </a:rPr>
              <a:t>PD Tool Studio – CIS Studio Version Control Bridge</a:t>
            </a:r>
          </a:p>
          <a:p>
            <a:pPr lvl="1"/>
            <a:r>
              <a:rPr lang="en-US" sz="2800" dirty="0">
                <a:ea typeface="ＭＳ Ｐゴシック" pitchFamily="34" charset="-128"/>
              </a:rPr>
              <a:t>PD Tool – Automated Command-line or Ant deployment and Testing</a:t>
            </a:r>
          </a:p>
          <a:p>
            <a:r>
              <a:rPr lang="en-US" sz="3200" dirty="0"/>
              <a:t>Three major features</a:t>
            </a:r>
          </a:p>
          <a:p>
            <a:pPr lvl="1"/>
            <a:r>
              <a:rPr lang="en-US" sz="2800" dirty="0"/>
              <a:t>Version Control System (VCS) support</a:t>
            </a:r>
          </a:p>
          <a:p>
            <a:pPr lvl="2"/>
            <a:r>
              <a:rPr lang="en-US" sz="2600" dirty="0"/>
              <a:t>TFS, Subversion, Perforce, CVS</a:t>
            </a:r>
          </a:p>
          <a:p>
            <a:pPr lvl="1"/>
            <a:r>
              <a:rPr lang="en-US" sz="2800" dirty="0"/>
              <a:t>Deployment</a:t>
            </a:r>
          </a:p>
          <a:p>
            <a:pPr lvl="1"/>
            <a:r>
              <a:rPr lang="en-US" sz="2800" dirty="0"/>
              <a:t>Testing</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3781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3200" dirty="0">
                <a:ea typeface="ＭＳ Ｐゴシック" pitchFamily="34" charset="-128"/>
              </a:rPr>
              <a:t>Modular Approach</a:t>
            </a:r>
          </a:p>
          <a:p>
            <a:pPr lvl="1"/>
            <a:r>
              <a:rPr lang="en-US" sz="2800" dirty="0">
                <a:ea typeface="ＭＳ Ｐゴシック" pitchFamily="34" charset="-128"/>
              </a:rPr>
              <a:t>A module is a functional grouping of actions</a:t>
            </a:r>
          </a:p>
          <a:p>
            <a:pPr lvl="2"/>
            <a:r>
              <a:rPr lang="en-US" sz="2400" dirty="0">
                <a:ea typeface="ＭＳ Ｐゴシック" pitchFamily="34" charset="-128"/>
              </a:rPr>
              <a:t>Generate, Create, Update, Delete</a:t>
            </a:r>
          </a:p>
          <a:p>
            <a:pPr lvl="1"/>
            <a:r>
              <a:rPr lang="en-US" sz="2800" dirty="0">
                <a:ea typeface="ＭＳ Ｐゴシック" pitchFamily="34" charset="-128"/>
              </a:rPr>
              <a:t>Invoked via command line, shell script or Java program and accepts input arguments.</a:t>
            </a:r>
          </a:p>
          <a:p>
            <a:pPr lvl="1"/>
            <a:r>
              <a:rPr lang="en-US" sz="2800" dirty="0">
                <a:ea typeface="ＭＳ Ｐゴシック" pitchFamily="34" charset="-128"/>
              </a:rPr>
              <a:t>Driven by XML-based configuration files containing an iteration of CIS resources.</a:t>
            </a:r>
          </a:p>
          <a:p>
            <a:pPr lvl="1"/>
            <a:r>
              <a:rPr lang="en-US" sz="2800" dirty="0">
                <a:ea typeface="ＭＳ Ｐゴシック" pitchFamily="34" charset="-128"/>
              </a:rPr>
              <a:t>Swap in module(s) of customer’s choice using Spring for Java Modules or SQL invocations for CIS SQL Script Procedures.</a:t>
            </a:r>
          </a:p>
          <a:p>
            <a:pPr lvl="1"/>
            <a:r>
              <a:rPr lang="en-US" sz="2800" dirty="0">
                <a:ea typeface="ＭＳ Ｐゴシック" pitchFamily="34" charset="-128"/>
              </a:rPr>
              <a:t>PDTool can be invoked by other tools since it is command-line based.</a:t>
            </a:r>
            <a:endParaRPr lang="en-US" sz="26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141760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Audience and Roles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3200" dirty="0"/>
              <a:t>PDTool Studio is focused on Version Control</a:t>
            </a:r>
          </a:p>
          <a:p>
            <a:pPr lvl="1"/>
            <a:r>
              <a:rPr lang="en-US" sz="2800" dirty="0"/>
              <a:t>Audience</a:t>
            </a:r>
          </a:p>
          <a:p>
            <a:pPr lvl="2"/>
            <a:r>
              <a:rPr lang="en-US" sz="2400" b="1" dirty="0"/>
              <a:t>Developers</a:t>
            </a:r>
            <a:r>
              <a:rPr lang="en-US" sz="2400" dirty="0"/>
              <a:t> – Check-in code into a version control system for later deployment</a:t>
            </a:r>
          </a:p>
          <a:p>
            <a:r>
              <a:rPr lang="en-US" sz="3200" dirty="0"/>
              <a:t>PDTool is focused on Deployment and Testing</a:t>
            </a:r>
          </a:p>
          <a:p>
            <a:pPr lvl="1"/>
            <a:r>
              <a:rPr lang="en-US" sz="2800" dirty="0"/>
              <a:t>Audience</a:t>
            </a:r>
          </a:p>
          <a:p>
            <a:pPr lvl="2"/>
            <a:r>
              <a:rPr lang="en-US" sz="2400" b="1" dirty="0"/>
              <a:t>Developers</a:t>
            </a:r>
            <a:r>
              <a:rPr lang="en-US" sz="2400" dirty="0"/>
              <a:t> – Configure deployment plans, module configuration files and configuration property files</a:t>
            </a:r>
          </a:p>
          <a:p>
            <a:pPr lvl="2"/>
            <a:r>
              <a:rPr lang="en-US" sz="2400" b="1" dirty="0"/>
              <a:t>Deployment Managers </a:t>
            </a:r>
            <a:r>
              <a:rPr lang="en-US" sz="2400" dirty="0"/>
              <a:t>– Execute deployment plans to deploy Composite code to target </a:t>
            </a:r>
            <a:r>
              <a:rPr lang="en-US" sz="2400" dirty="0" smtClean="0"/>
              <a:t>DV servers</a:t>
            </a:r>
            <a:r>
              <a:rPr lang="en-US" sz="2400" dirty="0"/>
              <a:t>.</a:t>
            </a:r>
          </a:p>
          <a:p>
            <a:pPr lvl="2"/>
            <a:r>
              <a:rPr lang="en-US" sz="2400" b="1" dirty="0"/>
              <a:t>Testers and QA technicians </a:t>
            </a:r>
            <a:r>
              <a:rPr lang="en-US" sz="2400" dirty="0"/>
              <a:t>– Execute tests against Composite servers.</a:t>
            </a:r>
            <a:endParaRPr lang="en-US" sz="24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97819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PDTool Overview</a:t>
            </a:r>
            <a:endParaRPr lang="en-US" sz="1275" dirty="0">
              <a:solidFill>
                <a:schemeClr val="bg1"/>
              </a:solidFill>
            </a:endParaRPr>
          </a:p>
        </p:txBody>
      </p:sp>
      <p:sp>
        <p:nvSpPr>
          <p:cNvPr id="60" name="Footer Placeholder 3"/>
          <p:cNvSpPr txBox="1">
            <a:spLocks/>
          </p:cNvSpPr>
          <p:nvPr/>
        </p:nvSpPr>
        <p:spPr>
          <a:xfrm>
            <a:off x="4239727" y="4825112"/>
            <a:ext cx="2474076" cy="234085"/>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500" dirty="0" smtClean="0">
                <a:solidFill>
                  <a:schemeClr val="bg1">
                    <a:lumMod val="65000"/>
                  </a:schemeClr>
                </a:solidFill>
              </a:rPr>
              <a:t>© Copyright 2000-</a:t>
            </a:r>
            <a:r>
              <a:rPr lang="is-IS" sz="500" dirty="0" smtClean="0">
                <a:solidFill>
                  <a:schemeClr val="bg1">
                    <a:lumMod val="65000"/>
                  </a:schemeClr>
                </a:solidFill>
              </a:rPr>
              <a:t>2017</a:t>
            </a:r>
            <a:r>
              <a:rPr lang="en-US" sz="500" dirty="0" smtClean="0">
                <a:solidFill>
                  <a:schemeClr val="bg1">
                    <a:lumMod val="65000"/>
                  </a:schemeClr>
                </a:solidFill>
              </a:rPr>
              <a:t> TIBCO Software Inc.      </a:t>
            </a:r>
            <a:endParaRPr lang="en-US" sz="500" dirty="0">
              <a:solidFill>
                <a:schemeClr val="bg1">
                  <a:lumMod val="65000"/>
                </a:schemeClr>
              </a:solidFill>
            </a:endParaRPr>
          </a:p>
        </p:txBody>
      </p:sp>
      <p:sp>
        <p:nvSpPr>
          <p:cNvPr id="2" name="Content Placeholder 1"/>
          <p:cNvSpPr>
            <a:spLocks noGrp="1"/>
          </p:cNvSpPr>
          <p:nvPr>
            <p:ph idx="1"/>
          </p:nvPr>
        </p:nvSpPr>
        <p:spPr>
          <a:xfrm>
            <a:off x="-800100" y="342900"/>
            <a:ext cx="7424802" cy="3357542"/>
          </a:xfrm>
        </p:spPr>
        <p:txBody>
          <a:bodyPr/>
          <a:lstStyle/>
          <a:p>
            <a:pPr marL="0" indent="0">
              <a:buNone/>
            </a:pPr>
            <a:r>
              <a:rPr lang="en-US" dirty="0" smtClean="0"/>
              <a:t> </a:t>
            </a:r>
            <a:endParaRPr lang="en-US" dirty="0"/>
          </a:p>
        </p:txBody>
      </p:sp>
      <p:grpSp>
        <p:nvGrpSpPr>
          <p:cNvPr id="114" name="Group 113"/>
          <p:cNvGrpSpPr/>
          <p:nvPr/>
        </p:nvGrpSpPr>
        <p:grpSpPr>
          <a:xfrm>
            <a:off x="4178535" y="1471219"/>
            <a:ext cx="848586" cy="544524"/>
            <a:chOff x="3733191" y="2864069"/>
            <a:chExt cx="4570809" cy="2253818"/>
          </a:xfrm>
        </p:grpSpPr>
        <p:grpSp>
          <p:nvGrpSpPr>
            <p:cNvPr id="115" name="Group 27"/>
            <p:cNvGrpSpPr/>
            <p:nvPr/>
          </p:nvGrpSpPr>
          <p:grpSpPr>
            <a:xfrm>
              <a:off x="3832019" y="2864069"/>
              <a:ext cx="4373152" cy="2105863"/>
              <a:chOff x="8140700" y="1473196"/>
              <a:chExt cx="3497579" cy="659845"/>
            </a:xfrm>
          </p:grpSpPr>
          <p:sp>
            <p:nvSpPr>
              <p:cNvPr id="117" name="Rounded Rectangle 11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18" name="Rounded Rectangle 11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100" dirty="0">
                    <a:solidFill>
                      <a:srgbClr val="FFFFFF"/>
                    </a:solidFill>
                  </a:rPr>
                  <a:t>  </a:t>
                </a:r>
              </a:p>
            </p:txBody>
          </p:sp>
        </p:grpSp>
        <p:sp>
          <p:nvSpPr>
            <p:cNvPr id="116" name="TextBox 6"/>
            <p:cNvSpPr txBox="1">
              <a:spLocks noChangeArrowheads="1"/>
            </p:cNvSpPr>
            <p:nvPr/>
          </p:nvSpPr>
          <p:spPr bwMode="auto">
            <a:xfrm>
              <a:off x="3733191" y="3015944"/>
              <a:ext cx="4570809" cy="210194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00" b="0" dirty="0" smtClean="0">
                  <a:solidFill>
                    <a:srgbClr val="FFFFFF"/>
                  </a:solidFill>
                </a:rPr>
                <a:t>Cisco Information Server</a:t>
              </a:r>
              <a:endParaRPr lang="en-US" sz="1000" b="0" dirty="0">
                <a:solidFill>
                  <a:srgbClr val="FFFFFF"/>
                </a:solidFill>
              </a:endParaRPr>
            </a:p>
          </p:txBody>
        </p:sp>
      </p:grpSp>
      <p:sp>
        <p:nvSpPr>
          <p:cNvPr id="119" name="Rounded Rectangle 118"/>
          <p:cNvSpPr/>
          <p:nvPr/>
        </p:nvSpPr>
        <p:spPr>
          <a:xfrm>
            <a:off x="74955" y="775563"/>
            <a:ext cx="8961120" cy="4242249"/>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400" dirty="0">
              <a:solidFill>
                <a:srgbClr val="FFFFFF"/>
              </a:solidFill>
              <a:cs typeface="Arial"/>
              <a:sym typeface="Wingdings" pitchFamily="2" charset="2"/>
            </a:endParaRPr>
          </a:p>
        </p:txBody>
      </p:sp>
      <p:sp>
        <p:nvSpPr>
          <p:cNvPr id="120" name="Rectangle 22"/>
          <p:cNvSpPr>
            <a:spLocks noChangeArrowheads="1"/>
          </p:cNvSpPr>
          <p:nvPr/>
        </p:nvSpPr>
        <p:spPr bwMode="auto">
          <a:xfrm>
            <a:off x="6435110" y="1850657"/>
            <a:ext cx="2311132" cy="1095449"/>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1" name="Text Box 24"/>
          <p:cNvSpPr txBox="1">
            <a:spLocks noChangeArrowheads="1"/>
          </p:cNvSpPr>
          <p:nvPr/>
        </p:nvSpPr>
        <p:spPr bwMode="auto">
          <a:xfrm>
            <a:off x="6416203" y="1832365"/>
            <a:ext cx="1774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smtClean="0"/>
              <a:t>DV Target </a:t>
            </a:r>
            <a:r>
              <a:rPr lang="en-US" sz="1000" b="1" dirty="0" smtClean="0"/>
              <a:t>Server</a:t>
            </a:r>
            <a:endParaRPr lang="en-US" sz="1000" b="1" dirty="0"/>
          </a:p>
        </p:txBody>
      </p:sp>
      <p:sp>
        <p:nvSpPr>
          <p:cNvPr id="122" name="Rectangle 30"/>
          <p:cNvSpPr>
            <a:spLocks noChangeArrowheads="1"/>
          </p:cNvSpPr>
          <p:nvPr/>
        </p:nvSpPr>
        <p:spPr bwMode="auto">
          <a:xfrm>
            <a:off x="4193620" y="2109276"/>
            <a:ext cx="1509587" cy="964303"/>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3" name="Text Box 32"/>
          <p:cNvSpPr txBox="1">
            <a:spLocks noChangeArrowheads="1"/>
          </p:cNvSpPr>
          <p:nvPr/>
        </p:nvSpPr>
        <p:spPr bwMode="auto">
          <a:xfrm>
            <a:off x="4191271" y="2064956"/>
            <a:ext cx="1774961" cy="24622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smtClean="0"/>
              <a:t>DV Source </a:t>
            </a:r>
            <a:r>
              <a:rPr lang="en-US" sz="1000" b="1" dirty="0" smtClean="0"/>
              <a:t>Server</a:t>
            </a:r>
            <a:endParaRPr lang="en-US" sz="1000" b="1" dirty="0"/>
          </a:p>
        </p:txBody>
      </p:sp>
      <p:sp>
        <p:nvSpPr>
          <p:cNvPr id="124" name="Rectangle 35"/>
          <p:cNvSpPr>
            <a:spLocks noChangeArrowheads="1"/>
          </p:cNvSpPr>
          <p:nvPr/>
        </p:nvSpPr>
        <p:spPr bwMode="auto">
          <a:xfrm>
            <a:off x="7303684" y="3533391"/>
            <a:ext cx="1575386" cy="109583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5" name="Text Box 37"/>
          <p:cNvSpPr txBox="1">
            <a:spLocks noChangeArrowheads="1"/>
          </p:cNvSpPr>
          <p:nvPr/>
        </p:nvSpPr>
        <p:spPr bwMode="auto">
          <a:xfrm>
            <a:off x="7260509" y="3521615"/>
            <a:ext cx="1618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Deployment </a:t>
            </a:r>
            <a:r>
              <a:rPr lang="en-US" sz="1000" b="1" dirty="0" smtClean="0"/>
              <a:t>Server:  </a:t>
            </a:r>
            <a:r>
              <a:rPr lang="en-US" sz="1000" b="1" dirty="0" err="1" smtClean="0"/>
              <a:t>unix</a:t>
            </a:r>
            <a:r>
              <a:rPr lang="en-US" sz="1000" b="1" dirty="0" smtClean="0"/>
              <a:t>, windows</a:t>
            </a:r>
            <a:endParaRPr lang="en-US" sz="1000" b="1" dirty="0"/>
          </a:p>
        </p:txBody>
      </p:sp>
      <p:grpSp>
        <p:nvGrpSpPr>
          <p:cNvPr id="126" name="Group 43"/>
          <p:cNvGrpSpPr>
            <a:grpSpLocks/>
          </p:cNvGrpSpPr>
          <p:nvPr/>
        </p:nvGrpSpPr>
        <p:grpSpPr bwMode="auto">
          <a:xfrm>
            <a:off x="3818301" y="3723912"/>
            <a:ext cx="2277177" cy="843244"/>
            <a:chOff x="3408" y="2880"/>
            <a:chExt cx="1936" cy="720"/>
          </a:xfrm>
        </p:grpSpPr>
        <p:sp>
          <p:nvSpPr>
            <p:cNvPr id="127" name="Rectangle 40"/>
            <p:cNvSpPr>
              <a:spLocks noChangeArrowheads="1"/>
            </p:cNvSpPr>
            <p:nvPr/>
          </p:nvSpPr>
          <p:spPr bwMode="auto">
            <a:xfrm>
              <a:off x="3408" y="2880"/>
              <a:ext cx="1936" cy="72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8" name="Text Box 42"/>
            <p:cNvSpPr txBox="1">
              <a:spLocks noChangeArrowheads="1"/>
            </p:cNvSpPr>
            <p:nvPr/>
          </p:nvSpPr>
          <p:spPr bwMode="auto">
            <a:xfrm>
              <a:off x="3408" y="2880"/>
              <a:ext cx="18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smtClean="0"/>
                <a:t>Version Control System (VCS) </a:t>
              </a:r>
              <a:r>
                <a:rPr lang="en-US" sz="900" b="1" dirty="0"/>
                <a:t>Server</a:t>
              </a:r>
            </a:p>
          </p:txBody>
        </p:sp>
      </p:grpSp>
      <p:sp>
        <p:nvSpPr>
          <p:cNvPr id="129" name="Text Box 59"/>
          <p:cNvSpPr txBox="1">
            <a:spLocks noChangeArrowheads="1"/>
          </p:cNvSpPr>
          <p:nvPr/>
        </p:nvSpPr>
        <p:spPr bwMode="auto">
          <a:xfrm>
            <a:off x="8600202" y="2519264"/>
            <a:ext cx="73067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sp>
        <p:nvSpPr>
          <p:cNvPr id="130" name="Line 91"/>
          <p:cNvSpPr>
            <a:spLocks noChangeShapeType="1"/>
          </p:cNvSpPr>
          <p:nvPr/>
        </p:nvSpPr>
        <p:spPr bwMode="auto">
          <a:xfrm>
            <a:off x="3985868" y="1496753"/>
            <a:ext cx="275961" cy="612523"/>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1" name="Line 92"/>
          <p:cNvSpPr>
            <a:spLocks noChangeShapeType="1"/>
          </p:cNvSpPr>
          <p:nvPr/>
        </p:nvSpPr>
        <p:spPr bwMode="auto">
          <a:xfrm>
            <a:off x="4808058" y="1487910"/>
            <a:ext cx="0" cy="608895"/>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2" name="Line 93"/>
          <p:cNvSpPr>
            <a:spLocks noChangeShapeType="1"/>
          </p:cNvSpPr>
          <p:nvPr/>
        </p:nvSpPr>
        <p:spPr bwMode="auto">
          <a:xfrm flipH="1">
            <a:off x="5410185" y="1520097"/>
            <a:ext cx="217520" cy="60889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3" name="TextBox 132"/>
          <p:cNvSpPr txBox="1"/>
          <p:nvPr/>
        </p:nvSpPr>
        <p:spPr>
          <a:xfrm>
            <a:off x="3806214" y="840894"/>
            <a:ext cx="1670551" cy="338554"/>
          </a:xfrm>
          <a:prstGeom prst="rect">
            <a:avLst/>
          </a:prstGeom>
          <a:noFill/>
        </p:spPr>
        <p:txBody>
          <a:bodyPr wrap="square" rtlCol="0">
            <a:spAutoFit/>
          </a:bodyPr>
          <a:lstStyle/>
          <a:p>
            <a:pPr algn="ctr"/>
            <a:r>
              <a:rPr lang="en-US" dirty="0" smtClean="0">
                <a:solidFill>
                  <a:schemeClr val="bg1"/>
                </a:solidFill>
              </a:rPr>
              <a:t>DV Studio</a:t>
            </a:r>
            <a:endParaRPr lang="en-US" dirty="0">
              <a:solidFill>
                <a:schemeClr val="bg1"/>
              </a:solidFill>
            </a:endParaRPr>
          </a:p>
        </p:txBody>
      </p:sp>
      <p:grpSp>
        <p:nvGrpSpPr>
          <p:cNvPr id="134" name="Group 133"/>
          <p:cNvGrpSpPr/>
          <p:nvPr/>
        </p:nvGrpSpPr>
        <p:grpSpPr>
          <a:xfrm>
            <a:off x="4585195" y="3950268"/>
            <a:ext cx="1067846" cy="532218"/>
            <a:chOff x="9034857" y="2878670"/>
            <a:chExt cx="1321494" cy="780158"/>
          </a:xfrm>
        </p:grpSpPr>
        <p:grpSp>
          <p:nvGrpSpPr>
            <p:cNvPr id="135" name="Group 31"/>
            <p:cNvGrpSpPr/>
            <p:nvPr/>
          </p:nvGrpSpPr>
          <p:grpSpPr>
            <a:xfrm>
              <a:off x="9034857" y="2878670"/>
              <a:ext cx="1239300" cy="780158"/>
              <a:chOff x="8140700" y="1473196"/>
              <a:chExt cx="3497579" cy="659845"/>
            </a:xfrm>
          </p:grpSpPr>
          <p:sp>
            <p:nvSpPr>
              <p:cNvPr id="137" name="Rounded Rectangle 136"/>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38" name="Rounded Rectangle 13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36" name="TextBox 135"/>
            <p:cNvSpPr txBox="1"/>
            <p:nvPr/>
          </p:nvSpPr>
          <p:spPr>
            <a:xfrm>
              <a:off x="9093301" y="2953753"/>
              <a:ext cx="1263050" cy="631621"/>
            </a:xfrm>
            <a:prstGeom prst="rect">
              <a:avLst/>
            </a:prstGeom>
            <a:noFill/>
            <a:effectLst>
              <a:outerShdw blurRad="50800" dist="25400" dir="2700000">
                <a:srgbClr val="000000">
                  <a:alpha val="43000"/>
                </a:srgbClr>
              </a:outerShdw>
            </a:effectLst>
          </p:spPr>
          <p:txBody>
            <a:bodyPr wrap="square" rtlCol="0">
              <a:spAutoFit/>
            </a:bodyPr>
            <a:lstStyle/>
            <a:p>
              <a:r>
                <a:rPr lang="en-US" sz="1050" dirty="0" smtClean="0">
                  <a:solidFill>
                    <a:srgbClr val="FFFFFF"/>
                  </a:solidFill>
                </a:rPr>
                <a:t>Subversion, TFS, Other..</a:t>
              </a:r>
              <a:endParaRPr lang="en-US" sz="1050" dirty="0">
                <a:solidFill>
                  <a:srgbClr val="FFFFFF"/>
                </a:solidFill>
              </a:endParaRPr>
            </a:p>
          </p:txBody>
        </p:sp>
      </p:grpSp>
      <p:grpSp>
        <p:nvGrpSpPr>
          <p:cNvPr id="139" name="Group 138"/>
          <p:cNvGrpSpPr/>
          <p:nvPr/>
        </p:nvGrpSpPr>
        <p:grpSpPr>
          <a:xfrm>
            <a:off x="3426780" y="1177024"/>
            <a:ext cx="669114" cy="321279"/>
            <a:chOff x="642739" y="4234611"/>
            <a:chExt cx="976663" cy="471659"/>
          </a:xfrm>
        </p:grpSpPr>
        <p:grpSp>
          <p:nvGrpSpPr>
            <p:cNvPr id="140" name="Group 34"/>
            <p:cNvGrpSpPr/>
            <p:nvPr/>
          </p:nvGrpSpPr>
          <p:grpSpPr>
            <a:xfrm>
              <a:off x="668714" y="4234611"/>
              <a:ext cx="950688" cy="471659"/>
              <a:chOff x="8140700" y="1473196"/>
              <a:chExt cx="3497579" cy="659845"/>
            </a:xfrm>
          </p:grpSpPr>
          <p:sp>
            <p:nvSpPr>
              <p:cNvPr id="142" name="Rounded Rectangle 14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3" name="Rounded Rectangle 14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1" name="TextBox 140"/>
            <p:cNvSpPr txBox="1"/>
            <p:nvPr/>
          </p:nvSpPr>
          <p:spPr>
            <a:xfrm>
              <a:off x="642739" y="4240151"/>
              <a:ext cx="976661"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1</a:t>
              </a:r>
              <a:endParaRPr lang="en-US" sz="1000" dirty="0">
                <a:solidFill>
                  <a:srgbClr val="FFFFFF"/>
                </a:solidFill>
              </a:endParaRPr>
            </a:p>
          </p:txBody>
        </p:sp>
      </p:grpSp>
      <p:grpSp>
        <p:nvGrpSpPr>
          <p:cNvPr id="144" name="Group 143"/>
          <p:cNvGrpSpPr/>
          <p:nvPr/>
        </p:nvGrpSpPr>
        <p:grpSpPr>
          <a:xfrm>
            <a:off x="4249869" y="1177024"/>
            <a:ext cx="669114" cy="321279"/>
            <a:chOff x="642739" y="4234611"/>
            <a:chExt cx="976663" cy="471659"/>
          </a:xfrm>
        </p:grpSpPr>
        <p:grpSp>
          <p:nvGrpSpPr>
            <p:cNvPr id="145" name="Group 34"/>
            <p:cNvGrpSpPr/>
            <p:nvPr/>
          </p:nvGrpSpPr>
          <p:grpSpPr>
            <a:xfrm>
              <a:off x="668714" y="4234611"/>
              <a:ext cx="950688" cy="471659"/>
              <a:chOff x="8140700" y="1473196"/>
              <a:chExt cx="3497579" cy="659845"/>
            </a:xfrm>
          </p:grpSpPr>
          <p:sp>
            <p:nvSpPr>
              <p:cNvPr id="147" name="Rounded Rectangle 146"/>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8" name="Rounded Rectangle 14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6" name="TextBox 145"/>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2</a:t>
              </a:r>
              <a:endParaRPr lang="en-US" sz="1000" dirty="0">
                <a:solidFill>
                  <a:srgbClr val="FFFFFF"/>
                </a:solidFill>
              </a:endParaRPr>
            </a:p>
          </p:txBody>
        </p:sp>
      </p:grpSp>
      <p:grpSp>
        <p:nvGrpSpPr>
          <p:cNvPr id="149" name="Group 148"/>
          <p:cNvGrpSpPr/>
          <p:nvPr/>
        </p:nvGrpSpPr>
        <p:grpSpPr>
          <a:xfrm>
            <a:off x="5028610" y="1177024"/>
            <a:ext cx="669114" cy="321279"/>
            <a:chOff x="642739" y="4234611"/>
            <a:chExt cx="976663" cy="471659"/>
          </a:xfrm>
        </p:grpSpPr>
        <p:grpSp>
          <p:nvGrpSpPr>
            <p:cNvPr id="150" name="Group 34"/>
            <p:cNvGrpSpPr/>
            <p:nvPr/>
          </p:nvGrpSpPr>
          <p:grpSpPr>
            <a:xfrm>
              <a:off x="668714" y="4234611"/>
              <a:ext cx="950688" cy="471659"/>
              <a:chOff x="8140700" y="1473196"/>
              <a:chExt cx="3497579" cy="659845"/>
            </a:xfrm>
          </p:grpSpPr>
          <p:sp>
            <p:nvSpPr>
              <p:cNvPr id="152" name="Rounded Rectangle 15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53" name="Rounded Rectangle 15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51" name="TextBox 150"/>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3</a:t>
              </a:r>
              <a:endParaRPr lang="en-US" sz="1000" dirty="0">
                <a:solidFill>
                  <a:srgbClr val="FFFFFF"/>
                </a:solidFill>
              </a:endParaRPr>
            </a:p>
          </p:txBody>
        </p:sp>
      </p:grpSp>
      <p:grpSp>
        <p:nvGrpSpPr>
          <p:cNvPr id="154" name="Group 153"/>
          <p:cNvGrpSpPr/>
          <p:nvPr/>
        </p:nvGrpSpPr>
        <p:grpSpPr>
          <a:xfrm>
            <a:off x="4264500" y="2296983"/>
            <a:ext cx="1058492" cy="505375"/>
            <a:chOff x="3480223" y="2855457"/>
            <a:chExt cx="5182389" cy="2114475"/>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56"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smtClean="0">
                  <a:solidFill>
                    <a:srgbClr val="FFFFFF"/>
                  </a:solidFill>
                </a:rPr>
                <a:t>Data Virtualization</a:t>
              </a:r>
              <a:endParaRPr lang="en-US" sz="1050" b="0" dirty="0">
                <a:solidFill>
                  <a:srgbClr val="FFFFFF"/>
                </a:solidFill>
              </a:endParaRPr>
            </a:p>
          </p:txBody>
        </p:sp>
      </p:grpSp>
      <p:grpSp>
        <p:nvGrpSpPr>
          <p:cNvPr id="159" name="Group 158"/>
          <p:cNvGrpSpPr/>
          <p:nvPr/>
        </p:nvGrpSpPr>
        <p:grpSpPr>
          <a:xfrm>
            <a:off x="7707207" y="2134721"/>
            <a:ext cx="1058492" cy="505375"/>
            <a:chOff x="3480223" y="2855457"/>
            <a:chExt cx="5182389" cy="2114475"/>
          </a:xfrm>
        </p:grpSpPr>
        <p:grpSp>
          <p:nvGrpSpPr>
            <p:cNvPr id="160" name="Group 27"/>
            <p:cNvGrpSpPr/>
            <p:nvPr/>
          </p:nvGrpSpPr>
          <p:grpSpPr>
            <a:xfrm>
              <a:off x="3832019" y="2864069"/>
              <a:ext cx="4373152" cy="2105863"/>
              <a:chOff x="8140700" y="1473196"/>
              <a:chExt cx="3497579" cy="659845"/>
            </a:xfrm>
          </p:grpSpPr>
          <p:sp>
            <p:nvSpPr>
              <p:cNvPr id="162" name="Rounded Rectangle 161"/>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63" name="Rounded Rectangle 162"/>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61"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smtClean="0">
                  <a:solidFill>
                    <a:srgbClr val="FFFFFF"/>
                  </a:solidFill>
                </a:rPr>
                <a:t>Data Virtualization</a:t>
              </a:r>
              <a:endParaRPr lang="en-US" sz="1050" b="0" dirty="0">
                <a:solidFill>
                  <a:srgbClr val="FFFFFF"/>
                </a:solidFill>
              </a:endParaRPr>
            </a:p>
          </p:txBody>
        </p:sp>
      </p:grpSp>
      <p:grpSp>
        <p:nvGrpSpPr>
          <p:cNvPr id="164" name="Group 163"/>
          <p:cNvGrpSpPr/>
          <p:nvPr/>
        </p:nvGrpSpPr>
        <p:grpSpPr>
          <a:xfrm>
            <a:off x="3584833" y="1752228"/>
            <a:ext cx="1755158" cy="1949890"/>
            <a:chOff x="2520561" y="2080625"/>
            <a:chExt cx="2561895" cy="2862567"/>
          </a:xfrm>
        </p:grpSpPr>
        <p:grpSp>
          <p:nvGrpSpPr>
            <p:cNvPr id="165" name="Group 164"/>
            <p:cNvGrpSpPr/>
            <p:nvPr/>
          </p:nvGrpSpPr>
          <p:grpSpPr>
            <a:xfrm>
              <a:off x="2541642" y="2080625"/>
              <a:ext cx="2540814" cy="2862567"/>
              <a:chOff x="2541642" y="2080625"/>
              <a:chExt cx="2540814" cy="2862567"/>
            </a:xfrm>
          </p:grpSpPr>
          <p:grpSp>
            <p:nvGrpSpPr>
              <p:cNvPr id="167" name="Group 166"/>
              <p:cNvGrpSpPr/>
              <p:nvPr/>
            </p:nvGrpSpPr>
            <p:grpSpPr>
              <a:xfrm>
                <a:off x="2804586" y="2080625"/>
                <a:ext cx="2277870" cy="2862567"/>
                <a:chOff x="2804586" y="2080625"/>
                <a:chExt cx="2277870" cy="2862567"/>
              </a:xfrm>
            </p:grpSpPr>
            <p:cxnSp>
              <p:nvCxnSpPr>
                <p:cNvPr id="169" name="Straight Arrow Connector 168"/>
                <p:cNvCxnSpPr/>
                <p:nvPr/>
              </p:nvCxnSpPr>
              <p:spPr>
                <a:xfrm flipH="1">
                  <a:off x="3068743" y="2271665"/>
                  <a:ext cx="1" cy="2671527"/>
                </a:xfrm>
                <a:prstGeom prst="straightConnector1">
                  <a:avLst/>
                </a:prstGeom>
                <a:ln w="19050">
                  <a:solidFill>
                    <a:schemeClr val="bg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807451" y="2261783"/>
                  <a:ext cx="227301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2804586" y="2086141"/>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3943956" y="2096023"/>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5082455" y="2080625"/>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2541642" y="4175352"/>
                <a:ext cx="1075867"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Check-in</a:t>
                </a:r>
                <a:endParaRPr lang="en-US" sz="1000" dirty="0">
                  <a:solidFill>
                    <a:srgbClr val="000000"/>
                  </a:solidFill>
                </a:endParaRPr>
              </a:p>
            </p:txBody>
          </p:sp>
        </p:grpSp>
        <p:sp>
          <p:nvSpPr>
            <p:cNvPr id="166" name="TextBox 165"/>
            <p:cNvSpPr txBox="1"/>
            <p:nvPr/>
          </p:nvSpPr>
          <p:spPr>
            <a:xfrm>
              <a:off x="2520561" y="3417691"/>
              <a:ext cx="444234" cy="508294"/>
            </a:xfrm>
            <a:prstGeom prst="wedgeEllipseCallout">
              <a:avLst>
                <a:gd name="adj1" fmla="val -11201"/>
                <a:gd name="adj2" fmla="val 108745"/>
              </a:avLst>
            </a:prstGeom>
            <a:solidFill>
              <a:schemeClr val="bg1"/>
            </a:solidFill>
            <a:ln>
              <a:solidFill>
                <a:srgbClr val="000000"/>
              </a:solidFill>
            </a:ln>
            <a:effectLst/>
          </p:spPr>
          <p:txBody>
            <a:bodyPr wrap="square" rtlCol="0">
              <a:spAutoFit/>
            </a:bodyPr>
            <a:lstStyle/>
            <a:p>
              <a:r>
                <a:rPr lang="en-US" sz="1000" b="1" dirty="0">
                  <a:solidFill>
                    <a:srgbClr val="FF0000"/>
                  </a:solidFill>
                </a:rPr>
                <a:t>2</a:t>
              </a:r>
            </a:p>
          </p:txBody>
        </p:sp>
      </p:grpSp>
      <p:grpSp>
        <p:nvGrpSpPr>
          <p:cNvPr id="174" name="Group 173"/>
          <p:cNvGrpSpPr/>
          <p:nvPr/>
        </p:nvGrpSpPr>
        <p:grpSpPr>
          <a:xfrm>
            <a:off x="5930224" y="2550518"/>
            <a:ext cx="1570454" cy="1507408"/>
            <a:chOff x="4895859" y="3522068"/>
            <a:chExt cx="2292294" cy="2212975"/>
          </a:xfrm>
        </p:grpSpPr>
        <p:grpSp>
          <p:nvGrpSpPr>
            <p:cNvPr id="175" name="Group 174"/>
            <p:cNvGrpSpPr/>
            <p:nvPr/>
          </p:nvGrpSpPr>
          <p:grpSpPr>
            <a:xfrm>
              <a:off x="5168919" y="3522068"/>
              <a:ext cx="2019234" cy="2212975"/>
              <a:chOff x="5168919" y="3522068"/>
              <a:chExt cx="2019234" cy="2212975"/>
            </a:xfrm>
          </p:grpSpPr>
          <p:grpSp>
            <p:nvGrpSpPr>
              <p:cNvPr id="177" name="Group 81"/>
              <p:cNvGrpSpPr>
                <a:grpSpLocks/>
              </p:cNvGrpSpPr>
              <p:nvPr/>
            </p:nvGrpSpPr>
            <p:grpSpPr bwMode="auto">
              <a:xfrm>
                <a:off x="5168919" y="3522068"/>
                <a:ext cx="1778000" cy="2212975"/>
                <a:chOff x="2954" y="1877"/>
                <a:chExt cx="1120" cy="1394"/>
              </a:xfrm>
            </p:grpSpPr>
            <p:grpSp>
              <p:nvGrpSpPr>
                <p:cNvPr id="179" name="Group 65"/>
                <p:cNvGrpSpPr>
                  <a:grpSpLocks/>
                </p:cNvGrpSpPr>
                <p:nvPr/>
              </p:nvGrpSpPr>
              <p:grpSpPr bwMode="auto">
                <a:xfrm>
                  <a:off x="2954" y="2007"/>
                  <a:ext cx="1120" cy="1264"/>
                  <a:chOff x="2954" y="2007"/>
                  <a:chExt cx="1120" cy="1264"/>
                </a:xfrm>
              </p:grpSpPr>
              <p:grpSp>
                <p:nvGrpSpPr>
                  <p:cNvPr id="181" name="Group 62"/>
                  <p:cNvGrpSpPr>
                    <a:grpSpLocks/>
                  </p:cNvGrpSpPr>
                  <p:nvPr/>
                </p:nvGrpSpPr>
                <p:grpSpPr bwMode="auto">
                  <a:xfrm>
                    <a:off x="2954" y="2211"/>
                    <a:ext cx="694" cy="1060"/>
                    <a:chOff x="2954" y="2211"/>
                    <a:chExt cx="694" cy="1060"/>
                  </a:xfrm>
                </p:grpSpPr>
                <p:sp>
                  <p:nvSpPr>
                    <p:cNvPr id="183" name="Line 48"/>
                    <p:cNvSpPr>
                      <a:spLocks noChangeShapeType="1"/>
                    </p:cNvSpPr>
                    <p:nvPr/>
                  </p:nvSpPr>
                  <p:spPr bwMode="auto">
                    <a:xfrm flipV="1">
                      <a:off x="2954" y="2211"/>
                      <a:ext cx="683" cy="106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84" name="Text Box 49"/>
                    <p:cNvSpPr txBox="1">
                      <a:spLocks noChangeArrowheads="1"/>
                    </p:cNvSpPr>
                    <p:nvPr/>
                  </p:nvSpPr>
                  <p:spPr bwMode="auto">
                    <a:xfrm>
                      <a:off x="2976" y="2256"/>
                      <a:ext cx="6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t> </a:t>
                      </a:r>
                      <a:endParaRPr lang="en-US" sz="700" dirty="0"/>
                    </a:p>
                  </p:txBody>
                </p:sp>
              </p:grpSp>
              <p:sp>
                <p:nvSpPr>
                  <p:cNvPr id="182" name="Text Box 56"/>
                  <p:cNvSpPr txBox="1">
                    <a:spLocks noChangeArrowheads="1"/>
                  </p:cNvSpPr>
                  <p:nvPr/>
                </p:nvSpPr>
                <p:spPr bwMode="auto">
                  <a:xfrm>
                    <a:off x="3498" y="2007"/>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smtClean="0"/>
                      <a:t>workspace</a:t>
                    </a:r>
                    <a:endParaRPr lang="en-US" sz="700" dirty="0"/>
                  </a:p>
                </p:txBody>
              </p:sp>
            </p:grpSp>
            <p:sp>
              <p:nvSpPr>
                <p:cNvPr id="180" name="Line 76"/>
                <p:cNvSpPr>
                  <a:spLocks noChangeShapeType="1"/>
                </p:cNvSpPr>
                <p:nvPr/>
              </p:nvSpPr>
              <p:spPr bwMode="auto">
                <a:xfrm flipV="1">
                  <a:off x="3722" y="1877"/>
                  <a:ext cx="48" cy="14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grpSp>
          <p:sp>
            <p:nvSpPr>
              <p:cNvPr id="178" name="TextBox 177"/>
              <p:cNvSpPr txBox="1"/>
              <p:nvPr/>
            </p:nvSpPr>
            <p:spPr>
              <a:xfrm>
                <a:off x="5542900" y="4380323"/>
                <a:ext cx="1645253"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VCS Check-out</a:t>
                </a:r>
                <a:endParaRPr lang="en-US" sz="1000" dirty="0">
                  <a:solidFill>
                    <a:srgbClr val="000000"/>
                  </a:solidFill>
                </a:endParaRPr>
              </a:p>
            </p:txBody>
          </p:sp>
        </p:grpSp>
        <p:sp>
          <p:nvSpPr>
            <p:cNvPr id="176" name="TextBox 175"/>
            <p:cNvSpPr txBox="1"/>
            <p:nvPr/>
          </p:nvSpPr>
          <p:spPr>
            <a:xfrm>
              <a:off x="4895859" y="4380130"/>
              <a:ext cx="416118" cy="508294"/>
            </a:xfrm>
            <a:prstGeom prst="wedgeEllipseCallout">
              <a:avLst>
                <a:gd name="adj1" fmla="val 119741"/>
                <a:gd name="adj2" fmla="val 9621"/>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3</a:t>
              </a:r>
              <a:endParaRPr lang="en-US" sz="1000" b="1" dirty="0">
                <a:solidFill>
                  <a:srgbClr val="FF0000"/>
                </a:solidFill>
              </a:endParaRPr>
            </a:p>
          </p:txBody>
        </p:sp>
      </p:grpSp>
      <p:grpSp>
        <p:nvGrpSpPr>
          <p:cNvPr id="185" name="Group 184"/>
          <p:cNvGrpSpPr/>
          <p:nvPr/>
        </p:nvGrpSpPr>
        <p:grpSpPr>
          <a:xfrm>
            <a:off x="6119489" y="2640095"/>
            <a:ext cx="2266077" cy="2026759"/>
            <a:chOff x="5416997" y="3448613"/>
            <a:chExt cx="3307652" cy="2975415"/>
          </a:xfrm>
        </p:grpSpPr>
        <p:grpSp>
          <p:nvGrpSpPr>
            <p:cNvPr id="186" name="Group 185"/>
            <p:cNvGrpSpPr/>
            <p:nvPr/>
          </p:nvGrpSpPr>
          <p:grpSpPr>
            <a:xfrm>
              <a:off x="5416997" y="3448613"/>
              <a:ext cx="3307652" cy="2975415"/>
              <a:chOff x="5416997" y="3448613"/>
              <a:chExt cx="3307652" cy="2975415"/>
            </a:xfrm>
          </p:grpSpPr>
          <p:sp>
            <p:nvSpPr>
              <p:cNvPr id="188" name="Line 58"/>
              <p:cNvSpPr>
                <a:spLocks noChangeShapeType="1"/>
              </p:cNvSpPr>
              <p:nvPr/>
            </p:nvSpPr>
            <p:spPr bwMode="auto">
              <a:xfrm flipV="1">
                <a:off x="8713652" y="3448613"/>
                <a:ext cx="10997" cy="1868379"/>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89" name="Freeform 83"/>
              <p:cNvSpPr>
                <a:spLocks/>
              </p:cNvSpPr>
              <p:nvPr/>
            </p:nvSpPr>
            <p:spPr bwMode="auto">
              <a:xfrm rot="21262642">
                <a:off x="8084887" y="5967421"/>
                <a:ext cx="629302" cy="245816"/>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grpSp>
            <p:nvGrpSpPr>
              <p:cNvPr id="190" name="Group 189"/>
              <p:cNvGrpSpPr/>
              <p:nvPr/>
            </p:nvGrpSpPr>
            <p:grpSpPr>
              <a:xfrm>
                <a:off x="5416997" y="5552489"/>
                <a:ext cx="2671763" cy="871539"/>
                <a:chOff x="5416997" y="5552489"/>
                <a:chExt cx="2671763" cy="871539"/>
              </a:xfrm>
            </p:grpSpPr>
            <p:grpSp>
              <p:nvGrpSpPr>
                <p:cNvPr id="191" name="Group 64"/>
                <p:cNvGrpSpPr>
                  <a:grpSpLocks/>
                </p:cNvGrpSpPr>
                <p:nvPr/>
              </p:nvGrpSpPr>
              <p:grpSpPr bwMode="auto">
                <a:xfrm>
                  <a:off x="5416997" y="5552489"/>
                  <a:ext cx="2671763" cy="871539"/>
                  <a:chOff x="2751" y="3156"/>
                  <a:chExt cx="1683" cy="549"/>
                </a:xfrm>
              </p:grpSpPr>
              <p:grpSp>
                <p:nvGrpSpPr>
                  <p:cNvPr id="193" name="Group 63"/>
                  <p:cNvGrpSpPr>
                    <a:grpSpLocks/>
                  </p:cNvGrpSpPr>
                  <p:nvPr/>
                </p:nvGrpSpPr>
                <p:grpSpPr bwMode="auto">
                  <a:xfrm>
                    <a:off x="2751" y="3156"/>
                    <a:ext cx="1089" cy="549"/>
                    <a:chOff x="2751" y="3156"/>
                    <a:chExt cx="1089" cy="549"/>
                  </a:xfrm>
                </p:grpSpPr>
                <p:sp>
                  <p:nvSpPr>
                    <p:cNvPr id="195" name="Line 54"/>
                    <p:cNvSpPr>
                      <a:spLocks noChangeShapeType="1"/>
                    </p:cNvSpPr>
                    <p:nvPr/>
                  </p:nvSpPr>
                  <p:spPr bwMode="auto">
                    <a:xfrm>
                      <a:off x="2751" y="3156"/>
                      <a:ext cx="1089" cy="39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96" name="Text Box 55"/>
                    <p:cNvSpPr txBox="1">
                      <a:spLocks noChangeArrowheads="1"/>
                    </p:cNvSpPr>
                    <p:nvPr/>
                  </p:nvSpPr>
                  <p:spPr bwMode="auto">
                    <a:xfrm>
                      <a:off x="3176" y="3520"/>
                      <a:ext cx="66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grpSp>
              <p:sp>
                <p:nvSpPr>
                  <p:cNvPr id="194" name="Text Box 57"/>
                  <p:cNvSpPr txBox="1">
                    <a:spLocks noChangeArrowheads="1"/>
                  </p:cNvSpPr>
                  <p:nvPr/>
                </p:nvSpPr>
                <p:spPr bwMode="auto">
                  <a:xfrm>
                    <a:off x="3858" y="3464"/>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smtClean="0"/>
                      <a:t>workspace</a:t>
                    </a:r>
                    <a:endParaRPr lang="en-US" sz="700" dirty="0"/>
                  </a:p>
                </p:txBody>
              </p:sp>
            </p:grpSp>
            <p:sp>
              <p:nvSpPr>
                <p:cNvPr id="192" name="TextBox 191"/>
                <p:cNvSpPr txBox="1"/>
                <p:nvPr/>
              </p:nvSpPr>
              <p:spPr>
                <a:xfrm>
                  <a:off x="5445660" y="5669199"/>
                  <a:ext cx="1634917"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VCS Check-out</a:t>
                  </a:r>
                  <a:endParaRPr lang="en-US" sz="1000" dirty="0">
                    <a:solidFill>
                      <a:srgbClr val="000000"/>
                    </a:solidFill>
                  </a:endParaRPr>
                </a:p>
              </p:txBody>
            </p:sp>
          </p:grpSp>
        </p:grpSp>
        <p:sp>
          <p:nvSpPr>
            <p:cNvPr id="187" name="TextBox 186"/>
            <p:cNvSpPr txBox="1"/>
            <p:nvPr/>
          </p:nvSpPr>
          <p:spPr>
            <a:xfrm>
              <a:off x="6165206" y="5070617"/>
              <a:ext cx="402740" cy="508294"/>
            </a:xfrm>
            <a:prstGeom prst="wedgeEllipseCallout">
              <a:avLst>
                <a:gd name="adj1" fmla="val -40563"/>
                <a:gd name="adj2" fmla="val 90972"/>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4</a:t>
              </a:r>
              <a:endParaRPr lang="en-US" sz="1000" b="1" dirty="0">
                <a:solidFill>
                  <a:srgbClr val="FF0000"/>
                </a:solidFill>
              </a:endParaRPr>
            </a:p>
          </p:txBody>
        </p:sp>
      </p:grpSp>
      <p:grpSp>
        <p:nvGrpSpPr>
          <p:cNvPr id="197" name="Group 196"/>
          <p:cNvGrpSpPr/>
          <p:nvPr/>
        </p:nvGrpSpPr>
        <p:grpSpPr>
          <a:xfrm>
            <a:off x="3472805" y="1495742"/>
            <a:ext cx="5263345" cy="2906026"/>
            <a:chOff x="636042" y="1749339"/>
            <a:chExt cx="7557583" cy="4266238"/>
          </a:xfrm>
        </p:grpSpPr>
        <p:grpSp>
          <p:nvGrpSpPr>
            <p:cNvPr id="198" name="Group 197"/>
            <p:cNvGrpSpPr/>
            <p:nvPr/>
          </p:nvGrpSpPr>
          <p:grpSpPr>
            <a:xfrm>
              <a:off x="7023344" y="5292563"/>
              <a:ext cx="1170281" cy="723014"/>
              <a:chOff x="6967358" y="5367211"/>
              <a:chExt cx="1170281" cy="723014"/>
            </a:xfrm>
          </p:grpSpPr>
          <p:sp>
            <p:nvSpPr>
              <p:cNvPr id="208" name="Rectangle 207"/>
              <p:cNvSpPr/>
              <p:nvPr/>
            </p:nvSpPr>
            <p:spPr>
              <a:xfrm>
                <a:off x="6967358" y="5389769"/>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9" name="Group 72"/>
              <p:cNvGrpSpPr>
                <a:grpSpLocks/>
              </p:cNvGrpSpPr>
              <p:nvPr/>
            </p:nvGrpSpPr>
            <p:grpSpPr bwMode="auto">
              <a:xfrm>
                <a:off x="7008159" y="5367211"/>
                <a:ext cx="1080008" cy="723014"/>
                <a:chOff x="4437" y="3038"/>
                <a:chExt cx="591" cy="379"/>
              </a:xfrm>
            </p:grpSpPr>
            <p:sp>
              <p:nvSpPr>
                <p:cNvPr id="210" name="Text Box 71"/>
                <p:cNvSpPr txBox="1">
                  <a:spLocks noChangeArrowheads="1"/>
                </p:cNvSpPr>
                <p:nvPr/>
              </p:nvSpPr>
              <p:spPr bwMode="auto">
                <a:xfrm>
                  <a:off x="4437" y="3038"/>
                  <a:ext cx="59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smtClean="0">
                      <a:solidFill>
                        <a:srgbClr val="000000"/>
                      </a:solidFill>
                    </a:rPr>
                    <a:t>PDTool</a:t>
                  </a:r>
                  <a:endParaRPr lang="en-US" sz="600" dirty="0" smtClean="0">
                    <a:solidFill>
                      <a:srgbClr val="000000"/>
                    </a:solidFill>
                  </a:endParaRPr>
                </a:p>
                <a:p>
                  <a:pPr eaLnBrk="1" hangingPunct="1"/>
                  <a:r>
                    <a:rPr lang="en-US" sz="700" dirty="0" smtClean="0">
                      <a:solidFill>
                        <a:srgbClr val="000000"/>
                      </a:solidFill>
                    </a:rPr>
                    <a:t>Deploy </a:t>
                  </a:r>
                  <a:endParaRPr lang="en-US" sz="700" dirty="0">
                    <a:solidFill>
                      <a:srgbClr val="000000"/>
                    </a:solidFill>
                  </a:endParaRPr>
                </a:p>
                <a:p>
                  <a:pPr eaLnBrk="1" hangingPunct="1"/>
                  <a:r>
                    <a:rPr lang="en-US" sz="700" dirty="0">
                      <a:solidFill>
                        <a:srgbClr val="000000"/>
                      </a:solidFill>
                    </a:rPr>
                    <a:t>Scripts</a:t>
                  </a:r>
                </a:p>
              </p:txBody>
            </p:sp>
            <p:pic>
              <p:nvPicPr>
                <p:cNvPr id="211"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 y="3164"/>
                  <a:ext cx="1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9" name="TextBox 198"/>
            <p:cNvSpPr txBox="1"/>
            <p:nvPr/>
          </p:nvSpPr>
          <p:spPr>
            <a:xfrm>
              <a:off x="3929777" y="1769607"/>
              <a:ext cx="1692274" cy="384061"/>
            </a:xfrm>
            <a:prstGeom prst="rect">
              <a:avLst/>
            </a:prstGeom>
            <a:solidFill>
              <a:srgbClr val="EDFA7A"/>
            </a:solidFill>
            <a:ln w="28575">
              <a:solidFill>
                <a:srgbClr val="000000"/>
              </a:solidFill>
            </a:ln>
          </p:spPr>
          <p:txBody>
            <a:bodyPr wrap="square" rtlCol="0">
              <a:spAutoFit/>
            </a:bodyPr>
            <a:lstStyle/>
            <a:p>
              <a:pPr algn="ctr"/>
              <a:r>
                <a:rPr lang="en-US" sz="1100" dirty="0" smtClean="0">
                  <a:solidFill>
                    <a:srgbClr val="000000"/>
                  </a:solidFill>
                </a:rPr>
                <a:t>PDTool Studio</a:t>
              </a:r>
              <a:endParaRPr lang="en-US" sz="1100" dirty="0">
                <a:solidFill>
                  <a:srgbClr val="000000"/>
                </a:solidFill>
              </a:endParaRPr>
            </a:p>
          </p:txBody>
        </p:sp>
        <p:sp>
          <p:nvSpPr>
            <p:cNvPr id="200" name="Text Box 75"/>
            <p:cNvSpPr txBox="1">
              <a:spLocks noChangeArrowheads="1"/>
            </p:cNvSpPr>
            <p:nvPr/>
          </p:nvSpPr>
          <p:spPr bwMode="auto">
            <a:xfrm>
              <a:off x="636042" y="1765156"/>
              <a:ext cx="629985"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sp>
          <p:nvSpPr>
            <p:cNvPr id="201" name="Text Box 75"/>
            <p:cNvSpPr txBox="1">
              <a:spLocks noChangeArrowheads="1"/>
            </p:cNvSpPr>
            <p:nvPr/>
          </p:nvSpPr>
          <p:spPr bwMode="auto">
            <a:xfrm>
              <a:off x="1838773" y="1762910"/>
              <a:ext cx="633960"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sp>
          <p:nvSpPr>
            <p:cNvPr id="202" name="Text Box 75"/>
            <p:cNvSpPr txBox="1">
              <a:spLocks noChangeArrowheads="1"/>
            </p:cNvSpPr>
            <p:nvPr/>
          </p:nvSpPr>
          <p:spPr bwMode="auto">
            <a:xfrm>
              <a:off x="2911441" y="1749339"/>
              <a:ext cx="666839"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grpSp>
          <p:nvGrpSpPr>
            <p:cNvPr id="203" name="Group 202"/>
            <p:cNvGrpSpPr/>
            <p:nvPr/>
          </p:nvGrpSpPr>
          <p:grpSpPr>
            <a:xfrm>
              <a:off x="4968591" y="2574860"/>
              <a:ext cx="1222548" cy="723014"/>
              <a:chOff x="6160240" y="5054345"/>
              <a:chExt cx="1222548" cy="723014"/>
            </a:xfrm>
          </p:grpSpPr>
          <p:sp>
            <p:nvSpPr>
              <p:cNvPr id="204" name="Rectangle 203"/>
              <p:cNvSpPr/>
              <p:nvPr/>
            </p:nvSpPr>
            <p:spPr>
              <a:xfrm>
                <a:off x="6179780" y="5096150"/>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5" name="Group 72"/>
              <p:cNvGrpSpPr>
                <a:grpSpLocks/>
              </p:cNvGrpSpPr>
              <p:nvPr/>
            </p:nvGrpSpPr>
            <p:grpSpPr bwMode="auto">
              <a:xfrm>
                <a:off x="6160240" y="5054345"/>
                <a:ext cx="1222548" cy="723014"/>
                <a:chOff x="3973" y="2874"/>
                <a:chExt cx="669" cy="379"/>
              </a:xfrm>
            </p:grpSpPr>
            <p:sp>
              <p:nvSpPr>
                <p:cNvPr id="206" name="Text Box 71"/>
                <p:cNvSpPr txBox="1">
                  <a:spLocks noChangeArrowheads="1"/>
                </p:cNvSpPr>
                <p:nvPr/>
              </p:nvSpPr>
              <p:spPr bwMode="auto">
                <a:xfrm>
                  <a:off x="3973" y="2874"/>
                  <a:ext cx="66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smtClean="0">
                      <a:solidFill>
                        <a:srgbClr val="000000"/>
                      </a:solidFill>
                    </a:rPr>
                    <a:t>PDTool</a:t>
                  </a:r>
                  <a:endParaRPr lang="en-US" sz="600" dirty="0" smtClean="0">
                    <a:solidFill>
                      <a:srgbClr val="000000"/>
                    </a:solidFill>
                  </a:endParaRPr>
                </a:p>
                <a:p>
                  <a:pPr eaLnBrk="1" hangingPunct="1"/>
                  <a:r>
                    <a:rPr lang="en-US" sz="700" dirty="0" smtClean="0">
                      <a:solidFill>
                        <a:srgbClr val="000000"/>
                      </a:solidFill>
                    </a:rPr>
                    <a:t>Deploy </a:t>
                  </a:r>
                  <a:endParaRPr lang="en-US" sz="700" dirty="0">
                    <a:solidFill>
                      <a:srgbClr val="000000"/>
                    </a:solidFill>
                  </a:endParaRPr>
                </a:p>
                <a:p>
                  <a:pPr eaLnBrk="1" hangingPunct="1"/>
                  <a:r>
                    <a:rPr lang="en-US" sz="700" dirty="0">
                      <a:solidFill>
                        <a:srgbClr val="000000"/>
                      </a:solidFill>
                    </a:rPr>
                    <a:t>Scripts</a:t>
                  </a:r>
                </a:p>
              </p:txBody>
            </p:sp>
            <p:pic>
              <p:nvPicPr>
                <p:cNvPr id="20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 y="3009"/>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2" name="Group 211"/>
          <p:cNvGrpSpPr/>
          <p:nvPr/>
        </p:nvGrpSpPr>
        <p:grpSpPr>
          <a:xfrm>
            <a:off x="5706067" y="1877753"/>
            <a:ext cx="2081572" cy="912801"/>
            <a:chOff x="5508645" y="2427359"/>
            <a:chExt cx="3038341" cy="1340050"/>
          </a:xfrm>
        </p:grpSpPr>
        <p:grpSp>
          <p:nvGrpSpPr>
            <p:cNvPr id="213" name="Group 212"/>
            <p:cNvGrpSpPr/>
            <p:nvPr/>
          </p:nvGrpSpPr>
          <p:grpSpPr>
            <a:xfrm>
              <a:off x="5508645" y="2764830"/>
              <a:ext cx="3038341" cy="1002579"/>
              <a:chOff x="5508645" y="2764830"/>
              <a:chExt cx="3038341" cy="1002579"/>
            </a:xfrm>
          </p:grpSpPr>
          <p:grpSp>
            <p:nvGrpSpPr>
              <p:cNvPr id="215" name="Group 60"/>
              <p:cNvGrpSpPr>
                <a:grpSpLocks/>
              </p:cNvGrpSpPr>
              <p:nvPr/>
            </p:nvGrpSpPr>
            <p:grpSpPr bwMode="auto">
              <a:xfrm>
                <a:off x="5508645" y="2764830"/>
                <a:ext cx="1130300" cy="368300"/>
                <a:chOff x="3168" y="1400"/>
                <a:chExt cx="712" cy="232"/>
              </a:xfrm>
            </p:grpSpPr>
            <p:sp>
              <p:nvSpPr>
                <p:cNvPr id="218" name="Line 44"/>
                <p:cNvSpPr>
                  <a:spLocks noChangeShapeType="1"/>
                </p:cNvSpPr>
                <p:nvPr/>
              </p:nvSpPr>
              <p:spPr bwMode="auto">
                <a:xfrm flipV="1">
                  <a:off x="3168" y="1632"/>
                  <a:ext cx="67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9" name="Text Box 45"/>
                <p:cNvSpPr txBox="1">
                  <a:spLocks noChangeArrowheads="1"/>
                </p:cNvSpPr>
                <p:nvPr/>
              </p:nvSpPr>
              <p:spPr bwMode="auto">
                <a:xfrm>
                  <a:off x="3256" y="1400"/>
                  <a:ext cx="62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grpSp>
          <p:sp>
            <p:nvSpPr>
              <p:cNvPr id="216" name="Line 80"/>
              <p:cNvSpPr>
                <a:spLocks noChangeShapeType="1"/>
              </p:cNvSpPr>
              <p:nvPr/>
            </p:nvSpPr>
            <p:spPr bwMode="auto">
              <a:xfrm flipV="1">
                <a:off x="7882458" y="3131128"/>
                <a:ext cx="664528" cy="200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7" name="TextBox 216"/>
              <p:cNvSpPr txBox="1"/>
              <p:nvPr/>
            </p:nvSpPr>
            <p:spPr>
              <a:xfrm>
                <a:off x="5574894" y="3180022"/>
                <a:ext cx="935852" cy="587387"/>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Export Import</a:t>
                </a:r>
                <a:endParaRPr lang="en-US" sz="1000" dirty="0">
                  <a:solidFill>
                    <a:srgbClr val="000000"/>
                  </a:solidFill>
                </a:endParaRPr>
              </a:p>
            </p:txBody>
          </p:sp>
        </p:grpSp>
        <p:sp>
          <p:nvSpPr>
            <p:cNvPr id="214" name="TextBox 213"/>
            <p:cNvSpPr txBox="1"/>
            <p:nvPr/>
          </p:nvSpPr>
          <p:spPr>
            <a:xfrm>
              <a:off x="5893617" y="2427359"/>
              <a:ext cx="550653" cy="508294"/>
            </a:xfrm>
            <a:prstGeom prst="wedgeEllipseCallout">
              <a:avLst>
                <a:gd name="adj1" fmla="val -50427"/>
                <a:gd name="adj2" fmla="val 95621"/>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1</a:t>
              </a:r>
              <a:endParaRPr lang="en-US" sz="1000" b="1" dirty="0">
                <a:solidFill>
                  <a:srgbClr val="FF0000"/>
                </a:solidFill>
              </a:endParaRPr>
            </a:p>
          </p:txBody>
        </p:sp>
      </p:grpSp>
      <p:sp>
        <p:nvSpPr>
          <p:cNvPr id="220" name="Rectangle 3"/>
          <p:cNvSpPr txBox="1">
            <a:spLocks/>
          </p:cNvSpPr>
          <p:nvPr/>
        </p:nvSpPr>
        <p:spPr>
          <a:xfrm>
            <a:off x="-37113" y="878683"/>
            <a:ext cx="3505626" cy="4042076"/>
          </a:xfrm>
          <a:prstGeom prst="rect">
            <a:avLst/>
          </a:prstGeom>
        </p:spPr>
        <p:txBody>
          <a:bodyPr>
            <a:noAutofit/>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bg1"/>
              </a:buClr>
            </a:pPr>
            <a:r>
              <a:rPr lang="en-US" sz="1600" dirty="0" smtClean="0">
                <a:ea typeface="ＭＳ Ｐゴシック" pitchFamily="34" charset="-128"/>
              </a:rPr>
              <a:t>Scenario 1</a:t>
            </a:r>
          </a:p>
          <a:p>
            <a:pPr lvl="1">
              <a:buClr>
                <a:schemeClr val="bg1"/>
              </a:buClr>
            </a:pPr>
            <a:r>
              <a:rPr lang="en-US" sz="1400" dirty="0" smtClean="0">
                <a:ea typeface="ＭＳ Ｐゴシック" pitchFamily="34" charset="-128"/>
              </a:rPr>
              <a:t> Archive (.car) file based deployment between source and target server.  Scripts executed on target server.</a:t>
            </a:r>
          </a:p>
          <a:p>
            <a:pPr>
              <a:buClr>
                <a:schemeClr val="bg1"/>
              </a:buClr>
            </a:pPr>
            <a:r>
              <a:rPr lang="en-US" sz="1600" dirty="0" smtClean="0">
                <a:ea typeface="ＭＳ Ｐゴシック" pitchFamily="34" charset="-128"/>
              </a:rPr>
              <a:t>Scenario 2</a:t>
            </a:r>
          </a:p>
          <a:p>
            <a:pPr lvl="1">
              <a:buClr>
                <a:schemeClr val="bg1"/>
              </a:buClr>
            </a:pPr>
            <a:r>
              <a:rPr lang="en-US" sz="1400" dirty="0">
                <a:ea typeface="ＭＳ Ｐゴシック" pitchFamily="34" charset="-128"/>
              </a:rPr>
              <a:t> </a:t>
            </a:r>
            <a:r>
              <a:rPr lang="en-US" sz="1400" dirty="0" smtClean="0">
                <a:ea typeface="ＭＳ Ｐゴシック" pitchFamily="34" charset="-128"/>
              </a:rPr>
              <a:t>Developer checks in resources to VCS</a:t>
            </a:r>
          </a:p>
          <a:p>
            <a:pPr>
              <a:buClr>
                <a:schemeClr val="bg1"/>
              </a:buClr>
            </a:pPr>
            <a:r>
              <a:rPr lang="en-US" sz="1600" dirty="0" smtClean="0">
                <a:ea typeface="ＭＳ Ｐゴシック" pitchFamily="34" charset="-128"/>
              </a:rPr>
              <a:t>Scenario 3</a:t>
            </a:r>
          </a:p>
          <a:p>
            <a:pPr lvl="1">
              <a:buClr>
                <a:schemeClr val="bg1"/>
              </a:buClr>
            </a:pPr>
            <a:r>
              <a:rPr lang="en-US" sz="1400" dirty="0" smtClean="0">
                <a:ea typeface="ＭＳ Ｐゴシック" pitchFamily="34" charset="-128"/>
              </a:rPr>
              <a:t> VCS based deployment.  Scripts executed on target CIS server.</a:t>
            </a:r>
          </a:p>
          <a:p>
            <a:pPr>
              <a:buClr>
                <a:schemeClr val="bg1"/>
              </a:buClr>
            </a:pPr>
            <a:r>
              <a:rPr lang="en-US" sz="1600" dirty="0" smtClean="0">
                <a:ea typeface="ＭＳ Ｐゴシック" pitchFamily="34" charset="-128"/>
              </a:rPr>
              <a:t>Scenario 4</a:t>
            </a:r>
          </a:p>
          <a:p>
            <a:pPr lvl="1">
              <a:buClr>
                <a:schemeClr val="bg1"/>
              </a:buClr>
            </a:pPr>
            <a:r>
              <a:rPr lang="en-US" sz="1400" dirty="0" smtClean="0">
                <a:ea typeface="ＭＳ Ｐゴシック" pitchFamily="34" charset="-128"/>
              </a:rPr>
              <a:t> VCS-based deployment.  Scripts executed on deployment server.</a:t>
            </a:r>
            <a:endParaRPr lang="en-US" sz="1400" dirty="0">
              <a:ea typeface="ＭＳ Ｐゴシック" pitchFamily="34" charset="-128"/>
            </a:endParaRPr>
          </a:p>
        </p:txBody>
      </p:sp>
    </p:spTree>
    <p:extLst>
      <p:ext uri="{BB962C8B-B14F-4D97-AF65-F5344CB8AC3E}">
        <p14:creationId xmlns:p14="http://schemas.microsoft.com/office/powerpoint/2010/main" val="15654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barn(inVertical)">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wipe(up)">
                                      <p:cBhvr>
                                        <p:cTn id="12" dur="1000"/>
                                        <p:tgtEl>
                                          <p:spTgt spid="220">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0">
                                            <p:txEl>
                                              <p:pRg st="1" end="1"/>
                                            </p:txEl>
                                          </p:spTgt>
                                        </p:tgtEl>
                                        <p:attrNameLst>
                                          <p:attrName>style.visibility</p:attrName>
                                        </p:attrNameLst>
                                      </p:cBhvr>
                                      <p:to>
                                        <p:strVal val="visible"/>
                                      </p:to>
                                    </p:set>
                                    <p:animEffect transition="in" filter="wipe(up)">
                                      <p:cBhvr>
                                        <p:cTn id="15" dur="1000"/>
                                        <p:tgtEl>
                                          <p:spTgt spid="220">
                                            <p:txEl>
                                              <p:pRg st="1" end="1"/>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wipe(left)">
                                      <p:cBhvr>
                                        <p:cTn id="19" dur="500"/>
                                        <p:tgtEl>
                                          <p:spTgt spid="2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0">
                                            <p:txEl>
                                              <p:pRg st="2" end="2"/>
                                            </p:txEl>
                                          </p:spTgt>
                                        </p:tgtEl>
                                        <p:attrNameLst>
                                          <p:attrName>style.visibility</p:attrName>
                                        </p:attrNameLst>
                                      </p:cBhvr>
                                      <p:to>
                                        <p:strVal val="visible"/>
                                      </p:to>
                                    </p:set>
                                    <p:animEffect transition="in" filter="wipe(up)">
                                      <p:cBhvr>
                                        <p:cTn id="24" dur="1000"/>
                                        <p:tgtEl>
                                          <p:spTgt spid="220">
                                            <p:txEl>
                                              <p:pRg st="2" end="2"/>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0">
                                            <p:txEl>
                                              <p:pRg st="3" end="3"/>
                                            </p:txEl>
                                          </p:spTgt>
                                        </p:tgtEl>
                                        <p:attrNameLst>
                                          <p:attrName>style.visibility</p:attrName>
                                        </p:attrNameLst>
                                      </p:cBhvr>
                                      <p:to>
                                        <p:strVal val="visible"/>
                                      </p:to>
                                    </p:set>
                                    <p:animEffect transition="in" filter="wipe(up)">
                                      <p:cBhvr>
                                        <p:cTn id="27" dur="1000"/>
                                        <p:tgtEl>
                                          <p:spTgt spid="220">
                                            <p:txEl>
                                              <p:pRg st="3" end="3"/>
                                            </p:txEl>
                                          </p:spTgt>
                                        </p:tgtEl>
                                      </p:cBhvr>
                                    </p:animEffect>
                                  </p:childTnLst>
                                </p:cTn>
                              </p:par>
                            </p:childTnLst>
                          </p:cTn>
                        </p:par>
                        <p:par>
                          <p:cTn id="28" fill="hold">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164"/>
                                        </p:tgtEl>
                                        <p:attrNameLst>
                                          <p:attrName>style.visibility</p:attrName>
                                        </p:attrNameLst>
                                      </p:cBhvr>
                                      <p:to>
                                        <p:strVal val="visible"/>
                                      </p:to>
                                    </p:set>
                                    <p:animEffect transition="in" filter="wipe(up)">
                                      <p:cBhvr>
                                        <p:cTn id="31" dur="500"/>
                                        <p:tgtEl>
                                          <p:spTgt spid="1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0">
                                            <p:txEl>
                                              <p:pRg st="4" end="4"/>
                                            </p:txEl>
                                          </p:spTgt>
                                        </p:tgtEl>
                                        <p:attrNameLst>
                                          <p:attrName>style.visibility</p:attrName>
                                        </p:attrNameLst>
                                      </p:cBhvr>
                                      <p:to>
                                        <p:strVal val="visible"/>
                                      </p:to>
                                    </p:set>
                                    <p:animEffect transition="in" filter="wipe(up)">
                                      <p:cBhvr>
                                        <p:cTn id="36" dur="1000"/>
                                        <p:tgtEl>
                                          <p:spTgt spid="220">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20">
                                            <p:txEl>
                                              <p:pRg st="5" end="5"/>
                                            </p:txEl>
                                          </p:spTgt>
                                        </p:tgtEl>
                                        <p:attrNameLst>
                                          <p:attrName>style.visibility</p:attrName>
                                        </p:attrNameLst>
                                      </p:cBhvr>
                                      <p:to>
                                        <p:strVal val="visible"/>
                                      </p:to>
                                    </p:set>
                                    <p:animEffect transition="in" filter="wipe(up)">
                                      <p:cBhvr>
                                        <p:cTn id="39" dur="1000"/>
                                        <p:tgtEl>
                                          <p:spTgt spid="220">
                                            <p:txEl>
                                              <p:pRg st="5" end="5"/>
                                            </p:txEl>
                                          </p:spTgt>
                                        </p:tgtEl>
                                      </p:cBhvr>
                                    </p:animEffect>
                                  </p:childTnLst>
                                </p:cTn>
                              </p:par>
                            </p:childTnLst>
                          </p:cTn>
                        </p:par>
                        <p:par>
                          <p:cTn id="40" fill="hold">
                            <p:stCondLst>
                              <p:cond delay="1000"/>
                            </p:stCondLst>
                            <p:childTnLst>
                              <p:par>
                                <p:cTn id="41" presetID="22" presetClass="entr" presetSubtype="4" fill="hold" nodeType="afterEffect">
                                  <p:stCondLst>
                                    <p:cond delay="500"/>
                                  </p:stCondLst>
                                  <p:childTnLst>
                                    <p:set>
                                      <p:cBhvr>
                                        <p:cTn id="42" dur="1" fill="hold">
                                          <p:stCondLst>
                                            <p:cond delay="0"/>
                                          </p:stCondLst>
                                        </p:cTn>
                                        <p:tgtEl>
                                          <p:spTgt spid="174"/>
                                        </p:tgtEl>
                                        <p:attrNameLst>
                                          <p:attrName>style.visibility</p:attrName>
                                        </p:attrNameLst>
                                      </p:cBhvr>
                                      <p:to>
                                        <p:strVal val="visible"/>
                                      </p:to>
                                    </p:set>
                                    <p:animEffect transition="in" filter="wipe(down)">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0">
                                            <p:txEl>
                                              <p:pRg st="6" end="6"/>
                                            </p:txEl>
                                          </p:spTgt>
                                        </p:tgtEl>
                                        <p:attrNameLst>
                                          <p:attrName>style.visibility</p:attrName>
                                        </p:attrNameLst>
                                      </p:cBhvr>
                                      <p:to>
                                        <p:strVal val="visible"/>
                                      </p:to>
                                    </p:set>
                                    <p:animEffect transition="in" filter="wipe(up)">
                                      <p:cBhvr>
                                        <p:cTn id="48" dur="1000"/>
                                        <p:tgtEl>
                                          <p:spTgt spid="220">
                                            <p:txEl>
                                              <p:pRg st="6" end="6"/>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20">
                                            <p:txEl>
                                              <p:pRg st="7" end="7"/>
                                            </p:txEl>
                                          </p:spTgt>
                                        </p:tgtEl>
                                        <p:attrNameLst>
                                          <p:attrName>style.visibility</p:attrName>
                                        </p:attrNameLst>
                                      </p:cBhvr>
                                      <p:to>
                                        <p:strVal val="visible"/>
                                      </p:to>
                                    </p:set>
                                    <p:animEffect transition="in" filter="wipe(up)">
                                      <p:cBhvr>
                                        <p:cTn id="51" dur="1000"/>
                                        <p:tgtEl>
                                          <p:spTgt spid="220">
                                            <p:txEl>
                                              <p:pRg st="7" end="7"/>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wipe(left)">
                                      <p:cBhvr>
                                        <p:cTn id="5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smtClean="0"/>
              <a:t> </a:t>
            </a:r>
            <a:endParaRPr lang="en-US"/>
          </a:p>
        </p:txBody>
      </p:sp>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Deployment Swim Lane Matrix</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6" name="Rectangle 3"/>
          <p:cNvSpPr txBox="1">
            <a:spLocks/>
          </p:cNvSpPr>
          <p:nvPr/>
        </p:nvSpPr>
        <p:spPr>
          <a:xfrm>
            <a:off x="304721" y="1066800"/>
            <a:ext cx="11579384" cy="556260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endParaRPr lang="en-US" smtClean="0"/>
          </a:p>
          <a:p>
            <a:pPr>
              <a:lnSpc>
                <a:spcPct val="80000"/>
              </a:lnSpc>
              <a:defRPr/>
            </a:pPr>
            <a:endParaRPr lang="en-US" smtClean="0"/>
          </a:p>
          <a:p>
            <a:pPr lvl="1">
              <a:lnSpc>
                <a:spcPct val="80000"/>
              </a:lnSpc>
              <a:defRPr/>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700335229"/>
              </p:ext>
            </p:extLst>
          </p:nvPr>
        </p:nvGraphicFramePr>
        <p:xfrm>
          <a:off x="680720" y="1075276"/>
          <a:ext cx="7601341" cy="3987106"/>
        </p:xfrm>
        <a:graphic>
          <a:graphicData uri="http://schemas.openxmlformats.org/drawingml/2006/table">
            <a:tbl>
              <a:tblPr firstRow="1" bandRow="1">
                <a:tableStyleId>{5C22544A-7EE6-4342-B048-85BDC9FD1C3A}</a:tableStyleId>
              </a:tblPr>
              <a:tblGrid>
                <a:gridCol w="1196504"/>
                <a:gridCol w="1014794"/>
                <a:gridCol w="967444"/>
                <a:gridCol w="1174753"/>
                <a:gridCol w="1065980"/>
                <a:gridCol w="1145319"/>
                <a:gridCol w="1036547"/>
              </a:tblGrid>
              <a:tr h="320613">
                <a:tc>
                  <a:txBody>
                    <a:bodyPr/>
                    <a:lstStyle/>
                    <a:p>
                      <a:endParaRPr lang="en-US" sz="1050" dirty="0"/>
                    </a:p>
                  </a:txBody>
                  <a:tcPr marL="121888" marR="121888"/>
                </a:tc>
                <a:tc>
                  <a:txBody>
                    <a:bodyPr/>
                    <a:lstStyle/>
                    <a:p>
                      <a:r>
                        <a:rPr lang="en-US" sz="1100" dirty="0" smtClean="0"/>
                        <a:t>DEV</a:t>
                      </a:r>
                      <a:endParaRPr lang="en-US" sz="1100" dirty="0"/>
                    </a:p>
                  </a:txBody>
                  <a:tcPr marL="121888" marR="121888"/>
                </a:tc>
                <a:tc>
                  <a:txBody>
                    <a:bodyPr/>
                    <a:lstStyle/>
                    <a:p>
                      <a:r>
                        <a:rPr lang="en-US" sz="1100" dirty="0" smtClean="0"/>
                        <a:t>CIT</a:t>
                      </a:r>
                      <a:endParaRPr lang="en-US" sz="1100" dirty="0"/>
                    </a:p>
                  </a:txBody>
                  <a:tcPr marL="121888" marR="121888"/>
                </a:tc>
                <a:tc>
                  <a:txBody>
                    <a:bodyPr/>
                    <a:lstStyle/>
                    <a:p>
                      <a:r>
                        <a:rPr lang="en-US" sz="1100" dirty="0" smtClean="0"/>
                        <a:t>SIT</a:t>
                      </a:r>
                      <a:endParaRPr lang="en-US" sz="1100" dirty="0"/>
                    </a:p>
                  </a:txBody>
                  <a:tcPr marL="121888" marR="121888"/>
                </a:tc>
                <a:tc>
                  <a:txBody>
                    <a:bodyPr/>
                    <a:lstStyle/>
                    <a:p>
                      <a:r>
                        <a:rPr lang="en-US" sz="1100" dirty="0" smtClean="0"/>
                        <a:t>UAT</a:t>
                      </a:r>
                      <a:endParaRPr lang="en-US" sz="1100" dirty="0"/>
                    </a:p>
                  </a:txBody>
                  <a:tcPr marL="121888" marR="121888"/>
                </a:tc>
                <a:tc>
                  <a:txBody>
                    <a:bodyPr/>
                    <a:lstStyle/>
                    <a:p>
                      <a:r>
                        <a:rPr lang="en-US" sz="1100" dirty="0" smtClean="0"/>
                        <a:t>TT</a:t>
                      </a:r>
                      <a:endParaRPr lang="en-US" sz="1100" dirty="0"/>
                    </a:p>
                  </a:txBody>
                  <a:tcPr marL="121888" marR="121888"/>
                </a:tc>
                <a:tc>
                  <a:txBody>
                    <a:bodyPr/>
                    <a:lstStyle/>
                    <a:p>
                      <a:r>
                        <a:rPr lang="en-US" sz="1100" dirty="0" smtClean="0"/>
                        <a:t>PROD</a:t>
                      </a:r>
                      <a:endParaRPr lang="en-US" sz="1100" dirty="0"/>
                    </a:p>
                  </a:txBody>
                  <a:tcPr marL="121888" marR="121888"/>
                </a:tc>
              </a:tr>
              <a:tr h="398532">
                <a:tc>
                  <a:txBody>
                    <a:bodyPr/>
                    <a:lstStyle/>
                    <a:p>
                      <a:r>
                        <a:rPr lang="en-US" sz="1100" dirty="0" smtClean="0"/>
                        <a:t>Developer</a:t>
                      </a:r>
                      <a:endParaRPr lang="en-US" sz="1100" dirty="0"/>
                    </a:p>
                  </a:txBody>
                  <a:tcPr marL="121888" marR="121888"/>
                </a:tc>
                <a:tc>
                  <a:txBody>
                    <a:bodyPr/>
                    <a:lstStyle/>
                    <a:p>
                      <a:r>
                        <a:rPr lang="en-US" sz="1000" dirty="0" smtClean="0"/>
                        <a:t>VCS Check-in</a:t>
                      </a:r>
                      <a:endParaRPr lang="en-US" sz="1000" dirty="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r>
              <a:tr h="398532">
                <a:tc>
                  <a:txBody>
                    <a:bodyPr/>
                    <a:lstStyle/>
                    <a:p>
                      <a:r>
                        <a:rPr lang="en-US" sz="1100" dirty="0" smtClean="0"/>
                        <a:t>VCS</a:t>
                      </a:r>
                      <a:r>
                        <a:rPr lang="en-US" sz="1100" baseline="0" dirty="0" smtClean="0"/>
                        <a:t> Admin</a:t>
                      </a:r>
                      <a:endParaRPr lang="en-US" sz="1100" dirty="0"/>
                    </a:p>
                  </a:txBody>
                  <a:tcPr marL="121888" marR="121888"/>
                </a:tc>
                <a:tc>
                  <a:txBody>
                    <a:bodyPr/>
                    <a:lstStyle/>
                    <a:p>
                      <a:r>
                        <a:rPr lang="en-US" sz="1000" dirty="0" smtClean="0"/>
                        <a:t>Prepare Release</a:t>
                      </a:r>
                      <a:endParaRPr lang="en-US" sz="1000" dirty="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dirty="0"/>
                    </a:p>
                  </a:txBody>
                  <a:tcPr marL="121888" marR="121888"/>
                </a:tc>
                <a:tc>
                  <a:txBody>
                    <a:bodyPr/>
                    <a:lstStyle/>
                    <a:p>
                      <a:endParaRPr lang="en-US" sz="1000"/>
                    </a:p>
                  </a:txBody>
                  <a:tcPr marL="121888" marR="121888"/>
                </a:tc>
              </a:tr>
              <a:tr h="876770">
                <a:tc>
                  <a:txBody>
                    <a:bodyPr/>
                    <a:lstStyle/>
                    <a:p>
                      <a:r>
                        <a:rPr lang="en-US" sz="1100" dirty="0" smtClean="0"/>
                        <a:t>Architect</a:t>
                      </a:r>
                      <a:endParaRPr lang="en-US" sz="1100" dirty="0"/>
                    </a:p>
                  </a:txBody>
                  <a:tcPr marL="121888" marR="121888"/>
                </a:tc>
                <a:tc>
                  <a:txBody>
                    <a:bodyPr/>
                    <a:lstStyle/>
                    <a:p>
                      <a:r>
                        <a:rPr lang="en-US" sz="1000" dirty="0" smtClean="0"/>
                        <a:t>- Develop</a:t>
                      </a:r>
                      <a:r>
                        <a:rPr lang="en-US" sz="1000" baseline="0" dirty="0" smtClean="0"/>
                        <a:t> Deployment Plans</a:t>
                      </a:r>
                    </a:p>
                    <a:p>
                      <a:r>
                        <a:rPr lang="en-US" sz="1000" baseline="0" dirty="0" smtClean="0"/>
                        <a:t>- Execute Smoke Test</a:t>
                      </a:r>
                      <a:endParaRPr lang="en-US" sz="1000" dirty="0"/>
                    </a:p>
                  </a:txBody>
                  <a:tcPr marL="121888" marR="121888"/>
                </a:tc>
                <a:tc>
                  <a:txBody>
                    <a:bodyPr/>
                    <a:lstStyle/>
                    <a:p>
                      <a:pPr marL="0" indent="0">
                        <a:buFontTx/>
                        <a:buNone/>
                      </a:pPr>
                      <a:r>
                        <a:rPr lang="en-US" sz="1000" dirty="0" smtClean="0"/>
                        <a:t>- Execute Deployment</a:t>
                      </a:r>
                    </a:p>
                    <a:p>
                      <a:pPr marL="0" indent="0">
                        <a:buFontTx/>
                        <a:buNone/>
                      </a:pPr>
                      <a:r>
                        <a:rPr lang="en-US" sz="1000" dirty="0" smtClean="0"/>
                        <a:t>- Execute Smoke Test</a:t>
                      </a:r>
                      <a:endParaRPr lang="en-US" sz="1000" dirty="0"/>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Deployment</a:t>
                      </a:r>
                    </a:p>
                    <a:p>
                      <a:r>
                        <a:rPr lang="en-US" sz="1000" dirty="0" smtClean="0"/>
                        <a:t>- Execute Smoke Test</a:t>
                      </a:r>
                      <a:endParaRPr lang="en-US" sz="1000" dirty="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r>
              <a:tr h="717357">
                <a:tc>
                  <a:txBody>
                    <a:bodyPr/>
                    <a:lstStyle/>
                    <a:p>
                      <a:r>
                        <a:rPr lang="en-US" sz="1100" dirty="0" smtClean="0"/>
                        <a:t>Deployment</a:t>
                      </a:r>
                      <a:r>
                        <a:rPr lang="en-US" sz="1100" baseline="0" dirty="0" smtClean="0"/>
                        <a:t> Manager </a:t>
                      </a:r>
                      <a:r>
                        <a:rPr lang="en-US" sz="1050" baseline="0" dirty="0" smtClean="0"/>
                        <a:t>(DV Admin</a:t>
                      </a:r>
                      <a:r>
                        <a:rPr lang="en-US" sz="1050" baseline="0" dirty="0" smtClean="0"/>
                        <a:t>)</a:t>
                      </a:r>
                      <a:endParaRPr lang="en-US" sz="1050" dirty="0"/>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endParaRPr lang="en-US" sz="1000"/>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Smoke Test</a:t>
                      </a:r>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Smoke Test</a:t>
                      </a:r>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Execute Smoke Test</a:t>
                      </a:r>
                    </a:p>
                  </a:txBody>
                  <a:tcPr marL="121888" marR="121888"/>
                </a:tc>
              </a:tr>
              <a:tr h="876770">
                <a:tc>
                  <a:txBody>
                    <a:bodyPr/>
                    <a:lstStyle/>
                    <a:p>
                      <a:r>
                        <a:rPr lang="en-US" sz="1100" dirty="0" smtClean="0"/>
                        <a:t>Tester/QA</a:t>
                      </a:r>
                      <a:endParaRPr lang="en-US" sz="1100" dirty="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Execute</a:t>
                      </a:r>
                      <a:r>
                        <a:rPr lang="en-US" sz="1000" baseline="0" dirty="0" smtClean="0"/>
                        <a:t> </a:t>
                      </a:r>
                      <a:r>
                        <a:rPr lang="en-US" sz="1000" dirty="0" smtClean="0"/>
                        <a:t>Functional, Security &amp; Regression Tests</a:t>
                      </a:r>
                    </a:p>
                  </a:txBody>
                  <a:tcPr marL="121888" marR="121888"/>
                </a:tc>
                <a:tc>
                  <a:txBody>
                    <a:bodyPr/>
                    <a:lstStyle/>
                    <a:p>
                      <a:endParaRPr lang="en-US" sz="1000" dirty="0"/>
                    </a:p>
                  </a:txBody>
                  <a:tcPr marL="121888" marR="121888"/>
                </a:tc>
                <a:tc>
                  <a:txBody>
                    <a:bodyPr/>
                    <a:lstStyle/>
                    <a:p>
                      <a:r>
                        <a:rPr lang="en-US" sz="1000" dirty="0" smtClean="0"/>
                        <a:t>Execute Performance Test</a:t>
                      </a:r>
                      <a:endParaRPr lang="en-US" sz="1000" dirty="0"/>
                    </a:p>
                  </a:txBody>
                  <a:tcPr marL="121888" marR="121888"/>
                </a:tc>
                <a:tc>
                  <a:txBody>
                    <a:bodyPr/>
                    <a:lstStyle/>
                    <a:p>
                      <a:endParaRPr lang="en-US" sz="1000" dirty="0"/>
                    </a:p>
                  </a:txBody>
                  <a:tcPr marL="121888" marR="121888"/>
                </a:tc>
              </a:tr>
              <a:tr h="398532">
                <a:tc>
                  <a:txBody>
                    <a:bodyPr/>
                    <a:lstStyle/>
                    <a:p>
                      <a:r>
                        <a:rPr lang="en-US" sz="1100" dirty="0" smtClean="0"/>
                        <a:t>User</a:t>
                      </a:r>
                      <a:endParaRPr lang="en-US" sz="1100" dirty="0"/>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r>
                        <a:rPr lang="en-US" sz="1000" dirty="0" smtClean="0"/>
                        <a:t>Acceptance Testing</a:t>
                      </a:r>
                      <a:endParaRPr lang="en-US" sz="1000" dirty="0"/>
                    </a:p>
                  </a:txBody>
                  <a:tcPr marL="121888" marR="121888"/>
                </a:tc>
                <a:tc>
                  <a:txBody>
                    <a:bodyPr/>
                    <a:lstStyle/>
                    <a:p>
                      <a:endParaRPr lang="en-US" sz="1000" dirty="0"/>
                    </a:p>
                  </a:txBody>
                  <a:tcPr marL="121888" marR="121888"/>
                </a:tc>
                <a:tc>
                  <a:txBody>
                    <a:bodyPr/>
                    <a:lstStyle/>
                    <a:p>
                      <a:r>
                        <a:rPr lang="en-US" sz="1000" dirty="0" smtClean="0"/>
                        <a:t>Execute Queries</a:t>
                      </a:r>
                      <a:endParaRPr lang="en-US" sz="1000" dirty="0"/>
                    </a:p>
                  </a:txBody>
                  <a:tcPr marL="121888" marR="121888"/>
                </a:tc>
              </a:tr>
            </a:tbl>
          </a:graphicData>
        </a:graphic>
      </p:graphicFrame>
      <p:sp>
        <p:nvSpPr>
          <p:cNvPr id="10" name="Right Arrow 9"/>
          <p:cNvSpPr/>
          <p:nvPr/>
        </p:nvSpPr>
        <p:spPr>
          <a:xfrm rot="1521830">
            <a:off x="268519" y="2446348"/>
            <a:ext cx="8425742" cy="1204034"/>
          </a:xfrm>
          <a:prstGeom prst="rightArrow">
            <a:avLst>
              <a:gd name="adj1" fmla="val 49982"/>
              <a:gd name="adj2" fmla="val 50000"/>
            </a:avLst>
          </a:prstGeom>
          <a:solidFill>
            <a:srgbClr val="4F81BD">
              <a:alpha val="1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561184">
            <a:off x="3283694" y="2990733"/>
            <a:ext cx="2031603" cy="369332"/>
          </a:xfrm>
          <a:prstGeom prst="rect">
            <a:avLst/>
          </a:prstGeom>
          <a:noFill/>
        </p:spPr>
        <p:txBody>
          <a:bodyPr wrap="square" rtlCol="0">
            <a:spAutoFit/>
          </a:bodyPr>
          <a:lstStyle/>
          <a:p>
            <a:pPr algn="ctr"/>
            <a:r>
              <a:rPr lang="en-US" b="1" dirty="0" smtClean="0">
                <a:solidFill>
                  <a:srgbClr val="4F81BD"/>
                </a:solidFill>
              </a:rPr>
              <a:t>Implied Flow</a:t>
            </a:r>
            <a:endParaRPr lang="en-US" b="1" dirty="0">
              <a:solidFill>
                <a:srgbClr val="4F81BD"/>
              </a:solidFill>
            </a:endParaRPr>
          </a:p>
        </p:txBody>
      </p:sp>
      <p:grpSp>
        <p:nvGrpSpPr>
          <p:cNvPr id="5" name="Group 4"/>
          <p:cNvGrpSpPr/>
          <p:nvPr/>
        </p:nvGrpSpPr>
        <p:grpSpPr>
          <a:xfrm>
            <a:off x="-186" y="2722393"/>
            <a:ext cx="914281" cy="544435"/>
            <a:chOff x="-119" y="3634580"/>
            <a:chExt cx="914281" cy="544435"/>
          </a:xfrm>
        </p:grpSpPr>
        <p:sp>
          <p:nvSpPr>
            <p:cNvPr id="9" name="TextBox 8"/>
            <p:cNvSpPr txBox="1"/>
            <p:nvPr/>
          </p:nvSpPr>
          <p:spPr>
            <a:xfrm>
              <a:off x="0" y="3722132"/>
              <a:ext cx="914162" cy="369332"/>
            </a:xfrm>
            <a:prstGeom prst="rect">
              <a:avLst/>
            </a:prstGeom>
            <a:noFill/>
          </p:spPr>
          <p:txBody>
            <a:bodyPr wrap="square" rtlCol="0">
              <a:spAutoFit/>
            </a:bodyPr>
            <a:lstStyle/>
            <a:p>
              <a:r>
                <a:rPr lang="en-US" dirty="0" smtClean="0"/>
                <a:t>Role</a:t>
              </a:r>
              <a:endParaRPr lang="en-US" dirty="0"/>
            </a:p>
          </p:txBody>
        </p:sp>
        <p:sp>
          <p:nvSpPr>
            <p:cNvPr id="12" name="Rounded Rectangle 11"/>
            <p:cNvSpPr/>
            <p:nvPr/>
          </p:nvSpPr>
          <p:spPr>
            <a:xfrm>
              <a:off x="-119" y="3634580"/>
              <a:ext cx="680839" cy="544435"/>
            </a:xfrm>
            <a:prstGeom prst="roundRect">
              <a:avLst>
                <a:gd name="adj" fmla="val 6836"/>
              </a:avLst>
            </a:prstGeom>
            <a:solidFill>
              <a:srgbClr val="000000">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grpSp>
      <p:grpSp>
        <p:nvGrpSpPr>
          <p:cNvPr id="3" name="Group 2"/>
          <p:cNvGrpSpPr/>
          <p:nvPr/>
        </p:nvGrpSpPr>
        <p:grpSpPr>
          <a:xfrm>
            <a:off x="3830781" y="703571"/>
            <a:ext cx="1482438" cy="359391"/>
            <a:chOff x="4721138" y="985520"/>
            <a:chExt cx="1472816" cy="485823"/>
          </a:xfrm>
        </p:grpSpPr>
        <p:sp>
          <p:nvSpPr>
            <p:cNvPr id="8" name="TextBox 7"/>
            <p:cNvSpPr txBox="1"/>
            <p:nvPr/>
          </p:nvSpPr>
          <p:spPr>
            <a:xfrm>
              <a:off x="4721139" y="1020556"/>
              <a:ext cx="1472815" cy="369332"/>
            </a:xfrm>
            <a:prstGeom prst="rect">
              <a:avLst/>
            </a:prstGeom>
            <a:noFill/>
          </p:spPr>
          <p:txBody>
            <a:bodyPr wrap="square" rtlCol="0">
              <a:spAutoFit/>
            </a:bodyPr>
            <a:lstStyle/>
            <a:p>
              <a:r>
                <a:rPr lang="en-US" dirty="0" smtClean="0"/>
                <a:t>Environment</a:t>
              </a:r>
              <a:endParaRPr lang="en-US" dirty="0"/>
            </a:p>
          </p:txBody>
        </p:sp>
        <p:sp>
          <p:nvSpPr>
            <p:cNvPr id="13" name="Rounded Rectangle 12"/>
            <p:cNvSpPr/>
            <p:nvPr/>
          </p:nvSpPr>
          <p:spPr>
            <a:xfrm>
              <a:off x="4721138" y="985520"/>
              <a:ext cx="1472816" cy="485823"/>
            </a:xfrm>
            <a:prstGeom prst="roundRect">
              <a:avLst>
                <a:gd name="adj" fmla="val 6836"/>
              </a:avLst>
            </a:prstGeom>
            <a:solidFill>
              <a:srgbClr val="000000">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grpSp>
    </p:spTree>
    <p:extLst>
      <p:ext uri="{BB962C8B-B14F-4D97-AF65-F5344CB8AC3E}">
        <p14:creationId xmlns:p14="http://schemas.microsoft.com/office/powerpoint/2010/main" val="1122159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1745</TotalTime>
  <Words>1368</Words>
  <Application>Microsoft Macintosh PowerPoint</Application>
  <PresentationFormat>On-screen Show (16:9)</PresentationFormat>
  <Paragraphs>192</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 Black</vt:lpstr>
      <vt:lpstr>Arial Unicode MS</vt:lpstr>
      <vt:lpstr>Calibri</vt:lpstr>
      <vt:lpstr>Gotham Light</vt:lpstr>
      <vt:lpstr>Helvetica</vt:lpstr>
      <vt:lpstr>Lucida Grande</vt:lpstr>
      <vt:lpstr>ＭＳ Ｐゴシック</vt:lpstr>
      <vt:lpstr>Wingdings</vt:lpstr>
      <vt:lpstr>Arial</vt:lpstr>
      <vt:lpstr>2015 TIBCO Master Widescreen v042615</vt:lpstr>
      <vt:lpstr>2015 TIBCO Master WideScreen Blanks</vt:lpstr>
      <vt:lpstr>PowerPoint Presentation</vt:lpstr>
      <vt:lpstr>Agenda</vt:lpstr>
      <vt:lpstr>PDTool License</vt:lpstr>
      <vt:lpstr>PDTool Introduction</vt:lpstr>
      <vt:lpstr>PDTool Features</vt:lpstr>
      <vt:lpstr>Design Philosophy</vt:lpstr>
      <vt:lpstr>PDTool Audience and Roles</vt:lpstr>
      <vt:lpstr>PDTool Overview</vt:lpstr>
      <vt:lpstr>Deployment Swim Lane Matrix</vt:lpstr>
      <vt:lpstr>PDTool QA</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73</cp:revision>
  <dcterms:created xsi:type="dcterms:W3CDTF">2015-09-09T19:27:25Z</dcterms:created>
  <dcterms:modified xsi:type="dcterms:W3CDTF">2017-12-14T22:08:12Z</dcterms:modified>
</cp:coreProperties>
</file>