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69" r:id="rId2"/>
    <p:sldMasterId id="2147483746" r:id="rId3"/>
  </p:sldMasterIdLst>
  <p:notesMasterIdLst>
    <p:notesMasterId r:id="rId37"/>
  </p:notesMasterIdLst>
  <p:handoutMasterIdLst>
    <p:handoutMasterId r:id="rId38"/>
  </p:handoutMasterIdLst>
  <p:sldIdLst>
    <p:sldId id="294" r:id="rId4"/>
    <p:sldId id="298" r:id="rId5"/>
    <p:sldId id="375" r:id="rId6"/>
    <p:sldId id="361" r:id="rId7"/>
    <p:sldId id="376" r:id="rId8"/>
    <p:sldId id="378" r:id="rId9"/>
    <p:sldId id="377" r:id="rId10"/>
    <p:sldId id="382" r:id="rId11"/>
    <p:sldId id="383" r:id="rId12"/>
    <p:sldId id="384" r:id="rId13"/>
    <p:sldId id="385" r:id="rId14"/>
    <p:sldId id="386" r:id="rId15"/>
    <p:sldId id="379" r:id="rId16"/>
    <p:sldId id="387" r:id="rId17"/>
    <p:sldId id="388" r:id="rId18"/>
    <p:sldId id="389" r:id="rId19"/>
    <p:sldId id="390" r:id="rId20"/>
    <p:sldId id="391" r:id="rId21"/>
    <p:sldId id="392" r:id="rId22"/>
    <p:sldId id="393" r:id="rId23"/>
    <p:sldId id="394" r:id="rId24"/>
    <p:sldId id="395" r:id="rId25"/>
    <p:sldId id="380" r:id="rId26"/>
    <p:sldId id="396" r:id="rId27"/>
    <p:sldId id="397" r:id="rId28"/>
    <p:sldId id="398" r:id="rId29"/>
    <p:sldId id="399" r:id="rId30"/>
    <p:sldId id="400" r:id="rId31"/>
    <p:sldId id="401" r:id="rId32"/>
    <p:sldId id="381" r:id="rId33"/>
    <p:sldId id="402" r:id="rId34"/>
    <p:sldId id="403" r:id="rId35"/>
    <p:sldId id="268" r:id="rId36"/>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75"/>
            <p14:sldId id="361"/>
            <p14:sldId id="376"/>
            <p14:sldId id="378"/>
            <p14:sldId id="377"/>
            <p14:sldId id="382"/>
            <p14:sldId id="383"/>
            <p14:sldId id="384"/>
            <p14:sldId id="385"/>
            <p14:sldId id="386"/>
            <p14:sldId id="379"/>
            <p14:sldId id="387"/>
            <p14:sldId id="388"/>
            <p14:sldId id="389"/>
            <p14:sldId id="390"/>
            <p14:sldId id="391"/>
            <p14:sldId id="392"/>
            <p14:sldId id="393"/>
            <p14:sldId id="394"/>
            <p14:sldId id="395"/>
            <p14:sldId id="380"/>
            <p14:sldId id="396"/>
            <p14:sldId id="397"/>
            <p14:sldId id="398"/>
            <p14:sldId id="399"/>
            <p14:sldId id="400"/>
            <p14:sldId id="401"/>
            <p14:sldId id="381"/>
            <p14:sldId id="402"/>
            <p14:sldId id="403"/>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a:srgbClr val="4485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6" autoAdjust="0"/>
    <p:restoredTop sz="92134"/>
  </p:normalViewPr>
  <p:slideViewPr>
    <p:cSldViewPr snapToGrid="0" snapToObjects="1">
      <p:cViewPr>
        <p:scale>
          <a:sx n="150" d="100"/>
          <a:sy n="150" d="100"/>
        </p:scale>
        <p:origin x="1248" y="584"/>
      </p:cViewPr>
      <p:guideLst>
        <p:guide orient="horz" pos="162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smtClean="0">
              <a:solidFill>
                <a:schemeClr val="tx1"/>
              </a:solidFill>
            </a:rPr>
            <a:t>Basic Information</a:t>
          </a:r>
          <a:endParaRPr lang="en-US" dirty="0">
            <a:solidFill>
              <a:schemeClr val="tx1"/>
            </a:solidFill>
          </a:endParaRP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dirty="0" smtClean="0">
              <a:solidFill>
                <a:srgbClr val="000000"/>
              </a:solidFill>
            </a:rPr>
            <a:t>Advanced</a:t>
          </a:r>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smtClean="0">
              <a:solidFill>
                <a:srgbClr val="000000"/>
              </a:solidFill>
            </a:rPr>
            <a:t>Topologies</a:t>
          </a:r>
          <a:endParaRPr lang="en-US" dirty="0">
            <a:solidFill>
              <a:srgbClr val="000000"/>
            </a:solidFill>
          </a:endParaRP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smtClean="0">
              <a:solidFill>
                <a:srgbClr val="000000"/>
              </a:solidFill>
            </a:rPr>
            <a:t>Details</a:t>
          </a:r>
          <a:endParaRPr lang="en-US" dirty="0">
            <a:solidFill>
              <a:srgbClr val="000000"/>
            </a:solidFill>
          </a:endParaRP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t>
        <a:bodyPr/>
        <a:lstStyle/>
        <a:p>
          <a:endParaRPr lang="en-US"/>
        </a:p>
      </dgm:t>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t>
        <a:bodyPr/>
        <a:lstStyle/>
        <a:p>
          <a:endParaRPr lang="en-US"/>
        </a:p>
      </dgm:t>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t>
        <a:bodyPr/>
        <a:lstStyle/>
        <a:p>
          <a:endParaRPr lang="en-US"/>
        </a:p>
      </dgm:t>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t>
        <a:bodyPr/>
        <a:lstStyle/>
        <a:p>
          <a:endParaRPr lang="en-US"/>
        </a:p>
      </dgm:t>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t>
        <a:bodyPr/>
        <a:lstStyle/>
        <a:p>
          <a:endParaRPr lang="en-US"/>
        </a:p>
      </dgm:t>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t>
        <a:bodyPr/>
        <a:lstStyle/>
        <a:p>
          <a:endParaRPr lang="en-US"/>
        </a:p>
      </dgm:t>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t>
        <a:bodyPr/>
        <a:lstStyle/>
        <a:p>
          <a:endParaRPr lang="en-US"/>
        </a:p>
      </dgm:t>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t>
        <a:bodyPr/>
        <a:lstStyle/>
        <a:p>
          <a:endParaRPr lang="en-US"/>
        </a:p>
      </dgm:t>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t>
        <a:bodyPr/>
        <a:lstStyle/>
        <a:p>
          <a:endParaRPr lang="en-US"/>
        </a:p>
      </dgm:t>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AD48E61D-7BE3-420D-837D-217B5C8C77FA}" type="presOf" srcId="{A60387BF-17B5-124A-A80D-EFB63F3AC250}" destId="{98F4CFC7-7BEA-FE46-A331-BF8F6E6B0421}"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ED8B8DA4-32CE-834F-97F9-7E2C7487A4FB}" srcId="{E5C05183-796F-3443-B148-2CADE8C9E234}" destId="{DDFD47D8-9B4E-C04B-99EB-E4E74B63977B}" srcOrd="3" destOrd="0" parTransId="{A2ADCA50-C19E-2543-B002-959E4E529DDB}" sibTransId="{A75FAA2B-CCC3-BE49-AA28-24924EF2BAE5}"/>
    <dgm:cxn modelId="{2EEB192D-13D8-4C64-B664-1D9C2EEA7B8A}" type="presOf" srcId="{E5C05183-796F-3443-B148-2CADE8C9E234}" destId="{54CAAC5A-771E-5349-A6B6-9FF2B34CD54A}" srcOrd="0" destOrd="0" presId="urn:microsoft.com/office/officeart/2008/layout/VerticalCurvedList"/>
    <dgm:cxn modelId="{D977BA67-0E8C-422C-A579-1EE58F270977}" type="presOf" srcId="{DDFD47D8-9B4E-C04B-99EB-E4E74B63977B}" destId="{A30C572E-9A46-1D4C-A814-592184153672}" srcOrd="0" destOrd="0" presId="urn:microsoft.com/office/officeart/2008/layout/VerticalCurvedList"/>
    <dgm:cxn modelId="{AC708A9A-5280-4218-84C2-82E6A98E4DBF}" type="presOf" srcId="{5F1B0AD9-51A4-6544-AA54-71FD5944F9C0}" destId="{F4C71EE0-3A46-4548-812E-2F571273D5FC}"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EA5C23AE-9FEC-9949-AE39-8EFA2E7D7541}" srcId="{E5C05183-796F-3443-B148-2CADE8C9E234}" destId="{D6549FBA-FB21-E44A-AFBC-DCBF127723DF}" srcOrd="0" destOrd="0" parTransId="{0F437FB7-52B4-814E-B5C0-BB962CE5CBC2}" sibTransId="{46D5BB11-B473-1F41-82DB-3C19C67FF9F6}"/>
    <dgm:cxn modelId="{89BE7707-6F8F-FA44-A7A5-F4448B737CA8}" srcId="{E5C05183-796F-3443-B148-2CADE8C9E234}" destId="{A60387BF-17B5-124A-A80D-EFB63F3AC250}" srcOrd="2" destOrd="0" parTransId="{555AE5BE-EB6B-4244-B474-707F635546E9}" sibTransId="{69E11C75-CE6E-CB4E-9B98-75677BA86D04}"/>
    <dgm:cxn modelId="{4F273CEF-0B4C-445B-B4E6-D1B54F986F55}" type="presOf" srcId="{57B06D76-A3BC-3C4A-9DE8-743721A5CC05}" destId="{9E68B60F-41DA-BA4D-9B31-6FD3ADC7E13F}" srcOrd="0" destOrd="0" presId="urn:microsoft.com/office/officeart/2008/layout/VerticalCurvedList"/>
    <dgm:cxn modelId="{2A27635A-2761-4318-8A5F-830359D73E2F}" type="presOf" srcId="{07E48B1B-FCF6-5D4C-8D74-9E6C250444AD}" destId="{DD5306A3-214A-3944-AA8A-EEF86C55D5E4}" srcOrd="0" destOrd="0" presId="urn:microsoft.com/office/officeart/2008/layout/VerticalCurvedList"/>
    <dgm:cxn modelId="{9378C7CD-0591-4D17-9853-334DF224A783}" type="presOf" srcId="{D6549FBA-FB21-E44A-AFBC-DCBF127723DF}" destId="{4744E9A9-5AF5-2449-B836-A3FDE3699B65}" srcOrd="0" destOrd="0" presId="urn:microsoft.com/office/officeart/2008/layout/VerticalCurvedList"/>
    <dgm:cxn modelId="{434B40C7-64C3-BE43-926A-E149F681363A}" srcId="{E5C05183-796F-3443-B148-2CADE8C9E234}" destId="{97C8DC37-019F-0846-ABC8-EDD60349DCD4}" srcOrd="6" destOrd="0" parTransId="{6D389E17-A01E-9344-BD72-4874F0F38B4E}" sibTransId="{51FB95A0-9664-6945-B79E-84D1595502B9}"/>
    <dgm:cxn modelId="{29DB1C84-7500-4246-A24E-3320BF46B493}" srcId="{E5C05183-796F-3443-B148-2CADE8C9E234}" destId="{5F1B0AD9-51A4-6544-AA54-71FD5944F9C0}" srcOrd="1" destOrd="0" parTransId="{D4347956-65A5-CB40-AEA9-58C056C8FDE6}" sibTransId="{E70540FB-D55B-184F-8A07-D69B52E5D95B}"/>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rPr>
            <a:t>Basic Information</a:t>
          </a:r>
          <a:endParaRPr lang="en-US" sz="1900" kern="1200" dirty="0">
            <a:solidFill>
              <a:schemeClr val="tx1"/>
            </a:solidFill>
          </a:endParaRP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Topologies</a:t>
          </a:r>
          <a:endParaRPr lang="en-US" sz="1900" kern="1200" dirty="0">
            <a:solidFill>
              <a:srgbClr val="000000"/>
            </a:solidFill>
          </a:endParaRP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Details</a:t>
          </a:r>
          <a:endParaRPr lang="en-US" sz="1900" kern="1200" dirty="0">
            <a:solidFill>
              <a:srgbClr val="000000"/>
            </a:solidFill>
          </a:endParaRP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solidFill>
                <a:srgbClr val="000000"/>
              </a:solidFill>
            </a:rPr>
            <a:t>Advanced</a:t>
          </a: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lvl="0" algn="l" defTabSz="844550">
            <a:lnSpc>
              <a:spcPct val="90000"/>
            </a:lnSpc>
            <a:spcBef>
              <a:spcPct val="0"/>
            </a:spcBef>
            <a:spcAft>
              <a:spcPct val="35000"/>
            </a:spcAft>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12/15/17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pPr defTabSz="452217"/>
            <a:r>
              <a:rPr lang="en-US" dirty="0" smtClean="0"/>
              <a:t>Hello, and welcome to the PDTool Training course for Data Virtualization,</a:t>
            </a:r>
            <a:r>
              <a:rPr lang="en-US" baseline="0" dirty="0" smtClean="0"/>
              <a:t> or DV</a:t>
            </a:r>
            <a:r>
              <a:rPr lang="en-US" dirty="0" smtClean="0"/>
              <a:t>.</a:t>
            </a:r>
          </a:p>
          <a:p>
            <a:endParaRPr lang="en-US" dirty="0" smtClean="0"/>
          </a:p>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10</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dirty="0" smtClean="0"/>
              <a:t>The multi-user</a:t>
            </a:r>
            <a:r>
              <a:rPr lang="en-US" baseline="0" dirty="0" smtClean="0"/>
              <a:t> direct scenario is more typical of the DV user base.   This represents a shared DV environment where the developers have DV Studio on their machine.  In this scenario each developer also has PDTool Studio installed to provide the bridge between DV Studio and the VCS repository.</a:t>
            </a:r>
          </a:p>
          <a:p>
            <a:endParaRPr lang="en-US" baseline="0" dirty="0" smtClean="0"/>
          </a:p>
          <a:p>
            <a:endParaRPr lang="en-US" dirty="0" smtClean="0"/>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401676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11</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dirty="0" smtClean="0"/>
              <a:t>The multi-user</a:t>
            </a:r>
            <a:r>
              <a:rPr lang="en-US" baseline="0" dirty="0" smtClean="0"/>
              <a:t> managed scenario is a derivation on the “direct” approach where the responsibility of check-in/check-out falls to a small group of development release managers.  They are responsible for checking in code at release time.</a:t>
            </a:r>
          </a:p>
          <a:p>
            <a:endParaRPr lang="en-US" baseline="0" dirty="0" smtClean="0"/>
          </a:p>
          <a:p>
            <a:endParaRPr lang="en-US" dirty="0" smtClean="0"/>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2037606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12</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marR="0" indent="-228600" algn="l" defTabSz="408194" rtl="0" eaLnBrk="1" fontAlgn="auto" latinLnBrk="0" hangingPunct="1">
              <a:lnSpc>
                <a:spcPct val="100000"/>
              </a:lnSpc>
              <a:spcBef>
                <a:spcPts val="0"/>
              </a:spcBef>
              <a:spcAft>
                <a:spcPts val="0"/>
              </a:spcAft>
              <a:buClrTx/>
              <a:buSzTx/>
              <a:buFontTx/>
              <a:buNone/>
              <a:tabLst/>
              <a:defRPr/>
            </a:pPr>
            <a:r>
              <a:rPr lang="en-US" dirty="0" smtClean="0"/>
              <a:t>The multi-tenant topology</a:t>
            </a:r>
            <a:r>
              <a:rPr lang="en-US" baseline="0" dirty="0" smtClean="0"/>
              <a:t> provides for a strategy where DV is being used by multiple tenants.   The goal is to provide the flexibility where targeted DV tenant folders are checked into the VCS repository without having to check-in the entire DV repository.    This strategy also allows the use of multiple VCS repositories of the same or different types.  It allows for some tenants not to use VCS at all if they wish.</a:t>
            </a:r>
            <a:endParaRPr lang="en-US" dirty="0" smtClean="0"/>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345718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a:t>
            </a:r>
            <a:r>
              <a:rPr lang="en-US" dirty="0" smtClean="0"/>
              <a:t>DV.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13</a:t>
            </a:fld>
            <a:endParaRPr lang="en-US" dirty="0"/>
          </a:p>
        </p:txBody>
      </p:sp>
    </p:spTree>
    <p:extLst>
      <p:ext uri="{BB962C8B-B14F-4D97-AF65-F5344CB8AC3E}">
        <p14:creationId xmlns:p14="http://schemas.microsoft.com/office/powerpoint/2010/main" val="1532430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14</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710651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15</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676664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16</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902990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17</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848257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18</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55462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19</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838453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pPr marL="0" marR="0" indent="0" algn="l" defTabSz="408194" rtl="0" eaLnBrk="1" fontAlgn="auto" latinLnBrk="0" hangingPunct="1">
              <a:lnSpc>
                <a:spcPct val="100000"/>
              </a:lnSpc>
              <a:spcBef>
                <a:spcPts val="0"/>
              </a:spcBef>
              <a:spcAft>
                <a:spcPts val="0"/>
              </a:spcAft>
              <a:buClrTx/>
              <a:buSzTx/>
              <a:buFontTx/>
              <a:buNone/>
              <a:tabLst/>
              <a:defRPr/>
            </a:pPr>
            <a:r>
              <a:rPr lang="en-US" dirty="0" smtClean="0"/>
              <a:t>We begin this module by examining</a:t>
            </a:r>
            <a:r>
              <a:rPr lang="en-US" baseline="0" dirty="0" smtClean="0"/>
              <a:t> the basic concepts of PDTool and how it will be used.</a:t>
            </a:r>
            <a:endParaRPr lang="en-US" dirty="0" smtClean="0"/>
          </a:p>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20</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433163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21</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892572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22</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694735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a:t>
            </a:r>
            <a:r>
              <a:rPr lang="en-US" dirty="0" smtClean="0"/>
              <a:t>DV.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23</a:t>
            </a:fld>
            <a:endParaRPr lang="en-US" dirty="0"/>
          </a:p>
        </p:txBody>
      </p:sp>
    </p:spTree>
    <p:extLst>
      <p:ext uri="{BB962C8B-B14F-4D97-AF65-F5344CB8AC3E}">
        <p14:creationId xmlns:p14="http://schemas.microsoft.com/office/powerpoint/2010/main" val="2123874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24</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298262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25</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599645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26</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7316422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27</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kern="1200" dirty="0" smtClean="0">
                <a:solidFill>
                  <a:schemeClr val="tx1"/>
                </a:solidFill>
                <a:effectLst/>
                <a:latin typeface="+mn-lt"/>
                <a:ea typeface="+mn-ea"/>
                <a:cs typeface="+mn-cs"/>
              </a:rPr>
              <a:t>The check-out process shown in the illustration involves these steps:</a:t>
            </a:r>
          </a:p>
          <a:p>
            <a:pPr marL="228600" lvl="0" indent="-228600">
              <a:buFont typeface="+mj-lt"/>
              <a:buAutoNum type="arabicPeriod"/>
            </a:pPr>
            <a:r>
              <a:rPr lang="en-US" sz="1200" kern="1200" dirty="0" smtClean="0">
                <a:solidFill>
                  <a:schemeClr val="tx1"/>
                </a:solidFill>
                <a:effectLst/>
                <a:latin typeface="+mn-lt"/>
                <a:ea typeface="+mn-ea"/>
                <a:cs typeface="+mn-cs"/>
              </a:rPr>
              <a:t>A current snapshot of the specified DV resources is obtained from the VCS workspace (V1). </a:t>
            </a:r>
          </a:p>
          <a:p>
            <a:pPr marL="228600" lvl="0" indent="-228600">
              <a:buFont typeface="+mj-lt"/>
              <a:buAutoNum type="arabicPeriod"/>
            </a:pPr>
            <a:r>
              <a:rPr lang="en-US" sz="1200" kern="1200" dirty="0" smtClean="0">
                <a:solidFill>
                  <a:schemeClr val="tx1"/>
                </a:solidFill>
                <a:effectLst/>
                <a:latin typeface="+mn-lt"/>
                <a:ea typeface="+mn-ea"/>
                <a:cs typeface="+mn-cs"/>
              </a:rPr>
              <a:t>The current version of the same resource subtree in DV is captured into the VCS temp folder (V2). </a:t>
            </a:r>
          </a:p>
          <a:p>
            <a:pPr marL="228600" lvl="0" indent="-228600">
              <a:buFont typeface="+mj-lt"/>
              <a:buAutoNum type="arabicPeriod"/>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DiffMerger</a:t>
            </a:r>
            <a:r>
              <a:rPr lang="en-US" sz="1200" kern="1200" dirty="0" smtClean="0">
                <a:solidFill>
                  <a:schemeClr val="tx1"/>
                </a:solidFill>
                <a:effectLst/>
                <a:latin typeface="+mn-lt"/>
                <a:ea typeface="+mn-ea"/>
                <a:cs typeface="+mn-cs"/>
              </a:rPr>
              <a:t> batch script is applied against the DV and VCS versions to compute V1-V2.  V1-V2 captures the required modifications (that is resource creations, updates or deletions) required to convert subtree V2 into V1. </a:t>
            </a:r>
          </a:p>
          <a:p>
            <a:pPr marL="228600" lvl="0" indent="-228600">
              <a:buFont typeface="+mj-lt"/>
              <a:buAutoNum type="arabicPeriod"/>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DiffMerger</a:t>
            </a:r>
            <a:r>
              <a:rPr lang="en-US" sz="1200" kern="1200" dirty="0" smtClean="0">
                <a:solidFill>
                  <a:schemeClr val="tx1"/>
                </a:solidFill>
                <a:effectLst/>
                <a:latin typeface="+mn-lt"/>
                <a:ea typeface="+mn-ea"/>
                <a:cs typeface="+mn-cs"/>
              </a:rPr>
              <a:t> batch script is applied to V2, using as input V1 and V1-V2, to modify the contents of subtree V2, so that they match the contents of V1 and package all resource changes in a </a:t>
            </a:r>
            <a:r>
              <a:rPr lang="en-US" sz="1200" kern="1200" dirty="0" err="1" smtClean="0">
                <a:solidFill>
                  <a:schemeClr val="tx1"/>
                </a:solidFill>
                <a:effectLst/>
                <a:latin typeface="+mn-lt"/>
                <a:ea typeface="+mn-ea"/>
                <a:cs typeface="+mn-cs"/>
              </a:rPr>
              <a:t>checkout.car</a:t>
            </a:r>
            <a:r>
              <a:rPr lang="en-US" sz="1200" kern="1200" dirty="0" smtClean="0">
                <a:solidFill>
                  <a:schemeClr val="tx1"/>
                </a:solidFill>
                <a:effectLst/>
                <a:latin typeface="+mn-lt"/>
                <a:ea typeface="+mn-ea"/>
                <a:cs typeface="+mn-cs"/>
              </a:rPr>
              <a:t> file. </a:t>
            </a:r>
          </a:p>
          <a:p>
            <a:pPr marL="228600" lvl="0" indent="-228600">
              <a:buFont typeface="+mj-lt"/>
              <a:buAutoNum type="arabicPeriod"/>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checkout.car</a:t>
            </a:r>
            <a:r>
              <a:rPr lang="en-US" sz="1200" kern="1200" dirty="0" smtClean="0">
                <a:solidFill>
                  <a:schemeClr val="tx1"/>
                </a:solidFill>
                <a:effectLst/>
                <a:latin typeface="+mn-lt"/>
                <a:ea typeface="+mn-ea"/>
                <a:cs typeface="+mn-cs"/>
              </a:rPr>
              <a:t> file is imported into DV repository. </a:t>
            </a:r>
          </a:p>
          <a:p>
            <a:pPr marL="228600" lvl="0" indent="-228600">
              <a:buFont typeface="+mj-lt"/>
              <a:buAutoNum type="arabicPeriod"/>
            </a:pPr>
            <a:r>
              <a:rPr lang="en-US" sz="1200" kern="1200" dirty="0" smtClean="0">
                <a:solidFill>
                  <a:schemeClr val="tx1"/>
                </a:solidFill>
                <a:effectLst/>
                <a:latin typeface="+mn-lt"/>
                <a:ea typeface="+mn-ea"/>
                <a:cs typeface="+mn-cs"/>
              </a:rPr>
              <a:t>The VCS Workspace is cleaned up; V2, the </a:t>
            </a:r>
            <a:r>
              <a:rPr lang="en-US" sz="1200" kern="1200" dirty="0" err="1" smtClean="0">
                <a:solidFill>
                  <a:schemeClr val="tx1"/>
                </a:solidFill>
                <a:effectLst/>
                <a:latin typeface="+mn-lt"/>
                <a:ea typeface="+mn-ea"/>
                <a:cs typeface="+mn-cs"/>
              </a:rPr>
              <a:t>checkout.car</a:t>
            </a:r>
            <a:r>
              <a:rPr lang="en-US" sz="1200" kern="1200" dirty="0" smtClean="0">
                <a:solidFill>
                  <a:schemeClr val="tx1"/>
                </a:solidFill>
                <a:effectLst/>
                <a:latin typeface="+mn-lt"/>
                <a:ea typeface="+mn-ea"/>
                <a:cs typeface="+mn-cs"/>
              </a:rPr>
              <a:t> file, and the V1-V2 results are deleted. </a:t>
            </a:r>
          </a:p>
        </p:txBody>
      </p:sp>
    </p:spTree>
    <p:extLst>
      <p:ext uri="{BB962C8B-B14F-4D97-AF65-F5344CB8AC3E}">
        <p14:creationId xmlns:p14="http://schemas.microsoft.com/office/powerpoint/2010/main" val="1272313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28</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sz="1200" kern="1200" dirty="0" smtClean="0">
                <a:solidFill>
                  <a:schemeClr val="tx1"/>
                </a:solidFill>
                <a:effectLst/>
                <a:latin typeface="+mn-lt"/>
                <a:ea typeface="+mn-ea"/>
                <a:cs typeface="+mn-cs"/>
              </a:rPr>
              <a:t>The check-in process shown in the illustration involves these steps:</a:t>
            </a:r>
          </a:p>
          <a:p>
            <a:pPr marL="228600" lvl="0" indent="-228600">
              <a:buFont typeface="+mj-lt"/>
              <a:buAutoNum type="arabicPeriod"/>
            </a:pPr>
            <a:r>
              <a:rPr lang="en-US" sz="1200" kern="1200" dirty="0" smtClean="0">
                <a:solidFill>
                  <a:schemeClr val="tx1"/>
                </a:solidFill>
                <a:effectLst/>
                <a:latin typeface="+mn-lt"/>
                <a:ea typeface="+mn-ea"/>
                <a:cs typeface="+mn-cs"/>
              </a:rPr>
              <a:t>The current version of the same resource subtree in DV is captured into the VCS temp folder (V2). </a:t>
            </a:r>
          </a:p>
          <a:p>
            <a:pPr marL="228600" lvl="0" indent="-228600">
              <a:buFont typeface="+mj-lt"/>
              <a:buAutoNum type="arabicPeriod"/>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DiffMerger</a:t>
            </a:r>
            <a:r>
              <a:rPr lang="en-US" sz="1200" kern="1200" dirty="0" smtClean="0">
                <a:solidFill>
                  <a:schemeClr val="tx1"/>
                </a:solidFill>
                <a:effectLst/>
                <a:latin typeface="+mn-lt"/>
                <a:ea typeface="+mn-ea"/>
                <a:cs typeface="+mn-cs"/>
              </a:rPr>
              <a:t> batch script is applied against the DV and VCS versions to compute V2-V1.  V2-V1 captures the required modifications (that is resource creations, updates or deletions) required to convert subtree V1 into V2. </a:t>
            </a:r>
          </a:p>
          <a:p>
            <a:pPr marL="228600" lvl="0" indent="-228600">
              <a:buFont typeface="+mj-lt"/>
              <a:buAutoNum type="arabicPeriod"/>
            </a:pPr>
            <a:r>
              <a:rPr lang="en-US" sz="1200" kern="1200" dirty="0" smtClean="0">
                <a:solidFill>
                  <a:schemeClr val="tx1"/>
                </a:solidFill>
                <a:effectLst/>
                <a:latin typeface="+mn-lt"/>
                <a:ea typeface="+mn-ea"/>
                <a:cs typeface="+mn-cs"/>
              </a:rPr>
              <a:t>The VCS-specific pre-processor in the Lifecycle Listener is applied on V1, using as input V2 and V2-V1, to prepare the workspace V1 for the application of the modifications described in V2-V1.</a:t>
            </a:r>
          </a:p>
          <a:p>
            <a:pPr marL="228600" lvl="0" indent="-228600">
              <a:buFont typeface="+mj-lt"/>
              <a:buAutoNum type="arabicPeriod"/>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DiffMerger</a:t>
            </a:r>
            <a:r>
              <a:rPr lang="en-US" sz="1200" kern="1200" dirty="0" smtClean="0">
                <a:solidFill>
                  <a:schemeClr val="tx1"/>
                </a:solidFill>
                <a:effectLst/>
                <a:latin typeface="+mn-lt"/>
                <a:ea typeface="+mn-ea"/>
                <a:cs typeface="+mn-cs"/>
              </a:rPr>
              <a:t> batch script is applied to V1, using as input V2 and V2-V1, to modify the contents of workspace V1, so that they match the contents of V2. </a:t>
            </a:r>
          </a:p>
          <a:p>
            <a:pPr marL="228600" lvl="0" indent="-228600">
              <a:buFont typeface="+mj-lt"/>
              <a:buAutoNum type="arabicPeriod"/>
            </a:pPr>
            <a:r>
              <a:rPr lang="en-US" sz="1200" kern="1200" dirty="0" smtClean="0">
                <a:solidFill>
                  <a:schemeClr val="tx1"/>
                </a:solidFill>
                <a:effectLst/>
                <a:latin typeface="+mn-lt"/>
                <a:ea typeface="+mn-ea"/>
                <a:cs typeface="+mn-cs"/>
              </a:rPr>
              <a:t>The VCS-specific post-processor in the Lifecycle Listener is applied on V1, using as input V2 and V2-V1, to prepare the workspace V1 for checking into the VCS.</a:t>
            </a:r>
          </a:p>
          <a:p>
            <a:pPr marL="228600" lvl="0" indent="-228600">
              <a:buFont typeface="+mj-lt"/>
              <a:buAutoNum type="arabicPeriod"/>
            </a:pPr>
            <a:r>
              <a:rPr lang="en-US" sz="1200" kern="1200" dirty="0" smtClean="0">
                <a:solidFill>
                  <a:schemeClr val="tx1"/>
                </a:solidFill>
                <a:effectLst/>
                <a:latin typeface="+mn-lt"/>
                <a:ea typeface="+mn-ea"/>
                <a:cs typeface="+mn-cs"/>
              </a:rPr>
              <a:t>A current snapshot of the specified DV resources is obtained from the VCS workspace (V1). </a:t>
            </a:r>
          </a:p>
          <a:p>
            <a:pPr marL="228600" lvl="0" indent="-228600">
              <a:buFont typeface="+mj-lt"/>
              <a:buAutoNum type="arabicPeriod"/>
            </a:pPr>
            <a:r>
              <a:rPr lang="en-US" sz="1200" kern="1200" dirty="0" smtClean="0">
                <a:solidFill>
                  <a:schemeClr val="tx1"/>
                </a:solidFill>
                <a:effectLst/>
                <a:latin typeface="+mn-lt"/>
                <a:ea typeface="+mn-ea"/>
                <a:cs typeface="+mn-cs"/>
              </a:rPr>
              <a:t>V1 is checked into the VCS.</a:t>
            </a:r>
          </a:p>
          <a:p>
            <a:pPr marL="228600" lvl="0" indent="-228600">
              <a:buFont typeface="+mj-lt"/>
              <a:buAutoNum type="arabicPeriod"/>
            </a:pPr>
            <a:r>
              <a:rPr lang="en-US" sz="1200" kern="1200" dirty="0" smtClean="0">
                <a:solidFill>
                  <a:schemeClr val="tx1"/>
                </a:solidFill>
                <a:effectLst/>
                <a:latin typeface="+mn-lt"/>
                <a:ea typeface="+mn-ea"/>
                <a:cs typeface="+mn-cs"/>
              </a:rPr>
              <a:t>V2 and V2-V1 are deleted. </a:t>
            </a:r>
          </a:p>
        </p:txBody>
      </p:sp>
    </p:spTree>
    <p:extLst>
      <p:ext uri="{BB962C8B-B14F-4D97-AF65-F5344CB8AC3E}">
        <p14:creationId xmlns:p14="http://schemas.microsoft.com/office/powerpoint/2010/main" val="149831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29</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effectLst/>
                <a:latin typeface="+mn-lt"/>
                <a:ea typeface="+mn-ea"/>
                <a:cs typeface="+mn-cs"/>
              </a:rPr>
              <a:t>The check-in process shown in the illustration involves these steps:</a:t>
            </a:r>
          </a:p>
          <a:p>
            <a:pPr marL="228600" indent="-228600">
              <a:buFont typeface="+mj-lt"/>
              <a:buAutoNum type="arabicPeriod"/>
            </a:pPr>
            <a:r>
              <a:rPr lang="en-US" sz="1200" kern="1200" dirty="0" smtClean="0">
                <a:solidFill>
                  <a:schemeClr val="tx1"/>
                </a:solidFill>
                <a:effectLst/>
                <a:latin typeface="+mn-lt"/>
                <a:ea typeface="+mn-ea"/>
                <a:cs typeface="+mn-cs"/>
              </a:rPr>
              <a:t>The check-in process shown in the illustration involves these steps:</a:t>
            </a:r>
          </a:p>
          <a:p>
            <a:pPr marL="228600" lvl="0" indent="-228600">
              <a:buFont typeface="+mj-lt"/>
              <a:buAutoNum type="arabicPeriod"/>
            </a:pPr>
            <a:r>
              <a:rPr lang="en-US" sz="1200" kern="1200" dirty="0" smtClean="0">
                <a:solidFill>
                  <a:schemeClr val="tx1"/>
                </a:solidFill>
                <a:effectLst/>
                <a:latin typeface="+mn-lt"/>
                <a:ea typeface="+mn-ea"/>
                <a:cs typeface="+mn-cs"/>
              </a:rPr>
              <a:t>A current snapshot of the specified DV resources is obtained from the VCS workspace (V1). </a:t>
            </a:r>
          </a:p>
          <a:p>
            <a:pPr marL="228600" lvl="0" indent="-228600">
              <a:buFont typeface="+mj-lt"/>
              <a:buAutoNum type="arabicPeriod"/>
            </a:pPr>
            <a:r>
              <a:rPr lang="en-US" sz="1200" kern="1200" dirty="0" smtClean="0">
                <a:solidFill>
                  <a:schemeClr val="tx1"/>
                </a:solidFill>
                <a:effectLst/>
                <a:latin typeface="+mn-lt"/>
                <a:ea typeface="+mn-ea"/>
                <a:cs typeface="+mn-cs"/>
              </a:rPr>
              <a:t>The current version of the same resource subtree in DV is captured into the VCS temp folder (V2). </a:t>
            </a:r>
          </a:p>
          <a:p>
            <a:pPr marL="228600" lvl="0" indent="-228600">
              <a:buFont typeface="+mj-lt"/>
              <a:buAutoNum type="arabicPeriod"/>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DiffMerger</a:t>
            </a:r>
            <a:r>
              <a:rPr lang="en-US" sz="1200" kern="1200" dirty="0" smtClean="0">
                <a:solidFill>
                  <a:schemeClr val="tx1"/>
                </a:solidFill>
                <a:effectLst/>
                <a:latin typeface="+mn-lt"/>
                <a:ea typeface="+mn-ea"/>
                <a:cs typeface="+mn-cs"/>
              </a:rPr>
              <a:t> batch script is applied against the DV and VCS versions to compute V2-V1.  V2-V1 captures the required modifications (that is resource creations, updates or deletions) required to convert subtree V1 into V2. </a:t>
            </a:r>
          </a:p>
          <a:p>
            <a:pPr marL="228600" lvl="0" indent="-228600">
              <a:buFont typeface="+mj-lt"/>
              <a:buAutoNum type="arabicPeriod"/>
            </a:pPr>
            <a:r>
              <a:rPr lang="en-US" sz="1200" kern="1200" dirty="0" smtClean="0">
                <a:solidFill>
                  <a:schemeClr val="tx1"/>
                </a:solidFill>
                <a:effectLst/>
                <a:latin typeface="+mn-lt"/>
                <a:ea typeface="+mn-ea"/>
                <a:cs typeface="+mn-cs"/>
              </a:rPr>
              <a:t>The VCS-specific pre-processor in the Lifecycle Listener is applied on V1, using as input V2 and V2-V1, to prepare the workspace V1 for the application of the modifications described in V2-V1.</a:t>
            </a:r>
          </a:p>
          <a:p>
            <a:pPr marL="228600" lvl="0" indent="-228600">
              <a:buFont typeface="+mj-lt"/>
              <a:buAutoNum type="arabicPeriod"/>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DiffMerger</a:t>
            </a:r>
            <a:r>
              <a:rPr lang="en-US" sz="1200" kern="1200" dirty="0" smtClean="0">
                <a:solidFill>
                  <a:schemeClr val="tx1"/>
                </a:solidFill>
                <a:effectLst/>
                <a:latin typeface="+mn-lt"/>
                <a:ea typeface="+mn-ea"/>
                <a:cs typeface="+mn-cs"/>
              </a:rPr>
              <a:t> batch script is applied to V1, using as input V2 and V2-V1, to modify the contents of workspace V1, so that they match the contents of V2. </a:t>
            </a:r>
          </a:p>
          <a:p>
            <a:pPr marL="228600" lvl="0" indent="-228600">
              <a:buFont typeface="+mj-lt"/>
              <a:buAutoNum type="arabicPeriod"/>
            </a:pPr>
            <a:r>
              <a:rPr lang="en-US" sz="1200" kern="1200" dirty="0" smtClean="0">
                <a:solidFill>
                  <a:schemeClr val="tx1"/>
                </a:solidFill>
                <a:effectLst/>
                <a:latin typeface="+mn-lt"/>
                <a:ea typeface="+mn-ea"/>
                <a:cs typeface="+mn-cs"/>
              </a:rPr>
              <a:t>The VCS-specific post-processor in the Lifecycle Listener is applied on V1, using as input V2 and V2-V1, to prepare the workspace V1 for checking into the VCS.</a:t>
            </a:r>
          </a:p>
          <a:p>
            <a:pPr marL="228600" lvl="0" indent="-228600">
              <a:buFont typeface="+mj-lt"/>
              <a:buAutoNum type="arabicPeriod"/>
            </a:pPr>
            <a:r>
              <a:rPr lang="en-US" sz="1200" kern="1200" dirty="0" smtClean="0">
                <a:solidFill>
                  <a:schemeClr val="tx1"/>
                </a:solidFill>
                <a:effectLst/>
                <a:latin typeface="+mn-lt"/>
                <a:ea typeface="+mn-ea"/>
                <a:cs typeface="+mn-cs"/>
              </a:rPr>
              <a:t>V1 is checked into the VCS.</a:t>
            </a:r>
          </a:p>
          <a:p>
            <a:pPr marL="228600" lvl="0" indent="-228600">
              <a:buFont typeface="+mj-lt"/>
              <a:buAutoNum type="arabicPeriod"/>
            </a:pPr>
            <a:r>
              <a:rPr lang="en-US" sz="1200" kern="1200" dirty="0" smtClean="0">
                <a:solidFill>
                  <a:schemeClr val="tx1"/>
                </a:solidFill>
                <a:effectLst/>
                <a:latin typeface="+mn-lt"/>
                <a:ea typeface="+mn-ea"/>
                <a:cs typeface="+mn-cs"/>
              </a:rPr>
              <a:t>V2 and V2-V1 are deleted. </a:t>
            </a:r>
          </a:p>
        </p:txBody>
      </p:sp>
    </p:spTree>
    <p:extLst>
      <p:ext uri="{BB962C8B-B14F-4D97-AF65-F5344CB8AC3E}">
        <p14:creationId xmlns:p14="http://schemas.microsoft.com/office/powerpoint/2010/main" val="200326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DV.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a:t>
            </a:r>
            <a:r>
              <a:rPr lang="en-US" dirty="0" smtClean="0"/>
              <a:t>DV.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30</a:t>
            </a:fld>
            <a:endParaRPr lang="en-US" dirty="0"/>
          </a:p>
        </p:txBody>
      </p:sp>
    </p:spTree>
    <p:extLst>
      <p:ext uri="{BB962C8B-B14F-4D97-AF65-F5344CB8AC3E}">
        <p14:creationId xmlns:p14="http://schemas.microsoft.com/office/powerpoint/2010/main" val="45980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some common deployment options for </a:t>
            </a:r>
            <a:r>
              <a:rPr lang="en-US" dirty="0" smtClean="0"/>
              <a:t>DV.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31</a:t>
            </a:fld>
            <a:endParaRPr lang="en-US" dirty="0"/>
          </a:p>
        </p:txBody>
      </p:sp>
    </p:spTree>
    <p:extLst>
      <p:ext uri="{BB962C8B-B14F-4D97-AF65-F5344CB8AC3E}">
        <p14:creationId xmlns:p14="http://schemas.microsoft.com/office/powerpoint/2010/main" val="14894896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32</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a:buAutoNum type="arabicPeriod"/>
            </a:pPr>
            <a:r>
              <a:rPr lang="en-US" dirty="0" smtClean="0">
                <a:ea typeface="ＭＳ Ｐゴシック" pitchFamily="34" charset="-128"/>
              </a:rPr>
              <a:t>Prepare VCS Repository</a:t>
            </a:r>
            <a:r>
              <a:rPr lang="en-US" baseline="0" dirty="0" smtClean="0">
                <a:ea typeface="ＭＳ Ｐゴシック" pitchFamily="34" charset="-128"/>
              </a:rPr>
              <a:t> – an administrator uses native VCS tools to create a “repo” for DV to check-in resources.</a:t>
            </a:r>
          </a:p>
          <a:p>
            <a:pPr marL="228600" indent="-228600">
              <a:buAutoNum type="arabicPeriod"/>
            </a:pPr>
            <a:r>
              <a:rPr lang="en-US" baseline="0" dirty="0" smtClean="0">
                <a:ea typeface="ＭＳ Ｐゴシック" pitchFamily="34" charset="-128"/>
              </a:rPr>
              <a:t>Install PDTool Studio – install according to installation instructions</a:t>
            </a:r>
          </a:p>
          <a:p>
            <a:pPr marL="685800" lvl="1" indent="-228600">
              <a:buFont typeface="+mj-lt"/>
              <a:buAutoNum type="alphaLcPeriod"/>
            </a:pPr>
            <a:r>
              <a:rPr lang="en-US" baseline="0" dirty="0" smtClean="0">
                <a:ea typeface="ＭＳ Ｐゴシック" pitchFamily="34" charset="-128"/>
              </a:rPr>
              <a:t>VCS command line utility must be installed on same machine.</a:t>
            </a:r>
          </a:p>
          <a:p>
            <a:pPr marL="228600" lvl="0" indent="-228600">
              <a:buFont typeface="+mj-lt"/>
              <a:buAutoNum type="arabicPeriod"/>
            </a:pPr>
            <a:r>
              <a:rPr lang="en-US" baseline="0" dirty="0" smtClean="0">
                <a:ea typeface="ＭＳ Ｐゴシック" pitchFamily="34" charset="-128"/>
              </a:rPr>
              <a:t>Configure VCS Environment Properties – properties may be configured in one or all of environment batch files, studio configuration property files.</a:t>
            </a:r>
          </a:p>
          <a:p>
            <a:pPr marL="0" lvl="0" indent="0">
              <a:buFont typeface="+mj-lt"/>
              <a:buNone/>
            </a:pPr>
            <a:r>
              <a:rPr lang="en-US" baseline="0" dirty="0" smtClean="0">
                <a:ea typeface="ＭＳ Ｐゴシック" pitchFamily="34" charset="-128"/>
              </a:rPr>
              <a:t>4.1 Initialize VCS Workspace – executing VCS </a:t>
            </a:r>
            <a:r>
              <a:rPr lang="en-US" baseline="0" dirty="0" err="1" smtClean="0">
                <a:ea typeface="ＭＳ Ｐゴシック" pitchFamily="34" charset="-128"/>
              </a:rPr>
              <a:t>Init</a:t>
            </a:r>
            <a:r>
              <a:rPr lang="en-US" baseline="0" dirty="0" smtClean="0">
                <a:ea typeface="ＭＳ Ｐゴシック" pitchFamily="34" charset="-128"/>
              </a:rPr>
              <a:t> initializes the local workspace with what is in the VCS system.  This is a pre-requisite to using VCS.</a:t>
            </a:r>
          </a:p>
          <a:p>
            <a:pPr marL="0" lvl="0" indent="0">
              <a:buFont typeface="+mj-lt"/>
              <a:buNone/>
            </a:pPr>
            <a:r>
              <a:rPr lang="en-US" baseline="0" dirty="0" smtClean="0">
                <a:ea typeface="ＭＳ Ｐゴシック" pitchFamily="34" charset="-128"/>
              </a:rPr>
              <a:t>4.2 Initialize VCS Base Folders – this is a one-time, optional operation performed by an admin in a multi-tenant environment where only certain folders will be checked in under version control.  This alleviates having to check-in the entire DV repository which could be quite large.</a:t>
            </a:r>
          </a:p>
          <a:p>
            <a:pPr marL="0" lvl="0" indent="0">
              <a:buFont typeface="+mj-lt"/>
              <a:buNone/>
            </a:pPr>
            <a:r>
              <a:rPr lang="en-US" baseline="0" dirty="0" smtClean="0">
                <a:ea typeface="ＭＳ Ｐゴシック" pitchFamily="34" charset="-128"/>
              </a:rPr>
              <a:t>5. Enable VCS in Studio – enable VCS using the “Edit, Options” menu.  This pop-up window provides a way to configure where the workspace folder and PDTool script folder is located.</a:t>
            </a:r>
          </a:p>
          <a:p>
            <a:pPr marL="0" lvl="0" indent="0">
              <a:buFont typeface="+mj-lt"/>
              <a:buNone/>
            </a:pPr>
            <a:r>
              <a:rPr lang="en-US" baseline="0" dirty="0" smtClean="0">
                <a:ea typeface="ＭＳ Ｐゴシック" pitchFamily="34" charset="-128"/>
              </a:rPr>
              <a:t>7. Test VCS – test check-in, check-out and forced check-in capabilities from studio on a single resource and then on a folder with a small number of resources.</a:t>
            </a:r>
            <a:endParaRPr lang="en-US" dirty="0" smtClean="0">
              <a:ea typeface="ＭＳ Ｐゴシック" pitchFamily="34" charset="-128"/>
            </a:endParaRPr>
          </a:p>
        </p:txBody>
      </p:sp>
    </p:spTree>
    <p:extLst>
      <p:ext uri="{BB962C8B-B14F-4D97-AF65-F5344CB8AC3E}">
        <p14:creationId xmlns:p14="http://schemas.microsoft.com/office/powerpoint/2010/main" val="68064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5</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275498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l</a:t>
            </a:r>
            <a:r>
              <a:rPr lang="en-US" dirty="0" smtClean="0"/>
              <a:t>et’s examine </a:t>
            </a:r>
            <a:r>
              <a:rPr lang="en-US" dirty="0" smtClean="0"/>
              <a:t>various</a:t>
            </a:r>
            <a:r>
              <a:rPr lang="en-US" baseline="0" dirty="0" smtClean="0"/>
              <a:t> VCS topologies</a:t>
            </a:r>
            <a:r>
              <a:rPr lang="en-US" dirty="0" smtClean="0"/>
              <a:t>. </a:t>
            </a:r>
            <a:endParaRPr lang="en-US" dirty="0"/>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6</a:t>
            </a:fld>
            <a:endParaRPr lang="en-US" dirty="0"/>
          </a:p>
        </p:txBody>
      </p:sp>
    </p:spTree>
    <p:extLst>
      <p:ext uri="{BB962C8B-B14F-4D97-AF65-F5344CB8AC3E}">
        <p14:creationId xmlns:p14="http://schemas.microsoft.com/office/powerpoint/2010/main" val="245107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7</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baseline="0" dirty="0" smtClean="0"/>
              <a:t>DV Repository is the master in this scenario because it is always the most current version of the DV objects.   It is different than what most developers are used.   When it comes to version control most developers think of the VCS as the master repository and their file system as the local development workspace.  However, with DV Studio it is connected live with the DV repository and any modifications to the code are immediately available to all DV Studio developers.  The VCS repository servers as the slave.  It’s purpose in life provides the following functions: </a:t>
            </a:r>
          </a:p>
          <a:p>
            <a:pPr marL="228600" indent="-228600">
              <a:buAutoNum type="arabicParenR"/>
            </a:pPr>
            <a:r>
              <a:rPr lang="en-US" baseline="0" dirty="0" smtClean="0"/>
              <a:t>Provides a record of releases</a:t>
            </a:r>
          </a:p>
          <a:p>
            <a:pPr marL="228600" indent="-228600">
              <a:buAutoNum type="arabicParenR"/>
            </a:pPr>
            <a:r>
              <a:rPr lang="en-US" baseline="0" dirty="0" smtClean="0"/>
              <a:t>Provides a staging area to deploy releases to a target DV server</a:t>
            </a:r>
          </a:p>
          <a:p>
            <a:pPr marL="228600" indent="-228600">
              <a:buAutoNum type="arabicParenR"/>
            </a:pPr>
            <a:r>
              <a:rPr lang="en-US" baseline="0" dirty="0" smtClean="0"/>
              <a:t>Provides a backup of resources on an individual basis so that if resource(s) are accidently deleted, it is possible to retrieve individual resources.</a:t>
            </a:r>
          </a:p>
          <a:p>
            <a:pPr marL="228600" indent="-228600">
              <a:buAutoNum type="arabicParenR"/>
            </a:pPr>
            <a:r>
              <a:rPr lang="en-US" baseline="0" dirty="0" smtClean="0"/>
              <a:t>Provides a facility to perform a difference between releases and report on changes.</a:t>
            </a:r>
          </a:p>
          <a:p>
            <a:pPr marL="228600" indent="-228600">
              <a:buAutoNum type="arabicParenR"/>
            </a:pPr>
            <a:endParaRPr lang="en-US" baseline="0" dirty="0" smtClean="0"/>
          </a:p>
          <a:p>
            <a:pPr marL="0" indent="0">
              <a:buNone/>
            </a:pPr>
            <a:r>
              <a:rPr lang="en-US" baseline="0" dirty="0" smtClean="0"/>
              <a:t>What it does no provide:</a:t>
            </a:r>
          </a:p>
          <a:p>
            <a:pPr marL="228600" indent="-228600">
              <a:buAutoNum type="arabicParenR"/>
            </a:pPr>
            <a:r>
              <a:rPr lang="en-US" baseline="0" dirty="0" smtClean="0"/>
              <a:t>DV Studio does not provide a graphical interface like Eclipse to merge differences in code.</a:t>
            </a:r>
          </a:p>
          <a:p>
            <a:pPr marL="228600" indent="-228600">
              <a:buAutoNum type="arabicParenR"/>
            </a:pPr>
            <a:r>
              <a:rPr lang="en-US" baseline="0" dirty="0" smtClean="0"/>
              <a:t>DV does not provide its own versioning and therefore can only contain the latest version of code at any given point in time.</a:t>
            </a:r>
            <a:endParaRPr lang="en-US" dirty="0" smtClean="0"/>
          </a:p>
          <a:p>
            <a:endParaRPr lang="en-US" dirty="0"/>
          </a:p>
        </p:txBody>
      </p:sp>
    </p:spTree>
    <p:extLst>
      <p:ext uri="{BB962C8B-B14F-4D97-AF65-F5344CB8AC3E}">
        <p14:creationId xmlns:p14="http://schemas.microsoft.com/office/powerpoint/2010/main" val="1348012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8</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r>
              <a:rPr lang="en-US" dirty="0" smtClean="0"/>
              <a:t>DV Studio and DV Repository reside on the same machine and communicate with a VCS Repository</a:t>
            </a:r>
            <a:r>
              <a:rPr lang="en-US" baseline="0" dirty="0" smtClean="0"/>
              <a:t> either locally to the machine or remotely.</a:t>
            </a:r>
            <a:endParaRPr lang="en-US" dirty="0"/>
          </a:p>
        </p:txBody>
      </p:sp>
    </p:spTree>
    <p:extLst>
      <p:ext uri="{BB962C8B-B14F-4D97-AF65-F5344CB8AC3E}">
        <p14:creationId xmlns:p14="http://schemas.microsoft.com/office/powerpoint/2010/main" val="593175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9</a:t>
            </a:fld>
            <a:endParaRPr lang="en-US" sz="1200" smtClean="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marR="0" indent="-228600" algn="l" defTabSz="408194" rtl="0" eaLnBrk="1" fontAlgn="auto" latinLnBrk="0" hangingPunct="1">
              <a:lnSpc>
                <a:spcPct val="100000"/>
              </a:lnSpc>
              <a:spcBef>
                <a:spcPts val="0"/>
              </a:spcBef>
              <a:spcAft>
                <a:spcPts val="0"/>
              </a:spcAft>
              <a:buClrTx/>
              <a:buSzTx/>
              <a:buFontTx/>
              <a:buNone/>
              <a:tabLst/>
              <a:defRPr/>
            </a:pPr>
            <a:r>
              <a:rPr lang="en-US" dirty="0" smtClean="0"/>
              <a:t>There are</a:t>
            </a:r>
            <a:r>
              <a:rPr lang="en-US" baseline="0" dirty="0" smtClean="0"/>
              <a:t> multiple DV users each having </a:t>
            </a:r>
            <a:r>
              <a:rPr lang="en-US" dirty="0" smtClean="0"/>
              <a:t>DV Studio and DV Repository reside on their machine.  Each user communicates remotely to a VCS Repository</a:t>
            </a:r>
            <a:r>
              <a:rPr lang="en-US" baseline="0" dirty="0" smtClean="0"/>
              <a:t>.   This is not an ideal scenario as there can be collisions on code being checked in.  This requires a high degree of developer coordination.</a:t>
            </a:r>
            <a:endParaRPr lang="en-US" dirty="0" smtClean="0"/>
          </a:p>
          <a:p>
            <a:pPr marL="228600" indent="-228600" eaLnBrk="1" hangingPunct="1"/>
            <a:endParaRPr lang="en-US" dirty="0" smtClean="0">
              <a:latin typeface="Arial" charset="0"/>
            </a:endParaRPr>
          </a:p>
        </p:txBody>
      </p:sp>
    </p:spTree>
    <p:extLst>
      <p:ext uri="{BB962C8B-B14F-4D97-AF65-F5344CB8AC3E}">
        <p14:creationId xmlns:p14="http://schemas.microsoft.com/office/powerpoint/2010/main" val="1013971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emf"/><Relationship Id="rId3"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emf"/><Relationship Id="rId3" Type="http://schemas.openxmlformats.org/officeDocument/2006/relationships/image" Target="../media/image10.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emf"/></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smtClean="0"/>
              <a:t>Click to edit title</a:t>
            </a:r>
            <a:endParaRPr lang="en-US" dirty="0"/>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smtClean="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5240467"/>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B02419-7B84-684E-8CC3-310CA54209BA}" type="datetimeFigureOut">
              <a:rPr lang="en-US" smtClean="0"/>
              <a:t>12/15/17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A3E60-CFB6-3649-84ED-E3C610859A4B}" type="slidenum">
              <a:rPr lang="en-US" smtClean="0"/>
              <a:t>‹#›</a:t>
            </a:fld>
            <a:endParaRPr lang="en-US"/>
          </a:p>
        </p:txBody>
      </p:sp>
    </p:spTree>
    <p:extLst>
      <p:ext uri="{BB962C8B-B14F-4D97-AF65-F5344CB8AC3E}">
        <p14:creationId xmlns:p14="http://schemas.microsoft.com/office/powerpoint/2010/main" val="1339251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B02419-7B84-684E-8CC3-310CA54209BA}" type="datetimeFigureOut">
              <a:rPr lang="en-US" smtClean="0"/>
              <a:t>12/15/17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A3E60-CFB6-3649-84ED-E3C610859A4B}" type="slidenum">
              <a:rPr lang="en-US" smtClean="0"/>
              <a:t>‹#›</a:t>
            </a:fld>
            <a:endParaRPr lang="en-US"/>
          </a:p>
        </p:txBody>
      </p:sp>
    </p:spTree>
    <p:extLst>
      <p:ext uri="{BB962C8B-B14F-4D97-AF65-F5344CB8AC3E}">
        <p14:creationId xmlns:p14="http://schemas.microsoft.com/office/powerpoint/2010/main" val="1022747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B02419-7B84-684E-8CC3-310CA54209BA}" type="datetimeFigureOut">
              <a:rPr lang="en-US" smtClean="0"/>
              <a:t>12/15/17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A3E60-CFB6-3649-84ED-E3C610859A4B}" type="slidenum">
              <a:rPr lang="en-US" smtClean="0"/>
              <a:t>‹#›</a:t>
            </a:fld>
            <a:endParaRPr lang="en-US"/>
          </a:p>
        </p:txBody>
      </p:sp>
    </p:spTree>
    <p:extLst>
      <p:ext uri="{BB962C8B-B14F-4D97-AF65-F5344CB8AC3E}">
        <p14:creationId xmlns:p14="http://schemas.microsoft.com/office/powerpoint/2010/main" val="850239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70013"/>
            <a:ext cx="3867150"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3867150"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B02419-7B84-684E-8CC3-310CA54209BA}" type="datetimeFigureOut">
              <a:rPr lang="en-US" smtClean="0"/>
              <a:t>12/15/17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A3E60-CFB6-3649-84ED-E3C610859A4B}" type="slidenum">
              <a:rPr lang="en-US" smtClean="0"/>
              <a:t>‹#›</a:t>
            </a:fld>
            <a:endParaRPr lang="en-US"/>
          </a:p>
        </p:txBody>
      </p:sp>
    </p:spTree>
    <p:extLst>
      <p:ext uri="{BB962C8B-B14F-4D97-AF65-F5344CB8AC3E}">
        <p14:creationId xmlns:p14="http://schemas.microsoft.com/office/powerpoint/2010/main" val="617896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B02419-7B84-684E-8CC3-310CA54209BA}" type="datetimeFigureOut">
              <a:rPr lang="en-US" smtClean="0"/>
              <a:t>12/15/17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FA3E60-CFB6-3649-84ED-E3C610859A4B}" type="slidenum">
              <a:rPr lang="en-US" smtClean="0"/>
              <a:t>‹#›</a:t>
            </a:fld>
            <a:endParaRPr lang="en-US"/>
          </a:p>
        </p:txBody>
      </p:sp>
    </p:spTree>
    <p:extLst>
      <p:ext uri="{BB962C8B-B14F-4D97-AF65-F5344CB8AC3E}">
        <p14:creationId xmlns:p14="http://schemas.microsoft.com/office/powerpoint/2010/main" val="1895731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B02419-7B84-684E-8CC3-310CA54209BA}" type="datetimeFigureOut">
              <a:rPr lang="en-US" smtClean="0"/>
              <a:t>12/15/17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FA3E60-CFB6-3649-84ED-E3C610859A4B}" type="slidenum">
              <a:rPr lang="en-US" smtClean="0"/>
              <a:t>‹#›</a:t>
            </a:fld>
            <a:endParaRPr lang="en-US"/>
          </a:p>
        </p:txBody>
      </p:sp>
    </p:spTree>
    <p:extLst>
      <p:ext uri="{BB962C8B-B14F-4D97-AF65-F5344CB8AC3E}">
        <p14:creationId xmlns:p14="http://schemas.microsoft.com/office/powerpoint/2010/main" val="1487059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02419-7B84-684E-8CC3-310CA54209BA}" type="datetimeFigureOut">
              <a:rPr lang="en-US" smtClean="0"/>
              <a:t>12/15/17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FA3E60-CFB6-3649-84ED-E3C610859A4B}" type="slidenum">
              <a:rPr lang="en-US" smtClean="0"/>
              <a:t>‹#›</a:t>
            </a:fld>
            <a:endParaRPr lang="en-US"/>
          </a:p>
        </p:txBody>
      </p:sp>
    </p:spTree>
    <p:extLst>
      <p:ext uri="{BB962C8B-B14F-4D97-AF65-F5344CB8AC3E}">
        <p14:creationId xmlns:p14="http://schemas.microsoft.com/office/powerpoint/2010/main" val="595643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02419-7B84-684E-8CC3-310CA54209BA}" type="datetimeFigureOut">
              <a:rPr lang="en-US" smtClean="0"/>
              <a:t>12/15/17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A3E60-CFB6-3649-84ED-E3C610859A4B}" type="slidenum">
              <a:rPr lang="en-US" smtClean="0"/>
              <a:t>‹#›</a:t>
            </a:fld>
            <a:endParaRPr lang="en-US"/>
          </a:p>
        </p:txBody>
      </p:sp>
    </p:spTree>
    <p:extLst>
      <p:ext uri="{BB962C8B-B14F-4D97-AF65-F5344CB8AC3E}">
        <p14:creationId xmlns:p14="http://schemas.microsoft.com/office/powerpoint/2010/main" val="156171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02419-7B84-684E-8CC3-310CA54209BA}" type="datetimeFigureOut">
              <a:rPr lang="en-US" smtClean="0"/>
              <a:t>12/15/17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A3E60-CFB6-3649-84ED-E3C610859A4B}" type="slidenum">
              <a:rPr lang="en-US" smtClean="0"/>
              <a:t>‹#›</a:t>
            </a:fld>
            <a:endParaRPr lang="en-US"/>
          </a:p>
        </p:txBody>
      </p:sp>
    </p:spTree>
    <p:extLst>
      <p:ext uri="{BB962C8B-B14F-4D97-AF65-F5344CB8AC3E}">
        <p14:creationId xmlns:p14="http://schemas.microsoft.com/office/powerpoint/2010/main" val="1198081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B02419-7B84-684E-8CC3-310CA54209BA}" type="datetimeFigureOut">
              <a:rPr lang="en-US" smtClean="0"/>
              <a:t>12/15/17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A3E60-CFB6-3649-84ED-E3C610859A4B}" type="slidenum">
              <a:rPr lang="en-US" smtClean="0"/>
              <a:t>‹#›</a:t>
            </a:fld>
            <a:endParaRPr lang="en-US"/>
          </a:p>
        </p:txBody>
      </p:sp>
    </p:spTree>
    <p:extLst>
      <p:ext uri="{BB962C8B-B14F-4D97-AF65-F5344CB8AC3E}">
        <p14:creationId xmlns:p14="http://schemas.microsoft.com/office/powerpoint/2010/main" val="1348037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B02419-7B84-684E-8CC3-310CA54209BA}" type="datetimeFigureOut">
              <a:rPr lang="en-US" smtClean="0"/>
              <a:t>12/15/17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A3E60-CFB6-3649-84ED-E3C610859A4B}" type="slidenum">
              <a:rPr lang="en-US" smtClean="0"/>
              <a:t>‹#›</a:t>
            </a:fld>
            <a:endParaRPr lang="en-US"/>
          </a:p>
        </p:txBody>
      </p:sp>
    </p:spTree>
    <p:extLst>
      <p:ext uri="{BB962C8B-B14F-4D97-AF65-F5344CB8AC3E}">
        <p14:creationId xmlns:p14="http://schemas.microsoft.com/office/powerpoint/2010/main" val="511887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655185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3361725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smtClean="0">
                <a:solidFill>
                  <a:schemeClr val="tx2"/>
                </a:solidFill>
                <a:latin typeface="Arial Black"/>
                <a:cs typeface="Arial Black"/>
              </a:rPr>
              <a:t>Thank You!</a:t>
            </a:r>
            <a:endParaRPr lang="en-US" sz="5400" dirty="0">
              <a:solidFill>
                <a:schemeClr val="tx2"/>
              </a:solidFill>
              <a:latin typeface="Arial Black"/>
              <a:cs typeface="Arial Black"/>
            </a:endParaRPr>
          </a:p>
        </p:txBody>
      </p:sp>
    </p:spTree>
    <p:extLst>
      <p:ext uri="{BB962C8B-B14F-4D97-AF65-F5344CB8AC3E}">
        <p14:creationId xmlns:p14="http://schemas.microsoft.com/office/powerpoint/2010/main" val="105703841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smtClean="0"/>
              <a:t>Primary Bullet Arial 20pt</a:t>
            </a:r>
          </a:p>
          <a:p>
            <a:pPr lvl="1"/>
            <a:r>
              <a:rPr lang="en-US" dirty="0" smtClean="0"/>
              <a:t>Secondary Bullet Arial 18pt</a:t>
            </a:r>
          </a:p>
          <a:p>
            <a:pPr lvl="2"/>
            <a:r>
              <a:rPr lang="en-US" dirty="0" smtClean="0"/>
              <a:t>Tertiary Bullet Arial 16pt</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smtClean="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endParaRPr lang="en-US" sz="2000" dirty="0">
              <a:solidFill>
                <a:srgbClr val="FFFFFF"/>
              </a:solidFill>
              <a:latin typeface="+mn-lt"/>
              <a:cs typeface="Helvetica"/>
            </a:endParaRP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CONFIDENTIALITY</a:t>
            </a:r>
            <a:endParaRPr lang="en-US" sz="2800" dirty="0">
              <a:solidFill>
                <a:srgbClr val="FFFFFF"/>
              </a:solidFill>
              <a:latin typeface="+mj-lt"/>
            </a:endParaRP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smtClean="0">
                <a:solidFill>
                  <a:srgbClr val="FFFFFF"/>
                </a:solidFill>
                <a:latin typeface="+mj-lt"/>
              </a:rPr>
              <a:t>DISCLAIMER</a:t>
            </a:r>
            <a:endParaRPr lang="en-US" sz="2800" dirty="0">
              <a:solidFill>
                <a:srgbClr val="FFFFFF"/>
              </a:solidFill>
              <a:latin typeface="+mj-lt"/>
            </a:endParaRP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smtClean="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The material provided is for informational purposes only, and should not be relied on in making a purchasing </a:t>
            </a:r>
            <a:r>
              <a:rPr lang="en-US" sz="1400" dirty="0" smtClean="0">
                <a:solidFill>
                  <a:srgbClr val="FFFFFF"/>
                </a:solidFill>
                <a:latin typeface="+mn-lt"/>
                <a:cs typeface="Helvetica"/>
              </a:rPr>
              <a:t>decision</a:t>
            </a:r>
            <a:r>
              <a:rPr lang="en-US" sz="1400" dirty="0" smtClean="0">
                <a:solidFill>
                  <a:srgbClr val="FFFFFF"/>
                </a:solidFill>
                <a:latin typeface="+mn-lt"/>
                <a:cs typeface="Helvetica"/>
              </a:rPr>
              <a:t>.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smtClean="0">
              <a:solidFill>
                <a:srgbClr val="FFFFFF"/>
              </a:solidFill>
              <a:latin typeface="+mn-lt"/>
              <a:cs typeface="Helvetica"/>
            </a:endParaRPr>
          </a:p>
          <a:p>
            <a:pPr marL="0" indent="0" algn="l">
              <a:buNone/>
            </a:pPr>
            <a:r>
              <a:rPr lang="en-US" sz="1400" dirty="0" smtClean="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endParaRPr lang="en-US" sz="1400" dirty="0">
              <a:solidFill>
                <a:srgbClr val="FFFFFF"/>
              </a:solidFill>
              <a:latin typeface="+mn-lt"/>
              <a:cs typeface="Helvetica"/>
            </a:endParaRP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smtClean="0"/>
              <a:t>© Copyright 2000-</a:t>
            </a:r>
            <a:r>
              <a:rPr lang="is-IS" dirty="0" smtClean="0"/>
              <a:t>2017</a:t>
            </a:r>
            <a:r>
              <a:rPr lang="en-US" dirty="0" smtClean="0"/>
              <a:t> TIBCO Software Inc.      </a:t>
            </a:r>
            <a:endParaRPr lang="en-US" dirty="0"/>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12/15/17</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76B02419-7B84-684E-8CC3-310CA54209BA}" type="datetimeFigureOut">
              <a:rPr lang="en-US" smtClean="0"/>
              <a:t>12/15/17</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BFA3E60-CFB6-3649-84ED-E3C610859A4B}" type="slidenum">
              <a:rPr lang="en-US" smtClean="0"/>
              <a:t>‹#›</a:t>
            </a:fld>
            <a:endParaRPr lang="en-US"/>
          </a:p>
        </p:txBody>
      </p:sp>
    </p:spTree>
    <p:extLst>
      <p:ext uri="{BB962C8B-B14F-4D97-AF65-F5344CB8AC3E}">
        <p14:creationId xmlns:p14="http://schemas.microsoft.com/office/powerpoint/2010/main" val="76173554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timing>
    <p:tnLst>
      <p:par>
        <p:cTn id="1" dur="indefinite" restart="never" nodeType="tmRoot"/>
      </p:par>
    </p:tnLst>
  </p:timing>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7.png"/><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5.png"/><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7.png"/><Relationship Id="rId8" Type="http://schemas.openxmlformats.org/officeDocument/2006/relationships/image" Target="../media/image15.png"/><Relationship Id="rId1" Type="http://schemas.openxmlformats.org/officeDocument/2006/relationships/slideLayout" Target="../slideLayouts/slideLayout3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image" Target="../media/image12.emf"/><Relationship Id="rId6" Type="http://schemas.openxmlformats.org/officeDocument/2006/relationships/image" Target="../media/image13.png"/><Relationship Id="rId1" Type="http://schemas.openxmlformats.org/officeDocument/2006/relationships/vmlDrawing" Target="../drawings/vmlDrawing1.vml"/><Relationship Id="rId2"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4.png"/><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693246"/>
          </a:xfrm>
          <a:prstGeom prst="rect">
            <a:avLst/>
          </a:prstGeom>
        </p:spPr>
        <p:txBody>
          <a:bodyPr>
            <a:noAutofit/>
          </a:bodyPr>
          <a:lstStyle/>
          <a:p>
            <a:r>
              <a:rPr lang="en-US" sz="2200" dirty="0" smtClean="0"/>
              <a:t>Data Virtualization</a:t>
            </a:r>
          </a:p>
          <a:p>
            <a:endParaRPr lang="en-US" sz="2200" dirty="0" smtClean="0"/>
          </a:p>
          <a:p>
            <a:r>
              <a:rPr lang="en-US" sz="2200" u="sng" dirty="0" smtClean="0"/>
              <a:t>PDTool Training </a:t>
            </a:r>
            <a:endParaRPr lang="en-US" sz="2200" u="sng" dirty="0" smtClean="0"/>
          </a:p>
          <a:p>
            <a:r>
              <a:rPr lang="en-US" sz="2200" dirty="0" smtClean="0"/>
              <a:t>PDTool Studio Version Control</a:t>
            </a:r>
            <a:endParaRPr lang="en-US" sz="2200" dirty="0"/>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smtClean="0"/>
              <a:t>Presenter</a:t>
            </a:r>
          </a:p>
          <a:p>
            <a:r>
              <a:rPr lang="en-US" dirty="0" smtClean="0"/>
              <a:t>Title</a:t>
            </a:r>
            <a:endParaRPr lang="en-US" dirty="0"/>
          </a:p>
        </p:txBody>
      </p:sp>
      <p:sp>
        <p:nvSpPr>
          <p:cNvPr id="16" name="Footer Placeholder 15"/>
          <p:cNvSpPr>
            <a:spLocks noGrp="1"/>
          </p:cNvSpPr>
          <p:nvPr>
            <p:ph type="ftr" sz="quarter" idx="3"/>
          </p:nvPr>
        </p:nvSpPr>
        <p:spPr/>
        <p:txBody>
          <a:bodyPr/>
          <a:lstStyle/>
          <a:p>
            <a:r>
              <a:rPr lang="en-US" dirty="0" smtClean="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85434"/>
            <a:ext cx="7416371" cy="648744"/>
          </a:xfrm>
        </p:spPr>
        <p:txBody>
          <a:bodyPr/>
          <a:lstStyle/>
          <a:p>
            <a:pPr algn="l" eaLnBrk="1" hangingPunct="1"/>
            <a:r>
              <a:rPr lang="en-US" dirty="0" smtClean="0">
                <a:solidFill>
                  <a:schemeClr val="bg1"/>
                </a:solidFill>
              </a:rPr>
              <a:t>VCS Topologies (Multi-User Direct)</a:t>
            </a:r>
            <a:endParaRPr lang="en-US" sz="1275" dirty="0">
              <a:solidFill>
                <a:schemeClr val="bg1"/>
              </a:solidFill>
            </a:endParaRPr>
          </a:p>
        </p:txBody>
      </p:sp>
      <p:sp>
        <p:nvSpPr>
          <p:cNvPr id="2" name="Content Placeholder 1"/>
          <p:cNvSpPr>
            <a:spLocks noGrp="1"/>
          </p:cNvSpPr>
          <p:nvPr>
            <p:ph idx="1"/>
          </p:nvPr>
        </p:nvSpPr>
        <p:spPr/>
        <p:txBody>
          <a:bodyPr/>
          <a:lstStyle/>
          <a:p>
            <a:pPr marL="0" indent="0">
              <a:buNone/>
            </a:pPr>
            <a:r>
              <a:rPr lang="en-US" smtClean="0"/>
              <a:t> </a:t>
            </a:r>
            <a:endParaRPr lang="en-US"/>
          </a:p>
        </p:txBody>
      </p:sp>
      <p:sp>
        <p:nvSpPr>
          <p:cNvPr id="5" name="Rounded Rectangle 4"/>
          <p:cNvSpPr/>
          <p:nvPr/>
        </p:nvSpPr>
        <p:spPr>
          <a:xfrm>
            <a:off x="214908" y="837067"/>
            <a:ext cx="8710082" cy="3949225"/>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cxnSp>
        <p:nvCxnSpPr>
          <p:cNvPr id="103" name="Straight Arrow Connector 68"/>
          <p:cNvCxnSpPr>
            <a:cxnSpLocks noChangeShapeType="1"/>
          </p:cNvCxnSpPr>
          <p:nvPr/>
        </p:nvCxnSpPr>
        <p:spPr bwMode="auto">
          <a:xfrm>
            <a:off x="1249322" y="4848132"/>
            <a:ext cx="1218883"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 name="Group 2"/>
          <p:cNvGrpSpPr/>
          <p:nvPr/>
        </p:nvGrpSpPr>
        <p:grpSpPr>
          <a:xfrm>
            <a:off x="669504" y="858591"/>
            <a:ext cx="8275755" cy="3939141"/>
            <a:chOff x="89188" y="647608"/>
            <a:chExt cx="10312334" cy="4739641"/>
          </a:xfrm>
        </p:grpSpPr>
        <p:pic>
          <p:nvPicPr>
            <p:cNvPr id="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572" y="1355632"/>
              <a:ext cx="99245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8079" y="1798545"/>
              <a:ext cx="628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8" name="Group 6"/>
            <p:cNvGrpSpPr>
              <a:grpSpLocks/>
            </p:cNvGrpSpPr>
            <p:nvPr/>
          </p:nvGrpSpPr>
          <p:grpSpPr bwMode="auto">
            <a:xfrm>
              <a:off x="8562618" y="2547845"/>
              <a:ext cx="1838904" cy="1597556"/>
              <a:chOff x="2997517" y="4405312"/>
              <a:chExt cx="1503046" cy="1825501"/>
            </a:xfrm>
          </p:grpSpPr>
          <p:pic>
            <p:nvPicPr>
              <p:cNvPr id="7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TextBox 79"/>
              <p:cNvSpPr txBox="1">
                <a:spLocks noChangeArrowheads="1"/>
              </p:cNvSpPr>
              <p:nvPr/>
            </p:nvSpPr>
            <p:spPr bwMode="auto">
              <a:xfrm>
                <a:off x="2997517" y="5562600"/>
                <a:ext cx="1503046" cy="66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600">
                    <a:solidFill>
                      <a:srgbClr val="000000"/>
                    </a:solidFill>
                  </a:rPr>
                  <a:t>VCS Repository</a:t>
                </a:r>
              </a:p>
              <a:p>
                <a:pPr algn="ctr" eaLnBrk="1" hangingPunct="1"/>
                <a:endParaRPr lang="en-US" sz="1600">
                  <a:solidFill>
                    <a:srgbClr val="000000"/>
                  </a:solidFill>
                </a:endParaRPr>
              </a:p>
            </p:txBody>
          </p:sp>
        </p:grpSp>
        <p:sp>
          <p:nvSpPr>
            <p:cNvPr id="81" name="Content Placeholder 19"/>
            <p:cNvSpPr txBox="1">
              <a:spLocks/>
            </p:cNvSpPr>
            <p:nvPr/>
          </p:nvSpPr>
          <p:spPr>
            <a:xfrm>
              <a:off x="989040" y="647608"/>
              <a:ext cx="7922736" cy="443198"/>
            </a:xfrm>
            <a:prstGeom prst="rect">
              <a:avLst/>
            </a:prstGeom>
          </p:spPr>
          <p:txBody>
            <a:bodyPr vert="horz" lIns="91440" tIns="45720" rIns="91440" bIns="45720" rtlCol="0">
              <a:spAutoFit/>
            </a:bodyPr>
            <a:lstStyle>
              <a:lvl1pPr marL="214313" indent="-214313" algn="l" defTabSz="285750" rtl="0" eaLnBrk="1" latinLnBrk="0" hangingPunct="1">
                <a:spcBef>
                  <a:spcPct val="20000"/>
                </a:spcBef>
                <a:buClr>
                  <a:srgbClr val="005288"/>
                </a:buClr>
                <a:buFont typeface="Arial"/>
                <a:buChar char="•"/>
                <a:defRPr sz="1500" kern="1200">
                  <a:solidFill>
                    <a:schemeClr val="tx1"/>
                  </a:solidFill>
                  <a:latin typeface="+mn-lt"/>
                  <a:ea typeface="+mn-ea"/>
                  <a:cs typeface="+mn-cs"/>
                </a:defRPr>
              </a:lvl1pPr>
              <a:lvl2pPr marL="342900" indent="-137160" algn="l" defTabSz="285750" rtl="0" eaLnBrk="1" latinLnBrk="0" hangingPunct="1">
                <a:spcBef>
                  <a:spcPct val="20000"/>
                </a:spcBef>
                <a:buClr>
                  <a:srgbClr val="005288"/>
                </a:buClr>
                <a:buFont typeface="Arial" pitchFamily="34" charset="0"/>
                <a:buChar char="◦"/>
                <a:defRPr sz="1350" kern="1200">
                  <a:solidFill>
                    <a:schemeClr val="tx1"/>
                  </a:solidFill>
                  <a:latin typeface="+mn-lt"/>
                  <a:ea typeface="+mn-ea"/>
                  <a:cs typeface="+mn-cs"/>
                </a:defRPr>
              </a:lvl2pPr>
              <a:lvl3pPr marL="548640" indent="-137160" algn="l" defTabSz="285750" rtl="0" eaLnBrk="1" latinLnBrk="0" hangingPunct="1">
                <a:spcBef>
                  <a:spcPct val="20000"/>
                </a:spcBef>
                <a:buClr>
                  <a:srgbClr val="005288"/>
                </a:buClr>
                <a:buFont typeface="Arial" pitchFamily="34" charset="0"/>
                <a:buChar char="▪"/>
                <a:defRPr sz="1200" kern="1200">
                  <a:solidFill>
                    <a:schemeClr val="tx1"/>
                  </a:solidFill>
                  <a:latin typeface="+mn-lt"/>
                  <a:ea typeface="+mn-ea"/>
                  <a:cs typeface="+mn-cs"/>
                </a:defRPr>
              </a:lvl3pPr>
              <a:lvl4pPr marL="754380" indent="-137160" algn="l" defTabSz="285750" rtl="0" eaLnBrk="1" latinLnBrk="0" hangingPunct="1">
                <a:spcBef>
                  <a:spcPct val="20000"/>
                </a:spcBef>
                <a:buClr>
                  <a:srgbClr val="005288"/>
                </a:buClr>
                <a:buFont typeface="Arial" pitchFamily="34" charset="0"/>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Clr>
                  <a:srgbClr val="005288"/>
                </a:buClr>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gn="ctr">
                <a:buFont typeface="Wingdings" pitchFamily="2" charset="2"/>
                <a:buNone/>
              </a:pPr>
              <a:r>
                <a:rPr lang="en-US" sz="2400" b="1" smtClean="0">
                  <a:solidFill>
                    <a:srgbClr val="000000"/>
                  </a:solidFill>
                  <a:ea typeface="ＭＳ Ｐゴシック" pitchFamily="34" charset="-128"/>
                </a:rPr>
                <a:t>Multi-User Topology (Direct VCS Access)</a:t>
              </a:r>
              <a:endParaRPr lang="en-US" sz="2400" b="1" dirty="0" smtClean="0">
                <a:solidFill>
                  <a:srgbClr val="000000"/>
                </a:solidFill>
                <a:ea typeface="ＭＳ Ｐゴシック" pitchFamily="34" charset="-128"/>
              </a:endParaRPr>
            </a:p>
          </p:txBody>
        </p:sp>
        <p:sp>
          <p:nvSpPr>
            <p:cNvPr id="82" name="TextBox 20"/>
            <p:cNvSpPr txBox="1">
              <a:spLocks noChangeArrowheads="1"/>
            </p:cNvSpPr>
            <p:nvPr/>
          </p:nvSpPr>
          <p:spPr bwMode="auto">
            <a:xfrm>
              <a:off x="4235162" y="1163544"/>
              <a:ext cx="1574390" cy="69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dirty="0" smtClean="0">
                  <a:solidFill>
                    <a:srgbClr val="000000"/>
                  </a:solidFill>
                </a:rPr>
                <a:t>DV </a:t>
              </a:r>
              <a:r>
                <a:rPr lang="en-US" sz="1050" dirty="0">
                  <a:solidFill>
                    <a:srgbClr val="000000"/>
                  </a:solidFill>
                </a:rPr>
                <a:t>Studio Resource Definition</a:t>
              </a:r>
            </a:p>
          </p:txBody>
        </p:sp>
        <p:sp>
          <p:nvSpPr>
            <p:cNvPr id="83" name="TextBox 21"/>
            <p:cNvSpPr txBox="1">
              <a:spLocks noChangeArrowheads="1"/>
            </p:cNvSpPr>
            <p:nvPr/>
          </p:nvSpPr>
          <p:spPr bwMode="auto">
            <a:xfrm>
              <a:off x="3141130" y="2041432"/>
              <a:ext cx="1538415" cy="40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600" dirty="0" smtClean="0">
                  <a:solidFill>
                    <a:srgbClr val="000000"/>
                  </a:solidFill>
                </a:rPr>
                <a:t>DV </a:t>
              </a:r>
              <a:r>
                <a:rPr lang="en-US" sz="1600" dirty="0">
                  <a:solidFill>
                    <a:srgbClr val="000000"/>
                  </a:solidFill>
                </a:rPr>
                <a:t>Studio</a:t>
              </a:r>
            </a:p>
          </p:txBody>
        </p:sp>
        <p:sp>
          <p:nvSpPr>
            <p:cNvPr id="84" name="TextBox 22"/>
            <p:cNvSpPr txBox="1">
              <a:spLocks noChangeArrowheads="1"/>
            </p:cNvSpPr>
            <p:nvPr/>
          </p:nvSpPr>
          <p:spPr bwMode="auto">
            <a:xfrm>
              <a:off x="6372437" y="1582644"/>
              <a:ext cx="121888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Check In</a:t>
              </a:r>
            </a:p>
          </p:txBody>
        </p:sp>
        <p:sp>
          <p:nvSpPr>
            <p:cNvPr id="85" name="TextBox 23"/>
            <p:cNvSpPr txBox="1">
              <a:spLocks noChangeArrowheads="1"/>
            </p:cNvSpPr>
            <p:nvPr/>
          </p:nvSpPr>
          <p:spPr bwMode="auto">
            <a:xfrm>
              <a:off x="6383018" y="1703294"/>
              <a:ext cx="121888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Check Out</a:t>
              </a:r>
            </a:p>
          </p:txBody>
        </p:sp>
        <p:sp>
          <p:nvSpPr>
            <p:cNvPr id="86" name="TextBox 25"/>
            <p:cNvSpPr txBox="1">
              <a:spLocks noChangeArrowheads="1"/>
            </p:cNvSpPr>
            <p:nvPr/>
          </p:nvSpPr>
          <p:spPr bwMode="auto">
            <a:xfrm>
              <a:off x="1395333" y="1615983"/>
              <a:ext cx="121888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Read</a:t>
              </a:r>
            </a:p>
          </p:txBody>
        </p:sp>
        <p:sp>
          <p:nvSpPr>
            <p:cNvPr id="87" name="TextBox 26"/>
            <p:cNvSpPr txBox="1">
              <a:spLocks noChangeArrowheads="1"/>
            </p:cNvSpPr>
            <p:nvPr/>
          </p:nvSpPr>
          <p:spPr bwMode="auto">
            <a:xfrm>
              <a:off x="1395333" y="1746158"/>
              <a:ext cx="121888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Write</a:t>
              </a:r>
            </a:p>
          </p:txBody>
        </p:sp>
        <p:cxnSp>
          <p:nvCxnSpPr>
            <p:cNvPr id="88" name="Straight Arrow Connector 10"/>
            <p:cNvCxnSpPr>
              <a:cxnSpLocks noChangeShapeType="1"/>
            </p:cNvCxnSpPr>
            <p:nvPr/>
          </p:nvCxnSpPr>
          <p:spPr bwMode="auto">
            <a:xfrm flipH="1">
              <a:off x="582746" y="1755683"/>
              <a:ext cx="1015735"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Arrow Connector 12"/>
            <p:cNvCxnSpPr>
              <a:cxnSpLocks noChangeShapeType="1"/>
            </p:cNvCxnSpPr>
            <p:nvPr/>
          </p:nvCxnSpPr>
          <p:spPr bwMode="auto">
            <a:xfrm flipH="1">
              <a:off x="555236" y="1755682"/>
              <a:ext cx="1117309" cy="41910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Arrow Connector 34"/>
            <p:cNvCxnSpPr>
              <a:cxnSpLocks noChangeShapeType="1"/>
            </p:cNvCxnSpPr>
            <p:nvPr/>
          </p:nvCxnSpPr>
          <p:spPr bwMode="auto">
            <a:xfrm flipH="1">
              <a:off x="582746" y="1909669"/>
              <a:ext cx="1089800" cy="382588"/>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Arrow Connector 29"/>
            <p:cNvCxnSpPr>
              <a:cxnSpLocks noChangeShapeType="1"/>
            </p:cNvCxnSpPr>
            <p:nvPr/>
          </p:nvCxnSpPr>
          <p:spPr bwMode="auto">
            <a:xfrm>
              <a:off x="1090613" y="1909669"/>
              <a:ext cx="1218883"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Arrow Connector 41"/>
            <p:cNvCxnSpPr>
              <a:cxnSpLocks noChangeShapeType="1"/>
            </p:cNvCxnSpPr>
            <p:nvPr/>
          </p:nvCxnSpPr>
          <p:spPr bwMode="auto">
            <a:xfrm flipH="1" flipV="1">
              <a:off x="7591319" y="1776320"/>
              <a:ext cx="981878" cy="398463"/>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Arrow Connector 42"/>
            <p:cNvCxnSpPr>
              <a:cxnSpLocks noChangeShapeType="1"/>
            </p:cNvCxnSpPr>
            <p:nvPr/>
          </p:nvCxnSpPr>
          <p:spPr bwMode="auto">
            <a:xfrm flipH="1" flipV="1">
              <a:off x="7601901" y="1909670"/>
              <a:ext cx="903581" cy="35877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282" y="4294094"/>
              <a:ext cx="99245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2598" y="4725306"/>
              <a:ext cx="628487"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 name="TextBox 59"/>
            <p:cNvSpPr txBox="1">
              <a:spLocks noChangeArrowheads="1"/>
            </p:cNvSpPr>
            <p:nvPr/>
          </p:nvSpPr>
          <p:spPr bwMode="auto">
            <a:xfrm>
              <a:off x="4393870" y="4102008"/>
              <a:ext cx="1574390" cy="69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dirty="0" smtClean="0">
                  <a:solidFill>
                    <a:srgbClr val="000000"/>
                  </a:solidFill>
                </a:rPr>
                <a:t>DV </a:t>
              </a:r>
              <a:r>
                <a:rPr lang="en-US" sz="1050" dirty="0">
                  <a:solidFill>
                    <a:srgbClr val="000000"/>
                  </a:solidFill>
                </a:rPr>
                <a:t>Studio Resource Definition</a:t>
              </a:r>
            </a:p>
          </p:txBody>
        </p:sp>
        <p:sp>
          <p:nvSpPr>
            <p:cNvPr id="97" name="TextBox 60"/>
            <p:cNvSpPr txBox="1">
              <a:spLocks noChangeArrowheads="1"/>
            </p:cNvSpPr>
            <p:nvPr/>
          </p:nvSpPr>
          <p:spPr bwMode="auto">
            <a:xfrm>
              <a:off x="3299838" y="4979895"/>
              <a:ext cx="1538418" cy="40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600" dirty="0" smtClean="0">
                  <a:solidFill>
                    <a:srgbClr val="000000"/>
                  </a:solidFill>
                </a:rPr>
                <a:t>DV </a:t>
              </a:r>
              <a:r>
                <a:rPr lang="en-US" sz="1600" dirty="0">
                  <a:solidFill>
                    <a:srgbClr val="000000"/>
                  </a:solidFill>
                </a:rPr>
                <a:t>Studio</a:t>
              </a:r>
            </a:p>
          </p:txBody>
        </p:sp>
        <p:sp>
          <p:nvSpPr>
            <p:cNvPr id="98" name="TextBox 63"/>
            <p:cNvSpPr txBox="1">
              <a:spLocks noChangeArrowheads="1"/>
            </p:cNvSpPr>
            <p:nvPr/>
          </p:nvSpPr>
          <p:spPr bwMode="auto">
            <a:xfrm>
              <a:off x="1554043" y="4554444"/>
              <a:ext cx="121888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Read</a:t>
              </a:r>
            </a:p>
          </p:txBody>
        </p:sp>
        <p:sp>
          <p:nvSpPr>
            <p:cNvPr id="99" name="TextBox 64"/>
            <p:cNvSpPr txBox="1">
              <a:spLocks noChangeArrowheads="1"/>
            </p:cNvSpPr>
            <p:nvPr/>
          </p:nvSpPr>
          <p:spPr bwMode="auto">
            <a:xfrm>
              <a:off x="1543461" y="4714783"/>
              <a:ext cx="121888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Write</a:t>
              </a:r>
            </a:p>
          </p:txBody>
        </p:sp>
        <p:cxnSp>
          <p:nvCxnSpPr>
            <p:cNvPr id="100" name="Straight Arrow Connector 65"/>
            <p:cNvCxnSpPr>
              <a:cxnSpLocks noChangeShapeType="1"/>
            </p:cNvCxnSpPr>
            <p:nvPr/>
          </p:nvCxnSpPr>
          <p:spPr bwMode="auto">
            <a:xfrm flipH="1">
              <a:off x="741455" y="4694144"/>
              <a:ext cx="1015735" cy="382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Straight Arrow Connector 66"/>
            <p:cNvCxnSpPr>
              <a:cxnSpLocks noChangeShapeType="1"/>
            </p:cNvCxnSpPr>
            <p:nvPr/>
          </p:nvCxnSpPr>
          <p:spPr bwMode="auto">
            <a:xfrm flipH="1" flipV="1">
              <a:off x="481172" y="3760694"/>
              <a:ext cx="1377592" cy="93345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Arrow Connector 67"/>
            <p:cNvCxnSpPr>
              <a:cxnSpLocks noChangeShapeType="1"/>
            </p:cNvCxnSpPr>
            <p:nvPr/>
          </p:nvCxnSpPr>
          <p:spPr bwMode="auto">
            <a:xfrm flipH="1" flipV="1">
              <a:off x="481172" y="3892457"/>
              <a:ext cx="1377592" cy="93186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5643" y="2724057"/>
              <a:ext cx="99034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6847" y="3152681"/>
              <a:ext cx="628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TextBox 85"/>
            <p:cNvSpPr txBox="1">
              <a:spLocks noChangeArrowheads="1"/>
            </p:cNvSpPr>
            <p:nvPr/>
          </p:nvSpPr>
          <p:spPr bwMode="auto">
            <a:xfrm>
              <a:off x="4216116" y="2531970"/>
              <a:ext cx="1574390" cy="69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dirty="0" smtClean="0">
                  <a:solidFill>
                    <a:srgbClr val="000000"/>
                  </a:solidFill>
                </a:rPr>
                <a:t>DV </a:t>
              </a:r>
              <a:r>
                <a:rPr lang="en-US" sz="1050" dirty="0">
                  <a:solidFill>
                    <a:srgbClr val="000000"/>
                  </a:solidFill>
                </a:rPr>
                <a:t>Studio Resource Definition</a:t>
              </a:r>
            </a:p>
          </p:txBody>
        </p:sp>
        <p:sp>
          <p:nvSpPr>
            <p:cNvPr id="107" name="TextBox 86"/>
            <p:cNvSpPr txBox="1">
              <a:spLocks noChangeArrowheads="1"/>
            </p:cNvSpPr>
            <p:nvPr/>
          </p:nvSpPr>
          <p:spPr bwMode="auto">
            <a:xfrm>
              <a:off x="3122084" y="3409858"/>
              <a:ext cx="1540532" cy="40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600" dirty="0" smtClean="0">
                  <a:solidFill>
                    <a:srgbClr val="000000"/>
                  </a:solidFill>
                </a:rPr>
                <a:t>DV </a:t>
              </a:r>
              <a:r>
                <a:rPr lang="en-US" sz="1600" dirty="0">
                  <a:solidFill>
                    <a:srgbClr val="000000"/>
                  </a:solidFill>
                </a:rPr>
                <a:t>Studio</a:t>
              </a:r>
            </a:p>
          </p:txBody>
        </p:sp>
        <p:grpSp>
          <p:nvGrpSpPr>
            <p:cNvPr id="108" name="Group 32"/>
            <p:cNvGrpSpPr>
              <a:grpSpLocks/>
            </p:cNvGrpSpPr>
            <p:nvPr/>
          </p:nvGrpSpPr>
          <p:grpSpPr bwMode="auto">
            <a:xfrm>
              <a:off x="6383019" y="2998694"/>
              <a:ext cx="1225230" cy="400695"/>
              <a:chOff x="5772626" y="3987461"/>
              <a:chExt cx="919877" cy="400325"/>
            </a:xfrm>
          </p:grpSpPr>
          <p:sp>
            <p:nvSpPr>
              <p:cNvPr id="109" name="TextBox 87"/>
              <p:cNvSpPr txBox="1">
                <a:spLocks noChangeArrowheads="1"/>
              </p:cNvSpPr>
              <p:nvPr/>
            </p:nvSpPr>
            <p:spPr bwMode="auto">
              <a:xfrm>
                <a:off x="5772626" y="3987461"/>
                <a:ext cx="914400" cy="25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Check In</a:t>
                </a:r>
              </a:p>
            </p:txBody>
          </p:sp>
          <p:sp>
            <p:nvSpPr>
              <p:cNvPr id="110" name="TextBox 88"/>
              <p:cNvSpPr txBox="1">
                <a:spLocks noChangeArrowheads="1"/>
              </p:cNvSpPr>
              <p:nvPr/>
            </p:nvSpPr>
            <p:spPr bwMode="auto">
              <a:xfrm>
                <a:off x="5778103" y="4134105"/>
                <a:ext cx="914400" cy="25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Check Out</a:t>
                </a:r>
              </a:p>
            </p:txBody>
          </p:sp>
        </p:grpSp>
        <p:cxnSp>
          <p:nvCxnSpPr>
            <p:cNvPr id="111" name="Straight Arrow Connector 91"/>
            <p:cNvCxnSpPr>
              <a:cxnSpLocks noChangeShapeType="1"/>
            </p:cNvCxnSpPr>
            <p:nvPr/>
          </p:nvCxnSpPr>
          <p:spPr bwMode="auto">
            <a:xfrm flipH="1">
              <a:off x="565817" y="3124108"/>
              <a:ext cx="1015735"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 name="Group 120"/>
            <p:cNvGrpSpPr>
              <a:grpSpLocks/>
            </p:cNvGrpSpPr>
            <p:nvPr/>
          </p:nvGrpSpPr>
          <p:grpSpPr bwMode="auto">
            <a:xfrm>
              <a:off x="6474011" y="4452844"/>
              <a:ext cx="1225232" cy="400695"/>
              <a:chOff x="5772626" y="3987461"/>
              <a:chExt cx="919877" cy="400325"/>
            </a:xfrm>
          </p:grpSpPr>
          <p:sp>
            <p:nvSpPr>
              <p:cNvPr id="113" name="TextBox 121"/>
              <p:cNvSpPr txBox="1">
                <a:spLocks noChangeArrowheads="1"/>
              </p:cNvSpPr>
              <p:nvPr/>
            </p:nvSpPr>
            <p:spPr bwMode="auto">
              <a:xfrm>
                <a:off x="5772626" y="3987461"/>
                <a:ext cx="914400" cy="25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Check In</a:t>
                </a:r>
              </a:p>
            </p:txBody>
          </p:sp>
          <p:sp>
            <p:nvSpPr>
              <p:cNvPr id="114" name="TextBox 122"/>
              <p:cNvSpPr txBox="1">
                <a:spLocks noChangeArrowheads="1"/>
              </p:cNvSpPr>
              <p:nvPr/>
            </p:nvSpPr>
            <p:spPr bwMode="auto">
              <a:xfrm>
                <a:off x="5778103" y="4134105"/>
                <a:ext cx="914400" cy="25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Check Out</a:t>
                </a:r>
              </a:p>
            </p:txBody>
          </p:sp>
        </p:grpSp>
        <p:cxnSp>
          <p:nvCxnSpPr>
            <p:cNvPr id="115" name="Straight Arrow Connector 124"/>
            <p:cNvCxnSpPr>
              <a:cxnSpLocks noChangeShapeType="1"/>
            </p:cNvCxnSpPr>
            <p:nvPr/>
          </p:nvCxnSpPr>
          <p:spPr bwMode="auto">
            <a:xfrm flipH="1">
              <a:off x="7646340" y="3989294"/>
              <a:ext cx="960716" cy="592138"/>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Straight Arrow Connector 125"/>
            <p:cNvCxnSpPr>
              <a:cxnSpLocks noChangeShapeType="1"/>
            </p:cNvCxnSpPr>
            <p:nvPr/>
          </p:nvCxnSpPr>
          <p:spPr bwMode="auto">
            <a:xfrm flipH="1">
              <a:off x="7646340" y="4102008"/>
              <a:ext cx="960716" cy="585787"/>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7" name="Group 68"/>
            <p:cNvGrpSpPr>
              <a:grpSpLocks/>
            </p:cNvGrpSpPr>
            <p:nvPr/>
          </p:nvGrpSpPr>
          <p:grpSpPr bwMode="auto">
            <a:xfrm>
              <a:off x="89188" y="2459899"/>
              <a:ext cx="1484033" cy="1488531"/>
              <a:chOff x="6542088" y="2666206"/>
              <a:chExt cx="1618280" cy="1552057"/>
            </a:xfrm>
          </p:grpSpPr>
          <p:pic>
            <p:nvPicPr>
              <p:cNvPr id="11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 name="TextBox 21"/>
              <p:cNvSpPr txBox="1">
                <a:spLocks noChangeArrowheads="1"/>
              </p:cNvSpPr>
              <p:nvPr/>
            </p:nvSpPr>
            <p:spPr bwMode="auto">
              <a:xfrm>
                <a:off x="6542088" y="3484624"/>
                <a:ext cx="1618280" cy="73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600" dirty="0" smtClean="0">
                    <a:solidFill>
                      <a:srgbClr val="000000"/>
                    </a:solidFill>
                  </a:rPr>
                  <a:t>DV </a:t>
                </a:r>
                <a:r>
                  <a:rPr lang="en-US" sz="1600" dirty="0">
                    <a:solidFill>
                      <a:srgbClr val="000000"/>
                    </a:solidFill>
                  </a:rPr>
                  <a:t>Repository</a:t>
                </a:r>
              </a:p>
            </p:txBody>
          </p:sp>
        </p:grpSp>
        <p:grpSp>
          <p:nvGrpSpPr>
            <p:cNvPr id="120" name="Group 71"/>
            <p:cNvGrpSpPr>
              <a:grpSpLocks/>
            </p:cNvGrpSpPr>
            <p:nvPr/>
          </p:nvGrpSpPr>
          <p:grpSpPr bwMode="auto">
            <a:xfrm>
              <a:off x="2362399" y="1746158"/>
              <a:ext cx="761802" cy="115887"/>
              <a:chOff x="2782888" y="2633663"/>
              <a:chExt cx="571500" cy="115887"/>
            </a:xfrm>
          </p:grpSpPr>
          <p:cxnSp>
            <p:nvCxnSpPr>
              <p:cNvPr id="121" name="Straight Arrow Connector 37"/>
              <p:cNvCxnSpPr>
                <a:cxnSpLocks noChangeShapeType="1"/>
              </p:cNvCxnSpPr>
              <p:nvPr/>
            </p:nvCxnSpPr>
            <p:spPr bwMode="auto">
              <a:xfrm flipH="1">
                <a:off x="2782888" y="2633663"/>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Straight Arrow Connector 38"/>
              <p:cNvCxnSpPr>
                <a:cxnSpLocks noChangeShapeType="1"/>
              </p:cNvCxnSpPr>
              <p:nvPr/>
            </p:nvCxnSpPr>
            <p:spPr bwMode="auto">
              <a:xfrm flipH="1">
                <a:off x="2782888" y="274955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3" name="Group 74"/>
            <p:cNvGrpSpPr>
              <a:grpSpLocks/>
            </p:cNvGrpSpPr>
            <p:nvPr/>
          </p:nvGrpSpPr>
          <p:grpSpPr bwMode="auto">
            <a:xfrm>
              <a:off x="5699512" y="1703295"/>
              <a:ext cx="761802" cy="138113"/>
              <a:chOff x="5286375" y="2590800"/>
              <a:chExt cx="571500" cy="138113"/>
            </a:xfrm>
          </p:grpSpPr>
          <p:cxnSp>
            <p:nvCxnSpPr>
              <p:cNvPr id="124"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6" name="Group 77"/>
            <p:cNvGrpSpPr>
              <a:grpSpLocks/>
            </p:cNvGrpSpPr>
            <p:nvPr/>
          </p:nvGrpSpPr>
          <p:grpSpPr bwMode="auto">
            <a:xfrm>
              <a:off x="2518992" y="4694144"/>
              <a:ext cx="787195" cy="90488"/>
              <a:chOff x="2900363" y="5581650"/>
              <a:chExt cx="590550" cy="90488"/>
            </a:xfrm>
          </p:grpSpPr>
          <p:cxnSp>
            <p:nvCxnSpPr>
              <p:cNvPr id="127" name="Straight Arrow Connector 69"/>
              <p:cNvCxnSpPr>
                <a:cxnSpLocks noChangeShapeType="1"/>
              </p:cNvCxnSpPr>
              <p:nvPr/>
            </p:nvCxnSpPr>
            <p:spPr bwMode="auto">
              <a:xfrm flipH="1">
                <a:off x="2900363" y="5581650"/>
                <a:ext cx="59055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Arrow Connector 70"/>
              <p:cNvCxnSpPr>
                <a:cxnSpLocks noChangeShapeType="1"/>
              </p:cNvCxnSpPr>
              <p:nvPr/>
            </p:nvCxnSpPr>
            <p:spPr bwMode="auto">
              <a:xfrm flipH="1">
                <a:off x="2900363" y="56721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9" name="Group 80"/>
            <p:cNvGrpSpPr>
              <a:grpSpLocks/>
            </p:cNvGrpSpPr>
            <p:nvPr/>
          </p:nvGrpSpPr>
          <p:grpSpPr bwMode="auto">
            <a:xfrm>
              <a:off x="836679" y="2984407"/>
              <a:ext cx="2287521" cy="407903"/>
              <a:chOff x="1638300" y="3871913"/>
              <a:chExt cx="1716088" cy="407903"/>
            </a:xfrm>
          </p:grpSpPr>
          <p:sp>
            <p:nvSpPr>
              <p:cNvPr id="130" name="TextBox 89"/>
              <p:cNvSpPr txBox="1">
                <a:spLocks noChangeArrowheads="1"/>
              </p:cNvSpPr>
              <p:nvPr/>
            </p:nvSpPr>
            <p:spPr bwMode="auto">
              <a:xfrm>
                <a:off x="2044700" y="3871913"/>
                <a:ext cx="91440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Read</a:t>
                </a:r>
              </a:p>
            </p:txBody>
          </p:sp>
          <p:sp>
            <p:nvSpPr>
              <p:cNvPr id="131" name="TextBox 90"/>
              <p:cNvSpPr txBox="1">
                <a:spLocks noChangeArrowheads="1"/>
              </p:cNvSpPr>
              <p:nvPr/>
            </p:nvSpPr>
            <p:spPr bwMode="auto">
              <a:xfrm>
                <a:off x="2209800" y="4025900"/>
                <a:ext cx="58896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Write</a:t>
                </a:r>
              </a:p>
            </p:txBody>
          </p:sp>
          <p:cxnSp>
            <p:nvCxnSpPr>
              <p:cNvPr id="132" name="Straight Arrow Connector 94"/>
              <p:cNvCxnSpPr>
                <a:cxnSpLocks noChangeShapeType="1"/>
              </p:cNvCxnSpPr>
              <p:nvPr/>
            </p:nvCxnSpPr>
            <p:spPr bwMode="auto">
              <a:xfrm flipH="1">
                <a:off x="2782888" y="4040188"/>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Straight Arrow Connector 95"/>
              <p:cNvCxnSpPr>
                <a:cxnSpLocks noChangeShapeType="1"/>
              </p:cNvCxnSpPr>
              <p:nvPr/>
            </p:nvCxnSpPr>
            <p:spPr bwMode="auto">
              <a:xfrm flipH="1">
                <a:off x="2781300" y="4135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Straight Arrow Connector 94"/>
              <p:cNvCxnSpPr>
                <a:cxnSpLocks noChangeShapeType="1"/>
              </p:cNvCxnSpPr>
              <p:nvPr/>
            </p:nvCxnSpPr>
            <p:spPr bwMode="auto">
              <a:xfrm flipH="1">
                <a:off x="1676400" y="4016830"/>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Straight Arrow Connector 95"/>
              <p:cNvCxnSpPr>
                <a:cxnSpLocks noChangeShapeType="1"/>
              </p:cNvCxnSpPr>
              <p:nvPr/>
            </p:nvCxnSpPr>
            <p:spPr bwMode="auto">
              <a:xfrm flipH="1">
                <a:off x="1638300" y="411480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6" name="Group 87"/>
            <p:cNvGrpSpPr>
              <a:grpSpLocks/>
            </p:cNvGrpSpPr>
            <p:nvPr/>
          </p:nvGrpSpPr>
          <p:grpSpPr bwMode="auto">
            <a:xfrm>
              <a:off x="5661422" y="3089182"/>
              <a:ext cx="761802" cy="138112"/>
              <a:chOff x="5286375" y="2590800"/>
              <a:chExt cx="571500" cy="138113"/>
            </a:xfrm>
          </p:grpSpPr>
          <p:cxnSp>
            <p:nvCxnSpPr>
              <p:cNvPr id="137"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9" name="Group 90"/>
            <p:cNvGrpSpPr>
              <a:grpSpLocks/>
            </p:cNvGrpSpPr>
            <p:nvPr/>
          </p:nvGrpSpPr>
          <p:grpSpPr bwMode="auto">
            <a:xfrm>
              <a:off x="5762996" y="4613182"/>
              <a:ext cx="761802" cy="138112"/>
              <a:chOff x="5286375" y="2590800"/>
              <a:chExt cx="571500" cy="138113"/>
            </a:xfrm>
          </p:grpSpPr>
          <p:cxnSp>
            <p:nvCxnSpPr>
              <p:cNvPr id="140"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2" name="Group 93"/>
            <p:cNvGrpSpPr>
              <a:grpSpLocks/>
            </p:cNvGrpSpPr>
            <p:nvPr/>
          </p:nvGrpSpPr>
          <p:grpSpPr bwMode="auto">
            <a:xfrm>
              <a:off x="7540533" y="3089182"/>
              <a:ext cx="761802" cy="138112"/>
              <a:chOff x="5286375" y="2590800"/>
              <a:chExt cx="571500" cy="138113"/>
            </a:xfrm>
          </p:grpSpPr>
          <p:cxnSp>
            <p:nvCxnSpPr>
              <p:cNvPr id="143"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4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538412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63289"/>
            <a:ext cx="7416371" cy="599078"/>
          </a:xfrm>
        </p:spPr>
        <p:txBody>
          <a:bodyPr/>
          <a:lstStyle/>
          <a:p>
            <a:pPr algn="l" eaLnBrk="1" hangingPunct="1"/>
            <a:r>
              <a:rPr lang="en-US" dirty="0" smtClean="0">
                <a:solidFill>
                  <a:schemeClr val="bg1"/>
                </a:solidFill>
              </a:rPr>
              <a:t>VCS Topologies (Multi-User Managed)</a:t>
            </a:r>
            <a:endParaRPr lang="en-US" sz="1275" dirty="0">
              <a:solidFill>
                <a:schemeClr val="bg1"/>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2" name="Content Placeholder 1"/>
          <p:cNvSpPr>
            <a:spLocks noGrp="1"/>
          </p:cNvSpPr>
          <p:nvPr>
            <p:ph idx="1"/>
          </p:nvPr>
        </p:nvSpPr>
        <p:spPr/>
        <p:txBody>
          <a:bodyPr/>
          <a:lstStyle/>
          <a:p>
            <a:pPr marL="0" indent="0">
              <a:buNone/>
            </a:pPr>
            <a:r>
              <a:rPr lang="en-US" smtClean="0"/>
              <a:t> </a:t>
            </a:r>
            <a:endParaRPr lang="en-US"/>
          </a:p>
        </p:txBody>
      </p:sp>
      <p:sp>
        <p:nvSpPr>
          <p:cNvPr id="5" name="Rounded Rectangle 4"/>
          <p:cNvSpPr/>
          <p:nvPr/>
        </p:nvSpPr>
        <p:spPr>
          <a:xfrm>
            <a:off x="214908" y="837067"/>
            <a:ext cx="8710082" cy="3949225"/>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cxnSp>
        <p:nvCxnSpPr>
          <p:cNvPr id="36" name="Straight Arrow Connector 68"/>
          <p:cNvCxnSpPr>
            <a:cxnSpLocks noChangeShapeType="1"/>
          </p:cNvCxnSpPr>
          <p:nvPr/>
        </p:nvCxnSpPr>
        <p:spPr bwMode="auto">
          <a:xfrm>
            <a:off x="1249322" y="4934702"/>
            <a:ext cx="1218883"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 name="Group 2"/>
          <p:cNvGrpSpPr/>
          <p:nvPr/>
        </p:nvGrpSpPr>
        <p:grpSpPr>
          <a:xfrm>
            <a:off x="346462" y="766278"/>
            <a:ext cx="8446972" cy="4068601"/>
            <a:chOff x="-458385" y="734178"/>
            <a:chExt cx="10859907" cy="4575511"/>
          </a:xfrm>
        </p:grpSpPr>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572" y="1442202"/>
              <a:ext cx="992459" cy="685800"/>
            </a:xfrm>
            <a:prstGeom prst="rect">
              <a:avLst/>
            </a:prstGeom>
            <a:noFill/>
            <a:ln>
              <a:noFill/>
            </a:ln>
            <a:effectLs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327" y="1856258"/>
              <a:ext cx="628486" cy="360362"/>
            </a:xfrm>
            <a:prstGeom prst="rect">
              <a:avLst/>
            </a:prstGeom>
            <a:solidFill>
              <a:schemeClr val="bg1"/>
            </a:solidFill>
            <a:ln>
              <a:noFill/>
            </a:ln>
            <a:effectLst/>
            <a:extLst/>
          </p:spPr>
        </p:pic>
        <p:sp>
          <p:nvSpPr>
            <p:cNvPr id="8" name="Content Placeholder 19"/>
            <p:cNvSpPr txBox="1">
              <a:spLocks/>
            </p:cNvSpPr>
            <p:nvPr/>
          </p:nvSpPr>
          <p:spPr>
            <a:xfrm>
              <a:off x="741455" y="734178"/>
              <a:ext cx="8727710" cy="519184"/>
            </a:xfrm>
            <a:prstGeom prst="rect">
              <a:avLst/>
            </a:prstGeom>
            <a:noFill/>
          </p:spPr>
          <p:txBody>
            <a:bodyPr vert="horz" wrap="square" lIns="91440" tIns="45720" rIns="91440" bIns="45720" rtlCol="0">
              <a:spAutoFit/>
            </a:bodyPr>
            <a:lstStyle>
              <a:lvl1pPr marL="214313" indent="-214313" algn="l" defTabSz="285750" rtl="0" eaLnBrk="1" latinLnBrk="0" hangingPunct="1">
                <a:spcBef>
                  <a:spcPct val="20000"/>
                </a:spcBef>
                <a:buClr>
                  <a:srgbClr val="005288"/>
                </a:buClr>
                <a:buFont typeface="Arial"/>
                <a:buChar char="•"/>
                <a:defRPr sz="1500" kern="1200">
                  <a:solidFill>
                    <a:schemeClr val="tx1"/>
                  </a:solidFill>
                  <a:latin typeface="+mn-lt"/>
                  <a:ea typeface="+mn-ea"/>
                  <a:cs typeface="+mn-cs"/>
                </a:defRPr>
              </a:lvl1pPr>
              <a:lvl2pPr marL="342900" indent="-137160" algn="l" defTabSz="285750" rtl="0" eaLnBrk="1" latinLnBrk="0" hangingPunct="1">
                <a:spcBef>
                  <a:spcPct val="20000"/>
                </a:spcBef>
                <a:buClr>
                  <a:srgbClr val="005288"/>
                </a:buClr>
                <a:buFont typeface="Arial" pitchFamily="34" charset="0"/>
                <a:buChar char="◦"/>
                <a:defRPr sz="1350" kern="1200">
                  <a:solidFill>
                    <a:schemeClr val="tx1"/>
                  </a:solidFill>
                  <a:latin typeface="+mn-lt"/>
                  <a:ea typeface="+mn-ea"/>
                  <a:cs typeface="+mn-cs"/>
                </a:defRPr>
              </a:lvl2pPr>
              <a:lvl3pPr marL="548640" indent="-137160" algn="l" defTabSz="285750" rtl="0" eaLnBrk="1" latinLnBrk="0" hangingPunct="1">
                <a:spcBef>
                  <a:spcPct val="20000"/>
                </a:spcBef>
                <a:buClr>
                  <a:srgbClr val="005288"/>
                </a:buClr>
                <a:buFont typeface="Arial" pitchFamily="34" charset="0"/>
                <a:buChar char="▪"/>
                <a:defRPr sz="1200" kern="1200">
                  <a:solidFill>
                    <a:schemeClr val="tx1"/>
                  </a:solidFill>
                  <a:latin typeface="+mn-lt"/>
                  <a:ea typeface="+mn-ea"/>
                  <a:cs typeface="+mn-cs"/>
                </a:defRPr>
              </a:lvl3pPr>
              <a:lvl4pPr marL="754380" indent="-137160" algn="l" defTabSz="285750" rtl="0" eaLnBrk="1" latinLnBrk="0" hangingPunct="1">
                <a:spcBef>
                  <a:spcPct val="20000"/>
                </a:spcBef>
                <a:buClr>
                  <a:srgbClr val="005288"/>
                </a:buClr>
                <a:buFont typeface="Arial" pitchFamily="34" charset="0"/>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Clr>
                  <a:srgbClr val="005288"/>
                </a:buClr>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gn="ctr">
                <a:buFont typeface="Wingdings" pitchFamily="2" charset="2"/>
                <a:buNone/>
              </a:pPr>
              <a:r>
                <a:rPr lang="en-US" sz="2400" b="1" dirty="0" smtClean="0">
                  <a:solidFill>
                    <a:srgbClr val="000000"/>
                  </a:solidFill>
                  <a:ea typeface="ＭＳ Ｐゴシック" pitchFamily="34" charset="-128"/>
                </a:rPr>
                <a:t>Multi-User Topology (Managed VCS Access)</a:t>
              </a:r>
              <a:endParaRPr lang="en-US" sz="2400" b="1" dirty="0" smtClean="0">
                <a:solidFill>
                  <a:srgbClr val="000000"/>
                </a:solidFill>
                <a:ea typeface="ＭＳ Ｐゴシック" pitchFamily="34" charset="-128"/>
              </a:endParaRPr>
            </a:p>
          </p:txBody>
        </p:sp>
        <p:sp>
          <p:nvSpPr>
            <p:cNvPr id="9" name="TextBox 20"/>
            <p:cNvSpPr txBox="1">
              <a:spLocks noChangeArrowheads="1"/>
            </p:cNvSpPr>
            <p:nvPr/>
          </p:nvSpPr>
          <p:spPr bwMode="auto">
            <a:xfrm>
              <a:off x="4235161" y="1250114"/>
              <a:ext cx="1574390" cy="648980"/>
            </a:xfrm>
            <a:prstGeom prst="rect">
              <a:avLst/>
            </a:prstGeom>
            <a:noFill/>
            <a:ln>
              <a:noFill/>
            </a:ln>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dirty="0" smtClean="0">
                  <a:solidFill>
                    <a:srgbClr val="000000"/>
                  </a:solidFill>
                </a:rPr>
                <a:t>DV </a:t>
              </a:r>
              <a:r>
                <a:rPr lang="en-US" sz="1050" dirty="0">
                  <a:solidFill>
                    <a:srgbClr val="000000"/>
                  </a:solidFill>
                </a:rPr>
                <a:t>Studio Resource Definition</a:t>
              </a:r>
            </a:p>
          </p:txBody>
        </p:sp>
        <p:sp>
          <p:nvSpPr>
            <p:cNvPr id="10" name="TextBox 21"/>
            <p:cNvSpPr txBox="1">
              <a:spLocks noChangeArrowheads="1"/>
            </p:cNvSpPr>
            <p:nvPr/>
          </p:nvSpPr>
          <p:spPr bwMode="auto">
            <a:xfrm>
              <a:off x="3141130" y="2128003"/>
              <a:ext cx="1538416" cy="380735"/>
            </a:xfrm>
            <a:prstGeom prst="rect">
              <a:avLst/>
            </a:prstGeom>
            <a:noFill/>
            <a:ln>
              <a:noFill/>
            </a:ln>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600" dirty="0" smtClean="0">
                  <a:solidFill>
                    <a:srgbClr val="000000"/>
                  </a:solidFill>
                </a:rPr>
                <a:t>DV </a:t>
              </a:r>
              <a:r>
                <a:rPr lang="en-US" sz="1600" dirty="0">
                  <a:solidFill>
                    <a:srgbClr val="000000"/>
                  </a:solidFill>
                </a:rPr>
                <a:t>Studio</a:t>
              </a:r>
            </a:p>
          </p:txBody>
        </p:sp>
        <p:sp>
          <p:nvSpPr>
            <p:cNvPr id="11" name="TextBox 22"/>
            <p:cNvSpPr txBox="1">
              <a:spLocks noChangeArrowheads="1"/>
            </p:cNvSpPr>
            <p:nvPr/>
          </p:nvSpPr>
          <p:spPr bwMode="auto">
            <a:xfrm>
              <a:off x="6372437" y="1608254"/>
              <a:ext cx="1218883" cy="253916"/>
            </a:xfrm>
            <a:prstGeom prst="rect">
              <a:avLst/>
            </a:prstGeom>
            <a:noFill/>
            <a:ln>
              <a:noFill/>
            </a:ln>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dirty="0">
                  <a:solidFill>
                    <a:srgbClr val="000000"/>
                  </a:solidFill>
                </a:rPr>
                <a:t>Check In</a:t>
              </a:r>
            </a:p>
          </p:txBody>
        </p:sp>
        <p:sp>
          <p:nvSpPr>
            <p:cNvPr id="12" name="TextBox 23"/>
            <p:cNvSpPr txBox="1">
              <a:spLocks noChangeArrowheads="1"/>
            </p:cNvSpPr>
            <p:nvPr/>
          </p:nvSpPr>
          <p:spPr bwMode="auto">
            <a:xfrm>
              <a:off x="6383018" y="1789864"/>
              <a:ext cx="1218883" cy="253916"/>
            </a:xfrm>
            <a:prstGeom prst="rect">
              <a:avLst/>
            </a:prstGeom>
            <a:noFill/>
            <a:ln>
              <a:noFill/>
            </a:ln>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Check Out</a:t>
              </a:r>
            </a:p>
          </p:txBody>
        </p:sp>
        <p:sp>
          <p:nvSpPr>
            <p:cNvPr id="13" name="TextBox 25"/>
            <p:cNvSpPr txBox="1">
              <a:spLocks noChangeArrowheads="1"/>
            </p:cNvSpPr>
            <p:nvPr/>
          </p:nvSpPr>
          <p:spPr bwMode="auto">
            <a:xfrm>
              <a:off x="1395333" y="1631433"/>
              <a:ext cx="1218883" cy="253916"/>
            </a:xfrm>
            <a:prstGeom prst="rect">
              <a:avLst/>
            </a:prstGeom>
            <a:noFill/>
            <a:ln>
              <a:noFill/>
            </a:ln>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dirty="0">
                  <a:solidFill>
                    <a:srgbClr val="000000"/>
                  </a:solidFill>
                </a:rPr>
                <a:t>Read</a:t>
              </a:r>
            </a:p>
          </p:txBody>
        </p:sp>
        <p:sp>
          <p:nvSpPr>
            <p:cNvPr id="14" name="TextBox 26"/>
            <p:cNvSpPr txBox="1">
              <a:spLocks noChangeArrowheads="1"/>
            </p:cNvSpPr>
            <p:nvPr/>
          </p:nvSpPr>
          <p:spPr bwMode="auto">
            <a:xfrm>
              <a:off x="1395333" y="1832728"/>
              <a:ext cx="1218883" cy="253916"/>
            </a:xfrm>
            <a:prstGeom prst="rect">
              <a:avLst/>
            </a:prstGeom>
            <a:noFill/>
            <a:ln>
              <a:noFill/>
            </a:ln>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dirty="0">
                  <a:solidFill>
                    <a:srgbClr val="000000"/>
                  </a:solidFill>
                </a:rPr>
                <a:t>Write</a:t>
              </a:r>
            </a:p>
          </p:txBody>
        </p:sp>
        <p:cxnSp>
          <p:nvCxnSpPr>
            <p:cNvPr id="15" name="Straight Arrow Connector 14"/>
            <p:cNvCxnSpPr>
              <a:cxnSpLocks noChangeShapeType="1"/>
            </p:cNvCxnSpPr>
            <p:nvPr/>
          </p:nvCxnSpPr>
          <p:spPr bwMode="auto">
            <a:xfrm flipH="1">
              <a:off x="582746" y="1842253"/>
              <a:ext cx="1015735"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2"/>
            <p:cNvCxnSpPr>
              <a:cxnSpLocks noChangeShapeType="1"/>
            </p:cNvCxnSpPr>
            <p:nvPr/>
          </p:nvCxnSpPr>
          <p:spPr bwMode="auto">
            <a:xfrm flipH="1">
              <a:off x="555236" y="1842252"/>
              <a:ext cx="1117309" cy="41910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34"/>
            <p:cNvCxnSpPr>
              <a:cxnSpLocks noChangeShapeType="1"/>
            </p:cNvCxnSpPr>
            <p:nvPr/>
          </p:nvCxnSpPr>
          <p:spPr bwMode="auto">
            <a:xfrm flipH="1">
              <a:off x="582746" y="1996239"/>
              <a:ext cx="1089800" cy="382588"/>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29"/>
            <p:cNvCxnSpPr>
              <a:cxnSpLocks noChangeShapeType="1"/>
            </p:cNvCxnSpPr>
            <p:nvPr/>
          </p:nvCxnSpPr>
          <p:spPr bwMode="auto">
            <a:xfrm>
              <a:off x="1090613" y="1996239"/>
              <a:ext cx="1218883"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 name="Group 23"/>
            <p:cNvGrpSpPr>
              <a:grpSpLocks/>
            </p:cNvGrpSpPr>
            <p:nvPr/>
          </p:nvGrpSpPr>
          <p:grpSpPr bwMode="auto">
            <a:xfrm>
              <a:off x="2362399" y="1832728"/>
              <a:ext cx="761802" cy="115887"/>
              <a:chOff x="2782888" y="2633663"/>
              <a:chExt cx="571500" cy="115887"/>
            </a:xfrm>
            <a:solidFill>
              <a:schemeClr val="bg1"/>
            </a:solidFill>
          </p:grpSpPr>
          <p:cxnSp>
            <p:nvCxnSpPr>
              <p:cNvPr id="20" name="Straight Arrow Connector 37"/>
              <p:cNvCxnSpPr>
                <a:cxnSpLocks noChangeShapeType="1"/>
              </p:cNvCxnSpPr>
              <p:nvPr/>
            </p:nvCxnSpPr>
            <p:spPr bwMode="auto">
              <a:xfrm flipH="1">
                <a:off x="2782888" y="2633663"/>
                <a:ext cx="571500" cy="0"/>
              </a:xfrm>
              <a:prstGeom prst="straightConnector1">
                <a:avLst/>
              </a:prstGeom>
              <a:grpFill/>
              <a:ln w="9525" algn="ctr">
                <a:solidFill>
                  <a:schemeClr val="tx1"/>
                </a:solidFill>
                <a:round/>
                <a:headEnd type="arrow"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38"/>
              <p:cNvCxnSpPr>
                <a:cxnSpLocks noChangeShapeType="1"/>
              </p:cNvCxnSpPr>
              <p:nvPr/>
            </p:nvCxnSpPr>
            <p:spPr bwMode="auto">
              <a:xfrm flipH="1">
                <a:off x="2782888" y="2749550"/>
                <a:ext cx="571500" cy="0"/>
              </a:xfrm>
              <a:prstGeom prst="straightConnector1">
                <a:avLst/>
              </a:prstGeom>
              <a:grpFill/>
              <a:ln w="952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2" name="Straight Arrow Connector 41"/>
            <p:cNvCxnSpPr>
              <a:cxnSpLocks noChangeShapeType="1"/>
            </p:cNvCxnSpPr>
            <p:nvPr/>
          </p:nvCxnSpPr>
          <p:spPr bwMode="auto">
            <a:xfrm flipH="1" flipV="1">
              <a:off x="7591319" y="1862890"/>
              <a:ext cx="981878" cy="398463"/>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42"/>
            <p:cNvCxnSpPr>
              <a:cxnSpLocks noChangeShapeType="1"/>
            </p:cNvCxnSpPr>
            <p:nvPr/>
          </p:nvCxnSpPr>
          <p:spPr bwMode="auto">
            <a:xfrm flipH="1" flipV="1">
              <a:off x="7601901" y="1996240"/>
              <a:ext cx="903581" cy="35877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 name="Group 24"/>
            <p:cNvGrpSpPr>
              <a:grpSpLocks/>
            </p:cNvGrpSpPr>
            <p:nvPr/>
          </p:nvGrpSpPr>
          <p:grpSpPr bwMode="auto">
            <a:xfrm>
              <a:off x="5699512" y="1789865"/>
              <a:ext cx="761802" cy="138113"/>
              <a:chOff x="5286375" y="2590800"/>
              <a:chExt cx="571500" cy="138113"/>
            </a:xfrm>
            <a:solidFill>
              <a:schemeClr val="bg1"/>
            </a:solidFill>
          </p:grpSpPr>
          <p:cxnSp>
            <p:nvCxnSpPr>
              <p:cNvPr id="25" name="Straight Arrow Connector 47"/>
              <p:cNvCxnSpPr>
                <a:cxnSpLocks noChangeShapeType="1"/>
              </p:cNvCxnSpPr>
              <p:nvPr/>
            </p:nvCxnSpPr>
            <p:spPr bwMode="auto">
              <a:xfrm flipH="1">
                <a:off x="5295902" y="2590800"/>
                <a:ext cx="561973" cy="1"/>
              </a:xfrm>
              <a:prstGeom prst="straightConnector1">
                <a:avLst/>
              </a:prstGeom>
              <a:grpFill/>
              <a:ln w="9525" algn="ctr">
                <a:solidFill>
                  <a:schemeClr val="tx1"/>
                </a:solidFill>
                <a:round/>
                <a:headEnd type="arrow"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48"/>
              <p:cNvCxnSpPr>
                <a:cxnSpLocks noChangeShapeType="1"/>
              </p:cNvCxnSpPr>
              <p:nvPr/>
            </p:nvCxnSpPr>
            <p:spPr bwMode="auto">
              <a:xfrm flipH="1">
                <a:off x="5286375" y="2728913"/>
                <a:ext cx="571500" cy="0"/>
              </a:xfrm>
              <a:prstGeom prst="straightConnector1">
                <a:avLst/>
              </a:prstGeom>
              <a:grpFill/>
              <a:ln w="952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8384" y="4261176"/>
              <a:ext cx="992458" cy="685800"/>
            </a:xfrm>
            <a:prstGeom prst="rect">
              <a:avLst/>
            </a:prstGeom>
            <a:solidFill>
              <a:schemeClr val="bg1"/>
            </a:solidFill>
            <a:ln>
              <a:noFill/>
            </a:ln>
            <a:effectLst/>
            <a:extLst/>
          </p:spPr>
        </p:pic>
        <p:pic>
          <p:nvPicPr>
            <p:cNvPr id="2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326" y="4742916"/>
              <a:ext cx="628487" cy="360363"/>
            </a:xfrm>
            <a:prstGeom prst="rect">
              <a:avLst/>
            </a:prstGeom>
            <a:solidFill>
              <a:schemeClr val="bg1"/>
            </a:solidFill>
            <a:ln>
              <a:noFill/>
            </a:ln>
            <a:effectLst/>
            <a:extLst/>
          </p:spPr>
        </p:pic>
        <p:sp>
          <p:nvSpPr>
            <p:cNvPr id="29" name="TextBox 59"/>
            <p:cNvSpPr txBox="1">
              <a:spLocks noChangeArrowheads="1"/>
            </p:cNvSpPr>
            <p:nvPr/>
          </p:nvSpPr>
          <p:spPr bwMode="auto">
            <a:xfrm>
              <a:off x="4184375" y="4140289"/>
              <a:ext cx="1574390" cy="648980"/>
            </a:xfrm>
            <a:prstGeom prst="rect">
              <a:avLst/>
            </a:prstGeom>
            <a:noFill/>
            <a:ln>
              <a:noFill/>
            </a:ln>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dirty="0" smtClean="0">
                  <a:solidFill>
                    <a:srgbClr val="000000"/>
                  </a:solidFill>
                </a:rPr>
                <a:t>DV </a:t>
              </a:r>
              <a:r>
                <a:rPr lang="en-US" sz="1050" dirty="0">
                  <a:solidFill>
                    <a:srgbClr val="000000"/>
                  </a:solidFill>
                </a:rPr>
                <a:t>Studio Resource Definition</a:t>
              </a:r>
            </a:p>
          </p:txBody>
        </p:sp>
        <p:sp>
          <p:nvSpPr>
            <p:cNvPr id="30" name="TextBox 60"/>
            <p:cNvSpPr txBox="1">
              <a:spLocks noChangeArrowheads="1"/>
            </p:cNvSpPr>
            <p:nvPr/>
          </p:nvSpPr>
          <p:spPr bwMode="auto">
            <a:xfrm>
              <a:off x="3034003" y="4894342"/>
              <a:ext cx="1916405" cy="415347"/>
            </a:xfrm>
            <a:prstGeom prst="rect">
              <a:avLst/>
            </a:prstGeom>
            <a:noFill/>
            <a:ln>
              <a:noFill/>
            </a:ln>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800" dirty="0" smtClean="0">
                  <a:solidFill>
                    <a:srgbClr val="000000"/>
                  </a:solidFill>
                </a:rPr>
                <a:t>DV </a:t>
              </a:r>
              <a:r>
                <a:rPr lang="en-US" sz="1600" dirty="0">
                  <a:solidFill>
                    <a:srgbClr val="000000"/>
                  </a:solidFill>
                </a:rPr>
                <a:t>Studio</a:t>
              </a:r>
            </a:p>
          </p:txBody>
        </p:sp>
        <p:sp>
          <p:nvSpPr>
            <p:cNvPr id="31" name="TextBox 63"/>
            <p:cNvSpPr txBox="1">
              <a:spLocks noChangeArrowheads="1"/>
            </p:cNvSpPr>
            <p:nvPr/>
          </p:nvSpPr>
          <p:spPr bwMode="auto">
            <a:xfrm>
              <a:off x="1554043" y="4641014"/>
              <a:ext cx="1218883" cy="253916"/>
            </a:xfrm>
            <a:prstGeom prst="rect">
              <a:avLst/>
            </a:prstGeom>
            <a:noFill/>
            <a:ln>
              <a:noFill/>
            </a:ln>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Read</a:t>
              </a:r>
            </a:p>
          </p:txBody>
        </p:sp>
        <p:sp>
          <p:nvSpPr>
            <p:cNvPr id="32" name="TextBox 64"/>
            <p:cNvSpPr txBox="1">
              <a:spLocks noChangeArrowheads="1"/>
            </p:cNvSpPr>
            <p:nvPr/>
          </p:nvSpPr>
          <p:spPr bwMode="auto">
            <a:xfrm>
              <a:off x="1543461" y="4801353"/>
              <a:ext cx="1218883" cy="253916"/>
            </a:xfrm>
            <a:prstGeom prst="rect">
              <a:avLst/>
            </a:prstGeom>
            <a:noFill/>
            <a:ln>
              <a:noFill/>
            </a:ln>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Write</a:t>
              </a:r>
            </a:p>
          </p:txBody>
        </p:sp>
        <p:cxnSp>
          <p:nvCxnSpPr>
            <p:cNvPr id="33" name="Straight Arrow Connector 65"/>
            <p:cNvCxnSpPr>
              <a:cxnSpLocks noChangeShapeType="1"/>
            </p:cNvCxnSpPr>
            <p:nvPr/>
          </p:nvCxnSpPr>
          <p:spPr bwMode="auto">
            <a:xfrm flipH="1">
              <a:off x="741455" y="4780714"/>
              <a:ext cx="1015735" cy="382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66"/>
            <p:cNvCxnSpPr>
              <a:cxnSpLocks noChangeShapeType="1"/>
            </p:cNvCxnSpPr>
            <p:nvPr/>
          </p:nvCxnSpPr>
          <p:spPr bwMode="auto">
            <a:xfrm flipH="1" flipV="1">
              <a:off x="481172" y="3847264"/>
              <a:ext cx="1377592" cy="93345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67"/>
            <p:cNvCxnSpPr>
              <a:cxnSpLocks noChangeShapeType="1"/>
            </p:cNvCxnSpPr>
            <p:nvPr/>
          </p:nvCxnSpPr>
          <p:spPr bwMode="auto">
            <a:xfrm flipH="1" flipV="1">
              <a:off x="481172" y="3979027"/>
              <a:ext cx="1377592" cy="93186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7" name="Group 25"/>
            <p:cNvGrpSpPr>
              <a:grpSpLocks/>
            </p:cNvGrpSpPr>
            <p:nvPr/>
          </p:nvGrpSpPr>
          <p:grpSpPr bwMode="auto">
            <a:xfrm>
              <a:off x="2518992" y="4780714"/>
              <a:ext cx="787195" cy="90488"/>
              <a:chOff x="2900363" y="5581650"/>
              <a:chExt cx="590550" cy="90488"/>
            </a:xfrm>
            <a:solidFill>
              <a:schemeClr val="bg1"/>
            </a:solidFill>
          </p:grpSpPr>
          <p:cxnSp>
            <p:nvCxnSpPr>
              <p:cNvPr id="38" name="Straight Arrow Connector 69"/>
              <p:cNvCxnSpPr>
                <a:cxnSpLocks noChangeShapeType="1"/>
              </p:cNvCxnSpPr>
              <p:nvPr/>
            </p:nvCxnSpPr>
            <p:spPr bwMode="auto">
              <a:xfrm flipH="1">
                <a:off x="2900363" y="5581650"/>
                <a:ext cx="590550" cy="0"/>
              </a:xfrm>
              <a:prstGeom prst="straightConnector1">
                <a:avLst/>
              </a:prstGeom>
              <a:grpFill/>
              <a:ln w="9525" algn="ctr">
                <a:solidFill>
                  <a:schemeClr val="tx1"/>
                </a:solidFill>
                <a:round/>
                <a:headEnd type="arrow"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70"/>
              <p:cNvCxnSpPr>
                <a:cxnSpLocks noChangeShapeType="1"/>
              </p:cNvCxnSpPr>
              <p:nvPr/>
            </p:nvCxnSpPr>
            <p:spPr bwMode="auto">
              <a:xfrm flipH="1">
                <a:off x="2900363" y="5672138"/>
                <a:ext cx="571500" cy="0"/>
              </a:xfrm>
              <a:prstGeom prst="straightConnector1">
                <a:avLst/>
              </a:prstGeom>
              <a:grpFill/>
              <a:ln w="952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5643" y="2810627"/>
              <a:ext cx="990342" cy="685800"/>
            </a:xfrm>
            <a:prstGeom prst="rect">
              <a:avLst/>
            </a:prstGeom>
            <a:solidFill>
              <a:schemeClr val="bg1"/>
            </a:solidFill>
            <a:ln>
              <a:noFill/>
            </a:ln>
            <a:effectLst/>
            <a:extLst/>
          </p:spPr>
        </p:pic>
        <p:pic>
          <p:nvPicPr>
            <p:cNvPr id="4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542" y="3230503"/>
              <a:ext cx="628486" cy="371804"/>
            </a:xfrm>
            <a:prstGeom prst="rect">
              <a:avLst/>
            </a:prstGeom>
            <a:solidFill>
              <a:schemeClr val="bg1"/>
            </a:solidFill>
            <a:ln>
              <a:noFill/>
            </a:ln>
            <a:effectLst/>
            <a:extLst/>
          </p:spPr>
        </p:pic>
        <p:sp>
          <p:nvSpPr>
            <p:cNvPr id="42" name="TextBox 85"/>
            <p:cNvSpPr txBox="1">
              <a:spLocks noChangeArrowheads="1"/>
            </p:cNvSpPr>
            <p:nvPr/>
          </p:nvSpPr>
          <p:spPr bwMode="auto">
            <a:xfrm>
              <a:off x="4216117" y="2618539"/>
              <a:ext cx="1574390" cy="648980"/>
            </a:xfrm>
            <a:prstGeom prst="rect">
              <a:avLst/>
            </a:prstGeom>
            <a:noFill/>
            <a:ln>
              <a:noFill/>
            </a:ln>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dirty="0" smtClean="0">
                  <a:solidFill>
                    <a:srgbClr val="000000"/>
                  </a:solidFill>
                </a:rPr>
                <a:t>DV </a:t>
              </a:r>
              <a:r>
                <a:rPr lang="en-US" sz="1050" dirty="0">
                  <a:solidFill>
                    <a:srgbClr val="000000"/>
                  </a:solidFill>
                </a:rPr>
                <a:t>Studio Resource Definition</a:t>
              </a:r>
            </a:p>
          </p:txBody>
        </p:sp>
        <p:sp>
          <p:nvSpPr>
            <p:cNvPr id="43" name="TextBox 86"/>
            <p:cNvSpPr txBox="1">
              <a:spLocks noChangeArrowheads="1"/>
            </p:cNvSpPr>
            <p:nvPr/>
          </p:nvSpPr>
          <p:spPr bwMode="auto">
            <a:xfrm>
              <a:off x="3122084" y="3496428"/>
              <a:ext cx="1540532" cy="380735"/>
            </a:xfrm>
            <a:prstGeom prst="rect">
              <a:avLst/>
            </a:prstGeom>
            <a:noFill/>
            <a:ln>
              <a:noFill/>
            </a:ln>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600" dirty="0" smtClean="0">
                  <a:solidFill>
                    <a:srgbClr val="000000"/>
                  </a:solidFill>
                </a:rPr>
                <a:t>DV </a:t>
              </a:r>
              <a:r>
                <a:rPr lang="en-US" sz="1600" dirty="0">
                  <a:solidFill>
                    <a:srgbClr val="000000"/>
                  </a:solidFill>
                </a:rPr>
                <a:t>Studio</a:t>
              </a:r>
            </a:p>
          </p:txBody>
        </p:sp>
        <p:cxnSp>
          <p:nvCxnSpPr>
            <p:cNvPr id="44" name="Straight Arrow Connector 91"/>
            <p:cNvCxnSpPr>
              <a:cxnSpLocks noChangeShapeType="1"/>
            </p:cNvCxnSpPr>
            <p:nvPr/>
          </p:nvCxnSpPr>
          <p:spPr bwMode="auto">
            <a:xfrm flipH="1">
              <a:off x="565817" y="3210678"/>
              <a:ext cx="1015735"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68"/>
            <p:cNvGrpSpPr>
              <a:grpSpLocks/>
            </p:cNvGrpSpPr>
            <p:nvPr/>
          </p:nvGrpSpPr>
          <p:grpSpPr bwMode="auto">
            <a:xfrm>
              <a:off x="-458385" y="2562979"/>
              <a:ext cx="2001845" cy="1288707"/>
              <a:chOff x="6542088" y="2666206"/>
              <a:chExt cx="1797045" cy="1161602"/>
            </a:xfrm>
            <a:solidFill>
              <a:schemeClr val="bg1"/>
            </a:solidFill>
          </p:grpSpPr>
          <p:pic>
            <p:nvPicPr>
              <p:cNvPr id="4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21"/>
              <p:cNvSpPr txBox="1">
                <a:spLocks noChangeArrowheads="1"/>
              </p:cNvSpPr>
              <p:nvPr/>
            </p:nvSpPr>
            <p:spPr bwMode="auto">
              <a:xfrm>
                <a:off x="6542088" y="3484625"/>
                <a:ext cx="1797045" cy="34318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600" dirty="0" smtClean="0">
                    <a:solidFill>
                      <a:srgbClr val="000000"/>
                    </a:solidFill>
                  </a:rPr>
                  <a:t>DV </a:t>
                </a:r>
                <a:r>
                  <a:rPr lang="en-US" sz="1600" dirty="0">
                    <a:solidFill>
                      <a:srgbClr val="000000"/>
                    </a:solidFill>
                  </a:rPr>
                  <a:t>Repository</a:t>
                </a:r>
              </a:p>
            </p:txBody>
          </p:sp>
        </p:grpSp>
        <p:grpSp>
          <p:nvGrpSpPr>
            <p:cNvPr id="48" name="Group 18"/>
            <p:cNvGrpSpPr>
              <a:grpSpLocks/>
            </p:cNvGrpSpPr>
            <p:nvPr/>
          </p:nvGrpSpPr>
          <p:grpSpPr bwMode="auto">
            <a:xfrm>
              <a:off x="836679" y="3030337"/>
              <a:ext cx="2287521" cy="448543"/>
              <a:chOff x="1638300" y="3831273"/>
              <a:chExt cx="1716088" cy="448543"/>
            </a:xfrm>
            <a:solidFill>
              <a:schemeClr val="bg1"/>
            </a:solidFill>
          </p:grpSpPr>
          <p:sp>
            <p:nvSpPr>
              <p:cNvPr id="49" name="TextBox 89"/>
              <p:cNvSpPr txBox="1">
                <a:spLocks noChangeArrowheads="1"/>
              </p:cNvSpPr>
              <p:nvPr/>
            </p:nvSpPr>
            <p:spPr bwMode="auto">
              <a:xfrm>
                <a:off x="2044700" y="3831273"/>
                <a:ext cx="914400" cy="25391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dirty="0">
                    <a:solidFill>
                      <a:srgbClr val="000000"/>
                    </a:solidFill>
                  </a:rPr>
                  <a:t>Read</a:t>
                </a:r>
              </a:p>
            </p:txBody>
          </p:sp>
          <p:sp>
            <p:nvSpPr>
              <p:cNvPr id="50" name="TextBox 90"/>
              <p:cNvSpPr txBox="1">
                <a:spLocks noChangeArrowheads="1"/>
              </p:cNvSpPr>
              <p:nvPr/>
            </p:nvSpPr>
            <p:spPr bwMode="auto">
              <a:xfrm>
                <a:off x="2209800" y="4025900"/>
                <a:ext cx="588963" cy="25391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Write</a:t>
                </a:r>
              </a:p>
            </p:txBody>
          </p:sp>
          <p:cxnSp>
            <p:nvCxnSpPr>
              <p:cNvPr id="51" name="Straight Arrow Connector 94"/>
              <p:cNvCxnSpPr>
                <a:cxnSpLocks noChangeShapeType="1"/>
              </p:cNvCxnSpPr>
              <p:nvPr/>
            </p:nvCxnSpPr>
            <p:spPr bwMode="auto">
              <a:xfrm flipH="1">
                <a:off x="2782888" y="4040188"/>
                <a:ext cx="571500" cy="0"/>
              </a:xfrm>
              <a:prstGeom prst="straightConnector1">
                <a:avLst/>
              </a:prstGeom>
              <a:grpFill/>
              <a:ln w="9525" algn="ctr">
                <a:solidFill>
                  <a:schemeClr val="tx1"/>
                </a:solidFill>
                <a:round/>
                <a:headEnd type="arrow"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95"/>
              <p:cNvCxnSpPr>
                <a:cxnSpLocks noChangeShapeType="1"/>
              </p:cNvCxnSpPr>
              <p:nvPr/>
            </p:nvCxnSpPr>
            <p:spPr bwMode="auto">
              <a:xfrm flipH="1">
                <a:off x="2781300" y="4135438"/>
                <a:ext cx="571500" cy="0"/>
              </a:xfrm>
              <a:prstGeom prst="straightConnector1">
                <a:avLst/>
              </a:prstGeom>
              <a:grpFill/>
              <a:ln w="952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94"/>
              <p:cNvCxnSpPr>
                <a:cxnSpLocks noChangeShapeType="1"/>
              </p:cNvCxnSpPr>
              <p:nvPr/>
            </p:nvCxnSpPr>
            <p:spPr bwMode="auto">
              <a:xfrm flipH="1">
                <a:off x="1676400" y="4016830"/>
                <a:ext cx="571500" cy="0"/>
              </a:xfrm>
              <a:prstGeom prst="straightConnector1">
                <a:avLst/>
              </a:prstGeom>
              <a:grpFill/>
              <a:ln w="9525" algn="ctr">
                <a:solidFill>
                  <a:schemeClr val="tx1"/>
                </a:solidFill>
                <a:round/>
                <a:headEnd type="arrow"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95"/>
              <p:cNvCxnSpPr>
                <a:cxnSpLocks noChangeShapeType="1"/>
              </p:cNvCxnSpPr>
              <p:nvPr/>
            </p:nvCxnSpPr>
            <p:spPr bwMode="auto">
              <a:xfrm flipH="1">
                <a:off x="1638300" y="4114800"/>
                <a:ext cx="571500" cy="0"/>
              </a:xfrm>
              <a:prstGeom prst="straightConnector1">
                <a:avLst/>
              </a:prstGeom>
              <a:grpFill/>
              <a:ln w="9525" algn="ctr">
                <a:solidFill>
                  <a:schemeClr val="tx1"/>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5" name="Group 6"/>
            <p:cNvGrpSpPr>
              <a:grpSpLocks/>
            </p:cNvGrpSpPr>
            <p:nvPr/>
          </p:nvGrpSpPr>
          <p:grpSpPr bwMode="auto">
            <a:xfrm>
              <a:off x="8562618" y="2634415"/>
              <a:ext cx="1838904" cy="1597556"/>
              <a:chOff x="2997517" y="4405312"/>
              <a:chExt cx="1503046" cy="1825501"/>
            </a:xfrm>
            <a:solidFill>
              <a:schemeClr val="bg1"/>
            </a:solidFill>
          </p:grpSpPr>
          <p:pic>
            <p:nvPicPr>
              <p:cNvPr id="5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TextBox 5"/>
              <p:cNvSpPr txBox="1">
                <a:spLocks noChangeArrowheads="1"/>
              </p:cNvSpPr>
              <p:nvPr/>
            </p:nvSpPr>
            <p:spPr bwMode="auto">
              <a:xfrm>
                <a:off x="2997517" y="5562600"/>
                <a:ext cx="1503046" cy="66821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600" dirty="0">
                    <a:solidFill>
                      <a:srgbClr val="000000"/>
                    </a:solidFill>
                  </a:rPr>
                  <a:t>VCS Repository</a:t>
                </a:r>
              </a:p>
              <a:p>
                <a:pPr algn="ctr" eaLnBrk="1" hangingPunct="1"/>
                <a:endParaRPr lang="en-US" sz="1600" dirty="0">
                  <a:solidFill>
                    <a:srgbClr val="000000"/>
                  </a:solidFill>
                </a:endParaRPr>
              </a:p>
            </p:txBody>
          </p:sp>
        </p:grpSp>
      </p:grpSp>
    </p:spTree>
    <p:extLst>
      <p:ext uri="{BB962C8B-B14F-4D97-AF65-F5344CB8AC3E}">
        <p14:creationId xmlns:p14="http://schemas.microsoft.com/office/powerpoint/2010/main" val="1442169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49918"/>
            <a:ext cx="7416371" cy="684259"/>
          </a:xfrm>
        </p:spPr>
        <p:txBody>
          <a:bodyPr/>
          <a:lstStyle/>
          <a:p>
            <a:pPr algn="l" eaLnBrk="1" hangingPunct="1"/>
            <a:r>
              <a:rPr lang="en-US" dirty="0" smtClean="0">
                <a:solidFill>
                  <a:schemeClr val="bg1"/>
                </a:solidFill>
              </a:rPr>
              <a:t>VCS Topologies (Multi-Tenant)</a:t>
            </a:r>
            <a:endParaRPr lang="en-US" sz="1275" dirty="0">
              <a:solidFill>
                <a:schemeClr val="bg1"/>
              </a:solidFill>
            </a:endParaRPr>
          </a:p>
        </p:txBody>
      </p:sp>
      <p:sp>
        <p:nvSpPr>
          <p:cNvPr id="2" name="Content Placeholder 1"/>
          <p:cNvSpPr>
            <a:spLocks noGrp="1"/>
          </p:cNvSpPr>
          <p:nvPr>
            <p:ph idx="1"/>
          </p:nvPr>
        </p:nvSpPr>
        <p:spPr/>
        <p:txBody>
          <a:bodyPr/>
          <a:lstStyle/>
          <a:p>
            <a:pPr marL="0" indent="0">
              <a:buNone/>
            </a:pPr>
            <a:r>
              <a:rPr lang="en-US" dirty="0" smtClean="0"/>
              <a:t> </a:t>
            </a:r>
            <a:endParaRPr lang="en-US" dirty="0"/>
          </a:p>
        </p:txBody>
      </p:sp>
      <p:sp>
        <p:nvSpPr>
          <p:cNvPr id="5" name="Rounded Rectangle 4"/>
          <p:cNvSpPr/>
          <p:nvPr/>
        </p:nvSpPr>
        <p:spPr>
          <a:xfrm>
            <a:off x="214908" y="837067"/>
            <a:ext cx="8710082" cy="3949225"/>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Slide Number Placeholder 3"/>
          <p:cNvSpPr txBox="1">
            <a:spLocks/>
          </p:cNvSpPr>
          <p:nvPr/>
        </p:nvSpPr>
        <p:spPr bwMode="auto">
          <a:xfrm>
            <a:off x="4089440" y="6055659"/>
            <a:ext cx="835866" cy="1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408194" rtl="0" eaLnBrk="0" latinLnBrk="0" hangingPunct="0">
              <a:defRPr sz="3000" kern="1200">
                <a:solidFill>
                  <a:schemeClr val="bg1"/>
                </a:solidFill>
                <a:latin typeface="Arial" charset="0"/>
                <a:ea typeface="ＭＳ Ｐゴシック" pitchFamily="34" charset="-128"/>
                <a:cs typeface="+mn-cs"/>
              </a:defRPr>
            </a:lvl1pPr>
            <a:lvl2pPr marL="742950" indent="-285750" algn="l" defTabSz="408194" rtl="0" eaLnBrk="0" latinLnBrk="0" hangingPunct="0">
              <a:defRPr sz="3000" kern="1200">
                <a:solidFill>
                  <a:schemeClr val="bg1"/>
                </a:solidFill>
                <a:latin typeface="Arial" charset="0"/>
                <a:ea typeface="ＭＳ Ｐゴシック" pitchFamily="34" charset="-128"/>
                <a:cs typeface="+mn-cs"/>
              </a:defRPr>
            </a:lvl2pPr>
            <a:lvl3pPr marL="1143000" indent="-228600" algn="l" defTabSz="408194" rtl="0" eaLnBrk="0" latinLnBrk="0" hangingPunct="0">
              <a:defRPr sz="3000" kern="1200">
                <a:solidFill>
                  <a:schemeClr val="bg1"/>
                </a:solidFill>
                <a:latin typeface="Arial" charset="0"/>
                <a:ea typeface="ＭＳ Ｐゴシック" pitchFamily="34" charset="-128"/>
                <a:cs typeface="+mn-cs"/>
              </a:defRPr>
            </a:lvl3pPr>
            <a:lvl4pPr marL="1600200" indent="-228600" algn="l" defTabSz="408194" rtl="0" eaLnBrk="0" latinLnBrk="0" hangingPunct="0">
              <a:defRPr sz="3000" kern="1200">
                <a:solidFill>
                  <a:schemeClr val="bg1"/>
                </a:solidFill>
                <a:latin typeface="Arial" charset="0"/>
                <a:ea typeface="ＭＳ Ｐゴシック" pitchFamily="34" charset="-128"/>
                <a:cs typeface="+mn-cs"/>
              </a:defRPr>
            </a:lvl4pPr>
            <a:lvl5pPr marL="2057400" indent="-228600" algn="l" defTabSz="408194" rtl="0" eaLnBrk="0" latinLnBrk="0" hangingPunct="0">
              <a:defRPr sz="3000" kern="1200">
                <a:solidFill>
                  <a:schemeClr val="bg1"/>
                </a:solidFill>
                <a:latin typeface="Arial" charset="0"/>
                <a:ea typeface="ＭＳ Ｐゴシック" pitchFamily="34" charset="-128"/>
                <a:cs typeface="+mn-cs"/>
              </a:defRPr>
            </a:lvl5pPr>
            <a:lvl6pPr marL="2514600" indent="-228600" algn="l" defTabSz="408194" rtl="0" eaLnBrk="0" fontAlgn="base" latinLnBrk="0" hangingPunct="0">
              <a:spcBef>
                <a:spcPct val="0"/>
              </a:spcBef>
              <a:spcAft>
                <a:spcPct val="0"/>
              </a:spcAft>
              <a:defRPr sz="3000" kern="1200">
                <a:solidFill>
                  <a:schemeClr val="bg1"/>
                </a:solidFill>
                <a:latin typeface="Arial" charset="0"/>
                <a:ea typeface="ＭＳ Ｐゴシック" pitchFamily="34" charset="-128"/>
                <a:cs typeface="+mn-cs"/>
              </a:defRPr>
            </a:lvl6pPr>
            <a:lvl7pPr marL="2971800" indent="-228600" algn="l" defTabSz="408194" rtl="0" eaLnBrk="0" fontAlgn="base" latinLnBrk="0" hangingPunct="0">
              <a:spcBef>
                <a:spcPct val="0"/>
              </a:spcBef>
              <a:spcAft>
                <a:spcPct val="0"/>
              </a:spcAft>
              <a:defRPr sz="3000" kern="1200">
                <a:solidFill>
                  <a:schemeClr val="bg1"/>
                </a:solidFill>
                <a:latin typeface="Arial" charset="0"/>
                <a:ea typeface="ＭＳ Ｐゴシック" pitchFamily="34" charset="-128"/>
                <a:cs typeface="+mn-cs"/>
              </a:defRPr>
            </a:lvl7pPr>
            <a:lvl8pPr marL="3429000" indent="-228600" algn="l" defTabSz="408194" rtl="0" eaLnBrk="0" fontAlgn="base" latinLnBrk="0" hangingPunct="0">
              <a:spcBef>
                <a:spcPct val="0"/>
              </a:spcBef>
              <a:spcAft>
                <a:spcPct val="0"/>
              </a:spcAft>
              <a:defRPr sz="3000" kern="1200">
                <a:solidFill>
                  <a:schemeClr val="bg1"/>
                </a:solidFill>
                <a:latin typeface="Arial" charset="0"/>
                <a:ea typeface="ＭＳ Ｐゴシック" pitchFamily="34" charset="-128"/>
                <a:cs typeface="+mn-cs"/>
              </a:defRPr>
            </a:lvl8pPr>
            <a:lvl9pPr marL="3886200" indent="-228600" algn="l" defTabSz="408194" rtl="0" eaLnBrk="0" fontAlgn="base" latinLnBrk="0" hangingPunct="0">
              <a:spcBef>
                <a:spcPct val="0"/>
              </a:spcBef>
              <a:spcAft>
                <a:spcPct val="0"/>
              </a:spcAft>
              <a:defRPr sz="3000" kern="1200">
                <a:solidFill>
                  <a:schemeClr val="bg1"/>
                </a:solidFill>
                <a:latin typeface="Arial" charset="0"/>
                <a:ea typeface="ＭＳ Ｐゴシック" pitchFamily="34" charset="-128"/>
                <a:cs typeface="+mn-cs"/>
              </a:defRPr>
            </a:lvl9pPr>
          </a:lstStyle>
          <a:p>
            <a:fld id="{E6323E56-2513-4D34-BA07-E7D66AC06828}" type="slidenum">
              <a:rPr lang="en-US" sz="900" smtClean="0">
                <a:solidFill>
                  <a:schemeClr val="tx1"/>
                </a:solidFill>
              </a:rPr>
              <a:pPr/>
              <a:t>12</a:t>
            </a:fld>
            <a:endParaRPr lang="en-US" sz="900">
              <a:solidFill>
                <a:schemeClr val="tx1"/>
              </a:solidFill>
            </a:endParaRPr>
          </a:p>
        </p:txBody>
      </p:sp>
      <p:grpSp>
        <p:nvGrpSpPr>
          <p:cNvPr id="3" name="Group 2"/>
          <p:cNvGrpSpPr/>
          <p:nvPr/>
        </p:nvGrpSpPr>
        <p:grpSpPr>
          <a:xfrm>
            <a:off x="745521" y="823937"/>
            <a:ext cx="8179469" cy="4319562"/>
            <a:chOff x="-1105387" y="513495"/>
            <a:chExt cx="12099231" cy="5551689"/>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1177" y="3067193"/>
              <a:ext cx="3720131" cy="2312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387" y="645460"/>
              <a:ext cx="2295985" cy="288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2770" y="1267759"/>
              <a:ext cx="99245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9"/>
            <p:cNvSpPr txBox="1">
              <a:spLocks/>
            </p:cNvSpPr>
            <p:nvPr/>
          </p:nvSpPr>
          <p:spPr>
            <a:xfrm>
              <a:off x="677203" y="513495"/>
              <a:ext cx="8373467" cy="443198"/>
            </a:xfrm>
            <a:prstGeom prst="rect">
              <a:avLst/>
            </a:prstGeom>
          </p:spPr>
          <p:txBody>
            <a:bodyPr vert="horz" lIns="91440" tIns="45720" rIns="91440" bIns="45720" rtlCol="0">
              <a:spAutoFit/>
            </a:bodyPr>
            <a:lstStyle>
              <a:lvl1pPr marL="214313" indent="-214313" algn="l" defTabSz="285750" rtl="0" eaLnBrk="1" latinLnBrk="0" hangingPunct="1">
                <a:spcBef>
                  <a:spcPct val="20000"/>
                </a:spcBef>
                <a:buClr>
                  <a:srgbClr val="005288"/>
                </a:buClr>
                <a:buFont typeface="Arial"/>
                <a:buChar char="•"/>
                <a:defRPr sz="1500" kern="1200">
                  <a:solidFill>
                    <a:schemeClr val="tx1"/>
                  </a:solidFill>
                  <a:latin typeface="+mn-lt"/>
                  <a:ea typeface="+mn-ea"/>
                  <a:cs typeface="+mn-cs"/>
                </a:defRPr>
              </a:lvl1pPr>
              <a:lvl2pPr marL="342900" indent="-137160" algn="l" defTabSz="285750" rtl="0" eaLnBrk="1" latinLnBrk="0" hangingPunct="1">
                <a:spcBef>
                  <a:spcPct val="20000"/>
                </a:spcBef>
                <a:buClr>
                  <a:srgbClr val="005288"/>
                </a:buClr>
                <a:buFont typeface="Arial" pitchFamily="34" charset="0"/>
                <a:buChar char="◦"/>
                <a:defRPr sz="1350" kern="1200">
                  <a:solidFill>
                    <a:schemeClr val="tx1"/>
                  </a:solidFill>
                  <a:latin typeface="+mn-lt"/>
                  <a:ea typeface="+mn-ea"/>
                  <a:cs typeface="+mn-cs"/>
                </a:defRPr>
              </a:lvl2pPr>
              <a:lvl3pPr marL="548640" indent="-137160" algn="l" defTabSz="285750" rtl="0" eaLnBrk="1" latinLnBrk="0" hangingPunct="1">
                <a:spcBef>
                  <a:spcPct val="20000"/>
                </a:spcBef>
                <a:buClr>
                  <a:srgbClr val="005288"/>
                </a:buClr>
                <a:buFont typeface="Arial" pitchFamily="34" charset="0"/>
                <a:buChar char="▪"/>
                <a:defRPr sz="1200" kern="1200">
                  <a:solidFill>
                    <a:schemeClr val="tx1"/>
                  </a:solidFill>
                  <a:latin typeface="+mn-lt"/>
                  <a:ea typeface="+mn-ea"/>
                  <a:cs typeface="+mn-cs"/>
                </a:defRPr>
              </a:lvl3pPr>
              <a:lvl4pPr marL="754380" indent="-137160" algn="l" defTabSz="285750" rtl="0" eaLnBrk="1" latinLnBrk="0" hangingPunct="1">
                <a:spcBef>
                  <a:spcPct val="20000"/>
                </a:spcBef>
                <a:buClr>
                  <a:srgbClr val="005288"/>
                </a:buClr>
                <a:buFont typeface="Arial" pitchFamily="34" charset="0"/>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Clr>
                  <a:srgbClr val="005288"/>
                </a:buClr>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gn="ctr">
                <a:buFont typeface="Wingdings" pitchFamily="2" charset="2"/>
                <a:buNone/>
              </a:pPr>
              <a:r>
                <a:rPr lang="en-US" sz="2400" b="1" smtClean="0">
                  <a:solidFill>
                    <a:srgbClr val="000000"/>
                  </a:solidFill>
                  <a:ea typeface="ＭＳ Ｐゴシック" pitchFamily="34" charset="-128"/>
                </a:rPr>
                <a:t>Multi-Tenant VCS Topology</a:t>
              </a:r>
              <a:endParaRPr lang="en-US" sz="2400" b="1" dirty="0" smtClean="0">
                <a:solidFill>
                  <a:srgbClr val="000000"/>
                </a:solidFill>
                <a:ea typeface="ＭＳ Ｐゴシック" pitchFamily="34" charset="-128"/>
              </a:endParaRPr>
            </a:p>
          </p:txBody>
        </p:sp>
        <p:sp>
          <p:nvSpPr>
            <p:cNvPr id="12" name="TextBox 20"/>
            <p:cNvSpPr txBox="1">
              <a:spLocks noChangeArrowheads="1"/>
            </p:cNvSpPr>
            <p:nvPr/>
          </p:nvSpPr>
          <p:spPr bwMode="auto">
            <a:xfrm>
              <a:off x="4504197" y="1061860"/>
              <a:ext cx="1574390" cy="71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00" dirty="0" smtClean="0">
                  <a:solidFill>
                    <a:srgbClr val="000000"/>
                  </a:solidFill>
                </a:rPr>
                <a:t>DV </a:t>
              </a:r>
              <a:r>
                <a:rPr lang="en-US" sz="1000" dirty="0">
                  <a:solidFill>
                    <a:srgbClr val="000000"/>
                  </a:solidFill>
                </a:rPr>
                <a:t>Studio Resource Definition</a:t>
              </a:r>
            </a:p>
          </p:txBody>
        </p:sp>
        <p:sp>
          <p:nvSpPr>
            <p:cNvPr id="13" name="TextBox 21"/>
            <p:cNvSpPr txBox="1">
              <a:spLocks noChangeArrowheads="1"/>
            </p:cNvSpPr>
            <p:nvPr/>
          </p:nvSpPr>
          <p:spPr bwMode="auto">
            <a:xfrm>
              <a:off x="3518128" y="2072229"/>
              <a:ext cx="2323725" cy="336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100" dirty="0" smtClean="0">
                  <a:solidFill>
                    <a:srgbClr val="000000"/>
                  </a:solidFill>
                </a:rPr>
                <a:t>DV </a:t>
              </a:r>
              <a:r>
                <a:rPr lang="en-US" sz="1100" dirty="0" smtClean="0">
                  <a:solidFill>
                    <a:srgbClr val="000000"/>
                  </a:solidFill>
                </a:rPr>
                <a:t>Studio (</a:t>
              </a:r>
              <a:r>
                <a:rPr lang="en-US" sz="1100" b="1" dirty="0" smtClean="0">
                  <a:solidFill>
                    <a:srgbClr val="FF0000"/>
                  </a:solidFill>
                </a:rPr>
                <a:t>Tenant 1</a:t>
              </a:r>
              <a:r>
                <a:rPr lang="en-US" sz="1100" dirty="0" smtClean="0">
                  <a:solidFill>
                    <a:srgbClr val="000000"/>
                  </a:solidFill>
                </a:rPr>
                <a:t>)</a:t>
              </a:r>
              <a:endParaRPr lang="en-US" sz="1100" dirty="0">
                <a:solidFill>
                  <a:srgbClr val="000000"/>
                </a:solidFill>
              </a:endParaRPr>
            </a:p>
          </p:txBody>
        </p:sp>
        <p:sp>
          <p:nvSpPr>
            <p:cNvPr id="14" name="TextBox 25"/>
            <p:cNvSpPr txBox="1">
              <a:spLocks noChangeArrowheads="1"/>
            </p:cNvSpPr>
            <p:nvPr/>
          </p:nvSpPr>
          <p:spPr bwMode="auto">
            <a:xfrm>
              <a:off x="1873865" y="1537634"/>
              <a:ext cx="121888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Read</a:t>
              </a:r>
            </a:p>
          </p:txBody>
        </p:sp>
        <p:sp>
          <p:nvSpPr>
            <p:cNvPr id="15" name="TextBox 26"/>
            <p:cNvSpPr txBox="1">
              <a:spLocks noChangeArrowheads="1"/>
            </p:cNvSpPr>
            <p:nvPr/>
          </p:nvSpPr>
          <p:spPr bwMode="auto">
            <a:xfrm>
              <a:off x="1873865" y="1658285"/>
              <a:ext cx="121888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Write</a:t>
              </a:r>
            </a:p>
          </p:txBody>
        </p:sp>
        <p:cxnSp>
          <p:nvCxnSpPr>
            <p:cNvPr id="16" name="Straight Arrow Connector 10"/>
            <p:cNvCxnSpPr>
              <a:cxnSpLocks noChangeShapeType="1"/>
            </p:cNvCxnSpPr>
            <p:nvPr/>
          </p:nvCxnSpPr>
          <p:spPr bwMode="auto">
            <a:xfrm flipH="1">
              <a:off x="1061277" y="2058335"/>
              <a:ext cx="1015735"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a:cxnSpLocks noChangeShapeType="1"/>
            </p:cNvCxnSpPr>
            <p:nvPr/>
          </p:nvCxnSpPr>
          <p:spPr bwMode="auto">
            <a:xfrm flipH="1">
              <a:off x="1076391" y="1730835"/>
              <a:ext cx="1159331" cy="958676"/>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34"/>
            <p:cNvCxnSpPr>
              <a:cxnSpLocks noChangeShapeType="1"/>
            </p:cNvCxnSpPr>
            <p:nvPr/>
          </p:nvCxnSpPr>
          <p:spPr bwMode="auto">
            <a:xfrm flipH="1">
              <a:off x="1196481" y="1851788"/>
              <a:ext cx="1065993" cy="911396"/>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29"/>
            <p:cNvCxnSpPr>
              <a:cxnSpLocks noChangeShapeType="1"/>
            </p:cNvCxnSpPr>
            <p:nvPr/>
          </p:nvCxnSpPr>
          <p:spPr bwMode="auto">
            <a:xfrm>
              <a:off x="1569144" y="2212321"/>
              <a:ext cx="1218883"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 name="Group 23"/>
            <p:cNvGrpSpPr>
              <a:grpSpLocks/>
            </p:cNvGrpSpPr>
            <p:nvPr/>
          </p:nvGrpSpPr>
          <p:grpSpPr bwMode="auto">
            <a:xfrm>
              <a:off x="2840930" y="1658285"/>
              <a:ext cx="761802" cy="115887"/>
              <a:chOff x="2782888" y="2633663"/>
              <a:chExt cx="571500" cy="115887"/>
            </a:xfrm>
          </p:grpSpPr>
          <p:cxnSp>
            <p:nvCxnSpPr>
              <p:cNvPr id="21" name="Straight Arrow Connector 37"/>
              <p:cNvCxnSpPr>
                <a:cxnSpLocks noChangeShapeType="1"/>
              </p:cNvCxnSpPr>
              <p:nvPr/>
            </p:nvCxnSpPr>
            <p:spPr bwMode="auto">
              <a:xfrm flipH="1">
                <a:off x="2782888" y="2633663"/>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38"/>
              <p:cNvCxnSpPr>
                <a:cxnSpLocks noChangeShapeType="1"/>
              </p:cNvCxnSpPr>
              <p:nvPr/>
            </p:nvCxnSpPr>
            <p:spPr bwMode="auto">
              <a:xfrm flipH="1">
                <a:off x="2782888" y="274955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2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348" y="4515234"/>
              <a:ext cx="99245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7799" y="4856064"/>
              <a:ext cx="628486"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59"/>
            <p:cNvSpPr txBox="1">
              <a:spLocks noChangeArrowheads="1"/>
            </p:cNvSpPr>
            <p:nvPr/>
          </p:nvSpPr>
          <p:spPr bwMode="auto">
            <a:xfrm>
              <a:off x="4605660" y="4213513"/>
              <a:ext cx="1574390" cy="71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00" dirty="0" smtClean="0">
                  <a:solidFill>
                    <a:srgbClr val="000000"/>
                  </a:solidFill>
                </a:rPr>
                <a:t>DV </a:t>
              </a:r>
              <a:r>
                <a:rPr lang="en-US" sz="1000" dirty="0">
                  <a:solidFill>
                    <a:srgbClr val="000000"/>
                  </a:solidFill>
                </a:rPr>
                <a:t>Studio Resource Definition</a:t>
              </a:r>
            </a:p>
          </p:txBody>
        </p:sp>
        <p:sp>
          <p:nvSpPr>
            <p:cNvPr id="26" name="TextBox 60"/>
            <p:cNvSpPr txBox="1">
              <a:spLocks noChangeArrowheads="1"/>
            </p:cNvSpPr>
            <p:nvPr/>
          </p:nvSpPr>
          <p:spPr bwMode="auto">
            <a:xfrm>
              <a:off x="3600153" y="5216427"/>
              <a:ext cx="2429765" cy="336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100" dirty="0" smtClean="0">
                  <a:solidFill>
                    <a:srgbClr val="000000"/>
                  </a:solidFill>
                </a:rPr>
                <a:t>DV </a:t>
              </a:r>
              <a:r>
                <a:rPr lang="en-US" sz="1100" dirty="0" smtClean="0">
                  <a:solidFill>
                    <a:srgbClr val="000000"/>
                  </a:solidFill>
                </a:rPr>
                <a:t>Studio (</a:t>
              </a:r>
              <a:r>
                <a:rPr lang="en-US" sz="1100" b="1" dirty="0" smtClean="0">
                  <a:solidFill>
                    <a:srgbClr val="000000"/>
                  </a:solidFill>
                </a:rPr>
                <a:t>Tenant 3</a:t>
              </a:r>
              <a:r>
                <a:rPr lang="en-US" sz="1100" dirty="0" smtClean="0">
                  <a:solidFill>
                    <a:srgbClr val="000000"/>
                  </a:solidFill>
                </a:rPr>
                <a:t>)</a:t>
              </a:r>
              <a:endParaRPr lang="en-US" sz="1100" dirty="0">
                <a:solidFill>
                  <a:srgbClr val="000000"/>
                </a:solidFill>
              </a:endParaRPr>
            </a:p>
          </p:txBody>
        </p:sp>
        <p:sp>
          <p:nvSpPr>
            <p:cNvPr id="27" name="TextBox 63"/>
            <p:cNvSpPr txBox="1">
              <a:spLocks noChangeArrowheads="1"/>
            </p:cNvSpPr>
            <p:nvPr/>
          </p:nvSpPr>
          <p:spPr bwMode="auto">
            <a:xfrm>
              <a:off x="2032574" y="4857096"/>
              <a:ext cx="121888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chemeClr val="tx1"/>
                  </a:solidFill>
                </a:rPr>
                <a:t>Read</a:t>
              </a:r>
            </a:p>
          </p:txBody>
        </p:sp>
        <p:sp>
          <p:nvSpPr>
            <p:cNvPr id="28" name="TextBox 64"/>
            <p:cNvSpPr txBox="1">
              <a:spLocks noChangeArrowheads="1"/>
            </p:cNvSpPr>
            <p:nvPr/>
          </p:nvSpPr>
          <p:spPr bwMode="auto">
            <a:xfrm>
              <a:off x="2021993" y="5017435"/>
              <a:ext cx="121888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chemeClr val="tx1"/>
                  </a:solidFill>
                </a:rPr>
                <a:t>Write</a:t>
              </a:r>
            </a:p>
          </p:txBody>
        </p:sp>
        <p:cxnSp>
          <p:nvCxnSpPr>
            <p:cNvPr id="29" name="Straight Arrow Connector 65"/>
            <p:cNvCxnSpPr>
              <a:cxnSpLocks noChangeShapeType="1"/>
            </p:cNvCxnSpPr>
            <p:nvPr/>
          </p:nvCxnSpPr>
          <p:spPr bwMode="auto">
            <a:xfrm flipH="1">
              <a:off x="1219986" y="4996796"/>
              <a:ext cx="1015735" cy="38258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66"/>
            <p:cNvCxnSpPr>
              <a:cxnSpLocks noChangeShapeType="1"/>
            </p:cNvCxnSpPr>
            <p:nvPr/>
          </p:nvCxnSpPr>
          <p:spPr bwMode="auto">
            <a:xfrm flipH="1" flipV="1">
              <a:off x="959704" y="4063346"/>
              <a:ext cx="1377592" cy="93345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67"/>
            <p:cNvCxnSpPr>
              <a:cxnSpLocks noChangeShapeType="1"/>
            </p:cNvCxnSpPr>
            <p:nvPr/>
          </p:nvCxnSpPr>
          <p:spPr bwMode="auto">
            <a:xfrm flipH="1" flipV="1">
              <a:off x="959704" y="4195109"/>
              <a:ext cx="1377592" cy="931862"/>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68"/>
            <p:cNvCxnSpPr>
              <a:cxnSpLocks noChangeShapeType="1"/>
            </p:cNvCxnSpPr>
            <p:nvPr/>
          </p:nvCxnSpPr>
          <p:spPr bwMode="auto">
            <a:xfrm>
              <a:off x="1539520" y="5150784"/>
              <a:ext cx="1218883"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3" name="Group 25"/>
            <p:cNvGrpSpPr>
              <a:grpSpLocks/>
            </p:cNvGrpSpPr>
            <p:nvPr/>
          </p:nvGrpSpPr>
          <p:grpSpPr bwMode="auto">
            <a:xfrm>
              <a:off x="2997523" y="4996796"/>
              <a:ext cx="787195" cy="90488"/>
              <a:chOff x="2900363" y="5581650"/>
              <a:chExt cx="590550" cy="90488"/>
            </a:xfrm>
          </p:grpSpPr>
          <p:cxnSp>
            <p:nvCxnSpPr>
              <p:cNvPr id="34" name="Straight Arrow Connector 69"/>
              <p:cNvCxnSpPr>
                <a:cxnSpLocks noChangeShapeType="1"/>
              </p:cNvCxnSpPr>
              <p:nvPr/>
            </p:nvCxnSpPr>
            <p:spPr bwMode="auto">
              <a:xfrm flipH="1">
                <a:off x="2900363" y="5581650"/>
                <a:ext cx="59055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70"/>
              <p:cNvCxnSpPr>
                <a:cxnSpLocks noChangeShapeType="1"/>
              </p:cNvCxnSpPr>
              <p:nvPr/>
            </p:nvCxnSpPr>
            <p:spPr bwMode="auto">
              <a:xfrm flipH="1">
                <a:off x="2900363" y="56721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5841" y="3026709"/>
              <a:ext cx="99034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2815" y="3393372"/>
              <a:ext cx="628486"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85"/>
            <p:cNvSpPr txBox="1">
              <a:spLocks noChangeArrowheads="1"/>
            </p:cNvSpPr>
            <p:nvPr/>
          </p:nvSpPr>
          <p:spPr bwMode="auto">
            <a:xfrm>
              <a:off x="4479643" y="2747866"/>
              <a:ext cx="1574390" cy="71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00" dirty="0" smtClean="0">
                  <a:solidFill>
                    <a:srgbClr val="000000"/>
                  </a:solidFill>
                </a:rPr>
                <a:t>DV </a:t>
              </a:r>
              <a:r>
                <a:rPr lang="en-US" sz="1000" dirty="0">
                  <a:solidFill>
                    <a:srgbClr val="000000"/>
                  </a:solidFill>
                </a:rPr>
                <a:t>Studio Resource Definition</a:t>
              </a:r>
            </a:p>
          </p:txBody>
        </p:sp>
        <p:sp>
          <p:nvSpPr>
            <p:cNvPr id="39" name="TextBox 86"/>
            <p:cNvSpPr txBox="1">
              <a:spLocks noChangeArrowheads="1"/>
            </p:cNvSpPr>
            <p:nvPr/>
          </p:nvSpPr>
          <p:spPr bwMode="auto">
            <a:xfrm>
              <a:off x="3476824" y="3745043"/>
              <a:ext cx="2372165" cy="336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100" dirty="0" smtClean="0">
                  <a:solidFill>
                    <a:srgbClr val="000000"/>
                  </a:solidFill>
                </a:rPr>
                <a:t>DV </a:t>
              </a:r>
              <a:r>
                <a:rPr lang="en-US" sz="1100" dirty="0" smtClean="0">
                  <a:solidFill>
                    <a:srgbClr val="000000"/>
                  </a:solidFill>
                </a:rPr>
                <a:t>Studio (</a:t>
              </a:r>
              <a:r>
                <a:rPr lang="en-US" sz="1100" b="1" dirty="0">
                  <a:solidFill>
                    <a:srgbClr val="000000"/>
                  </a:solidFill>
                </a:rPr>
                <a:t>Tenant </a:t>
              </a:r>
              <a:r>
                <a:rPr lang="en-US" sz="1100" b="1" dirty="0" smtClean="0">
                  <a:solidFill>
                    <a:srgbClr val="000000"/>
                  </a:solidFill>
                </a:rPr>
                <a:t>2</a:t>
              </a:r>
              <a:r>
                <a:rPr lang="en-US" sz="1100" dirty="0" smtClean="0">
                  <a:solidFill>
                    <a:srgbClr val="000000"/>
                  </a:solidFill>
                </a:rPr>
                <a:t>)</a:t>
              </a:r>
              <a:endParaRPr lang="en-US" sz="1100" dirty="0">
                <a:solidFill>
                  <a:srgbClr val="000000"/>
                </a:solidFill>
              </a:endParaRPr>
            </a:p>
          </p:txBody>
        </p:sp>
        <p:cxnSp>
          <p:nvCxnSpPr>
            <p:cNvPr id="40" name="Straight Arrow Connector 91"/>
            <p:cNvCxnSpPr>
              <a:cxnSpLocks noChangeShapeType="1"/>
            </p:cNvCxnSpPr>
            <p:nvPr/>
          </p:nvCxnSpPr>
          <p:spPr bwMode="auto">
            <a:xfrm flipH="1">
              <a:off x="1044348" y="3426760"/>
              <a:ext cx="1015735"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1" name="Group 68"/>
            <p:cNvGrpSpPr>
              <a:grpSpLocks/>
            </p:cNvGrpSpPr>
            <p:nvPr/>
          </p:nvGrpSpPr>
          <p:grpSpPr bwMode="auto">
            <a:xfrm>
              <a:off x="385629" y="2779063"/>
              <a:ext cx="2027572" cy="1263984"/>
              <a:chOff x="6542088" y="2666206"/>
              <a:chExt cx="1820140" cy="1139317"/>
            </a:xfrm>
          </p:grpSpPr>
          <p:pic>
            <p:nvPicPr>
              <p:cNvPr id="42"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21"/>
              <p:cNvSpPr txBox="1">
                <a:spLocks noChangeArrowheads="1"/>
              </p:cNvSpPr>
              <p:nvPr/>
            </p:nvSpPr>
            <p:spPr bwMode="auto">
              <a:xfrm>
                <a:off x="6542088" y="3484625"/>
                <a:ext cx="1820140" cy="32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200" dirty="0" smtClean="0">
                    <a:solidFill>
                      <a:srgbClr val="000000"/>
                    </a:solidFill>
                  </a:rPr>
                  <a:t>DV </a:t>
                </a:r>
                <a:r>
                  <a:rPr lang="en-US" sz="1200" dirty="0">
                    <a:solidFill>
                      <a:srgbClr val="000000"/>
                    </a:solidFill>
                  </a:rPr>
                  <a:t>Repository</a:t>
                </a:r>
              </a:p>
            </p:txBody>
          </p:sp>
        </p:grpSp>
        <p:grpSp>
          <p:nvGrpSpPr>
            <p:cNvPr id="44" name="Group 18"/>
            <p:cNvGrpSpPr>
              <a:grpSpLocks/>
            </p:cNvGrpSpPr>
            <p:nvPr/>
          </p:nvGrpSpPr>
          <p:grpSpPr bwMode="auto">
            <a:xfrm>
              <a:off x="1315211" y="3287060"/>
              <a:ext cx="2287521" cy="407903"/>
              <a:chOff x="1638300" y="3871913"/>
              <a:chExt cx="1716088" cy="407903"/>
            </a:xfrm>
          </p:grpSpPr>
          <p:sp>
            <p:nvSpPr>
              <p:cNvPr id="45" name="TextBox 89"/>
              <p:cNvSpPr txBox="1">
                <a:spLocks noChangeArrowheads="1"/>
              </p:cNvSpPr>
              <p:nvPr/>
            </p:nvSpPr>
            <p:spPr bwMode="auto">
              <a:xfrm>
                <a:off x="2044700" y="3871913"/>
                <a:ext cx="91440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dirty="0">
                    <a:solidFill>
                      <a:srgbClr val="000000"/>
                    </a:solidFill>
                  </a:rPr>
                  <a:t>Read</a:t>
                </a:r>
              </a:p>
            </p:txBody>
          </p:sp>
          <p:sp>
            <p:nvSpPr>
              <p:cNvPr id="46" name="TextBox 90"/>
              <p:cNvSpPr txBox="1">
                <a:spLocks noChangeArrowheads="1"/>
              </p:cNvSpPr>
              <p:nvPr/>
            </p:nvSpPr>
            <p:spPr bwMode="auto">
              <a:xfrm>
                <a:off x="2209800" y="4025900"/>
                <a:ext cx="58896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Write</a:t>
                </a:r>
              </a:p>
            </p:txBody>
          </p:sp>
          <p:cxnSp>
            <p:nvCxnSpPr>
              <p:cNvPr id="47" name="Straight Arrow Connector 94"/>
              <p:cNvCxnSpPr>
                <a:cxnSpLocks noChangeShapeType="1"/>
              </p:cNvCxnSpPr>
              <p:nvPr/>
            </p:nvCxnSpPr>
            <p:spPr bwMode="auto">
              <a:xfrm flipH="1">
                <a:off x="2782888" y="4040188"/>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95"/>
              <p:cNvCxnSpPr>
                <a:cxnSpLocks noChangeShapeType="1"/>
              </p:cNvCxnSpPr>
              <p:nvPr/>
            </p:nvCxnSpPr>
            <p:spPr bwMode="auto">
              <a:xfrm flipH="1">
                <a:off x="2781300" y="4135438"/>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Arrow Connector 94"/>
              <p:cNvCxnSpPr>
                <a:cxnSpLocks noChangeShapeType="1"/>
              </p:cNvCxnSpPr>
              <p:nvPr/>
            </p:nvCxnSpPr>
            <p:spPr bwMode="auto">
              <a:xfrm flipH="1">
                <a:off x="1676400" y="4016830"/>
                <a:ext cx="571500"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95"/>
              <p:cNvCxnSpPr>
                <a:cxnSpLocks noChangeShapeType="1"/>
              </p:cNvCxnSpPr>
              <p:nvPr/>
            </p:nvCxnSpPr>
            <p:spPr bwMode="auto">
              <a:xfrm flipH="1">
                <a:off x="1638300" y="4114800"/>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 name="Group 6"/>
            <p:cNvGrpSpPr>
              <a:grpSpLocks/>
            </p:cNvGrpSpPr>
            <p:nvPr/>
          </p:nvGrpSpPr>
          <p:grpSpPr bwMode="auto">
            <a:xfrm>
              <a:off x="8895513" y="1269348"/>
              <a:ext cx="2098331" cy="1698149"/>
              <a:chOff x="2929063" y="4405312"/>
              <a:chExt cx="1760870" cy="1940446"/>
            </a:xfrm>
          </p:grpSpPr>
          <p:pic>
            <p:nvPicPr>
              <p:cNvPr id="52"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5137" y="4405312"/>
                <a:ext cx="1371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
              <p:cNvSpPr txBox="1">
                <a:spLocks noChangeArrowheads="1"/>
              </p:cNvSpPr>
              <p:nvPr/>
            </p:nvSpPr>
            <p:spPr bwMode="auto">
              <a:xfrm>
                <a:off x="2929063" y="5464342"/>
                <a:ext cx="1760870" cy="881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100" dirty="0">
                    <a:solidFill>
                      <a:srgbClr val="000000"/>
                    </a:solidFill>
                  </a:rPr>
                  <a:t>VCS </a:t>
                </a:r>
                <a:r>
                  <a:rPr lang="en-US" sz="1100" dirty="0" smtClean="0">
                    <a:solidFill>
                      <a:srgbClr val="000000"/>
                    </a:solidFill>
                  </a:rPr>
                  <a:t>Repository</a:t>
                </a:r>
              </a:p>
              <a:p>
                <a:pPr algn="ctr" eaLnBrk="1" hangingPunct="1"/>
                <a:r>
                  <a:rPr lang="en-US" sz="1100" dirty="0" smtClean="0">
                    <a:solidFill>
                      <a:srgbClr val="FF0000"/>
                    </a:solidFill>
                  </a:rPr>
                  <a:t>TFS, Subversion…</a:t>
                </a:r>
                <a:endParaRPr lang="en-US" sz="1100" dirty="0">
                  <a:solidFill>
                    <a:srgbClr val="FF0000"/>
                  </a:solidFill>
                </a:endParaRPr>
              </a:p>
              <a:p>
                <a:pPr algn="ctr" eaLnBrk="1" hangingPunct="1"/>
                <a:endParaRPr lang="en-US" sz="1100" dirty="0">
                  <a:solidFill>
                    <a:schemeClr val="tx1"/>
                  </a:solidFill>
                </a:endParaRPr>
              </a:p>
            </p:txBody>
          </p:sp>
        </p:grpSp>
        <p:grpSp>
          <p:nvGrpSpPr>
            <p:cNvPr id="54" name="Group 32"/>
            <p:cNvGrpSpPr>
              <a:grpSpLocks/>
            </p:cNvGrpSpPr>
            <p:nvPr/>
          </p:nvGrpSpPr>
          <p:grpSpPr bwMode="auto">
            <a:xfrm>
              <a:off x="6673219" y="1836084"/>
              <a:ext cx="1262188" cy="483013"/>
              <a:chOff x="5772626" y="3987461"/>
              <a:chExt cx="947624" cy="482567"/>
            </a:xfrm>
          </p:grpSpPr>
          <p:sp>
            <p:nvSpPr>
              <p:cNvPr id="55" name="TextBox 87"/>
              <p:cNvSpPr txBox="1">
                <a:spLocks noChangeArrowheads="1"/>
              </p:cNvSpPr>
              <p:nvPr/>
            </p:nvSpPr>
            <p:spPr bwMode="auto">
              <a:xfrm>
                <a:off x="5772626" y="3987461"/>
                <a:ext cx="914400" cy="26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100">
                    <a:solidFill>
                      <a:srgbClr val="000000"/>
                    </a:solidFill>
                  </a:rPr>
                  <a:t>Check In</a:t>
                </a:r>
              </a:p>
            </p:txBody>
          </p:sp>
          <p:sp>
            <p:nvSpPr>
              <p:cNvPr id="56" name="TextBox 88"/>
              <p:cNvSpPr txBox="1">
                <a:spLocks noChangeArrowheads="1"/>
              </p:cNvSpPr>
              <p:nvPr/>
            </p:nvSpPr>
            <p:spPr bwMode="auto">
              <a:xfrm>
                <a:off x="5778103" y="4134106"/>
                <a:ext cx="942147" cy="335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100" dirty="0">
                    <a:solidFill>
                      <a:srgbClr val="000000"/>
                    </a:solidFill>
                  </a:rPr>
                  <a:t>Check Out</a:t>
                </a:r>
              </a:p>
            </p:txBody>
          </p:sp>
        </p:grpSp>
        <p:grpSp>
          <p:nvGrpSpPr>
            <p:cNvPr id="57" name="Group 87"/>
            <p:cNvGrpSpPr>
              <a:grpSpLocks/>
            </p:cNvGrpSpPr>
            <p:nvPr/>
          </p:nvGrpSpPr>
          <p:grpSpPr bwMode="auto">
            <a:xfrm>
              <a:off x="6078587" y="1926572"/>
              <a:ext cx="761802" cy="138112"/>
              <a:chOff x="5286375" y="2590800"/>
              <a:chExt cx="571500" cy="138113"/>
            </a:xfrm>
          </p:grpSpPr>
          <p:cxnSp>
            <p:nvCxnSpPr>
              <p:cNvPr id="58"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1" name="Group 93"/>
            <p:cNvGrpSpPr>
              <a:grpSpLocks/>
            </p:cNvGrpSpPr>
            <p:nvPr/>
          </p:nvGrpSpPr>
          <p:grpSpPr bwMode="auto">
            <a:xfrm>
              <a:off x="7830731" y="1926572"/>
              <a:ext cx="761802" cy="138112"/>
              <a:chOff x="5286375" y="2590800"/>
              <a:chExt cx="571500" cy="138113"/>
            </a:xfrm>
          </p:grpSpPr>
          <p:cxnSp>
            <p:nvCxnSpPr>
              <p:cNvPr id="62" name="Straight Arrow Connector 47"/>
              <p:cNvCxnSpPr>
                <a:cxnSpLocks noChangeShapeType="1"/>
              </p:cNvCxnSpPr>
              <p:nvPr/>
            </p:nvCxnSpPr>
            <p:spPr bwMode="auto">
              <a:xfrm flipH="1">
                <a:off x="5295902" y="2590800"/>
                <a:ext cx="561973" cy="1"/>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48"/>
              <p:cNvCxnSpPr>
                <a:cxnSpLocks noChangeShapeType="1"/>
              </p:cNvCxnSpPr>
              <p:nvPr/>
            </p:nvCxnSpPr>
            <p:spPr bwMode="auto">
              <a:xfrm flipH="1">
                <a:off x="5286375" y="2728913"/>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4" name="Rectangle 63"/>
            <p:cNvSpPr/>
            <p:nvPr/>
          </p:nvSpPr>
          <p:spPr bwMode="auto">
            <a:xfrm>
              <a:off x="-1090706" y="1642421"/>
              <a:ext cx="1757887" cy="604837"/>
            </a:xfrm>
            <a:prstGeom prst="rect">
              <a:avLst/>
            </a:prstGeom>
            <a:noFill/>
            <a:ln w="28575"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Arial" charset="0"/>
              </a:endParaRPr>
            </a:p>
          </p:txBody>
        </p:sp>
        <p:sp>
          <p:nvSpPr>
            <p:cNvPr id="65" name="TextBox 64"/>
            <p:cNvSpPr txBox="1"/>
            <p:nvPr/>
          </p:nvSpPr>
          <p:spPr>
            <a:xfrm>
              <a:off x="6190362" y="1501828"/>
              <a:ext cx="2705152" cy="1602050"/>
            </a:xfrm>
            <a:prstGeom prst="rect">
              <a:avLst/>
            </a:prstGeom>
            <a:noFill/>
            <a:ln w="19050">
              <a:solidFill>
                <a:srgbClr val="FF0000"/>
              </a:solidFill>
            </a:ln>
          </p:spPr>
          <p:txBody>
            <a:bodyPr wrap="square" rtlCol="0">
              <a:spAutoFit/>
            </a:bodyPr>
            <a:lstStyle/>
            <a:p>
              <a:pPr algn="ctr"/>
              <a:r>
                <a:rPr lang="en-US" sz="1200" b="1" dirty="0" smtClean="0">
                  <a:solidFill>
                    <a:srgbClr val="000000"/>
                  </a:solidFill>
                </a:rPr>
                <a:t>PDTool Studio scripts</a:t>
              </a:r>
            </a:p>
            <a:p>
              <a:pPr algn="ctr"/>
              <a:endParaRPr lang="en-US" sz="1200" b="1" dirty="0" smtClean="0">
                <a:solidFill>
                  <a:srgbClr val="000000"/>
                </a:solidFill>
              </a:endParaRPr>
            </a:p>
            <a:p>
              <a:endParaRPr lang="en-US" sz="900" b="1" dirty="0">
                <a:solidFill>
                  <a:srgbClr val="000000"/>
                </a:solidFill>
              </a:endParaRPr>
            </a:p>
            <a:p>
              <a:endParaRPr lang="en-US" sz="900" b="1" dirty="0" smtClean="0">
                <a:solidFill>
                  <a:srgbClr val="000000"/>
                </a:solidFill>
              </a:endParaRPr>
            </a:p>
            <a:p>
              <a:r>
                <a:rPr lang="en-US" sz="900" b="1" dirty="0" smtClean="0">
                  <a:solidFill>
                    <a:srgbClr val="000000"/>
                  </a:solidFill>
                </a:rPr>
                <a:t>/PDToolStudio70</a:t>
              </a:r>
              <a:endParaRPr lang="en-US" sz="900" b="1" dirty="0" smtClean="0">
                <a:solidFill>
                  <a:srgbClr val="000000"/>
                </a:solidFill>
              </a:endParaRPr>
            </a:p>
            <a:p>
              <a:r>
                <a:rPr lang="en-US" sz="800" b="1" dirty="0" smtClean="0">
                  <a:solidFill>
                    <a:srgbClr val="000000"/>
                  </a:solidFill>
                </a:rPr>
                <a:t>   /</a:t>
              </a:r>
              <a:r>
                <a:rPr lang="en-US" sz="800" b="1" dirty="0" err="1" smtClean="0">
                  <a:solidFill>
                    <a:srgbClr val="000000"/>
                  </a:solidFill>
                </a:rPr>
                <a:t>SVNsw</a:t>
              </a:r>
              <a:r>
                <a:rPr lang="en-US" sz="800" b="1" dirty="0" smtClean="0">
                  <a:solidFill>
                    <a:srgbClr val="000000"/>
                  </a:solidFill>
                </a:rPr>
                <a:t> (subversion workspace)</a:t>
              </a:r>
            </a:p>
            <a:p>
              <a:r>
                <a:rPr lang="en-US" sz="800" b="1" dirty="0" smtClean="0">
                  <a:solidFill>
                    <a:srgbClr val="000000"/>
                  </a:solidFill>
                </a:rPr>
                <a:t>   /</a:t>
              </a:r>
              <a:r>
                <a:rPr lang="en-US" sz="800" b="1" dirty="0" err="1" smtClean="0">
                  <a:solidFill>
                    <a:srgbClr val="000000"/>
                  </a:solidFill>
                </a:rPr>
                <a:t>TFSsw</a:t>
              </a:r>
              <a:r>
                <a:rPr lang="en-US" sz="800" b="1" dirty="0" smtClean="0">
                  <a:solidFill>
                    <a:srgbClr val="000000"/>
                  </a:solidFill>
                </a:rPr>
                <a:t>  (TFS workspace)</a:t>
              </a:r>
              <a:endParaRPr lang="en-US" sz="1100" b="1" dirty="0" smtClean="0">
                <a:solidFill>
                  <a:srgbClr val="000000"/>
                </a:solidFill>
              </a:endParaRPr>
            </a:p>
          </p:txBody>
        </p:sp>
        <p:cxnSp>
          <p:nvCxnSpPr>
            <p:cNvPr id="66" name="Straight Arrow Connector 65"/>
            <p:cNvCxnSpPr/>
            <p:nvPr/>
          </p:nvCxnSpPr>
          <p:spPr>
            <a:xfrm flipH="1">
              <a:off x="8355528" y="2030489"/>
              <a:ext cx="785079" cy="223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667181" y="1926572"/>
              <a:ext cx="5362736" cy="18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8668713" y="1918634"/>
              <a:ext cx="317455" cy="9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628" y="1722878"/>
              <a:ext cx="628486"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37180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Details Section</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87023324"/>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DV Studio: Operations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r>
              <a:rPr lang="en-US" sz="2000" dirty="0"/>
              <a:t>Check-in</a:t>
            </a:r>
          </a:p>
          <a:p>
            <a:r>
              <a:rPr lang="en-US" sz="2000" dirty="0"/>
              <a:t>Check-out</a:t>
            </a:r>
            <a:endParaRPr lang="en-US" sz="20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5" name="Slide Number Placeholder 4"/>
          <p:cNvSpPr txBox="1">
            <a:spLocks/>
          </p:cNvSpPr>
          <p:nvPr/>
        </p:nvSpPr>
        <p:spPr>
          <a:xfrm>
            <a:off x="2802553" y="4654213"/>
            <a:ext cx="571860" cy="123234"/>
          </a:xfrm>
          <a:prstGeom prst="rect">
            <a:avLst/>
          </a:prstGeom>
          <a:noFill/>
        </p:spPr>
        <p:txBody>
          <a:bodyPr vert="horz" lIns="91440" tIns="45720" rIns="91440" bIns="45720" rtlCol="0" anchor="ctr"/>
          <a:lstStyle>
            <a:defPPr>
              <a:defRPr lang="en-US"/>
            </a:defPPr>
            <a:lvl1pPr marL="0" algn="r" defTabSz="408194" rtl="0" eaLnBrk="0" latinLnBrk="0" hangingPunct="0">
              <a:defRPr sz="2400" kern="1200">
                <a:solidFill>
                  <a:schemeClr val="tx1"/>
                </a:solidFill>
                <a:latin typeface="Arial" charset="0"/>
                <a:ea typeface="+mn-ea"/>
                <a:cs typeface="+mn-cs"/>
              </a:defRPr>
            </a:lvl1pPr>
            <a:lvl2pPr marL="742950" indent="-285750" algn="l" defTabSz="408194" rtl="0" eaLnBrk="0" latinLnBrk="0" hangingPunct="0">
              <a:defRPr sz="2400" kern="1200">
                <a:solidFill>
                  <a:schemeClr val="tx1"/>
                </a:solidFill>
                <a:latin typeface="Arial" charset="0"/>
                <a:ea typeface="+mn-ea"/>
                <a:cs typeface="+mn-cs"/>
              </a:defRPr>
            </a:lvl2pPr>
            <a:lvl3pPr marL="1143000" indent="-228600" algn="l" defTabSz="408194" rtl="0" eaLnBrk="0" latinLnBrk="0" hangingPunct="0">
              <a:defRPr sz="2400" kern="1200">
                <a:solidFill>
                  <a:schemeClr val="tx1"/>
                </a:solidFill>
                <a:latin typeface="Arial" charset="0"/>
                <a:ea typeface="+mn-ea"/>
                <a:cs typeface="+mn-cs"/>
              </a:defRPr>
            </a:lvl3pPr>
            <a:lvl4pPr marL="1600200" indent="-228600" algn="l" defTabSz="408194" rtl="0" eaLnBrk="0" latinLnBrk="0" hangingPunct="0">
              <a:defRPr sz="2400" kern="1200">
                <a:solidFill>
                  <a:schemeClr val="tx1"/>
                </a:solidFill>
                <a:latin typeface="Arial" charset="0"/>
                <a:ea typeface="+mn-ea"/>
                <a:cs typeface="+mn-cs"/>
              </a:defRPr>
            </a:lvl4pPr>
            <a:lvl5pPr marL="2057400" indent="-228600" algn="l" defTabSz="408194" rtl="0" eaLnBrk="0" latinLnBrk="0" hangingPunct="0">
              <a:defRPr sz="2400" kern="1200">
                <a:solidFill>
                  <a:schemeClr val="tx1"/>
                </a:solidFill>
                <a:latin typeface="Arial" charset="0"/>
                <a:ea typeface="+mn-ea"/>
                <a:cs typeface="+mn-cs"/>
              </a:defRPr>
            </a:lvl5pPr>
            <a:lvl6pPr marL="2514600" indent="-228600" algn="l" defTabSz="408194" rtl="0" eaLnBrk="0" fontAlgn="base" latinLnBrk="0" hangingPunct="0">
              <a:spcBef>
                <a:spcPct val="20000"/>
              </a:spcBef>
              <a:spcAft>
                <a:spcPct val="0"/>
              </a:spcAft>
              <a:buChar char="•"/>
              <a:defRPr sz="2400" kern="1200">
                <a:solidFill>
                  <a:schemeClr val="tx1"/>
                </a:solidFill>
                <a:latin typeface="Arial" charset="0"/>
                <a:ea typeface="+mn-ea"/>
                <a:cs typeface="+mn-cs"/>
              </a:defRPr>
            </a:lvl6pPr>
            <a:lvl7pPr marL="2971800" indent="-228600" algn="l" defTabSz="408194" rtl="0" eaLnBrk="0" fontAlgn="base" latinLnBrk="0" hangingPunct="0">
              <a:spcBef>
                <a:spcPct val="20000"/>
              </a:spcBef>
              <a:spcAft>
                <a:spcPct val="0"/>
              </a:spcAft>
              <a:buChar char="•"/>
              <a:defRPr sz="2400" kern="1200">
                <a:solidFill>
                  <a:schemeClr val="tx1"/>
                </a:solidFill>
                <a:latin typeface="Arial" charset="0"/>
                <a:ea typeface="+mn-ea"/>
                <a:cs typeface="+mn-cs"/>
              </a:defRPr>
            </a:lvl7pPr>
            <a:lvl8pPr marL="3429000" indent="-228600" algn="l" defTabSz="408194" rtl="0" eaLnBrk="0" fontAlgn="base" latinLnBrk="0" hangingPunct="0">
              <a:spcBef>
                <a:spcPct val="20000"/>
              </a:spcBef>
              <a:spcAft>
                <a:spcPct val="0"/>
              </a:spcAft>
              <a:buChar char="•"/>
              <a:defRPr sz="2400" kern="1200">
                <a:solidFill>
                  <a:schemeClr val="tx1"/>
                </a:solidFill>
                <a:latin typeface="Arial" charset="0"/>
                <a:ea typeface="+mn-ea"/>
                <a:cs typeface="+mn-cs"/>
              </a:defRPr>
            </a:lvl8pPr>
            <a:lvl9pPr marL="3886200" indent="-228600" algn="l" defTabSz="408194" rtl="0" eaLnBrk="0" fontAlgn="base" latinLnBrk="0" hangingPunct="0">
              <a:spcBef>
                <a:spcPct val="20000"/>
              </a:spcBef>
              <a:spcAft>
                <a:spcPct val="0"/>
              </a:spcAft>
              <a:buChar char="•"/>
              <a:defRPr sz="2400" kern="1200">
                <a:solidFill>
                  <a:schemeClr val="tx1"/>
                </a:solidFill>
                <a:latin typeface="Arial" charset="0"/>
                <a:ea typeface="+mn-ea"/>
                <a:cs typeface="+mn-cs"/>
              </a:defRPr>
            </a:lvl9pPr>
          </a:lstStyle>
          <a:p>
            <a:fld id="{9B1D3354-F3A9-42AE-98DF-19608204DE0F}" type="slidenum">
              <a:rPr lang="en-US" altLang="en-US" sz="800" smtClean="0"/>
              <a:pPr/>
              <a:t>15</a:t>
            </a:fld>
            <a:endParaRPr lang="en-US" altLang="en-US" sz="800" smtClean="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3733" y="889968"/>
            <a:ext cx="6085417" cy="3895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482940" y="4074193"/>
            <a:ext cx="1626532" cy="329980"/>
          </a:xfrm>
          <a:prstGeom prst="rect">
            <a:avLst/>
          </a:prstGeom>
          <a:noFill/>
          <a:ln w="57150">
            <a:solidFill>
              <a:srgbClr val="FF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177269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DV Studio: Check-in</a:t>
            </a:r>
            <a:endParaRPr lang="en-US" sz="1275" dirty="0">
              <a:solidFill>
                <a:schemeClr val="bg1"/>
              </a:solidFill>
            </a:endParaRPr>
          </a:p>
        </p:txBody>
      </p:sp>
      <p:sp>
        <p:nvSpPr>
          <p:cNvPr id="15364" name="Rectangle 3"/>
          <p:cNvSpPr>
            <a:spLocks noGrp="1"/>
          </p:cNvSpPr>
          <p:nvPr>
            <p:ph type="body" idx="1"/>
          </p:nvPr>
        </p:nvSpPr>
        <p:spPr>
          <a:xfrm>
            <a:off x="466739" y="944606"/>
            <a:ext cx="8514812" cy="3734146"/>
          </a:xfrm>
        </p:spPr>
        <p:txBody>
          <a:bodyPr>
            <a:normAutofit/>
          </a:bodyPr>
          <a:lstStyle/>
          <a:p>
            <a:r>
              <a:rPr lang="en-US" sz="1600" dirty="0"/>
              <a:t>Check-in – Compare with local workspace as is without synchronizing with VCS</a:t>
            </a:r>
          </a:p>
          <a:p>
            <a:pPr marL="228600" lvl="1" indent="-228600">
              <a:spcBef>
                <a:spcPts val="1440"/>
              </a:spcBef>
              <a:buSzPct val="100000"/>
              <a:buFont typeface="Wingdings" charset="2"/>
              <a:buChar char="§"/>
            </a:pPr>
            <a:r>
              <a:rPr lang="en-US" sz="1400" dirty="0"/>
              <a:t>Forced Check-in – Force synchronization of workspace from VCS and </a:t>
            </a:r>
            <a:r>
              <a:rPr lang="en-US" sz="1400" dirty="0" smtClean="0"/>
              <a:t>DV </a:t>
            </a:r>
            <a:r>
              <a:rPr lang="en-US" sz="1400" dirty="0"/>
              <a:t>before comparing.</a:t>
            </a:r>
          </a:p>
          <a:p>
            <a:pPr marL="502920" lvl="2" indent="-228600">
              <a:spcBef>
                <a:spcPts val="1440"/>
              </a:spcBef>
              <a:buSzPct val="100000"/>
              <a:buFont typeface="Wingdings" charset="2"/>
              <a:buChar char="§"/>
            </a:pPr>
            <a:r>
              <a:rPr lang="en-US" sz="1400" dirty="0"/>
              <a:t>PDTool Studio: </a:t>
            </a:r>
            <a:r>
              <a:rPr lang="en-US" sz="1400" dirty="0" err="1"/>
              <a:t>studio.properties</a:t>
            </a:r>
            <a:r>
              <a:rPr lang="en-US" sz="1400" dirty="0"/>
              <a:t> variable – VCS_MULTI_USER_TOPOLOGY=true</a:t>
            </a:r>
          </a:p>
          <a:p>
            <a:pPr marL="502920" lvl="2" indent="-228600">
              <a:spcBef>
                <a:spcPts val="1440"/>
              </a:spcBef>
              <a:buSzPct val="100000"/>
              <a:buFont typeface="Wingdings" charset="2"/>
              <a:buChar char="§"/>
            </a:pPr>
            <a:r>
              <a:rPr lang="en-US" sz="1400" dirty="0"/>
              <a:t>Forced Check-in box is checked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126" y="2083072"/>
            <a:ext cx="3388507" cy="2794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146068" y="3050615"/>
            <a:ext cx="873732" cy="234972"/>
          </a:xfrm>
          <a:prstGeom prst="rect">
            <a:avLst/>
          </a:prstGeom>
          <a:noFill/>
          <a:ln w="57150">
            <a:solidFill>
              <a:srgbClr val="FF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576" y="3074964"/>
            <a:ext cx="4679329" cy="1295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6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PDTool Studio: Workspace</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92500"/>
          </a:bodyPr>
          <a:lstStyle/>
          <a:p>
            <a:r>
              <a:rPr lang="en-US" sz="3200" dirty="0"/>
              <a:t>Workspace Concepts</a:t>
            </a:r>
          </a:p>
          <a:p>
            <a:pPr lvl="1"/>
            <a:r>
              <a:rPr lang="en-US" sz="2800" dirty="0"/>
              <a:t>Workspace – Used for checking in/out resources to/from VCS.</a:t>
            </a:r>
          </a:p>
          <a:p>
            <a:pPr lvl="2"/>
            <a:r>
              <a:rPr lang="en-US" sz="2400" dirty="0"/>
              <a:t>Resources checked out from VCS are individual .</a:t>
            </a:r>
            <a:r>
              <a:rPr lang="en-US" sz="2400" dirty="0" err="1"/>
              <a:t>cmf</a:t>
            </a:r>
            <a:r>
              <a:rPr lang="en-US" sz="2400" dirty="0"/>
              <a:t> files</a:t>
            </a:r>
          </a:p>
          <a:p>
            <a:pPr lvl="1"/>
            <a:r>
              <a:rPr lang="en-US" sz="2800" dirty="0"/>
              <a:t>Temporary workspace – Used for importing/exporting resources to/from a target </a:t>
            </a:r>
            <a:r>
              <a:rPr lang="en-US" sz="2800" dirty="0" smtClean="0"/>
              <a:t>DV </a:t>
            </a:r>
            <a:r>
              <a:rPr lang="en-US" sz="2800" dirty="0"/>
              <a:t>server.</a:t>
            </a:r>
          </a:p>
          <a:p>
            <a:pPr lvl="2"/>
            <a:r>
              <a:rPr lang="en-US" sz="2400" dirty="0"/>
              <a:t>Resources are exported as individual .</a:t>
            </a:r>
            <a:r>
              <a:rPr lang="en-US" sz="2400" dirty="0" err="1"/>
              <a:t>cmf</a:t>
            </a:r>
            <a:r>
              <a:rPr lang="en-US" sz="2400" dirty="0"/>
              <a:t> files</a:t>
            </a:r>
            <a:endParaRPr lang="en-US" sz="24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41953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DV Studio: Resource to VCS Mapping</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r>
              <a:rPr lang="en-US" sz="2000" dirty="0" smtClean="0"/>
              <a:t>DV Resource </a:t>
            </a:r>
            <a:r>
              <a:rPr lang="en-US" sz="2000" dirty="0"/>
              <a:t>Types				</a:t>
            </a:r>
            <a:r>
              <a:rPr lang="en-US" sz="2000" dirty="0" smtClean="0"/>
              <a:t>		DV </a:t>
            </a:r>
            <a:r>
              <a:rPr lang="en-US" sz="2000" dirty="0" smtClean="0">
                <a:sym typeface="Wingdings" panose="05000000000000000000" pitchFamily="2" charset="2"/>
              </a:rPr>
              <a:t> </a:t>
            </a:r>
            <a:r>
              <a:rPr lang="en-US" sz="2000" dirty="0">
                <a:sym typeface="Wingdings" panose="05000000000000000000" pitchFamily="2" charset="2"/>
              </a:rPr>
              <a:t>VCS Mapping</a:t>
            </a:r>
            <a:endParaRPr lang="en-US" sz="2000" dirty="0"/>
          </a:p>
          <a:p>
            <a:pPr lvl="1"/>
            <a:r>
              <a:rPr lang="en-US" sz="1800" dirty="0"/>
              <a:t>Containers </a:t>
            </a:r>
            <a:r>
              <a:rPr lang="en-US" sz="1600" dirty="0"/>
              <a:t>(Folder, Catalog, Schema)</a:t>
            </a:r>
            <a:r>
              <a:rPr lang="en-US" sz="1800" dirty="0"/>
              <a:t>		</a:t>
            </a:r>
            <a:r>
              <a:rPr lang="en-US" sz="1600" dirty="0" err="1"/>
              <a:t>myFolder</a:t>
            </a:r>
            <a:r>
              <a:rPr lang="en-US" sz="1600" dirty="0"/>
              <a:t> </a:t>
            </a:r>
            <a:r>
              <a:rPr lang="en-US" sz="1600" dirty="0">
                <a:sym typeface="Wingdings" panose="05000000000000000000" pitchFamily="2" charset="2"/>
              </a:rPr>
              <a:t> </a:t>
            </a:r>
            <a:r>
              <a:rPr lang="en-US" sz="1600" dirty="0" err="1">
                <a:sym typeface="Wingdings" panose="05000000000000000000" pitchFamily="2" charset="2"/>
              </a:rPr>
              <a:t>myFolder.cmf</a:t>
            </a:r>
            <a:endParaRPr lang="en-US" sz="1600" dirty="0"/>
          </a:p>
          <a:p>
            <a:pPr lvl="1"/>
            <a:r>
              <a:rPr lang="en-US" sz="1800" dirty="0"/>
              <a:t>Data sources 					</a:t>
            </a:r>
            <a:r>
              <a:rPr lang="en-US" sz="1800" dirty="0" smtClean="0"/>
              <a:t>		</a:t>
            </a:r>
            <a:r>
              <a:rPr lang="en-US" sz="1600" dirty="0" err="1" smtClean="0"/>
              <a:t>myDS</a:t>
            </a:r>
            <a:r>
              <a:rPr lang="en-US" sz="1600" dirty="0" smtClean="0"/>
              <a:t> </a:t>
            </a:r>
            <a:r>
              <a:rPr lang="en-US" sz="1600" dirty="0">
                <a:sym typeface="Wingdings" panose="05000000000000000000" pitchFamily="2" charset="2"/>
              </a:rPr>
              <a:t> </a:t>
            </a:r>
            <a:r>
              <a:rPr lang="en-US" sz="1600" dirty="0" err="1">
                <a:sym typeface="Wingdings" panose="05000000000000000000" pitchFamily="2" charset="2"/>
              </a:rPr>
              <a:t>myDS.cmf</a:t>
            </a:r>
            <a:endParaRPr lang="en-US" sz="1600" dirty="0"/>
          </a:p>
          <a:p>
            <a:pPr lvl="1"/>
            <a:r>
              <a:rPr lang="en-US" sz="1800" dirty="0"/>
              <a:t>Definition sets 					</a:t>
            </a:r>
            <a:r>
              <a:rPr lang="en-US" sz="1800" dirty="0" smtClean="0"/>
              <a:t>		</a:t>
            </a:r>
            <a:r>
              <a:rPr lang="en-US" sz="1600" dirty="0" err="1" smtClean="0"/>
              <a:t>myDefSet</a:t>
            </a:r>
            <a:r>
              <a:rPr lang="en-US" sz="1600" dirty="0" smtClean="0"/>
              <a:t> </a:t>
            </a:r>
            <a:r>
              <a:rPr lang="en-US" sz="1600" dirty="0">
                <a:sym typeface="Wingdings" panose="05000000000000000000" pitchFamily="2" charset="2"/>
              </a:rPr>
              <a:t> </a:t>
            </a:r>
            <a:r>
              <a:rPr lang="en-US" sz="1600" dirty="0" err="1">
                <a:sym typeface="Wingdings" panose="05000000000000000000" pitchFamily="2" charset="2"/>
              </a:rPr>
              <a:t>myDefSet_defintions.cmf</a:t>
            </a:r>
            <a:endParaRPr lang="en-US" sz="1600" dirty="0"/>
          </a:p>
          <a:p>
            <a:pPr lvl="1"/>
            <a:r>
              <a:rPr lang="en-US" sz="1800" dirty="0"/>
              <a:t>Links </a:t>
            </a:r>
            <a:r>
              <a:rPr lang="en-US" sz="1600" dirty="0"/>
              <a:t>(published services) 				</a:t>
            </a:r>
            <a:r>
              <a:rPr lang="en-US" sz="1600" dirty="0" smtClean="0"/>
              <a:t>	</a:t>
            </a:r>
            <a:r>
              <a:rPr lang="en-US" sz="1600" dirty="0" err="1" smtClean="0"/>
              <a:t>myView</a:t>
            </a:r>
            <a:r>
              <a:rPr lang="en-US" sz="1600" dirty="0" smtClean="0"/>
              <a:t> </a:t>
            </a:r>
            <a:r>
              <a:rPr lang="en-US" sz="1600" dirty="0">
                <a:sym typeface="Wingdings" panose="05000000000000000000" pitchFamily="2" charset="2"/>
              </a:rPr>
              <a:t> </a:t>
            </a:r>
            <a:r>
              <a:rPr lang="en-US" sz="1600" dirty="0" err="1">
                <a:sym typeface="Wingdings" panose="05000000000000000000" pitchFamily="2" charset="2"/>
              </a:rPr>
              <a:t>myView_link.cmf</a:t>
            </a:r>
            <a:endParaRPr lang="en-US" sz="1600" dirty="0"/>
          </a:p>
          <a:p>
            <a:pPr lvl="1"/>
            <a:r>
              <a:rPr lang="en-US" sz="1800" dirty="0"/>
              <a:t>Procedures </a:t>
            </a:r>
            <a:r>
              <a:rPr lang="en-US" sz="1600" dirty="0"/>
              <a:t>(SQL Script, XQuery, XSLT, etc.)	</a:t>
            </a:r>
            <a:r>
              <a:rPr lang="en-US" sz="1600" dirty="0" err="1"/>
              <a:t>myProc</a:t>
            </a:r>
            <a:r>
              <a:rPr lang="en-US" sz="1600" dirty="0"/>
              <a:t> </a:t>
            </a:r>
            <a:r>
              <a:rPr lang="en-US" sz="1600" dirty="0">
                <a:sym typeface="Wingdings" panose="05000000000000000000" pitchFamily="2" charset="2"/>
              </a:rPr>
              <a:t> </a:t>
            </a:r>
            <a:r>
              <a:rPr lang="en-US" sz="1600" dirty="0" err="1">
                <a:sym typeface="Wingdings" panose="05000000000000000000" pitchFamily="2" charset="2"/>
              </a:rPr>
              <a:t>myProc_procedure.cmf</a:t>
            </a:r>
            <a:endParaRPr lang="en-US" sz="1600" dirty="0"/>
          </a:p>
          <a:p>
            <a:pPr lvl="1"/>
            <a:r>
              <a:rPr lang="en-US" sz="1800" dirty="0"/>
              <a:t>Tables </a:t>
            </a:r>
            <a:r>
              <a:rPr lang="en-US" sz="1600" dirty="0"/>
              <a:t>(Relational Table, View, Flat File, etc.)	</a:t>
            </a:r>
            <a:r>
              <a:rPr lang="en-US" sz="1600" dirty="0" err="1"/>
              <a:t>myView</a:t>
            </a:r>
            <a:r>
              <a:rPr lang="en-US" sz="1600" dirty="0"/>
              <a:t> </a:t>
            </a:r>
            <a:r>
              <a:rPr lang="en-US" sz="1600" dirty="0">
                <a:sym typeface="Wingdings" panose="05000000000000000000" pitchFamily="2" charset="2"/>
              </a:rPr>
              <a:t> </a:t>
            </a:r>
            <a:r>
              <a:rPr lang="en-US" sz="1600" dirty="0" err="1">
                <a:sym typeface="Wingdings" panose="05000000000000000000" pitchFamily="2" charset="2"/>
              </a:rPr>
              <a:t>myView_table.cmf</a:t>
            </a:r>
            <a:endParaRPr lang="en-US" sz="1600" dirty="0"/>
          </a:p>
          <a:p>
            <a:pPr lvl="1"/>
            <a:r>
              <a:rPr lang="en-US" sz="1800" dirty="0"/>
              <a:t>Trees </a:t>
            </a:r>
            <a:r>
              <a:rPr lang="en-US" sz="1600" dirty="0"/>
              <a:t>(XML Files)					</a:t>
            </a:r>
            <a:r>
              <a:rPr lang="en-US" sz="1600" dirty="0" smtClean="0"/>
              <a:t>		</a:t>
            </a:r>
            <a:r>
              <a:rPr lang="en-US" sz="1600" dirty="0" err="1" smtClean="0"/>
              <a:t>myXML</a:t>
            </a:r>
            <a:r>
              <a:rPr lang="en-US" sz="1600" dirty="0" smtClean="0"/>
              <a:t> </a:t>
            </a:r>
            <a:r>
              <a:rPr lang="en-US" sz="1600" dirty="0">
                <a:sym typeface="Wingdings" panose="05000000000000000000" pitchFamily="2" charset="2"/>
              </a:rPr>
              <a:t> </a:t>
            </a:r>
            <a:r>
              <a:rPr lang="en-US" sz="1600" dirty="0" err="1">
                <a:sym typeface="Wingdings" panose="05000000000000000000" pitchFamily="2" charset="2"/>
              </a:rPr>
              <a:t>myXML_tree.cmf</a:t>
            </a:r>
            <a:endParaRPr lang="en-US" sz="1600" dirty="0"/>
          </a:p>
          <a:p>
            <a:pPr lvl="1"/>
            <a:r>
              <a:rPr lang="en-US" sz="1800" dirty="0"/>
              <a:t>Triggers 						</a:t>
            </a:r>
            <a:r>
              <a:rPr lang="en-US" sz="1800" dirty="0" smtClean="0"/>
              <a:t>			</a:t>
            </a:r>
            <a:r>
              <a:rPr lang="en-US" sz="1600" dirty="0" err="1" smtClean="0"/>
              <a:t>myTrigger</a:t>
            </a:r>
            <a:r>
              <a:rPr lang="en-US" sz="1600" dirty="0" smtClean="0"/>
              <a:t> </a:t>
            </a:r>
            <a:r>
              <a:rPr lang="en-US" sz="1600" dirty="0">
                <a:sym typeface="Wingdings" panose="05000000000000000000" pitchFamily="2" charset="2"/>
              </a:rPr>
              <a:t> </a:t>
            </a:r>
            <a:r>
              <a:rPr lang="en-US" sz="1600" dirty="0" err="1">
                <a:sym typeface="Wingdings" panose="05000000000000000000" pitchFamily="2" charset="2"/>
              </a:rPr>
              <a:t>myTrigger_trigger.cmf</a:t>
            </a:r>
            <a:endParaRPr lang="en-US" altLang="en-US"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28900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DV Studio: CMF Resources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77500" lnSpcReduction="20000"/>
          </a:bodyPr>
          <a:lstStyle/>
          <a:p>
            <a:r>
              <a:rPr lang="en-US" sz="2800" dirty="0"/>
              <a:t>CMF Files (Composite Metadata File)</a:t>
            </a:r>
          </a:p>
          <a:p>
            <a:pPr lvl="1"/>
            <a:r>
              <a:rPr lang="en-US" sz="2400" dirty="0"/>
              <a:t>XML formatted file for each resource – XML does not guarantee order</a:t>
            </a:r>
          </a:p>
          <a:p>
            <a:pPr lvl="1"/>
            <a:r>
              <a:rPr lang="en-US" sz="2400" dirty="0"/>
              <a:t>Resources with underscores – </a:t>
            </a:r>
          </a:p>
          <a:p>
            <a:pPr lvl="2"/>
            <a:r>
              <a:rPr lang="en-US" sz="2200" dirty="0"/>
              <a:t>e.g. </a:t>
            </a:r>
            <a:r>
              <a:rPr lang="en-US" sz="2200" dirty="0" err="1"/>
              <a:t>my_resource</a:t>
            </a:r>
            <a:r>
              <a:rPr lang="en-US" sz="2200" dirty="0"/>
              <a:t> </a:t>
            </a:r>
            <a:r>
              <a:rPr lang="en-US" sz="2200" dirty="0">
                <a:sym typeface="Wingdings" panose="05000000000000000000" pitchFamily="2" charset="2"/>
              </a:rPr>
              <a:t> </a:t>
            </a:r>
            <a:r>
              <a:rPr lang="en-US" sz="2200" dirty="0" err="1">
                <a:sym typeface="Wingdings" panose="05000000000000000000" pitchFamily="2" charset="2"/>
              </a:rPr>
              <a:t>my__resource</a:t>
            </a:r>
            <a:endParaRPr lang="en-US" sz="2200" dirty="0">
              <a:sym typeface="Wingdings" panose="05000000000000000000" pitchFamily="2" charset="2"/>
            </a:endParaRPr>
          </a:p>
          <a:p>
            <a:pPr lvl="1"/>
            <a:r>
              <a:rPr lang="en-US" sz="2400" dirty="0">
                <a:sym typeface="Wingdings" panose="05000000000000000000" pitchFamily="2" charset="2"/>
              </a:rPr>
              <a:t>Non-Alphanumeric [spaces, comma, etc.] – encoded with underscore + 4 digit hex code.  </a:t>
            </a:r>
          </a:p>
          <a:p>
            <a:pPr lvl="2"/>
            <a:r>
              <a:rPr lang="en-US" sz="2200" dirty="0">
                <a:sym typeface="Wingdings" panose="05000000000000000000" pitchFamily="2" charset="2"/>
              </a:rPr>
              <a:t>e.g. “my folder”  my_0020folder.cmf</a:t>
            </a:r>
          </a:p>
          <a:p>
            <a:pPr lvl="1"/>
            <a:r>
              <a:rPr lang="en-US" sz="2400" dirty="0">
                <a:sym typeface="Wingdings" panose="05000000000000000000" pitchFamily="2" charset="2"/>
              </a:rPr>
              <a:t>Case insensitive files systems (windows) yields unexpected results when different resources in same </a:t>
            </a:r>
            <a:r>
              <a:rPr lang="en-US" sz="2400" dirty="0" smtClean="0">
                <a:sym typeface="Wingdings" panose="05000000000000000000" pitchFamily="2" charset="2"/>
              </a:rPr>
              <a:t>DV </a:t>
            </a:r>
            <a:r>
              <a:rPr lang="en-US" sz="2400" dirty="0">
                <a:sym typeface="Wingdings" panose="05000000000000000000" pitchFamily="2" charset="2"/>
              </a:rPr>
              <a:t>namespace have the same name. </a:t>
            </a:r>
          </a:p>
          <a:p>
            <a:pPr lvl="2"/>
            <a:r>
              <a:rPr lang="en-US" dirty="0">
                <a:solidFill>
                  <a:schemeClr val="accent5">
                    <a:lumMod val="75000"/>
                  </a:schemeClr>
                </a:solidFill>
                <a:sym typeface="Wingdings" panose="05000000000000000000" pitchFamily="2" charset="2"/>
              </a:rPr>
              <a:t>*** DO NOT DO THIS WHEN USING VCS ***</a:t>
            </a:r>
          </a:p>
          <a:p>
            <a:pPr lvl="2"/>
            <a:r>
              <a:rPr lang="en-US" dirty="0" smtClean="0">
                <a:sym typeface="Wingdings" panose="05000000000000000000" pitchFamily="2" charset="2"/>
              </a:rPr>
              <a:t>DV:  </a:t>
            </a:r>
            <a:r>
              <a:rPr lang="en-US" dirty="0">
                <a:sym typeface="Wingdings" panose="05000000000000000000" pitchFamily="2" charset="2"/>
              </a:rPr>
              <a:t>Res1 [folder] and Res1 [data source] in same folder</a:t>
            </a:r>
          </a:p>
          <a:p>
            <a:pPr lvl="2"/>
            <a:r>
              <a:rPr lang="en-US" dirty="0" smtClean="0">
                <a:sym typeface="Wingdings" panose="05000000000000000000" pitchFamily="2" charset="2"/>
              </a:rPr>
              <a:t>DV:  </a:t>
            </a:r>
            <a:r>
              <a:rPr lang="en-US" dirty="0">
                <a:sym typeface="Wingdings" panose="05000000000000000000" pitchFamily="2" charset="2"/>
              </a:rPr>
              <a:t>RES1 [table] and res1 [table] in same folder (or any combination of case)</a:t>
            </a:r>
            <a:endParaRPr lang="en-US"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30547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DV Studio: CMF Resource Content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92500" lnSpcReduction="20000"/>
          </a:bodyPr>
          <a:lstStyle/>
          <a:p>
            <a:pPr>
              <a:lnSpc>
                <a:spcPct val="90000"/>
              </a:lnSpc>
            </a:pPr>
            <a:r>
              <a:rPr lang="en-US" altLang="en-US" dirty="0"/>
              <a:t>Identification (name, type, version)</a:t>
            </a:r>
          </a:p>
          <a:p>
            <a:pPr>
              <a:lnSpc>
                <a:spcPct val="90000"/>
              </a:lnSpc>
            </a:pPr>
            <a:r>
              <a:rPr lang="en-US" altLang="en-US" dirty="0"/>
              <a:t>Interface (input types, output types)</a:t>
            </a:r>
          </a:p>
          <a:p>
            <a:pPr>
              <a:lnSpc>
                <a:spcPct val="90000"/>
              </a:lnSpc>
            </a:pPr>
            <a:r>
              <a:rPr lang="en-US" altLang="en-US" dirty="0"/>
              <a:t>Constraints (identity, referential)</a:t>
            </a:r>
          </a:p>
          <a:p>
            <a:pPr>
              <a:lnSpc>
                <a:spcPct val="90000"/>
              </a:lnSpc>
            </a:pPr>
            <a:r>
              <a:rPr lang="en-US" altLang="en-US" dirty="0"/>
              <a:t>Implementation (body, definition)</a:t>
            </a:r>
          </a:p>
          <a:p>
            <a:pPr>
              <a:lnSpc>
                <a:spcPct val="90000"/>
              </a:lnSpc>
            </a:pPr>
            <a:r>
              <a:rPr lang="en-US" altLang="en-US" dirty="0"/>
              <a:t>Dependencies </a:t>
            </a:r>
          </a:p>
          <a:p>
            <a:pPr>
              <a:lnSpc>
                <a:spcPct val="90000"/>
              </a:lnSpc>
            </a:pPr>
            <a:r>
              <a:rPr lang="en-US" altLang="en-US" dirty="0"/>
              <a:t>Validation assessment</a:t>
            </a:r>
          </a:p>
          <a:p>
            <a:pPr>
              <a:lnSpc>
                <a:spcPct val="90000"/>
              </a:lnSpc>
            </a:pPr>
            <a:r>
              <a:rPr lang="en-US" altLang="en-US" dirty="0"/>
              <a:t>Configuration settings</a:t>
            </a:r>
          </a:p>
          <a:p>
            <a:pPr lvl="1">
              <a:lnSpc>
                <a:spcPct val="90000"/>
              </a:lnSpc>
            </a:pPr>
            <a:r>
              <a:rPr lang="en-US" altLang="en-US" dirty="0"/>
              <a:t>Security settings</a:t>
            </a:r>
          </a:p>
          <a:p>
            <a:pPr lvl="1">
              <a:lnSpc>
                <a:spcPct val="90000"/>
              </a:lnSpc>
            </a:pPr>
            <a:r>
              <a:rPr lang="en-US" altLang="en-US" dirty="0"/>
              <a:t>Caching settings</a:t>
            </a:r>
          </a:p>
          <a:p>
            <a:pPr lvl="1">
              <a:lnSpc>
                <a:spcPct val="90000"/>
              </a:lnSpc>
            </a:pPr>
            <a:r>
              <a:rPr lang="en-US" altLang="en-US" dirty="0"/>
              <a:t>Statistics settings</a:t>
            </a:r>
          </a:p>
          <a:p>
            <a:pPr>
              <a:lnSpc>
                <a:spcPct val="90000"/>
              </a:lnSpc>
            </a:pPr>
            <a:r>
              <a:rPr lang="en-US" altLang="en-US" dirty="0"/>
              <a:t>Studio model</a:t>
            </a:r>
          </a:p>
          <a:p>
            <a:pPr>
              <a:lnSpc>
                <a:spcPct val="90000"/>
              </a:lnSpc>
            </a:pPr>
            <a:r>
              <a:rPr lang="en-US" altLang="en-US" dirty="0"/>
              <a:t>User-defined annotation</a:t>
            </a:r>
            <a:endParaRPr lang="en-US" altLang="en-US" sz="28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63531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0818060"/>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smtClean="0"/>
              <a:t>© Copyright 2000-</a:t>
            </a:r>
            <a:r>
              <a:rPr lang="is-IS" dirty="0" smtClean="0"/>
              <a:t>2017</a:t>
            </a:r>
            <a:r>
              <a:rPr lang="en-US" dirty="0" smtClean="0"/>
              <a:t> TIBCO Software Inc.      </a:t>
            </a:r>
            <a:endParaRPr lang="en-US" dirty="0"/>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0"/>
            <a:ext cx="7416371" cy="734178"/>
          </a:xfrm>
        </p:spPr>
        <p:txBody>
          <a:bodyPr/>
          <a:lstStyle/>
          <a:p>
            <a:pPr eaLnBrk="1" hangingPunct="1"/>
            <a:r>
              <a:rPr lang="en-US" dirty="0" smtClean="0">
                <a:solidFill>
                  <a:schemeClr val="bg1"/>
                </a:solidFill>
              </a:rPr>
              <a:t>PDTool Studio: Logs</a:t>
            </a:r>
            <a:endParaRPr lang="en-US" sz="1275" dirty="0">
              <a:solidFill>
                <a:schemeClr val="bg1"/>
              </a:solidFill>
            </a:endParaRPr>
          </a:p>
        </p:txBody>
      </p:sp>
      <p:sp>
        <p:nvSpPr>
          <p:cNvPr id="15364" name="Rectangle 3"/>
          <p:cNvSpPr>
            <a:spLocks noGrp="1"/>
          </p:cNvSpPr>
          <p:nvPr>
            <p:ph type="body" idx="1"/>
          </p:nvPr>
        </p:nvSpPr>
        <p:spPr>
          <a:xfrm>
            <a:off x="458272" y="948584"/>
            <a:ext cx="3140061" cy="3734146"/>
          </a:xfrm>
        </p:spPr>
        <p:txBody>
          <a:bodyPr>
            <a:normAutofit/>
          </a:bodyPr>
          <a:lstStyle/>
          <a:p>
            <a:r>
              <a:rPr lang="en-US" dirty="0"/>
              <a:t>Logs</a:t>
            </a:r>
          </a:p>
          <a:p>
            <a:pPr lvl="1"/>
            <a:r>
              <a:rPr lang="en-US" dirty="0" err="1" smtClean="0"/>
              <a:t>PDToolStudio</a:t>
            </a:r>
            <a:r>
              <a:rPr lang="en-US" dirty="0" smtClean="0"/>
              <a:t>/logs</a:t>
            </a:r>
            <a:endParaRPr lang="en-US" dirty="0"/>
          </a:p>
          <a:p>
            <a:pPr lvl="1"/>
            <a:r>
              <a:rPr lang="en-US" dirty="0" err="1"/>
              <a:t>app.log</a:t>
            </a:r>
            <a:r>
              <a:rPr lang="en-US" dirty="0"/>
              <a:t> – provides a rolling log of executions</a:t>
            </a:r>
            <a:endParaRPr lang="en-US" altLang="en-US"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73" y="1074020"/>
            <a:ext cx="3896279" cy="1744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598333" y="752136"/>
            <a:ext cx="4326468" cy="338554"/>
          </a:xfrm>
          <a:prstGeom prst="rect">
            <a:avLst/>
          </a:prstGeom>
          <a:solidFill>
            <a:schemeClr val="bg1"/>
          </a:solidFill>
        </p:spPr>
        <p:txBody>
          <a:bodyPr wrap="square" rtlCol="0">
            <a:spAutoFit/>
          </a:bodyPr>
          <a:lstStyle/>
          <a:p>
            <a:r>
              <a:rPr lang="en-US" dirty="0" smtClean="0">
                <a:solidFill>
                  <a:srgbClr val="000000"/>
                </a:solidFill>
              </a:rPr>
              <a:t>Top of the Pop-up Log</a:t>
            </a:r>
            <a:endParaRPr lang="en-US" dirty="0">
              <a:solidFill>
                <a:srgbClr val="000000"/>
              </a:solidFill>
            </a:endParaRP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1973" y="3124327"/>
            <a:ext cx="3896279" cy="1740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694883" y="2761405"/>
            <a:ext cx="4229918" cy="338554"/>
          </a:xfrm>
          <a:prstGeom prst="rect">
            <a:avLst/>
          </a:prstGeom>
          <a:solidFill>
            <a:schemeClr val="bg1"/>
          </a:solidFill>
        </p:spPr>
        <p:txBody>
          <a:bodyPr wrap="square" rtlCol="0">
            <a:spAutoFit/>
          </a:bodyPr>
          <a:lstStyle/>
          <a:p>
            <a:r>
              <a:rPr lang="en-US" dirty="0" smtClean="0">
                <a:solidFill>
                  <a:srgbClr val="000000"/>
                </a:solidFill>
              </a:rPr>
              <a:t>Bottom of the Pop-up Log</a:t>
            </a:r>
            <a:endParaRPr lang="en-US" dirty="0">
              <a:solidFill>
                <a:srgbClr val="000000"/>
              </a:solidFill>
            </a:endParaRPr>
          </a:p>
        </p:txBody>
      </p:sp>
    </p:spTree>
    <p:extLst>
      <p:ext uri="{BB962C8B-B14F-4D97-AF65-F5344CB8AC3E}">
        <p14:creationId xmlns:p14="http://schemas.microsoft.com/office/powerpoint/2010/main" val="89443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DV Resources That Don’t Get Checked In</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92500" lnSpcReduction="20000"/>
          </a:bodyPr>
          <a:lstStyle/>
          <a:p>
            <a:r>
              <a:rPr lang="en-US" altLang="en-US" sz="3200" dirty="0"/>
              <a:t>Studio resources</a:t>
            </a:r>
          </a:p>
          <a:p>
            <a:pPr lvl="1"/>
            <a:r>
              <a:rPr lang="en-US" altLang="en-US" sz="2800" dirty="0"/>
              <a:t>Not amenable to versioning</a:t>
            </a:r>
          </a:p>
          <a:p>
            <a:pPr lvl="2"/>
            <a:r>
              <a:rPr lang="en-US" altLang="en-US" sz="2400" dirty="0"/>
              <a:t>Built-in (e.g. /lib, /services/databases/system)</a:t>
            </a:r>
          </a:p>
          <a:p>
            <a:r>
              <a:rPr lang="en-US" altLang="en-US" sz="3200" dirty="0"/>
              <a:t>Non-Studio resources</a:t>
            </a:r>
          </a:p>
          <a:p>
            <a:pPr lvl="1"/>
            <a:r>
              <a:rPr lang="en-US" altLang="en-US" sz="2800" dirty="0"/>
              <a:t>Connectors </a:t>
            </a:r>
          </a:p>
          <a:p>
            <a:pPr lvl="2"/>
            <a:r>
              <a:rPr lang="en-US" altLang="en-US" sz="2400" dirty="0"/>
              <a:t>Stored under /system/connector/…</a:t>
            </a:r>
          </a:p>
          <a:p>
            <a:pPr lvl="1"/>
            <a:r>
              <a:rPr lang="en-US" altLang="en-US" sz="2800" dirty="0"/>
              <a:t>Server configuration files</a:t>
            </a:r>
          </a:p>
          <a:p>
            <a:pPr lvl="1"/>
            <a:r>
              <a:rPr lang="en-US" altLang="en-US" sz="2800" dirty="0"/>
              <a:t>Binary files </a:t>
            </a:r>
          </a:p>
          <a:p>
            <a:pPr lvl="2"/>
            <a:r>
              <a:rPr lang="en-US" altLang="en-US" sz="2400" dirty="0"/>
              <a:t>CJP jars, DB driver jars, …</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21573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DV Studio: Security</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92500" lnSpcReduction="10000"/>
          </a:bodyPr>
          <a:lstStyle/>
          <a:p>
            <a:r>
              <a:rPr lang="en-US" altLang="en-US" sz="3200" dirty="0"/>
              <a:t>Check-in and checkout processes are </a:t>
            </a:r>
            <a:r>
              <a:rPr lang="en-US" altLang="en-US" sz="3200" dirty="0" smtClean="0"/>
              <a:t>DV </a:t>
            </a:r>
            <a:r>
              <a:rPr lang="en-US" altLang="en-US" sz="3200" dirty="0"/>
              <a:t>security sensitive</a:t>
            </a:r>
          </a:p>
          <a:p>
            <a:pPr lvl="1"/>
            <a:r>
              <a:rPr lang="en-US" altLang="en-US" sz="2800" dirty="0" smtClean="0"/>
              <a:t>DV </a:t>
            </a:r>
            <a:r>
              <a:rPr lang="en-US" altLang="en-US" sz="2800" dirty="0"/>
              <a:t>authentication required</a:t>
            </a:r>
          </a:p>
          <a:p>
            <a:pPr lvl="1"/>
            <a:r>
              <a:rPr lang="en-US" altLang="en-US" sz="2800" dirty="0" smtClean="0"/>
              <a:t>DV </a:t>
            </a:r>
            <a:r>
              <a:rPr lang="en-US" altLang="en-US" sz="2800" dirty="0"/>
              <a:t>authorization rules applied</a:t>
            </a:r>
          </a:p>
          <a:p>
            <a:pPr lvl="2"/>
            <a:r>
              <a:rPr lang="en-US" altLang="en-US" sz="2400" dirty="0"/>
              <a:t>Check-in by a certain </a:t>
            </a:r>
            <a:r>
              <a:rPr lang="en-US" altLang="en-US" sz="2400" dirty="0" smtClean="0"/>
              <a:t>DV </a:t>
            </a:r>
            <a:r>
              <a:rPr lang="en-US" altLang="en-US" sz="2400" dirty="0"/>
              <a:t>user applies only to those </a:t>
            </a:r>
            <a:r>
              <a:rPr lang="en-US" altLang="en-US" sz="2400" dirty="0" smtClean="0"/>
              <a:t>DV </a:t>
            </a:r>
            <a:r>
              <a:rPr lang="en-US" altLang="en-US" sz="2400" dirty="0"/>
              <a:t>resources that are read-accessible by that user</a:t>
            </a:r>
          </a:p>
          <a:p>
            <a:pPr lvl="2"/>
            <a:r>
              <a:rPr lang="en-US" altLang="en-US" sz="2400" dirty="0"/>
              <a:t>Check-out by a certain </a:t>
            </a:r>
            <a:r>
              <a:rPr lang="en-US" altLang="en-US" sz="2400" dirty="0" smtClean="0"/>
              <a:t>DV </a:t>
            </a:r>
            <a:r>
              <a:rPr lang="en-US" altLang="en-US" sz="2400" dirty="0"/>
              <a:t>user may be performed if all the resources being checked out are write-accessible by that user</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28728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Advanced Section</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794875478"/>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PDTool Studio: Check-In Options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r>
              <a:rPr lang="en-US" dirty="0"/>
              <a:t>Required Check-in commands</a:t>
            </a:r>
          </a:p>
          <a:p>
            <a:pPr lvl="1"/>
            <a:r>
              <a:rPr lang="en-US" dirty="0"/>
              <a:t>Added into PDTool Studio check-in comments</a:t>
            </a:r>
          </a:p>
          <a:p>
            <a:pPr lvl="1"/>
            <a:r>
              <a:rPr lang="en-US" dirty="0"/>
              <a:t>VCS_CHECKIN_OPTIONS(</a:t>
            </a:r>
            <a:r>
              <a:rPr lang="en-US" dirty="0" err="1"/>
              <a:t>vcs</a:t>
            </a:r>
            <a:r>
              <a:rPr lang="en-US" dirty="0"/>
              <a:t>-command)</a:t>
            </a:r>
          </a:p>
          <a:p>
            <a:pPr lvl="1"/>
            <a:r>
              <a:rPr lang="en-US" dirty="0"/>
              <a:t>E.g. “VCS_CHECKIN_OPTIONS(-associate:1) check-in comment”</a:t>
            </a:r>
          </a:p>
          <a:p>
            <a:pPr lvl="2"/>
            <a:r>
              <a:rPr lang="en-US" sz="1600" dirty="0"/>
              <a:t>This example shows how to infuse a TFS command which associates a work item task id with check-in of some code.</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0065" y="2815657"/>
            <a:ext cx="3637593" cy="2037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92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PDTool Studio: Multiple DV Server Support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85000" lnSpcReduction="10000"/>
          </a:bodyPr>
          <a:lstStyle/>
          <a:p>
            <a:r>
              <a:rPr lang="en-US" sz="2800" dirty="0"/>
              <a:t>Supports multiple </a:t>
            </a:r>
            <a:r>
              <a:rPr lang="en-US" sz="2800" dirty="0" smtClean="0"/>
              <a:t>DV servers </a:t>
            </a:r>
            <a:r>
              <a:rPr lang="en-US" sz="2800" dirty="0"/>
              <a:t>from the same installation</a:t>
            </a:r>
          </a:p>
          <a:p>
            <a:r>
              <a:rPr lang="en-US" sz="2800" dirty="0"/>
              <a:t>Scenario 1 – Same </a:t>
            </a:r>
            <a:r>
              <a:rPr lang="en-US" sz="2800" dirty="0" smtClean="0"/>
              <a:t>DV server </a:t>
            </a:r>
            <a:r>
              <a:rPr lang="en-US" sz="2800" dirty="0"/>
              <a:t>using multiple VCS</a:t>
            </a:r>
          </a:p>
          <a:p>
            <a:pPr lvl="1"/>
            <a:r>
              <a:rPr lang="en-US" dirty="0"/>
              <a:t>A developer who is working on different projects in a shared </a:t>
            </a:r>
            <a:r>
              <a:rPr lang="en-US" dirty="0" smtClean="0"/>
              <a:t>DV </a:t>
            </a:r>
            <a:r>
              <a:rPr lang="en-US" dirty="0"/>
              <a:t>server and needs to check-in code for one project into one VCS (e.g. subversion) and also check-in code for another project into a different VCS (e.g. TFS).</a:t>
            </a:r>
          </a:p>
          <a:p>
            <a:r>
              <a:rPr lang="en-US" sz="2800" dirty="0"/>
              <a:t>Scenario 2 – Different </a:t>
            </a:r>
            <a:r>
              <a:rPr lang="en-US" sz="2800" dirty="0" smtClean="0"/>
              <a:t>DV servers </a:t>
            </a:r>
            <a:r>
              <a:rPr lang="en-US" sz="2800" dirty="0"/>
              <a:t>using same or multiple VCS</a:t>
            </a:r>
          </a:p>
          <a:p>
            <a:pPr lvl="1"/>
            <a:r>
              <a:rPr lang="en-US" dirty="0"/>
              <a:t>A developer who is working on the primary development server and needs to check-in code to VCS.   The same developer is working on a “maintenance” </a:t>
            </a:r>
            <a:r>
              <a:rPr lang="en-US" dirty="0" smtClean="0"/>
              <a:t>DV server </a:t>
            </a:r>
            <a:r>
              <a:rPr lang="en-US" dirty="0"/>
              <a:t>and needs to check-out and check-in code to a different VCS branch.</a:t>
            </a:r>
            <a:endParaRPr lang="en-US"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66841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DV Studio: Configure Multiple DV Servers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r>
              <a:rPr lang="en-US" sz="2000" dirty="0" smtClean="0"/>
              <a:t>DV </a:t>
            </a:r>
            <a:r>
              <a:rPr lang="en-US" sz="2000" dirty="0"/>
              <a:t>Login: user=admin, domain=composite, host=localhost</a:t>
            </a:r>
          </a:p>
          <a:p>
            <a:r>
              <a:rPr lang="en-US" sz="2000" dirty="0" smtClean="0"/>
              <a:t>DV </a:t>
            </a:r>
            <a:r>
              <a:rPr lang="en-US" sz="2000" dirty="0"/>
              <a:t>Studio </a:t>
            </a:r>
            <a:r>
              <a:rPr lang="en-US" sz="2000" dirty="0">
                <a:sym typeface="Wingdings" panose="05000000000000000000" pitchFamily="2" charset="2"/>
              </a:rPr>
              <a:t> Edit  Options</a:t>
            </a:r>
            <a:r>
              <a:rPr lang="en-US" sz="2000" dirty="0"/>
              <a:t> </a:t>
            </a:r>
            <a:endParaRPr lang="en-US" sz="2000"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31" y="1662822"/>
            <a:ext cx="2635702" cy="1950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31" y="3659802"/>
            <a:ext cx="5028232" cy="1229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3631" y="1453657"/>
            <a:ext cx="4850094" cy="1028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891265" y="2648750"/>
            <a:ext cx="5081819" cy="938719"/>
          </a:xfrm>
          <a:prstGeom prst="rect">
            <a:avLst/>
          </a:prstGeom>
          <a:solidFill>
            <a:schemeClr val="bg1">
              <a:lumMod val="95000"/>
            </a:schemeClr>
          </a:solidFill>
          <a:ln>
            <a:solidFill>
              <a:srgbClr val="000000"/>
            </a:solidFill>
          </a:ln>
        </p:spPr>
        <p:txBody>
          <a:bodyPr wrap="square" rtlCol="0">
            <a:spAutoFit/>
          </a:bodyPr>
          <a:lstStyle/>
          <a:p>
            <a:r>
              <a:rPr lang="en-US" sz="1100" dirty="0" smtClean="0">
                <a:solidFill>
                  <a:srgbClr val="000000"/>
                </a:solidFill>
              </a:rPr>
              <a:t>Saved as C:\Users\%USERNAME%\.compositesw\USER.DOMAIN.HOST.properties</a:t>
            </a:r>
          </a:p>
          <a:p>
            <a:endParaRPr lang="en-US" sz="1100" dirty="0">
              <a:solidFill>
                <a:srgbClr val="000000"/>
              </a:solidFill>
            </a:endParaRPr>
          </a:p>
          <a:p>
            <a:endParaRPr lang="en-US" sz="1100" dirty="0" smtClean="0">
              <a:solidFill>
                <a:srgbClr val="000000"/>
              </a:solidFill>
            </a:endParaRPr>
          </a:p>
          <a:p>
            <a:endParaRPr lang="en-US" sz="1100" dirty="0" smtClean="0">
              <a:solidFill>
                <a:srgbClr val="000000"/>
              </a:solidFill>
            </a:endParaRPr>
          </a:p>
        </p:txBody>
      </p:sp>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727" y="3054665"/>
            <a:ext cx="1890603" cy="367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7423" y="3259290"/>
            <a:ext cx="2177606" cy="25317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2" name="Straight Arrow Connector 11"/>
          <p:cNvCxnSpPr/>
          <p:nvPr/>
        </p:nvCxnSpPr>
        <p:spPr>
          <a:xfrm flipV="1">
            <a:off x="1787073" y="1907629"/>
            <a:ext cx="2615594" cy="789917"/>
          </a:xfrm>
          <a:prstGeom prst="straightConnector1">
            <a:avLst/>
          </a:prstGeom>
          <a:ln w="571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1"/>
          </p:cNvCxnSpPr>
          <p:nvPr/>
        </p:nvCxnSpPr>
        <p:spPr>
          <a:xfrm flipH="1">
            <a:off x="1834525" y="3385879"/>
            <a:ext cx="4092898" cy="775329"/>
          </a:xfrm>
          <a:prstGeom prst="straightConnector1">
            <a:avLst/>
          </a:prstGeom>
          <a:ln w="571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963581" y="2442299"/>
            <a:ext cx="720432" cy="856845"/>
          </a:xfrm>
          <a:prstGeom prst="straightConnector1">
            <a:avLst/>
          </a:prstGeom>
          <a:ln w="57150">
            <a:solidFill>
              <a:srgbClr val="0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2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PDTool Studio: Check-Out</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r>
              <a:rPr lang="en-US" dirty="0"/>
              <a:t>PDTool Studio Version Control Check-out Operation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pic>
        <p:nvPicPr>
          <p:cNvPr id="5" name="Picture 2" descr="Check-out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886" y="1371708"/>
            <a:ext cx="7197159" cy="3414248"/>
          </a:xfrm>
          <a:prstGeom prst="rect">
            <a:avLst/>
          </a:prstGeom>
          <a:solidFill>
            <a:schemeClr val="tx2">
              <a:lumMod val="40000"/>
              <a:lumOff val="60000"/>
            </a:schemeClr>
          </a:solidFill>
          <a:ln>
            <a:noFill/>
          </a:ln>
          <a:extLst/>
        </p:spPr>
      </p:pic>
    </p:spTree>
    <p:extLst>
      <p:ext uri="{BB962C8B-B14F-4D97-AF65-F5344CB8AC3E}">
        <p14:creationId xmlns:p14="http://schemas.microsoft.com/office/powerpoint/2010/main" val="22010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PDTool Studio: Check-In</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r>
              <a:rPr lang="en-US" dirty="0"/>
              <a:t>PDTool Studio Version Control Check-in Operation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pic>
        <p:nvPicPr>
          <p:cNvPr id="5" name="Picture 2" descr="Check-in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52" y="1418298"/>
            <a:ext cx="7323295" cy="3367657"/>
          </a:xfrm>
          <a:prstGeom prst="rect">
            <a:avLst/>
          </a:prstGeom>
          <a:solidFill>
            <a:schemeClr val="tx2">
              <a:lumMod val="40000"/>
              <a:lumOff val="60000"/>
            </a:schemeClr>
          </a:solidFill>
          <a:ln>
            <a:noFill/>
          </a:ln>
          <a:extLst/>
        </p:spPr>
      </p:pic>
    </p:spTree>
    <p:extLst>
      <p:ext uri="{BB962C8B-B14F-4D97-AF65-F5344CB8AC3E}">
        <p14:creationId xmlns:p14="http://schemas.microsoft.com/office/powerpoint/2010/main" val="128591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PDTool Studio: Forced Check-In</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r>
              <a:rPr lang="en-US" dirty="0"/>
              <a:t>PDTool Studio Version Control Forced Check-in Operation</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pic>
        <p:nvPicPr>
          <p:cNvPr id="5" name="Picture 2" descr="Check-in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93" y="1397202"/>
            <a:ext cx="7369174" cy="3388754"/>
          </a:xfrm>
          <a:prstGeom prst="rect">
            <a:avLst/>
          </a:prstGeom>
          <a:solidFill>
            <a:schemeClr val="tx2">
              <a:lumMod val="40000"/>
              <a:lumOff val="60000"/>
            </a:schemeClr>
          </a:solidFill>
          <a:ln>
            <a:noFill/>
          </a:ln>
          <a:extLst/>
        </p:spPr>
      </p:pic>
    </p:spTree>
    <p:extLst>
      <p:ext uri="{BB962C8B-B14F-4D97-AF65-F5344CB8AC3E}">
        <p14:creationId xmlns:p14="http://schemas.microsoft.com/office/powerpoint/2010/main" val="1361925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Basic Information</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461288519"/>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Q&amp;A</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1699385880"/>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Extra Slides</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513353442"/>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smtClean="0">
                <a:solidFill>
                  <a:schemeClr val="bg1"/>
                </a:solidFill>
              </a:rPr>
              <a:t>PDTool Studio VCS Configuration Process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a:bodyPr>
          <a:lstStyle/>
          <a:p>
            <a:pPr marL="0" indent="0">
              <a:buNone/>
            </a:pPr>
            <a:r>
              <a:rPr lang="en-US" dirty="0" smtClean="0"/>
              <a:t> </a:t>
            </a:r>
            <a:endParaRPr lang="en-US" dirty="0"/>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grpSp>
        <p:nvGrpSpPr>
          <p:cNvPr id="6" name="Group 5"/>
          <p:cNvGrpSpPr/>
          <p:nvPr/>
        </p:nvGrpSpPr>
        <p:grpSpPr>
          <a:xfrm>
            <a:off x="534722" y="806117"/>
            <a:ext cx="5178955" cy="4019080"/>
            <a:chOff x="2765425" y="1277751"/>
            <a:chExt cx="4854575" cy="5173252"/>
          </a:xfrm>
        </p:grpSpPr>
        <p:sp>
          <p:nvSpPr>
            <p:cNvPr id="7" name="TextBox 6"/>
            <p:cNvSpPr txBox="1"/>
            <p:nvPr/>
          </p:nvSpPr>
          <p:spPr>
            <a:xfrm>
              <a:off x="3298825" y="1277751"/>
              <a:ext cx="1905000" cy="67347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400" dirty="0">
                  <a:solidFill>
                    <a:schemeClr val="tx1"/>
                  </a:solidFill>
                  <a:latin typeface="Calibri" pitchFamily="34" charset="0"/>
                  <a:cs typeface="Calibri" pitchFamily="34" charset="0"/>
                </a:rPr>
                <a:t>Prepare VCS </a:t>
              </a:r>
              <a:r>
                <a:rPr lang="en-US" sz="1400" dirty="0" smtClean="0">
                  <a:solidFill>
                    <a:schemeClr val="tx1"/>
                  </a:solidFill>
                  <a:latin typeface="Calibri" pitchFamily="34" charset="0"/>
                  <a:cs typeface="Calibri" pitchFamily="34" charset="0"/>
                </a:rPr>
                <a:t>Repository (admin)</a:t>
              </a:r>
              <a:endParaRPr lang="en-US" sz="1400" dirty="0">
                <a:solidFill>
                  <a:schemeClr val="tx1"/>
                </a:solidFill>
                <a:latin typeface="Calibri" pitchFamily="34" charset="0"/>
                <a:cs typeface="Calibri" pitchFamily="34" charset="0"/>
              </a:endParaRPr>
            </a:p>
          </p:txBody>
        </p:sp>
        <p:sp>
          <p:nvSpPr>
            <p:cNvPr id="8" name="TextBox 7"/>
            <p:cNvSpPr txBox="1"/>
            <p:nvPr/>
          </p:nvSpPr>
          <p:spPr>
            <a:xfrm>
              <a:off x="3298825" y="2117725"/>
              <a:ext cx="1905000" cy="67347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400" dirty="0">
                  <a:solidFill>
                    <a:schemeClr val="tx1"/>
                  </a:solidFill>
                  <a:latin typeface="Calibri" pitchFamily="34" charset="0"/>
                  <a:cs typeface="Calibri" pitchFamily="34" charset="0"/>
                </a:rPr>
                <a:t>Install </a:t>
              </a:r>
            </a:p>
            <a:p>
              <a:pPr algn="ctr">
                <a:defRPr/>
              </a:pPr>
              <a:r>
                <a:rPr lang="en-US" sz="1400" dirty="0">
                  <a:solidFill>
                    <a:schemeClr val="tx1"/>
                  </a:solidFill>
                  <a:latin typeface="Calibri" pitchFamily="34" charset="0"/>
                  <a:cs typeface="Calibri" pitchFamily="34" charset="0"/>
                </a:rPr>
                <a:t>PD Tool for Studio</a:t>
              </a:r>
            </a:p>
          </p:txBody>
        </p:sp>
        <p:sp>
          <p:nvSpPr>
            <p:cNvPr id="9" name="TextBox 8"/>
            <p:cNvSpPr txBox="1"/>
            <p:nvPr/>
          </p:nvSpPr>
          <p:spPr>
            <a:xfrm>
              <a:off x="3298825" y="2978757"/>
              <a:ext cx="1905000" cy="67347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400" dirty="0">
                  <a:solidFill>
                    <a:schemeClr val="tx1"/>
                  </a:solidFill>
                  <a:latin typeface="Calibri" pitchFamily="34" charset="0"/>
                  <a:cs typeface="Calibri" pitchFamily="34" charset="0"/>
                </a:rPr>
                <a:t>Configure VCS Environment Properties</a:t>
              </a:r>
            </a:p>
          </p:txBody>
        </p:sp>
        <p:sp>
          <p:nvSpPr>
            <p:cNvPr id="10" name="TextBox 9"/>
            <p:cNvSpPr txBox="1"/>
            <p:nvPr/>
          </p:nvSpPr>
          <p:spPr>
            <a:xfrm>
              <a:off x="3298825" y="3941763"/>
              <a:ext cx="1905000" cy="39616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400" dirty="0">
                  <a:solidFill>
                    <a:schemeClr val="tx1"/>
                  </a:solidFill>
                  <a:latin typeface="Calibri" pitchFamily="34" charset="0"/>
                  <a:cs typeface="Calibri" pitchFamily="34" charset="0"/>
                </a:rPr>
                <a:t>Initialize VCS Workspace</a:t>
              </a:r>
            </a:p>
          </p:txBody>
        </p:sp>
        <p:sp>
          <p:nvSpPr>
            <p:cNvPr id="11" name="TextBox 10"/>
            <p:cNvSpPr txBox="1"/>
            <p:nvPr/>
          </p:nvSpPr>
          <p:spPr>
            <a:xfrm>
              <a:off x="3298825" y="4656130"/>
              <a:ext cx="1905000" cy="87155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400" dirty="0">
                  <a:solidFill>
                    <a:schemeClr val="tx1"/>
                  </a:solidFill>
                  <a:latin typeface="Calibri" pitchFamily="34" charset="0"/>
                  <a:cs typeface="Calibri" pitchFamily="34" charset="0"/>
                </a:rPr>
                <a:t>Enable</a:t>
              </a:r>
            </a:p>
            <a:p>
              <a:pPr algn="ctr">
                <a:defRPr/>
              </a:pPr>
              <a:r>
                <a:rPr lang="en-US" sz="1400" dirty="0">
                  <a:solidFill>
                    <a:schemeClr val="tx1"/>
                  </a:solidFill>
                  <a:latin typeface="Calibri" pitchFamily="34" charset="0"/>
                  <a:cs typeface="Calibri" pitchFamily="34" charset="0"/>
                </a:rPr>
                <a:t>VCS in Studio</a:t>
              </a:r>
            </a:p>
            <a:p>
              <a:pPr algn="ctr">
                <a:defRPr/>
              </a:pPr>
              <a:endParaRPr lang="en-US" sz="900" dirty="0">
                <a:solidFill>
                  <a:schemeClr val="tx1"/>
                </a:solidFill>
                <a:latin typeface="Calibri" pitchFamily="34" charset="0"/>
                <a:cs typeface="Calibri" pitchFamily="34" charset="0"/>
              </a:endParaRPr>
            </a:p>
          </p:txBody>
        </p:sp>
        <p:sp>
          <p:nvSpPr>
            <p:cNvPr id="12" name="TextBox 11"/>
            <p:cNvSpPr txBox="1"/>
            <p:nvPr/>
          </p:nvSpPr>
          <p:spPr>
            <a:xfrm>
              <a:off x="3298825" y="5678488"/>
              <a:ext cx="1905000" cy="77251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spAutoFit/>
            </a:bodyPr>
            <a:lstStyle/>
            <a:p>
              <a:pPr algn="ctr">
                <a:defRPr/>
              </a:pPr>
              <a:endParaRPr lang="en-US" sz="900" dirty="0">
                <a:solidFill>
                  <a:schemeClr val="tx1"/>
                </a:solidFill>
                <a:latin typeface="Calibri" pitchFamily="34" charset="0"/>
                <a:cs typeface="Calibri" pitchFamily="34" charset="0"/>
              </a:endParaRPr>
            </a:p>
            <a:p>
              <a:pPr algn="ctr">
                <a:defRPr/>
              </a:pPr>
              <a:r>
                <a:rPr lang="en-US" sz="1400" dirty="0">
                  <a:solidFill>
                    <a:schemeClr val="tx1"/>
                  </a:solidFill>
                  <a:latin typeface="Calibri" pitchFamily="34" charset="0"/>
                  <a:cs typeface="Calibri" pitchFamily="34" charset="0"/>
                </a:rPr>
                <a:t>Test VCS</a:t>
              </a:r>
            </a:p>
            <a:p>
              <a:pPr algn="ctr">
                <a:defRPr/>
              </a:pPr>
              <a:endParaRPr lang="en-US" sz="900" dirty="0">
                <a:solidFill>
                  <a:schemeClr val="tx1"/>
                </a:solidFill>
                <a:latin typeface="Calibri" pitchFamily="34" charset="0"/>
                <a:cs typeface="Calibri" pitchFamily="34" charset="0"/>
              </a:endParaRPr>
            </a:p>
          </p:txBody>
        </p:sp>
        <p:cxnSp>
          <p:nvCxnSpPr>
            <p:cNvPr id="13" name="Straight Arrow Connector 13"/>
            <p:cNvCxnSpPr>
              <a:cxnSpLocks noChangeShapeType="1"/>
            </p:cNvCxnSpPr>
            <p:nvPr/>
          </p:nvCxnSpPr>
          <p:spPr bwMode="auto">
            <a:xfrm>
              <a:off x="4251325" y="1914525"/>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Straight Arrow Connector 17"/>
            <p:cNvCxnSpPr>
              <a:cxnSpLocks noChangeShapeType="1"/>
            </p:cNvCxnSpPr>
            <p:nvPr/>
          </p:nvCxnSpPr>
          <p:spPr bwMode="auto">
            <a:xfrm>
              <a:off x="4251325" y="2689225"/>
              <a:ext cx="1" cy="333881"/>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Straight Arrow Connector 18"/>
            <p:cNvCxnSpPr>
              <a:cxnSpLocks noChangeShapeType="1"/>
            </p:cNvCxnSpPr>
            <p:nvPr/>
          </p:nvCxnSpPr>
          <p:spPr bwMode="auto">
            <a:xfrm flipH="1">
              <a:off x="4251325" y="3607881"/>
              <a:ext cx="1" cy="333882"/>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Straight Arrow Connector 19"/>
            <p:cNvCxnSpPr>
              <a:cxnSpLocks noChangeShapeType="1"/>
            </p:cNvCxnSpPr>
            <p:nvPr/>
          </p:nvCxnSpPr>
          <p:spPr bwMode="auto">
            <a:xfrm flipH="1">
              <a:off x="4251325" y="4280317"/>
              <a:ext cx="1" cy="44725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Straight Arrow Connector 20"/>
            <p:cNvCxnSpPr>
              <a:cxnSpLocks noChangeShapeType="1"/>
            </p:cNvCxnSpPr>
            <p:nvPr/>
          </p:nvCxnSpPr>
          <p:spPr bwMode="auto">
            <a:xfrm>
              <a:off x="4251325" y="5461000"/>
              <a:ext cx="0" cy="19843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TextBox 15"/>
            <p:cNvSpPr txBox="1">
              <a:spLocks noChangeArrowheads="1"/>
            </p:cNvSpPr>
            <p:nvPr/>
          </p:nvSpPr>
          <p:spPr bwMode="auto">
            <a:xfrm>
              <a:off x="5508625" y="3128963"/>
              <a:ext cx="165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dirty="0">
                  <a:latin typeface="Calibri" pitchFamily="34" charset="0"/>
                  <a:cs typeface="Calibri" pitchFamily="34" charset="0"/>
                </a:rPr>
                <a:t>VCS specific</a:t>
              </a:r>
            </a:p>
          </p:txBody>
        </p:sp>
        <p:sp>
          <p:nvSpPr>
            <p:cNvPr id="19" name="TextBox 18"/>
            <p:cNvSpPr txBox="1"/>
            <p:nvPr/>
          </p:nvSpPr>
          <p:spPr>
            <a:xfrm>
              <a:off x="2765425" y="1445497"/>
              <a:ext cx="609600" cy="435778"/>
            </a:xfrm>
            <a:prstGeom prst="rect">
              <a:avLst/>
            </a:prstGeom>
            <a:noFill/>
          </p:spPr>
          <p:txBody>
            <a:bodyPr>
              <a:spAutoFit/>
            </a:bodyPr>
            <a:lstStyle/>
            <a:p>
              <a:pPr algn="ctr">
                <a:defRPr/>
              </a:pPr>
              <a:r>
                <a:rPr lang="en-US" dirty="0"/>
                <a:t>1</a:t>
              </a:r>
            </a:p>
          </p:txBody>
        </p:sp>
        <p:sp>
          <p:nvSpPr>
            <p:cNvPr id="20" name="TextBox 19"/>
            <p:cNvSpPr txBox="1"/>
            <p:nvPr/>
          </p:nvSpPr>
          <p:spPr>
            <a:xfrm>
              <a:off x="2765425" y="2273804"/>
              <a:ext cx="609600" cy="435778"/>
            </a:xfrm>
            <a:prstGeom prst="rect">
              <a:avLst/>
            </a:prstGeom>
            <a:noFill/>
          </p:spPr>
          <p:txBody>
            <a:bodyPr>
              <a:spAutoFit/>
            </a:bodyPr>
            <a:lstStyle/>
            <a:p>
              <a:pPr algn="ctr">
                <a:defRPr/>
              </a:pPr>
              <a:r>
                <a:rPr lang="en-US" dirty="0"/>
                <a:t>2</a:t>
              </a:r>
            </a:p>
          </p:txBody>
        </p:sp>
        <p:sp>
          <p:nvSpPr>
            <p:cNvPr id="21" name="TextBox 20"/>
            <p:cNvSpPr txBox="1"/>
            <p:nvPr/>
          </p:nvSpPr>
          <p:spPr>
            <a:xfrm>
              <a:off x="2765425" y="3146254"/>
              <a:ext cx="609600" cy="435778"/>
            </a:xfrm>
            <a:prstGeom prst="rect">
              <a:avLst/>
            </a:prstGeom>
            <a:noFill/>
          </p:spPr>
          <p:txBody>
            <a:bodyPr>
              <a:spAutoFit/>
            </a:bodyPr>
            <a:lstStyle/>
            <a:p>
              <a:pPr algn="ctr">
                <a:defRPr/>
              </a:pPr>
              <a:r>
                <a:rPr lang="en-US" dirty="0"/>
                <a:t>3</a:t>
              </a:r>
            </a:p>
          </p:txBody>
        </p:sp>
        <p:sp>
          <p:nvSpPr>
            <p:cNvPr id="22" name="TextBox 21"/>
            <p:cNvSpPr txBox="1"/>
            <p:nvPr/>
          </p:nvSpPr>
          <p:spPr>
            <a:xfrm>
              <a:off x="2765425" y="4064284"/>
              <a:ext cx="609600" cy="435778"/>
            </a:xfrm>
            <a:prstGeom prst="rect">
              <a:avLst/>
            </a:prstGeom>
            <a:noFill/>
          </p:spPr>
          <p:txBody>
            <a:bodyPr>
              <a:spAutoFit/>
            </a:bodyPr>
            <a:lstStyle/>
            <a:p>
              <a:pPr algn="ctr">
                <a:defRPr/>
              </a:pPr>
              <a:r>
                <a:rPr lang="en-US" dirty="0"/>
                <a:t>4.1</a:t>
              </a:r>
              <a:endParaRPr lang="en-US" dirty="0"/>
            </a:p>
          </p:txBody>
        </p:sp>
        <p:sp>
          <p:nvSpPr>
            <p:cNvPr id="23" name="TextBox 22"/>
            <p:cNvSpPr txBox="1"/>
            <p:nvPr/>
          </p:nvSpPr>
          <p:spPr>
            <a:xfrm>
              <a:off x="2765425" y="4903580"/>
              <a:ext cx="609600" cy="435778"/>
            </a:xfrm>
            <a:prstGeom prst="rect">
              <a:avLst/>
            </a:prstGeom>
            <a:noFill/>
          </p:spPr>
          <p:txBody>
            <a:bodyPr>
              <a:spAutoFit/>
            </a:bodyPr>
            <a:lstStyle/>
            <a:p>
              <a:pPr algn="ctr">
                <a:defRPr/>
              </a:pPr>
              <a:r>
                <a:rPr lang="en-US" dirty="0"/>
                <a:t>5</a:t>
              </a:r>
            </a:p>
          </p:txBody>
        </p:sp>
        <p:sp>
          <p:nvSpPr>
            <p:cNvPr id="24" name="TextBox 23"/>
            <p:cNvSpPr txBox="1"/>
            <p:nvPr/>
          </p:nvSpPr>
          <p:spPr>
            <a:xfrm>
              <a:off x="2765425" y="5766371"/>
              <a:ext cx="609600" cy="435778"/>
            </a:xfrm>
            <a:prstGeom prst="rect">
              <a:avLst/>
            </a:prstGeom>
            <a:noFill/>
          </p:spPr>
          <p:txBody>
            <a:bodyPr>
              <a:spAutoFit/>
            </a:bodyPr>
            <a:lstStyle/>
            <a:p>
              <a:pPr algn="ctr">
                <a:defRPr/>
              </a:pPr>
              <a:r>
                <a:rPr lang="en-US" dirty="0"/>
                <a:t>6</a:t>
              </a:r>
            </a:p>
          </p:txBody>
        </p:sp>
        <p:sp>
          <p:nvSpPr>
            <p:cNvPr id="25" name="TextBox 24"/>
            <p:cNvSpPr txBox="1"/>
            <p:nvPr/>
          </p:nvSpPr>
          <p:spPr>
            <a:xfrm>
              <a:off x="5715000" y="3943684"/>
              <a:ext cx="1905000" cy="673475"/>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1400" dirty="0">
                  <a:solidFill>
                    <a:schemeClr val="tx1"/>
                  </a:solidFill>
                  <a:latin typeface="Calibri" pitchFamily="34" charset="0"/>
                  <a:cs typeface="Calibri" pitchFamily="34" charset="0"/>
                </a:rPr>
                <a:t>Initialize VCS </a:t>
              </a:r>
              <a:r>
                <a:rPr lang="en-US" sz="1400" dirty="0" smtClean="0">
                  <a:solidFill>
                    <a:schemeClr val="tx1"/>
                  </a:solidFill>
                  <a:latin typeface="Calibri" pitchFamily="34" charset="0"/>
                  <a:cs typeface="Calibri" pitchFamily="34" charset="0"/>
                </a:rPr>
                <a:t>Base Folders (admin)</a:t>
              </a:r>
              <a:endParaRPr lang="en-US" sz="1400" dirty="0">
                <a:solidFill>
                  <a:schemeClr val="tx1"/>
                </a:solidFill>
                <a:latin typeface="Calibri" pitchFamily="34" charset="0"/>
                <a:cs typeface="Calibri" pitchFamily="34" charset="0"/>
              </a:endParaRPr>
            </a:p>
          </p:txBody>
        </p:sp>
        <p:sp>
          <p:nvSpPr>
            <p:cNvPr id="26" name="TextBox 25"/>
            <p:cNvSpPr txBox="1"/>
            <p:nvPr/>
          </p:nvSpPr>
          <p:spPr>
            <a:xfrm>
              <a:off x="5181600" y="4067220"/>
              <a:ext cx="609600" cy="435778"/>
            </a:xfrm>
            <a:prstGeom prst="rect">
              <a:avLst/>
            </a:prstGeom>
            <a:noFill/>
          </p:spPr>
          <p:txBody>
            <a:bodyPr>
              <a:spAutoFit/>
            </a:bodyPr>
            <a:lstStyle/>
            <a:p>
              <a:pPr algn="ctr">
                <a:defRPr/>
              </a:pPr>
              <a:r>
                <a:rPr lang="en-US" dirty="0"/>
                <a:t>4.2</a:t>
              </a:r>
              <a:endParaRPr lang="en-US" dirty="0"/>
            </a:p>
          </p:txBody>
        </p:sp>
      </p:grpSp>
      <p:sp>
        <p:nvSpPr>
          <p:cNvPr id="27" name="TextBox 15"/>
          <p:cNvSpPr txBox="1">
            <a:spLocks noChangeArrowheads="1"/>
          </p:cNvSpPr>
          <p:nvPr/>
        </p:nvSpPr>
        <p:spPr bwMode="auto">
          <a:xfrm>
            <a:off x="3635451" y="2328205"/>
            <a:ext cx="17493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dirty="0">
                <a:solidFill>
                  <a:schemeClr val="tx1"/>
                </a:solidFill>
              </a:rPr>
              <a:t>VCS specific</a:t>
            </a:r>
          </a:p>
        </p:txBody>
      </p:sp>
    </p:spTree>
    <p:extLst>
      <p:ext uri="{BB962C8B-B14F-4D97-AF65-F5344CB8AC3E}">
        <p14:creationId xmlns:p14="http://schemas.microsoft.com/office/powerpoint/2010/main" val="83461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84666"/>
            <a:ext cx="7416371" cy="649511"/>
          </a:xfrm>
        </p:spPr>
        <p:txBody>
          <a:bodyPr/>
          <a:lstStyle/>
          <a:p>
            <a:pPr algn="l" eaLnBrk="1" hangingPunct="1"/>
            <a:r>
              <a:rPr lang="en-US" dirty="0" smtClean="0">
                <a:solidFill>
                  <a:schemeClr val="bg1"/>
                </a:solidFill>
              </a:rPr>
              <a:t>PDTool Studio Basic Information</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92500" lnSpcReduction="20000"/>
          </a:bodyPr>
          <a:lstStyle/>
          <a:p>
            <a:r>
              <a:rPr lang="en-US" sz="2800" dirty="0"/>
              <a:t>PDTool Studio VCS Support</a:t>
            </a:r>
          </a:p>
          <a:p>
            <a:pPr lvl="1"/>
            <a:r>
              <a:rPr lang="en-US" sz="2400" dirty="0"/>
              <a:t>Subversion</a:t>
            </a:r>
          </a:p>
          <a:p>
            <a:pPr lvl="1"/>
            <a:r>
              <a:rPr lang="en-US" sz="2400" dirty="0"/>
              <a:t>Microsoft Team Foundation Server (TFS) 2010 – 2013 (TEE 11.0 required)</a:t>
            </a:r>
          </a:p>
          <a:p>
            <a:pPr lvl="1"/>
            <a:r>
              <a:rPr lang="en-US" sz="2400" dirty="0"/>
              <a:t>Perforce</a:t>
            </a:r>
          </a:p>
          <a:p>
            <a:pPr lvl="1"/>
            <a:r>
              <a:rPr lang="en-US" sz="2400" dirty="0"/>
              <a:t>CVS</a:t>
            </a:r>
          </a:p>
          <a:p>
            <a:r>
              <a:rPr lang="en-US" sz="2800" dirty="0"/>
              <a:t>PDTool Studio Version Control Operations</a:t>
            </a:r>
          </a:p>
          <a:p>
            <a:pPr lvl="1"/>
            <a:r>
              <a:rPr lang="en-US" sz="2400" b="1" dirty="0"/>
              <a:t>Check-in</a:t>
            </a:r>
            <a:r>
              <a:rPr lang="en-US" sz="2400" dirty="0"/>
              <a:t> – provides the ability to check-in individual </a:t>
            </a:r>
            <a:r>
              <a:rPr lang="en-US" sz="2400" dirty="0" smtClean="0"/>
              <a:t>DV resources </a:t>
            </a:r>
            <a:r>
              <a:rPr lang="en-US" sz="2400" dirty="0"/>
              <a:t>from </a:t>
            </a:r>
            <a:r>
              <a:rPr lang="en-US" sz="2400" dirty="0" smtClean="0"/>
              <a:t>DV into </a:t>
            </a:r>
            <a:r>
              <a:rPr lang="en-US" sz="2400" dirty="0"/>
              <a:t>a VCS using </a:t>
            </a:r>
            <a:r>
              <a:rPr lang="en-US" sz="2400" dirty="0" smtClean="0"/>
              <a:t>DV Studio</a:t>
            </a:r>
            <a:r>
              <a:rPr lang="en-US" sz="2400" dirty="0"/>
              <a:t>.</a:t>
            </a:r>
          </a:p>
          <a:p>
            <a:pPr lvl="1"/>
            <a:r>
              <a:rPr lang="en-US" sz="2400" b="1" dirty="0"/>
              <a:t>Check-out</a:t>
            </a:r>
            <a:r>
              <a:rPr lang="en-US" sz="2400" dirty="0"/>
              <a:t> – provides the ability to check-out </a:t>
            </a:r>
            <a:r>
              <a:rPr lang="en-US" sz="2400" dirty="0" smtClean="0"/>
              <a:t>DV resources </a:t>
            </a:r>
            <a:r>
              <a:rPr lang="en-US" sz="2400" dirty="0"/>
              <a:t>from VCS using </a:t>
            </a:r>
            <a:r>
              <a:rPr lang="en-US" sz="2400" dirty="0" smtClean="0"/>
              <a:t>DV Studio</a:t>
            </a:r>
            <a:r>
              <a:rPr lang="en-US" sz="2400" dirty="0"/>
              <a:t>.</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1529024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93132"/>
            <a:ext cx="7416371" cy="641045"/>
          </a:xfrm>
        </p:spPr>
        <p:txBody>
          <a:bodyPr/>
          <a:lstStyle/>
          <a:p>
            <a:pPr algn="l" eaLnBrk="1" hangingPunct="1"/>
            <a:r>
              <a:rPr lang="en-US" dirty="0" smtClean="0">
                <a:solidFill>
                  <a:schemeClr val="bg1"/>
                </a:solidFill>
              </a:rPr>
              <a:t>Version Control Benefits</a:t>
            </a:r>
            <a:endParaRPr lang="en-US" sz="1275" dirty="0">
              <a:solidFill>
                <a:schemeClr val="bg1"/>
              </a:solidFill>
            </a:endParaRPr>
          </a:p>
        </p:txBody>
      </p:sp>
      <p:sp>
        <p:nvSpPr>
          <p:cNvPr id="15364" name="Rectangle 3"/>
          <p:cNvSpPr>
            <a:spLocks noGrp="1"/>
          </p:cNvSpPr>
          <p:nvPr>
            <p:ph type="body" idx="1"/>
          </p:nvPr>
        </p:nvSpPr>
        <p:spPr>
          <a:xfrm>
            <a:off x="458272" y="948584"/>
            <a:ext cx="8514812" cy="3734146"/>
          </a:xfrm>
        </p:spPr>
        <p:txBody>
          <a:bodyPr>
            <a:normAutofit fontScale="85000" lnSpcReduction="20000"/>
          </a:bodyPr>
          <a:lstStyle/>
          <a:p>
            <a:r>
              <a:rPr lang="en-US" altLang="en-US" sz="3600" dirty="0"/>
              <a:t>Robust development process</a:t>
            </a:r>
          </a:p>
          <a:p>
            <a:pPr lvl="1"/>
            <a:r>
              <a:rPr lang="en-US" altLang="en-US" sz="3200" dirty="0"/>
              <a:t>Project evolution management</a:t>
            </a:r>
          </a:p>
          <a:p>
            <a:pPr lvl="2"/>
            <a:r>
              <a:rPr lang="en-US" altLang="en-US" sz="2800" dirty="0"/>
              <a:t>Change tracking</a:t>
            </a:r>
          </a:p>
          <a:p>
            <a:pPr lvl="2"/>
            <a:r>
              <a:rPr lang="en-US" altLang="en-US" sz="2800" dirty="0"/>
              <a:t>Checkpoints</a:t>
            </a:r>
          </a:p>
          <a:p>
            <a:pPr lvl="2"/>
            <a:r>
              <a:rPr lang="en-US" altLang="en-US" sz="2800" dirty="0"/>
              <a:t>Backtracking</a:t>
            </a:r>
          </a:p>
          <a:p>
            <a:pPr lvl="2"/>
            <a:r>
              <a:rPr lang="en-US" altLang="en-US" sz="2800" dirty="0"/>
              <a:t>Restore accidental deletion</a:t>
            </a:r>
          </a:p>
          <a:p>
            <a:pPr lvl="1"/>
            <a:r>
              <a:rPr lang="en-US" altLang="en-US" sz="3200" dirty="0"/>
              <a:t>Project scalability support</a:t>
            </a:r>
          </a:p>
          <a:p>
            <a:pPr lvl="2"/>
            <a:r>
              <a:rPr lang="en-US" altLang="en-US" sz="2800" dirty="0"/>
              <a:t>Distributed team development</a:t>
            </a:r>
          </a:p>
          <a:p>
            <a:pPr lvl="2"/>
            <a:r>
              <a:rPr lang="en-US" altLang="en-US" sz="2800" dirty="0"/>
              <a:t>Controlled resource sharing</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Tree>
    <p:extLst>
      <p:ext uri="{BB962C8B-B14F-4D97-AF65-F5344CB8AC3E}">
        <p14:creationId xmlns:p14="http://schemas.microsoft.com/office/powerpoint/2010/main" val="798982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smtClean="0">
                <a:solidFill>
                  <a:srgbClr val="3D8DFF"/>
                </a:solidFill>
              </a:rPr>
              <a:t>Topologies</a:t>
            </a:r>
            <a:endParaRPr lang="en-US" sz="3600" dirty="0">
              <a:solidFill>
                <a:srgbClr val="3D8DFF"/>
              </a:solidFill>
            </a:endParaRP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smtClean="0">
                <a:solidFill>
                  <a:srgbClr val="DCDDDE"/>
                </a:solidFill>
              </a:rPr>
              <a:t>© Copyright 2000-2017 TIBCO Software Inc.</a:t>
            </a:r>
            <a:endParaRPr lang="en-US" sz="800" dirty="0" smtClean="0">
              <a:solidFill>
                <a:srgbClr val="DCDDDE"/>
              </a:solidFill>
            </a:endParaRPr>
          </a:p>
        </p:txBody>
      </p:sp>
    </p:spTree>
    <p:extLst>
      <p:ext uri="{BB962C8B-B14F-4D97-AF65-F5344CB8AC3E}">
        <p14:creationId xmlns:p14="http://schemas.microsoft.com/office/powerpoint/2010/main" val="872577553"/>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20587" y="1721036"/>
            <a:ext cx="6386767" cy="1730376"/>
          </a:xfrm>
          <a:prstGeom prst="roundRect">
            <a:avLst/>
          </a:prstGeom>
          <a:solidFill>
            <a:schemeClr val="bg1">
              <a:lumMod val="85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363" name="Rectangle 2"/>
          <p:cNvSpPr>
            <a:spLocks noGrp="1"/>
          </p:cNvSpPr>
          <p:nvPr>
            <p:ph type="title"/>
          </p:nvPr>
        </p:nvSpPr>
        <p:spPr>
          <a:xfrm>
            <a:off x="1401287" y="84666"/>
            <a:ext cx="7416371" cy="649511"/>
          </a:xfrm>
        </p:spPr>
        <p:txBody>
          <a:bodyPr/>
          <a:lstStyle/>
          <a:p>
            <a:pPr algn="l" eaLnBrk="1" hangingPunct="1"/>
            <a:r>
              <a:rPr lang="en-US" dirty="0" smtClean="0">
                <a:solidFill>
                  <a:schemeClr val="bg1"/>
                </a:solidFill>
              </a:rPr>
              <a:t>VCS Topology Basic Concept</a:t>
            </a:r>
            <a:endParaRPr lang="en-US" sz="1275" dirty="0">
              <a:solidFill>
                <a:schemeClr val="bg1"/>
              </a:solidFill>
            </a:endParaRPr>
          </a:p>
        </p:txBody>
      </p:sp>
      <p:sp>
        <p:nvSpPr>
          <p:cNvPr id="6" name="Rectangle 6"/>
          <p:cNvSpPr>
            <a:spLocks noChangeArrowheads="1"/>
          </p:cNvSpPr>
          <p:nvPr/>
        </p:nvSpPr>
        <p:spPr bwMode="auto">
          <a:xfrm>
            <a:off x="2456329" y="2015625"/>
            <a:ext cx="3257790" cy="956324"/>
          </a:xfrm>
          <a:prstGeom prst="rect">
            <a:avLst/>
          </a:prstGeom>
          <a:solidFill>
            <a:srgbClr val="EAEAEA"/>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600">
              <a:solidFill>
                <a:schemeClr val="bg1"/>
              </a:solidFill>
            </a:endParaRPr>
          </a:p>
        </p:txBody>
      </p:sp>
      <p:graphicFrame>
        <p:nvGraphicFramePr>
          <p:cNvPr id="14" name="Object 3"/>
          <p:cNvGraphicFramePr>
            <a:graphicFrameLocks noChangeAspect="1"/>
          </p:cNvGraphicFramePr>
          <p:nvPr>
            <p:extLst>
              <p:ext uri="{D42A27DB-BD31-4B8C-83A1-F6EECF244321}">
                <p14:modId xmlns:p14="http://schemas.microsoft.com/office/powerpoint/2010/main" val="74834017"/>
              </p:ext>
            </p:extLst>
          </p:nvPr>
        </p:nvGraphicFramePr>
        <p:xfrm>
          <a:off x="612494" y="1809783"/>
          <a:ext cx="7629781" cy="3659163"/>
        </p:xfrm>
        <a:graphic>
          <a:graphicData uri="http://schemas.openxmlformats.org/presentationml/2006/ole">
            <mc:AlternateContent xmlns:mc="http://schemas.openxmlformats.org/markup-compatibility/2006">
              <mc:Choice xmlns:v="urn:schemas-microsoft-com:vml" Requires="v">
                <p:oleObj spid="_x0000_s1034" name="Visio" r:id="rId4" imgW="9967602" imgH="7016496" progId="Visio.Drawing.11">
                  <p:embed/>
                </p:oleObj>
              </mc:Choice>
              <mc:Fallback>
                <p:oleObj name="Visio" r:id="rId4" imgW="9967602" imgH="701649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494" y="1809783"/>
                        <a:ext cx="7629781" cy="3659163"/>
                      </a:xfrm>
                      <a:prstGeom prst="rect">
                        <a:avLst/>
                      </a:prstGeom>
                      <a:noFill/>
                      <a:ln>
                        <a:noFill/>
                      </a:ln>
                      <a:extLst/>
                    </p:spPr>
                  </p:pic>
                </p:oleObj>
              </mc:Fallback>
            </mc:AlternateContent>
          </a:graphicData>
        </a:graphic>
      </p:graphicFrame>
      <p:sp>
        <p:nvSpPr>
          <p:cNvPr id="15364" name="Rectangle 3"/>
          <p:cNvSpPr>
            <a:spLocks noGrp="1"/>
          </p:cNvSpPr>
          <p:nvPr>
            <p:ph type="body" idx="1"/>
          </p:nvPr>
        </p:nvSpPr>
        <p:spPr>
          <a:xfrm>
            <a:off x="458272" y="948584"/>
            <a:ext cx="8514812" cy="3734146"/>
          </a:xfrm>
        </p:spPr>
        <p:txBody>
          <a:bodyPr>
            <a:normAutofit/>
          </a:bodyPr>
          <a:lstStyle/>
          <a:p>
            <a:r>
              <a:rPr lang="en-US" sz="2000" dirty="0"/>
              <a:t>PDTool Studio provides a bridge between </a:t>
            </a:r>
            <a:r>
              <a:rPr lang="en-US" sz="2000" dirty="0" smtClean="0"/>
              <a:t>DV Studio </a:t>
            </a:r>
            <a:r>
              <a:rPr lang="en-US" sz="2000" dirty="0"/>
              <a:t>and VCS Repository</a:t>
            </a:r>
            <a:endParaRPr lang="en-US" sz="2000" dirty="0"/>
          </a:p>
        </p:txBody>
      </p:sp>
      <p:sp>
        <p:nvSpPr>
          <p:cNvPr id="7" name="Rectangle 4"/>
          <p:cNvSpPr>
            <a:spLocks noChangeArrowheads="1"/>
          </p:cNvSpPr>
          <p:nvPr/>
        </p:nvSpPr>
        <p:spPr bwMode="auto">
          <a:xfrm>
            <a:off x="3543705" y="2169650"/>
            <a:ext cx="1020962" cy="394899"/>
          </a:xfrm>
          <a:prstGeom prst="rect">
            <a:avLst/>
          </a:prstGeom>
          <a:solidFill>
            <a:srgbClr val="4485EB"/>
          </a:solidFill>
          <a:ln w="12700">
            <a:solidFill>
              <a:schemeClr val="tx1"/>
            </a:solidFill>
            <a:miter lim="800000"/>
            <a:headEnd/>
            <a:tailEnd/>
          </a:ln>
          <a:effectLst/>
          <a:extLst/>
        </p:spPr>
        <p:txBody>
          <a:bodyPr wrap="none" anchor="ctr"/>
          <a:lstStyle/>
          <a:p>
            <a:pPr algn="ctr"/>
            <a:r>
              <a:rPr lang="en-US" sz="1600">
                <a:solidFill>
                  <a:schemeClr val="bg1"/>
                </a:solidFill>
              </a:rPr>
              <a:t>Diff/Merger</a:t>
            </a:r>
          </a:p>
        </p:txBody>
      </p:sp>
      <p:sp>
        <p:nvSpPr>
          <p:cNvPr id="60" name="Footer Placeholder 3"/>
          <p:cNvSpPr txBox="1">
            <a:spLocks/>
          </p:cNvSpPr>
          <p:nvPr/>
        </p:nvSpPr>
        <p:spPr>
          <a:xfrm>
            <a:off x="3376698" y="4914385"/>
            <a:ext cx="2643102" cy="248640"/>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600" dirty="0" smtClean="0">
                <a:solidFill>
                  <a:schemeClr val="bg1">
                    <a:lumMod val="65000"/>
                  </a:schemeClr>
                </a:solidFill>
              </a:rPr>
              <a:t>© Copyright 2000-</a:t>
            </a:r>
            <a:r>
              <a:rPr lang="is-IS" sz="600" dirty="0" smtClean="0">
                <a:solidFill>
                  <a:schemeClr val="bg1">
                    <a:lumMod val="65000"/>
                  </a:schemeClr>
                </a:solidFill>
              </a:rPr>
              <a:t>2017</a:t>
            </a:r>
            <a:r>
              <a:rPr lang="en-US" sz="600" dirty="0" smtClean="0">
                <a:solidFill>
                  <a:schemeClr val="bg1">
                    <a:lumMod val="65000"/>
                  </a:schemeClr>
                </a:solidFill>
              </a:rPr>
              <a:t> TIBCO Software Inc.      </a:t>
            </a:r>
            <a:endParaRPr lang="en-US" sz="600" dirty="0">
              <a:solidFill>
                <a:schemeClr val="bg1">
                  <a:lumMod val="65000"/>
                </a:schemeClr>
              </a:solidFill>
            </a:endParaRPr>
          </a:p>
        </p:txBody>
      </p:sp>
      <p:sp>
        <p:nvSpPr>
          <p:cNvPr id="8" name="Line Callout 1 7"/>
          <p:cNvSpPr/>
          <p:nvPr/>
        </p:nvSpPr>
        <p:spPr>
          <a:xfrm>
            <a:off x="153169" y="4020870"/>
            <a:ext cx="1553222" cy="777688"/>
          </a:xfrm>
          <a:prstGeom prst="borderCallout1">
            <a:avLst>
              <a:gd name="adj1" fmla="val -13006"/>
              <a:gd name="adj2" fmla="val 46986"/>
              <a:gd name="adj3" fmla="val -162179"/>
              <a:gd name="adj4" fmla="val 80486"/>
            </a:avLst>
          </a:prstGeom>
          <a:solidFill>
            <a:srgbClr val="448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DV Studio</a:t>
            </a:r>
            <a:endParaRPr lang="en-US" sz="1200" dirty="0"/>
          </a:p>
        </p:txBody>
      </p:sp>
      <p:sp>
        <p:nvSpPr>
          <p:cNvPr id="9" name="Line Callout 1 8"/>
          <p:cNvSpPr/>
          <p:nvPr/>
        </p:nvSpPr>
        <p:spPr>
          <a:xfrm>
            <a:off x="1899773" y="4020870"/>
            <a:ext cx="1553222" cy="777688"/>
          </a:xfrm>
          <a:prstGeom prst="borderCallout1">
            <a:avLst>
              <a:gd name="adj1" fmla="val -13006"/>
              <a:gd name="adj2" fmla="val 46986"/>
              <a:gd name="adj3" fmla="val -171225"/>
              <a:gd name="adj4" fmla="val 65771"/>
            </a:avLst>
          </a:prstGeom>
          <a:solidFill>
            <a:srgbClr val="448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DV Studio </a:t>
            </a:r>
            <a:r>
              <a:rPr lang="en-US" sz="1200" dirty="0" smtClean="0"/>
              <a:t>VCS Operation</a:t>
            </a:r>
            <a:endParaRPr lang="en-US" sz="1200" dirty="0"/>
          </a:p>
        </p:txBody>
      </p:sp>
      <p:sp>
        <p:nvSpPr>
          <p:cNvPr id="11" name="Line Callout 1 10"/>
          <p:cNvSpPr/>
          <p:nvPr/>
        </p:nvSpPr>
        <p:spPr>
          <a:xfrm>
            <a:off x="3650774" y="4020870"/>
            <a:ext cx="1553222" cy="777688"/>
          </a:xfrm>
          <a:prstGeom prst="borderCallout1">
            <a:avLst>
              <a:gd name="adj1" fmla="val -13006"/>
              <a:gd name="adj2" fmla="val 46986"/>
              <a:gd name="adj3" fmla="val -151489"/>
              <a:gd name="adj4" fmla="val 44616"/>
            </a:avLst>
          </a:prstGeom>
          <a:solidFill>
            <a:srgbClr val="448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Workspace initialized on each client computer</a:t>
            </a:r>
            <a:endParaRPr lang="en-US" sz="1200" dirty="0"/>
          </a:p>
        </p:txBody>
      </p:sp>
      <p:sp>
        <p:nvSpPr>
          <p:cNvPr id="12" name="Line Callout 1 11"/>
          <p:cNvSpPr/>
          <p:nvPr/>
        </p:nvSpPr>
        <p:spPr>
          <a:xfrm>
            <a:off x="5466897" y="4020870"/>
            <a:ext cx="1553222" cy="777688"/>
          </a:xfrm>
          <a:prstGeom prst="borderCallout1">
            <a:avLst>
              <a:gd name="adj1" fmla="val -13006"/>
              <a:gd name="adj2" fmla="val 46986"/>
              <a:gd name="adj3" fmla="val -210516"/>
              <a:gd name="adj4" fmla="val -56936"/>
            </a:avLst>
          </a:prstGeom>
          <a:solidFill>
            <a:srgbClr val="448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Determine difference between VCS and </a:t>
            </a:r>
            <a:r>
              <a:rPr lang="en-US" sz="1200" dirty="0" smtClean="0"/>
              <a:t>DV resources</a:t>
            </a:r>
            <a:endParaRPr lang="en-US" sz="1200" dirty="0"/>
          </a:p>
        </p:txBody>
      </p:sp>
      <p:sp>
        <p:nvSpPr>
          <p:cNvPr id="13" name="Line Callout 1 12"/>
          <p:cNvSpPr/>
          <p:nvPr/>
        </p:nvSpPr>
        <p:spPr>
          <a:xfrm>
            <a:off x="7186523" y="4020870"/>
            <a:ext cx="1553222" cy="777688"/>
          </a:xfrm>
          <a:prstGeom prst="borderCallout1">
            <a:avLst>
              <a:gd name="adj1" fmla="val -13006"/>
              <a:gd name="adj2" fmla="val 46986"/>
              <a:gd name="adj3" fmla="val -152073"/>
              <a:gd name="adj4" fmla="val -31106"/>
            </a:avLst>
          </a:prstGeom>
          <a:solidFill>
            <a:srgbClr val="448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Supported VCS repository and client software </a:t>
            </a:r>
            <a:r>
              <a:rPr lang="en-US" sz="1000" dirty="0" smtClean="0"/>
              <a:t>[</a:t>
            </a:r>
            <a:r>
              <a:rPr lang="en-US" sz="1000" dirty="0" err="1" smtClean="0"/>
              <a:t>svn</a:t>
            </a:r>
            <a:r>
              <a:rPr lang="en-US" sz="1000" dirty="0" smtClean="0"/>
              <a:t>, tf.cmd, p4, </a:t>
            </a:r>
            <a:r>
              <a:rPr lang="en-US" sz="1000" dirty="0" err="1" smtClean="0"/>
              <a:t>cvs</a:t>
            </a:r>
            <a:r>
              <a:rPr lang="en-US" sz="1000" dirty="0" smtClean="0"/>
              <a:t>]</a:t>
            </a:r>
            <a:endParaRPr lang="en-US" sz="1000" dirty="0"/>
          </a:p>
        </p:txBody>
      </p:sp>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1287" y="3038997"/>
            <a:ext cx="2892725" cy="33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85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83348"/>
            <a:ext cx="7416371" cy="650830"/>
          </a:xfrm>
        </p:spPr>
        <p:txBody>
          <a:bodyPr/>
          <a:lstStyle/>
          <a:p>
            <a:pPr algn="l" eaLnBrk="1" hangingPunct="1"/>
            <a:r>
              <a:rPr lang="en-US" dirty="0" smtClean="0">
                <a:solidFill>
                  <a:schemeClr val="bg1"/>
                </a:solidFill>
              </a:rPr>
              <a:t>VCS Topologies (Single-Node)</a:t>
            </a:r>
            <a:endParaRPr lang="en-US" sz="1275" dirty="0">
              <a:solidFill>
                <a:schemeClr val="bg1"/>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2" name="Content Placeholder 1"/>
          <p:cNvSpPr>
            <a:spLocks noGrp="1"/>
          </p:cNvSpPr>
          <p:nvPr>
            <p:ph idx="1"/>
          </p:nvPr>
        </p:nvSpPr>
        <p:spPr/>
        <p:txBody>
          <a:bodyPr/>
          <a:lstStyle/>
          <a:p>
            <a:pPr marL="0" indent="0">
              <a:buNone/>
            </a:pPr>
            <a:r>
              <a:rPr lang="en-US" smtClean="0"/>
              <a:t> </a:t>
            </a:r>
            <a:endParaRPr lang="en-US"/>
          </a:p>
        </p:txBody>
      </p:sp>
      <p:sp>
        <p:nvSpPr>
          <p:cNvPr id="6" name="Rounded Rectangle 5"/>
          <p:cNvSpPr/>
          <p:nvPr/>
        </p:nvSpPr>
        <p:spPr>
          <a:xfrm>
            <a:off x="214908" y="837067"/>
            <a:ext cx="8710082" cy="3949225"/>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TextBox 22"/>
          <p:cNvSpPr txBox="1">
            <a:spLocks noChangeArrowheads="1"/>
          </p:cNvSpPr>
          <p:nvPr/>
        </p:nvSpPr>
        <p:spPr bwMode="auto">
          <a:xfrm>
            <a:off x="3115064" y="2693147"/>
            <a:ext cx="121888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Check In</a:t>
            </a:r>
          </a:p>
        </p:txBody>
      </p:sp>
      <p:sp>
        <p:nvSpPr>
          <p:cNvPr id="8" name="TextBox 23"/>
          <p:cNvSpPr txBox="1">
            <a:spLocks noChangeArrowheads="1"/>
          </p:cNvSpPr>
          <p:nvPr/>
        </p:nvSpPr>
        <p:spPr bwMode="auto">
          <a:xfrm>
            <a:off x="3096020" y="3134473"/>
            <a:ext cx="121888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Check Out</a:t>
            </a:r>
          </a:p>
        </p:txBody>
      </p:sp>
      <p:cxnSp>
        <p:nvCxnSpPr>
          <p:cNvPr id="9" name="Straight Arrow Connector 47"/>
          <p:cNvCxnSpPr>
            <a:cxnSpLocks noChangeShapeType="1"/>
          </p:cNvCxnSpPr>
          <p:nvPr/>
        </p:nvCxnSpPr>
        <p:spPr bwMode="auto">
          <a:xfrm flipH="1">
            <a:off x="3345722" y="2942385"/>
            <a:ext cx="725827"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48"/>
          <p:cNvCxnSpPr>
            <a:cxnSpLocks noChangeShapeType="1"/>
          </p:cNvCxnSpPr>
          <p:nvPr/>
        </p:nvCxnSpPr>
        <p:spPr bwMode="auto">
          <a:xfrm flipH="1">
            <a:off x="3284353" y="3083672"/>
            <a:ext cx="761802"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 name="Group 9"/>
          <p:cNvGrpSpPr>
            <a:grpSpLocks/>
          </p:cNvGrpSpPr>
          <p:nvPr/>
        </p:nvGrpSpPr>
        <p:grpSpPr bwMode="auto">
          <a:xfrm>
            <a:off x="2941543" y="1943847"/>
            <a:ext cx="1574390" cy="736600"/>
            <a:chOff x="2995612" y="2235200"/>
            <a:chExt cx="1181100" cy="736600"/>
          </a:xfrm>
        </p:grpSpPr>
        <p:pic>
          <p:nvPicPr>
            <p:cNvPr id="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85"/>
            <p:cNvSpPr txBox="1">
              <a:spLocks noChangeArrowheads="1"/>
            </p:cNvSpPr>
            <p:nvPr/>
          </p:nvSpPr>
          <p:spPr bwMode="auto">
            <a:xfrm>
              <a:off x="2995612" y="2235200"/>
              <a:ext cx="11811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dirty="0" smtClean="0">
                  <a:solidFill>
                    <a:srgbClr val="000000"/>
                  </a:solidFill>
                </a:rPr>
                <a:t>DV </a:t>
              </a:r>
              <a:r>
                <a:rPr lang="en-US" sz="1050" dirty="0">
                  <a:solidFill>
                    <a:srgbClr val="000000"/>
                  </a:solidFill>
                </a:rPr>
                <a:t>Studio Resource Definition</a:t>
              </a:r>
            </a:p>
          </p:txBody>
        </p:sp>
      </p:grpSp>
      <p:grpSp>
        <p:nvGrpSpPr>
          <p:cNvPr id="14" name="Group 7"/>
          <p:cNvGrpSpPr>
            <a:grpSpLocks/>
          </p:cNvGrpSpPr>
          <p:nvPr/>
        </p:nvGrpSpPr>
        <p:grpSpPr bwMode="auto">
          <a:xfrm>
            <a:off x="1487773" y="2529636"/>
            <a:ext cx="1697125" cy="1096444"/>
            <a:chOff x="2900363" y="2820987"/>
            <a:chExt cx="1273175" cy="1095807"/>
          </a:xfrm>
        </p:grpSpPr>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8078" y="2820987"/>
              <a:ext cx="972944" cy="797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5"/>
            <p:cNvSpPr txBox="1">
              <a:spLocks noChangeArrowheads="1"/>
            </p:cNvSpPr>
            <p:nvPr/>
          </p:nvSpPr>
          <p:spPr bwMode="auto">
            <a:xfrm>
              <a:off x="2900363" y="3578437"/>
              <a:ext cx="1273175" cy="33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a:solidFill>
                    <a:srgbClr val="000000"/>
                  </a:solidFill>
                </a:rPr>
                <a:t>VCS Repository</a:t>
              </a:r>
            </a:p>
          </p:txBody>
        </p:sp>
      </p:grpSp>
      <p:grpSp>
        <p:nvGrpSpPr>
          <p:cNvPr id="17" name="Group 4"/>
          <p:cNvGrpSpPr>
            <a:grpSpLocks/>
          </p:cNvGrpSpPr>
          <p:nvPr/>
        </p:nvGrpSpPr>
        <p:grpSpPr bwMode="auto">
          <a:xfrm>
            <a:off x="4325483" y="2705846"/>
            <a:ext cx="1538417" cy="950769"/>
            <a:chOff x="5135336" y="2719538"/>
            <a:chExt cx="1154112" cy="951504"/>
          </a:xfrm>
        </p:grpSpPr>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21"/>
            <p:cNvSpPr txBox="1">
              <a:spLocks noChangeArrowheads="1"/>
            </p:cNvSpPr>
            <p:nvPr/>
          </p:nvSpPr>
          <p:spPr bwMode="auto">
            <a:xfrm>
              <a:off x="5135336" y="3332226"/>
              <a:ext cx="1154112" cy="338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dirty="0" smtClean="0">
                  <a:solidFill>
                    <a:srgbClr val="000000"/>
                  </a:solidFill>
                </a:rPr>
                <a:t>DV Studio</a:t>
              </a:r>
              <a:endParaRPr lang="en-US" sz="1600" dirty="0">
                <a:solidFill>
                  <a:srgbClr val="000000"/>
                </a:solidFill>
              </a:endParaRPr>
            </a:p>
          </p:txBody>
        </p:sp>
      </p:grpSp>
      <p:grpSp>
        <p:nvGrpSpPr>
          <p:cNvPr id="20" name="Group 5"/>
          <p:cNvGrpSpPr>
            <a:grpSpLocks/>
          </p:cNvGrpSpPr>
          <p:nvPr/>
        </p:nvGrpSpPr>
        <p:grpSpPr bwMode="auto">
          <a:xfrm>
            <a:off x="5341218" y="2764587"/>
            <a:ext cx="1246393" cy="549291"/>
            <a:chOff x="5943600" y="2796041"/>
            <a:chExt cx="934582" cy="549529"/>
          </a:xfrm>
        </p:grpSpPr>
        <p:sp>
          <p:nvSpPr>
            <p:cNvPr id="21" name="TextBox 25"/>
            <p:cNvSpPr txBox="1">
              <a:spLocks noChangeArrowheads="1"/>
            </p:cNvSpPr>
            <p:nvPr/>
          </p:nvSpPr>
          <p:spPr bwMode="auto">
            <a:xfrm>
              <a:off x="5963782" y="3091544"/>
              <a:ext cx="914400" cy="25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Read</a:t>
              </a:r>
            </a:p>
          </p:txBody>
        </p:sp>
        <p:sp>
          <p:nvSpPr>
            <p:cNvPr id="22" name="TextBox 26"/>
            <p:cNvSpPr txBox="1">
              <a:spLocks noChangeArrowheads="1"/>
            </p:cNvSpPr>
            <p:nvPr/>
          </p:nvSpPr>
          <p:spPr bwMode="auto">
            <a:xfrm>
              <a:off x="5943600" y="2796041"/>
              <a:ext cx="914400" cy="25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Write</a:t>
              </a:r>
            </a:p>
          </p:txBody>
        </p:sp>
        <p:cxnSp>
          <p:nvCxnSpPr>
            <p:cNvPr id="23"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 name="Group 6"/>
          <p:cNvGrpSpPr>
            <a:grpSpLocks/>
          </p:cNvGrpSpPr>
          <p:nvPr/>
        </p:nvGrpSpPr>
        <p:grpSpPr bwMode="auto">
          <a:xfrm>
            <a:off x="6342141" y="2499475"/>
            <a:ext cx="1944709" cy="1156942"/>
            <a:chOff x="6542088" y="2666206"/>
            <a:chExt cx="1458912" cy="1156988"/>
          </a:xfrm>
        </p:grpSpPr>
        <p:pic>
          <p:nvPicPr>
            <p:cNvPr id="2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a:spLocks noChangeArrowheads="1"/>
            </p:cNvSpPr>
            <p:nvPr/>
          </p:nvSpPr>
          <p:spPr bwMode="auto">
            <a:xfrm>
              <a:off x="6542088" y="3484626"/>
              <a:ext cx="1458912"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600" dirty="0" smtClean="0">
                  <a:solidFill>
                    <a:srgbClr val="000000"/>
                  </a:solidFill>
                </a:rPr>
                <a:t>DV Repository</a:t>
              </a:r>
              <a:endParaRPr lang="en-US" sz="1600" dirty="0">
                <a:solidFill>
                  <a:srgbClr val="000000"/>
                </a:solidFill>
              </a:endParaRPr>
            </a:p>
          </p:txBody>
        </p:sp>
      </p:grpSp>
      <p:sp>
        <p:nvSpPr>
          <p:cNvPr id="28" name="Content Placeholder 19"/>
          <p:cNvSpPr txBox="1">
            <a:spLocks/>
          </p:cNvSpPr>
          <p:nvPr/>
        </p:nvSpPr>
        <p:spPr bwMode="auto">
          <a:xfrm>
            <a:off x="973556" y="1472361"/>
            <a:ext cx="71532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buClr>
                <a:srgbClr val="990000"/>
              </a:buClr>
              <a:buFont typeface="Wingdings" pitchFamily="2" charset="2"/>
              <a:buNone/>
            </a:pPr>
            <a:r>
              <a:rPr lang="en-US" sz="2400" b="1" dirty="0">
                <a:solidFill>
                  <a:srgbClr val="000000"/>
                </a:solidFill>
              </a:rPr>
              <a:t>Single-Node Topology</a:t>
            </a:r>
          </a:p>
        </p:txBody>
      </p:sp>
    </p:spTree>
    <p:extLst>
      <p:ext uri="{BB962C8B-B14F-4D97-AF65-F5344CB8AC3E}">
        <p14:creationId xmlns:p14="http://schemas.microsoft.com/office/powerpoint/2010/main" val="1127250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06460"/>
            <a:ext cx="7416371" cy="627717"/>
          </a:xfrm>
        </p:spPr>
        <p:txBody>
          <a:bodyPr/>
          <a:lstStyle/>
          <a:p>
            <a:pPr algn="l" eaLnBrk="1" hangingPunct="1"/>
            <a:r>
              <a:rPr lang="en-US" dirty="0" smtClean="0">
                <a:solidFill>
                  <a:schemeClr val="bg1"/>
                </a:solidFill>
              </a:rPr>
              <a:t>VCS Topologies (Multi-Node)</a:t>
            </a:r>
            <a:endParaRPr lang="en-US" sz="1275" dirty="0">
              <a:solidFill>
                <a:schemeClr val="bg1"/>
              </a:solidFill>
            </a:endParaRP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smtClean="0">
                <a:solidFill>
                  <a:schemeClr val="bg1">
                    <a:lumMod val="65000"/>
                  </a:schemeClr>
                </a:solidFill>
              </a:rPr>
              <a:t>© Copyright 2000-</a:t>
            </a:r>
            <a:r>
              <a:rPr lang="is-IS" sz="800" dirty="0" smtClean="0">
                <a:solidFill>
                  <a:schemeClr val="bg1">
                    <a:lumMod val="65000"/>
                  </a:schemeClr>
                </a:solidFill>
              </a:rPr>
              <a:t>2017</a:t>
            </a:r>
            <a:r>
              <a:rPr lang="en-US" sz="800" dirty="0" smtClean="0">
                <a:solidFill>
                  <a:schemeClr val="bg1">
                    <a:lumMod val="65000"/>
                  </a:schemeClr>
                </a:solidFill>
              </a:rPr>
              <a:t> TIBCO Software Inc.      </a:t>
            </a:r>
            <a:endParaRPr lang="en-US" sz="800" dirty="0">
              <a:solidFill>
                <a:schemeClr val="bg1">
                  <a:lumMod val="65000"/>
                </a:schemeClr>
              </a:solidFill>
            </a:endParaRPr>
          </a:p>
        </p:txBody>
      </p:sp>
      <p:sp>
        <p:nvSpPr>
          <p:cNvPr id="2" name="Content Placeholder 1"/>
          <p:cNvSpPr>
            <a:spLocks noGrp="1"/>
          </p:cNvSpPr>
          <p:nvPr>
            <p:ph idx="1"/>
          </p:nvPr>
        </p:nvSpPr>
        <p:spPr/>
        <p:txBody>
          <a:bodyPr/>
          <a:lstStyle/>
          <a:p>
            <a:pPr marL="0" indent="0">
              <a:buNone/>
            </a:pPr>
            <a:r>
              <a:rPr lang="en-US" smtClean="0"/>
              <a:t> </a:t>
            </a:r>
            <a:endParaRPr lang="en-US"/>
          </a:p>
        </p:txBody>
      </p:sp>
      <p:sp>
        <p:nvSpPr>
          <p:cNvPr id="5" name="Rounded Rectangle 4"/>
          <p:cNvSpPr/>
          <p:nvPr/>
        </p:nvSpPr>
        <p:spPr>
          <a:xfrm>
            <a:off x="214908" y="837067"/>
            <a:ext cx="8710082" cy="3949225"/>
          </a:xfrm>
          <a:prstGeom prst="roundRect">
            <a:avLst/>
          </a:prstGeom>
          <a:solidFill>
            <a:schemeClr val="tx2">
              <a:lumMod val="40000"/>
              <a:lumOff val="60000"/>
            </a:schemeClr>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cxnSp>
        <p:nvCxnSpPr>
          <p:cNvPr id="6" name="Straight Arrow Connector 65"/>
          <p:cNvCxnSpPr>
            <a:cxnSpLocks noChangeShapeType="1"/>
          </p:cNvCxnSpPr>
          <p:nvPr/>
        </p:nvCxnSpPr>
        <p:spPr bwMode="auto">
          <a:xfrm flipH="1">
            <a:off x="304630" y="3592151"/>
            <a:ext cx="1015735" cy="382587"/>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8"/>
          <p:cNvCxnSpPr>
            <a:cxnSpLocks noChangeShapeType="1"/>
          </p:cNvCxnSpPr>
          <p:nvPr/>
        </p:nvCxnSpPr>
        <p:spPr bwMode="auto">
          <a:xfrm>
            <a:off x="812497" y="3746137"/>
            <a:ext cx="1218883" cy="9144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22"/>
          <p:cNvSpPr txBox="1">
            <a:spLocks noChangeArrowheads="1"/>
          </p:cNvSpPr>
          <p:nvPr/>
        </p:nvSpPr>
        <p:spPr bwMode="auto">
          <a:xfrm>
            <a:off x="5146302" y="2560276"/>
            <a:ext cx="121888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Check In</a:t>
            </a:r>
          </a:p>
        </p:txBody>
      </p:sp>
      <p:sp>
        <p:nvSpPr>
          <p:cNvPr id="9" name="TextBox 23"/>
          <p:cNvSpPr txBox="1">
            <a:spLocks noChangeArrowheads="1"/>
          </p:cNvSpPr>
          <p:nvPr/>
        </p:nvSpPr>
        <p:spPr bwMode="auto">
          <a:xfrm>
            <a:off x="5127256" y="3001601"/>
            <a:ext cx="121888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Check Out</a:t>
            </a:r>
          </a:p>
        </p:txBody>
      </p:sp>
      <p:cxnSp>
        <p:nvCxnSpPr>
          <p:cNvPr id="10" name="Straight Arrow Connector 47"/>
          <p:cNvCxnSpPr>
            <a:cxnSpLocks noChangeShapeType="1"/>
          </p:cNvCxnSpPr>
          <p:nvPr/>
        </p:nvCxnSpPr>
        <p:spPr bwMode="auto">
          <a:xfrm flipH="1">
            <a:off x="5376958" y="2809512"/>
            <a:ext cx="72582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48"/>
          <p:cNvCxnSpPr>
            <a:cxnSpLocks noChangeShapeType="1"/>
          </p:cNvCxnSpPr>
          <p:nvPr/>
        </p:nvCxnSpPr>
        <p:spPr bwMode="auto">
          <a:xfrm flipH="1">
            <a:off x="5315591" y="2950800"/>
            <a:ext cx="761802"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0994" y="2458675"/>
            <a:ext cx="1297179"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Connector 27"/>
          <p:cNvCxnSpPr>
            <a:cxnSpLocks noChangeShapeType="1"/>
          </p:cNvCxnSpPr>
          <p:nvPr/>
        </p:nvCxnSpPr>
        <p:spPr bwMode="auto">
          <a:xfrm flipH="1" flipV="1">
            <a:off x="2583685" y="2098312"/>
            <a:ext cx="1295063" cy="635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17"/>
          <p:cNvCxnSpPr>
            <a:cxnSpLocks noChangeShapeType="1"/>
          </p:cNvCxnSpPr>
          <p:nvPr/>
        </p:nvCxnSpPr>
        <p:spPr bwMode="auto">
          <a:xfrm>
            <a:off x="3730620" y="2228487"/>
            <a:ext cx="0" cy="331788"/>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20"/>
          <p:cNvCxnSpPr>
            <a:cxnSpLocks noChangeShapeType="1"/>
          </p:cNvCxnSpPr>
          <p:nvPr/>
        </p:nvCxnSpPr>
        <p:spPr bwMode="auto">
          <a:xfrm flipV="1">
            <a:off x="3908374" y="3192100"/>
            <a:ext cx="0" cy="519112"/>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24"/>
          <p:cNvCxnSpPr>
            <a:cxnSpLocks noChangeShapeType="1"/>
          </p:cNvCxnSpPr>
          <p:nvPr/>
        </p:nvCxnSpPr>
        <p:spPr bwMode="auto">
          <a:xfrm flipH="1">
            <a:off x="2623893" y="3587388"/>
            <a:ext cx="1155399" cy="476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flipH="1">
            <a:off x="2623892" y="2228487"/>
            <a:ext cx="1106728"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bwMode="auto">
          <a:xfrm>
            <a:off x="3878748" y="2104663"/>
            <a:ext cx="0" cy="40481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bwMode="auto">
          <a:xfrm flipV="1">
            <a:off x="3779291" y="3192100"/>
            <a:ext cx="0" cy="39528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bwMode="auto">
          <a:xfrm flipH="1">
            <a:off x="2623892" y="3711212"/>
            <a:ext cx="1284481" cy="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21" name="TextBox 5"/>
          <p:cNvSpPr txBox="1">
            <a:spLocks noChangeArrowheads="1"/>
          </p:cNvSpPr>
          <p:nvPr/>
        </p:nvSpPr>
        <p:spPr bwMode="auto">
          <a:xfrm>
            <a:off x="3904142" y="3206387"/>
            <a:ext cx="1697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eaLnBrk="1" hangingPunct="1"/>
            <a:r>
              <a:rPr lang="en-US" sz="1100">
                <a:solidFill>
                  <a:srgbClr val="000000"/>
                </a:solidFill>
              </a:rPr>
              <a:t>VCS Repository</a:t>
            </a:r>
            <a:endParaRPr lang="en-US" sz="3200">
              <a:solidFill>
                <a:srgbClr val="000000"/>
              </a:solidFill>
            </a:endParaRPr>
          </a:p>
        </p:txBody>
      </p:sp>
      <p:grpSp>
        <p:nvGrpSpPr>
          <p:cNvPr id="22" name="Group 52"/>
          <p:cNvGrpSpPr>
            <a:grpSpLocks/>
          </p:cNvGrpSpPr>
          <p:nvPr/>
        </p:nvGrpSpPr>
        <p:grpSpPr bwMode="auto">
          <a:xfrm>
            <a:off x="6240333" y="2625363"/>
            <a:ext cx="1108844" cy="864832"/>
            <a:chOff x="5135336" y="2719538"/>
            <a:chExt cx="1154112" cy="1006830"/>
          </a:xfrm>
        </p:grpSpPr>
        <p:pic>
          <p:nvPicPr>
            <p:cNvPr id="2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1"/>
            <p:cNvSpPr txBox="1">
              <a:spLocks noChangeArrowheads="1"/>
            </p:cNvSpPr>
            <p:nvPr/>
          </p:nvSpPr>
          <p:spPr bwMode="auto">
            <a:xfrm>
              <a:off x="5135336" y="3332226"/>
              <a:ext cx="1154112" cy="394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600" dirty="0" smtClean="0">
                  <a:solidFill>
                    <a:srgbClr val="000000"/>
                  </a:solidFill>
                </a:rPr>
                <a:t>DV Studio</a:t>
              </a:r>
              <a:endParaRPr lang="en-US" sz="1600" dirty="0">
                <a:solidFill>
                  <a:srgbClr val="000000"/>
                </a:solidFill>
              </a:endParaRPr>
            </a:p>
          </p:txBody>
        </p:sp>
      </p:grpSp>
      <p:grpSp>
        <p:nvGrpSpPr>
          <p:cNvPr id="25" name="Group 55"/>
          <p:cNvGrpSpPr>
            <a:grpSpLocks/>
          </p:cNvGrpSpPr>
          <p:nvPr/>
        </p:nvGrpSpPr>
        <p:grpSpPr bwMode="auto">
          <a:xfrm>
            <a:off x="6951347" y="2684102"/>
            <a:ext cx="1246393" cy="549291"/>
            <a:chOff x="5943600" y="2796041"/>
            <a:chExt cx="934582" cy="549529"/>
          </a:xfrm>
        </p:grpSpPr>
        <p:sp>
          <p:nvSpPr>
            <p:cNvPr id="26" name="TextBox 25"/>
            <p:cNvSpPr txBox="1">
              <a:spLocks noChangeArrowheads="1"/>
            </p:cNvSpPr>
            <p:nvPr/>
          </p:nvSpPr>
          <p:spPr bwMode="auto">
            <a:xfrm>
              <a:off x="5963782" y="3091544"/>
              <a:ext cx="914400" cy="25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Read</a:t>
              </a:r>
            </a:p>
          </p:txBody>
        </p:sp>
        <p:sp>
          <p:nvSpPr>
            <p:cNvPr id="27" name="TextBox 26"/>
            <p:cNvSpPr txBox="1">
              <a:spLocks noChangeArrowheads="1"/>
            </p:cNvSpPr>
            <p:nvPr/>
          </p:nvSpPr>
          <p:spPr bwMode="auto">
            <a:xfrm>
              <a:off x="5943600" y="2796041"/>
              <a:ext cx="914400" cy="25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Write</a:t>
              </a:r>
            </a:p>
          </p:txBody>
        </p:sp>
        <p:cxnSp>
          <p:nvCxnSpPr>
            <p:cNvPr id="28"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 name="Group 60"/>
          <p:cNvGrpSpPr>
            <a:grpSpLocks/>
          </p:cNvGrpSpPr>
          <p:nvPr/>
        </p:nvGrpSpPr>
        <p:grpSpPr bwMode="auto">
          <a:xfrm>
            <a:off x="7751707" y="2509475"/>
            <a:ext cx="1335270" cy="1266645"/>
            <a:chOff x="6306769" y="2666206"/>
            <a:chExt cx="1458912" cy="1546523"/>
          </a:xfrm>
        </p:grpSpPr>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21"/>
            <p:cNvSpPr txBox="1">
              <a:spLocks noChangeArrowheads="1"/>
            </p:cNvSpPr>
            <p:nvPr/>
          </p:nvSpPr>
          <p:spPr bwMode="auto">
            <a:xfrm>
              <a:off x="6306769" y="3498742"/>
              <a:ext cx="1458912" cy="71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600" dirty="0" smtClean="0">
                  <a:solidFill>
                    <a:srgbClr val="000000"/>
                  </a:solidFill>
                </a:rPr>
                <a:t>DV Repository</a:t>
              </a:r>
              <a:endParaRPr lang="en-US" sz="1600" dirty="0">
                <a:solidFill>
                  <a:srgbClr val="000000"/>
                </a:solidFill>
              </a:endParaRPr>
            </a:p>
          </p:txBody>
        </p:sp>
      </p:grpSp>
      <p:grpSp>
        <p:nvGrpSpPr>
          <p:cNvPr id="33" name="Group 63"/>
          <p:cNvGrpSpPr>
            <a:grpSpLocks/>
          </p:cNvGrpSpPr>
          <p:nvPr/>
        </p:nvGrpSpPr>
        <p:grpSpPr bwMode="auto">
          <a:xfrm>
            <a:off x="1713963" y="1734776"/>
            <a:ext cx="1108844" cy="864832"/>
            <a:chOff x="5135336" y="2719538"/>
            <a:chExt cx="1154112" cy="1006830"/>
          </a:xfrm>
        </p:grpSpPr>
        <p:pic>
          <p:nvPicPr>
            <p:cNvPr id="3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21"/>
            <p:cNvSpPr txBox="1">
              <a:spLocks noChangeArrowheads="1"/>
            </p:cNvSpPr>
            <p:nvPr/>
          </p:nvSpPr>
          <p:spPr bwMode="auto">
            <a:xfrm>
              <a:off x="5135336" y="3332226"/>
              <a:ext cx="1154112" cy="394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600" dirty="0" smtClean="0">
                  <a:solidFill>
                    <a:srgbClr val="000000"/>
                  </a:solidFill>
                </a:rPr>
                <a:t>DV Studio</a:t>
              </a:r>
              <a:endParaRPr lang="en-US" sz="1600" dirty="0">
                <a:solidFill>
                  <a:srgbClr val="000000"/>
                </a:solidFill>
              </a:endParaRPr>
            </a:p>
          </p:txBody>
        </p:sp>
      </p:grpSp>
      <p:grpSp>
        <p:nvGrpSpPr>
          <p:cNvPr id="36" name="Group 67"/>
          <p:cNvGrpSpPr>
            <a:grpSpLocks/>
          </p:cNvGrpSpPr>
          <p:nvPr/>
        </p:nvGrpSpPr>
        <p:grpSpPr bwMode="auto">
          <a:xfrm>
            <a:off x="829427" y="1818915"/>
            <a:ext cx="1246391" cy="549292"/>
            <a:chOff x="5943600" y="2796041"/>
            <a:chExt cx="934582" cy="549529"/>
          </a:xfrm>
        </p:grpSpPr>
        <p:sp>
          <p:nvSpPr>
            <p:cNvPr id="37" name="TextBox 25"/>
            <p:cNvSpPr txBox="1">
              <a:spLocks noChangeArrowheads="1"/>
            </p:cNvSpPr>
            <p:nvPr/>
          </p:nvSpPr>
          <p:spPr bwMode="auto">
            <a:xfrm>
              <a:off x="5963782" y="3091544"/>
              <a:ext cx="914400" cy="25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Read</a:t>
              </a:r>
            </a:p>
          </p:txBody>
        </p:sp>
        <p:sp>
          <p:nvSpPr>
            <p:cNvPr id="38" name="TextBox 26"/>
            <p:cNvSpPr txBox="1">
              <a:spLocks noChangeArrowheads="1"/>
            </p:cNvSpPr>
            <p:nvPr/>
          </p:nvSpPr>
          <p:spPr bwMode="auto">
            <a:xfrm>
              <a:off x="5943600" y="2796041"/>
              <a:ext cx="914400" cy="25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Write</a:t>
              </a:r>
            </a:p>
          </p:txBody>
        </p:sp>
        <p:cxnSp>
          <p:nvCxnSpPr>
            <p:cNvPr id="39"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 name="Group 72"/>
          <p:cNvGrpSpPr>
            <a:grpSpLocks/>
          </p:cNvGrpSpPr>
          <p:nvPr/>
        </p:nvGrpSpPr>
        <p:grpSpPr bwMode="auto">
          <a:xfrm>
            <a:off x="131108" y="1614128"/>
            <a:ext cx="1335268" cy="1254114"/>
            <a:chOff x="6542088" y="2666206"/>
            <a:chExt cx="1458912" cy="1533441"/>
          </a:xfrm>
        </p:grpSpPr>
        <p:pic>
          <p:nvPicPr>
            <p:cNvPr id="4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21"/>
            <p:cNvSpPr txBox="1">
              <a:spLocks noChangeArrowheads="1"/>
            </p:cNvSpPr>
            <p:nvPr/>
          </p:nvSpPr>
          <p:spPr bwMode="auto">
            <a:xfrm>
              <a:off x="6542088" y="3484626"/>
              <a:ext cx="1458912" cy="7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600" dirty="0" smtClean="0">
                  <a:solidFill>
                    <a:srgbClr val="000000"/>
                  </a:solidFill>
                </a:rPr>
                <a:t>DV </a:t>
              </a:r>
              <a:r>
                <a:rPr lang="en-US" sz="1600" dirty="0" smtClean="0">
                  <a:solidFill>
                    <a:srgbClr val="000000"/>
                  </a:solidFill>
                </a:rPr>
                <a:t>Repository</a:t>
              </a:r>
              <a:endParaRPr lang="en-US" sz="1600" dirty="0">
                <a:solidFill>
                  <a:srgbClr val="000000"/>
                </a:solidFill>
              </a:endParaRPr>
            </a:p>
          </p:txBody>
        </p:sp>
      </p:grpSp>
      <p:grpSp>
        <p:nvGrpSpPr>
          <p:cNvPr id="44" name="Group 75"/>
          <p:cNvGrpSpPr>
            <a:grpSpLocks/>
          </p:cNvGrpSpPr>
          <p:nvPr/>
        </p:nvGrpSpPr>
        <p:grpSpPr bwMode="auto">
          <a:xfrm>
            <a:off x="1800723" y="3330214"/>
            <a:ext cx="1108844" cy="865678"/>
            <a:chOff x="5135336" y="2719538"/>
            <a:chExt cx="1154112" cy="1006197"/>
          </a:xfrm>
        </p:grpSpPr>
        <p:pic>
          <p:nvPicPr>
            <p:cNvPr id="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022" y="2719538"/>
              <a:ext cx="665163" cy="61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21"/>
            <p:cNvSpPr txBox="1">
              <a:spLocks noChangeArrowheads="1"/>
            </p:cNvSpPr>
            <p:nvPr/>
          </p:nvSpPr>
          <p:spPr bwMode="auto">
            <a:xfrm>
              <a:off x="5135336" y="3332226"/>
              <a:ext cx="1154112" cy="39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600" dirty="0" smtClean="0">
                  <a:solidFill>
                    <a:srgbClr val="000000"/>
                  </a:solidFill>
                </a:rPr>
                <a:t>DV Studio</a:t>
              </a:r>
              <a:endParaRPr lang="en-US" sz="1600" dirty="0">
                <a:solidFill>
                  <a:srgbClr val="000000"/>
                </a:solidFill>
              </a:endParaRPr>
            </a:p>
          </p:txBody>
        </p:sp>
      </p:grpSp>
      <p:grpSp>
        <p:nvGrpSpPr>
          <p:cNvPr id="47" name="Group 78"/>
          <p:cNvGrpSpPr>
            <a:grpSpLocks/>
          </p:cNvGrpSpPr>
          <p:nvPr/>
        </p:nvGrpSpPr>
        <p:grpSpPr bwMode="auto">
          <a:xfrm>
            <a:off x="931001" y="3414352"/>
            <a:ext cx="1246391" cy="550184"/>
            <a:chOff x="5943600" y="2796041"/>
            <a:chExt cx="934582" cy="548764"/>
          </a:xfrm>
        </p:grpSpPr>
        <p:sp>
          <p:nvSpPr>
            <p:cNvPr id="48" name="TextBox 25"/>
            <p:cNvSpPr txBox="1">
              <a:spLocks noChangeArrowheads="1"/>
            </p:cNvSpPr>
            <p:nvPr/>
          </p:nvSpPr>
          <p:spPr bwMode="auto">
            <a:xfrm>
              <a:off x="5963782" y="3091544"/>
              <a:ext cx="914400" cy="25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Read</a:t>
              </a:r>
            </a:p>
          </p:txBody>
        </p:sp>
        <p:sp>
          <p:nvSpPr>
            <p:cNvPr id="49" name="TextBox 26"/>
            <p:cNvSpPr txBox="1">
              <a:spLocks noChangeArrowheads="1"/>
            </p:cNvSpPr>
            <p:nvPr/>
          </p:nvSpPr>
          <p:spPr bwMode="auto">
            <a:xfrm>
              <a:off x="5943600" y="2796041"/>
              <a:ext cx="914400" cy="25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a:solidFill>
                    <a:srgbClr val="000000"/>
                  </a:solidFill>
                </a:rPr>
                <a:t>Write</a:t>
              </a:r>
            </a:p>
          </p:txBody>
        </p:sp>
        <p:cxnSp>
          <p:nvCxnSpPr>
            <p:cNvPr id="50" name="Straight Arrow Connector 37"/>
            <p:cNvCxnSpPr>
              <a:cxnSpLocks noChangeShapeType="1"/>
            </p:cNvCxnSpPr>
            <p:nvPr/>
          </p:nvCxnSpPr>
          <p:spPr bwMode="auto">
            <a:xfrm flipH="1">
              <a:off x="6096000" y="2971800"/>
              <a:ext cx="573088" cy="0"/>
            </a:xfrm>
            <a:prstGeom prst="straightConnector1">
              <a:avLst/>
            </a:prstGeom>
            <a:noFill/>
            <a:ln w="9525" algn="ctr">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38"/>
            <p:cNvCxnSpPr>
              <a:cxnSpLocks noChangeShapeType="1"/>
            </p:cNvCxnSpPr>
            <p:nvPr/>
          </p:nvCxnSpPr>
          <p:spPr bwMode="auto">
            <a:xfrm flipH="1">
              <a:off x="6097588" y="3102769"/>
              <a:ext cx="571500" cy="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2" name="Group 83"/>
          <p:cNvGrpSpPr>
            <a:grpSpLocks/>
          </p:cNvGrpSpPr>
          <p:nvPr/>
        </p:nvGrpSpPr>
        <p:grpSpPr bwMode="auto">
          <a:xfrm>
            <a:off x="232682" y="3209564"/>
            <a:ext cx="1335268" cy="1255084"/>
            <a:chOff x="6542088" y="2666206"/>
            <a:chExt cx="1458912" cy="1532406"/>
          </a:xfrm>
        </p:grpSpPr>
        <p:pic>
          <p:nvPicPr>
            <p:cNvPr id="5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666206"/>
              <a:ext cx="628650" cy="83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21"/>
            <p:cNvSpPr txBox="1">
              <a:spLocks noChangeArrowheads="1"/>
            </p:cNvSpPr>
            <p:nvPr/>
          </p:nvSpPr>
          <p:spPr bwMode="auto">
            <a:xfrm>
              <a:off x="6542088" y="3484626"/>
              <a:ext cx="1458912" cy="713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600" dirty="0" smtClean="0">
                  <a:solidFill>
                    <a:srgbClr val="000000"/>
                  </a:solidFill>
                </a:rPr>
                <a:t>DV Repository</a:t>
              </a:r>
              <a:endParaRPr lang="en-US" sz="1600" dirty="0">
                <a:solidFill>
                  <a:srgbClr val="000000"/>
                </a:solidFill>
              </a:endParaRPr>
            </a:p>
          </p:txBody>
        </p:sp>
      </p:grpSp>
      <p:grpSp>
        <p:nvGrpSpPr>
          <p:cNvPr id="55" name="Group 86"/>
          <p:cNvGrpSpPr>
            <a:grpSpLocks/>
          </p:cNvGrpSpPr>
          <p:nvPr/>
        </p:nvGrpSpPr>
        <p:grpSpPr bwMode="auto">
          <a:xfrm>
            <a:off x="3040766" y="1350282"/>
            <a:ext cx="1574390" cy="716280"/>
            <a:chOff x="2995612" y="2255520"/>
            <a:chExt cx="1181100" cy="716280"/>
          </a:xfrm>
        </p:grpSpPr>
        <p:pic>
          <p:nvPicPr>
            <p:cNvPr id="5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TextBox 85"/>
            <p:cNvSpPr txBox="1">
              <a:spLocks noChangeArrowheads="1"/>
            </p:cNvSpPr>
            <p:nvPr/>
          </p:nvSpPr>
          <p:spPr bwMode="auto">
            <a:xfrm>
              <a:off x="2995612" y="2255520"/>
              <a:ext cx="11811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dirty="0" smtClean="0">
                  <a:solidFill>
                    <a:srgbClr val="000000"/>
                  </a:solidFill>
                </a:rPr>
                <a:t>DV Studio </a:t>
              </a:r>
              <a:r>
                <a:rPr lang="en-US" sz="1050" dirty="0">
                  <a:solidFill>
                    <a:srgbClr val="000000"/>
                  </a:solidFill>
                </a:rPr>
                <a:t>Resource Definition</a:t>
              </a:r>
            </a:p>
          </p:txBody>
        </p:sp>
      </p:grpSp>
      <p:grpSp>
        <p:nvGrpSpPr>
          <p:cNvPr id="58" name="Group 89"/>
          <p:cNvGrpSpPr>
            <a:grpSpLocks/>
          </p:cNvGrpSpPr>
          <p:nvPr/>
        </p:nvGrpSpPr>
        <p:grpSpPr bwMode="auto">
          <a:xfrm>
            <a:off x="4970663" y="1863362"/>
            <a:ext cx="1574390" cy="736600"/>
            <a:chOff x="2995612" y="2235200"/>
            <a:chExt cx="1181100" cy="736600"/>
          </a:xfrm>
        </p:grpSpPr>
        <p:pic>
          <p:nvPicPr>
            <p:cNvPr id="5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85"/>
            <p:cNvSpPr txBox="1">
              <a:spLocks noChangeArrowheads="1"/>
            </p:cNvSpPr>
            <p:nvPr/>
          </p:nvSpPr>
          <p:spPr bwMode="auto">
            <a:xfrm>
              <a:off x="2995612" y="2235200"/>
              <a:ext cx="11811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dirty="0" smtClean="0">
                  <a:solidFill>
                    <a:srgbClr val="000000"/>
                  </a:solidFill>
                </a:rPr>
                <a:t>DV </a:t>
              </a:r>
              <a:r>
                <a:rPr lang="en-US" sz="1050" dirty="0">
                  <a:solidFill>
                    <a:srgbClr val="000000"/>
                  </a:solidFill>
                </a:rPr>
                <a:t>Studio Resource Definition</a:t>
              </a:r>
            </a:p>
          </p:txBody>
        </p:sp>
      </p:grpSp>
      <p:grpSp>
        <p:nvGrpSpPr>
          <p:cNvPr id="62" name="Group 93"/>
          <p:cNvGrpSpPr>
            <a:grpSpLocks/>
          </p:cNvGrpSpPr>
          <p:nvPr/>
        </p:nvGrpSpPr>
        <p:grpSpPr bwMode="auto">
          <a:xfrm>
            <a:off x="3040766" y="3692162"/>
            <a:ext cx="1574390" cy="736600"/>
            <a:chOff x="2995612" y="2235200"/>
            <a:chExt cx="1181100" cy="736600"/>
          </a:xfrm>
        </p:grpSpPr>
        <p:pic>
          <p:nvPicPr>
            <p:cNvPr id="6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6450" y="2611438"/>
              <a:ext cx="47148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TextBox 85"/>
            <p:cNvSpPr txBox="1">
              <a:spLocks noChangeArrowheads="1"/>
            </p:cNvSpPr>
            <p:nvPr/>
          </p:nvSpPr>
          <p:spPr bwMode="auto">
            <a:xfrm>
              <a:off x="2995612" y="2235200"/>
              <a:ext cx="11811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bg1"/>
                  </a:solidFill>
                  <a:latin typeface="Arial" charset="0"/>
                  <a:ea typeface="ＭＳ Ｐゴシック" pitchFamily="34" charset="-128"/>
                </a:defRPr>
              </a:lvl1pPr>
              <a:lvl2pPr marL="742950" indent="-285750" eaLnBrk="0" hangingPunct="0">
                <a:defRPr sz="3000">
                  <a:solidFill>
                    <a:schemeClr val="bg1"/>
                  </a:solidFill>
                  <a:latin typeface="Arial" charset="0"/>
                  <a:ea typeface="ＭＳ Ｐゴシック" pitchFamily="34" charset="-128"/>
                </a:defRPr>
              </a:lvl2pPr>
              <a:lvl3pPr marL="1143000" indent="-228600" eaLnBrk="0" hangingPunct="0">
                <a:defRPr sz="3000">
                  <a:solidFill>
                    <a:schemeClr val="bg1"/>
                  </a:solidFill>
                  <a:latin typeface="Arial" charset="0"/>
                  <a:ea typeface="ＭＳ Ｐゴシック" pitchFamily="34" charset="-128"/>
                </a:defRPr>
              </a:lvl3pPr>
              <a:lvl4pPr marL="1600200" indent="-228600" eaLnBrk="0" hangingPunct="0">
                <a:defRPr sz="3000">
                  <a:solidFill>
                    <a:schemeClr val="bg1"/>
                  </a:solidFill>
                  <a:latin typeface="Arial" charset="0"/>
                  <a:ea typeface="ＭＳ Ｐゴシック" pitchFamily="34" charset="-128"/>
                </a:defRPr>
              </a:lvl4pPr>
              <a:lvl5pPr marL="2057400" indent="-228600" eaLnBrk="0" hangingPunct="0">
                <a:defRPr sz="3000">
                  <a:solidFill>
                    <a:schemeClr val="bg1"/>
                  </a:solidFill>
                  <a:latin typeface="Arial" charset="0"/>
                  <a:ea typeface="ＭＳ Ｐゴシック" pitchFamily="34" charset="-128"/>
                </a:defRPr>
              </a:lvl5pPr>
              <a:lvl6pPr marL="2514600" indent="-228600" eaLnBrk="0" fontAlgn="base" hangingPunct="0">
                <a:spcBef>
                  <a:spcPct val="0"/>
                </a:spcBef>
                <a:spcAft>
                  <a:spcPct val="0"/>
                </a:spcAft>
                <a:defRPr sz="3000">
                  <a:solidFill>
                    <a:schemeClr val="bg1"/>
                  </a:solidFill>
                  <a:latin typeface="Arial" charset="0"/>
                  <a:ea typeface="ＭＳ Ｐゴシック" pitchFamily="34" charset="-128"/>
                </a:defRPr>
              </a:lvl6pPr>
              <a:lvl7pPr marL="2971800" indent="-228600" eaLnBrk="0" fontAlgn="base" hangingPunct="0">
                <a:spcBef>
                  <a:spcPct val="0"/>
                </a:spcBef>
                <a:spcAft>
                  <a:spcPct val="0"/>
                </a:spcAft>
                <a:defRPr sz="3000">
                  <a:solidFill>
                    <a:schemeClr val="bg1"/>
                  </a:solidFill>
                  <a:latin typeface="Arial" charset="0"/>
                  <a:ea typeface="ＭＳ Ｐゴシック" pitchFamily="34" charset="-128"/>
                </a:defRPr>
              </a:lvl7pPr>
              <a:lvl8pPr marL="3429000" indent="-228600" eaLnBrk="0" fontAlgn="base" hangingPunct="0">
                <a:spcBef>
                  <a:spcPct val="0"/>
                </a:spcBef>
                <a:spcAft>
                  <a:spcPct val="0"/>
                </a:spcAft>
                <a:defRPr sz="3000">
                  <a:solidFill>
                    <a:schemeClr val="bg1"/>
                  </a:solidFill>
                  <a:latin typeface="Arial" charset="0"/>
                  <a:ea typeface="ＭＳ Ｐゴシック" pitchFamily="34" charset="-128"/>
                </a:defRPr>
              </a:lvl8pPr>
              <a:lvl9pPr marL="3886200" indent="-228600" eaLnBrk="0" fontAlgn="base" hangingPunct="0">
                <a:spcBef>
                  <a:spcPct val="0"/>
                </a:spcBef>
                <a:spcAft>
                  <a:spcPct val="0"/>
                </a:spcAft>
                <a:defRPr sz="3000">
                  <a:solidFill>
                    <a:schemeClr val="bg1"/>
                  </a:solidFill>
                  <a:latin typeface="Arial" charset="0"/>
                  <a:ea typeface="ＭＳ Ｐゴシック" pitchFamily="34" charset="-128"/>
                </a:defRPr>
              </a:lvl9pPr>
            </a:lstStyle>
            <a:p>
              <a:pPr algn="ctr" eaLnBrk="1" hangingPunct="1"/>
              <a:r>
                <a:rPr lang="en-US" sz="1050" dirty="0" smtClean="0">
                  <a:solidFill>
                    <a:srgbClr val="000000"/>
                  </a:solidFill>
                </a:rPr>
                <a:t>DV Studio </a:t>
              </a:r>
              <a:r>
                <a:rPr lang="en-US" sz="1050" dirty="0">
                  <a:solidFill>
                    <a:srgbClr val="000000"/>
                  </a:solidFill>
                </a:rPr>
                <a:t>Resource Definition</a:t>
              </a:r>
            </a:p>
          </p:txBody>
        </p:sp>
      </p:grpSp>
      <p:sp>
        <p:nvSpPr>
          <p:cNvPr id="65" name="Content Placeholder 19"/>
          <p:cNvSpPr txBox="1">
            <a:spLocks/>
          </p:cNvSpPr>
          <p:nvPr/>
        </p:nvSpPr>
        <p:spPr>
          <a:xfrm>
            <a:off x="552215" y="858476"/>
            <a:ext cx="7922736" cy="443198"/>
          </a:xfrm>
          <a:prstGeom prst="rect">
            <a:avLst/>
          </a:prstGeom>
        </p:spPr>
        <p:txBody>
          <a:bodyPr vert="horz" lIns="91440" tIns="45720" rIns="91440" bIns="45720" rtlCol="0">
            <a:spAutoFit/>
          </a:bodyPr>
          <a:lstStyle>
            <a:lvl1pPr marL="214313" indent="-214313" algn="l" defTabSz="285750" rtl="0" eaLnBrk="1" latinLnBrk="0" hangingPunct="1">
              <a:spcBef>
                <a:spcPct val="20000"/>
              </a:spcBef>
              <a:buClr>
                <a:srgbClr val="005288"/>
              </a:buClr>
              <a:buFont typeface="Arial"/>
              <a:buChar char="•"/>
              <a:defRPr sz="1500" kern="1200">
                <a:solidFill>
                  <a:schemeClr val="tx1"/>
                </a:solidFill>
                <a:latin typeface="+mn-lt"/>
                <a:ea typeface="+mn-ea"/>
                <a:cs typeface="+mn-cs"/>
              </a:defRPr>
            </a:lvl1pPr>
            <a:lvl2pPr marL="342900" indent="-137160" algn="l" defTabSz="285750" rtl="0" eaLnBrk="1" latinLnBrk="0" hangingPunct="1">
              <a:spcBef>
                <a:spcPct val="20000"/>
              </a:spcBef>
              <a:buClr>
                <a:srgbClr val="005288"/>
              </a:buClr>
              <a:buFont typeface="Arial" pitchFamily="34" charset="0"/>
              <a:buChar char="◦"/>
              <a:defRPr sz="1350" kern="1200">
                <a:solidFill>
                  <a:schemeClr val="tx1"/>
                </a:solidFill>
                <a:latin typeface="+mn-lt"/>
                <a:ea typeface="+mn-ea"/>
                <a:cs typeface="+mn-cs"/>
              </a:defRPr>
            </a:lvl2pPr>
            <a:lvl3pPr marL="548640" indent="-137160" algn="l" defTabSz="285750" rtl="0" eaLnBrk="1" latinLnBrk="0" hangingPunct="1">
              <a:spcBef>
                <a:spcPct val="20000"/>
              </a:spcBef>
              <a:buClr>
                <a:srgbClr val="005288"/>
              </a:buClr>
              <a:buFont typeface="Arial" pitchFamily="34" charset="0"/>
              <a:buChar char="▪"/>
              <a:defRPr sz="1200" kern="1200">
                <a:solidFill>
                  <a:schemeClr val="tx1"/>
                </a:solidFill>
                <a:latin typeface="+mn-lt"/>
                <a:ea typeface="+mn-ea"/>
                <a:cs typeface="+mn-cs"/>
              </a:defRPr>
            </a:lvl3pPr>
            <a:lvl4pPr marL="754380" indent="-137160" algn="l" defTabSz="285750" rtl="0" eaLnBrk="1" latinLnBrk="0" hangingPunct="1">
              <a:spcBef>
                <a:spcPct val="20000"/>
              </a:spcBef>
              <a:buClr>
                <a:srgbClr val="005288"/>
              </a:buClr>
              <a:buFont typeface="Arial" pitchFamily="34" charset="0"/>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Clr>
                <a:srgbClr val="005288"/>
              </a:buClr>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a:lstStyle>
          <a:p>
            <a:pPr algn="ctr">
              <a:buFont typeface="Wingdings" pitchFamily="2" charset="2"/>
              <a:buNone/>
            </a:pPr>
            <a:r>
              <a:rPr lang="en-US" sz="2400" b="1" smtClean="0">
                <a:solidFill>
                  <a:srgbClr val="000000"/>
                </a:solidFill>
                <a:ea typeface="ＭＳ Ｐゴシック" pitchFamily="34" charset="-128"/>
              </a:rPr>
              <a:t>Multi-Node Topology</a:t>
            </a:r>
            <a:endParaRPr lang="en-US" sz="2400" b="1" dirty="0" smtClean="0">
              <a:solidFill>
                <a:srgbClr val="000000"/>
              </a:solidFill>
              <a:ea typeface="ＭＳ Ｐゴシック" pitchFamily="34" charset="-128"/>
            </a:endParaRPr>
          </a:p>
        </p:txBody>
      </p:sp>
    </p:spTree>
    <p:extLst>
      <p:ext uri="{BB962C8B-B14F-4D97-AF65-F5344CB8AC3E}">
        <p14:creationId xmlns:p14="http://schemas.microsoft.com/office/powerpoint/2010/main" val="2045836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4.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1901</TotalTime>
  <Words>2695</Words>
  <Application>Microsoft Macintosh PowerPoint</Application>
  <PresentationFormat>On-screen Show (16:9)</PresentationFormat>
  <Paragraphs>381</Paragraphs>
  <Slides>33</Slides>
  <Notes>33</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33</vt:i4>
      </vt:variant>
    </vt:vector>
  </HeadingPairs>
  <TitlesOfParts>
    <vt:vector size="45" baseType="lpstr">
      <vt:lpstr>Arial Black</vt:lpstr>
      <vt:lpstr>Calibri</vt:lpstr>
      <vt:lpstr>Calibri Light</vt:lpstr>
      <vt:lpstr>Gotham Light</vt:lpstr>
      <vt:lpstr>Helvetica</vt:lpstr>
      <vt:lpstr>ＭＳ Ｐゴシック</vt:lpstr>
      <vt:lpstr>Wingdings</vt:lpstr>
      <vt:lpstr>Arial</vt:lpstr>
      <vt:lpstr>2015 TIBCO Master Widescreen v042615</vt:lpstr>
      <vt:lpstr>Custom Design</vt:lpstr>
      <vt:lpstr>2015 TIBCO Master WideScreen Blanks</vt:lpstr>
      <vt:lpstr>Visio</vt:lpstr>
      <vt:lpstr>PowerPoint Presentation</vt:lpstr>
      <vt:lpstr>Agenda</vt:lpstr>
      <vt:lpstr>Basic Information</vt:lpstr>
      <vt:lpstr>PDTool Studio Basic Information</vt:lpstr>
      <vt:lpstr>Version Control Benefits</vt:lpstr>
      <vt:lpstr>Topologies</vt:lpstr>
      <vt:lpstr>VCS Topology Basic Concept</vt:lpstr>
      <vt:lpstr>VCS Topologies (Single-Node)</vt:lpstr>
      <vt:lpstr>VCS Topologies (Multi-Node)</vt:lpstr>
      <vt:lpstr>VCS Topologies (Multi-User Direct)</vt:lpstr>
      <vt:lpstr>VCS Topologies (Multi-User Managed)</vt:lpstr>
      <vt:lpstr>VCS Topologies (Multi-Tenant)</vt:lpstr>
      <vt:lpstr>Details Section</vt:lpstr>
      <vt:lpstr>DV Studio: Operations</vt:lpstr>
      <vt:lpstr>DV Studio: Check-in</vt:lpstr>
      <vt:lpstr>PDTool Studio: Workspace</vt:lpstr>
      <vt:lpstr>DV Studio: Resource to VCS Mapping</vt:lpstr>
      <vt:lpstr>DV Studio: CMF Resources</vt:lpstr>
      <vt:lpstr>DV Studio: CMF Resource Content</vt:lpstr>
      <vt:lpstr>PDTool Studio: Logs</vt:lpstr>
      <vt:lpstr>DV Resources That Don’t Get Checked In</vt:lpstr>
      <vt:lpstr>DV Studio: Security</vt:lpstr>
      <vt:lpstr>Advanced Section</vt:lpstr>
      <vt:lpstr>PDTool Studio: Check-In Options</vt:lpstr>
      <vt:lpstr>PDTool Studio: Multiple DV Server Support</vt:lpstr>
      <vt:lpstr>DV Studio: Configure Multiple DV Servers</vt:lpstr>
      <vt:lpstr>PDTool Studio: Check-Out</vt:lpstr>
      <vt:lpstr>PDTool Studio: Check-In</vt:lpstr>
      <vt:lpstr>PDTool Studio: Forced Check-In</vt:lpstr>
      <vt:lpstr>Q&amp;A</vt:lpstr>
      <vt:lpstr>Extra Slides</vt:lpstr>
      <vt:lpstr>PDTool Studio VCS Configuration Process</vt:lpstr>
      <vt:lpstr>PowerPoint Presentation</vt:lpstr>
    </vt:vector>
  </TitlesOfParts>
  <Company>TIBCO Software Inc</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80</cp:revision>
  <dcterms:created xsi:type="dcterms:W3CDTF">2015-09-09T19:27:25Z</dcterms:created>
  <dcterms:modified xsi:type="dcterms:W3CDTF">2017-12-15T20:11:52Z</dcterms:modified>
</cp:coreProperties>
</file>