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11"/>
  </p:notesMasterIdLst>
  <p:handoutMasterIdLst>
    <p:handoutMasterId r:id="rId12"/>
  </p:handoutMasterIdLst>
  <p:sldIdLst>
    <p:sldId id="294" r:id="rId3"/>
    <p:sldId id="298" r:id="rId4"/>
    <p:sldId id="375" r:id="rId5"/>
    <p:sldId id="361" r:id="rId6"/>
    <p:sldId id="379" r:id="rId7"/>
    <p:sldId id="376" r:id="rId8"/>
    <p:sldId id="377" r:id="rId9"/>
    <p:sldId id="268" r:id="rId1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379"/>
            <p14:sldId id="376"/>
            <p14:sldId id="377"/>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92144"/>
  </p:normalViewPr>
  <p:slideViewPr>
    <p:cSldViewPr snapToGrid="0" snapToObjects="1">
      <p:cViewPr>
        <p:scale>
          <a:sx n="142" d="100"/>
          <a:sy n="142" d="100"/>
        </p:scale>
        <p:origin x="1176" y="472"/>
      </p:cViewPr>
      <p:guideLst>
        <p:guide orient="horz" pos="162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smtClean="0">
              <a:solidFill>
                <a:schemeClr val="tx1"/>
              </a:solidFill>
            </a:rPr>
            <a:t>Topic 1</a:t>
          </a:r>
          <a:endParaRPr lang="en-US" dirty="0">
            <a:solidFill>
              <a:schemeClr val="tx1"/>
            </a:solidFill>
          </a:endParaRP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smtClean="0">
              <a:solidFill>
                <a:srgbClr val="000000"/>
              </a:solidFill>
            </a:rPr>
            <a:t>Topic 2</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smtClean="0">
              <a:solidFill>
                <a:srgbClr val="000000"/>
              </a:solidFill>
            </a:rPr>
            <a:t>Topic 3</a:t>
          </a:r>
          <a:endParaRPr lang="en-US" dirty="0">
            <a:solidFill>
              <a:srgbClr val="000000"/>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t>
        <a:bodyPr/>
        <a:lstStyle/>
        <a:p>
          <a:endParaRPr lang="en-US"/>
        </a:p>
      </dgm:t>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t>
        <a:bodyPr/>
        <a:lstStyle/>
        <a:p>
          <a:endParaRPr lang="en-US"/>
        </a:p>
      </dgm:t>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t>
        <a:bodyPr/>
        <a:lstStyle/>
        <a:p>
          <a:endParaRPr lang="en-US"/>
        </a:p>
      </dgm:t>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t>
        <a:bodyPr/>
        <a:lstStyle/>
        <a:p>
          <a:endParaRPr lang="en-US"/>
        </a:p>
      </dgm:t>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t>
        <a:bodyPr/>
        <a:lstStyle/>
        <a:p>
          <a:endParaRPr lang="en-US"/>
        </a:p>
      </dgm:t>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t>
        <a:bodyPr/>
        <a:lstStyle/>
        <a:p>
          <a:endParaRPr lang="en-US"/>
        </a:p>
      </dgm:t>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t>
        <a:bodyPr/>
        <a:lstStyle/>
        <a:p>
          <a:endParaRPr lang="en-US"/>
        </a:p>
      </dgm:t>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t>
        <a:bodyPr/>
        <a:lstStyle/>
        <a:p>
          <a:endParaRPr lang="en-US"/>
        </a:p>
      </dgm:t>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t>
        <a:bodyPr/>
        <a:lstStyle/>
        <a:p>
          <a:endParaRPr lang="en-US"/>
        </a:p>
      </dgm:t>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AD48E61D-7BE3-420D-837D-217B5C8C77FA}" type="presOf" srcId="{A60387BF-17B5-124A-A80D-EFB63F3AC250}" destId="{98F4CFC7-7BEA-FE46-A331-BF8F6E6B0421}"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ED8B8DA4-32CE-834F-97F9-7E2C7487A4FB}" srcId="{E5C05183-796F-3443-B148-2CADE8C9E234}" destId="{DDFD47D8-9B4E-C04B-99EB-E4E74B63977B}" srcOrd="3" destOrd="0" parTransId="{A2ADCA50-C19E-2543-B002-959E4E529DDB}" sibTransId="{A75FAA2B-CCC3-BE49-AA28-24924EF2BAE5}"/>
    <dgm:cxn modelId="{2EEB192D-13D8-4C64-B664-1D9C2EEA7B8A}" type="presOf" srcId="{E5C05183-796F-3443-B148-2CADE8C9E234}" destId="{54CAAC5A-771E-5349-A6B6-9FF2B34CD54A}" srcOrd="0" destOrd="0" presId="urn:microsoft.com/office/officeart/2008/layout/VerticalCurvedList"/>
    <dgm:cxn modelId="{D977BA67-0E8C-422C-A579-1EE58F270977}" type="presOf" srcId="{DDFD47D8-9B4E-C04B-99EB-E4E74B63977B}" destId="{A30C572E-9A46-1D4C-A814-592184153672}" srcOrd="0" destOrd="0" presId="urn:microsoft.com/office/officeart/2008/layout/VerticalCurvedList"/>
    <dgm:cxn modelId="{AC708A9A-5280-4218-84C2-82E6A98E4DBF}" type="presOf" srcId="{5F1B0AD9-51A4-6544-AA54-71FD5944F9C0}" destId="{F4C71EE0-3A46-4548-812E-2F571273D5FC}"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EA5C23AE-9FEC-9949-AE39-8EFA2E7D7541}" srcId="{E5C05183-796F-3443-B148-2CADE8C9E234}" destId="{D6549FBA-FB21-E44A-AFBC-DCBF127723DF}" srcOrd="0" destOrd="0" parTransId="{0F437FB7-52B4-814E-B5C0-BB962CE5CBC2}" sibTransId="{46D5BB11-B473-1F41-82DB-3C19C67FF9F6}"/>
    <dgm:cxn modelId="{89BE7707-6F8F-FA44-A7A5-F4448B737CA8}" srcId="{E5C05183-796F-3443-B148-2CADE8C9E234}" destId="{A60387BF-17B5-124A-A80D-EFB63F3AC250}" srcOrd="2" destOrd="0" parTransId="{555AE5BE-EB6B-4244-B474-707F635546E9}" sibTransId="{69E11C75-CE6E-CB4E-9B98-75677BA86D04}"/>
    <dgm:cxn modelId="{4F273CEF-0B4C-445B-B4E6-D1B54F986F55}" type="presOf" srcId="{57B06D76-A3BC-3C4A-9DE8-743721A5CC05}" destId="{9E68B60F-41DA-BA4D-9B31-6FD3ADC7E13F}"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378C7CD-0591-4D17-9853-334DF224A783}" type="presOf" srcId="{D6549FBA-FB21-E44A-AFBC-DCBF127723DF}" destId="{4744E9A9-5AF5-2449-B836-A3FDE3699B65}" srcOrd="0" destOrd="0" presId="urn:microsoft.com/office/officeart/2008/layout/VerticalCurvedList"/>
    <dgm:cxn modelId="{434B40C7-64C3-BE43-926A-E149F681363A}" srcId="{E5C05183-796F-3443-B148-2CADE8C9E234}" destId="{97C8DC37-019F-0846-ABC8-EDD60349DCD4}" srcOrd="6" destOrd="0" parTransId="{6D389E17-A01E-9344-BD72-4874F0F38B4E}" sibTransId="{51FB95A0-9664-6945-B79E-84D1595502B9}"/>
    <dgm:cxn modelId="{29DB1C84-7500-4246-A24E-3320BF46B493}" srcId="{E5C05183-796F-3443-B148-2CADE8C9E234}" destId="{5F1B0AD9-51A4-6544-AA54-71FD5944F9C0}" srcOrd="1" destOrd="0" parTransId="{D4347956-65A5-CB40-AEA9-58C056C8FDE6}" sibTransId="{E70540FB-D55B-184F-8A07-D69B52E5D95B}"/>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Topic 1</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Topic 2</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Topic 3</a:t>
          </a:r>
          <a:endParaRPr lang="en-US" sz="1900" kern="1200" dirty="0">
            <a:solidFill>
              <a:srgbClr val="000000"/>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12/14/17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CIS.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5</a:t>
            </a:fld>
            <a:endParaRPr lang="en-US" dirty="0"/>
          </a:p>
        </p:txBody>
      </p:sp>
    </p:spTree>
    <p:extLst>
      <p:ext uri="{BB962C8B-B14F-4D97-AF65-F5344CB8AC3E}">
        <p14:creationId xmlns:p14="http://schemas.microsoft.com/office/powerpoint/2010/main" val="208860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16B2E989-731B-46F0-8385-7261A905DCAB}" type="slidenum">
              <a:rPr lang="en-US" smtClean="0"/>
              <a:t>6</a:t>
            </a:fld>
            <a:endParaRPr lang="en-US"/>
          </a:p>
        </p:txBody>
      </p:sp>
    </p:spTree>
    <p:extLst>
      <p:ext uri="{BB962C8B-B14F-4D97-AF65-F5344CB8AC3E}">
        <p14:creationId xmlns:p14="http://schemas.microsoft.com/office/powerpoint/2010/main" val="106272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D36A5C4-0F78-4D52-868B-AF400E794F3A}" type="slidenum">
              <a:rPr lang="en-US" smtClean="0"/>
              <a:pPr/>
              <a:t>7</a:t>
            </a:fld>
            <a:endParaRPr lang="en-US"/>
          </a:p>
        </p:txBody>
      </p:sp>
    </p:spTree>
    <p:extLst>
      <p:ext uri="{BB962C8B-B14F-4D97-AF65-F5344CB8AC3E}">
        <p14:creationId xmlns:p14="http://schemas.microsoft.com/office/powerpoint/2010/main" val="196391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emf"/><Relationship Id="rId3" Type="http://schemas.openxmlformats.org/officeDocument/2006/relationships/image" Target="../media/image10.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smtClean="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5240467"/>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65518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36172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smtClean="0">
                <a:solidFill>
                  <a:schemeClr val="tx2"/>
                </a:solidFill>
                <a:latin typeface="Arial Black"/>
                <a:cs typeface="Arial Black"/>
              </a:rPr>
              <a:t>Thank You!</a:t>
            </a:r>
            <a:endParaRPr lang="en-US" sz="5400" dirty="0">
              <a:solidFill>
                <a:schemeClr val="tx2"/>
              </a:solidFill>
              <a:latin typeface="Arial Black"/>
              <a:cs typeface="Arial Black"/>
            </a:endParaRPr>
          </a:p>
        </p:txBody>
      </p:sp>
    </p:spTree>
    <p:extLst>
      <p:ext uri="{BB962C8B-B14F-4D97-AF65-F5344CB8AC3E}">
        <p14:creationId xmlns:p14="http://schemas.microsoft.com/office/powerpoint/2010/main" val="105703841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smtClean="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endParaRPr lang="en-US" sz="2000" dirty="0">
              <a:solidFill>
                <a:srgbClr val="FFFFFF"/>
              </a:solidFill>
              <a:latin typeface="+mn-lt"/>
              <a:cs typeface="Helvetica"/>
            </a:endParaRP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CONFIDENTIALITY</a:t>
            </a:r>
            <a:endParaRPr lang="en-US" sz="2800" dirty="0">
              <a:solidFill>
                <a:srgbClr val="FFFFFF"/>
              </a:solidFill>
              <a:latin typeface="+mj-lt"/>
            </a:endParaRP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DISCLAIMER</a:t>
            </a:r>
            <a:endParaRPr lang="en-US" sz="2800" dirty="0">
              <a:solidFill>
                <a:srgbClr val="FFFFFF"/>
              </a:solidFill>
              <a:latin typeface="+mj-lt"/>
            </a:endParaRP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smtClean="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endParaRPr lang="en-US" sz="1400" dirty="0">
              <a:solidFill>
                <a:srgbClr val="FFFFFF"/>
              </a:solidFill>
              <a:latin typeface="+mn-lt"/>
              <a:cs typeface="Helvetica"/>
            </a:endParaRP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12/14/17</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timing>
    <p:tnLst>
      <p:par>
        <p:cTn id="1" dur="indefinite" restart="never" nodeType="tmRoot"/>
      </p:par>
    </p:tnLst>
  </p:timing>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7" Type="http://schemas.openxmlformats.org/officeDocument/2006/relationships/image" Target="../media/image26.png"/><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7.xml.rels><?xml version="1.0" encoding="UTF-8" standalone="yes"?>
<Relationships xmlns="http://schemas.openxmlformats.org/package/2006/relationships"><Relationship Id="rId9" Type="http://schemas.openxmlformats.org/officeDocument/2006/relationships/image" Target="../media/image33.png"/><Relationship Id="rId20" Type="http://schemas.openxmlformats.org/officeDocument/2006/relationships/image" Target="../media/image44.png"/><Relationship Id="rId10" Type="http://schemas.openxmlformats.org/officeDocument/2006/relationships/image" Target="../media/image34.png"/><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5" Type="http://schemas.openxmlformats.org/officeDocument/2006/relationships/image" Target="../media/image39.png"/><Relationship Id="rId16" Type="http://schemas.openxmlformats.org/officeDocument/2006/relationships/image" Target="../media/image40.png"/><Relationship Id="rId17" Type="http://schemas.openxmlformats.org/officeDocument/2006/relationships/image" Target="../media/image41.png"/><Relationship Id="rId18" Type="http://schemas.openxmlformats.org/officeDocument/2006/relationships/image" Target="../media/image42.png"/><Relationship Id="rId19" Type="http://schemas.openxmlformats.org/officeDocument/2006/relationships/image" Target="../media/image43.png"/><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693246"/>
          </a:xfrm>
          <a:prstGeom prst="rect">
            <a:avLst/>
          </a:prstGeom>
        </p:spPr>
        <p:txBody>
          <a:bodyPr>
            <a:noAutofit/>
          </a:bodyPr>
          <a:lstStyle/>
          <a:p>
            <a:r>
              <a:rPr lang="en-US" sz="2200" dirty="0" smtClean="0"/>
              <a:t>Data Virtualization</a:t>
            </a:r>
          </a:p>
          <a:p>
            <a:endParaRPr lang="en-US" sz="2200" dirty="0" smtClean="0"/>
          </a:p>
          <a:p>
            <a:r>
              <a:rPr lang="en-US" sz="2200" dirty="0" err="1" smtClean="0"/>
              <a:t>PDTool</a:t>
            </a:r>
            <a:r>
              <a:rPr lang="en-US" sz="2200" dirty="0" smtClean="0"/>
              <a:t> Training Template</a:t>
            </a:r>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smtClean="0"/>
              <a:t>Presenter</a:t>
            </a:r>
          </a:p>
          <a:p>
            <a:r>
              <a:rPr lang="en-US" dirty="0" smtClean="0"/>
              <a:t>Title</a:t>
            </a:r>
            <a:endParaRPr lang="en-US" dirty="0"/>
          </a:p>
        </p:txBody>
      </p:sp>
      <p:sp>
        <p:nvSpPr>
          <p:cNvPr id="16" name="Footer Placeholder 15"/>
          <p:cNvSpPr>
            <a:spLocks noGrp="1"/>
          </p:cNvSpPr>
          <p:nvPr>
            <p:ph type="ftr" sz="quarter" idx="3"/>
          </p:nvPr>
        </p:nvSpPr>
        <p:spPr/>
        <p:txBody>
          <a:bodyPr/>
          <a:lstStyle/>
          <a:p>
            <a:r>
              <a:rPr lang="en-US" dirty="0" smtClean="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184848"/>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Topic 1</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Topic</a:t>
            </a:r>
            <a:r>
              <a:rPr lang="en-US" dirty="0" smtClean="0">
                <a:solidFill>
                  <a:schemeClr val="bg1"/>
                </a:solidFill>
              </a:rPr>
              <a:t/>
            </a:r>
            <a:br>
              <a:rPr lang="en-US" dirty="0" smtClean="0">
                <a:solidFill>
                  <a:schemeClr val="bg1"/>
                </a:solidFill>
              </a:rPr>
            </a:br>
            <a:r>
              <a:rPr lang="en-US" sz="1275" dirty="0" smtClean="0">
                <a:solidFill>
                  <a:schemeClr val="bg1"/>
                </a:solidFill>
              </a:rPr>
              <a:t>Sub-Topic</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smtClean="0">
                <a:solidFill>
                  <a:srgbClr val="061C23"/>
                </a:solidFill>
              </a:rPr>
              <a:t>Text 1 </a:t>
            </a:r>
            <a:r>
              <a:rPr lang="mr-IN" sz="2100" dirty="0" smtClean="0">
                <a:solidFill>
                  <a:srgbClr val="061C23"/>
                </a:solidFill>
              </a:rPr>
              <a:t>–</a:t>
            </a:r>
            <a:r>
              <a:rPr lang="en-US" sz="2100" dirty="0" smtClean="0">
                <a:solidFill>
                  <a:srgbClr val="061C23"/>
                </a:solidFill>
              </a:rPr>
              <a:t> x</a:t>
            </a:r>
            <a:endParaRPr lang="en-US" dirty="0">
              <a:solidFill>
                <a:srgbClr val="061C23"/>
              </a:solidFill>
            </a:endParaRPr>
          </a:p>
          <a:p>
            <a:pPr marL="685800" lvl="1" indent="-342900">
              <a:buClr>
                <a:srgbClr val="0070C0"/>
              </a:buClr>
              <a:buFont typeface="Courier New" charset="0"/>
              <a:buChar char="o"/>
            </a:pPr>
            <a:r>
              <a:rPr lang="en-US" sz="1500" dirty="0" smtClean="0">
                <a:solidFill>
                  <a:srgbClr val="061C23"/>
                </a:solidFill>
              </a:rPr>
              <a:t>Bullet 1</a:t>
            </a:r>
            <a:endParaRPr lang="en-US" sz="1500" dirty="0">
              <a:solidFill>
                <a:srgbClr val="061C23"/>
              </a:solidFill>
            </a:endParaRPr>
          </a:p>
          <a:p>
            <a:pPr marL="685800" lvl="1" indent="-342900">
              <a:buClr>
                <a:srgbClr val="0070C0"/>
              </a:buClr>
              <a:buFont typeface="Courier New" charset="0"/>
              <a:buChar char="o"/>
            </a:pPr>
            <a:r>
              <a:rPr lang="en-US" sz="1500" dirty="0" smtClean="0">
                <a:solidFill>
                  <a:srgbClr val="061C23"/>
                </a:solidFill>
              </a:rPr>
              <a:t>Bullet 2.</a:t>
            </a:r>
            <a:endParaRPr lang="en-US" sz="1500" dirty="0">
              <a:solidFill>
                <a:srgbClr val="061C23"/>
              </a:solidFill>
            </a:endParaRPr>
          </a:p>
          <a:p>
            <a:pPr>
              <a:buClr>
                <a:srgbClr val="0070C0"/>
              </a:buClr>
              <a:buFont typeface="Arial" charset="0"/>
              <a:buChar char="•"/>
            </a:pPr>
            <a:r>
              <a:rPr lang="en-US" sz="2100" dirty="0" smtClean="0">
                <a:solidFill>
                  <a:srgbClr val="061C23"/>
                </a:solidFill>
              </a:rPr>
              <a:t>Text 2 </a:t>
            </a:r>
            <a:r>
              <a:rPr lang="en-US" sz="2100" dirty="0">
                <a:solidFill>
                  <a:srgbClr val="061C23"/>
                </a:solidFill>
              </a:rPr>
              <a:t>– </a:t>
            </a:r>
            <a:r>
              <a:rPr lang="en-US" sz="2100" dirty="0" smtClean="0">
                <a:solidFill>
                  <a:srgbClr val="061C23"/>
                </a:solidFill>
              </a:rPr>
              <a:t>x</a:t>
            </a:r>
            <a:endParaRPr lang="en-US" dirty="0">
              <a:solidFill>
                <a:srgbClr val="061C23"/>
              </a:solidFill>
            </a:endParaRPr>
          </a:p>
          <a:p>
            <a:pPr lvl="2" indent="-342900">
              <a:buClr>
                <a:srgbClr val="0070C0"/>
              </a:buClr>
              <a:buFont typeface="Courier New" charset="0"/>
              <a:buChar char="o"/>
            </a:pPr>
            <a:r>
              <a:rPr lang="en-US" sz="1500" dirty="0" smtClean="0">
                <a:solidFill>
                  <a:srgbClr val="061C23"/>
                </a:solidFill>
              </a:rPr>
              <a:t>Bullet 1.</a:t>
            </a:r>
            <a:endParaRPr lang="en-US" sz="1500" dirty="0">
              <a:solidFill>
                <a:srgbClr val="061C23"/>
              </a:solidFill>
            </a:endParaRPr>
          </a:p>
          <a:p>
            <a:pPr>
              <a:buClr>
                <a:srgbClr val="0070C0"/>
              </a:buClr>
              <a:buFont typeface="Arial" charset="0"/>
              <a:buChar char="•"/>
            </a:pPr>
            <a:r>
              <a:rPr lang="en-US" sz="2100" dirty="0" smtClean="0">
                <a:solidFill>
                  <a:srgbClr val="061C23"/>
                </a:solidFill>
              </a:rPr>
              <a:t>Text 3 </a:t>
            </a:r>
            <a:r>
              <a:rPr lang="en-US" sz="2100" dirty="0">
                <a:solidFill>
                  <a:srgbClr val="061C23"/>
                </a:solidFill>
              </a:rPr>
              <a:t>– </a:t>
            </a:r>
            <a:r>
              <a:rPr lang="en-US" dirty="0" smtClean="0">
                <a:solidFill>
                  <a:srgbClr val="061C23"/>
                </a:solidFill>
              </a:rPr>
              <a:t>x</a:t>
            </a:r>
            <a:endParaRPr lang="en-US" dirty="0">
              <a:solidFill>
                <a:srgbClr val="061C23"/>
              </a:solidFill>
            </a:endParaRPr>
          </a:p>
          <a:p>
            <a:pPr lvl="2" indent="-342900">
              <a:buClr>
                <a:srgbClr val="0070C0"/>
              </a:buClr>
              <a:buFont typeface="Courier New" charset="0"/>
              <a:buChar char="o"/>
            </a:pPr>
            <a:r>
              <a:rPr lang="en-US" sz="1500" dirty="0" smtClean="0">
                <a:solidFill>
                  <a:srgbClr val="061C23"/>
                </a:solidFill>
              </a:rPr>
              <a:t>Bullet 1.</a:t>
            </a:r>
            <a:endParaRPr lang="en-US" sz="1500"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
        <p:nvSpPr>
          <p:cNvPr id="5" name="Rounded Rectangle 4"/>
          <p:cNvSpPr/>
          <p:nvPr/>
        </p:nvSpPr>
        <p:spPr>
          <a:xfrm>
            <a:off x="585149" y="804640"/>
            <a:ext cx="5760721" cy="3771900"/>
          </a:xfrm>
          <a:prstGeom prst="roundRect">
            <a:avLst>
              <a:gd name="adj" fmla="val 4689"/>
            </a:avLst>
          </a:prstGeom>
          <a:gradFill flip="none" rotWithShape="1">
            <a:gsLst>
              <a:gs pos="1000">
                <a:srgbClr val="333333"/>
              </a:gs>
              <a:gs pos="100000">
                <a:srgbClr val="7081A1"/>
              </a:gs>
            </a:gsLst>
            <a:lin ang="162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lIns="68487" tIns="34244" rIns="68487" bIns="34244" anchor="ctr"/>
          <a:lstStyle/>
          <a:p>
            <a:pPr algn="ctr" defTabSz="684546">
              <a:buClr>
                <a:srgbClr val="FFFFFF"/>
              </a:buClr>
              <a:tabLst>
                <a:tab pos="0" algn="l"/>
                <a:tab pos="913016" algn="l"/>
                <a:tab pos="1826036" algn="l"/>
                <a:tab pos="2739055" algn="l"/>
                <a:tab pos="3652084" algn="l"/>
                <a:tab pos="4565105" algn="l"/>
                <a:tab pos="5478127" algn="l"/>
                <a:tab pos="6391149" algn="l"/>
                <a:tab pos="7304171" algn="l"/>
                <a:tab pos="8217191" algn="l"/>
                <a:tab pos="9130213" algn="l"/>
                <a:tab pos="10043234" algn="l"/>
              </a:tabLst>
            </a:pPr>
            <a:endParaRPr lang="en-GB" sz="1500" dirty="0">
              <a:solidFill>
                <a:srgbClr val="FFFFFF"/>
              </a:solidFill>
              <a:cs typeface="Arial"/>
              <a:sym typeface="Wingdings" pitchFamily="2" charset="2"/>
            </a:endParaRPr>
          </a:p>
        </p:txBody>
      </p:sp>
      <p:graphicFrame>
        <p:nvGraphicFramePr>
          <p:cNvPr id="6" name="Table 5"/>
          <p:cNvGraphicFramePr>
            <a:graphicFrameLocks noGrp="1"/>
          </p:cNvGraphicFramePr>
          <p:nvPr>
            <p:extLst/>
          </p:nvPr>
        </p:nvGraphicFramePr>
        <p:xfrm>
          <a:off x="688019" y="1078960"/>
          <a:ext cx="5554980" cy="3223260"/>
        </p:xfrm>
        <a:graphic>
          <a:graphicData uri="http://schemas.openxmlformats.org/drawingml/2006/table">
            <a:tbl>
              <a:tblPr firstRow="1" bandRow="1"/>
              <a:tblGrid>
                <a:gridCol w="5554980"/>
              </a:tblGrid>
              <a:tr h="358140">
                <a:tc>
                  <a:txBody>
                    <a:bodyPr/>
                    <a:lstStyle/>
                    <a:p>
                      <a:pPr marL="285750" indent="-285750">
                        <a:buClr>
                          <a:srgbClr val="0070C0"/>
                        </a:buClr>
                        <a:buFont typeface="Wingdings" panose="05000000000000000000" pitchFamily="2" charset="2"/>
                        <a:buChar char="§"/>
                      </a:pPr>
                      <a:r>
                        <a:rPr lang="en-US" sz="800" dirty="0" smtClean="0">
                          <a:solidFill>
                            <a:schemeClr val="bg1"/>
                          </a:solidFill>
                        </a:rPr>
                        <a:t>Installation</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smtClean="0">
                          <a:solidFill>
                            <a:schemeClr val="bg1"/>
                          </a:solidFill>
                          <a:latin typeface="+mn-lt"/>
                          <a:ea typeface="+mn-ea"/>
                          <a:cs typeface="+mn-cs"/>
                        </a:rPr>
                        <a:t>Connect to CSV File</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smtClean="0">
                          <a:solidFill>
                            <a:schemeClr val="bg1"/>
                          </a:solidFill>
                          <a:latin typeface="+mn-lt"/>
                          <a:ea typeface="+mn-ea"/>
                          <a:cs typeface="+mn-cs"/>
                        </a:rPr>
                        <a:t>Creating a Simple View</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smtClean="0">
                          <a:solidFill>
                            <a:schemeClr val="bg1"/>
                          </a:solidFill>
                          <a:latin typeface="+mn-lt"/>
                          <a:ea typeface="+mn-ea"/>
                          <a:cs typeface="+mn-cs"/>
                        </a:rPr>
                        <a:t>Creating Joins and using the Grid Panel</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smtClean="0">
                          <a:solidFill>
                            <a:schemeClr val="bg1"/>
                          </a:solidFill>
                          <a:latin typeface="+mn-lt"/>
                          <a:ea typeface="+mn-ea"/>
                          <a:cs typeface="+mn-cs"/>
                        </a:rPr>
                        <a:t>Publishing Views as a Database</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smtClean="0">
                          <a:solidFill>
                            <a:schemeClr val="bg1"/>
                          </a:solidFill>
                          <a:latin typeface="+mn-lt"/>
                          <a:ea typeface="+mn-ea"/>
                          <a:cs typeface="+mn-cs"/>
                        </a:rPr>
                        <a:t>Publishing Views as a Web Service</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smtClean="0">
                          <a:solidFill>
                            <a:schemeClr val="bg1"/>
                          </a:solidFill>
                          <a:latin typeface="+mn-lt"/>
                          <a:ea typeface="+mn-ea"/>
                          <a:cs typeface="+mn-cs"/>
                        </a:rPr>
                        <a:t>Procedures: SQL Script</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smtClean="0">
                          <a:solidFill>
                            <a:schemeClr val="bg1"/>
                          </a:solidFill>
                          <a:latin typeface="+mn-lt"/>
                          <a:ea typeface="+mn-ea"/>
                          <a:cs typeface="+mn-cs"/>
                        </a:rPr>
                        <a:t>Procedures: Parameterized Queries</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smtClean="0">
                          <a:solidFill>
                            <a:schemeClr val="bg1"/>
                          </a:solidFill>
                          <a:latin typeface="+mn-lt"/>
                          <a:ea typeface="+mn-ea"/>
                          <a:cs typeface="+mn-cs"/>
                        </a:rPr>
                        <a:t>Procedures: Packaged Queries</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tr>
            </a:tbl>
          </a:graphicData>
        </a:graphic>
      </p:graphicFrame>
      <p:sp>
        <p:nvSpPr>
          <p:cNvPr id="8"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Course Labs</a:t>
            </a:r>
            <a:endParaRPr lang="en-US" sz="1275" dirty="0">
              <a:solidFill>
                <a:schemeClr val="bg1"/>
              </a:solidFill>
            </a:endParaRPr>
          </a:p>
        </p:txBody>
      </p:sp>
    </p:spTree>
    <p:extLst>
      <p:ext uri="{BB962C8B-B14F-4D97-AF65-F5344CB8AC3E}">
        <p14:creationId xmlns:p14="http://schemas.microsoft.com/office/powerpoint/2010/main" val="161607153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564" y="33511"/>
            <a:ext cx="7763435" cy="628650"/>
          </a:xfrm>
        </p:spPr>
        <p:txBody>
          <a:bodyPr/>
          <a:lstStyle/>
          <a:p>
            <a:endParaRPr lang="en-US">
              <a:solidFill>
                <a:schemeClr val="bg1"/>
              </a:solidFill>
            </a:endParaRPr>
          </a:p>
        </p:txBody>
      </p:sp>
      <p:sp>
        <p:nvSpPr>
          <p:cNvPr id="4" name="TextBox 3"/>
          <p:cNvSpPr txBox="1"/>
          <p:nvPr/>
        </p:nvSpPr>
        <p:spPr>
          <a:xfrm>
            <a:off x="732522" y="181558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Relational</a:t>
            </a:r>
            <a:endParaRPr lang="en-US" sz="750" dirty="0">
              <a:latin typeface="Arial" pitchFamily="34" charset="0"/>
              <a:cs typeface="Arial" pitchFamily="34" charset="0"/>
            </a:endParaRPr>
          </a:p>
        </p:txBody>
      </p:sp>
      <p:sp>
        <p:nvSpPr>
          <p:cNvPr id="5" name="TextBox 4"/>
          <p:cNvSpPr txBox="1"/>
          <p:nvPr/>
        </p:nvSpPr>
        <p:spPr>
          <a:xfrm>
            <a:off x="2134236" y="1815586"/>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Data Warehouse</a:t>
            </a:r>
            <a:endParaRPr lang="en-US" sz="750" dirty="0">
              <a:latin typeface="Arial" pitchFamily="34" charset="0"/>
              <a:cs typeface="Arial" pitchFamily="34" charset="0"/>
            </a:endParaRPr>
          </a:p>
        </p:txBody>
      </p:sp>
      <p:sp>
        <p:nvSpPr>
          <p:cNvPr id="6" name="TextBox 5"/>
          <p:cNvSpPr txBox="1"/>
          <p:nvPr/>
        </p:nvSpPr>
        <p:spPr>
          <a:xfrm>
            <a:off x="3962559" y="1815586"/>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Packaged App</a:t>
            </a:r>
            <a:endParaRPr lang="en-US" sz="750" dirty="0">
              <a:latin typeface="Arial" pitchFamily="34" charset="0"/>
              <a:cs typeface="Arial" pitchFamily="34" charset="0"/>
            </a:endParaRPr>
          </a:p>
        </p:txBody>
      </p:sp>
      <p:sp>
        <p:nvSpPr>
          <p:cNvPr id="7" name="TextBox 6"/>
          <p:cNvSpPr txBox="1"/>
          <p:nvPr/>
        </p:nvSpPr>
        <p:spPr>
          <a:xfrm>
            <a:off x="5562342" y="1815586"/>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Big Data</a:t>
            </a:r>
            <a:endParaRPr lang="en-US" sz="750" dirty="0">
              <a:latin typeface="Arial" pitchFamily="34" charset="0"/>
              <a:cs typeface="Arial" pitchFamily="34" charset="0"/>
            </a:endParaRPr>
          </a:p>
        </p:txBody>
      </p:sp>
      <p:sp>
        <p:nvSpPr>
          <p:cNvPr id="8" name="TextBox 7"/>
          <p:cNvSpPr txBox="1"/>
          <p:nvPr/>
        </p:nvSpPr>
        <p:spPr>
          <a:xfrm>
            <a:off x="7009767" y="1815586"/>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Hierarchal</a:t>
            </a:r>
            <a:endParaRPr lang="en-US" sz="750" dirty="0">
              <a:latin typeface="Arial" pitchFamily="34" charset="0"/>
              <a:cs typeface="Arial" pitchFamily="34" charset="0"/>
            </a:endParaRPr>
          </a:p>
        </p:txBody>
      </p:sp>
      <p:sp>
        <p:nvSpPr>
          <p:cNvPr id="9" name="TextBox 8"/>
          <p:cNvSpPr txBox="1"/>
          <p:nvPr/>
        </p:nvSpPr>
        <p:spPr>
          <a:xfrm>
            <a:off x="732522"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HTML</a:t>
            </a:r>
            <a:endParaRPr lang="en-US" sz="750" dirty="0">
              <a:latin typeface="Arial" pitchFamily="34" charset="0"/>
              <a:cs typeface="Arial" pitchFamily="34" charset="0"/>
            </a:endParaRPr>
          </a:p>
        </p:txBody>
      </p:sp>
      <p:sp>
        <p:nvSpPr>
          <p:cNvPr id="10" name="TextBox 9"/>
          <p:cNvSpPr txBox="1"/>
          <p:nvPr/>
        </p:nvSpPr>
        <p:spPr>
          <a:xfrm>
            <a:off x="2362777"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Web Services</a:t>
            </a:r>
            <a:endParaRPr lang="en-US" sz="750" dirty="0">
              <a:latin typeface="Arial" pitchFamily="34" charset="0"/>
              <a:cs typeface="Arial" pitchFamily="34" charset="0"/>
            </a:endParaRPr>
          </a:p>
        </p:txBody>
      </p:sp>
      <p:sp>
        <p:nvSpPr>
          <p:cNvPr id="11" name="TextBox 10"/>
          <p:cNvSpPr txBox="1"/>
          <p:nvPr/>
        </p:nvSpPr>
        <p:spPr>
          <a:xfrm>
            <a:off x="3962559"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Word</a:t>
            </a:r>
            <a:endParaRPr lang="en-US" sz="750" dirty="0">
              <a:latin typeface="Arial" pitchFamily="34" charset="0"/>
              <a:cs typeface="Arial" pitchFamily="34" charset="0"/>
            </a:endParaRPr>
          </a:p>
        </p:txBody>
      </p:sp>
      <p:sp>
        <p:nvSpPr>
          <p:cNvPr id="12" name="TextBox 11"/>
          <p:cNvSpPr txBox="1"/>
          <p:nvPr/>
        </p:nvSpPr>
        <p:spPr>
          <a:xfrm>
            <a:off x="5486163"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Excel</a:t>
            </a:r>
            <a:endParaRPr lang="en-US" sz="750" dirty="0">
              <a:latin typeface="Arial" pitchFamily="34" charset="0"/>
              <a:cs typeface="Arial" pitchFamily="34" charset="0"/>
            </a:endParaRPr>
          </a:p>
        </p:txBody>
      </p:sp>
      <p:sp>
        <p:nvSpPr>
          <p:cNvPr id="13" name="TextBox 12"/>
          <p:cNvSpPr txBox="1"/>
          <p:nvPr/>
        </p:nvSpPr>
        <p:spPr>
          <a:xfrm>
            <a:off x="7085946"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HTML</a:t>
            </a:r>
            <a:endParaRPr lang="en-US" sz="750" dirty="0">
              <a:latin typeface="Arial" pitchFamily="34" charset="0"/>
              <a:cs typeface="Arial" pitchFamily="34" charset="0"/>
            </a:endParaRPr>
          </a:p>
        </p:txBody>
      </p:sp>
      <p:sp>
        <p:nvSpPr>
          <p:cNvPr id="14" name="TextBox 13"/>
          <p:cNvSpPr txBox="1"/>
          <p:nvPr/>
        </p:nvSpPr>
        <p:spPr>
          <a:xfrm>
            <a:off x="728712" y="433018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XML</a:t>
            </a:r>
            <a:endParaRPr lang="en-US" sz="750" dirty="0">
              <a:latin typeface="Arial" pitchFamily="34" charset="0"/>
              <a:cs typeface="Arial" pitchFamily="34" charset="0"/>
            </a:endParaRPr>
          </a:p>
        </p:txBody>
      </p:sp>
      <p:sp>
        <p:nvSpPr>
          <p:cNvPr id="15" name="TextBox 14"/>
          <p:cNvSpPr txBox="1"/>
          <p:nvPr/>
        </p:nvSpPr>
        <p:spPr>
          <a:xfrm>
            <a:off x="2286596" y="432625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File</a:t>
            </a:r>
            <a:endParaRPr lang="en-US" sz="750" dirty="0">
              <a:latin typeface="Arial" pitchFamily="34" charset="0"/>
              <a:cs typeface="Arial" pitchFamily="34" charset="0"/>
            </a:endParaRPr>
          </a:p>
        </p:txBody>
      </p:sp>
      <p:sp>
        <p:nvSpPr>
          <p:cNvPr id="16" name="TextBox 15"/>
          <p:cNvSpPr txBox="1"/>
          <p:nvPr/>
        </p:nvSpPr>
        <p:spPr>
          <a:xfrm>
            <a:off x="3962559" y="432625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Flat File</a:t>
            </a:r>
            <a:endParaRPr lang="en-US" sz="750" dirty="0">
              <a:latin typeface="Arial" pitchFamily="34" charset="0"/>
              <a:cs typeface="Arial" pitchFamily="34" charset="0"/>
            </a:endParaRPr>
          </a:p>
        </p:txBody>
      </p:sp>
      <p:sp>
        <p:nvSpPr>
          <p:cNvPr id="17" name="TextBox 16"/>
          <p:cNvSpPr txBox="1"/>
          <p:nvPr/>
        </p:nvSpPr>
        <p:spPr>
          <a:xfrm>
            <a:off x="5562342" y="432625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Tablet</a:t>
            </a:r>
            <a:endParaRPr lang="en-US" sz="750" dirty="0">
              <a:latin typeface="Arial" pitchFamily="34" charset="0"/>
              <a:cs typeface="Arial" pitchFamily="34" charset="0"/>
            </a:endParaRPr>
          </a:p>
        </p:txBody>
      </p:sp>
      <p:sp>
        <p:nvSpPr>
          <p:cNvPr id="18" name="TextBox 17"/>
          <p:cNvSpPr txBox="1"/>
          <p:nvPr/>
        </p:nvSpPr>
        <p:spPr>
          <a:xfrm>
            <a:off x="7127846" y="432625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Smart Phone</a:t>
            </a:r>
            <a:endParaRPr lang="en-US" sz="750" dirty="0">
              <a:latin typeface="Arial" pitchFamily="34" charset="0"/>
              <a:cs typeface="Arial" pitchFamily="34" charset="0"/>
            </a:endParaRPr>
          </a:p>
        </p:txBody>
      </p:sp>
      <p:pic>
        <p:nvPicPr>
          <p:cNvPr id="19" name="Picture 18" descr="relational.png"/>
          <p:cNvPicPr>
            <a:picLocks noChangeAspect="1"/>
          </p:cNvPicPr>
          <p:nvPr/>
        </p:nvPicPr>
        <p:blipFill>
          <a:blip r:embed="rId3" cstate="print"/>
          <a:stretch>
            <a:fillRect/>
          </a:stretch>
        </p:blipFill>
        <p:spPr>
          <a:xfrm>
            <a:off x="991533" y="1072633"/>
            <a:ext cx="708926" cy="645797"/>
          </a:xfrm>
          <a:prstGeom prst="rect">
            <a:avLst/>
          </a:prstGeom>
        </p:spPr>
      </p:pic>
      <p:pic>
        <p:nvPicPr>
          <p:cNvPr id="20" name="Picture 19" descr="data-warehouse.png"/>
          <p:cNvPicPr>
            <a:picLocks noChangeAspect="1"/>
          </p:cNvPicPr>
          <p:nvPr/>
        </p:nvPicPr>
        <p:blipFill>
          <a:blip r:embed="rId4" cstate="print"/>
          <a:stretch>
            <a:fillRect/>
          </a:stretch>
        </p:blipFill>
        <p:spPr>
          <a:xfrm>
            <a:off x="2210417" y="844034"/>
            <a:ext cx="1165869" cy="912114"/>
          </a:xfrm>
          <a:prstGeom prst="rect">
            <a:avLst/>
          </a:prstGeom>
        </p:spPr>
      </p:pic>
      <p:pic>
        <p:nvPicPr>
          <p:cNvPr id="21" name="Picture 20" descr="packaged-app.png"/>
          <p:cNvPicPr>
            <a:picLocks noChangeAspect="1"/>
          </p:cNvPicPr>
          <p:nvPr/>
        </p:nvPicPr>
        <p:blipFill>
          <a:blip r:embed="rId5" cstate="print"/>
          <a:stretch>
            <a:fillRect/>
          </a:stretch>
        </p:blipFill>
        <p:spPr>
          <a:xfrm>
            <a:off x="4038740" y="1072634"/>
            <a:ext cx="978153" cy="733806"/>
          </a:xfrm>
          <a:prstGeom prst="rect">
            <a:avLst/>
          </a:prstGeom>
        </p:spPr>
      </p:pic>
      <p:pic>
        <p:nvPicPr>
          <p:cNvPr id="22" name="Picture 21" descr="big-data.png"/>
          <p:cNvPicPr>
            <a:picLocks noChangeAspect="1"/>
          </p:cNvPicPr>
          <p:nvPr/>
        </p:nvPicPr>
        <p:blipFill>
          <a:blip r:embed="rId6" cstate="print"/>
          <a:stretch>
            <a:fillRect/>
          </a:stretch>
        </p:blipFill>
        <p:spPr>
          <a:xfrm>
            <a:off x="5638523" y="958333"/>
            <a:ext cx="978153" cy="794957"/>
          </a:xfrm>
          <a:prstGeom prst="rect">
            <a:avLst/>
          </a:prstGeom>
        </p:spPr>
      </p:pic>
      <p:pic>
        <p:nvPicPr>
          <p:cNvPr id="23" name="Picture 22" descr="hierarchal.png"/>
          <p:cNvPicPr>
            <a:picLocks noChangeAspect="1"/>
          </p:cNvPicPr>
          <p:nvPr/>
        </p:nvPicPr>
        <p:blipFill>
          <a:blip r:embed="rId7" cstate="print"/>
          <a:stretch>
            <a:fillRect/>
          </a:stretch>
        </p:blipFill>
        <p:spPr>
          <a:xfrm>
            <a:off x="7238306" y="1015483"/>
            <a:ext cx="831887" cy="706457"/>
          </a:xfrm>
          <a:prstGeom prst="rect">
            <a:avLst/>
          </a:prstGeom>
        </p:spPr>
      </p:pic>
      <p:pic>
        <p:nvPicPr>
          <p:cNvPr id="24" name="Picture 23" descr="html.png"/>
          <p:cNvPicPr>
            <a:picLocks noChangeAspect="1"/>
          </p:cNvPicPr>
          <p:nvPr/>
        </p:nvPicPr>
        <p:blipFill>
          <a:blip r:embed="rId8" cstate="print"/>
          <a:stretch>
            <a:fillRect/>
          </a:stretch>
        </p:blipFill>
        <p:spPr>
          <a:xfrm>
            <a:off x="762993" y="2272784"/>
            <a:ext cx="1005578" cy="817245"/>
          </a:xfrm>
          <a:prstGeom prst="rect">
            <a:avLst/>
          </a:prstGeom>
        </p:spPr>
      </p:pic>
      <p:pic>
        <p:nvPicPr>
          <p:cNvPr id="25" name="Picture 24" descr="web-services.png"/>
          <p:cNvPicPr>
            <a:picLocks noChangeAspect="1"/>
          </p:cNvPicPr>
          <p:nvPr/>
        </p:nvPicPr>
        <p:blipFill>
          <a:blip r:embed="rId9" cstate="print"/>
          <a:stretch>
            <a:fillRect/>
          </a:stretch>
        </p:blipFill>
        <p:spPr>
          <a:xfrm>
            <a:off x="2438956" y="2272784"/>
            <a:ext cx="895879" cy="874977"/>
          </a:xfrm>
          <a:prstGeom prst="rect">
            <a:avLst/>
          </a:prstGeom>
        </p:spPr>
      </p:pic>
      <p:pic>
        <p:nvPicPr>
          <p:cNvPr id="26" name="Picture 25" descr="word.png"/>
          <p:cNvPicPr>
            <a:picLocks noChangeAspect="1"/>
          </p:cNvPicPr>
          <p:nvPr/>
        </p:nvPicPr>
        <p:blipFill>
          <a:blip r:embed="rId10" cstate="print"/>
          <a:stretch>
            <a:fillRect/>
          </a:stretch>
        </p:blipFill>
        <p:spPr>
          <a:xfrm>
            <a:off x="4114919" y="2272784"/>
            <a:ext cx="822746" cy="771525"/>
          </a:xfrm>
          <a:prstGeom prst="rect">
            <a:avLst/>
          </a:prstGeom>
        </p:spPr>
      </p:pic>
      <p:pic>
        <p:nvPicPr>
          <p:cNvPr id="27" name="Picture 26" descr="excel.png"/>
          <p:cNvPicPr>
            <a:picLocks noChangeAspect="1"/>
          </p:cNvPicPr>
          <p:nvPr/>
        </p:nvPicPr>
        <p:blipFill>
          <a:blip r:embed="rId11" cstate="print"/>
          <a:stretch>
            <a:fillRect/>
          </a:stretch>
        </p:blipFill>
        <p:spPr>
          <a:xfrm>
            <a:off x="5638523" y="2272785"/>
            <a:ext cx="804463" cy="749351"/>
          </a:xfrm>
          <a:prstGeom prst="rect">
            <a:avLst/>
          </a:prstGeom>
        </p:spPr>
      </p:pic>
      <p:pic>
        <p:nvPicPr>
          <p:cNvPr id="28" name="Picture 27" descr="html-2.png"/>
          <p:cNvPicPr>
            <a:picLocks noChangeAspect="1"/>
          </p:cNvPicPr>
          <p:nvPr/>
        </p:nvPicPr>
        <p:blipFill>
          <a:blip r:embed="rId12" cstate="print"/>
          <a:stretch>
            <a:fillRect/>
          </a:stretch>
        </p:blipFill>
        <p:spPr>
          <a:xfrm>
            <a:off x="7314487" y="2272784"/>
            <a:ext cx="804463" cy="700679"/>
          </a:xfrm>
          <a:prstGeom prst="rect">
            <a:avLst/>
          </a:prstGeom>
        </p:spPr>
      </p:pic>
      <p:pic>
        <p:nvPicPr>
          <p:cNvPr id="29" name="Picture 28" descr="xml.png"/>
          <p:cNvPicPr>
            <a:picLocks noChangeAspect="1"/>
          </p:cNvPicPr>
          <p:nvPr/>
        </p:nvPicPr>
        <p:blipFill>
          <a:blip r:embed="rId13" cstate="print"/>
          <a:stretch>
            <a:fillRect/>
          </a:stretch>
        </p:blipFill>
        <p:spPr>
          <a:xfrm>
            <a:off x="991533" y="3543300"/>
            <a:ext cx="804463" cy="705794"/>
          </a:xfrm>
          <a:prstGeom prst="rect">
            <a:avLst/>
          </a:prstGeom>
        </p:spPr>
      </p:pic>
      <p:pic>
        <p:nvPicPr>
          <p:cNvPr id="30" name="Picture 29" descr="file.png"/>
          <p:cNvPicPr>
            <a:picLocks noChangeAspect="1"/>
          </p:cNvPicPr>
          <p:nvPr/>
        </p:nvPicPr>
        <p:blipFill>
          <a:blip r:embed="rId14" cstate="print"/>
          <a:stretch>
            <a:fillRect/>
          </a:stretch>
        </p:blipFill>
        <p:spPr>
          <a:xfrm>
            <a:off x="2515138" y="3543303"/>
            <a:ext cx="694763" cy="695788"/>
          </a:xfrm>
          <a:prstGeom prst="rect">
            <a:avLst/>
          </a:prstGeom>
        </p:spPr>
      </p:pic>
      <p:pic>
        <p:nvPicPr>
          <p:cNvPr id="31" name="Picture 30" descr="flat-file.png"/>
          <p:cNvPicPr>
            <a:picLocks noChangeAspect="1"/>
          </p:cNvPicPr>
          <p:nvPr/>
        </p:nvPicPr>
        <p:blipFill>
          <a:blip r:embed="rId15" cstate="print"/>
          <a:stretch>
            <a:fillRect/>
          </a:stretch>
        </p:blipFill>
        <p:spPr>
          <a:xfrm>
            <a:off x="4105397" y="3682828"/>
            <a:ext cx="959870" cy="546275"/>
          </a:xfrm>
          <a:prstGeom prst="rect">
            <a:avLst/>
          </a:prstGeom>
        </p:spPr>
      </p:pic>
      <p:pic>
        <p:nvPicPr>
          <p:cNvPr id="32" name="Picture 31" descr="tablet.png"/>
          <p:cNvPicPr>
            <a:picLocks noChangeAspect="1"/>
          </p:cNvPicPr>
          <p:nvPr/>
        </p:nvPicPr>
        <p:blipFill>
          <a:blip r:embed="rId16" cstate="print"/>
          <a:stretch>
            <a:fillRect/>
          </a:stretch>
        </p:blipFill>
        <p:spPr>
          <a:xfrm>
            <a:off x="5790883" y="3543300"/>
            <a:ext cx="676480" cy="678465"/>
          </a:xfrm>
          <a:prstGeom prst="rect">
            <a:avLst/>
          </a:prstGeom>
        </p:spPr>
      </p:pic>
      <p:pic>
        <p:nvPicPr>
          <p:cNvPr id="33" name="Picture 32" descr="smart-phone.png"/>
          <p:cNvPicPr>
            <a:picLocks noChangeAspect="1"/>
          </p:cNvPicPr>
          <p:nvPr/>
        </p:nvPicPr>
        <p:blipFill>
          <a:blip r:embed="rId17" cstate="print"/>
          <a:stretch>
            <a:fillRect/>
          </a:stretch>
        </p:blipFill>
        <p:spPr>
          <a:xfrm>
            <a:off x="7466847" y="3657603"/>
            <a:ext cx="475364" cy="582473"/>
          </a:xfrm>
          <a:prstGeom prst="rect">
            <a:avLst/>
          </a:prstGeom>
        </p:spPr>
      </p:pic>
    </p:spTree>
    <p:extLst>
      <p:ext uri="{BB962C8B-B14F-4D97-AF65-F5344CB8AC3E}">
        <p14:creationId xmlns:p14="http://schemas.microsoft.com/office/powerpoint/2010/main" val="95631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1132467" y="18727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BI Tools</a:t>
            </a:r>
            <a:endParaRPr lang="en-US" sz="750" dirty="0">
              <a:latin typeface="Arial" pitchFamily="34" charset="0"/>
              <a:cs typeface="Arial" pitchFamily="34" charset="0"/>
            </a:endParaRPr>
          </a:p>
        </p:txBody>
      </p:sp>
      <p:sp>
        <p:nvSpPr>
          <p:cNvPr id="42" name="TextBox 41"/>
          <p:cNvSpPr txBox="1"/>
          <p:nvPr/>
        </p:nvSpPr>
        <p:spPr>
          <a:xfrm>
            <a:off x="2739869" y="18727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Excel</a:t>
            </a:r>
            <a:endParaRPr lang="en-US" sz="750" dirty="0">
              <a:latin typeface="Arial" pitchFamily="34" charset="0"/>
              <a:cs typeface="Arial" pitchFamily="34" charset="0"/>
            </a:endParaRPr>
          </a:p>
        </p:txBody>
      </p:sp>
      <p:sp>
        <p:nvSpPr>
          <p:cNvPr id="43" name="TextBox 42"/>
          <p:cNvSpPr txBox="1"/>
          <p:nvPr/>
        </p:nvSpPr>
        <p:spPr>
          <a:xfrm>
            <a:off x="4396786" y="186880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Web Portal</a:t>
            </a:r>
            <a:endParaRPr lang="en-US" sz="750" dirty="0">
              <a:latin typeface="Arial" pitchFamily="34" charset="0"/>
              <a:cs typeface="Arial" pitchFamily="34" charset="0"/>
            </a:endParaRPr>
          </a:p>
        </p:txBody>
      </p:sp>
      <p:sp>
        <p:nvSpPr>
          <p:cNvPr id="44" name="TextBox 43"/>
          <p:cNvSpPr txBox="1"/>
          <p:nvPr/>
        </p:nvSpPr>
        <p:spPr>
          <a:xfrm>
            <a:off x="6076560" y="186880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Enterprise Search</a:t>
            </a:r>
            <a:endParaRPr lang="en-US" sz="750" dirty="0">
              <a:latin typeface="Arial" pitchFamily="34" charset="0"/>
              <a:cs typeface="Arial" pitchFamily="34" charset="0"/>
            </a:endParaRPr>
          </a:p>
        </p:txBody>
      </p:sp>
      <p:sp>
        <p:nvSpPr>
          <p:cNvPr id="45" name="TextBox 44"/>
          <p:cNvSpPr txBox="1"/>
          <p:nvPr/>
        </p:nvSpPr>
        <p:spPr>
          <a:xfrm>
            <a:off x="999151"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Relational Views</a:t>
            </a:r>
            <a:endParaRPr lang="en-US" sz="750" dirty="0">
              <a:latin typeface="Arial" pitchFamily="34" charset="0"/>
              <a:cs typeface="Arial" pitchFamily="34" charset="0"/>
            </a:endParaRPr>
          </a:p>
        </p:txBody>
      </p:sp>
      <p:sp>
        <p:nvSpPr>
          <p:cNvPr id="46" name="TextBox 45"/>
          <p:cNvSpPr txBox="1"/>
          <p:nvPr/>
        </p:nvSpPr>
        <p:spPr>
          <a:xfrm>
            <a:off x="2381821"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Spreadsheet</a:t>
            </a:r>
            <a:endParaRPr lang="en-US" sz="750" dirty="0">
              <a:latin typeface="Arial" pitchFamily="34" charset="0"/>
              <a:cs typeface="Arial" pitchFamily="34" charset="0"/>
            </a:endParaRPr>
          </a:p>
        </p:txBody>
      </p:sp>
      <p:sp>
        <p:nvSpPr>
          <p:cNvPr id="47" name="TextBox 46"/>
          <p:cNvSpPr txBox="1"/>
          <p:nvPr/>
        </p:nvSpPr>
        <p:spPr>
          <a:xfrm>
            <a:off x="3829244"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Virtual Mart/ODS</a:t>
            </a:r>
            <a:endParaRPr lang="en-US" sz="750" dirty="0">
              <a:latin typeface="Arial" pitchFamily="34" charset="0"/>
              <a:cs typeface="Arial" pitchFamily="34" charset="0"/>
            </a:endParaRPr>
          </a:p>
        </p:txBody>
      </p:sp>
      <p:sp>
        <p:nvSpPr>
          <p:cNvPr id="48" name="TextBox 47"/>
          <p:cNvSpPr txBox="1"/>
          <p:nvPr/>
        </p:nvSpPr>
        <p:spPr>
          <a:xfrm>
            <a:off x="4895766"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Cache</a:t>
            </a:r>
            <a:endParaRPr lang="en-US" sz="750" dirty="0">
              <a:latin typeface="Arial" pitchFamily="34" charset="0"/>
              <a:cs typeface="Arial" pitchFamily="34" charset="0"/>
            </a:endParaRPr>
          </a:p>
        </p:txBody>
      </p:sp>
      <p:sp>
        <p:nvSpPr>
          <p:cNvPr id="49" name="TextBox 48"/>
          <p:cNvSpPr txBox="1"/>
          <p:nvPr/>
        </p:nvSpPr>
        <p:spPr>
          <a:xfrm>
            <a:off x="5962288"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Services</a:t>
            </a:r>
            <a:endParaRPr lang="en-US" sz="750" dirty="0">
              <a:latin typeface="Arial" pitchFamily="34" charset="0"/>
              <a:cs typeface="Arial" pitchFamily="34" charset="0"/>
            </a:endParaRPr>
          </a:p>
        </p:txBody>
      </p:sp>
      <p:pic>
        <p:nvPicPr>
          <p:cNvPr id="30" name="Picture 29" descr="bi-tools.png"/>
          <p:cNvPicPr>
            <a:picLocks noChangeAspect="1"/>
          </p:cNvPicPr>
          <p:nvPr/>
        </p:nvPicPr>
        <p:blipFill>
          <a:blip r:embed="rId3" cstate="print"/>
          <a:stretch>
            <a:fillRect/>
          </a:stretch>
        </p:blipFill>
        <p:spPr>
          <a:xfrm>
            <a:off x="991533" y="857252"/>
            <a:ext cx="1298110" cy="918617"/>
          </a:xfrm>
          <a:prstGeom prst="rect">
            <a:avLst/>
          </a:prstGeom>
        </p:spPr>
      </p:pic>
      <p:pic>
        <p:nvPicPr>
          <p:cNvPr id="31" name="Picture 30" descr="excel-2.png"/>
          <p:cNvPicPr>
            <a:picLocks noChangeAspect="1"/>
          </p:cNvPicPr>
          <p:nvPr/>
        </p:nvPicPr>
        <p:blipFill>
          <a:blip r:embed="rId4" cstate="print"/>
          <a:stretch>
            <a:fillRect/>
          </a:stretch>
        </p:blipFill>
        <p:spPr>
          <a:xfrm>
            <a:off x="2667497" y="857253"/>
            <a:ext cx="1298110" cy="908240"/>
          </a:xfrm>
          <a:prstGeom prst="rect">
            <a:avLst/>
          </a:prstGeom>
        </p:spPr>
      </p:pic>
      <p:pic>
        <p:nvPicPr>
          <p:cNvPr id="32" name="Picture 31" descr="web-portal.png"/>
          <p:cNvPicPr>
            <a:picLocks noChangeAspect="1"/>
          </p:cNvPicPr>
          <p:nvPr/>
        </p:nvPicPr>
        <p:blipFill>
          <a:blip r:embed="rId5" cstate="print"/>
          <a:stretch>
            <a:fillRect/>
          </a:stretch>
        </p:blipFill>
        <p:spPr>
          <a:xfrm>
            <a:off x="4343460" y="857250"/>
            <a:ext cx="1298110" cy="903195"/>
          </a:xfrm>
          <a:prstGeom prst="rect">
            <a:avLst/>
          </a:prstGeom>
        </p:spPr>
      </p:pic>
      <p:pic>
        <p:nvPicPr>
          <p:cNvPr id="33" name="Picture 32" descr="enterprise-search.png"/>
          <p:cNvPicPr>
            <a:picLocks noChangeAspect="1"/>
          </p:cNvPicPr>
          <p:nvPr/>
        </p:nvPicPr>
        <p:blipFill>
          <a:blip r:embed="rId6" cstate="print"/>
          <a:stretch>
            <a:fillRect/>
          </a:stretch>
        </p:blipFill>
        <p:spPr>
          <a:xfrm>
            <a:off x="6019424" y="857250"/>
            <a:ext cx="1298110" cy="888500"/>
          </a:xfrm>
          <a:prstGeom prst="rect">
            <a:avLst/>
          </a:prstGeom>
        </p:spPr>
      </p:pic>
      <p:pic>
        <p:nvPicPr>
          <p:cNvPr id="34" name="Picture 33" descr="object-1.png"/>
          <p:cNvPicPr>
            <a:picLocks noChangeAspect="1"/>
          </p:cNvPicPr>
          <p:nvPr/>
        </p:nvPicPr>
        <p:blipFill>
          <a:blip r:embed="rId7" cstate="print"/>
          <a:stretch>
            <a:fillRect/>
          </a:stretch>
        </p:blipFill>
        <p:spPr>
          <a:xfrm>
            <a:off x="1143893" y="2286000"/>
            <a:ext cx="667338" cy="618130"/>
          </a:xfrm>
          <a:prstGeom prst="rect">
            <a:avLst/>
          </a:prstGeom>
        </p:spPr>
      </p:pic>
      <p:pic>
        <p:nvPicPr>
          <p:cNvPr id="35" name="Picture 34" descr="object-2.png"/>
          <p:cNvPicPr>
            <a:picLocks noChangeAspect="1"/>
          </p:cNvPicPr>
          <p:nvPr/>
        </p:nvPicPr>
        <p:blipFill>
          <a:blip r:embed="rId8" cstate="print"/>
          <a:stretch>
            <a:fillRect/>
          </a:stretch>
        </p:blipFill>
        <p:spPr>
          <a:xfrm>
            <a:off x="2210416" y="2228850"/>
            <a:ext cx="841029" cy="721791"/>
          </a:xfrm>
          <a:prstGeom prst="rect">
            <a:avLst/>
          </a:prstGeom>
        </p:spPr>
      </p:pic>
      <p:pic>
        <p:nvPicPr>
          <p:cNvPr id="36" name="Picture 35" descr="object-3.png"/>
          <p:cNvPicPr>
            <a:picLocks noChangeAspect="1"/>
          </p:cNvPicPr>
          <p:nvPr/>
        </p:nvPicPr>
        <p:blipFill>
          <a:blip r:embed="rId9" cstate="print"/>
          <a:stretch>
            <a:fillRect/>
          </a:stretch>
        </p:blipFill>
        <p:spPr>
          <a:xfrm>
            <a:off x="3505480" y="2228853"/>
            <a:ext cx="694763" cy="680053"/>
          </a:xfrm>
          <a:prstGeom prst="rect">
            <a:avLst/>
          </a:prstGeom>
        </p:spPr>
      </p:pic>
      <p:pic>
        <p:nvPicPr>
          <p:cNvPr id="37" name="Picture 36" descr="object-4.png"/>
          <p:cNvPicPr>
            <a:picLocks noChangeAspect="1"/>
          </p:cNvPicPr>
          <p:nvPr/>
        </p:nvPicPr>
        <p:blipFill>
          <a:blip r:embed="rId10" cstate="print"/>
          <a:stretch>
            <a:fillRect/>
          </a:stretch>
        </p:blipFill>
        <p:spPr>
          <a:xfrm>
            <a:off x="1067713" y="3257553"/>
            <a:ext cx="731330" cy="478172"/>
          </a:xfrm>
          <a:prstGeom prst="rect">
            <a:avLst/>
          </a:prstGeom>
        </p:spPr>
      </p:pic>
      <p:pic>
        <p:nvPicPr>
          <p:cNvPr id="38" name="Picture 37" descr="object-5.png"/>
          <p:cNvPicPr>
            <a:picLocks noChangeAspect="1"/>
          </p:cNvPicPr>
          <p:nvPr/>
        </p:nvPicPr>
        <p:blipFill>
          <a:blip r:embed="rId11" cstate="print"/>
          <a:stretch>
            <a:fillRect/>
          </a:stretch>
        </p:blipFill>
        <p:spPr>
          <a:xfrm>
            <a:off x="2134235" y="3211892"/>
            <a:ext cx="731330" cy="560011"/>
          </a:xfrm>
          <a:prstGeom prst="rect">
            <a:avLst/>
          </a:prstGeom>
        </p:spPr>
      </p:pic>
      <p:pic>
        <p:nvPicPr>
          <p:cNvPr id="39" name="Picture 38" descr="object-6.png"/>
          <p:cNvPicPr>
            <a:picLocks noChangeAspect="1"/>
          </p:cNvPicPr>
          <p:nvPr/>
        </p:nvPicPr>
        <p:blipFill>
          <a:blip r:embed="rId12" cstate="print"/>
          <a:stretch>
            <a:fillRect/>
          </a:stretch>
        </p:blipFill>
        <p:spPr>
          <a:xfrm>
            <a:off x="3048397" y="3257550"/>
            <a:ext cx="548498" cy="411480"/>
          </a:xfrm>
          <a:prstGeom prst="rect">
            <a:avLst/>
          </a:prstGeom>
        </p:spPr>
      </p:pic>
      <p:pic>
        <p:nvPicPr>
          <p:cNvPr id="40" name="Picture 39" descr="object-7.png"/>
          <p:cNvPicPr>
            <a:picLocks noChangeAspect="1"/>
          </p:cNvPicPr>
          <p:nvPr/>
        </p:nvPicPr>
        <p:blipFill>
          <a:blip r:embed="rId13" cstate="print"/>
          <a:stretch>
            <a:fillRect/>
          </a:stretch>
        </p:blipFill>
        <p:spPr>
          <a:xfrm>
            <a:off x="3734018" y="3314700"/>
            <a:ext cx="438798" cy="283196"/>
          </a:xfrm>
          <a:prstGeom prst="rect">
            <a:avLst/>
          </a:prstGeom>
        </p:spPr>
      </p:pic>
      <p:pic>
        <p:nvPicPr>
          <p:cNvPr id="60" name="Picture 59" descr="object-8.png"/>
          <p:cNvPicPr>
            <a:picLocks noChangeAspect="1"/>
          </p:cNvPicPr>
          <p:nvPr/>
        </p:nvPicPr>
        <p:blipFill>
          <a:blip r:embed="rId14" cstate="print"/>
          <a:stretch>
            <a:fillRect/>
          </a:stretch>
        </p:blipFill>
        <p:spPr>
          <a:xfrm>
            <a:off x="4343460" y="3314700"/>
            <a:ext cx="484506" cy="343827"/>
          </a:xfrm>
          <a:prstGeom prst="rect">
            <a:avLst/>
          </a:prstGeom>
        </p:spPr>
      </p:pic>
      <p:pic>
        <p:nvPicPr>
          <p:cNvPr id="61" name="Picture 60" descr="object-9.png"/>
          <p:cNvPicPr>
            <a:picLocks noChangeAspect="1"/>
          </p:cNvPicPr>
          <p:nvPr/>
        </p:nvPicPr>
        <p:blipFill>
          <a:blip r:embed="rId15" cstate="print"/>
          <a:stretch>
            <a:fillRect/>
          </a:stretch>
        </p:blipFill>
        <p:spPr>
          <a:xfrm>
            <a:off x="4952901" y="3314700"/>
            <a:ext cx="484506" cy="343827"/>
          </a:xfrm>
          <a:prstGeom prst="rect">
            <a:avLst/>
          </a:prstGeom>
        </p:spPr>
      </p:pic>
      <p:pic>
        <p:nvPicPr>
          <p:cNvPr id="62" name="Picture 61" descr="object-10.png"/>
          <p:cNvPicPr>
            <a:picLocks noChangeAspect="1"/>
          </p:cNvPicPr>
          <p:nvPr/>
        </p:nvPicPr>
        <p:blipFill>
          <a:blip r:embed="rId16" cstate="print"/>
          <a:stretch>
            <a:fillRect/>
          </a:stretch>
        </p:blipFill>
        <p:spPr>
          <a:xfrm>
            <a:off x="5562342" y="3314700"/>
            <a:ext cx="484506" cy="343827"/>
          </a:xfrm>
          <a:prstGeom prst="rect">
            <a:avLst/>
          </a:prstGeom>
        </p:spPr>
      </p:pic>
      <p:pic>
        <p:nvPicPr>
          <p:cNvPr id="63" name="Picture 62" descr="relational-views.png"/>
          <p:cNvPicPr>
            <a:picLocks noChangeAspect="1"/>
          </p:cNvPicPr>
          <p:nvPr/>
        </p:nvPicPr>
        <p:blipFill>
          <a:blip r:embed="rId17" cstate="print"/>
          <a:stretch>
            <a:fillRect/>
          </a:stretch>
        </p:blipFill>
        <p:spPr>
          <a:xfrm>
            <a:off x="1143894" y="3886203"/>
            <a:ext cx="1005578" cy="514694"/>
          </a:xfrm>
          <a:prstGeom prst="rect">
            <a:avLst/>
          </a:prstGeom>
        </p:spPr>
      </p:pic>
      <p:pic>
        <p:nvPicPr>
          <p:cNvPr id="64" name="Picture 63" descr="spreadsheet.png"/>
          <p:cNvPicPr>
            <a:picLocks noChangeAspect="1"/>
          </p:cNvPicPr>
          <p:nvPr/>
        </p:nvPicPr>
        <p:blipFill>
          <a:blip r:embed="rId18" cstate="print"/>
          <a:stretch>
            <a:fillRect/>
          </a:stretch>
        </p:blipFill>
        <p:spPr>
          <a:xfrm>
            <a:off x="2438956" y="3886203"/>
            <a:ext cx="1096994" cy="541349"/>
          </a:xfrm>
          <a:prstGeom prst="rect">
            <a:avLst/>
          </a:prstGeom>
        </p:spPr>
      </p:pic>
      <p:pic>
        <p:nvPicPr>
          <p:cNvPr id="65" name="Picture 64" descr="virtual-mart-ods.png"/>
          <p:cNvPicPr>
            <a:picLocks noChangeAspect="1"/>
          </p:cNvPicPr>
          <p:nvPr/>
        </p:nvPicPr>
        <p:blipFill>
          <a:blip r:embed="rId19" cstate="print"/>
          <a:stretch>
            <a:fillRect/>
          </a:stretch>
        </p:blipFill>
        <p:spPr>
          <a:xfrm>
            <a:off x="4023503" y="4000503"/>
            <a:ext cx="777038" cy="439897"/>
          </a:xfrm>
          <a:prstGeom prst="rect">
            <a:avLst/>
          </a:prstGeom>
        </p:spPr>
      </p:pic>
      <p:pic>
        <p:nvPicPr>
          <p:cNvPr id="66" name="Picture 65" descr="virtual-mart-ods.png"/>
          <p:cNvPicPr>
            <a:picLocks noChangeAspect="1"/>
          </p:cNvPicPr>
          <p:nvPr/>
        </p:nvPicPr>
        <p:blipFill>
          <a:blip r:embed="rId19" cstate="print"/>
          <a:stretch>
            <a:fillRect/>
          </a:stretch>
        </p:blipFill>
        <p:spPr>
          <a:xfrm>
            <a:off x="5166205" y="4000503"/>
            <a:ext cx="777038" cy="439897"/>
          </a:xfrm>
          <a:prstGeom prst="rect">
            <a:avLst/>
          </a:prstGeom>
        </p:spPr>
      </p:pic>
      <p:pic>
        <p:nvPicPr>
          <p:cNvPr id="67" name="Picture 66" descr="services.png"/>
          <p:cNvPicPr>
            <a:picLocks noChangeAspect="1"/>
          </p:cNvPicPr>
          <p:nvPr/>
        </p:nvPicPr>
        <p:blipFill>
          <a:blip r:embed="rId20" cstate="print"/>
          <a:stretch>
            <a:fillRect/>
          </a:stretch>
        </p:blipFill>
        <p:spPr>
          <a:xfrm>
            <a:off x="6247963" y="3943350"/>
            <a:ext cx="639914" cy="480060"/>
          </a:xfrm>
          <a:prstGeom prst="rect">
            <a:avLst/>
          </a:prstGeom>
        </p:spPr>
      </p:pic>
      <p:sp>
        <p:nvSpPr>
          <p:cNvPr id="50" name="Cloud 49"/>
          <p:cNvSpPr/>
          <p:nvPr/>
        </p:nvSpPr>
        <p:spPr>
          <a:xfrm>
            <a:off x="4574274" y="2361384"/>
            <a:ext cx="757254" cy="533954"/>
          </a:xfrm>
          <a:prstGeom prst="cloud">
            <a:avLst/>
          </a:prstGeom>
          <a:gradFill flip="none" rotWithShape="1">
            <a:gsLst>
              <a:gs pos="0">
                <a:schemeClr val="bg1">
                  <a:lumMod val="65000"/>
                </a:schemeClr>
              </a:gs>
              <a:gs pos="50000">
                <a:schemeClr val="bg1"/>
              </a:gs>
              <a:gs pos="100000">
                <a:schemeClr val="bg1">
                  <a:lumMod val="75000"/>
                </a:schemeClr>
              </a:gs>
            </a:gsLst>
            <a:lin ang="13500000" scaled="1"/>
            <a:tileRect/>
          </a:gra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61496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1666</TotalTime>
  <Words>180</Words>
  <Application>Microsoft Macintosh PowerPoint</Application>
  <PresentationFormat>On-screen Show (16:9)</PresentationFormat>
  <Paragraphs>64</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 Black</vt:lpstr>
      <vt:lpstr>Calibri</vt:lpstr>
      <vt:lpstr>Courier New</vt:lpstr>
      <vt:lpstr>Gotham Light</vt:lpstr>
      <vt:lpstr>Helvetica</vt:lpstr>
      <vt:lpstr>Mangal</vt:lpstr>
      <vt:lpstr>Wingdings</vt:lpstr>
      <vt:lpstr>Arial</vt:lpstr>
      <vt:lpstr>2015 TIBCO Master Widescreen v042615</vt:lpstr>
      <vt:lpstr>2015 TIBCO Master WideScreen Blanks</vt:lpstr>
      <vt:lpstr>PowerPoint Presentation</vt:lpstr>
      <vt:lpstr>Agenda</vt:lpstr>
      <vt:lpstr>Topic 1</vt:lpstr>
      <vt:lpstr>Topic Sub-Topic</vt:lpstr>
      <vt:lpstr>Course Labs</vt:lpstr>
      <vt:lpstr>PowerPoint Presentation</vt:lpstr>
      <vt:lpstr>PowerPoint Presentation</vt:lpstr>
      <vt:lpstr>PowerPoint Presentation</vt:lpstr>
    </vt:vector>
  </TitlesOfParts>
  <Company>TIBCO Software Inc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66</cp:revision>
  <dcterms:created xsi:type="dcterms:W3CDTF">2015-09-09T19:27:25Z</dcterms:created>
  <dcterms:modified xsi:type="dcterms:W3CDTF">2017-12-14T20:47:42Z</dcterms:modified>
</cp:coreProperties>
</file>