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25" autoAdjust="0"/>
    <p:restoredTop sz="94660"/>
  </p:normalViewPr>
  <p:slideViewPr>
    <p:cSldViewPr snapToGrid="0">
      <p:cViewPr varScale="1">
        <p:scale>
          <a:sx n="68" d="100"/>
          <a:sy n="68" d="100"/>
        </p:scale>
        <p:origin x="78"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273659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339322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259470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306251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9659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156848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249818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2193489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156457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ja-JP" altLang="en-US"/>
              <a:t>マスター タイトルの書式設定</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360717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ja-JP" altLang="en-US"/>
              <a:t>マスター タイトルの書式設定</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F517B4-6029-465E-A51A-AA1CE794AA12}" type="datetimeFigureOut">
              <a:rPr kumimoji="1" lang="ja-JP" altLang="en-US" smtClean="0"/>
              <a:t>2019/3/28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110272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517B4-6029-465E-A51A-AA1CE794AA12}" type="datetimeFigureOut">
              <a:rPr kumimoji="1" lang="ja-JP" altLang="en-US" smtClean="0"/>
              <a:t>2019/3/28</a:t>
            </a:fld>
            <a:endParaRPr kumimoji="1" lang="ja-JP" alt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B7F28-BAD7-418C-B5C7-DA34770B0665}" type="slidenum">
              <a:rPr kumimoji="1" lang="ja-JP" altLang="en-US" smtClean="0"/>
              <a:t>‹#›</a:t>
            </a:fld>
            <a:endParaRPr kumimoji="1" lang="ja-JP" altLang="en-US"/>
          </a:p>
        </p:txBody>
      </p:sp>
    </p:spTree>
    <p:extLst>
      <p:ext uri="{BB962C8B-B14F-4D97-AF65-F5344CB8AC3E}">
        <p14:creationId xmlns:p14="http://schemas.microsoft.com/office/powerpoint/2010/main" val="155702697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oursera.org/specializations/machine-learning-tensorflow-gcp?utm_source=googlecloud&amp;utm_medium=institutions&amp;utm_campaign=kaggle_competition_emai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pura.hatenablog.com/entry/2019/02/22/221125?fbclid=IwAR2HVTL1zelldJ2kES-4ISAlXbEwU9eMuRuXTJxAqqFZ3Uz_LdmJv78o65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283954D-ADCF-43B0-99DF-853CD5E7DA51}"/>
              </a:ext>
            </a:extLst>
          </p:cNvPr>
          <p:cNvPicPr>
            <a:picLocks noChangeAspect="1"/>
          </p:cNvPicPr>
          <p:nvPr/>
        </p:nvPicPr>
        <p:blipFill>
          <a:blip r:embed="rId2"/>
          <a:stretch>
            <a:fillRect/>
          </a:stretch>
        </p:blipFill>
        <p:spPr>
          <a:xfrm>
            <a:off x="236871" y="103514"/>
            <a:ext cx="10856245" cy="6650971"/>
          </a:xfrm>
          <a:prstGeom prst="rect">
            <a:avLst/>
          </a:prstGeom>
        </p:spPr>
      </p:pic>
      <p:sp>
        <p:nvSpPr>
          <p:cNvPr id="5" name="四角形: 角を丸くする 4">
            <a:extLst>
              <a:ext uri="{FF2B5EF4-FFF2-40B4-BE49-F238E27FC236}">
                <a16:creationId xmlns:a16="http://schemas.microsoft.com/office/drawing/2014/main" id="{BCFDF615-E25F-4076-B32B-0C95BEB6B061}"/>
              </a:ext>
            </a:extLst>
          </p:cNvPr>
          <p:cNvSpPr/>
          <p:nvPr/>
        </p:nvSpPr>
        <p:spPr>
          <a:xfrm>
            <a:off x="1331495" y="545431"/>
            <a:ext cx="8887326" cy="15599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solidFill>
                  <a:schemeClr val="accent1">
                    <a:lumMod val="75000"/>
                  </a:schemeClr>
                </a:solidFill>
              </a:rPr>
              <a:t>GLOBIS Kaggle Challenge </a:t>
            </a:r>
            <a:r>
              <a:rPr kumimoji="1" lang="ja-JP" altLang="en-US" sz="4000" dirty="0">
                <a:solidFill>
                  <a:schemeClr val="accent1">
                    <a:lumMod val="75000"/>
                  </a:schemeClr>
                </a:solidFill>
              </a:rPr>
              <a:t>第４回</a:t>
            </a:r>
            <a:endParaRPr kumimoji="1" lang="en-US" altLang="ja-JP" sz="4000" dirty="0">
              <a:solidFill>
                <a:schemeClr val="accent1">
                  <a:lumMod val="75000"/>
                </a:schemeClr>
              </a:solidFill>
            </a:endParaRPr>
          </a:p>
          <a:p>
            <a:pPr algn="ctr"/>
            <a:r>
              <a:rPr kumimoji="1" lang="en-US" altLang="ja-JP" sz="4000" dirty="0">
                <a:solidFill>
                  <a:schemeClr val="accent1">
                    <a:lumMod val="75000"/>
                  </a:schemeClr>
                </a:solidFill>
              </a:rPr>
              <a:t>-New York City Taxi Fare Prediction-</a:t>
            </a:r>
            <a:endParaRPr kumimoji="1" lang="ja-JP" altLang="en-US" sz="4000" dirty="0">
              <a:solidFill>
                <a:schemeClr val="accent1">
                  <a:lumMod val="75000"/>
                </a:schemeClr>
              </a:solidFill>
            </a:endParaRPr>
          </a:p>
        </p:txBody>
      </p:sp>
      <p:sp>
        <p:nvSpPr>
          <p:cNvPr id="7" name="テキスト ボックス 6">
            <a:extLst>
              <a:ext uri="{FF2B5EF4-FFF2-40B4-BE49-F238E27FC236}">
                <a16:creationId xmlns:a16="http://schemas.microsoft.com/office/drawing/2014/main" id="{F7D14B13-C404-417D-B494-A036BB0A4FAD}"/>
              </a:ext>
            </a:extLst>
          </p:cNvPr>
          <p:cNvSpPr txBox="1"/>
          <p:nvPr/>
        </p:nvSpPr>
        <p:spPr>
          <a:xfrm>
            <a:off x="368969" y="5069305"/>
            <a:ext cx="3239990"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2019/3/28</a:t>
            </a:r>
          </a:p>
          <a:p>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グロービス人工知能クラブ</a:t>
            </a:r>
          </a:p>
        </p:txBody>
      </p:sp>
    </p:spTree>
    <p:extLst>
      <p:ext uri="{BB962C8B-B14F-4D97-AF65-F5344CB8AC3E}">
        <p14:creationId xmlns:p14="http://schemas.microsoft.com/office/powerpoint/2010/main" val="3755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8F066-5C69-432A-9010-1B343409B82E}"/>
              </a:ext>
            </a:extLst>
          </p:cNvPr>
          <p:cNvSpPr>
            <a:spLocks noGrp="1"/>
          </p:cNvSpPr>
          <p:nvPr>
            <p:ph type="title"/>
          </p:nvPr>
        </p:nvSpPr>
        <p:spPr/>
        <p:txBody>
          <a:bodyPr/>
          <a:lstStyle/>
          <a:p>
            <a:r>
              <a:rPr kumimoji="1" lang="ja-JP" altLang="en-US" dirty="0"/>
              <a:t>６．アンサンブル</a:t>
            </a:r>
          </a:p>
        </p:txBody>
      </p:sp>
      <p:sp>
        <p:nvSpPr>
          <p:cNvPr id="3" name="コンテンツ プレースホルダー 2">
            <a:extLst>
              <a:ext uri="{FF2B5EF4-FFF2-40B4-BE49-F238E27FC236}">
                <a16:creationId xmlns:a16="http://schemas.microsoft.com/office/drawing/2014/main" id="{C64F3EED-445D-4AEC-9FC7-934227F11D98}"/>
              </a:ext>
            </a:extLst>
          </p:cNvPr>
          <p:cNvSpPr>
            <a:spLocks noGrp="1"/>
          </p:cNvSpPr>
          <p:nvPr>
            <p:ph idx="1"/>
          </p:nvPr>
        </p:nvSpPr>
        <p:spPr/>
        <p:txBody>
          <a:bodyPr/>
          <a:lstStyle/>
          <a:p>
            <a:r>
              <a:rPr kumimoji="1" lang="ja-JP" altLang="en-US" dirty="0"/>
              <a:t>複数のモデルの予測を組み合わせて全体の予測とする手法。</a:t>
            </a:r>
            <a:endParaRPr kumimoji="1" lang="en-US" altLang="ja-JP" dirty="0"/>
          </a:p>
          <a:p>
            <a:r>
              <a:rPr lang="ja-JP" altLang="en-US" dirty="0"/>
              <a:t>未知のテストデータへの繁華性能を高める効果がある。</a:t>
            </a:r>
            <a:endParaRPr lang="en-US" altLang="ja-JP" dirty="0"/>
          </a:p>
          <a:p>
            <a:r>
              <a:rPr kumimoji="1" lang="ja-JP" altLang="en-US" dirty="0"/>
              <a:t>コンペ序盤では特徴量エンジニアリングに集中し、最後にアンサンブルを行うとよい</a:t>
            </a:r>
          </a:p>
        </p:txBody>
      </p:sp>
    </p:spTree>
    <p:extLst>
      <p:ext uri="{BB962C8B-B14F-4D97-AF65-F5344CB8AC3E}">
        <p14:creationId xmlns:p14="http://schemas.microsoft.com/office/powerpoint/2010/main" val="135507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DD6F2-FE27-4DC7-845E-3C98BE500D9F}"/>
              </a:ext>
            </a:extLst>
          </p:cNvPr>
          <p:cNvSpPr>
            <a:spLocks noGrp="1"/>
          </p:cNvSpPr>
          <p:nvPr>
            <p:ph type="title"/>
          </p:nvPr>
        </p:nvSpPr>
        <p:spPr/>
        <p:txBody>
          <a:bodyPr>
            <a:normAutofit/>
          </a:bodyPr>
          <a:lstStyle/>
          <a:p>
            <a:r>
              <a:rPr kumimoji="1" lang="ja-JP" altLang="en-US" sz="3600" dirty="0"/>
              <a:t>参考図書：</a:t>
            </a:r>
            <a:r>
              <a:rPr lang="ja-JP" altLang="en-US" sz="3600" b="1" dirty="0"/>
              <a:t>機械学習のための特徴量エンジニアリング </a:t>
            </a:r>
            <a:r>
              <a:rPr lang="en-US" altLang="ja-JP" sz="3600" b="1" dirty="0"/>
              <a:t>―</a:t>
            </a:r>
            <a:r>
              <a:rPr lang="ja-JP" altLang="en-US" sz="3600" b="1" dirty="0"/>
              <a:t>その原理と</a:t>
            </a:r>
            <a:r>
              <a:rPr lang="en-US" altLang="ja-JP" sz="3600" b="1" dirty="0"/>
              <a:t>Python</a:t>
            </a:r>
            <a:r>
              <a:rPr lang="ja-JP" altLang="en-US" sz="3600" b="1" dirty="0"/>
              <a:t>による実践 </a:t>
            </a:r>
            <a:r>
              <a:rPr lang="en-US" altLang="ja-JP" sz="3600" b="1" dirty="0"/>
              <a:t>(</a:t>
            </a:r>
            <a:r>
              <a:rPr lang="ja-JP" altLang="en-US" sz="3600" b="1" dirty="0"/>
              <a:t>オライリー・ジャパン</a:t>
            </a:r>
            <a:r>
              <a:rPr lang="en-US" altLang="ja-JP" sz="3600" b="1" dirty="0"/>
              <a:t>)</a:t>
            </a:r>
            <a:endParaRPr kumimoji="1" lang="ja-JP" altLang="en-US" dirty="0"/>
          </a:p>
        </p:txBody>
      </p:sp>
      <p:sp>
        <p:nvSpPr>
          <p:cNvPr id="3" name="コンテンツ プレースホルダー 2">
            <a:extLst>
              <a:ext uri="{FF2B5EF4-FFF2-40B4-BE49-F238E27FC236}">
                <a16:creationId xmlns:a16="http://schemas.microsoft.com/office/drawing/2014/main" id="{22F923A5-347F-48E8-8182-E1AA7A6FDF6E}"/>
              </a:ext>
            </a:extLst>
          </p:cNvPr>
          <p:cNvSpPr>
            <a:spLocks noGrp="1"/>
          </p:cNvSpPr>
          <p:nvPr>
            <p:ph idx="1"/>
          </p:nvPr>
        </p:nvSpPr>
        <p:spPr>
          <a:xfrm>
            <a:off x="5881816" y="1820863"/>
            <a:ext cx="5471984" cy="4351337"/>
          </a:xfrm>
        </p:spPr>
        <p:txBody>
          <a:bodyPr/>
          <a:lstStyle/>
          <a:p>
            <a:r>
              <a:rPr kumimoji="1" lang="ja-JP" altLang="en-US" dirty="0"/>
              <a:t>特徴量エンジニアリングにフォーカスを当てた書で、</a:t>
            </a:r>
            <a:r>
              <a:rPr kumimoji="1" lang="en-US" altLang="ja-JP" dirty="0" err="1"/>
              <a:t>Kaggler</a:t>
            </a:r>
            <a:r>
              <a:rPr lang="ja-JP" altLang="en-US" dirty="0"/>
              <a:t>からは大きな注目を集めているらしい。</a:t>
            </a:r>
            <a:endParaRPr lang="en-US" altLang="ja-JP" dirty="0"/>
          </a:p>
          <a:p>
            <a:r>
              <a:rPr kumimoji="1" lang="en-US" altLang="ja-JP" dirty="0"/>
              <a:t>Kaggle expert</a:t>
            </a:r>
            <a:r>
              <a:rPr lang="ja-JP" altLang="en-US" dirty="0"/>
              <a:t>レベルの人が、「守り」の技術を磨くのにちょうどいいとのこと。</a:t>
            </a:r>
            <a:endParaRPr kumimoji="1" lang="ja-JP" altLang="en-US" dirty="0"/>
          </a:p>
        </p:txBody>
      </p:sp>
      <p:pic>
        <p:nvPicPr>
          <p:cNvPr id="4" name="図 3">
            <a:extLst>
              <a:ext uri="{FF2B5EF4-FFF2-40B4-BE49-F238E27FC236}">
                <a16:creationId xmlns:a16="http://schemas.microsoft.com/office/drawing/2014/main" id="{B21D084C-D273-4F6A-8158-A63D87407F01}"/>
              </a:ext>
            </a:extLst>
          </p:cNvPr>
          <p:cNvPicPr>
            <a:picLocks noChangeAspect="1"/>
          </p:cNvPicPr>
          <p:nvPr/>
        </p:nvPicPr>
        <p:blipFill>
          <a:blip r:embed="rId2"/>
          <a:stretch>
            <a:fillRect/>
          </a:stretch>
        </p:blipFill>
        <p:spPr>
          <a:xfrm>
            <a:off x="1004115" y="1820863"/>
            <a:ext cx="3609975" cy="4572000"/>
          </a:xfrm>
          <a:prstGeom prst="rect">
            <a:avLst/>
          </a:prstGeom>
        </p:spPr>
      </p:pic>
    </p:spTree>
    <p:extLst>
      <p:ext uri="{BB962C8B-B14F-4D97-AF65-F5344CB8AC3E}">
        <p14:creationId xmlns:p14="http://schemas.microsoft.com/office/powerpoint/2010/main" val="140210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736AC-0E43-4D82-B742-3CB1F895D661}"/>
              </a:ext>
            </a:extLst>
          </p:cNvPr>
          <p:cNvSpPr>
            <a:spLocks noGrp="1"/>
          </p:cNvSpPr>
          <p:nvPr>
            <p:ph type="title"/>
          </p:nvPr>
        </p:nvSpPr>
        <p:spPr/>
        <p:txBody>
          <a:bodyPr>
            <a:normAutofit/>
          </a:bodyPr>
          <a:lstStyle/>
          <a:p>
            <a:r>
              <a:rPr kumimoji="1" lang="ja-JP" altLang="en-US" dirty="0"/>
              <a:t>参考図書</a:t>
            </a:r>
            <a:r>
              <a:rPr kumimoji="1" lang="en-US" altLang="ja-JP" dirty="0"/>
              <a:t>:</a:t>
            </a:r>
            <a:r>
              <a:rPr kumimoji="1" lang="ja-JP" altLang="en-US" dirty="0"/>
              <a:t>前処理大全</a:t>
            </a:r>
          </a:p>
        </p:txBody>
      </p:sp>
      <p:sp>
        <p:nvSpPr>
          <p:cNvPr id="3" name="コンテンツ プレースホルダー 2">
            <a:extLst>
              <a:ext uri="{FF2B5EF4-FFF2-40B4-BE49-F238E27FC236}">
                <a16:creationId xmlns:a16="http://schemas.microsoft.com/office/drawing/2014/main" id="{153232FA-6925-4C32-A6C6-328A26294695}"/>
              </a:ext>
            </a:extLst>
          </p:cNvPr>
          <p:cNvSpPr>
            <a:spLocks noGrp="1"/>
          </p:cNvSpPr>
          <p:nvPr>
            <p:ph idx="1"/>
          </p:nvPr>
        </p:nvSpPr>
        <p:spPr>
          <a:xfrm>
            <a:off x="5131836" y="1820863"/>
            <a:ext cx="6221963" cy="4351337"/>
          </a:xfrm>
        </p:spPr>
        <p:txBody>
          <a:bodyPr/>
          <a:lstStyle/>
          <a:p>
            <a:r>
              <a:rPr kumimoji="1" lang="ja-JP" altLang="en-US" dirty="0"/>
              <a:t>データ前処理が大きな意味を持つ</a:t>
            </a:r>
            <a:r>
              <a:rPr kumimoji="1" lang="en-US" altLang="ja-JP" dirty="0" err="1"/>
              <a:t>Kaggler</a:t>
            </a:r>
            <a:r>
              <a:rPr kumimoji="1" lang="ja-JP" altLang="en-US" dirty="0"/>
              <a:t>に大変役に立つ辞書的な書物らしい。</a:t>
            </a:r>
          </a:p>
        </p:txBody>
      </p:sp>
      <p:pic>
        <p:nvPicPr>
          <p:cNvPr id="4" name="図 3">
            <a:extLst>
              <a:ext uri="{FF2B5EF4-FFF2-40B4-BE49-F238E27FC236}">
                <a16:creationId xmlns:a16="http://schemas.microsoft.com/office/drawing/2014/main" id="{AE0393E4-4417-4B18-80E6-A2675B5BF5A4}"/>
              </a:ext>
            </a:extLst>
          </p:cNvPr>
          <p:cNvPicPr>
            <a:picLocks noChangeAspect="1"/>
          </p:cNvPicPr>
          <p:nvPr/>
        </p:nvPicPr>
        <p:blipFill>
          <a:blip r:embed="rId2"/>
          <a:stretch>
            <a:fillRect/>
          </a:stretch>
        </p:blipFill>
        <p:spPr>
          <a:xfrm>
            <a:off x="708249" y="1484588"/>
            <a:ext cx="3934089" cy="5007652"/>
          </a:xfrm>
          <a:prstGeom prst="rect">
            <a:avLst/>
          </a:prstGeom>
        </p:spPr>
      </p:pic>
    </p:spTree>
    <p:extLst>
      <p:ext uri="{BB962C8B-B14F-4D97-AF65-F5344CB8AC3E}">
        <p14:creationId xmlns:p14="http://schemas.microsoft.com/office/powerpoint/2010/main" val="108360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F2440-BC06-4A69-9484-16C1A502F74F}"/>
              </a:ext>
            </a:extLst>
          </p:cNvPr>
          <p:cNvSpPr>
            <a:spLocks noGrp="1"/>
          </p:cNvSpPr>
          <p:nvPr>
            <p:ph type="title"/>
          </p:nvPr>
        </p:nvSpPr>
        <p:spPr/>
        <p:txBody>
          <a:bodyPr/>
          <a:lstStyle/>
          <a:p>
            <a:r>
              <a:rPr kumimoji="1" lang="ja-JP" altLang="en-US" dirty="0"/>
              <a:t>今回の</a:t>
            </a:r>
            <a:r>
              <a:rPr kumimoji="1" lang="en-US" altLang="ja-JP" dirty="0"/>
              <a:t>notebook</a:t>
            </a:r>
            <a:endParaRPr kumimoji="1" lang="ja-JP" altLang="en-US" dirty="0"/>
          </a:p>
        </p:txBody>
      </p:sp>
      <p:sp>
        <p:nvSpPr>
          <p:cNvPr id="4" name="正方形/長方形 3">
            <a:extLst>
              <a:ext uri="{FF2B5EF4-FFF2-40B4-BE49-F238E27FC236}">
                <a16:creationId xmlns:a16="http://schemas.microsoft.com/office/drawing/2014/main" id="{E388B65E-7B5A-4A89-A865-DDCBD0413EE6}"/>
              </a:ext>
            </a:extLst>
          </p:cNvPr>
          <p:cNvSpPr/>
          <p:nvPr/>
        </p:nvSpPr>
        <p:spPr>
          <a:xfrm>
            <a:off x="838200" y="2200143"/>
            <a:ext cx="9692639" cy="4154984"/>
          </a:xfrm>
          <a:prstGeom prst="rect">
            <a:avLst/>
          </a:prstGeom>
        </p:spPr>
        <p:txBody>
          <a:bodyPr wrap="square">
            <a:spAutoFit/>
          </a:bodyPr>
          <a:lstStyle/>
          <a:p>
            <a:pPr marL="971550" lvl="1" indent="-514350">
              <a:buFont typeface="+mj-lt"/>
              <a:buAutoNum type="arabicPeriod"/>
            </a:pPr>
            <a:r>
              <a:rPr lang="ja-JP" altLang="en-US" sz="4400" dirty="0"/>
              <a:t>（探索的データ分析）</a:t>
            </a:r>
            <a:endParaRPr lang="en-US" altLang="ja-JP" sz="4400" dirty="0"/>
          </a:p>
          <a:p>
            <a:pPr marL="971550" lvl="1" indent="-514350">
              <a:buFont typeface="+mj-lt"/>
              <a:buAutoNum type="arabicPeriod"/>
            </a:pPr>
            <a:r>
              <a:rPr kumimoji="1" lang="ja-JP" altLang="en-US" sz="4400" dirty="0"/>
              <a:t>ベースライン</a:t>
            </a:r>
            <a:r>
              <a:rPr lang="ja-JP" altLang="en-US" sz="4400" dirty="0"/>
              <a:t>モデルの構築</a:t>
            </a:r>
            <a:endParaRPr lang="en-US" altLang="ja-JP" sz="4400" dirty="0"/>
          </a:p>
          <a:p>
            <a:pPr marL="971550" lvl="1" indent="-514350">
              <a:buFont typeface="+mj-lt"/>
              <a:buAutoNum type="arabicPeriod"/>
            </a:pPr>
            <a:r>
              <a:rPr kumimoji="1" lang="en-US" altLang="ja-JP" sz="4400" dirty="0"/>
              <a:t>Validation(</a:t>
            </a:r>
            <a:r>
              <a:rPr kumimoji="1" lang="ja-JP" altLang="en-US" sz="4400" dirty="0"/>
              <a:t>モデル評価環境）の構築</a:t>
            </a:r>
            <a:endParaRPr kumimoji="1" lang="en-US" altLang="ja-JP" sz="4400" dirty="0"/>
          </a:p>
          <a:p>
            <a:pPr marL="971550" lvl="1" indent="-514350">
              <a:buFont typeface="+mj-lt"/>
              <a:buAutoNum type="arabicPeriod"/>
            </a:pPr>
            <a:r>
              <a:rPr lang="ja-JP" altLang="en-US" sz="4400" dirty="0"/>
              <a:t>特徴量エンジニアリング</a:t>
            </a:r>
            <a:endParaRPr lang="en-US" altLang="ja-JP" sz="4400" dirty="0"/>
          </a:p>
          <a:p>
            <a:pPr marL="971550" lvl="1" indent="-514350">
              <a:buFont typeface="+mj-lt"/>
              <a:buAutoNum type="arabicPeriod"/>
            </a:pPr>
            <a:r>
              <a:rPr kumimoji="1" lang="ja-JP" altLang="en-US" sz="4400" dirty="0"/>
              <a:t>ハイパーパラメータ調整</a:t>
            </a:r>
            <a:endParaRPr kumimoji="1" lang="en-US" altLang="ja-JP" sz="4400" dirty="0"/>
          </a:p>
          <a:p>
            <a:pPr marL="971550" lvl="1" indent="-514350">
              <a:buFont typeface="+mj-lt"/>
              <a:buAutoNum type="arabicPeriod"/>
            </a:pPr>
            <a:r>
              <a:rPr lang="ja-JP" altLang="en-US" sz="4400" dirty="0"/>
              <a:t>アンサンブル</a:t>
            </a:r>
            <a:endParaRPr lang="en-US" altLang="ja-JP" sz="4400" dirty="0"/>
          </a:p>
        </p:txBody>
      </p:sp>
      <p:sp>
        <p:nvSpPr>
          <p:cNvPr id="5" name="四角形: 角を丸くする 4">
            <a:extLst>
              <a:ext uri="{FF2B5EF4-FFF2-40B4-BE49-F238E27FC236}">
                <a16:creationId xmlns:a16="http://schemas.microsoft.com/office/drawing/2014/main" id="{A15B3EC3-2AC2-41FB-99E6-94641D79E8DE}"/>
              </a:ext>
            </a:extLst>
          </p:cNvPr>
          <p:cNvSpPr/>
          <p:nvPr/>
        </p:nvSpPr>
        <p:spPr>
          <a:xfrm>
            <a:off x="1083211" y="2067951"/>
            <a:ext cx="9003323" cy="154744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879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51A0D9-5324-406C-83AF-3C0B61A31E45}"/>
              </a:ext>
            </a:extLst>
          </p:cNvPr>
          <p:cNvSpPr>
            <a:spLocks noGrp="1"/>
          </p:cNvSpPr>
          <p:nvPr>
            <p:ph type="title"/>
          </p:nvPr>
        </p:nvSpPr>
        <p:spPr/>
        <p:txBody>
          <a:bodyPr/>
          <a:lstStyle/>
          <a:p>
            <a:r>
              <a:rPr kumimoji="1" lang="ja-JP" altLang="en-US" dirty="0"/>
              <a:t>テーマ</a:t>
            </a:r>
          </a:p>
        </p:txBody>
      </p:sp>
      <p:sp>
        <p:nvSpPr>
          <p:cNvPr id="3" name="コンテンツ プレースホルダー 2">
            <a:extLst>
              <a:ext uri="{FF2B5EF4-FFF2-40B4-BE49-F238E27FC236}">
                <a16:creationId xmlns:a16="http://schemas.microsoft.com/office/drawing/2014/main" id="{9F6ABB80-DD8A-43FF-B288-B3888D64EC32}"/>
              </a:ext>
            </a:extLst>
          </p:cNvPr>
          <p:cNvSpPr>
            <a:spLocks noGrp="1"/>
          </p:cNvSpPr>
          <p:nvPr>
            <p:ph idx="1"/>
          </p:nvPr>
        </p:nvSpPr>
        <p:spPr>
          <a:xfrm>
            <a:off x="838200" y="3867150"/>
            <a:ext cx="10515600" cy="2305050"/>
          </a:xfrm>
        </p:spPr>
        <p:txBody>
          <a:bodyPr>
            <a:normAutofit fontScale="92500" lnSpcReduction="20000"/>
          </a:bodyPr>
          <a:lstStyle/>
          <a:p>
            <a:r>
              <a:rPr lang="ja-JP" altLang="en-US" dirty="0"/>
              <a:t>ニューヨークのタクシーの運賃を予測する。</a:t>
            </a:r>
            <a:endParaRPr lang="en-US" altLang="ja-JP" dirty="0"/>
          </a:p>
          <a:p>
            <a:r>
              <a:rPr lang="ja-JP" altLang="en-US" dirty="0"/>
              <a:t>グーグルクラウドと</a:t>
            </a:r>
            <a:r>
              <a:rPr lang="en-US" altLang="ja-JP" dirty="0" err="1"/>
              <a:t>Cousera</a:t>
            </a:r>
            <a:r>
              <a:rPr lang="ja-JP" altLang="en-US" dirty="0" err="1"/>
              <a:t>が提</a:t>
            </a:r>
            <a:r>
              <a:rPr lang="ja-JP" altLang="en-US" dirty="0"/>
              <a:t>供するプレイグラウンドコンペティション（学習用コンペ）。</a:t>
            </a:r>
            <a:endParaRPr lang="en-US" altLang="ja-JP" dirty="0"/>
          </a:p>
          <a:p>
            <a:r>
              <a:rPr lang="en-US" altLang="ja-JP" dirty="0" err="1"/>
              <a:t>Cousera</a:t>
            </a:r>
            <a:r>
              <a:rPr lang="ja-JP" altLang="en-US" dirty="0"/>
              <a:t>のコースである</a:t>
            </a:r>
            <a:r>
              <a:rPr lang="en-US" altLang="ja-JP" dirty="0"/>
              <a:t> </a:t>
            </a:r>
            <a:r>
              <a:rPr lang="en-US" altLang="ja-JP" dirty="0">
                <a:hlinkClick r:id="rId2"/>
              </a:rPr>
              <a:t>Machine Learning with </a:t>
            </a:r>
            <a:r>
              <a:rPr lang="en-US" altLang="ja-JP" dirty="0" err="1">
                <a:hlinkClick r:id="rId2"/>
              </a:rPr>
              <a:t>TensorFlow</a:t>
            </a:r>
            <a:r>
              <a:rPr lang="en-US" altLang="ja-JP" dirty="0">
                <a:hlinkClick r:id="rId2"/>
              </a:rPr>
              <a:t> on Google Cloud Platform</a:t>
            </a:r>
            <a:r>
              <a:rPr lang="ja-JP" altLang="en-US" dirty="0"/>
              <a:t>で教材として使われている。</a:t>
            </a:r>
            <a:endParaRPr lang="en-US" altLang="ja-JP" dirty="0"/>
          </a:p>
        </p:txBody>
      </p:sp>
      <p:pic>
        <p:nvPicPr>
          <p:cNvPr id="6" name="図 5">
            <a:extLst>
              <a:ext uri="{FF2B5EF4-FFF2-40B4-BE49-F238E27FC236}">
                <a16:creationId xmlns:a16="http://schemas.microsoft.com/office/drawing/2014/main" id="{3706ECC0-BC2F-447D-80FA-3A39BD77BA10}"/>
              </a:ext>
            </a:extLst>
          </p:cNvPr>
          <p:cNvPicPr>
            <a:picLocks noChangeAspect="1"/>
          </p:cNvPicPr>
          <p:nvPr/>
        </p:nvPicPr>
        <p:blipFill>
          <a:blip r:embed="rId3"/>
          <a:stretch>
            <a:fillRect/>
          </a:stretch>
        </p:blipFill>
        <p:spPr>
          <a:xfrm>
            <a:off x="838200" y="1366587"/>
            <a:ext cx="9001125" cy="1943100"/>
          </a:xfrm>
          <a:prstGeom prst="rect">
            <a:avLst/>
          </a:prstGeom>
        </p:spPr>
      </p:pic>
    </p:spTree>
    <p:extLst>
      <p:ext uri="{BB962C8B-B14F-4D97-AF65-F5344CB8AC3E}">
        <p14:creationId xmlns:p14="http://schemas.microsoft.com/office/powerpoint/2010/main" val="362257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574BA-9545-4B8B-8429-1C1EE00EB1EA}"/>
              </a:ext>
            </a:extLst>
          </p:cNvPr>
          <p:cNvSpPr>
            <a:spLocks noGrp="1"/>
          </p:cNvSpPr>
          <p:nvPr>
            <p:ph type="title"/>
          </p:nvPr>
        </p:nvSpPr>
        <p:spPr/>
        <p:txBody>
          <a:bodyPr/>
          <a:lstStyle/>
          <a:p>
            <a:r>
              <a:rPr kumimoji="1" lang="ja-JP" altLang="en-US" dirty="0"/>
              <a:t>データ</a:t>
            </a:r>
          </a:p>
        </p:txBody>
      </p:sp>
      <p:sp>
        <p:nvSpPr>
          <p:cNvPr id="3" name="コンテンツ プレースホルダー 2">
            <a:extLst>
              <a:ext uri="{FF2B5EF4-FFF2-40B4-BE49-F238E27FC236}">
                <a16:creationId xmlns:a16="http://schemas.microsoft.com/office/drawing/2014/main" id="{CE304CAF-3A2E-42C1-B196-B8173FF3045A}"/>
              </a:ext>
            </a:extLst>
          </p:cNvPr>
          <p:cNvSpPr>
            <a:spLocks noGrp="1"/>
          </p:cNvSpPr>
          <p:nvPr>
            <p:ph idx="1"/>
          </p:nvPr>
        </p:nvSpPr>
        <p:spPr>
          <a:xfrm>
            <a:off x="838200" y="1820863"/>
            <a:ext cx="10515600" cy="4544311"/>
          </a:xfrm>
        </p:spPr>
        <p:txBody>
          <a:bodyPr>
            <a:normAutofit fontScale="92500" lnSpcReduction="10000"/>
          </a:bodyPr>
          <a:lstStyle/>
          <a:p>
            <a:r>
              <a:rPr kumimoji="1" lang="ja-JP" altLang="en-US" dirty="0"/>
              <a:t>トレーニング用データ数：</a:t>
            </a:r>
            <a:r>
              <a:rPr lang="en-US" altLang="ja-JP" dirty="0"/>
              <a:t>5580</a:t>
            </a:r>
            <a:r>
              <a:rPr lang="ja-JP" altLang="en-US" dirty="0"/>
              <a:t>万件</a:t>
            </a:r>
            <a:endParaRPr kumimoji="1" lang="en-US" altLang="ja-JP" dirty="0"/>
          </a:p>
          <a:p>
            <a:r>
              <a:rPr kumimoji="1" lang="ja-JP" altLang="en-US" dirty="0"/>
              <a:t>項目</a:t>
            </a:r>
            <a:endParaRPr lang="en-US" altLang="ja-JP" dirty="0"/>
          </a:p>
          <a:p>
            <a:pPr lvl="1"/>
            <a:r>
              <a:rPr kumimoji="1" lang="en-US" altLang="ja-JP" dirty="0"/>
              <a:t>Ke</a:t>
            </a:r>
            <a:r>
              <a:rPr lang="en-US" altLang="ja-JP" dirty="0"/>
              <a:t>y:</a:t>
            </a:r>
            <a:r>
              <a:rPr lang="ja-JP" altLang="en-US" dirty="0"/>
              <a:t>各乗車履歴の</a:t>
            </a:r>
            <a:r>
              <a:rPr lang="en-US" altLang="ja-JP" dirty="0"/>
              <a:t>id</a:t>
            </a:r>
            <a:r>
              <a:rPr lang="ja-JP" altLang="en-US" dirty="0" err="1"/>
              <a:t>のような</a:t>
            </a:r>
            <a:r>
              <a:rPr lang="ja-JP" altLang="en-US" dirty="0"/>
              <a:t>もの</a:t>
            </a:r>
            <a:endParaRPr kumimoji="1" lang="en-US" altLang="ja-JP" dirty="0"/>
          </a:p>
          <a:p>
            <a:pPr lvl="1"/>
            <a:r>
              <a:rPr lang="en-US" altLang="ja-JP" dirty="0" err="1"/>
              <a:t>Pickup_datetime</a:t>
            </a:r>
            <a:r>
              <a:rPr kumimoji="1" lang="ja-JP" altLang="en-US" dirty="0"/>
              <a:t>：乗車した時の日付と時間</a:t>
            </a:r>
            <a:endParaRPr kumimoji="1" lang="en-US" altLang="ja-JP" dirty="0"/>
          </a:p>
          <a:p>
            <a:pPr lvl="1"/>
            <a:r>
              <a:rPr kumimoji="1" lang="en-US" altLang="ja-JP" dirty="0" err="1"/>
              <a:t>pickup_longitude</a:t>
            </a:r>
            <a:r>
              <a:rPr kumimoji="1" lang="en-US" altLang="ja-JP" dirty="0"/>
              <a:t>: </a:t>
            </a:r>
            <a:r>
              <a:rPr lang="ja-JP" altLang="en-US" dirty="0"/>
              <a:t>乗車時の経度</a:t>
            </a:r>
            <a:endParaRPr lang="en-US" altLang="ja-JP" dirty="0"/>
          </a:p>
          <a:p>
            <a:pPr lvl="1"/>
            <a:r>
              <a:rPr lang="en-US" altLang="ja-JP" dirty="0" err="1"/>
              <a:t>Pickup_latidude</a:t>
            </a:r>
            <a:r>
              <a:rPr lang="en-US" altLang="ja-JP" dirty="0"/>
              <a:t>:</a:t>
            </a:r>
            <a:r>
              <a:rPr lang="ja-JP" altLang="en-US" dirty="0"/>
              <a:t> 乗車時の緯度</a:t>
            </a:r>
            <a:endParaRPr lang="en-US" altLang="ja-JP" dirty="0"/>
          </a:p>
          <a:p>
            <a:pPr lvl="1"/>
            <a:r>
              <a:rPr lang="en-US" altLang="ja-JP" dirty="0" err="1"/>
              <a:t>Dropoff_longtude</a:t>
            </a:r>
            <a:r>
              <a:rPr lang="ja-JP" altLang="en-US" dirty="0"/>
              <a:t>：降車時の経度</a:t>
            </a:r>
            <a:endParaRPr lang="en-US" altLang="ja-JP" dirty="0"/>
          </a:p>
          <a:p>
            <a:pPr lvl="1"/>
            <a:r>
              <a:rPr lang="en-US" altLang="ja-JP" dirty="0" err="1"/>
              <a:t>Dropoff_latitude</a:t>
            </a:r>
            <a:r>
              <a:rPr lang="ja-JP" altLang="en-US" dirty="0"/>
              <a:t>：降車時の緯度</a:t>
            </a:r>
            <a:endParaRPr lang="en-US" altLang="ja-JP" dirty="0"/>
          </a:p>
          <a:p>
            <a:pPr lvl="1"/>
            <a:r>
              <a:rPr lang="en-US" altLang="ja-JP" dirty="0" err="1"/>
              <a:t>Passenser_count</a:t>
            </a:r>
            <a:r>
              <a:rPr lang="ja-JP" altLang="en-US" dirty="0"/>
              <a:t>：一回当たりの乗車人数</a:t>
            </a:r>
            <a:endParaRPr lang="en-US" altLang="ja-JP" dirty="0"/>
          </a:p>
          <a:p>
            <a:pPr lvl="1"/>
            <a:r>
              <a:rPr lang="en-US" altLang="ja-JP" dirty="0" err="1"/>
              <a:t>Fare_amount</a:t>
            </a:r>
            <a:r>
              <a:rPr lang="ja-JP" altLang="en-US" dirty="0"/>
              <a:t>：運賃</a:t>
            </a:r>
            <a:endParaRPr lang="en-US" altLang="ja-JP" dirty="0"/>
          </a:p>
        </p:txBody>
      </p:sp>
    </p:spTree>
    <p:extLst>
      <p:ext uri="{BB962C8B-B14F-4D97-AF65-F5344CB8AC3E}">
        <p14:creationId xmlns:p14="http://schemas.microsoft.com/office/powerpoint/2010/main" val="327612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9691A-48ED-4CAE-987A-4BCEFE4AC3A6}"/>
              </a:ext>
            </a:extLst>
          </p:cNvPr>
          <p:cNvSpPr>
            <a:spLocks noGrp="1"/>
          </p:cNvSpPr>
          <p:nvPr>
            <p:ph type="title"/>
          </p:nvPr>
        </p:nvSpPr>
        <p:spPr/>
        <p:txBody>
          <a:bodyPr>
            <a:normAutofit fontScale="90000"/>
          </a:bodyPr>
          <a:lstStyle/>
          <a:p>
            <a:r>
              <a:rPr kumimoji="1" lang="en-US" altLang="ja-JP" dirty="0"/>
              <a:t>Kaggle</a:t>
            </a:r>
            <a:r>
              <a:rPr kumimoji="1" lang="ja-JP" altLang="en-US" dirty="0"/>
              <a:t>にチャレンジする一般的な手順</a:t>
            </a:r>
            <a:br>
              <a:rPr kumimoji="1" lang="en-US" altLang="ja-JP" dirty="0"/>
            </a:br>
            <a:r>
              <a:rPr kumimoji="1" lang="en-US" altLang="ja-JP" sz="2200" dirty="0"/>
              <a:t>(</a:t>
            </a:r>
            <a:r>
              <a:rPr kumimoji="1" lang="ja-JP" altLang="en-US" sz="2200" dirty="0"/>
              <a:t>横山さん紹介のブログから </a:t>
            </a:r>
            <a:r>
              <a:rPr lang="en-US" altLang="ja-JP" sz="2200" dirty="0">
                <a:hlinkClick r:id="rId2"/>
              </a:rPr>
              <a:t>https://upura.hatenablog.com/entry/2019/02/22/221125?fbclid=IwAR2HVTL1zelldJ2kES-4ISAlXbEwU9eMuRuXTJxAqqFZ3Uz_LdmJv78o65A</a:t>
            </a:r>
            <a:r>
              <a:rPr lang="en-US" altLang="ja-JP" sz="2200" dirty="0"/>
              <a:t> )</a:t>
            </a:r>
            <a:endParaRPr kumimoji="1" lang="ja-JP" altLang="en-US" sz="2200" dirty="0"/>
          </a:p>
        </p:txBody>
      </p:sp>
      <p:sp>
        <p:nvSpPr>
          <p:cNvPr id="3" name="コンテンツ プレースホルダー 2">
            <a:extLst>
              <a:ext uri="{FF2B5EF4-FFF2-40B4-BE49-F238E27FC236}">
                <a16:creationId xmlns:a16="http://schemas.microsoft.com/office/drawing/2014/main" id="{9B8853D9-5B4D-4847-8CE4-ABC3E93B5C73}"/>
              </a:ext>
            </a:extLst>
          </p:cNvPr>
          <p:cNvSpPr>
            <a:spLocks noGrp="1"/>
          </p:cNvSpPr>
          <p:nvPr>
            <p:ph idx="1"/>
          </p:nvPr>
        </p:nvSpPr>
        <p:spPr>
          <a:xfrm>
            <a:off x="838200" y="1820863"/>
            <a:ext cx="10515600" cy="4851786"/>
          </a:xfrm>
        </p:spPr>
        <p:txBody>
          <a:bodyPr/>
          <a:lstStyle/>
          <a:p>
            <a:r>
              <a:rPr kumimoji="1" lang="en-US" altLang="ja-JP" dirty="0"/>
              <a:t>Kaggle</a:t>
            </a:r>
            <a:r>
              <a:rPr kumimoji="1" lang="ja-JP" altLang="en-US" dirty="0"/>
              <a:t>に挑戦する手順は、一般に下記（らしい）</a:t>
            </a:r>
            <a:endParaRPr kumimoji="1" lang="en-US" altLang="ja-JP" dirty="0"/>
          </a:p>
          <a:p>
            <a:pPr marL="971550" lvl="1" indent="-514350">
              <a:buFont typeface="+mj-lt"/>
              <a:buAutoNum type="arabicPeriod"/>
            </a:pPr>
            <a:r>
              <a:rPr lang="ja-JP" altLang="en-US" dirty="0"/>
              <a:t>（探索的データ分析）</a:t>
            </a:r>
            <a:endParaRPr lang="en-US" altLang="ja-JP" dirty="0"/>
          </a:p>
          <a:p>
            <a:pPr marL="971550" lvl="1" indent="-514350">
              <a:buFont typeface="+mj-lt"/>
              <a:buAutoNum type="arabicPeriod"/>
            </a:pPr>
            <a:r>
              <a:rPr kumimoji="1" lang="ja-JP" altLang="en-US" dirty="0"/>
              <a:t>ベースライン</a:t>
            </a:r>
            <a:r>
              <a:rPr lang="ja-JP" altLang="en-US" dirty="0"/>
              <a:t>モデルの構築</a:t>
            </a:r>
            <a:endParaRPr lang="en-US" altLang="ja-JP" dirty="0"/>
          </a:p>
          <a:p>
            <a:pPr marL="971550" lvl="1" indent="-514350">
              <a:buFont typeface="+mj-lt"/>
              <a:buAutoNum type="arabicPeriod"/>
            </a:pPr>
            <a:r>
              <a:rPr kumimoji="1" lang="en-US" altLang="ja-JP" dirty="0"/>
              <a:t>Validation(</a:t>
            </a:r>
            <a:r>
              <a:rPr kumimoji="1" lang="ja-JP" altLang="en-US" dirty="0"/>
              <a:t>モデル評価環境）の構築</a:t>
            </a:r>
            <a:endParaRPr kumimoji="1" lang="en-US" altLang="ja-JP" dirty="0"/>
          </a:p>
          <a:p>
            <a:pPr marL="971550" lvl="1" indent="-514350">
              <a:buFont typeface="+mj-lt"/>
              <a:buAutoNum type="arabicPeriod"/>
            </a:pPr>
            <a:r>
              <a:rPr lang="ja-JP" altLang="en-US" dirty="0"/>
              <a:t>特徴量エンジニアリング</a:t>
            </a:r>
            <a:endParaRPr lang="en-US" altLang="ja-JP" dirty="0"/>
          </a:p>
          <a:p>
            <a:pPr marL="971550" lvl="1" indent="-514350">
              <a:buFont typeface="+mj-lt"/>
              <a:buAutoNum type="arabicPeriod"/>
            </a:pPr>
            <a:r>
              <a:rPr kumimoji="1" lang="ja-JP" altLang="en-US" dirty="0"/>
              <a:t>ハイパーパラメータ調整</a:t>
            </a:r>
            <a:endParaRPr kumimoji="1" lang="en-US" altLang="ja-JP" dirty="0"/>
          </a:p>
          <a:p>
            <a:pPr marL="971550" lvl="1" indent="-514350">
              <a:buFont typeface="+mj-lt"/>
              <a:buAutoNum type="arabicPeriod"/>
            </a:pPr>
            <a:r>
              <a:rPr lang="ja-JP" altLang="en-US" dirty="0"/>
              <a:t>アンサンブル</a:t>
            </a:r>
            <a:endParaRPr lang="en-US" altLang="ja-JP" dirty="0"/>
          </a:p>
        </p:txBody>
      </p:sp>
    </p:spTree>
    <p:extLst>
      <p:ext uri="{BB962C8B-B14F-4D97-AF65-F5344CB8AC3E}">
        <p14:creationId xmlns:p14="http://schemas.microsoft.com/office/powerpoint/2010/main" val="347416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387D2-3620-4FD1-80A5-88FA40EE87E8}"/>
              </a:ext>
            </a:extLst>
          </p:cNvPr>
          <p:cNvSpPr>
            <a:spLocks noGrp="1"/>
          </p:cNvSpPr>
          <p:nvPr>
            <p:ph type="title"/>
          </p:nvPr>
        </p:nvSpPr>
        <p:spPr/>
        <p:txBody>
          <a:bodyPr/>
          <a:lstStyle/>
          <a:p>
            <a:r>
              <a:rPr kumimoji="1" lang="ja-JP" altLang="en-US" dirty="0"/>
              <a:t>１．探索的データ分析</a:t>
            </a:r>
          </a:p>
        </p:txBody>
      </p:sp>
      <p:sp>
        <p:nvSpPr>
          <p:cNvPr id="3" name="コンテンツ プレースホルダー 2">
            <a:extLst>
              <a:ext uri="{FF2B5EF4-FFF2-40B4-BE49-F238E27FC236}">
                <a16:creationId xmlns:a16="http://schemas.microsoft.com/office/drawing/2014/main" id="{6C3EBFE9-82DE-4B51-BA1E-268E9009F2F6}"/>
              </a:ext>
            </a:extLst>
          </p:cNvPr>
          <p:cNvSpPr>
            <a:spLocks noGrp="1"/>
          </p:cNvSpPr>
          <p:nvPr>
            <p:ph idx="1"/>
          </p:nvPr>
        </p:nvSpPr>
        <p:spPr/>
        <p:txBody>
          <a:bodyPr/>
          <a:lstStyle/>
          <a:p>
            <a:r>
              <a:rPr lang="ja-JP" altLang="en-US" dirty="0"/>
              <a:t>コンペの課題設定を踏まえて与えられたデータの分析を行うこと</a:t>
            </a:r>
            <a:endParaRPr lang="en-US" altLang="ja-JP" dirty="0"/>
          </a:p>
          <a:p>
            <a:r>
              <a:rPr kumimoji="1" lang="en-US" altLang="ja-JP" dirty="0"/>
              <a:t>Kaggle</a:t>
            </a:r>
            <a:r>
              <a:rPr kumimoji="1" lang="ja-JP" altLang="en-US" dirty="0"/>
              <a:t>では、データに隠された傾向を知り、新しい特徴量につながる気づきを得るとうい意味合いが大きい。</a:t>
            </a:r>
            <a:endParaRPr kumimoji="1" lang="en-US" altLang="ja-JP" dirty="0"/>
          </a:p>
          <a:p>
            <a:r>
              <a:rPr kumimoji="1" lang="ja-JP" altLang="en-US" dirty="0"/>
              <a:t>最初に一通り行うが、「特徴量エンジニアリング」のアイデアが尽きたときに立ち戻って行うこともある。</a:t>
            </a:r>
            <a:endParaRPr kumimoji="1" lang="en-US" altLang="ja-JP" dirty="0"/>
          </a:p>
        </p:txBody>
      </p:sp>
    </p:spTree>
    <p:extLst>
      <p:ext uri="{BB962C8B-B14F-4D97-AF65-F5344CB8AC3E}">
        <p14:creationId xmlns:p14="http://schemas.microsoft.com/office/powerpoint/2010/main" val="373880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26C3A-C78D-4B68-A60A-B3513465EEA8}"/>
              </a:ext>
            </a:extLst>
          </p:cNvPr>
          <p:cNvSpPr>
            <a:spLocks noGrp="1"/>
          </p:cNvSpPr>
          <p:nvPr>
            <p:ph type="title"/>
          </p:nvPr>
        </p:nvSpPr>
        <p:spPr/>
        <p:txBody>
          <a:bodyPr/>
          <a:lstStyle/>
          <a:p>
            <a:r>
              <a:rPr kumimoji="1" lang="ja-JP" altLang="en-US" dirty="0"/>
              <a:t>２．ベースラインモデルの構築</a:t>
            </a:r>
          </a:p>
        </p:txBody>
      </p:sp>
      <p:sp>
        <p:nvSpPr>
          <p:cNvPr id="3" name="コンテンツ プレースホルダー 2">
            <a:extLst>
              <a:ext uri="{FF2B5EF4-FFF2-40B4-BE49-F238E27FC236}">
                <a16:creationId xmlns:a16="http://schemas.microsoft.com/office/drawing/2014/main" id="{680EBAB3-874D-4898-B6E1-9D5C6CF8A288}"/>
              </a:ext>
            </a:extLst>
          </p:cNvPr>
          <p:cNvSpPr>
            <a:spLocks noGrp="1"/>
          </p:cNvSpPr>
          <p:nvPr>
            <p:ph idx="1"/>
          </p:nvPr>
        </p:nvSpPr>
        <p:spPr/>
        <p:txBody>
          <a:bodyPr/>
          <a:lstStyle/>
          <a:p>
            <a:r>
              <a:rPr kumimoji="1" lang="ja-JP" altLang="en-US" dirty="0"/>
              <a:t>最初に与えられたデータをもとに作成したエラーなく提出できてスコアが算出されるモデル</a:t>
            </a:r>
            <a:endParaRPr kumimoji="1" lang="en-US" altLang="ja-JP" dirty="0"/>
          </a:p>
          <a:p>
            <a:r>
              <a:rPr kumimoji="1" lang="ja-JP" altLang="en-US" dirty="0"/>
              <a:t>のちに本格的なモデルを構築する際のベースライン。これがあることで、差分や進捗の管理がしやすくなる。</a:t>
            </a:r>
          </a:p>
        </p:txBody>
      </p:sp>
    </p:spTree>
    <p:extLst>
      <p:ext uri="{BB962C8B-B14F-4D97-AF65-F5344CB8AC3E}">
        <p14:creationId xmlns:p14="http://schemas.microsoft.com/office/powerpoint/2010/main" val="154826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9CA10-E446-49A5-B3DE-FAC482D0CEE4}"/>
              </a:ext>
            </a:extLst>
          </p:cNvPr>
          <p:cNvSpPr>
            <a:spLocks noGrp="1"/>
          </p:cNvSpPr>
          <p:nvPr>
            <p:ph type="title"/>
          </p:nvPr>
        </p:nvSpPr>
        <p:spPr/>
        <p:txBody>
          <a:bodyPr>
            <a:normAutofit/>
          </a:bodyPr>
          <a:lstStyle/>
          <a:p>
            <a:r>
              <a:rPr lang="ja-JP" altLang="en-US" dirty="0"/>
              <a:t>３．</a:t>
            </a:r>
            <a:r>
              <a:rPr lang="en-US" altLang="ja-JP" dirty="0"/>
              <a:t>Validation(</a:t>
            </a:r>
            <a:r>
              <a:rPr lang="ja-JP" altLang="en-US" dirty="0"/>
              <a:t>モデル評価環境）の構築</a:t>
            </a:r>
            <a:endParaRPr kumimoji="1" lang="ja-JP" altLang="en-US" dirty="0"/>
          </a:p>
        </p:txBody>
      </p:sp>
      <p:sp>
        <p:nvSpPr>
          <p:cNvPr id="3" name="コンテンツ プレースホルダー 2">
            <a:extLst>
              <a:ext uri="{FF2B5EF4-FFF2-40B4-BE49-F238E27FC236}">
                <a16:creationId xmlns:a16="http://schemas.microsoft.com/office/drawing/2014/main" id="{75DECAEF-6CFB-4E46-944C-05FB0D020A6D}"/>
              </a:ext>
            </a:extLst>
          </p:cNvPr>
          <p:cNvSpPr>
            <a:spLocks noGrp="1"/>
          </p:cNvSpPr>
          <p:nvPr>
            <p:ph idx="1"/>
          </p:nvPr>
        </p:nvSpPr>
        <p:spPr/>
        <p:txBody>
          <a:bodyPr/>
          <a:lstStyle/>
          <a:p>
            <a:r>
              <a:rPr kumimoji="1" lang="ja-JP" altLang="en-US" dirty="0"/>
              <a:t>モデル評価環境の準備。</a:t>
            </a:r>
            <a:endParaRPr kumimoji="1" lang="en-US" altLang="ja-JP" dirty="0"/>
          </a:p>
          <a:p>
            <a:r>
              <a:rPr kumimoji="1" lang="ja-JP" altLang="en-US" dirty="0"/>
              <a:t>特徴量作成など、この後のステップに進む際に欠かせないステップ。</a:t>
            </a:r>
            <a:endParaRPr kumimoji="1" lang="en-US" altLang="ja-JP" dirty="0"/>
          </a:p>
          <a:p>
            <a:r>
              <a:rPr lang="en-US" altLang="ja-JP" dirty="0"/>
              <a:t>Kaggle</a:t>
            </a:r>
            <a:r>
              <a:rPr lang="ja-JP" altLang="en-US" dirty="0"/>
              <a:t>世界ランキング１位の</a:t>
            </a:r>
            <a:r>
              <a:rPr lang="en-US" altLang="ja-JP" dirty="0" err="1"/>
              <a:t>bestfitting</a:t>
            </a:r>
            <a:r>
              <a:rPr lang="ja-JP" altLang="en-US" dirty="0"/>
              <a:t>も、「よいＣＶ（クロスバリデーション）が得られれば、半分は成功したようなものだ。よいモデルの評価法が得られなければ、次のステップに進まない。」と語っている。</a:t>
            </a:r>
            <a:endParaRPr kumimoji="1" lang="ja-JP" altLang="en-US" dirty="0"/>
          </a:p>
        </p:txBody>
      </p:sp>
    </p:spTree>
    <p:extLst>
      <p:ext uri="{BB962C8B-B14F-4D97-AF65-F5344CB8AC3E}">
        <p14:creationId xmlns:p14="http://schemas.microsoft.com/office/powerpoint/2010/main" val="273944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D4ECF-98CD-4769-9900-67908992D307}"/>
              </a:ext>
            </a:extLst>
          </p:cNvPr>
          <p:cNvSpPr>
            <a:spLocks noGrp="1"/>
          </p:cNvSpPr>
          <p:nvPr>
            <p:ph type="title"/>
          </p:nvPr>
        </p:nvSpPr>
        <p:spPr/>
        <p:txBody>
          <a:bodyPr>
            <a:normAutofit/>
          </a:bodyPr>
          <a:lstStyle/>
          <a:p>
            <a:r>
              <a:rPr lang="ja-JP" altLang="en-US" dirty="0"/>
              <a:t>４．特徴量エンジニアリング</a:t>
            </a:r>
            <a:endParaRPr kumimoji="1" lang="ja-JP" altLang="en-US" dirty="0"/>
          </a:p>
        </p:txBody>
      </p:sp>
      <p:sp>
        <p:nvSpPr>
          <p:cNvPr id="3" name="コンテンツ プレースホルダー 2">
            <a:extLst>
              <a:ext uri="{FF2B5EF4-FFF2-40B4-BE49-F238E27FC236}">
                <a16:creationId xmlns:a16="http://schemas.microsoft.com/office/drawing/2014/main" id="{D7669A27-1177-43A7-807C-87B90773591C}"/>
              </a:ext>
            </a:extLst>
          </p:cNvPr>
          <p:cNvSpPr>
            <a:spLocks noGrp="1"/>
          </p:cNvSpPr>
          <p:nvPr>
            <p:ph idx="1"/>
          </p:nvPr>
        </p:nvSpPr>
        <p:spPr/>
        <p:txBody>
          <a:bodyPr/>
          <a:lstStyle/>
          <a:p>
            <a:r>
              <a:rPr kumimoji="1" lang="ja-JP" altLang="en-US" dirty="0"/>
              <a:t>大きく分けて２種類ある</a:t>
            </a:r>
            <a:endParaRPr kumimoji="1" lang="en-US" altLang="ja-JP" dirty="0"/>
          </a:p>
          <a:p>
            <a:pPr lvl="1"/>
            <a:r>
              <a:rPr lang="ja-JP" altLang="en-US" dirty="0"/>
              <a:t>守り：問題設定に依存せず、一般的に効果があるとされる特徴量エンジニアリング。</a:t>
            </a:r>
            <a:endParaRPr lang="en-US" altLang="ja-JP" dirty="0"/>
          </a:p>
          <a:p>
            <a:pPr lvl="1"/>
            <a:r>
              <a:rPr kumimoji="1" lang="ja-JP" altLang="en-US" dirty="0"/>
              <a:t>攻め：ドメイン知識に紐づいた考察で、汎用的に知られていない新しい特徴量を作っていく特徴量エンジニアリング</a:t>
            </a:r>
          </a:p>
        </p:txBody>
      </p:sp>
    </p:spTree>
    <p:extLst>
      <p:ext uri="{BB962C8B-B14F-4D97-AF65-F5344CB8AC3E}">
        <p14:creationId xmlns:p14="http://schemas.microsoft.com/office/powerpoint/2010/main" val="86020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56B50-3F40-4C55-B071-9BF51D148377}"/>
              </a:ext>
            </a:extLst>
          </p:cNvPr>
          <p:cNvSpPr>
            <a:spLocks noGrp="1"/>
          </p:cNvSpPr>
          <p:nvPr>
            <p:ph type="title"/>
          </p:nvPr>
        </p:nvSpPr>
        <p:spPr/>
        <p:txBody>
          <a:bodyPr>
            <a:normAutofit/>
          </a:bodyPr>
          <a:lstStyle/>
          <a:p>
            <a:r>
              <a:rPr lang="ja-JP" altLang="en-US" dirty="0"/>
              <a:t>５．ハイパーパラメータ調整</a:t>
            </a:r>
            <a:endParaRPr kumimoji="1" lang="ja-JP" altLang="en-US" dirty="0"/>
          </a:p>
        </p:txBody>
      </p:sp>
      <p:sp>
        <p:nvSpPr>
          <p:cNvPr id="3" name="コンテンツ プレースホルダー 2">
            <a:extLst>
              <a:ext uri="{FF2B5EF4-FFF2-40B4-BE49-F238E27FC236}">
                <a16:creationId xmlns:a16="http://schemas.microsoft.com/office/drawing/2014/main" id="{3CB10C6C-1C2D-4929-996E-637C91893263}"/>
              </a:ext>
            </a:extLst>
          </p:cNvPr>
          <p:cNvSpPr>
            <a:spLocks noGrp="1"/>
          </p:cNvSpPr>
          <p:nvPr>
            <p:ph idx="1"/>
          </p:nvPr>
        </p:nvSpPr>
        <p:spPr/>
        <p:txBody>
          <a:bodyPr/>
          <a:lstStyle/>
          <a:p>
            <a:r>
              <a:rPr lang="ja-JP" altLang="en-US" dirty="0">
                <a:solidFill>
                  <a:srgbClr val="3F3F3F"/>
                </a:solidFill>
                <a:latin typeface="-apple-system"/>
              </a:rPr>
              <a:t>「</a:t>
            </a:r>
            <a:r>
              <a:rPr lang="en-US" altLang="ja-JP" dirty="0">
                <a:solidFill>
                  <a:srgbClr val="3F3F3F"/>
                </a:solidFill>
                <a:latin typeface="-apple-system"/>
              </a:rPr>
              <a:t>3. Validation</a:t>
            </a:r>
            <a:r>
              <a:rPr lang="ja-JP" altLang="en-US" dirty="0">
                <a:solidFill>
                  <a:srgbClr val="3F3F3F"/>
                </a:solidFill>
                <a:latin typeface="-apple-system"/>
              </a:rPr>
              <a:t>の構築」や「</a:t>
            </a:r>
            <a:r>
              <a:rPr lang="en-US" altLang="ja-JP" dirty="0">
                <a:solidFill>
                  <a:srgbClr val="3F3F3F"/>
                </a:solidFill>
                <a:latin typeface="-apple-system"/>
              </a:rPr>
              <a:t>4. </a:t>
            </a:r>
            <a:r>
              <a:rPr lang="ja-JP" altLang="en-US" dirty="0">
                <a:solidFill>
                  <a:srgbClr val="3F3F3F"/>
                </a:solidFill>
                <a:latin typeface="-apple-system"/>
              </a:rPr>
              <a:t>特徴量エンジニアリング」が一区切りついた後に、最後の一押しで行うプロセス。</a:t>
            </a:r>
            <a:endParaRPr lang="en-US" altLang="ja-JP" dirty="0">
              <a:solidFill>
                <a:srgbClr val="3F3F3F"/>
              </a:solidFill>
              <a:latin typeface="-apple-system"/>
            </a:endParaRPr>
          </a:p>
          <a:p>
            <a:r>
              <a:rPr kumimoji="1" lang="ja-JP" altLang="en-US" dirty="0">
                <a:solidFill>
                  <a:srgbClr val="3F3F3F"/>
                </a:solidFill>
                <a:latin typeface="-apple-system"/>
              </a:rPr>
              <a:t>一つのやりかたとしては、実績のある良さ</a:t>
            </a:r>
            <a:r>
              <a:rPr kumimoji="1" lang="ja-JP" altLang="en-US" dirty="0" err="1">
                <a:solidFill>
                  <a:srgbClr val="3F3F3F"/>
                </a:solidFill>
                <a:latin typeface="-apple-system"/>
              </a:rPr>
              <a:t>げな</a:t>
            </a:r>
            <a:r>
              <a:rPr kumimoji="1" lang="ja-JP" altLang="en-US" dirty="0">
                <a:solidFill>
                  <a:srgbClr val="3F3F3F"/>
                </a:solidFill>
                <a:latin typeface="-apple-system"/>
              </a:rPr>
              <a:t>ハイパーパラメータで固定して特徴量エンジニアリングを行って、最後の一押しでハイパーパラメータをチューニングする。</a:t>
            </a:r>
            <a:endParaRPr kumimoji="1" lang="ja-JP" altLang="en-US" dirty="0"/>
          </a:p>
        </p:txBody>
      </p:sp>
    </p:spTree>
    <p:extLst>
      <p:ext uri="{BB962C8B-B14F-4D97-AF65-F5344CB8AC3E}">
        <p14:creationId xmlns:p14="http://schemas.microsoft.com/office/powerpoint/2010/main" val="567623181"/>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イオン</Template>
  <TotalTime>2753</TotalTime>
  <Words>609</Words>
  <Application>Microsoft Office PowerPoint</Application>
  <PresentationFormat>ワイド画面</PresentationFormat>
  <Paragraphs>61</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-apple-system</vt:lpstr>
      <vt:lpstr>Meiryo UI</vt:lpstr>
      <vt:lpstr>ＭＳ Ｐゴシック</vt:lpstr>
      <vt:lpstr>Arial</vt:lpstr>
      <vt:lpstr>Calibri</vt:lpstr>
      <vt:lpstr>Blank</vt:lpstr>
      <vt:lpstr>PowerPoint プレゼンテーション</vt:lpstr>
      <vt:lpstr>テーマ</vt:lpstr>
      <vt:lpstr>データ</vt:lpstr>
      <vt:lpstr>Kaggleにチャレンジする一般的な手順 (横山さん紹介のブログから https://upura.hatenablog.com/entry/2019/02/22/221125?fbclid=IwAR2HVTL1zelldJ2kES-4ISAlXbEwU9eMuRuXTJxAqqFZ3Uz_LdmJv78o65A )</vt:lpstr>
      <vt:lpstr>１．探索的データ分析</vt:lpstr>
      <vt:lpstr>２．ベースラインモデルの構築</vt:lpstr>
      <vt:lpstr>３．Validation(モデル評価環境）の構築</vt:lpstr>
      <vt:lpstr>４．特徴量エンジニアリング</vt:lpstr>
      <vt:lpstr>５．ハイパーパラメータ調整</vt:lpstr>
      <vt:lpstr>６．アンサンブル</vt:lpstr>
      <vt:lpstr>参考図書：機械学習のための特徴量エンジニアリング ―その原理とPythonによる実践 (オライリー・ジャパン)</vt:lpstr>
      <vt:lpstr>参考図書:前処理大全</vt:lpstr>
      <vt:lpstr>今回のnotebook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Ryota Yamamoto</dc:creator>
  <cp:lastModifiedBy>Ryota Yamamoto</cp:lastModifiedBy>
  <cp:revision>44</cp:revision>
  <dcterms:created xsi:type="dcterms:W3CDTF">2018-08-25T08:59:28Z</dcterms:created>
  <dcterms:modified xsi:type="dcterms:W3CDTF">2019-03-28T05:22:36Z</dcterms:modified>
</cp:coreProperties>
</file>