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A7BE8D8A-9729-46DF-9E91-BFB95EB2C1D9}" type="datetimeFigureOut">
              <a:rPr lang="en-US" smtClean="0"/>
              <a:t>12/16/2021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2895306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A7BE8D8A-9729-46DF-9E91-BFB95EB2C1D9}" type="datetimeFigureOut">
              <a:rPr lang="en-US" smtClean="0"/>
              <a:t>12/16/2021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2864267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A7BE8D8A-9729-46DF-9E91-BFB95EB2C1D9}" type="datetimeFigureOut">
              <a:rPr lang="en-US" smtClean="0"/>
              <a:t>12/16/2021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3292372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A7BE8D8A-9729-46DF-9E91-BFB95EB2C1D9}" type="datetimeFigureOut">
              <a:rPr lang="en-US" smtClean="0"/>
              <a:t>12/16/2021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125511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A7BE8D8A-9729-46DF-9E91-BFB95EB2C1D9}" type="datetimeFigureOut">
              <a:rPr lang="en-US" smtClean="0"/>
              <a:t>12/16/2021</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161235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A7BE8D8A-9729-46DF-9E91-BFB95EB2C1D9}" type="datetimeFigureOut">
              <a:rPr lang="en-US" smtClean="0"/>
              <a:t>12/16/2021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221739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A7BE8D8A-9729-46DF-9E91-BFB95EB2C1D9}" type="datetimeFigureOut">
              <a:rPr lang="en-US" smtClean="0"/>
              <a:t>12/16/2021</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447044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A7BE8D8A-9729-46DF-9E91-BFB95EB2C1D9}" type="datetimeFigureOut">
              <a:rPr lang="en-US" smtClean="0"/>
              <a:t>12/16/2021</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190506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7BE8D8A-9729-46DF-9E91-BFB95EB2C1D9}" type="datetimeFigureOut">
              <a:rPr lang="en-US" smtClean="0"/>
              <a:t>12/16/2021</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13465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7BE8D8A-9729-46DF-9E91-BFB95EB2C1D9}" type="datetimeFigureOut">
              <a:rPr lang="en-US" smtClean="0"/>
              <a:t>12/16/2021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327589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A7BE8D8A-9729-46DF-9E91-BFB95EB2C1D9}" type="datetimeFigureOut">
              <a:rPr lang="en-US" smtClean="0"/>
              <a:t>12/16/2021</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A70B08B-430E-468A-9F1E-E3971E193505}" type="slidenum">
              <a:rPr lang="en-US" smtClean="0"/>
              <a:t>‹Nº›</a:t>
            </a:fld>
            <a:endParaRPr lang="en-US"/>
          </a:p>
        </p:txBody>
      </p:sp>
    </p:spTree>
    <p:extLst>
      <p:ext uri="{BB962C8B-B14F-4D97-AF65-F5344CB8AC3E}">
        <p14:creationId xmlns:p14="http://schemas.microsoft.com/office/powerpoint/2010/main" val="272373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E8D8A-9729-46DF-9E91-BFB95EB2C1D9}" type="datetimeFigureOut">
              <a:rPr lang="en-US" smtClean="0"/>
              <a:t>12/16/2021</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0B08B-430E-468A-9F1E-E3971E193505}" type="slidenum">
              <a:rPr lang="en-US" smtClean="0"/>
              <a:t>‹Nº›</a:t>
            </a:fld>
            <a:endParaRPr lang="en-US"/>
          </a:p>
        </p:txBody>
      </p:sp>
    </p:spTree>
    <p:extLst>
      <p:ext uri="{BB962C8B-B14F-4D97-AF65-F5344CB8AC3E}">
        <p14:creationId xmlns:p14="http://schemas.microsoft.com/office/powerpoint/2010/main" val="3706163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94056" y="747610"/>
            <a:ext cx="9278893" cy="2700985"/>
          </a:xfrm>
          <a:prstGeom prst="rect">
            <a:avLst/>
          </a:prstGeom>
        </p:spPr>
      </p:pic>
      <p:pic>
        <p:nvPicPr>
          <p:cNvPr id="6" name="Imagen 5"/>
          <p:cNvPicPr>
            <a:picLocks noChangeAspect="1"/>
          </p:cNvPicPr>
          <p:nvPr/>
        </p:nvPicPr>
        <p:blipFill>
          <a:blip r:embed="rId3"/>
          <a:stretch>
            <a:fillRect/>
          </a:stretch>
        </p:blipFill>
        <p:spPr>
          <a:xfrm>
            <a:off x="1933701" y="3562894"/>
            <a:ext cx="8999601" cy="1805940"/>
          </a:xfrm>
          <a:prstGeom prst="rect">
            <a:avLst/>
          </a:prstGeom>
        </p:spPr>
      </p:pic>
      <p:sp>
        <p:nvSpPr>
          <p:cNvPr id="7" name="Rectángulo 6"/>
          <p:cNvSpPr/>
          <p:nvPr/>
        </p:nvSpPr>
        <p:spPr>
          <a:xfrm>
            <a:off x="2452720" y="5700151"/>
            <a:ext cx="8128194" cy="369332"/>
          </a:xfrm>
          <a:prstGeom prst="rect">
            <a:avLst/>
          </a:prstGeom>
        </p:spPr>
        <p:txBody>
          <a:bodyPr wrap="square">
            <a:spAutoFit/>
          </a:bodyPr>
          <a:lstStyle/>
          <a:p>
            <a:r>
              <a:rPr lang="es-MX" dirty="0" smtClean="0"/>
              <a:t>Jefa Centro Investigación SANNA : Dra. María Teresa Reyes Álvarez</a:t>
            </a:r>
            <a:endParaRPr lang="en-US" dirty="0"/>
          </a:p>
        </p:txBody>
      </p:sp>
    </p:spTree>
    <p:extLst>
      <p:ext uri="{BB962C8B-B14F-4D97-AF65-F5344CB8AC3E}">
        <p14:creationId xmlns:p14="http://schemas.microsoft.com/office/powerpoint/2010/main" val="129625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ES_tradnl" b="1" dirty="0" smtClean="0"/>
              <a:t>ENMIENDA AL PROTOCOLO, VERSIÓN 2:</a:t>
            </a:r>
            <a:endParaRPr lang="en-US" dirty="0"/>
          </a:p>
        </p:txBody>
      </p:sp>
      <p:sp>
        <p:nvSpPr>
          <p:cNvPr id="3" name="Marcador de contenido 2"/>
          <p:cNvSpPr>
            <a:spLocks noGrp="1"/>
          </p:cNvSpPr>
          <p:nvPr>
            <p:ph idx="1"/>
          </p:nvPr>
        </p:nvSpPr>
        <p:spPr>
          <a:xfrm>
            <a:off x="681446" y="1812563"/>
            <a:ext cx="10515600" cy="4351338"/>
          </a:xfrm>
        </p:spPr>
        <p:txBody>
          <a:bodyPr>
            <a:normAutofit/>
          </a:bodyPr>
          <a:lstStyle/>
          <a:p>
            <a:pPr marL="0" indent="0">
              <a:buNone/>
            </a:pPr>
            <a:r>
              <a:rPr lang="es-ES_tradnl" b="1" dirty="0" smtClean="0"/>
              <a:t>MODIFICACIONES AL PROTOCOLO BN42083</a:t>
            </a:r>
          </a:p>
          <a:p>
            <a:pPr lvl="0"/>
            <a:r>
              <a:rPr lang="es-ES_tradnl" sz="2400" dirty="0" smtClean="0"/>
              <a:t>Sección 1.3.5: evaluación riesgo-beneficio </a:t>
            </a:r>
            <a:r>
              <a:rPr lang="es-ES_tradnl" sz="2400" dirty="0"/>
              <a:t>para realizar el estudio durante la pandemia de la enfermedad por coronavirus 2019 (COVID-19).</a:t>
            </a:r>
            <a:endParaRPr lang="en-US" sz="2400" dirty="0"/>
          </a:p>
          <a:p>
            <a:pPr lvl="0"/>
            <a:r>
              <a:rPr lang="es-ES_tradnl" sz="2400" dirty="0" smtClean="0"/>
              <a:t>Criterio </a:t>
            </a:r>
            <a:r>
              <a:rPr lang="es-ES_tradnl" sz="2400" dirty="0"/>
              <a:t>de valoración secundario de la </a:t>
            </a:r>
            <a:r>
              <a:rPr lang="es-ES_tradnl" sz="2400" dirty="0" smtClean="0"/>
              <a:t>eficacia: </a:t>
            </a:r>
            <a:r>
              <a:rPr lang="es-ES_tradnl" sz="2400" dirty="0"/>
              <a:t>“Cambio porcentual en el volumen cerebral total desde la semana 24 a la semana 120” se actualizó a </a:t>
            </a:r>
            <a:r>
              <a:rPr lang="es-ES_tradnl" sz="2400" b="1" dirty="0"/>
              <a:t>“Tasa anual de cambio porcentual desde la visita inicial en el volumen cerebral total</a:t>
            </a:r>
            <a:r>
              <a:rPr lang="es-ES_tradnl" sz="2400" b="1" dirty="0" smtClean="0"/>
              <a:t>”</a:t>
            </a:r>
          </a:p>
          <a:p>
            <a:r>
              <a:rPr lang="es-ES_tradnl" sz="2400" dirty="0"/>
              <a:t>El criterio de valoración secundario de la eficacia “Cambio desde la visita inicial en la escala física de la Escala del impacto de la esclerosis múltiple (MSIS-29, por sus siglas en inglés) en la semana 120” se actualizó a </a:t>
            </a:r>
            <a:r>
              <a:rPr lang="es-ES_tradnl" sz="2400" b="1" dirty="0"/>
              <a:t>“Tasa anual de cambio desde la visita inicial en la escala física de la Escala de impacto de la esclerosis múltiple (MSIS-29</a:t>
            </a:r>
            <a:r>
              <a:rPr lang="es-ES_tradnl" sz="2400" b="1" dirty="0" smtClean="0"/>
              <a:t>)”</a:t>
            </a:r>
            <a:endParaRPr lang="en-US" sz="2400" b="1" dirty="0"/>
          </a:p>
        </p:txBody>
      </p:sp>
    </p:spTree>
    <p:extLst>
      <p:ext uri="{BB962C8B-B14F-4D97-AF65-F5344CB8AC3E}">
        <p14:creationId xmlns:p14="http://schemas.microsoft.com/office/powerpoint/2010/main" val="84246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b="1" dirty="0" smtClean="0"/>
              <a:t>ENMIENDA AL PROTOCOLO, VERSIÓN 2</a:t>
            </a:r>
            <a:endParaRPr lang="en-US" dirty="0"/>
          </a:p>
        </p:txBody>
      </p:sp>
      <p:sp>
        <p:nvSpPr>
          <p:cNvPr id="3" name="Marcador de contenido 2"/>
          <p:cNvSpPr>
            <a:spLocks noGrp="1"/>
          </p:cNvSpPr>
          <p:nvPr>
            <p:ph idx="1"/>
          </p:nvPr>
        </p:nvSpPr>
        <p:spPr/>
        <p:txBody>
          <a:bodyPr>
            <a:normAutofit fontScale="92500" lnSpcReduction="20000"/>
          </a:bodyPr>
          <a:lstStyle/>
          <a:p>
            <a:pPr marL="0" lvl="0" indent="0">
              <a:buNone/>
            </a:pPr>
            <a:r>
              <a:rPr lang="es-ES_tradnl" b="1" dirty="0" smtClean="0"/>
              <a:t>Criterios </a:t>
            </a:r>
            <a:r>
              <a:rPr lang="es-ES_tradnl" b="1" dirty="0"/>
              <a:t>de inclusión </a:t>
            </a:r>
            <a:r>
              <a:rPr lang="es-ES_tradnl" b="1" dirty="0" smtClean="0"/>
              <a:t>nuevos</a:t>
            </a:r>
            <a:r>
              <a:rPr lang="es-ES_tradnl" b="1" dirty="0"/>
              <a:t> </a:t>
            </a:r>
            <a:r>
              <a:rPr lang="es-ES_tradnl" b="1" dirty="0" smtClean="0"/>
              <a:t>para prevenir el sesgo de evaluación del evento compuesto de progresión de discapacidad confirmada</a:t>
            </a:r>
            <a:r>
              <a:rPr lang="es-ES_tradnl" dirty="0" smtClean="0"/>
              <a:t>:</a:t>
            </a:r>
            <a:endParaRPr lang="es-ES_tradnl" dirty="0" smtClean="0"/>
          </a:p>
          <a:p>
            <a:r>
              <a:rPr lang="es-ES_tradnl" sz="2600" dirty="0" smtClean="0"/>
              <a:t>“</a:t>
            </a:r>
            <a:r>
              <a:rPr lang="es-ES_tradnl" sz="2600" dirty="0"/>
              <a:t>Puntuación promedio de la prueba de marcha cronometrada de 25 pies (T25FWT, por sus siglas en inglés) en dos ensayos en la selección y en dos ensayos en la visita inicial, respectivamente, hasta 150 (inclusive) segundos” </a:t>
            </a:r>
            <a:endParaRPr lang="es-ES_tradnl" sz="2600" dirty="0" smtClean="0"/>
          </a:p>
          <a:p>
            <a:r>
              <a:rPr lang="es-ES_tradnl" sz="2600" dirty="0" smtClean="0"/>
              <a:t>“</a:t>
            </a:r>
            <a:r>
              <a:rPr lang="es-ES_tradnl" sz="2600" dirty="0"/>
              <a:t>Puntuación promedio de la prueba de funcionalidad motriz del miembro superior de 9 agujeros (9-HPT, por sus siglas en inglés) en cuatro ensayos en la selección y en cuatro ensayos en la visita inicial, respectivamente, hasta 250 (inclusive) segundos”.</a:t>
            </a:r>
            <a:r>
              <a:rPr lang="es-ES_tradnl" sz="2400" dirty="0"/>
              <a:t>  </a:t>
            </a:r>
            <a:endParaRPr lang="es-ES_tradnl" sz="2400" dirty="0" smtClean="0"/>
          </a:p>
          <a:p>
            <a:pPr marL="0" indent="0">
              <a:buNone/>
            </a:pPr>
            <a:endParaRPr lang="es-ES_tradnl" dirty="0" smtClean="0"/>
          </a:p>
          <a:p>
            <a:pPr marL="0" indent="0">
              <a:buNone/>
            </a:pPr>
            <a:r>
              <a:rPr lang="es-ES_tradnl" dirty="0" smtClean="0"/>
              <a:t>Sección</a:t>
            </a:r>
            <a:r>
              <a:rPr lang="es-ES_tradnl" dirty="0"/>
              <a:t> 4.1.1: </a:t>
            </a:r>
            <a:r>
              <a:rPr lang="es-ES_tradnl" sz="2600" dirty="0"/>
              <a:t>se actualizó el criterio de inclusión relacionado con las imágenes de resonancia magnética (IRM) para incluir detalles de las dos IRM necesarias para confirmar el estado de actividad cerebral de la IRM antes de visita inicial. </a:t>
            </a:r>
            <a:endParaRPr lang="en-US" sz="2600" dirty="0"/>
          </a:p>
          <a:p>
            <a:pPr marL="0" lvl="0" indent="0">
              <a:buNone/>
            </a:pPr>
            <a:endParaRPr lang="es-ES_tradnl" sz="2400" dirty="0"/>
          </a:p>
        </p:txBody>
      </p:sp>
    </p:spTree>
    <p:extLst>
      <p:ext uri="{BB962C8B-B14F-4D97-AF65-F5344CB8AC3E}">
        <p14:creationId xmlns:p14="http://schemas.microsoft.com/office/powerpoint/2010/main" val="3625344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888273"/>
            <a:ext cx="10515600" cy="5288689"/>
          </a:xfrm>
        </p:spPr>
        <p:txBody>
          <a:bodyPr>
            <a:normAutofit/>
          </a:bodyPr>
          <a:lstStyle/>
          <a:p>
            <a:pPr lvl="0"/>
            <a:r>
              <a:rPr lang="es-ES_tradnl" sz="2400" dirty="0"/>
              <a:t>El </a:t>
            </a:r>
            <a:r>
              <a:rPr lang="es-ES_tradnl" sz="2400" b="1" dirty="0"/>
              <a:t>uso previo de </a:t>
            </a:r>
            <a:r>
              <a:rPr lang="es-ES_tradnl" sz="2400" b="1" dirty="0" err="1"/>
              <a:t>daclizumab</a:t>
            </a:r>
            <a:r>
              <a:rPr lang="es-ES_tradnl" sz="2400" b="1" dirty="0"/>
              <a:t> </a:t>
            </a:r>
            <a:r>
              <a:rPr lang="es-ES_tradnl" sz="2400" dirty="0"/>
              <a:t>en cualquier momento antes del ingreso al estudio se agregó como excluyente, debido a los efectos a largo plazo de este tratamiento en el sistema inmunitario (Sección 4.1.2).</a:t>
            </a:r>
            <a:endParaRPr lang="en-US" sz="2400" dirty="0"/>
          </a:p>
          <a:p>
            <a:pPr lvl="0"/>
            <a:r>
              <a:rPr lang="es-ES_tradnl" sz="2400" dirty="0"/>
              <a:t>Sección 4.3.2.3: se agregó una aclaración sobre la omisión de las </a:t>
            </a:r>
            <a:r>
              <a:rPr lang="es-ES_tradnl" sz="2400" b="1" dirty="0"/>
              <a:t>evaluaciones del estudio que están contraindicadas durante el embarazo</a:t>
            </a:r>
            <a:r>
              <a:rPr lang="es-ES_tradnl" sz="2400" dirty="0"/>
              <a:t>.</a:t>
            </a:r>
            <a:endParaRPr lang="en-US" sz="2400" dirty="0"/>
          </a:p>
          <a:p>
            <a:pPr lvl="0"/>
            <a:r>
              <a:rPr lang="es-ES_tradnl" sz="2400" dirty="0" smtClean="0"/>
              <a:t>Sección</a:t>
            </a:r>
            <a:r>
              <a:rPr lang="es-ES_tradnl" sz="2400" dirty="0"/>
              <a:t> </a:t>
            </a:r>
            <a:r>
              <a:rPr lang="es-ES_tradnl" sz="2400" dirty="0" smtClean="0"/>
              <a:t>4.5.5: evaluaciones </a:t>
            </a:r>
            <a:r>
              <a:rPr lang="es-ES_tradnl" sz="2400" dirty="0"/>
              <a:t>de síntomas de deterioro neurológico o </a:t>
            </a:r>
            <a:r>
              <a:rPr lang="es-ES_tradnl" sz="2400" b="1" dirty="0"/>
              <a:t>síntomas neurológicos </a:t>
            </a:r>
            <a:r>
              <a:rPr lang="es-ES_tradnl" sz="2400" b="1" dirty="0" smtClean="0"/>
              <a:t>nuevos</a:t>
            </a:r>
            <a:r>
              <a:rPr lang="es-ES_tradnl" sz="2400" dirty="0" smtClean="0"/>
              <a:t>: síntomas </a:t>
            </a:r>
            <a:r>
              <a:rPr lang="es-ES_tradnl" sz="2400" dirty="0"/>
              <a:t>nuevos o que empeoran requiere </a:t>
            </a:r>
            <a:r>
              <a:rPr lang="es-ES_tradnl" sz="2400" dirty="0" smtClean="0"/>
              <a:t>evaluaciones </a:t>
            </a:r>
            <a:r>
              <a:rPr lang="es-ES_tradnl" sz="2400" dirty="0"/>
              <a:t>adicionales para evaluar la progresión de la discapacidad (T25FWT y 9HPT</a:t>
            </a:r>
            <a:r>
              <a:rPr lang="es-ES_tradnl" sz="2400" dirty="0" smtClean="0"/>
              <a:t>).  </a:t>
            </a:r>
            <a:r>
              <a:rPr lang="es-ES_tradnl" sz="2400" dirty="0"/>
              <a:t>Además, la función cognitiva se medirá mediante la prueba de modalidad de símbolos y </a:t>
            </a:r>
            <a:r>
              <a:rPr lang="es-ES_tradnl" sz="2400" dirty="0" smtClean="0"/>
              <a:t>dígitos.</a:t>
            </a:r>
          </a:p>
          <a:p>
            <a:pPr lvl="0"/>
            <a:r>
              <a:rPr lang="es-ES_tradnl" sz="2400" dirty="0" smtClean="0"/>
              <a:t>Sección</a:t>
            </a:r>
            <a:r>
              <a:rPr lang="es-ES_tradnl" sz="2400" dirty="0"/>
              <a:t> </a:t>
            </a:r>
            <a:r>
              <a:rPr lang="es-ES_tradnl" sz="2400" dirty="0" smtClean="0"/>
              <a:t>4.5.6: aclaraciones </a:t>
            </a:r>
            <a:r>
              <a:rPr lang="es-ES_tradnl" sz="2400" dirty="0"/>
              <a:t>sobre la </a:t>
            </a:r>
            <a:r>
              <a:rPr lang="es-ES_tradnl" sz="2400" b="1" dirty="0"/>
              <a:t>recopilación de signos vitales</a:t>
            </a:r>
            <a:r>
              <a:rPr lang="es-ES_tradnl" sz="2400" dirty="0"/>
              <a:t> al final de la infusión y posteriormente.</a:t>
            </a:r>
            <a:endParaRPr lang="en-US" sz="2400" dirty="0"/>
          </a:p>
          <a:p>
            <a:pPr lvl="0"/>
            <a:r>
              <a:rPr lang="es-ES_tradnl" sz="2400" dirty="0" smtClean="0"/>
              <a:t>Sección</a:t>
            </a:r>
            <a:r>
              <a:rPr lang="es-ES_tradnl" sz="2400" dirty="0"/>
              <a:t> </a:t>
            </a:r>
            <a:r>
              <a:rPr lang="es-ES_tradnl" sz="2400" dirty="0" smtClean="0"/>
              <a:t>4.5.7: aclaración </a:t>
            </a:r>
            <a:r>
              <a:rPr lang="es-ES_tradnl" sz="2400" dirty="0"/>
              <a:t>relacionada con la posibilidad de </a:t>
            </a:r>
            <a:r>
              <a:rPr lang="es-ES_tradnl" sz="2400" dirty="0" err="1"/>
              <a:t>aleatorizar</a:t>
            </a:r>
            <a:r>
              <a:rPr lang="es-ES_tradnl" sz="2400" dirty="0"/>
              <a:t> a los pacientes independientemente del estado de actividad de </a:t>
            </a:r>
            <a:r>
              <a:rPr lang="en-US" sz="2400" dirty="0" err="1" smtClean="0"/>
              <a:t>enfermedad</a:t>
            </a:r>
            <a:r>
              <a:rPr lang="en-US" sz="2400" dirty="0" smtClean="0"/>
              <a:t>.</a:t>
            </a:r>
            <a:endParaRPr lang="en-US" sz="2400" dirty="0"/>
          </a:p>
          <a:p>
            <a:pPr marL="0" indent="0">
              <a:buNone/>
            </a:pPr>
            <a:endParaRPr lang="en-US" sz="2400" dirty="0"/>
          </a:p>
        </p:txBody>
      </p:sp>
    </p:spTree>
    <p:extLst>
      <p:ext uri="{BB962C8B-B14F-4D97-AF65-F5344CB8AC3E}">
        <p14:creationId xmlns:p14="http://schemas.microsoft.com/office/powerpoint/2010/main" val="286582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692331"/>
            <a:ext cx="10515600" cy="5484632"/>
          </a:xfrm>
        </p:spPr>
        <p:txBody>
          <a:bodyPr>
            <a:normAutofit/>
          </a:bodyPr>
          <a:lstStyle/>
          <a:p>
            <a:pPr lvl="0" algn="just"/>
            <a:r>
              <a:rPr lang="es-ES_tradnl" sz="2600" dirty="0" smtClean="0"/>
              <a:t>Sección</a:t>
            </a:r>
            <a:r>
              <a:rPr lang="es-ES_tradnl" sz="2600" dirty="0"/>
              <a:t> </a:t>
            </a:r>
            <a:r>
              <a:rPr lang="es-ES_tradnl" sz="2600" dirty="0" smtClean="0"/>
              <a:t>4.5.8: muestra </a:t>
            </a:r>
            <a:r>
              <a:rPr lang="es-ES_tradnl" sz="2600" dirty="0"/>
              <a:t>de la selección de </a:t>
            </a:r>
            <a:r>
              <a:rPr lang="es-ES_tradnl" sz="2600" dirty="0" smtClean="0"/>
              <a:t>LCR </a:t>
            </a:r>
            <a:r>
              <a:rPr lang="es-ES_tradnl" sz="2600" dirty="0"/>
              <a:t>se puede utilizar en lugar de </a:t>
            </a:r>
            <a:r>
              <a:rPr lang="es-ES_tradnl" sz="2600" dirty="0" smtClean="0"/>
              <a:t>punción </a:t>
            </a:r>
            <a:r>
              <a:rPr lang="es-ES_tradnl" sz="2600" dirty="0"/>
              <a:t>lumbar en la visita inicial por separado para el </a:t>
            </a:r>
            <a:r>
              <a:rPr lang="es-ES_tradnl" sz="2600" dirty="0" err="1"/>
              <a:t>subestudio</a:t>
            </a:r>
            <a:r>
              <a:rPr lang="es-ES_tradnl" sz="2600" dirty="0"/>
              <a:t> de LCR, si el paciente acepta participar en el </a:t>
            </a:r>
            <a:r>
              <a:rPr lang="es-ES_tradnl" sz="2600" dirty="0" err="1"/>
              <a:t>subestudio</a:t>
            </a:r>
            <a:r>
              <a:rPr lang="es-ES_tradnl" sz="2600" dirty="0"/>
              <a:t> opcional del LCR.</a:t>
            </a:r>
            <a:endParaRPr lang="en-US" sz="2600" dirty="0"/>
          </a:p>
          <a:p>
            <a:pPr lvl="0" algn="just"/>
            <a:r>
              <a:rPr lang="es-ES_tradnl" sz="2600" dirty="0" smtClean="0"/>
              <a:t>Sección</a:t>
            </a:r>
            <a:r>
              <a:rPr lang="es-ES_tradnl" sz="2600" dirty="0"/>
              <a:t> </a:t>
            </a:r>
            <a:r>
              <a:rPr lang="es-ES_tradnl" sz="2600" dirty="0" smtClean="0"/>
              <a:t>4.5.8: recolección </a:t>
            </a:r>
            <a:r>
              <a:rPr lang="es-ES_tradnl" sz="2600" dirty="0"/>
              <a:t>opcional de LCR en la semana 120 solo si no están participando en el </a:t>
            </a:r>
            <a:r>
              <a:rPr lang="es-ES_tradnl" sz="2600" dirty="0" err="1"/>
              <a:t>subestudio</a:t>
            </a:r>
            <a:r>
              <a:rPr lang="es-ES_tradnl" sz="2600" dirty="0"/>
              <a:t> opcional del LCR.</a:t>
            </a:r>
            <a:endParaRPr lang="en-US" sz="2600" dirty="0"/>
          </a:p>
          <a:p>
            <a:pPr lvl="0" algn="just"/>
            <a:r>
              <a:rPr lang="es-ES_tradnl" sz="2600" dirty="0" smtClean="0"/>
              <a:t>Sección</a:t>
            </a:r>
            <a:r>
              <a:rPr lang="es-ES_tradnl" sz="2600" dirty="0"/>
              <a:t> </a:t>
            </a:r>
            <a:r>
              <a:rPr lang="es-ES_tradnl" sz="2600" dirty="0" smtClean="0"/>
              <a:t>5.3.5.1: registro </a:t>
            </a:r>
            <a:r>
              <a:rPr lang="es-ES_tradnl" sz="2600" dirty="0"/>
              <a:t>de reacciones relacionadas con </a:t>
            </a:r>
            <a:r>
              <a:rPr lang="es-ES_tradnl" sz="2600" dirty="0" smtClean="0"/>
              <a:t>la </a:t>
            </a:r>
            <a:r>
              <a:rPr lang="es-ES_tradnl" sz="2600" dirty="0"/>
              <a:t>infusión (IRR, por sus siglas en inglés).  </a:t>
            </a:r>
            <a:endParaRPr lang="es-ES_tradnl" sz="2600" dirty="0" smtClean="0"/>
          </a:p>
          <a:p>
            <a:pPr algn="just"/>
            <a:r>
              <a:rPr lang="es-ES_tradnl" sz="2600" dirty="0" smtClean="0"/>
              <a:t>FCI: pacientes </a:t>
            </a:r>
            <a:r>
              <a:rPr lang="es-ES_tradnl" sz="2600" dirty="0"/>
              <a:t>mujeres </a:t>
            </a:r>
            <a:r>
              <a:rPr lang="es-ES_tradnl" sz="2600" dirty="0" smtClean="0"/>
              <a:t>deben </a:t>
            </a:r>
            <a:r>
              <a:rPr lang="es-ES_tradnl" sz="2600" dirty="0"/>
              <a:t>reportar al investigador si quedan </a:t>
            </a:r>
            <a:r>
              <a:rPr lang="es-ES_tradnl" sz="2600" dirty="0" smtClean="0"/>
              <a:t>	embarazadas </a:t>
            </a:r>
            <a:r>
              <a:rPr lang="es-ES_tradnl" sz="2600" dirty="0"/>
              <a:t>(Sección 5.4.3.1).  </a:t>
            </a:r>
            <a:endParaRPr lang="es-ES_tradnl" sz="2600" dirty="0" smtClean="0"/>
          </a:p>
          <a:p>
            <a:pPr marL="0" indent="0" algn="just">
              <a:buNone/>
            </a:pPr>
            <a:r>
              <a:rPr lang="es-ES_tradnl" sz="2600" dirty="0" smtClean="0"/>
              <a:t>	Se </a:t>
            </a:r>
            <a:r>
              <a:rPr lang="es-ES_tradnl" sz="2600" dirty="0"/>
              <a:t>eliminó “o dentro de las 24 semanas posteriores a la dosis final del </a:t>
            </a:r>
            <a:r>
              <a:rPr lang="es-ES_tradnl" sz="2600" dirty="0" smtClean="0"/>
              <a:t>	medicamento </a:t>
            </a:r>
            <a:r>
              <a:rPr lang="es-ES_tradnl" sz="2600" dirty="0"/>
              <a:t>del estudio” </a:t>
            </a:r>
            <a:r>
              <a:rPr lang="es-ES_tradnl" sz="2600" dirty="0" smtClean="0"/>
              <a:t>: recopilar </a:t>
            </a:r>
            <a:r>
              <a:rPr lang="es-ES_tradnl" sz="2600" dirty="0"/>
              <a:t>información sobre </a:t>
            </a:r>
            <a:r>
              <a:rPr lang="es-ES_tradnl" sz="2600" dirty="0" smtClean="0"/>
              <a:t>todos los 	embarazos </a:t>
            </a:r>
            <a:r>
              <a:rPr lang="es-ES_tradnl" sz="2600" dirty="0"/>
              <a:t>ocurridos durante el estudio para una evaluación más </a:t>
            </a:r>
            <a:r>
              <a:rPr lang="es-ES_tradnl" sz="2600" dirty="0" smtClean="0"/>
              <a:t>	amplia </a:t>
            </a:r>
            <a:r>
              <a:rPr lang="es-ES_tradnl" sz="2600" dirty="0"/>
              <a:t>de </a:t>
            </a:r>
            <a:r>
              <a:rPr lang="es-ES_tradnl" sz="2600" dirty="0" smtClean="0"/>
              <a:t>los </a:t>
            </a:r>
            <a:r>
              <a:rPr lang="es-ES_tradnl" sz="2600" dirty="0"/>
              <a:t>resultados del embarazo y del </a:t>
            </a:r>
            <a:r>
              <a:rPr lang="es-ES_tradnl" sz="2600" dirty="0" smtClean="0"/>
              <a:t>lactante</a:t>
            </a:r>
            <a:endParaRPr lang="en-US" dirty="0"/>
          </a:p>
        </p:txBody>
      </p:sp>
    </p:spTree>
    <p:extLst>
      <p:ext uri="{BB962C8B-B14F-4D97-AF65-F5344CB8AC3E}">
        <p14:creationId xmlns:p14="http://schemas.microsoft.com/office/powerpoint/2010/main" val="40532404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130</Words>
  <Application>Microsoft Office PowerPoint</Application>
  <PresentationFormat>Panorámica</PresentationFormat>
  <Paragraphs>22</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Calibri</vt:lpstr>
      <vt:lpstr>Calibri Light</vt:lpstr>
      <vt:lpstr>Tema de Office</vt:lpstr>
      <vt:lpstr>Presentación de PowerPoint</vt:lpstr>
      <vt:lpstr>ENMIENDA AL PROTOCOLO, VERSIÓN 2:</vt:lpstr>
      <vt:lpstr>ENMIENDA AL PROTOCOLO, VERSIÓN 2</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LISS</dc:creator>
  <cp:lastModifiedBy>LISS</cp:lastModifiedBy>
  <cp:revision>6</cp:revision>
  <dcterms:created xsi:type="dcterms:W3CDTF">2021-12-16T16:28:07Z</dcterms:created>
  <dcterms:modified xsi:type="dcterms:W3CDTF">2021-12-16T17:07:48Z</dcterms:modified>
</cp:coreProperties>
</file>