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8" r:id="rId3"/>
    <p:sldId id="259" r:id="rId4"/>
    <p:sldId id="260" r:id="rId5"/>
    <p:sldId id="262" r:id="rId6"/>
    <p:sldId id="261" r:id="rId7"/>
    <p:sldId id="263" r:id="rId8"/>
    <p:sldId id="264" r:id="rId9"/>
    <p:sldId id="265" r:id="rId10"/>
    <p:sldId id="268" r:id="rId11"/>
    <p:sldId id="266" r:id="rId12"/>
    <p:sldId id="267" r:id="rId13"/>
    <p:sldId id="269" r:id="rId14"/>
    <p:sldId id="270" r:id="rId15"/>
    <p:sldId id="273" r:id="rId16"/>
    <p:sldId id="271" r:id="rId17"/>
    <p:sldId id="27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5135"/>
  </p:normalViewPr>
  <p:slideViewPr>
    <p:cSldViewPr snapToGrid="0" snapToObjects="1">
      <p:cViewPr>
        <p:scale>
          <a:sx n="81" d="100"/>
          <a:sy n="81" d="100"/>
        </p:scale>
        <p:origin x="1752"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95829-6AE3-B648-87FC-75247DCD0B62}" type="datetimeFigureOut">
              <a:rPr kumimoji="1" lang="zh-CN" altLang="en-US" smtClean="0"/>
              <a:t>2018/5/31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187115-0C1A-5349-84E0-91C42C2C9D6B}" type="slidenum">
              <a:rPr kumimoji="1" lang="zh-CN" altLang="en-US" smtClean="0"/>
              <a:t>‹#›</a:t>
            </a:fld>
            <a:endParaRPr kumimoji="1" lang="zh-CN" altLang="en-US"/>
          </a:p>
        </p:txBody>
      </p:sp>
    </p:spTree>
    <p:extLst>
      <p:ext uri="{BB962C8B-B14F-4D97-AF65-F5344CB8AC3E}">
        <p14:creationId xmlns:p14="http://schemas.microsoft.com/office/powerpoint/2010/main" val="1416172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7187115-0C1A-5349-84E0-91C42C2C9D6B}" type="slidenum">
              <a:rPr kumimoji="1" lang="zh-CN" altLang="en-US" smtClean="0"/>
              <a:t>2</a:t>
            </a:fld>
            <a:endParaRPr kumimoji="1" lang="zh-CN" altLang="en-US"/>
          </a:p>
        </p:txBody>
      </p:sp>
    </p:spTree>
    <p:extLst>
      <p:ext uri="{BB962C8B-B14F-4D97-AF65-F5344CB8AC3E}">
        <p14:creationId xmlns:p14="http://schemas.microsoft.com/office/powerpoint/2010/main" val="3488082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The overall methodology and modeling approach can be summarized using the flowchart shown in Figure 7. The details of the approach will be discussed in the following subsections. </a:t>
            </a: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F7187115-0C1A-5349-84E0-91C42C2C9D6B}" type="slidenum">
              <a:rPr kumimoji="1" lang="zh-CN" altLang="en-US" smtClean="0"/>
              <a:t>12</a:t>
            </a:fld>
            <a:endParaRPr kumimoji="1" lang="zh-CN" altLang="en-US"/>
          </a:p>
        </p:txBody>
      </p:sp>
    </p:spTree>
    <p:extLst>
      <p:ext uri="{BB962C8B-B14F-4D97-AF65-F5344CB8AC3E}">
        <p14:creationId xmlns:p14="http://schemas.microsoft.com/office/powerpoint/2010/main" val="704213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random sub-sampling cross-validation method [4] was used to test the accuracy of the predictive models. This form of validation runs a model multiple times in randomized simulation environments and averages the results. The primary objective of validation was to confirm that the predicted house prices were correlated with the factors selected.</a:t>
            </a:r>
          </a:p>
          <a:p>
            <a:endParaRPr kumimoji="1" lang="en-US" altLang="zh-CN" sz="1200" b="0" i="0" kern="1200" dirty="0" smtClean="0">
              <a:solidFill>
                <a:schemeClr val="tx1"/>
              </a:solidFill>
              <a:effectLst/>
              <a:latin typeface="+mn-lt"/>
              <a:ea typeface="+mn-ea"/>
              <a:cs typeface="+mn-cs"/>
            </a:endParaRPr>
          </a:p>
          <a:p>
            <a:r>
              <a:rPr kumimoji="1" lang="en-US" altLang="zh-CN" sz="1200" b="0" i="0" kern="1200" dirty="0" smtClean="0">
                <a:solidFill>
                  <a:schemeClr val="tx1"/>
                </a:solidFill>
                <a:effectLst/>
                <a:latin typeface="+mn-lt"/>
                <a:ea typeface="+mn-ea"/>
                <a:cs typeface="+mn-cs"/>
              </a:rPr>
              <a:t>How to explain?</a:t>
            </a:r>
          </a:p>
          <a:p>
            <a:endParaRPr kumimoji="1" lang="en-US" altLang="zh-CN" sz="1200" b="0" i="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F7187115-0C1A-5349-84E0-91C42C2C9D6B}" type="slidenum">
              <a:rPr kumimoji="1" lang="zh-CN" altLang="en-US" smtClean="0"/>
              <a:t>13</a:t>
            </a:fld>
            <a:endParaRPr kumimoji="1" lang="zh-CN" altLang="en-US"/>
          </a:p>
        </p:txBody>
      </p:sp>
    </p:spTree>
    <p:extLst>
      <p:ext uri="{BB962C8B-B14F-4D97-AF65-F5344CB8AC3E}">
        <p14:creationId xmlns:p14="http://schemas.microsoft.com/office/powerpoint/2010/main" val="1058031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Before applying the ensemble learning method, I trained and tuned 4 base model including Random Forest </a:t>
            </a:r>
            <a:r>
              <a:rPr lang="en-US" altLang="zh-CN" sz="1200" kern="1200" dirty="0" err="1" smtClean="0">
                <a:solidFill>
                  <a:schemeClr val="tx1"/>
                </a:solidFill>
                <a:effectLst/>
                <a:latin typeface="+mn-lt"/>
                <a:ea typeface="+mn-ea"/>
                <a:cs typeface="+mn-cs"/>
              </a:rPr>
              <a:t>regressor</a:t>
            </a:r>
            <a:r>
              <a:rPr lang="en-US" altLang="zh-CN" sz="1200" kern="1200" dirty="0" smtClean="0">
                <a:solidFill>
                  <a:schemeClr val="tx1"/>
                </a:solidFill>
                <a:effectLst/>
                <a:latin typeface="+mn-lt"/>
                <a:ea typeface="+mn-ea"/>
                <a:cs typeface="+mn-cs"/>
              </a:rPr>
              <a:t>, Extra Trees </a:t>
            </a:r>
            <a:r>
              <a:rPr lang="en-US" altLang="zh-CN" sz="1200" kern="1200" dirty="0" err="1" smtClean="0">
                <a:solidFill>
                  <a:schemeClr val="tx1"/>
                </a:solidFill>
                <a:effectLst/>
                <a:latin typeface="+mn-lt"/>
                <a:ea typeface="+mn-ea"/>
                <a:cs typeface="+mn-cs"/>
              </a:rPr>
              <a:t>regressor</a:t>
            </a:r>
            <a:r>
              <a:rPr lang="en-US" altLang="zh-CN" sz="1200" kern="1200" dirty="0" smtClean="0">
                <a:solidFill>
                  <a:schemeClr val="tx1"/>
                </a:solidFill>
                <a:effectLst/>
                <a:latin typeface="+mn-lt"/>
                <a:ea typeface="+mn-ea"/>
                <a:cs typeface="+mn-cs"/>
              </a:rPr>
              <a:t>, Gradient Boosting </a:t>
            </a:r>
            <a:r>
              <a:rPr lang="en-US" altLang="zh-CN" sz="1200" kern="1200" dirty="0" err="1" smtClean="0">
                <a:solidFill>
                  <a:schemeClr val="tx1"/>
                </a:solidFill>
                <a:effectLst/>
                <a:latin typeface="+mn-lt"/>
                <a:ea typeface="+mn-ea"/>
                <a:cs typeface="+mn-cs"/>
              </a:rPr>
              <a:t>regressor</a:t>
            </a:r>
            <a:r>
              <a:rPr lang="en-US" altLang="zh-CN" sz="1200" kern="1200" dirty="0" smtClean="0">
                <a:solidFill>
                  <a:schemeClr val="tx1"/>
                </a:solidFill>
                <a:effectLst/>
                <a:latin typeface="+mn-lt"/>
                <a:ea typeface="+mn-ea"/>
                <a:cs typeface="+mn-cs"/>
              </a:rPr>
              <a:t>, Extreme Gradient Boosting </a:t>
            </a:r>
            <a:r>
              <a:rPr lang="en-US" altLang="zh-CN" sz="1200" kern="1200" dirty="0" err="1" smtClean="0">
                <a:solidFill>
                  <a:schemeClr val="tx1"/>
                </a:solidFill>
                <a:effectLst/>
                <a:latin typeface="+mn-lt"/>
                <a:ea typeface="+mn-ea"/>
                <a:cs typeface="+mn-cs"/>
              </a:rPr>
              <a:t>regressor</a:t>
            </a:r>
            <a:r>
              <a:rPr lang="en-US" altLang="zh-CN" sz="1200" kern="1200" dirty="0" smtClean="0">
                <a:solidFill>
                  <a:schemeClr val="tx1"/>
                </a:solidFill>
                <a:effectLst/>
                <a:latin typeface="+mn-lt"/>
                <a:ea typeface="+mn-ea"/>
                <a:cs typeface="+mn-cs"/>
              </a:rPr>
              <a:t>. </a:t>
            </a:r>
            <a:endParaRPr lang="en-US" altLang="zh-CN" dirty="0" smtClean="0"/>
          </a:p>
          <a:p>
            <a:r>
              <a:rPr lang="en-US" altLang="zh-CN" sz="1200" kern="1200" dirty="0" smtClean="0">
                <a:solidFill>
                  <a:schemeClr val="tx1"/>
                </a:solidFill>
                <a:effectLst/>
                <a:latin typeface="+mn-lt"/>
                <a:ea typeface="+mn-ea"/>
                <a:cs typeface="+mn-cs"/>
              </a:rPr>
              <a:t>At the beginning of the </a:t>
            </a:r>
            <a:r>
              <a:rPr lang="en-US" altLang="zh-CN" sz="1200" kern="1200" dirty="0" err="1" smtClean="0">
                <a:solidFill>
                  <a:schemeClr val="tx1"/>
                </a:solidFill>
                <a:effectLst/>
                <a:latin typeface="+mn-lt"/>
                <a:ea typeface="+mn-ea"/>
                <a:cs typeface="+mn-cs"/>
              </a:rPr>
              <a:t>ensembling</a:t>
            </a:r>
            <a:r>
              <a:rPr lang="en-US" altLang="zh-CN" sz="1200" kern="1200" dirty="0" smtClean="0">
                <a:solidFill>
                  <a:schemeClr val="tx1"/>
                </a:solidFill>
                <a:effectLst/>
                <a:latin typeface="+mn-lt"/>
                <a:ea typeface="+mn-ea"/>
                <a:cs typeface="+mn-cs"/>
              </a:rPr>
              <a:t> implementation, I use only 4 base models to form my model library, including Random Forest </a:t>
            </a:r>
            <a:r>
              <a:rPr lang="en-US" altLang="zh-CN" sz="1200" kern="1200" dirty="0" err="1" smtClean="0">
                <a:solidFill>
                  <a:schemeClr val="tx1"/>
                </a:solidFill>
                <a:effectLst/>
                <a:latin typeface="+mn-lt"/>
                <a:ea typeface="+mn-ea"/>
                <a:cs typeface="+mn-cs"/>
              </a:rPr>
              <a:t>regressor</a:t>
            </a:r>
            <a:r>
              <a:rPr lang="en-US" altLang="zh-CN" sz="1200" kern="1200" dirty="0" smtClean="0">
                <a:solidFill>
                  <a:schemeClr val="tx1"/>
                </a:solidFill>
                <a:effectLst/>
                <a:latin typeface="+mn-lt"/>
                <a:ea typeface="+mn-ea"/>
                <a:cs typeface="+mn-cs"/>
              </a:rPr>
              <a:t>, Extra Trees </a:t>
            </a:r>
            <a:r>
              <a:rPr lang="en-US" altLang="zh-CN" sz="1200" kern="1200" dirty="0" err="1" smtClean="0">
                <a:solidFill>
                  <a:schemeClr val="tx1"/>
                </a:solidFill>
                <a:effectLst/>
                <a:latin typeface="+mn-lt"/>
                <a:ea typeface="+mn-ea"/>
                <a:cs typeface="+mn-cs"/>
              </a:rPr>
              <a:t>regressor</a:t>
            </a:r>
            <a:r>
              <a:rPr lang="en-US" altLang="zh-CN" sz="1200" kern="1200" dirty="0" smtClean="0">
                <a:solidFill>
                  <a:schemeClr val="tx1"/>
                </a:solidFill>
                <a:effectLst/>
                <a:latin typeface="+mn-lt"/>
                <a:ea typeface="+mn-ea"/>
                <a:cs typeface="+mn-cs"/>
              </a:rPr>
              <a:t>, Gradient Boosting </a:t>
            </a:r>
            <a:r>
              <a:rPr lang="en-US" altLang="zh-CN" sz="1200" kern="1200" dirty="0" err="1" smtClean="0">
                <a:solidFill>
                  <a:schemeClr val="tx1"/>
                </a:solidFill>
                <a:effectLst/>
                <a:latin typeface="+mn-lt"/>
                <a:ea typeface="+mn-ea"/>
                <a:cs typeface="+mn-cs"/>
              </a:rPr>
              <a:t>regressor</a:t>
            </a:r>
            <a:r>
              <a:rPr lang="en-US" altLang="zh-CN" sz="1200" kern="1200" dirty="0" smtClean="0">
                <a:solidFill>
                  <a:schemeClr val="tx1"/>
                </a:solidFill>
                <a:effectLst/>
                <a:latin typeface="+mn-lt"/>
                <a:ea typeface="+mn-ea"/>
                <a:cs typeface="+mn-cs"/>
              </a:rPr>
              <a:t>, Extreme Gradient Boosting </a:t>
            </a:r>
            <a:r>
              <a:rPr lang="en-US" altLang="zh-CN" sz="1200" kern="1200" dirty="0" err="1" smtClean="0">
                <a:solidFill>
                  <a:schemeClr val="tx1"/>
                </a:solidFill>
                <a:effectLst/>
                <a:latin typeface="+mn-lt"/>
                <a:ea typeface="+mn-ea"/>
                <a:cs typeface="+mn-cs"/>
              </a:rPr>
              <a:t>regressor</a:t>
            </a:r>
            <a:r>
              <a:rPr lang="en-US" altLang="zh-CN" sz="1200" kern="1200" dirty="0" smtClean="0">
                <a:solidFill>
                  <a:schemeClr val="tx1"/>
                </a:solidFill>
                <a:effectLst/>
                <a:latin typeface="+mn-lt"/>
                <a:ea typeface="+mn-ea"/>
                <a:cs typeface="+mn-cs"/>
              </a:rPr>
              <a:t>. And I use the Ridge Regression as my second level model. The idea of the stacking approach is to use the predictions from the first level model as the new features for the second level model and make prediction based on that. </a:t>
            </a:r>
            <a:endParaRPr lang="en-US" altLang="zh-CN" dirty="0" smtClean="0"/>
          </a:p>
        </p:txBody>
      </p:sp>
      <p:sp>
        <p:nvSpPr>
          <p:cNvPr id="4" name="幻灯片编号占位符 3"/>
          <p:cNvSpPr>
            <a:spLocks noGrp="1"/>
          </p:cNvSpPr>
          <p:nvPr>
            <p:ph type="sldNum" sz="quarter" idx="10"/>
          </p:nvPr>
        </p:nvSpPr>
        <p:spPr/>
        <p:txBody>
          <a:bodyPr/>
          <a:lstStyle/>
          <a:p>
            <a:fld id="{F7187115-0C1A-5349-84E0-91C42C2C9D6B}" type="slidenum">
              <a:rPr kumimoji="1" lang="zh-CN" altLang="en-US" smtClean="0"/>
              <a:t>14</a:t>
            </a:fld>
            <a:endParaRPr kumimoji="1" lang="zh-CN" altLang="en-US"/>
          </a:p>
        </p:txBody>
      </p:sp>
    </p:spTree>
    <p:extLst>
      <p:ext uri="{BB962C8B-B14F-4D97-AF65-F5344CB8AC3E}">
        <p14:creationId xmlns:p14="http://schemas.microsoft.com/office/powerpoint/2010/main" val="693163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The base models should be as unrelated as possible and this is why we tend to include more models in the ensemble even though they may not perform well. For my final, I use a much larger much library including Random Forest </a:t>
            </a:r>
            <a:r>
              <a:rPr lang="en-US" altLang="zh-CN" sz="1200" kern="1200" dirty="0" err="1" smtClean="0">
                <a:solidFill>
                  <a:schemeClr val="tx1"/>
                </a:solidFill>
                <a:effectLst/>
                <a:latin typeface="+mn-lt"/>
                <a:ea typeface="+mn-ea"/>
                <a:cs typeface="+mn-cs"/>
              </a:rPr>
              <a:t>regressor</a:t>
            </a:r>
            <a:r>
              <a:rPr lang="en-US" altLang="zh-CN" sz="1200" kern="1200" dirty="0" smtClean="0">
                <a:solidFill>
                  <a:schemeClr val="tx1"/>
                </a:solidFill>
                <a:effectLst/>
                <a:latin typeface="+mn-lt"/>
                <a:ea typeface="+mn-ea"/>
                <a:cs typeface="+mn-cs"/>
              </a:rPr>
              <a:t>, Extra Trees </a:t>
            </a:r>
            <a:r>
              <a:rPr lang="en-US" altLang="zh-CN" sz="1200" kern="1200" dirty="0" err="1" smtClean="0">
                <a:solidFill>
                  <a:schemeClr val="tx1"/>
                </a:solidFill>
                <a:effectLst/>
                <a:latin typeface="+mn-lt"/>
                <a:ea typeface="+mn-ea"/>
                <a:cs typeface="+mn-cs"/>
              </a:rPr>
              <a:t>regressor</a:t>
            </a:r>
            <a:r>
              <a:rPr lang="en-US" altLang="zh-CN" sz="1200" kern="1200" dirty="0" smtClean="0">
                <a:solidFill>
                  <a:schemeClr val="tx1"/>
                </a:solidFill>
                <a:effectLst/>
                <a:latin typeface="+mn-lt"/>
                <a:ea typeface="+mn-ea"/>
                <a:cs typeface="+mn-cs"/>
              </a:rPr>
              <a:t>, Gradient Boosting </a:t>
            </a:r>
            <a:r>
              <a:rPr lang="en-US" altLang="zh-CN" sz="1200" kern="1200" dirty="0" err="1" smtClean="0">
                <a:solidFill>
                  <a:schemeClr val="tx1"/>
                </a:solidFill>
                <a:effectLst/>
                <a:latin typeface="+mn-lt"/>
                <a:ea typeface="+mn-ea"/>
                <a:cs typeface="+mn-cs"/>
              </a:rPr>
              <a:t>regressor</a:t>
            </a:r>
            <a:r>
              <a:rPr lang="en-US" altLang="zh-CN" sz="1200" kern="1200" dirty="0" smtClean="0">
                <a:solidFill>
                  <a:schemeClr val="tx1"/>
                </a:solidFill>
                <a:effectLst/>
                <a:latin typeface="+mn-lt"/>
                <a:ea typeface="+mn-ea"/>
                <a:cs typeface="+mn-cs"/>
              </a:rPr>
              <a:t>, Extreme Gradient Boosting </a:t>
            </a:r>
            <a:r>
              <a:rPr lang="en-US" altLang="zh-CN" sz="1200" kern="1200" dirty="0" err="1" smtClean="0">
                <a:solidFill>
                  <a:schemeClr val="tx1"/>
                </a:solidFill>
                <a:effectLst/>
                <a:latin typeface="+mn-lt"/>
                <a:ea typeface="+mn-ea"/>
                <a:cs typeface="+mn-cs"/>
              </a:rPr>
              <a:t>regressor</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LassoCV</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regressor</a:t>
            </a:r>
            <a:r>
              <a:rPr lang="en-US" altLang="zh-CN" sz="1200" kern="1200" dirty="0" smtClean="0">
                <a:solidFill>
                  <a:schemeClr val="tx1"/>
                </a:solidFill>
                <a:effectLst/>
                <a:latin typeface="+mn-lt"/>
                <a:ea typeface="+mn-ea"/>
                <a:cs typeface="+mn-cs"/>
              </a:rPr>
              <a:t>, K neighbors </a:t>
            </a:r>
            <a:r>
              <a:rPr lang="en-US" altLang="zh-CN" sz="1200" kern="1200" dirty="0" err="1" smtClean="0">
                <a:solidFill>
                  <a:schemeClr val="tx1"/>
                </a:solidFill>
                <a:effectLst/>
                <a:latin typeface="+mn-lt"/>
                <a:ea typeface="+mn-ea"/>
                <a:cs typeface="+mn-cs"/>
              </a:rPr>
              <a:t>regressor</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LassoLarsCV</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regressor</a:t>
            </a:r>
            <a:r>
              <a:rPr lang="en-US" altLang="zh-CN" sz="1200" kern="1200" dirty="0" smtClean="0">
                <a:solidFill>
                  <a:schemeClr val="tx1"/>
                </a:solidFill>
                <a:effectLst/>
                <a:latin typeface="+mn-lt"/>
                <a:ea typeface="+mn-ea"/>
                <a:cs typeface="+mn-cs"/>
              </a:rPr>
              <a:t>, Elastic Net </a:t>
            </a:r>
            <a:r>
              <a:rPr lang="en-US" altLang="zh-CN" sz="1200" kern="1200" dirty="0" err="1" smtClean="0">
                <a:solidFill>
                  <a:schemeClr val="tx1"/>
                </a:solidFill>
                <a:effectLst/>
                <a:latin typeface="+mn-lt"/>
                <a:ea typeface="+mn-ea"/>
                <a:cs typeface="+mn-cs"/>
              </a:rPr>
              <a:t>regressor</a:t>
            </a:r>
            <a:r>
              <a:rPr lang="en-US" altLang="zh-CN" sz="1200" kern="1200" dirty="0" smtClean="0">
                <a:solidFill>
                  <a:schemeClr val="tx1"/>
                </a:solidFill>
                <a:effectLst/>
                <a:latin typeface="+mn-lt"/>
                <a:ea typeface="+mn-ea"/>
                <a:cs typeface="+mn-cs"/>
              </a:rPr>
              <a:t>, Support Vector Machine </a:t>
            </a:r>
            <a:r>
              <a:rPr lang="en-US" altLang="zh-CN" sz="1200" kern="1200" dirty="0" err="1" smtClean="0">
                <a:solidFill>
                  <a:schemeClr val="tx1"/>
                </a:solidFill>
                <a:effectLst/>
                <a:latin typeface="+mn-lt"/>
                <a:ea typeface="+mn-ea"/>
                <a:cs typeface="+mn-cs"/>
              </a:rPr>
              <a:t>regressor</a:t>
            </a:r>
            <a:r>
              <a:rPr lang="en-US" altLang="zh-CN" sz="1200" kern="1200" dirty="0" smtClean="0">
                <a:solidFill>
                  <a:schemeClr val="tx1"/>
                </a:solidFill>
                <a:effectLst/>
                <a:latin typeface="+mn-lt"/>
                <a:ea typeface="+mn-ea"/>
                <a:cs typeface="+mn-cs"/>
              </a:rPr>
              <a:t>. The Extreme Gradient Boosting </a:t>
            </a:r>
            <a:r>
              <a:rPr lang="en-US" altLang="zh-CN" sz="1200" kern="1200" dirty="0" err="1" smtClean="0">
                <a:solidFill>
                  <a:schemeClr val="tx1"/>
                </a:solidFill>
                <a:effectLst/>
                <a:latin typeface="+mn-lt"/>
                <a:ea typeface="+mn-ea"/>
                <a:cs typeface="+mn-cs"/>
              </a:rPr>
              <a:t>regressor</a:t>
            </a:r>
            <a:r>
              <a:rPr lang="en-US" altLang="zh-CN" sz="1200" kern="1200" dirty="0" smtClean="0">
                <a:solidFill>
                  <a:schemeClr val="tx1"/>
                </a:solidFill>
                <a:effectLst/>
                <a:latin typeface="+mn-lt"/>
                <a:ea typeface="+mn-ea"/>
                <a:cs typeface="+mn-cs"/>
              </a:rPr>
              <a:t> is from the </a:t>
            </a:r>
            <a:r>
              <a:rPr lang="en-US" altLang="zh-CN" sz="1200" kern="1200" dirty="0" err="1" smtClean="0">
                <a:solidFill>
                  <a:schemeClr val="tx1"/>
                </a:solidFill>
                <a:effectLst/>
                <a:latin typeface="+mn-lt"/>
                <a:ea typeface="+mn-ea"/>
                <a:cs typeface="+mn-cs"/>
              </a:rPr>
              <a:t>XGBoost</a:t>
            </a:r>
            <a:r>
              <a:rPr lang="en-US" altLang="zh-CN" sz="1200" kern="1200" dirty="0" smtClean="0">
                <a:solidFill>
                  <a:schemeClr val="tx1"/>
                </a:solidFill>
                <a:effectLst/>
                <a:latin typeface="+mn-lt"/>
                <a:ea typeface="+mn-ea"/>
                <a:cs typeface="+mn-cs"/>
              </a:rPr>
              <a:t> package, all other techniques are from </a:t>
            </a:r>
            <a:r>
              <a:rPr lang="en-US" altLang="zh-CN" sz="1200" kern="1200" dirty="0" err="1" smtClean="0">
                <a:solidFill>
                  <a:schemeClr val="tx1"/>
                </a:solidFill>
                <a:effectLst/>
                <a:latin typeface="+mn-lt"/>
                <a:ea typeface="+mn-ea"/>
                <a:cs typeface="+mn-cs"/>
              </a:rPr>
              <a:t>scikit</a:t>
            </a:r>
            <a:r>
              <a:rPr lang="en-US" altLang="zh-CN" sz="1200" kern="1200" dirty="0" smtClean="0">
                <a:solidFill>
                  <a:schemeClr val="tx1"/>
                </a:solidFill>
                <a:effectLst/>
                <a:latin typeface="+mn-lt"/>
                <a:ea typeface="+mn-ea"/>
                <a:cs typeface="+mn-cs"/>
              </a:rPr>
              <a:t>- learn package. The basic idea of the final model is to use a larger base model library in order to achieve better results. Some of the base models are used only with their </a:t>
            </a:r>
            <a:r>
              <a:rPr lang="en-US" altLang="zh-CN" sz="1200" kern="1200" dirty="0" err="1" smtClean="0">
                <a:solidFill>
                  <a:schemeClr val="tx1"/>
                </a:solidFill>
                <a:effectLst/>
                <a:latin typeface="+mn-lt"/>
                <a:ea typeface="+mn-ea"/>
                <a:cs typeface="+mn-cs"/>
              </a:rPr>
              <a:t>scikit</a:t>
            </a:r>
            <a:r>
              <a:rPr lang="en-US" altLang="zh-CN" sz="1200" kern="1200" dirty="0" smtClean="0">
                <a:solidFill>
                  <a:schemeClr val="tx1"/>
                </a:solidFill>
                <a:effectLst/>
                <a:latin typeface="+mn-lt"/>
                <a:ea typeface="+mn-ea"/>
                <a:cs typeface="+mn-cs"/>
              </a:rPr>
              <a:t>-learn default parameter values without fine tuning. </a:t>
            </a:r>
            <a:endParaRPr lang="en-US" altLang="zh-CN" dirty="0" smtClean="0"/>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There are two challenging parts during the coding process. The first one is that we need to make sure the feature for the final second level prediction is based on the prediction of the first level base models. Thus, we also need to use the model prediction as the features for the test dataset. The second one is how exactly should we choose the base models. This is a tricky and not fully addressed question in this project since there are so many models to select. But the rule of thumb in my investigation is that I choose the one that improve the local score with the assumption that the local and public score has a good correlation. </a:t>
            </a:r>
            <a:endParaRPr lang="en-US" altLang="zh-CN" dirty="0" smtClean="0"/>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F7187115-0C1A-5349-84E0-91C42C2C9D6B}" type="slidenum">
              <a:rPr kumimoji="1" lang="zh-CN" altLang="en-US" smtClean="0"/>
              <a:t>16</a:t>
            </a:fld>
            <a:endParaRPr kumimoji="1" lang="zh-CN" altLang="en-US"/>
          </a:p>
        </p:txBody>
      </p:sp>
    </p:spTree>
    <p:extLst>
      <p:ext uri="{BB962C8B-B14F-4D97-AF65-F5344CB8AC3E}">
        <p14:creationId xmlns:p14="http://schemas.microsoft.com/office/powerpoint/2010/main" val="539635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Exploratory data analysis – Understanding the type of features in the dataset, how much missing values of different features, how many outliers are existed and whether specific features are skewed, are crucial in order to create a good model in the end. </a:t>
            </a:r>
          </a:p>
          <a:p>
            <a:r>
              <a:rPr lang="en-US" altLang="zh-CN" sz="1200" kern="1200" dirty="0" smtClean="0">
                <a:solidFill>
                  <a:schemeClr val="tx1"/>
                </a:solidFill>
                <a:effectLst/>
                <a:latin typeface="+mn-lt"/>
                <a:ea typeface="+mn-ea"/>
                <a:cs typeface="+mn-cs"/>
              </a:rPr>
              <a:t>Feature preprocessing – Preprocess the data using the insights obtained from the exploratory data analysis, potentially including feature transformation, data type transformation, outlier detection and imputing missing values. </a:t>
            </a:r>
          </a:p>
          <a:p>
            <a:r>
              <a:rPr lang="en-US" altLang="zh-CN" sz="1200" kern="1200" dirty="0" smtClean="0">
                <a:solidFill>
                  <a:schemeClr val="tx1"/>
                </a:solidFill>
                <a:effectLst/>
                <a:latin typeface="+mn-lt"/>
                <a:ea typeface="+mn-ea"/>
                <a:cs typeface="+mn-cs"/>
              </a:rPr>
              <a:t>Benchmark modeling – Creating a model using a standard technique for the problem in order to set up a benchmark for the future modeling improvement. </a:t>
            </a:r>
          </a:p>
          <a:p>
            <a:r>
              <a:rPr lang="en-US" altLang="zh-CN" sz="1200" kern="1200" dirty="0" smtClean="0">
                <a:solidFill>
                  <a:schemeClr val="tx1"/>
                </a:solidFill>
                <a:effectLst/>
                <a:latin typeface="+mn-lt"/>
                <a:ea typeface="+mn-ea"/>
                <a:cs typeface="+mn-cs"/>
              </a:rPr>
              <a:t>Model improvement – Tuning model parameters to improve the performance of individual model and stacking individual models to provide final submission using ensemble learning technique. </a:t>
            </a:r>
          </a:p>
          <a:p>
            <a:endParaRPr kumimoji="1" lang="zh-CN" altLang="en-US" dirty="0"/>
          </a:p>
        </p:txBody>
      </p:sp>
      <p:sp>
        <p:nvSpPr>
          <p:cNvPr id="4" name="幻灯片编号占位符 3"/>
          <p:cNvSpPr>
            <a:spLocks noGrp="1"/>
          </p:cNvSpPr>
          <p:nvPr>
            <p:ph type="sldNum" sz="quarter" idx="10"/>
          </p:nvPr>
        </p:nvSpPr>
        <p:spPr/>
        <p:txBody>
          <a:bodyPr/>
          <a:lstStyle/>
          <a:p>
            <a:fld id="{F7187115-0C1A-5349-84E0-91C42C2C9D6B}" type="slidenum">
              <a:rPr kumimoji="1" lang="zh-CN" altLang="en-US" smtClean="0"/>
              <a:t>3</a:t>
            </a:fld>
            <a:endParaRPr kumimoji="1" lang="zh-CN" altLang="en-US"/>
          </a:p>
        </p:txBody>
      </p:sp>
    </p:spTree>
    <p:extLst>
      <p:ext uri="{BB962C8B-B14F-4D97-AF65-F5344CB8AC3E}">
        <p14:creationId xmlns:p14="http://schemas.microsoft.com/office/powerpoint/2010/main" val="1439681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 training dataset is mixed with categorical and numerical features as well as some missing values. Specifically, there are 1460 observations, each with 79 features including the sale price of the house. The test dataset has 1461 observations, each with 78 features. Our task is to fill the sale price of the test dataset using the model trained from the training dataset. The histogram of the house price is shown in Figure 1, which shows that it is skewed. Thus, the log transformation needs to be performed in order to normalize it and this is the reason why we need to use the RMSLE as our evaluation metric. </a:t>
            </a: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F7187115-0C1A-5349-84E0-91C42C2C9D6B}" type="slidenum">
              <a:rPr kumimoji="1" lang="zh-CN" altLang="en-US" smtClean="0"/>
              <a:t>5</a:t>
            </a:fld>
            <a:endParaRPr kumimoji="1" lang="zh-CN" altLang="en-US"/>
          </a:p>
        </p:txBody>
      </p:sp>
    </p:spTree>
    <p:extLst>
      <p:ext uri="{BB962C8B-B14F-4D97-AF65-F5344CB8AC3E}">
        <p14:creationId xmlns:p14="http://schemas.microsoft.com/office/powerpoint/2010/main" val="1760587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Figure 2 shows the correlation matrix between the numerical variables and the house sale. There are several variables that are strongly correlated with the house price shown in Figure 2. I also explore the top six variables that are highly correlated with the sale price in Figure 3. </a:t>
            </a: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F7187115-0C1A-5349-84E0-91C42C2C9D6B}" type="slidenum">
              <a:rPr kumimoji="1" lang="zh-CN" altLang="en-US" smtClean="0"/>
              <a:t>6</a:t>
            </a:fld>
            <a:endParaRPr kumimoji="1" lang="zh-CN" altLang="en-US"/>
          </a:p>
        </p:txBody>
      </p:sp>
    </p:spTree>
    <p:extLst>
      <p:ext uri="{BB962C8B-B14F-4D97-AF65-F5344CB8AC3E}">
        <p14:creationId xmlns:p14="http://schemas.microsoft.com/office/powerpoint/2010/main" val="21612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7187115-0C1A-5349-84E0-91C42C2C9D6B}" type="slidenum">
              <a:rPr kumimoji="1" lang="zh-CN" altLang="en-US" smtClean="0"/>
              <a:t>7</a:t>
            </a:fld>
            <a:endParaRPr kumimoji="1" lang="zh-CN" altLang="en-US"/>
          </a:p>
        </p:txBody>
      </p:sp>
    </p:spTree>
    <p:extLst>
      <p:ext uri="{BB962C8B-B14F-4D97-AF65-F5344CB8AC3E}">
        <p14:creationId xmlns:p14="http://schemas.microsoft.com/office/powerpoint/2010/main" val="322147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To give an example of the categorical variable, the boxplot between the neighborhood and the sale price is shown in Figure 5. We can observe a clear pattern that the neighborhood feature can greatly affect the house price. In order to include all categorical features into our machine learning model, the categorical variables can be transformed into some dummy variables, which takes the value 0 or 1 to indicate the absence or presence of some categorical effect. </a:t>
            </a: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F7187115-0C1A-5349-84E0-91C42C2C9D6B}" type="slidenum">
              <a:rPr kumimoji="1" lang="zh-CN" altLang="en-US" smtClean="0"/>
              <a:t>8</a:t>
            </a:fld>
            <a:endParaRPr kumimoji="1" lang="zh-CN" altLang="en-US"/>
          </a:p>
        </p:txBody>
      </p:sp>
    </p:spTree>
    <p:extLst>
      <p:ext uri="{BB962C8B-B14F-4D97-AF65-F5344CB8AC3E}">
        <p14:creationId xmlns:p14="http://schemas.microsoft.com/office/powerpoint/2010/main" val="1517604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 Outliers deletion</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Any predictions from the benchmark that differ more than $12000 than the actual house price are labeled as outliers. The threshold selected here is somewhat arbitrary but this approach actually increases both the local score and the public score a little bit in my explorations. All outliers are deleted from the training dataset for the final submission. This</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Feature selection </a:t>
            </a:r>
            <a:endParaRPr lang="en-US" altLang="zh-CN" dirty="0" smtClean="0"/>
          </a:p>
          <a:p>
            <a:r>
              <a:rPr lang="en-US" altLang="zh-CN" sz="1200" kern="1200" dirty="0" smtClean="0">
                <a:solidFill>
                  <a:schemeClr val="tx1"/>
                </a:solidFill>
                <a:effectLst/>
                <a:latin typeface="+mn-lt"/>
                <a:ea typeface="+mn-ea"/>
                <a:cs typeface="+mn-cs"/>
              </a:rPr>
              <a:t>The feature selection approach I adopted here is a very simple and </a:t>
            </a:r>
            <a:r>
              <a:rPr lang="en-US" altLang="zh-CN" sz="1200" kern="1200" dirty="0" err="1" smtClean="0">
                <a:solidFill>
                  <a:schemeClr val="tx1"/>
                </a:solidFill>
                <a:effectLst/>
                <a:latin typeface="+mn-lt"/>
                <a:ea typeface="+mn-ea"/>
                <a:cs typeface="+mn-cs"/>
              </a:rPr>
              <a:t>naïve</a:t>
            </a:r>
            <a:r>
              <a:rPr lang="en-US" altLang="zh-CN" sz="1200" kern="1200" dirty="0" smtClean="0">
                <a:solidFill>
                  <a:schemeClr val="tx1"/>
                </a:solidFill>
                <a:effectLst/>
                <a:latin typeface="+mn-lt"/>
                <a:ea typeface="+mn-ea"/>
                <a:cs typeface="+mn-cs"/>
              </a:rPr>
              <a:t> one: delete features with high number of missing values. The categorical variables with the largest number of missing values are Alley, </a:t>
            </a:r>
            <a:r>
              <a:rPr lang="en-US" altLang="zh-CN" sz="1200" kern="1200" dirty="0" err="1" smtClean="0">
                <a:solidFill>
                  <a:schemeClr val="tx1"/>
                </a:solidFill>
                <a:effectLst/>
                <a:latin typeface="+mn-lt"/>
                <a:ea typeface="+mn-ea"/>
                <a:cs typeface="+mn-cs"/>
              </a:rPr>
              <a:t>FirePlaceQu</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PoolQC</a:t>
            </a:r>
            <a:r>
              <a:rPr lang="en-US" altLang="zh-CN" sz="1200" kern="1200" dirty="0" smtClean="0">
                <a:solidFill>
                  <a:schemeClr val="tx1"/>
                </a:solidFill>
                <a:effectLst/>
                <a:latin typeface="+mn-lt"/>
                <a:ea typeface="+mn-ea"/>
                <a:cs typeface="+mn-cs"/>
              </a:rPr>
              <a:t>, Fence and </a:t>
            </a:r>
            <a:r>
              <a:rPr lang="en-US" altLang="zh-CN" sz="1200" kern="1200" dirty="0" err="1" smtClean="0">
                <a:solidFill>
                  <a:schemeClr val="tx1"/>
                </a:solidFill>
                <a:effectLst/>
                <a:latin typeface="+mn-lt"/>
                <a:ea typeface="+mn-ea"/>
                <a:cs typeface="+mn-cs"/>
              </a:rPr>
              <a:t>MiscFeature</a:t>
            </a:r>
            <a:r>
              <a:rPr lang="en-US" altLang="zh-CN" sz="1200" kern="1200" dirty="0" smtClean="0">
                <a:solidFill>
                  <a:schemeClr val="tx1"/>
                </a:solidFill>
                <a:effectLst/>
                <a:latin typeface="+mn-lt"/>
                <a:ea typeface="+mn-ea"/>
                <a:cs typeface="+mn-cs"/>
              </a:rPr>
              <a:t>. In the data exploration analysis, there are some features that are highly correlated with the sale price. We may treat some of these features as redundant variables and delete them from the training dataset. However, previous investigation shows that this will leads to a small decrease in both the local score and public score. There are many other useful and advanced feature selection techniques, such as the </a:t>
            </a:r>
            <a:r>
              <a:rPr lang="en-US" altLang="zh-CN" sz="1200" kern="1200" dirty="0" err="1" smtClean="0">
                <a:solidFill>
                  <a:schemeClr val="tx1"/>
                </a:solidFill>
                <a:effectLst/>
                <a:latin typeface="+mn-lt"/>
                <a:ea typeface="+mn-ea"/>
                <a:cs typeface="+mn-cs"/>
              </a:rPr>
              <a:t>boruta</a:t>
            </a:r>
            <a:r>
              <a:rPr lang="en-US" altLang="zh-CN" sz="1200" kern="1200" dirty="0" smtClean="0">
                <a:solidFill>
                  <a:schemeClr val="tx1"/>
                </a:solidFill>
                <a:effectLst/>
                <a:latin typeface="+mn-lt"/>
                <a:ea typeface="+mn-ea"/>
                <a:cs typeface="+mn-cs"/>
              </a:rPr>
              <a:t> method (https://m2.icm.edu.pl/</a:t>
            </a:r>
            <a:r>
              <a:rPr lang="en-US" altLang="zh-CN" sz="1200" kern="1200" dirty="0" err="1" smtClean="0">
                <a:solidFill>
                  <a:schemeClr val="tx1"/>
                </a:solidFill>
                <a:effectLst/>
                <a:latin typeface="+mn-lt"/>
                <a:ea typeface="+mn-ea"/>
                <a:cs typeface="+mn-cs"/>
              </a:rPr>
              <a:t>boruta</a:t>
            </a:r>
            <a:r>
              <a:rPr lang="en-US" altLang="zh-CN" sz="1200" kern="1200" dirty="0" smtClean="0">
                <a:solidFill>
                  <a:schemeClr val="tx1"/>
                </a:solidFill>
                <a:effectLst/>
                <a:latin typeface="+mn-lt"/>
                <a:ea typeface="+mn-ea"/>
                <a:cs typeface="+mn-cs"/>
              </a:rPr>
              <a:t>/). A detail discussion of feature selection techniques is beyond the scope of this project. </a:t>
            </a:r>
            <a:endParaRPr lang="en-US" altLang="zh-CN" dirty="0" smtClean="0"/>
          </a:p>
          <a:p>
            <a:r>
              <a:rPr lang="en-US" altLang="zh-CN" sz="1200" kern="1200" dirty="0" smtClean="0">
                <a:solidFill>
                  <a:schemeClr val="tx1"/>
                </a:solidFill>
                <a:effectLst/>
                <a:latin typeface="+mn-lt"/>
                <a:ea typeface="+mn-ea"/>
                <a:cs typeface="+mn-cs"/>
              </a:rPr>
              <a:t>• Log transform skewed features</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All features that have a </a:t>
            </a:r>
            <a:r>
              <a:rPr lang="en-US" altLang="zh-CN" sz="1200" kern="1200" dirty="0" err="1" smtClean="0">
                <a:solidFill>
                  <a:schemeClr val="tx1"/>
                </a:solidFill>
                <a:effectLst/>
                <a:latin typeface="+mn-lt"/>
                <a:ea typeface="+mn-ea"/>
                <a:cs typeface="+mn-cs"/>
              </a:rPr>
              <a:t>skewness</a:t>
            </a:r>
            <a:r>
              <a:rPr lang="en-US" altLang="zh-CN" sz="1200" kern="1200" dirty="0" smtClean="0">
                <a:solidFill>
                  <a:schemeClr val="tx1"/>
                </a:solidFill>
                <a:effectLst/>
                <a:latin typeface="+mn-lt"/>
                <a:ea typeface="+mn-ea"/>
                <a:cs typeface="+mn-cs"/>
              </a:rPr>
              <a:t> larger than 0.75 are log transformed. </a:t>
            </a:r>
            <a:endParaRPr lang="en-US" altLang="zh-CN" dirty="0" smtClean="0"/>
          </a:p>
          <a:p>
            <a:r>
              <a:rPr lang="en-US" altLang="zh-CN" sz="1200" kern="1200" dirty="0" smtClean="0">
                <a:solidFill>
                  <a:schemeClr val="tx1"/>
                </a:solidFill>
                <a:effectLst/>
                <a:latin typeface="+mn-lt"/>
                <a:ea typeface="+mn-ea"/>
                <a:cs typeface="+mn-cs"/>
              </a:rPr>
              <a:t>• Handle categorical features</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The categorical features are handled by the pandas </a:t>
            </a:r>
            <a:r>
              <a:rPr lang="en-US" altLang="zh-CN" sz="1200" kern="1200" dirty="0" err="1" smtClean="0">
                <a:solidFill>
                  <a:schemeClr val="tx1"/>
                </a:solidFill>
                <a:effectLst/>
                <a:latin typeface="+mn-lt"/>
                <a:ea typeface="+mn-ea"/>
                <a:cs typeface="+mn-cs"/>
              </a:rPr>
              <a:t>get_dummies</a:t>
            </a:r>
            <a:r>
              <a:rPr lang="en-US" altLang="zh-CN" sz="1200" kern="1200" dirty="0" smtClean="0">
                <a:solidFill>
                  <a:schemeClr val="tx1"/>
                </a:solidFill>
                <a:effectLst/>
                <a:latin typeface="+mn-lt"/>
                <a:ea typeface="+mn-ea"/>
                <a:cs typeface="+mn-cs"/>
              </a:rPr>
              <a:t> function that converts categorical variables into dummy or indicator variables. See pandas documentation for more details (http://</a:t>
            </a:r>
            <a:r>
              <a:rPr lang="en-US" altLang="zh-CN" sz="1200" kern="1200" dirty="0" err="1" smtClean="0">
                <a:solidFill>
                  <a:schemeClr val="tx1"/>
                </a:solidFill>
                <a:effectLst/>
                <a:latin typeface="+mn-lt"/>
                <a:ea typeface="+mn-ea"/>
                <a:cs typeface="+mn-cs"/>
              </a:rPr>
              <a:t>pandas.pydata.org</a:t>
            </a:r>
            <a:r>
              <a:rPr lang="en-US" altLang="zh-CN" sz="1200" kern="1200" dirty="0" smtClean="0">
                <a:solidFill>
                  <a:schemeClr val="tx1"/>
                </a:solidFill>
                <a:effectLst/>
                <a:latin typeface="+mn-lt"/>
                <a:ea typeface="+mn-ea"/>
                <a:cs typeface="+mn-cs"/>
              </a:rPr>
              <a:t>/pandas-docs/stable/generated/</a:t>
            </a:r>
            <a:r>
              <a:rPr lang="en-US" altLang="zh-CN" sz="1200" kern="1200" dirty="0" err="1" smtClean="0">
                <a:solidFill>
                  <a:schemeClr val="tx1"/>
                </a:solidFill>
                <a:effectLst/>
                <a:latin typeface="+mn-lt"/>
                <a:ea typeface="+mn-ea"/>
                <a:cs typeface="+mn-cs"/>
              </a:rPr>
              <a:t>pandas.get_dummies.html</a:t>
            </a:r>
            <a:r>
              <a:rPr lang="en-US" altLang="zh-CN" sz="1200" kern="1200" dirty="0" smtClean="0">
                <a:solidFill>
                  <a:schemeClr val="tx1"/>
                </a:solidFill>
                <a:effectLst/>
                <a:latin typeface="+mn-lt"/>
                <a:ea typeface="+mn-ea"/>
                <a:cs typeface="+mn-cs"/>
              </a:rPr>
              <a:t>). </a:t>
            </a:r>
            <a:endParaRPr lang="en-US" altLang="zh-CN" dirty="0" smtClean="0"/>
          </a:p>
          <a:p>
            <a:r>
              <a:rPr lang="en-US" altLang="zh-CN" sz="1200" b="1" kern="1200" dirty="0" smtClean="0">
                <a:solidFill>
                  <a:schemeClr val="tx1"/>
                </a:solidFill>
                <a:effectLst/>
                <a:latin typeface="+mn-lt"/>
                <a:ea typeface="+mn-ea"/>
                <a:cs typeface="+mn-cs"/>
              </a:rPr>
              <a:t>\</a:t>
            </a: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F7187115-0C1A-5349-84E0-91C42C2C9D6B}" type="slidenum">
              <a:rPr kumimoji="1" lang="zh-CN" altLang="en-US" smtClean="0"/>
              <a:t>9</a:t>
            </a:fld>
            <a:endParaRPr kumimoji="1" lang="zh-CN" altLang="en-US"/>
          </a:p>
        </p:txBody>
      </p:sp>
    </p:spTree>
    <p:extLst>
      <p:ext uri="{BB962C8B-B14F-4D97-AF65-F5344CB8AC3E}">
        <p14:creationId xmlns:p14="http://schemas.microsoft.com/office/powerpoint/2010/main" val="764378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What is</a:t>
            </a:r>
            <a:r>
              <a:rPr kumimoji="1" lang="en-US" altLang="zh-CN" baseline="0" dirty="0" smtClean="0"/>
              <a:t> RMSLE</a:t>
            </a:r>
            <a:endParaRPr kumimoji="1" lang="zh-CN" altLang="en-US" dirty="0"/>
          </a:p>
        </p:txBody>
      </p:sp>
      <p:sp>
        <p:nvSpPr>
          <p:cNvPr id="4" name="幻灯片编号占位符 3"/>
          <p:cNvSpPr>
            <a:spLocks noGrp="1"/>
          </p:cNvSpPr>
          <p:nvPr>
            <p:ph type="sldNum" sz="quarter" idx="10"/>
          </p:nvPr>
        </p:nvSpPr>
        <p:spPr/>
        <p:txBody>
          <a:bodyPr/>
          <a:lstStyle/>
          <a:p>
            <a:fld id="{F7187115-0C1A-5349-84E0-91C42C2C9D6B}" type="slidenum">
              <a:rPr kumimoji="1" lang="zh-CN" altLang="en-US" smtClean="0"/>
              <a:t>10</a:t>
            </a:fld>
            <a:endParaRPr kumimoji="1" lang="zh-CN" altLang="en-US"/>
          </a:p>
        </p:txBody>
      </p:sp>
    </p:spTree>
    <p:extLst>
      <p:ext uri="{BB962C8B-B14F-4D97-AF65-F5344CB8AC3E}">
        <p14:creationId xmlns:p14="http://schemas.microsoft.com/office/powerpoint/2010/main" val="1937687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Given one of the purposes of this project is to explore advanced regression techniques, I am going to use the ensemble learning technique to achieve better evaluation score. The ensemble learning techniques aim to learn a weighted combination of the base models and it sometimes called a committee method (Murphy, 2012). The technique we implemented in this project is called stacking. Stacking, which stands for “stacked generalization”, was introduced by </a:t>
            </a:r>
            <a:r>
              <a:rPr lang="en-US" altLang="zh-CN" sz="1200" kern="1200" dirty="0" err="1" smtClean="0">
                <a:solidFill>
                  <a:schemeClr val="tx1"/>
                </a:solidFill>
                <a:effectLst/>
                <a:latin typeface="+mn-lt"/>
                <a:ea typeface="+mn-ea"/>
                <a:cs typeface="+mn-cs"/>
              </a:rPr>
              <a:t>Wolpert</a:t>
            </a:r>
            <a:r>
              <a:rPr lang="en-US" altLang="zh-CN" sz="1200" kern="1200" dirty="0" smtClean="0">
                <a:solidFill>
                  <a:schemeClr val="tx1"/>
                </a:solidFill>
                <a:effectLst/>
                <a:latin typeface="+mn-lt"/>
                <a:ea typeface="+mn-ea"/>
                <a:cs typeface="+mn-cs"/>
              </a:rPr>
              <a:t> (1992). The data science competition participants use this method extensively in order to win the competition. One well known example is the Netflix prize competition winning solution, </a:t>
            </a:r>
            <a:r>
              <a:rPr lang="en-US" altLang="zh-CN" sz="1200" kern="1200" dirty="0" err="1" smtClean="0">
                <a:solidFill>
                  <a:schemeClr val="tx1"/>
                </a:solidFill>
                <a:effectLst/>
                <a:latin typeface="+mn-lt"/>
                <a:ea typeface="+mn-ea"/>
                <a:cs typeface="+mn-cs"/>
              </a:rPr>
              <a:t>BellKor’s</a:t>
            </a:r>
            <a:r>
              <a:rPr lang="en-US" altLang="zh-CN" sz="1200" kern="1200" dirty="0" smtClean="0">
                <a:solidFill>
                  <a:schemeClr val="tx1"/>
                </a:solidFill>
                <a:effectLst/>
                <a:latin typeface="+mn-lt"/>
                <a:ea typeface="+mn-ea"/>
                <a:cs typeface="+mn-cs"/>
              </a:rPr>
              <a:t> Pragmatic Chaos.</a:t>
            </a:r>
          </a:p>
          <a:p>
            <a:r>
              <a:rPr lang="en-US" altLang="zh-CN" sz="1200" kern="1200" dirty="0" smtClean="0">
                <a:solidFill>
                  <a:schemeClr val="tx1"/>
                </a:solidFill>
                <a:effectLst/>
                <a:latin typeface="+mn-lt"/>
                <a:ea typeface="+mn-ea"/>
                <a:cs typeface="+mn-cs"/>
              </a:rPr>
              <a:t> </a:t>
            </a:r>
            <a:endParaRPr lang="en-US" altLang="zh-CN" dirty="0" smtClean="0"/>
          </a:p>
          <a:p>
            <a:r>
              <a:rPr lang="en-US" altLang="zh-CN" sz="1200" kern="1200" dirty="0" smtClean="0">
                <a:solidFill>
                  <a:schemeClr val="tx1"/>
                </a:solidFill>
                <a:effectLst/>
                <a:latin typeface="+mn-lt"/>
                <a:ea typeface="+mn-ea"/>
                <a:cs typeface="+mn-cs"/>
              </a:rPr>
              <a:t>The basic idea of stacking is to use another model or “stacker” to combine all previous model predictions in order to reduce the generalization error. An illustration of a 2 level 5 folds stacking approach is shown in Figure 6. First, the training dataset need to be split into 5 folds. Second, we iterate over this 5 folds training dataset. In each iteration, each base model will be trained using 4 folds and predict on the hold out fold. At the same time, each base model also need to provide a prediction on the entire test dataset. After the iteration over all folds, we will have the prediction of the entire training dataset for each model and 5 copies of the prediction of the entire test dataset for each model. Finally, we train second level model, or stacker, using the prediction in the training dataset as new features and use the average of the 5 copies of the test dataset predictions as the test input for the trained model to provide the final prediction. </a:t>
            </a: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F7187115-0C1A-5349-84E0-91C42C2C9D6B}" type="slidenum">
              <a:rPr kumimoji="1" lang="zh-CN" altLang="en-US" smtClean="0"/>
              <a:t>11</a:t>
            </a:fld>
            <a:endParaRPr kumimoji="1" lang="zh-CN" altLang="en-US"/>
          </a:p>
        </p:txBody>
      </p:sp>
    </p:spTree>
    <p:extLst>
      <p:ext uri="{BB962C8B-B14F-4D97-AF65-F5344CB8AC3E}">
        <p14:creationId xmlns:p14="http://schemas.microsoft.com/office/powerpoint/2010/main" val="708799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3C07ED9F-7FB7-C045-B21B-1C19B6FCB425}" type="datetimeFigureOut">
              <a:rPr kumimoji="1" lang="zh-CN" altLang="en-US" smtClean="0"/>
              <a:t>2018/5/31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1F3B903-D0E8-E040-908C-599F815640EC}" type="slidenum">
              <a:rPr kumimoji="1" lang="zh-CN" altLang="en-US" smtClean="0"/>
              <a:t>‹#›</a:t>
            </a:fld>
            <a:endParaRPr kumimoji="1" lang="zh-CN" altLang="en-US"/>
          </a:p>
        </p:txBody>
      </p:sp>
    </p:spTree>
    <p:extLst>
      <p:ext uri="{BB962C8B-B14F-4D97-AF65-F5344CB8AC3E}">
        <p14:creationId xmlns:p14="http://schemas.microsoft.com/office/powerpoint/2010/main" val="1135535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C07ED9F-7FB7-C045-B21B-1C19B6FCB425}" type="datetimeFigureOut">
              <a:rPr kumimoji="1" lang="zh-CN" altLang="en-US" smtClean="0"/>
              <a:t>2018/5/31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1F3B903-D0E8-E040-908C-599F815640EC}" type="slidenum">
              <a:rPr kumimoji="1" lang="zh-CN" altLang="en-US" smtClean="0"/>
              <a:t>‹#›</a:t>
            </a:fld>
            <a:endParaRPr kumimoji="1" lang="zh-CN" altLang="en-US"/>
          </a:p>
        </p:txBody>
      </p:sp>
    </p:spTree>
    <p:extLst>
      <p:ext uri="{BB962C8B-B14F-4D97-AF65-F5344CB8AC3E}">
        <p14:creationId xmlns:p14="http://schemas.microsoft.com/office/powerpoint/2010/main" val="859604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C07ED9F-7FB7-C045-B21B-1C19B6FCB425}" type="datetimeFigureOut">
              <a:rPr kumimoji="1" lang="zh-CN" altLang="en-US" smtClean="0"/>
              <a:t>2018/5/31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1F3B903-D0E8-E040-908C-599F815640EC}" type="slidenum">
              <a:rPr kumimoji="1" lang="zh-CN" altLang="en-US" smtClean="0"/>
              <a:t>‹#›</a:t>
            </a:fld>
            <a:endParaRPr kumimoji="1" lang="zh-CN" altLang="en-US"/>
          </a:p>
        </p:txBody>
      </p:sp>
    </p:spTree>
    <p:extLst>
      <p:ext uri="{BB962C8B-B14F-4D97-AF65-F5344CB8AC3E}">
        <p14:creationId xmlns:p14="http://schemas.microsoft.com/office/powerpoint/2010/main" val="1257716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C07ED9F-7FB7-C045-B21B-1C19B6FCB425}" type="datetimeFigureOut">
              <a:rPr kumimoji="1" lang="zh-CN" altLang="en-US" smtClean="0"/>
              <a:t>2018/5/31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1F3B903-D0E8-E040-908C-599F815640EC}" type="slidenum">
              <a:rPr kumimoji="1" lang="zh-CN" altLang="en-US" smtClean="0"/>
              <a:t>‹#›</a:t>
            </a:fld>
            <a:endParaRPr kumimoji="1" lang="zh-CN" altLang="en-US"/>
          </a:p>
        </p:txBody>
      </p:sp>
    </p:spTree>
    <p:extLst>
      <p:ext uri="{BB962C8B-B14F-4D97-AF65-F5344CB8AC3E}">
        <p14:creationId xmlns:p14="http://schemas.microsoft.com/office/powerpoint/2010/main" val="889789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3C07ED9F-7FB7-C045-B21B-1C19B6FCB425}" type="datetimeFigureOut">
              <a:rPr kumimoji="1" lang="zh-CN" altLang="en-US" smtClean="0"/>
              <a:t>2018/5/31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1F3B903-D0E8-E040-908C-599F815640EC}" type="slidenum">
              <a:rPr kumimoji="1" lang="zh-CN" altLang="en-US" smtClean="0"/>
              <a:t>‹#›</a:t>
            </a:fld>
            <a:endParaRPr kumimoji="1" lang="zh-CN" altLang="en-US"/>
          </a:p>
        </p:txBody>
      </p:sp>
    </p:spTree>
    <p:extLst>
      <p:ext uri="{BB962C8B-B14F-4D97-AF65-F5344CB8AC3E}">
        <p14:creationId xmlns:p14="http://schemas.microsoft.com/office/powerpoint/2010/main" val="1469439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3C07ED9F-7FB7-C045-B21B-1C19B6FCB425}" type="datetimeFigureOut">
              <a:rPr kumimoji="1" lang="zh-CN" altLang="en-US" smtClean="0"/>
              <a:t>2018/5/31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1F3B903-D0E8-E040-908C-599F815640EC}" type="slidenum">
              <a:rPr kumimoji="1" lang="zh-CN" altLang="en-US" smtClean="0"/>
              <a:t>‹#›</a:t>
            </a:fld>
            <a:endParaRPr kumimoji="1" lang="zh-CN" altLang="en-US"/>
          </a:p>
        </p:txBody>
      </p:sp>
    </p:spTree>
    <p:extLst>
      <p:ext uri="{BB962C8B-B14F-4D97-AF65-F5344CB8AC3E}">
        <p14:creationId xmlns:p14="http://schemas.microsoft.com/office/powerpoint/2010/main" val="80561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3C07ED9F-7FB7-C045-B21B-1C19B6FCB425}" type="datetimeFigureOut">
              <a:rPr kumimoji="1" lang="zh-CN" altLang="en-US" smtClean="0"/>
              <a:t>2018/5/31</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1F3B903-D0E8-E040-908C-599F815640EC}" type="slidenum">
              <a:rPr kumimoji="1" lang="zh-CN" altLang="en-US" smtClean="0"/>
              <a:t>‹#›</a:t>
            </a:fld>
            <a:endParaRPr kumimoji="1" lang="zh-CN" altLang="en-US"/>
          </a:p>
        </p:txBody>
      </p:sp>
    </p:spTree>
    <p:extLst>
      <p:ext uri="{BB962C8B-B14F-4D97-AF65-F5344CB8AC3E}">
        <p14:creationId xmlns:p14="http://schemas.microsoft.com/office/powerpoint/2010/main" val="142676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3C07ED9F-7FB7-C045-B21B-1C19B6FCB425}" type="datetimeFigureOut">
              <a:rPr kumimoji="1" lang="zh-CN" altLang="en-US" smtClean="0"/>
              <a:t>2018/5/31</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1F3B903-D0E8-E040-908C-599F815640EC}" type="slidenum">
              <a:rPr kumimoji="1" lang="zh-CN" altLang="en-US" smtClean="0"/>
              <a:t>‹#›</a:t>
            </a:fld>
            <a:endParaRPr kumimoji="1" lang="zh-CN" altLang="en-US"/>
          </a:p>
        </p:txBody>
      </p:sp>
    </p:spTree>
    <p:extLst>
      <p:ext uri="{BB962C8B-B14F-4D97-AF65-F5344CB8AC3E}">
        <p14:creationId xmlns:p14="http://schemas.microsoft.com/office/powerpoint/2010/main" val="1368672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C07ED9F-7FB7-C045-B21B-1C19B6FCB425}" type="datetimeFigureOut">
              <a:rPr kumimoji="1" lang="zh-CN" altLang="en-US" smtClean="0"/>
              <a:t>2018/5/31</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1F3B903-D0E8-E040-908C-599F815640EC}" type="slidenum">
              <a:rPr kumimoji="1" lang="zh-CN" altLang="en-US" smtClean="0"/>
              <a:t>‹#›</a:t>
            </a:fld>
            <a:endParaRPr kumimoji="1" lang="zh-CN" altLang="en-US"/>
          </a:p>
        </p:txBody>
      </p:sp>
    </p:spTree>
    <p:extLst>
      <p:ext uri="{BB962C8B-B14F-4D97-AF65-F5344CB8AC3E}">
        <p14:creationId xmlns:p14="http://schemas.microsoft.com/office/powerpoint/2010/main" val="1586154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3C07ED9F-7FB7-C045-B21B-1C19B6FCB425}" type="datetimeFigureOut">
              <a:rPr kumimoji="1" lang="zh-CN" altLang="en-US" smtClean="0"/>
              <a:t>2018/5/31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1F3B903-D0E8-E040-908C-599F815640EC}" type="slidenum">
              <a:rPr kumimoji="1" lang="zh-CN" altLang="en-US" smtClean="0"/>
              <a:t>‹#›</a:t>
            </a:fld>
            <a:endParaRPr kumimoji="1" lang="zh-CN" altLang="en-US"/>
          </a:p>
        </p:txBody>
      </p:sp>
    </p:spTree>
    <p:extLst>
      <p:ext uri="{BB962C8B-B14F-4D97-AF65-F5344CB8AC3E}">
        <p14:creationId xmlns:p14="http://schemas.microsoft.com/office/powerpoint/2010/main" val="1783801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3C07ED9F-7FB7-C045-B21B-1C19B6FCB425}" type="datetimeFigureOut">
              <a:rPr kumimoji="1" lang="zh-CN" altLang="en-US" smtClean="0"/>
              <a:t>2018/5/31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1F3B903-D0E8-E040-908C-599F815640EC}" type="slidenum">
              <a:rPr kumimoji="1" lang="zh-CN" altLang="en-US" smtClean="0"/>
              <a:t>‹#›</a:t>
            </a:fld>
            <a:endParaRPr kumimoji="1" lang="zh-CN" altLang="en-US"/>
          </a:p>
        </p:txBody>
      </p:sp>
    </p:spTree>
    <p:extLst>
      <p:ext uri="{BB962C8B-B14F-4D97-AF65-F5344CB8AC3E}">
        <p14:creationId xmlns:p14="http://schemas.microsoft.com/office/powerpoint/2010/main" val="14806866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7ED9F-7FB7-C045-B21B-1C19B6FCB425}" type="datetimeFigureOut">
              <a:rPr kumimoji="1" lang="zh-CN" altLang="en-US" smtClean="0"/>
              <a:t>2018/5/31</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F3B903-D0E8-E040-908C-599F815640EC}" type="slidenum">
              <a:rPr kumimoji="1" lang="zh-CN" altLang="en-US" smtClean="0"/>
              <a:t>‹#›</a:t>
            </a:fld>
            <a:endParaRPr kumimoji="1" lang="zh-CN" altLang="en-US"/>
          </a:p>
        </p:txBody>
      </p:sp>
    </p:spTree>
    <p:extLst>
      <p:ext uri="{BB962C8B-B14F-4D97-AF65-F5344CB8AC3E}">
        <p14:creationId xmlns:p14="http://schemas.microsoft.com/office/powerpoint/2010/main" val="1905037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House Price Predicting</a:t>
            </a:r>
            <a:endParaRPr kumimoji="1" lang="zh-CN" altLang="en-US" dirty="0"/>
          </a:p>
        </p:txBody>
      </p:sp>
      <p:sp>
        <p:nvSpPr>
          <p:cNvPr id="3" name="副标题 2"/>
          <p:cNvSpPr>
            <a:spLocks noGrp="1"/>
          </p:cNvSpPr>
          <p:nvPr>
            <p:ph type="subTitle" idx="1"/>
          </p:nvPr>
        </p:nvSpPr>
        <p:spPr>
          <a:xfrm>
            <a:off x="1524000" y="4109544"/>
            <a:ext cx="8576441" cy="1148255"/>
          </a:xfrm>
        </p:spPr>
        <p:txBody>
          <a:bodyPr/>
          <a:lstStyle/>
          <a:p>
            <a:r>
              <a:rPr kumimoji="1" lang="en-US" altLang="zh-CN" smtClean="0"/>
              <a:t>ZHANG TIECHEN</a:t>
            </a:r>
            <a:endParaRPr kumimoji="1" lang="zh-CN" altLang="en-US" dirty="0"/>
          </a:p>
        </p:txBody>
      </p:sp>
    </p:spTree>
    <p:extLst>
      <p:ext uri="{BB962C8B-B14F-4D97-AF65-F5344CB8AC3E}">
        <p14:creationId xmlns:p14="http://schemas.microsoft.com/office/powerpoint/2010/main" val="2635071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759482"/>
          </a:xfrm>
        </p:spPr>
        <p:txBody>
          <a:bodyPr/>
          <a:lstStyle/>
          <a:p>
            <a:r>
              <a:rPr kumimoji="1" lang="en-US" altLang="zh-CN" dirty="0" smtClean="0"/>
              <a:t>Metrics</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229710"/>
                <a:ext cx="10515600" cy="4947253"/>
              </a:xfrm>
            </p:spPr>
            <p:txBody>
              <a:bodyPr/>
              <a:lstStyle/>
              <a:p>
                <a:r>
                  <a:rPr lang="en-US" altLang="zh-CN" sz="2000" dirty="0" smtClean="0"/>
                  <a:t>The Root Mean Squared Logarithmic Error (RMSLE) will be used to as the evaluation metrics for </a:t>
                </a:r>
                <a:r>
                  <a:rPr lang="en-US" altLang="zh-CN" sz="2000" dirty="0"/>
                  <a:t>this project. The RMSLE can be expressed as: </a:t>
                </a:r>
                <a:endParaRPr lang="en-US" altLang="zh-CN" sz="2000" dirty="0" smtClean="0"/>
              </a:p>
              <a:p>
                <a:endParaRPr lang="en-US" altLang="zh-CN" sz="2000" dirty="0"/>
              </a:p>
              <a:p>
                <a14:m>
                  <m:oMath xmlns:m="http://schemas.openxmlformats.org/officeDocument/2006/math">
                    <m:r>
                      <a:rPr lang="en-US" altLang="zh-CN" sz="2000" b="0" i="1" smtClean="0">
                        <a:latin typeface="Cambria Math" charset="0"/>
                        <a:ea typeface="Cambria Math" charset="0"/>
                        <a:cs typeface="Cambria Math" charset="0"/>
                      </a:rPr>
                      <m:t>𝜖</m:t>
                    </m:r>
                    <m:r>
                      <a:rPr lang="zh-CN" altLang="en-US" sz="2000" b="0" i="1" smtClean="0">
                        <a:latin typeface="Cambria Math" charset="0"/>
                        <a:ea typeface="Cambria Math" charset="0"/>
                        <a:cs typeface="Cambria Math" charset="0"/>
                      </a:rPr>
                      <m:t> </m:t>
                    </m:r>
                    <m:r>
                      <a:rPr lang="en-US" altLang="zh-CN" sz="2000" b="0" i="1" smtClean="0">
                        <a:latin typeface="Cambria Math" charset="0"/>
                        <a:ea typeface="Cambria Math" charset="0"/>
                        <a:cs typeface="Cambria Math" charset="0"/>
                      </a:rPr>
                      <m:t>=</m:t>
                    </m:r>
                    <m:r>
                      <a:rPr lang="zh-CN" altLang="en-US" sz="2000" b="0" i="1" smtClean="0">
                        <a:latin typeface="Cambria Math" charset="0"/>
                        <a:ea typeface="Cambria Math" charset="0"/>
                        <a:cs typeface="Cambria Math" charset="0"/>
                      </a:rPr>
                      <m:t> </m:t>
                    </m:r>
                    <m:rad>
                      <m:radPr>
                        <m:degHide m:val="on"/>
                        <m:ctrlPr>
                          <a:rPr lang="zh-CN" altLang="en-US" sz="2000" b="0" i="1" smtClean="0">
                            <a:latin typeface="Cambria Math" charset="0"/>
                            <a:ea typeface="Cambria Math" charset="0"/>
                            <a:cs typeface="Cambria Math" charset="0"/>
                          </a:rPr>
                        </m:ctrlPr>
                      </m:radPr>
                      <m:deg/>
                      <m:e>
                        <m:f>
                          <m:fPr>
                            <m:ctrlPr>
                              <a:rPr lang="mr-IN" altLang="zh-CN" sz="2000" b="0" i="1" smtClean="0">
                                <a:latin typeface="Cambria Math" charset="0"/>
                                <a:ea typeface="Cambria Math" charset="0"/>
                                <a:cs typeface="Cambria Math" charset="0"/>
                              </a:rPr>
                            </m:ctrlPr>
                          </m:fPr>
                          <m:num>
                            <m:r>
                              <a:rPr lang="en-US" altLang="zh-CN" sz="2000" b="0" i="1" smtClean="0">
                                <a:latin typeface="Cambria Math" charset="0"/>
                                <a:ea typeface="Cambria Math" charset="0"/>
                                <a:cs typeface="Cambria Math" charset="0"/>
                              </a:rPr>
                              <m:t>1</m:t>
                            </m:r>
                          </m:num>
                          <m:den>
                            <m:r>
                              <a:rPr lang="en-US" altLang="zh-CN" sz="2000" b="0" i="1" smtClean="0">
                                <a:latin typeface="Cambria Math" charset="0"/>
                                <a:ea typeface="Cambria Math" charset="0"/>
                                <a:cs typeface="Cambria Math" charset="0"/>
                              </a:rPr>
                              <m:t>𝑛</m:t>
                            </m:r>
                          </m:den>
                        </m:f>
                        <m:nary>
                          <m:naryPr>
                            <m:chr m:val="∑"/>
                            <m:ctrlPr>
                              <a:rPr lang="is-IS" altLang="zh-CN" sz="2000" b="0" i="1" smtClean="0">
                                <a:latin typeface="Cambria Math" charset="0"/>
                                <a:ea typeface="Cambria Math" charset="0"/>
                                <a:cs typeface="Cambria Math" charset="0"/>
                              </a:rPr>
                            </m:ctrlPr>
                          </m:naryPr>
                          <m:sub>
                            <m:r>
                              <m:rPr>
                                <m:brk m:alnAt="23"/>
                              </m:rPr>
                              <a:rPr lang="en-US" altLang="zh-CN" sz="2000" b="0" i="1" smtClean="0">
                                <a:latin typeface="Cambria Math" charset="0"/>
                                <a:ea typeface="Cambria Math" charset="0"/>
                                <a:cs typeface="Cambria Math" charset="0"/>
                              </a:rPr>
                              <m:t>𝑖</m:t>
                            </m:r>
                            <m:r>
                              <a:rPr lang="en-US" altLang="zh-CN" sz="2000" b="0" i="1" smtClean="0">
                                <a:latin typeface="Cambria Math" charset="0"/>
                                <a:ea typeface="Cambria Math" charset="0"/>
                                <a:cs typeface="Cambria Math" charset="0"/>
                              </a:rPr>
                              <m:t>=1</m:t>
                            </m:r>
                          </m:sub>
                          <m:sup>
                            <m:r>
                              <a:rPr lang="en-US" altLang="zh-CN" sz="2000" b="0" i="1" smtClean="0">
                                <a:latin typeface="Cambria Math" charset="0"/>
                                <a:ea typeface="Cambria Math" charset="0"/>
                                <a:cs typeface="Cambria Math" charset="0"/>
                              </a:rPr>
                              <m:t>𝑛</m:t>
                            </m:r>
                          </m:sup>
                          <m:e>
                            <m:sSup>
                              <m:sSupPr>
                                <m:ctrlPr>
                                  <a:rPr lang="is-IS" altLang="zh-CN" sz="2000" b="0" i="1" smtClean="0">
                                    <a:latin typeface="Cambria Math" charset="0"/>
                                    <a:ea typeface="Cambria Math" charset="0"/>
                                    <a:cs typeface="Cambria Math" charset="0"/>
                                  </a:rPr>
                                </m:ctrlPr>
                              </m:sSupPr>
                              <m:e>
                                <m:d>
                                  <m:dPr>
                                    <m:ctrlPr>
                                      <a:rPr lang="mr-IN" altLang="zh-CN" sz="2000" b="0" i="1" smtClean="0">
                                        <a:latin typeface="Cambria Math" charset="0"/>
                                        <a:ea typeface="Cambria Math" charset="0"/>
                                        <a:cs typeface="Cambria Math" charset="0"/>
                                      </a:rPr>
                                    </m:ctrlPr>
                                  </m:dPr>
                                  <m:e>
                                    <m:func>
                                      <m:funcPr>
                                        <m:ctrlPr>
                                          <a:rPr lang="en-US" altLang="zh-CN" sz="2000" b="0" i="1" smtClean="0">
                                            <a:latin typeface="Cambria Math" charset="0"/>
                                            <a:ea typeface="Cambria Math" charset="0"/>
                                            <a:cs typeface="Cambria Math" charset="0"/>
                                          </a:rPr>
                                        </m:ctrlPr>
                                      </m:funcPr>
                                      <m:fName>
                                        <m:r>
                                          <a:rPr lang="en-US" altLang="zh-CN" sz="2000" b="0" i="1" smtClean="0">
                                            <a:latin typeface="Cambria Math" charset="0"/>
                                            <a:ea typeface="Cambria Math" charset="0"/>
                                            <a:cs typeface="Cambria Math" charset="0"/>
                                          </a:rPr>
                                          <m:t>𝑙𝑜𝑔</m:t>
                                        </m:r>
                                      </m:fName>
                                      <m:e>
                                        <m:d>
                                          <m:dPr>
                                            <m:ctrlPr>
                                              <a:rPr lang="mr-IN" altLang="zh-CN" sz="2000" b="0" i="1" smtClean="0">
                                                <a:latin typeface="Cambria Math" charset="0"/>
                                                <a:ea typeface="Cambria Math" charset="0"/>
                                                <a:cs typeface="Cambria Math" charset="0"/>
                                              </a:rPr>
                                            </m:ctrlPr>
                                          </m:dPr>
                                          <m:e>
                                            <m:sSub>
                                              <m:sSubPr>
                                                <m:ctrlPr>
                                                  <a:rPr lang="en-US" altLang="zh-CN" sz="2000" b="0" i="1" smtClean="0">
                                                    <a:latin typeface="Cambria Math" charset="0"/>
                                                    <a:ea typeface="Cambria Math" charset="0"/>
                                                    <a:cs typeface="Cambria Math" charset="0"/>
                                                  </a:rPr>
                                                </m:ctrlPr>
                                              </m:sSubPr>
                                              <m:e>
                                                <m:r>
                                                  <a:rPr lang="en-US" altLang="zh-CN" sz="2000" b="0" i="1" smtClean="0">
                                                    <a:latin typeface="Cambria Math" charset="0"/>
                                                    <a:ea typeface="Cambria Math" charset="0"/>
                                                    <a:cs typeface="Cambria Math" charset="0"/>
                                                  </a:rPr>
                                                  <m:t>𝑝</m:t>
                                                </m:r>
                                              </m:e>
                                              <m:sub>
                                                <m:r>
                                                  <a:rPr lang="en-US" altLang="zh-CN" sz="2000" b="0" i="1" smtClean="0">
                                                    <a:latin typeface="Cambria Math" charset="0"/>
                                                    <a:ea typeface="Cambria Math" charset="0"/>
                                                    <a:cs typeface="Cambria Math" charset="0"/>
                                                  </a:rPr>
                                                  <m:t>𝑖</m:t>
                                                </m:r>
                                              </m:sub>
                                            </m:sSub>
                                            <m:r>
                                              <a:rPr lang="en-US" altLang="zh-CN" sz="2000" b="0" i="1" smtClean="0">
                                                <a:latin typeface="Cambria Math" charset="0"/>
                                                <a:ea typeface="Cambria Math" charset="0"/>
                                                <a:cs typeface="Cambria Math" charset="0"/>
                                              </a:rPr>
                                              <m:t>+1</m:t>
                                            </m:r>
                                          </m:e>
                                        </m:d>
                                      </m:e>
                                    </m:func>
                                    <m:r>
                                      <a:rPr lang="en-US" altLang="zh-CN" sz="2000" b="0" i="1" smtClean="0">
                                        <a:latin typeface="Cambria Math" charset="0"/>
                                        <a:ea typeface="Cambria Math" charset="0"/>
                                        <a:cs typeface="Cambria Math" charset="0"/>
                                      </a:rPr>
                                      <m:t>−</m:t>
                                    </m:r>
                                    <m:r>
                                      <a:rPr lang="en-US" altLang="zh-CN" sz="2000" b="0" i="1" smtClean="0">
                                        <a:latin typeface="Cambria Math" charset="0"/>
                                        <a:ea typeface="Cambria Math" charset="0"/>
                                        <a:cs typeface="Cambria Math" charset="0"/>
                                      </a:rPr>
                                      <m:t>𝑙𝑜𝑔</m:t>
                                    </m:r>
                                    <m:d>
                                      <m:dPr>
                                        <m:ctrlPr>
                                          <a:rPr lang="mr-IN" altLang="zh-CN" sz="2000" b="0" i="1" smtClean="0">
                                            <a:latin typeface="Cambria Math" charset="0"/>
                                            <a:ea typeface="Cambria Math" charset="0"/>
                                            <a:cs typeface="Cambria Math" charset="0"/>
                                          </a:rPr>
                                        </m:ctrlPr>
                                      </m:dPr>
                                      <m:e>
                                        <m:sSub>
                                          <m:sSubPr>
                                            <m:ctrlPr>
                                              <a:rPr lang="en-US" altLang="zh-CN" sz="2000" b="0" i="1" smtClean="0">
                                                <a:latin typeface="Cambria Math" charset="0"/>
                                                <a:ea typeface="Cambria Math" charset="0"/>
                                                <a:cs typeface="Cambria Math" charset="0"/>
                                              </a:rPr>
                                            </m:ctrlPr>
                                          </m:sSubPr>
                                          <m:e>
                                            <m:r>
                                              <a:rPr lang="en-US" altLang="zh-CN" sz="2000" b="0" i="1" smtClean="0">
                                                <a:latin typeface="Cambria Math" charset="0"/>
                                                <a:ea typeface="Cambria Math" charset="0"/>
                                                <a:cs typeface="Cambria Math" charset="0"/>
                                              </a:rPr>
                                              <m:t>𝑎</m:t>
                                            </m:r>
                                          </m:e>
                                          <m:sub>
                                            <m:r>
                                              <a:rPr lang="en-US" altLang="zh-CN" sz="2000" b="0" i="1" smtClean="0">
                                                <a:latin typeface="Cambria Math" charset="0"/>
                                                <a:ea typeface="Cambria Math" charset="0"/>
                                                <a:cs typeface="Cambria Math" charset="0"/>
                                              </a:rPr>
                                              <m:t>𝑖</m:t>
                                            </m:r>
                                          </m:sub>
                                        </m:sSub>
                                        <m:r>
                                          <a:rPr lang="en-US" altLang="zh-CN" sz="2000" b="0" i="1" smtClean="0">
                                            <a:latin typeface="Cambria Math" charset="0"/>
                                            <a:ea typeface="Cambria Math" charset="0"/>
                                            <a:cs typeface="Cambria Math" charset="0"/>
                                          </a:rPr>
                                          <m:t>+1</m:t>
                                        </m:r>
                                      </m:e>
                                    </m:d>
                                  </m:e>
                                </m:d>
                              </m:e>
                              <m:sup>
                                <m:r>
                                  <a:rPr lang="en-US" altLang="zh-CN" sz="2000" b="0" i="1" smtClean="0">
                                    <a:latin typeface="Cambria Math" charset="0"/>
                                    <a:ea typeface="Cambria Math" charset="0"/>
                                    <a:cs typeface="Cambria Math" charset="0"/>
                                  </a:rPr>
                                  <m:t>2</m:t>
                                </m:r>
                              </m:sup>
                            </m:sSup>
                          </m:e>
                        </m:nary>
                      </m:e>
                    </m:rad>
                  </m:oMath>
                </a14:m>
                <a:endParaRPr lang="en-US" altLang="zh-CN" sz="2000" dirty="0" smtClean="0"/>
              </a:p>
              <a:p>
                <a:endParaRPr lang="en-US" altLang="zh-CN" sz="2000" dirty="0"/>
              </a:p>
              <a:p>
                <a:r>
                  <a:rPr lang="en-US" altLang="zh-CN" sz="2000" dirty="0"/>
                  <a:t>where 𝜖 is the RMSLE score, n is the total number of observations, </a:t>
                </a:r>
                <a14:m>
                  <m:oMath xmlns:m="http://schemas.openxmlformats.org/officeDocument/2006/math">
                    <m:sSub>
                      <m:sSubPr>
                        <m:ctrlPr>
                          <a:rPr lang="en-US" altLang="zh-CN" sz="2000" b="0" i="1" smtClean="0">
                            <a:latin typeface="Cambria Math" charset="0"/>
                            <a:ea typeface="Cambria Math" charset="0"/>
                            <a:cs typeface="Cambria Math" charset="0"/>
                          </a:rPr>
                        </m:ctrlPr>
                      </m:sSubPr>
                      <m:e>
                        <m:r>
                          <a:rPr lang="en-US" altLang="zh-CN" sz="2000" b="0" i="1" smtClean="0">
                            <a:latin typeface="Cambria Math" charset="0"/>
                            <a:ea typeface="Cambria Math" charset="0"/>
                            <a:cs typeface="Cambria Math" charset="0"/>
                          </a:rPr>
                          <m:t>𝑝</m:t>
                        </m:r>
                      </m:e>
                      <m:sub>
                        <m:r>
                          <a:rPr lang="en-US" altLang="zh-CN" sz="2000" b="0" i="1" smtClean="0">
                            <a:latin typeface="Cambria Math" charset="0"/>
                            <a:ea typeface="Cambria Math" charset="0"/>
                            <a:cs typeface="Cambria Math" charset="0"/>
                          </a:rPr>
                          <m:t>𝑖</m:t>
                        </m:r>
                      </m:sub>
                    </m:sSub>
                  </m:oMath>
                </a14:m>
                <a:r>
                  <a:rPr lang="en-US" altLang="zh-CN" sz="2000" dirty="0" smtClean="0"/>
                  <a:t> </a:t>
                </a:r>
                <a:r>
                  <a:rPr lang="en-US" altLang="zh-CN" sz="2000" dirty="0"/>
                  <a:t>is the predicted number of the house price, </a:t>
                </a:r>
                <a14:m>
                  <m:oMath xmlns:m="http://schemas.openxmlformats.org/officeDocument/2006/math">
                    <m:sSub>
                      <m:sSubPr>
                        <m:ctrlPr>
                          <a:rPr lang="en-US" altLang="zh-CN" sz="2000" b="0" i="1" smtClean="0">
                            <a:latin typeface="Cambria Math" charset="0"/>
                            <a:ea typeface="Cambria Math" charset="0"/>
                            <a:cs typeface="Cambria Math" charset="0"/>
                          </a:rPr>
                        </m:ctrlPr>
                      </m:sSubPr>
                      <m:e>
                        <m:r>
                          <a:rPr lang="en-US" altLang="zh-CN" sz="2000" b="0" i="1" smtClean="0">
                            <a:latin typeface="Cambria Math" charset="0"/>
                            <a:ea typeface="Cambria Math" charset="0"/>
                            <a:cs typeface="Cambria Math" charset="0"/>
                          </a:rPr>
                          <m:t>𝑎</m:t>
                        </m:r>
                      </m:e>
                      <m:sub>
                        <m:r>
                          <a:rPr lang="en-US" altLang="zh-CN" sz="2000" b="0" i="1" smtClean="0">
                            <a:latin typeface="Cambria Math" charset="0"/>
                            <a:ea typeface="Cambria Math" charset="0"/>
                            <a:cs typeface="Cambria Math" charset="0"/>
                          </a:rPr>
                          <m:t>𝑖</m:t>
                        </m:r>
                      </m:sub>
                    </m:sSub>
                  </m:oMath>
                </a14:m>
                <a:r>
                  <a:rPr lang="en-US" altLang="zh-CN" sz="2000" dirty="0" smtClean="0"/>
                  <a:t> </a:t>
                </a:r>
                <a:r>
                  <a:rPr lang="en-US" altLang="zh-CN" sz="2000" dirty="0"/>
                  <a:t>is the associated actual house price and log(𝑥) is the natural logarithm of 𝑥. </a:t>
                </a:r>
                <a:endParaRPr lang="en-US" altLang="zh-CN" sz="2000" dirty="0" smtClean="0"/>
              </a:p>
              <a:p>
                <a:r>
                  <a:rPr lang="en-US" altLang="zh-CN" sz="2000" dirty="0" smtClean="0"/>
                  <a:t>The </a:t>
                </a:r>
                <a:r>
                  <a:rPr lang="en-US" altLang="zh-CN" sz="2000" dirty="0"/>
                  <a:t>value of RMSLE is higher when the differences between the predicted and actual house prices are larger. </a:t>
                </a:r>
                <a:endParaRPr lang="en-US" altLang="zh-CN" sz="2000" dirty="0" smtClean="0"/>
              </a:p>
              <a:p>
                <a:endParaRPr lang="en-US" altLang="zh-CN" sz="2000" dirty="0" smtClean="0"/>
              </a:p>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229710"/>
                <a:ext cx="10515600" cy="4947253"/>
              </a:xfrm>
              <a:blipFill rotWithShape="0">
                <a:blip r:embed="rId3"/>
                <a:stretch>
                  <a:fillRect l="-522" t="-1356" r="-1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9132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Algorithms and Techniques</a:t>
            </a:r>
            <a:br>
              <a:rPr lang="en-US" altLang="zh-CN" dirty="0" smtClean="0"/>
            </a:br>
            <a:endParaRPr kumimoji="1"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201957"/>
            <a:ext cx="10515600" cy="3089578"/>
          </a:xfrm>
        </p:spPr>
      </p:pic>
      <p:sp>
        <p:nvSpPr>
          <p:cNvPr id="5" name="文本框 4"/>
          <p:cNvSpPr txBox="1"/>
          <p:nvPr/>
        </p:nvSpPr>
        <p:spPr>
          <a:xfrm>
            <a:off x="3738624" y="4291535"/>
            <a:ext cx="4714752" cy="369332"/>
          </a:xfrm>
          <a:prstGeom prst="rect">
            <a:avLst/>
          </a:prstGeom>
          <a:noFill/>
        </p:spPr>
        <p:txBody>
          <a:bodyPr wrap="none" rtlCol="0">
            <a:spAutoFit/>
          </a:bodyPr>
          <a:lstStyle/>
          <a:p>
            <a:r>
              <a:rPr lang="en-US" altLang="zh-CN" dirty="0"/>
              <a:t>Figure 6: An illustration of stacking approach. </a:t>
            </a:r>
            <a:endParaRPr kumimoji="1" lang="zh-CN" altLang="en-US" dirty="0"/>
          </a:p>
        </p:txBody>
      </p:sp>
      <p:sp>
        <p:nvSpPr>
          <p:cNvPr id="6" name="文本框 5"/>
          <p:cNvSpPr txBox="1"/>
          <p:nvPr/>
        </p:nvSpPr>
        <p:spPr>
          <a:xfrm>
            <a:off x="838200" y="4805201"/>
            <a:ext cx="10922876" cy="2369880"/>
          </a:xfrm>
          <a:prstGeom prst="rect">
            <a:avLst/>
          </a:prstGeom>
          <a:noFill/>
        </p:spPr>
        <p:txBody>
          <a:bodyPr wrap="square" rtlCol="0">
            <a:spAutoFit/>
          </a:bodyPr>
          <a:lstStyle/>
          <a:p>
            <a:pPr marL="285750" indent="-285750">
              <a:buFont typeface="Arial" charset="0"/>
              <a:buChar char="•"/>
            </a:pPr>
            <a:r>
              <a:rPr lang="en-US" altLang="zh-CN" sz="1400" dirty="0"/>
              <a:t>The basic idea of stacking is to use another model or “stacker” to combine all previous </a:t>
            </a:r>
            <a:r>
              <a:rPr lang="en-US" altLang="zh-CN" sz="1400" dirty="0" smtClean="0"/>
              <a:t>model</a:t>
            </a:r>
            <a:r>
              <a:rPr lang="zh-CN" altLang="en-US" sz="1400" dirty="0" smtClean="0"/>
              <a:t> </a:t>
            </a:r>
            <a:r>
              <a:rPr lang="en-US" altLang="zh-CN" sz="1400" dirty="0" smtClean="0"/>
              <a:t>predictions </a:t>
            </a:r>
            <a:r>
              <a:rPr lang="en-US" altLang="zh-CN" sz="1400" dirty="0"/>
              <a:t>in order to reduce the generalization </a:t>
            </a:r>
            <a:r>
              <a:rPr lang="en-US" altLang="zh-CN" sz="1400" dirty="0" smtClean="0"/>
              <a:t>error.</a:t>
            </a:r>
          </a:p>
          <a:p>
            <a:pPr marL="285750" indent="-285750">
              <a:buFont typeface="Arial" charset="0"/>
              <a:buChar char="•"/>
            </a:pPr>
            <a:r>
              <a:rPr lang="en-US" altLang="zh-CN" sz="1400" dirty="0" smtClean="0"/>
              <a:t>An </a:t>
            </a:r>
            <a:r>
              <a:rPr lang="en-US" altLang="zh-CN" sz="1400" dirty="0"/>
              <a:t>illustration of a 2 level 5 folds stacking approach is shown in Figure </a:t>
            </a:r>
            <a:r>
              <a:rPr lang="en-US" altLang="zh-CN" sz="1400" dirty="0" smtClean="0"/>
              <a:t>6.</a:t>
            </a:r>
          </a:p>
          <a:p>
            <a:pPr marL="285750" indent="-285750">
              <a:buFont typeface="Arial" charset="0"/>
              <a:buChar char="•"/>
            </a:pPr>
            <a:r>
              <a:rPr lang="en-US" altLang="zh-CN" sz="1400" dirty="0"/>
              <a:t>In each iteration, each base model will be trained using 4 folds and predict on the hold out fold. </a:t>
            </a:r>
            <a:endParaRPr lang="en-US" altLang="zh-CN" sz="1400" dirty="0" smtClean="0"/>
          </a:p>
          <a:p>
            <a:pPr marL="285750" indent="-285750">
              <a:buFont typeface="Arial" charset="0"/>
              <a:buChar char="•"/>
            </a:pPr>
            <a:r>
              <a:rPr lang="en-US" altLang="zh-CN" sz="1400" dirty="0" smtClean="0"/>
              <a:t>At </a:t>
            </a:r>
            <a:r>
              <a:rPr lang="en-US" altLang="zh-CN" sz="1400" dirty="0"/>
              <a:t>the same time, each base model also need to provide a prediction on the entire test dataset. After the iteration over all folds, we will have the prediction of the entire training dataset for each model and 5 copies of the prediction of the entire test dataset for each model. </a:t>
            </a:r>
            <a:endParaRPr lang="en-US" altLang="zh-CN" sz="1400" dirty="0" smtClean="0"/>
          </a:p>
          <a:p>
            <a:pPr marL="285750" indent="-285750">
              <a:buFont typeface="Arial" charset="0"/>
              <a:buChar char="•"/>
            </a:pPr>
            <a:r>
              <a:rPr lang="en-US" altLang="zh-CN" sz="1400" dirty="0" smtClean="0"/>
              <a:t>Finally</a:t>
            </a:r>
            <a:r>
              <a:rPr lang="en-US" altLang="zh-CN" sz="1400" dirty="0"/>
              <a:t>, we train second level model, or stacker, using the prediction in the training dataset as new features and use the average of the 5 copies of the test dataset predictions as the test input for the trained model to provide the final prediction. </a:t>
            </a:r>
          </a:p>
          <a:p>
            <a:pPr marL="285750" indent="-285750">
              <a:buFont typeface="Arial" charset="0"/>
              <a:buChar char="•"/>
            </a:pPr>
            <a:endParaRPr lang="en-US" altLang="zh-CN" dirty="0" smtClean="0"/>
          </a:p>
          <a:p>
            <a:pPr marL="285750" indent="-285750">
              <a:buFont typeface="Arial" charset="0"/>
              <a:buChar char="•"/>
            </a:pPr>
            <a:endParaRPr kumimoji="1" lang="zh-CN" altLang="en-US" dirty="0"/>
          </a:p>
        </p:txBody>
      </p:sp>
    </p:spTree>
    <p:extLst>
      <p:ext uri="{BB962C8B-B14F-4D97-AF65-F5344CB8AC3E}">
        <p14:creationId xmlns:p14="http://schemas.microsoft.com/office/powerpoint/2010/main" val="1919757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38214"/>
          </a:xfrm>
        </p:spPr>
        <p:txBody>
          <a:bodyPr>
            <a:normAutofit/>
          </a:bodyPr>
          <a:lstStyle/>
          <a:p>
            <a:r>
              <a:rPr kumimoji="1" lang="en-US" altLang="zh-CN" dirty="0" smtClean="0"/>
              <a:t>Methodology</a:t>
            </a:r>
            <a:endParaRPr kumimoji="1"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0730" y="1429408"/>
            <a:ext cx="9256855" cy="4351338"/>
          </a:xfrm>
        </p:spPr>
      </p:pic>
      <p:sp>
        <p:nvSpPr>
          <p:cNvPr id="5" name="文本框 4"/>
          <p:cNvSpPr txBox="1"/>
          <p:nvPr/>
        </p:nvSpPr>
        <p:spPr>
          <a:xfrm>
            <a:off x="3338883" y="5906814"/>
            <a:ext cx="4820550" cy="646331"/>
          </a:xfrm>
          <a:prstGeom prst="rect">
            <a:avLst/>
          </a:prstGeom>
          <a:noFill/>
        </p:spPr>
        <p:txBody>
          <a:bodyPr wrap="none" rtlCol="0">
            <a:spAutoFit/>
          </a:bodyPr>
          <a:lstStyle/>
          <a:p>
            <a:r>
              <a:rPr lang="en-US" altLang="zh-CN" dirty="0"/>
              <a:t>Figure 7: Flowchart of the modeling approach. </a:t>
            </a:r>
            <a:endParaRPr lang="en-US" altLang="zh-CN" dirty="0" smtClean="0"/>
          </a:p>
          <a:p>
            <a:endParaRPr kumimoji="1" lang="zh-CN" altLang="en-US" dirty="0"/>
          </a:p>
        </p:txBody>
      </p:sp>
    </p:spTree>
    <p:extLst>
      <p:ext uri="{BB962C8B-B14F-4D97-AF65-F5344CB8AC3E}">
        <p14:creationId xmlns:p14="http://schemas.microsoft.com/office/powerpoint/2010/main" val="5236284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96572"/>
          </a:xfrm>
        </p:spPr>
        <p:txBody>
          <a:bodyPr>
            <a:normAutofit fontScale="90000"/>
          </a:bodyPr>
          <a:lstStyle/>
          <a:p>
            <a:r>
              <a:rPr kumimoji="1" lang="en-US" altLang="zh-CN" dirty="0" smtClean="0"/>
              <a:t>K fold cross validation technique </a:t>
            </a:r>
            <a:endParaRPr kumimoji="1"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8794" y="961698"/>
            <a:ext cx="8960730" cy="3921836"/>
          </a:xfrm>
        </p:spPr>
      </p:pic>
      <p:sp>
        <p:nvSpPr>
          <p:cNvPr id="6" name="文本框 5"/>
          <p:cNvSpPr txBox="1"/>
          <p:nvPr/>
        </p:nvSpPr>
        <p:spPr>
          <a:xfrm>
            <a:off x="2751142" y="4698868"/>
            <a:ext cx="6311343" cy="369332"/>
          </a:xfrm>
          <a:prstGeom prst="rect">
            <a:avLst/>
          </a:prstGeom>
          <a:noFill/>
        </p:spPr>
        <p:txBody>
          <a:bodyPr wrap="none" rtlCol="0">
            <a:spAutoFit/>
          </a:bodyPr>
          <a:lstStyle/>
          <a:p>
            <a:r>
              <a:rPr kumimoji="1" lang="en-US" altLang="zh-CN" dirty="0" smtClean="0"/>
              <a:t>Figure 8: K fold cross validation technique for model validation</a:t>
            </a:r>
            <a:endParaRPr kumimoji="1" lang="zh-CN" altLang="en-US" dirty="0"/>
          </a:p>
        </p:txBody>
      </p:sp>
      <p:sp>
        <p:nvSpPr>
          <p:cNvPr id="3" name="文本框 2"/>
          <p:cNvSpPr txBox="1"/>
          <p:nvPr/>
        </p:nvSpPr>
        <p:spPr>
          <a:xfrm>
            <a:off x="433222" y="5156499"/>
            <a:ext cx="11422447" cy="1446550"/>
          </a:xfrm>
          <a:prstGeom prst="rect">
            <a:avLst/>
          </a:prstGeom>
          <a:noFill/>
        </p:spPr>
        <p:txBody>
          <a:bodyPr wrap="square" rtlCol="0">
            <a:spAutoFit/>
          </a:bodyPr>
          <a:lstStyle/>
          <a:p>
            <a:pPr marL="285750" indent="-285750">
              <a:buFont typeface="Arial" charset="0"/>
              <a:buChar char="•"/>
            </a:pPr>
            <a:r>
              <a:rPr lang="en-US" altLang="zh-CN" sz="1400" dirty="0" smtClean="0"/>
              <a:t>First </a:t>
            </a:r>
            <a:r>
              <a:rPr lang="en-US" altLang="zh-CN" sz="1400" dirty="0"/>
              <a:t>split data into k subsets of equal size.</a:t>
            </a:r>
          </a:p>
          <a:p>
            <a:pPr marL="285750" indent="-285750">
              <a:buFont typeface="Arial" charset="0"/>
              <a:buChar char="•"/>
            </a:pPr>
            <a:r>
              <a:rPr lang="en-US" altLang="zh-CN" sz="1400" dirty="0"/>
              <a:t>Then use each subset in turn for testing, the </a:t>
            </a:r>
            <a:r>
              <a:rPr lang="en-US" altLang="zh-CN" sz="1400" dirty="0" err="1"/>
              <a:t>remainer</a:t>
            </a:r>
            <a:r>
              <a:rPr lang="en-US" altLang="zh-CN" sz="1400" dirty="0"/>
              <a:t> for training. Repeat this step for k times for each subsets. After k iterations, we calculate the accuracy performance metric of all examples to evaluate the “general performance” of an algorithm</a:t>
            </a:r>
            <a:r>
              <a:rPr lang="en-US" altLang="zh-CN" sz="1400" dirty="0" smtClean="0"/>
              <a:t>.</a:t>
            </a:r>
          </a:p>
          <a:p>
            <a:pPr marL="285750" indent="-285750">
              <a:buFont typeface="Arial" charset="0"/>
              <a:buChar char="•"/>
            </a:pPr>
            <a:r>
              <a:rPr lang="en-US" altLang="zh-CN" sz="1400" dirty="0" smtClean="0"/>
              <a:t>If </a:t>
            </a:r>
            <a:r>
              <a:rPr lang="en-US" altLang="zh-CN" sz="1400" dirty="0"/>
              <a:t>we just split training dataset into two sets, there will be a problem. One algorithm may work well on this particular split of training and </a:t>
            </a:r>
            <a:r>
              <a:rPr lang="en-US" altLang="zh-CN" sz="1400" dirty="0" err="1"/>
              <a:t>testng</a:t>
            </a:r>
            <a:r>
              <a:rPr lang="en-US" altLang="zh-CN" sz="1400" dirty="0"/>
              <a:t> dataset. So we need evaluate the classifier's performance by using k fold cross validation method.</a:t>
            </a:r>
          </a:p>
          <a:p>
            <a:endParaRPr kumimoji="1" lang="zh-CN" altLang="en-US" dirty="0"/>
          </a:p>
        </p:txBody>
      </p:sp>
    </p:spTree>
    <p:extLst>
      <p:ext uri="{BB962C8B-B14F-4D97-AF65-F5344CB8AC3E}">
        <p14:creationId xmlns:p14="http://schemas.microsoft.com/office/powerpoint/2010/main" val="16464590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769194"/>
          </a:xfrm>
        </p:spPr>
        <p:txBody>
          <a:bodyPr/>
          <a:lstStyle/>
          <a:p>
            <a:r>
              <a:rPr kumimoji="1" lang="en-US" altLang="zh-CN" dirty="0" smtClean="0"/>
              <a:t>Single model</a:t>
            </a:r>
            <a:endParaRPr kumimoji="1" lang="zh-CN" altLang="en-US" dirty="0"/>
          </a:p>
        </p:txBody>
      </p:sp>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8139" y="1134320"/>
            <a:ext cx="8161902" cy="4351338"/>
          </a:xfrm>
        </p:spPr>
      </p:pic>
      <p:sp>
        <p:nvSpPr>
          <p:cNvPr id="7" name="文本框 6"/>
          <p:cNvSpPr txBox="1"/>
          <p:nvPr/>
        </p:nvSpPr>
        <p:spPr>
          <a:xfrm>
            <a:off x="968139" y="5752840"/>
            <a:ext cx="8420895" cy="646331"/>
          </a:xfrm>
          <a:prstGeom prst="rect">
            <a:avLst/>
          </a:prstGeom>
          <a:noFill/>
        </p:spPr>
        <p:txBody>
          <a:bodyPr wrap="none" rtlCol="0">
            <a:spAutoFit/>
          </a:bodyPr>
          <a:lstStyle/>
          <a:p>
            <a:r>
              <a:rPr lang="en-US" altLang="zh-CN" dirty="0"/>
              <a:t>Figure </a:t>
            </a:r>
            <a:r>
              <a:rPr lang="en-US" altLang="zh-CN" dirty="0" smtClean="0"/>
              <a:t>9: </a:t>
            </a:r>
            <a:r>
              <a:rPr lang="en-US" altLang="zh-CN" dirty="0"/>
              <a:t>The local cross validation score with default </a:t>
            </a:r>
            <a:r>
              <a:rPr lang="en-US" altLang="zh-CN" dirty="0" err="1"/>
              <a:t>scikit</a:t>
            </a:r>
            <a:r>
              <a:rPr lang="en-US" altLang="zh-CN" dirty="0"/>
              <a:t>-learn parameter values. </a:t>
            </a:r>
            <a:endParaRPr lang="en-US" altLang="zh-CN" dirty="0" smtClean="0"/>
          </a:p>
          <a:p>
            <a:endParaRPr kumimoji="1" lang="zh-CN" altLang="en-US" dirty="0"/>
          </a:p>
        </p:txBody>
      </p:sp>
      <p:sp>
        <p:nvSpPr>
          <p:cNvPr id="4" name="文本框 3"/>
          <p:cNvSpPr txBox="1"/>
          <p:nvPr/>
        </p:nvSpPr>
        <p:spPr>
          <a:xfrm>
            <a:off x="6803489" y="1134320"/>
            <a:ext cx="5171090" cy="369332"/>
          </a:xfrm>
          <a:prstGeom prst="rect">
            <a:avLst/>
          </a:prstGeom>
          <a:noFill/>
        </p:spPr>
        <p:txBody>
          <a:bodyPr wrap="square" rtlCol="0">
            <a:spAutoFit/>
          </a:bodyPr>
          <a:lstStyle/>
          <a:p>
            <a:r>
              <a:rPr lang="en-US" altLang="zh-CN" dirty="0"/>
              <a:t>I trained and tuned 4 base </a:t>
            </a:r>
            <a:r>
              <a:rPr lang="en-US" altLang="zh-CN" dirty="0" smtClean="0"/>
              <a:t>model</a:t>
            </a:r>
            <a:r>
              <a:rPr lang="zh-CN" altLang="en-US" dirty="0" smtClean="0"/>
              <a:t> </a:t>
            </a:r>
            <a:r>
              <a:rPr lang="en-US" altLang="zh-CN" dirty="0" smtClean="0"/>
              <a:t>for my </a:t>
            </a:r>
            <a:r>
              <a:rPr kumimoji="1" lang="en-US" altLang="zh-CN" dirty="0" smtClean="0"/>
              <a:t>first level</a:t>
            </a:r>
          </a:p>
        </p:txBody>
      </p:sp>
    </p:spTree>
    <p:extLst>
      <p:ext uri="{BB962C8B-B14F-4D97-AF65-F5344CB8AC3E}">
        <p14:creationId xmlns:p14="http://schemas.microsoft.com/office/powerpoint/2010/main" val="1178655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4192" y="411620"/>
            <a:ext cx="10515600" cy="843744"/>
          </a:xfrm>
        </p:spPr>
        <p:txBody>
          <a:bodyPr/>
          <a:lstStyle/>
          <a:p>
            <a:r>
              <a:rPr kumimoji="1" lang="en-US" altLang="zh-CN" dirty="0" smtClean="0"/>
              <a:t>Single model</a:t>
            </a:r>
            <a:endParaRPr kumimoji="1"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6371" y="1373844"/>
            <a:ext cx="6667500" cy="1206500"/>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6371" y="2626768"/>
            <a:ext cx="10058400" cy="1015284"/>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6371" y="3750018"/>
            <a:ext cx="10058400" cy="1082518"/>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20539" y="4878960"/>
            <a:ext cx="4813300" cy="1104900"/>
          </a:xfrm>
          <a:prstGeom prst="rect">
            <a:avLst/>
          </a:prstGeom>
        </p:spPr>
      </p:pic>
      <p:sp>
        <p:nvSpPr>
          <p:cNvPr id="8" name="文本框 7"/>
          <p:cNvSpPr txBox="1"/>
          <p:nvPr/>
        </p:nvSpPr>
        <p:spPr>
          <a:xfrm>
            <a:off x="1202365" y="6069444"/>
            <a:ext cx="9679253" cy="646331"/>
          </a:xfrm>
          <a:prstGeom prst="rect">
            <a:avLst/>
          </a:prstGeom>
          <a:noFill/>
        </p:spPr>
        <p:txBody>
          <a:bodyPr wrap="none" rtlCol="0">
            <a:spAutoFit/>
          </a:bodyPr>
          <a:lstStyle/>
          <a:p>
            <a:r>
              <a:rPr lang="en-US" altLang="zh-CN" dirty="0"/>
              <a:t>Figure </a:t>
            </a:r>
            <a:r>
              <a:rPr lang="en-US" altLang="zh-CN" dirty="0" smtClean="0"/>
              <a:t>10: </a:t>
            </a:r>
            <a:r>
              <a:rPr lang="en-US" altLang="zh-CN" dirty="0"/>
              <a:t>The local cross validation score for each base model after the grid search refinement. </a:t>
            </a:r>
          </a:p>
          <a:p>
            <a:endParaRPr kumimoji="1" lang="zh-CN" altLang="en-US" dirty="0"/>
          </a:p>
        </p:txBody>
      </p:sp>
    </p:spTree>
    <p:extLst>
      <p:ext uri="{BB962C8B-B14F-4D97-AF65-F5344CB8AC3E}">
        <p14:creationId xmlns:p14="http://schemas.microsoft.com/office/powerpoint/2010/main" val="14810611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Ensemble models</a:t>
            </a:r>
            <a:endParaRPr kumimoji="1"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888226"/>
            <a:ext cx="10515600" cy="2969683"/>
          </a:xfrm>
        </p:spPr>
      </p:pic>
      <p:sp>
        <p:nvSpPr>
          <p:cNvPr id="5" name="文本框 4"/>
          <p:cNvSpPr txBox="1"/>
          <p:nvPr/>
        </p:nvSpPr>
        <p:spPr>
          <a:xfrm>
            <a:off x="838200" y="5324355"/>
            <a:ext cx="9740167" cy="646331"/>
          </a:xfrm>
          <a:prstGeom prst="rect">
            <a:avLst/>
          </a:prstGeom>
          <a:noFill/>
        </p:spPr>
        <p:txBody>
          <a:bodyPr wrap="none" rtlCol="0">
            <a:spAutoFit/>
          </a:bodyPr>
          <a:lstStyle/>
          <a:p>
            <a:r>
              <a:rPr kumimoji="1" lang="en-US" altLang="zh-CN" dirty="0" smtClean="0"/>
              <a:t>Figure</a:t>
            </a:r>
            <a:r>
              <a:rPr kumimoji="1" lang="zh-CN" altLang="en-US" dirty="0" smtClean="0"/>
              <a:t> </a:t>
            </a:r>
            <a:r>
              <a:rPr kumimoji="1" lang="en-US" altLang="zh-CN" dirty="0" smtClean="0"/>
              <a:t>11:</a:t>
            </a:r>
            <a:r>
              <a:rPr kumimoji="1" lang="zh-CN" altLang="en-US" dirty="0" smtClean="0"/>
              <a:t> </a:t>
            </a:r>
            <a:r>
              <a:rPr lang="en-US" altLang="zh-CN" dirty="0"/>
              <a:t>The local cross validation score for </a:t>
            </a:r>
            <a:r>
              <a:rPr lang="en-US" altLang="zh-CN" dirty="0" smtClean="0"/>
              <a:t>ensemble models </a:t>
            </a:r>
            <a:r>
              <a:rPr lang="en-US" altLang="zh-CN" dirty="0"/>
              <a:t>after the grid search refinement. </a:t>
            </a:r>
            <a:endParaRPr lang="en-US" altLang="zh-CN" dirty="0" smtClean="0"/>
          </a:p>
          <a:p>
            <a:endParaRPr kumimoji="1" lang="zh-CN" altLang="en-US" dirty="0"/>
          </a:p>
        </p:txBody>
      </p:sp>
      <p:sp>
        <p:nvSpPr>
          <p:cNvPr id="3" name="文本框 2"/>
          <p:cNvSpPr txBox="1"/>
          <p:nvPr/>
        </p:nvSpPr>
        <p:spPr>
          <a:xfrm>
            <a:off x="5943600" y="1888226"/>
            <a:ext cx="5880538" cy="1354217"/>
          </a:xfrm>
          <a:prstGeom prst="rect">
            <a:avLst/>
          </a:prstGeom>
          <a:noFill/>
        </p:spPr>
        <p:txBody>
          <a:bodyPr wrap="square" rtlCol="0">
            <a:spAutoFit/>
          </a:bodyPr>
          <a:lstStyle/>
          <a:p>
            <a:pPr marL="285750" indent="-285750">
              <a:buFont typeface="Arial" charset="0"/>
              <a:buChar char="•"/>
            </a:pPr>
            <a:r>
              <a:rPr lang="en-US" altLang="zh-CN" sz="1600" smtClean="0"/>
              <a:t>I </a:t>
            </a:r>
            <a:r>
              <a:rPr lang="en-US" altLang="zh-CN" sz="1600" dirty="0"/>
              <a:t>use the Ridge Regression as my second level model. </a:t>
            </a:r>
            <a:endParaRPr lang="en-US" altLang="zh-CN" sz="1600" dirty="0" smtClean="0"/>
          </a:p>
          <a:p>
            <a:pPr marL="285750" indent="-285750">
              <a:buFont typeface="Arial" charset="0"/>
              <a:buChar char="•"/>
            </a:pPr>
            <a:r>
              <a:rPr lang="en-US" altLang="zh-CN" sz="1600" dirty="0" smtClean="0"/>
              <a:t>The </a:t>
            </a:r>
            <a:r>
              <a:rPr lang="en-US" altLang="zh-CN" sz="1600" dirty="0"/>
              <a:t>idea of the stacking approach is to use the predictions from the first level model as the new features for the second level model and make prediction based on that. </a:t>
            </a:r>
          </a:p>
          <a:p>
            <a:endParaRPr kumimoji="1" lang="zh-CN" altLang="en-US" dirty="0"/>
          </a:p>
        </p:txBody>
      </p:sp>
    </p:spTree>
    <p:extLst>
      <p:ext uri="{BB962C8B-B14F-4D97-AF65-F5344CB8AC3E}">
        <p14:creationId xmlns:p14="http://schemas.microsoft.com/office/powerpoint/2010/main" val="3239930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Improvement</a:t>
            </a:r>
            <a:br>
              <a:rPr lang="en-US" altLang="zh-CN" dirty="0" smtClean="0"/>
            </a:br>
            <a:endParaRPr kumimoji="1" lang="zh-CN" altLang="en-US" dirty="0"/>
          </a:p>
        </p:txBody>
      </p:sp>
      <p:sp>
        <p:nvSpPr>
          <p:cNvPr id="3" name="内容占位符 2"/>
          <p:cNvSpPr>
            <a:spLocks noGrp="1"/>
          </p:cNvSpPr>
          <p:nvPr>
            <p:ph idx="1"/>
          </p:nvPr>
        </p:nvSpPr>
        <p:spPr>
          <a:xfrm>
            <a:off x="838200" y="1412111"/>
            <a:ext cx="10515600" cy="4764852"/>
          </a:xfrm>
        </p:spPr>
        <p:txBody>
          <a:bodyPr/>
          <a:lstStyle/>
          <a:p>
            <a:pPr algn="just"/>
            <a:r>
              <a:rPr lang="en-US" altLang="zh-CN" sz="2400" dirty="0"/>
              <a:t>One part is for data </a:t>
            </a:r>
            <a:r>
              <a:rPr lang="en-US" altLang="zh-CN" sz="2400" dirty="0" smtClean="0"/>
              <a:t>preprocessing. Such </a:t>
            </a:r>
            <a:r>
              <a:rPr lang="en-US" altLang="zh-CN" sz="2400" dirty="0"/>
              <a:t>as more advanced outlier detection techniques, more advanced feature selection techniques, fine tuning of the log transform threshold of the skewed variable and so on. More creative feature engineering will be also extremely useful. </a:t>
            </a:r>
            <a:endParaRPr lang="en-US" altLang="zh-CN" sz="2400" dirty="0" smtClean="0"/>
          </a:p>
          <a:p>
            <a:pPr algn="just"/>
            <a:r>
              <a:rPr lang="en-US" altLang="zh-CN" sz="2400" dirty="0"/>
              <a:t>Another part is for the regression techniques. My intuition for ensemble learning technique is that a better score may be achieved by increasing the size of the model library. </a:t>
            </a:r>
            <a:endParaRPr lang="en-US" altLang="zh-CN" sz="2400" dirty="0" smtClean="0"/>
          </a:p>
          <a:p>
            <a:pPr algn="just"/>
            <a:endParaRPr lang="en-US" altLang="zh-CN" sz="2400" dirty="0" smtClean="0"/>
          </a:p>
          <a:p>
            <a:endParaRPr lang="en-US" altLang="zh-CN" dirty="0" smtClean="0"/>
          </a:p>
          <a:p>
            <a:pPr algn="just"/>
            <a:endParaRPr kumimoji="1" lang="zh-CN" altLang="en-US" dirty="0"/>
          </a:p>
        </p:txBody>
      </p:sp>
    </p:spTree>
    <p:extLst>
      <p:ext uri="{BB962C8B-B14F-4D97-AF65-F5344CB8AC3E}">
        <p14:creationId xmlns:p14="http://schemas.microsoft.com/office/powerpoint/2010/main" val="17061890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Introduction</a:t>
            </a:r>
            <a:endParaRPr kumimoji="1" lang="zh-CN" altLang="en-US" dirty="0"/>
          </a:p>
        </p:txBody>
      </p:sp>
      <p:sp>
        <p:nvSpPr>
          <p:cNvPr id="3" name="内容占位符 2"/>
          <p:cNvSpPr>
            <a:spLocks noGrp="1"/>
          </p:cNvSpPr>
          <p:nvPr>
            <p:ph idx="1"/>
          </p:nvPr>
        </p:nvSpPr>
        <p:spPr/>
        <p:txBody>
          <a:bodyPr>
            <a:normAutofit/>
          </a:bodyPr>
          <a:lstStyle/>
          <a:p>
            <a:pPr algn="just"/>
            <a:r>
              <a:rPr lang="en-US" altLang="zh-CN" sz="2400" dirty="0"/>
              <a:t>Predicting the residential house price can guide real estate agents during the decision making and pricing process, therefore assistant their customers to find the best selling price for their houses. </a:t>
            </a:r>
            <a:endParaRPr lang="en-US" altLang="zh-CN" sz="2400" dirty="0" smtClean="0"/>
          </a:p>
          <a:p>
            <a:r>
              <a:rPr lang="en-US" altLang="zh-CN" sz="2400" dirty="0" smtClean="0"/>
              <a:t>Zillow </a:t>
            </a:r>
            <a:r>
              <a:rPr lang="en-US" altLang="zh-CN" sz="2400" dirty="0"/>
              <a:t>uses the </a:t>
            </a:r>
            <a:r>
              <a:rPr lang="en-US" altLang="zh-CN" sz="2400" dirty="0" smtClean="0"/>
              <a:t>prediction </a:t>
            </a:r>
            <a:r>
              <a:rPr lang="en-US" altLang="zh-CN" sz="2400" dirty="0"/>
              <a:t>of the house price to provide guidance to its online seller and buyer. </a:t>
            </a:r>
            <a:endParaRPr lang="en-US" altLang="zh-CN" sz="2400" dirty="0" smtClean="0"/>
          </a:p>
          <a:p>
            <a:r>
              <a:rPr lang="en-US" altLang="zh-CN" sz="2400" dirty="0" err="1" smtClean="0"/>
              <a:t>Airbnb</a:t>
            </a:r>
            <a:r>
              <a:rPr lang="en-US" altLang="zh-CN" sz="2400" dirty="0" smtClean="0"/>
              <a:t> </a:t>
            </a:r>
            <a:r>
              <a:rPr lang="en-US" altLang="zh-CN" sz="2400" dirty="0"/>
              <a:t>leverages </a:t>
            </a:r>
            <a:r>
              <a:rPr lang="en-US" altLang="zh-CN" sz="2400" dirty="0" smtClean="0"/>
              <a:t>the </a:t>
            </a:r>
            <a:r>
              <a:rPr lang="en-US" altLang="zh-CN" sz="2400" dirty="0"/>
              <a:t>house price prediction to inform their hosts to better pricing their places. </a:t>
            </a:r>
            <a:endParaRPr lang="en-US" altLang="zh-CN" sz="2400" dirty="0" smtClean="0"/>
          </a:p>
          <a:p>
            <a:r>
              <a:rPr lang="en-US" altLang="zh-CN" sz="2400" dirty="0" smtClean="0"/>
              <a:t>The </a:t>
            </a:r>
            <a:r>
              <a:rPr lang="en-US" altLang="zh-CN" sz="2400" dirty="0"/>
              <a:t>objective of this project is to predict the final price of a house given 79 explanatory variables </a:t>
            </a:r>
            <a:r>
              <a:rPr lang="en-US" altLang="zh-CN" sz="2400" dirty="0" smtClean="0"/>
              <a:t>that </a:t>
            </a:r>
            <a:r>
              <a:rPr lang="en-US" altLang="zh-CN" sz="2400" dirty="0"/>
              <a:t>describe almost all aspects of a house in Ames, Iowa. </a:t>
            </a:r>
            <a:endParaRPr lang="en-US" altLang="zh-CN" sz="2400" dirty="0" smtClean="0"/>
          </a:p>
          <a:p>
            <a:pPr algn="just"/>
            <a:endParaRPr kumimoji="1" lang="en-US" altLang="zh-CN" dirty="0" smtClean="0"/>
          </a:p>
        </p:txBody>
      </p:sp>
    </p:spTree>
    <p:extLst>
      <p:ext uri="{BB962C8B-B14F-4D97-AF65-F5344CB8AC3E}">
        <p14:creationId xmlns:p14="http://schemas.microsoft.com/office/powerpoint/2010/main" val="506134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Methodology</a:t>
            </a:r>
            <a:endParaRPr kumimoji="1" lang="zh-CN" altLang="en-US" dirty="0"/>
          </a:p>
        </p:txBody>
      </p:sp>
      <p:sp>
        <p:nvSpPr>
          <p:cNvPr id="3" name="内容占位符 2"/>
          <p:cNvSpPr>
            <a:spLocks noGrp="1"/>
          </p:cNvSpPr>
          <p:nvPr>
            <p:ph idx="1"/>
          </p:nvPr>
        </p:nvSpPr>
        <p:spPr/>
        <p:txBody>
          <a:bodyPr/>
          <a:lstStyle/>
          <a:p>
            <a:r>
              <a:rPr lang="en-US" altLang="zh-CN" dirty="0" smtClean="0"/>
              <a:t>Exploratory </a:t>
            </a:r>
            <a:r>
              <a:rPr lang="en-US" altLang="zh-CN" dirty="0"/>
              <a:t>data </a:t>
            </a:r>
            <a:r>
              <a:rPr lang="en-US" altLang="zh-CN" dirty="0" smtClean="0"/>
              <a:t>analysis</a:t>
            </a:r>
          </a:p>
          <a:p>
            <a:r>
              <a:rPr lang="en-US" altLang="zh-CN" dirty="0"/>
              <a:t>Feature preprocessing </a:t>
            </a:r>
            <a:endParaRPr lang="en-US" altLang="zh-CN" dirty="0" smtClean="0"/>
          </a:p>
          <a:p>
            <a:r>
              <a:rPr lang="en-US" altLang="zh-CN" dirty="0"/>
              <a:t>Benchmark modeling </a:t>
            </a:r>
            <a:endParaRPr lang="en-US" altLang="zh-CN" dirty="0" smtClean="0"/>
          </a:p>
          <a:p>
            <a:r>
              <a:rPr lang="en-US" altLang="zh-CN" dirty="0" smtClean="0"/>
              <a:t>Model </a:t>
            </a:r>
            <a:r>
              <a:rPr lang="en-US" altLang="zh-CN" dirty="0"/>
              <a:t>improvement </a:t>
            </a:r>
          </a:p>
          <a:p>
            <a:endParaRPr lang="en-US" altLang="zh-CN" dirty="0" smtClean="0"/>
          </a:p>
        </p:txBody>
      </p:sp>
    </p:spTree>
    <p:extLst>
      <p:ext uri="{BB962C8B-B14F-4D97-AF65-F5344CB8AC3E}">
        <p14:creationId xmlns:p14="http://schemas.microsoft.com/office/powerpoint/2010/main" val="2023940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Data Source</a:t>
            </a:r>
            <a:endParaRPr kumimoji="1" lang="zh-CN" altLang="en-US" dirty="0"/>
          </a:p>
        </p:txBody>
      </p:sp>
      <p:sp>
        <p:nvSpPr>
          <p:cNvPr id="3" name="内容占位符 2"/>
          <p:cNvSpPr>
            <a:spLocks noGrp="1"/>
          </p:cNvSpPr>
          <p:nvPr>
            <p:ph idx="1"/>
          </p:nvPr>
        </p:nvSpPr>
        <p:spPr/>
        <p:txBody>
          <a:bodyPr/>
          <a:lstStyle/>
          <a:p>
            <a:r>
              <a:rPr lang="en-US" altLang="zh-CN" dirty="0"/>
              <a:t>The training dataset is mixed with categorical and numerical features as well as some missing values. </a:t>
            </a:r>
            <a:endParaRPr lang="en-US" altLang="zh-CN" dirty="0" smtClean="0"/>
          </a:p>
          <a:p>
            <a:r>
              <a:rPr lang="en-US" altLang="zh-CN" dirty="0"/>
              <a:t>Specifically, there are 1460 observations, each with 79 features including the sale price of the house. </a:t>
            </a:r>
            <a:endParaRPr lang="en-US" altLang="zh-CN" dirty="0" smtClean="0"/>
          </a:p>
          <a:p>
            <a:r>
              <a:rPr lang="en-US" altLang="zh-CN" dirty="0" smtClean="0"/>
              <a:t>The </a:t>
            </a:r>
            <a:r>
              <a:rPr lang="en-US" altLang="zh-CN" dirty="0"/>
              <a:t>test dataset has 1461 observations, each with 78 features. </a:t>
            </a:r>
            <a:endParaRPr lang="en-US" altLang="zh-CN" dirty="0" smtClean="0"/>
          </a:p>
          <a:p>
            <a:r>
              <a:rPr lang="en-US" altLang="zh-CN" dirty="0"/>
              <a:t>Our task is to fill the sale price of the test dataset using the model trained from the training dataset</a:t>
            </a:r>
            <a:r>
              <a:rPr lang="en-US" altLang="zh-CN" dirty="0" smtClean="0"/>
              <a:t>.</a:t>
            </a:r>
          </a:p>
        </p:txBody>
      </p:sp>
    </p:spTree>
    <p:extLst>
      <p:ext uri="{BB962C8B-B14F-4D97-AF65-F5344CB8AC3E}">
        <p14:creationId xmlns:p14="http://schemas.microsoft.com/office/powerpoint/2010/main" val="856849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11730"/>
          </a:xfrm>
        </p:spPr>
        <p:txBody>
          <a:bodyPr/>
          <a:lstStyle/>
          <a:p>
            <a:r>
              <a:rPr lang="en-US" altLang="zh-CN" dirty="0" smtClean="0"/>
              <a:t>Exploratory data analysis</a:t>
            </a:r>
            <a:endParaRPr kumimoji="1" lang="zh-CN" altLang="en-US" dirty="0"/>
          </a:p>
        </p:txBody>
      </p:sp>
      <p:pic>
        <p:nvPicPr>
          <p:cNvPr id="7" name="内容占位符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44903" y="1504211"/>
            <a:ext cx="9702800" cy="4216400"/>
          </a:xfrm>
        </p:spPr>
      </p:pic>
      <p:sp>
        <p:nvSpPr>
          <p:cNvPr id="8" name="文本框 7"/>
          <p:cNvSpPr txBox="1"/>
          <p:nvPr/>
        </p:nvSpPr>
        <p:spPr>
          <a:xfrm>
            <a:off x="1044903" y="5847966"/>
            <a:ext cx="9863598" cy="369332"/>
          </a:xfrm>
          <a:prstGeom prst="rect">
            <a:avLst/>
          </a:prstGeom>
          <a:noFill/>
        </p:spPr>
        <p:txBody>
          <a:bodyPr wrap="none" rtlCol="0">
            <a:spAutoFit/>
          </a:bodyPr>
          <a:lstStyle/>
          <a:p>
            <a:r>
              <a:rPr lang="en-US" altLang="zh-CN" dirty="0"/>
              <a:t>Figure 1: The histograms of the house sale price. (left) Original data; (right) Log transformed data. </a:t>
            </a:r>
          </a:p>
        </p:txBody>
      </p:sp>
    </p:spTree>
    <p:extLst>
      <p:ext uri="{BB962C8B-B14F-4D97-AF65-F5344CB8AC3E}">
        <p14:creationId xmlns:p14="http://schemas.microsoft.com/office/powerpoint/2010/main" val="1160230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01220"/>
          </a:xfrm>
        </p:spPr>
        <p:txBody>
          <a:bodyPr/>
          <a:lstStyle/>
          <a:p>
            <a:r>
              <a:rPr lang="en-US" altLang="zh-CN" dirty="0" smtClean="0"/>
              <a:t>Exploratory data analysis</a:t>
            </a:r>
            <a:endParaRPr kumimoji="1"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97608" y="1554054"/>
            <a:ext cx="3154245" cy="4351338"/>
          </a:xfrm>
        </p:spPr>
      </p:pic>
      <p:sp>
        <p:nvSpPr>
          <p:cNvPr id="5" name="文本框 4"/>
          <p:cNvSpPr txBox="1"/>
          <p:nvPr/>
        </p:nvSpPr>
        <p:spPr>
          <a:xfrm>
            <a:off x="838200" y="6011917"/>
            <a:ext cx="5142186" cy="738664"/>
          </a:xfrm>
          <a:prstGeom prst="rect">
            <a:avLst/>
          </a:prstGeom>
          <a:noFill/>
        </p:spPr>
        <p:txBody>
          <a:bodyPr wrap="square" rtlCol="0">
            <a:spAutoFit/>
          </a:bodyPr>
          <a:lstStyle/>
          <a:p>
            <a:r>
              <a:rPr lang="en-US" altLang="zh-CN" sz="1200" dirty="0"/>
              <a:t>Figure 2: The correlation coefficients between some variables and the sale price </a:t>
            </a:r>
            <a:endParaRPr lang="en-US" altLang="zh-CN" sz="1200" dirty="0" smtClean="0"/>
          </a:p>
          <a:p>
            <a:endParaRPr kumimoji="1" lang="zh-CN" altLang="en-US" dirty="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6390" y="1554054"/>
            <a:ext cx="5676900" cy="4127500"/>
          </a:xfrm>
          <a:prstGeom prst="rect">
            <a:avLst/>
          </a:prstGeom>
        </p:spPr>
      </p:pic>
      <p:sp>
        <p:nvSpPr>
          <p:cNvPr id="7" name="文本框 6"/>
          <p:cNvSpPr txBox="1"/>
          <p:nvPr/>
        </p:nvSpPr>
        <p:spPr>
          <a:xfrm>
            <a:off x="6096000" y="6011917"/>
            <a:ext cx="4825360" cy="553998"/>
          </a:xfrm>
          <a:prstGeom prst="rect">
            <a:avLst/>
          </a:prstGeom>
          <a:noFill/>
        </p:spPr>
        <p:txBody>
          <a:bodyPr wrap="none" rtlCol="0">
            <a:spAutoFit/>
          </a:bodyPr>
          <a:lstStyle/>
          <a:p>
            <a:r>
              <a:rPr lang="en-US" altLang="zh-CN" sz="1200" dirty="0"/>
              <a:t>Figure 3: The correlation matrix between different numerical variables. </a:t>
            </a:r>
            <a:endParaRPr lang="en-US" altLang="zh-CN" sz="1200" dirty="0" smtClean="0"/>
          </a:p>
          <a:p>
            <a:endParaRPr kumimoji="1" lang="zh-CN" altLang="en-US" dirty="0"/>
          </a:p>
        </p:txBody>
      </p:sp>
    </p:spTree>
    <p:extLst>
      <p:ext uri="{BB962C8B-B14F-4D97-AF65-F5344CB8AC3E}">
        <p14:creationId xmlns:p14="http://schemas.microsoft.com/office/powerpoint/2010/main" val="1837505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64282"/>
          </a:xfrm>
        </p:spPr>
        <p:txBody>
          <a:bodyPr/>
          <a:lstStyle/>
          <a:p>
            <a:r>
              <a:rPr lang="en-US" altLang="zh-CN" dirty="0" smtClean="0"/>
              <a:t>Exploratory data analysis</a:t>
            </a:r>
            <a:endParaRPr kumimoji="1"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62866"/>
            <a:ext cx="10185211" cy="4351338"/>
          </a:xfrm>
        </p:spPr>
      </p:pic>
      <p:sp>
        <p:nvSpPr>
          <p:cNvPr id="5" name="文本框 4"/>
          <p:cNvSpPr txBox="1"/>
          <p:nvPr/>
        </p:nvSpPr>
        <p:spPr>
          <a:xfrm>
            <a:off x="1191777" y="5953125"/>
            <a:ext cx="9975808" cy="584775"/>
          </a:xfrm>
          <a:prstGeom prst="rect">
            <a:avLst/>
          </a:prstGeom>
          <a:noFill/>
        </p:spPr>
        <p:txBody>
          <a:bodyPr wrap="none" rtlCol="0">
            <a:spAutoFit/>
          </a:bodyPr>
          <a:lstStyle/>
          <a:p>
            <a:r>
              <a:rPr lang="en-US" altLang="zh-CN" sz="1400" dirty="0"/>
              <a:t>Figure 4: The scatter plot of the top 6 strongly correlated variables with the house price. The regression curve is shown in blue. </a:t>
            </a:r>
            <a:endParaRPr lang="en-US" altLang="zh-CN" sz="1400" dirty="0" smtClean="0"/>
          </a:p>
          <a:p>
            <a:endParaRPr kumimoji="1" lang="zh-CN" altLang="en-US" dirty="0"/>
          </a:p>
        </p:txBody>
      </p:sp>
    </p:spTree>
    <p:extLst>
      <p:ext uri="{BB962C8B-B14F-4D97-AF65-F5344CB8AC3E}">
        <p14:creationId xmlns:p14="http://schemas.microsoft.com/office/powerpoint/2010/main" val="2418972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32751"/>
          </a:xfrm>
        </p:spPr>
        <p:txBody>
          <a:bodyPr/>
          <a:lstStyle/>
          <a:p>
            <a:r>
              <a:rPr lang="en-US" altLang="zh-CN" smtClean="0"/>
              <a:t>Exploratory data analysis</a:t>
            </a:r>
            <a:endParaRPr kumimoji="1"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5679" y="1397876"/>
            <a:ext cx="8692062" cy="4390204"/>
          </a:xfrm>
        </p:spPr>
      </p:pic>
      <p:sp>
        <p:nvSpPr>
          <p:cNvPr id="5" name="文本框 4"/>
          <p:cNvSpPr txBox="1"/>
          <p:nvPr/>
        </p:nvSpPr>
        <p:spPr>
          <a:xfrm>
            <a:off x="3191059" y="5948855"/>
            <a:ext cx="5221301" cy="615553"/>
          </a:xfrm>
          <a:prstGeom prst="rect">
            <a:avLst/>
          </a:prstGeom>
          <a:noFill/>
        </p:spPr>
        <p:txBody>
          <a:bodyPr wrap="none" rtlCol="0">
            <a:spAutoFit/>
          </a:bodyPr>
          <a:lstStyle/>
          <a:p>
            <a:r>
              <a:rPr lang="en-US" altLang="zh-CN" sz="1600" dirty="0"/>
              <a:t>Figure 5: Boxplot of sale price in different neighborhood. </a:t>
            </a:r>
            <a:endParaRPr lang="en-US" altLang="zh-CN" sz="1600" dirty="0" smtClean="0"/>
          </a:p>
          <a:p>
            <a:endParaRPr kumimoji="1" lang="zh-CN" altLang="en-US" dirty="0"/>
          </a:p>
        </p:txBody>
      </p:sp>
    </p:spTree>
    <p:extLst>
      <p:ext uri="{BB962C8B-B14F-4D97-AF65-F5344CB8AC3E}">
        <p14:creationId xmlns:p14="http://schemas.microsoft.com/office/powerpoint/2010/main" val="98424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Clean</a:t>
            </a:r>
            <a:r>
              <a:rPr kumimoji="1" lang="zh-CN" altLang="en-US" dirty="0" smtClean="0"/>
              <a:t> </a:t>
            </a:r>
            <a:r>
              <a:rPr kumimoji="1" lang="en-US" altLang="zh-CN" dirty="0" smtClean="0"/>
              <a:t>Data</a:t>
            </a:r>
            <a:endParaRPr kumimoji="1" lang="zh-CN" altLang="en-US" dirty="0"/>
          </a:p>
        </p:txBody>
      </p:sp>
      <p:sp>
        <p:nvSpPr>
          <p:cNvPr id="3" name="内容占位符 2"/>
          <p:cNvSpPr>
            <a:spLocks noGrp="1"/>
          </p:cNvSpPr>
          <p:nvPr>
            <p:ph idx="1"/>
          </p:nvPr>
        </p:nvSpPr>
        <p:spPr>
          <a:xfrm>
            <a:off x="838199" y="1690687"/>
            <a:ext cx="11001703" cy="4142554"/>
          </a:xfrm>
        </p:spPr>
        <p:txBody>
          <a:bodyPr>
            <a:normAutofit fontScale="92500"/>
          </a:bodyPr>
          <a:lstStyle/>
          <a:p>
            <a:r>
              <a:rPr lang="en-US" altLang="zh-CN" b="1" dirty="0"/>
              <a:t>Outliers </a:t>
            </a:r>
            <a:r>
              <a:rPr lang="en-US" altLang="zh-CN" b="1" dirty="0" smtClean="0"/>
              <a:t>deletion</a:t>
            </a:r>
            <a:r>
              <a:rPr lang="zh-CN" altLang="en-US" dirty="0" smtClean="0"/>
              <a:t>：</a:t>
            </a:r>
            <a:r>
              <a:rPr lang="en-US" altLang="zh-CN" dirty="0"/>
              <a:t> Any predictions from the benchmark that differ more than $12000 than the actual house price are labeled as outliers. </a:t>
            </a:r>
            <a:endParaRPr lang="en-US" altLang="zh-CN" dirty="0" smtClean="0"/>
          </a:p>
          <a:p>
            <a:r>
              <a:rPr lang="en-US" altLang="zh-CN" b="1" dirty="0"/>
              <a:t>Feature </a:t>
            </a:r>
            <a:r>
              <a:rPr lang="en-US" altLang="zh-CN" b="1" dirty="0" smtClean="0"/>
              <a:t>selection</a:t>
            </a:r>
            <a:r>
              <a:rPr lang="zh-CN" altLang="en-US" dirty="0" smtClean="0"/>
              <a:t>：</a:t>
            </a:r>
            <a:r>
              <a:rPr lang="en-US" altLang="zh-CN" dirty="0" smtClean="0"/>
              <a:t>delete </a:t>
            </a:r>
            <a:r>
              <a:rPr lang="en-US" altLang="zh-CN" dirty="0"/>
              <a:t>features with high number of missing values. </a:t>
            </a:r>
            <a:endParaRPr lang="en-US" altLang="zh-CN" dirty="0" smtClean="0"/>
          </a:p>
          <a:p>
            <a:r>
              <a:rPr lang="en-US" altLang="zh-CN" b="1" dirty="0" smtClean="0"/>
              <a:t>Log </a:t>
            </a:r>
            <a:r>
              <a:rPr lang="en-US" altLang="zh-CN" b="1" dirty="0"/>
              <a:t>transform skewed </a:t>
            </a:r>
            <a:r>
              <a:rPr lang="en-US" altLang="zh-CN" b="1" dirty="0" smtClean="0"/>
              <a:t>features</a:t>
            </a:r>
            <a:r>
              <a:rPr lang="zh-CN" altLang="en-US" dirty="0" smtClean="0"/>
              <a:t>：</a:t>
            </a:r>
            <a:r>
              <a:rPr lang="en-US" altLang="zh-CN" dirty="0"/>
              <a:t> All features that have a </a:t>
            </a:r>
            <a:r>
              <a:rPr lang="en-US" altLang="zh-CN" dirty="0" err="1"/>
              <a:t>skewness</a:t>
            </a:r>
            <a:r>
              <a:rPr lang="en-US" altLang="zh-CN" dirty="0"/>
              <a:t> larger than 0.75 are log transformed. </a:t>
            </a:r>
            <a:endParaRPr lang="en-US" altLang="zh-CN" dirty="0" smtClean="0"/>
          </a:p>
          <a:p>
            <a:r>
              <a:rPr lang="en-US" altLang="zh-CN" b="1" dirty="0"/>
              <a:t>Handle categorical </a:t>
            </a:r>
            <a:r>
              <a:rPr lang="en-US" altLang="zh-CN" b="1" dirty="0" smtClean="0"/>
              <a:t>features</a:t>
            </a:r>
            <a:r>
              <a:rPr lang="zh-CN" altLang="en-US" dirty="0" smtClean="0"/>
              <a:t>：</a:t>
            </a:r>
            <a:r>
              <a:rPr lang="en-US" altLang="zh-CN" dirty="0"/>
              <a:t> The categorical features are handled by the pandas </a:t>
            </a:r>
            <a:r>
              <a:rPr lang="en-US" altLang="zh-CN" dirty="0" smtClean="0"/>
              <a:t>get</a:t>
            </a:r>
            <a:r>
              <a:rPr lang="zh-CN" altLang="en-US" dirty="0" smtClean="0"/>
              <a:t> </a:t>
            </a:r>
            <a:r>
              <a:rPr lang="en-US" altLang="zh-CN" dirty="0" smtClean="0"/>
              <a:t>dummies </a:t>
            </a:r>
            <a:r>
              <a:rPr lang="en-US" altLang="zh-CN" dirty="0"/>
              <a:t>function that converts categorical variables into dummy or indicator variables. </a:t>
            </a:r>
            <a:r>
              <a:rPr lang="en-US" altLang="zh-CN" dirty="0"/>
              <a:t/>
            </a:r>
            <a:br>
              <a:rPr lang="en-US" altLang="zh-CN" dirty="0"/>
            </a:br>
            <a:r>
              <a:rPr lang="en-US" altLang="zh-CN" dirty="0"/>
              <a:t/>
            </a:r>
            <a:br>
              <a:rPr lang="en-US" altLang="zh-CN" dirty="0"/>
            </a:br>
            <a:endParaRPr lang="en-US" altLang="zh-CN" dirty="0" smtClean="0"/>
          </a:p>
          <a:p>
            <a:endParaRPr kumimoji="1" lang="zh-CN" altLang="en-US" dirty="0"/>
          </a:p>
        </p:txBody>
      </p:sp>
    </p:spTree>
    <p:extLst>
      <p:ext uri="{BB962C8B-B14F-4D97-AF65-F5344CB8AC3E}">
        <p14:creationId xmlns:p14="http://schemas.microsoft.com/office/powerpoint/2010/main" val="19161334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4104</TotalTime>
  <Words>2070</Words>
  <Application>Microsoft Macintosh PowerPoint</Application>
  <PresentationFormat>宽屏</PresentationFormat>
  <Paragraphs>103</Paragraphs>
  <Slides>17</Slides>
  <Notes>13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Cambria Math</vt:lpstr>
      <vt:lpstr>DengXian</vt:lpstr>
      <vt:lpstr>DengXian Light</vt:lpstr>
      <vt:lpstr>Arial</vt:lpstr>
      <vt:lpstr>Office 主题</vt:lpstr>
      <vt:lpstr>House Price Predicting</vt:lpstr>
      <vt:lpstr>Introduction</vt:lpstr>
      <vt:lpstr>Methodology</vt:lpstr>
      <vt:lpstr>Data Source</vt:lpstr>
      <vt:lpstr>Exploratory data analysis</vt:lpstr>
      <vt:lpstr>Exploratory data analysis</vt:lpstr>
      <vt:lpstr>Exploratory data analysis</vt:lpstr>
      <vt:lpstr>Exploratory data analysis</vt:lpstr>
      <vt:lpstr>Clean Data</vt:lpstr>
      <vt:lpstr>Metrics</vt:lpstr>
      <vt:lpstr>Algorithms and Techniques </vt:lpstr>
      <vt:lpstr>Methodology</vt:lpstr>
      <vt:lpstr>K fold cross validation technique </vt:lpstr>
      <vt:lpstr>Single model</vt:lpstr>
      <vt:lpstr>Single model</vt:lpstr>
      <vt:lpstr>Ensemble models</vt:lpstr>
      <vt:lpstr>Improvement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Predicting</dc:title>
  <dc:creator>Aili Zhuang</dc:creator>
  <cp:lastModifiedBy>Aili Zhuang</cp:lastModifiedBy>
  <cp:revision>23</cp:revision>
  <dcterms:created xsi:type="dcterms:W3CDTF">2018-05-17T13:22:57Z</dcterms:created>
  <dcterms:modified xsi:type="dcterms:W3CDTF">2018-05-31T14:38:06Z</dcterms:modified>
</cp:coreProperties>
</file>