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4" r:id="rId5"/>
    <p:sldId id="263" r:id="rId6"/>
    <p:sldId id="260" r:id="rId7"/>
    <p:sldId id="261" r:id="rId8"/>
    <p:sldId id="265" r:id="rId9"/>
    <p:sldId id="262"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68C8CA-4035-1E43-7AB5-5F7C28E70A01}" name="Valentina Russi" initials="VR" userId="31b717ba4356823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RLOS MONTAÑEZ" initials="CM" lastIdx="4" clrIdx="0">
    <p:extLst>
      <p:ext uri="{19B8F6BF-5375-455C-9EA6-DF929625EA0E}">
        <p15:presenceInfo xmlns:p15="http://schemas.microsoft.com/office/powerpoint/2012/main" userId="3389e34ced23c2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3E080-092C-6C6D-89A4-F8404CE4DBD7}" v="240" dt="2024-04-22T16:11:15.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64"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1T11:34:32.860" idx="3">
    <p:pos x="5291" y="1081"/>
    <p:text/>
    <p:extLst>
      <p:ext uri="{C676402C-5697-4E1C-873F-D02D1690AC5C}">
        <p15:threadingInfo xmlns:p15="http://schemas.microsoft.com/office/powerpoint/2012/main" timeZoneBias="300"/>
      </p:ext>
    </p:extLst>
  </p:cm>
  <p:cm authorId="1" dt="2024-04-21T11:35:00.143" idx="4">
    <p:pos x="10" y="10"/>
    <p:text>modulos a desarrollar, modulos y las acciones de cada perfil, modulos moviles.</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22/04/2024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22/04/2024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22/04/2024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22/04/2024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22/04/2024</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66855" y="901908"/>
            <a:ext cx="3253973" cy="1384995"/>
          </a:xfrm>
          <a:prstGeom prst="rect">
            <a:avLst/>
          </a:prstGeom>
          <a:noFill/>
        </p:spPr>
        <p:txBody>
          <a:bodyPr wrap="square" rtlCol="0">
            <a:spAutoFit/>
          </a:bodyPr>
          <a:lstStyle/>
          <a:p>
            <a:pPr algn="ctr"/>
            <a:r>
              <a:rPr lang="es-ES" sz="2800" b="1" dirty="0">
                <a:solidFill>
                  <a:schemeClr val="tx1">
                    <a:lumMod val="75000"/>
                    <a:lumOff val="25000"/>
                  </a:schemeClr>
                </a:solidFill>
              </a:rPr>
              <a:t>PRESENTACION PROYECTO PRODUCTIVO</a:t>
            </a:r>
          </a:p>
        </p:txBody>
      </p:sp>
    </p:spTree>
    <p:extLst>
      <p:ext uri="{BB962C8B-B14F-4D97-AF65-F5344CB8AC3E}">
        <p14:creationId xmlns:p14="http://schemas.microsoft.com/office/powerpoint/2010/main" val="308326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80226" y="877585"/>
            <a:ext cx="2389387" cy="830997"/>
          </a:xfrm>
          <a:prstGeom prst="rect">
            <a:avLst/>
          </a:prstGeom>
          <a:noFill/>
        </p:spPr>
        <p:txBody>
          <a:bodyPr wrap="square" rtlCol="0">
            <a:spAutoFit/>
          </a:bodyPr>
          <a:lstStyle/>
          <a:p>
            <a:pPr algn="ctr"/>
            <a:r>
              <a:rPr lang="es-ES" sz="2400" dirty="0"/>
              <a:t>TIENDA VIRTUAL JKR</a:t>
            </a:r>
          </a:p>
        </p:txBody>
      </p:sp>
      <p:sp>
        <p:nvSpPr>
          <p:cNvPr id="4" name="CuadroTexto 3"/>
          <p:cNvSpPr txBox="1"/>
          <p:nvPr/>
        </p:nvSpPr>
        <p:spPr>
          <a:xfrm>
            <a:off x="728102" y="3933507"/>
            <a:ext cx="2856075" cy="1231106"/>
          </a:xfrm>
          <a:prstGeom prst="rect">
            <a:avLst/>
          </a:prstGeom>
          <a:noFill/>
        </p:spPr>
        <p:txBody>
          <a:bodyPr wrap="square" rtlCol="0">
            <a:spAutoFit/>
          </a:bodyPr>
          <a:lstStyle/>
          <a:p>
            <a:pPr algn="ctr"/>
            <a:r>
              <a:rPr lang="es-ES" sz="1400" dirty="0">
                <a:solidFill>
                  <a:schemeClr val="accent1"/>
                </a:solidFill>
              </a:rPr>
              <a:t>Integrantes</a:t>
            </a:r>
            <a:endParaRPr lang="es-ES" sz="1400" dirty="0"/>
          </a:p>
          <a:p>
            <a:r>
              <a:rPr lang="es-ES" sz="1400" dirty="0"/>
              <a:t>VICTOR ALFONSO PAEZ GALEON</a:t>
            </a:r>
          </a:p>
          <a:p>
            <a:r>
              <a:rPr lang="es-ES" sz="1400" dirty="0"/>
              <a:t>MAYRA VALENTINA RUSSI MORA</a:t>
            </a:r>
          </a:p>
          <a:p>
            <a:r>
              <a:rPr lang="es-ES" sz="1400" dirty="0"/>
              <a:t>ROSA ANGELICA TELLEZ MONTAÑEZ</a:t>
            </a:r>
          </a:p>
          <a:p>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292B7CD8-23C9-FDE3-F7C6-08CB7069E3BA}"/>
              </a:ext>
            </a:extLst>
          </p:cNvPr>
          <p:cNvPicPr>
            <a:picLocks noChangeAspect="1"/>
          </p:cNvPicPr>
          <p:nvPr/>
        </p:nvPicPr>
        <p:blipFill>
          <a:blip r:embed="rId2"/>
          <a:stretch>
            <a:fillRect/>
          </a:stretch>
        </p:blipFill>
        <p:spPr>
          <a:xfrm>
            <a:off x="3584177" y="1977164"/>
            <a:ext cx="1981484" cy="19209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7794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1334660"/>
            <a:ext cx="2711739" cy="461665"/>
          </a:xfrm>
          <a:prstGeom prst="rect">
            <a:avLst/>
          </a:prstGeom>
          <a:noFill/>
        </p:spPr>
        <p:txBody>
          <a:bodyPr wrap="square" rtlCol="0">
            <a:spAutoFit/>
          </a:bodyPr>
          <a:lstStyle/>
          <a:p>
            <a:r>
              <a:rPr lang="es-ES" sz="2400" b="1" dirty="0">
                <a:solidFill>
                  <a:srgbClr val="4F81BD"/>
                </a:solidFill>
                <a:latin typeface="Trebuchet MS" panose="020B0603020202020204"/>
                <a:ea typeface="+mj-lt"/>
                <a:cs typeface="+mj-lt"/>
              </a:rPr>
              <a:t>Objetivo General</a:t>
            </a:r>
            <a:endParaRPr lang="es-ES" sz="2400" dirty="0">
              <a:solidFill>
                <a:schemeClr val="tx1">
                  <a:lumMod val="75000"/>
                  <a:lumOff val="25000"/>
                </a:schemeClr>
              </a:solidFill>
            </a:endParaRPr>
          </a:p>
        </p:txBody>
      </p:sp>
      <p:sp>
        <p:nvSpPr>
          <p:cNvPr id="3" name="CuadroTexto 2"/>
          <p:cNvSpPr txBox="1"/>
          <p:nvPr/>
        </p:nvSpPr>
        <p:spPr>
          <a:xfrm>
            <a:off x="961487" y="2481038"/>
            <a:ext cx="6867750" cy="1384995"/>
          </a:xfrm>
          <a:prstGeom prst="rect">
            <a:avLst/>
          </a:prstGeom>
          <a:noFill/>
        </p:spPr>
        <p:txBody>
          <a:bodyPr wrap="square" lIns="91440" tIns="45720" rIns="91440" bIns="45720" rtlCol="0" anchor="t">
            <a:spAutoFit/>
          </a:bodyPr>
          <a:lstStyle/>
          <a:p>
            <a:r>
              <a:rPr lang="es-ES" sz="1400" dirty="0">
                <a:solidFill>
                  <a:srgbClr val="000000"/>
                </a:solidFill>
                <a:ea typeface="+mn-lt"/>
                <a:cs typeface="+mn-lt"/>
              </a:rPr>
              <a:t>Desarrollar y lanzar con éxito una aplicación móvil para la empresa JKR, con el objetivo de mejorar la experiencia de compra de los clientes y aumentar las ventas. La aplicación estará diseñada para ofrecer funciones específicas, como la visualización actualizada del catálogo de productos, la comunicación rápida y efectiva con los clientes. El enfoque estará en priorizar la accesibilidad, la eficiencia y la satisfacción del usuario, con el fin de optimizar la productividad del equipo de ventas y aumentar las ventas en el entorno móvil.</a:t>
            </a:r>
            <a:endParaRPr lang="es-ES" dirty="0"/>
          </a:p>
        </p:txBody>
      </p:sp>
    </p:spTree>
    <p:extLst>
      <p:ext uri="{BB962C8B-B14F-4D97-AF65-F5344CB8AC3E}">
        <p14:creationId xmlns:p14="http://schemas.microsoft.com/office/powerpoint/2010/main" val="219297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96191" y="376819"/>
            <a:ext cx="3875809" cy="461665"/>
          </a:xfrm>
          <a:prstGeom prst="rect">
            <a:avLst/>
          </a:prstGeom>
          <a:noFill/>
        </p:spPr>
        <p:txBody>
          <a:bodyPr wrap="square" rtlCol="0">
            <a:spAutoFit/>
          </a:bodyPr>
          <a:lstStyle/>
          <a:p>
            <a:r>
              <a:rPr lang="es-ES" sz="2400" b="1" dirty="0">
                <a:solidFill>
                  <a:srgbClr val="4F81BD"/>
                </a:solidFill>
                <a:latin typeface="Trebuchet MS" panose="020B0603020202020204"/>
                <a:ea typeface="+mj-lt"/>
                <a:cs typeface="+mj-lt"/>
              </a:rPr>
              <a:t>Objetivos Específicos</a:t>
            </a:r>
            <a:endParaRPr lang="es-ES" sz="2400" dirty="0"/>
          </a:p>
        </p:txBody>
      </p:sp>
      <p:sp>
        <p:nvSpPr>
          <p:cNvPr id="5" name="CuadroTexto 4"/>
          <p:cNvSpPr txBox="1"/>
          <p:nvPr/>
        </p:nvSpPr>
        <p:spPr>
          <a:xfrm>
            <a:off x="684902" y="1052972"/>
            <a:ext cx="7307631" cy="4185761"/>
          </a:xfrm>
          <a:prstGeom prst="rect">
            <a:avLst/>
          </a:prstGeom>
          <a:noFill/>
        </p:spPr>
        <p:txBody>
          <a:bodyPr wrap="square" lIns="91440" tIns="45720" rIns="91440" bIns="45720" rtlCol="0" anchor="t">
            <a:spAutoFit/>
          </a:bodyPr>
          <a:lstStyle/>
          <a:p>
            <a:pPr marL="342900" indent="-342900" algn="l">
              <a:buFont typeface="+mj-lt"/>
              <a:buAutoNum type="arabicParenR"/>
            </a:pPr>
            <a:r>
              <a:rPr lang="es-MX" sz="1400" i="0" dirty="0">
                <a:solidFill>
                  <a:srgbClr val="0D0D0D"/>
                </a:solidFill>
                <a:effectLst/>
                <a:highlight>
                  <a:srgbClr val="FFFFFF"/>
                </a:highlight>
                <a:latin typeface="Söhne"/>
              </a:rPr>
              <a:t>Desarrollar</a:t>
            </a:r>
            <a:r>
              <a:rPr lang="es-MX" sz="1400" b="0" i="0" dirty="0">
                <a:solidFill>
                  <a:srgbClr val="0D0D0D"/>
                </a:solidFill>
                <a:effectLst/>
                <a:highlight>
                  <a:srgbClr val="FFFFFF"/>
                </a:highlight>
                <a:latin typeface="Söhne"/>
              </a:rPr>
              <a:t> una aplicación móvil compatible con Android para ampliar el alcance de la audiencia</a:t>
            </a:r>
          </a:p>
          <a:p>
            <a:pPr marL="342900" indent="-342900" algn="l">
              <a:buFont typeface="+mj-lt"/>
              <a:buAutoNum type="arabicParenR"/>
            </a:pPr>
            <a:endParaRPr lang="es-MX" sz="1400" b="0" i="0" dirty="0">
              <a:solidFill>
                <a:srgbClr val="0D0D0D"/>
              </a:solidFill>
              <a:effectLst/>
              <a:highlight>
                <a:srgbClr val="FFFFFF"/>
              </a:highlight>
              <a:latin typeface="Söhne"/>
            </a:endParaRPr>
          </a:p>
          <a:p>
            <a:pPr marL="342900" indent="-342900" algn="l">
              <a:buFont typeface="+mj-lt"/>
              <a:buAutoNum type="arabicParenR"/>
            </a:pPr>
            <a:r>
              <a:rPr lang="es-MX" sz="1400" b="0" i="0" dirty="0">
                <a:solidFill>
                  <a:srgbClr val="0D0D0D"/>
                </a:solidFill>
                <a:effectLst/>
                <a:highlight>
                  <a:srgbClr val="FFFFFF"/>
                </a:highlight>
                <a:latin typeface="Söhne"/>
              </a:rPr>
              <a:t>Crear un diseño intuitivo y atractivo que mejore la experiencia del usuario al navegar y buscar productos</a:t>
            </a:r>
          </a:p>
          <a:p>
            <a:pPr marL="342900" indent="-342900" algn="l">
              <a:buFont typeface="+mj-lt"/>
              <a:buAutoNum type="arabicParenR"/>
            </a:pPr>
            <a:endParaRPr lang="es-MX" sz="1400" b="0" i="0" dirty="0">
              <a:solidFill>
                <a:srgbClr val="0D0D0D"/>
              </a:solidFill>
              <a:effectLst/>
              <a:highlight>
                <a:srgbClr val="FFFF00"/>
              </a:highlight>
              <a:latin typeface="Söhne"/>
            </a:endParaRPr>
          </a:p>
          <a:p>
            <a:pPr marL="342900" indent="-342900">
              <a:buFont typeface="+mj-lt"/>
              <a:buAutoNum type="arabicParenR"/>
            </a:pPr>
            <a:r>
              <a:rPr lang="es-MX" sz="1400" b="0" i="0" dirty="0">
                <a:solidFill>
                  <a:srgbClr val="0D0D0D"/>
                </a:solidFill>
                <a:effectLst/>
                <a:latin typeface="Söhne"/>
              </a:rPr>
              <a:t>Incorporar funciones </a:t>
            </a:r>
            <a:r>
              <a:rPr lang="es-MX" sz="1400" dirty="0">
                <a:solidFill>
                  <a:srgbClr val="0D0D0D"/>
                </a:solidFill>
                <a:latin typeface="Söhne"/>
              </a:rPr>
              <a:t>de  </a:t>
            </a:r>
            <a:r>
              <a:rPr lang="es-MX" sz="1400" b="0" i="0" dirty="0">
                <a:solidFill>
                  <a:srgbClr val="0D0D0D"/>
                </a:solidFill>
                <a:effectLst/>
                <a:latin typeface="Söhne"/>
              </a:rPr>
              <a:t>búsqueda avanzada</a:t>
            </a:r>
            <a:r>
              <a:rPr lang="es-MX" sz="1400" b="0" i="0" dirty="0">
                <a:solidFill>
                  <a:srgbClr val="0D0D0D"/>
                </a:solidFill>
                <a:effectLst/>
                <a:highlight>
                  <a:srgbClr val="FFFFFF"/>
                </a:highlight>
                <a:latin typeface="Söhne"/>
              </a:rPr>
              <a:t>, filtros personalizados, carrito de compras optimizado y opciones de pago seguras</a:t>
            </a:r>
          </a:p>
          <a:p>
            <a:pPr marL="342900" indent="-342900" algn="l">
              <a:buFont typeface="+mj-lt"/>
              <a:buAutoNum type="arabicParenR"/>
            </a:pPr>
            <a:endParaRPr lang="es-MX" sz="1400" b="0" i="0" dirty="0">
              <a:solidFill>
                <a:srgbClr val="0D0D0D"/>
              </a:solidFill>
              <a:effectLst/>
              <a:highlight>
                <a:srgbClr val="FFFFFF"/>
              </a:highlight>
              <a:latin typeface="Söhne"/>
            </a:endParaRPr>
          </a:p>
          <a:p>
            <a:pPr marL="342900" indent="-342900">
              <a:buFont typeface="Calibri"/>
              <a:buAutoNum type="arabicParenR"/>
            </a:pPr>
            <a:r>
              <a:rPr lang="es-MX" sz="1400" dirty="0">
                <a:solidFill>
                  <a:srgbClr val="0D0D0D"/>
                </a:solidFill>
                <a:latin typeface="Söhne"/>
                <a:ea typeface="+mn-lt"/>
                <a:cs typeface="+mn-lt"/>
              </a:rPr>
              <a:t>Optimizar y centralizar la base de datos para que sea accesible y eficiente tanto en el portal web como en la aplicación móvil, garantizando una experiencia fluida y coherente para los usuarios en ambos dispositivos.</a:t>
            </a:r>
            <a:endParaRPr lang="es-MX" sz="1400" b="0" i="0" dirty="0">
              <a:solidFill>
                <a:srgbClr val="0D0D0D"/>
              </a:solidFill>
              <a:effectLst/>
              <a:latin typeface="Söhne"/>
            </a:endParaRPr>
          </a:p>
          <a:p>
            <a:pPr marL="342900" indent="-342900" algn="l">
              <a:buFont typeface="+mj-lt"/>
              <a:buAutoNum type="arabicParenR"/>
            </a:pPr>
            <a:endParaRPr lang="es-MX" sz="1400" b="0" i="0" dirty="0">
              <a:solidFill>
                <a:srgbClr val="0D0D0D"/>
              </a:solidFill>
              <a:effectLst/>
              <a:highlight>
                <a:srgbClr val="FFFF00"/>
              </a:highlight>
              <a:latin typeface="Söhne"/>
            </a:endParaRPr>
          </a:p>
          <a:p>
            <a:pPr marL="342900" indent="-342900" algn="l">
              <a:buFont typeface="+mj-lt"/>
              <a:buAutoNum type="arabicParenR"/>
            </a:pPr>
            <a:r>
              <a:rPr lang="es-MX" sz="1400" b="0" i="0" dirty="0">
                <a:solidFill>
                  <a:srgbClr val="0D0D0D"/>
                </a:solidFill>
                <a:effectLst/>
                <a:highlight>
                  <a:srgbClr val="FFFFFF"/>
                </a:highlight>
                <a:latin typeface="Söhne"/>
              </a:rPr>
              <a:t>Garantizar tiempos de carga rápidos y un rendimiento fluido de la aplicación para mejorar la experiencia del usuario. ok</a:t>
            </a:r>
          </a:p>
          <a:p>
            <a:pPr marL="342900" indent="-342900" algn="l">
              <a:buFont typeface="+mj-lt"/>
              <a:buAutoNum type="arabicParenR"/>
            </a:pPr>
            <a:endParaRPr lang="es-MX" sz="1400" b="0" i="0" dirty="0">
              <a:solidFill>
                <a:srgbClr val="0D0D0D"/>
              </a:solidFill>
              <a:effectLst/>
              <a:highlight>
                <a:srgbClr val="FFFFFF"/>
              </a:highlight>
              <a:latin typeface="Söhne"/>
            </a:endParaRPr>
          </a:p>
          <a:p>
            <a:pPr marL="342900" indent="-342900" algn="l">
              <a:buFont typeface="+mj-lt"/>
              <a:buAutoNum type="arabicParenR"/>
            </a:pPr>
            <a:r>
              <a:rPr lang="es-MX" sz="1400" b="0" i="0" dirty="0">
                <a:solidFill>
                  <a:srgbClr val="0D0D0D"/>
                </a:solidFill>
                <a:effectLst/>
                <a:highlight>
                  <a:srgbClr val="FFFFFF"/>
                </a:highlight>
                <a:latin typeface="Söhne"/>
              </a:rPr>
              <a:t>Realizar pruebas exhaustivas en diferentes dispositivos y condiciones para detectar posibles problemas y garantizar un funcionamiento óptimo. ok </a:t>
            </a:r>
          </a:p>
          <a:p>
            <a:pPr algn="l">
              <a:buFont typeface="+mj-lt"/>
              <a:buAutoNum type="arabicParenR"/>
            </a:pPr>
            <a:endParaRPr lang="es-MX" sz="14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3704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duotone>
              <a:prstClr val="black"/>
              <a:schemeClr val="accent2">
                <a:tint val="45000"/>
                <a:satMod val="400000"/>
              </a:schemeClr>
            </a:duotone>
          </a:blip>
          <a:stretch>
            <a:fillRect/>
          </a:stretch>
        </p:blipFill>
        <p:spPr>
          <a:xfrm>
            <a:off x="347398" y="157163"/>
            <a:ext cx="608543" cy="592940"/>
          </a:xfrm>
          <a:prstGeom prst="rect">
            <a:avLst/>
          </a:prstGeom>
        </p:spPr>
      </p:pic>
      <p:sp>
        <p:nvSpPr>
          <p:cNvPr id="5" name="CuadroTexto 4"/>
          <p:cNvSpPr txBox="1"/>
          <p:nvPr/>
        </p:nvSpPr>
        <p:spPr>
          <a:xfrm>
            <a:off x="1108201" y="856595"/>
            <a:ext cx="2605554" cy="1015663"/>
          </a:xfrm>
          <a:prstGeom prst="rect">
            <a:avLst/>
          </a:prstGeom>
          <a:noFill/>
        </p:spPr>
        <p:txBody>
          <a:bodyPr wrap="square" rtlCol="0">
            <a:spAutoFit/>
          </a:bodyPr>
          <a:lstStyle/>
          <a:p>
            <a:pPr algn="ctr"/>
            <a:r>
              <a:rPr lang="es-ES" sz="2000" b="1" dirty="0">
                <a:solidFill>
                  <a:srgbClr val="4F81BD"/>
                </a:solidFill>
                <a:latin typeface="Trebuchet MS" panose="020B0603020202020204"/>
                <a:ea typeface="+mj-lt"/>
                <a:cs typeface="+mj-lt"/>
              </a:rPr>
              <a:t>Planteamiento del problema</a:t>
            </a:r>
            <a:br>
              <a:rPr lang="en-US" sz="2000" dirty="0">
                <a:solidFill>
                  <a:srgbClr val="4F81BD"/>
                </a:solidFill>
                <a:latin typeface="Trebuchet MS" panose="020B0603020202020204"/>
                <a:ea typeface="+mj-ea"/>
                <a:cs typeface="+mj-cs"/>
              </a:rPr>
            </a:br>
            <a:endParaRPr lang="es-ES" sz="2000" b="1" dirty="0">
              <a:solidFill>
                <a:schemeClr val="tx1">
                  <a:lumMod val="75000"/>
                  <a:lumOff val="25000"/>
                </a:schemeClr>
              </a:solidFill>
            </a:endParaRPr>
          </a:p>
        </p:txBody>
      </p:sp>
      <p:sp>
        <p:nvSpPr>
          <p:cNvPr id="11" name="Rectangle 4"/>
          <p:cNvSpPr>
            <a:spLocks noChangeArrowheads="1"/>
          </p:cNvSpPr>
          <p:nvPr/>
        </p:nvSpPr>
        <p:spPr bwMode="auto">
          <a:xfrm>
            <a:off x="273563" y="1166134"/>
            <a:ext cx="503619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400" dirty="0">
              <a:solidFill>
                <a:srgbClr val="000000"/>
              </a:solidFill>
              <a:latin typeface="Söhne"/>
            </a:endParaRPr>
          </a:p>
          <a:p>
            <a:pPr defTabSz="914400"/>
            <a:endParaRPr lang="es-ES" altLang="es-ES" sz="1400" dirty="0">
              <a:solidFill>
                <a:srgbClr val="000000"/>
              </a:solidFill>
              <a:latin typeface="Söhne"/>
              <a:cs typeface="Arial"/>
            </a:endParaRPr>
          </a:p>
          <a:p>
            <a:pPr defTabSz="914400"/>
            <a:endParaRPr lang="es-ES" altLang="es-ES" sz="1400" dirty="0">
              <a:solidFill>
                <a:srgbClr val="000000"/>
              </a:solidFill>
              <a:latin typeface="Söhne"/>
              <a:cs typeface="Arial"/>
            </a:endParaRPr>
          </a:p>
          <a:p>
            <a:pPr defTabSz="914400"/>
            <a:r>
              <a:rPr lang="es-ES" sz="1600" dirty="0">
                <a:solidFill>
                  <a:srgbClr val="000000"/>
                </a:solidFill>
                <a:latin typeface="Söhne"/>
                <a:cs typeface="Arial"/>
              </a:rPr>
              <a:t>La empresa JKR actualmente vende productos de cuidado personal, pero solo los promociona en redes sociales mediante campañas publicitarias. No tienen un catálogo de productos. La empresa enfrenta problemas con la comunicación con los clientes, tarda mucho en dar respuesta a sus solicitudes. Además, los productos no se actualizan según su disponibilidad y hay dificultades y se reportan</a:t>
            </a:r>
            <a:endParaRPr lang="es-ES" dirty="0">
              <a:solidFill>
                <a:srgbClr val="000000"/>
              </a:solidFill>
              <a:cs typeface="Arial" panose="020B0604020202020204" pitchFamily="34" charset="0"/>
            </a:endParaRPr>
          </a:p>
          <a:p>
            <a:pPr defTabSz="914400"/>
            <a:r>
              <a:rPr lang="es-ES" sz="1600" dirty="0">
                <a:solidFill>
                  <a:srgbClr val="000000"/>
                </a:solidFill>
                <a:latin typeface="Söhne"/>
                <a:cs typeface="Arial"/>
              </a:rPr>
              <a:t>problemas para realizar compras</a:t>
            </a:r>
            <a:r>
              <a:rPr lang="es-ES" sz="1600" dirty="0">
                <a:solidFill>
                  <a:srgbClr val="000000"/>
                </a:solidFill>
                <a:latin typeface="Söhne"/>
              </a:rPr>
              <a:t>.</a:t>
            </a:r>
            <a:r>
              <a:rPr lang="es-ES" altLang="es-ES" sz="1600" dirty="0">
                <a:solidFill>
                  <a:srgbClr val="000000"/>
                </a:solidFill>
                <a:latin typeface="Söhne"/>
              </a:rPr>
              <a:t>   </a:t>
            </a:r>
            <a:endParaRPr lang="es-ES">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rgbClr val="000000"/>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lang="es-ES" altLang="es-ES" sz="1400" dirty="0">
              <a:solidFill>
                <a:srgbClr val="000000"/>
              </a:solidFill>
              <a:latin typeface="Söhne"/>
            </a:endParaRPr>
          </a:p>
        </p:txBody>
      </p:sp>
      <p:pic>
        <p:nvPicPr>
          <p:cNvPr id="1026" name="Picture 2" descr="Imágenes de Analisis De Datos - Descarga gratuita en Freepik">
            <a:extLst>
              <a:ext uri="{FF2B5EF4-FFF2-40B4-BE49-F238E27FC236}">
                <a16:creationId xmlns:a16="http://schemas.microsoft.com/office/drawing/2014/main" id="{10A9094F-C368-DBF8-745F-7635DDA77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154" y="71437"/>
            <a:ext cx="3921919" cy="507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155977"/>
            <a:ext cx="7789582" cy="584775"/>
          </a:xfrm>
          <a:prstGeom prst="rect">
            <a:avLst/>
          </a:prstGeom>
          <a:noFill/>
        </p:spPr>
        <p:txBody>
          <a:bodyPr wrap="square" rtlCol="0">
            <a:spAutoFit/>
          </a:bodyPr>
          <a:lstStyle/>
          <a:p>
            <a:r>
              <a:rPr lang="es-419" sz="3200" b="1" dirty="0">
                <a:solidFill>
                  <a:schemeClr val="bg2"/>
                </a:solidFill>
                <a:latin typeface="Trebuchet MS" panose="020B0603020202020204"/>
                <a:ea typeface="+mj-lt"/>
                <a:cs typeface="+mj-lt"/>
              </a:rPr>
              <a:t>Alcance del proyecto y delimitaciones</a:t>
            </a:r>
            <a:endParaRPr lang="es-ES" sz="3600" b="1" dirty="0">
              <a:solidFill>
                <a:schemeClr val="bg2"/>
              </a:solidFill>
            </a:endParaRPr>
          </a:p>
        </p:txBody>
      </p:sp>
      <p:sp>
        <p:nvSpPr>
          <p:cNvPr id="3" name="CuadroTexto 2"/>
          <p:cNvSpPr txBox="1"/>
          <p:nvPr/>
        </p:nvSpPr>
        <p:spPr>
          <a:xfrm>
            <a:off x="872837" y="1662545"/>
            <a:ext cx="6820736" cy="1477328"/>
          </a:xfrm>
          <a:prstGeom prst="rect">
            <a:avLst/>
          </a:prstGeom>
          <a:noFill/>
        </p:spPr>
        <p:txBody>
          <a:bodyPr wrap="square" lIns="91440" tIns="45720" rIns="91440" bIns="45720" rtlCol="0" anchor="t">
            <a:spAutoFit/>
          </a:bodyPr>
          <a:lstStyle/>
          <a:p>
            <a:r>
              <a:rPr lang="es-ES" dirty="0"/>
              <a:t>El aplicativo móvil proporcionará capacidades integrales para la gestión de los siguientes módulos: Perfiles Clientes, Registro, </a:t>
            </a:r>
            <a:r>
              <a:rPr lang="es-ES" dirty="0" err="1"/>
              <a:t>Logeo</a:t>
            </a:r>
            <a:r>
              <a:rPr lang="es-ES" dirty="0"/>
              <a:t>, Compras de productos;  sus características y promociones, optimizando así el canal de ventas</a:t>
            </a:r>
          </a:p>
          <a:p>
            <a:endParaRPr lang="es-ES" dirty="0"/>
          </a:p>
        </p:txBody>
      </p:sp>
      <p:sp>
        <p:nvSpPr>
          <p:cNvPr id="4" name="CuadroTexto 3"/>
          <p:cNvSpPr txBox="1"/>
          <p:nvPr/>
        </p:nvSpPr>
        <p:spPr>
          <a:xfrm>
            <a:off x="872836" y="3137706"/>
            <a:ext cx="6639433" cy="923330"/>
          </a:xfrm>
          <a:prstGeom prst="rect">
            <a:avLst/>
          </a:prstGeom>
          <a:noFill/>
        </p:spPr>
        <p:txBody>
          <a:bodyPr wrap="square" rtlCol="0">
            <a:spAutoFit/>
          </a:bodyPr>
          <a:lstStyle/>
          <a:p>
            <a:r>
              <a:rPr lang="es-ES" dirty="0"/>
              <a:t>Se excluye la integración con sistemas externos complejos y requerimientos de personalización extensiva que puedan impactar el tiempo de desarrollo y los recursos disponibles.</a:t>
            </a:r>
          </a:p>
        </p:txBody>
      </p:sp>
    </p:spTree>
    <p:extLst>
      <p:ext uri="{BB962C8B-B14F-4D97-AF65-F5344CB8AC3E}">
        <p14:creationId xmlns:p14="http://schemas.microsoft.com/office/powerpoint/2010/main" val="206757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90968" y="1616654"/>
            <a:ext cx="3599241" cy="646331"/>
          </a:xfrm>
          <a:prstGeom prst="rect">
            <a:avLst/>
          </a:prstGeom>
          <a:noFill/>
        </p:spPr>
        <p:txBody>
          <a:bodyPr wrap="square" rtlCol="0">
            <a:spAutoFit/>
          </a:bodyPr>
          <a:lstStyle/>
          <a:p>
            <a:r>
              <a:rPr lang="es-419" sz="3600" b="1" dirty="0">
                <a:solidFill>
                  <a:schemeClr val="bg2"/>
                </a:solidFill>
                <a:latin typeface="Trebuchet MS" panose="020B0603020202020204"/>
                <a:ea typeface="+mj-lt"/>
                <a:cs typeface="+mj-lt"/>
              </a:rPr>
              <a:t>Justificación</a:t>
            </a:r>
            <a:endParaRPr lang="es-ES" sz="5400" b="1" dirty="0">
              <a:solidFill>
                <a:schemeClr val="bg2"/>
              </a:solidFill>
            </a:endParaRPr>
          </a:p>
        </p:txBody>
      </p:sp>
      <p:sp>
        <p:nvSpPr>
          <p:cNvPr id="3" name="CuadroTexto 2"/>
          <p:cNvSpPr txBox="1"/>
          <p:nvPr/>
        </p:nvSpPr>
        <p:spPr>
          <a:xfrm>
            <a:off x="1190968" y="2670167"/>
            <a:ext cx="7173714" cy="1569660"/>
          </a:xfrm>
          <a:prstGeom prst="rect">
            <a:avLst/>
          </a:prstGeom>
          <a:noFill/>
        </p:spPr>
        <p:txBody>
          <a:bodyPr wrap="square" lIns="91440" tIns="45720" rIns="91440" bIns="45720" rtlCol="0" anchor="t">
            <a:spAutoFit/>
          </a:bodyPr>
          <a:lstStyle/>
          <a:p>
            <a:r>
              <a:rPr lang="es-ES" sz="1600" dirty="0">
                <a:solidFill>
                  <a:srgbClr val="EEECE1"/>
                </a:solidFill>
                <a:ea typeface="+mn-lt"/>
                <a:cs typeface="+mn-lt"/>
              </a:rPr>
              <a:t>Este proyecto surge de la necesidad de potenciar la visibilidad y accesibilidad de los productos mediante herramientas tecnológicas como aplicaciones web y móviles. Nuestro objetivo es mejorar la gestión comercial y proporcionar a los clientes un canal de interacción más sólido y atractivo, lo que, en última instancia, se traducirá en un aumento significativo de las ventas al facilitar la compra y promover una experiencia de usuario más satisfactoria y conveniente</a:t>
            </a:r>
            <a:endParaRPr lang="es-ES" dirty="0"/>
          </a:p>
        </p:txBody>
      </p:sp>
      <p:sp>
        <p:nvSpPr>
          <p:cNvPr id="4" name="Rectángulo 3"/>
          <p:cNvSpPr/>
          <p:nvPr/>
        </p:nvSpPr>
        <p:spPr>
          <a:xfrm>
            <a:off x="1278552" y="2518086"/>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Tree>
    <p:extLst>
      <p:ext uri="{BB962C8B-B14F-4D97-AF65-F5344CB8AC3E}">
        <p14:creationId xmlns:p14="http://schemas.microsoft.com/office/powerpoint/2010/main" val="418523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FE4F667-017F-F50F-480F-AD717C34CBA0}"/>
              </a:ext>
            </a:extLst>
          </p:cNvPr>
          <p:cNvSpPr txBox="1"/>
          <p:nvPr/>
        </p:nvSpPr>
        <p:spPr>
          <a:xfrm>
            <a:off x="1817511" y="778933"/>
            <a:ext cx="6220178" cy="400110"/>
          </a:xfrm>
          <a:prstGeom prst="rect">
            <a:avLst/>
          </a:prstGeom>
          <a:noFill/>
        </p:spPr>
        <p:txBody>
          <a:bodyPr wrap="square" rtlCol="0">
            <a:spAutoFit/>
          </a:bodyPr>
          <a:lstStyle>
            <a:defPPr>
              <a:defRPr lang="es-ES"/>
            </a:defPPr>
            <a:lvl1pPr>
              <a:defRPr sz="2400" b="1">
                <a:solidFill>
                  <a:srgbClr val="4F81BD"/>
                </a:solidFill>
                <a:latin typeface="Trebuchet MS" panose="020B0603020202020204"/>
                <a:ea typeface="+mj-lt"/>
                <a:cs typeface="+mj-lt"/>
              </a:defRPr>
            </a:lvl1pPr>
          </a:lstStyle>
          <a:p>
            <a:pPr algn="ctr"/>
            <a:r>
              <a:rPr lang="es-MX" dirty="0"/>
              <a:t>Componente metodológico</a:t>
            </a:r>
            <a:endParaRPr lang="es-CO" dirty="0"/>
          </a:p>
        </p:txBody>
      </p:sp>
      <p:pic>
        <p:nvPicPr>
          <p:cNvPr id="2" name="Imagen 1">
            <a:extLst>
              <a:ext uri="{FF2B5EF4-FFF2-40B4-BE49-F238E27FC236}">
                <a16:creationId xmlns:a16="http://schemas.microsoft.com/office/drawing/2014/main" id="{8FA64056-8D33-F830-E6D5-36C6382CC253}"/>
              </a:ext>
            </a:extLst>
          </p:cNvPr>
          <p:cNvPicPr>
            <a:picLocks noChangeAspect="1"/>
          </p:cNvPicPr>
          <p:nvPr/>
        </p:nvPicPr>
        <p:blipFill>
          <a:blip r:embed="rId2"/>
          <a:stretch>
            <a:fillRect/>
          </a:stretch>
        </p:blipFill>
        <p:spPr>
          <a:xfrm>
            <a:off x="593766" y="1739523"/>
            <a:ext cx="7956467" cy="1657029"/>
          </a:xfrm>
          <a:prstGeom prst="rect">
            <a:avLst/>
          </a:prstGeom>
        </p:spPr>
      </p:pic>
    </p:spTree>
    <p:extLst>
      <p:ext uri="{BB962C8B-B14F-4D97-AF65-F5344CB8AC3E}">
        <p14:creationId xmlns:p14="http://schemas.microsoft.com/office/powerpoint/2010/main" val="373413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638</TotalTime>
  <Words>460</Words>
  <Application>Microsoft Office PowerPoint</Application>
  <PresentationFormat>Presentación en pantalla (16:9)</PresentationFormat>
  <Paragraphs>36</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CARLOS MONTAÑEZ</cp:lastModifiedBy>
  <cp:revision>79</cp:revision>
  <dcterms:created xsi:type="dcterms:W3CDTF">2019-11-27T03:16:21Z</dcterms:created>
  <dcterms:modified xsi:type="dcterms:W3CDTF">2024-04-22T16:22:55Z</dcterms:modified>
</cp:coreProperties>
</file>