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3" r:id="rId5"/>
    <p:sldId id="260" r:id="rId6"/>
    <p:sldId id="261" r:id="rId7"/>
    <p:sldId id="262" r:id="rId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955" y="43"/>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03/12/2023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03/12/2023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03/12/2023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03/12/2023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03/12/2023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66855" y="901908"/>
            <a:ext cx="3253973" cy="1384995"/>
          </a:xfrm>
          <a:prstGeom prst="rect">
            <a:avLst/>
          </a:prstGeom>
          <a:noFill/>
        </p:spPr>
        <p:txBody>
          <a:bodyPr wrap="square" rtlCol="0">
            <a:spAutoFit/>
          </a:bodyPr>
          <a:lstStyle/>
          <a:p>
            <a:pPr algn="ctr"/>
            <a:r>
              <a:rPr lang="es-ES" sz="2800" b="1" dirty="0">
                <a:solidFill>
                  <a:schemeClr val="tx1">
                    <a:lumMod val="75000"/>
                    <a:lumOff val="25000"/>
                  </a:schemeClr>
                </a:solidFill>
              </a:rPr>
              <a:t>PRESENTACION PROYECTO PRODUCTIVO</a:t>
            </a:r>
          </a:p>
        </p:txBody>
      </p:sp>
    </p:spTree>
    <p:extLst>
      <p:ext uri="{BB962C8B-B14F-4D97-AF65-F5344CB8AC3E}">
        <p14:creationId xmlns:p14="http://schemas.microsoft.com/office/powerpoint/2010/main" val="308326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380226" y="877585"/>
            <a:ext cx="2389387" cy="830997"/>
          </a:xfrm>
          <a:prstGeom prst="rect">
            <a:avLst/>
          </a:prstGeom>
          <a:noFill/>
        </p:spPr>
        <p:txBody>
          <a:bodyPr wrap="square" rtlCol="0">
            <a:spAutoFit/>
          </a:bodyPr>
          <a:lstStyle/>
          <a:p>
            <a:pPr algn="ctr"/>
            <a:r>
              <a:rPr lang="es-ES" sz="2400" dirty="0"/>
              <a:t>TIENDA VIRTUAL JKR</a:t>
            </a:r>
          </a:p>
        </p:txBody>
      </p:sp>
      <p:sp>
        <p:nvSpPr>
          <p:cNvPr id="4" name="CuadroTexto 3"/>
          <p:cNvSpPr txBox="1"/>
          <p:nvPr/>
        </p:nvSpPr>
        <p:spPr>
          <a:xfrm>
            <a:off x="728102" y="3933507"/>
            <a:ext cx="2856075" cy="1015663"/>
          </a:xfrm>
          <a:prstGeom prst="rect">
            <a:avLst/>
          </a:prstGeom>
          <a:noFill/>
        </p:spPr>
        <p:txBody>
          <a:bodyPr wrap="square" rtlCol="0">
            <a:spAutoFit/>
          </a:bodyPr>
          <a:lstStyle/>
          <a:p>
            <a:pPr algn="ctr"/>
            <a:r>
              <a:rPr lang="es-ES" sz="1400" dirty="0">
                <a:solidFill>
                  <a:schemeClr val="accent1"/>
                </a:solidFill>
              </a:rPr>
              <a:t>Integrantes</a:t>
            </a:r>
            <a:endParaRPr lang="es-ES" sz="1400" dirty="0"/>
          </a:p>
          <a:p>
            <a:r>
              <a:rPr lang="es-ES" sz="1400" dirty="0"/>
              <a:t>VICTOR ALFONSO PAEZ GALEON</a:t>
            </a:r>
          </a:p>
          <a:p>
            <a:r>
              <a:rPr lang="es-ES" sz="1400" dirty="0"/>
              <a:t>MAYRA VALENTINA RUSSI MORA</a:t>
            </a:r>
          </a:p>
          <a:p>
            <a:endParaRPr lang="es-ES" dirty="0">
              <a:solidFill>
                <a:schemeClr val="tx1">
                  <a:lumMod val="75000"/>
                  <a:lumOff val="25000"/>
                </a:schemeClr>
              </a:solidFill>
            </a:endParaRPr>
          </a:p>
        </p:txBody>
      </p:sp>
      <p:pic>
        <p:nvPicPr>
          <p:cNvPr id="6" name="Imagen 5">
            <a:extLst>
              <a:ext uri="{FF2B5EF4-FFF2-40B4-BE49-F238E27FC236}">
                <a16:creationId xmlns:a16="http://schemas.microsoft.com/office/drawing/2014/main" id="{292B7CD8-23C9-FDE3-F7C6-08CB7069E3BA}"/>
              </a:ext>
            </a:extLst>
          </p:cNvPr>
          <p:cNvPicPr>
            <a:picLocks noChangeAspect="1"/>
          </p:cNvPicPr>
          <p:nvPr/>
        </p:nvPicPr>
        <p:blipFill>
          <a:blip r:embed="rId2"/>
          <a:stretch>
            <a:fillRect/>
          </a:stretch>
        </p:blipFill>
        <p:spPr>
          <a:xfrm>
            <a:off x="3584177" y="1977164"/>
            <a:ext cx="1981484" cy="192093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7794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9443" y="454126"/>
            <a:ext cx="2711739" cy="461665"/>
          </a:xfrm>
          <a:prstGeom prst="rect">
            <a:avLst/>
          </a:prstGeom>
          <a:noFill/>
        </p:spPr>
        <p:txBody>
          <a:bodyPr wrap="square" rtlCol="0">
            <a:spAutoFit/>
          </a:bodyPr>
          <a:lstStyle/>
          <a:p>
            <a:r>
              <a:rPr lang="es-ES" sz="2400" b="1" dirty="0">
                <a:solidFill>
                  <a:srgbClr val="4F81BD"/>
                </a:solidFill>
                <a:latin typeface="Trebuchet MS" panose="020B0603020202020204"/>
                <a:ea typeface="+mj-lt"/>
                <a:cs typeface="+mj-lt"/>
              </a:rPr>
              <a:t>Objetivo General</a:t>
            </a:r>
            <a:endParaRPr lang="es-ES" sz="2400" dirty="0">
              <a:solidFill>
                <a:schemeClr val="tx1">
                  <a:lumMod val="75000"/>
                  <a:lumOff val="25000"/>
                </a:schemeClr>
              </a:solidFill>
            </a:endParaRPr>
          </a:p>
        </p:txBody>
      </p:sp>
      <p:sp>
        <p:nvSpPr>
          <p:cNvPr id="3" name="CuadroTexto 2"/>
          <p:cNvSpPr txBox="1"/>
          <p:nvPr/>
        </p:nvSpPr>
        <p:spPr>
          <a:xfrm>
            <a:off x="831273" y="1157704"/>
            <a:ext cx="3906982" cy="1384995"/>
          </a:xfrm>
          <a:prstGeom prst="rect">
            <a:avLst/>
          </a:prstGeom>
          <a:noFill/>
        </p:spPr>
        <p:txBody>
          <a:bodyPr wrap="square" rtlCol="0">
            <a:spAutoFit/>
          </a:bodyPr>
          <a:lstStyle/>
          <a:p>
            <a:r>
              <a:rPr lang="es-ES" sz="1400" dirty="0"/>
              <a:t>Optimizar el desarrollo de un sistema de información web que no solo agilice, sino que también perfeccione el proceso de venta de productos de belleza de manera remota, priorizando la accesibilidad, la eficiencia y la experiencia del usuario.</a:t>
            </a:r>
          </a:p>
        </p:txBody>
      </p:sp>
      <p:sp>
        <p:nvSpPr>
          <p:cNvPr id="4" name="CuadroTexto 3"/>
          <p:cNvSpPr txBox="1"/>
          <p:nvPr/>
        </p:nvSpPr>
        <p:spPr>
          <a:xfrm>
            <a:off x="4000500" y="2600731"/>
            <a:ext cx="3875809" cy="461665"/>
          </a:xfrm>
          <a:prstGeom prst="rect">
            <a:avLst/>
          </a:prstGeom>
          <a:noFill/>
        </p:spPr>
        <p:txBody>
          <a:bodyPr wrap="square" rtlCol="0">
            <a:spAutoFit/>
          </a:bodyPr>
          <a:lstStyle/>
          <a:p>
            <a:r>
              <a:rPr lang="es-ES" sz="2400" b="1" dirty="0">
                <a:solidFill>
                  <a:srgbClr val="4F81BD"/>
                </a:solidFill>
                <a:latin typeface="Trebuchet MS" panose="020B0603020202020204"/>
                <a:ea typeface="+mj-lt"/>
                <a:cs typeface="+mj-lt"/>
              </a:rPr>
              <a:t>Objetivos Específicos</a:t>
            </a:r>
            <a:endParaRPr lang="es-ES" sz="2400" dirty="0"/>
          </a:p>
        </p:txBody>
      </p:sp>
      <p:sp>
        <p:nvSpPr>
          <p:cNvPr id="5" name="CuadroTexto 4"/>
          <p:cNvSpPr txBox="1"/>
          <p:nvPr/>
        </p:nvSpPr>
        <p:spPr>
          <a:xfrm>
            <a:off x="1543050" y="3304309"/>
            <a:ext cx="7143749" cy="1723549"/>
          </a:xfrm>
          <a:prstGeom prst="rect">
            <a:avLst/>
          </a:prstGeom>
          <a:noFill/>
        </p:spPr>
        <p:txBody>
          <a:bodyPr wrap="square" rtlCol="0">
            <a:spAutoFit/>
          </a:bodyPr>
          <a:lstStyle/>
          <a:p>
            <a:pPr algn="l">
              <a:buFont typeface="+mj-lt"/>
              <a:buAutoNum type="arabicPeriod"/>
            </a:pPr>
            <a:r>
              <a:rPr lang="es-419" sz="1100" b="0" i="0" dirty="0">
                <a:effectLst/>
              </a:rPr>
              <a:t>Implementar mejoras en la accesibilidad del sistema:</a:t>
            </a:r>
          </a:p>
          <a:p>
            <a:pPr marL="742950" lvl="1" indent="-285750" algn="l">
              <a:buFont typeface="+mj-lt"/>
              <a:buAutoNum type="arabicPeriod"/>
            </a:pPr>
            <a:r>
              <a:rPr lang="es-419" sz="1100" b="0" i="0" dirty="0">
                <a:effectLst/>
              </a:rPr>
              <a:t>Desarrollar funcionalidades que permitan una navegación intuitiva y amigable para usuarios.</a:t>
            </a:r>
          </a:p>
          <a:p>
            <a:pPr marL="742950" lvl="1" indent="-285750" algn="l">
              <a:buFont typeface="+mj-lt"/>
              <a:buAutoNum type="arabicPeriod"/>
            </a:pPr>
            <a:r>
              <a:rPr lang="es-419" sz="1100" b="0" i="0" dirty="0">
                <a:effectLst/>
              </a:rPr>
              <a:t>Integrar tecnologías que faciliten el acceso a la información, como lectores de pantalla y opciones de alto contraste.</a:t>
            </a:r>
          </a:p>
          <a:p>
            <a:pPr algn="l">
              <a:buFont typeface="+mj-lt"/>
              <a:buAutoNum type="arabicPeriod"/>
            </a:pPr>
            <a:r>
              <a:rPr lang="es-419" sz="1100" b="0" i="0" dirty="0">
                <a:effectLst/>
              </a:rPr>
              <a:t>Incrementar la eficiencia del proceso de venta en línea:</a:t>
            </a:r>
          </a:p>
          <a:p>
            <a:pPr marL="742950" lvl="1" indent="-285750" algn="l">
              <a:buFont typeface="+mj-lt"/>
              <a:buAutoNum type="arabicPeriod"/>
            </a:pPr>
            <a:r>
              <a:rPr lang="es-419" sz="1100" b="0" i="0" dirty="0">
                <a:effectLst/>
              </a:rPr>
              <a:t>Optimizar la interfaz de usuario para reducir el tiempo de carga de páginas y simplificar el flujo de compra.</a:t>
            </a:r>
          </a:p>
          <a:p>
            <a:pPr marL="742950" lvl="1" indent="-285750" algn="l">
              <a:buFont typeface="+mj-lt"/>
              <a:buAutoNum type="arabicPeriod"/>
            </a:pPr>
            <a:r>
              <a:rPr lang="es-419" sz="1100" b="0" i="0" dirty="0">
                <a:effectLst/>
              </a:rPr>
              <a:t>Integrar herramientas de procesamiento de pagos eficientes y seguras para agilizar las transacciones electrónicas.</a:t>
            </a:r>
          </a:p>
          <a:p>
            <a:endParaRPr lang="es-ES" dirty="0"/>
          </a:p>
        </p:txBody>
      </p:sp>
    </p:spTree>
    <p:extLst>
      <p:ext uri="{BB962C8B-B14F-4D97-AF65-F5344CB8AC3E}">
        <p14:creationId xmlns:p14="http://schemas.microsoft.com/office/powerpoint/2010/main" val="219297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duotone>
              <a:prstClr val="black"/>
              <a:schemeClr val="accent2">
                <a:tint val="45000"/>
                <a:satMod val="400000"/>
              </a:schemeClr>
            </a:duotone>
          </a:blip>
          <a:stretch>
            <a:fillRect/>
          </a:stretch>
        </p:blipFill>
        <p:spPr>
          <a:xfrm>
            <a:off x="347398" y="157163"/>
            <a:ext cx="608543" cy="592940"/>
          </a:xfrm>
          <a:prstGeom prst="rect">
            <a:avLst/>
          </a:prstGeom>
        </p:spPr>
      </p:pic>
      <p:sp>
        <p:nvSpPr>
          <p:cNvPr id="5" name="CuadroTexto 4"/>
          <p:cNvSpPr txBox="1"/>
          <p:nvPr/>
        </p:nvSpPr>
        <p:spPr>
          <a:xfrm>
            <a:off x="1108201" y="856595"/>
            <a:ext cx="2605554" cy="1015663"/>
          </a:xfrm>
          <a:prstGeom prst="rect">
            <a:avLst/>
          </a:prstGeom>
          <a:noFill/>
        </p:spPr>
        <p:txBody>
          <a:bodyPr wrap="square" rtlCol="0">
            <a:spAutoFit/>
          </a:bodyPr>
          <a:lstStyle/>
          <a:p>
            <a:pPr algn="ctr"/>
            <a:r>
              <a:rPr lang="es-ES" sz="2000" b="1" dirty="0">
                <a:solidFill>
                  <a:srgbClr val="4F81BD"/>
                </a:solidFill>
                <a:latin typeface="Trebuchet MS" panose="020B0603020202020204"/>
                <a:ea typeface="+mj-lt"/>
                <a:cs typeface="+mj-lt"/>
              </a:rPr>
              <a:t>Planteamiento del problema</a:t>
            </a:r>
            <a:br>
              <a:rPr lang="en-US" sz="2000" dirty="0">
                <a:solidFill>
                  <a:srgbClr val="4F81BD"/>
                </a:solidFill>
                <a:latin typeface="Trebuchet MS" panose="020B0603020202020204"/>
                <a:ea typeface="+mj-ea"/>
                <a:cs typeface="+mj-cs"/>
              </a:rPr>
            </a:br>
            <a:endParaRPr lang="es-ES" sz="2000" b="1" dirty="0">
              <a:solidFill>
                <a:schemeClr val="tx1">
                  <a:lumMod val="75000"/>
                  <a:lumOff val="25000"/>
                </a:schemeClr>
              </a:solidFill>
            </a:endParaRPr>
          </a:p>
        </p:txBody>
      </p:sp>
      <p:sp>
        <p:nvSpPr>
          <p:cNvPr id="11" name="Rectangle 4"/>
          <p:cNvSpPr>
            <a:spLocks noChangeArrowheads="1"/>
          </p:cNvSpPr>
          <p:nvPr/>
        </p:nvSpPr>
        <p:spPr bwMode="auto">
          <a:xfrm>
            <a:off x="139966" y="1814503"/>
            <a:ext cx="4858061"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rgbClr val="000000"/>
                </a:solidFill>
                <a:effectLst/>
                <a:latin typeface="Söhne"/>
              </a:rPr>
              <a:t>Desarrollar una estrategia integral de posicionamiento de mercado para una empresa de productos cosméticos, con el objetivo de incrementar significativamente las ventas generales. Además, implementar una solución tecnológica que optimice y agilice el proceso completo de ventas, proporcionando una herramienta efectiva de gestión. Esto permitirá fortalecer la presencia en el mercado, aumentar la cuota de mercado y mejorar la eficiencia operativa para potenciar el crecimiento sostenible de la empresa</a:t>
            </a:r>
            <a:r>
              <a:rPr kumimoji="0" lang="es-ES" altLang="es-ES" sz="12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200" b="0" i="0" u="none" strike="noStrike" cap="none" normalizeH="0" baseline="0" dirty="0">
                <a:ln>
                  <a:noFill/>
                </a:ln>
                <a:solidFill>
                  <a:srgbClr val="000000"/>
                </a:solidFill>
                <a:effectLst/>
                <a:latin typeface="Söhne"/>
              </a:rPr>
            </a:br>
            <a:endParaRPr kumimoji="0" lang="es-ES" altLang="es-ES" sz="1200" b="0" i="0" u="none" strike="noStrike" cap="none" normalizeH="0" baseline="0" dirty="0">
              <a:ln>
                <a:noFill/>
              </a:ln>
              <a:solidFill>
                <a:schemeClr val="tx1"/>
              </a:solidFill>
              <a:effectLst/>
            </a:endParaRPr>
          </a:p>
        </p:txBody>
      </p:sp>
      <p:pic>
        <p:nvPicPr>
          <p:cNvPr id="1026" name="Picture 2" descr="Imágenes de Analisis De Datos - Descarga gratuita en Freepik">
            <a:extLst>
              <a:ext uri="{FF2B5EF4-FFF2-40B4-BE49-F238E27FC236}">
                <a16:creationId xmlns:a16="http://schemas.microsoft.com/office/drawing/2014/main" id="{10A9094F-C368-DBF8-745F-7635DDA77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894" y="0"/>
            <a:ext cx="427910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6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155977"/>
            <a:ext cx="7789582" cy="584775"/>
          </a:xfrm>
          <a:prstGeom prst="rect">
            <a:avLst/>
          </a:prstGeom>
          <a:noFill/>
        </p:spPr>
        <p:txBody>
          <a:bodyPr wrap="square" rtlCol="0">
            <a:spAutoFit/>
          </a:bodyPr>
          <a:lstStyle/>
          <a:p>
            <a:r>
              <a:rPr lang="es-419" sz="3200" b="1" dirty="0">
                <a:solidFill>
                  <a:schemeClr val="bg2"/>
                </a:solidFill>
                <a:latin typeface="Trebuchet MS" panose="020B0603020202020204"/>
                <a:ea typeface="+mj-lt"/>
                <a:cs typeface="+mj-lt"/>
              </a:rPr>
              <a:t>Alcance del proyecto y delimitaciones</a:t>
            </a:r>
            <a:endParaRPr lang="es-ES" sz="3600" b="1" dirty="0">
              <a:solidFill>
                <a:schemeClr val="bg2"/>
              </a:solidFill>
            </a:endParaRPr>
          </a:p>
        </p:txBody>
      </p:sp>
      <p:sp>
        <p:nvSpPr>
          <p:cNvPr id="3" name="CuadroTexto 2"/>
          <p:cNvSpPr txBox="1"/>
          <p:nvPr/>
        </p:nvSpPr>
        <p:spPr>
          <a:xfrm>
            <a:off x="872836" y="1662545"/>
            <a:ext cx="7190509" cy="1215737"/>
          </a:xfrm>
          <a:prstGeom prst="rect">
            <a:avLst/>
          </a:prstGeom>
          <a:noFill/>
        </p:spPr>
        <p:txBody>
          <a:bodyPr wrap="square" rtlCol="0">
            <a:spAutoFit/>
          </a:bodyPr>
          <a:lstStyle/>
          <a:p>
            <a:r>
              <a:rPr lang="es-ES" dirty="0"/>
              <a:t>El software proporcionará capacidades integrales para la gestión de productos, sus características y promociones, optimizando así el canal de ventas. Además, facilitará la gestión interna al generar reportes clave y administrar eficientemente el personal.</a:t>
            </a:r>
          </a:p>
        </p:txBody>
      </p:sp>
      <p:sp>
        <p:nvSpPr>
          <p:cNvPr id="4" name="CuadroTexto 3"/>
          <p:cNvSpPr txBox="1"/>
          <p:nvPr/>
        </p:nvSpPr>
        <p:spPr>
          <a:xfrm>
            <a:off x="872836" y="3338410"/>
            <a:ext cx="6722918" cy="923330"/>
          </a:xfrm>
          <a:prstGeom prst="rect">
            <a:avLst/>
          </a:prstGeom>
          <a:noFill/>
        </p:spPr>
        <p:txBody>
          <a:bodyPr wrap="square" rtlCol="0">
            <a:spAutoFit/>
          </a:bodyPr>
          <a:lstStyle/>
          <a:p>
            <a:r>
              <a:rPr lang="es-ES" dirty="0"/>
              <a:t>Se excluye la integración con sistemas externos complejos y requerimientos de personalización extensiva que puedan impactar el tiempo de desarrollo y los recursos disponibles.</a:t>
            </a:r>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90968" y="1616654"/>
            <a:ext cx="3599241" cy="646331"/>
          </a:xfrm>
          <a:prstGeom prst="rect">
            <a:avLst/>
          </a:prstGeom>
          <a:noFill/>
        </p:spPr>
        <p:txBody>
          <a:bodyPr wrap="square" rtlCol="0">
            <a:spAutoFit/>
          </a:bodyPr>
          <a:lstStyle/>
          <a:p>
            <a:r>
              <a:rPr lang="es-419" sz="3600" b="1" dirty="0">
                <a:solidFill>
                  <a:schemeClr val="bg2"/>
                </a:solidFill>
                <a:latin typeface="Trebuchet MS" panose="020B0603020202020204"/>
                <a:ea typeface="+mj-lt"/>
                <a:cs typeface="+mj-lt"/>
              </a:rPr>
              <a:t>Justificación</a:t>
            </a:r>
            <a:endParaRPr lang="es-ES" sz="5400" b="1" dirty="0">
              <a:solidFill>
                <a:schemeClr val="bg2"/>
              </a:solidFill>
            </a:endParaRPr>
          </a:p>
        </p:txBody>
      </p:sp>
      <p:sp>
        <p:nvSpPr>
          <p:cNvPr id="3" name="CuadroTexto 2"/>
          <p:cNvSpPr txBox="1"/>
          <p:nvPr/>
        </p:nvSpPr>
        <p:spPr>
          <a:xfrm>
            <a:off x="1190968" y="2670167"/>
            <a:ext cx="7173714" cy="1569660"/>
          </a:xfrm>
          <a:prstGeom prst="rect">
            <a:avLst/>
          </a:prstGeom>
          <a:noFill/>
        </p:spPr>
        <p:txBody>
          <a:bodyPr wrap="square" rtlCol="0">
            <a:spAutoFit/>
          </a:bodyPr>
          <a:lstStyle/>
          <a:p>
            <a:r>
              <a:rPr lang="es-ES" sz="1600" dirty="0">
                <a:solidFill>
                  <a:schemeClr val="bg2"/>
                </a:solidFill>
              </a:rPr>
              <a:t>Este proyecto se impulsa por el objetivo de expandir la visibilidad y accesibilidad de los productos a través de herramientas tecnológicas. Busca mejorar la gestión del comercio y ofrecer a los clientes un canal de interacción más robusto y amigable. Esto se traducirá en una administración más eficiente, mayor comodidad para los clientes y un alcance ampliado, posicionando la empresa de manera más sólida en un mercado competitivo y cambiante.</a:t>
            </a:r>
          </a:p>
        </p:txBody>
      </p:sp>
      <p:sp>
        <p:nvSpPr>
          <p:cNvPr id="4" name="Rectángulo 3"/>
          <p:cNvSpPr/>
          <p:nvPr/>
        </p:nvSpPr>
        <p:spPr>
          <a:xfrm>
            <a:off x="1278552" y="2518086"/>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spTree>
    <p:extLst>
      <p:ext uri="{BB962C8B-B14F-4D97-AF65-F5344CB8AC3E}">
        <p14:creationId xmlns:p14="http://schemas.microsoft.com/office/powerpoint/2010/main" val="418523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TotalTime>
  <Words>372</Words>
  <Application>Microsoft Office PowerPoint</Application>
  <PresentationFormat>Presentación en pantalla (16:9)</PresentationFormat>
  <Paragraphs>22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Söhne</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Victor Alfonso Paez Galeon</cp:lastModifiedBy>
  <cp:revision>12</cp:revision>
  <dcterms:created xsi:type="dcterms:W3CDTF">2019-11-27T03:16:21Z</dcterms:created>
  <dcterms:modified xsi:type="dcterms:W3CDTF">2023-12-03T17:02:44Z</dcterms:modified>
</cp:coreProperties>
</file>