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4" r:id="rId5"/>
    <p:sldId id="263" r:id="rId6"/>
    <p:sldId id="260" r:id="rId7"/>
    <p:sldId id="261" r:id="rId8"/>
    <p:sldId id="265" r:id="rId9"/>
    <p:sldId id="266" r:id="rId10"/>
    <p:sldId id="267" r:id="rId11"/>
    <p:sldId id="262" r:id="rId12"/>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068C8CA-4035-1E43-7AB5-5F7C28E70A01}" name="Valentina Russi" initials="VR" userId="31b717ba4356823c"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CARLOS MONTAÑEZ" initials="CM" lastIdx="4" clrIdx="0">
    <p:extLst>
      <p:ext uri="{19B8F6BF-5375-455C-9EA6-DF929625EA0E}">
        <p15:presenceInfo xmlns:p15="http://schemas.microsoft.com/office/powerpoint/2012/main" userId="3389e34ced23c2f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03E080-092C-6C6D-89A4-F8404CE4DBD7}" v="240" dt="2024-04-22T16:11:15.6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860" y="6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7" name="Imagen 6"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21/06/2024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21/06/2024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7" name="Imagen 6"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21/06/2024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21/06/2024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21/06/2024</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figma.com/design/KG0yCfg2t3jbmLLZGE91v6/Untitled?m=dev&amp;node-id=0%3A1&amp;t=wmydYXfpMsO5v9R3-1"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966855" y="901908"/>
            <a:ext cx="3253973" cy="1384995"/>
          </a:xfrm>
          <a:prstGeom prst="rect">
            <a:avLst/>
          </a:prstGeom>
          <a:noFill/>
        </p:spPr>
        <p:txBody>
          <a:bodyPr wrap="square" rtlCol="0">
            <a:spAutoFit/>
          </a:bodyPr>
          <a:lstStyle/>
          <a:p>
            <a:pPr algn="ctr"/>
            <a:r>
              <a:rPr lang="es-ES" sz="2800" b="1" dirty="0">
                <a:solidFill>
                  <a:schemeClr val="tx1">
                    <a:lumMod val="75000"/>
                    <a:lumOff val="25000"/>
                  </a:schemeClr>
                </a:solidFill>
              </a:rPr>
              <a:t>PRESENTACION PROYECTO APLICATIVO MOVIL </a:t>
            </a:r>
          </a:p>
        </p:txBody>
      </p:sp>
    </p:spTree>
    <p:extLst>
      <p:ext uri="{BB962C8B-B14F-4D97-AF65-F5344CB8AC3E}">
        <p14:creationId xmlns:p14="http://schemas.microsoft.com/office/powerpoint/2010/main" val="3083268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A8A342B-C66F-40BC-8D5E-C3520075420E}"/>
              </a:ext>
            </a:extLst>
          </p:cNvPr>
          <p:cNvSpPr txBox="1"/>
          <p:nvPr/>
        </p:nvSpPr>
        <p:spPr>
          <a:xfrm>
            <a:off x="3385645" y="1345746"/>
            <a:ext cx="2372710" cy="646331"/>
          </a:xfrm>
          <a:prstGeom prst="rect">
            <a:avLst/>
          </a:prstGeom>
          <a:noFill/>
        </p:spPr>
        <p:txBody>
          <a:bodyPr wrap="square" rtlCol="0">
            <a:spAutoFit/>
          </a:bodyPr>
          <a:lstStyle/>
          <a:p>
            <a:r>
              <a:rPr lang="es-CO" sz="3600" b="1" dirty="0">
                <a:solidFill>
                  <a:schemeClr val="bg1"/>
                </a:solidFill>
              </a:rPr>
              <a:t>Mockups</a:t>
            </a:r>
            <a:r>
              <a:rPr lang="es-CO" dirty="0"/>
              <a:t> </a:t>
            </a:r>
          </a:p>
        </p:txBody>
      </p:sp>
      <p:sp>
        <p:nvSpPr>
          <p:cNvPr id="3" name="CuadroTexto 2">
            <a:extLst>
              <a:ext uri="{FF2B5EF4-FFF2-40B4-BE49-F238E27FC236}">
                <a16:creationId xmlns:a16="http://schemas.microsoft.com/office/drawing/2014/main" id="{AAB2F1F3-B501-45B4-AB01-FE74F2CEA71B}"/>
              </a:ext>
            </a:extLst>
          </p:cNvPr>
          <p:cNvSpPr txBox="1"/>
          <p:nvPr/>
        </p:nvSpPr>
        <p:spPr>
          <a:xfrm>
            <a:off x="181304" y="2364828"/>
            <a:ext cx="8647386" cy="1785104"/>
          </a:xfrm>
          <a:prstGeom prst="rect">
            <a:avLst/>
          </a:prstGeom>
          <a:noFill/>
        </p:spPr>
        <p:txBody>
          <a:bodyPr wrap="square" rtlCol="0">
            <a:spAutoFit/>
          </a:bodyPr>
          <a:lstStyle/>
          <a:p>
            <a:pPr algn="ctr"/>
            <a:r>
              <a:rPr lang="es-CO" sz="2000" dirty="0">
                <a:solidFill>
                  <a:schemeClr val="bg1"/>
                </a:solidFill>
              </a:rPr>
              <a:t>Creados desde la aplicación  </a:t>
            </a:r>
            <a:r>
              <a:rPr lang="es-CO" sz="2000" dirty="0" err="1">
                <a:solidFill>
                  <a:schemeClr val="bg1"/>
                </a:solidFill>
              </a:rPr>
              <a:t>Figma</a:t>
            </a:r>
            <a:r>
              <a:rPr lang="es-CO" sz="2000" dirty="0"/>
              <a:t>.</a:t>
            </a:r>
            <a:endParaRPr lang="es-CO" sz="2000" dirty="0">
              <a:solidFill>
                <a:schemeClr val="bg1"/>
              </a:solidFill>
            </a:endParaRPr>
          </a:p>
          <a:p>
            <a:endParaRPr lang="es-CO" dirty="0">
              <a:solidFill>
                <a:schemeClr val="bg1"/>
              </a:solidFill>
            </a:endParaRPr>
          </a:p>
          <a:p>
            <a:endParaRPr lang="es-CO" dirty="0">
              <a:solidFill>
                <a:schemeClr val="bg1"/>
              </a:solidFill>
            </a:endParaRPr>
          </a:p>
          <a:p>
            <a:r>
              <a:rPr lang="es-CO" dirty="0">
                <a:hlinkClick r:id="rId2"/>
              </a:rPr>
              <a:t>https://www.figma.com/design/KG0yCfg2t3jbmLLZGE91v6/Untitled?m=dev&amp;node-id=0%3A1&amp;t=wmydYXfpMsO5v9R3-1</a:t>
            </a:r>
            <a:endParaRPr lang="es-CO" dirty="0"/>
          </a:p>
          <a:p>
            <a:endParaRPr lang="es-CO" dirty="0"/>
          </a:p>
        </p:txBody>
      </p:sp>
    </p:spTree>
    <p:extLst>
      <p:ext uri="{BB962C8B-B14F-4D97-AF65-F5344CB8AC3E}">
        <p14:creationId xmlns:p14="http://schemas.microsoft.com/office/powerpoint/2010/main" val="3296546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377306" y="625337"/>
            <a:ext cx="2389387" cy="830997"/>
          </a:xfrm>
          <a:prstGeom prst="rect">
            <a:avLst/>
          </a:prstGeom>
          <a:noFill/>
        </p:spPr>
        <p:txBody>
          <a:bodyPr wrap="square" rtlCol="0">
            <a:spAutoFit/>
          </a:bodyPr>
          <a:lstStyle/>
          <a:p>
            <a:pPr algn="ctr"/>
            <a:r>
              <a:rPr lang="es-ES" sz="2400" b="1" dirty="0"/>
              <a:t>APLICATIVO MOVIL JKR</a:t>
            </a:r>
          </a:p>
        </p:txBody>
      </p:sp>
      <p:sp>
        <p:nvSpPr>
          <p:cNvPr id="4" name="CuadroTexto 3"/>
          <p:cNvSpPr txBox="1"/>
          <p:nvPr/>
        </p:nvSpPr>
        <p:spPr>
          <a:xfrm>
            <a:off x="728102" y="3933507"/>
            <a:ext cx="2856075" cy="1231106"/>
          </a:xfrm>
          <a:prstGeom prst="rect">
            <a:avLst/>
          </a:prstGeom>
          <a:noFill/>
        </p:spPr>
        <p:txBody>
          <a:bodyPr wrap="square" rtlCol="0">
            <a:spAutoFit/>
          </a:bodyPr>
          <a:lstStyle/>
          <a:p>
            <a:pPr algn="ctr"/>
            <a:r>
              <a:rPr lang="es-ES" sz="1400" dirty="0">
                <a:solidFill>
                  <a:schemeClr val="accent1"/>
                </a:solidFill>
              </a:rPr>
              <a:t>Integrantes</a:t>
            </a:r>
            <a:endParaRPr lang="es-ES" sz="1400" dirty="0"/>
          </a:p>
          <a:p>
            <a:r>
              <a:rPr lang="es-ES" sz="1400" dirty="0"/>
              <a:t>VICTOR ALFONSO PAEZ GALEON</a:t>
            </a:r>
          </a:p>
          <a:p>
            <a:r>
              <a:rPr lang="es-ES" sz="1400" dirty="0"/>
              <a:t>MAYRA VALENTINA RUSSI MORA</a:t>
            </a:r>
          </a:p>
          <a:p>
            <a:r>
              <a:rPr lang="es-ES" sz="1400" dirty="0"/>
              <a:t>ROSA ANGELICA TELLEZ MONTAÑEZ</a:t>
            </a:r>
          </a:p>
          <a:p>
            <a:endParaRPr lang="es-ES" dirty="0">
              <a:solidFill>
                <a:schemeClr val="tx1">
                  <a:lumMod val="75000"/>
                  <a:lumOff val="25000"/>
                </a:schemeClr>
              </a:solidFill>
            </a:endParaRPr>
          </a:p>
        </p:txBody>
      </p:sp>
      <p:pic>
        <p:nvPicPr>
          <p:cNvPr id="6" name="Imagen 5">
            <a:extLst>
              <a:ext uri="{FF2B5EF4-FFF2-40B4-BE49-F238E27FC236}">
                <a16:creationId xmlns:a16="http://schemas.microsoft.com/office/drawing/2014/main" id="{292B7CD8-23C9-FDE3-F7C6-08CB7069E3BA}"/>
              </a:ext>
            </a:extLst>
          </p:cNvPr>
          <p:cNvPicPr>
            <a:picLocks noChangeAspect="1"/>
          </p:cNvPicPr>
          <p:nvPr/>
        </p:nvPicPr>
        <p:blipFill>
          <a:blip r:embed="rId2"/>
          <a:stretch>
            <a:fillRect/>
          </a:stretch>
        </p:blipFill>
        <p:spPr>
          <a:xfrm>
            <a:off x="3584177" y="1977164"/>
            <a:ext cx="1981484" cy="192093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077941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09443" y="1334660"/>
            <a:ext cx="2711739" cy="461665"/>
          </a:xfrm>
          <a:prstGeom prst="rect">
            <a:avLst/>
          </a:prstGeom>
          <a:noFill/>
        </p:spPr>
        <p:txBody>
          <a:bodyPr wrap="square" rtlCol="0">
            <a:spAutoFit/>
          </a:bodyPr>
          <a:lstStyle/>
          <a:p>
            <a:r>
              <a:rPr lang="es-ES" sz="2400" b="1" dirty="0">
                <a:solidFill>
                  <a:srgbClr val="4F81BD"/>
                </a:solidFill>
                <a:latin typeface="Trebuchet MS" panose="020B0603020202020204"/>
                <a:ea typeface="+mj-lt"/>
                <a:cs typeface="+mj-lt"/>
              </a:rPr>
              <a:t>Objetivo General</a:t>
            </a:r>
            <a:endParaRPr lang="es-ES" sz="2400" dirty="0">
              <a:solidFill>
                <a:schemeClr val="tx1">
                  <a:lumMod val="75000"/>
                  <a:lumOff val="25000"/>
                </a:schemeClr>
              </a:solidFill>
            </a:endParaRPr>
          </a:p>
        </p:txBody>
      </p:sp>
      <p:sp>
        <p:nvSpPr>
          <p:cNvPr id="3" name="CuadroTexto 2"/>
          <p:cNvSpPr txBox="1"/>
          <p:nvPr/>
        </p:nvSpPr>
        <p:spPr>
          <a:xfrm>
            <a:off x="867103" y="1986974"/>
            <a:ext cx="7409793" cy="1169551"/>
          </a:xfrm>
          <a:prstGeom prst="rect">
            <a:avLst/>
          </a:prstGeom>
          <a:noFill/>
        </p:spPr>
        <p:txBody>
          <a:bodyPr wrap="square" lIns="91440" tIns="45720" rIns="91440" bIns="45720" rtlCol="0" anchor="t">
            <a:spAutoFit/>
          </a:bodyPr>
          <a:lstStyle/>
          <a:p>
            <a:pPr algn="just"/>
            <a:r>
              <a:rPr lang="es-ES" sz="1400" dirty="0">
                <a:solidFill>
                  <a:srgbClr val="000000"/>
                </a:solidFill>
                <a:ea typeface="+mn-lt"/>
                <a:cs typeface="+mn-lt"/>
              </a:rPr>
              <a:t>Desarrollar con éxito una aplicación móvil para la empresa JKR, con el objetivo de mejorar la experiencia de compra de los clientes. La aplicación estará diseñada para ofrecer funciones específicas, como la visualización actualizada del catálogo de productos, la comunicación rápida y efectiva con los clientes. El enfoque estará en priorizar la accesibilidad, la eficiencia y la satisfacción del usuario, así como el optimizar la productividad de los actores involucrados en el proceso.</a:t>
            </a:r>
            <a:endParaRPr lang="es-ES" dirty="0"/>
          </a:p>
        </p:txBody>
      </p:sp>
    </p:spTree>
    <p:extLst>
      <p:ext uri="{BB962C8B-B14F-4D97-AF65-F5344CB8AC3E}">
        <p14:creationId xmlns:p14="http://schemas.microsoft.com/office/powerpoint/2010/main" val="2192973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696191" y="376819"/>
            <a:ext cx="3875809" cy="461665"/>
          </a:xfrm>
          <a:prstGeom prst="rect">
            <a:avLst/>
          </a:prstGeom>
          <a:noFill/>
        </p:spPr>
        <p:txBody>
          <a:bodyPr wrap="square" rtlCol="0">
            <a:spAutoFit/>
          </a:bodyPr>
          <a:lstStyle/>
          <a:p>
            <a:r>
              <a:rPr lang="es-ES" sz="2400" b="1" dirty="0">
                <a:solidFill>
                  <a:srgbClr val="4F81BD"/>
                </a:solidFill>
                <a:latin typeface="Trebuchet MS" panose="020B0603020202020204"/>
                <a:ea typeface="+mj-lt"/>
                <a:cs typeface="+mj-lt"/>
              </a:rPr>
              <a:t>Objetivos Específicos</a:t>
            </a:r>
            <a:endParaRPr lang="es-ES" sz="2400" dirty="0"/>
          </a:p>
        </p:txBody>
      </p:sp>
      <p:sp>
        <p:nvSpPr>
          <p:cNvPr id="5" name="CuadroTexto 4"/>
          <p:cNvSpPr txBox="1"/>
          <p:nvPr/>
        </p:nvSpPr>
        <p:spPr>
          <a:xfrm>
            <a:off x="684902" y="1052972"/>
            <a:ext cx="7307631" cy="4185761"/>
          </a:xfrm>
          <a:prstGeom prst="rect">
            <a:avLst/>
          </a:prstGeom>
          <a:noFill/>
        </p:spPr>
        <p:txBody>
          <a:bodyPr wrap="square" lIns="91440" tIns="45720" rIns="91440" bIns="45720" rtlCol="0" anchor="t">
            <a:spAutoFit/>
          </a:bodyPr>
          <a:lstStyle/>
          <a:p>
            <a:pPr marL="342900" indent="-342900" algn="l">
              <a:buFont typeface="+mj-lt"/>
              <a:buAutoNum type="arabicParenR"/>
            </a:pPr>
            <a:r>
              <a:rPr lang="es-MX" sz="1400" i="0" dirty="0">
                <a:solidFill>
                  <a:srgbClr val="0D0D0D"/>
                </a:solidFill>
                <a:effectLst/>
                <a:highlight>
                  <a:srgbClr val="FFFFFF"/>
                </a:highlight>
                <a:latin typeface="Söhne"/>
              </a:rPr>
              <a:t>Desarrollar</a:t>
            </a:r>
            <a:r>
              <a:rPr lang="es-MX" sz="1400" b="0" i="0" dirty="0">
                <a:solidFill>
                  <a:srgbClr val="0D0D0D"/>
                </a:solidFill>
                <a:effectLst/>
                <a:highlight>
                  <a:srgbClr val="FFFFFF"/>
                </a:highlight>
                <a:latin typeface="Söhne"/>
              </a:rPr>
              <a:t> una aplicación móvil compatible con Android para ampliar el alcance de la audiencia</a:t>
            </a:r>
          </a:p>
          <a:p>
            <a:pPr marL="342900" indent="-342900" algn="l">
              <a:buFont typeface="+mj-lt"/>
              <a:buAutoNum type="arabicParenR"/>
            </a:pPr>
            <a:endParaRPr lang="es-MX" sz="1400" b="0" i="0" dirty="0">
              <a:solidFill>
                <a:srgbClr val="0D0D0D"/>
              </a:solidFill>
              <a:effectLst/>
              <a:highlight>
                <a:srgbClr val="FFFFFF"/>
              </a:highlight>
              <a:latin typeface="Söhne"/>
            </a:endParaRPr>
          </a:p>
          <a:p>
            <a:pPr marL="342900" indent="-342900" algn="l">
              <a:buFont typeface="+mj-lt"/>
              <a:buAutoNum type="arabicParenR"/>
            </a:pPr>
            <a:r>
              <a:rPr lang="es-MX" sz="1400" b="0" i="0" dirty="0">
                <a:solidFill>
                  <a:srgbClr val="0D0D0D"/>
                </a:solidFill>
                <a:effectLst/>
                <a:highlight>
                  <a:srgbClr val="FFFFFF"/>
                </a:highlight>
                <a:latin typeface="Söhne"/>
              </a:rPr>
              <a:t>Crear un diseño intuitivo y atractivo que mejore la experiencia del usuario al navegar y buscar productos</a:t>
            </a:r>
          </a:p>
          <a:p>
            <a:pPr marL="342900" indent="-342900" algn="l">
              <a:buFont typeface="+mj-lt"/>
              <a:buAutoNum type="arabicParenR"/>
            </a:pPr>
            <a:endParaRPr lang="es-MX" sz="1400" b="0" i="0" dirty="0">
              <a:solidFill>
                <a:srgbClr val="0D0D0D"/>
              </a:solidFill>
              <a:effectLst/>
              <a:highlight>
                <a:srgbClr val="FFFF00"/>
              </a:highlight>
              <a:latin typeface="Söhne"/>
            </a:endParaRPr>
          </a:p>
          <a:p>
            <a:pPr marL="342900" indent="-342900">
              <a:buFont typeface="+mj-lt"/>
              <a:buAutoNum type="arabicParenR"/>
            </a:pPr>
            <a:r>
              <a:rPr lang="es-MX" sz="1400" b="0" i="0" dirty="0">
                <a:solidFill>
                  <a:srgbClr val="0D0D0D"/>
                </a:solidFill>
                <a:effectLst/>
                <a:latin typeface="Söhne"/>
              </a:rPr>
              <a:t>Incorporar funciones </a:t>
            </a:r>
            <a:r>
              <a:rPr lang="es-MX" sz="1400" dirty="0">
                <a:solidFill>
                  <a:srgbClr val="0D0D0D"/>
                </a:solidFill>
                <a:latin typeface="Söhne"/>
              </a:rPr>
              <a:t>de  </a:t>
            </a:r>
            <a:r>
              <a:rPr lang="es-MX" sz="1400" b="0" i="0" dirty="0">
                <a:solidFill>
                  <a:srgbClr val="0D0D0D"/>
                </a:solidFill>
                <a:effectLst/>
                <a:latin typeface="Söhne"/>
              </a:rPr>
              <a:t>búsqueda avanzada</a:t>
            </a:r>
            <a:r>
              <a:rPr lang="es-MX" sz="1400" b="0" i="0" dirty="0">
                <a:solidFill>
                  <a:srgbClr val="0D0D0D"/>
                </a:solidFill>
                <a:effectLst/>
                <a:highlight>
                  <a:srgbClr val="FFFFFF"/>
                </a:highlight>
                <a:latin typeface="Söhne"/>
              </a:rPr>
              <a:t>, filtros personalizados, carrito de compras optimizado y opciones de pago seguras</a:t>
            </a:r>
          </a:p>
          <a:p>
            <a:pPr marL="342900" indent="-342900" algn="l">
              <a:buFont typeface="+mj-lt"/>
              <a:buAutoNum type="arabicParenR"/>
            </a:pPr>
            <a:endParaRPr lang="es-MX" sz="1400" b="0" i="0" dirty="0">
              <a:solidFill>
                <a:srgbClr val="0D0D0D"/>
              </a:solidFill>
              <a:effectLst/>
              <a:highlight>
                <a:srgbClr val="FFFFFF"/>
              </a:highlight>
              <a:latin typeface="Söhne"/>
            </a:endParaRPr>
          </a:p>
          <a:p>
            <a:pPr marL="342900" indent="-342900">
              <a:buFont typeface="Calibri"/>
              <a:buAutoNum type="arabicParenR"/>
            </a:pPr>
            <a:r>
              <a:rPr lang="es-MX" sz="1400" dirty="0">
                <a:solidFill>
                  <a:srgbClr val="0D0D0D"/>
                </a:solidFill>
                <a:latin typeface="Söhne"/>
                <a:ea typeface="+mn-lt"/>
                <a:cs typeface="+mn-lt"/>
              </a:rPr>
              <a:t>Optimizar y centralizar la base de datos para que sea accesible y eficiente tanto en el portal web como en la aplicación móvil, garantizando una experiencia fluida y coherente para los usuarios en ambos dispositivos.</a:t>
            </a:r>
            <a:endParaRPr lang="es-MX" sz="1400" b="0" i="0" dirty="0">
              <a:solidFill>
                <a:srgbClr val="0D0D0D"/>
              </a:solidFill>
              <a:effectLst/>
              <a:latin typeface="Söhne"/>
            </a:endParaRPr>
          </a:p>
          <a:p>
            <a:pPr marL="342900" indent="-342900" algn="l">
              <a:buFont typeface="+mj-lt"/>
              <a:buAutoNum type="arabicParenR"/>
            </a:pPr>
            <a:endParaRPr lang="es-MX" sz="1400" b="0" i="0" dirty="0">
              <a:solidFill>
                <a:srgbClr val="0D0D0D"/>
              </a:solidFill>
              <a:effectLst/>
              <a:highlight>
                <a:srgbClr val="FFFF00"/>
              </a:highlight>
              <a:latin typeface="Söhne"/>
            </a:endParaRPr>
          </a:p>
          <a:p>
            <a:pPr marL="342900" indent="-342900" algn="l">
              <a:buFont typeface="+mj-lt"/>
              <a:buAutoNum type="arabicParenR"/>
            </a:pPr>
            <a:r>
              <a:rPr lang="es-MX" sz="1400" b="0" i="0" dirty="0">
                <a:solidFill>
                  <a:srgbClr val="0D0D0D"/>
                </a:solidFill>
                <a:effectLst/>
                <a:highlight>
                  <a:srgbClr val="FFFFFF"/>
                </a:highlight>
                <a:latin typeface="Söhne"/>
              </a:rPr>
              <a:t>Garantizar tiempos de carga rápidos y un rendimiento fluido de la aplicación para mejorar la experiencia del usuario. </a:t>
            </a:r>
          </a:p>
          <a:p>
            <a:pPr marL="342900" indent="-342900" algn="l">
              <a:buFont typeface="+mj-lt"/>
              <a:buAutoNum type="arabicParenR"/>
            </a:pPr>
            <a:endParaRPr lang="es-MX" sz="1400" b="0" i="0" dirty="0">
              <a:solidFill>
                <a:srgbClr val="0D0D0D"/>
              </a:solidFill>
              <a:effectLst/>
              <a:highlight>
                <a:srgbClr val="FFFFFF"/>
              </a:highlight>
              <a:latin typeface="Söhne"/>
            </a:endParaRPr>
          </a:p>
          <a:p>
            <a:pPr marL="342900" indent="-342900" algn="l">
              <a:buFont typeface="+mj-lt"/>
              <a:buAutoNum type="arabicParenR"/>
            </a:pPr>
            <a:r>
              <a:rPr lang="es-MX" sz="1400" b="0" i="0" dirty="0">
                <a:solidFill>
                  <a:srgbClr val="0D0D0D"/>
                </a:solidFill>
                <a:effectLst/>
                <a:highlight>
                  <a:srgbClr val="FFFFFF"/>
                </a:highlight>
                <a:latin typeface="Söhne"/>
              </a:rPr>
              <a:t>Realizar pruebas exhaustivas en diferentes dispositivos y condiciones para detectar posibles problemas y garantizar un funcionamiento óptimo.  </a:t>
            </a:r>
          </a:p>
          <a:p>
            <a:pPr algn="l">
              <a:buFont typeface="+mj-lt"/>
              <a:buAutoNum type="arabicParenR"/>
            </a:pPr>
            <a:endParaRPr lang="es-MX" sz="1400"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1037042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duotone>
              <a:prstClr val="black"/>
              <a:schemeClr val="accent2">
                <a:tint val="45000"/>
                <a:satMod val="400000"/>
              </a:schemeClr>
            </a:duotone>
          </a:blip>
          <a:stretch>
            <a:fillRect/>
          </a:stretch>
        </p:blipFill>
        <p:spPr>
          <a:xfrm>
            <a:off x="347398" y="157163"/>
            <a:ext cx="608543" cy="592940"/>
          </a:xfrm>
          <a:prstGeom prst="rect">
            <a:avLst/>
          </a:prstGeom>
        </p:spPr>
      </p:pic>
      <p:sp>
        <p:nvSpPr>
          <p:cNvPr id="5" name="CuadroTexto 4"/>
          <p:cNvSpPr txBox="1"/>
          <p:nvPr/>
        </p:nvSpPr>
        <p:spPr>
          <a:xfrm>
            <a:off x="1108201" y="856595"/>
            <a:ext cx="2605554" cy="1015663"/>
          </a:xfrm>
          <a:prstGeom prst="rect">
            <a:avLst/>
          </a:prstGeom>
          <a:noFill/>
        </p:spPr>
        <p:txBody>
          <a:bodyPr wrap="square" rtlCol="0">
            <a:spAutoFit/>
          </a:bodyPr>
          <a:lstStyle/>
          <a:p>
            <a:pPr algn="ctr"/>
            <a:r>
              <a:rPr lang="es-ES" sz="2000" b="1" dirty="0">
                <a:solidFill>
                  <a:srgbClr val="4F81BD"/>
                </a:solidFill>
                <a:latin typeface="Trebuchet MS" panose="020B0603020202020204"/>
                <a:ea typeface="+mj-lt"/>
                <a:cs typeface="+mj-lt"/>
              </a:rPr>
              <a:t>Planteamiento del problema</a:t>
            </a:r>
            <a:br>
              <a:rPr lang="en-US" sz="2000" dirty="0">
                <a:solidFill>
                  <a:srgbClr val="4F81BD"/>
                </a:solidFill>
                <a:latin typeface="Trebuchet MS" panose="020B0603020202020204"/>
                <a:ea typeface="+mj-ea"/>
                <a:cs typeface="+mj-cs"/>
              </a:rPr>
            </a:br>
            <a:endParaRPr lang="es-ES" sz="2000" b="1" dirty="0">
              <a:solidFill>
                <a:schemeClr val="tx1">
                  <a:lumMod val="75000"/>
                  <a:lumOff val="25000"/>
                </a:schemeClr>
              </a:solidFill>
            </a:endParaRPr>
          </a:p>
        </p:txBody>
      </p:sp>
      <p:sp>
        <p:nvSpPr>
          <p:cNvPr id="11" name="Rectangle 4"/>
          <p:cNvSpPr>
            <a:spLocks noChangeArrowheads="1"/>
          </p:cNvSpPr>
          <p:nvPr/>
        </p:nvSpPr>
        <p:spPr bwMode="auto">
          <a:xfrm>
            <a:off x="273563" y="1166135"/>
            <a:ext cx="5614858"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4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1400" dirty="0">
              <a:solidFill>
                <a:srgbClr val="000000"/>
              </a:solidFill>
              <a:latin typeface="Söhne"/>
            </a:endParaRPr>
          </a:p>
          <a:p>
            <a:pPr defTabSz="914400"/>
            <a:endParaRPr lang="es-ES" altLang="es-ES" sz="1400" dirty="0">
              <a:solidFill>
                <a:srgbClr val="000000"/>
              </a:solidFill>
              <a:latin typeface="Söhne"/>
              <a:cs typeface="Arial"/>
            </a:endParaRPr>
          </a:p>
          <a:p>
            <a:pPr defTabSz="914400"/>
            <a:endParaRPr lang="es-ES" altLang="es-ES" sz="1400" dirty="0">
              <a:solidFill>
                <a:srgbClr val="000000"/>
              </a:solidFill>
              <a:latin typeface="Söhne"/>
              <a:cs typeface="Arial"/>
            </a:endParaRPr>
          </a:p>
          <a:p>
            <a:pPr defTabSz="914400"/>
            <a:r>
              <a:rPr lang="es-ES" sz="1600" dirty="0">
                <a:solidFill>
                  <a:srgbClr val="000000"/>
                </a:solidFill>
                <a:latin typeface="Söhne"/>
                <a:cs typeface="Arial"/>
              </a:rPr>
              <a:t>La empresa JKR actualmente vende productos de cuidado personal, los cuales se promocionan en redes sociales mediante campañas publicitarias. </a:t>
            </a:r>
          </a:p>
          <a:p>
            <a:pPr defTabSz="914400"/>
            <a:endParaRPr lang="es-ES" sz="1600" dirty="0">
              <a:solidFill>
                <a:srgbClr val="000000"/>
              </a:solidFill>
              <a:latin typeface="Söhne"/>
              <a:cs typeface="Arial"/>
            </a:endParaRPr>
          </a:p>
          <a:p>
            <a:pPr defTabSz="914400"/>
            <a:r>
              <a:rPr lang="es-ES" sz="1600" dirty="0">
                <a:solidFill>
                  <a:srgbClr val="000000"/>
                </a:solidFill>
                <a:latin typeface="Söhne"/>
                <a:cs typeface="Arial"/>
              </a:rPr>
              <a:t>  La empresa no cuentan con un catálogo de productos y estos no se actualizan según su disponibilidad, enfrenta dificúltales con la comunicación a los clientes, tardan en dar respuesta a sus solicitudes. Los clientes reportan inconvenientes para realizar sus compras</a:t>
            </a:r>
            <a:r>
              <a:rPr lang="es-ES" sz="1600" dirty="0">
                <a:solidFill>
                  <a:srgbClr val="000000"/>
                </a:solidFill>
                <a:latin typeface="Söhne"/>
              </a:rPr>
              <a:t>.</a:t>
            </a:r>
            <a:r>
              <a:rPr lang="es-ES" altLang="es-ES" sz="1600" dirty="0">
                <a:solidFill>
                  <a:srgbClr val="000000"/>
                </a:solidFill>
                <a:latin typeface="Söhne"/>
              </a:rPr>
              <a:t>   </a:t>
            </a:r>
            <a:endParaRPr lang="es-ES" dirty="0">
              <a:cs typeface="Aria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400" b="0" i="0" u="none" strike="noStrike" cap="none" normalizeH="0" baseline="0" dirty="0">
              <a:ln>
                <a:noFill/>
              </a:ln>
              <a:solidFill>
                <a:srgbClr val="000000"/>
              </a:solidFill>
              <a:effectLst/>
              <a:latin typeface="Söhne"/>
            </a:endParaRPr>
          </a:p>
          <a:p>
            <a:pPr marL="0" marR="0" lvl="0" indent="0" defTabSz="914400" rtl="0" eaLnBrk="0" fontAlgn="base" latinLnBrk="0" hangingPunct="0">
              <a:lnSpc>
                <a:spcPct val="100000"/>
              </a:lnSpc>
              <a:spcBef>
                <a:spcPct val="0"/>
              </a:spcBef>
              <a:spcAft>
                <a:spcPct val="0"/>
              </a:spcAft>
              <a:buClrTx/>
              <a:buSzTx/>
              <a:buFontTx/>
              <a:buNone/>
              <a:tabLst/>
            </a:pPr>
            <a:endParaRPr lang="es-ES" altLang="es-ES" sz="1400" dirty="0">
              <a:solidFill>
                <a:srgbClr val="000000"/>
              </a:solidFill>
              <a:latin typeface="Söhne"/>
            </a:endParaRPr>
          </a:p>
        </p:txBody>
      </p:sp>
      <p:pic>
        <p:nvPicPr>
          <p:cNvPr id="1026" name="Picture 2" descr="Imágenes de Analisis De Datos - Descarga gratuita en Freepik">
            <a:extLst>
              <a:ext uri="{FF2B5EF4-FFF2-40B4-BE49-F238E27FC236}">
                <a16:creationId xmlns:a16="http://schemas.microsoft.com/office/drawing/2014/main" id="{10A9094F-C368-DBF8-745F-7635DDA770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5442" y="71438"/>
            <a:ext cx="3327631" cy="5072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564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155977"/>
            <a:ext cx="7789582" cy="584775"/>
          </a:xfrm>
          <a:prstGeom prst="rect">
            <a:avLst/>
          </a:prstGeom>
          <a:noFill/>
        </p:spPr>
        <p:txBody>
          <a:bodyPr wrap="square" rtlCol="0">
            <a:spAutoFit/>
          </a:bodyPr>
          <a:lstStyle/>
          <a:p>
            <a:r>
              <a:rPr lang="es-419" sz="3200" b="1" dirty="0">
                <a:solidFill>
                  <a:schemeClr val="bg2"/>
                </a:solidFill>
                <a:latin typeface="Trebuchet MS" panose="020B0603020202020204"/>
                <a:ea typeface="+mj-lt"/>
                <a:cs typeface="+mj-lt"/>
              </a:rPr>
              <a:t>Alcance del proyecto y delimitaciones</a:t>
            </a:r>
            <a:endParaRPr lang="es-ES" sz="3600" b="1" dirty="0">
              <a:solidFill>
                <a:schemeClr val="bg2"/>
              </a:solidFill>
            </a:endParaRPr>
          </a:p>
        </p:txBody>
      </p:sp>
      <p:sp>
        <p:nvSpPr>
          <p:cNvPr id="3" name="CuadroTexto 2"/>
          <p:cNvSpPr txBox="1"/>
          <p:nvPr/>
        </p:nvSpPr>
        <p:spPr>
          <a:xfrm>
            <a:off x="872837" y="1662545"/>
            <a:ext cx="6820736" cy="1477328"/>
          </a:xfrm>
          <a:prstGeom prst="rect">
            <a:avLst/>
          </a:prstGeom>
          <a:noFill/>
        </p:spPr>
        <p:txBody>
          <a:bodyPr wrap="square" lIns="91440" tIns="45720" rIns="91440" bIns="45720" rtlCol="0" anchor="t">
            <a:spAutoFit/>
          </a:bodyPr>
          <a:lstStyle/>
          <a:p>
            <a:pPr algn="just"/>
            <a:r>
              <a:rPr lang="es-ES" dirty="0"/>
              <a:t>El aplicativo móvil proporcionará capacidades integrales para la gestión de los siguientes módulos: Perfiles Clientes, Registro, </a:t>
            </a:r>
            <a:r>
              <a:rPr lang="es-ES" dirty="0" err="1"/>
              <a:t>Logeo</a:t>
            </a:r>
            <a:r>
              <a:rPr lang="es-ES" dirty="0"/>
              <a:t>, Compras de productos;  sus características y promociones, optimizando así el canal de ventas</a:t>
            </a:r>
          </a:p>
          <a:p>
            <a:endParaRPr lang="es-ES" dirty="0"/>
          </a:p>
        </p:txBody>
      </p:sp>
      <p:sp>
        <p:nvSpPr>
          <p:cNvPr id="4" name="CuadroTexto 3"/>
          <p:cNvSpPr txBox="1"/>
          <p:nvPr/>
        </p:nvSpPr>
        <p:spPr>
          <a:xfrm>
            <a:off x="872836" y="3137706"/>
            <a:ext cx="6639433" cy="923330"/>
          </a:xfrm>
          <a:prstGeom prst="rect">
            <a:avLst/>
          </a:prstGeom>
          <a:noFill/>
        </p:spPr>
        <p:txBody>
          <a:bodyPr wrap="square" rtlCol="0">
            <a:spAutoFit/>
          </a:bodyPr>
          <a:lstStyle/>
          <a:p>
            <a:pPr algn="just"/>
            <a:r>
              <a:rPr lang="es-ES" dirty="0"/>
              <a:t>Se excluye la integración con sistemas externos complejos y requerimientos de personalización extensiva que puedan impactar el tiempo de desarrollo y los recursos disponibles.</a:t>
            </a:r>
          </a:p>
        </p:txBody>
      </p:sp>
    </p:spTree>
    <p:extLst>
      <p:ext uri="{BB962C8B-B14F-4D97-AF65-F5344CB8AC3E}">
        <p14:creationId xmlns:p14="http://schemas.microsoft.com/office/powerpoint/2010/main" val="2067576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190968" y="1616654"/>
            <a:ext cx="3599241" cy="646331"/>
          </a:xfrm>
          <a:prstGeom prst="rect">
            <a:avLst/>
          </a:prstGeom>
          <a:noFill/>
        </p:spPr>
        <p:txBody>
          <a:bodyPr wrap="square" rtlCol="0">
            <a:spAutoFit/>
          </a:bodyPr>
          <a:lstStyle/>
          <a:p>
            <a:r>
              <a:rPr lang="es-419" sz="3600" b="1" dirty="0">
                <a:solidFill>
                  <a:schemeClr val="bg2"/>
                </a:solidFill>
                <a:latin typeface="Trebuchet MS" panose="020B0603020202020204"/>
                <a:ea typeface="+mj-lt"/>
                <a:cs typeface="+mj-lt"/>
              </a:rPr>
              <a:t>Justificación</a:t>
            </a:r>
            <a:endParaRPr lang="es-ES" sz="5400" b="1" dirty="0">
              <a:solidFill>
                <a:schemeClr val="bg2"/>
              </a:solidFill>
            </a:endParaRPr>
          </a:p>
        </p:txBody>
      </p:sp>
      <p:sp>
        <p:nvSpPr>
          <p:cNvPr id="3" name="CuadroTexto 2"/>
          <p:cNvSpPr txBox="1"/>
          <p:nvPr/>
        </p:nvSpPr>
        <p:spPr>
          <a:xfrm>
            <a:off x="1190968" y="2670167"/>
            <a:ext cx="7173714" cy="1569660"/>
          </a:xfrm>
          <a:prstGeom prst="rect">
            <a:avLst/>
          </a:prstGeom>
          <a:noFill/>
        </p:spPr>
        <p:txBody>
          <a:bodyPr wrap="square" lIns="91440" tIns="45720" rIns="91440" bIns="45720" rtlCol="0" anchor="t">
            <a:spAutoFit/>
          </a:bodyPr>
          <a:lstStyle/>
          <a:p>
            <a:r>
              <a:rPr lang="es-ES" sz="1600" dirty="0">
                <a:solidFill>
                  <a:srgbClr val="EEECE1"/>
                </a:solidFill>
                <a:ea typeface="+mn-lt"/>
                <a:cs typeface="+mn-lt"/>
              </a:rPr>
              <a:t>Este proyecto surge de la necesidad de potenciar la visibilidad y accesibilidad de los productos mediante herramientas tecnológicas como aplicaciones web y móviles. Nuestro objetivo es mejorar la gestión comercial y proporcionar a los clientes un canal de interacción más sólido y atractivo, lo que, en última instancia, se traducirá en un aumento significativo de las ventas al facilitar la compra y promover una experiencia de usuario satisfactoria y conveniente.</a:t>
            </a:r>
            <a:endParaRPr lang="es-ES" dirty="0"/>
          </a:p>
        </p:txBody>
      </p:sp>
      <p:sp>
        <p:nvSpPr>
          <p:cNvPr id="4" name="Rectángulo 3"/>
          <p:cNvSpPr/>
          <p:nvPr/>
        </p:nvSpPr>
        <p:spPr>
          <a:xfrm>
            <a:off x="1278552" y="2518086"/>
            <a:ext cx="718487"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FFFFFF"/>
              </a:solidFill>
            </a:endParaRPr>
          </a:p>
        </p:txBody>
      </p:sp>
    </p:spTree>
    <p:extLst>
      <p:ext uri="{BB962C8B-B14F-4D97-AF65-F5344CB8AC3E}">
        <p14:creationId xmlns:p14="http://schemas.microsoft.com/office/powerpoint/2010/main" val="4185235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5FE4F667-017F-F50F-480F-AD717C34CBA0}"/>
              </a:ext>
            </a:extLst>
          </p:cNvPr>
          <p:cNvSpPr txBox="1"/>
          <p:nvPr/>
        </p:nvSpPr>
        <p:spPr>
          <a:xfrm>
            <a:off x="1398119" y="2002193"/>
            <a:ext cx="6347762" cy="646331"/>
          </a:xfrm>
          <a:prstGeom prst="rect">
            <a:avLst/>
          </a:prstGeom>
          <a:noFill/>
        </p:spPr>
        <p:txBody>
          <a:bodyPr wrap="square" rtlCol="0">
            <a:spAutoFit/>
          </a:bodyPr>
          <a:lstStyle>
            <a:defPPr>
              <a:defRPr lang="es-ES"/>
            </a:defPPr>
            <a:lvl1pPr>
              <a:defRPr sz="2400" b="1">
                <a:solidFill>
                  <a:srgbClr val="4F81BD"/>
                </a:solidFill>
                <a:latin typeface="Trebuchet MS" panose="020B0603020202020204"/>
                <a:ea typeface="+mj-lt"/>
                <a:cs typeface="+mj-lt"/>
              </a:defRPr>
            </a:lvl1pPr>
          </a:lstStyle>
          <a:p>
            <a:pPr algn="ctr"/>
            <a:r>
              <a:rPr lang="es-MX" sz="3600" dirty="0"/>
              <a:t>Componente Metodológico</a:t>
            </a:r>
            <a:endParaRPr lang="es-CO" sz="3600" dirty="0"/>
          </a:p>
        </p:txBody>
      </p:sp>
    </p:spTree>
    <p:extLst>
      <p:ext uri="{BB962C8B-B14F-4D97-AF65-F5344CB8AC3E}">
        <p14:creationId xmlns:p14="http://schemas.microsoft.com/office/powerpoint/2010/main" val="3734139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9F929F7-9F41-4F5E-9A24-EF07F072AE22}"/>
              </a:ext>
            </a:extLst>
          </p:cNvPr>
          <p:cNvPicPr>
            <a:picLocks noChangeAspect="1"/>
          </p:cNvPicPr>
          <p:nvPr/>
        </p:nvPicPr>
        <p:blipFill>
          <a:blip r:embed="rId2"/>
          <a:stretch>
            <a:fillRect/>
          </a:stretch>
        </p:blipFill>
        <p:spPr>
          <a:xfrm>
            <a:off x="593766" y="1739523"/>
            <a:ext cx="7956467" cy="1657029"/>
          </a:xfrm>
          <a:prstGeom prst="rect">
            <a:avLst/>
          </a:prstGeom>
        </p:spPr>
      </p:pic>
      <p:sp>
        <p:nvSpPr>
          <p:cNvPr id="3" name="CuadroTexto 2">
            <a:extLst>
              <a:ext uri="{FF2B5EF4-FFF2-40B4-BE49-F238E27FC236}">
                <a16:creationId xmlns:a16="http://schemas.microsoft.com/office/drawing/2014/main" id="{90AAAFDA-B45A-479A-BAFC-38B7111C3F17}"/>
              </a:ext>
            </a:extLst>
          </p:cNvPr>
          <p:cNvSpPr txBox="1"/>
          <p:nvPr/>
        </p:nvSpPr>
        <p:spPr>
          <a:xfrm flipH="1">
            <a:off x="1450427" y="572079"/>
            <a:ext cx="6243144" cy="646331"/>
          </a:xfrm>
          <a:prstGeom prst="rect">
            <a:avLst/>
          </a:prstGeom>
          <a:noFill/>
        </p:spPr>
        <p:txBody>
          <a:bodyPr wrap="square" rtlCol="0">
            <a:spAutoFit/>
          </a:bodyPr>
          <a:lstStyle/>
          <a:p>
            <a:pPr algn="ctr"/>
            <a:r>
              <a:rPr lang="es-CO" sz="3600" b="1" dirty="0">
                <a:solidFill>
                  <a:srgbClr val="4F81BD"/>
                </a:solidFill>
                <a:latin typeface="Trebuchet MS" panose="020B0603020202020204"/>
                <a:ea typeface="+mj-lt"/>
                <a:cs typeface="+mj-lt"/>
              </a:rPr>
              <a:t>Módulos Implementados</a:t>
            </a:r>
          </a:p>
        </p:txBody>
      </p:sp>
    </p:spTree>
    <p:extLst>
      <p:ext uri="{BB962C8B-B14F-4D97-AF65-F5344CB8AC3E}">
        <p14:creationId xmlns:p14="http://schemas.microsoft.com/office/powerpoint/2010/main" val="328751623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767</TotalTime>
  <Words>476</Words>
  <Application>Microsoft Office PowerPoint</Application>
  <PresentationFormat>Presentación en pantalla (16:9)</PresentationFormat>
  <Paragraphs>40</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Söhne</vt:lpstr>
      <vt:lpstr>Trebuchet MS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CARLOS MONTAÑEZ</cp:lastModifiedBy>
  <cp:revision>86</cp:revision>
  <dcterms:created xsi:type="dcterms:W3CDTF">2019-11-27T03:16:21Z</dcterms:created>
  <dcterms:modified xsi:type="dcterms:W3CDTF">2024-06-22T04:29:54Z</dcterms:modified>
</cp:coreProperties>
</file>