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74" r:id="rId17"/>
    <p:sldId id="275" r:id="rId18"/>
    <p:sldId id="277" r:id="rId19"/>
    <p:sldId id="278"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Kết luận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Mô hình thực tế</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Nguyễn Minh Tâm</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4" name="TextBox 3"/>
          <p:cNvSpPr txBox="1"/>
          <p:nvPr/>
        </p:nvSpPr>
        <p:spPr>
          <a:xfrm>
            <a:off x="1964113" y="1527338"/>
            <a:ext cx="8263801" cy="646331"/>
          </a:xfrm>
          <a:prstGeom prst="rect">
            <a:avLst/>
          </a:prstGeom>
          <a:noFill/>
        </p:spPr>
        <p:txBody>
          <a:bodyPr wrap="none" rtlCol="0">
            <a:spAutoFit/>
          </a:bodyPr>
          <a:lstStyle/>
          <a:p>
            <a:pPr algn="ctr"/>
            <a:r>
              <a:rPr lang="en-US" sz="3600" b="1">
                <a:latin typeface="Arial" panose="020B0604020202020204" pitchFamily="34" charset="0"/>
                <a:cs typeface="Arial" panose="020B0604020202020204" pitchFamily="34" charset="0"/>
              </a:rPr>
              <a:t>BÁO CÁO ĐIỀU KHIỂN THÔNG MINH</a:t>
            </a:r>
            <a:endParaRPr lang="en-US" sz="3600" b="1">
              <a:latin typeface="Arial" panose="020B0604020202020204" pitchFamily="34" charset="0"/>
              <a:cs typeface="Arial" panose="020B0604020202020204" pitchFamily="34" charset="0"/>
            </a:endParaRPr>
          </a:p>
        </p:txBody>
      </p:sp>
      <p:sp>
        <p:nvSpPr>
          <p:cNvPr id="6" name="TextBox 5"/>
          <p:cNvSpPr txBox="1"/>
          <p:nvPr/>
        </p:nvSpPr>
        <p:spPr>
          <a:xfrm>
            <a:off x="2045107" y="2728129"/>
            <a:ext cx="8101781" cy="1015663"/>
          </a:xfrm>
          <a:prstGeom prst="rect">
            <a:avLst/>
          </a:prstGeom>
          <a:noFill/>
        </p:spPr>
        <p:txBody>
          <a:bodyPr wrap="square">
            <a:spAutoFit/>
          </a:bodyPr>
          <a:lstStyle/>
          <a:p>
            <a:pPr algn="ctr"/>
            <a:r>
              <a:rPr lang="vi-VN" sz="3000" b="1">
                <a:effectLst/>
                <a:ea typeface="Times New Roman" panose="02020603050405020304" pitchFamily="18" charset="0"/>
              </a:rPr>
              <a:t>MÔ HÌNH ROBOT 2 BÁNH TỰ CÂN BẰNG</a:t>
            </a:r>
            <a:r>
              <a:rPr lang="en-US" sz="3000">
                <a:ea typeface="Times New Roman" panose="02020603050405020304" pitchFamily="18" charset="0"/>
              </a:rPr>
              <a:t> </a:t>
            </a:r>
            <a:r>
              <a:rPr lang="vi-VN" sz="3000" b="1">
                <a:effectLst/>
                <a:ea typeface="Times New Roman" panose="02020603050405020304" pitchFamily="18" charset="0"/>
              </a:rPr>
              <a:t>SỬ DỤNG BỘ ĐIỀU KHIỂN LQR</a:t>
            </a:r>
            <a:endParaRPr lang="en-US" sz="3000">
              <a:effectLst/>
              <a:ea typeface="Times New Roman" panose="02020603050405020304" pitchFamily="18"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4720359" name="Picture 1" descr="A diagram of a computer&#10;&#10;Description automatically generated"/>
          <p:cNvPicPr>
            <a:picLocks noChangeAspect="1"/>
          </p:cNvPicPr>
          <p:nvPr/>
        </p:nvPicPr>
        <p:blipFill>
          <a:blip r:embed="rId3"/>
          <a:stretch>
            <a:fillRect/>
          </a:stretch>
        </p:blipFill>
        <p:spPr>
          <a:xfrm>
            <a:off x="1336675" y="2451100"/>
            <a:ext cx="4625340" cy="2382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610600" y="6356350"/>
            <a:ext cx="2743200" cy="365125"/>
          </a:xfrm>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1267452277" name="Picture 1" descr="A graph with lines and a red line&#10;&#10;Description automatically generated"/>
          <p:cNvPicPr>
            <a:picLocks noChangeAspect="1"/>
          </p:cNvPicPr>
          <p:nvPr/>
        </p:nvPicPr>
        <p:blipFill>
          <a:blip r:embed="rId2"/>
          <a:stretch>
            <a:fillRect/>
          </a:stretch>
        </p:blipFill>
        <p:spPr>
          <a:xfrm>
            <a:off x="4500245" y="1993265"/>
            <a:ext cx="7517130" cy="3542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77473"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đạt được</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2413819" y="2365151"/>
            <a:ext cx="7364361" cy="2127698"/>
          </a:xfrm>
          <a:prstGeom prst="rect">
            <a:avLst/>
          </a:prstGeom>
          <a:noFill/>
        </p:spPr>
        <p:txBody>
          <a:bodyPr wrap="square">
            <a:spAutoFit/>
          </a:bodyPr>
          <a:lstStyle/>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Thiết kế hoàn chỉnh và hoàn thiện được mô hình xe hai bánh tự cân bằng.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Tính toán mô hình toán học, hàm trạng thái cho hệ thống.</a:t>
            </a:r>
            <a:endParaRPr lang="en-US" sz="1400">
              <a:effectLst/>
              <a:latin typeface="Times New Roman" panose="02020603050405020304" pitchFamily="18" charset="0"/>
              <a:ea typeface="Times New Roman" panose="02020603050405020304" pitchFamily="18" charset="0"/>
            </a:endParaRPr>
          </a:p>
          <a:p>
            <a:pPr marL="285750" lvl="0" indent="-285750" algn="just">
              <a:lnSpc>
                <a:spcPct val="150000"/>
              </a:lnSpc>
              <a:buFont typeface="Wingdings" panose="05000000000000000000" pitchFamily="2" charset="2"/>
              <a:buChar char="Ø"/>
              <a:tabLst>
                <a:tab pos="533400" algn="l"/>
              </a:tabLst>
            </a:pPr>
            <a:r>
              <a:rPr lang="vi-VN" sz="1800">
                <a:effectLst/>
                <a:latin typeface="Times New Roman" panose="02020603050405020304" pitchFamily="18" charset="0"/>
                <a:ea typeface="Times New Roman" panose="02020603050405020304" pitchFamily="18" charset="0"/>
              </a:rPr>
              <a:t>Thực hiện thành công mô phỏng hệ thống trên Matlab Simulink.</a:t>
            </a:r>
            <a:endParaRPr lang="en-US" sz="140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vi-VN" sz="1800">
                <a:effectLst/>
                <a:latin typeface="Times New Roman" panose="02020603050405020304" pitchFamily="18" charset="0"/>
                <a:ea typeface="Times New Roman" panose="02020603050405020304" pitchFamily="18" charset="0"/>
              </a:rPr>
              <a:t>Hoàn thiện lập trình cho xe hai bánh tự cân bằng trên vi điều khiển STM32.</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1584088"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Hạn chế</a:t>
            </a:r>
            <a:endParaRPr lang="en-US" sz="2800" b="1">
              <a:latin typeface="Arial" panose="020B0604020202020204" pitchFamily="34" charset="0"/>
              <a:cs typeface="Arial" panose="020B0604020202020204" pitchFamily="34" charset="0"/>
            </a:endParaRPr>
          </a:p>
        </p:txBody>
      </p:sp>
      <p:sp>
        <p:nvSpPr>
          <p:cNvPr id="6" name="TextBox 5"/>
          <p:cNvSpPr txBox="1"/>
          <p:nvPr/>
        </p:nvSpPr>
        <p:spPr>
          <a:xfrm>
            <a:off x="2241755" y="2161217"/>
            <a:ext cx="7708490" cy="2535566"/>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Trong quá trình chạy, xe giữ cân bằng khá tốt, tuy nhiên vẫn còn gặp phải tình trạng vọt lố của góc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Khả năng đáp ứng khi tác động nhiễu còn yếu.</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Khó giữ cân bằng trên những địa hình phức tạp như: gồ ghề, lượn sóng, nghiêng,…</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Xe chưa có khả năng tự di chuyển, tự đứng dậy (swing-up).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1535628" y="1354762"/>
            <a:ext cx="3135795"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Hướng phát triển</a:t>
            </a:r>
            <a:endParaRPr lang="en-US" sz="2800" b="1">
              <a:latin typeface="Arial" panose="020B0604020202020204" pitchFamily="34" charset="0"/>
              <a:cs typeface="Arial" panose="020B0604020202020204" pitchFamily="34" charset="0"/>
            </a:endParaRPr>
          </a:p>
        </p:txBody>
      </p:sp>
      <p:sp>
        <p:nvSpPr>
          <p:cNvPr id="5" name="TextBox 4"/>
          <p:cNvSpPr txBox="1"/>
          <p:nvPr/>
        </p:nvSpPr>
        <p:spPr>
          <a:xfrm>
            <a:off x="3008671" y="2368966"/>
            <a:ext cx="6174658" cy="2120068"/>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khả năng tự hành và tự đứng dậy (swing-up).</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Thay đổi bánh trơn thành bánh đa hướng (mecanum) giúp xe di chuyển linh hoạt hơn.</a:t>
            </a:r>
            <a:endParaRPr lang="en-US" sz="140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tabLst>
                <a:tab pos="533400" algn="l"/>
              </a:tabLst>
            </a:pPr>
            <a:r>
              <a:rPr lang="vi-VN" sz="1800">
                <a:effectLst/>
                <a:latin typeface="Times New Roman" panose="02020603050405020304" pitchFamily="18" charset="0"/>
                <a:ea typeface="Times New Roman" panose="02020603050405020304" pitchFamily="18" charset="0"/>
              </a:rPr>
              <a:t>Xây dựng bộ điều khiển giúp xe đáp ứng cao hơn khi gặp tác động nhiễu và di chuyển được trên các mặt phẳng phức tạp.</a:t>
            </a:r>
            <a:endParaRPr lang="en-US" sz="1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15844" y="1509697"/>
            <a:ext cx="3498073" cy="3642344"/>
          </a:xfrm>
          <a:prstGeom prst="rect">
            <a:avLst/>
          </a:prstGeom>
          <a:noFill/>
        </p:spPr>
        <p:txBody>
          <a:bodyPr wrap="none" rtlCol="0">
            <a:spAutoFit/>
          </a:bodyPr>
          <a:lstStyle/>
          <a:p>
            <a:pPr marL="342900" indent="-342900">
              <a:lnSpc>
                <a:spcPct val="200000"/>
              </a:lnSpc>
              <a:buAutoNum type="arabicPeriod"/>
            </a:pPr>
            <a:r>
              <a:rPr lang="en-US" sz="3000">
                <a:latin typeface="Arial" panose="020B0604020202020204" pitchFamily="34" charset="0"/>
                <a:cs typeface="Arial" panose="020B0604020202020204" pitchFamily="34" charset="0"/>
              </a:rPr>
              <a:t>Cơ sở lý thuyết</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phỏng Matlab</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Mô hình thực tế</a:t>
            </a:r>
            <a:endParaRPr lang="en-US" sz="3000">
              <a:latin typeface="Arial" panose="020B0604020202020204" pitchFamily="34" charset="0"/>
              <a:cs typeface="Arial" panose="020B0604020202020204" pitchFamily="34" charset="0"/>
            </a:endParaRPr>
          </a:p>
          <a:p>
            <a:pPr marL="342900" indent="-342900">
              <a:lnSpc>
                <a:spcPct val="200000"/>
              </a:lnSpc>
              <a:buAutoNum type="arabicPeriod"/>
            </a:pPr>
            <a:r>
              <a:rPr lang="en-US" sz="3000">
                <a:latin typeface="Arial" panose="020B0604020202020204" pitchFamily="34" charset="0"/>
                <a:cs typeface="Arial" panose="020B0604020202020204" pitchFamily="34" charset="0"/>
              </a:rPr>
              <a:t>Kết luận</a:t>
            </a:r>
            <a:endParaRPr lang="en-US" sz="3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716"/>
                    <a:gridCol w="3281663"/>
                  </a:tblGrid>
                  <a:tr h="300380">
                    <a:tc>
                      <a:txBody>
                        <a:bodyPr/>
                        <a:lstStyle/>
                        <a:p>
                          <a:pPr algn="ctr"/>
                          <a:r>
                            <a:rPr lang="en-US" sz="1100"/>
                            <a:t>Biến</a:t>
                          </a:r>
                          <a:r>
                            <a:rPr lang="en-US" sz="1100" baseline="0"/>
                            <a:t> trạng thái</a:t>
                          </a:r>
                          <a:endParaRPr lang="en-US" sz="1100"/>
                        </a:p>
                      </a:txBody>
                      <a:tcPr marL="68580" marR="68580" marT="34290" marB="34290" anchor="ctr"/>
                    </a:tc>
                    <a:tc>
                      <a:txBody>
                        <a:bodyPr/>
                        <a:lstStyle/>
                        <a:p>
                          <a:pPr algn="ctr"/>
                          <a:r>
                            <a:rPr lang="en-US" sz="1100"/>
                            <a:t>Ý</a:t>
                          </a:r>
                          <a:r>
                            <a:rPr lang="en-US" sz="1100" baseline="0"/>
                            <a:t> nghĩa</a:t>
                          </a:r>
                          <a:endParaRPr lang="en-US" sz="1100"/>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rotWithShape="1">
                <a:blip r:embed="rId1"/>
                <a:stretch>
                  <a:fillRect l="-129" t="-311" r="-121" b="-296"/>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7656</Words>
  <Application>WPS Presentation</Application>
  <PresentationFormat>Widescreen</PresentationFormat>
  <Paragraphs>295</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 Tien Phat</cp:lastModifiedBy>
  <cp:revision>13</cp:revision>
  <dcterms:created xsi:type="dcterms:W3CDTF">2024-05-23T11:58:00Z</dcterms:created>
  <dcterms:modified xsi:type="dcterms:W3CDTF">2024-06-05T05:08:35Z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2C3D208A91DA433CBB22A85854071DC3_12</vt:lpwstr>
  </property>
  <property fmtid="{D5CDD505-2E9C-101B-9397-08002B2CF9AE}" pid="3" name="KSOProductBuildVer">
    <vt:lpwstr>1033-12.2.0.16909</vt:lpwstr>
  </property>
</Properties>
</file>