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72" r:id="rId3"/>
    <p:sldId id="273" r:id="rId4"/>
    <p:sldId id="259" r:id="rId5"/>
    <p:sldId id="260" r:id="rId6"/>
    <p:sldId id="261" r:id="rId7"/>
    <p:sldId id="262" r:id="rId8"/>
    <p:sldId id="263" r:id="rId9"/>
    <p:sldId id="264" r:id="rId10"/>
    <p:sldId id="265" r:id="rId11"/>
    <p:sldId id="266" r:id="rId12"/>
    <p:sldId id="268" r:id="rId13"/>
    <p:sldId id="269" r:id="rId14"/>
    <p:sldId id="270" r:id="rId15"/>
    <p:sldId id="271" r:id="rId16"/>
    <p:sldId id="298" r:id="rId17"/>
    <p:sldId id="299" r:id="rId18"/>
    <p:sldId id="300" r:id="rId19"/>
    <p:sldId id="301" r:id="rId20"/>
    <p:sldId id="302" r:id="rId21"/>
    <p:sldId id="303" r:id="rId22"/>
    <p:sldId id="304" r:id="rId23"/>
    <p:sldId id="305" r:id="rId24"/>
    <p:sldId id="306" r:id="rId25"/>
    <p:sldId id="308" r:id="rId26"/>
    <p:sldId id="309" r:id="rId27"/>
    <p:sldId id="310" r:id="rId28"/>
    <p:sldId id="311" r:id="rId29"/>
    <p:sldId id="312" r:id="rId30"/>
    <p:sldId id="313" r:id="rId31"/>
    <p:sldId id="314" r:id="rId32"/>
    <p:sldId id="315" r:id="rId33"/>
    <p:sldId id="316" r:id="rId34"/>
    <p:sldId id="279" r:id="rId35"/>
    <p:sldId id="280" r:id="rId36"/>
    <p:sldId id="281" r:id="rId37"/>
    <p:sldId id="282" r:id="rId38"/>
    <p:sldId id="283" r:id="rId39"/>
    <p:sldId id="284" r:id="rId40"/>
    <p:sldId id="285" r:id="rId41"/>
    <p:sldId id="286" r:id="rId42"/>
    <p:sldId id="287" r:id="rId43"/>
    <p:sldId id="288" r:id="rId44"/>
    <p:sldId id="328" r:id="rId45"/>
    <p:sldId id="329" r:id="rId46"/>
    <p:sldId id="331" r:id="rId47"/>
    <p:sldId id="332" r:id="rId48"/>
    <p:sldId id="333" r:id="rId49"/>
    <p:sldId id="334" r:id="rId50"/>
    <p:sldId id="335" r:id="rId51"/>
    <p:sldId id="336" r:id="rId52"/>
    <p:sldId id="339" r:id="rId53"/>
    <p:sldId id="337" r:id="rId54"/>
    <p:sldId id="340" r:id="rId55"/>
    <p:sldId id="341" r:id="rId56"/>
    <p:sldId id="342" r:id="rId57"/>
    <p:sldId id="27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1"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4B2A1-A3D5-43B0-B8B1-BA1130BD5E50}"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CD56B-1899-4596-AC6F-B5EDED17AF1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3ABDF7-7DB0-4769-89C4-F09FC08B6B0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1026" name="Picture 2" descr="Khoa Điện Điện Tử - Đại học Sư Phạm Kỹ Thuật Tp.HCM"/>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1781" y="136525"/>
            <a:ext cx="5788438" cy="9903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A1FC05C-F1EC-4048-B247-A0A79CFE4C7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A878DD7-6F8A-4C74-BD1D-63BCFCB4647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C50C156-F5AA-42B7-825C-8B16F68051A3}"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AF4D31-0B32-409A-9525-59843284D258}"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F1AB10F-BD31-43D6-BAFE-3D21930F1E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0C557A-EACC-4EFF-B0C7-17FCAEBEE9AD}"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BFDF3A-4313-44B8-B61D-8910A93439B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F7F5824-B114-4AAA-80C0-8E8A29572D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C91C4F-996B-46B9-8E55-CEF66E5222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pic>
        <p:nvPicPr>
          <p:cNvPr id="2" name="Picture 1"/>
          <p:cNvPicPr>
            <a:picLocks noChangeAspect="1"/>
          </p:cNvPicPr>
          <p:nvPr userDrawn="1"/>
        </p:nvPicPr>
        <p:blipFill>
          <a:blip r:embed="rId2"/>
          <a:stretch>
            <a:fillRect/>
          </a:stretch>
        </p:blipFill>
        <p:spPr>
          <a:xfrm>
            <a:off x="146050" y="181610"/>
            <a:ext cx="858520" cy="858520"/>
          </a:xfrm>
          <a:prstGeom prst="rect">
            <a:avLst/>
          </a:prstGeom>
        </p:spPr>
      </p:pic>
      <p:pic>
        <p:nvPicPr>
          <p:cNvPr id="3" name="Picture 2"/>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516080" y="1040130"/>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929893" y="1036551"/>
            <a:ext cx="4332212"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Tuyến tính hóa hệ thống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3687327" y="1040130"/>
            <a:ext cx="4817344"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Thiết kế bộ điều khiển LQR</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8715" y="1036551"/>
            <a:ext cx="3334567"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Thông số động cơ</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240394" y="1040130"/>
            <a:ext cx="371120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Tiến hành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 để lấy dữ liệu</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160886-68CE-4A07-9349-C1DB1F5C30E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userDrawn="1"/>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pic>
        <p:nvPicPr>
          <p:cNvPr id="8" name="Picture 7"/>
          <p:cNvPicPr>
            <a:picLocks noChangeAspect="1"/>
          </p:cNvPicPr>
          <p:nvPr userDrawn="1"/>
        </p:nvPicPr>
        <p:blipFill>
          <a:blip r:embed="rId2"/>
          <a:stretch>
            <a:fillRect/>
          </a:stretch>
        </p:blipFill>
        <p:spPr>
          <a:xfrm>
            <a:off x="146050" y="181610"/>
            <a:ext cx="858520" cy="858520"/>
          </a:xfrm>
          <a:prstGeom prst="rect">
            <a:avLst/>
          </a:prstGeom>
        </p:spPr>
      </p:pic>
      <p:pic>
        <p:nvPicPr>
          <p:cNvPr id="9" name="Picture 8"/>
          <p:cNvPicPr>
            <a:picLocks noChangeAspect="1"/>
          </p:cNvPicPr>
          <p:nvPr userDrawn="1"/>
        </p:nvPicPr>
        <p:blipFill>
          <a:blip r:embed="rId3"/>
          <a:stretch>
            <a:fillRect/>
          </a:stretch>
        </p:blipFill>
        <p:spPr>
          <a:xfrm>
            <a:off x="11010265" y="181610"/>
            <a:ext cx="1035685" cy="859155"/>
          </a:xfrm>
          <a:prstGeom prst="rect">
            <a:avLst/>
          </a:prstGeom>
        </p:spPr>
      </p:pic>
      <p:sp>
        <p:nvSpPr>
          <p:cNvPr id="10" name="TextBox 9"/>
          <p:cNvSpPr txBox="1"/>
          <p:nvPr userDrawn="1"/>
        </p:nvSpPr>
        <p:spPr>
          <a:xfrm>
            <a:off x="4426311" y="1040130"/>
            <a:ext cx="3339376"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Kết quả mô phỏng</a:t>
            </a:r>
            <a:endParaRPr lang="en-US" sz="2800" b="1">
              <a:latin typeface="Arial" panose="020B0604020202020204" pitchFamily="34" charset="0"/>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DAEB6-2976-46C7-B553-4433E2E59EE6}"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2C1155-F164-44A2-862A-E50421BF24B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7.png"/><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1.bin"/><Relationship Id="rId2" Type="http://schemas.openxmlformats.org/officeDocument/2006/relationships/image" Target="../media/image28.png"/><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tags" Target="../tags/tag2.xml"/><Relationship Id="rId2" Type="http://schemas.openxmlformats.org/officeDocument/2006/relationships/image" Target="../media/image30.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tags" Target="../tags/tag3.xml"/><Relationship Id="rId2" Type="http://schemas.openxmlformats.org/officeDocument/2006/relationships/image" Target="../media/image32.wmf"/><Relationship Id="rId1"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5.bin"/><Relationship Id="rId2" Type="http://schemas.openxmlformats.org/officeDocument/2006/relationships/image" Target="../media/image34.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5.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34.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1.png"/><Relationship Id="rId1"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7.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1.png"/></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0.xml"/><Relationship Id="rId7" Type="http://schemas.openxmlformats.org/officeDocument/2006/relationships/image" Target="../media/image63.png"/><Relationship Id="rId6" Type="http://schemas.openxmlformats.org/officeDocument/2006/relationships/tags" Target="../tags/tag19.xml"/><Relationship Id="rId5" Type="http://schemas.openxmlformats.org/officeDocument/2006/relationships/image" Target="../media/image62.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34.wmf"/><Relationship Id="rId10" Type="http://schemas.openxmlformats.org/officeDocument/2006/relationships/vmlDrawing" Target="../drawings/vmlDrawing6.vml"/><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5.png"/><Relationship Id="rId7" Type="http://schemas.openxmlformats.org/officeDocument/2006/relationships/tags" Target="../tags/tag24.xml"/><Relationship Id="rId6" Type="http://schemas.openxmlformats.org/officeDocument/2006/relationships/image" Target="../media/image64.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34.wmf"/><Relationship Id="rId10" Type="http://schemas.openxmlformats.org/officeDocument/2006/relationships/vmlDrawing" Target="../drawings/vmlDrawing7.vml"/><Relationship Id="rId1"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image" Target="../media/image67.png"/><Relationship Id="rId3" Type="http://schemas.openxmlformats.org/officeDocument/2006/relationships/tags" Target="../tags/tag26.xml"/><Relationship Id="rId2" Type="http://schemas.openxmlformats.org/officeDocument/2006/relationships/image" Target="../media/image66.png"/><Relationship Id="rId1" Type="http://schemas.openxmlformats.org/officeDocument/2006/relationships/tags" Target="../tags/tag2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tags" Target="../tags/tag2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tags" Target="../tags/tag29.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70.png"/><Relationship Id="rId1" Type="http://schemas.openxmlformats.org/officeDocument/2006/relationships/tags" Target="../tags/tag30.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tags" Target="../tags/tag3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tags" Target="../tags/tag33.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3.png"/><Relationship Id="rId2" Type="http://schemas.openxmlformats.org/officeDocument/2006/relationships/tags" Target="../tags/tag35.xml"/><Relationship Id="rId1" Type="http://schemas.openxmlformats.org/officeDocument/2006/relationships/tags" Target="../tags/tag34.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4.png"/><Relationship Id="rId2" Type="http://schemas.openxmlformats.org/officeDocument/2006/relationships/tags" Target="../tags/tag37.xml"/><Relationship Id="rId1" Type="http://schemas.openxmlformats.org/officeDocument/2006/relationships/tags" Target="../tags/tag36.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5.png"/><Relationship Id="rId2" Type="http://schemas.openxmlformats.org/officeDocument/2006/relationships/tags" Target="../tags/tag39.xml"/><Relationship Id="rId1" Type="http://schemas.openxmlformats.org/officeDocument/2006/relationships/tags" Target="../tags/tag38.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2.xml"/><Relationship Id="rId3" Type="http://schemas.openxmlformats.org/officeDocument/2006/relationships/image" Target="../media/image76.png"/><Relationship Id="rId2" Type="http://schemas.openxmlformats.org/officeDocument/2006/relationships/tags" Target="../tags/tag41.xml"/><Relationship Id="rId1" Type="http://schemas.openxmlformats.org/officeDocument/2006/relationships/tags" Target="../tags/tag40.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5.png"/><Relationship Id="rId2" Type="http://schemas.openxmlformats.org/officeDocument/2006/relationships/tags" Target="../tags/tag44.xml"/><Relationship Id="rId1" Type="http://schemas.openxmlformats.org/officeDocument/2006/relationships/tags" Target="../tags/tag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TextBox 2"/>
          <p:cNvSpPr txBox="1"/>
          <p:nvPr/>
        </p:nvSpPr>
        <p:spPr>
          <a:xfrm>
            <a:off x="6467013" y="4385522"/>
            <a:ext cx="4886787" cy="1703030"/>
          </a:xfrm>
          <a:prstGeom prst="rect">
            <a:avLst/>
          </a:prstGeom>
          <a:noFill/>
        </p:spPr>
        <p:txBody>
          <a:bodyPr wrap="none" rtlCol="0">
            <a:spAutoFit/>
          </a:bodyPr>
          <a:lstStyle/>
          <a:p>
            <a:pPr>
              <a:lnSpc>
                <a:spcPct val="150000"/>
              </a:lnSpc>
            </a:pPr>
            <a:r>
              <a:rPr lang="en-US" b="1">
                <a:latin typeface="Arial" panose="020B0604020202020204" pitchFamily="34" charset="0"/>
                <a:cs typeface="Arial" panose="020B0604020202020204" pitchFamily="34" charset="0"/>
              </a:rPr>
              <a:t>GVHD: </a:t>
            </a:r>
            <a:r>
              <a:rPr lang="en-US">
                <a:latin typeface="Arial" panose="020B0604020202020204" pitchFamily="34" charset="0"/>
                <a:cs typeface="Arial" panose="020B0604020202020204" pitchFamily="34" charset="0"/>
              </a:rPr>
              <a:t>PSG.TS Vũ Văn Phong</a:t>
            </a:r>
            <a:endParaRPr lang="en-US">
              <a:latin typeface="Arial" panose="020B0604020202020204" pitchFamily="34" charset="0"/>
              <a:cs typeface="Arial" panose="020B0604020202020204" pitchFamily="34" charset="0"/>
            </a:endParaRPr>
          </a:p>
          <a:p>
            <a:pPr>
              <a:lnSpc>
                <a:spcPct val="150000"/>
              </a:lnSpc>
            </a:pPr>
            <a:r>
              <a:rPr lang="en-US" b="1">
                <a:latin typeface="Arial" panose="020B0604020202020204" pitchFamily="34" charset="0"/>
                <a:cs typeface="Arial" panose="020B0604020202020204" pitchFamily="34" charset="0"/>
              </a:rPr>
              <a:t>Sinh viên trình bày:		MSSV:</a:t>
            </a:r>
            <a:endParaRPr lang="en-US" b="1">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Nguyễn Văn Pháp		21151303</a:t>
            </a:r>
            <a:endParaRPr lang="en-US">
              <a:latin typeface="Arial" panose="020B0604020202020204" pitchFamily="34" charset="0"/>
              <a:cs typeface="Arial" panose="020B0604020202020204" pitchFamily="34" charset="0"/>
            </a:endParaRPr>
          </a:p>
          <a:p>
            <a:pPr>
              <a:lnSpc>
                <a:spcPct val="150000"/>
              </a:lnSpc>
            </a:pPr>
            <a:r>
              <a:rPr lang="en-US">
                <a:latin typeface="Arial" panose="020B0604020202020204" pitchFamily="34" charset="0"/>
                <a:cs typeface="Arial" panose="020B0604020202020204" pitchFamily="34" charset="0"/>
              </a:rPr>
              <a:t>Vũ Tiến Phát			21151309</a:t>
            </a:r>
            <a:endParaRPr lang="en-US">
              <a:latin typeface="Arial" panose="020B0604020202020204" pitchFamily="34" charset="0"/>
              <a:cs typeface="Arial" panose="020B0604020202020204" pitchFamily="34" charset="0"/>
            </a:endParaRPr>
          </a:p>
        </p:txBody>
      </p:sp>
      <p:sp>
        <p:nvSpPr>
          <p:cNvPr id="6" name="TextBox 5"/>
          <p:cNvSpPr txBox="1"/>
          <p:nvPr/>
        </p:nvSpPr>
        <p:spPr>
          <a:xfrm>
            <a:off x="2605544" y="2228671"/>
            <a:ext cx="6980906" cy="1198880"/>
          </a:xfrm>
          <a:prstGeom prst="rect">
            <a:avLst/>
          </a:prstGeom>
          <a:noFill/>
        </p:spPr>
        <p:txBody>
          <a:bodyPr wrap="square">
            <a:spAutoFit/>
          </a:bodyPr>
          <a:lstStyle/>
          <a:p>
            <a:pPr algn="ctr"/>
            <a:r>
              <a:rPr lang="en-US" sz="3600" b="1">
                <a:effectLst/>
                <a:latin typeface="Arial" panose="020B0604020202020204" pitchFamily="34" charset="0"/>
                <a:ea typeface="Times New Roman" panose="02020603050405020304" pitchFamily="18" charset="0"/>
                <a:cs typeface="Arial" panose="020B0604020202020204" pitchFamily="34" charset="0"/>
              </a:rPr>
              <a:t>BÁO CÁO NHẬN DẠNG VÀ ĐIỀU KHIỂN HỆ THỐNG</a:t>
            </a:r>
            <a:endParaRPr lang="en-US" sz="3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5"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7" name="TextBox 6"/>
          <p:cNvSpPr txBox="1"/>
          <p:nvPr/>
        </p:nvSpPr>
        <p:spPr>
          <a:xfrm>
            <a:off x="1897884" y="1763271"/>
            <a:ext cx="384271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Lúc này ta có ma trận trọng số như sau:</a:t>
            </a:r>
            <a:endParaRPr lang="en-US" sz="180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p:cNvSpPr txBox="1"/>
              <p:nvPr/>
            </p:nvSpPr>
            <p:spPr>
              <a:xfrm>
                <a:off x="3504553" y="2285241"/>
                <a:ext cx="5182894" cy="1992918"/>
              </a:xfrm>
              <a:prstGeom prst="rect">
                <a:avLst/>
              </a:prstGeom>
              <a:noFill/>
            </p:spPr>
            <p:txBody>
              <a:bodyPr wrap="none" rtlCol="0">
                <a:spAutoFit/>
              </a:bodyPr>
              <a:lstStyle/>
              <a:p>
                <a14:m>
                  <m:oMath xmlns:m="http://schemas.openxmlformats.org/officeDocument/2006/math">
                    <m:r>
                      <a:rPr lang="en-US" sz="1800" i="1" smtClean="0">
                        <a:effectLst/>
                        <a:latin typeface="Cambria Math" panose="02040503050406030204" pitchFamily="18" charset="0"/>
                        <a:ea typeface="Times New Roman" panose="02020603050405020304" pitchFamily="18" charset="0"/>
                      </a:rPr>
                      <m:t>𝑄</m:t>
                    </m:r>
                    <m:r>
                      <a:rPr lang="en-US" sz="1800" i="1" smtClean="0">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6"/>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1</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2</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3</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4</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5</m:t>
                                  </m:r>
                                </m:sub>
                              </m:sSub>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US" sz="1800" i="1">
                                  <a:effectLst/>
                                  <a:latin typeface="Cambria Math" panose="02040503050406030204" pitchFamily="18" charset="0"/>
                                  <a:ea typeface="Times New Roman" panose="02020603050405020304" pitchFamily="18" charset="0"/>
                                </a:rPr>
                                <m:t>0</m:t>
                              </m:r>
                            </m:e>
                            <m:e>
                              <m:r>
                                <a:rPr lang="en-US" sz="1800" i="1">
                                  <a:effectLst/>
                                  <a:latin typeface="Cambria Math" panose="02040503050406030204" pitchFamily="18" charset="0"/>
                                  <a:ea typeface="Times New Roman" panose="020206030504050203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vi-VN" sz="1800" i="1">
                                  <a:effectLst/>
                                  <a:latin typeface="Cambria Math" panose="02040503050406030204" pitchFamily="18" charset="0"/>
                                  <a:ea typeface="Cambria Math" panose="02040503050406030204" pitchFamily="18" charset="0"/>
                                  <a:cs typeface="Cambria Math" panose="020405030504060302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𝑄</m:t>
                                  </m:r>
                                </m:e>
                                <m:sub>
                                  <m:r>
                                    <a:rPr lang="en-US" sz="1800" i="1">
                                      <a:effectLst/>
                                      <a:latin typeface="Cambria Math" panose="02040503050406030204" pitchFamily="18" charset="0"/>
                                      <a:ea typeface="Times New Roman" panose="02020603050405020304" pitchFamily="18" charset="0"/>
                                    </a:rPr>
                                    <m:t>6</m:t>
                                  </m:r>
                                </m:sub>
                              </m:sSub>
                            </m:e>
                          </m:mr>
                        </m:m>
                      </m:e>
                    </m:d>
                  </m:oMath>
                </a14:m>
                <a:r>
                  <a:rPr lang="en-US" sz="1800">
                    <a:effectLst/>
                    <a:latin typeface="Times New Roman" panose="02020603050405020304" pitchFamily="18" charset="0"/>
                    <a:ea typeface="Times New Roman" panose="02020603050405020304" pitchFamily="18" charset="0"/>
                  </a:rPr>
                  <a:t> và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𝑅</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m>
                          <m:mPr>
                            <m:mcs>
                              <m:mc>
                                <m:mcPr>
                                  <m:count m:val="2"/>
                                  <m:mcJc m:val="center"/>
                                </m:mcPr>
                              </m:mc>
                            </m:mcs>
                            <m:ctrlPr>
                              <a:rPr lang="en-US" sz="1800" i="1">
                                <a:effectLst/>
                                <a:latin typeface="Cambria Math" panose="02040503050406030204" pitchFamily="18" charset="0"/>
                                <a:ea typeface="Times New Roman" panose="02020603050405020304" pitchFamily="18" charset="0"/>
                              </a:rPr>
                            </m:ctrlPr>
                          </m:mPr>
                          <m:m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1</m:t>
                                  </m:r>
                                </m:sub>
                              </m:sSub>
                            </m:e>
                            <m:e>
                              <m:r>
                                <a:rPr lang="en-US" sz="1800" i="1">
                                  <a:effectLst/>
                                  <a:latin typeface="Cambria Math" panose="02040503050406030204" pitchFamily="18" charset="0"/>
                                  <a:ea typeface="Times New Roman" panose="02020603050405020304" pitchFamily="18" charset="0"/>
                                </a:rPr>
                                <m:t>0</m:t>
                              </m:r>
                            </m:e>
                          </m:mr>
                          <m:mr>
                            <m:e>
                              <m:r>
                                <a:rPr lang="en-US" sz="1800" i="1">
                                  <a:effectLst/>
                                  <a:latin typeface="Cambria Math" panose="02040503050406030204" pitchFamily="18" charset="0"/>
                                  <a:ea typeface="Times New Roman" panose="02020603050405020304" pitchFamily="18" charset="0"/>
                                </a:rPr>
                                <m:t>0</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𝑅</m:t>
                                  </m:r>
                                </m:e>
                                <m:sub>
                                  <m:r>
                                    <a:rPr lang="en-US" sz="1800" i="1">
                                      <a:effectLst/>
                                      <a:latin typeface="Cambria Math" panose="02040503050406030204" pitchFamily="18" charset="0"/>
                                      <a:ea typeface="Times New Roman" panose="02020603050405020304" pitchFamily="18" charset="0"/>
                                    </a:rPr>
                                    <m:t>2</m:t>
                                  </m:r>
                                </m:sub>
                              </m:sSub>
                            </m:e>
                          </m:mr>
                        </m:m>
                      </m:e>
                    </m:d>
                  </m:oMath>
                </a14:m>
                <a:endParaRPr lang="en-US" sz="1800">
                  <a:effectLst/>
                  <a:latin typeface="Times New Roman" panose="02020603050405020304" pitchFamily="18" charset="0"/>
                  <a:ea typeface="Times New Roman" panose="02020603050405020304" pitchFamily="18" charset="0"/>
                </a:endParaRPr>
              </a:p>
              <a:p>
                <a:endParaRPr lang="en-US"/>
              </a:p>
            </p:txBody>
          </p:sp>
        </mc:Choice>
        <mc:Fallback>
          <p:sp>
            <p:nvSpPr>
              <p:cNvPr id="8" name="TextBox 7"/>
              <p:cNvSpPr txBox="1">
                <a:spLocks noRot="1" noChangeAspect="1" noMove="1" noResize="1" noEditPoints="1" noAdjustHandles="1" noChangeArrowheads="1" noChangeShapeType="1" noTextEdit="1"/>
              </p:cNvSpPr>
              <p:nvPr/>
            </p:nvSpPr>
            <p:spPr>
              <a:xfrm>
                <a:off x="3504553" y="2285241"/>
                <a:ext cx="5182894" cy="1992918"/>
              </a:xfrm>
              <a:prstGeom prst="rect">
                <a:avLst/>
              </a:prstGeom>
              <a:blipFill rotWithShape="1">
                <a:blip r:embed="rId1"/>
                <a:stretch>
                  <a:fillRect l="-12" t="-26"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376516" y="4304104"/>
                <a:ext cx="9438968" cy="1490152"/>
              </a:xfrm>
              <a:prstGeom prst="rect">
                <a:avLst/>
              </a:prstGeom>
              <a:noFill/>
            </p:spPr>
            <p:txBody>
              <a:bodyPr wrap="square">
                <a:spAutoFit/>
              </a:bodyPr>
              <a:lstStyle/>
              <a:p>
                <a:pPr indent="457200" algn="just"/>
                <a:r>
                  <a:rPr lang="vi-VN">
                    <a:effectLst/>
                    <a:latin typeface="Times New Roman" panose="02020603050405020304" pitchFamily="18" charset="0"/>
                    <a:ea typeface="Times New Roman" panose="02020603050405020304" pitchFamily="18" charset="0"/>
                  </a:rPr>
                  <a:t>Với các thống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vi-VN">
                    <a:effectLst/>
                    <a:latin typeface="Times New Roman" panose="02020603050405020304" pitchFamily="18" charset="0"/>
                    <a:ea typeface="Times New Roman" panose="02020603050405020304" pitchFamily="18" charset="0"/>
                  </a:rPr>
                  <a:t> để tinh chỉnh cho bộ điều khiển LQR. Trong đó tham số </a:t>
                </a:r>
                <a14:m>
                  <m:oMath xmlns:m="http://schemas.openxmlformats.org/officeDocument/2006/math">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i="1">
                            <a:effectLst/>
                            <a:latin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vi-VN">
                            <a:effectLst/>
                            <a:latin typeface="Cambria Math" panose="02040503050406030204" pitchFamily="18" charset="0"/>
                            <a:ea typeface="Times New Roman" panose="02020603050405020304" pitchFamily="18" charset="0"/>
                            <a:cs typeface="Times New Roman" panose="02020603050405020304" pitchFamily="18" charset="0"/>
                          </a:rPr>
                          <m:t>6</m:t>
                        </m:r>
                      </m:sub>
                    </m:sSub>
                  </m:oMath>
                </a14:m>
                <a:r>
                  <a:rPr lang="vi-VN">
                    <a:effectLst/>
                    <a:latin typeface="Times New Roman" panose="02020603050405020304" pitchFamily="18" charset="0"/>
                    <a:ea typeface="Times New Roman" panose="02020603050405020304" pitchFamily="18" charset="0"/>
                  </a:rPr>
                  <a:t> được coi là trọng số tối ưu tương ứng cho 6 biến trạng thái </a:t>
                </a:r>
                <a14:m>
                  <m:oMath xmlns:m="http://schemas.openxmlformats.org/officeDocument/2006/math">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𝜃</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𝜓</m:t>
                        </m:r>
                      </m:e>
                    </m:acc>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r>
                      <a:rPr lang="vi-VN">
                        <a:effectLst/>
                        <a:latin typeface="Cambria Math" panose="02040503050406030204" pitchFamily="18" charset="0"/>
                        <a:ea typeface="Times New Roman" panose="02020603050405020304" pitchFamily="18" charset="0"/>
                        <a:cs typeface="Times New Roman" panose="02020603050405020304" pitchFamily="18" charset="0"/>
                      </a:rPr>
                      <m:t>,</m:t>
                    </m:r>
                    <m:r>
                      <a:rPr lang="vi-VN" i="1">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US" i="1">
                            <a:effectLst/>
                            <a:latin typeface="Cambria Math" panose="02040503050406030204" pitchFamily="18" charset="0"/>
                          </a:rPr>
                        </m:ctrlPr>
                      </m:accPr>
                      <m:e>
                        <m:r>
                          <a:rPr lang="vi-VN" i="1">
                            <a:effectLst/>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effectLst/>
                    <a:latin typeface="Times New Roman" panose="02020603050405020304" pitchFamily="18" charset="0"/>
                    <a:ea typeface="Times New Roman" panose="02020603050405020304" pitchFamily="18" charset="0"/>
                  </a:rPr>
                  <a:t>. Với mô hình hệ xe hai bánh ta có ma trận Q là ma trận 6x6 (tương ứng với 6 biến trạng thái) và R là 2x2 (tương ứng với 2 biến ngỏ vào). Sau khi chọn được các tham số điều khiển tương ứng, chúng ta có thể xây dựng được tham số phản hồi K với tín hiệu điều khiển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𝑢</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𝐾𝑥</m:t>
                    </m:r>
                  </m:oMath>
                </a14:m>
                <a:r>
                  <a:rPr lang="en-US">
                    <a:effectLst/>
                    <a:latin typeface="Times New Roman" panose="02020603050405020304" pitchFamily="18" charset="0"/>
                    <a:ea typeface="Times New Roman" panose="02020603050405020304" pitchFamily="18" charset="0"/>
                  </a:rPr>
                  <a:t>.</a:t>
                </a:r>
                <a:endParaRPr lang="en-US"/>
              </a:p>
            </p:txBody>
          </p:sp>
        </mc:Choice>
        <mc:Fallback>
          <p:sp>
            <p:nvSpPr>
              <p:cNvPr id="12" name="TextBox 11"/>
              <p:cNvSpPr txBox="1">
                <a:spLocks noRot="1" noChangeAspect="1" noMove="1" noResize="1" noEditPoints="1" noAdjustHandles="1" noChangeArrowheads="1" noChangeShapeType="1" noTextEdit="1"/>
              </p:cNvSpPr>
              <p:nvPr/>
            </p:nvSpPr>
            <p:spPr>
              <a:xfrm>
                <a:off x="1376516" y="4304104"/>
                <a:ext cx="9438968" cy="1490152"/>
              </a:xfrm>
              <a:prstGeom prst="rect">
                <a:avLst/>
              </a:prstGeom>
              <a:blipFill rotWithShape="1">
                <a:blip r:embed="rId2"/>
                <a:stretch>
                  <a:fillRect l="-5" t="-5" r="2" b="3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aphicFrame>
        <p:nvGraphicFramePr>
          <p:cNvPr id="3" name="Table 2"/>
          <p:cNvGraphicFramePr>
            <a:graphicFrameLocks noGrp="1"/>
          </p:cNvGraphicFramePr>
          <p:nvPr/>
        </p:nvGraphicFramePr>
        <p:xfrm>
          <a:off x="3686123" y="1743857"/>
          <a:ext cx="4819754" cy="4317525"/>
        </p:xfrm>
        <a:graphic>
          <a:graphicData uri="http://schemas.openxmlformats.org/drawingml/2006/table">
            <a:tbl>
              <a:tblPr firstRow="1" firstCol="1" bandRow="1">
                <a:tableStyleId>{5C22544A-7EE6-4342-B048-85BDC9FD1C3A}</a:tableStyleId>
              </a:tblPr>
              <a:tblGrid>
                <a:gridCol w="1151892"/>
                <a:gridCol w="636572"/>
                <a:gridCol w="3031290"/>
              </a:tblGrid>
              <a:tr h="428355">
                <a:tc>
                  <a:txBody>
                    <a:bodyPr/>
                    <a:lstStyle/>
                    <a:p>
                      <a:pPr algn="ctr">
                        <a:lnSpc>
                          <a:spcPct val="150000"/>
                        </a:lnSpc>
                      </a:pPr>
                      <a:r>
                        <a:rPr lang="en-US" sz="1000" b="0">
                          <a:effectLst/>
                          <a:latin typeface="Arial" panose="020B0604020202020204" pitchFamily="34" charset="0"/>
                          <a:cs typeface="Arial" panose="020B0604020202020204" pitchFamily="34" charset="0"/>
                        </a:rPr>
                        <a:t>Ký hiệu - [Đơn vị]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Giá trị</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1000" b="0">
                          <a:effectLst/>
                          <a:latin typeface="Arial" panose="020B0604020202020204" pitchFamily="34" charset="0"/>
                          <a:cs typeface="Arial" panose="020B0604020202020204" pitchFamily="34" charset="0"/>
                        </a:rPr>
                        <a:t>Ý nghĩa</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9278">
                <a:tc>
                  <a:txBody>
                    <a:bodyPr/>
                    <a:lstStyle/>
                    <a:p>
                      <a:pPr algn="ctr">
                        <a:lnSpc>
                          <a:spcPct val="150000"/>
                        </a:lnSpc>
                      </a:pPr>
                      <a:r>
                        <a:rPr lang="en-US" sz="1000" b="0">
                          <a:effectLst/>
                          <a:latin typeface="Arial" panose="020B0604020202020204" pitchFamily="34" charset="0"/>
                          <a:ea typeface="Times New Roman" panose="02020603050405020304" pitchFamily="18" charset="0"/>
                          <a:cs typeface="Arial" panose="020B0604020202020204" pitchFamily="34" charset="0"/>
                        </a:rPr>
                        <a:t>m - [Kg]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0.0345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M - </a:t>
                      </a:r>
                      <a:r>
                        <a:rPr lang="en-US" sz="1000" b="0">
                          <a:effectLst/>
                          <a:latin typeface="Arial" panose="020B0604020202020204" pitchFamily="34" charset="0"/>
                          <a:ea typeface="Times New Roman" panose="02020603050405020304" pitchFamily="18" charset="0"/>
                          <a:cs typeface="Arial" panose="020B0604020202020204" pitchFamily="34" charset="0"/>
                        </a:rPr>
                        <a:t>[Kg]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0.875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Khối lượng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R - </a:t>
                      </a:r>
                      <a:r>
                        <a:rPr lang="en-US" sz="1000" b="0">
                          <a:effectLst/>
                          <a:latin typeface="Arial" panose="020B0604020202020204" pitchFamily="34" charset="0"/>
                          <a:ea typeface="Times New Roman" panose="02020603050405020304" pitchFamily="18"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0.0325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Bán kính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W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0.225</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rộng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D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0.084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ngang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H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0.132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Chiều cao của Robot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L - [m]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Khoảng cách từ trọng tâm Robot đến trục bánh xe</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w</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0.18</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bánh xe và mặt phẳng di chuyển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f</a:t>
                      </a:r>
                      <a:r>
                        <a:rPr lang="en-US" sz="1000" b="0" baseline="-25000">
                          <a:effectLst/>
                          <a:latin typeface="Arial" panose="020B0604020202020204" pitchFamily="34" charset="0"/>
                          <a:cs typeface="Arial" panose="020B0604020202020204" pitchFamily="34" charset="0"/>
                        </a:rPr>
                        <a:t>m</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ea typeface="Times New Roman" panose="02020603050405020304" pitchFamily="18" charset="0"/>
                          <a:cs typeface="Arial" panose="020B0604020202020204" pitchFamily="34" charset="0"/>
                        </a:rPr>
                        <a:t>0.002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ma sát giữa Robot và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J</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kgm</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0.000082</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quán tính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R</a:t>
                      </a:r>
                      <a:r>
                        <a:rPr lang="en-US" sz="1000" b="0" baseline="-25000">
                          <a:effectLst/>
                          <a:latin typeface="Arial" panose="020B0604020202020204" pitchFamily="34" charset="0"/>
                          <a:cs typeface="Arial" panose="020B0604020202020204" pitchFamily="34" charset="0"/>
                        </a:rPr>
                        <a:t>m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Ω</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13</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Điện trở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b</a:t>
                      </a:r>
                      <a:r>
                        <a:rPr lang="en-US" sz="1000" b="0">
                          <a:effectLst/>
                          <a:latin typeface="Arial" panose="020B0604020202020204" pitchFamily="34" charset="0"/>
                          <a:ea typeface="Times New Roman" panose="02020603050405020304" pitchFamily="18" charset="0"/>
                          <a:cs typeface="Arial" panose="020B0604020202020204" pitchFamily="34" charset="0"/>
                        </a:rPr>
                        <a:t> - [</a:t>
                      </a:r>
                      <a:r>
                        <a:rPr lang="en-US" sz="1000" b="0">
                          <a:effectLst/>
                          <a:latin typeface="Arial" panose="020B0604020202020204" pitchFamily="34" charset="0"/>
                          <a:cs typeface="Arial" panose="020B0604020202020204" pitchFamily="34" charset="0"/>
                        </a:rPr>
                        <a:t>Vs/rad</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1.91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Hệ số EMF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K</a:t>
                      </a:r>
                      <a:r>
                        <a:rPr lang="en-US" sz="1000" b="0" baseline="-25000">
                          <a:effectLst/>
                          <a:latin typeface="Arial" panose="020B0604020202020204" pitchFamily="34" charset="0"/>
                          <a:cs typeface="Arial" panose="020B0604020202020204" pitchFamily="34" charset="0"/>
                        </a:rPr>
                        <a:t>t </a:t>
                      </a:r>
                      <a:r>
                        <a:rPr lang="en-US" sz="1000" b="0">
                          <a:effectLst/>
                          <a:latin typeface="Arial" panose="020B0604020202020204" pitchFamily="34" charset="0"/>
                          <a:ea typeface="Times New Roman" panose="02020603050405020304" pitchFamily="18" charset="0"/>
                          <a:cs typeface="Arial" panose="020B0604020202020204" pitchFamily="34" charset="0"/>
                        </a:rPr>
                        <a:t>- [</a:t>
                      </a:r>
                      <a:r>
                        <a:rPr lang="en-US" sz="1000" b="0">
                          <a:effectLst/>
                          <a:latin typeface="Arial" panose="020B0604020202020204" pitchFamily="34" charset="0"/>
                          <a:cs typeface="Arial" panose="020B0604020202020204" pitchFamily="34" charset="0"/>
                        </a:rPr>
                        <a:t>Nm/A</a:t>
                      </a:r>
                      <a:r>
                        <a:rPr lang="en-US" sz="1000" b="0">
                          <a:effectLst/>
                          <a:latin typeface="Arial" panose="020B0604020202020204" pitchFamily="34" charset="0"/>
                          <a:ea typeface="Times New Roman" panose="02020603050405020304" pitchFamily="18"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0.216</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Moment xoắn của động cơ DC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algn="ctr">
                        <a:lnSpc>
                          <a:spcPct val="150000"/>
                        </a:lnSpc>
                      </a:pPr>
                      <a:r>
                        <a:rPr lang="en-US" sz="1000" b="0">
                          <a:effectLst/>
                          <a:latin typeface="Arial" panose="020B0604020202020204" pitchFamily="34" charset="0"/>
                          <a:cs typeface="Arial" panose="020B0604020202020204" pitchFamily="34" charset="0"/>
                        </a:rPr>
                        <a:t>n</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 33.64</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Tỉ số giảm tốc</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278">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sz="1000" b="0">
                          <a:effectLst/>
                          <a:latin typeface="Arial" panose="020B0604020202020204" pitchFamily="34" charset="0"/>
                          <a:cs typeface="Arial" panose="020B0604020202020204" pitchFamily="34" charset="0"/>
                        </a:rPr>
                        <a:t>g - [m/s</a:t>
                      </a:r>
                      <a:r>
                        <a:rPr lang="en-US" sz="1000" b="0" baseline="30000">
                          <a:effectLst/>
                          <a:latin typeface="Arial" panose="020B0604020202020204" pitchFamily="34" charset="0"/>
                          <a:cs typeface="Arial" panose="020B0604020202020204" pitchFamily="34" charset="0"/>
                        </a:rPr>
                        <a:t>2</a:t>
                      </a:r>
                      <a:r>
                        <a:rPr lang="en-US" sz="1000" b="0">
                          <a:effectLst/>
                          <a:latin typeface="Arial" panose="020B0604020202020204" pitchFamily="34" charset="0"/>
                          <a:cs typeface="Arial" panose="020B0604020202020204" pitchFamily="34" charset="0"/>
                        </a:rPr>
                        <a:t>]</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9.81</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sz="1000" b="0">
                          <a:effectLst/>
                          <a:latin typeface="Arial" panose="020B0604020202020204" pitchFamily="34" charset="0"/>
                          <a:cs typeface="Arial" panose="020B0604020202020204" pitchFamily="34" charset="0"/>
                        </a:rPr>
                        <a:t>Gia tốc trọng trường</a:t>
                      </a:r>
                      <a:endParaRPr lang="en-US" sz="1000" b="0">
                        <a:effectLst/>
                        <a:latin typeface="Arial" panose="020B0604020202020204" pitchFamily="34" charset="0"/>
                        <a:ea typeface="Times New Roman" panose="02020603050405020304" pitchFamily="18" charset="0"/>
                        <a:cs typeface="Arial" panose="020B0604020202020204" pitchFamily="34" charset="0"/>
                      </a:endParaRPr>
                    </a:p>
                  </a:txBody>
                  <a:tcPr marL="42256" marR="4225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19" name="Group 18"/>
          <p:cNvGrpSpPr/>
          <p:nvPr/>
        </p:nvGrpSpPr>
        <p:grpSpPr>
          <a:xfrm>
            <a:off x="3142301" y="5260257"/>
            <a:ext cx="6664363" cy="1063790"/>
            <a:chOff x="5527637" y="5169111"/>
            <a:chExt cx="6664363" cy="1063790"/>
          </a:xfrm>
        </p:grpSpPr>
        <p:grpSp>
          <p:nvGrpSpPr>
            <p:cNvPr id="14" name="Group 13"/>
            <p:cNvGrpSpPr/>
            <p:nvPr/>
          </p:nvGrpSpPr>
          <p:grpSpPr>
            <a:xfrm>
              <a:off x="5527637" y="5185005"/>
              <a:ext cx="6664363" cy="1047896"/>
              <a:chOff x="5527637" y="5089043"/>
              <a:chExt cx="6664363" cy="1047896"/>
            </a:xfrm>
          </p:grpSpPr>
          <p:pic>
            <p:nvPicPr>
              <p:cNvPr id="10" name="Picture 9"/>
              <p:cNvPicPr>
                <a:picLocks noChangeAspect="1"/>
              </p:cNvPicPr>
              <p:nvPr/>
            </p:nvPicPr>
            <p:blipFill>
              <a:blip r:embed="rId1"/>
              <a:stretch>
                <a:fillRect/>
              </a:stretch>
            </p:blipFill>
            <p:spPr>
              <a:xfrm>
                <a:off x="6009412" y="5089043"/>
                <a:ext cx="6182588" cy="1047896"/>
              </a:xfrm>
              <a:prstGeom prst="rect">
                <a:avLst/>
              </a:prstGeom>
            </p:spPr>
          </p:pic>
          <mc:AlternateContent xmlns:mc="http://schemas.openxmlformats.org/markup-compatibility/2006">
            <mc:Choice xmlns:a14="http://schemas.microsoft.com/office/drawing/2010/main" Requires="a14">
              <p:sp>
                <p:nvSpPr>
                  <p:cNvPr id="13" name="TextBox 12"/>
                  <p:cNvSpPr txBox="1"/>
                  <p:nvPr/>
                </p:nvSpPr>
                <p:spPr>
                  <a:xfrm>
                    <a:off x="5527637" y="5337294"/>
                    <a:ext cx="43688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a:p>
                </p:txBody>
              </p:sp>
            </mc:Choice>
            <mc:Fallback>
              <p:sp>
                <p:nvSpPr>
                  <p:cNvPr id="13" name="TextBox 12"/>
                  <p:cNvSpPr txBox="1">
                    <a:spLocks noRot="1" noChangeAspect="1" noMove="1" noResize="1" noEditPoints="1" noAdjustHandles="1" noChangeArrowheads="1" noChangeShapeType="1" noTextEdit="1"/>
                  </p:cNvSpPr>
                  <p:nvPr/>
                </p:nvSpPr>
                <p:spPr>
                  <a:xfrm>
                    <a:off x="5527637" y="5337294"/>
                    <a:ext cx="436880" cy="369332"/>
                  </a:xfrm>
                  <a:prstGeom prst="rect">
                    <a:avLst/>
                  </a:prstGeom>
                  <a:blipFill rotWithShape="1">
                    <a:blip r:embed="rId2"/>
                  </a:blipFill>
                </p:spPr>
                <p:txBody>
                  <a:bodyPr/>
                  <a:lstStyle/>
                  <a:p>
                    <a:r>
                      <a:rPr lang="en-US" altLang="en-US">
                        <a:noFill/>
                      </a:rPr>
                      <a:t> </a:t>
                    </a:r>
                  </a:p>
                </p:txBody>
              </p:sp>
            </mc:Fallback>
          </mc:AlternateContent>
        </p:grpSp>
        <p:pic>
          <p:nvPicPr>
            <p:cNvPr id="18" name="Picture 17"/>
            <p:cNvPicPr>
              <a:picLocks noChangeAspect="1"/>
            </p:cNvPicPr>
            <p:nvPr/>
          </p:nvPicPr>
          <p:blipFill>
            <a:blip r:embed="rId3"/>
            <a:stretch>
              <a:fillRect/>
            </a:stretch>
          </p:blipFill>
          <p:spPr>
            <a:xfrm>
              <a:off x="6009412" y="5169111"/>
              <a:ext cx="1752845" cy="247685"/>
            </a:xfrm>
            <a:prstGeom prst="rect">
              <a:avLst/>
            </a:prstGeom>
          </p:spPr>
        </p:pic>
      </p:grpSp>
      <p:grpSp>
        <p:nvGrpSpPr>
          <p:cNvPr id="21" name="Group 20"/>
          <p:cNvGrpSpPr/>
          <p:nvPr/>
        </p:nvGrpSpPr>
        <p:grpSpPr>
          <a:xfrm>
            <a:off x="1394483" y="1670137"/>
            <a:ext cx="4578718" cy="3507891"/>
            <a:chOff x="790224" y="2167245"/>
            <a:chExt cx="4578718" cy="3507891"/>
          </a:xfrm>
        </p:grpSpPr>
        <p:pic>
          <p:nvPicPr>
            <p:cNvPr id="6" name="Picture 5"/>
            <p:cNvPicPr>
              <a:picLocks noChangeAspect="1"/>
            </p:cNvPicPr>
            <p:nvPr/>
          </p:nvPicPr>
          <p:blipFill>
            <a:blip r:embed="rId4"/>
            <a:stretch>
              <a:fillRect/>
            </a:stretch>
          </p:blipFill>
          <p:spPr>
            <a:xfrm>
              <a:off x="948919" y="2536577"/>
              <a:ext cx="4420023" cy="3138559"/>
            </a:xfrm>
            <a:prstGeom prst="rect">
              <a:avLst/>
            </a:prstGeom>
          </p:spPr>
        </p:pic>
        <p:sp>
          <p:nvSpPr>
            <p:cNvPr id="20" name="TextBox 19"/>
            <p:cNvSpPr txBox="1"/>
            <p:nvPr/>
          </p:nvSpPr>
          <p:spPr>
            <a:xfrm>
              <a:off x="790224" y="2167245"/>
              <a:ext cx="3721019"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Tính toán ma trận A và B, ta được:</a:t>
              </a:r>
              <a:endParaRPr lang="en-US">
                <a:latin typeface="Arial" panose="020B0604020202020204" pitchFamily="34" charset="0"/>
                <a:cs typeface="Arial" panose="020B0604020202020204" pitchFamily="34" charset="0"/>
              </a:endParaRPr>
            </a:p>
          </p:txBody>
        </p:sp>
      </p:grpSp>
      <p:sp>
        <p:nvSpPr>
          <p:cNvPr id="3" name="object 7"/>
          <p:cNvSpPr/>
          <p:nvPr/>
        </p:nvSpPr>
        <p:spPr>
          <a:xfrm>
            <a:off x="1400961" y="1597741"/>
            <a:ext cx="4673974"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grpSp>
        <p:nvGrpSpPr>
          <p:cNvPr id="16" name="Group 15"/>
          <p:cNvGrpSpPr/>
          <p:nvPr/>
        </p:nvGrpSpPr>
        <p:grpSpPr>
          <a:xfrm>
            <a:off x="6138806" y="1675054"/>
            <a:ext cx="4846915" cy="3373628"/>
            <a:chOff x="6350545" y="2134007"/>
            <a:chExt cx="4727180" cy="2691972"/>
          </a:xfrm>
        </p:grpSpPr>
        <p:pic>
          <p:nvPicPr>
            <p:cNvPr id="8" name="Picture 7"/>
            <p:cNvPicPr>
              <a:picLocks noChangeAspect="1"/>
            </p:cNvPicPr>
            <p:nvPr/>
          </p:nvPicPr>
          <p:blipFill>
            <a:blip r:embed="rId5"/>
            <a:stretch>
              <a:fillRect/>
            </a:stretch>
          </p:blipFill>
          <p:spPr>
            <a:xfrm>
              <a:off x="6652371" y="2706467"/>
              <a:ext cx="4425354" cy="2119512"/>
            </a:xfrm>
            <a:prstGeom prst="rect">
              <a:avLst/>
            </a:prstGeom>
          </p:spPr>
        </p:pic>
        <p:sp>
          <p:nvSpPr>
            <p:cNvPr id="15" name="TextBox 14"/>
            <p:cNvSpPr txBox="1"/>
            <p:nvPr/>
          </p:nvSpPr>
          <p:spPr>
            <a:xfrm>
              <a:off x="6350545" y="2134007"/>
              <a:ext cx="3419476" cy="294707"/>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Chọn thông số Q và R như sau: </a:t>
              </a:r>
              <a:endParaRPr lang="en-US">
                <a:latin typeface="Arial" panose="020B0604020202020204" pitchFamily="34" charset="0"/>
                <a:cs typeface="Arial" panose="020B0604020202020204" pitchFamily="34" charset="0"/>
              </a:endParaRPr>
            </a:p>
          </p:txBody>
        </p:sp>
      </p:grpSp>
      <p:sp>
        <p:nvSpPr>
          <p:cNvPr id="5" name="object 7"/>
          <p:cNvSpPr/>
          <p:nvPr/>
        </p:nvSpPr>
        <p:spPr>
          <a:xfrm>
            <a:off x="6074936" y="1597743"/>
            <a:ext cx="4900268" cy="3580286"/>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11" name="object 7"/>
          <p:cNvSpPr/>
          <p:nvPr/>
        </p:nvSpPr>
        <p:spPr>
          <a:xfrm>
            <a:off x="1400961" y="5178028"/>
            <a:ext cx="9584760" cy="120310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469234" y="1734747"/>
            <a:ext cx="2210862"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Mô phỏng Simulink:</a:t>
            </a:r>
            <a:endParaRPr lang="en-US">
              <a:latin typeface="Arial" panose="020B0604020202020204" pitchFamily="34" charset="0"/>
              <a:cs typeface="Arial" panose="020B0604020202020204" pitchFamily="34" charset="0"/>
            </a:endParaRPr>
          </a:p>
        </p:txBody>
      </p:sp>
      <p:sp>
        <p:nvSpPr>
          <p:cNvPr id="7" name="TextBox 6"/>
          <p:cNvSpPr txBox="1"/>
          <p:nvPr/>
        </p:nvSpPr>
        <p:spPr>
          <a:xfrm>
            <a:off x="6433738" y="1735015"/>
            <a:ext cx="3523144" cy="369332"/>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Khối Xe_2_Banh_Tu_Can_Bang</a:t>
            </a:r>
            <a:endParaRPr lang="en-US">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6548909" y="2253630"/>
            <a:ext cx="4123381" cy="2822930"/>
          </a:xfrm>
          <a:prstGeom prst="rect">
            <a:avLst/>
          </a:prstGeom>
        </p:spPr>
      </p:pic>
      <mc:AlternateContent xmlns:mc="http://schemas.openxmlformats.org/markup-compatibility/2006">
        <mc:Choice xmlns:a14="http://schemas.microsoft.com/office/drawing/2010/main" Requires="a14">
          <p:sp>
            <p:nvSpPr>
              <p:cNvPr id="12" name="TextBox 11"/>
              <p:cNvSpPr txBox="1"/>
              <p:nvPr/>
            </p:nvSpPr>
            <p:spPr>
              <a:xfrm>
                <a:off x="1628816" y="5403837"/>
                <a:ext cx="9070688" cy="382156"/>
              </a:xfrm>
              <a:prstGeom prst="rect">
                <a:avLst/>
              </a:prstGeom>
              <a:noFill/>
            </p:spPr>
            <p:txBody>
              <a:bodyPr wrap="none" rtlCol="0">
                <a:spAutoFit/>
              </a:bodyPr>
              <a:lstStyle/>
              <a:p>
                <a:r>
                  <a:rPr lang="en-US">
                    <a:latin typeface="Arial" panose="020B0604020202020204" pitchFamily="34" charset="0"/>
                    <a:cs typeface="Arial" panose="020B0604020202020204" pitchFamily="34" charset="0"/>
                  </a:rPr>
                  <a:t>Trong đó khối MATLAB function khởi tạo các giá trị và các công thức tính toán </a:t>
                </a:r>
                <a14:m>
                  <m:oMath xmlns:m="http://schemas.openxmlformats.org/officeDocument/2006/math">
                    <m:acc>
                      <m:accPr>
                        <m:chr m:val="̈"/>
                        <m:ctrlPr>
                          <a:rPr lang="en-US" i="1" smtClean="0">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𝜃</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𝜓</m:t>
                        </m:r>
                      </m:e>
                    </m:acc>
                  </m:oMath>
                </a14:m>
                <a:r>
                  <a:rPr lang="en-US">
                    <a:latin typeface="Arial" panose="020B0604020202020204" pitchFamily="34" charset="0"/>
                    <a:cs typeface="Arial" panose="020B0604020202020204" pitchFamily="34" charset="0"/>
                  </a:rPr>
                  <a:t>, </a:t>
                </a:r>
                <a14:m>
                  <m:oMath xmlns:m="http://schemas.openxmlformats.org/officeDocument/2006/math">
                    <m:acc>
                      <m:accPr>
                        <m:chr m:val="̈"/>
                        <m:ctrlPr>
                          <a:rPr lang="en-US" i="1">
                            <a:latin typeface="Cambria Math" panose="02040503050406030204" pitchFamily="18" charset="0"/>
                          </a:rPr>
                        </m:ctrlPr>
                      </m:accPr>
                      <m:e>
                        <m:r>
                          <a:rPr lang="vi-VN" i="1">
                            <a:latin typeface="Cambria Math" panose="02040503050406030204" pitchFamily="18" charset="0"/>
                            <a:ea typeface="Times New Roman" panose="02020603050405020304" pitchFamily="18" charset="0"/>
                            <a:cs typeface="Times New Roman" panose="02020603050405020304" pitchFamily="18" charset="0"/>
                          </a:rPr>
                          <m:t>𝜙</m:t>
                        </m:r>
                      </m:e>
                    </m:acc>
                  </m:oMath>
                </a14:m>
                <a:r>
                  <a:rPr lang="en-US">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628816" y="5403837"/>
                <a:ext cx="9070688" cy="382156"/>
              </a:xfrm>
              <a:prstGeom prst="rect">
                <a:avLst/>
              </a:prstGeom>
              <a:blipFill rotWithShape="1">
                <a:blip r:embed="rId2"/>
                <a:stretch>
                  <a:fillRect t="-163" r="4" b="133"/>
                </a:stretch>
              </a:blipFill>
            </p:spPr>
            <p:txBody>
              <a:bodyPr/>
              <a:lstStyle/>
              <a:p>
                <a:r>
                  <a:rPr lang="en-US" altLang="en-US">
                    <a:noFill/>
                  </a:rPr>
                  <a:t> </a:t>
                </a:r>
              </a:p>
            </p:txBody>
          </p:sp>
        </mc:Fallback>
      </mc:AlternateContent>
      <p:sp>
        <p:nvSpPr>
          <p:cNvPr id="6" name="object 7"/>
          <p:cNvSpPr/>
          <p:nvPr/>
        </p:nvSpPr>
        <p:spPr>
          <a:xfrm>
            <a:off x="1203120" y="1638856"/>
            <a:ext cx="489287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object 7"/>
          <p:cNvSpPr/>
          <p:nvPr/>
        </p:nvSpPr>
        <p:spPr>
          <a:xfrm>
            <a:off x="6164160" y="1645557"/>
            <a:ext cx="4824719" cy="3580287"/>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4" name="Picture 3" descr="A diagram of a computer&#10;&#10;Description automatically generated"/>
          <p:cNvPicPr>
            <a:picLocks noChangeAspect="1"/>
          </p:cNvPicPr>
          <p:nvPr/>
        </p:nvPicPr>
        <p:blipFill>
          <a:blip r:embed="rId3"/>
          <a:stretch>
            <a:fillRect/>
          </a:stretch>
        </p:blipFill>
        <p:spPr>
          <a:xfrm>
            <a:off x="1274738" y="2422849"/>
            <a:ext cx="4810715" cy="247752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grpSp>
        <p:nvGrpSpPr>
          <p:cNvPr id="5" name="Group 4"/>
          <p:cNvGrpSpPr/>
          <p:nvPr/>
        </p:nvGrpSpPr>
        <p:grpSpPr>
          <a:xfrm>
            <a:off x="422637" y="2054265"/>
            <a:ext cx="3841715" cy="3542779"/>
            <a:chOff x="574935" y="2014936"/>
            <a:chExt cx="3841715" cy="3542779"/>
          </a:xfrm>
        </p:grpSpPr>
        <mc:AlternateContent xmlns:mc="http://schemas.openxmlformats.org/markup-compatibility/2006">
          <mc:Choice xmlns:a14="http://schemas.microsoft.com/office/drawing/2010/main" Requires="a14">
            <p:sp>
              <p:nvSpPr>
                <p:cNvPr id="6" name="Rectangle 5"/>
                <p:cNvSpPr/>
                <p:nvPr/>
              </p:nvSpPr>
              <p:spPr>
                <a:xfrm>
                  <a:off x="574935" y="2014936"/>
                  <a:ext cx="3841715" cy="1957296"/>
                </a:xfrm>
                <a:prstGeom prst="rect">
                  <a:avLst/>
                </a:prstGeom>
                <a:solidFill>
                  <a:schemeClr val="bg1">
                    <a:lumMod val="95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nSpc>
                      <a:spcPct val="150000"/>
                    </a:lnSpc>
                  </a:pPr>
                  <a:r>
                    <a:rPr lang="vi-VN" sz="1050"/>
                    <a:t>Giả sử các giá trị ban đầu của hệ thống là:</a:t>
                  </a:r>
                  <a:endParaRPr lang="en-US" sz="1050"/>
                </a:p>
                <a:p>
                  <a:pPr marL="214630" indent="-214630">
                    <a:lnSpc>
                      <a:spcPct val="150000"/>
                    </a:lnSpc>
                    <a:buFont typeface="Wingdings" panose="05000000000000000000" pitchFamily="2" charset="2"/>
                    <a:buChar char="q"/>
                  </a:pPr>
                  <a:r>
                    <a:rPr lang="vi-VN" sz="1050"/>
                    <a:t>Góc tới trung bình của hai bánh: </a:t>
                  </a:r>
                  <a14:m>
                    <m:oMath xmlns:m="http://schemas.openxmlformats.org/officeDocument/2006/math">
                      <m:r>
                        <a:rPr lang="vi-VN" sz="1050" i="1">
                          <a:latin typeface="Cambria Math" panose="02040503050406030204" pitchFamily="18" charset="0"/>
                        </a:rPr>
                        <m:t>𝜃</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tới trung bình của hai bánh: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𝜃</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0012</m:t>
                      </m:r>
                    </m:oMath>
                  </a14:m>
                  <a:endParaRPr lang="en-US" sz="1050"/>
                </a:p>
                <a:p>
                  <a:pPr marL="214630" indent="-214630">
                    <a:lnSpc>
                      <a:spcPct val="150000"/>
                    </a:lnSpc>
                    <a:buFont typeface="Wingdings" panose="05000000000000000000" pitchFamily="2" charset="2"/>
                    <a:buChar char="q"/>
                  </a:pPr>
                  <a:r>
                    <a:rPr lang="vi-VN" sz="1050"/>
                    <a:t>Góc nghiêng của xe: </a:t>
                  </a:r>
                  <a14:m>
                    <m:oMath xmlns:m="http://schemas.openxmlformats.org/officeDocument/2006/math">
                      <m:r>
                        <a:rPr lang="vi-VN" sz="1050" i="1">
                          <a:latin typeface="Cambria Math" panose="02040503050406030204" pitchFamily="18" charset="0"/>
                        </a:rPr>
                        <m:t>𝜓</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Vận tốc góc nghiêng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𝜓</m:t>
                          </m:r>
                        </m:e>
                      </m:acc>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r>
                    <a:rPr lang="vi-VN" sz="1050"/>
                    <a:t> </a:t>
                  </a:r>
                  <a:endParaRPr lang="en-US" sz="1050"/>
                </a:p>
                <a:p>
                  <a:pPr marL="214630" indent="-214630">
                    <a:lnSpc>
                      <a:spcPct val="150000"/>
                    </a:lnSpc>
                    <a:buFont typeface="Wingdings" panose="05000000000000000000" pitchFamily="2" charset="2"/>
                    <a:buChar char="q"/>
                  </a:pPr>
                  <a:r>
                    <a:rPr lang="vi-VN" sz="1050"/>
                    <a:t>Góc xoay của xe: </a:t>
                  </a:r>
                  <a14:m>
                    <m:oMath xmlns:m="http://schemas.openxmlformats.org/officeDocument/2006/math">
                      <m:r>
                        <a:rPr lang="vi-VN" sz="1050" i="1">
                          <a:latin typeface="Cambria Math" panose="02040503050406030204" pitchFamily="18" charset="0"/>
                        </a:rPr>
                        <m:t>𝜙</m:t>
                      </m:r>
                      <m:r>
                        <a:rPr lang="vi-VN" sz="1050" i="1">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002</m:t>
                      </m:r>
                    </m:oMath>
                  </a14:m>
                  <a:endParaRPr lang="en-US" sz="1050"/>
                </a:p>
                <a:p>
                  <a:pPr marL="214630" indent="-214630">
                    <a:lnSpc>
                      <a:spcPct val="150000"/>
                    </a:lnSpc>
                    <a:buFont typeface="Wingdings" panose="05000000000000000000" pitchFamily="2" charset="2"/>
                    <a:buChar char="q"/>
                  </a:pPr>
                  <a:r>
                    <a:rPr lang="vi-VN" sz="1050"/>
                    <a:t>Vận tốc góc xoay của xe:  </a:t>
                  </a:r>
                  <a14:m>
                    <m:oMath xmlns:m="http://schemas.openxmlformats.org/officeDocument/2006/math">
                      <m:acc>
                        <m:accPr>
                          <m:chr m:val="̇"/>
                          <m:ctrlPr>
                            <a:rPr lang="en-US" sz="1050" i="1">
                              <a:latin typeface="Cambria Math" panose="02040503050406030204" pitchFamily="18" charset="0"/>
                            </a:rPr>
                          </m:ctrlPr>
                        </m:accPr>
                        <m:e>
                          <m:r>
                            <a:rPr lang="vi-VN" sz="1050" i="1">
                              <a:latin typeface="Cambria Math" panose="02040503050406030204" pitchFamily="18" charset="0"/>
                            </a:rPr>
                            <m:t>𝜙</m:t>
                          </m:r>
                        </m:e>
                      </m:acc>
                      <m:r>
                        <a:rPr lang="vi-VN" sz="1050" i="1">
                          <a:latin typeface="Cambria Math" panose="02040503050406030204" pitchFamily="18" charset="0"/>
                        </a:rPr>
                        <m:t>=</m:t>
                      </m:r>
                      <m:r>
                        <a:rPr lang="en-US" sz="1050" b="0" i="1" smtClean="0">
                          <a:latin typeface="Cambria Math" panose="02040503050406030204" pitchFamily="18" charset="0"/>
                        </a:rPr>
                        <m:t>−</m:t>
                      </m:r>
                      <m:r>
                        <a:rPr lang="vi-VN" sz="1050" i="1">
                          <a:latin typeface="Cambria Math" panose="02040503050406030204" pitchFamily="18" charset="0"/>
                        </a:rPr>
                        <m:t>0</m:t>
                      </m:r>
                      <m:r>
                        <a:rPr lang="vi-VN" sz="1050" i="1">
                          <a:latin typeface="Cambria Math" panose="02040503050406030204" pitchFamily="18" charset="0"/>
                        </a:rPr>
                        <m:t>.</m:t>
                      </m:r>
                      <m:r>
                        <a:rPr lang="vi-VN" sz="1050" i="1">
                          <a:latin typeface="Cambria Math" panose="02040503050406030204" pitchFamily="18" charset="0"/>
                        </a:rPr>
                        <m:t>0014</m:t>
                      </m:r>
                    </m:oMath>
                  </a14:m>
                  <a:r>
                    <a:rPr lang="vi-VN" sz="1050"/>
                    <a:t> </a:t>
                  </a:r>
                  <a:endParaRPr lang="en-US" sz="1050"/>
                </a:p>
              </p:txBody>
            </p:sp>
          </mc:Choice>
          <mc:Fallback>
            <p:sp>
              <p:nvSpPr>
                <p:cNvPr id="6" name="Rectangle 5"/>
                <p:cNvSpPr>
                  <a:spLocks noRot="1" noChangeAspect="1" noMove="1" noResize="1" noEditPoints="1" noAdjustHandles="1" noChangeArrowheads="1" noChangeShapeType="1" noTextEdit="1"/>
                </p:cNvSpPr>
                <p:nvPr/>
              </p:nvSpPr>
              <p:spPr>
                <a:xfrm>
                  <a:off x="574935" y="2014936"/>
                  <a:ext cx="3841715" cy="1957296"/>
                </a:xfrm>
                <a:prstGeom prst="rect">
                  <a:avLst/>
                </a:prstGeom>
                <a:blipFill rotWithShape="1">
                  <a:blip r:embed="rId1"/>
                </a:blipFill>
                <a:ln w="28575"/>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3" name="TextBox 2"/>
            <p:cNvSpPr txBox="1"/>
            <p:nvPr/>
          </p:nvSpPr>
          <p:spPr>
            <a:xfrm>
              <a:off x="574935" y="4080387"/>
              <a:ext cx="3841715" cy="1477328"/>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Nhận xét: </a:t>
              </a:r>
              <a:r>
                <a:rPr lang="en-US" sz="1800">
                  <a:latin typeface="Times New Roman" panose="02020603050405020304" pitchFamily="18" charset="0"/>
                  <a:ea typeface="Times New Roman" panose="02020603050405020304" pitchFamily="18" charset="0"/>
                  <a:cs typeface="Times New Roman" panose="02020603050405020304" pitchFamily="18" charset="0"/>
                </a:rPr>
                <a:t>Tín hiệu đáp ứng của hệ thống tương đối tốt, các biến trạng thái của xe cân bằng tại 0, không có sai số xác lập, thời gian đạt xác lập nhanh, có xuất hiện vọt lố nhưng không đáng kể</a:t>
              </a:r>
              <a:endParaRPr lang="en-US" b="1">
                <a:latin typeface="Times New Roman" panose="02020603050405020304" pitchFamily="18" charset="0"/>
                <a:cs typeface="Times New Roman" panose="02020603050405020304" pitchFamily="18" charset="0"/>
              </a:endParaRPr>
            </a:p>
          </p:txBody>
        </p:sp>
      </p:grpSp>
      <p:pic>
        <p:nvPicPr>
          <p:cNvPr id="4" name="Picture 3" descr="A graph with lines and a red line&#10;&#10;Description automatically generated"/>
          <p:cNvPicPr>
            <a:picLocks noChangeAspect="1"/>
          </p:cNvPicPr>
          <p:nvPr/>
        </p:nvPicPr>
        <p:blipFill>
          <a:blip r:embed="rId2"/>
          <a:stretch>
            <a:fillRect/>
          </a:stretch>
        </p:blipFill>
        <p:spPr>
          <a:xfrm>
            <a:off x="4264351" y="1982787"/>
            <a:ext cx="7669683" cy="36142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2"/>
          <p:cNvPicPr>
            <a:picLocks noChangeAspect="1"/>
          </p:cNvPicPr>
          <p:nvPr>
            <p:custDataLst>
              <p:tags r:id="rId1"/>
            </p:custDataLst>
          </p:nvPr>
        </p:nvPicPr>
        <p:blipFill>
          <a:blip r:embed="rId2"/>
          <a:stretch>
            <a:fillRect/>
          </a:stretch>
        </p:blipFill>
        <p:spPr>
          <a:xfrm>
            <a:off x="1584325" y="1973580"/>
            <a:ext cx="9023350" cy="4253230"/>
          </a:xfrm>
          <a:prstGeom prst="rect">
            <a:avLst/>
          </a:prstGeom>
          <a:noFill/>
          <a:ln>
            <a:noFill/>
          </a:ln>
        </p:spPr>
      </p:pic>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76220" y="1417955"/>
          <a:ext cx="1026795" cy="648970"/>
        </p:xfrm>
        <a:graphic>
          <a:graphicData uri="http://schemas.openxmlformats.org/presentationml/2006/ole">
            <mc:AlternateContent xmlns:mc="http://schemas.openxmlformats.org/markup-compatibility/2006">
              <mc:Choice xmlns:v="urn:schemas-microsoft-com:vml" Requires="v">
                <p:oleObj spid="_x0000_s1025" name="" r:id="rId3" imgW="723900" imgH="457200" progId="Equation.KSEE3">
                  <p:embed/>
                </p:oleObj>
              </mc:Choice>
              <mc:Fallback>
                <p:oleObj name="" r:id="rId3" imgW="723900" imgH="457200" progId="Equation.KSEE3">
                  <p:embed/>
                  <p:pic>
                    <p:nvPicPr>
                      <p:cNvPr id="0" name="Picture 1024"/>
                      <p:cNvPicPr/>
                      <p:nvPr/>
                    </p:nvPicPr>
                    <p:blipFill>
                      <a:blip r:embed="rId4"/>
                      <a:stretch>
                        <a:fillRect/>
                      </a:stretch>
                    </p:blipFill>
                    <p:spPr>
                      <a:xfrm>
                        <a:off x="2776220" y="1417955"/>
                        <a:ext cx="1026795" cy="64897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65108" y="1417955"/>
          <a:ext cx="1422400" cy="648970"/>
        </p:xfrm>
        <a:graphic>
          <a:graphicData uri="http://schemas.openxmlformats.org/presentationml/2006/ole">
            <mc:AlternateContent xmlns:mc="http://schemas.openxmlformats.org/markup-compatibility/2006">
              <mc:Choice xmlns:v="urn:schemas-microsoft-com:vml" Requires="v">
                <p:oleObj spid="_x0000_s1025" name="" r:id="rId1" imgW="1002665" imgH="457200" progId="Equation.KSEE3">
                  <p:embed/>
                </p:oleObj>
              </mc:Choice>
              <mc:Fallback>
                <p:oleObj name="" r:id="rId1" imgW="1002665" imgH="457200" progId="Equation.KSEE3">
                  <p:embed/>
                  <p:pic>
                    <p:nvPicPr>
                      <p:cNvPr id="0" name="Picture 1024"/>
                      <p:cNvPicPr/>
                      <p:nvPr/>
                    </p:nvPicPr>
                    <p:blipFill>
                      <a:blip r:embed="rId2"/>
                      <a:stretch>
                        <a:fillRect/>
                      </a:stretch>
                    </p:blipFill>
                    <p:spPr>
                      <a:xfrm>
                        <a:off x="2765108" y="1417955"/>
                        <a:ext cx="1422400" cy="648970"/>
                      </a:xfrm>
                      <a:prstGeom prst="rect">
                        <a:avLst/>
                      </a:prstGeom>
                    </p:spPr>
                  </p:pic>
                </p:oleObj>
              </mc:Fallback>
            </mc:AlternateContent>
          </a:graphicData>
        </a:graphic>
      </p:graphicFrame>
      <p:pic>
        <p:nvPicPr>
          <p:cNvPr id="3" name="Picture 6"/>
          <p:cNvPicPr>
            <a:picLocks noChangeAspect="1"/>
          </p:cNvPicPr>
          <p:nvPr>
            <p:custDataLst>
              <p:tags r:id="rId3"/>
            </p:custDataLst>
          </p:nvPr>
        </p:nvPicPr>
        <p:blipFill>
          <a:blip r:embed="rId4"/>
          <a:stretch>
            <a:fillRect/>
          </a:stretch>
        </p:blipFill>
        <p:spPr>
          <a:xfrm>
            <a:off x="1631950" y="2044700"/>
            <a:ext cx="8928735" cy="420814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ma trận </a:t>
            </a:r>
            <a:endParaRPr lang="en-US">
              <a:latin typeface="Times New Roman" panose="02020603050405020304" pitchFamily="18" charset="0"/>
              <a:cs typeface="Times New Roman" panose="02020603050405020304" pitchFamily="18" charset="0"/>
            </a:endParaRPr>
          </a:p>
        </p:txBody>
      </p:sp>
      <p:graphicFrame>
        <p:nvGraphicFramePr>
          <p:cNvPr id="11" name="Object 10">
            <a:hlinkClick r:id="" action="ppaction://ole?verb="/>
          </p:cNvPr>
          <p:cNvGraphicFramePr>
            <a:graphicFrameLocks noChangeAspect="1"/>
          </p:cNvGraphicFramePr>
          <p:nvPr/>
        </p:nvGraphicFramePr>
        <p:xfrm>
          <a:off x="2745423" y="1417955"/>
          <a:ext cx="1639570" cy="648970"/>
        </p:xfrm>
        <a:graphic>
          <a:graphicData uri="http://schemas.openxmlformats.org/presentationml/2006/ole">
            <mc:AlternateContent xmlns:mc="http://schemas.openxmlformats.org/markup-compatibility/2006">
              <mc:Choice xmlns:v="urn:schemas-microsoft-com:vml" Requires="v">
                <p:oleObj spid="_x0000_s1025" name="" r:id="rId1" imgW="1155700" imgH="457200" progId="Equation.KSEE3">
                  <p:embed/>
                </p:oleObj>
              </mc:Choice>
              <mc:Fallback>
                <p:oleObj name="" r:id="rId1" imgW="1155700" imgH="457200" progId="Equation.KSEE3">
                  <p:embed/>
                  <p:pic>
                    <p:nvPicPr>
                      <p:cNvPr id="0" name="Picture 1024"/>
                      <p:cNvPicPr/>
                      <p:nvPr/>
                    </p:nvPicPr>
                    <p:blipFill>
                      <a:blip r:embed="rId2"/>
                      <a:stretch>
                        <a:fillRect/>
                      </a:stretch>
                    </p:blipFill>
                    <p:spPr>
                      <a:xfrm>
                        <a:off x="2745423" y="1417955"/>
                        <a:ext cx="1639570" cy="648970"/>
                      </a:xfrm>
                      <a:prstGeom prst="rect">
                        <a:avLst/>
                      </a:prstGeom>
                    </p:spPr>
                  </p:pic>
                </p:oleObj>
              </mc:Fallback>
            </mc:AlternateContent>
          </a:graphicData>
        </a:graphic>
      </p:graphicFrame>
      <p:pic>
        <p:nvPicPr>
          <p:cNvPr id="4" name="Picture 8"/>
          <p:cNvPicPr>
            <a:picLocks noChangeAspect="1"/>
          </p:cNvPicPr>
          <p:nvPr>
            <p:custDataLst>
              <p:tags r:id="rId3"/>
            </p:custDataLst>
          </p:nvPr>
        </p:nvPicPr>
        <p:blipFill>
          <a:blip r:embed="rId4"/>
          <a:stretch>
            <a:fillRect/>
          </a:stretch>
        </p:blipFill>
        <p:spPr>
          <a:xfrm>
            <a:off x="1631950" y="2023110"/>
            <a:ext cx="8920480" cy="42043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1287" y="896128"/>
            <a:ext cx="614934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R</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9" name="Text Box 8"/>
          <p:cNvSpPr txBox="1"/>
          <p:nvPr/>
        </p:nvSpPr>
        <p:spPr>
          <a:xfrm>
            <a:off x="1248410" y="2072640"/>
            <a:ext cx="3610610" cy="680085"/>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rPr>
              <a:t>Ta có ma trận  </a:t>
            </a:r>
            <a:endParaRPr lang="en-US" b="1">
              <a:latin typeface="Times New Roman" panose="02020603050405020304" pitchFamily="18" charset="0"/>
              <a:cs typeface="Times New Roman" panose="02020603050405020304" pitchFamily="18" charset="0"/>
            </a:endParaRPr>
          </a:p>
          <a:p>
            <a:pPr indent="457200" algn="just">
              <a:lnSpc>
                <a:spcPct val="150000"/>
              </a:lnSpc>
            </a:pPr>
            <a:endParaRPr lang="en-US">
              <a:latin typeface="Times New Roman" panose="02020603050405020304" pitchFamily="18" charset="0"/>
              <a:cs typeface="Times New Roman" panose="02020603050405020304" pitchFamily="18"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p:graphicFrame>
        <p:nvGraphicFramePr>
          <p:cNvPr id="5" name="Object 4">
            <a:hlinkClick r:id="" action="ppaction://ole?verb="/>
          </p:cNvPr>
          <p:cNvGraphicFramePr>
            <a:graphicFrameLocks noChangeAspect="1"/>
          </p:cNvGraphicFramePr>
          <p:nvPr/>
        </p:nvGraphicFramePr>
        <p:xfrm>
          <a:off x="3228975" y="1953260"/>
          <a:ext cx="1520190" cy="837565"/>
        </p:xfrm>
        <a:graphic>
          <a:graphicData uri="http://schemas.openxmlformats.org/presentationml/2006/ole">
            <mc:AlternateContent xmlns:mc="http://schemas.openxmlformats.org/markup-compatibility/2006">
              <mc:Choice xmlns:v="urn:schemas-microsoft-com:vml" Requires="v">
                <p:oleObj spid="_x0000_s2050" name="" r:id="rId3" imgW="876300" imgH="482600" progId="Equation.KSEE3">
                  <p:embed/>
                </p:oleObj>
              </mc:Choice>
              <mc:Fallback>
                <p:oleObj name="" r:id="rId3" imgW="876300" imgH="482600" progId="Equation.KSEE3">
                  <p:embed/>
                  <p:pic>
                    <p:nvPicPr>
                      <p:cNvPr id="0" name="Picture 2049"/>
                      <p:cNvPicPr/>
                      <p:nvPr/>
                    </p:nvPicPr>
                    <p:blipFill>
                      <a:blip r:embed="rId4"/>
                      <a:stretch>
                        <a:fillRect/>
                      </a:stretch>
                    </p:blipFill>
                    <p:spPr>
                      <a:xfrm>
                        <a:off x="3228975" y="1953260"/>
                        <a:ext cx="1520190" cy="837565"/>
                      </a:xfrm>
                      <a:prstGeom prst="rect">
                        <a:avLst/>
                      </a:prstGeom>
                    </p:spPr>
                  </p:pic>
                </p:oleObj>
              </mc:Fallback>
            </mc:AlternateContent>
          </a:graphicData>
        </a:graphic>
      </p:graphicFrame>
      <p:sp>
        <p:nvSpPr>
          <p:cNvPr id="7" name="Text Box 6"/>
          <p:cNvSpPr txBox="1"/>
          <p:nvPr/>
        </p:nvSpPr>
        <p:spPr>
          <a:xfrm>
            <a:off x="1248410" y="2801620"/>
            <a:ext cx="9810750" cy="1753235"/>
          </a:xfrm>
          <a:prstGeom prst="rect">
            <a:avLst/>
          </a:prstGeom>
          <a:noFill/>
        </p:spPr>
        <p:txBody>
          <a:bodyPr wrap="square" rtlCol="0">
            <a:sp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 </a:t>
            </a:r>
            <a:r>
              <a:rPr lang="en-US">
                <a:latin typeface="Times New Roman" panose="02020603050405020304" pitchFamily="18" charset="0"/>
                <a:cs typeface="Times New Roman" panose="02020603050405020304" pitchFamily="18" charset="0"/>
                <a:sym typeface="+mn-ea"/>
              </a:rPr>
              <a:t>với 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là các trọng số điện áp cấp cho bánh xe trái và bánh xe phải. Khi tăng giá trị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ta quan sát được các biến trạng thái của xe vẫn cân bằng tại 0 và không có sai số xác lập. Tuy nhiên nhận thấy rằng các trọng số </a:t>
            </a:r>
            <a:r>
              <a:rPr lang="en-US">
                <a:latin typeface="Times New Roman" panose="02020603050405020304" pitchFamily="18" charset="0"/>
                <a:cs typeface="Times New Roman" panose="02020603050405020304" pitchFamily="18" charset="0"/>
                <a:sym typeface="+mn-ea"/>
              </a:rPr>
              <a:t>R</a:t>
            </a:r>
            <a:r>
              <a:rPr lang="en-US" baseline="-25000">
                <a:latin typeface="Times New Roman" panose="02020603050405020304" pitchFamily="18" charset="0"/>
                <a:cs typeface="Times New Roman" panose="02020603050405020304" pitchFamily="18" charset="0"/>
                <a:sym typeface="+mn-ea"/>
              </a:rPr>
              <a:t>1</a:t>
            </a:r>
            <a:r>
              <a:rPr lang="en-US">
                <a:latin typeface="Times New Roman" panose="02020603050405020304" pitchFamily="18" charset="0"/>
                <a:cs typeface="Times New Roman" panose="02020603050405020304" pitchFamily="18" charset="0"/>
                <a:sym typeface="+mn-ea"/>
              </a:rPr>
              <a:t> và R</a:t>
            </a:r>
            <a:r>
              <a:rPr lang="en-US" baseline="-25000">
                <a:latin typeface="Times New Roman" panose="02020603050405020304" pitchFamily="18" charset="0"/>
                <a:cs typeface="Times New Roman" panose="02020603050405020304" pitchFamily="18" charset="0"/>
                <a:sym typeface="+mn-ea"/>
              </a:rPr>
              <a:t>2</a:t>
            </a:r>
            <a:r>
              <a:rPr lang="en-US">
                <a:latin typeface="Times New Roman" panose="02020603050405020304" pitchFamily="18" charset="0"/>
                <a:cs typeface="Times New Roman" panose="02020603050405020304" pitchFamily="18" charset="0"/>
                <a:sym typeface="+mn-ea"/>
              </a:rPr>
              <a:t> càng lớn thì độ vọt lố giảm và thời gian đạt được xác lập lâu hơn.</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5" name="Picture 12"/>
          <p:cNvPicPr>
            <a:picLocks noChangeAspect="1"/>
          </p:cNvPicPr>
          <p:nvPr>
            <p:custDataLst>
              <p:tags r:id="rId1"/>
            </p:custDataLst>
          </p:nvPr>
        </p:nvPicPr>
        <p:blipFill>
          <a:blip r:embed="rId2"/>
          <a:stretch>
            <a:fillRect/>
          </a:stretch>
        </p:blipFill>
        <p:spPr>
          <a:xfrm>
            <a:off x="1641475" y="1974215"/>
            <a:ext cx="8971280" cy="42278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2417650" y="2602748"/>
            <a:ext cx="7356694"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1: Modeling</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10 và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3" name="Picture 15"/>
          <p:cNvPicPr>
            <a:picLocks noChangeAspect="1"/>
          </p:cNvPicPr>
          <p:nvPr>
            <p:custDataLst>
              <p:tags r:id="rId1"/>
            </p:custDataLst>
          </p:nvPr>
        </p:nvPicPr>
        <p:blipFill>
          <a:blip r:embed="rId2"/>
          <a:stretch>
            <a:fillRect/>
          </a:stretch>
        </p:blipFill>
        <p:spPr>
          <a:xfrm>
            <a:off x="1522095" y="1973580"/>
            <a:ext cx="9125585" cy="43014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1 và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4" name="Picture 16"/>
          <p:cNvPicPr>
            <a:picLocks noChangeAspect="1"/>
          </p:cNvPicPr>
          <p:nvPr>
            <p:custDataLst>
              <p:tags r:id="rId1"/>
            </p:custDataLst>
          </p:nvPr>
        </p:nvPicPr>
        <p:blipFill>
          <a:blip r:embed="rId2"/>
          <a:stretch>
            <a:fillRect/>
          </a:stretch>
        </p:blipFill>
        <p:spPr>
          <a:xfrm>
            <a:off x="1522095" y="1935480"/>
            <a:ext cx="9206230" cy="43389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17" name="Picture 23"/>
          <p:cNvPicPr>
            <a:picLocks noChangeAspect="1"/>
          </p:cNvPicPr>
          <p:nvPr>
            <p:custDataLst>
              <p:tags r:id="rId1"/>
            </p:custDataLst>
          </p:nvPr>
        </p:nvPicPr>
        <p:blipFill>
          <a:blip r:embed="rId2"/>
          <a:stretch>
            <a:fillRect/>
          </a:stretch>
        </p:blipFill>
        <p:spPr>
          <a:xfrm>
            <a:off x="1522095" y="1973580"/>
            <a:ext cx="9126855" cy="43014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17955"/>
            <a:ext cx="10515600" cy="493585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1000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3" name="Picture 24"/>
          <p:cNvPicPr>
            <a:picLocks noChangeAspect="1"/>
          </p:cNvPicPr>
          <p:nvPr>
            <p:custDataLst>
              <p:tags r:id="rId1"/>
            </p:custDataLst>
          </p:nvPr>
        </p:nvPicPr>
        <p:blipFill>
          <a:blip r:embed="rId2"/>
          <a:stretch>
            <a:fillRect/>
          </a:stretch>
        </p:blipFill>
        <p:spPr>
          <a:xfrm>
            <a:off x="1522095" y="2004060"/>
            <a:ext cx="9060180" cy="427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100000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a:t>
            </a:r>
            <a:endParaRPr lang="en-US">
              <a:latin typeface="Times New Roman" panose="02020603050405020304" pitchFamily="18" charset="0"/>
              <a:cs typeface="Times New Roman" panose="02020603050405020304" pitchFamily="18" charset="0"/>
            </a:endParaRPr>
          </a:p>
        </p:txBody>
      </p:sp>
      <p:pic>
        <p:nvPicPr>
          <p:cNvPr id="19" name="Picture 25"/>
          <p:cNvPicPr>
            <a:picLocks noChangeAspect="1"/>
          </p:cNvPicPr>
          <p:nvPr>
            <p:custDataLst>
              <p:tags r:id="rId1"/>
            </p:custDataLst>
          </p:nvPr>
        </p:nvPicPr>
        <p:blipFill>
          <a:blip r:embed="rId2"/>
          <a:stretch>
            <a:fillRect/>
          </a:stretch>
        </p:blipFill>
        <p:spPr>
          <a:xfrm>
            <a:off x="1522095" y="1985645"/>
            <a:ext cx="9101455" cy="428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1000</a:t>
            </a:r>
            <a:endParaRPr lang="en-US">
              <a:latin typeface="Times New Roman" panose="02020603050405020304" pitchFamily="18" charset="0"/>
              <a:cs typeface="Times New Roman" panose="02020603050405020304" pitchFamily="18" charset="0"/>
            </a:endParaRPr>
          </a:p>
        </p:txBody>
      </p:sp>
      <p:pic>
        <p:nvPicPr>
          <p:cNvPr id="21" name="Picture 27"/>
          <p:cNvPicPr>
            <a:picLocks noChangeAspect="1"/>
          </p:cNvPicPr>
          <p:nvPr>
            <p:custDataLst>
              <p:tags r:id="rId1"/>
            </p:custDataLst>
          </p:nvPr>
        </p:nvPicPr>
        <p:blipFill>
          <a:blip r:embed="rId2"/>
          <a:stretch>
            <a:fillRect/>
          </a:stretch>
        </p:blipFill>
        <p:spPr>
          <a:xfrm>
            <a:off x="1522095" y="1973580"/>
            <a:ext cx="9300845" cy="43834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1và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100000</a:t>
            </a:r>
            <a:endParaRPr lang="en-US">
              <a:latin typeface="Times New Roman" panose="02020603050405020304" pitchFamily="18" charset="0"/>
              <a:cs typeface="Times New Roman" panose="02020603050405020304" pitchFamily="18" charset="0"/>
            </a:endParaRPr>
          </a:p>
        </p:txBody>
      </p:sp>
      <p:pic>
        <p:nvPicPr>
          <p:cNvPr id="23" name="Picture 29"/>
          <p:cNvPicPr>
            <a:picLocks noChangeAspect="1"/>
          </p:cNvPicPr>
          <p:nvPr>
            <p:custDataLst>
              <p:tags r:id="rId1"/>
            </p:custDataLst>
          </p:nvPr>
        </p:nvPicPr>
        <p:blipFill>
          <a:blip r:embed="rId2"/>
          <a:stretch>
            <a:fillRect/>
          </a:stretch>
        </p:blipFill>
        <p:spPr>
          <a:xfrm>
            <a:off x="1522095" y="1985645"/>
            <a:ext cx="9234805" cy="43522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4" name="Picture 30"/>
          <p:cNvPicPr>
            <a:picLocks noChangeAspect="1"/>
          </p:cNvPicPr>
          <p:nvPr>
            <p:custDataLst>
              <p:tags r:id="rId1"/>
            </p:custDataLst>
          </p:nvPr>
        </p:nvPicPr>
        <p:blipFill>
          <a:blip r:embed="rId2"/>
          <a:stretch>
            <a:fillRect/>
          </a:stretch>
        </p:blipFill>
        <p:spPr>
          <a:xfrm>
            <a:off x="1522095" y="1973580"/>
            <a:ext cx="9297670" cy="43821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5" name="Picture 31"/>
          <p:cNvPicPr>
            <a:picLocks noChangeAspect="1"/>
          </p:cNvPicPr>
          <p:nvPr>
            <p:custDataLst>
              <p:tags r:id="rId1"/>
            </p:custDataLst>
          </p:nvPr>
        </p:nvPicPr>
        <p:blipFill>
          <a:blip r:embed="rId2"/>
          <a:stretch>
            <a:fillRect/>
          </a:stretch>
        </p:blipFill>
        <p:spPr>
          <a:xfrm>
            <a:off x="1477645" y="1962150"/>
            <a:ext cx="9321165" cy="43935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a:t>
            </a:r>
            <a:endParaRPr lang="en-US">
              <a:latin typeface="Times New Roman" panose="02020603050405020304" pitchFamily="18" charset="0"/>
              <a:cs typeface="Times New Roman" panose="02020603050405020304" pitchFamily="18" charset="0"/>
            </a:endParaRPr>
          </a:p>
        </p:txBody>
      </p:sp>
      <p:pic>
        <p:nvPicPr>
          <p:cNvPr id="26" name="Picture 32"/>
          <p:cNvPicPr>
            <a:picLocks noChangeAspect="1"/>
          </p:cNvPicPr>
          <p:nvPr>
            <p:custDataLst>
              <p:tags r:id="rId1"/>
            </p:custDataLst>
          </p:nvPr>
        </p:nvPicPr>
        <p:blipFill>
          <a:blip r:embed="rId2"/>
          <a:stretch>
            <a:fillRect/>
          </a:stretch>
        </p:blipFill>
        <p:spPr>
          <a:xfrm>
            <a:off x="1486535" y="1985645"/>
            <a:ext cx="9220200" cy="43453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wheel with wheels and arrows&#10;&#10;Description automatically generated with medium confidence"/>
          <p:cNvPicPr>
            <a:picLocks noChangeAspect="1"/>
          </p:cNvPicPr>
          <p:nvPr/>
        </p:nvPicPr>
        <p:blipFill>
          <a:blip r:embed="rId1"/>
          <a:stretch>
            <a:fillRect/>
          </a:stretch>
        </p:blipFill>
        <p:spPr>
          <a:xfrm>
            <a:off x="838196" y="1454978"/>
            <a:ext cx="5040733" cy="4829008"/>
          </a:xfrm>
          <a:prstGeom prst="rect">
            <a:avLst/>
          </a:prstGeom>
        </p:spPr>
      </p:pic>
      <p:sp>
        <p:nvSpPr>
          <p:cNvPr id="2" name="TextBox 1"/>
          <p:cNvSpPr txBox="1"/>
          <p:nvPr/>
        </p:nvSpPr>
        <p:spPr>
          <a:xfrm>
            <a:off x="4516077" y="978043"/>
            <a:ext cx="3159839" cy="523220"/>
          </a:xfrm>
          <a:prstGeom prst="rect">
            <a:avLst/>
          </a:prstGeom>
          <a:noFill/>
        </p:spPr>
        <p:txBody>
          <a:bodyPr wrap="none" rtlCol="0">
            <a:spAutoFit/>
          </a:bodyPr>
          <a:lstStyle/>
          <a:p>
            <a:r>
              <a:rPr lang="en-US" sz="2800" b="1">
                <a:latin typeface="Arial" panose="020B0604020202020204" pitchFamily="34" charset="0"/>
                <a:cs typeface="Arial" panose="020B0604020202020204" pitchFamily="34" charset="0"/>
              </a:rPr>
              <a:t>Mô hình toán học</a:t>
            </a:r>
            <a:endParaRPr lang="en-US" sz="28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680"/>
                    <a:gridCol w="3281699"/>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𝜃</m:t>
                              </m:r>
                            </m:oMath>
                          </a14:m>
                          <a:r>
                            <a:rPr lang="en-US" sz="110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(rad)</a:t>
                          </a:r>
                          <a:endParaRPr lang="en-US" sz="1100" i="1" dirty="0">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𝜃</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𝜓</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𝜓</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lang="en-US" sz="1100" i="1" smtClean="0">
                                  <a:latin typeface="Cambria Math" panose="02040503050406030204" pitchFamily="18" charset="0"/>
                                  <a:ea typeface="Cambria Math" panose="02040503050406030204" pitchFamily="18" charset="0"/>
                                </a:rPr>
                                <m:t>𝜙</m:t>
                              </m:r>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(rad/s)</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6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100" i="1" smtClean="0">
                                      <a:latin typeface="Cambria Math" panose="02040503050406030204" pitchFamily="18" charset="0"/>
                                    </a:rPr>
                                  </m:ctrlPr>
                                </m:accPr>
                                <m:e>
                                  <m:r>
                                    <a:rPr lang="en-US" sz="1100" i="1" smtClean="0">
                                      <a:latin typeface="Cambria Math" panose="02040503050406030204" pitchFamily="18" charset="0"/>
                                      <a:ea typeface="Cambria Math" panose="02040503050406030204" pitchFamily="18" charset="0"/>
                                    </a:rPr>
                                    <m:t>𝜙</m:t>
                                  </m:r>
                                </m:e>
                              </m:acc>
                            </m:oMath>
                          </a14:m>
                          <a:r>
                            <a:rPr lang="en-US" sz="1100">
                              <a:latin typeface="Times New Roman" panose="02020603050405020304" pitchFamily="18" charset="0"/>
                              <a:cs typeface="Times New Roman" panose="02020603050405020304" pitchFamily="18" charset="0"/>
                            </a:rPr>
                            <a:t> </a:t>
                          </a:r>
                          <a:r>
                            <a:rPr lang="en-US" sz="1100" i="1">
                              <a:latin typeface="Times New Roman" panose="02020603050405020304" pitchFamily="18" charset="0"/>
                              <a:cs typeface="Times New Roman" panose="02020603050405020304" pitchFamily="18" charset="0"/>
                            </a:rPr>
                            <a:t>(rad/</a:t>
                          </a:r>
                          <a14:m>
                            <m:oMath xmlns:m="http://schemas.openxmlformats.org/officeDocument/2006/math">
                              <m:sSup>
                                <m:sSupPr>
                                  <m:ctrlPr>
                                    <a:rPr lang="en-US" sz="1100" i="1" smtClean="0">
                                      <a:latin typeface="Cambria Math" panose="02040503050406030204" pitchFamily="18" charset="0"/>
                                      <a:cs typeface="Times New Roman" panose="02020603050405020304" pitchFamily="18" charset="0"/>
                                    </a:rPr>
                                  </m:ctrlPr>
                                </m:sSupPr>
                                <m:e>
                                  <m:r>
                                    <a:rPr lang="en-US" sz="1100" b="0" i="1" smtClean="0">
                                      <a:latin typeface="Cambria Math" panose="02040503050406030204" pitchFamily="18" charset="0"/>
                                      <a:cs typeface="Times New Roman" panose="02020603050405020304" pitchFamily="18" charset="0"/>
                                    </a:rPr>
                                    <m:t>𝑠</m:t>
                                  </m:r>
                                </m:e>
                                <m:sup>
                                  <m:r>
                                    <a:rPr lang="en-US" sz="1100" b="0" i="1" smtClean="0">
                                      <a:latin typeface="Cambria Math" panose="02040503050406030204" pitchFamily="18" charset="0"/>
                                      <a:cs typeface="Times New Roman" panose="02020603050405020304" pitchFamily="18" charset="0"/>
                                    </a:rPr>
                                    <m:t>2</m:t>
                                  </m:r>
                                </m:sup>
                              </m:sSup>
                            </m:oMath>
                          </a14:m>
                          <a:r>
                            <a:rPr lang="en-US" sz="1100" i="1">
                              <a:latin typeface="Times New Roman" panose="02020603050405020304" pitchFamily="18" charset="0"/>
                              <a:cs typeface="Times New Roman" panose="02020603050405020304" pitchFamily="18" charset="0"/>
                            </a:rPr>
                            <a:t>)</a:t>
                          </a:r>
                          <a:endParaRPr lang="en-US" sz="1100" i="1">
                            <a:latin typeface="Times New Roman" panose="02020603050405020304" pitchFamily="18" charset="0"/>
                            <a:cs typeface="Times New Roman" panose="02020603050405020304" pitchFamily="18" charset="0"/>
                          </a:endParaRPr>
                        </a:p>
                      </a:txBody>
                      <a:tcPr marL="68580" marR="68580" marT="34290" marB="34290" anchor="ct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Choice>
        <mc:Fallback xmlns="">
          <p:graphicFrame>
            <p:nvGraphicFramePr>
              <p:cNvPr id="4" name="Table 3"/>
              <p:cNvGraphicFramePr>
                <a:graphicFrameLocks noGrp="1"/>
              </p:cNvGraphicFramePr>
              <p:nvPr/>
            </p:nvGraphicFramePr>
            <p:xfrm>
              <a:off x="6096164" y="1790110"/>
              <a:ext cx="5166379" cy="3888356"/>
            </p:xfrm>
            <a:graphic>
              <a:graphicData uri="http://schemas.openxmlformats.org/drawingml/2006/table">
                <a:tbl>
                  <a:tblPr firstRow="1" bandRow="1">
                    <a:tableStyleId>{5C22544A-7EE6-4342-B048-85BDC9FD1C3A}</a:tableStyleId>
                  </a:tblPr>
                  <a:tblGrid>
                    <a:gridCol w="1884680"/>
                    <a:gridCol w="3281699"/>
                  </a:tblGrid>
                  <a:tr h="300380">
                    <a:tc>
                      <a:txBody>
                        <a:bodyPr/>
                        <a:lstStyle/>
                        <a:p>
                          <a:pPr algn="ctr"/>
                          <a:r>
                            <a:rPr lang="en-US" sz="1100">
                              <a:latin typeface="Times New Roman" panose="02020603050405020304" pitchFamily="18" charset="0"/>
                              <a:cs typeface="Times New Roman" panose="02020603050405020304" pitchFamily="18" charset="0"/>
                            </a:rPr>
                            <a:t>Biến</a:t>
                          </a:r>
                          <a:r>
                            <a:rPr lang="en-US" sz="1100" baseline="0">
                              <a:latin typeface="Times New Roman" panose="02020603050405020304" pitchFamily="18" charset="0"/>
                              <a:cs typeface="Times New Roman" panose="02020603050405020304" pitchFamily="18" charset="0"/>
                            </a:rPr>
                            <a:t> trạng thái</a:t>
                          </a:r>
                          <a:endParaRPr lang="en-US" sz="1100">
                            <a:latin typeface="Times New Roman" panose="02020603050405020304" pitchFamily="18" charset="0"/>
                            <a:cs typeface="Times New Roman" panose="02020603050405020304" pitchFamily="18" charset="0"/>
                          </a:endParaRPr>
                        </a:p>
                      </a:txBody>
                      <a:tcPr marL="68580" marR="68580" marT="34290" marB="34290" anchor="ctr"/>
                    </a:tc>
                    <a:tc>
                      <a:txBody>
                        <a:bodyPr/>
                        <a:lstStyle/>
                        <a:p>
                          <a:pPr algn="ctr"/>
                          <a:r>
                            <a:rPr lang="en-US" sz="1100">
                              <a:latin typeface="Times New Roman" panose="02020603050405020304" pitchFamily="18" charset="0"/>
                              <a:cs typeface="Times New Roman" panose="02020603050405020304" pitchFamily="18" charset="0"/>
                            </a:rPr>
                            <a:t>Ý</a:t>
                          </a:r>
                          <a:r>
                            <a:rPr lang="en-US" sz="1100" baseline="0">
                              <a:latin typeface="Times New Roman" panose="02020603050405020304" pitchFamily="18" charset="0"/>
                              <a:cs typeface="Times New Roman" panose="02020603050405020304" pitchFamily="18" charset="0"/>
                            </a:rPr>
                            <a:t> nghĩa</a:t>
                          </a:r>
                          <a:endParaRPr lang="en-US" sz="11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trung bình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của bánh xe</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Gia tốc</a:t>
                          </a:r>
                          <a:r>
                            <a:rPr lang="en-US" sz="1200" baseline="0">
                              <a:latin typeface="Times New Roman" panose="02020603050405020304" pitchFamily="18" charset="0"/>
                              <a:cs typeface="Times New Roman" panose="02020603050405020304" pitchFamily="18" charset="0"/>
                            </a:rPr>
                            <a:t> góc nghiêng của phần thân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Góc</a:t>
                          </a:r>
                          <a:r>
                            <a:rPr lang="en-US" sz="1200" baseline="0">
                              <a:latin typeface="Times New Roman" panose="02020603050405020304" pitchFamily="18" charset="0"/>
                              <a:cs typeface="Times New Roman" panose="02020603050405020304" pitchFamily="18" charset="0"/>
                            </a:rPr>
                            <a:t> xoáy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780">
                    <a:tc>
                      <a:txBody>
                        <a:bodyPr/>
                        <a:lstStyle/>
                        <a:p>
                          <a:endParaRPr lang="en-US"/>
                        </a:p>
                      </a:txBody>
                      <a:tcPr marL="68580" marR="68580" marT="34290" marB="34290" anchor="ctr">
                        <a:blipFill>
                          <a:blip r:embed="rId2"/>
                        </a:blipFill>
                      </a:tcPr>
                    </a:tc>
                    <a:tc>
                      <a:txBody>
                        <a:bodyPr/>
                        <a:lstStyle/>
                        <a:p>
                          <a:r>
                            <a:rPr lang="en-US" sz="1200">
                              <a:latin typeface="Times New Roman" panose="02020603050405020304" pitchFamily="18" charset="0"/>
                              <a:cs typeface="Times New Roman" panose="02020603050405020304" pitchFamily="18" charset="0"/>
                            </a:rPr>
                            <a:t>Vận</a:t>
                          </a:r>
                          <a:r>
                            <a:rPr lang="en-US" sz="1200" baseline="0">
                              <a:latin typeface="Times New Roman" panose="02020603050405020304" pitchFamily="18" charset="0"/>
                              <a:cs typeface="Times New Roman" panose="02020603050405020304" pitchFamily="18" charset="0"/>
                            </a:rPr>
                            <a:t> tốc góc xoay của Robot</a:t>
                          </a:r>
                          <a:endParaRPr lang="en-US" sz="1200">
                            <a:latin typeface="Times New Roman" panose="02020603050405020304" pitchFamily="18" charset="0"/>
                            <a:cs typeface="Times New Roman" panose="02020603050405020304" pitchFamily="18" charset="0"/>
                          </a:endParaRPr>
                        </a:p>
                      </a:txBody>
                      <a:tcPr marL="68580" marR="68580" marT="34290" marB="34290" anchor="ctr"/>
                    </a:tc>
                  </a:tr>
                  <a:tr h="398145">
                    <a:tc>
                      <a:txBody>
                        <a:bodyPr/>
                        <a:lstStyle/>
                        <a:p>
                          <a:endParaRPr lang="en-US"/>
                        </a:p>
                      </a:txBody>
                      <a:tcPr marL="68580" marR="68580" marT="34290" marB="34290" anchor="ctr">
                        <a:blipFill>
                          <a:blip r:embed="rId2"/>
                        </a:blipFill>
                      </a:tcPr>
                    </a:tc>
                    <a:tc>
                      <a:txBody>
                        <a:bodyPr/>
                        <a:lstStyle/>
                        <a:p>
                          <a:r>
                            <a:rPr lang="en-US" sz="1200" dirty="0" err="1">
                              <a:latin typeface="Times New Roman" panose="02020603050405020304" pitchFamily="18" charset="0"/>
                              <a:cs typeface="Times New Roman" panose="02020603050405020304" pitchFamily="18" charset="0"/>
                            </a:rPr>
                            <a:t>Gia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góc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xoay</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Robot</a:t>
                          </a:r>
                          <a:endParaRPr lang="en-US" sz="1200" dirty="0">
                            <a:latin typeface="Times New Roman" panose="02020603050405020304" pitchFamily="18" charset="0"/>
                            <a:cs typeface="Times New Roman" panose="02020603050405020304" pitchFamily="18" charset="0"/>
                          </a:endParaRPr>
                        </a:p>
                      </a:txBody>
                      <a:tcPr marL="68580" marR="68580" marT="34290" marB="34290" anchor="ctr"/>
                    </a:tc>
                  </a:tr>
                </a:tbl>
              </a:graphicData>
            </a:graphic>
          </p:graphicFrame>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8482"/>
            <a:ext cx="8259879" cy="58477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1. Cơ sở lý thuyết</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a:t>
            </a:r>
            <a:endParaRPr lang="en-US">
              <a:latin typeface="Times New Roman" panose="02020603050405020304" pitchFamily="18" charset="0"/>
              <a:cs typeface="Times New Roman" panose="02020603050405020304" pitchFamily="18" charset="0"/>
            </a:endParaRPr>
          </a:p>
        </p:txBody>
      </p:sp>
      <p:pic>
        <p:nvPicPr>
          <p:cNvPr id="27" name="Picture 33"/>
          <p:cNvPicPr>
            <a:picLocks noChangeAspect="1"/>
          </p:cNvPicPr>
          <p:nvPr>
            <p:custDataLst>
              <p:tags r:id="rId1"/>
            </p:custDataLst>
          </p:nvPr>
        </p:nvPicPr>
        <p:blipFill>
          <a:blip r:embed="rId2"/>
          <a:stretch>
            <a:fillRect/>
          </a:stretch>
        </p:blipFill>
        <p:spPr>
          <a:xfrm>
            <a:off x="1522095" y="1985645"/>
            <a:ext cx="9244330" cy="435673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9" name="Text Box 8"/>
          <p:cNvSpPr txBox="1"/>
          <p:nvPr/>
        </p:nvSpPr>
        <p:spPr>
          <a:xfrm>
            <a:off x="1522095" y="1548765"/>
            <a:ext cx="4100830" cy="424815"/>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Với Q</a:t>
            </a:r>
            <a:r>
              <a:rPr lang="en-US" baseline="-25000">
                <a:latin typeface="Times New Roman" panose="02020603050405020304" pitchFamily="18" charset="0"/>
                <a:cs typeface="Times New Roman" panose="02020603050405020304" pitchFamily="18" charset="0"/>
              </a:rPr>
              <a:t>5 </a:t>
            </a:r>
            <a:r>
              <a:rPr lang="en-US">
                <a:latin typeface="Times New Roman" panose="02020603050405020304" pitchFamily="18" charset="0"/>
                <a:cs typeface="Times New Roman" panose="02020603050405020304" pitchFamily="18" charset="0"/>
              </a:rPr>
              <a:t>= 10000 và Q</a:t>
            </a:r>
            <a:r>
              <a:rPr lang="en-US" baseline="-25000">
                <a:latin typeface="Times New Roman" panose="02020603050405020304" pitchFamily="18" charset="0"/>
                <a:cs typeface="Times New Roman" panose="02020603050405020304" pitchFamily="18" charset="0"/>
              </a:rPr>
              <a:t>6 </a:t>
            </a:r>
            <a:r>
              <a:rPr lang="en-US">
                <a:latin typeface="Times New Roman" panose="02020603050405020304" pitchFamily="18" charset="0"/>
                <a:cs typeface="Times New Roman" panose="02020603050405020304" pitchFamily="18" charset="0"/>
              </a:rPr>
              <a:t>= 100000</a:t>
            </a:r>
            <a:endParaRPr lang="en-US">
              <a:latin typeface="Times New Roman" panose="02020603050405020304" pitchFamily="18" charset="0"/>
              <a:cs typeface="Times New Roman" panose="02020603050405020304" pitchFamily="18" charset="0"/>
            </a:endParaRPr>
          </a:p>
        </p:txBody>
      </p:sp>
      <p:pic>
        <p:nvPicPr>
          <p:cNvPr id="29" name="Picture 35"/>
          <p:cNvPicPr>
            <a:picLocks noChangeAspect="1"/>
          </p:cNvPicPr>
          <p:nvPr>
            <p:custDataLst>
              <p:tags r:id="rId1"/>
            </p:custDataLst>
          </p:nvPr>
        </p:nvPicPr>
        <p:blipFill>
          <a:blip r:embed="rId2"/>
          <a:stretch>
            <a:fillRect/>
          </a:stretch>
        </p:blipFill>
        <p:spPr>
          <a:xfrm>
            <a:off x="1522095" y="1985645"/>
            <a:ext cx="9232265" cy="43510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1127" y="896128"/>
            <a:ext cx="6169660" cy="521970"/>
          </a:xfrm>
          <a:prstGeom prst="rect">
            <a:avLst/>
          </a:prstGeom>
          <a:noFill/>
        </p:spPr>
        <p:txBody>
          <a:bodyPr wrap="none" rtlCol="0">
            <a:spAutoFit/>
          </a:bodyPr>
          <a:lstStyle/>
          <a:p>
            <a:pPr algn="ctr"/>
            <a:r>
              <a:rPr lang="en-US" sz="2800" b="1">
                <a:latin typeface="Arial" panose="020B0604020202020204" pitchFamily="34" charset="0"/>
                <a:cs typeface="Arial" panose="020B0604020202020204" pitchFamily="34" charset="0"/>
              </a:rPr>
              <a:t>Khảo sát sự thay đổi của ma trận Q</a:t>
            </a:r>
            <a:endParaRPr lang="en-US" sz="2800" b="1">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319087"/>
            <a:ext cx="8259879"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2. Mô phỏng Matlab</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7" name="Text Box 6"/>
              <p:cNvSpPr txBox="1"/>
              <p:nvPr/>
            </p:nvSpPr>
            <p:spPr>
              <a:xfrm>
                <a:off x="654050" y="1687830"/>
                <a:ext cx="10606405" cy="4668520"/>
              </a:xfrm>
              <a:prstGeom prst="rect">
                <a:avLst/>
              </a:prstGeom>
              <a:noFill/>
            </p:spPr>
            <p:txBody>
              <a:bodyPr wrap="square" rtlCol="0">
                <a:noAutofit/>
              </a:bodyPr>
              <a:p>
                <a:pPr indent="457200" algn="just">
                  <a:lnSpc>
                    <a:spcPct val="150000"/>
                  </a:lnSpc>
                </a:pPr>
                <a:r>
                  <a:rPr lang="en-US" b="1">
                    <a:latin typeface="Times New Roman" panose="02020603050405020304" pitchFamily="18" charset="0"/>
                    <a:cs typeface="Times New Roman" panose="02020603050405020304" pitchFamily="18" charset="0"/>
                    <a:sym typeface="+mn-ea"/>
                  </a:rPr>
                  <a:t>Nhận xét</a:t>
                </a:r>
                <a:r>
                  <a:rPr lang="en-US">
                    <a:latin typeface="Times New Roman" panose="02020603050405020304" pitchFamily="18" charset="0"/>
                    <a:cs typeface="Times New Roman" panose="02020603050405020304" pitchFamily="18" charset="0"/>
                    <a:sym typeface="+mn-ea"/>
                  </a:rPr>
                  <a:t>:</a:t>
                </a:r>
                <a:r>
                  <a:rPr lang="en-US">
                    <a:latin typeface="Times New Roman" panose="02020603050405020304" pitchFamily="18" charset="0"/>
                    <a:cs typeface="Times New Roman" panose="02020603050405020304" pitchFamily="18" charset="0"/>
                    <a:sym typeface="+mn-ea"/>
                  </a:rPr>
                  <a:t> Với </a:t>
                </a:r>
                <a14:m>
                  <m:oMath xmlns:m="http://schemas.openxmlformats.org/officeDocument/2006/math">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1</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2</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3</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4</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5</m:t>
                        </m:r>
                      </m:sub>
                    </m:sSub>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sSub>
                      <m:sSubPr>
                        <m:ctrlPr>
                          <a:rPr lang="en-US" i="1">
                            <a:effectLst/>
                            <a:latin typeface="Cambria Math" panose="02040503050406030204" pitchFamily="18" charset="0"/>
                            <a:cs typeface="Cambria Math" panose="02040503050406030204" pitchFamily="18" charset="0"/>
                          </a:rPr>
                        </m:ctrlPr>
                      </m:sSubPr>
                      <m:e>
                        <m:r>
                          <a:rPr lang="vi-VN" i="1">
                            <a:effectLst/>
                            <a:latin typeface="Cambria Math" panose="02040503050406030204" pitchFamily="18" charset="0"/>
                            <a:ea typeface="Times New Roman" panose="02020603050405020304" pitchFamily="18" charset="0"/>
                            <a:cs typeface="Cambria Math" panose="02040503050406030204" pitchFamily="18" charset="0"/>
                          </a:rPr>
                          <m:t>𝑄</m:t>
                        </m:r>
                      </m:e>
                      <m:sub>
                        <m:r>
                          <a:rPr lang="vi-VN">
                            <a:effectLst/>
                            <a:latin typeface="Cambria Math" panose="02040503050406030204" pitchFamily="18" charset="0"/>
                            <a:ea typeface="MS Mincho" charset="0"/>
                            <a:cs typeface="Cambria Math" panose="02040503050406030204" pitchFamily="18" charset="0"/>
                          </a:rPr>
                          <m:t>6</m:t>
                        </m:r>
                      </m:sub>
                    </m:sSub>
                  </m:oMath>
                </a14:m>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là các</a:t>
                </a:r>
                <a:r>
                  <a:rPr 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 trọng số tối ưu tương ứng cho 6 biến trạng thái </a:t>
                </a:r>
                <a14:m>
                  <m:oMath xmlns:m="http://schemas.openxmlformats.org/officeDocument/2006/math">
                    <m:r>
                      <a:rPr lang="vi-VN" i="1">
                        <a:effectLst/>
                        <a:latin typeface="Cambria Math" panose="02040503050406030204" pitchFamily="18" charset="0"/>
                        <a:ea typeface="MS Mincho" charset="0"/>
                        <a:cs typeface="Cambria Math" panose="02040503050406030204" pitchFamily="18" charset="0"/>
                      </a:rPr>
                      <m:t>𝜃</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𝜃</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𝜓</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𝜓</m:t>
                        </m:r>
                      </m:e>
                    </m:acc>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r>
                      <a:rPr lang="vi-VN" i="1">
                        <a:effectLst/>
                        <a:latin typeface="Cambria Math" panose="02040503050406030204" pitchFamily="18" charset="0"/>
                        <a:ea typeface="MS Mincho" charset="0"/>
                        <a:cs typeface="Cambria Math" panose="02040503050406030204" pitchFamily="18" charset="0"/>
                      </a:rPr>
                      <m:t>𝜙</m:t>
                    </m:r>
                    <m:r>
                      <a:rPr lang="vi-VN">
                        <a:effectLst/>
                        <a:latin typeface="Cambria Math" panose="02040503050406030204" pitchFamily="18" charset="0"/>
                        <a:ea typeface="MS Mincho" charset="0"/>
                        <a:cs typeface="Cambria Math" panose="02040503050406030204" pitchFamily="18" charset="0"/>
                      </a:rPr>
                      <m:t>,</m:t>
                    </m:r>
                    <m:r>
                      <a:rPr lang="vi-VN" i="1">
                        <a:effectLst/>
                        <a:latin typeface="Cambria Math" panose="02040503050406030204" pitchFamily="18" charset="0"/>
                        <a:ea typeface="MS Mincho" charset="0"/>
                        <a:cs typeface="Cambria Math" panose="02040503050406030204" pitchFamily="18" charset="0"/>
                      </a:rPr>
                      <m:t> </m:t>
                    </m:r>
                    <m:acc>
                      <m:accPr>
                        <m:chr m:val="̇"/>
                        <m:ctrlPr>
                          <a:rPr lang="en-US" i="1">
                            <a:effectLst/>
                            <a:latin typeface="Cambria Math" panose="02040503050406030204" pitchFamily="18" charset="0"/>
                            <a:cs typeface="Cambria Math" panose="02040503050406030204" pitchFamily="18" charset="0"/>
                          </a:rPr>
                        </m:ctrlPr>
                      </m:accPr>
                      <m:e>
                        <m:r>
                          <a:rPr lang="vi-VN" i="1">
                            <a:effectLst/>
                            <a:latin typeface="Cambria Math" panose="02040503050406030204" pitchFamily="18" charset="0"/>
                            <a:ea typeface="MS Mincho" charset="0"/>
                            <a:cs typeface="Cambria Math" panose="02040503050406030204" pitchFamily="18" charset="0"/>
                          </a:rPr>
                          <m:t>𝜙</m:t>
                        </m:r>
                      </m:e>
                    </m:acc>
                  </m:oMath>
                </a14:m>
                <a:r>
                  <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altLang="vi-VN">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ta thấy được khi càng giảm giá trị của Q</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thì thời gian đạt được xác lập càng lâu, trái ngược đó khi giảm giá trị của Q</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thì thời gian đạt được xác lập nhanh hơn sau mỗi lần giảm.</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thấy được khi tăng giá trị của Q</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và Q</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thì thời gian đạt được xác lập càng lâu và độ vọt lố cũng theo đó giảm xuống.</a:t>
                </a:r>
                <a:endParaRPr lang="en-US">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charset="0"/>
                  <a:buChar char="Ø"/>
                </a:pPr>
                <a:r>
                  <a:rPr lang="en-US">
                    <a:latin typeface="Times New Roman" panose="02020603050405020304" pitchFamily="18" charset="0"/>
                    <a:cs typeface="Times New Roman" panose="02020603050405020304" pitchFamily="18" charset="0"/>
                  </a:rPr>
                  <a:t>Qua khảo sát thấy được khi giảm giá trị của trọng số Q</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và khi tăng giá trị của trọng số Q</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thì thời gian đạt được xác lập càng lâu.</a:t>
                </a:r>
                <a:endParaRPr lang="en-US">
                  <a:latin typeface="Times New Roman" panose="02020603050405020304" pitchFamily="18" charset="0"/>
                  <a:cs typeface="Times New Roman" panose="02020603050405020304" pitchFamily="18" charset="0"/>
                </a:endParaRPr>
              </a:p>
            </p:txBody>
          </p:sp>
        </mc:Choice>
        <mc:Fallback>
          <p:sp>
            <p:nvSpPr>
              <p:cNvPr id="7" name="Text Box 6"/>
              <p:cNvSpPr txBox="1">
                <a:spLocks noRot="1" noChangeAspect="1" noMove="1" noResize="1" noEditPoints="1" noAdjustHandles="1" noChangeArrowheads="1" noChangeShapeType="1" noTextEdit="1"/>
              </p:cNvSpPr>
              <p:nvPr/>
            </p:nvSpPr>
            <p:spPr>
              <a:xfrm>
                <a:off x="654050" y="1687830"/>
                <a:ext cx="10606405" cy="4668520"/>
              </a:xfrm>
              <a:prstGeom prst="rect">
                <a:avLst/>
              </a:prstGeom>
              <a:blipFill rotWithShape="1">
                <a:blip r:embed="rId3"/>
                <a:stretch>
                  <a:fillRect/>
                </a:stretch>
              </a:blipFill>
            </p:spPr>
            <p:txBody>
              <a:bodyPr/>
              <a:lstStyle/>
              <a:p>
                <a:r>
                  <a:rPr lang="en-US"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TextBox 4"/>
          <p:cNvSpPr txBox="1"/>
          <p:nvPr/>
        </p:nvSpPr>
        <p:spPr>
          <a:xfrm>
            <a:off x="1605729" y="2602748"/>
            <a:ext cx="8980535" cy="1652504"/>
          </a:xfrm>
          <a:prstGeom prst="rect">
            <a:avLst/>
          </a:prstGeom>
          <a:noFill/>
        </p:spPr>
        <p:txBody>
          <a:bodyPr wrap="none" rtlCol="0">
            <a:spAutoFit/>
          </a:bodyPr>
          <a:lstStyle/>
          <a:p>
            <a:pPr>
              <a:lnSpc>
                <a:spcPct val="200000"/>
              </a:lnSpc>
            </a:pPr>
            <a:r>
              <a:rPr lang="en-US" sz="6000">
                <a:latin typeface="Arial" panose="020B0604020202020204" pitchFamily="34" charset="0"/>
                <a:cs typeface="Arial" panose="020B0604020202020204" pitchFamily="34" charset="0"/>
              </a:rPr>
              <a:t>Bài Toán 2: Indentification</a:t>
            </a:r>
            <a:endParaRPr lang="en-US" sz="6000">
              <a:latin typeface="Arial" panose="020B0604020202020204" pitchFamily="34" charset="0"/>
              <a:cs typeface="Arial" panose="020B0604020202020204" pitchFamily="34" charset="0"/>
            </a:endParaRPr>
          </a:p>
        </p:txBody>
      </p:sp>
      <p:sp>
        <p:nvSpPr>
          <p:cNvPr id="6" name="TextBox 5"/>
          <p:cNvSpPr txBox="1"/>
          <p:nvPr/>
        </p:nvSpPr>
        <p:spPr>
          <a:xfrm>
            <a:off x="1966060" y="290830"/>
            <a:ext cx="8259879" cy="64008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NỘI</a:t>
            </a:r>
            <a:r>
              <a:rPr lang="en-US" sz="3600" b="1">
                <a:solidFill>
                  <a:srgbClr val="FF0000"/>
                </a:solidFill>
                <a:latin typeface="Arial" panose="020B0604020202020204" pitchFamily="34" charset="0"/>
                <a:ea typeface="Verdana" panose="020B0604030504040204" pitchFamily="34" charset="0"/>
                <a:cs typeface="Arial" panose="020B0604020202020204" pitchFamily="34" charset="0"/>
              </a:rPr>
              <a:t> </a:t>
            </a: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DUNG</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8" name="object 7"/>
          <p:cNvSpPr/>
          <p:nvPr/>
        </p:nvSpPr>
        <p:spPr>
          <a:xfrm>
            <a:off x="838197" y="141810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pic>
        <p:nvPicPr>
          <p:cNvPr id="3" name="Picture 2" descr="A diagram of a machine&#10;&#10;Description automatically generated"/>
          <p:cNvPicPr>
            <a:picLocks noChangeAspect="1"/>
          </p:cNvPicPr>
          <p:nvPr/>
        </p:nvPicPr>
        <p:blipFill>
          <a:blip r:embed="rId1"/>
          <a:stretch>
            <a:fillRect/>
          </a:stretch>
        </p:blipFill>
        <p:spPr>
          <a:xfrm>
            <a:off x="1066800" y="2071450"/>
            <a:ext cx="5029200" cy="3749040"/>
          </a:xfrm>
          <a:prstGeom prst="rect">
            <a:avLst/>
          </a:prstGeom>
        </p:spPr>
      </p:pic>
      <p:sp>
        <p:nvSpPr>
          <p:cNvPr id="4"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358">
                    <a:tc>
                      <a:txBody>
                        <a:bodyPr/>
                        <a:lstStyle/>
                        <a:p>
                          <a:pPr algn="ctr">
                            <a:lnSpc>
                              <a:spcPct val="150000"/>
                            </a:lnSpc>
                          </a:pPr>
                          <a14:m>
                            <m:oMathPara xmlns:m="http://schemas.openxmlformats.org/officeDocument/2006/math">
                              <m:oMathParaPr>
                                <m:jc m:val="centerGroup"/>
                              </m:oMathParaPr>
                              <m:oMath xmlns:m="http://schemas.openxmlformats.org/officeDocument/2006/math">
                                <m:r>
                                  <a:rPr lang="en-US" sz="1300">
                                    <a:effectLst/>
                                    <a:latin typeface="Cambria Math" panose="02040503050406030204" pitchFamily="18" charset="0"/>
                                  </a:rPr>
                                  <m:t>𝑙</m:t>
                                </m:r>
                              </m:oMath>
                            </m:oMathPara>
                          </a14:m>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Choice>
        <mc:Fallback xmlns="">
          <p:graphicFrame>
            <p:nvGraphicFramePr>
              <p:cNvPr id="5" name="Table 4"/>
              <p:cNvGraphicFramePr>
                <a:graphicFrameLocks noGrp="1"/>
              </p:cNvGraphicFramePr>
              <p:nvPr/>
            </p:nvGraphicFramePr>
            <p:xfrm>
              <a:off x="6175298" y="2425307"/>
              <a:ext cx="4870604" cy="3041326"/>
            </p:xfrm>
            <a:graphic>
              <a:graphicData uri="http://schemas.openxmlformats.org/drawingml/2006/table">
                <a:tbl>
                  <a:tblPr firstRow="1" firstCol="1" bandRow="1">
                    <a:tableStyleId>{5C22544A-7EE6-4342-B048-85BDC9FD1C3A}</a:tableStyleId>
                  </a:tblPr>
                  <a:tblGrid>
                    <a:gridCol w="989190"/>
                    <a:gridCol w="729783"/>
                    <a:gridCol w="3151631"/>
                  </a:tblGrid>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Ký hiệu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Đơn vị</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Ý nghĩa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θ</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rad</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Góc nghiêng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Vị trí của xe trên trục x</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m/s</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Gia tốc trọng trường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F</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Lực tác dụng lên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xe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Khối lượng của thanh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71475">
                    <a:tc>
                      <a:txBody>
                        <a:bodyPr/>
                        <a:lstStyle/>
                        <a:p>
                          <a:endParaRPr lang="en-US"/>
                        </a:p>
                      </a:txBody>
                      <a:tcPr marL="68580" marR="68580" marT="0" marB="0" anchor="ctr">
                        <a:blipFill>
                          <a:blip r:embed="rId2"/>
                        </a:blipFill>
                      </a:tcP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Chiều dài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r h="333746">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I</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kg/m</a:t>
                          </a:r>
                          <a:r>
                            <a:rPr lang="en-US" sz="1300" baseline="30000">
                              <a:effectLst/>
                              <a:latin typeface="Times New Roman" panose="02020603050405020304" pitchFamily="18" charset="0"/>
                              <a:cs typeface="Times New Roman" panose="02020603050405020304" pitchFamily="18" charset="0"/>
                            </a:rPr>
                            <a:t>2</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US" sz="1300">
                              <a:effectLst/>
                              <a:latin typeface="Times New Roman" panose="02020603050405020304" pitchFamily="18" charset="0"/>
                              <a:cs typeface="Times New Roman" panose="02020603050405020304" pitchFamily="18" charset="0"/>
                            </a:rPr>
                            <a:t>Moment quán tính của con lắc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2993922" y="2158557"/>
                <a:ext cx="6204155" cy="3574825"/>
              </a:xfrm>
              <a:prstGeom prst="rect">
                <a:avLst/>
              </a:prstGeom>
              <a:noFill/>
            </p:spPr>
            <p:txBody>
              <a:bodyPr wrap="square">
                <a:spAutoFit/>
              </a:bodyPr>
              <a:lstStyle/>
              <a:p>
                <a:pPr indent="457200" algn="just"/>
                <a:r>
                  <a:rPr lang="en-US" kern="100">
                    <a:effectLst/>
                    <a:latin typeface="Times New Roman" panose="02020603050405020304" pitchFamily="18" charset="0"/>
                    <a:ea typeface="DengXian" panose="020B0503020204020204" pitchFamily="2" charset="-122"/>
                    <a:cs typeface="Times New Roman" panose="02020603050405020304" pitchFamily="18" charset="0"/>
                  </a:rPr>
                  <a:t>Động năng của xe là:</a:t>
                </a:r>
                <a:endParaRPr lang="en-US"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smtClean="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Vị trí cuối của thanh con lắc chiều lên hệ trục tọa độ:</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𝑙𝑠𝑖𝑛</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Vận tốc của con lắc trên hệ trục tọa độ là đạo hàm của vị trí:</a:t>
                </a:r>
                <a:endParaRPr lang="en-US" kern="100">
                  <a:latin typeface="Times New Roman" panose="02020603050405020304" pitchFamily="18" charset="0"/>
                  <a:ea typeface="DengXian" panose="020B0503020204020204" pitchFamily="2" charset="-122"/>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2993922" y="2158557"/>
                <a:ext cx="6204155" cy="3574825"/>
              </a:xfrm>
              <a:prstGeom prst="rect">
                <a:avLst/>
              </a:prstGeom>
              <a:blipFill rotWithShape="1">
                <a:blip r:embed="rId1"/>
                <a:stretch>
                  <a:fillRect l="-9" t="-5" r="2" b="17"/>
                </a:stretch>
              </a:blipFill>
            </p:spPr>
            <p:txBody>
              <a:bodyPr/>
              <a:lstStyle/>
              <a:p>
                <a:r>
                  <a:rPr lang="en-US"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877961" y="2252653"/>
                <a:ext cx="8436077" cy="3386633"/>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Bình phương vận tốc trung bình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𝑣</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𝑦𝑘</m:t>
                                  </m:r>
                                </m:sub>
                              </m:sSub>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Suy ra động năng của thanh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Vậy động năng của hệ là:</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r>
                            <a:rPr lang="en-US" sz="1800" i="1" kern="100">
                              <a:effectLst/>
                              <a:latin typeface="Cambria Math" panose="02040503050406030204" pitchFamily="18" charset="0"/>
                              <a:ea typeface="Aptos" charset="0"/>
                              <a:cs typeface="Times New Roman" panose="02020603050405020304" pitchFamily="18" charset="0"/>
                            </a:rPr>
                            <m:t>𝑇</m:t>
                          </m:r>
                          <m:r>
                            <a:rPr lang="en-US" sz="1800" i="1" kern="100">
                              <a:effectLst/>
                              <a:latin typeface="Cambria Math" panose="02040503050406030204" pitchFamily="18" charset="0"/>
                              <a:ea typeface="Aptos" charset="0"/>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𝑐𝑎𝑟𝑡</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𝑝𝑜𝑙𝑒</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Thế năng của hệ chính là thế năng của con lắc: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lnSpc>
                    <a:spcPct val="150000"/>
                  </a:lnSpc>
                </a:pPr>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m:t>
                          </m:r>
                          <m:sSub>
                            <m:sSub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b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𝑦</m:t>
                              </m:r>
                            </m:e>
                            <m: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𝑘</m:t>
                              </m:r>
                            </m:sub>
                          </m:sSub>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𝑚𝑔𝐿𝑐𝑜𝑠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877961" y="2252653"/>
                <a:ext cx="8436077" cy="3386633"/>
              </a:xfrm>
              <a:prstGeom prst="rect">
                <a:avLst/>
              </a:prstGeom>
              <a:blipFill rotWithShape="1">
                <a:blip r:embed="rId1"/>
                <a:stretch>
                  <a:fillRect l="-3" t="-9" r="4" b="14"/>
                </a:stretch>
              </a:blipFill>
            </p:spPr>
            <p:txBody>
              <a:bodyPr/>
              <a:lstStyle/>
              <a:p>
                <a:r>
                  <a:rPr lang="en-US"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5" name="TextBox 4"/>
              <p:cNvSpPr txBox="1"/>
              <p:nvPr/>
            </p:nvSpPr>
            <p:spPr>
              <a:xfrm>
                <a:off x="1887793" y="1539783"/>
                <a:ext cx="8416413" cy="4794198"/>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Hàm Euler – Lagrange có dạng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𝐿</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𝑇</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𝑈</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𝑀</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sSupPr>
                            <m:e>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e>
                            <m: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sup>
                          </m:sSup>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m:t>
                              </m:r>
                            </m:num>
                            <m:den>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𝑚𝑔𝑙𝑐𝑜𝑠</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12</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Ta có:</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den>
                                      </m:f>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e>
                                  <m:f>
                                    <m:f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𝑥</m:t>
                                      </m:r>
                                    </m:den>
                                  </m:f>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0</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𝑑</m:t>
                                      </m:r>
                                    </m:num>
                                    <m:den>
                                      <m:r>
                                        <a:rPr lang="en-US" sz="1800" i="1" kern="100">
                                          <a:effectLst/>
                                          <a:latin typeface="Cambria Math" panose="02040503050406030204" pitchFamily="18" charset="0"/>
                                          <a:ea typeface="Aptos" charset="0"/>
                                          <a:cs typeface="Times New Roman" panose="02020603050405020304" pitchFamily="18" charset="0"/>
                                        </a:rPr>
                                        <m:t>𝑑𝑡</m:t>
                                      </m:r>
                                    </m:den>
                                  </m:f>
                                  <m:d>
                                    <m:dPr>
                                      <m:ctrlPr>
                                        <a:rPr lang="en-US" sz="1800" i="1" kern="100">
                                          <a:effectLst/>
                                          <a:latin typeface="Cambria Math" panose="02040503050406030204" pitchFamily="18" charset="0"/>
                                          <a:ea typeface="Aptos" charset="0"/>
                                          <a:cs typeface="Times New Roman" panose="02020603050405020304" pitchFamily="18" charset="0"/>
                                        </a:rPr>
                                      </m:ctrlPr>
                                    </m:dPr>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den>
                                      </m:f>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e>
                                  </m:d>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           </m:t>
                                  </m:r>
                                </m:e>
                                <m:e>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𝐿</m:t>
                                      </m:r>
                                    </m:num>
                                    <m:den>
                                      <m:r>
                                        <a:rPr lang="en-US" sz="1800" i="1" kern="100">
                                          <a:effectLst/>
                                          <a:latin typeface="Cambria Math" panose="02040503050406030204" pitchFamily="18" charset="0"/>
                                          <a:ea typeface="Aptos" charset="0"/>
                                          <a:cs typeface="Times New Roman" panose="02020603050405020304" pitchFamily="18" charset="0"/>
                                        </a:rPr>
                                        <m:t>𝜕𝜃</m:t>
                                      </m:r>
                                    </m:den>
                                  </m:f>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𝑚𝑙</m:t>
                                  </m:r>
                                  <m:acc>
                                    <m:accPr>
                                      <m: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acc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𝑥</m:t>
                                      </m:r>
                                    </m:e>
                                  </m:acc>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13</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87793" y="1539783"/>
                <a:ext cx="8416413" cy="4794198"/>
              </a:xfrm>
              <a:prstGeom prst="rect">
                <a:avLst/>
              </a:prstGeom>
              <a:blipFill rotWithShape="1">
                <a:blip r:embed="rId1"/>
                <a:stretch>
                  <a:fillRect l="-7" t="-11" r="1" b="10"/>
                </a:stretch>
              </a:blipFill>
            </p:spPr>
            <p:txBody>
              <a:bodyPr/>
              <a:lstStyle/>
              <a:p>
                <a:r>
                  <a:rPr lang="en-US"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3" name="object 7"/>
          <p:cNvSpPr/>
          <p:nvPr/>
        </p:nvSpPr>
        <p:spPr>
          <a:xfrm>
            <a:off x="838200" y="1517413"/>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mc:AlternateContent xmlns:mc="http://schemas.openxmlformats.org/markup-compatibility/2006">
        <mc:Choice xmlns:a14="http://schemas.microsoft.com/office/drawing/2010/main" Requires="a14">
          <p:sp>
            <p:nvSpPr>
              <p:cNvPr id="6" name="TextBox 5"/>
              <p:cNvSpPr txBox="1"/>
              <p:nvPr/>
            </p:nvSpPr>
            <p:spPr>
              <a:xfrm>
                <a:off x="1907457" y="2508337"/>
                <a:ext cx="9930581" cy="269311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Thay vào hệ phương tr</a:t>
                </a:r>
                <a:r>
                  <a:rPr lang="en-US" kern="100">
                    <a:latin typeface="Times New Roman" panose="02020603050405020304" pitchFamily="18" charset="0"/>
                    <a:ea typeface="DengXian" panose="020B0503020204020204" pitchFamily="2" charset="-122"/>
                    <a:cs typeface="Times New Roman" panose="02020603050405020304" pitchFamily="18" charset="0"/>
                  </a:rPr>
                  <a:t>ình</a:t>
                </a:r>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Euler – Lagrange ta được hệ xe con lắc ngược như sau:</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begChr m:val="{"/>
                              <m:endChr m:val=""/>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eqArr>
                                <m:eqArr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eqArrPr>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𝑀</m:t>
                                      </m:r>
                                    </m:e>
                                  </m:d>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𝐹</m:t>
                                  </m:r>
                                </m:e>
                                <m:e>
                                  <m:r>
                                    <a:rPr lang="en-US" sz="1800" i="1" kern="100">
                                      <a:effectLst/>
                                      <a:latin typeface="Cambria Math" panose="02040503050406030204" pitchFamily="18" charset="0"/>
                                      <a:ea typeface="Aptos" charset="0"/>
                                      <a:cs typeface="Times New Roman" panose="02020603050405020304" pitchFamily="18" charset="0"/>
                                    </a:rPr>
                                    <m:t>𝑚𝑙</m:t>
                                  </m:r>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a:rPr lang="en-US" sz="1800" i="1" kern="100">
                                          <a:effectLst/>
                                          <a:latin typeface="Cambria Math" panose="02040503050406030204" pitchFamily="18" charset="0"/>
                                          <a:ea typeface="Aptos" charset="0"/>
                                          <a:cs typeface="Times New Roman" panose="02020603050405020304" pitchFamily="18" charset="0"/>
                                        </a:rPr>
                                        <m:t>𝑙</m:t>
                                      </m:r>
                                    </m:e>
                                    <m:sup>
                                      <m:r>
                                        <a:rPr lang="en-US" sz="1800" i="1" kern="100">
                                          <a:effectLst/>
                                          <a:latin typeface="Cambria Math" panose="02040503050406030204" pitchFamily="18" charset="0"/>
                                          <a:ea typeface="Aptos" charset="0"/>
                                          <a:cs typeface="Times New Roman" panose="02020603050405020304" pitchFamily="18" charset="0"/>
                                        </a:rPr>
                                        <m:t>2</m:t>
                                      </m:r>
                                    </m:sup>
                                  </m:sSup>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0</m:t>
                                  </m:r>
                                  <m:r>
                                    <a:rPr lang="en-US" sz="1800" i="1" kern="100">
                                      <a:effectLst/>
                                      <a:latin typeface="Cambria Math" panose="02040503050406030204" pitchFamily="18" charset="0"/>
                                      <a:ea typeface="Aptos" charset="0"/>
                                      <a:cs typeface="Times New Roman" panose="02020603050405020304" pitchFamily="18" charset="0"/>
                                    </a:rPr>
                                    <m:t>           </m:t>
                                  </m:r>
                                </m:e>
                              </m:eqArr>
                            </m:e>
                          </m:d>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d>
                            <m:dPr>
                              <m:ctrlPr>
                                <a:rPr lang="en-US" sz="1800" i="1" kern="100">
                                  <a:effectLst/>
                                  <a:latin typeface="Cambria Math" panose="02040503050406030204" pitchFamily="18" charset="0"/>
                                  <a:ea typeface="DengXian" panose="020B0503020204020204" pitchFamily="2" charset="-122"/>
                                  <a:cs typeface="Times New Roman" panose="02020603050405020304" pitchFamily="18" charset="0"/>
                                </a:rPr>
                              </m:ctrlPr>
                            </m:dPr>
                            <m:e>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2</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m:t>
                              </m:r>
                              <m:r>
                                <a:rPr lang="en-US" sz="1800" i="1" kern="100">
                                  <a:effectLst/>
                                  <a:latin typeface="Cambria Math" panose="02040503050406030204" pitchFamily="18" charset="0"/>
                                  <a:ea typeface="DengXian" panose="020B0503020204020204" pitchFamily="2" charset="-122"/>
                                  <a:cs typeface="Times New Roman" panose="02020603050405020304" pitchFamily="18" charset="0"/>
                                </a:rPr>
                                <m:t>14</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r>
                  <a:rPr lang="en-US" sz="1800" kern="100">
                    <a:effectLst/>
                    <a:latin typeface="Times New Roman" panose="02020603050405020304" pitchFamily="18" charset="0"/>
                    <a:ea typeface="Aptos" charset="0"/>
                    <a:cs typeface="Times New Roman" panose="02020603050405020304" pitchFamily="18" charset="0"/>
                  </a:rPr>
                  <a:t>Lần lượt rút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và </a:t>
                </a:r>
                <a14:m>
                  <m:oMath xmlns:m="http://schemas.openxmlformats.org/officeDocument/2006/math">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oMath>
                </a14:m>
                <a:r>
                  <a:rPr lang="en-US" sz="1800" kern="100">
                    <a:effectLst/>
                    <a:latin typeface="Times New Roman" panose="02020603050405020304" pitchFamily="18" charset="0"/>
                    <a:ea typeface="DengXian" panose="020B0503020204020204" pitchFamily="2" charset="-122"/>
                    <a:cs typeface="Times New Roman" panose="02020603050405020304" pitchFamily="18" charset="0"/>
                  </a:rPr>
                  <a:t> ra, ta được:</a:t>
                </a:r>
                <a:endParaRPr lang="en-US" sz="1800" kern="100">
                  <a:effectLst/>
                  <a:latin typeface="Times New Roman" panose="02020603050405020304" pitchFamily="18" charset="0"/>
                  <a:ea typeface="Aptos" charset="0"/>
                  <a:cs typeface="Times New Roman" panose="02020603050405020304" pitchFamily="18" charset="0"/>
                </a:endParaRPr>
              </a:p>
              <a:p>
                <a:pPr indent="457200" algn="just"/>
                <a14:m>
                  <m:oMathPara xmlns:m="http://schemas.openxmlformats.org/officeDocument/2006/math">
                    <m:oMathParaPr>
                      <m:jc m:val="centerGroup"/>
                    </m:oMathParaPr>
                    <m:oMath xmlns:m="http://schemas.openxmlformats.org/officeDocument/2006/math">
                      <m:eqArr>
                        <m:eqArrPr>
                          <m:ctrlPr>
                            <a:rPr lang="en-US" sz="1800" i="1" kern="100">
                              <a:effectLst/>
                              <a:latin typeface="Cambria Math" panose="02040503050406030204" pitchFamily="18" charset="0"/>
                              <a:ea typeface="Aptos" charset="0"/>
                              <a:cs typeface="Times New Roman" panose="02020603050405020304" pitchFamily="18" charset="0"/>
                            </a:rPr>
                          </m:ctrlPr>
                        </m:eqArrPr>
                        <m:e>
                          <m:d>
                            <m:dPr>
                              <m:begChr m:val="{"/>
                              <m:endChr m:val=""/>
                              <m:ctrlPr>
                                <a:rPr lang="en-US" sz="1800" i="1" kern="100">
                                  <a:effectLst/>
                                  <a:latin typeface="Cambria Math" panose="02040503050406030204" pitchFamily="18" charset="0"/>
                                  <a:ea typeface="Aptos" charset="0"/>
                                  <a:cs typeface="Times New Roman" panose="02020603050405020304" pitchFamily="18" charset="0"/>
                                </a:rPr>
                              </m:ctrlPr>
                            </m:dPr>
                            <m:e>
                              <m:eqArr>
                                <m:eqArrPr>
                                  <m:ctrlPr>
                                    <a:rPr lang="en-US" sz="1800" i="1" kern="100">
                                      <a:effectLst/>
                                      <a:latin typeface="Cambria Math" panose="02040503050406030204" pitchFamily="18" charset="0"/>
                                      <a:ea typeface="Aptos" charset="0"/>
                                      <a:cs typeface="Times New Roman" panose="02020603050405020304" pitchFamily="18" charset="0"/>
                                    </a:rPr>
                                  </m:ctrlPr>
                                </m:eqArr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𝑥</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num>
                                    <m:den>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den>
                                  </m:f>
                                  <m:r>
                                    <a:rPr lang="en-US" sz="1800" i="1" kern="100">
                                      <a:effectLst/>
                                      <a:latin typeface="Cambria Math" panose="02040503050406030204" pitchFamily="18" charset="0"/>
                                      <a:ea typeface="Aptos" charset="0"/>
                                      <a:cs typeface="Times New Roman" panose="02020603050405020304" pitchFamily="18" charset="0"/>
                                    </a:rPr>
                                    <m:t>                           </m:t>
                                  </m:r>
                                </m:e>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r>
                                    <a:rPr lang="en-US" sz="1800" i="1" kern="100">
                                      <a:effectLst/>
                                      <a:latin typeface="Cambria Math" panose="02040503050406030204" pitchFamily="18" charset="0"/>
                                      <a:ea typeface="Aptos" charset="0"/>
                                      <a:cs typeface="Times New Roman" panose="02020603050405020304" pitchFamily="18" charset="0"/>
                                    </a:rPr>
                                    <m:t>=</m:t>
                                  </m:r>
                                  <m:f>
                                    <m:fPr>
                                      <m:ctrlPr>
                                        <a:rPr lang="en-US" sz="1800" i="1" kern="100">
                                          <a:effectLst/>
                                          <a:latin typeface="Cambria Math" panose="02040503050406030204" pitchFamily="18" charset="0"/>
                                          <a:ea typeface="Aptos" charset="0"/>
                                          <a:cs typeface="Times New Roman" panose="02020603050405020304" pitchFamily="18" charset="0"/>
                                        </a:rPr>
                                      </m:ctrlPr>
                                    </m:fPr>
                                    <m:num>
                                      <m:r>
                                        <a:rPr lang="en-US" sz="1800" i="1" kern="100">
                                          <a:effectLst/>
                                          <a:latin typeface="Cambria Math" panose="02040503050406030204" pitchFamily="18" charset="0"/>
                                          <a:ea typeface="Aptos" charset="0"/>
                                          <a:cs typeface="Times New Roman" panose="02020603050405020304" pitchFamily="18" charset="0"/>
                                        </a:rPr>
                                        <m:t>𝐹</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𝑔</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𝑚𝑙</m:t>
                                      </m:r>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cos</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func>
                                        <m:funcPr>
                                          <m:ctrlPr>
                                            <a:rPr lang="en-US" sz="1800" i="1" kern="100">
                                              <a:effectLst/>
                                              <a:latin typeface="Cambria Math" panose="02040503050406030204" pitchFamily="18" charset="0"/>
                                              <a:ea typeface="Aptos" charset="0"/>
                                              <a:cs typeface="Times New Roman" panose="02020603050405020304" pitchFamily="18" charset="0"/>
                                            </a:rPr>
                                          </m:ctrlPr>
                                        </m:funcPr>
                                        <m:fName>
                                          <m:r>
                                            <m:rPr>
                                              <m:sty m:val="p"/>
                                            </m:rPr>
                                            <a:rPr lang="en-US" sz="1800" kern="100">
                                              <a:effectLst/>
                                              <a:latin typeface="Cambria Math" panose="02040503050406030204" pitchFamily="18" charset="0"/>
                                              <a:ea typeface="Aptos" charset="0"/>
                                              <a:cs typeface="Times New Roman" panose="02020603050405020304" pitchFamily="18" charset="0"/>
                                            </a:rPr>
                                            <m:t>sin</m:t>
                                          </m:r>
                                        </m:fName>
                                        <m:e>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e>
                                      </m:func>
                                      <m:sSup>
                                        <m:sSupPr>
                                          <m:ctrlPr>
                                            <a:rPr lang="en-US" sz="1800" i="1" kern="100">
                                              <a:effectLst/>
                                              <a:latin typeface="Cambria Math" panose="02040503050406030204" pitchFamily="18" charset="0"/>
                                              <a:ea typeface="Aptos" charset="0"/>
                                              <a:cs typeface="Times New Roman" panose="02020603050405020304" pitchFamily="18" charset="0"/>
                                            </a:rPr>
                                          </m:ctrlPr>
                                        </m:sSupPr>
                                        <m:e>
                                          <m:acc>
                                            <m:accPr>
                                              <m:chr m:val="̇"/>
                                              <m:ctrlPr>
                                                <a:rPr lang="en-US" sz="1800" i="1" kern="100">
                                                  <a:effectLst/>
                                                  <a:latin typeface="Cambria Math" panose="02040503050406030204" pitchFamily="18" charset="0"/>
                                                  <a:ea typeface="Aptos" charset="0"/>
                                                  <a:cs typeface="Times New Roman" panose="02020603050405020304" pitchFamily="18" charset="0"/>
                                                </a:rPr>
                                              </m:ctrlPr>
                                            </m:accPr>
                                            <m:e>
                                              <m:r>
                                                <a:rPr lang="en-US" sz="1800" i="1" kern="100">
                                                  <a:effectLst/>
                                                  <a:latin typeface="Cambria Math" panose="02040503050406030204" pitchFamily="18" charset="0"/>
                                                  <a:ea typeface="Aptos" charset="0"/>
                                                  <a:cs typeface="Times New Roman" panose="02020603050405020304" pitchFamily="18" charset="0"/>
                                                </a:rPr>
                                                <m:t>𝜃</m:t>
                                              </m:r>
                                            </m:e>
                                          </m:acc>
                                        </m:e>
                                        <m:sup>
                                          <m:r>
                                            <a:rPr lang="en-US" sz="1800" i="1" kern="100">
                                              <a:effectLst/>
                                              <a:latin typeface="Cambria Math" panose="02040503050406030204" pitchFamily="18" charset="0"/>
                                              <a:ea typeface="Aptos" charset="0"/>
                                              <a:cs typeface="Times New Roman" panose="02020603050405020304" pitchFamily="18" charset="0"/>
                                            </a:rPr>
                                            <m:t>2</m:t>
                                          </m:r>
                                        </m:sup>
                                      </m:sSup>
                                    </m:num>
                                    <m:den>
                                      <m:r>
                                        <a:rPr lang="en-US" sz="1800" i="1" kern="100">
                                          <a:effectLst/>
                                          <a:latin typeface="Cambria Math" panose="02040503050406030204" pitchFamily="18" charset="0"/>
                                          <a:ea typeface="Aptos" charset="0"/>
                                          <a:cs typeface="Times New Roman" panose="02020603050405020304" pitchFamily="18" charset="0"/>
                                        </a:rPr>
                                        <m:t>𝑚𝑙</m:t>
                                      </m:r>
                                      <m:sSup>
                                        <m:sSupPr>
                                          <m:ctrlPr>
                                            <a:rPr lang="en-US" sz="1800" i="1" kern="100">
                                              <a:effectLst/>
                                              <a:latin typeface="Cambria Math" panose="02040503050406030204" pitchFamily="18" charset="0"/>
                                              <a:ea typeface="Aptos" charset="0"/>
                                              <a:cs typeface="Times New Roman" panose="02020603050405020304" pitchFamily="18" charset="0"/>
                                            </a:rPr>
                                          </m:ctrlPr>
                                        </m:sSupPr>
                                        <m:e>
                                          <m:r>
                                            <m:rPr>
                                              <m:sty m:val="p"/>
                                            </m:rPr>
                                            <a:rPr lang="en-US" sz="1800" kern="100">
                                              <a:effectLst/>
                                              <a:latin typeface="Cambria Math" panose="02040503050406030204" pitchFamily="18" charset="0"/>
                                              <a:ea typeface="Aptos" charset="0"/>
                                              <a:cs typeface="Times New Roman" panose="02020603050405020304" pitchFamily="18" charset="0"/>
                                            </a:rPr>
                                            <m:t>cos</m:t>
                                          </m:r>
                                        </m:e>
                                        <m:sup>
                                          <m:r>
                                            <a:rPr lang="en-US" sz="1800" kern="100">
                                              <a:effectLst/>
                                              <a:latin typeface="Cambria Math" panose="02040503050406030204" pitchFamily="18" charset="0"/>
                                              <a:ea typeface="Aptos" charset="0"/>
                                              <a:cs typeface="Times New Roman" panose="02020603050405020304" pitchFamily="18" charset="0"/>
                                            </a:rPr>
                                            <m:t>2</m:t>
                                          </m:r>
                                        </m:sup>
                                      </m:sSup>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𝜃</m:t>
                                          </m: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𝑀</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𝑚</m:t>
                                          </m:r>
                                        </m:e>
                                      </m:d>
                                      <m:r>
                                        <a:rPr lang="en-US" sz="1800" i="1" kern="100">
                                          <a:effectLst/>
                                          <a:latin typeface="Cambria Math" panose="02040503050406030204" pitchFamily="18" charset="0"/>
                                          <a:ea typeface="Aptos" charset="0"/>
                                          <a:cs typeface="Times New Roman" panose="02020603050405020304" pitchFamily="18" charset="0"/>
                                        </a:rPr>
                                        <m:t>𝑙</m:t>
                                      </m:r>
                                    </m:den>
                                  </m:f>
                                </m:e>
                              </m:eqArr>
                            </m:e>
                          </m:d>
                          <m:r>
                            <a:rPr lang="en-US" sz="1800" i="1" kern="100">
                              <a:effectLst/>
                              <a:latin typeface="Cambria Math" panose="02040503050406030204" pitchFamily="18" charset="0"/>
                              <a:ea typeface="Aptos" charset="0"/>
                              <a:cs typeface="Times New Roman" panose="02020603050405020304" pitchFamily="18" charset="0"/>
                            </a:rPr>
                            <m:t>#</m:t>
                          </m:r>
                          <m:d>
                            <m:dPr>
                              <m:ctrlPr>
                                <a:rPr lang="en-US" sz="1800" i="1" kern="100">
                                  <a:effectLst/>
                                  <a:latin typeface="Cambria Math" panose="02040503050406030204" pitchFamily="18" charset="0"/>
                                  <a:ea typeface="Aptos" charset="0"/>
                                  <a:cs typeface="Times New Roman" panose="02020603050405020304" pitchFamily="18" charset="0"/>
                                </a:rPr>
                              </m:ctrlPr>
                            </m:dPr>
                            <m:e>
                              <m:r>
                                <a:rPr lang="en-US" sz="1800" i="1" kern="100">
                                  <a:effectLst/>
                                  <a:latin typeface="Cambria Math" panose="02040503050406030204" pitchFamily="18" charset="0"/>
                                  <a:ea typeface="Aptos" charset="0"/>
                                  <a:cs typeface="Times New Roman" panose="02020603050405020304" pitchFamily="18" charset="0"/>
                                </a:rPr>
                                <m:t>2</m:t>
                              </m:r>
                              <m:r>
                                <a:rPr lang="en-US" sz="1800" i="1" kern="100">
                                  <a:effectLst/>
                                  <a:latin typeface="Cambria Math" panose="02040503050406030204" pitchFamily="18" charset="0"/>
                                  <a:ea typeface="Aptos" charset="0"/>
                                  <a:cs typeface="Times New Roman" panose="02020603050405020304" pitchFamily="18" charset="0"/>
                                </a:rPr>
                                <m:t>.</m:t>
                              </m:r>
                              <m:r>
                                <a:rPr lang="en-US" sz="1800" i="1" kern="100">
                                  <a:effectLst/>
                                  <a:latin typeface="Cambria Math" panose="02040503050406030204" pitchFamily="18" charset="0"/>
                                  <a:ea typeface="Aptos" charset="0"/>
                                  <a:cs typeface="Times New Roman" panose="02020603050405020304" pitchFamily="18" charset="0"/>
                                </a:rPr>
                                <m:t>15</m:t>
                              </m:r>
                            </m:e>
                          </m:d>
                        </m:e>
                      </m:eqArr>
                    </m:oMath>
                  </m:oMathPara>
                </a14:m>
                <a:endParaRPr lang="en-US" sz="1800" kern="100">
                  <a:effectLst/>
                  <a:latin typeface="Times New Roman" panose="02020603050405020304" pitchFamily="18" charset="0"/>
                  <a:ea typeface="Aptos" charset="0"/>
                  <a:cs typeface="Times New Roman" panose="020206030504050203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907457" y="2508337"/>
                <a:ext cx="9930581" cy="2693110"/>
              </a:xfrm>
              <a:prstGeom prst="rect">
                <a:avLst/>
              </a:prstGeom>
              <a:blipFill rotWithShape="1">
                <a:blip r:embed="rId1"/>
                <a:stretch>
                  <a:fillRect l="-6" t="-3" r="4" b="6"/>
                </a:stretch>
              </a:blipFill>
            </p:spPr>
            <p:txBody>
              <a:bodyPr/>
              <a:lstStyle/>
              <a:p>
                <a:r>
                  <a:rPr lang="en-US"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6" name="Picture 5" descr="A diagram of a circuit&#10;&#10;Description automatically generated"/>
          <p:cNvPicPr>
            <a:picLocks noChangeAspect="1"/>
          </p:cNvPicPr>
          <p:nvPr/>
        </p:nvPicPr>
        <p:blipFill>
          <a:blip r:embed="rId1"/>
          <a:stretch>
            <a:fillRect/>
          </a:stretch>
        </p:blipFill>
        <p:spPr>
          <a:xfrm>
            <a:off x="3027045" y="2243772"/>
            <a:ext cx="6137910" cy="2370455"/>
          </a:xfrm>
          <a:prstGeom prst="rect">
            <a:avLst/>
          </a:prstGeom>
        </p:spPr>
      </p:pic>
      <p:sp>
        <p:nvSpPr>
          <p:cNvPr id="9" name="TextBox 8"/>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Mô phỏng Simulink mô hình xe con lắc ngược để lấy dữ liệu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1839474" y="1795298"/>
                <a:ext cx="8513052" cy="42037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Động năng được xác định theo công thức : </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ea typeface="Times New Roman" panose="02020603050405020304" pitchFamily="18" charset="0"/>
                        <a:cs typeface="Times New Roman" panose="02020603050405020304" pitchFamily="18" charset="0"/>
                      </a:rPr>
                      <m:t>𝑇</m:t>
                    </m:r>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i="1">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a:latin typeface="Tahoma" panose="020B0604030504040204" pitchFamily="34" charset="0"/>
                    <a:ea typeface="Tahoma" panose="020B0604030504040204" pitchFamily="34" charset="0"/>
                    <a:cs typeface="Tahoma" panose="020B0604030504040204" pitchFamily="34" charset="0"/>
                  </a:rPr>
                  <a:t> </a:t>
                </a: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Với:</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1</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tịnh tiến</a:t>
                </a:r>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T</a:t>
                </a:r>
                <a:r>
                  <a:rPr lang="en-US" baseline="-25000">
                    <a:latin typeface="Times New Roman" panose="02020603050405020304" pitchFamily="18" charset="0"/>
                    <a:ea typeface="Tahoma" panose="020B0604030504040204" pitchFamily="34" charset="0"/>
                    <a:cs typeface="Times New Roman" panose="02020603050405020304" pitchFamily="18" charset="0"/>
                  </a:rPr>
                  <a:t>2</a:t>
                </a:r>
                <a:r>
                  <a:rPr lang="en-US">
                    <a:latin typeface="Times New Roman" panose="02020603050405020304" pitchFamily="18" charset="0"/>
                    <a:ea typeface="Tahoma" panose="020B0604030504040204" pitchFamily="34" charset="0"/>
                    <a:cs typeface="Times New Roman" panose="02020603050405020304" pitchFamily="18" charset="0"/>
                  </a:rPr>
                  <a:t>: Động năng của chuyển động quay</a:t>
                </a:r>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ea typeface="Tahoma" panose="020B0604030504040204" pitchFamily="34" charset="0"/>
                    <a:cs typeface="Times New Roman" panose="02020603050405020304" pitchFamily="18" charset="0"/>
                  </a:rPr>
                  <a:t>Sau khi ta tính bánh trái bánh phải, ta được:</a:t>
                </a:r>
                <a:endParaRPr lang="en-US">
                  <a:latin typeface="Times New Roman" panose="02020603050405020304" pitchFamily="18" charset="0"/>
                  <a:ea typeface="Tahoma" panose="020B060403050404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1</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e>
                      </m:d>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r>
                        <a:rPr lang="vi-VN" i="1">
                          <a:latin typeface="Cambria Math" panose="02040503050406030204" pitchFamily="18" charset="0"/>
                        </a:rPr>
                        <m:t>𝑚</m:t>
                      </m:r>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𝑥</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𝑦</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𝑧</m:t>
                                  </m:r>
                                </m:e>
                              </m:acc>
                            </m:e>
                            <m:sub>
                              <m:r>
                                <a:rPr lang="vi-VN" i="1">
                                  <a:latin typeface="Cambria Math" panose="02040503050406030204" pitchFamily="18" charset="0"/>
                                </a:rPr>
                                <m:t>𝑏</m:t>
                              </m:r>
                            </m:sub>
                          </m:sSub>
                        </m:e>
                        <m:sup>
                          <m:r>
                            <a:rPr lang="vi-VN" i="1">
                              <a:latin typeface="Cambria Math" panose="02040503050406030204" pitchFamily="18" charset="0"/>
                            </a:rPr>
                            <m:t>2</m:t>
                          </m:r>
                        </m:sup>
                      </m:sSup>
                      <m:r>
                        <a:rPr lang="vi-VN" i="1">
                          <a:latin typeface="Cambria Math" panose="02040503050406030204" pitchFamily="18" charset="0"/>
                        </a:rPr>
                        <m:t>)</m:t>
                      </m:r>
                    </m:oMath>
                  </m:oMathPara>
                </a14:m>
                <a:endParaRPr lang="en-US"/>
              </a:p>
              <a:p>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𝑇</m:t>
                          </m:r>
                        </m:e>
                        <m:sub>
                          <m:r>
                            <a:rPr lang="vi-VN" i="1">
                              <a:latin typeface="Cambria Math" panose="02040503050406030204" pitchFamily="18" charset="0"/>
                            </a:rPr>
                            <m:t>2</m:t>
                          </m:r>
                        </m:sub>
                      </m:sSub>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𝑤</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𝜓</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𝜙</m:t>
                          </m:r>
                        </m:sub>
                      </m:sSub>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vi-VN" i="1">
                                  <a:latin typeface="Cambria Math" panose="02040503050406030204" pitchFamily="18" charset="0"/>
                                </a:rPr>
                                <m:t>𝜙</m:t>
                              </m:r>
                            </m:e>
                          </m:acc>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𝑙</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r>
                        <a:rPr lang="vi-VN" i="1">
                          <a:latin typeface="Cambria Math" panose="02040503050406030204" pitchFamily="18" charset="0"/>
                        </a:rPr>
                        <m:t>+</m:t>
                      </m:r>
                      <m:f>
                        <m:fPr>
                          <m:ctrlPr>
                            <a:rPr lang="en-US" i="1">
                              <a:latin typeface="Cambria Math" panose="02040503050406030204" pitchFamily="18" charset="0"/>
                            </a:rPr>
                          </m:ctrlPr>
                        </m:fPr>
                        <m:num>
                          <m:r>
                            <a:rPr lang="vi-VN" i="1">
                              <a:latin typeface="Cambria Math" panose="02040503050406030204" pitchFamily="18" charset="0"/>
                            </a:rPr>
                            <m:t>1</m:t>
                          </m:r>
                        </m:num>
                        <m:den>
                          <m:r>
                            <a:rPr lang="vi-VN" i="1">
                              <a:latin typeface="Cambria Math" panose="02040503050406030204" pitchFamily="18" charset="0"/>
                            </a:rPr>
                            <m:t>2</m:t>
                          </m:r>
                        </m:den>
                      </m:f>
                      <m:sSup>
                        <m:sSupPr>
                          <m:ctrlPr>
                            <a:rPr lang="en-US" i="1">
                              <a:latin typeface="Cambria Math" panose="02040503050406030204" pitchFamily="18" charset="0"/>
                            </a:rPr>
                          </m:ctrlPr>
                        </m:sSupPr>
                        <m:e>
                          <m:r>
                            <a:rPr lang="vi-VN" i="1">
                              <a:latin typeface="Cambria Math" panose="02040503050406030204" pitchFamily="18" charset="0"/>
                            </a:rPr>
                            <m:t>𝑛</m:t>
                          </m:r>
                        </m:e>
                        <m:sup>
                          <m:r>
                            <a:rPr lang="vi-VN" i="1">
                              <a:latin typeface="Cambria Math" panose="02040503050406030204" pitchFamily="18" charset="0"/>
                            </a:rPr>
                            <m:t>2</m:t>
                          </m:r>
                        </m:sup>
                      </m:sSup>
                      <m:sSub>
                        <m:sSubPr>
                          <m:ctrlPr>
                            <a:rPr lang="en-US" i="1">
                              <a:latin typeface="Cambria Math" panose="02040503050406030204" pitchFamily="18" charset="0"/>
                            </a:rPr>
                          </m:ctrlPr>
                        </m:sSubPr>
                        <m:e>
                          <m:r>
                            <a:rPr lang="vi-VN" i="1">
                              <a:latin typeface="Cambria Math" panose="02040503050406030204" pitchFamily="18" charset="0"/>
                            </a:rPr>
                            <m:t>𝐽</m:t>
                          </m:r>
                        </m:e>
                        <m:sub>
                          <m:r>
                            <a:rPr lang="vi-VN" i="1">
                              <a:latin typeface="Cambria Math" panose="02040503050406030204" pitchFamily="18" charset="0"/>
                            </a:rPr>
                            <m:t>𝑚</m:t>
                          </m:r>
                        </m:sub>
                      </m:sSub>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𝜃</m:t>
                                  </m:r>
                                </m:e>
                              </m:acc>
                            </m:e>
                            <m:sub>
                              <m:r>
                                <a:rPr lang="vi-VN" i="1">
                                  <a:latin typeface="Cambria Math" panose="02040503050406030204" pitchFamily="18" charset="0"/>
                                </a:rPr>
                                <m:t>𝑟</m:t>
                              </m:r>
                            </m:sub>
                          </m:sSub>
                          <m:r>
                            <a:rPr lang="vi-VN" i="1">
                              <a:latin typeface="Cambria Math" panose="02040503050406030204" pitchFamily="18" charset="0"/>
                            </a:rPr>
                            <m:t>−</m:t>
                          </m:r>
                          <m:acc>
                            <m:accPr>
                              <m:chr m:val="̇"/>
                              <m:ctrlPr>
                                <a:rPr lang="en-US" i="1">
                                  <a:latin typeface="Cambria Math" panose="02040503050406030204" pitchFamily="18" charset="0"/>
                                </a:rPr>
                              </m:ctrlPr>
                            </m:accPr>
                            <m:e>
                              <m:r>
                                <a:rPr lang="vi-VN" i="1">
                                  <a:latin typeface="Cambria Math" panose="02040503050406030204" pitchFamily="18" charset="0"/>
                                </a:rPr>
                                <m:t>𝜓</m:t>
                              </m:r>
                            </m:e>
                          </m:acc>
                          <m:r>
                            <a:rPr lang="vi-VN" i="1">
                              <a:latin typeface="Cambria Math" panose="02040503050406030204" pitchFamily="18" charset="0"/>
                            </a:rPr>
                            <m:t>)</m:t>
                          </m:r>
                        </m:e>
                        <m:sup>
                          <m:r>
                            <a:rPr lang="vi-VN" i="1">
                              <a:latin typeface="Cambria Math" panose="02040503050406030204" pitchFamily="18" charset="0"/>
                            </a:rPr>
                            <m:t>2</m:t>
                          </m:r>
                        </m:sup>
                      </m:sSup>
                    </m:oMath>
                  </m:oMathPara>
                </a14:m>
                <a:endParaRPr lang="en-US"/>
              </a:p>
              <a:p>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Thế năng được xác địng theo công thức</a:t>
                </a:r>
                <a:r>
                  <a:rPr lang="en-US"/>
                  <a:t>:</a:t>
                </a:r>
                <a:endParaRPr lang="en-US"/>
              </a:p>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𝑙</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𝑟</m:t>
                          </m:r>
                        </m:sub>
                      </m:sSub>
                      <m:r>
                        <a:rPr lang="en-US" i="1">
                          <a:latin typeface="Cambria Math" panose="02040503050406030204" pitchFamily="18" charset="0"/>
                        </a:rPr>
                        <m:t>+</m:t>
                      </m:r>
                      <m:r>
                        <a:rPr lang="en-US" i="1">
                          <a:latin typeface="Cambria Math" panose="02040503050406030204" pitchFamily="18" charset="0"/>
                        </a:rPr>
                        <m:t>𝑚𝑔</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𝑏</m:t>
                          </m:r>
                        </m:sub>
                      </m:sSub>
                    </m:oMath>
                  </m:oMathPara>
                </a14:m>
                <a:endParaRPr lang="en-US">
                  <a:latin typeface="Times New Roman" panose="02020603050405020304" pitchFamily="18" charset="0"/>
                  <a:ea typeface="Tahoma" panose="020B0604030504040204" pitchFamily="34" charset="0"/>
                  <a:cs typeface="Times New Roman" panose="02020603050405020304" pitchFamily="18" charset="0"/>
                </a:endParaRPr>
              </a:p>
              <a:p>
                <a:endParaRPr lang="en-US" sz="1500">
                  <a:latin typeface="Times New Roman" panose="02020603050405020304" pitchFamily="18" charset="0"/>
                  <a:ea typeface="Tahoma" panose="020B0604030504040204" pitchFamily="34" charset="0"/>
                  <a:cs typeface="Times New Roman" panose="020206030504050203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839474" y="1795298"/>
                <a:ext cx="8513052" cy="4203715"/>
              </a:xfrm>
              <a:prstGeom prst="rect">
                <a:avLst/>
              </a:prstGeom>
              <a:blipFill rotWithShape="1">
                <a:blip r:embed="rId1"/>
                <a:stretch>
                  <a:fillRect l="-118" t="-230" r="-110" b="-22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7" name="Slide Number Placeholder 6"/>
          <p:cNvSpPr>
            <a:spLocks noGrp="1"/>
          </p:cNvSpPr>
          <p:nvPr>
            <p:ph type="sldNum" sz="quarter" idx="12"/>
          </p:nvPr>
        </p:nvSpPr>
        <p:spPr/>
        <p:txBody>
          <a:bodyPr/>
          <a:lstStyle/>
          <a:p>
            <a:fld id="{442C1155-F164-44A2-862A-E50421BF24BC}" type="slidenum">
              <a:rPr lang="en-US" smtClean="0"/>
            </a:fld>
            <a:endParaRPr lang="en-US"/>
          </a:p>
        </p:txBody>
      </p:sp>
      <p:sp>
        <p:nvSpPr>
          <p:cNvPr id="2" name="Text Box 1"/>
          <p:cNvSpPr txBox="1"/>
          <p:nvPr/>
        </p:nvSpPr>
        <p:spPr>
          <a:xfrm>
            <a:off x="5942965" y="64643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7" name="Picture 6" descr="A diagram of a computer&#10;&#10;Description automatically generated"/>
          <p:cNvPicPr>
            <a:picLocks noChangeAspect="1"/>
          </p:cNvPicPr>
          <p:nvPr/>
        </p:nvPicPr>
        <p:blipFill>
          <a:blip r:embed="rId1"/>
          <a:stretch>
            <a:fillRect/>
          </a:stretch>
        </p:blipFill>
        <p:spPr>
          <a:xfrm>
            <a:off x="3027045" y="1698833"/>
            <a:ext cx="6137910" cy="4615815"/>
          </a:xfrm>
          <a:prstGeom prst="rect">
            <a:avLst/>
          </a:prstGeom>
        </p:spPr>
      </p:pic>
      <p:sp>
        <p:nvSpPr>
          <p:cNvPr id="8" name="TextBox 7"/>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Khối Xe_con_lac_nguoc</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8" name="TextBox 7"/>
          <p:cNvSpPr txBox="1"/>
          <p:nvPr/>
        </p:nvSpPr>
        <p:spPr>
          <a:xfrm>
            <a:off x="1248695" y="1443881"/>
            <a:ext cx="2939845"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Tín hiệu cấp vào mô hình</a:t>
            </a:r>
            <a:endParaRPr lang="en-US"/>
          </a:p>
        </p:txBody>
      </p:sp>
      <p:pic>
        <p:nvPicPr>
          <p:cNvPr id="3" name="Picture 2" descr="A screenshot of a computer program&#10;&#10;Description automatically generated"/>
          <p:cNvPicPr>
            <a:picLocks noChangeAspect="1"/>
          </p:cNvPicPr>
          <p:nvPr/>
        </p:nvPicPr>
        <p:blipFill>
          <a:blip r:embed="rId1"/>
          <a:stretch>
            <a:fillRect/>
          </a:stretch>
        </p:blipFill>
        <p:spPr>
          <a:xfrm>
            <a:off x="1248695" y="1986270"/>
            <a:ext cx="3990665" cy="3856859"/>
          </a:xfrm>
          <a:prstGeom prst="rect">
            <a:avLst/>
          </a:prstGeom>
        </p:spPr>
      </p:pic>
      <p:pic>
        <p:nvPicPr>
          <p:cNvPr id="4" name="Picture 3" descr="A number of numbers and letters&#10;&#10;Description automatically generated with medium confidence"/>
          <p:cNvPicPr>
            <a:picLocks noChangeAspect="1"/>
          </p:cNvPicPr>
          <p:nvPr/>
        </p:nvPicPr>
        <p:blipFill>
          <a:blip r:embed="rId2"/>
          <a:stretch>
            <a:fillRect/>
          </a:stretch>
        </p:blipFill>
        <p:spPr>
          <a:xfrm>
            <a:off x="7906055" y="2065243"/>
            <a:ext cx="781050" cy="647700"/>
          </a:xfrm>
          <a:prstGeom prst="rect">
            <a:avLst/>
          </a:prstGeom>
        </p:spPr>
      </p:pic>
      <p:sp>
        <p:nvSpPr>
          <p:cNvPr id="6" name="TextBox 5"/>
          <p:cNvSpPr txBox="1"/>
          <p:nvPr/>
        </p:nvSpPr>
        <p:spPr>
          <a:xfrm>
            <a:off x="6753991" y="1443881"/>
            <a:ext cx="3085178"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Thông số giả sử để lấy dữ liệu</a:t>
            </a:r>
            <a:endParaRPr lang="en-US"/>
          </a:p>
        </p:txBody>
      </p:sp>
      <p:sp>
        <p:nvSpPr>
          <p:cNvPr id="10" name="TextBox 9"/>
          <p:cNvSpPr txBox="1"/>
          <p:nvPr/>
        </p:nvSpPr>
        <p:spPr>
          <a:xfrm>
            <a:off x="5935379" y="3683393"/>
            <a:ext cx="5101868" cy="923330"/>
          </a:xfrm>
          <a:prstGeom prst="rect">
            <a:avLst/>
          </a:prstGeom>
          <a:noFill/>
        </p:spPr>
        <p:txBody>
          <a:bodyPr wrap="square">
            <a:spAutoFit/>
          </a:bodyPr>
          <a:lstStyle/>
          <a:p>
            <a:pPr indent="457200" algn="just"/>
            <a:r>
              <a:rPr lang="en-US" sz="1800" kern="100">
                <a:effectLst/>
                <a:latin typeface="Times New Roman" panose="02020603050405020304" pitchFamily="18" charset="0"/>
                <a:ea typeface="Aptos" charset="0"/>
                <a:cs typeface="Times New Roman" panose="02020603050405020304" pitchFamily="18" charset="0"/>
              </a:rPr>
              <a:t>Để tiện cho việc tìm mô hình toán sử dụng tool Indentification của Matlab, ta dùng lệnh sau để chuyền dữ liệu vào cùng một struct:</a:t>
            </a:r>
            <a:endParaRPr lang="en-US" sz="1800" kern="100">
              <a:effectLst/>
              <a:latin typeface="Times New Roman" panose="02020603050405020304" pitchFamily="18" charset="0"/>
              <a:ea typeface="Aptos" charset="0"/>
              <a:cs typeface="Times New Roman" panose="02020603050405020304" pitchFamily="18" charset="0"/>
            </a:endParaRPr>
          </a:p>
        </p:txBody>
      </p:sp>
      <p:pic>
        <p:nvPicPr>
          <p:cNvPr id="11" name="Picture 10"/>
          <p:cNvPicPr>
            <a:picLocks noChangeAspect="1"/>
          </p:cNvPicPr>
          <p:nvPr/>
        </p:nvPicPr>
        <p:blipFill>
          <a:blip r:embed="rId3"/>
          <a:stretch>
            <a:fillRect/>
          </a:stretch>
        </p:blipFill>
        <p:spPr>
          <a:xfrm>
            <a:off x="6871826" y="4921231"/>
            <a:ext cx="3228975" cy="4667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5" name="object 7"/>
          <p:cNvSpPr/>
          <p:nvPr/>
        </p:nvSpPr>
        <p:spPr>
          <a:xfrm>
            <a:off x="838200" y="1191851"/>
            <a:ext cx="10515600" cy="5182678"/>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6"/>
          <p:cNvSpPr txBox="1"/>
          <p:nvPr/>
        </p:nvSpPr>
        <p:spPr>
          <a:xfrm>
            <a:off x="1229032" y="1260676"/>
            <a:ext cx="6096000" cy="369332"/>
          </a:xfrm>
          <a:prstGeom prst="rect">
            <a:avLst/>
          </a:prstGeom>
          <a:noFill/>
        </p:spPr>
        <p:txBody>
          <a:bodyPr wrap="square">
            <a:spAutoFit/>
          </a:bodyPr>
          <a:lstStyle/>
          <a:p>
            <a:r>
              <a:rPr lang="en-US" sz="1800" kern="100">
                <a:effectLst/>
                <a:latin typeface="Times New Roman" panose="02020603050405020304" pitchFamily="18" charset="0"/>
                <a:ea typeface="Aptos" charset="0"/>
              </a:rPr>
              <a:t>Dữ liệu thu được:</a:t>
            </a:r>
            <a:endParaRPr lang="en-US"/>
          </a:p>
        </p:txBody>
      </p:sp>
      <p:pic>
        <p:nvPicPr>
          <p:cNvPr id="9" name="Picture 8" descr="A screenshot of a computer program&#10;&#10;Description automatically generated"/>
          <p:cNvPicPr>
            <a:picLocks noChangeAspect="1"/>
          </p:cNvPicPr>
          <p:nvPr/>
        </p:nvPicPr>
        <p:blipFill>
          <a:blip r:embed="rId1"/>
          <a:stretch>
            <a:fillRect/>
          </a:stretch>
        </p:blipFill>
        <p:spPr>
          <a:xfrm>
            <a:off x="3652520" y="2409825"/>
            <a:ext cx="4886960" cy="2038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5960" y="99060"/>
            <a:ext cx="8260080" cy="100076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no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Sử dụng tool Identification của Matlab để tìm mô hình toán</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56997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569970"/>
                        <a:ext cx="114300" cy="215900"/>
                      </a:xfrm>
                      <a:prstGeom prst="rect">
                        <a:avLst/>
                      </a:prstGeom>
                    </p:spPr>
                  </p:pic>
                </p:oleObj>
              </mc:Fallback>
            </mc:AlternateContent>
          </a:graphicData>
        </a:graphic>
      </p:graphicFrame>
      <p:sp>
        <p:nvSpPr>
          <p:cNvPr id="5" name="object 7"/>
          <p:cNvSpPr/>
          <p:nvPr>
            <p:custDataLst>
              <p:tags r:id="rId3"/>
            </p:custDataLst>
          </p:nvPr>
        </p:nvSpPr>
        <p:spPr>
          <a:xfrm>
            <a:off x="838200" y="1892935"/>
            <a:ext cx="4979035" cy="373062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pic>
        <p:nvPicPr>
          <p:cNvPr id="156170773" name="Picture 1" descr="A screenshot of a computer&#10;&#10;Description automatically generated"/>
          <p:cNvPicPr>
            <a:picLocks noChangeAspect="1"/>
          </p:cNvPicPr>
          <p:nvPr>
            <p:custDataLst>
              <p:tags r:id="rId4"/>
            </p:custDataLst>
          </p:nvPr>
        </p:nvPicPr>
        <p:blipFill>
          <a:blip r:embed="rId5"/>
          <a:stretch>
            <a:fillRect/>
          </a:stretch>
        </p:blipFill>
        <p:spPr>
          <a:xfrm>
            <a:off x="895350" y="2348865"/>
            <a:ext cx="4785360" cy="3086100"/>
          </a:xfrm>
          <a:prstGeom prst="rect">
            <a:avLst/>
          </a:prstGeom>
        </p:spPr>
      </p:pic>
      <p:sp>
        <p:nvSpPr>
          <p:cNvPr id="4" name="Text Box 3"/>
          <p:cNvSpPr txBox="1"/>
          <p:nvPr/>
        </p:nvSpPr>
        <p:spPr>
          <a:xfrm>
            <a:off x="958850" y="1980565"/>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Bước 1: Mở cửa sổ System Identification</a:t>
            </a:r>
            <a:endParaRPr lang="en-US">
              <a:latin typeface="Times New Roman" panose="02020603050405020304" pitchFamily="18" charset="0"/>
              <a:cs typeface="Times New Roman" panose="02020603050405020304" pitchFamily="18" charset="0"/>
            </a:endParaRPr>
          </a:p>
        </p:txBody>
      </p:sp>
      <p:pic>
        <p:nvPicPr>
          <p:cNvPr id="1964064839" name="Picture 1" descr="A screenshot of a computer&#10;&#10;Description automatically generated"/>
          <p:cNvPicPr>
            <a:picLocks noChangeAspect="1"/>
          </p:cNvPicPr>
          <p:nvPr>
            <p:custDataLst>
              <p:tags r:id="rId6"/>
            </p:custDataLst>
          </p:nvPr>
        </p:nvPicPr>
        <p:blipFill>
          <a:blip r:embed="rId7"/>
          <a:stretch>
            <a:fillRect/>
          </a:stretch>
        </p:blipFill>
        <p:spPr>
          <a:xfrm>
            <a:off x="7493635" y="2329180"/>
            <a:ext cx="2068830" cy="3307080"/>
          </a:xfrm>
          <a:prstGeom prst="rect">
            <a:avLst/>
          </a:prstGeom>
        </p:spPr>
      </p:pic>
      <p:sp>
        <p:nvSpPr>
          <p:cNvPr id="9" name="Text Box 8"/>
          <p:cNvSpPr txBox="1"/>
          <p:nvPr/>
        </p:nvSpPr>
        <p:spPr>
          <a:xfrm>
            <a:off x="6153150" y="1787525"/>
            <a:ext cx="4864735" cy="632460"/>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Bước 2: Nhập dữ liệu thu thập được vào input và output</a:t>
            </a:r>
            <a:endParaRPr lang="en-US">
              <a:latin typeface="Times New Roman" panose="02020603050405020304" pitchFamily="18" charset="0"/>
              <a:cs typeface="Times New Roman" panose="02020603050405020304" pitchFamily="18" charset="0"/>
            </a:endParaRPr>
          </a:p>
        </p:txBody>
      </p:sp>
      <p:sp>
        <p:nvSpPr>
          <p:cNvPr id="11" name="object 7"/>
          <p:cNvSpPr/>
          <p:nvPr>
            <p:custDataLst>
              <p:tags r:id="rId8"/>
            </p:custDataLst>
          </p:nvPr>
        </p:nvSpPr>
        <p:spPr>
          <a:xfrm>
            <a:off x="6038850" y="1699895"/>
            <a:ext cx="4979035" cy="422846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5960" y="99060"/>
            <a:ext cx="8260080" cy="1000760"/>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no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3. Sử dụng tool Identification của Matlab để tìm mô hình toán</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Object 2">
            <a:hlinkClick r:id="" action="ppaction://ole?verb="/>
          </p:cNvPr>
          <p:cNvGraphicFramePr>
            <a:graphicFrameLocks noChangeAspect="1"/>
          </p:cNvGraphicFramePr>
          <p:nvPr/>
        </p:nvGraphicFramePr>
        <p:xfrm>
          <a:off x="6038850" y="3356610"/>
          <a:ext cx="114300" cy="215900"/>
        </p:xfrm>
        <a:graphic>
          <a:graphicData uri="http://schemas.openxmlformats.org/presentationml/2006/ole">
            <mc:AlternateContent xmlns:mc="http://schemas.openxmlformats.org/markup-compatibility/2006">
              <mc:Choice xmlns:v="urn:schemas-microsoft-com:vml" Requires="v">
                <p:oleObj spid="_x0000_s2049" name="" r:id="rId1" imgW="114300" imgH="215900" progId="Equation.KSEE3">
                  <p:embed/>
                </p:oleObj>
              </mc:Choice>
              <mc:Fallback>
                <p:oleObj name="" r:id="rId1" imgW="114300" imgH="215900" progId="Equation.KSEE3">
                  <p:embed/>
                  <p:pic>
                    <p:nvPicPr>
                      <p:cNvPr id="0" name="Picture 2048"/>
                      <p:cNvPicPr/>
                      <p:nvPr/>
                    </p:nvPicPr>
                    <p:blipFill>
                      <a:blip r:embed="rId2"/>
                      <a:stretch>
                        <a:fillRect/>
                      </a:stretch>
                    </p:blipFill>
                    <p:spPr>
                      <a:xfrm>
                        <a:off x="6038850" y="3356610"/>
                        <a:ext cx="114300" cy="215900"/>
                      </a:xfrm>
                      <a:prstGeom prst="rect">
                        <a:avLst/>
                      </a:prstGeom>
                    </p:spPr>
                  </p:pic>
                </p:oleObj>
              </mc:Fallback>
            </mc:AlternateContent>
          </a:graphicData>
        </a:graphic>
      </p:graphicFrame>
      <p:sp>
        <p:nvSpPr>
          <p:cNvPr id="5" name="object 7"/>
          <p:cNvSpPr/>
          <p:nvPr>
            <p:custDataLst>
              <p:tags r:id="rId3"/>
            </p:custDataLst>
          </p:nvPr>
        </p:nvSpPr>
        <p:spPr>
          <a:xfrm>
            <a:off x="838200" y="1720215"/>
            <a:ext cx="4979035" cy="373062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4" name="Text Box 3"/>
          <p:cNvSpPr txBox="1"/>
          <p:nvPr/>
        </p:nvSpPr>
        <p:spPr>
          <a:xfrm>
            <a:off x="958850" y="1807845"/>
            <a:ext cx="467868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Bước 3: Lựa chọn Transfer Function Models</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6153150" y="1574165"/>
            <a:ext cx="4864735" cy="632460"/>
          </a:xfrm>
          <a:prstGeom prst="rect">
            <a:avLst/>
          </a:prstGeom>
          <a:noFill/>
        </p:spPr>
        <p:txBody>
          <a:bodyPr wrap="square" rtlCol="0">
            <a:noAutofit/>
          </a:bodyPr>
          <a:p>
            <a:r>
              <a:rPr lang="en-US">
                <a:latin typeface="Times New Roman" panose="02020603050405020304" pitchFamily="18" charset="0"/>
                <a:cs typeface="Times New Roman" panose="02020603050405020304" pitchFamily="18" charset="0"/>
              </a:rPr>
              <a:t>Bước 4: Chọn số poles và số zeros</a:t>
            </a:r>
            <a:endParaRPr lang="en-US">
              <a:latin typeface="Times New Roman" panose="02020603050405020304" pitchFamily="18" charset="0"/>
              <a:cs typeface="Times New Roman" panose="02020603050405020304" pitchFamily="18" charset="0"/>
            </a:endParaRPr>
          </a:p>
        </p:txBody>
      </p:sp>
      <p:sp>
        <p:nvSpPr>
          <p:cNvPr id="11" name="object 7"/>
          <p:cNvSpPr/>
          <p:nvPr>
            <p:custDataLst>
              <p:tags r:id="rId4"/>
            </p:custDataLst>
          </p:nvPr>
        </p:nvSpPr>
        <p:spPr>
          <a:xfrm>
            <a:off x="6038850" y="1486535"/>
            <a:ext cx="4979035" cy="429958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pic>
        <p:nvPicPr>
          <p:cNvPr id="668447923" name="Picture 1"/>
          <p:cNvPicPr>
            <a:picLocks noChangeAspect="1"/>
          </p:cNvPicPr>
          <p:nvPr>
            <p:custDataLst>
              <p:tags r:id="rId5"/>
            </p:custDataLst>
          </p:nvPr>
        </p:nvPicPr>
        <p:blipFill>
          <a:blip r:embed="rId6"/>
          <a:stretch>
            <a:fillRect/>
          </a:stretch>
        </p:blipFill>
        <p:spPr>
          <a:xfrm>
            <a:off x="958850" y="2277745"/>
            <a:ext cx="4678680" cy="3011170"/>
          </a:xfrm>
          <a:prstGeom prst="rect">
            <a:avLst/>
          </a:prstGeom>
        </p:spPr>
      </p:pic>
      <p:pic>
        <p:nvPicPr>
          <p:cNvPr id="63303091" name="Picture 1" descr="A screenshot of a computer&#10;&#10;Description automatically generated"/>
          <p:cNvPicPr>
            <a:picLocks noChangeAspect="1"/>
          </p:cNvPicPr>
          <p:nvPr>
            <p:custDataLst>
              <p:tags r:id="rId7"/>
            </p:custDataLst>
          </p:nvPr>
        </p:nvPicPr>
        <p:blipFill>
          <a:blip r:embed="rId8"/>
          <a:stretch>
            <a:fillRect/>
          </a:stretch>
        </p:blipFill>
        <p:spPr>
          <a:xfrm>
            <a:off x="6794183" y="1905000"/>
            <a:ext cx="3582035" cy="3810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sym typeface="+mn-ea"/>
              </a:rPr>
              <a:t>3. Sử dụng tool Identification của Matlab để tìm mô hình toán</a:t>
            </a:r>
            <a:endParaRPr lang="en-US" sz="3600" b="1" dirty="0">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10515600" cy="237871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2004467779" name="Picture 1" descr="A number and a line&#10;&#10;Description automatically generated with medium confidence"/>
          <p:cNvPicPr>
            <a:picLocks noChangeAspect="1"/>
          </p:cNvPicPr>
          <p:nvPr>
            <p:custDataLst>
              <p:tags r:id="rId1"/>
            </p:custDataLst>
          </p:nvPr>
        </p:nvPicPr>
        <p:blipFill>
          <a:blip r:embed="rId2"/>
          <a:stretch>
            <a:fillRect/>
          </a:stretch>
        </p:blipFill>
        <p:spPr>
          <a:xfrm>
            <a:off x="838200" y="2434590"/>
            <a:ext cx="10424160" cy="1212215"/>
          </a:xfrm>
          <a:prstGeom prst="rect">
            <a:avLst/>
          </a:prstGeom>
        </p:spPr>
      </p:pic>
      <p:pic>
        <p:nvPicPr>
          <p:cNvPr id="1966131170" name="Picture 1" descr="A black text on a white background&#10;&#10;Description automatically generated"/>
          <p:cNvPicPr>
            <a:picLocks noChangeAspect="1"/>
          </p:cNvPicPr>
          <p:nvPr>
            <p:custDataLst>
              <p:tags r:id="rId3"/>
            </p:custDataLst>
          </p:nvPr>
        </p:nvPicPr>
        <p:blipFill>
          <a:blip r:embed="rId4"/>
          <a:stretch>
            <a:fillRect/>
          </a:stretch>
        </p:blipFill>
        <p:spPr>
          <a:xfrm>
            <a:off x="1071880" y="4708525"/>
            <a:ext cx="7423150" cy="1205865"/>
          </a:xfrm>
          <a:prstGeom prst="rect">
            <a:avLst/>
          </a:prstGeom>
        </p:spPr>
      </p:pic>
      <p:sp>
        <p:nvSpPr>
          <p:cNvPr id="3" name="Text Box 2"/>
          <p:cNvSpPr txBox="1"/>
          <p:nvPr/>
        </p:nvSpPr>
        <p:spPr>
          <a:xfrm>
            <a:off x="1071880" y="1757680"/>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Kết quả thu được</a:t>
            </a:r>
            <a:endParaRPr lang="en-US">
              <a:latin typeface="Times New Roman" panose="02020603050405020304" pitchFamily="18" charset="0"/>
              <a:cs typeface="Times New Roman" panose="02020603050405020304" pitchFamily="18" charset="0"/>
            </a:endParaRPr>
          </a:p>
        </p:txBody>
      </p:sp>
      <p:sp>
        <p:nvSpPr>
          <p:cNvPr id="4" name="Text Box 3"/>
          <p:cNvSpPr txBox="1"/>
          <p:nvPr/>
        </p:nvSpPr>
        <p:spPr>
          <a:xfrm>
            <a:off x="1071880" y="4328795"/>
            <a:ext cx="5080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Ước lượng phù hợp 99.78% so với dữ liệu:</a:t>
            </a:r>
            <a:endParaRPr lang="en-US">
              <a:latin typeface="Times New Roman" panose="02020603050405020304" pitchFamily="18" charset="0"/>
              <a:cs typeface="Times New Roman" panose="02020603050405020304" pitchFamily="18" charset="0"/>
            </a:endParaRPr>
          </a:p>
        </p:txBody>
      </p:sp>
      <p:sp>
        <p:nvSpPr>
          <p:cNvPr id="5" name="object 7"/>
          <p:cNvSpPr/>
          <p:nvPr>
            <p:custDataLst>
              <p:tags r:id="rId5"/>
            </p:custDataLst>
          </p:nvPr>
        </p:nvSpPr>
        <p:spPr>
          <a:xfrm>
            <a:off x="838200" y="4283075"/>
            <a:ext cx="10515600" cy="175704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pic>
        <p:nvPicPr>
          <p:cNvPr id="1568861868" name="Picture 1" descr="A diagram of a rectangular object&#10;&#10;Description automatically generated"/>
          <p:cNvPicPr>
            <a:picLocks noChangeAspect="1"/>
          </p:cNvPicPr>
          <p:nvPr>
            <p:custDataLst>
              <p:tags r:id="rId1"/>
            </p:custDataLst>
          </p:nvPr>
        </p:nvPicPr>
        <p:blipFill>
          <a:blip r:embed="rId2"/>
          <a:stretch>
            <a:fillRect/>
          </a:stretch>
        </p:blipFill>
        <p:spPr>
          <a:xfrm>
            <a:off x="1468120" y="2136140"/>
            <a:ext cx="9316720" cy="3989705"/>
          </a:xfrm>
          <a:prstGeom prst="rect">
            <a:avLst/>
          </a:prstGeom>
        </p:spPr>
      </p:pic>
      <p:sp>
        <p:nvSpPr>
          <p:cNvPr id="4" name="Text Box 3"/>
          <p:cNvSpPr txBox="1"/>
          <p:nvPr/>
        </p:nvSpPr>
        <p:spPr>
          <a:xfrm>
            <a:off x="837565" y="1625600"/>
            <a:ext cx="1051623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Tiến hành mô phỏng so sánh giữa mô hình nhận dạng và mô hình gốc trên Simulink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1162050" y="1605280"/>
            <a:ext cx="98679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Kết quả đầu ra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1848478476" name="Picture 1" descr="A graph with a line&#10;&#10;Description automatically generated"/>
          <p:cNvPicPr>
            <a:picLocks noChangeAspect="1"/>
          </p:cNvPicPr>
          <p:nvPr>
            <p:custDataLst>
              <p:tags r:id="rId1"/>
            </p:custDataLst>
          </p:nvPr>
        </p:nvPicPr>
        <p:blipFill>
          <a:blip r:embed="rId2"/>
          <a:stretch>
            <a:fillRect/>
          </a:stretch>
        </p:blipFill>
        <p:spPr>
          <a:xfrm>
            <a:off x="1485900" y="1993900"/>
            <a:ext cx="9220200" cy="429577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966060" y="72707"/>
            <a:ext cx="8259879"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4. Mô phỏng so sánh giữa mô hình nhận dạng và mô hình gốc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6207760" cy="485775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07415" y="1605280"/>
            <a:ext cx="961453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Sai số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1002902642" name="Picture 1" descr="A graph with a line&#10;&#10;Description automatically generated"/>
          <p:cNvPicPr>
            <a:picLocks noChangeAspect="1"/>
          </p:cNvPicPr>
          <p:nvPr>
            <p:custDataLst>
              <p:tags r:id="rId1"/>
            </p:custDataLst>
          </p:nvPr>
        </p:nvPicPr>
        <p:blipFill>
          <a:blip r:embed="rId2"/>
          <a:stretch>
            <a:fillRect/>
          </a:stretch>
        </p:blipFill>
        <p:spPr>
          <a:xfrm>
            <a:off x="907415" y="1973580"/>
            <a:ext cx="6137910" cy="4260850"/>
          </a:xfrm>
          <a:prstGeom prst="rect">
            <a:avLst/>
          </a:prstGeom>
        </p:spPr>
      </p:pic>
      <p:sp>
        <p:nvSpPr>
          <p:cNvPr id="2" name="object 7"/>
          <p:cNvSpPr/>
          <p:nvPr>
            <p:custDataLst>
              <p:tags r:id="rId3"/>
            </p:custDataLst>
          </p:nvPr>
        </p:nvSpPr>
        <p:spPr>
          <a:xfrm>
            <a:off x="7376160" y="1498600"/>
            <a:ext cx="4196080" cy="485775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7381240" y="1605280"/>
            <a:ext cx="3972560" cy="1753235"/>
          </a:xfrm>
          <a:prstGeom prst="rect">
            <a:avLst/>
          </a:prstGeom>
          <a:noFill/>
        </p:spPr>
        <p:txBody>
          <a:bodyPr wrap="square" rtlCol="0">
            <a:spAutoFit/>
          </a:bodyPr>
          <a:p>
            <a:pPr algn="just">
              <a:lnSpc>
                <a:spcPct val="150000"/>
              </a:lnSpc>
            </a:pPr>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Mô hình gốc và mô hình nhận dạng tuy có hơi lệch nhau nhưng nhìn chung sai số ở mức có thể chấp nhận được (~ 1%).</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1042479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Mô phỏng nhận dạng thông số trên Simulink</a:t>
            </a:r>
            <a:endParaRPr lang="en-US">
              <a:latin typeface="Times New Roman" panose="02020603050405020304" pitchFamily="18" charset="0"/>
              <a:cs typeface="Times New Roman" panose="02020603050405020304" pitchFamily="18" charset="0"/>
            </a:endParaRPr>
          </a:p>
        </p:txBody>
      </p:sp>
      <p:pic>
        <p:nvPicPr>
          <p:cNvPr id="349775402" name="Picture 1" descr="A diagram of a block diagram&#10;&#10;Description automatically generated"/>
          <p:cNvPicPr>
            <a:picLocks noChangeAspect="1"/>
          </p:cNvPicPr>
          <p:nvPr>
            <p:custDataLst>
              <p:tags r:id="rId1"/>
            </p:custDataLst>
          </p:nvPr>
        </p:nvPicPr>
        <p:blipFill>
          <a:blip r:embed="rId2"/>
          <a:stretch>
            <a:fillRect/>
          </a:stretch>
        </p:blipFill>
        <p:spPr>
          <a:xfrm>
            <a:off x="2447925" y="2167255"/>
            <a:ext cx="7042150" cy="4097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2049380" y="1998307"/>
                <a:ext cx="8093240" cy="3801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Sau khi tìm được động và thế năng thế năng ta thay vào phương trình Lagrange:</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 xmlns:m="http://schemas.openxmlformats.org/officeDocument/2006/math">
                    <m:r>
                      <a:rPr lang="en-US" sz="1500" i="1">
                        <a:latin typeface="Cambria Math" panose="02040503050406030204" pitchFamily="18" charset="0"/>
                        <a:ea typeface="Times New Roman" panose="02020603050405020304" pitchFamily="18" charset="0"/>
                        <a:cs typeface="Times New Roman" panose="02020603050405020304" pitchFamily="18" charset="0"/>
                      </a:rPr>
                      <m:t>𝐿</m:t>
                    </m:r>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ea typeface="Times New Roman" panose="02020603050405020304" pitchFamily="18" charset="0"/>
                            <a:cs typeface="Times New Roman" panose="02020603050405020304" pitchFamily="18" charset="0"/>
                          </a:rPr>
                          <m:t>𝑇</m:t>
                        </m:r>
                      </m:e>
                      <m:sub>
                        <m:r>
                          <a:rPr lang="en-US" sz="1500" i="1">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500" i="1">
                        <a:latin typeface="Cambria Math" panose="02040503050406030204" pitchFamily="18" charset="0"/>
                        <a:ea typeface="Times New Roman" panose="02020603050405020304" pitchFamily="18" charset="0"/>
                        <a:cs typeface="Times New Roman" panose="02020603050405020304" pitchFamily="18" charset="0"/>
                      </a:rPr>
                      <m:t>−</m:t>
                    </m:r>
                    <m:r>
                      <a:rPr lang="en-US" sz="1500" i="1">
                        <a:latin typeface="Cambria Math" panose="02040503050406030204" pitchFamily="18" charset="0"/>
                        <a:ea typeface="Times New Roman" panose="02020603050405020304" pitchFamily="18" charset="0"/>
                        <a:cs typeface="Times New Roman" panose="02020603050405020304" pitchFamily="18" charset="0"/>
                      </a:rPr>
                      <m:t>𝑈</m:t>
                    </m:r>
                  </m:oMath>
                </a14:m>
                <a:r>
                  <a:rPr lang="en-US" sz="1500">
                    <a:latin typeface="Tahoma" panose="020B0604030504040204" pitchFamily="34" charset="0"/>
                    <a:ea typeface="Tahoma" panose="020B0604030504040204" pitchFamily="34" charset="0"/>
                    <a:cs typeface="Tahoma" panose="020B0604030504040204" pitchFamily="34" charset="0"/>
                  </a:rPr>
                  <a:t> </a:t>
                </a:r>
                <a:endParaRPr lang="en-US" sz="1500">
                  <a:latin typeface="Tahoma" panose="020B0604030504040204" pitchFamily="34" charset="0"/>
                  <a:ea typeface="Tahoma" panose="020B0604030504040204" pitchFamily="34" charset="0"/>
                  <a:cs typeface="Tahoma" panose="020B0604030504040204" pitchFamily="34"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ea typeface="Tahoma" panose="020B0604030504040204" pitchFamily="34" charset="0"/>
                              <a:cs typeface="Times New Roman" panose="02020603050405020304" pitchFamily="18" charset="0"/>
                            </a:rPr>
                          </m:ctrlPr>
                        </m:dPr>
                        <m:e>
                          <m:eqArr>
                            <m:eqArrPr>
                              <m:ctrlPr>
                                <a:rPr lang="en-US" sz="1500" i="1">
                                  <a:latin typeface="Cambria Math" panose="02040503050406030204" pitchFamily="18" charset="0"/>
                                  <a:ea typeface="Tahoma" panose="020B0604030504040204" pitchFamily="34" charset="0"/>
                                  <a:cs typeface="Times New Roman" panose="020206030504050203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𝜕𝜃</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𝜕𝜓</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f>
                                <m:fPr>
                                  <m:ctrlPr>
                                    <a:rPr lang="en-US" sz="1500" i="1">
                                      <a:latin typeface="Cambria Math" panose="02040503050406030204" pitchFamily="18" charset="0"/>
                                    </a:rPr>
                                  </m:ctrlPr>
                                </m:fPr>
                                <m:num>
                                  <m:r>
                                    <a:rPr lang="en-US" sz="1500" i="1">
                                      <a:latin typeface="Cambria Math" panose="02040503050406030204" pitchFamily="18" charset="0"/>
                                    </a:rPr>
                                    <m:t>𝑑</m:t>
                                  </m:r>
                                </m:num>
                                <m:den>
                                  <m:r>
                                    <a:rPr lang="en-US" sz="1500" i="1">
                                      <a:latin typeface="Cambria Math" panose="02040503050406030204" pitchFamily="18" charset="0"/>
                                    </a:rPr>
                                    <m:t>𝑑𝑡</m:t>
                                  </m:r>
                                </m:den>
                              </m:f>
                              <m:d>
                                <m:dPr>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den>
                                  </m:f>
                                </m:e>
                              </m:d>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m:t>
                                  </m:r>
                                  <m:r>
                                    <a:rPr lang="en-US" sz="1500" i="1">
                                      <a:latin typeface="Cambria Math" panose="02040503050406030204" pitchFamily="18" charset="0"/>
                                    </a:rPr>
                                    <m:t>𝐿</m:t>
                                  </m:r>
                                </m:num>
                                <m:den>
                                  <m:r>
                                    <a:rPr lang="en-US" sz="1500" i="1">
                                      <a:latin typeface="Cambria Math" panose="02040503050406030204" pitchFamily="18" charset="0"/>
                                    </a:rPr>
                                    <m:t>𝜕𝜙</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ea typeface="Tahoma" panose="020B0604030504040204" pitchFamily="34"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Lấy đạo hàm L theo các biến </a:t>
                </a:r>
                <a14:m>
                  <m:oMath xmlns:m="http://schemas.openxmlformats.org/officeDocument/2006/math">
                    <m:r>
                      <a:rPr lang="en-US" i="1">
                        <a:latin typeface="Cambria Math" panose="02040503050406030204" pitchFamily="18" charset="0"/>
                      </a:rPr>
                      <m:t>𝜃</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𝜓</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𝜙</m:t>
                    </m:r>
                  </m:oMath>
                </a14:m>
                <a:r>
                  <a:rPr lang="en-US">
                    <a:latin typeface="Times New Roman" panose="02020603050405020304" pitchFamily="18" charset="0"/>
                    <a:cs typeface="Times New Roman" panose="02020603050405020304" pitchFamily="18" charset="0"/>
                  </a:rPr>
                  <a:t> ta được:</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m:rPr>
                                  <m:nor/>
                                </m:rPr>
                                <a:rPr lang="en-US" sz="1500">
                                  <a:latin typeface="Cambria Math" panose="02040503050406030204" pitchFamily="18" charset="0"/>
                                </a:rPr>
                                <m:t> </m:t>
                              </m:r>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m:rPr>
                                  <m:nor/>
                                </m:rPr>
                                <a:rPr lang="en-US" sz="1500">
                                  <a:latin typeface="Cambria Math" panose="02040503050406030204" pitchFamily="18" charset="0"/>
                                </a:rPr>
                                <m:t> </m:t>
                              </m:r>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049380" y="1998307"/>
                <a:ext cx="8093240" cy="3801554"/>
              </a:xfrm>
              <a:prstGeom prst="rect">
                <a:avLst/>
              </a:prstGeom>
              <a:blipFill rotWithShape="1">
                <a:blip r:embed="rId1"/>
                <a:stretch>
                  <a:fillRect l="-121" t="-266" r="-113" b="-240"/>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197" y="1499387"/>
            <a:ext cx="10515600" cy="485711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10424795"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Khối Subsystem Xe_con_lac_nguoc</a:t>
            </a:r>
            <a:endParaRPr lang="en-US">
              <a:latin typeface="Times New Roman" panose="02020603050405020304" pitchFamily="18" charset="0"/>
              <a:cs typeface="Times New Roman" panose="02020603050405020304" pitchFamily="18" charset="0"/>
            </a:endParaRPr>
          </a:p>
        </p:txBody>
      </p:sp>
      <p:pic>
        <p:nvPicPr>
          <p:cNvPr id="154609446" name="Picture 1" descr="A diagram of a computer program&#10;&#10;Description automatically generated with medium confidence"/>
          <p:cNvPicPr>
            <a:picLocks noChangeAspect="1"/>
          </p:cNvPicPr>
          <p:nvPr>
            <p:custDataLst>
              <p:tags r:id="rId1"/>
            </p:custDataLst>
          </p:nvPr>
        </p:nvPicPr>
        <p:blipFill>
          <a:blip r:embed="rId2"/>
          <a:stretch>
            <a:fillRect/>
          </a:stretch>
        </p:blipFill>
        <p:spPr>
          <a:xfrm>
            <a:off x="3347720" y="1948180"/>
            <a:ext cx="6569710" cy="432816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499235"/>
            <a:ext cx="5161280"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4" name="Text Box 3"/>
          <p:cNvSpPr txBox="1"/>
          <p:nvPr/>
        </p:nvSpPr>
        <p:spPr>
          <a:xfrm>
            <a:off x="929005" y="1625600"/>
            <a:ext cx="5069840" cy="64516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Vẽ biểu đồ sau đó bắt đầu nhận dạng, kết quả sau khi chạy xong như sau:</a:t>
            </a:r>
            <a:endParaRPr lang="en-US">
              <a:latin typeface="Times New Roman" panose="02020603050405020304" pitchFamily="18" charset="0"/>
              <a:cs typeface="Times New Roman" panose="02020603050405020304" pitchFamily="18" charset="0"/>
            </a:endParaRPr>
          </a:p>
        </p:txBody>
      </p:sp>
      <p:sp>
        <p:nvSpPr>
          <p:cNvPr id="2" name="object 7"/>
          <p:cNvSpPr/>
          <p:nvPr>
            <p:custDataLst>
              <p:tags r:id="rId1"/>
            </p:custDataLst>
          </p:nvPr>
        </p:nvSpPr>
        <p:spPr>
          <a:xfrm>
            <a:off x="6126480" y="2640965"/>
            <a:ext cx="5333365" cy="2320290"/>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6396990" y="2828290"/>
            <a:ext cx="495681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Sau khi nhận dạng ta thu được các thông số:</a:t>
            </a:r>
            <a:endParaRPr lang="en-US">
              <a:latin typeface="Times New Roman" panose="02020603050405020304" pitchFamily="18" charset="0"/>
              <a:cs typeface="Times New Roman" panose="02020603050405020304" pitchFamily="18" charset="0"/>
            </a:endParaRPr>
          </a:p>
        </p:txBody>
      </p:sp>
      <p:pic>
        <p:nvPicPr>
          <p:cNvPr id="1130876030" name="Picture 1" descr="A screenshot of a computer&#10;&#10;Description automatically generated"/>
          <p:cNvPicPr>
            <a:picLocks noChangeAspect="1"/>
          </p:cNvPicPr>
          <p:nvPr>
            <p:custDataLst>
              <p:tags r:id="rId2"/>
            </p:custDataLst>
          </p:nvPr>
        </p:nvPicPr>
        <p:blipFill>
          <a:blip r:embed="rId3"/>
          <a:stretch>
            <a:fillRect/>
          </a:stretch>
        </p:blipFill>
        <p:spPr>
          <a:xfrm>
            <a:off x="929005" y="2317750"/>
            <a:ext cx="4886960" cy="3307080"/>
          </a:xfrm>
          <a:prstGeom prst="rect">
            <a:avLst/>
          </a:prstGeom>
        </p:spPr>
      </p:pic>
      <p:sp>
        <p:nvSpPr>
          <p:cNvPr id="5" name="Text Box 4"/>
          <p:cNvSpPr txBox="1"/>
          <p:nvPr/>
        </p:nvSpPr>
        <p:spPr>
          <a:xfrm>
            <a:off x="6543675" y="3302000"/>
            <a:ext cx="4064000" cy="1337945"/>
          </a:xfrm>
          <a:prstGeom prst="rect">
            <a:avLst/>
          </a:prstGeom>
          <a:noFill/>
        </p:spPr>
        <p:txBody>
          <a:bodyPr wrap="square" rtlCol="0">
            <a:spAutoFit/>
          </a:bodyPr>
          <a:p>
            <a:pPr>
              <a:lnSpc>
                <a:spcPct val="150000"/>
              </a:lnSpc>
            </a:pPr>
            <a:r>
              <a:rPr lang="en-US">
                <a:latin typeface="Times New Roman" panose="02020603050405020304" pitchFamily="18" charset="0"/>
                <a:cs typeface="Times New Roman" panose="02020603050405020304" pitchFamily="18" charset="0"/>
              </a:rPr>
              <a:t>-M = 2.1534</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-l = 0.30319</a:t>
            </a:r>
            <a:endParaRPr lang="en-US">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-m = -0.91927</a:t>
            </a:r>
            <a:endParaRPr lang="en-US">
              <a:latin typeface="Times New Roman" panose="02020603050405020304" pitchFamily="18" charset="0"/>
              <a:cs typeface="Times New Roman" panose="02020603050405020304" pitchFamily="18" charset="0"/>
            </a:endParaRPr>
          </a:p>
        </p:txBody>
      </p:sp>
      <p:sp>
        <p:nvSpPr>
          <p:cNvPr id="9" name="Text Box 8"/>
          <p:cNvSpPr txBox="1"/>
          <p:nvPr/>
        </p:nvSpPr>
        <p:spPr>
          <a:xfrm>
            <a:off x="4209415" y="1323340"/>
            <a:ext cx="4064000" cy="368300"/>
          </a:xfrm>
          <a:prstGeom prst="rect">
            <a:avLst/>
          </a:prstGeom>
          <a:noFill/>
        </p:spPr>
        <p:txBody>
          <a:bodyPr wrap="square" rtlCol="0">
            <a:spAutoFit/>
          </a:bodyPr>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838200" y="1773555"/>
            <a:ext cx="10514965"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pic>
        <p:nvPicPr>
          <p:cNvPr id="1528468323" name="Picture 1" descr="A diagram of a computer program&#10;&#10;Description automatically generated with medium confidence"/>
          <p:cNvPicPr>
            <a:picLocks noChangeAspect="1"/>
          </p:cNvPicPr>
          <p:nvPr>
            <p:custDataLst>
              <p:tags r:id="rId2"/>
            </p:custDataLst>
          </p:nvPr>
        </p:nvPicPr>
        <p:blipFill>
          <a:blip r:embed="rId3"/>
          <a:stretch>
            <a:fillRect/>
          </a:stretch>
        </p:blipFill>
        <p:spPr>
          <a:xfrm>
            <a:off x="2609215" y="2273935"/>
            <a:ext cx="7539355" cy="3997960"/>
          </a:xfrm>
          <a:prstGeom prst="rect">
            <a:avLst/>
          </a:prstGeom>
        </p:spPr>
      </p:pic>
      <p:sp>
        <p:nvSpPr>
          <p:cNvPr id="9" name="Text Box 8"/>
          <p:cNvSpPr txBox="1"/>
          <p:nvPr/>
        </p:nvSpPr>
        <p:spPr>
          <a:xfrm>
            <a:off x="838200" y="1905635"/>
            <a:ext cx="406400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Mô phỏng nhận dạng trên Simulink</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720725" y="1762760"/>
            <a:ext cx="10633710"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sp>
        <p:nvSpPr>
          <p:cNvPr id="9" name="Text Box 8"/>
          <p:cNvSpPr txBox="1"/>
          <p:nvPr/>
        </p:nvSpPr>
        <p:spPr>
          <a:xfrm>
            <a:off x="1172845" y="1894840"/>
            <a:ext cx="961136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Đồ thị đầu ra giữa thông số mô hình và thông số ước lượng</a:t>
            </a:r>
            <a:endParaRPr lang="en-US">
              <a:latin typeface="Times New Roman" panose="02020603050405020304" pitchFamily="18" charset="0"/>
              <a:cs typeface="Times New Roman" panose="02020603050405020304" pitchFamily="18" charset="0"/>
            </a:endParaRPr>
          </a:p>
        </p:txBody>
      </p:sp>
      <p:pic>
        <p:nvPicPr>
          <p:cNvPr id="427989818" name="Picture 1" descr="A line graph with dots&#10;&#10;Description automatically generated"/>
          <p:cNvPicPr>
            <a:picLocks noChangeAspect="1"/>
          </p:cNvPicPr>
          <p:nvPr>
            <p:custDataLst>
              <p:tags r:id="rId2"/>
            </p:custDataLst>
          </p:nvPr>
        </p:nvPicPr>
        <p:blipFill>
          <a:blip r:embed="rId3"/>
          <a:stretch>
            <a:fillRect/>
          </a:stretch>
        </p:blipFill>
        <p:spPr>
          <a:xfrm>
            <a:off x="1835785" y="2376805"/>
            <a:ext cx="8422005" cy="392747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468120" y="73025"/>
            <a:ext cx="9316085" cy="107632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5. Sử dụng Parameter Estimation của Matlab để nhận dạng thông số cho hệ thống</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720725" y="1762760"/>
            <a:ext cx="5809615"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107" y="12009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sp>
        <p:nvSpPr>
          <p:cNvPr id="9" name="Text Box 8"/>
          <p:cNvSpPr txBox="1"/>
          <p:nvPr/>
        </p:nvSpPr>
        <p:spPr>
          <a:xfrm>
            <a:off x="989965" y="1894840"/>
            <a:ext cx="961136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Sai số giữa mô hình gốc và mô hình nhận dạng</a:t>
            </a:r>
            <a:endParaRPr lang="en-US">
              <a:latin typeface="Times New Roman" panose="02020603050405020304" pitchFamily="18" charset="0"/>
              <a:cs typeface="Times New Roman" panose="02020603050405020304" pitchFamily="18" charset="0"/>
            </a:endParaRPr>
          </a:p>
        </p:txBody>
      </p:sp>
      <p:pic>
        <p:nvPicPr>
          <p:cNvPr id="2069043704" name="Picture 1" descr="A graph with a curve&#10;&#10;Description automatically generated"/>
          <p:cNvPicPr>
            <a:picLocks noChangeAspect="1"/>
          </p:cNvPicPr>
          <p:nvPr>
            <p:custDataLst>
              <p:tags r:id="rId2"/>
            </p:custDataLst>
          </p:nvPr>
        </p:nvPicPr>
        <p:blipFill>
          <a:blip r:embed="rId3"/>
          <a:stretch>
            <a:fillRect/>
          </a:stretch>
        </p:blipFill>
        <p:spPr>
          <a:xfrm>
            <a:off x="815340" y="2396173"/>
            <a:ext cx="5562600" cy="3935095"/>
          </a:xfrm>
          <a:prstGeom prst="rect">
            <a:avLst/>
          </a:prstGeom>
        </p:spPr>
      </p:pic>
      <p:sp>
        <p:nvSpPr>
          <p:cNvPr id="2" name="object 7"/>
          <p:cNvSpPr/>
          <p:nvPr>
            <p:custDataLst>
              <p:tags r:id="rId4"/>
            </p:custDataLst>
          </p:nvPr>
        </p:nvSpPr>
        <p:spPr>
          <a:xfrm>
            <a:off x="6682105" y="2713990"/>
            <a:ext cx="4671695" cy="207708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p/>
        </p:txBody>
      </p:sp>
      <p:sp>
        <p:nvSpPr>
          <p:cNvPr id="3" name="Text Box 2"/>
          <p:cNvSpPr txBox="1"/>
          <p:nvPr/>
        </p:nvSpPr>
        <p:spPr>
          <a:xfrm>
            <a:off x="6873875" y="2886075"/>
            <a:ext cx="4064000" cy="1753235"/>
          </a:xfrm>
          <a:prstGeom prst="rect">
            <a:avLst/>
          </a:prstGeom>
          <a:noFill/>
        </p:spPr>
        <p:txBody>
          <a:bodyPr wrap="square" rtlCol="0">
            <a:spAutoFit/>
          </a:bodyPr>
          <a:p>
            <a:pPr algn="just">
              <a:lnSpc>
                <a:spcPct val="150000"/>
              </a:lnSpc>
            </a:pPr>
            <a:r>
              <a:rPr lang="en-US" b="1">
                <a:latin typeface="Times New Roman" panose="02020603050405020304" pitchFamily="18" charset="0"/>
                <a:cs typeface="Times New Roman" panose="02020603050405020304" pitchFamily="18" charset="0"/>
              </a:rPr>
              <a:t>Nhận xét:</a:t>
            </a:r>
            <a:r>
              <a:rPr lang="en-US">
                <a:latin typeface="Times New Roman" panose="02020603050405020304" pitchFamily="18" charset="0"/>
                <a:cs typeface="Times New Roman" panose="02020603050405020304" pitchFamily="18" charset="0"/>
              </a:rPr>
              <a:t> Tuy thông số nhận dạng được khá lệch so với thông số để lấy số liệu, nhưng tổng quan sai số giữa 2 mô hình là chấp nhận được, rơi vào khoảng ±4 rad.</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
        <p:nvSpPr>
          <p:cNvPr id="8" name="TextBox 7"/>
          <p:cNvSpPr txBox="1"/>
          <p:nvPr/>
        </p:nvSpPr>
        <p:spPr>
          <a:xfrm>
            <a:off x="1151890" y="319405"/>
            <a:ext cx="9764395" cy="583565"/>
          </a:xfrm>
          <a:prstGeom prst="rect">
            <a:avLst/>
          </a:prstGeom>
          <a:solidFill>
            <a:schemeClr val="accent1">
              <a:lumMod val="20000"/>
              <a:lumOff val="80000"/>
            </a:schemeClr>
          </a:solidFill>
          <a:ln>
            <a:solidFill>
              <a:schemeClr val="accent1">
                <a:lumMod val="75000"/>
              </a:schemeClr>
            </a:solidFill>
            <a:prstDash val="dash"/>
            <a:round/>
          </a:ln>
        </p:spPr>
        <p:txBody>
          <a:bodyPr wrap="square" rtlCol="0" anchor="ctr" anchorCtr="0">
            <a:spAutoFit/>
          </a:bodyPr>
          <a:lstStyle/>
          <a:p>
            <a:pPr algn="ctr"/>
            <a:r>
              <a:rPr lang="en-US" sz="3200" b="1">
                <a:solidFill>
                  <a:srgbClr val="FF0000"/>
                </a:solidFill>
                <a:latin typeface="Arial" panose="020B0604020202020204" pitchFamily="34" charset="0"/>
                <a:ea typeface="Verdana" panose="020B0604030504040204" pitchFamily="34" charset="0"/>
                <a:cs typeface="Arial" panose="020B0604020202020204" pitchFamily="34" charset="0"/>
              </a:rPr>
              <a:t>6. Thiết kế bộ điều khiển trượt cho hệ xe con lắc</a:t>
            </a:r>
            <a:endParaRPr lang="en-US" sz="3200" b="1">
              <a:solidFill>
                <a:srgbClr val="FF0000"/>
              </a:solidFill>
              <a:latin typeface="Arial" panose="020B0604020202020204" pitchFamily="34" charset="0"/>
              <a:ea typeface="Verdana" panose="020B0604030504040204" pitchFamily="34" charset="0"/>
              <a:cs typeface="Arial" panose="020B0604020202020204" pitchFamily="34" charset="0"/>
            </a:endParaRPr>
          </a:p>
        </p:txBody>
      </p:sp>
      <p:sp>
        <p:nvSpPr>
          <p:cNvPr id="10" name="object 7"/>
          <p:cNvSpPr/>
          <p:nvPr/>
        </p:nvSpPr>
        <p:spPr>
          <a:xfrm>
            <a:off x="720725" y="1762760"/>
            <a:ext cx="10633710" cy="4572635"/>
          </a:xfrm>
          <a:custGeom>
            <a:avLst/>
            <a:gdLst/>
            <a:ahLst/>
            <a:cxnLst/>
            <a:rect l="l" t="t" r="r" b="b"/>
            <a:pathLst>
              <a:path w="10515600" h="4857115">
                <a:moveTo>
                  <a:pt x="0" y="4856988"/>
                </a:moveTo>
                <a:lnTo>
                  <a:pt x="10515600" y="4856988"/>
                </a:lnTo>
                <a:lnTo>
                  <a:pt x="10515600" y="0"/>
                </a:lnTo>
                <a:lnTo>
                  <a:pt x="0" y="0"/>
                </a:lnTo>
                <a:lnTo>
                  <a:pt x="0" y="4856988"/>
                </a:lnTo>
                <a:close/>
              </a:path>
            </a:pathLst>
          </a:custGeom>
          <a:ln w="9525">
            <a:solidFill>
              <a:srgbClr val="8FAADC"/>
            </a:solidFill>
            <a:prstDash val="lgDash"/>
          </a:ln>
        </p:spPr>
        <p:txBody>
          <a:bodyPr wrap="square" lIns="0" tIns="0" rIns="0" bIns="0" rtlCol="0"/>
          <a:lstStyle/>
          <a:p/>
        </p:txBody>
      </p:sp>
      <p:sp>
        <p:nvSpPr>
          <p:cNvPr id="7" name="TextBox 1"/>
          <p:cNvSpPr txBox="1"/>
          <p:nvPr>
            <p:custDataLst>
              <p:tags r:id="rId1"/>
            </p:custDataLst>
          </p:nvPr>
        </p:nvSpPr>
        <p:spPr>
          <a:xfrm>
            <a:off x="1835742" y="997728"/>
            <a:ext cx="8521700" cy="521970"/>
          </a:xfrm>
          <a:prstGeom prst="rect">
            <a:avLst/>
          </a:prstGeom>
          <a:noFill/>
        </p:spPr>
        <p:txBody>
          <a:bodyPr wrap="none" rtlCol="0">
            <a:spAutoFit/>
          </a:bodyPr>
          <a:p>
            <a:pPr algn="ctr"/>
            <a:r>
              <a:rPr lang="en-US" sz="2800" b="1">
                <a:latin typeface="Arial" panose="020B0604020202020204" pitchFamily="34" charset="0"/>
                <a:cs typeface="Arial" panose="020B0604020202020204" pitchFamily="34" charset="0"/>
              </a:rPr>
              <a:t>So sánh giữa mô hình gốc và mô hình nhận dạng</a:t>
            </a:r>
            <a:endParaRPr lang="en-US" sz="2800" b="1">
              <a:latin typeface="Arial" panose="020B0604020202020204" pitchFamily="34" charset="0"/>
              <a:cs typeface="Arial" panose="020B0604020202020204" pitchFamily="34" charset="0"/>
            </a:endParaRPr>
          </a:p>
        </p:txBody>
      </p:sp>
      <p:sp>
        <p:nvSpPr>
          <p:cNvPr id="9" name="Text Box 8"/>
          <p:cNvSpPr txBox="1"/>
          <p:nvPr/>
        </p:nvSpPr>
        <p:spPr>
          <a:xfrm>
            <a:off x="1172845" y="1894840"/>
            <a:ext cx="9611360" cy="368300"/>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Đồ thị đầu ra giữa thông số mô hình và thông số ước lượng</a:t>
            </a:r>
            <a:endParaRPr lang="en-US">
              <a:latin typeface="Times New Roman" panose="02020603050405020304" pitchFamily="18" charset="0"/>
              <a:cs typeface="Times New Roman" panose="02020603050405020304" pitchFamily="18" charset="0"/>
            </a:endParaRPr>
          </a:p>
        </p:txBody>
      </p:sp>
      <p:pic>
        <p:nvPicPr>
          <p:cNvPr id="427989818" name="Picture 1" descr="A line graph with dots&#10;&#10;Description automatically generated"/>
          <p:cNvPicPr>
            <a:picLocks noChangeAspect="1"/>
          </p:cNvPicPr>
          <p:nvPr>
            <p:custDataLst>
              <p:tags r:id="rId2"/>
            </p:custDataLst>
          </p:nvPr>
        </p:nvPicPr>
        <p:blipFill>
          <a:blip r:embed="rId3"/>
          <a:stretch>
            <a:fillRect/>
          </a:stretch>
        </p:blipFill>
        <p:spPr>
          <a:xfrm>
            <a:off x="1835785" y="2376805"/>
            <a:ext cx="8422005" cy="39274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42C1155-F164-44A2-862A-E50421BF24BC}" type="slidenum">
              <a:rPr lang="en-US" smtClean="0"/>
            </a:fld>
            <a:endParaRPr lang="en-US"/>
          </a:p>
        </p:txBody>
      </p:sp>
      <p:sp>
        <p:nvSpPr>
          <p:cNvPr id="4" name="Oval 3"/>
          <p:cNvSpPr/>
          <p:nvPr/>
        </p:nvSpPr>
        <p:spPr>
          <a:xfrm>
            <a:off x="4483509" y="1817759"/>
            <a:ext cx="3224981" cy="3222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6" name="Straight Connector 5"/>
          <p:cNvCxnSpPr/>
          <p:nvPr/>
        </p:nvCxnSpPr>
        <p:spPr>
          <a:xfrm>
            <a:off x="3480617" y="2949678"/>
            <a:ext cx="53782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480617" y="3819832"/>
            <a:ext cx="5378245"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260322" y="3071422"/>
            <a:ext cx="5818837" cy="646331"/>
          </a:xfrm>
          <a:prstGeom prst="rect">
            <a:avLst/>
          </a:prstGeom>
          <a:noFill/>
        </p:spPr>
        <p:txBody>
          <a:bodyPr wrap="none" rtlCol="0">
            <a:spAutoFit/>
          </a:bodyPr>
          <a:lstStyle/>
          <a:p>
            <a:r>
              <a:rPr lang="en-US" sz="3600" b="1">
                <a:latin typeface="Arial" panose="020B0604020202020204" pitchFamily="34" charset="0"/>
                <a:cs typeface="Arial" panose="020B0604020202020204" pitchFamily="34" charset="0"/>
              </a:rPr>
              <a:t>THANKS FOR WATCHING</a:t>
            </a:r>
            <a:endParaRPr lang="en-US" sz="3600" b="1">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2417445" y="2108608"/>
                <a:ext cx="7357109" cy="31962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20000"/>
                  </a:lnSpc>
                  <a:spcBef>
                    <a:spcPts val="450"/>
                  </a:spcBef>
                  <a:spcAft>
                    <a:spcPts val="450"/>
                  </a:spcAft>
                </a:pPr>
                <a:r>
                  <a:rPr lang="en-US">
                    <a:latin typeface="Times New Roman" panose="02020603050405020304" pitchFamily="18" charset="0"/>
                    <a:ea typeface="Tahoma" panose="020B0604030504040204" pitchFamily="34" charset="0"/>
                    <a:cs typeface="Times New Roman" panose="02020603050405020304" pitchFamily="18" charset="0"/>
                  </a:rPr>
                  <a:t>Tiếp tục ta tìm Momen lực do động cơ:</a:t>
                </a:r>
                <a:endParaRPr lang="en-US">
                  <a:latin typeface="Times New Roman" panose="02020603050405020304" pitchFamily="18" charset="0"/>
                  <a:ea typeface="Tahoma" panose="020B0604030504040204" pitchFamily="34"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e>
                            </m:mr>
                          </m:m>
                        </m:e>
                      </m:d>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m>
                            <m:mPr>
                              <m:mcs>
                                <m:mc>
                                  <m:mcPr>
                                    <m:count m:val="1"/>
                                    <m:mcJc m:val="center"/>
                                  </m:mcPr>
                                </m:mc>
                              </m:mcs>
                              <m:ctrlPr>
                                <a:rPr lang="en-US" sz="1500" i="1">
                                  <a:latin typeface="Cambria Math" panose="02040503050406030204" pitchFamily="18" charset="0"/>
                                </a:rPr>
                              </m:ctrlPr>
                            </m:mP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e>
                            </m:mr>
                            <m:m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e>
                            </m:mr>
                            <m:mr>
                              <m:e>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𝑟</m:t>
                                    </m:r>
                                  </m:sub>
                                </m:sSub>
                                <m:r>
                                  <a:rPr lang="en-US" sz="1500" i="1">
                                    <a:latin typeface="Cambria Math" panose="02040503050406030204" pitchFamily="18" charset="0"/>
                                  </a:rPr>
                                  <m:t>)</m:t>
                                </m:r>
                              </m:e>
                            </m:mr>
                          </m:m>
                        </m:e>
                      </m:d>
                    </m:oMath>
                  </m:oMathPara>
                </a14:m>
                <a:endParaRPr lang="en-US" sz="1500"/>
              </a:p>
              <a:p>
                <a:r>
                  <a:rPr lang="en-US">
                    <a:latin typeface="Times New Roman" panose="02020603050405020304" pitchFamily="18" charset="0"/>
                    <a:cs typeface="Times New Roman" panose="02020603050405020304" pitchFamily="18" charset="0"/>
                  </a:rPr>
                  <a:t>Từ đó, các momen lực sinh ra:</a:t>
                </a:r>
                <a:endParaRPr lang="en-US">
                  <a:latin typeface="Times New Roman" panose="020206030504050203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𝜃</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m:rPr>
                                  <m:nor/>
                                </m:rPr>
                                <a:rPr lang="en-US" sz="1500">
                                  <a:latin typeface="Cambria Math" panose="02040503050406030204" pitchFamily="18" charset="0"/>
                                </a:rPr>
                                <m:t> </m:t>
                              </m:r>
                            </m:e>
                            <m:e>
                              <m:sSub>
                                <m:sSubPr>
                                  <m:ctrlPr>
                                    <a:rPr lang="en-US" sz="1500" i="1">
                                      <a:latin typeface="Cambria Math" panose="02040503050406030204" pitchFamily="18" charset="0"/>
                                    </a:rPr>
                                  </m:ctrlPr>
                                </m:sSubPr>
                                <m:e>
                                  <m:r>
                                    <a:rPr lang="en-US" sz="1500" i="1">
                                      <a:latin typeface="Cambria Math" panose="02040503050406030204" pitchFamily="18" charset="0"/>
                                    </a:rPr>
                                    <m:t>𝐹</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m:rPr>
                                  <m:nor/>
                                </m:rPr>
                                <a:rPr lang="en-US" sz="1500">
                                  <a:latin typeface="Cambria Math" panose="02040503050406030204" pitchFamily="18" charset="0"/>
                                </a:rPr>
                                <m:t> </m:t>
                              </m:r>
                            </m:e>
                          </m:eqArr>
                        </m:e>
                      </m:d>
                    </m:oMath>
                  </m:oMathPara>
                </a14:m>
                <a:endParaRPr lang="en-US" sz="150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Với </a:t>
                </a:r>
                <a14:m>
                  <m:oMath xmlns:m="http://schemas.openxmlformats.org/officeDocument/2006/math">
                    <m:r>
                      <a:rPr lang="en-US" i="1">
                        <a:latin typeface="Cambria Math" panose="02040503050406030204" pitchFamily="18" charset="0"/>
                      </a:rPr>
                      <m:t>𝛼</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oMath>
                </a14:m>
                <a:r>
                  <a:rPr lang="en-US"/>
                  <a:t> và </a:t>
                </a:r>
                <a14:m>
                  <m:oMath xmlns:m="http://schemas.openxmlformats.org/officeDocument/2006/math">
                    <m:r>
                      <a:rPr lang="fr-CA" i="1">
                        <a:latin typeface="Cambria Math" panose="02040503050406030204" pitchFamily="18" charset="0"/>
                      </a:rPr>
                      <m:t>𝛽</m:t>
                    </m:r>
                    <m:r>
                      <a:rPr lang="fr-CA"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𝑚</m:t>
                            </m:r>
                          </m:sub>
                        </m:sSub>
                      </m:den>
                    </m:f>
                    <m:r>
                      <a:rPr lang="fr-CA"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𝑚</m:t>
                        </m:r>
                      </m:sub>
                    </m:sSub>
                  </m:oMath>
                </a14:m>
                <a:endParaRPr lang="en-US">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2417445" y="2108608"/>
                <a:ext cx="7357109" cy="3196260"/>
              </a:xfrm>
              <a:prstGeom prst="rect">
                <a:avLst/>
              </a:prstGeom>
              <a:blipFill rotWithShape="1">
                <a:blip r:embed="rId1"/>
                <a:stretch>
                  <a:fillRect l="-129" t="-311" r="-121" b="-296"/>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405367" y="2557094"/>
                <a:ext cx="9381266" cy="17438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CA">
                    <a:latin typeface="Times New Roman" panose="02020603050405020304" pitchFamily="18" charset="0"/>
                    <a:cs typeface="Times New Roman" panose="02020603050405020304" pitchFamily="18" charset="0"/>
                  </a:rPr>
                  <a:t>Thu được phương trình động lực học mô tả chuyển động của robot như sau:</a:t>
                </a:r>
                <a:endParaRPr lang="en-US">
                  <a:latin typeface="Times New Roman" panose="02020603050405020304" pitchFamily="18" charset="0"/>
                  <a:cs typeface="Times New Roman" panose="02020603050405020304" pitchFamily="18" charset="0"/>
                </a:endParaRPr>
              </a:p>
              <a:p>
                <a:endParaRPr lang="en-US" sz="1500"/>
              </a:p>
              <a:p>
                <a14:m>
                  <m:oMathPara xmlns:m="http://schemas.openxmlformats.org/officeDocument/2006/math">
                    <m:oMathParaPr>
                      <m:jc m:val="centerGroup"/>
                    </m:oMathParaPr>
                    <m:oMath xmlns:m="http://schemas.openxmlformats.org/officeDocument/2006/math">
                      <m:d>
                        <m:dPr>
                          <m:begChr m:val="{"/>
                          <m:endChr m:val=""/>
                          <m:ctrlPr>
                            <a:rPr lang="en-US" sz="1500" i="1">
                              <a:latin typeface="Cambria Math" panose="02040503050406030204" pitchFamily="18" charset="0"/>
                              <a:cs typeface="Times New Roman" panose="02020603050405020304" pitchFamily="18" charset="0"/>
                            </a:rPr>
                          </m:ctrlPr>
                        </m:dPr>
                        <m:e>
                          <m:eqArr>
                            <m:eqArrPr>
                              <m:ctrlPr>
                                <a:rPr lang="en-US" sz="1500" i="1">
                                  <a:latin typeface="Cambria Math" panose="02040503050406030204" pitchFamily="18" charset="0"/>
                                  <a:cs typeface="Times New Roman" panose="02020603050405020304" pitchFamily="18" charset="0"/>
                                </a:rPr>
                              </m:ctrlPr>
                            </m:eqArrPr>
                            <m:e>
                              <m:d>
                                <m:dPr>
                                  <m:begChr m:val="["/>
                                  <m:endChr m:val="]"/>
                                  <m:ctrlPr>
                                    <a:rPr lang="en-US" sz="1500" i="1">
                                      <a:latin typeface="Cambria Math" panose="02040503050406030204" pitchFamily="18" charset="0"/>
                                    </a:rPr>
                                  </m:ctrlPr>
                                </m:dPr>
                                <m:e>
                                  <m:d>
                                    <m:dPr>
                                      <m:ctrlPr>
                                        <a:rPr lang="en-US" sz="1500" i="1">
                                          <a:latin typeface="Cambria Math" panose="02040503050406030204" pitchFamily="18" charset="0"/>
                                        </a:rPr>
                                      </m:ctrlPr>
                                    </m:dPr>
                                    <m:e>
                                      <m:r>
                                        <a:rPr lang="en-US" sz="1500" i="1">
                                          <a:latin typeface="Cambria Math" panose="02040503050406030204" pitchFamily="18" charset="0"/>
                                        </a:rPr>
                                        <m:t>2</m:t>
                                      </m:r>
                                      <m:r>
                                        <a:rPr lang="en-US" sz="1500" i="1">
                                          <a:latin typeface="Cambria Math" panose="02040503050406030204" pitchFamily="18" charset="0"/>
                                        </a:rPr>
                                        <m:t>𝑚</m:t>
                                      </m:r>
                                      <m:r>
                                        <a:rPr lang="en-US" sz="1500" i="1">
                                          <a:latin typeface="Cambria Math" panose="02040503050406030204" pitchFamily="18" charset="0"/>
                                        </a:rPr>
                                        <m:t>+</m:t>
                                      </m:r>
                                      <m:r>
                                        <a:rPr lang="en-US" sz="1500" i="1">
                                          <a:latin typeface="Cambria Math" panose="02040503050406030204" pitchFamily="18" charset="0"/>
                                        </a:rPr>
                                        <m:t>𝑀</m:t>
                                      </m:r>
                                    </m:e>
                                  </m:d>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𝑀𝐿𝑅</m:t>
                              </m:r>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d>
                                <m:dPr>
                                  <m:ctrlPr>
                                    <a:rPr lang="en-US" sz="1500" i="1">
                                      <a:latin typeface="Cambria Math" panose="02040503050406030204" pitchFamily="18" charset="0"/>
                                    </a:rPr>
                                  </m:ctrlPr>
                                </m:dPr>
                                <m:e>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ctrlPr>
                                    <a:rPr lang="en-US" sz="1500" i="1">
                                      <a:latin typeface="Cambria Math" panose="02040503050406030204" pitchFamily="18" charset="0"/>
                                    </a:rPr>
                                  </m:ctrlPr>
                                </m:dPr>
                                <m:e>
                                  <m:r>
                                    <a:rPr lang="en-US" sz="1500" i="1">
                                      <a:latin typeface="Cambria Math" panose="02040503050406030204" pitchFamily="18" charset="0"/>
                                    </a:rPr>
                                    <m:t>𝑀𝐿𝑅𝑐𝑜𝑠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d>
                                <m:dPr>
                                  <m:ctrlPr>
                                    <a:rPr lang="en-US" sz="1500" i="1">
                                      <a:latin typeface="Cambria Math" panose="02040503050406030204" pitchFamily="18" charset="0"/>
                                    </a:rPr>
                                  </m:ctrlPr>
                                </m:dPr>
                                <m:e>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𝜓</m:t>
                                      </m:r>
                                    </m:sub>
                                  </m:sSub>
                                  <m:r>
                                    <a:rPr lang="en-US" sz="1500" i="1">
                                      <a:latin typeface="Cambria Math" panose="02040503050406030204" pitchFamily="18" charset="0"/>
                                    </a:rPr>
                                    <m:t>+</m:t>
                                  </m:r>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r>
                                <a:rPr lang="en-US" sz="1500" i="1">
                                  <a:latin typeface="Cambria Math" panose="02040503050406030204" pitchFamily="18" charset="0"/>
                                </a:rPr>
                                <m:t>+</m:t>
                              </m:r>
                              <m:r>
                                <a:rPr lang="en-US" sz="1500" i="1">
                                  <a:latin typeface="Cambria Math" panose="02040503050406030204" pitchFamily="18" charset="0"/>
                                </a:rPr>
                                <m:t>𝑀𝑔𝐿𝑠𝑖𝑛</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𝜙</m:t>
                                  </m:r>
                                </m:e>
                                <m:sup>
                                  <m:r>
                                    <a:rPr lang="en-US" sz="1500" i="1">
                                      <a:latin typeface="Cambria Math" panose="02040503050406030204" pitchFamily="18" charset="0"/>
                                    </a:rPr>
                                    <m:t>2</m:t>
                                  </m:r>
                                </m:sup>
                              </m:sSup>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𝜃</m:t>
                                  </m:r>
                                </m:e>
                              </m:acc>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𝛽</m:t>
                              </m:r>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e>
                            <m:e>
                              <m:d>
                                <m:dPr>
                                  <m:begChr m:val="["/>
                                  <m:endChr m:val="]"/>
                                  <m:ctrlPr>
                                    <a:rPr lang="en-US" sz="1500" i="1">
                                      <a:latin typeface="Cambria Math" panose="02040503050406030204" pitchFamily="18" charset="0"/>
                                    </a:rPr>
                                  </m:ctrlPr>
                                </m:dPr>
                                <m:e>
                                  <m:f>
                                    <m:fPr>
                                      <m:ctrlPr>
                                        <a:rPr lang="en-US" sz="1500" i="1">
                                          <a:latin typeface="Cambria Math" panose="02040503050406030204" pitchFamily="18" charset="0"/>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𝑚</m:t>
                                  </m:r>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𝜙</m:t>
                                      </m:r>
                                    </m:sub>
                                  </m:sSub>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sSup>
                                        <m:sSupPr>
                                          <m:ctrlPr>
                                            <a:rPr lang="en-US" sz="1500" i="1">
                                              <a:latin typeface="Cambria Math" panose="02040503050406030204" pitchFamily="18" charset="0"/>
                                            </a:rPr>
                                          </m:ctrlPr>
                                        </m:sSupPr>
                                        <m:e>
                                          <m:r>
                                            <a:rPr lang="en-US" sz="1500" i="1">
                                              <a:latin typeface="Cambria Math" panose="02040503050406030204" pitchFamily="18" charset="0"/>
                                            </a:rPr>
                                            <m:t>2</m:t>
                                          </m:r>
                                          <m:r>
                                            <a:rPr lang="en-US" sz="1500" i="1">
                                              <a:latin typeface="Cambria Math" panose="02040503050406030204" pitchFamily="18" charset="0"/>
                                            </a:rPr>
                                            <m:t>𝑅</m:t>
                                          </m:r>
                                        </m:e>
                                        <m:sup>
                                          <m:r>
                                            <a:rPr lang="en-US" sz="1500" i="1">
                                              <a:latin typeface="Cambria Math" panose="02040503050406030204" pitchFamily="18" charset="0"/>
                                            </a:rPr>
                                            <m:t>2</m:t>
                                          </m:r>
                                        </m:sup>
                                      </m:sSup>
                                    </m:den>
                                  </m:f>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𝑤</m:t>
                                          </m:r>
                                        </m:sub>
                                      </m:sSub>
                                      <m:r>
                                        <a:rPr lang="en-US" sz="1500" i="1">
                                          <a:latin typeface="Cambria Math" panose="02040503050406030204" pitchFamily="18" charset="0"/>
                                        </a:rPr>
                                        <m:t>+</m:t>
                                      </m:r>
                                      <m:sSup>
                                        <m:sSupPr>
                                          <m:ctrlPr>
                                            <a:rPr lang="en-US" sz="1500" i="1">
                                              <a:latin typeface="Cambria Math" panose="02040503050406030204" pitchFamily="18" charset="0"/>
                                            </a:rPr>
                                          </m:ctrlPr>
                                        </m:sSupPr>
                                        <m:e>
                                          <m:r>
                                            <a:rPr lang="en-US" sz="1500" i="1">
                                              <a:latin typeface="Cambria Math" panose="02040503050406030204" pitchFamily="18" charset="0"/>
                                            </a:rPr>
                                            <m:t>𝑛</m:t>
                                          </m:r>
                                        </m:e>
                                        <m:sup>
                                          <m:r>
                                            <a:rPr lang="en-US" sz="1500" i="1">
                                              <a:latin typeface="Cambria Math" panose="02040503050406030204" pitchFamily="18" charset="0"/>
                                            </a:rPr>
                                            <m:t>2</m:t>
                                          </m:r>
                                        </m:sup>
                                      </m:sSup>
                                      <m:sSub>
                                        <m:sSubPr>
                                          <m:ctrlPr>
                                            <a:rPr lang="en-US" sz="1500" i="1">
                                              <a:latin typeface="Cambria Math" panose="02040503050406030204" pitchFamily="18" charset="0"/>
                                            </a:rPr>
                                          </m:ctrlPr>
                                        </m:sSubPr>
                                        <m:e>
                                          <m:r>
                                            <a:rPr lang="en-US" sz="1500" i="1">
                                              <a:latin typeface="Cambria Math" panose="02040503050406030204" pitchFamily="18" charset="0"/>
                                            </a:rPr>
                                            <m:t>𝐽</m:t>
                                          </m:r>
                                        </m:e>
                                        <m:sub>
                                          <m:r>
                                            <a:rPr lang="en-US" sz="1500" i="1">
                                              <a:latin typeface="Cambria Math" panose="02040503050406030204" pitchFamily="18" charset="0"/>
                                            </a:rPr>
                                            <m:t>𝑚</m:t>
                                          </m:r>
                                        </m:sub>
                                      </m:sSub>
                                    </m:e>
                                  </m:d>
                                  <m:r>
                                    <a:rPr lang="en-US" sz="1500" i="1">
                                      <a:latin typeface="Cambria Math" panose="02040503050406030204" pitchFamily="18" charset="0"/>
                                    </a:rPr>
                                    <m:t>+</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sSup>
                                    <m:sSupPr>
                                      <m:ctrlPr>
                                        <a:rPr lang="en-US" sz="1500" i="1">
                                          <a:latin typeface="Cambria Math" panose="02040503050406030204" pitchFamily="18" charset="0"/>
                                        </a:rPr>
                                      </m:ctrlPr>
                                    </m:sSupPr>
                                    <m:e>
                                      <m:r>
                                        <a:rPr lang="en-US" sz="1500" i="1">
                                          <a:latin typeface="Cambria Math" panose="02040503050406030204" pitchFamily="18" charset="0"/>
                                        </a:rPr>
                                        <m:t>𝑠𝑖𝑛</m:t>
                                      </m:r>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𝜓</m:t>
                                  </m:r>
                                  <m:r>
                                    <a:rPr lang="en-US" sz="1500" i="1">
                                      <a:latin typeface="Cambria Math" panose="02040503050406030204" pitchFamily="18" charset="0"/>
                                    </a:rPr>
                                    <m:t>)</m:t>
                                  </m:r>
                                </m:e>
                              </m:d>
                              <m:sSup>
                                <m:sSupPr>
                                  <m:ctrlPr>
                                    <a:rPr lang="en-US" sz="1500" i="1">
                                      <a:latin typeface="Cambria Math" panose="02040503050406030204" pitchFamily="18" charset="0"/>
                                    </a:rPr>
                                  </m:ctrlPr>
                                </m:sSupPr>
                                <m:e>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sup>
                                  <m:r>
                                    <a:rPr lang="en-US" sz="1500" i="1">
                                      <a:latin typeface="Cambria Math" panose="02040503050406030204" pitchFamily="18" charset="0"/>
                                    </a:rPr>
                                    <m:t>2</m:t>
                                  </m:r>
                                </m:sup>
                              </m:sSup>
                              <m:r>
                                <a:rPr lang="en-US" sz="1500" i="1">
                                  <a:latin typeface="Cambria Math" panose="02040503050406030204" pitchFamily="18" charset="0"/>
                                </a:rPr>
                                <m:t>+</m:t>
                              </m:r>
                              <m:r>
                                <a:rPr lang="en-US" sz="1500" i="1">
                                  <a:latin typeface="Cambria Math" panose="02040503050406030204" pitchFamily="18" charset="0"/>
                                </a:rPr>
                                <m:t>2</m:t>
                              </m:r>
                              <m:r>
                                <a:rPr lang="en-US" sz="1500" i="1">
                                  <a:latin typeface="Cambria Math" panose="02040503050406030204" pitchFamily="18" charset="0"/>
                                </a:rPr>
                                <m:t>𝑀</m:t>
                              </m:r>
                              <m:sSup>
                                <m:sSupPr>
                                  <m:ctrlPr>
                                    <a:rPr lang="en-US" sz="1500" i="1">
                                      <a:latin typeface="Cambria Math" panose="02040503050406030204" pitchFamily="18" charset="0"/>
                                    </a:rPr>
                                  </m:ctrlPr>
                                </m:sSupPr>
                                <m:e>
                                  <m:r>
                                    <a:rPr lang="en-US" sz="1500" i="1">
                                      <a:latin typeface="Cambria Math" panose="02040503050406030204" pitchFamily="18" charset="0"/>
                                    </a:rPr>
                                    <m:t>𝐿</m:t>
                                  </m:r>
                                </m:e>
                                <m:sup>
                                  <m:r>
                                    <a:rPr lang="en-US" sz="1500" i="1">
                                      <a:latin typeface="Cambria Math" panose="02040503050406030204" pitchFamily="18" charset="0"/>
                                    </a:rPr>
                                    <m:t>2</m:t>
                                  </m:r>
                                </m:sup>
                              </m:sSup>
                              <m:acc>
                                <m:accPr>
                                  <m:chr m:val="̇"/>
                                  <m:ctrlPr>
                                    <a:rPr lang="en-US" sz="1500" i="1">
                                      <a:latin typeface="Cambria Math" panose="02040503050406030204" pitchFamily="18" charset="0"/>
                                    </a:rPr>
                                  </m:ctrlPr>
                                </m:accPr>
                                <m:e>
                                  <m:r>
                                    <a:rPr lang="en-US" sz="1500" i="1">
                                      <a:latin typeface="Cambria Math" panose="02040503050406030204" pitchFamily="18" charset="0"/>
                                    </a:rPr>
                                    <m:t>𝜓</m:t>
                                  </m:r>
                                </m:e>
                              </m:acc>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r>
                                <a:rPr lang="en-US" sz="1500" i="1">
                                  <a:latin typeface="Cambria Math" panose="02040503050406030204" pitchFamily="18" charset="0"/>
                                </a:rPr>
                                <m:t>𝑠𝑖𝑛</m:t>
                              </m:r>
                              <m:r>
                                <a:rPr lang="en-US" sz="1500" i="1">
                                  <a:latin typeface="Cambria Math" panose="02040503050406030204" pitchFamily="18" charset="0"/>
                                </a:rPr>
                                <m:t>𝜓</m:t>
                              </m:r>
                              <m:r>
                                <a:rPr lang="en-US" sz="1500" i="1">
                                  <a:latin typeface="Cambria Math" panose="02040503050406030204" pitchFamily="18" charset="0"/>
                                </a:rPr>
                                <m:t>𝑐𝑜𝑠</m:t>
                              </m:r>
                              <m:r>
                                <a:rPr lang="en-US" sz="1500" i="1">
                                  <a:latin typeface="Cambria Math" panose="02040503050406030204" pitchFamily="18" charset="0"/>
                                </a:rPr>
                                <m:t>𝜓</m:t>
                              </m:r>
                              <m:r>
                                <a:rPr lang="en-US" sz="1500" i="1">
                                  <a:latin typeface="Cambria Math" panose="02040503050406030204" pitchFamily="18" charset="0"/>
                                </a:rPr>
                                <m:t>=</m:t>
                              </m:r>
                              <m:f>
                                <m:fPr>
                                  <m:ctrlPr>
                                    <a:rPr lang="en-US" sz="1500" i="1">
                                      <a:latin typeface="Cambria Math" panose="02040503050406030204" pitchFamily="18" charset="0"/>
                                    </a:rPr>
                                  </m:ctrlPr>
                                </m:fPr>
                                <m:num>
                                  <m:r>
                                    <a:rPr lang="en-US" sz="1500" i="1">
                                      <a:latin typeface="Cambria Math" panose="02040503050406030204" pitchFamily="18" charset="0"/>
                                    </a:rPr>
                                    <m:t>𝑊</m:t>
                                  </m:r>
                                </m:num>
                                <m:den>
                                  <m:r>
                                    <a:rPr lang="en-US" sz="1500" i="1">
                                      <a:latin typeface="Cambria Math" panose="02040503050406030204" pitchFamily="18" charset="0"/>
                                    </a:rPr>
                                    <m:t>2</m:t>
                                  </m:r>
                                  <m:r>
                                    <a:rPr lang="en-US" sz="1500" i="1">
                                      <a:latin typeface="Cambria Math" panose="02040503050406030204" pitchFamily="18" charset="0"/>
                                    </a:rPr>
                                    <m:t>𝑅</m:t>
                                  </m:r>
                                </m:den>
                              </m:f>
                              <m:r>
                                <a:rPr lang="en-US" sz="1500" i="1">
                                  <a:latin typeface="Cambria Math" panose="02040503050406030204" pitchFamily="18" charset="0"/>
                                </a:rPr>
                                <m:t>𝛼</m:t>
                              </m:r>
                              <m:d>
                                <m:dPr>
                                  <m:ctrlPr>
                                    <a:rPr lang="en-US" sz="1500" i="1">
                                      <a:latin typeface="Cambria Math" panose="02040503050406030204" pitchFamily="18" charset="0"/>
                                    </a:rPr>
                                  </m:ctrlPr>
                                </m:dPr>
                                <m:e>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e>
                              </m:d>
                              <m:r>
                                <a:rPr lang="en-US" sz="1500" i="1">
                                  <a:latin typeface="Cambria Math" panose="02040503050406030204" pitchFamily="18" charset="0"/>
                                </a:rPr>
                                <m:t>−</m:t>
                              </m:r>
                              <m:f>
                                <m:fPr>
                                  <m:ctrlPr>
                                    <a:rPr lang="en-US" sz="1500" i="1">
                                      <a:latin typeface="Cambria Math" panose="02040503050406030204" pitchFamily="18" charset="0"/>
                                    </a:rPr>
                                  </m:ctrlPr>
                                </m:fPr>
                                <m:num>
                                  <m:sSup>
                                    <m:sSupPr>
                                      <m:ctrlPr>
                                        <a:rPr lang="en-US" sz="1500" i="1">
                                          <a:latin typeface="Cambria Math" panose="02040503050406030204" pitchFamily="18" charset="0"/>
                                        </a:rPr>
                                      </m:ctrlPr>
                                    </m:sSupPr>
                                    <m:e>
                                      <m:r>
                                        <a:rPr lang="en-US" sz="1500" i="1">
                                          <a:latin typeface="Cambria Math" panose="02040503050406030204" pitchFamily="18" charset="0"/>
                                        </a:rPr>
                                        <m:t>𝑊</m:t>
                                      </m:r>
                                    </m:e>
                                    <m:sup>
                                      <m:r>
                                        <a:rPr lang="en-US" sz="1500" i="1">
                                          <a:latin typeface="Cambria Math" panose="02040503050406030204" pitchFamily="18" charset="0"/>
                                        </a:rPr>
                                        <m:t>2</m:t>
                                      </m:r>
                                    </m:sup>
                                  </m:sSup>
                                </m:num>
                                <m:den>
                                  <m:r>
                                    <a:rPr lang="en-US" sz="1500" i="1">
                                      <a:latin typeface="Cambria Math" panose="02040503050406030204" pitchFamily="18" charset="0"/>
                                    </a:rPr>
                                    <m:t>2</m:t>
                                  </m:r>
                                  <m:sSup>
                                    <m:sSupPr>
                                      <m:ctrlPr>
                                        <a:rPr lang="en-US" sz="1500" i="1">
                                          <a:latin typeface="Cambria Math" panose="02040503050406030204" pitchFamily="18" charset="0"/>
                                        </a:rPr>
                                      </m:ctrlPr>
                                    </m:sSupPr>
                                    <m:e>
                                      <m:r>
                                        <a:rPr lang="en-US" sz="1500" i="1">
                                          <a:latin typeface="Cambria Math" panose="02040503050406030204" pitchFamily="18" charset="0"/>
                                        </a:rPr>
                                        <m:t>𝑅</m:t>
                                      </m:r>
                                    </m:e>
                                    <m:sup>
                                      <m:r>
                                        <a:rPr lang="en-US" sz="1500" i="1">
                                          <a:latin typeface="Cambria Math" panose="02040503050406030204" pitchFamily="18" charset="0"/>
                                        </a:rPr>
                                        <m:t>2</m:t>
                                      </m:r>
                                    </m:sup>
                                  </m:sSup>
                                </m:den>
                              </m:f>
                              <m:r>
                                <a:rPr lang="en-US" sz="1500" i="1">
                                  <a:latin typeface="Cambria Math" panose="02040503050406030204" pitchFamily="18" charset="0"/>
                                </a:rPr>
                                <m:t>(</m:t>
                              </m:r>
                              <m:r>
                                <a:rPr lang="en-US" sz="1500" i="1">
                                  <a:latin typeface="Cambria Math" panose="02040503050406030204" pitchFamily="18" charset="0"/>
                                </a:rPr>
                                <m:t>𝛽</m:t>
                              </m:r>
                              <m:r>
                                <a:rPr lang="en-US" sz="1500" i="1">
                                  <a:latin typeface="Cambria Math" panose="02040503050406030204" pitchFamily="18" charset="0"/>
                                </a:rPr>
                                <m:t>+</m:t>
                              </m:r>
                              <m:sSub>
                                <m:sSubPr>
                                  <m:ctrlPr>
                                    <a:rPr lang="en-US" sz="1500" i="1">
                                      <a:latin typeface="Cambria Math" panose="02040503050406030204" pitchFamily="18" charset="0"/>
                                    </a:rPr>
                                  </m:ctrlPr>
                                </m:sSubPr>
                                <m:e>
                                  <m:r>
                                    <a:rPr lang="en-US" sz="1500" i="1">
                                      <a:latin typeface="Cambria Math" panose="02040503050406030204" pitchFamily="18" charset="0"/>
                                    </a:rPr>
                                    <m:t>𝑓</m:t>
                                  </m:r>
                                </m:e>
                                <m:sub>
                                  <m:r>
                                    <a:rPr lang="en-US" sz="1500" i="1">
                                      <a:latin typeface="Cambria Math" panose="02040503050406030204" pitchFamily="18" charset="0"/>
                                    </a:rPr>
                                    <m:t>𝑤</m:t>
                                  </m:r>
                                </m:sub>
                              </m:sSub>
                              <m:r>
                                <a:rPr lang="en-US" sz="1500" i="1">
                                  <a:latin typeface="Cambria Math" panose="02040503050406030204" pitchFamily="18" charset="0"/>
                                </a:rPr>
                                <m:t>)</m:t>
                              </m:r>
                              <m:acc>
                                <m:accPr>
                                  <m:chr m:val="̇"/>
                                  <m:ctrlPr>
                                    <a:rPr lang="en-US" sz="1500" i="1">
                                      <a:latin typeface="Cambria Math" panose="02040503050406030204" pitchFamily="18" charset="0"/>
                                    </a:rPr>
                                  </m:ctrlPr>
                                </m:accPr>
                                <m:e>
                                  <m:r>
                                    <a:rPr lang="en-US" sz="1500" i="1">
                                      <a:latin typeface="Cambria Math" panose="02040503050406030204" pitchFamily="18" charset="0"/>
                                    </a:rPr>
                                    <m:t>𝜙</m:t>
                                  </m:r>
                                </m:e>
                              </m:acc>
                            </m:e>
                          </m:eqArr>
                        </m:e>
                      </m:d>
                    </m:oMath>
                  </m:oMathPara>
                </a14:m>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405367" y="2557094"/>
                <a:ext cx="9381266" cy="1743811"/>
              </a:xfrm>
              <a:prstGeom prst="rect">
                <a:avLst/>
              </a:prstGeom>
              <a:blipFill rotWithShape="1">
                <a:blip r:embed="rId1"/>
                <a:stretch>
                  <a:fillRect l="-103" t="-580" r="-96" b="-543"/>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666245" y="1889095"/>
                <a:ext cx="885951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atin typeface="Times New Roman" panose="02020603050405020304" pitchFamily="18" charset="0"/>
                    <a:cs typeface="Times New Roman" panose="02020603050405020304" pitchFamily="18" charset="0"/>
                  </a:rPr>
                  <a:t>Giả sử ta đặt các biến trạng thái như sau:</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θ</a:t>
                </a:r>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a:latin typeface="Times New Roman" panose="02020603050405020304" pitchFamily="18" charset="0"/>
                    <a:cs typeface="Times New Roman" panose="02020603050405020304" pitchFamily="18" charset="0"/>
                  </a:rPr>
                  <a:t>, là góc quay và vận tốc góc quay bánh xe</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3</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ψ</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4</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𝜓</m:t>
                        </m:r>
                      </m:e>
                    </m:acc>
                  </m:oMath>
                </a14:m>
                <a:r>
                  <a:rPr lang="en-US">
                    <a:latin typeface="Times New Roman" panose="02020603050405020304" pitchFamily="18" charset="0"/>
                    <a:cs typeface="Times New Roman" panose="02020603050405020304" pitchFamily="18" charset="0"/>
                  </a:rPr>
                  <a:t>, là góc nghiêng và vận tốc nghiêng của thân Robot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x</a:t>
                </a:r>
                <a:r>
                  <a:rPr lang="en-US" baseline="-25000">
                    <a:latin typeface="Times New Roman" panose="02020603050405020304" pitchFamily="18" charset="0"/>
                    <a:cs typeface="Times New Roman" panose="02020603050405020304" pitchFamily="18" charset="0"/>
                  </a:rPr>
                  <a:t>5</a:t>
                </a:r>
                <a:r>
                  <a:rPr lang="en-US">
                    <a:latin typeface="Times New Roman" panose="02020603050405020304" pitchFamily="18" charset="0"/>
                    <a:cs typeface="Times New Roman" panose="02020603050405020304" pitchFamily="18" charset="0"/>
                  </a:rPr>
                  <a:t> = </a:t>
                </a:r>
                <a:r>
                  <a:rPr lang="en-US" i="1">
                    <a:latin typeface="Times New Roman" panose="02020603050405020304" pitchFamily="18" charset="0"/>
                    <a:cs typeface="Times New Roman" panose="02020603050405020304" pitchFamily="18" charset="0"/>
                  </a:rPr>
                  <a:t>ϕ</a:t>
                </a:r>
                <a:r>
                  <a:rPr lang="en-US">
                    <a:latin typeface="Times New Roman" panose="02020603050405020304" pitchFamily="18" charset="0"/>
                    <a:cs typeface="Times New Roman" panose="02020603050405020304" pitchFamily="18" charset="0"/>
                  </a:rPr>
                  <a:t> , x</a:t>
                </a:r>
                <a:r>
                  <a:rPr lang="en-US" baseline="-25000">
                    <a:latin typeface="Times New Roman" panose="02020603050405020304" pitchFamily="18" charset="0"/>
                    <a:cs typeface="Times New Roman" panose="02020603050405020304" pitchFamily="18" charset="0"/>
                  </a:rPr>
                  <a:t>6</a:t>
                </a:r>
                <a:r>
                  <a:rPr lang="en-US">
                    <a:latin typeface="Times New Roman" panose="02020603050405020304" pitchFamily="18" charset="0"/>
                    <a:cs typeface="Times New Roman" panose="02020603050405020304" pitchFamily="18" charset="0"/>
                  </a:rPr>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𝜙</m:t>
                        </m:r>
                      </m:e>
                    </m:acc>
                  </m:oMath>
                </a14:m>
                <a:r>
                  <a:rPr lang="en-US">
                    <a:latin typeface="Times New Roman" panose="02020603050405020304" pitchFamily="18" charset="0"/>
                    <a:cs typeface="Times New Roman" panose="02020603050405020304" pitchFamily="18" charset="0"/>
                  </a:rPr>
                  <a:t>, là góc xoay và vận tốc xoay của Robot</a:t>
                </a:r>
                <a:endParaRPr lang="en-US">
                  <a:latin typeface="Times New Roman" panose="02020603050405020304" pitchFamily="18" charset="0"/>
                  <a:cs typeface="Times New Roman" panose="02020603050405020304" pitchFamily="18" charset="0"/>
                </a:endParaRPr>
              </a:p>
              <a:p>
                <a:endParaRPr lang="en-US" sz="1500">
                  <a:latin typeface="Times New Roman" panose="02020603050405020304" pitchFamily="18"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666245" y="1889095"/>
                <a:ext cx="8859510" cy="1469633"/>
              </a:xfrm>
              <a:prstGeom prst="rect">
                <a:avLst/>
              </a:prstGeom>
              <a:blipFill rotWithShape="1">
                <a:blip r:embed="rId1"/>
                <a:stretch>
                  <a:fillRect l="-108" t="-689" r="-100" b="-634"/>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4" name="TextBox 3"/>
              <p:cNvSpPr txBox="1"/>
              <p:nvPr/>
            </p:nvSpPr>
            <p:spPr>
              <a:xfrm>
                <a:off x="1666245" y="3592247"/>
                <a:ext cx="3958391" cy="183595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i="1">
                              <a:effectLst/>
                              <a:latin typeface="Cambria Math" panose="02040503050406030204" pitchFamily="18" charset="0"/>
                            </a:rPr>
                          </m:ctrlPr>
                        </m:dPr>
                        <m:e>
                          <m:m>
                            <m:mPr>
                              <m:mcs>
                                <m:mc>
                                  <m:mcPr>
                                    <m:count m:val="1"/>
                                    <m:mcJc m:val="center"/>
                                  </m:mcPr>
                                </m:mc>
                              </m:mcs>
                              <m:ctrlPr>
                                <a:rPr lang="en-US" i="1">
                                  <a:effectLst/>
                                  <a:latin typeface="Cambria Math" panose="02040503050406030204" pitchFamily="18" charset="0"/>
                                </a:rPr>
                              </m:ctrlPr>
                            </m:mP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e>
                            </m:mr>
                            <m:mr>
                              <m:e>
                                <m:sSub>
                                  <m:sSubPr>
                                    <m:ctrlPr>
                                      <a:rPr lang="en-US" i="1">
                                        <a:effectLst/>
                                        <a:latin typeface="Cambria Math" panose="02040503050406030204" pitchFamily="18" charset="0"/>
                                      </a:rPr>
                                    </m:ctrlPr>
                                  </m:sSubPr>
                                  <m:e>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6</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e>
                                </m:d>
                              </m:e>
                            </m:mr>
                          </m:m>
                        </m:e>
                      </m:d>
                    </m:oMath>
                  </m:oMathPara>
                </a14:m>
                <a:endParaRPr lang="en-US"/>
              </a:p>
            </p:txBody>
          </p:sp>
        </mc:Choice>
        <mc:Fallback>
          <p:sp>
            <p:nvSpPr>
              <p:cNvPr id="4" name="TextBox 3"/>
              <p:cNvSpPr txBox="1">
                <a:spLocks noRot="1" noChangeAspect="1" noMove="1" noResize="1" noEditPoints="1" noAdjustHandles="1" noChangeArrowheads="1" noChangeShapeType="1" noTextEdit="1"/>
              </p:cNvSpPr>
              <p:nvPr/>
            </p:nvSpPr>
            <p:spPr>
              <a:xfrm>
                <a:off x="1666245" y="3592247"/>
                <a:ext cx="3958391" cy="1835952"/>
              </a:xfrm>
              <a:prstGeom prst="rect">
                <a:avLst/>
              </a:prstGeom>
              <a:blipFill rotWithShape="1">
                <a:blip r:embed="rId2"/>
                <a:stretch>
                  <a:fillRect t="-3" r="-2347" b="1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666245" y="5524858"/>
                <a:ext cx="4954754" cy="459806"/>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800" i="1">
                        <a:effectLst/>
                        <a:latin typeface="Cambria Math" panose="02040503050406030204" pitchFamily="18" charset="0"/>
                        <a:ea typeface="Times New Roman" panose="02020603050405020304" pitchFamily="18" charset="0"/>
                      </a:rPr>
                      <m:t>𝑥</m:t>
                    </m:r>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3</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4</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5</m:t>
                                </m:r>
                              </m:sub>
                            </m:sSub>
                            <m:r>
                              <a:rPr lang="en-US" sz="1800" i="1">
                                <a:effectLst/>
                                <a:latin typeface="Cambria Math" panose="02040503050406030204" pitchFamily="18" charset="0"/>
                                <a:ea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𝑥</m:t>
                                </m:r>
                              </m:e>
                              <m:sub>
                                <m:r>
                                  <a:rPr lang="en-US" sz="1800" i="1">
                                    <a:effectLst/>
                                    <a:latin typeface="Cambria Math" panose="02040503050406030204" pitchFamily="18" charset="0"/>
                                    <a:ea typeface="Times New Roman" panose="02020603050405020304" pitchFamily="18" charset="0"/>
                                  </a:rPr>
                                  <m:t>6</m:t>
                                </m:r>
                              </m:sub>
                            </m:sSub>
                          </m:e>
                        </m:d>
                      </m:e>
                      <m:sup>
                        <m:r>
                          <a:rPr lang="en-US" sz="1800" i="1">
                            <a:effectLst/>
                            <a:latin typeface="Cambria Math" panose="02040503050406030204" pitchFamily="18" charset="0"/>
                            <a:ea typeface="Times New Roman" panose="02020603050405020304" pitchFamily="18" charset="0"/>
                          </a:rPr>
                          <m:t>𝑇</m:t>
                        </m:r>
                      </m:sup>
                    </m:sSup>
                    <m:r>
                      <a:rPr lang="en-US" sz="1800" i="1">
                        <a:effectLst/>
                        <a:latin typeface="Cambria Math" panose="02040503050406030204" pitchFamily="18" charset="0"/>
                        <a:ea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d>
                          <m:dPr>
                            <m:begChr m:val="["/>
                            <m:endChr m:val="]"/>
                            <m:ctrlPr>
                              <a:rPr lang="en-US"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𝜃</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𝜓</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𝜓</m:t>
                                </m:r>
                              </m:e>
                            </m:acc>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𝜙</m:t>
                            </m:r>
                            <m:r>
                              <a:rPr lang="en-US" sz="1800" i="1">
                                <a:effectLst/>
                                <a:latin typeface="Cambria Math" panose="02040503050406030204" pitchFamily="18" charset="0"/>
                                <a:ea typeface="Times New Roman" panose="02020603050405020304" pitchFamily="18" charset="0"/>
                              </a:rPr>
                              <m:t>  </m:t>
                            </m:r>
                            <m:acc>
                              <m:accPr>
                                <m:chr m:val="̇"/>
                                <m:ctrlPr>
                                  <a:rPr lang="en-US" sz="1800" i="1">
                                    <a:effectLst/>
                                    <a:latin typeface="Cambria Math" panose="02040503050406030204" pitchFamily="18" charset="0"/>
                                    <a:ea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rPr>
                                  <m:t>𝜙</m:t>
                                </m:r>
                              </m:e>
                            </m:acc>
                          </m:e>
                        </m:d>
                      </m:e>
                      <m:sup>
                        <m:r>
                          <a:rPr lang="en-US" sz="1800" i="1">
                            <a:effectLst/>
                            <a:latin typeface="Cambria Math" panose="02040503050406030204" pitchFamily="18" charset="0"/>
                            <a:ea typeface="Times New Roman" panose="02020603050405020304" pitchFamily="18" charset="0"/>
                          </a:rPr>
                          <m:t>𝑇</m:t>
                        </m:r>
                      </m:sup>
                    </m:sSup>
                  </m:oMath>
                </a14:m>
                <a:endParaRPr lang="en-US" sz="1800">
                  <a:effectLst/>
                  <a:latin typeface="Times New Roman" panose="02020603050405020304" pitchFamily="18" charset="0"/>
                  <a:ea typeface="Times New Roman" panose="020206030504050203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666245" y="5524858"/>
                <a:ext cx="4954754" cy="459806"/>
              </a:xfrm>
              <a:prstGeom prst="rect">
                <a:avLst/>
              </a:prstGeom>
              <a:blipFill rotWithShape="1">
                <a:blip r:embed="rId3"/>
                <a:stretch>
                  <a:fillRect t="-78" r="10" b="92"/>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2C1155-F164-44A2-862A-E50421BF24BC}" type="slidenum">
              <a:rPr lang="en-US" smtClean="0"/>
            </a:fld>
            <a:endParaRPr lang="en-US"/>
          </a:p>
        </p:txBody>
      </p:sp>
      <mc:AlternateContent xmlns:mc="http://schemas.openxmlformats.org/markup-compatibility/2006">
        <mc:Choice xmlns:a14="http://schemas.microsoft.com/office/drawing/2010/main" Requires="a14">
          <p:sp>
            <p:nvSpPr>
              <p:cNvPr id="5" name="TextBox 4"/>
              <p:cNvSpPr txBox="1"/>
              <p:nvPr/>
            </p:nvSpPr>
            <p:spPr>
              <a:xfrm>
                <a:off x="1791588" y="1822696"/>
                <a:ext cx="6068008" cy="1574790"/>
              </a:xfrm>
              <a:prstGeom prst="rect">
                <a:avLst/>
              </a:prstGeom>
              <a:noFill/>
            </p:spPr>
            <p:txBody>
              <a:bodyPr wrap="none" rtlCol="0">
                <a:spAutoFit/>
              </a:bodyPr>
              <a:lstStyle/>
              <a:p>
                <a:pPr marL="457200" indent="457200" algn="just"/>
                <a:r>
                  <a:rPr lang="en-US" sz="1700">
                    <a:effectLst/>
                    <a:latin typeface="Times New Roman" panose="02020603050405020304" pitchFamily="18" charset="0"/>
                    <a:ea typeface="Times New Roman" panose="02020603050405020304" pitchFamily="18" charset="0"/>
                  </a:rPr>
                  <a:t>Nếu chọn điểm làm việc là:</a:t>
                </a:r>
                <a:endParaRPr lang="en-US" sz="1700">
                  <a:effectLst/>
                  <a:latin typeface="Times New Roman" panose="02020603050405020304" pitchFamily="18" charset="0"/>
                  <a:ea typeface="Times New Roman" panose="02020603050405020304" pitchFamily="18" charset="0"/>
                </a:endParaRPr>
              </a:p>
              <a:p>
                <a:pPr marL="457200" indent="457200" algn="just"/>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𝑥</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r>
                  <a:rPr lang="en-US" sz="170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𝑢</m:t>
                        </m:r>
                      </m:e>
                      <m:sub>
                        <m:r>
                          <a:rPr lang="en-US" sz="1700" i="1">
                            <a:effectLst/>
                            <a:latin typeface="Cambria Math" panose="02040503050406030204" pitchFamily="18" charset="0"/>
                            <a:ea typeface="Times New Roman" panose="02020603050405020304" pitchFamily="18" charset="0"/>
                          </a:rPr>
                          <m:t>0</m:t>
                        </m:r>
                      </m:sub>
                    </m:sSub>
                    <m:r>
                      <a:rPr lang="en-US" sz="1700" i="1">
                        <a:effectLst/>
                        <a:latin typeface="Cambria Math" panose="02040503050406030204" pitchFamily="18" charset="0"/>
                        <a:ea typeface="Times New Roman" panose="02020603050405020304" pitchFamily="18" charset="0"/>
                      </a:rPr>
                      <m:t>=</m:t>
                    </m:r>
                    <m:sSup>
                      <m:sSupPr>
                        <m:ctrlPr>
                          <a:rPr lang="en-US" sz="1700" i="1">
                            <a:effectLst/>
                            <a:latin typeface="Cambria Math" panose="02040503050406030204" pitchFamily="18" charset="0"/>
                            <a:ea typeface="Times New Roman" panose="02020603050405020304" pitchFamily="18" charset="0"/>
                          </a:rPr>
                        </m:ctrlPr>
                      </m:sSupPr>
                      <m:e>
                        <m:d>
                          <m:dPr>
                            <m:begChr m:val="["/>
                            <m:endChr m:val="]"/>
                            <m:ctrlPr>
                              <a:rPr lang="en-US" sz="1700" i="1">
                                <a:effectLst/>
                                <a:latin typeface="Cambria Math" panose="02040503050406030204" pitchFamily="18" charset="0"/>
                                <a:ea typeface="Times New Roman" panose="02020603050405020304" pitchFamily="18" charset="0"/>
                              </a:rPr>
                            </m:ctrlPr>
                          </m:dPr>
                          <m:e>
                            <m:r>
                              <a:rPr lang="en-US" sz="1700" i="1">
                                <a:effectLst/>
                                <a:latin typeface="Cambria Math" panose="02040503050406030204" pitchFamily="18" charset="0"/>
                                <a:ea typeface="Times New Roman" panose="02020603050405020304" pitchFamily="18" charset="0"/>
                              </a:rPr>
                              <m:t>0</m:t>
                            </m:r>
                            <m:r>
                              <a:rPr lang="en-US" sz="1700" i="1">
                                <a:effectLst/>
                                <a:latin typeface="Cambria Math" panose="02040503050406030204" pitchFamily="18" charset="0"/>
                                <a:ea typeface="Times New Roman" panose="02020603050405020304" pitchFamily="18" charset="0"/>
                              </a:rPr>
                              <m:t> </m:t>
                            </m:r>
                            <m:r>
                              <a:rPr lang="en-US" sz="1700" i="1">
                                <a:effectLst/>
                                <a:latin typeface="Cambria Math" panose="02040503050406030204" pitchFamily="18" charset="0"/>
                                <a:ea typeface="Times New Roman" panose="02020603050405020304" pitchFamily="18" charset="0"/>
                              </a:rPr>
                              <m:t>0</m:t>
                            </m:r>
                          </m:e>
                        </m:d>
                      </m:e>
                      <m:sup>
                        <m:r>
                          <a:rPr lang="en-US" sz="1700" i="1">
                            <a:effectLst/>
                            <a:latin typeface="Cambria Math" panose="02040503050406030204" pitchFamily="18" charset="0"/>
                            <a:ea typeface="Times New Roman" panose="02020603050405020304" pitchFamily="18" charset="0"/>
                          </a:rPr>
                          <m:t>𝑇</m:t>
                        </m:r>
                      </m:sup>
                    </m:sSup>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Ta có thể tuyến tính hóa hệ thống về dạng: </a:t>
                </a:r>
                <a14:m>
                  <m:oMath xmlns:m="http://schemas.openxmlformats.org/officeDocument/2006/math">
                    <m:acc>
                      <m:accPr>
                        <m:chr m:val="̇"/>
                        <m:ctrlPr>
                          <a:rPr lang="en-US" sz="1700" i="1">
                            <a:effectLst/>
                            <a:latin typeface="Cambria Math" panose="02040503050406030204" pitchFamily="18" charset="0"/>
                            <a:ea typeface="Times New Roman" panose="02020603050405020304" pitchFamily="18" charset="0"/>
                          </a:rPr>
                        </m:ctrlPr>
                      </m:accPr>
                      <m:e>
                        <m:r>
                          <a:rPr lang="en-US" sz="1700" i="1">
                            <a:effectLst/>
                            <a:latin typeface="Cambria Math" panose="02040503050406030204" pitchFamily="18" charset="0"/>
                            <a:ea typeface="Times New Roman" panose="02020603050405020304" pitchFamily="18" charset="0"/>
                          </a:rPr>
                          <m:t>𝑥</m:t>
                        </m:r>
                      </m:e>
                    </m:acc>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𝐴𝑥</m:t>
                    </m:r>
                    <m:r>
                      <a:rPr lang="en-US" sz="1700" i="1">
                        <a:effectLst/>
                        <a:latin typeface="Cambria Math" panose="02040503050406030204" pitchFamily="18" charset="0"/>
                        <a:ea typeface="Times New Roman" panose="02020603050405020304" pitchFamily="18" charset="0"/>
                      </a:rPr>
                      <m:t>+</m:t>
                    </m:r>
                    <m:r>
                      <a:rPr lang="en-US" sz="1700" i="1">
                        <a:effectLst/>
                        <a:latin typeface="Cambria Math" panose="02040503050406030204" pitchFamily="18" charset="0"/>
                        <a:ea typeface="Times New Roman" panose="02020603050405020304" pitchFamily="18" charset="0"/>
                      </a:rPr>
                      <m:t>𝐵𝑢</m:t>
                    </m:r>
                  </m:oMath>
                </a14:m>
                <a:endParaRPr lang="en-US" sz="1700">
                  <a:effectLst/>
                  <a:latin typeface="Times New Roman" panose="02020603050405020304" pitchFamily="18" charset="0"/>
                  <a:ea typeface="Times New Roman" panose="02020603050405020304" pitchFamily="18" charset="0"/>
                </a:endParaRPr>
              </a:p>
              <a:p>
                <a:pPr marL="457200" indent="457200" algn="just"/>
                <a:r>
                  <a:rPr lang="en-US" sz="1700">
                    <a:effectLst/>
                    <a:latin typeface="Times New Roman" panose="02020603050405020304" pitchFamily="18" charset="0"/>
                    <a:ea typeface="Times New Roman" panose="02020603050405020304" pitchFamily="18" charset="0"/>
                  </a:rPr>
                  <a:t>Với: </a:t>
                </a:r>
                <a14:m>
                  <m:oMath xmlns:m="http://schemas.openxmlformats.org/officeDocument/2006/math">
                    <m:r>
                      <a:rPr lang="en-US" sz="1700" i="1">
                        <a:effectLst/>
                        <a:latin typeface="Cambria Math" panose="02040503050406030204" pitchFamily="18" charset="0"/>
                        <a:ea typeface="Times New Roman" panose="02020603050405020304" pitchFamily="18" charset="0"/>
                      </a:rPr>
                      <m:t>𝑢</m:t>
                    </m:r>
                    <m:r>
                      <a:rPr lang="en-US" sz="1700" i="1">
                        <a:effectLst/>
                        <a:latin typeface="Cambria Math" panose="02040503050406030204" pitchFamily="18" charset="0"/>
                        <a:ea typeface="Times New Roman" panose="02020603050405020304" pitchFamily="18" charset="0"/>
                      </a:rPr>
                      <m:t>=</m:t>
                    </m:r>
                    <m:d>
                      <m:dPr>
                        <m:begChr m:val="["/>
                        <m:endChr m:val="]"/>
                        <m:ctrlPr>
                          <a:rPr lang="en-US" sz="1700" i="1">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1700" i="1">
                                <a:effectLst/>
                                <a:latin typeface="Cambria Math" panose="02040503050406030204" pitchFamily="18" charset="0"/>
                                <a:ea typeface="Times New Roman" panose="02020603050405020304" pitchFamily="18" charset="0"/>
                              </a:rPr>
                            </m:ctrlPr>
                          </m:mP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𝑙</m:t>
                                  </m:r>
                                </m:sub>
                              </m:sSub>
                            </m:e>
                          </m:mr>
                          <m:mr>
                            <m:e>
                              <m:sSub>
                                <m:sSubPr>
                                  <m:ctrlPr>
                                    <a:rPr lang="en-US" sz="1700" i="1">
                                      <a:effectLst/>
                                      <a:latin typeface="Cambria Math" panose="02040503050406030204" pitchFamily="18" charset="0"/>
                                      <a:ea typeface="Times New Roman" panose="02020603050405020304" pitchFamily="18" charset="0"/>
                                    </a:rPr>
                                  </m:ctrlPr>
                                </m:sSubPr>
                                <m:e>
                                  <m:r>
                                    <a:rPr lang="en-US" sz="1700" i="1">
                                      <a:effectLst/>
                                      <a:latin typeface="Cambria Math" panose="02040503050406030204" pitchFamily="18" charset="0"/>
                                      <a:ea typeface="Times New Roman" panose="02020603050405020304" pitchFamily="18" charset="0"/>
                                    </a:rPr>
                                    <m:t>𝑣</m:t>
                                  </m:r>
                                </m:e>
                                <m:sub>
                                  <m:r>
                                    <a:rPr lang="en-US" sz="1700" i="1">
                                      <a:effectLst/>
                                      <a:latin typeface="Cambria Math" panose="02040503050406030204" pitchFamily="18" charset="0"/>
                                      <a:ea typeface="Times New Roman" panose="02020603050405020304" pitchFamily="18" charset="0"/>
                                    </a:rPr>
                                    <m:t>𝑟</m:t>
                                  </m:r>
                                </m:sub>
                              </m:sSub>
                            </m:e>
                          </m:mr>
                        </m:m>
                      </m:e>
                    </m:d>
                  </m:oMath>
                </a14:m>
                <a:endParaRPr lang="en-US" sz="1700">
                  <a:effectLst/>
                  <a:latin typeface="Times New Roman" panose="02020603050405020304" pitchFamily="18" charset="0"/>
                  <a:ea typeface="Times New Roman" panose="02020603050405020304" pitchFamily="18" charset="0"/>
                </a:endParaRPr>
              </a:p>
              <a:p>
                <a:endParaRPr lang="en-US" sz="1700"/>
              </a:p>
            </p:txBody>
          </p:sp>
        </mc:Choice>
        <mc:Fallback>
          <p:sp>
            <p:nvSpPr>
              <p:cNvPr id="5" name="TextBox 4"/>
              <p:cNvSpPr txBox="1">
                <a:spLocks noRot="1" noChangeAspect="1" noMove="1" noResize="1" noEditPoints="1" noAdjustHandles="1" noChangeArrowheads="1" noChangeShapeType="1" noTextEdit="1"/>
              </p:cNvSpPr>
              <p:nvPr/>
            </p:nvSpPr>
            <p:spPr>
              <a:xfrm>
                <a:off x="1791588" y="1822696"/>
                <a:ext cx="6068008" cy="1574790"/>
              </a:xfrm>
              <a:prstGeom prst="rect">
                <a:avLst/>
              </a:prstGeom>
              <a:blipFill rotWithShape="1">
                <a:blip r:embed="rId1"/>
                <a:stretch>
                  <a:fillRect l="-4" t="-16" r="3" b="1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1223859" y="3193025"/>
                <a:ext cx="6727855"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𝐴</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6"/>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0</m:t>
                                </m:r>
                              </m:e>
                              <m:e>
                                <m:r>
                                  <a:rPr lang="en-US" sz="1500" i="0">
                                    <a:latin typeface="Cambria Math" panose="02040503050406030204" pitchFamily="18" charset="0"/>
                                  </a:rPr>
                                  <m:t>1</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1</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2</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3</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4</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5</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6</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9" name="TextBox 8"/>
              <p:cNvSpPr txBox="1">
                <a:spLocks noRot="1" noChangeAspect="1" noMove="1" noResize="1" noEditPoints="1" noAdjustHandles="1" noChangeArrowheads="1" noChangeShapeType="1" noTextEdit="1"/>
              </p:cNvSpPr>
              <p:nvPr/>
            </p:nvSpPr>
            <p:spPr>
              <a:xfrm>
                <a:off x="1223859" y="3193025"/>
                <a:ext cx="6727855" cy="2643352"/>
              </a:xfrm>
              <a:prstGeom prst="rect">
                <a:avLst/>
              </a:prstGeom>
              <a:blipFill rotWithShape="1">
                <a:blip r:embed="rId2"/>
                <a:stretch>
                  <a:fillRect l="-3" t="-9" r="4" b="3"/>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859596" y="3193025"/>
                <a:ext cx="3128211" cy="264335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𝐵</m:t>
                      </m:r>
                      <m:r>
                        <a:rPr lang="en-US" sz="1500" i="0">
                          <a:latin typeface="Cambria Math" panose="02040503050406030204" pitchFamily="18" charset="0"/>
                        </a:rPr>
                        <m:t>=</m:t>
                      </m:r>
                      <m:d>
                        <m:dPr>
                          <m:begChr m:val="["/>
                          <m:endChr m:val="]"/>
                          <m:ctrlPr>
                            <a:rPr lang="en-US" sz="1500" i="1">
                              <a:solidFill>
                                <a:srgbClr val="836967"/>
                              </a:solidFill>
                              <a:latin typeface="Cambria Math" panose="02040503050406030204" pitchFamily="18" charset="0"/>
                            </a:rPr>
                          </m:ctrlPr>
                        </m:dPr>
                        <m:e>
                          <m:m>
                            <m:mPr>
                              <m:mcs>
                                <m:mc>
                                  <m:mcPr>
                                    <m:count m:val="2"/>
                                    <m:mcJc m:val="center"/>
                                  </m:mcPr>
                                </m:mc>
                              </m:mcs>
                              <m:plcHide m:val="on"/>
                              <m:ctrlPr>
                                <a:rPr lang="en-US" sz="1500" i="1">
                                  <a:solidFill>
                                    <a:srgbClr val="836967"/>
                                  </a:solidFill>
                                  <a:latin typeface="Cambria Math" panose="02040503050406030204" pitchFamily="18" charset="0"/>
                                </a:rPr>
                              </m:ctrlPr>
                            </m:mP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1</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2</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r>
                              <m:e>
                                <m:r>
                                  <a:rPr lang="en-US" sz="1500" i="0">
                                    <a:latin typeface="Cambria Math" panose="02040503050406030204" pitchFamily="18" charset="0"/>
                                  </a:rPr>
                                  <m:t>0</m:t>
                                </m:r>
                              </m:e>
                              <m:e>
                                <m:r>
                                  <a:rPr lang="en-US" sz="1500" i="0">
                                    <a:latin typeface="Cambria Math" panose="02040503050406030204" pitchFamily="18" charset="0"/>
                                  </a:rPr>
                                  <m:t>0</m:t>
                                </m:r>
                              </m:e>
                            </m:mr>
                            <m:mr>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𝑙</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e>
                                <m:sSub>
                                  <m:sSubPr>
                                    <m:ctrlPr>
                                      <a:rPr lang="en-US" sz="1500" i="1">
                                        <a:solidFill>
                                          <a:srgbClr val="836967"/>
                                        </a:solidFill>
                                        <a:latin typeface="Cambria Math" panose="02040503050406030204" pitchFamily="18" charset="0"/>
                                      </a:rPr>
                                    </m:ctrlPr>
                                  </m:sSubPr>
                                  <m:e>
                                    <m:d>
                                      <m:dPr>
                                        <m:begChr m:val=""/>
                                        <m:endChr m:val="|"/>
                                        <m:ctrlPr>
                                          <a:rPr lang="en-US" sz="1500" i="1">
                                            <a:solidFill>
                                              <a:srgbClr val="836967"/>
                                            </a:solidFill>
                                            <a:latin typeface="Cambria Math" panose="02040503050406030204" pitchFamily="18" charset="0"/>
                                          </a:rPr>
                                        </m:ctrlPr>
                                      </m:dPr>
                                      <m:e>
                                        <m:f>
                                          <m:fPr>
                                            <m:ctrlPr>
                                              <a:rPr lang="en-US" sz="1500" i="1">
                                                <a:solidFill>
                                                  <a:srgbClr val="836967"/>
                                                </a:solidFill>
                                                <a:latin typeface="Cambria Math" panose="02040503050406030204" pitchFamily="18" charset="0"/>
                                              </a:rPr>
                                            </m:ctrlPr>
                                          </m:fPr>
                                          <m:num>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𝑓</m:t>
                                                </m:r>
                                              </m:e>
                                              <m:sub>
                                                <m:r>
                                                  <a:rPr lang="en-US" sz="1500" i="0">
                                                    <a:latin typeface="Cambria Math" panose="02040503050406030204" pitchFamily="18" charset="0"/>
                                                  </a:rPr>
                                                  <m:t>3</m:t>
                                                </m:r>
                                              </m:sub>
                                            </m:sSub>
                                          </m:num>
                                          <m:den>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𝑣</m:t>
                                                </m:r>
                                              </m:e>
                                              <m:sub>
                                                <m:r>
                                                  <a:rPr lang="en-US" sz="1500" i="1">
                                                    <a:latin typeface="Cambria Math" panose="02040503050406030204" pitchFamily="18" charset="0"/>
                                                  </a:rPr>
                                                  <m:t>𝑟</m:t>
                                                </m:r>
                                              </m:sub>
                                            </m:sSub>
                                          </m:den>
                                        </m:f>
                                      </m:e>
                                    </m:d>
                                  </m:e>
                                  <m:sub>
                                    <m:m>
                                      <m:mPr>
                                        <m:mcs>
                                          <m:mc>
                                            <m:mcPr>
                                              <m:count m:val="1"/>
                                              <m:mcJc m:val="center"/>
                                            </m:mcPr>
                                          </m:mc>
                                        </m:mcs>
                                        <m:plcHide m:val="on"/>
                                        <m:ctrlPr>
                                          <a:rPr lang="en-US" sz="1500" i="1">
                                            <a:solidFill>
                                              <a:srgbClr val="836967"/>
                                            </a:solidFill>
                                            <a:latin typeface="Cambria Math" panose="02040503050406030204" pitchFamily="18" charset="0"/>
                                          </a:rPr>
                                        </m:ctrlPr>
                                      </m:mPr>
                                      <m:mr>
                                        <m:e>
                                          <m:r>
                                            <a:rPr lang="en-US" sz="1500" i="1">
                                              <a:latin typeface="Cambria Math" panose="02040503050406030204" pitchFamily="18" charset="0"/>
                                            </a:rPr>
                                            <m:t>𝑢</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𝑢</m:t>
                                              </m:r>
                                            </m:e>
                                            <m:sub>
                                              <m:r>
                                                <a:rPr lang="en-US" sz="1500" i="0">
                                                  <a:latin typeface="Cambria Math" panose="02040503050406030204" pitchFamily="18" charset="0"/>
                                                </a:rPr>
                                                <m:t>0</m:t>
                                              </m:r>
                                            </m:sub>
                                          </m:sSub>
                                        </m:e>
                                      </m:mr>
                                      <m:mr>
                                        <m:e>
                                          <m:r>
                                            <a:rPr lang="en-US" sz="1500" i="1">
                                              <a:latin typeface="Cambria Math" panose="02040503050406030204" pitchFamily="18" charset="0"/>
                                            </a:rPr>
                                            <m:t>𝑥</m:t>
                                          </m:r>
                                          <m:r>
                                            <a:rPr lang="en-US" sz="1500" i="0">
                                              <a:latin typeface="Cambria Math" panose="02040503050406030204" pitchFamily="18" charset="0"/>
                                            </a:rPr>
                                            <m:t>=</m:t>
                                          </m:r>
                                          <m:sSub>
                                            <m:sSubPr>
                                              <m:ctrlPr>
                                                <a:rPr lang="en-US" sz="1500" i="1">
                                                  <a:solidFill>
                                                    <a:srgbClr val="836967"/>
                                                  </a:solidFill>
                                                  <a:latin typeface="Cambria Math" panose="02040503050406030204" pitchFamily="18" charset="0"/>
                                                </a:rPr>
                                              </m:ctrlPr>
                                            </m:sSubPr>
                                            <m:e>
                                              <m:r>
                                                <a:rPr lang="en-US" sz="1500" i="1">
                                                  <a:latin typeface="Cambria Math" panose="02040503050406030204" pitchFamily="18" charset="0"/>
                                                </a:rPr>
                                                <m:t>𝑥</m:t>
                                              </m:r>
                                            </m:e>
                                            <m:sub>
                                              <m:r>
                                                <a:rPr lang="en-US" sz="1500" i="0">
                                                  <a:latin typeface="Cambria Math" panose="02040503050406030204" pitchFamily="18" charset="0"/>
                                                </a:rPr>
                                                <m:t>0</m:t>
                                              </m:r>
                                            </m:sub>
                                          </m:sSub>
                                        </m:e>
                                      </m:mr>
                                    </m:m>
                                  </m:sub>
                                </m:sSub>
                              </m:e>
                            </m:mr>
                          </m:m>
                        </m:e>
                      </m:d>
                    </m:oMath>
                  </m:oMathPara>
                </a14:m>
                <a:endParaRPr lang="en-US" sz="1500"/>
              </a:p>
            </p:txBody>
          </p:sp>
        </mc:Choice>
        <mc:Fallback>
          <p:sp>
            <p:nvSpPr>
              <p:cNvPr id="11" name="TextBox 10"/>
              <p:cNvSpPr txBox="1">
                <a:spLocks noRot="1" noChangeAspect="1" noMove="1" noResize="1" noEditPoints="1" noAdjustHandles="1" noChangeArrowheads="1" noChangeShapeType="1" noTextEdit="1"/>
              </p:cNvSpPr>
              <p:nvPr/>
            </p:nvSpPr>
            <p:spPr>
              <a:xfrm>
                <a:off x="7859596" y="3193025"/>
                <a:ext cx="3128211" cy="2643352"/>
              </a:xfrm>
              <a:prstGeom prst="rect">
                <a:avLst/>
              </a:prstGeom>
              <a:blipFill rotWithShape="1">
                <a:blip r:embed="rId3"/>
                <a:stretch>
                  <a:fillRect l="-6" t="-9" r="13" b="3"/>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13631</Words>
  <Application>WPS Presentation</Application>
  <PresentationFormat>Widescreen</PresentationFormat>
  <Paragraphs>633</Paragraphs>
  <Slides>56</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8</vt:i4>
      </vt:variant>
      <vt:variant>
        <vt:lpstr>幻灯片标题</vt:lpstr>
      </vt:variant>
      <vt:variant>
        <vt:i4>56</vt:i4>
      </vt:variant>
    </vt:vector>
  </HeadingPairs>
  <TitlesOfParts>
    <vt:vector size="83" baseType="lpstr">
      <vt:lpstr>Arial</vt:lpstr>
      <vt:lpstr>SimSun</vt:lpstr>
      <vt:lpstr>Wingdings</vt:lpstr>
      <vt:lpstr>Verdana</vt:lpstr>
      <vt:lpstr>Times New Roman</vt:lpstr>
      <vt:lpstr>Cambria Math</vt:lpstr>
      <vt:lpstr>Tahoma</vt:lpstr>
      <vt:lpstr>Aptos</vt:lpstr>
      <vt:lpstr>SWAstro</vt:lpstr>
      <vt:lpstr>Microsoft YaHei</vt:lpstr>
      <vt:lpstr>Arial Unicode MS</vt:lpstr>
      <vt:lpstr>Aptos Display</vt:lpstr>
      <vt:lpstr>MS Mincho</vt:lpstr>
      <vt:lpstr>Wingdings</vt:lpstr>
      <vt:lpstr>DengXian</vt:lpstr>
      <vt:lpstr>Calibri</vt:lpstr>
      <vt:lpstr>Aptos</vt:lpstr>
      <vt:lpstr>Times New Roman</vt:lpstr>
      <vt:lpstr>Office Theme</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 Phap</dc:creator>
  <cp:lastModifiedBy>vutie</cp:lastModifiedBy>
  <cp:revision>63</cp:revision>
  <dcterms:created xsi:type="dcterms:W3CDTF">2024-05-23T11:58:00Z</dcterms:created>
  <dcterms:modified xsi:type="dcterms:W3CDTF">2024-06-22T05:30:36Z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54F48A0C50BA49698F0C6DA227E9C5C8_12</vt:lpwstr>
  </property>
  <property fmtid="{D5CDD505-2E9C-101B-9397-08002B2CF9AE}" pid="3" name="KSOProductBuildVer">
    <vt:lpwstr>1033-12.2.0.17119</vt:lpwstr>
  </property>
</Properties>
</file>