
<file path=[Content_Types].xml><?xml version="1.0" encoding="utf-8"?>
<Types xmlns="http://schemas.openxmlformats.org/package/2006/content-types">
  <Default Extension="xml" ContentType="application/xml"/>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80.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sldIdLst>
    <p:sldId id="272" r:id="rId3"/>
    <p:sldId id="273" r:id="rId4"/>
    <p:sldId id="259" r:id="rId5"/>
    <p:sldId id="260" r:id="rId6"/>
    <p:sldId id="261" r:id="rId7"/>
    <p:sldId id="262" r:id="rId8"/>
    <p:sldId id="263" r:id="rId9"/>
    <p:sldId id="264" r:id="rId10"/>
    <p:sldId id="265" r:id="rId11"/>
    <p:sldId id="266" r:id="rId12"/>
    <p:sldId id="268" r:id="rId13"/>
    <p:sldId id="269" r:id="rId14"/>
    <p:sldId id="270" r:id="rId15"/>
    <p:sldId id="271" r:id="rId16"/>
    <p:sldId id="298" r:id="rId17"/>
    <p:sldId id="299" r:id="rId18"/>
    <p:sldId id="300" r:id="rId19"/>
    <p:sldId id="301" r:id="rId20"/>
    <p:sldId id="302" r:id="rId21"/>
    <p:sldId id="303" r:id="rId22"/>
    <p:sldId id="304" r:id="rId23"/>
    <p:sldId id="305" r:id="rId24"/>
    <p:sldId id="306" r:id="rId25"/>
    <p:sldId id="311" r:id="rId26"/>
    <p:sldId id="312" r:id="rId27"/>
    <p:sldId id="316" r:id="rId28"/>
    <p:sldId id="279" r:id="rId29"/>
    <p:sldId id="280" r:id="rId30"/>
    <p:sldId id="281" r:id="rId31"/>
    <p:sldId id="282" r:id="rId32"/>
    <p:sldId id="283" r:id="rId33"/>
    <p:sldId id="284" r:id="rId34"/>
    <p:sldId id="285" r:id="rId35"/>
    <p:sldId id="286" r:id="rId36"/>
    <p:sldId id="287" r:id="rId37"/>
    <p:sldId id="288" r:id="rId38"/>
    <p:sldId id="328" r:id="rId39"/>
    <p:sldId id="329" r:id="rId40"/>
    <p:sldId id="331" r:id="rId41"/>
    <p:sldId id="332" r:id="rId42"/>
    <p:sldId id="333" r:id="rId43"/>
    <p:sldId id="334" r:id="rId44"/>
    <p:sldId id="335" r:id="rId45"/>
    <p:sldId id="336" r:id="rId46"/>
    <p:sldId id="339" r:id="rId47"/>
    <p:sldId id="337" r:id="rId48"/>
    <p:sldId id="340" r:id="rId49"/>
    <p:sldId id="341" r:id="rId50"/>
    <p:sldId id="342" r:id="rId51"/>
    <p:sldId id="345" r:id="rId52"/>
    <p:sldId id="347" r:id="rId53"/>
    <p:sldId id="348" r:id="rId54"/>
    <p:sldId id="349" r:id="rId55"/>
    <p:sldId id="350" r:id="rId56"/>
    <p:sldId id="351" r:id="rId57"/>
    <p:sldId id="352" r:id="rId58"/>
    <p:sldId id="353" r:id="rId59"/>
    <p:sldId id="354" r:id="rId60"/>
    <p:sldId id="356" r:id="rId61"/>
    <p:sldId id="27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81" autoAdjust="0"/>
    <p:restoredTop sz="94660"/>
  </p:normalViewPr>
  <p:slideViewPr>
    <p:cSldViewPr snapToGrid="0">
      <p:cViewPr varScale="1">
        <p:scale>
          <a:sx n="78" d="100"/>
          <a:sy n="78"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9" Type="http://schemas.openxmlformats.org/officeDocument/2006/relationships/customXml" Target="../customXml/item12.xml"/><Relationship Id="rId78" Type="http://schemas.openxmlformats.org/officeDocument/2006/relationships/customXml" Target="../customXml/item11.xml"/><Relationship Id="rId77" Type="http://schemas.openxmlformats.org/officeDocument/2006/relationships/customXml" Target="../customXml/item10.xml"/><Relationship Id="rId76" Type="http://schemas.openxmlformats.org/officeDocument/2006/relationships/customXml" Target="../customXml/item9.xml"/><Relationship Id="rId75" Type="http://schemas.openxmlformats.org/officeDocument/2006/relationships/customXml" Target="../customXml/item8.xml"/><Relationship Id="rId74" Type="http://schemas.openxmlformats.org/officeDocument/2006/relationships/customXml" Target="../customXml/item7.xml"/><Relationship Id="rId73" Type="http://schemas.openxmlformats.org/officeDocument/2006/relationships/customXml" Target="../customXml/item6.xml"/><Relationship Id="rId72" Type="http://schemas.openxmlformats.org/officeDocument/2006/relationships/customXml" Target="../customXml/item5.xml"/><Relationship Id="rId71" Type="http://schemas.openxmlformats.org/officeDocument/2006/relationships/customXml" Target="../customXml/item4.xml"/><Relationship Id="rId70" Type="http://schemas.openxmlformats.org/officeDocument/2006/relationships/customXml" Target="../customXml/item3.xml"/><Relationship Id="rId7" Type="http://schemas.openxmlformats.org/officeDocument/2006/relationships/slide" Target="slides/slide5.xml"/><Relationship Id="rId69" Type="http://schemas.openxmlformats.org/officeDocument/2006/relationships/customXml" Target="../customXml/item2.xml"/><Relationship Id="rId68" Type="http://schemas.openxmlformats.org/officeDocument/2006/relationships/customXml" Target="../customXml/item1.xml"/><Relationship Id="rId67" Type="http://schemas.openxmlformats.org/officeDocument/2006/relationships/customXmlProps" Target="../customXml/itemProps85.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notesMaster" Target="notesMasters/notesMaster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81.wmf"/><Relationship Id="rId7" Type="http://schemas.openxmlformats.org/officeDocument/2006/relationships/image" Target="../media/image78.wmf"/><Relationship Id="rId6" Type="http://schemas.openxmlformats.org/officeDocument/2006/relationships/image" Target="../media/image77.wmf"/><Relationship Id="rId5" Type="http://schemas.openxmlformats.org/officeDocument/2006/relationships/image" Target="../media/image74.wmf"/><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4B2A1-A3D5-43B0-B8B1-BA1130BD5E5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CD56B-1899-4596-AC6F-B5EDED17AF1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3ABDF7-7DB0-4769-89C4-F09FC08B6B0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pic>
        <p:nvPicPr>
          <p:cNvPr id="1026" name="Picture 2" descr="Khoa Điện Điện Tử - Đại học Sư Phạm Kỹ Thuật Tp.HC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1781" y="136525"/>
            <a:ext cx="5788438" cy="9903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A1FC05C-F1EC-4048-B247-A0A79CFE4C7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A878DD7-6F8A-4C74-BD1D-63BCFCB46479}"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C50C156-F5AA-42B7-825C-8B16F68051A3}"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F4D31-0B32-409A-9525-59843284D258}"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F1AB10F-BD31-43D6-BAFE-3D21930F1EB1}"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0C557A-EACC-4EFF-B0C7-17FCAEBEE9AD}"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3BFDF3A-4313-44B8-B61D-8910A93439BA}"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F7F5824-B114-4AAA-80C0-8E8A29572DDD}"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C91C4F-996B-46B9-8E55-CEF66E52221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pic>
        <p:nvPicPr>
          <p:cNvPr id="2" name="Picture 1"/>
          <p:cNvPicPr>
            <a:picLocks noChangeAspect="1"/>
          </p:cNvPicPr>
          <p:nvPr userDrawn="1"/>
        </p:nvPicPr>
        <p:blipFill>
          <a:blip r:embed="rId2"/>
          <a:stretch>
            <a:fillRect/>
          </a:stretch>
        </p:blipFill>
        <p:spPr>
          <a:xfrm>
            <a:off x="146050" y="181610"/>
            <a:ext cx="858520" cy="858520"/>
          </a:xfrm>
          <a:prstGeom prst="rect">
            <a:avLst/>
          </a:prstGeom>
        </p:spPr>
      </p:pic>
      <p:pic>
        <p:nvPicPr>
          <p:cNvPr id="3" name="Picture 2"/>
          <p:cNvPicPr>
            <a:picLocks noChangeAspect="1"/>
          </p:cNvPicPr>
          <p:nvPr userDrawn="1"/>
        </p:nvPicPr>
        <p:blipFill>
          <a:blip r:embed="rId3"/>
          <a:stretch>
            <a:fillRect/>
          </a:stretch>
        </p:blipFill>
        <p:spPr>
          <a:xfrm>
            <a:off x="11010265" y="181610"/>
            <a:ext cx="1035685" cy="8591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516080" y="1040130"/>
            <a:ext cx="315983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Mô hình toán học</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3929893" y="1036551"/>
            <a:ext cx="4332212"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Tuyến tính hóa hệ thống</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3687327" y="1040130"/>
            <a:ext cx="4817344"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Thiết kế bộ điều khiển LQR</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428715" y="1036551"/>
            <a:ext cx="3334567"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Thông số động cơ</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240394" y="1040130"/>
            <a:ext cx="371120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Tiến hành mô phỏng</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 để lấy dữ liệu</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426311" y="1040130"/>
            <a:ext cx="3339376"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Kết quả mô phỏng</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BDAEB6-2976-46C7-B553-4433E2E59EE6}"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2C1155-F164-44A2-862A-E50421BF24B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9.wmf"/><Relationship Id="rId3" Type="http://schemas.openxmlformats.org/officeDocument/2006/relationships/oleObject" Target="../embeddings/oleObject1.bin"/><Relationship Id="rId2" Type="http://schemas.openxmlformats.org/officeDocument/2006/relationships/image" Target="../media/image28.png"/><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31.png"/><Relationship Id="rId3" Type="http://schemas.openxmlformats.org/officeDocument/2006/relationships/tags" Target="../tags/tag2.xml"/><Relationship Id="rId2" Type="http://schemas.openxmlformats.org/officeDocument/2006/relationships/image" Target="../media/image30.w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33.png"/><Relationship Id="rId3" Type="http://schemas.openxmlformats.org/officeDocument/2006/relationships/tags" Target="../tags/tag3.xml"/><Relationship Id="rId2" Type="http://schemas.openxmlformats.org/officeDocument/2006/relationships/image" Target="../media/image32.wmf"/><Relationship Id="rId1"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35.wmf"/><Relationship Id="rId3" Type="http://schemas.openxmlformats.org/officeDocument/2006/relationships/oleObject" Target="../embeddings/oleObject5.bin"/><Relationship Id="rId2" Type="http://schemas.openxmlformats.org/officeDocument/2006/relationships/image" Target="../media/image34.wmf"/><Relationship Id="rId1"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tags" Target="../tags/tag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tags" Target="../tags/tag10.xml"/></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41.png"/><Relationship Id="rId2" Type="http://schemas.openxmlformats.org/officeDocument/2006/relationships/image" Target="../media/image34.wmf"/><Relationship Id="rId1"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3.png"/><Relationship Id="rId1" Type="http://schemas.openxmlformats.org/officeDocument/2006/relationships/image" Target="../media/image4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9.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3.png"/></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4.xml"/><Relationship Id="rId7" Type="http://schemas.openxmlformats.org/officeDocument/2006/relationships/image" Target="../media/image55.png"/><Relationship Id="rId6" Type="http://schemas.openxmlformats.org/officeDocument/2006/relationships/tags" Target="../tags/tag13.xml"/><Relationship Id="rId5" Type="http://schemas.openxmlformats.org/officeDocument/2006/relationships/image" Target="../media/image54.png"/><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image" Target="../media/image34.wmf"/><Relationship Id="rId10" Type="http://schemas.openxmlformats.org/officeDocument/2006/relationships/vmlDrawing" Target="../drawings/vmlDrawing6.vml"/><Relationship Id="rId1"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7.png"/><Relationship Id="rId7" Type="http://schemas.openxmlformats.org/officeDocument/2006/relationships/tags" Target="../tags/tag18.xml"/><Relationship Id="rId6" Type="http://schemas.openxmlformats.org/officeDocument/2006/relationships/image" Target="../media/image56.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image" Target="../media/image34.wmf"/><Relationship Id="rId10" Type="http://schemas.openxmlformats.org/officeDocument/2006/relationships/vmlDrawing" Target="../drawings/vmlDrawing7.vml"/><Relationship Id="rId1"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1.xml"/><Relationship Id="rId4" Type="http://schemas.openxmlformats.org/officeDocument/2006/relationships/image" Target="../media/image59.png"/><Relationship Id="rId3" Type="http://schemas.openxmlformats.org/officeDocument/2006/relationships/tags" Target="../tags/tag20.xml"/><Relationship Id="rId2" Type="http://schemas.openxmlformats.org/officeDocument/2006/relationships/image" Target="../media/image58.png"/><Relationship Id="rId1" Type="http://schemas.openxmlformats.org/officeDocument/2006/relationships/tags" Target="../tags/tag1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0.png"/><Relationship Id="rId1" Type="http://schemas.openxmlformats.org/officeDocument/2006/relationships/tags" Target="../tags/tag2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1.png"/><Relationship Id="rId1" Type="http://schemas.openxmlformats.org/officeDocument/2006/relationships/tags" Target="../tags/tag23.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5.xml"/><Relationship Id="rId2" Type="http://schemas.openxmlformats.org/officeDocument/2006/relationships/image" Target="../media/image62.png"/><Relationship Id="rId1" Type="http://schemas.openxmlformats.org/officeDocument/2006/relationships/tags" Target="../tags/tag2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3.png"/><Relationship Id="rId1" Type="http://schemas.openxmlformats.org/officeDocument/2006/relationships/tags" Target="../tags/tag26.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4.png"/><Relationship Id="rId1" Type="http://schemas.openxmlformats.org/officeDocument/2006/relationships/tags" Target="../tags/tag27.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5.png"/><Relationship Id="rId2" Type="http://schemas.openxmlformats.org/officeDocument/2006/relationships/tags" Target="../tags/tag29.xml"/><Relationship Id="rId1" Type="http://schemas.openxmlformats.org/officeDocument/2006/relationships/tags" Target="../tags/tag28.xml"/></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6.png"/><Relationship Id="rId2" Type="http://schemas.openxmlformats.org/officeDocument/2006/relationships/tags" Target="../tags/tag31.xml"/><Relationship Id="rId1" Type="http://schemas.openxmlformats.org/officeDocument/2006/relationships/tags" Target="../tags/tag30.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7.png"/><Relationship Id="rId2" Type="http://schemas.openxmlformats.org/officeDocument/2006/relationships/tags" Target="../tags/tag33.xml"/><Relationship Id="rId1" Type="http://schemas.openxmlformats.org/officeDocument/2006/relationships/tags" Target="../tags/tag32.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6.xml"/><Relationship Id="rId3" Type="http://schemas.openxmlformats.org/officeDocument/2006/relationships/image" Target="../media/image68.png"/><Relationship Id="rId2" Type="http://schemas.openxmlformats.org/officeDocument/2006/relationships/tags" Target="../tags/tag35.xml"/><Relationship Id="rId1" Type="http://schemas.openxmlformats.org/officeDocument/2006/relationships/tags" Target="../tags/tag34.xml"/></Relationships>
</file>

<file path=ppt/slides/_rels/slide49.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oleObject" Target="../embeddings/oleObject9.bin"/><Relationship Id="rId4" Type="http://schemas.openxmlformats.org/officeDocument/2006/relationships/image" Target="../media/image69.png"/><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9" Type="http://schemas.openxmlformats.org/officeDocument/2006/relationships/image" Target="../media/image71.wmf"/><Relationship Id="rId8" Type="http://schemas.openxmlformats.org/officeDocument/2006/relationships/oleObject" Target="../embeddings/oleObject11.bin"/><Relationship Id="rId7" Type="http://schemas.openxmlformats.org/officeDocument/2006/relationships/image" Target="../media/image70.png"/><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4" Type="http://schemas.openxmlformats.org/officeDocument/2006/relationships/vmlDrawing" Target="../drawings/vmlDrawing9.vml"/><Relationship Id="rId33" Type="http://schemas.openxmlformats.org/officeDocument/2006/relationships/slideLayout" Target="../slideLayouts/slideLayout2.xml"/><Relationship Id="rId32" Type="http://schemas.openxmlformats.org/officeDocument/2006/relationships/tags" Target="../tags/tag50.xml"/><Relationship Id="rId31" Type="http://schemas.openxmlformats.org/officeDocument/2006/relationships/image" Target="../media/image81.wmf"/><Relationship Id="rId30" Type="http://schemas.openxmlformats.org/officeDocument/2006/relationships/oleObject" Target="../embeddings/oleObject17.bin"/><Relationship Id="rId3" Type="http://schemas.openxmlformats.org/officeDocument/2006/relationships/tags" Target="../tags/tag40.xml"/><Relationship Id="rId29" Type="http://schemas.openxmlformats.org/officeDocument/2006/relationships/image" Target="../media/image80.svg"/><Relationship Id="rId28" Type="http://schemas.openxmlformats.org/officeDocument/2006/relationships/image" Target="../media/image79.png"/><Relationship Id="rId27" Type="http://schemas.openxmlformats.org/officeDocument/2006/relationships/image" Target="../media/image78.wmf"/><Relationship Id="rId26" Type="http://schemas.openxmlformats.org/officeDocument/2006/relationships/oleObject" Target="../embeddings/oleObject16.bin"/><Relationship Id="rId25" Type="http://schemas.openxmlformats.org/officeDocument/2006/relationships/image" Target="../media/image77.wmf"/><Relationship Id="rId24" Type="http://schemas.openxmlformats.org/officeDocument/2006/relationships/oleObject" Target="../embeddings/oleObject15.bin"/><Relationship Id="rId23" Type="http://schemas.openxmlformats.org/officeDocument/2006/relationships/image" Target="../media/image76.png"/><Relationship Id="rId22" Type="http://schemas.openxmlformats.org/officeDocument/2006/relationships/tags" Target="../tags/tag49.xml"/><Relationship Id="rId21" Type="http://schemas.openxmlformats.org/officeDocument/2006/relationships/image" Target="../media/image75.png"/><Relationship Id="rId20" Type="http://schemas.openxmlformats.org/officeDocument/2006/relationships/tags" Target="../tags/tag48.xml"/><Relationship Id="rId2" Type="http://schemas.openxmlformats.org/officeDocument/2006/relationships/image" Target="../media/image34.wmf"/><Relationship Id="rId19" Type="http://schemas.openxmlformats.org/officeDocument/2006/relationships/tags" Target="../tags/tag47.xml"/><Relationship Id="rId18" Type="http://schemas.openxmlformats.org/officeDocument/2006/relationships/image" Target="../media/image74.wmf"/><Relationship Id="rId17" Type="http://schemas.openxmlformats.org/officeDocument/2006/relationships/oleObject" Target="../embeddings/oleObject14.bin"/><Relationship Id="rId16" Type="http://schemas.openxmlformats.org/officeDocument/2006/relationships/image" Target="../media/image73.wmf"/><Relationship Id="rId15" Type="http://schemas.openxmlformats.org/officeDocument/2006/relationships/oleObject" Target="../embeddings/oleObject13.bin"/><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image" Target="../media/image72.wmf"/><Relationship Id="rId11" Type="http://schemas.openxmlformats.org/officeDocument/2006/relationships/oleObject" Target="../embeddings/oleObject12.bin"/><Relationship Id="rId10" Type="http://schemas.openxmlformats.org/officeDocument/2006/relationships/tags" Target="../tags/tag44.xml"/><Relationship Id="rId1" Type="http://schemas.openxmlformats.org/officeDocument/2006/relationships/oleObject" Target="../embeddings/oleObject10.bin"/></Relationships>
</file>

<file path=ppt/slides/_rels/slide5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tags" Target="../tags/tag54.xml"/><Relationship Id="rId4" Type="http://schemas.openxmlformats.org/officeDocument/2006/relationships/image" Target="../media/image82.png"/><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4.png"/><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5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7.wmf"/><Relationship Id="rId7" Type="http://schemas.openxmlformats.org/officeDocument/2006/relationships/oleObject" Target="../embeddings/oleObject18.bin"/><Relationship Id="rId6" Type="http://schemas.openxmlformats.org/officeDocument/2006/relationships/image" Target="../media/image86.png"/><Relationship Id="rId5" Type="http://schemas.openxmlformats.org/officeDocument/2006/relationships/tags" Target="../tags/tag61.xml"/><Relationship Id="rId4" Type="http://schemas.openxmlformats.org/officeDocument/2006/relationships/image" Target="../media/image85.png"/><Relationship Id="rId3" Type="http://schemas.openxmlformats.org/officeDocument/2006/relationships/tags" Target="../tags/tag60.xml"/><Relationship Id="rId2" Type="http://schemas.openxmlformats.org/officeDocument/2006/relationships/tags" Target="../tags/tag59.xml"/><Relationship Id="rId10" Type="http://schemas.openxmlformats.org/officeDocument/2006/relationships/vmlDrawing" Target="../drawings/vmlDrawing10.vml"/><Relationship Id="rId1" Type="http://schemas.openxmlformats.org/officeDocument/2006/relationships/tags" Target="../tags/tag58.xml"/></Relationships>
</file>

<file path=ppt/slides/_rels/slide5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9.png"/><Relationship Id="rId7" Type="http://schemas.openxmlformats.org/officeDocument/2006/relationships/tags" Target="../tags/tag65.xml"/><Relationship Id="rId6" Type="http://schemas.openxmlformats.org/officeDocument/2006/relationships/image" Target="../media/image88.wmf"/><Relationship Id="rId5" Type="http://schemas.openxmlformats.org/officeDocument/2006/relationships/oleObject" Target="../embeddings/oleObject19.bin"/><Relationship Id="rId4" Type="http://schemas.openxmlformats.org/officeDocument/2006/relationships/image" Target="../media/image85.png"/><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vmlDrawing" Target="../drawings/vmlDrawing11.vml"/><Relationship Id="rId1" Type="http://schemas.openxmlformats.org/officeDocument/2006/relationships/tags" Target="../tags/tag62.xml"/></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1.png"/><Relationship Id="rId7" Type="http://schemas.openxmlformats.org/officeDocument/2006/relationships/tags" Target="../tags/tag69.xml"/><Relationship Id="rId6" Type="http://schemas.openxmlformats.org/officeDocument/2006/relationships/image" Target="../media/image90.wmf"/><Relationship Id="rId5" Type="http://schemas.openxmlformats.org/officeDocument/2006/relationships/oleObject" Target="../embeddings/oleObject20.bin"/><Relationship Id="rId4" Type="http://schemas.openxmlformats.org/officeDocument/2006/relationships/image" Target="../media/image85.png"/><Relationship Id="rId3" Type="http://schemas.openxmlformats.org/officeDocument/2006/relationships/tags" Target="../tags/tag68.xml"/><Relationship Id="rId2" Type="http://schemas.openxmlformats.org/officeDocument/2006/relationships/tags" Target="../tags/tag67.xml"/><Relationship Id="rId10" Type="http://schemas.openxmlformats.org/officeDocument/2006/relationships/vmlDrawing" Target="../drawings/vmlDrawing12.vml"/><Relationship Id="rId1" Type="http://schemas.openxmlformats.org/officeDocument/2006/relationships/tags" Target="../tags/tag66.xml"/></Relationships>
</file>

<file path=ppt/slides/_rels/slide5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3.png"/><Relationship Id="rId7" Type="http://schemas.openxmlformats.org/officeDocument/2006/relationships/tags" Target="../tags/tag73.xml"/><Relationship Id="rId6" Type="http://schemas.openxmlformats.org/officeDocument/2006/relationships/image" Target="../media/image92.wmf"/><Relationship Id="rId5" Type="http://schemas.openxmlformats.org/officeDocument/2006/relationships/oleObject" Target="../embeddings/oleObject21.bin"/><Relationship Id="rId4" Type="http://schemas.openxmlformats.org/officeDocument/2006/relationships/image" Target="../media/image85.png"/><Relationship Id="rId3" Type="http://schemas.openxmlformats.org/officeDocument/2006/relationships/tags" Target="../tags/tag72.xml"/><Relationship Id="rId2" Type="http://schemas.openxmlformats.org/officeDocument/2006/relationships/tags" Target="../tags/tag71.xml"/><Relationship Id="rId10" Type="http://schemas.openxmlformats.org/officeDocument/2006/relationships/vmlDrawing" Target="../drawings/vmlDrawing13.vml"/><Relationship Id="rId1" Type="http://schemas.openxmlformats.org/officeDocument/2006/relationships/tags" Target="../tags/tag70.xml"/></Relationships>
</file>

<file path=ppt/slides/_rels/slide5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5.png"/><Relationship Id="rId7" Type="http://schemas.openxmlformats.org/officeDocument/2006/relationships/tags" Target="../tags/tag77.xml"/><Relationship Id="rId6" Type="http://schemas.openxmlformats.org/officeDocument/2006/relationships/image" Target="../media/image94.wmf"/><Relationship Id="rId5" Type="http://schemas.openxmlformats.org/officeDocument/2006/relationships/oleObject" Target="../embeddings/oleObject22.bin"/><Relationship Id="rId4" Type="http://schemas.openxmlformats.org/officeDocument/2006/relationships/image" Target="../media/image85.png"/><Relationship Id="rId3" Type="http://schemas.openxmlformats.org/officeDocument/2006/relationships/tags" Target="../tags/tag76.xml"/><Relationship Id="rId2" Type="http://schemas.openxmlformats.org/officeDocument/2006/relationships/tags" Target="../tags/tag75.xml"/><Relationship Id="rId10" Type="http://schemas.openxmlformats.org/officeDocument/2006/relationships/vmlDrawing" Target="../drawings/vmlDrawing14.vml"/><Relationship Id="rId1" Type="http://schemas.openxmlformats.org/officeDocument/2006/relationships/tags" Target="../tags/tag74.xml"/></Relationships>
</file>

<file path=ppt/slides/_rels/slide5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7.png"/><Relationship Id="rId7" Type="http://schemas.openxmlformats.org/officeDocument/2006/relationships/tags" Target="../tags/tag81.xml"/><Relationship Id="rId6" Type="http://schemas.openxmlformats.org/officeDocument/2006/relationships/image" Target="../media/image96.wmf"/><Relationship Id="rId5" Type="http://schemas.openxmlformats.org/officeDocument/2006/relationships/oleObject" Target="../embeddings/oleObject23.bin"/><Relationship Id="rId4" Type="http://schemas.openxmlformats.org/officeDocument/2006/relationships/image" Target="../media/image85.png"/><Relationship Id="rId3" Type="http://schemas.openxmlformats.org/officeDocument/2006/relationships/tags" Target="../tags/tag80.xml"/><Relationship Id="rId2" Type="http://schemas.openxmlformats.org/officeDocument/2006/relationships/tags" Target="../tags/tag79.xml"/><Relationship Id="rId10" Type="http://schemas.openxmlformats.org/officeDocument/2006/relationships/vmlDrawing" Target="../drawings/vmlDrawing15.vml"/><Relationship Id="rId1" Type="http://schemas.openxmlformats.org/officeDocument/2006/relationships/tags" Target="../tags/tag78.xml"/></Relationships>
</file>

<file path=ppt/slides/_rels/slide5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85.png"/><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TextBox 2"/>
          <p:cNvSpPr txBox="1"/>
          <p:nvPr/>
        </p:nvSpPr>
        <p:spPr>
          <a:xfrm>
            <a:off x="6467013" y="4385522"/>
            <a:ext cx="4886787" cy="1703030"/>
          </a:xfrm>
          <a:prstGeom prst="rect">
            <a:avLst/>
          </a:prstGeom>
          <a:noFill/>
        </p:spPr>
        <p:txBody>
          <a:bodyPr wrap="none" rtlCol="0">
            <a:spAutoFit/>
          </a:bodyPr>
          <a:lstStyle/>
          <a:p>
            <a:pPr>
              <a:lnSpc>
                <a:spcPct val="150000"/>
              </a:lnSpc>
            </a:pPr>
            <a:r>
              <a:rPr lang="en-US" b="1">
                <a:latin typeface="Arial" panose="020B0604020202020204" pitchFamily="34" charset="0"/>
                <a:cs typeface="Arial" panose="020B0604020202020204" pitchFamily="34" charset="0"/>
              </a:rPr>
              <a:t>GVHD: </a:t>
            </a:r>
            <a:r>
              <a:rPr lang="en-US">
                <a:latin typeface="Arial" panose="020B0604020202020204" pitchFamily="34" charset="0"/>
                <a:cs typeface="Arial" panose="020B0604020202020204" pitchFamily="34" charset="0"/>
              </a:rPr>
              <a:t>PSG.TS Vũ Văn Phong</a:t>
            </a:r>
            <a:endParaRPr lang="en-US">
              <a:latin typeface="Arial" panose="020B0604020202020204" pitchFamily="34" charset="0"/>
              <a:cs typeface="Arial" panose="020B0604020202020204" pitchFamily="34" charset="0"/>
            </a:endParaRPr>
          </a:p>
          <a:p>
            <a:pPr>
              <a:lnSpc>
                <a:spcPct val="150000"/>
              </a:lnSpc>
            </a:pPr>
            <a:r>
              <a:rPr lang="en-US" b="1">
                <a:latin typeface="Arial" panose="020B0604020202020204" pitchFamily="34" charset="0"/>
                <a:cs typeface="Arial" panose="020B0604020202020204" pitchFamily="34" charset="0"/>
              </a:rPr>
              <a:t>Sinh viên trình bày:		MSSV:</a:t>
            </a:r>
            <a:endParaRPr lang="en-US" b="1">
              <a:latin typeface="Arial" panose="020B0604020202020204" pitchFamily="34" charset="0"/>
              <a:cs typeface="Arial" panose="020B0604020202020204" pitchFamily="34" charset="0"/>
            </a:endParaRPr>
          </a:p>
          <a:p>
            <a:pPr>
              <a:lnSpc>
                <a:spcPct val="150000"/>
              </a:lnSpc>
            </a:pPr>
            <a:r>
              <a:rPr lang="en-US">
                <a:latin typeface="Arial" panose="020B0604020202020204" pitchFamily="34" charset="0"/>
                <a:cs typeface="Arial" panose="020B0604020202020204" pitchFamily="34" charset="0"/>
              </a:rPr>
              <a:t>Nguyễn Văn Pháp		21151303</a:t>
            </a:r>
            <a:endParaRPr lang="en-US">
              <a:latin typeface="Arial" panose="020B0604020202020204" pitchFamily="34" charset="0"/>
              <a:cs typeface="Arial" panose="020B0604020202020204" pitchFamily="34" charset="0"/>
            </a:endParaRPr>
          </a:p>
          <a:p>
            <a:pPr>
              <a:lnSpc>
                <a:spcPct val="150000"/>
              </a:lnSpc>
            </a:pPr>
            <a:r>
              <a:rPr lang="en-US">
                <a:latin typeface="Arial" panose="020B0604020202020204" pitchFamily="34" charset="0"/>
                <a:cs typeface="Arial" panose="020B0604020202020204" pitchFamily="34" charset="0"/>
              </a:rPr>
              <a:t>Vũ Tiến Phát			21151309</a:t>
            </a:r>
            <a:endParaRPr lang="en-US">
              <a:latin typeface="Arial" panose="020B0604020202020204" pitchFamily="34" charset="0"/>
              <a:cs typeface="Arial" panose="020B0604020202020204" pitchFamily="34" charset="0"/>
            </a:endParaRPr>
          </a:p>
        </p:txBody>
      </p:sp>
      <p:sp>
        <p:nvSpPr>
          <p:cNvPr id="6" name="TextBox 5"/>
          <p:cNvSpPr txBox="1"/>
          <p:nvPr/>
        </p:nvSpPr>
        <p:spPr>
          <a:xfrm>
            <a:off x="2605544" y="2228671"/>
            <a:ext cx="6980906" cy="1198880"/>
          </a:xfrm>
          <a:prstGeom prst="rect">
            <a:avLst/>
          </a:prstGeom>
          <a:noFill/>
        </p:spPr>
        <p:txBody>
          <a:bodyPr wrap="square">
            <a:spAutoFit/>
          </a:bodyPr>
          <a:lstStyle/>
          <a:p>
            <a:pPr algn="ctr"/>
            <a:r>
              <a:rPr lang="en-US" sz="3600" b="1">
                <a:effectLst/>
                <a:latin typeface="Arial" panose="020B0604020202020204" pitchFamily="34" charset="0"/>
                <a:ea typeface="Times New Roman" panose="02020603050405020304" pitchFamily="18" charset="0"/>
                <a:cs typeface="Arial" panose="020B0604020202020204" pitchFamily="34" charset="0"/>
              </a:rPr>
              <a:t>BÁO CÁO NHẬN DẠNG VÀ ĐIỀU KHIỂN HỆ THỐNG</a:t>
            </a:r>
            <a:endParaRPr lang="en-US" sz="3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5"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p:nvSpPr>
        <p:spPr>
          <a:xfrm>
            <a:off x="1897884" y="1763271"/>
            <a:ext cx="3842719"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Lúc này ta có ma trận trọng số như sau:</a:t>
            </a:r>
            <a:endParaRPr lang="en-US" sz="1800">
              <a:effectLst/>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p:cNvSpPr txBox="1"/>
              <p:nvPr/>
            </p:nvSpPr>
            <p:spPr>
              <a:xfrm>
                <a:off x="3504553" y="2285241"/>
                <a:ext cx="5182894" cy="1992918"/>
              </a:xfrm>
              <a:prstGeom prst="rect">
                <a:avLst/>
              </a:prstGeom>
              <a:noFill/>
            </p:spPr>
            <p:txBody>
              <a:bodyPr wrap="none" rtlCol="0">
                <a:spAutoFit/>
              </a:bodyPr>
              <a:lstStyle/>
              <a:p>
                <a14:m>
                  <m:oMath xmlns:m="http://schemas.openxmlformats.org/officeDocument/2006/math">
                    <m:r>
                      <a:rPr lang="en-US" sz="1800" i="1" smtClean="0">
                        <a:effectLst/>
                        <a:latin typeface="Cambria Math" panose="02040503050406030204" pitchFamily="18" charset="0"/>
                        <a:ea typeface="Times New Roman" panose="02020603050405020304" pitchFamily="18" charset="0"/>
                      </a:rPr>
                      <m:t>𝑄</m:t>
                    </m:r>
                    <m:r>
                      <a:rPr lang="en-US" sz="1800" i="1" smtClean="0">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6"/>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1</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2</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3</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4</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5</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6</m:t>
                                  </m:r>
                                </m:sub>
                              </m:sSub>
                            </m:e>
                          </m:mr>
                        </m:m>
                      </m:e>
                    </m:d>
                  </m:oMath>
                </a14:m>
                <a:r>
                  <a:rPr lang="en-US" sz="1800">
                    <a:effectLst/>
                    <a:latin typeface="Times New Roman" panose="02020603050405020304" pitchFamily="18" charset="0"/>
                    <a:ea typeface="Times New Roman" panose="02020603050405020304" pitchFamily="18" charset="0"/>
                  </a:rPr>
                  <a:t> và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𝑅</m:t>
                    </m:r>
                    <m:r>
                      <a:rPr lang="en-US" sz="1800" i="1">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2"/>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1</m:t>
                                  </m:r>
                                </m:sub>
                              </m:sSub>
                            </m:e>
                            <m:e>
                              <m:r>
                                <a:rPr lang="en-US" sz="1800" i="1">
                                  <a:effectLst/>
                                  <a:latin typeface="Cambria Math" panose="02040503050406030204" pitchFamily="18" charset="0"/>
                                  <a:ea typeface="Times New Roman" panose="02020603050405020304" pitchFamily="18" charset="0"/>
                                </a:rPr>
                                <m:t>0</m:t>
                              </m:r>
                            </m:e>
                          </m:mr>
                          <m:mr>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2</m:t>
                                  </m:r>
                                </m:sub>
                              </m:sSub>
                            </m:e>
                          </m:mr>
                        </m:m>
                      </m:e>
                    </m:d>
                  </m:oMath>
                </a14:m>
                <a:endParaRPr lang="en-US" sz="1800">
                  <a:effectLst/>
                  <a:latin typeface="Times New Roman" panose="02020603050405020304" pitchFamily="18" charset="0"/>
                  <a:ea typeface="Times New Roman" panose="02020603050405020304" pitchFamily="18" charset="0"/>
                </a:endParaRPr>
              </a:p>
              <a:p>
                <a:endParaRPr lang="en-US"/>
              </a:p>
            </p:txBody>
          </p:sp>
        </mc:Choice>
        <mc:Fallback>
          <p:sp>
            <p:nvSpPr>
              <p:cNvPr id="8" name="TextBox 7"/>
              <p:cNvSpPr txBox="1">
                <a:spLocks noRot="1" noChangeAspect="1" noMove="1" noResize="1" noEditPoints="1" noAdjustHandles="1" noChangeArrowheads="1" noChangeShapeType="1" noTextEdit="1"/>
              </p:cNvSpPr>
              <p:nvPr/>
            </p:nvSpPr>
            <p:spPr>
              <a:xfrm>
                <a:off x="3504553" y="2285241"/>
                <a:ext cx="5182894" cy="1992918"/>
              </a:xfrm>
              <a:prstGeom prst="rect">
                <a:avLst/>
              </a:prstGeom>
              <a:blipFill rotWithShape="1">
                <a:blip r:embed="rId1"/>
                <a:stretch>
                  <a:fillRect l="-12" t="-26" b="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376516" y="4304104"/>
                <a:ext cx="9438968" cy="1490152"/>
              </a:xfrm>
              <a:prstGeom prst="rect">
                <a:avLst/>
              </a:prstGeom>
              <a:noFill/>
            </p:spPr>
            <p:txBody>
              <a:bodyPr wrap="square">
                <a:spAutoFit/>
              </a:bodyPr>
              <a:lstStyle/>
              <a:p>
                <a:pPr indent="457200" algn="just"/>
                <a:r>
                  <a:rPr lang="vi-VN">
                    <a:effectLst/>
                    <a:latin typeface="Times New Roman" panose="02020603050405020304" pitchFamily="18" charset="0"/>
                    <a:ea typeface="Times New Roman" panose="02020603050405020304" pitchFamily="18" charset="0"/>
                  </a:rPr>
                  <a:t>Với các thống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vi-VN">
                    <a:effectLst/>
                    <a:latin typeface="Times New Roman" panose="02020603050405020304" pitchFamily="18" charset="0"/>
                    <a:ea typeface="Times New Roman" panose="02020603050405020304" pitchFamily="18" charset="0"/>
                  </a:rPr>
                  <a:t> để tinh chỉnh cho bộ điều khiển LQR. Trong đó tham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được coi là trọng số tối ưu tương ứng cho 6 biến trạng thái </a:t>
                </a:r>
                <a14:m>
                  <m:oMath xmlns:m="http://schemas.openxmlformats.org/officeDocument/2006/math">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effectLst/>
                    <a:latin typeface="Times New Roman" panose="02020603050405020304" pitchFamily="18" charset="0"/>
                    <a:ea typeface="Times New Roman" panose="02020603050405020304" pitchFamily="18" charset="0"/>
                  </a:rPr>
                  <a:t>. Với mô hình hệ xe hai bánh ta có ma trận Q là ma trận 6x6 (tương ứng với 6 biến trạng thái) và R là 2x2 (tương ứng với 2 biến ngỏ vào). Sau khi chọn được các tham số điều khiển tương ứng, chúng ta có thể xây dựng được tham số phản hồi K với tín hiệu điều khiển </a:t>
                </a:r>
                <a14:m>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𝐾𝑥</m:t>
                    </m:r>
                  </m:oMath>
                </a14:m>
                <a:r>
                  <a:rPr lang="en-US">
                    <a:effectLst/>
                    <a:latin typeface="Times New Roman" panose="02020603050405020304" pitchFamily="18" charset="0"/>
                    <a:ea typeface="Times New Roman" panose="02020603050405020304" pitchFamily="18" charset="0"/>
                  </a:rPr>
                  <a:t>.</a:t>
                </a:r>
                <a:endParaRPr lang="en-US"/>
              </a:p>
            </p:txBody>
          </p:sp>
        </mc:Choice>
        <mc:Fallback>
          <p:sp>
            <p:nvSpPr>
              <p:cNvPr id="12" name="TextBox 11"/>
              <p:cNvSpPr txBox="1">
                <a:spLocks noRot="1" noChangeAspect="1" noMove="1" noResize="1" noEditPoints="1" noAdjustHandles="1" noChangeArrowheads="1" noChangeShapeType="1" noTextEdit="1"/>
              </p:cNvSpPr>
              <p:nvPr/>
            </p:nvSpPr>
            <p:spPr>
              <a:xfrm>
                <a:off x="1376516" y="4304104"/>
                <a:ext cx="9438968" cy="1490152"/>
              </a:xfrm>
              <a:prstGeom prst="rect">
                <a:avLst/>
              </a:prstGeom>
              <a:blipFill rotWithShape="1">
                <a:blip r:embed="rId2"/>
                <a:stretch>
                  <a:fillRect l="-5" t="-5" r="2" b="35"/>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graphicFrame>
        <p:nvGraphicFramePr>
          <p:cNvPr id="3" name="Table 2"/>
          <p:cNvGraphicFramePr>
            <a:graphicFrameLocks noGrp="1"/>
          </p:cNvGraphicFramePr>
          <p:nvPr/>
        </p:nvGraphicFramePr>
        <p:xfrm>
          <a:off x="3686123" y="1743857"/>
          <a:ext cx="4819754" cy="4317525"/>
        </p:xfrm>
        <a:graphic>
          <a:graphicData uri="http://schemas.openxmlformats.org/drawingml/2006/table">
            <a:tbl>
              <a:tblPr firstRow="1" firstCol="1" bandRow="1">
                <a:tableStyleId>{5C22544A-7EE6-4342-B048-85BDC9FD1C3A}</a:tableStyleId>
              </a:tblPr>
              <a:tblGrid>
                <a:gridCol w="1151892"/>
                <a:gridCol w="636572"/>
                <a:gridCol w="3031290"/>
              </a:tblGrid>
              <a:tr h="428355">
                <a:tc>
                  <a:txBody>
                    <a:bodyPr/>
                    <a:lstStyle/>
                    <a:p>
                      <a:pPr algn="ctr">
                        <a:lnSpc>
                          <a:spcPct val="150000"/>
                        </a:lnSpc>
                      </a:pPr>
                      <a:r>
                        <a:rPr lang="en-US" sz="1000" b="0">
                          <a:effectLst/>
                          <a:latin typeface="Arial" panose="020B0604020202020204" pitchFamily="34" charset="0"/>
                          <a:cs typeface="Arial" panose="020B0604020202020204" pitchFamily="34" charset="0"/>
                        </a:rPr>
                        <a:t>Ký hiệu - [Đơn vị]</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Arial" panose="020B0604020202020204" pitchFamily="34" charset="0"/>
                          <a:cs typeface="Arial" panose="020B0604020202020204" pitchFamily="34" charset="0"/>
                        </a:rPr>
                        <a:t>Giá trị</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Arial" panose="020B0604020202020204" pitchFamily="34" charset="0"/>
                          <a:cs typeface="Arial" panose="020B0604020202020204" pitchFamily="34" charset="0"/>
                        </a:rPr>
                        <a:t>Ý nghĩa</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9278">
                <a:tc>
                  <a:txBody>
                    <a:bodyPr/>
                    <a:lstStyle/>
                    <a:p>
                      <a:pPr algn="ctr">
                        <a:lnSpc>
                          <a:spcPct val="150000"/>
                        </a:lnSpc>
                      </a:pPr>
                      <a:r>
                        <a:rPr lang="en-US" sz="1000" b="0">
                          <a:effectLst/>
                          <a:latin typeface="Arial" panose="020B0604020202020204" pitchFamily="34" charset="0"/>
                          <a:ea typeface="Times New Roman" panose="02020603050405020304" pitchFamily="18" charset="0"/>
                          <a:cs typeface="Arial" panose="020B0604020202020204" pitchFamily="34" charset="0"/>
                        </a:rPr>
                        <a:t>m - [Kg]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0.0345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Khối lượng của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M - </a:t>
                      </a:r>
                      <a:r>
                        <a:rPr lang="en-US" sz="1000" b="0">
                          <a:effectLst/>
                          <a:latin typeface="Arial" panose="020B0604020202020204" pitchFamily="34" charset="0"/>
                          <a:ea typeface="Times New Roman" panose="02020603050405020304" pitchFamily="18" charset="0"/>
                          <a:cs typeface="Arial" panose="020B0604020202020204" pitchFamily="34" charset="0"/>
                        </a:rPr>
                        <a:t>[Kg]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0.875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Khối lượng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R - </a:t>
                      </a:r>
                      <a:r>
                        <a:rPr lang="en-US" sz="1000" b="0">
                          <a:effectLst/>
                          <a:latin typeface="Arial" panose="020B0604020202020204" pitchFamily="34" charset="0"/>
                          <a:ea typeface="Times New Roman" panose="02020603050405020304" pitchFamily="18" charset="0"/>
                          <a:cs typeface="Arial" panose="020B0604020202020204" pitchFamily="34" charset="0"/>
                        </a:rPr>
                        <a:t>[m]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0.0325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Bán kính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W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0.225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rộng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D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0.084</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ngang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H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0.132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cao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L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0.091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Khoảng cách từ trọng tâm Robot đến trục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f</a:t>
                      </a:r>
                      <a:r>
                        <a:rPr lang="en-US" sz="1000" b="0" baseline="-25000">
                          <a:effectLst/>
                          <a:latin typeface="Arial" panose="020B0604020202020204" pitchFamily="34" charset="0"/>
                          <a:cs typeface="Arial" panose="020B0604020202020204" pitchFamily="34" charset="0"/>
                        </a:rPr>
                        <a:t>w</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 0.18</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ma sát giữa bánh xe và mặt phẳng di chuyển</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f</a:t>
                      </a:r>
                      <a:r>
                        <a:rPr lang="en-US" sz="1000" b="0" baseline="-25000">
                          <a:effectLst/>
                          <a:latin typeface="Arial" panose="020B0604020202020204" pitchFamily="34" charset="0"/>
                          <a:cs typeface="Arial" panose="020B0604020202020204" pitchFamily="34" charset="0"/>
                        </a:rPr>
                        <a:t>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ea typeface="Times New Roman" panose="02020603050405020304" pitchFamily="18" charset="0"/>
                          <a:cs typeface="Arial" panose="020B0604020202020204" pitchFamily="34" charset="0"/>
                        </a:rPr>
                        <a:t>0.002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ma sát giữa Robot và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J</a:t>
                      </a:r>
                      <a:r>
                        <a:rPr lang="en-US" sz="1000" b="0" baseline="-25000">
                          <a:effectLst/>
                          <a:latin typeface="Arial" panose="020B0604020202020204" pitchFamily="34" charset="0"/>
                          <a:cs typeface="Arial" panose="020B0604020202020204" pitchFamily="34" charset="0"/>
                        </a:rPr>
                        <a:t>m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kgm</a:t>
                      </a:r>
                      <a:r>
                        <a:rPr lang="en-US" sz="1000" b="0" baseline="30000">
                          <a:effectLst/>
                          <a:latin typeface="Arial" panose="020B0604020202020204" pitchFamily="34" charset="0"/>
                          <a:cs typeface="Arial" panose="020B0604020202020204" pitchFamily="34" charset="0"/>
                        </a:rPr>
                        <a:t>2</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0.000082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Moment quán tính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R</a:t>
                      </a:r>
                      <a:r>
                        <a:rPr lang="en-US" sz="1000" b="0" baseline="-25000">
                          <a:effectLst/>
                          <a:latin typeface="Arial" panose="020B0604020202020204" pitchFamily="34" charset="0"/>
                          <a:cs typeface="Arial" panose="020B0604020202020204" pitchFamily="34" charset="0"/>
                        </a:rPr>
                        <a:t>m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Ω</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13</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Điện trở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K</a:t>
                      </a:r>
                      <a:r>
                        <a:rPr lang="en-US" sz="1000" b="0" baseline="-25000">
                          <a:effectLst/>
                          <a:latin typeface="Arial" panose="020B0604020202020204" pitchFamily="34" charset="0"/>
                          <a:cs typeface="Arial" panose="020B0604020202020204" pitchFamily="34" charset="0"/>
                        </a:rPr>
                        <a:t>b</a:t>
                      </a:r>
                      <a:r>
                        <a:rPr lang="en-US" sz="1000" b="0">
                          <a:effectLst/>
                          <a:latin typeface="Arial" panose="020B0604020202020204" pitchFamily="34" charset="0"/>
                          <a:ea typeface="Times New Roman" panose="02020603050405020304" pitchFamily="18" charset="0"/>
                          <a:cs typeface="Arial" panose="020B0604020202020204" pitchFamily="34" charset="0"/>
                        </a:rPr>
                        <a:t> - [</a:t>
                      </a:r>
                      <a:r>
                        <a:rPr lang="en-US" sz="1000" b="0">
                          <a:effectLst/>
                          <a:latin typeface="Arial" panose="020B0604020202020204" pitchFamily="34" charset="0"/>
                          <a:cs typeface="Arial" panose="020B0604020202020204" pitchFamily="34" charset="0"/>
                        </a:rPr>
                        <a:t>Vs/rad</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1.91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EMF của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K</a:t>
                      </a:r>
                      <a:r>
                        <a:rPr lang="en-US" sz="1000" b="0" baseline="-25000">
                          <a:effectLst/>
                          <a:latin typeface="Arial" panose="020B0604020202020204" pitchFamily="34" charset="0"/>
                          <a:cs typeface="Arial" panose="020B0604020202020204" pitchFamily="34" charset="0"/>
                        </a:rPr>
                        <a:t>t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Nm/A</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0.216</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Moment xoắn của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n</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 33.64</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Tỉ số giảm tốc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g - [m/s</a:t>
                      </a:r>
                      <a:r>
                        <a:rPr lang="en-US" sz="1000" b="0" baseline="30000">
                          <a:effectLst/>
                          <a:latin typeface="Arial" panose="020B0604020202020204" pitchFamily="34" charset="0"/>
                          <a:cs typeface="Arial" panose="020B0604020202020204" pitchFamily="34" charset="0"/>
                        </a:rPr>
                        <a:t>2</a:t>
                      </a:r>
                      <a:r>
                        <a:rPr lang="en-US" sz="1000" b="0">
                          <a:effectLst/>
                          <a:latin typeface="Arial" panose="020B0604020202020204" pitchFamily="34"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9.81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Gia tốc trọng trường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grpSp>
        <p:nvGrpSpPr>
          <p:cNvPr id="19" name="Group 18"/>
          <p:cNvGrpSpPr/>
          <p:nvPr/>
        </p:nvGrpSpPr>
        <p:grpSpPr>
          <a:xfrm>
            <a:off x="3142301" y="5260257"/>
            <a:ext cx="6664363" cy="1063790"/>
            <a:chOff x="5527637" y="5169111"/>
            <a:chExt cx="6664363" cy="1063790"/>
          </a:xfrm>
        </p:grpSpPr>
        <p:grpSp>
          <p:nvGrpSpPr>
            <p:cNvPr id="14" name="Group 13"/>
            <p:cNvGrpSpPr/>
            <p:nvPr/>
          </p:nvGrpSpPr>
          <p:grpSpPr>
            <a:xfrm>
              <a:off x="5527637" y="5185005"/>
              <a:ext cx="6664363" cy="1047896"/>
              <a:chOff x="5527637" y="5089043"/>
              <a:chExt cx="6664363" cy="1047896"/>
            </a:xfrm>
          </p:grpSpPr>
          <p:pic>
            <p:nvPicPr>
              <p:cNvPr id="10" name="Picture 9"/>
              <p:cNvPicPr>
                <a:picLocks noChangeAspect="1"/>
              </p:cNvPicPr>
              <p:nvPr/>
            </p:nvPicPr>
            <p:blipFill>
              <a:blip r:embed="rId1"/>
              <a:stretch>
                <a:fillRect/>
              </a:stretch>
            </p:blipFill>
            <p:spPr>
              <a:xfrm>
                <a:off x="6009412" y="5089043"/>
                <a:ext cx="6182588" cy="1047896"/>
              </a:xfrm>
              <a:prstGeom prst="rect">
                <a:avLst/>
              </a:prstGeom>
            </p:spPr>
          </p:pic>
          <mc:AlternateContent xmlns:mc="http://schemas.openxmlformats.org/markup-compatibility/2006">
            <mc:Choice xmlns:a14="http://schemas.microsoft.com/office/drawing/2010/main" Requires="a14">
              <p:sp>
                <p:nvSpPr>
                  <p:cNvPr id="13" name="TextBox 12"/>
                  <p:cNvSpPr txBox="1"/>
                  <p:nvPr/>
                </p:nvSpPr>
                <p:spPr>
                  <a:xfrm>
                    <a:off x="5527637" y="5337294"/>
                    <a:ext cx="43688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a:p>
                </p:txBody>
              </p:sp>
            </mc:Choice>
            <mc:Fallback>
              <p:sp>
                <p:nvSpPr>
                  <p:cNvPr id="13" name="TextBox 12"/>
                  <p:cNvSpPr txBox="1">
                    <a:spLocks noRot="1" noChangeAspect="1" noMove="1" noResize="1" noEditPoints="1" noAdjustHandles="1" noChangeArrowheads="1" noChangeShapeType="1" noTextEdit="1"/>
                  </p:cNvSpPr>
                  <p:nvPr/>
                </p:nvSpPr>
                <p:spPr>
                  <a:xfrm>
                    <a:off x="5527637" y="5337294"/>
                    <a:ext cx="436880" cy="369332"/>
                  </a:xfrm>
                  <a:prstGeom prst="rect">
                    <a:avLst/>
                  </a:prstGeom>
                  <a:blipFill rotWithShape="1">
                    <a:blip r:embed="rId2"/>
                  </a:blipFill>
                </p:spPr>
                <p:txBody>
                  <a:bodyPr/>
                  <a:lstStyle/>
                  <a:p>
                    <a:r>
                      <a:rPr lang="en-US" altLang="en-US">
                        <a:noFill/>
                      </a:rPr>
                      <a:t> </a:t>
                    </a:r>
                  </a:p>
                </p:txBody>
              </p:sp>
            </mc:Fallback>
          </mc:AlternateContent>
        </p:grpSp>
        <p:pic>
          <p:nvPicPr>
            <p:cNvPr id="18" name="Picture 17"/>
            <p:cNvPicPr>
              <a:picLocks noChangeAspect="1"/>
            </p:cNvPicPr>
            <p:nvPr/>
          </p:nvPicPr>
          <p:blipFill>
            <a:blip r:embed="rId3"/>
            <a:stretch>
              <a:fillRect/>
            </a:stretch>
          </p:blipFill>
          <p:spPr>
            <a:xfrm>
              <a:off x="6009412" y="5169111"/>
              <a:ext cx="1752845" cy="247685"/>
            </a:xfrm>
            <a:prstGeom prst="rect">
              <a:avLst/>
            </a:prstGeom>
          </p:spPr>
        </p:pic>
      </p:grpSp>
      <p:grpSp>
        <p:nvGrpSpPr>
          <p:cNvPr id="21" name="Group 20"/>
          <p:cNvGrpSpPr/>
          <p:nvPr/>
        </p:nvGrpSpPr>
        <p:grpSpPr>
          <a:xfrm>
            <a:off x="1394483" y="1670137"/>
            <a:ext cx="4578718" cy="3507891"/>
            <a:chOff x="790224" y="2167245"/>
            <a:chExt cx="4578718" cy="3507891"/>
          </a:xfrm>
        </p:grpSpPr>
        <p:pic>
          <p:nvPicPr>
            <p:cNvPr id="6" name="Picture 5"/>
            <p:cNvPicPr>
              <a:picLocks noChangeAspect="1"/>
            </p:cNvPicPr>
            <p:nvPr/>
          </p:nvPicPr>
          <p:blipFill>
            <a:blip r:embed="rId4"/>
            <a:stretch>
              <a:fillRect/>
            </a:stretch>
          </p:blipFill>
          <p:spPr>
            <a:xfrm>
              <a:off x="948919" y="2536577"/>
              <a:ext cx="4420023" cy="3138559"/>
            </a:xfrm>
            <a:prstGeom prst="rect">
              <a:avLst/>
            </a:prstGeom>
          </p:spPr>
        </p:pic>
        <p:sp>
          <p:nvSpPr>
            <p:cNvPr id="20" name="TextBox 19"/>
            <p:cNvSpPr txBox="1"/>
            <p:nvPr/>
          </p:nvSpPr>
          <p:spPr>
            <a:xfrm>
              <a:off x="790224" y="2167245"/>
              <a:ext cx="3721019"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Tính toán ma trận A và B, ta được:</a:t>
              </a:r>
              <a:endParaRPr lang="en-US">
                <a:latin typeface="Arial" panose="020B0604020202020204" pitchFamily="34" charset="0"/>
                <a:cs typeface="Arial" panose="020B0604020202020204" pitchFamily="34" charset="0"/>
              </a:endParaRPr>
            </a:p>
          </p:txBody>
        </p:sp>
      </p:grpSp>
      <p:sp>
        <p:nvSpPr>
          <p:cNvPr id="3" name="object 7"/>
          <p:cNvSpPr/>
          <p:nvPr/>
        </p:nvSpPr>
        <p:spPr>
          <a:xfrm>
            <a:off x="1400961" y="1597741"/>
            <a:ext cx="4673974"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grpSp>
        <p:nvGrpSpPr>
          <p:cNvPr id="16" name="Group 15"/>
          <p:cNvGrpSpPr/>
          <p:nvPr/>
        </p:nvGrpSpPr>
        <p:grpSpPr>
          <a:xfrm>
            <a:off x="6138806" y="1675054"/>
            <a:ext cx="4846915" cy="3373628"/>
            <a:chOff x="6350545" y="2134007"/>
            <a:chExt cx="4727180" cy="2691972"/>
          </a:xfrm>
        </p:grpSpPr>
        <p:pic>
          <p:nvPicPr>
            <p:cNvPr id="8" name="Picture 7"/>
            <p:cNvPicPr>
              <a:picLocks noChangeAspect="1"/>
            </p:cNvPicPr>
            <p:nvPr/>
          </p:nvPicPr>
          <p:blipFill>
            <a:blip r:embed="rId5"/>
            <a:stretch>
              <a:fillRect/>
            </a:stretch>
          </p:blipFill>
          <p:spPr>
            <a:xfrm>
              <a:off x="6652371" y="2706467"/>
              <a:ext cx="4425354" cy="2119512"/>
            </a:xfrm>
            <a:prstGeom prst="rect">
              <a:avLst/>
            </a:prstGeom>
          </p:spPr>
        </p:pic>
        <p:sp>
          <p:nvSpPr>
            <p:cNvPr id="15" name="TextBox 14"/>
            <p:cNvSpPr txBox="1"/>
            <p:nvPr/>
          </p:nvSpPr>
          <p:spPr>
            <a:xfrm>
              <a:off x="6350545" y="2134007"/>
              <a:ext cx="3419476" cy="294707"/>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Chọn thông số Q và R như sau: </a:t>
              </a:r>
              <a:endParaRPr lang="en-US">
                <a:latin typeface="Arial" panose="020B0604020202020204" pitchFamily="34" charset="0"/>
                <a:cs typeface="Arial" panose="020B0604020202020204" pitchFamily="34" charset="0"/>
              </a:endParaRPr>
            </a:p>
          </p:txBody>
        </p:sp>
      </p:grpSp>
      <p:sp>
        <p:nvSpPr>
          <p:cNvPr id="5" name="object 7"/>
          <p:cNvSpPr/>
          <p:nvPr/>
        </p:nvSpPr>
        <p:spPr>
          <a:xfrm>
            <a:off x="6074936" y="1597743"/>
            <a:ext cx="4900268" cy="3580286"/>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11" name="object 7"/>
          <p:cNvSpPr/>
          <p:nvPr/>
        </p:nvSpPr>
        <p:spPr>
          <a:xfrm>
            <a:off x="1400961" y="5178028"/>
            <a:ext cx="9584760" cy="120310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TextBox 4"/>
          <p:cNvSpPr txBox="1"/>
          <p:nvPr/>
        </p:nvSpPr>
        <p:spPr>
          <a:xfrm>
            <a:off x="1469234" y="1734747"/>
            <a:ext cx="221086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Mô phỏng Simulink:</a:t>
            </a:r>
            <a:endParaRPr lang="en-US">
              <a:latin typeface="Arial" panose="020B0604020202020204" pitchFamily="34" charset="0"/>
              <a:cs typeface="Arial" panose="020B0604020202020204" pitchFamily="34" charset="0"/>
            </a:endParaRPr>
          </a:p>
        </p:txBody>
      </p:sp>
      <p:sp>
        <p:nvSpPr>
          <p:cNvPr id="7" name="TextBox 6"/>
          <p:cNvSpPr txBox="1"/>
          <p:nvPr/>
        </p:nvSpPr>
        <p:spPr>
          <a:xfrm>
            <a:off x="6433738" y="1735015"/>
            <a:ext cx="3523144"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Khối Xe_2_Banh_Tu_Can_Bang</a:t>
            </a:r>
            <a:endParaRPr lang="en-US">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1"/>
          <a:stretch>
            <a:fillRect/>
          </a:stretch>
        </p:blipFill>
        <p:spPr>
          <a:xfrm>
            <a:off x="6548909" y="2253630"/>
            <a:ext cx="4123381" cy="2822930"/>
          </a:xfrm>
          <a:prstGeom prst="rect">
            <a:avLst/>
          </a:prstGeom>
        </p:spPr>
      </p:pic>
      <mc:AlternateContent xmlns:mc="http://schemas.openxmlformats.org/markup-compatibility/2006">
        <mc:Choice xmlns:a14="http://schemas.microsoft.com/office/drawing/2010/main" Requires="a14">
          <p:sp>
            <p:nvSpPr>
              <p:cNvPr id="12" name="TextBox 11"/>
              <p:cNvSpPr txBox="1"/>
              <p:nvPr/>
            </p:nvSpPr>
            <p:spPr>
              <a:xfrm>
                <a:off x="1628816" y="5403837"/>
                <a:ext cx="9070688" cy="382156"/>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Trong đó khối MATLAB function khởi tạo các giá trị và các công thức tính toán </a:t>
                </a:r>
                <a14:m>
                  <m:oMath xmlns:m="http://schemas.openxmlformats.org/officeDocument/2006/math">
                    <m:acc>
                      <m:accPr>
                        <m:chr m:val="̈"/>
                        <m:ctrlPr>
                          <a:rPr lang="en-US" i="1" smtClean="0">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𝜃</m:t>
                        </m:r>
                      </m:e>
                    </m:acc>
                  </m:oMath>
                </a14:m>
                <a:r>
                  <a:rPr lang="en-US">
                    <a:latin typeface="Arial" panose="020B0604020202020204" pitchFamily="34" charset="0"/>
                    <a:cs typeface="Arial" panose="020B0604020202020204" pitchFamily="34" charset="0"/>
                  </a:rPr>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𝜓</m:t>
                        </m:r>
                      </m:e>
                    </m:acc>
                  </m:oMath>
                </a14:m>
                <a:r>
                  <a:rPr lang="en-US">
                    <a:latin typeface="Arial" panose="020B0604020202020204" pitchFamily="34" charset="0"/>
                    <a:cs typeface="Arial" panose="020B0604020202020204" pitchFamily="34" charset="0"/>
                  </a:rPr>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1628816" y="5403837"/>
                <a:ext cx="9070688" cy="382156"/>
              </a:xfrm>
              <a:prstGeom prst="rect">
                <a:avLst/>
              </a:prstGeom>
              <a:blipFill rotWithShape="1">
                <a:blip r:embed="rId2"/>
                <a:stretch>
                  <a:fillRect t="-163" r="4" b="133"/>
                </a:stretch>
              </a:blipFill>
            </p:spPr>
            <p:txBody>
              <a:bodyPr/>
              <a:lstStyle/>
              <a:p>
                <a:r>
                  <a:rPr lang="en-US" altLang="en-US">
                    <a:noFill/>
                  </a:rPr>
                  <a:t> </a:t>
                </a:r>
              </a:p>
            </p:txBody>
          </p:sp>
        </mc:Fallback>
      </mc:AlternateContent>
      <p:sp>
        <p:nvSpPr>
          <p:cNvPr id="6" name="object 7"/>
          <p:cNvSpPr/>
          <p:nvPr/>
        </p:nvSpPr>
        <p:spPr>
          <a:xfrm>
            <a:off x="1203120" y="1638856"/>
            <a:ext cx="4892879"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8" name="object 7"/>
          <p:cNvSpPr/>
          <p:nvPr/>
        </p:nvSpPr>
        <p:spPr>
          <a:xfrm>
            <a:off x="6164160" y="1645557"/>
            <a:ext cx="4824719"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pic>
        <p:nvPicPr>
          <p:cNvPr id="4" name="Picture 3" descr="A diagram of a computer&#10;&#10;Description automatically generated"/>
          <p:cNvPicPr>
            <a:picLocks noChangeAspect="1"/>
          </p:cNvPicPr>
          <p:nvPr/>
        </p:nvPicPr>
        <p:blipFill>
          <a:blip r:embed="rId3"/>
          <a:stretch>
            <a:fillRect/>
          </a:stretch>
        </p:blipFill>
        <p:spPr>
          <a:xfrm>
            <a:off x="1274738" y="2422849"/>
            <a:ext cx="4810715" cy="247752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grpSp>
        <p:nvGrpSpPr>
          <p:cNvPr id="5" name="Group 4"/>
          <p:cNvGrpSpPr/>
          <p:nvPr/>
        </p:nvGrpSpPr>
        <p:grpSpPr>
          <a:xfrm>
            <a:off x="422637" y="2054265"/>
            <a:ext cx="3841715" cy="3542779"/>
            <a:chOff x="574935" y="2014936"/>
            <a:chExt cx="3841715" cy="3542779"/>
          </a:xfrm>
        </p:grpSpPr>
        <mc:AlternateContent xmlns:mc="http://schemas.openxmlformats.org/markup-compatibility/2006">
          <mc:Choice xmlns:a14="http://schemas.microsoft.com/office/drawing/2010/main" Requires="a14">
            <p:sp>
              <p:nvSpPr>
                <p:cNvPr id="6" name="Rectangle 5"/>
                <p:cNvSpPr/>
                <p:nvPr/>
              </p:nvSpPr>
              <p:spPr>
                <a:xfrm>
                  <a:off x="574935" y="2014936"/>
                  <a:ext cx="3841715" cy="1957296"/>
                </a:xfrm>
                <a:prstGeom prst="rect">
                  <a:avLst/>
                </a:prstGeom>
                <a:solidFill>
                  <a:schemeClr val="bg1">
                    <a:lumMod val="95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vi-VN" sz="1050"/>
                    <a:t>Giả sử các giá trị ban đầu của hệ thống là:</a:t>
                  </a:r>
                  <a:endParaRPr lang="en-US" sz="1050"/>
                </a:p>
                <a:p>
                  <a:pPr marL="214630" indent="-214630">
                    <a:lnSpc>
                      <a:spcPct val="150000"/>
                    </a:lnSpc>
                    <a:buFont typeface="Wingdings" panose="05000000000000000000" pitchFamily="2" charset="2"/>
                    <a:buChar char="q"/>
                  </a:pPr>
                  <a:r>
                    <a:rPr lang="vi-VN" sz="1050"/>
                    <a:t>Góc tới trung bình của hai bánh: </a:t>
                  </a:r>
                  <a14:m>
                    <m:oMath xmlns:m="http://schemas.openxmlformats.org/officeDocument/2006/math">
                      <m:r>
                        <a:rPr lang="vi-VN" sz="1050" i="1">
                          <a:latin typeface="Cambria Math" panose="02040503050406030204" pitchFamily="18" charset="0"/>
                        </a:rPr>
                        <m:t>𝜃</m:t>
                      </m:r>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001</m:t>
                      </m:r>
                    </m:oMath>
                  </a14:m>
                  <a:r>
                    <a:rPr lang="vi-VN" sz="1050"/>
                    <a:t> </a:t>
                  </a:r>
                  <a:endParaRPr lang="en-US" sz="1050"/>
                </a:p>
                <a:p>
                  <a:pPr marL="214630" indent="-214630">
                    <a:lnSpc>
                      <a:spcPct val="150000"/>
                    </a:lnSpc>
                    <a:buFont typeface="Wingdings" panose="05000000000000000000" pitchFamily="2" charset="2"/>
                    <a:buChar char="q"/>
                  </a:pPr>
                  <a:r>
                    <a:rPr lang="vi-VN" sz="1050"/>
                    <a:t>Vận tốc góc tới trung bình của hai bánh: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𝜃</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0012</m:t>
                      </m:r>
                    </m:oMath>
                  </a14:m>
                  <a:endParaRPr lang="en-US" sz="1050"/>
                </a:p>
                <a:p>
                  <a:pPr marL="214630" indent="-214630">
                    <a:lnSpc>
                      <a:spcPct val="150000"/>
                    </a:lnSpc>
                    <a:buFont typeface="Wingdings" panose="05000000000000000000" pitchFamily="2" charset="2"/>
                    <a:buChar char="q"/>
                  </a:pPr>
                  <a:r>
                    <a:rPr lang="vi-VN" sz="1050"/>
                    <a:t>Góc nghiêng của xe: </a:t>
                  </a:r>
                  <a14:m>
                    <m:oMath xmlns:m="http://schemas.openxmlformats.org/officeDocument/2006/math">
                      <m:r>
                        <a:rPr lang="vi-VN" sz="1050" i="1">
                          <a:latin typeface="Cambria Math" panose="02040503050406030204" pitchFamily="18" charset="0"/>
                        </a:rPr>
                        <m:t>𝜓</m:t>
                      </m:r>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002</m:t>
                      </m:r>
                    </m:oMath>
                  </a14:m>
                  <a:r>
                    <a:rPr lang="vi-VN" sz="1050"/>
                    <a:t> </a:t>
                  </a:r>
                  <a:endParaRPr lang="en-US" sz="1050"/>
                </a:p>
                <a:p>
                  <a:pPr marL="214630" indent="-214630">
                    <a:lnSpc>
                      <a:spcPct val="150000"/>
                    </a:lnSpc>
                    <a:buFont typeface="Wingdings" panose="05000000000000000000" pitchFamily="2" charset="2"/>
                    <a:buChar char="q"/>
                  </a:pPr>
                  <a:r>
                    <a:rPr lang="vi-VN" sz="1050"/>
                    <a:t>Vận tốc góc nghiêng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𝜓</m:t>
                          </m:r>
                        </m:e>
                      </m:acc>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002</m:t>
                      </m:r>
                    </m:oMath>
                  </a14:m>
                  <a:r>
                    <a:rPr lang="vi-VN" sz="1050"/>
                    <a:t> </a:t>
                  </a:r>
                  <a:endParaRPr lang="en-US" sz="1050"/>
                </a:p>
                <a:p>
                  <a:pPr marL="214630" indent="-214630">
                    <a:lnSpc>
                      <a:spcPct val="150000"/>
                    </a:lnSpc>
                    <a:buFont typeface="Wingdings" panose="05000000000000000000" pitchFamily="2" charset="2"/>
                    <a:buChar char="q"/>
                  </a:pPr>
                  <a:r>
                    <a:rPr lang="vi-VN" sz="1050"/>
                    <a:t>Góc xoay của xe: </a:t>
                  </a:r>
                  <a14:m>
                    <m:oMath xmlns:m="http://schemas.openxmlformats.org/officeDocument/2006/math">
                      <m:r>
                        <a:rPr lang="vi-VN" sz="1050" i="1">
                          <a:latin typeface="Cambria Math" panose="02040503050406030204" pitchFamily="18" charset="0"/>
                        </a:rPr>
                        <m:t>𝜙</m:t>
                      </m:r>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002</m:t>
                      </m:r>
                    </m:oMath>
                  </a14:m>
                  <a:endParaRPr lang="en-US" sz="1050"/>
                </a:p>
                <a:p>
                  <a:pPr marL="214630" indent="-214630">
                    <a:lnSpc>
                      <a:spcPct val="150000"/>
                    </a:lnSpc>
                    <a:buFont typeface="Wingdings" panose="05000000000000000000" pitchFamily="2" charset="2"/>
                    <a:buChar char="q"/>
                  </a:pPr>
                  <a:r>
                    <a:rPr lang="vi-VN" sz="1050"/>
                    <a:t>Vận tốc góc xoay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𝜙</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0014</m:t>
                      </m:r>
                    </m:oMath>
                  </a14:m>
                  <a:r>
                    <a:rPr lang="vi-VN" sz="1050"/>
                    <a:t> </a:t>
                  </a:r>
                  <a:endParaRPr lang="en-US" sz="1050"/>
                </a:p>
              </p:txBody>
            </p:sp>
          </mc:Choice>
          <mc:Fallback>
            <p:sp>
              <p:nvSpPr>
                <p:cNvPr id="6" name="Rectangle 5"/>
                <p:cNvSpPr>
                  <a:spLocks noRot="1" noChangeAspect="1" noMove="1" noResize="1" noEditPoints="1" noAdjustHandles="1" noChangeArrowheads="1" noChangeShapeType="1" noTextEdit="1"/>
                </p:cNvSpPr>
                <p:nvPr/>
              </p:nvSpPr>
              <p:spPr>
                <a:xfrm>
                  <a:off x="574935" y="2014936"/>
                  <a:ext cx="3841715" cy="1957296"/>
                </a:xfrm>
                <a:prstGeom prst="rect">
                  <a:avLst/>
                </a:prstGeom>
                <a:blipFill rotWithShape="1">
                  <a:blip r:embed="rId1"/>
                </a:blipFill>
                <a:ln w="28575"/>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3" name="TextBox 2"/>
            <p:cNvSpPr txBox="1"/>
            <p:nvPr/>
          </p:nvSpPr>
          <p:spPr>
            <a:xfrm>
              <a:off x="574935" y="4080387"/>
              <a:ext cx="3841715" cy="1477328"/>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Nhận xét: </a:t>
              </a:r>
              <a:r>
                <a:rPr lang="en-US" sz="1800">
                  <a:latin typeface="Times New Roman" panose="02020603050405020304" pitchFamily="18" charset="0"/>
                  <a:ea typeface="Times New Roman" panose="02020603050405020304" pitchFamily="18" charset="0"/>
                  <a:cs typeface="Times New Roman" panose="02020603050405020304" pitchFamily="18" charset="0"/>
                </a:rPr>
                <a:t>Tín hiệu đáp ứng của hệ thống tương đối tốt, các biến trạng thái của xe cân bằng tại 0, không có sai số xác lập, thời gian đạt xác lập nhanh, có xuất hiện vọt lố nhưng không đáng kể</a:t>
              </a:r>
              <a:endParaRPr lang="en-US" b="1">
                <a:latin typeface="Times New Roman" panose="02020603050405020304" pitchFamily="18" charset="0"/>
                <a:cs typeface="Times New Roman" panose="02020603050405020304" pitchFamily="18" charset="0"/>
              </a:endParaRPr>
            </a:p>
          </p:txBody>
        </p:sp>
      </p:grpSp>
      <p:pic>
        <p:nvPicPr>
          <p:cNvPr id="4" name="Picture 3" descr="A graph with lines and a red line&#10;&#10;Description automatically generated"/>
          <p:cNvPicPr>
            <a:picLocks noChangeAspect="1"/>
          </p:cNvPicPr>
          <p:nvPr/>
        </p:nvPicPr>
        <p:blipFill>
          <a:blip r:embed="rId2"/>
          <a:stretch>
            <a:fillRect/>
          </a:stretch>
        </p:blipFill>
        <p:spPr>
          <a:xfrm>
            <a:off x="4264351" y="1982787"/>
            <a:ext cx="7669683" cy="361425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1287" y="896128"/>
            <a:ext cx="614934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R</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pic>
        <p:nvPicPr>
          <p:cNvPr id="7" name="Picture 2"/>
          <p:cNvPicPr>
            <a:picLocks noChangeAspect="1"/>
          </p:cNvPicPr>
          <p:nvPr>
            <p:custDataLst>
              <p:tags r:id="rId1"/>
            </p:custDataLst>
          </p:nvPr>
        </p:nvPicPr>
        <p:blipFill>
          <a:blip r:embed="rId2"/>
          <a:stretch>
            <a:fillRect/>
          </a:stretch>
        </p:blipFill>
        <p:spPr>
          <a:xfrm>
            <a:off x="1584325" y="1973580"/>
            <a:ext cx="9023350" cy="4253230"/>
          </a:xfrm>
          <a:prstGeom prst="rect">
            <a:avLst/>
          </a:prstGeom>
          <a:noFill/>
          <a:ln>
            <a:noFill/>
          </a:ln>
        </p:spPr>
      </p:pic>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ma trận </a:t>
            </a:r>
            <a:endParaRPr lang="en-US">
              <a:latin typeface="Times New Roman" panose="02020603050405020304" pitchFamily="18" charset="0"/>
              <a:cs typeface="Times New Roman" panose="02020603050405020304" pitchFamily="18" charset="0"/>
            </a:endParaRPr>
          </a:p>
        </p:txBody>
      </p:sp>
      <p:graphicFrame>
        <p:nvGraphicFramePr>
          <p:cNvPr id="11" name="Object 10">
            <a:hlinkClick r:id="" action="ppaction://ole?verb="/>
          </p:cNvPr>
          <p:cNvGraphicFramePr>
            <a:graphicFrameLocks noChangeAspect="1"/>
          </p:cNvGraphicFramePr>
          <p:nvPr/>
        </p:nvGraphicFramePr>
        <p:xfrm>
          <a:off x="2776220" y="1417955"/>
          <a:ext cx="1026795" cy="648970"/>
        </p:xfrm>
        <a:graphic>
          <a:graphicData uri="http://schemas.openxmlformats.org/presentationml/2006/ole">
            <mc:AlternateContent xmlns:mc="http://schemas.openxmlformats.org/markup-compatibility/2006">
              <mc:Choice xmlns:v="urn:schemas-microsoft-com:vml" Requires="v">
                <p:oleObj spid="_x0000_s1025" name="" r:id="rId3" imgW="723900" imgH="457200" progId="Equation.KSEE3">
                  <p:embed/>
                </p:oleObj>
              </mc:Choice>
              <mc:Fallback>
                <p:oleObj name="" r:id="rId3" imgW="723900" imgH="457200" progId="Equation.KSEE3">
                  <p:embed/>
                  <p:pic>
                    <p:nvPicPr>
                      <p:cNvPr id="0" name="Picture 1024"/>
                      <p:cNvPicPr/>
                      <p:nvPr/>
                    </p:nvPicPr>
                    <p:blipFill>
                      <a:blip r:embed="rId4"/>
                      <a:stretch>
                        <a:fillRect/>
                      </a:stretch>
                    </p:blipFill>
                    <p:spPr>
                      <a:xfrm>
                        <a:off x="2776220" y="1417955"/>
                        <a:ext cx="1026795" cy="64897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1287" y="896128"/>
            <a:ext cx="614934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R</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ma trận </a:t>
            </a:r>
            <a:endParaRPr lang="en-US">
              <a:latin typeface="Times New Roman" panose="02020603050405020304" pitchFamily="18" charset="0"/>
              <a:cs typeface="Times New Roman" panose="02020603050405020304" pitchFamily="18" charset="0"/>
            </a:endParaRPr>
          </a:p>
        </p:txBody>
      </p:sp>
      <p:graphicFrame>
        <p:nvGraphicFramePr>
          <p:cNvPr id="11" name="Object 10">
            <a:hlinkClick r:id="" action="ppaction://ole?verb="/>
          </p:cNvPr>
          <p:cNvGraphicFramePr>
            <a:graphicFrameLocks noChangeAspect="1"/>
          </p:cNvGraphicFramePr>
          <p:nvPr/>
        </p:nvGraphicFramePr>
        <p:xfrm>
          <a:off x="2765108" y="1417955"/>
          <a:ext cx="1422400" cy="648970"/>
        </p:xfrm>
        <a:graphic>
          <a:graphicData uri="http://schemas.openxmlformats.org/presentationml/2006/ole">
            <mc:AlternateContent xmlns:mc="http://schemas.openxmlformats.org/markup-compatibility/2006">
              <mc:Choice xmlns:v="urn:schemas-microsoft-com:vml" Requires="v">
                <p:oleObj spid="_x0000_s1025" name="" r:id="rId1" imgW="1002665" imgH="457200" progId="Equation.KSEE3">
                  <p:embed/>
                </p:oleObj>
              </mc:Choice>
              <mc:Fallback>
                <p:oleObj name="" r:id="rId1" imgW="1002665" imgH="457200" progId="Equation.KSEE3">
                  <p:embed/>
                  <p:pic>
                    <p:nvPicPr>
                      <p:cNvPr id="0" name="Picture 1024"/>
                      <p:cNvPicPr/>
                      <p:nvPr/>
                    </p:nvPicPr>
                    <p:blipFill>
                      <a:blip r:embed="rId2"/>
                      <a:stretch>
                        <a:fillRect/>
                      </a:stretch>
                    </p:blipFill>
                    <p:spPr>
                      <a:xfrm>
                        <a:off x="2765108" y="1417955"/>
                        <a:ext cx="1422400" cy="648970"/>
                      </a:xfrm>
                      <a:prstGeom prst="rect">
                        <a:avLst/>
                      </a:prstGeom>
                    </p:spPr>
                  </p:pic>
                </p:oleObj>
              </mc:Fallback>
            </mc:AlternateContent>
          </a:graphicData>
        </a:graphic>
      </p:graphicFrame>
      <p:pic>
        <p:nvPicPr>
          <p:cNvPr id="3" name="Picture 6"/>
          <p:cNvPicPr>
            <a:picLocks noChangeAspect="1"/>
          </p:cNvPicPr>
          <p:nvPr>
            <p:custDataLst>
              <p:tags r:id="rId3"/>
            </p:custDataLst>
          </p:nvPr>
        </p:nvPicPr>
        <p:blipFill>
          <a:blip r:embed="rId4"/>
          <a:stretch>
            <a:fillRect/>
          </a:stretch>
        </p:blipFill>
        <p:spPr>
          <a:xfrm>
            <a:off x="1631950" y="2044700"/>
            <a:ext cx="8928735" cy="42081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1287" y="896128"/>
            <a:ext cx="614934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R</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ma trận </a:t>
            </a:r>
            <a:endParaRPr lang="en-US">
              <a:latin typeface="Times New Roman" panose="02020603050405020304" pitchFamily="18" charset="0"/>
              <a:cs typeface="Times New Roman" panose="02020603050405020304" pitchFamily="18" charset="0"/>
            </a:endParaRPr>
          </a:p>
        </p:txBody>
      </p:sp>
      <p:graphicFrame>
        <p:nvGraphicFramePr>
          <p:cNvPr id="11" name="Object 10">
            <a:hlinkClick r:id="" action="ppaction://ole?verb="/>
          </p:cNvPr>
          <p:cNvGraphicFramePr>
            <a:graphicFrameLocks noChangeAspect="1"/>
          </p:cNvGraphicFramePr>
          <p:nvPr/>
        </p:nvGraphicFramePr>
        <p:xfrm>
          <a:off x="2745423" y="1417955"/>
          <a:ext cx="1639570" cy="648970"/>
        </p:xfrm>
        <a:graphic>
          <a:graphicData uri="http://schemas.openxmlformats.org/presentationml/2006/ole">
            <mc:AlternateContent xmlns:mc="http://schemas.openxmlformats.org/markup-compatibility/2006">
              <mc:Choice xmlns:v="urn:schemas-microsoft-com:vml" Requires="v">
                <p:oleObj spid="_x0000_s1025" name="" r:id="rId1" imgW="1155700" imgH="457200" progId="Equation.KSEE3">
                  <p:embed/>
                </p:oleObj>
              </mc:Choice>
              <mc:Fallback>
                <p:oleObj name="" r:id="rId1" imgW="1155700" imgH="457200" progId="Equation.KSEE3">
                  <p:embed/>
                  <p:pic>
                    <p:nvPicPr>
                      <p:cNvPr id="0" name="Picture 1024"/>
                      <p:cNvPicPr/>
                      <p:nvPr/>
                    </p:nvPicPr>
                    <p:blipFill>
                      <a:blip r:embed="rId2"/>
                      <a:stretch>
                        <a:fillRect/>
                      </a:stretch>
                    </p:blipFill>
                    <p:spPr>
                      <a:xfrm>
                        <a:off x="2745423" y="1417955"/>
                        <a:ext cx="1639570" cy="648970"/>
                      </a:xfrm>
                      <a:prstGeom prst="rect">
                        <a:avLst/>
                      </a:prstGeom>
                    </p:spPr>
                  </p:pic>
                </p:oleObj>
              </mc:Fallback>
            </mc:AlternateContent>
          </a:graphicData>
        </a:graphic>
      </p:graphicFrame>
      <p:pic>
        <p:nvPicPr>
          <p:cNvPr id="4" name="Picture 8"/>
          <p:cNvPicPr>
            <a:picLocks noChangeAspect="1"/>
          </p:cNvPicPr>
          <p:nvPr>
            <p:custDataLst>
              <p:tags r:id="rId3"/>
            </p:custDataLst>
          </p:nvPr>
        </p:nvPicPr>
        <p:blipFill>
          <a:blip r:embed="rId4"/>
          <a:stretch>
            <a:fillRect/>
          </a:stretch>
        </p:blipFill>
        <p:spPr>
          <a:xfrm>
            <a:off x="1631950" y="2023110"/>
            <a:ext cx="8920480" cy="420433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1287" y="896128"/>
            <a:ext cx="614934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R</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9" name="Text Box 8"/>
          <p:cNvSpPr txBox="1"/>
          <p:nvPr/>
        </p:nvSpPr>
        <p:spPr>
          <a:xfrm>
            <a:off x="1248410" y="2072640"/>
            <a:ext cx="3610610" cy="680085"/>
          </a:xfrm>
          <a:prstGeom prst="rect">
            <a:avLst/>
          </a:prstGeom>
          <a:noFill/>
        </p:spPr>
        <p:txBody>
          <a:bodyPr wrap="square" rtlCol="0">
            <a:noAutofit/>
          </a:bodyPr>
          <a:p>
            <a:pPr indent="457200" algn="just">
              <a:lnSpc>
                <a:spcPct val="150000"/>
              </a:lnSpc>
            </a:pPr>
            <a:r>
              <a:rPr lang="en-US" b="1">
                <a:latin typeface="Times New Roman" panose="02020603050405020304" pitchFamily="18" charset="0"/>
                <a:cs typeface="Times New Roman" panose="02020603050405020304" pitchFamily="18" charset="0"/>
              </a:rPr>
              <a:t>Ta có ma trận  </a:t>
            </a:r>
            <a:endParaRPr lang="en-US" b="1">
              <a:latin typeface="Times New Roman" panose="02020603050405020304" pitchFamily="18" charset="0"/>
              <a:cs typeface="Times New Roman" panose="02020603050405020304" pitchFamily="18" charset="0"/>
            </a:endParaRPr>
          </a:p>
          <a:p>
            <a:pPr indent="457200" algn="just">
              <a:lnSpc>
                <a:spcPct val="150000"/>
              </a:lnSpc>
            </a:pPr>
            <a:endParaRPr lang="en-US">
              <a:latin typeface="Times New Roman" panose="02020603050405020304" pitchFamily="18" charset="0"/>
              <a:cs typeface="Times New Roman" panose="02020603050405020304" pitchFamily="18" charset="0"/>
            </a:endParaRPr>
          </a:p>
        </p:txBody>
      </p:sp>
      <p:graphicFrame>
        <p:nvGraphicFramePr>
          <p:cNvPr id="3" name="Object 2">
            <a:hlinkClick r:id="" action="ppaction://ole?verb="/>
          </p:cNvPr>
          <p:cNvGraphicFramePr>
            <a:graphicFrameLocks noChangeAspect="1"/>
          </p:cNvGraphicFramePr>
          <p:nvPr/>
        </p:nvGraphicFramePr>
        <p:xfrm>
          <a:off x="6038850" y="3569970"/>
          <a:ext cx="114300" cy="215900"/>
        </p:xfrm>
        <a:graphic>
          <a:graphicData uri="http://schemas.openxmlformats.org/presentationml/2006/ole">
            <mc:AlternateContent xmlns:mc="http://schemas.openxmlformats.org/markup-compatibility/2006">
              <mc:Choice xmlns:v="urn:schemas-microsoft-com:vml" Requires="v">
                <p:oleObj spid="_x0000_s2049" name="" r:id="rId1" imgW="114300" imgH="215900" progId="Equation.KSEE3">
                  <p:embed/>
                </p:oleObj>
              </mc:Choice>
              <mc:Fallback>
                <p:oleObj name="" r:id="rId1" imgW="114300" imgH="215900" progId="Equation.KSEE3">
                  <p:embed/>
                  <p:pic>
                    <p:nvPicPr>
                      <p:cNvPr id="0" name="Picture 2048"/>
                      <p:cNvPicPr/>
                      <p:nvPr/>
                    </p:nvPicPr>
                    <p:blipFill>
                      <a:blip r:embed="rId2"/>
                      <a:stretch>
                        <a:fillRect/>
                      </a:stretch>
                    </p:blipFill>
                    <p:spPr>
                      <a:xfrm>
                        <a:off x="6038850" y="3569970"/>
                        <a:ext cx="114300" cy="215900"/>
                      </a:xfrm>
                      <a:prstGeom prst="rect">
                        <a:avLst/>
                      </a:prstGeom>
                    </p:spPr>
                  </p:pic>
                </p:oleObj>
              </mc:Fallback>
            </mc:AlternateContent>
          </a:graphicData>
        </a:graphic>
      </p:graphicFrame>
      <p:graphicFrame>
        <p:nvGraphicFramePr>
          <p:cNvPr id="5" name="Object 4">
            <a:hlinkClick r:id="" action="ppaction://ole?verb="/>
          </p:cNvPr>
          <p:cNvGraphicFramePr>
            <a:graphicFrameLocks noChangeAspect="1"/>
          </p:cNvGraphicFramePr>
          <p:nvPr/>
        </p:nvGraphicFramePr>
        <p:xfrm>
          <a:off x="3228975" y="1953260"/>
          <a:ext cx="1520190" cy="837565"/>
        </p:xfrm>
        <a:graphic>
          <a:graphicData uri="http://schemas.openxmlformats.org/presentationml/2006/ole">
            <mc:AlternateContent xmlns:mc="http://schemas.openxmlformats.org/markup-compatibility/2006">
              <mc:Choice xmlns:v="urn:schemas-microsoft-com:vml" Requires="v">
                <p:oleObj spid="_x0000_s2050" name="" r:id="rId3" imgW="876300" imgH="482600" progId="Equation.KSEE3">
                  <p:embed/>
                </p:oleObj>
              </mc:Choice>
              <mc:Fallback>
                <p:oleObj name="" r:id="rId3" imgW="876300" imgH="482600" progId="Equation.KSEE3">
                  <p:embed/>
                  <p:pic>
                    <p:nvPicPr>
                      <p:cNvPr id="0" name="Picture 2049"/>
                      <p:cNvPicPr/>
                      <p:nvPr/>
                    </p:nvPicPr>
                    <p:blipFill>
                      <a:blip r:embed="rId4"/>
                      <a:stretch>
                        <a:fillRect/>
                      </a:stretch>
                    </p:blipFill>
                    <p:spPr>
                      <a:xfrm>
                        <a:off x="3228975" y="1953260"/>
                        <a:ext cx="1520190" cy="837565"/>
                      </a:xfrm>
                      <a:prstGeom prst="rect">
                        <a:avLst/>
                      </a:prstGeom>
                    </p:spPr>
                  </p:pic>
                </p:oleObj>
              </mc:Fallback>
            </mc:AlternateContent>
          </a:graphicData>
        </a:graphic>
      </p:graphicFrame>
      <p:sp>
        <p:nvSpPr>
          <p:cNvPr id="7" name="Text Box 6"/>
          <p:cNvSpPr txBox="1"/>
          <p:nvPr/>
        </p:nvSpPr>
        <p:spPr>
          <a:xfrm>
            <a:off x="1248410" y="2801620"/>
            <a:ext cx="9810750" cy="1753235"/>
          </a:xfrm>
          <a:prstGeom prst="rect">
            <a:avLst/>
          </a:prstGeom>
          <a:noFill/>
        </p:spPr>
        <p:txBody>
          <a:bodyPr wrap="square" rtlCol="0">
            <a:spAutoFit/>
          </a:bodyPr>
          <a:p>
            <a:pPr indent="457200" algn="just">
              <a:lnSpc>
                <a:spcPct val="150000"/>
              </a:lnSpc>
            </a:pPr>
            <a:r>
              <a:rPr lang="en-US" b="1">
                <a:latin typeface="Times New Roman" panose="02020603050405020304" pitchFamily="18" charset="0"/>
                <a:cs typeface="Times New Roman" panose="02020603050405020304" pitchFamily="18" charset="0"/>
                <a:sym typeface="+mn-ea"/>
              </a:rPr>
              <a:t>Nhận xét: </a:t>
            </a:r>
            <a:r>
              <a:rPr lang="en-US">
                <a:latin typeface="Times New Roman" panose="02020603050405020304" pitchFamily="18" charset="0"/>
                <a:cs typeface="Times New Roman" panose="02020603050405020304" pitchFamily="18" charset="0"/>
                <a:sym typeface="+mn-ea"/>
              </a:rPr>
              <a:t>với R</a:t>
            </a:r>
            <a:r>
              <a:rPr lang="en-US" baseline="-25000">
                <a:latin typeface="Times New Roman" panose="02020603050405020304" pitchFamily="18" charset="0"/>
                <a:cs typeface="Times New Roman" panose="02020603050405020304" pitchFamily="18" charset="0"/>
                <a:sym typeface="+mn-ea"/>
              </a:rPr>
              <a:t>1</a:t>
            </a:r>
            <a:r>
              <a:rPr lang="en-US">
                <a:latin typeface="Times New Roman" panose="02020603050405020304" pitchFamily="18" charset="0"/>
                <a:cs typeface="Times New Roman" panose="02020603050405020304" pitchFamily="18" charset="0"/>
                <a:sym typeface="+mn-ea"/>
              </a:rPr>
              <a:t> và R</a:t>
            </a:r>
            <a:r>
              <a:rPr lang="en-US" baseline="-25000">
                <a:latin typeface="Times New Roman" panose="02020603050405020304" pitchFamily="18" charset="0"/>
                <a:cs typeface="Times New Roman" panose="02020603050405020304" pitchFamily="18" charset="0"/>
                <a:sym typeface="+mn-ea"/>
              </a:rPr>
              <a:t>2</a:t>
            </a:r>
            <a:r>
              <a:rPr lang="en-US">
                <a:latin typeface="Times New Roman" panose="02020603050405020304" pitchFamily="18" charset="0"/>
                <a:cs typeface="Times New Roman" panose="02020603050405020304" pitchFamily="18" charset="0"/>
                <a:sym typeface="+mn-ea"/>
              </a:rPr>
              <a:t> là các trọng số điện áp cấp cho bánh xe trái và bánh xe phải. Khi tăng giá trị các trọng số </a:t>
            </a:r>
            <a:r>
              <a:rPr lang="en-US">
                <a:latin typeface="Times New Roman" panose="02020603050405020304" pitchFamily="18" charset="0"/>
                <a:cs typeface="Times New Roman" panose="02020603050405020304" pitchFamily="18" charset="0"/>
                <a:sym typeface="+mn-ea"/>
              </a:rPr>
              <a:t>R</a:t>
            </a:r>
            <a:r>
              <a:rPr lang="en-US" baseline="-25000">
                <a:latin typeface="Times New Roman" panose="02020603050405020304" pitchFamily="18" charset="0"/>
                <a:cs typeface="Times New Roman" panose="02020603050405020304" pitchFamily="18" charset="0"/>
                <a:sym typeface="+mn-ea"/>
              </a:rPr>
              <a:t>1</a:t>
            </a:r>
            <a:r>
              <a:rPr lang="en-US">
                <a:latin typeface="Times New Roman" panose="02020603050405020304" pitchFamily="18" charset="0"/>
                <a:cs typeface="Times New Roman" panose="02020603050405020304" pitchFamily="18" charset="0"/>
                <a:sym typeface="+mn-ea"/>
              </a:rPr>
              <a:t> và R</a:t>
            </a:r>
            <a:r>
              <a:rPr lang="en-US" baseline="-25000">
                <a:latin typeface="Times New Roman" panose="02020603050405020304" pitchFamily="18" charset="0"/>
                <a:cs typeface="Times New Roman" panose="02020603050405020304" pitchFamily="18" charset="0"/>
                <a:sym typeface="+mn-ea"/>
              </a:rPr>
              <a:t>2</a:t>
            </a:r>
            <a:r>
              <a:rPr lang="en-US">
                <a:latin typeface="Times New Roman" panose="02020603050405020304" pitchFamily="18" charset="0"/>
                <a:cs typeface="Times New Roman" panose="02020603050405020304" pitchFamily="18" charset="0"/>
                <a:sym typeface="+mn-ea"/>
              </a:rPr>
              <a:t> ta quan sát được các biến trạng thái của xe vẫn cân bằng tại 0 và không có sai số xác lập. Tuy nhiên nhận thấy rằng các trọng số </a:t>
            </a:r>
            <a:r>
              <a:rPr lang="en-US">
                <a:latin typeface="Times New Roman" panose="02020603050405020304" pitchFamily="18" charset="0"/>
                <a:cs typeface="Times New Roman" panose="02020603050405020304" pitchFamily="18" charset="0"/>
                <a:sym typeface="+mn-ea"/>
              </a:rPr>
              <a:t>R</a:t>
            </a:r>
            <a:r>
              <a:rPr lang="en-US" baseline="-25000">
                <a:latin typeface="Times New Roman" panose="02020603050405020304" pitchFamily="18" charset="0"/>
                <a:cs typeface="Times New Roman" panose="02020603050405020304" pitchFamily="18" charset="0"/>
                <a:sym typeface="+mn-ea"/>
              </a:rPr>
              <a:t>1</a:t>
            </a:r>
            <a:r>
              <a:rPr lang="en-US">
                <a:latin typeface="Times New Roman" panose="02020603050405020304" pitchFamily="18" charset="0"/>
                <a:cs typeface="Times New Roman" panose="02020603050405020304" pitchFamily="18" charset="0"/>
                <a:sym typeface="+mn-ea"/>
              </a:rPr>
              <a:t> và R</a:t>
            </a:r>
            <a:r>
              <a:rPr lang="en-US" baseline="-25000">
                <a:latin typeface="Times New Roman" panose="02020603050405020304" pitchFamily="18" charset="0"/>
                <a:cs typeface="Times New Roman" panose="02020603050405020304" pitchFamily="18" charset="0"/>
                <a:sym typeface="+mn-ea"/>
              </a:rPr>
              <a:t>2</a:t>
            </a:r>
            <a:r>
              <a:rPr lang="en-US">
                <a:latin typeface="Times New Roman" panose="02020603050405020304" pitchFamily="18" charset="0"/>
                <a:cs typeface="Times New Roman" panose="02020603050405020304" pitchFamily="18" charset="0"/>
                <a:sym typeface="+mn-ea"/>
              </a:rPr>
              <a:t> càng lớn thì độ vọt lố giảm và thời gian đạt được xác lập lâu hơn.</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 Q</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 Q</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Q</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Q</a:t>
            </a:r>
            <a:r>
              <a:rPr lang="en-US" baseline="-2500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 = Q</a:t>
            </a:r>
            <a:r>
              <a:rPr lang="en-US" baseline="-25000">
                <a:latin typeface="Times New Roman" panose="02020603050405020304" pitchFamily="18" charset="0"/>
                <a:cs typeface="Times New Roman" panose="02020603050405020304" pitchFamily="18" charset="0"/>
              </a:rPr>
              <a:t>6</a:t>
            </a:r>
            <a:r>
              <a:rPr lang="en-US">
                <a:latin typeface="Times New Roman" panose="02020603050405020304" pitchFamily="18" charset="0"/>
                <a:cs typeface="Times New Roman" panose="02020603050405020304" pitchFamily="18" charset="0"/>
              </a:rPr>
              <a:t> = 1</a:t>
            </a:r>
            <a:endParaRPr lang="en-US">
              <a:latin typeface="Times New Roman" panose="02020603050405020304" pitchFamily="18" charset="0"/>
              <a:cs typeface="Times New Roman" panose="02020603050405020304" pitchFamily="18" charset="0"/>
            </a:endParaRPr>
          </a:p>
        </p:txBody>
      </p:sp>
      <p:pic>
        <p:nvPicPr>
          <p:cNvPr id="696107594" name="Picture 1" descr="A graph of a graph&#10;&#10;Description automatically generated with medium confidence"/>
          <p:cNvPicPr>
            <a:picLocks noChangeAspect="1"/>
          </p:cNvPicPr>
          <p:nvPr>
            <p:custDataLst>
              <p:tags r:id="rId1"/>
            </p:custDataLst>
          </p:nvPr>
        </p:nvPicPr>
        <p:blipFill>
          <a:blip r:embed="rId2"/>
          <a:stretch>
            <a:fillRect/>
          </a:stretch>
        </p:blipFill>
        <p:spPr>
          <a:xfrm>
            <a:off x="1557655" y="1969135"/>
            <a:ext cx="9099550" cy="42881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TextBox 4"/>
          <p:cNvSpPr txBox="1"/>
          <p:nvPr/>
        </p:nvSpPr>
        <p:spPr>
          <a:xfrm>
            <a:off x="2417650" y="2602748"/>
            <a:ext cx="7356694" cy="1652504"/>
          </a:xfrm>
          <a:prstGeom prst="rect">
            <a:avLst/>
          </a:prstGeom>
          <a:noFill/>
        </p:spPr>
        <p:txBody>
          <a:bodyPr wrap="none" rtlCol="0">
            <a:spAutoFit/>
          </a:bodyPr>
          <a:lstStyle/>
          <a:p>
            <a:pPr>
              <a:lnSpc>
                <a:spcPct val="200000"/>
              </a:lnSpc>
            </a:pPr>
            <a:r>
              <a:rPr lang="en-US" sz="6000">
                <a:latin typeface="Arial" panose="020B0604020202020204" pitchFamily="34" charset="0"/>
                <a:cs typeface="Arial" panose="020B0604020202020204" pitchFamily="34" charset="0"/>
              </a:rPr>
              <a:t>Bài Toán 1: Modeling</a:t>
            </a:r>
            <a:endParaRPr lang="en-US" sz="6000">
              <a:latin typeface="Arial" panose="020B0604020202020204" pitchFamily="34" charset="0"/>
              <a:cs typeface="Arial" panose="020B0604020202020204" pitchFamily="34" charset="0"/>
            </a:endParaRPr>
          </a:p>
        </p:txBody>
      </p:sp>
      <p:sp>
        <p:nvSpPr>
          <p:cNvPr id="6" name="TextBox 5"/>
          <p:cNvSpPr txBox="1"/>
          <p:nvPr/>
        </p:nvSpPr>
        <p:spPr>
          <a:xfrm>
            <a:off x="1966060" y="290830"/>
            <a:ext cx="8259879" cy="640080"/>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NỘI</a:t>
            </a:r>
            <a:r>
              <a:rPr lang="en-US" sz="3600" b="1">
                <a:solidFill>
                  <a:srgbClr val="FF0000"/>
                </a:solidFill>
                <a:latin typeface="Arial" panose="020B0604020202020204" pitchFamily="34" charset="0"/>
                <a:ea typeface="Verdana" panose="020B0604030504040204" pitchFamily="34" charset="0"/>
                <a:cs typeface="Arial" panose="020B0604020202020204" pitchFamily="34" charset="0"/>
              </a:rPr>
              <a:t> </a:t>
            </a: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DUNG</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8"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 1000</a:t>
            </a:r>
            <a:endParaRPr lang="en-US">
              <a:latin typeface="Times New Roman" panose="02020603050405020304" pitchFamily="18" charset="0"/>
              <a:cs typeface="Times New Roman" panose="02020603050405020304" pitchFamily="18" charset="0"/>
            </a:endParaRPr>
          </a:p>
        </p:txBody>
      </p:sp>
      <p:pic>
        <p:nvPicPr>
          <p:cNvPr id="411129316" name="Picture 1" descr="A graph of lines and lines&#10;&#10;Description automatically generated with medium confidence"/>
          <p:cNvPicPr>
            <a:picLocks noChangeAspect="1"/>
          </p:cNvPicPr>
          <p:nvPr>
            <p:custDataLst>
              <p:tags r:id="rId1"/>
            </p:custDataLst>
          </p:nvPr>
        </p:nvPicPr>
        <p:blipFill>
          <a:blip r:embed="rId2"/>
          <a:stretch>
            <a:fillRect/>
          </a:stretch>
        </p:blipFill>
        <p:spPr>
          <a:xfrm>
            <a:off x="1522095" y="1882140"/>
            <a:ext cx="9291320" cy="43783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 1000</a:t>
            </a:r>
            <a:endParaRPr lang="en-US">
              <a:latin typeface="Times New Roman" panose="02020603050405020304" pitchFamily="18" charset="0"/>
              <a:cs typeface="Times New Roman" panose="02020603050405020304" pitchFamily="18" charset="0"/>
            </a:endParaRPr>
          </a:p>
        </p:txBody>
      </p:sp>
      <p:pic>
        <p:nvPicPr>
          <p:cNvPr id="1974118437" name="Picture 1" descr="A graph of lines and lines&#10;&#10;Description automatically generated with medium confidence"/>
          <p:cNvPicPr>
            <a:picLocks noChangeAspect="1"/>
          </p:cNvPicPr>
          <p:nvPr>
            <p:custDataLst>
              <p:tags r:id="rId1"/>
            </p:custDataLst>
          </p:nvPr>
        </p:nvPicPr>
        <p:blipFill>
          <a:blip r:embed="rId2"/>
          <a:stretch>
            <a:fillRect/>
          </a:stretch>
        </p:blipFill>
        <p:spPr>
          <a:xfrm>
            <a:off x="1522095" y="1850390"/>
            <a:ext cx="9316085" cy="43903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1000</a:t>
            </a:r>
            <a:endParaRPr lang="en-US">
              <a:latin typeface="Times New Roman" panose="02020603050405020304" pitchFamily="18" charset="0"/>
              <a:cs typeface="Times New Roman" panose="02020603050405020304" pitchFamily="18" charset="0"/>
            </a:endParaRPr>
          </a:p>
        </p:txBody>
      </p:sp>
      <p:pic>
        <p:nvPicPr>
          <p:cNvPr id="1098879029" name="Picture 1" descr="A diagram of a graph&#10;&#10;Description automatically generated with medium confidence"/>
          <p:cNvPicPr>
            <a:picLocks noChangeAspect="1"/>
          </p:cNvPicPr>
          <p:nvPr>
            <p:custDataLst>
              <p:tags r:id="rId1"/>
            </p:custDataLst>
          </p:nvPr>
        </p:nvPicPr>
        <p:blipFill>
          <a:blip r:embed="rId2"/>
          <a:stretch>
            <a:fillRect/>
          </a:stretch>
        </p:blipFill>
        <p:spPr>
          <a:xfrm>
            <a:off x="1522095" y="1973580"/>
            <a:ext cx="9053195" cy="42665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200" y="1417955"/>
            <a:ext cx="10515600" cy="493585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1000</a:t>
            </a:r>
            <a:endParaRPr lang="en-US">
              <a:latin typeface="Times New Roman" panose="02020603050405020304" pitchFamily="18" charset="0"/>
              <a:cs typeface="Times New Roman" panose="02020603050405020304" pitchFamily="18" charset="0"/>
            </a:endParaRPr>
          </a:p>
        </p:txBody>
      </p:sp>
      <p:pic>
        <p:nvPicPr>
          <p:cNvPr id="2120852908" name="Picture 1" descr="A diagram of a graph&#10;&#10;Description automatically generated with medium confidence"/>
          <p:cNvPicPr>
            <a:picLocks noChangeAspect="1"/>
          </p:cNvPicPr>
          <p:nvPr>
            <p:custDataLst>
              <p:tags r:id="rId1"/>
            </p:custDataLst>
          </p:nvPr>
        </p:nvPicPr>
        <p:blipFill>
          <a:blip r:embed="rId2"/>
          <a:stretch>
            <a:fillRect/>
          </a:stretch>
        </p:blipFill>
        <p:spPr>
          <a:xfrm>
            <a:off x="1522095" y="1973580"/>
            <a:ext cx="9043035" cy="42614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5 </a:t>
            </a:r>
            <a:r>
              <a:rPr lang="en-US">
                <a:latin typeface="Times New Roman" panose="02020603050405020304" pitchFamily="18" charset="0"/>
                <a:cs typeface="Times New Roman" panose="02020603050405020304" pitchFamily="18" charset="0"/>
              </a:rPr>
              <a:t>= 1000</a:t>
            </a:r>
            <a:endParaRPr lang="en-US">
              <a:latin typeface="Times New Roman" panose="02020603050405020304" pitchFamily="18" charset="0"/>
              <a:cs typeface="Times New Roman" panose="02020603050405020304" pitchFamily="18" charset="0"/>
            </a:endParaRPr>
          </a:p>
        </p:txBody>
      </p:sp>
      <p:pic>
        <p:nvPicPr>
          <p:cNvPr id="562180456" name="Picture 1" descr="A diagram of a graph&#10;&#10;Description automatically generated with medium confidence"/>
          <p:cNvPicPr>
            <a:picLocks noChangeAspect="1"/>
          </p:cNvPicPr>
          <p:nvPr>
            <p:custDataLst>
              <p:tags r:id="rId1"/>
            </p:custDataLst>
          </p:nvPr>
        </p:nvPicPr>
        <p:blipFill>
          <a:blip r:embed="rId2"/>
          <a:stretch>
            <a:fillRect/>
          </a:stretch>
        </p:blipFill>
        <p:spPr>
          <a:xfrm>
            <a:off x="1495425" y="1914525"/>
            <a:ext cx="9267190" cy="43675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6 </a:t>
            </a:r>
            <a:r>
              <a:rPr lang="en-US">
                <a:latin typeface="Times New Roman" panose="02020603050405020304" pitchFamily="18" charset="0"/>
                <a:cs typeface="Times New Roman" panose="02020603050405020304" pitchFamily="18" charset="0"/>
              </a:rPr>
              <a:t>= 1000</a:t>
            </a:r>
            <a:endParaRPr lang="en-US">
              <a:latin typeface="Times New Roman" panose="02020603050405020304" pitchFamily="18" charset="0"/>
              <a:cs typeface="Times New Roman" panose="02020603050405020304" pitchFamily="18" charset="0"/>
            </a:endParaRPr>
          </a:p>
        </p:txBody>
      </p:sp>
      <p:pic>
        <p:nvPicPr>
          <p:cNvPr id="986088592" name="Picture 1" descr="A graph of a graph&#10;&#10;Description automatically generated with medium confidence"/>
          <p:cNvPicPr>
            <a:picLocks noChangeAspect="1"/>
          </p:cNvPicPr>
          <p:nvPr>
            <p:custDataLst>
              <p:tags r:id="rId1"/>
            </p:custDataLst>
          </p:nvPr>
        </p:nvPicPr>
        <p:blipFill>
          <a:blip r:embed="rId2"/>
          <a:stretch>
            <a:fillRect/>
          </a:stretch>
        </p:blipFill>
        <p:spPr>
          <a:xfrm>
            <a:off x="1522095" y="1973580"/>
            <a:ext cx="9216390" cy="43434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3" name="Object 2">
            <a:hlinkClick r:id="" action="ppaction://ole?verb="/>
          </p:cNvPr>
          <p:cNvGraphicFramePr>
            <a:graphicFrameLocks noChangeAspect="1"/>
          </p:cNvGraphicFramePr>
          <p:nvPr/>
        </p:nvGraphicFramePr>
        <p:xfrm>
          <a:off x="6038850" y="3569970"/>
          <a:ext cx="114300" cy="215900"/>
        </p:xfrm>
        <a:graphic>
          <a:graphicData uri="http://schemas.openxmlformats.org/presentationml/2006/ole">
            <mc:AlternateContent xmlns:mc="http://schemas.openxmlformats.org/markup-compatibility/2006">
              <mc:Choice xmlns:v="urn:schemas-microsoft-com:vml" Requires="v">
                <p:oleObj spid="_x0000_s2049" name="" r:id="rId1" imgW="114300" imgH="215900" progId="Equation.KSEE3">
                  <p:embed/>
                </p:oleObj>
              </mc:Choice>
              <mc:Fallback>
                <p:oleObj name="" r:id="rId1" imgW="114300" imgH="215900" progId="Equation.KSEE3">
                  <p:embed/>
                  <p:pic>
                    <p:nvPicPr>
                      <p:cNvPr id="0" name="Picture 2048"/>
                      <p:cNvPicPr/>
                      <p:nvPr/>
                    </p:nvPicPr>
                    <p:blipFill>
                      <a:blip r:embed="rId2"/>
                      <a:stretch>
                        <a:fillRect/>
                      </a:stretch>
                    </p:blipFill>
                    <p:spPr>
                      <a:xfrm>
                        <a:off x="6038850" y="3569970"/>
                        <a:ext cx="114300" cy="21590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7" name="Text Box 6"/>
              <p:cNvSpPr txBox="1"/>
              <p:nvPr/>
            </p:nvSpPr>
            <p:spPr>
              <a:xfrm>
                <a:off x="654050" y="1687830"/>
                <a:ext cx="10606405" cy="4668520"/>
              </a:xfrm>
              <a:prstGeom prst="rect">
                <a:avLst/>
              </a:prstGeom>
              <a:noFill/>
            </p:spPr>
            <p:txBody>
              <a:bodyPr wrap="square" rtlCol="0">
                <a:noAutofit/>
              </a:bodyPr>
              <a:p>
                <a:pPr indent="457200" algn="just">
                  <a:lnSpc>
                    <a:spcPct val="150000"/>
                  </a:lnSpc>
                </a:pPr>
                <a:r>
                  <a:rPr lang="en-US" b="1">
                    <a:latin typeface="Times New Roman" panose="02020603050405020304" pitchFamily="18" charset="0"/>
                    <a:cs typeface="Times New Roman" panose="02020603050405020304" pitchFamily="18" charset="0"/>
                    <a:sym typeface="+mn-ea"/>
                  </a:rPr>
                  <a:t>Nhận xét</a:t>
                </a:r>
                <a:r>
                  <a:rPr lang="en-US">
                    <a:latin typeface="Times New Roman" panose="02020603050405020304" pitchFamily="18" charset="0"/>
                    <a:cs typeface="Times New Roman" panose="02020603050405020304" pitchFamily="18" charset="0"/>
                    <a:sym typeface="+mn-ea"/>
                  </a:rPr>
                  <a:t>: Với </a:t>
                </a:r>
                <a14:m>
                  <m:oMath xmlns:m="http://schemas.openxmlformats.org/officeDocument/2006/math">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1</m:t>
                        </m:r>
                      </m:sub>
                    </m:sSub>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2</m:t>
                        </m:r>
                      </m:sub>
                    </m:sSub>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3</m:t>
                        </m:r>
                      </m:sub>
                    </m:sSub>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4</m:t>
                        </m:r>
                      </m:sub>
                    </m:sSub>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5</m:t>
                        </m:r>
                      </m:sub>
                    </m:sSub>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6</m:t>
                        </m:r>
                      </m:sub>
                    </m:sSub>
                  </m:oMath>
                </a14:m>
                <a:r>
                  <a:rPr lang="vi-VN">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altLang="vi-VN">
                    <a:effectLst/>
                    <a:latin typeface="Times New Roman" panose="02020603050405020304" pitchFamily="18" charset="0"/>
                    <a:ea typeface="Times New Roman" panose="02020603050405020304" pitchFamily="18" charset="0"/>
                    <a:cs typeface="Times New Roman" panose="02020603050405020304" pitchFamily="18" charset="0"/>
                    <a:sym typeface="+mn-ea"/>
                  </a:rPr>
                  <a:t>là các</a:t>
                </a:r>
                <a:r>
                  <a:rPr lang="vi-VN">
                    <a:effectLst/>
                    <a:latin typeface="Times New Roman" panose="02020603050405020304" pitchFamily="18" charset="0"/>
                    <a:ea typeface="Times New Roman" panose="02020603050405020304" pitchFamily="18" charset="0"/>
                    <a:cs typeface="Times New Roman" panose="02020603050405020304" pitchFamily="18" charset="0"/>
                    <a:sym typeface="+mn-ea"/>
                  </a:rPr>
                  <a:t> trọng số tối ưu tương ứng cho 6 biến trạng thái </a:t>
                </a:r>
                <a14:m>
                  <m:oMath xmlns:m="http://schemas.openxmlformats.org/officeDocument/2006/math">
                    <m:r>
                      <a:rPr lang="vi-VN" i="1">
                        <a:effectLst/>
                        <a:latin typeface="Cambria Math" panose="02040503050406030204" pitchFamily="18" charset="0"/>
                        <a:ea typeface="MS Mincho" charset="0"/>
                        <a:cs typeface="Cambria Math" panose="02040503050406030204" pitchFamily="18" charset="0"/>
                      </a:rPr>
                      <m:t>𝜃</m:t>
                    </m:r>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acc>
                      <m:accPr>
                        <m:chr m:val="̇"/>
                        <m:ctrlPr>
                          <a:rPr lang="en-US" i="1">
                            <a:effectLst/>
                            <a:latin typeface="Cambria Math" panose="02040503050406030204" pitchFamily="18" charset="0"/>
                            <a:cs typeface="Cambria Math" panose="02040503050406030204" pitchFamily="18" charset="0"/>
                          </a:rPr>
                        </m:ctrlPr>
                      </m:accPr>
                      <m:e>
                        <m:r>
                          <a:rPr lang="vi-VN" i="1">
                            <a:effectLst/>
                            <a:latin typeface="Cambria Math" panose="02040503050406030204" pitchFamily="18" charset="0"/>
                            <a:ea typeface="MS Mincho" charset="0"/>
                            <a:cs typeface="Cambria Math" panose="02040503050406030204" pitchFamily="18" charset="0"/>
                          </a:rPr>
                          <m:t>𝜃</m:t>
                        </m:r>
                      </m:e>
                    </m:acc>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r>
                      <a:rPr lang="vi-VN" i="1">
                        <a:effectLst/>
                        <a:latin typeface="Cambria Math" panose="02040503050406030204" pitchFamily="18" charset="0"/>
                        <a:ea typeface="MS Mincho" charset="0"/>
                        <a:cs typeface="Cambria Math" panose="02040503050406030204" pitchFamily="18" charset="0"/>
                      </a:rPr>
                      <m:t>𝜓</m:t>
                    </m:r>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acc>
                      <m:accPr>
                        <m:chr m:val="̇"/>
                        <m:ctrlPr>
                          <a:rPr lang="en-US" i="1">
                            <a:effectLst/>
                            <a:latin typeface="Cambria Math" panose="02040503050406030204" pitchFamily="18" charset="0"/>
                            <a:cs typeface="Cambria Math" panose="02040503050406030204" pitchFamily="18" charset="0"/>
                          </a:rPr>
                        </m:ctrlPr>
                      </m:accPr>
                      <m:e>
                        <m:r>
                          <a:rPr lang="vi-VN" i="1">
                            <a:effectLst/>
                            <a:latin typeface="Cambria Math" panose="02040503050406030204" pitchFamily="18" charset="0"/>
                            <a:ea typeface="MS Mincho" charset="0"/>
                            <a:cs typeface="Cambria Math" panose="02040503050406030204" pitchFamily="18" charset="0"/>
                          </a:rPr>
                          <m:t>𝜓</m:t>
                        </m:r>
                      </m:e>
                    </m:acc>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r>
                      <a:rPr lang="vi-VN" i="1">
                        <a:effectLst/>
                        <a:latin typeface="Cambria Math" panose="02040503050406030204" pitchFamily="18" charset="0"/>
                        <a:ea typeface="MS Mincho" charset="0"/>
                        <a:cs typeface="Cambria Math" panose="02040503050406030204" pitchFamily="18" charset="0"/>
                      </a:rPr>
                      <m:t>𝜙</m:t>
                    </m:r>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acc>
                      <m:accPr>
                        <m:chr m:val="̇"/>
                        <m:ctrlPr>
                          <a:rPr lang="en-US" i="1">
                            <a:effectLst/>
                            <a:latin typeface="Cambria Math" panose="02040503050406030204" pitchFamily="18" charset="0"/>
                            <a:cs typeface="Cambria Math" panose="02040503050406030204" pitchFamily="18" charset="0"/>
                          </a:rPr>
                        </m:ctrlPr>
                      </m:accPr>
                      <m:e>
                        <m:r>
                          <a:rPr lang="vi-VN" i="1">
                            <a:effectLst/>
                            <a:latin typeface="Cambria Math" panose="02040503050406030204" pitchFamily="18" charset="0"/>
                            <a:ea typeface="MS Mincho" charset="0"/>
                            <a:cs typeface="Cambria Math" panose="02040503050406030204" pitchFamily="18" charset="0"/>
                          </a:rPr>
                          <m:t>𝜙</m:t>
                        </m:r>
                      </m:e>
                    </m:acc>
                  </m:oMath>
                </a14:m>
                <a:r>
                  <a:rPr lang="en-US" altLang="vi-VN">
                    <a:effectLst/>
                    <a:latin typeface="Times New Roman" panose="02020603050405020304" pitchFamily="18" charset="0"/>
                    <a:ea typeface="Times New Roman" panose="02020603050405020304" pitchFamily="18" charset="0"/>
                    <a:cs typeface="Times New Roman" panose="02020603050405020304" pitchFamily="18" charset="0"/>
                    <a:sym typeface="+mn-ea"/>
                  </a:rPr>
                  <a:t>. Khi cho </a:t>
                </a:r>
                <a14:m>
                  <m:oMath xmlns:m="http://schemas.openxmlformats.org/officeDocument/2006/math">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1</m:t>
                        </m:r>
                      </m:sub>
                    </m:sSub>
                    <m:r>
                      <a:rPr lang="en-US" altLang="vi-VN" i="1">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2</m:t>
                        </m:r>
                      </m:sub>
                    </m:sSub>
                    <m:r>
                      <a:rPr lang="en-US" altLang="vi-VN" i="1">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3</m:t>
                        </m:r>
                      </m:sub>
                    </m:sSub>
                    <m:r>
                      <a:rPr lang="en-US" altLang="vi-VN" i="1">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4</m:t>
                        </m:r>
                      </m:sub>
                    </m:sSub>
                    <m:r>
                      <a:rPr lang="en-US" altLang="vi-VN" i="1">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5</m:t>
                        </m:r>
                      </m:sub>
                    </m:sSub>
                    <m:r>
                      <a:rPr lang="en-US" altLang="vi-VN" i="1">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6</m:t>
                        </m:r>
                      </m:sub>
                    </m:sSub>
                    <m:r>
                      <a:rPr lang="en-US" altLang="vi-VN">
                        <a:effectLst/>
                        <a:latin typeface="Cambria Math" panose="02040503050406030204" pitchFamily="18" charset="0"/>
                        <a:ea typeface="MS Mincho" charset="0"/>
                        <a:cs typeface="Cambria Math" panose="02040503050406030204" pitchFamily="18" charset="0"/>
                      </a:rPr>
                      <m:t>=1 </m:t>
                    </m:r>
                  </m:oMath>
                </a14:m>
                <a:r>
                  <a:rPr lang="en-US" altLang="vi-VN">
                    <a:effectLst/>
                    <a:latin typeface="Times New Roman" panose="02020603050405020304" pitchFamily="18" charset="0"/>
                    <a:ea typeface="Times New Roman" panose="02020603050405020304" pitchFamily="18" charset="0"/>
                    <a:cs typeface="Times New Roman" panose="02020603050405020304" pitchFamily="18" charset="0"/>
                    <a:sym typeface="+mn-ea"/>
                  </a:rPr>
                  <a:t>ta thấy các biến trạng thái của hệ thống xuất hiện độ vọt lố rất ít, nhưng thời gian đạt được xác lập lớn. Khi thay đổi một giá trị trong ma trận Q, ta thấy được:</a:t>
                </a:r>
                <a:endParaRPr lang="en-US" altLang="vi-VN">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285750" indent="-285750" algn="just">
                  <a:lnSpc>
                    <a:spcPct val="150000"/>
                  </a:lnSpc>
                  <a:buFont typeface="Wingdings" panose="05000000000000000000" charset="0"/>
                  <a:buChar char="Ø"/>
                </a:pPr>
                <a:r>
                  <a:rPr lang="en-US">
                    <a:latin typeface="Times New Roman" panose="02020603050405020304" pitchFamily="18" charset="0"/>
                    <a:cs typeface="Times New Roman" panose="02020603050405020304" pitchFamily="18" charset="0"/>
                  </a:rPr>
                  <a:t>Khi thay đổi giá trị của Q</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và Q</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ta thấy </a:t>
                </a:r>
                <a14:m>
                  <m:oMath xmlns:m="http://schemas.openxmlformats.org/officeDocument/2006/math">
                    <m:r>
                      <a:rPr lang="vi-VN" i="1">
                        <a:effectLst/>
                        <a:latin typeface="Cambria Math" panose="02040503050406030204" pitchFamily="18" charset="0"/>
                        <a:ea typeface="MS Mincho" charset="0"/>
                        <a:cs typeface="Cambria Math" panose="02040503050406030204" pitchFamily="18" charset="0"/>
                      </a:rPr>
                      <m:t>𝜃</m:t>
                    </m:r>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acc>
                      <m:accPr>
                        <m:chr m:val="̇"/>
                        <m:ctrlPr>
                          <a:rPr lang="en-US" i="1">
                            <a:effectLst/>
                            <a:latin typeface="Cambria Math" panose="02040503050406030204" pitchFamily="18" charset="0"/>
                            <a:cs typeface="Cambria Math" panose="02040503050406030204" pitchFamily="18" charset="0"/>
                          </a:rPr>
                        </m:ctrlPr>
                      </m:accPr>
                      <m:e>
                        <m:r>
                          <a:rPr lang="vi-VN" i="1">
                            <a:effectLst/>
                            <a:latin typeface="Cambria Math" panose="02040503050406030204" pitchFamily="18" charset="0"/>
                            <a:ea typeface="MS Mincho" charset="0"/>
                            <a:cs typeface="Cambria Math" panose="02040503050406030204" pitchFamily="18" charset="0"/>
                          </a:rPr>
                          <m:t>𝜃</m:t>
                        </m:r>
                      </m:e>
                    </m:acc>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r>
                      <a:rPr lang="vi-VN" i="1">
                        <a:effectLst/>
                        <a:latin typeface="Cambria Math" panose="02040503050406030204" pitchFamily="18" charset="0"/>
                        <a:ea typeface="MS Mincho" charset="0"/>
                        <a:cs typeface="Cambria Math" panose="02040503050406030204" pitchFamily="18" charset="0"/>
                      </a:rPr>
                      <m:t>𝜓</m:t>
                    </m:r>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acc>
                      <m:accPr>
                        <m:chr m:val="̇"/>
                        <m:ctrlPr>
                          <a:rPr lang="en-US" i="1">
                            <a:effectLst/>
                            <a:latin typeface="Cambria Math" panose="02040503050406030204" pitchFamily="18" charset="0"/>
                            <a:cs typeface="Cambria Math" panose="02040503050406030204" pitchFamily="18" charset="0"/>
                          </a:rPr>
                        </m:ctrlPr>
                      </m:accPr>
                      <m:e>
                        <m:r>
                          <a:rPr lang="vi-VN" i="1">
                            <a:effectLst/>
                            <a:latin typeface="Cambria Math" panose="02040503050406030204" pitchFamily="18" charset="0"/>
                            <a:ea typeface="MS Mincho" charset="0"/>
                            <a:cs typeface="Cambria Math" panose="02040503050406030204" pitchFamily="18" charset="0"/>
                          </a:rPr>
                          <m:t>𝜓</m:t>
                        </m:r>
                      </m:e>
                    </m:acc>
                  </m:oMath>
                </a14:m>
                <a:r>
                  <a:rPr lang="en-US">
                    <a:latin typeface="Times New Roman" panose="02020603050405020304" pitchFamily="18" charset="0"/>
                    <a:cs typeface="Times New Roman" panose="02020603050405020304" pitchFamily="18" charset="0"/>
                  </a:rPr>
                  <a:t> có độ vọt lố tăng lên nhung thời gian đạt được xác lập giảm đi nhiều.</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Ø"/>
                </a:pPr>
                <a:r>
                  <a:rPr lang="en-US">
                    <a:latin typeface="Times New Roman" panose="02020603050405020304" pitchFamily="18" charset="0"/>
                    <a:cs typeface="Times New Roman" panose="02020603050405020304" pitchFamily="18" charset="0"/>
                  </a:rPr>
                  <a:t>Khi thay đổi giá trị của Q</a:t>
                </a:r>
                <a:r>
                  <a:rPr lang="en-US" baseline="-2500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 ta thấy thời gian để </a:t>
                </a:r>
                <a14:m>
                  <m:oMath xmlns:m="http://schemas.openxmlformats.org/officeDocument/2006/math">
                    <m:r>
                      <a:rPr lang="vi-VN" i="1">
                        <a:effectLst/>
                        <a:latin typeface="Cambria Math" panose="02040503050406030204" pitchFamily="18" charset="0"/>
                        <a:ea typeface="MS Mincho" charset="0"/>
                        <a:cs typeface="Cambria Math" panose="02040503050406030204" pitchFamily="18" charset="0"/>
                      </a:rPr>
                      <m:t>𝜙</m:t>
                    </m:r>
                  </m:oMath>
                </a14:m>
                <a:r>
                  <a:rPr lang="en-US">
                    <a:latin typeface="Times New Roman" panose="02020603050405020304" pitchFamily="18" charset="0"/>
                    <a:cs typeface="Times New Roman" panose="02020603050405020304" pitchFamily="18" charset="0"/>
                  </a:rPr>
                  <a:t> đạt được xác lập giảm đi nhiều, nhưng thời gian để </a:t>
                </a:r>
                <a14:m>
                  <m:oMath xmlns:m="http://schemas.openxmlformats.org/officeDocument/2006/math">
                    <m:acc>
                      <m:accPr>
                        <m:chr m:val="̇"/>
                        <m:ctrlPr>
                          <a:rPr lang="en-US" i="1">
                            <a:effectLst/>
                            <a:latin typeface="Cambria Math" panose="02040503050406030204" pitchFamily="18" charset="0"/>
                            <a:cs typeface="Cambria Math" panose="02040503050406030204" pitchFamily="18" charset="0"/>
                          </a:rPr>
                        </m:ctrlPr>
                      </m:accPr>
                      <m:e>
                        <m:r>
                          <a:rPr lang="vi-VN" i="1">
                            <a:effectLst/>
                            <a:latin typeface="Cambria Math" panose="02040503050406030204" pitchFamily="18" charset="0"/>
                            <a:ea typeface="MS Mincho" charset="0"/>
                            <a:cs typeface="Cambria Math" panose="02040503050406030204" pitchFamily="18" charset="0"/>
                          </a:rPr>
                          <m:t>𝜙</m:t>
                        </m:r>
                      </m:e>
                    </m:acc>
                  </m:oMath>
                </a14:m>
                <a:r>
                  <a:rPr lang="en-US">
                    <a:latin typeface="Times New Roman" panose="02020603050405020304" pitchFamily="18" charset="0"/>
                    <a:cs typeface="Times New Roman" panose="02020603050405020304" pitchFamily="18" charset="0"/>
                  </a:rPr>
                  <a:t> đạt được xác lập tăng lên.</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Ø"/>
                </a:pPr>
                <a:r>
                  <a:rPr lang="en-US">
                    <a:latin typeface="Times New Roman" panose="02020603050405020304" pitchFamily="18" charset="0"/>
                    <a:cs typeface="Times New Roman" panose="02020603050405020304" pitchFamily="18" charset="0"/>
                  </a:rPr>
                  <a:t>Khi thay đổi Q</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Q</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Q</a:t>
                </a:r>
                <a:r>
                  <a:rPr lang="en-US" baseline="-25000">
                    <a:latin typeface="Times New Roman" panose="02020603050405020304" pitchFamily="18" charset="0"/>
                    <a:cs typeface="Times New Roman" panose="02020603050405020304" pitchFamily="18" charset="0"/>
                  </a:rPr>
                  <a:t>6</a:t>
                </a:r>
                <a:r>
                  <a:rPr lang="en-US">
                    <a:latin typeface="Times New Roman" panose="02020603050405020304" pitchFamily="18" charset="0"/>
                    <a:cs typeface="Times New Roman" panose="02020603050405020304" pitchFamily="18" charset="0"/>
                  </a:rPr>
                  <a:t> ta không thấy sự thay đổi gì so với khi các giá trị bằng 1. Như vậy có thể thấy các giá trị này đáp ứng cho hệ thống tốt nhất khi bằng 1.</a:t>
                </a:r>
                <a:endParaRPr lang="en-US">
                  <a:latin typeface="Times New Roman" panose="02020603050405020304" pitchFamily="18" charset="0"/>
                  <a:cs typeface="Times New Roman" panose="02020603050405020304" pitchFamily="18" charset="0"/>
                </a:endParaRPr>
              </a:p>
            </p:txBody>
          </p:sp>
        </mc:Choice>
        <mc:Fallback>
          <p:sp>
            <p:nvSpPr>
              <p:cNvPr id="7" name="Text Box 6"/>
              <p:cNvSpPr txBox="1">
                <a:spLocks noRot="1" noChangeAspect="1" noMove="1" noResize="1" noEditPoints="1" noAdjustHandles="1" noChangeArrowheads="1" noChangeShapeType="1" noTextEdit="1"/>
              </p:cNvSpPr>
              <p:nvPr/>
            </p:nvSpPr>
            <p:spPr>
              <a:xfrm>
                <a:off x="654050" y="1687830"/>
                <a:ext cx="10606405" cy="4668520"/>
              </a:xfrm>
              <a:prstGeom prst="rect">
                <a:avLst/>
              </a:prstGeom>
              <a:blipFill rotWithShape="1">
                <a:blip r:embed="rId3"/>
                <a:stretch>
                  <a:fillRect/>
                </a:stretch>
              </a:blipFill>
            </p:spPr>
            <p:txBody>
              <a:bodyPr/>
              <a:lstStyle/>
              <a:p>
                <a:r>
                  <a:rPr lang="en-US"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TextBox 4"/>
          <p:cNvSpPr txBox="1"/>
          <p:nvPr/>
        </p:nvSpPr>
        <p:spPr>
          <a:xfrm>
            <a:off x="1605729" y="2602748"/>
            <a:ext cx="8980535" cy="1652504"/>
          </a:xfrm>
          <a:prstGeom prst="rect">
            <a:avLst/>
          </a:prstGeom>
          <a:noFill/>
        </p:spPr>
        <p:txBody>
          <a:bodyPr wrap="none" rtlCol="0">
            <a:spAutoFit/>
          </a:bodyPr>
          <a:lstStyle/>
          <a:p>
            <a:pPr>
              <a:lnSpc>
                <a:spcPct val="200000"/>
              </a:lnSpc>
            </a:pPr>
            <a:r>
              <a:rPr lang="en-US" sz="6000">
                <a:latin typeface="Arial" panose="020B0604020202020204" pitchFamily="34" charset="0"/>
                <a:cs typeface="Arial" panose="020B0604020202020204" pitchFamily="34" charset="0"/>
              </a:rPr>
              <a:t>Bài Toán 2: Indentification</a:t>
            </a:r>
            <a:endParaRPr lang="en-US" sz="6000">
              <a:latin typeface="Arial" panose="020B0604020202020204" pitchFamily="34" charset="0"/>
              <a:cs typeface="Arial" panose="020B0604020202020204" pitchFamily="34" charset="0"/>
            </a:endParaRPr>
          </a:p>
        </p:txBody>
      </p:sp>
      <p:sp>
        <p:nvSpPr>
          <p:cNvPr id="6" name="TextBox 5"/>
          <p:cNvSpPr txBox="1"/>
          <p:nvPr/>
        </p:nvSpPr>
        <p:spPr>
          <a:xfrm>
            <a:off x="1966060" y="290830"/>
            <a:ext cx="8259879" cy="640080"/>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NỘI</a:t>
            </a:r>
            <a:r>
              <a:rPr lang="en-US" sz="3600" b="1">
                <a:solidFill>
                  <a:srgbClr val="FF0000"/>
                </a:solidFill>
                <a:latin typeface="Arial" panose="020B0604020202020204" pitchFamily="34" charset="0"/>
                <a:ea typeface="Verdana" panose="020B0604030504040204" pitchFamily="34" charset="0"/>
                <a:cs typeface="Arial" panose="020B0604020202020204" pitchFamily="34" charset="0"/>
              </a:rPr>
              <a:t> </a:t>
            </a: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DUNG</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8"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pic>
        <p:nvPicPr>
          <p:cNvPr id="3" name="Picture 2" descr="A diagram of a machine&#10;&#10;Description automatically generated"/>
          <p:cNvPicPr>
            <a:picLocks noChangeAspect="1"/>
          </p:cNvPicPr>
          <p:nvPr/>
        </p:nvPicPr>
        <p:blipFill>
          <a:blip r:embed="rId1"/>
          <a:stretch>
            <a:fillRect/>
          </a:stretch>
        </p:blipFill>
        <p:spPr>
          <a:xfrm>
            <a:off x="1066800" y="2071450"/>
            <a:ext cx="5029200" cy="3749040"/>
          </a:xfrm>
          <a:prstGeom prst="rect">
            <a:avLst/>
          </a:prstGeom>
        </p:spPr>
      </p:pic>
      <p:sp>
        <p:nvSpPr>
          <p:cNvPr id="4" name="object 7"/>
          <p:cNvSpPr/>
          <p:nvPr/>
        </p:nvSpPr>
        <p:spPr>
          <a:xfrm>
            <a:off x="838200" y="1517413"/>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6175298" y="2425307"/>
              <a:ext cx="4870604" cy="3041326"/>
            </p:xfrm>
            <a:graphic>
              <a:graphicData uri="http://schemas.openxmlformats.org/drawingml/2006/table">
                <a:tbl>
                  <a:tblPr firstRow="1" firstCol="1" bandRow="1">
                    <a:tableStyleId>{5C22544A-7EE6-4342-B048-85BDC9FD1C3A}</a:tableStyleId>
                  </a:tblPr>
                  <a:tblGrid>
                    <a:gridCol w="989190"/>
                    <a:gridCol w="729783"/>
                    <a:gridCol w="3151631"/>
                  </a:tblGrid>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Ký hiệu</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Đơn vị</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Ý nghĩa</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θ</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rad</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Góc nghiêng của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x</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Vị trí của xe trên trục x</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m/s</a:t>
                          </a:r>
                          <a:r>
                            <a:rPr lang="en-US" sz="1300" baseline="30000">
                              <a:effectLst/>
                              <a:latin typeface="Times New Roman" panose="02020603050405020304" pitchFamily="18" charset="0"/>
                              <a:cs typeface="Times New Roman" panose="02020603050405020304" pitchFamily="18" charset="0"/>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Gia tốc trọng trường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F</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Lực tác dụng lên xe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Khối lượng của xe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Khối lượng của thanh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71358">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US" sz="1300">
                                    <a:effectLst/>
                                    <a:latin typeface="Cambria Math" panose="02040503050406030204" pitchFamily="18" charset="0"/>
                                  </a:rPr>
                                  <m:t>𝑙</m:t>
                                </m:r>
                              </m:oMath>
                            </m:oMathPara>
                          </a14:m>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Chiều dài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I</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kg/m</a:t>
                          </a:r>
                          <a:r>
                            <a:rPr lang="en-US" sz="1300" baseline="30000">
                              <a:effectLst/>
                              <a:latin typeface="Times New Roman" panose="02020603050405020304" pitchFamily="18" charset="0"/>
                              <a:cs typeface="Times New Roman" panose="02020603050405020304" pitchFamily="18" charset="0"/>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Moment quán tính của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mc:Choice>
        <mc:Fallback xmlns="">
          <p:graphicFrame>
            <p:nvGraphicFramePr>
              <p:cNvPr id="5" name="Table 4"/>
              <p:cNvGraphicFramePr>
                <a:graphicFrameLocks noGrp="1"/>
              </p:cNvGraphicFramePr>
              <p:nvPr/>
            </p:nvGraphicFramePr>
            <p:xfrm>
              <a:off x="6175298" y="2425307"/>
              <a:ext cx="4870604" cy="3041326"/>
            </p:xfrm>
            <a:graphic>
              <a:graphicData uri="http://schemas.openxmlformats.org/drawingml/2006/table">
                <a:tbl>
                  <a:tblPr firstRow="1" firstCol="1" bandRow="1">
                    <a:tableStyleId>{5C22544A-7EE6-4342-B048-85BDC9FD1C3A}</a:tableStyleId>
                  </a:tblPr>
                  <a:tblGrid>
                    <a:gridCol w="989190"/>
                    <a:gridCol w="729783"/>
                    <a:gridCol w="3151631"/>
                  </a:tblGrid>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Ký hiệu</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Đơn vị</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Ý nghĩa</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θ</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rad</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Góc nghiêng của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x</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Vị trí của xe trên trục x</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m/s</a:t>
                          </a:r>
                          <a:r>
                            <a:rPr lang="en-US" sz="1300" baseline="30000">
                              <a:effectLst/>
                              <a:latin typeface="Times New Roman" panose="02020603050405020304" pitchFamily="18" charset="0"/>
                              <a:cs typeface="Times New Roman" panose="02020603050405020304" pitchFamily="18" charset="0"/>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Gia tốc trọng trường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F</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Lực tác dụng lên xe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Khối lượng của xe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Khối lượng của thanh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71475">
                    <a:tc>
                      <a:txBody>
                        <a:bodyPr/>
                        <a:lstStyle/>
                        <a:p>
                          <a:endParaRPr lang="en-US"/>
                        </a:p>
                      </a:txBody>
                      <a:tcPr marL="68580" marR="68580" marT="0" marB="0" anchor="ctr">
                        <a:blipFill>
                          <a:blip r:embed="rId2"/>
                        </a:blipFill>
                      </a:tcP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Chiều dài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I</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kg/m</a:t>
                          </a:r>
                          <a:r>
                            <a:rPr lang="en-US" sz="1300" baseline="30000">
                              <a:effectLst/>
                              <a:latin typeface="Times New Roman" panose="02020603050405020304" pitchFamily="18" charset="0"/>
                              <a:cs typeface="Times New Roman" panose="02020603050405020304" pitchFamily="18" charset="0"/>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Moment quán tính của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object 7"/>
          <p:cNvSpPr/>
          <p:nvPr/>
        </p:nvSpPr>
        <p:spPr>
          <a:xfrm>
            <a:off x="838200" y="1517413"/>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mc:AlternateContent xmlns:mc="http://schemas.openxmlformats.org/markup-compatibility/2006">
        <mc:Choice xmlns:a14="http://schemas.microsoft.com/office/drawing/2010/main" Requires="a14">
          <p:sp>
            <p:nvSpPr>
              <p:cNvPr id="5" name="TextBox 4"/>
              <p:cNvSpPr txBox="1"/>
              <p:nvPr/>
            </p:nvSpPr>
            <p:spPr>
              <a:xfrm>
                <a:off x="2993922" y="2158557"/>
                <a:ext cx="6204155" cy="3574825"/>
              </a:xfrm>
              <a:prstGeom prst="rect">
                <a:avLst/>
              </a:prstGeom>
              <a:noFill/>
            </p:spPr>
            <p:txBody>
              <a:bodyPr wrap="square">
                <a:spAutoFit/>
              </a:bodyPr>
              <a:lstStyle/>
              <a:p>
                <a:pPr indent="457200" algn="just"/>
                <a:r>
                  <a:rPr lang="en-US" kern="100">
                    <a:effectLst/>
                    <a:latin typeface="Times New Roman" panose="02020603050405020304" pitchFamily="18" charset="0"/>
                    <a:ea typeface="DengXian" panose="020B0503020204020204" pitchFamily="2" charset="-122"/>
                    <a:cs typeface="Times New Roman" panose="02020603050405020304" pitchFamily="18" charset="0"/>
                  </a:rPr>
                  <a:t>Động năng của xe là:</a:t>
                </a:r>
                <a:endParaRPr lang="en-US"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smtClean="0">
                              <a:effectLst/>
                              <a:latin typeface="Cambria Math" panose="02040503050406030204" pitchFamily="18" charset="0"/>
                              <a:ea typeface="DengXian" panose="020B0503020204020204" pitchFamily="2" charset="-122"/>
                              <a:cs typeface="Times New Roman" panose="02020603050405020304" pitchFamily="18" charset="0"/>
                            </a:rPr>
                          </m:ctrlPr>
                        </m:eqArr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𝑇</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𝑐𝑎𝑟𝑡</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𝑀</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Động năng của thanh con lắc:</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𝑇</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𝑝𝑜𝑙𝑒</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𝑣</m:t>
                              </m:r>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Vị trí cuối của thanh con lắc chiều lên hệ trục tọa độ:</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d>
                            <m:dPr>
                              <m:begChr m:val="{"/>
                              <m:end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𝑘</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𝑙𝑠𝑖𝑛</m:t>
                                  </m:r>
                                  <m:d>
                                    <m:d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𝑦</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𝑘</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𝑙𝑐𝑜𝑠</m:t>
                                  </m:r>
                                  <m:d>
                                    <m:d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eqArr>
                            </m:e>
                          </m:d>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kern="100">
                  <a:latin typeface="Times New Roman" panose="02020603050405020304" pitchFamily="18" charset="0"/>
                  <a:ea typeface="DengXian" panose="020B0503020204020204" pitchFamily="2" charset="-122"/>
                  <a:cs typeface="Times New Roman" panose="02020603050405020304" pitchFamily="18" charset="0"/>
                </a:endParaRPr>
              </a:p>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Vận tốc của con lắc trên hệ trục tọa độ là đạo hàm của vị trí:</a:t>
                </a:r>
                <a:endParaRPr lang="en-US" kern="100">
                  <a:latin typeface="Times New Roman" panose="02020603050405020304" pitchFamily="18" charset="0"/>
                  <a:ea typeface="DengXian" panose="020B0503020204020204" pitchFamily="2" charset="-122"/>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d>
                            <m:dPr>
                              <m:begChr m:val="{"/>
                              <m:end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𝑣</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𝑥𝑘</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𝑙</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e>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𝑣</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𝑦𝑘</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𝑙</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e>
                              </m:eqArr>
                            </m:e>
                          </m:d>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2993922" y="2158557"/>
                <a:ext cx="6204155" cy="3574825"/>
              </a:xfrm>
              <a:prstGeom prst="rect">
                <a:avLst/>
              </a:prstGeom>
              <a:blipFill rotWithShape="1">
                <a:blip r:embed="rId1"/>
                <a:stretch>
                  <a:fillRect l="-9" t="-5" r="2" b="17"/>
                </a:stretch>
              </a:blipFill>
            </p:spPr>
            <p:txBody>
              <a:bodyPr/>
              <a:lstStyle/>
              <a:p>
                <a:r>
                  <a:rPr lang="en-US"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wheel with wheels and arrows&#10;&#10;Description automatically generated with medium confidence"/>
          <p:cNvPicPr>
            <a:picLocks noChangeAspect="1"/>
          </p:cNvPicPr>
          <p:nvPr/>
        </p:nvPicPr>
        <p:blipFill>
          <a:blip r:embed="rId1"/>
          <a:stretch>
            <a:fillRect/>
          </a:stretch>
        </p:blipFill>
        <p:spPr>
          <a:xfrm>
            <a:off x="838196" y="1454978"/>
            <a:ext cx="5040733" cy="4829008"/>
          </a:xfrm>
          <a:prstGeom prst="rect">
            <a:avLst/>
          </a:prstGeom>
        </p:spPr>
      </p:pic>
      <p:sp>
        <p:nvSpPr>
          <p:cNvPr id="2" name="TextBox 1"/>
          <p:cNvSpPr txBox="1"/>
          <p:nvPr/>
        </p:nvSpPr>
        <p:spPr>
          <a:xfrm>
            <a:off x="4516077" y="978043"/>
            <a:ext cx="315983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Mô hình toán học</a:t>
            </a:r>
            <a:endParaRPr lang="en-US" sz="2800" b="1">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nvGraphicFramePr>
            <p:xfrm>
              <a:off x="6096164" y="1790110"/>
              <a:ext cx="5166379" cy="3888356"/>
            </p:xfrm>
            <a:graphic>
              <a:graphicData uri="http://schemas.openxmlformats.org/drawingml/2006/table">
                <a:tbl>
                  <a:tblPr firstRow="1" bandRow="1">
                    <a:tableStyleId>{5C22544A-7EE6-4342-B048-85BDC9FD1C3A}</a:tableStyleId>
                  </a:tblPr>
                  <a:tblGrid>
                    <a:gridCol w="1884680"/>
                    <a:gridCol w="3281699"/>
                  </a:tblGrid>
                  <a:tr h="300380">
                    <a:tc>
                      <a:txBody>
                        <a:bodyPr/>
                        <a:lstStyle/>
                        <a:p>
                          <a:pPr algn="ctr"/>
                          <a:r>
                            <a:rPr lang="en-US" sz="1100">
                              <a:latin typeface="Times New Roman" panose="02020603050405020304" pitchFamily="18" charset="0"/>
                              <a:cs typeface="Times New Roman" panose="02020603050405020304" pitchFamily="18" charset="0"/>
                            </a:rPr>
                            <a:t>Biến</a:t>
                          </a:r>
                          <a:r>
                            <a:rPr lang="en-US" sz="1100" baseline="0">
                              <a:latin typeface="Times New Roman" panose="02020603050405020304" pitchFamily="18" charset="0"/>
                              <a:cs typeface="Times New Roman" panose="02020603050405020304" pitchFamily="18" charset="0"/>
                            </a:rPr>
                            <a:t> trạng thái</a:t>
                          </a:r>
                          <a:endParaRPr lang="en-US" sz="110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100">
                              <a:latin typeface="Times New Roman" panose="02020603050405020304" pitchFamily="18" charset="0"/>
                              <a:cs typeface="Times New Roman" panose="02020603050405020304" pitchFamily="18" charset="0"/>
                            </a:rPr>
                            <a:t>Ý</a:t>
                          </a:r>
                          <a:r>
                            <a:rPr lang="en-US" sz="1100" baseline="0">
                              <a:latin typeface="Times New Roman" panose="02020603050405020304" pitchFamily="18" charset="0"/>
                              <a:cs typeface="Times New Roman" panose="02020603050405020304" pitchFamily="18" charset="0"/>
                            </a:rPr>
                            <a:t> nghĩa</a:t>
                          </a:r>
                          <a:endParaRPr lang="en-US" sz="11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𝜃</m:t>
                              </m:r>
                            </m:oMath>
                          </a14:m>
                          <a:r>
                            <a:rPr lang="en-US" sz="1100" dirty="0">
                              <a:latin typeface="Times New Roman" panose="02020603050405020304" pitchFamily="18" charset="0"/>
                              <a:cs typeface="Times New Roman" panose="02020603050405020304" pitchFamily="18" charset="0"/>
                            </a:rPr>
                            <a:t> </a:t>
                          </a:r>
                          <a:r>
                            <a:rPr lang="en-US" sz="1100" i="1" dirty="0">
                              <a:latin typeface="Times New Roman" panose="02020603050405020304" pitchFamily="18" charset="0"/>
                              <a:cs typeface="Times New Roman" panose="02020603050405020304" pitchFamily="18" charset="0"/>
                            </a:rPr>
                            <a:t>(rad)</a:t>
                          </a:r>
                          <a:endParaRPr lang="en-US" sz="1100" i="1"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(rad/s)</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𝜓</m:t>
                              </m:r>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(rad/s)</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𝜙</m:t>
                              </m:r>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(rad/s)</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tr>
                </a:tbl>
              </a:graphicData>
            </a:graphic>
          </p:graphicFrame>
        </mc:Choice>
        <mc:Fallback xmlns="">
          <p:graphicFrame>
            <p:nvGraphicFramePr>
              <p:cNvPr id="4" name="Table 3"/>
              <p:cNvGraphicFramePr>
                <a:graphicFrameLocks noGrp="1"/>
              </p:cNvGraphicFramePr>
              <p:nvPr/>
            </p:nvGraphicFramePr>
            <p:xfrm>
              <a:off x="6096164" y="1790110"/>
              <a:ext cx="5166379" cy="3888356"/>
            </p:xfrm>
            <a:graphic>
              <a:graphicData uri="http://schemas.openxmlformats.org/drawingml/2006/table">
                <a:tbl>
                  <a:tblPr firstRow="1" bandRow="1">
                    <a:tableStyleId>{5C22544A-7EE6-4342-B048-85BDC9FD1C3A}</a:tableStyleId>
                  </a:tblPr>
                  <a:tblGrid>
                    <a:gridCol w="1884680"/>
                    <a:gridCol w="3281699"/>
                  </a:tblGrid>
                  <a:tr h="300380">
                    <a:tc>
                      <a:txBody>
                        <a:bodyPr/>
                        <a:lstStyle/>
                        <a:p>
                          <a:pPr algn="ctr"/>
                          <a:r>
                            <a:rPr lang="en-US" sz="1100">
                              <a:latin typeface="Times New Roman" panose="02020603050405020304" pitchFamily="18" charset="0"/>
                              <a:cs typeface="Times New Roman" panose="02020603050405020304" pitchFamily="18" charset="0"/>
                            </a:rPr>
                            <a:t>Biến</a:t>
                          </a:r>
                          <a:r>
                            <a:rPr lang="en-US" sz="1100" baseline="0">
                              <a:latin typeface="Times New Roman" panose="02020603050405020304" pitchFamily="18" charset="0"/>
                              <a:cs typeface="Times New Roman" panose="02020603050405020304" pitchFamily="18" charset="0"/>
                            </a:rPr>
                            <a:t> trạng thái</a:t>
                          </a:r>
                          <a:endParaRPr lang="en-US" sz="110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100">
                              <a:latin typeface="Times New Roman" panose="02020603050405020304" pitchFamily="18" charset="0"/>
                              <a:cs typeface="Times New Roman" panose="02020603050405020304" pitchFamily="18" charset="0"/>
                            </a:rPr>
                            <a:t>Ý</a:t>
                          </a:r>
                          <a:r>
                            <a:rPr lang="en-US" sz="1100" baseline="0">
                              <a:latin typeface="Times New Roman" panose="02020603050405020304" pitchFamily="18" charset="0"/>
                              <a:cs typeface="Times New Roman" panose="02020603050405020304" pitchFamily="18" charset="0"/>
                            </a:rPr>
                            <a:t> nghĩa</a:t>
                          </a:r>
                          <a:endParaRPr lang="en-US" sz="11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145">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145">
                    <a:tc>
                      <a:txBody>
                        <a:bodyPr/>
                        <a:lstStyle/>
                        <a:p>
                          <a:endParaRPr lang="en-US"/>
                        </a:p>
                      </a:txBody>
                      <a:tcPr marL="68580" marR="68580" marT="34290" marB="34290" anchor="ctr">
                        <a:blipFill>
                          <a:blip r:embed="rId2"/>
                        </a:blipFill>
                      </a:tcP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tr>
                </a:tbl>
              </a:graphicData>
            </a:graphic>
          </p:graphicFrame>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object 7"/>
          <p:cNvSpPr/>
          <p:nvPr/>
        </p:nvSpPr>
        <p:spPr>
          <a:xfrm>
            <a:off x="838200" y="1517413"/>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mc:AlternateContent xmlns:mc="http://schemas.openxmlformats.org/markup-compatibility/2006">
        <mc:Choice xmlns:a14="http://schemas.microsoft.com/office/drawing/2010/main" Requires="a14">
          <p:sp>
            <p:nvSpPr>
              <p:cNvPr id="6" name="TextBox 5"/>
              <p:cNvSpPr txBox="1"/>
              <p:nvPr/>
            </p:nvSpPr>
            <p:spPr>
              <a:xfrm>
                <a:off x="1877961" y="2252653"/>
                <a:ext cx="8436077" cy="3386633"/>
              </a:xfrm>
              <a:prstGeom prst="rect">
                <a:avLst/>
              </a:prstGeom>
              <a:noFill/>
            </p:spPr>
            <p:txBody>
              <a:bodyPr wrap="square">
                <a:spAutoFit/>
              </a:bodyPr>
              <a:lstStyle/>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Bình phương vận tốc trung bình của thanh con lắc:</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Aptos" charset="0"/>
                              <a:cs typeface="Times New Roman" panose="02020603050405020304" pitchFamily="18" charset="0"/>
                            </a:rPr>
                          </m:ctrlPr>
                        </m:eqArrPr>
                        <m:e>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𝑣</m:t>
                              </m:r>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𝑣</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𝑥𝑘</m:t>
                                  </m:r>
                                </m:sub>
                              </m:sSub>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𝑣</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𝑦𝑘</m:t>
                                  </m:r>
                                </m:sub>
                              </m:sSub>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𝑙</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a:rPr lang="en-US" sz="1800" i="1" kern="100">
                                  <a:effectLst/>
                                  <a:latin typeface="Cambria Math" panose="02040503050406030204" pitchFamily="18" charset="0"/>
                                  <a:ea typeface="Aptos" charset="0"/>
                                  <a:cs typeface="Times New Roman" panose="02020603050405020304" pitchFamily="18" charset="0"/>
                                </a:rPr>
                                <m:t>𝑙</m:t>
                              </m:r>
                            </m:e>
                            <m:sup>
                              <m:r>
                                <a:rPr lang="en-US" sz="1800" i="1" kern="100">
                                  <a:effectLst/>
                                  <a:latin typeface="Cambria Math" panose="02040503050406030204" pitchFamily="18" charset="0"/>
                                  <a:ea typeface="Aptos" charset="0"/>
                                  <a:cs typeface="Times New Roman" panose="02020603050405020304" pitchFamily="18" charset="0"/>
                                </a:rPr>
                                <m:t>2</m:t>
                              </m:r>
                            </m:sup>
                          </m:sSup>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Suy ra động năng của thanh con lắc:</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𝑇</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𝑝𝑜𝑙𝑒</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𝑚𝑙</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a:rPr lang="en-US" sz="1800" i="1" kern="100">
                                  <a:effectLst/>
                                  <a:latin typeface="Cambria Math" panose="02040503050406030204" pitchFamily="18" charset="0"/>
                                  <a:ea typeface="Aptos" charset="0"/>
                                  <a:cs typeface="Times New Roman" panose="02020603050405020304" pitchFamily="18" charset="0"/>
                                </a:rPr>
                                <m:t>𝑙</m:t>
                              </m:r>
                            </m:e>
                            <m:sup>
                              <m:r>
                                <a:rPr lang="en-US" sz="1800" i="1" kern="100">
                                  <a:effectLst/>
                                  <a:latin typeface="Cambria Math" panose="02040503050406030204" pitchFamily="18" charset="0"/>
                                  <a:ea typeface="Aptos" charset="0"/>
                                  <a:cs typeface="Times New Roman" panose="02020603050405020304" pitchFamily="18" charset="0"/>
                                </a:rPr>
                                <m:t>2</m:t>
                              </m:r>
                            </m:sup>
                          </m:sSup>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Vậy động năng của hệ là:</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r>
                            <a:rPr lang="en-US" sz="1800" i="1" kern="100">
                              <a:effectLst/>
                              <a:latin typeface="Cambria Math" panose="02040503050406030204" pitchFamily="18" charset="0"/>
                              <a:ea typeface="Aptos" charset="0"/>
                              <a:cs typeface="Times New Roman" panose="02020603050405020304" pitchFamily="18" charset="0"/>
                            </a:rPr>
                            <m:t>𝑇</m:t>
                          </m:r>
                          <m:r>
                            <a:rPr lang="en-US" sz="1800" i="1" kern="100">
                              <a:effectLst/>
                              <a:latin typeface="Cambria Math" panose="02040503050406030204" pitchFamily="18" charset="0"/>
                              <a:ea typeface="Aptos" charset="0"/>
                              <a:cs typeface="Times New Roman" panose="02020603050405020304" pitchFamily="18" charset="0"/>
                            </a:rPr>
                            <m:t>=</m:t>
                          </m:r>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𝑇</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𝑐𝑎𝑟𝑡</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𝑇</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𝑝𝑜𝑙𝑒</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𝑀</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𝑚𝑙</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a:rPr lang="en-US" sz="1800" i="1" kern="100">
                                  <a:effectLst/>
                                  <a:latin typeface="Cambria Math" panose="02040503050406030204" pitchFamily="18" charset="0"/>
                                  <a:ea typeface="Aptos" charset="0"/>
                                  <a:cs typeface="Times New Roman" panose="02020603050405020304" pitchFamily="18" charset="0"/>
                                </a:rPr>
                                <m:t>𝑙</m:t>
                              </m:r>
                            </m:e>
                            <m:sup>
                              <m:r>
                                <a:rPr lang="en-US" sz="1800" i="1" kern="100">
                                  <a:effectLst/>
                                  <a:latin typeface="Cambria Math" panose="02040503050406030204" pitchFamily="18" charset="0"/>
                                  <a:ea typeface="Aptos" charset="0"/>
                                  <a:cs typeface="Times New Roman" panose="02020603050405020304" pitchFamily="18" charset="0"/>
                                </a:rPr>
                                <m:t>2</m:t>
                              </m:r>
                            </m:sup>
                          </m:sSup>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r>
                            <a:rPr lang="en-US" sz="1800" i="1" kern="100">
                              <a:effectLst/>
                              <a:latin typeface="Cambria Math" panose="02040503050406030204" pitchFamily="18" charset="0"/>
                              <a:ea typeface="Aptos" charset="0"/>
                              <a:cs typeface="Times New Roman" panose="02020603050405020304" pitchFamily="18" charset="0"/>
                            </a:rPr>
                            <m:t>#</m:t>
                          </m:r>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lnSpc>
                    <a:spcPct val="150000"/>
                  </a:lnSpc>
                </a:pPr>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Thế năng của hệ chính là thế năng của con lắc:</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lnSpc>
                    <a:spcPct val="150000"/>
                  </a:lnSpc>
                </a:pPr>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Aptos" charset="0"/>
                              <a:cs typeface="Times New Roman" panose="02020603050405020304" pitchFamily="18" charset="0"/>
                            </a:rPr>
                          </m:ctrlPr>
                        </m:eqArr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𝑈</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𝑚𝑔</m:t>
                          </m:r>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𝑦</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𝑘</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𝑚𝑔𝐿𝑐𝑜𝑠</m:t>
                          </m:r>
                          <m:d>
                            <m:d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endParaRPr lang="en-US" sz="1800" kern="100">
                  <a:effectLst/>
                  <a:latin typeface="Times New Roman" panose="02020603050405020304" pitchFamily="18" charset="0"/>
                  <a:ea typeface="Aptos" charset="0"/>
                  <a:cs typeface="Times New Roman" panose="020206030504050203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1877961" y="2252653"/>
                <a:ext cx="8436077" cy="3386633"/>
              </a:xfrm>
              <a:prstGeom prst="rect">
                <a:avLst/>
              </a:prstGeom>
              <a:blipFill rotWithShape="1">
                <a:blip r:embed="rId1"/>
                <a:stretch>
                  <a:fillRect l="-3" t="-9" r="4" b="14"/>
                </a:stretch>
              </a:blipFill>
            </p:spPr>
            <p:txBody>
              <a:bodyPr/>
              <a:lstStyle/>
              <a:p>
                <a:r>
                  <a:rPr lang="en-US"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object 7"/>
          <p:cNvSpPr/>
          <p:nvPr/>
        </p:nvSpPr>
        <p:spPr>
          <a:xfrm>
            <a:off x="838200" y="1517413"/>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mc:AlternateContent xmlns:mc="http://schemas.openxmlformats.org/markup-compatibility/2006">
        <mc:Choice xmlns:a14="http://schemas.microsoft.com/office/drawing/2010/main" Requires="a14">
          <p:sp>
            <p:nvSpPr>
              <p:cNvPr id="5" name="TextBox 4"/>
              <p:cNvSpPr txBox="1"/>
              <p:nvPr/>
            </p:nvSpPr>
            <p:spPr>
              <a:xfrm>
                <a:off x="1887793" y="1539783"/>
                <a:ext cx="8416413" cy="4794198"/>
              </a:xfrm>
              <a:prstGeom prst="rect">
                <a:avLst/>
              </a:prstGeom>
              <a:noFill/>
            </p:spPr>
            <p:txBody>
              <a:bodyPr wrap="square">
                <a:spAutoFit/>
              </a:bodyPr>
              <a:lstStyle/>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Hàm Euler – Lagrange có dạng như sau:</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Aptos" charset="0"/>
                              <a:cs typeface="Times New Roman" panose="02020603050405020304" pitchFamily="18" charset="0"/>
                            </a:rPr>
                          </m:ctrlPr>
                        </m:eqArr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𝐿</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𝑇</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𝑈</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𝑀</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𝑚𝑙</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a:rPr lang="en-US" sz="1800" i="1" kern="100">
                                  <a:effectLst/>
                                  <a:latin typeface="Cambria Math" panose="02040503050406030204" pitchFamily="18" charset="0"/>
                                  <a:ea typeface="Aptos" charset="0"/>
                                  <a:cs typeface="Times New Roman" panose="02020603050405020304" pitchFamily="18" charset="0"/>
                                </a:rPr>
                                <m:t>𝑙</m:t>
                              </m:r>
                            </m:e>
                            <m:sup>
                              <m:r>
                                <a:rPr lang="en-US" sz="1800" i="1" kern="100">
                                  <a:effectLst/>
                                  <a:latin typeface="Cambria Math" panose="02040503050406030204" pitchFamily="18" charset="0"/>
                                  <a:ea typeface="Aptos" charset="0"/>
                                  <a:cs typeface="Times New Roman" panose="02020603050405020304" pitchFamily="18" charset="0"/>
                                </a:rPr>
                                <m:t>2</m:t>
                              </m:r>
                            </m:sup>
                          </m:sSup>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𝑚𝑔𝑙𝑐𝑜𝑠</m:t>
                          </m:r>
                          <m:d>
                            <m:d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2</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12</m:t>
                              </m:r>
                            </m:e>
                          </m:d>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Ta có:</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d>
                            <m:dPr>
                              <m:begChr m:val="{"/>
                              <m:end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𝐿</m:t>
                                      </m:r>
                                    </m:num>
                                    <m:den>
                                      <m:r>
                                        <a:rPr lang="en-US" sz="1800" i="1" kern="100">
                                          <a:effectLst/>
                                          <a:latin typeface="Cambria Math" panose="02040503050406030204" pitchFamily="18" charset="0"/>
                                          <a:ea typeface="Aptos" charset="0"/>
                                          <a:cs typeface="Times New Roman" panose="02020603050405020304" pitchFamily="18" charset="0"/>
                                        </a:rPr>
                                        <m:t>𝜕</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𝑚</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𝑀</m:t>
                                      </m:r>
                                    </m:e>
                                  </m:d>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                                      </m:t>
                                  </m:r>
                                </m:e>
                                <m:e>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𝑑</m:t>
                                      </m:r>
                                    </m:num>
                                    <m:den>
                                      <m:r>
                                        <a:rPr lang="en-US" sz="1800" i="1" kern="100">
                                          <a:effectLst/>
                                          <a:latin typeface="Cambria Math" panose="02040503050406030204" pitchFamily="18" charset="0"/>
                                          <a:ea typeface="Aptos" charset="0"/>
                                          <a:cs typeface="Times New Roman" panose="02020603050405020304" pitchFamily="18" charset="0"/>
                                        </a:rPr>
                                        <m:t>𝑑𝑡</m:t>
                                      </m:r>
                                    </m:den>
                                  </m:f>
                                  <m:d>
                                    <m:dPr>
                                      <m:ctrlPr>
                                        <a:rPr lang="en-US" sz="1800" i="1" kern="100">
                                          <a:effectLst/>
                                          <a:latin typeface="Cambria Math" panose="02040503050406030204" pitchFamily="18" charset="0"/>
                                          <a:ea typeface="Aptos" charset="0"/>
                                          <a:cs typeface="Times New Roman" panose="02020603050405020304" pitchFamily="18" charset="0"/>
                                        </a:rPr>
                                      </m:ctrlPr>
                                    </m:dPr>
                                    <m:e>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𝐿</m:t>
                                          </m:r>
                                        </m:num>
                                        <m:den>
                                          <m:r>
                                            <a:rPr lang="en-US" sz="1800" i="1" kern="100">
                                              <a:effectLst/>
                                              <a:latin typeface="Cambria Math" panose="02040503050406030204" pitchFamily="18" charset="0"/>
                                              <a:ea typeface="Aptos" charset="0"/>
                                              <a:cs typeface="Times New Roman" panose="02020603050405020304" pitchFamily="18" charset="0"/>
                                            </a:rPr>
                                            <m:t>𝜕</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den>
                                      </m:f>
                                    </m:e>
                                  </m:d>
                                  <m:r>
                                    <a:rPr lang="en-US" sz="1800" i="1" kern="100">
                                      <a:effectLst/>
                                      <a:latin typeface="Cambria Math" panose="02040503050406030204" pitchFamily="18" charset="0"/>
                                      <a:ea typeface="Aptos" charset="0"/>
                                      <a:cs typeface="Times New Roman" panose="02020603050405020304" pitchFamily="18" charset="0"/>
                                    </a:rPr>
                                    <m:t>=</m:t>
                                  </m:r>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𝑚</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𝑀</m:t>
                                      </m:r>
                                    </m:e>
                                  </m:d>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e>
                                <m:e>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𝐿</m:t>
                                      </m:r>
                                    </m:num>
                                    <m:den>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𝑥</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0</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                                                                                  </m:t>
                                  </m:r>
                                </m:e>
                                <m:e>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𝐿</m:t>
                                      </m:r>
                                    </m:num>
                                    <m:den>
                                      <m:r>
                                        <a:rPr lang="en-US" sz="1800" i="1" kern="100">
                                          <a:effectLst/>
                                          <a:latin typeface="Cambria Math" panose="02040503050406030204" pitchFamily="18" charset="0"/>
                                          <a:ea typeface="Aptos" charset="0"/>
                                          <a:cs typeface="Times New Roman" panose="02020603050405020304" pitchFamily="18" charset="0"/>
                                        </a:rPr>
                                        <m:t>𝜕</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den>
                                  </m:f>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𝑚𝑙</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a:rPr lang="en-US" sz="1800" i="1" kern="100">
                                          <a:effectLst/>
                                          <a:latin typeface="Cambria Math" panose="02040503050406030204" pitchFamily="18" charset="0"/>
                                          <a:ea typeface="Aptos" charset="0"/>
                                          <a:cs typeface="Times New Roman" panose="02020603050405020304" pitchFamily="18" charset="0"/>
                                        </a:rPr>
                                        <m:t>𝑙</m:t>
                                      </m:r>
                                    </m:e>
                                    <m:sup>
                                      <m:r>
                                        <a:rPr lang="en-US" sz="1800" i="1" kern="100">
                                          <a:effectLst/>
                                          <a:latin typeface="Cambria Math" panose="02040503050406030204" pitchFamily="18" charset="0"/>
                                          <a:ea typeface="Aptos" charset="0"/>
                                          <a:cs typeface="Times New Roman" panose="02020603050405020304" pitchFamily="18" charset="0"/>
                                        </a:rPr>
                                        <m:t>2</m:t>
                                      </m:r>
                                    </m:sup>
                                  </m:sSup>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r>
                                    <a:rPr lang="en-US" sz="1800" i="1" kern="100">
                                      <a:effectLst/>
                                      <a:latin typeface="Cambria Math" panose="02040503050406030204" pitchFamily="18" charset="0"/>
                                      <a:ea typeface="Aptos" charset="0"/>
                                      <a:cs typeface="Times New Roman" panose="02020603050405020304" pitchFamily="18" charset="0"/>
                                    </a:rPr>
                                    <m:t>                                                </m:t>
                                  </m:r>
                                </m:e>
                                <m:e>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𝑑</m:t>
                                      </m:r>
                                    </m:num>
                                    <m:den>
                                      <m:r>
                                        <a:rPr lang="en-US" sz="1800" i="1" kern="100">
                                          <a:effectLst/>
                                          <a:latin typeface="Cambria Math" panose="02040503050406030204" pitchFamily="18" charset="0"/>
                                          <a:ea typeface="Aptos" charset="0"/>
                                          <a:cs typeface="Times New Roman" panose="02020603050405020304" pitchFamily="18" charset="0"/>
                                        </a:rPr>
                                        <m:t>𝑑𝑡</m:t>
                                      </m:r>
                                    </m:den>
                                  </m:f>
                                  <m:d>
                                    <m:dPr>
                                      <m:ctrlPr>
                                        <a:rPr lang="en-US" sz="1800" i="1" kern="100">
                                          <a:effectLst/>
                                          <a:latin typeface="Cambria Math" panose="02040503050406030204" pitchFamily="18" charset="0"/>
                                          <a:ea typeface="Aptos" charset="0"/>
                                          <a:cs typeface="Times New Roman" panose="02020603050405020304" pitchFamily="18" charset="0"/>
                                        </a:rPr>
                                      </m:ctrlPr>
                                    </m:dPr>
                                    <m:e>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𝐿</m:t>
                                          </m:r>
                                        </m:num>
                                        <m:den>
                                          <m:r>
                                            <a:rPr lang="en-US" sz="1800" i="1" kern="100">
                                              <a:effectLst/>
                                              <a:latin typeface="Cambria Math" panose="02040503050406030204" pitchFamily="18" charset="0"/>
                                              <a:ea typeface="Aptos" charset="0"/>
                                              <a:cs typeface="Times New Roman" panose="02020603050405020304" pitchFamily="18" charset="0"/>
                                            </a:rPr>
                                            <m:t>𝜕</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den>
                                      </m:f>
                                    </m:e>
                                  </m:d>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d>
                                    <m:dPr>
                                      <m:begChr m:val="["/>
                                      <m:endChr m:val="]"/>
                                      <m:ctrlPr>
                                        <a:rPr lang="en-US" sz="1800" i="1" kern="100">
                                          <a:effectLst/>
                                          <a:latin typeface="Cambria Math" panose="02040503050406030204" pitchFamily="18" charset="0"/>
                                          <a:ea typeface="Aptos" charset="0"/>
                                          <a:cs typeface="Times New Roman" panose="02020603050405020304" pitchFamily="18" charset="0"/>
                                        </a:rPr>
                                      </m:ctrlPr>
                                    </m:d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e>
                                  </m:d>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a:rPr lang="en-US" sz="1800" i="1" kern="100">
                                          <a:effectLst/>
                                          <a:latin typeface="Cambria Math" panose="02040503050406030204" pitchFamily="18" charset="0"/>
                                          <a:ea typeface="Aptos" charset="0"/>
                                          <a:cs typeface="Times New Roman" panose="02020603050405020304" pitchFamily="18" charset="0"/>
                                        </a:rPr>
                                        <m:t>𝑙</m:t>
                                      </m:r>
                                    </m:e>
                                    <m:sup>
                                      <m:r>
                                        <a:rPr lang="en-US" sz="1800" i="1" kern="100">
                                          <a:effectLst/>
                                          <a:latin typeface="Cambria Math" panose="02040503050406030204" pitchFamily="18" charset="0"/>
                                          <a:ea typeface="Aptos" charset="0"/>
                                          <a:cs typeface="Times New Roman" panose="02020603050405020304" pitchFamily="18" charset="0"/>
                                        </a:rPr>
                                        <m:t>2</m:t>
                                      </m:r>
                                    </m:sup>
                                  </m:sSup>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r>
                                    <a:rPr lang="en-US" sz="1800" i="1" kern="100">
                                      <a:effectLst/>
                                      <a:latin typeface="Cambria Math" panose="02040503050406030204" pitchFamily="18" charset="0"/>
                                      <a:ea typeface="Aptos" charset="0"/>
                                      <a:cs typeface="Times New Roman" panose="02020603050405020304" pitchFamily="18" charset="0"/>
                                    </a:rPr>
                                    <m:t>           </m:t>
                                  </m:r>
                                </m:e>
                                <m:e>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𝐿</m:t>
                                      </m:r>
                                    </m:num>
                                    <m:den>
                                      <m:r>
                                        <a:rPr lang="en-US" sz="1800" i="1" kern="100">
                                          <a:effectLst/>
                                          <a:latin typeface="Cambria Math" panose="02040503050406030204" pitchFamily="18" charset="0"/>
                                          <a:ea typeface="Aptos" charset="0"/>
                                          <a:cs typeface="Times New Roman" panose="02020603050405020304" pitchFamily="18" charset="0"/>
                                        </a:rPr>
                                        <m:t>𝜕𝜃</m:t>
                                      </m:r>
                                    </m:den>
                                  </m:f>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𝑚𝑔𝑙</m:t>
                                  </m:r>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𝑚𝑙</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                                   </m:t>
                                  </m:r>
                                </m:e>
                              </m:eqArr>
                            </m:e>
                          </m:d>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d>
                            <m:d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13</m:t>
                              </m:r>
                            </m:e>
                          </m:d>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1887793" y="1539783"/>
                <a:ext cx="8416413" cy="4794198"/>
              </a:xfrm>
              <a:prstGeom prst="rect">
                <a:avLst/>
              </a:prstGeom>
              <a:blipFill rotWithShape="1">
                <a:blip r:embed="rId1"/>
                <a:stretch>
                  <a:fillRect l="-7" t="-11" r="1" b="10"/>
                </a:stretch>
              </a:blipFill>
            </p:spPr>
            <p:txBody>
              <a:bodyPr/>
              <a:lstStyle/>
              <a:p>
                <a:r>
                  <a:rPr lang="en-US" alt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object 7"/>
          <p:cNvSpPr/>
          <p:nvPr/>
        </p:nvSpPr>
        <p:spPr>
          <a:xfrm>
            <a:off x="838200" y="1517413"/>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mc:AlternateContent xmlns:mc="http://schemas.openxmlformats.org/markup-compatibility/2006">
        <mc:Choice xmlns:a14="http://schemas.microsoft.com/office/drawing/2010/main" Requires="a14">
          <p:sp>
            <p:nvSpPr>
              <p:cNvPr id="6" name="TextBox 5"/>
              <p:cNvSpPr txBox="1"/>
              <p:nvPr/>
            </p:nvSpPr>
            <p:spPr>
              <a:xfrm>
                <a:off x="1907457" y="2508337"/>
                <a:ext cx="9930581" cy="2693110"/>
              </a:xfrm>
              <a:prstGeom prst="rect">
                <a:avLst/>
              </a:prstGeom>
              <a:noFill/>
            </p:spPr>
            <p:txBody>
              <a:bodyPr wrap="square">
                <a:spAutoFit/>
              </a:bodyPr>
              <a:lstStyle/>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Thay vào hệ phương tr</a:t>
                </a:r>
                <a:r>
                  <a:rPr lang="en-US" kern="100">
                    <a:latin typeface="Times New Roman" panose="02020603050405020304" pitchFamily="18" charset="0"/>
                    <a:ea typeface="DengXian" panose="020B0503020204020204" pitchFamily="2" charset="-122"/>
                    <a:cs typeface="Times New Roman" panose="02020603050405020304" pitchFamily="18" charset="0"/>
                  </a:rPr>
                  <a:t>ình</a:t>
                </a:r>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 Euler – Lagrange ta được hệ xe con lắc ngược như sau:</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d>
                            <m:dPr>
                              <m:begChr m:val="{"/>
                              <m:end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𝑚</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𝑀</m:t>
                                      </m:r>
                                    </m:e>
                                  </m:d>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𝐹</m:t>
                                  </m:r>
                                </m:e>
                                <m:e>
                                  <m:r>
                                    <a:rPr lang="en-US" sz="1800" i="1" kern="100">
                                      <a:effectLst/>
                                      <a:latin typeface="Cambria Math" panose="02040503050406030204" pitchFamily="18" charset="0"/>
                                      <a:ea typeface="Aptos" charset="0"/>
                                      <a:cs typeface="Times New Roman" panose="02020603050405020304" pitchFamily="18" charset="0"/>
                                    </a:rPr>
                                    <m:t>𝑚𝑙</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a:rPr lang="en-US" sz="1800" i="1" kern="100">
                                          <a:effectLst/>
                                          <a:latin typeface="Cambria Math" panose="02040503050406030204" pitchFamily="18" charset="0"/>
                                          <a:ea typeface="Aptos" charset="0"/>
                                          <a:cs typeface="Times New Roman" panose="02020603050405020304" pitchFamily="18" charset="0"/>
                                        </a:rPr>
                                        <m:t>𝑙</m:t>
                                      </m:r>
                                    </m:e>
                                    <m:sup>
                                      <m:r>
                                        <a:rPr lang="en-US" sz="1800" i="1" kern="100">
                                          <a:effectLst/>
                                          <a:latin typeface="Cambria Math" panose="02040503050406030204" pitchFamily="18" charset="0"/>
                                          <a:ea typeface="Aptos" charset="0"/>
                                          <a:cs typeface="Times New Roman" panose="02020603050405020304" pitchFamily="18" charset="0"/>
                                        </a:rPr>
                                        <m:t>2</m:t>
                                      </m:r>
                                    </m:sup>
                                  </m:sSup>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𝑚𝑔𝑙</m:t>
                                  </m:r>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0</m:t>
                                  </m:r>
                                  <m:r>
                                    <a:rPr lang="en-US" sz="1800" i="1" kern="100">
                                      <a:effectLst/>
                                      <a:latin typeface="Cambria Math" panose="02040503050406030204" pitchFamily="18" charset="0"/>
                                      <a:ea typeface="Aptos" charset="0"/>
                                      <a:cs typeface="Times New Roman" panose="02020603050405020304" pitchFamily="18" charset="0"/>
                                    </a:rPr>
                                    <m:t>           </m:t>
                                  </m:r>
                                </m:e>
                              </m:eqArr>
                            </m:e>
                          </m:d>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d>
                            <m:d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14</m:t>
                              </m:r>
                            </m:e>
                          </m:d>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r>
                  <a:rPr lang="en-US" sz="1800" kern="100">
                    <a:effectLst/>
                    <a:latin typeface="Times New Roman" panose="02020603050405020304" pitchFamily="18" charset="0"/>
                    <a:ea typeface="Aptos" charset="0"/>
                    <a:cs typeface="Times New Roman" panose="02020603050405020304" pitchFamily="18" charset="0"/>
                  </a:rPr>
                  <a:t>Lần lượt rút </a:t>
                </a:r>
                <a14:m>
                  <m:oMath xmlns:m="http://schemas.openxmlformats.org/officeDocument/2006/math">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oMath>
                </a14:m>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 và </a:t>
                </a:r>
                <a14:m>
                  <m:oMath xmlns:m="http://schemas.openxmlformats.org/officeDocument/2006/math">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oMath>
                </a14:m>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 ra, ta được:</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Aptos" charset="0"/>
                              <a:cs typeface="Times New Roman" panose="02020603050405020304" pitchFamily="18" charset="0"/>
                            </a:rPr>
                          </m:ctrlPr>
                        </m:eqArrPr>
                        <m:e>
                          <m:d>
                            <m:dPr>
                              <m:begChr m:val="{"/>
                              <m:endChr m:val=""/>
                              <m:ctrlPr>
                                <a:rPr lang="en-US" sz="1800" i="1" kern="100">
                                  <a:effectLst/>
                                  <a:latin typeface="Cambria Math" panose="02040503050406030204" pitchFamily="18" charset="0"/>
                                  <a:ea typeface="Aptos" charset="0"/>
                                  <a:cs typeface="Times New Roman" panose="02020603050405020304" pitchFamily="18" charset="0"/>
                                </a:rPr>
                              </m:ctrlPr>
                            </m:dPr>
                            <m:e>
                              <m:eqArr>
                                <m:eqArrPr>
                                  <m:ctrlPr>
                                    <a:rPr lang="en-US" sz="1800" i="1" kern="100">
                                      <a:effectLst/>
                                      <a:latin typeface="Cambria Math" panose="02040503050406030204" pitchFamily="18" charset="0"/>
                                      <a:ea typeface="Aptos" charset="0"/>
                                      <a:cs typeface="Times New Roman" panose="02020603050405020304" pitchFamily="18" charset="0"/>
                                    </a:rPr>
                                  </m:ctrlPr>
                                </m:eqArr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r>
                                    <a:rPr lang="en-US" sz="1800" i="1" kern="100">
                                      <a:effectLst/>
                                      <a:latin typeface="Cambria Math" panose="02040503050406030204" pitchFamily="18" charset="0"/>
                                      <a:ea typeface="Aptos" charset="0"/>
                                      <a:cs typeface="Times New Roman" panose="02020603050405020304" pitchFamily="18" charset="0"/>
                                    </a:rPr>
                                    <m:t>=</m:t>
                                  </m:r>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𝐹</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𝑚𝑔</m:t>
                                      </m:r>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num>
                                    <m:den>
                                      <m:r>
                                        <a:rPr lang="en-US" sz="1800" i="1" kern="100">
                                          <a:effectLst/>
                                          <a:latin typeface="Cambria Math" panose="02040503050406030204" pitchFamily="18" charset="0"/>
                                          <a:ea typeface="Aptos" charset="0"/>
                                          <a:cs typeface="Times New Roman" panose="02020603050405020304" pitchFamily="18" charset="0"/>
                                        </a:rPr>
                                        <m:t>𝑀</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m:rPr>
                                              <m:sty m:val="p"/>
                                            </m:rPr>
                                            <a:rPr lang="en-US" sz="1800" kern="100">
                                              <a:effectLst/>
                                              <a:latin typeface="Cambria Math" panose="02040503050406030204" pitchFamily="18" charset="0"/>
                                              <a:ea typeface="Aptos" charset="0"/>
                                              <a:cs typeface="Times New Roman" panose="02020603050405020304" pitchFamily="18" charset="0"/>
                                            </a:rPr>
                                            <m:t>cos</m:t>
                                          </m:r>
                                        </m:e>
                                        <m:sup>
                                          <m:r>
                                            <a:rPr lang="en-US" sz="1800" kern="100">
                                              <a:effectLst/>
                                              <a:latin typeface="Cambria Math" panose="02040503050406030204" pitchFamily="18" charset="0"/>
                                              <a:ea typeface="Aptos" charset="0"/>
                                              <a:cs typeface="Times New Roman" panose="02020603050405020304" pitchFamily="18" charset="0"/>
                                            </a:rPr>
                                            <m:t>2</m:t>
                                          </m:r>
                                        </m:sup>
                                      </m:sSup>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den>
                                  </m:f>
                                  <m:r>
                                    <a:rPr lang="en-US" sz="1800" i="1" kern="100">
                                      <a:effectLst/>
                                      <a:latin typeface="Cambria Math" panose="02040503050406030204" pitchFamily="18" charset="0"/>
                                      <a:ea typeface="Aptos" charset="0"/>
                                      <a:cs typeface="Times New Roman" panose="02020603050405020304" pitchFamily="18" charset="0"/>
                                    </a:rPr>
                                    <m:t>                           </m:t>
                                  </m:r>
                                </m:e>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r>
                                    <a:rPr lang="en-US" sz="1800" i="1" kern="100">
                                      <a:effectLst/>
                                      <a:latin typeface="Cambria Math" panose="02040503050406030204" pitchFamily="18" charset="0"/>
                                      <a:ea typeface="Aptos" charset="0"/>
                                      <a:cs typeface="Times New Roman" panose="02020603050405020304" pitchFamily="18" charset="0"/>
                                    </a:rPr>
                                    <m:t>=</m:t>
                                  </m:r>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𝐹</m:t>
                                      </m:r>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𝑀</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m:t>
                                          </m:r>
                                        </m:e>
                                      </m:d>
                                      <m:r>
                                        <a:rPr lang="en-US" sz="1800" i="1" kern="100">
                                          <a:effectLst/>
                                          <a:latin typeface="Cambria Math" panose="02040503050406030204" pitchFamily="18" charset="0"/>
                                          <a:ea typeface="Aptos" charset="0"/>
                                          <a:cs typeface="Times New Roman" panose="02020603050405020304" pitchFamily="18" charset="0"/>
                                        </a:rPr>
                                        <m:t>𝑔</m:t>
                                      </m:r>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num>
                                    <m:den>
                                      <m:r>
                                        <a:rPr lang="en-US" sz="1800" i="1" kern="100">
                                          <a:effectLst/>
                                          <a:latin typeface="Cambria Math" panose="02040503050406030204" pitchFamily="18" charset="0"/>
                                          <a:ea typeface="Aptos" charset="0"/>
                                          <a:cs typeface="Times New Roman" panose="02020603050405020304" pitchFamily="18" charset="0"/>
                                        </a:rPr>
                                        <m:t>𝑚𝑙</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m:rPr>
                                              <m:sty m:val="p"/>
                                            </m:rPr>
                                            <a:rPr lang="en-US" sz="1800" kern="100">
                                              <a:effectLst/>
                                              <a:latin typeface="Cambria Math" panose="02040503050406030204" pitchFamily="18" charset="0"/>
                                              <a:ea typeface="Aptos" charset="0"/>
                                              <a:cs typeface="Times New Roman" panose="02020603050405020304" pitchFamily="18" charset="0"/>
                                            </a:rPr>
                                            <m:t>cos</m:t>
                                          </m:r>
                                        </m:e>
                                        <m:sup>
                                          <m:r>
                                            <a:rPr lang="en-US" sz="1800" kern="100">
                                              <a:effectLst/>
                                              <a:latin typeface="Cambria Math" panose="02040503050406030204" pitchFamily="18" charset="0"/>
                                              <a:ea typeface="Aptos" charset="0"/>
                                              <a:cs typeface="Times New Roman" panose="02020603050405020304" pitchFamily="18" charset="0"/>
                                            </a:rPr>
                                            <m:t>2</m:t>
                                          </m:r>
                                        </m:sup>
                                      </m:sSup>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r>
                                        <a:rPr lang="en-US" sz="1800" i="1" kern="100">
                                          <a:effectLst/>
                                          <a:latin typeface="Cambria Math" panose="02040503050406030204" pitchFamily="18" charset="0"/>
                                          <a:ea typeface="Aptos" charset="0"/>
                                          <a:cs typeface="Times New Roman" panose="02020603050405020304" pitchFamily="18" charset="0"/>
                                        </a:rPr>
                                        <m:t>−</m:t>
                                      </m:r>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𝑀</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m:t>
                                          </m:r>
                                        </m:e>
                                      </m:d>
                                      <m:r>
                                        <a:rPr lang="en-US" sz="1800" i="1" kern="100">
                                          <a:effectLst/>
                                          <a:latin typeface="Cambria Math" panose="02040503050406030204" pitchFamily="18" charset="0"/>
                                          <a:ea typeface="Aptos" charset="0"/>
                                          <a:cs typeface="Times New Roman" panose="02020603050405020304" pitchFamily="18" charset="0"/>
                                        </a:rPr>
                                        <m:t>𝑙</m:t>
                                      </m:r>
                                    </m:den>
                                  </m:f>
                                </m:e>
                              </m:eqArr>
                            </m:e>
                          </m:d>
                          <m:r>
                            <a:rPr lang="en-US" sz="1800" i="1" kern="100">
                              <a:effectLst/>
                              <a:latin typeface="Cambria Math" panose="02040503050406030204" pitchFamily="18" charset="0"/>
                              <a:ea typeface="Aptos" charset="0"/>
                              <a:cs typeface="Times New Roman" panose="02020603050405020304" pitchFamily="18" charset="0"/>
                            </a:rPr>
                            <m:t>#</m:t>
                          </m:r>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2</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15</m:t>
                              </m:r>
                            </m:e>
                          </m:d>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1907457" y="2508337"/>
                <a:ext cx="9930581" cy="2693110"/>
              </a:xfrm>
              <a:prstGeom prst="rect">
                <a:avLst/>
              </a:prstGeom>
              <a:blipFill rotWithShape="1">
                <a:blip r:embed="rId1"/>
                <a:stretch>
                  <a:fillRect l="-6" t="-3" r="4" b="6"/>
                </a:stretch>
              </a:blipFill>
            </p:spPr>
            <p:txBody>
              <a:bodyPr/>
              <a:lstStyle/>
              <a:p>
                <a:r>
                  <a:rPr lang="en-US" alt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object 7"/>
          <p:cNvSpPr/>
          <p:nvPr/>
        </p:nvSpPr>
        <p:spPr>
          <a:xfrm>
            <a:off x="838200" y="1191851"/>
            <a:ext cx="10515600" cy="5182678"/>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pic>
        <p:nvPicPr>
          <p:cNvPr id="6" name="Picture 5" descr="A diagram of a circuit&#10;&#10;Description automatically generated"/>
          <p:cNvPicPr>
            <a:picLocks noChangeAspect="1"/>
          </p:cNvPicPr>
          <p:nvPr/>
        </p:nvPicPr>
        <p:blipFill>
          <a:blip r:embed="rId1"/>
          <a:stretch>
            <a:fillRect/>
          </a:stretch>
        </p:blipFill>
        <p:spPr>
          <a:xfrm>
            <a:off x="3027045" y="2243772"/>
            <a:ext cx="6137910" cy="2370455"/>
          </a:xfrm>
          <a:prstGeom prst="rect">
            <a:avLst/>
          </a:prstGeom>
        </p:spPr>
      </p:pic>
      <p:sp>
        <p:nvSpPr>
          <p:cNvPr id="9" name="TextBox 8"/>
          <p:cNvSpPr txBox="1"/>
          <p:nvPr/>
        </p:nvSpPr>
        <p:spPr>
          <a:xfrm>
            <a:off x="1229032" y="1260676"/>
            <a:ext cx="6096000" cy="369332"/>
          </a:xfrm>
          <a:prstGeom prst="rect">
            <a:avLst/>
          </a:prstGeom>
          <a:noFill/>
        </p:spPr>
        <p:txBody>
          <a:bodyPr wrap="square">
            <a:spAutoFit/>
          </a:bodyPr>
          <a:lstStyle/>
          <a:p>
            <a:r>
              <a:rPr lang="en-US" sz="1800" kern="100">
                <a:effectLst/>
                <a:latin typeface="Times New Roman" panose="02020603050405020304" pitchFamily="18" charset="0"/>
                <a:ea typeface="Aptos" charset="0"/>
              </a:rPr>
              <a:t>Mô phỏng Simulink mô hình xe con lắc ngược để lấy dữ liệu</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object 7"/>
          <p:cNvSpPr/>
          <p:nvPr/>
        </p:nvSpPr>
        <p:spPr>
          <a:xfrm>
            <a:off x="838200" y="1191851"/>
            <a:ext cx="10515600" cy="5182678"/>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pic>
        <p:nvPicPr>
          <p:cNvPr id="7" name="Picture 6" descr="A diagram of a computer&#10;&#10;Description automatically generated"/>
          <p:cNvPicPr>
            <a:picLocks noChangeAspect="1"/>
          </p:cNvPicPr>
          <p:nvPr/>
        </p:nvPicPr>
        <p:blipFill>
          <a:blip r:embed="rId1"/>
          <a:stretch>
            <a:fillRect/>
          </a:stretch>
        </p:blipFill>
        <p:spPr>
          <a:xfrm>
            <a:off x="3027045" y="1698833"/>
            <a:ext cx="6137910" cy="4615815"/>
          </a:xfrm>
          <a:prstGeom prst="rect">
            <a:avLst/>
          </a:prstGeom>
        </p:spPr>
      </p:pic>
      <p:sp>
        <p:nvSpPr>
          <p:cNvPr id="8" name="TextBox 7"/>
          <p:cNvSpPr txBox="1"/>
          <p:nvPr/>
        </p:nvSpPr>
        <p:spPr>
          <a:xfrm>
            <a:off x="1229032" y="1260676"/>
            <a:ext cx="6096000" cy="369332"/>
          </a:xfrm>
          <a:prstGeom prst="rect">
            <a:avLst/>
          </a:prstGeom>
          <a:noFill/>
        </p:spPr>
        <p:txBody>
          <a:bodyPr wrap="square">
            <a:spAutoFit/>
          </a:bodyPr>
          <a:lstStyle/>
          <a:p>
            <a:r>
              <a:rPr lang="en-US" sz="1800" kern="100">
                <a:effectLst/>
                <a:latin typeface="Times New Roman" panose="02020603050405020304" pitchFamily="18" charset="0"/>
                <a:ea typeface="Aptos" charset="0"/>
              </a:rPr>
              <a:t>Khối Xe_con_lac_nguoc</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object 7"/>
          <p:cNvSpPr/>
          <p:nvPr/>
        </p:nvSpPr>
        <p:spPr>
          <a:xfrm>
            <a:off x="838200" y="1191851"/>
            <a:ext cx="10515600" cy="5182678"/>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8" name="TextBox 7"/>
          <p:cNvSpPr txBox="1"/>
          <p:nvPr/>
        </p:nvSpPr>
        <p:spPr>
          <a:xfrm>
            <a:off x="1248695" y="1443881"/>
            <a:ext cx="2939845" cy="369332"/>
          </a:xfrm>
          <a:prstGeom prst="rect">
            <a:avLst/>
          </a:prstGeom>
          <a:noFill/>
        </p:spPr>
        <p:txBody>
          <a:bodyPr wrap="square">
            <a:spAutoFit/>
          </a:bodyPr>
          <a:lstStyle/>
          <a:p>
            <a:r>
              <a:rPr lang="en-US" sz="1800" kern="100">
                <a:effectLst/>
                <a:latin typeface="Times New Roman" panose="02020603050405020304" pitchFamily="18" charset="0"/>
                <a:ea typeface="Aptos" charset="0"/>
              </a:rPr>
              <a:t>Tín hiệu cấp vào mô hình</a:t>
            </a:r>
            <a:endParaRPr lang="en-US"/>
          </a:p>
        </p:txBody>
      </p:sp>
      <p:pic>
        <p:nvPicPr>
          <p:cNvPr id="3" name="Picture 2" descr="A screenshot of a computer program&#10;&#10;Description automatically generated"/>
          <p:cNvPicPr>
            <a:picLocks noChangeAspect="1"/>
          </p:cNvPicPr>
          <p:nvPr/>
        </p:nvPicPr>
        <p:blipFill>
          <a:blip r:embed="rId1"/>
          <a:stretch>
            <a:fillRect/>
          </a:stretch>
        </p:blipFill>
        <p:spPr>
          <a:xfrm>
            <a:off x="1248695" y="1986270"/>
            <a:ext cx="3990665" cy="3856859"/>
          </a:xfrm>
          <a:prstGeom prst="rect">
            <a:avLst/>
          </a:prstGeom>
        </p:spPr>
      </p:pic>
      <p:pic>
        <p:nvPicPr>
          <p:cNvPr id="4" name="Picture 3" descr="A number of numbers and letters&#10;&#10;Description automatically generated with medium confidence"/>
          <p:cNvPicPr>
            <a:picLocks noChangeAspect="1"/>
          </p:cNvPicPr>
          <p:nvPr/>
        </p:nvPicPr>
        <p:blipFill>
          <a:blip r:embed="rId2"/>
          <a:stretch>
            <a:fillRect/>
          </a:stretch>
        </p:blipFill>
        <p:spPr>
          <a:xfrm>
            <a:off x="7906055" y="2065243"/>
            <a:ext cx="781050" cy="647700"/>
          </a:xfrm>
          <a:prstGeom prst="rect">
            <a:avLst/>
          </a:prstGeom>
        </p:spPr>
      </p:pic>
      <p:sp>
        <p:nvSpPr>
          <p:cNvPr id="6" name="TextBox 5"/>
          <p:cNvSpPr txBox="1"/>
          <p:nvPr/>
        </p:nvSpPr>
        <p:spPr>
          <a:xfrm>
            <a:off x="6753991" y="1443881"/>
            <a:ext cx="3085178" cy="369332"/>
          </a:xfrm>
          <a:prstGeom prst="rect">
            <a:avLst/>
          </a:prstGeom>
          <a:noFill/>
        </p:spPr>
        <p:txBody>
          <a:bodyPr wrap="square">
            <a:spAutoFit/>
          </a:bodyPr>
          <a:lstStyle/>
          <a:p>
            <a:r>
              <a:rPr lang="en-US" sz="1800" kern="100">
                <a:effectLst/>
                <a:latin typeface="Times New Roman" panose="02020603050405020304" pitchFamily="18" charset="0"/>
                <a:ea typeface="Aptos" charset="0"/>
              </a:rPr>
              <a:t>Thông số giả sử để lấy dữ liệu</a:t>
            </a:r>
            <a:endParaRPr lang="en-US"/>
          </a:p>
        </p:txBody>
      </p:sp>
      <p:sp>
        <p:nvSpPr>
          <p:cNvPr id="10" name="TextBox 9"/>
          <p:cNvSpPr txBox="1"/>
          <p:nvPr/>
        </p:nvSpPr>
        <p:spPr>
          <a:xfrm>
            <a:off x="5935379" y="3683393"/>
            <a:ext cx="5101868" cy="923330"/>
          </a:xfrm>
          <a:prstGeom prst="rect">
            <a:avLst/>
          </a:prstGeom>
          <a:noFill/>
        </p:spPr>
        <p:txBody>
          <a:bodyPr wrap="square">
            <a:spAutoFit/>
          </a:bodyPr>
          <a:lstStyle/>
          <a:p>
            <a:pPr indent="457200" algn="just"/>
            <a:r>
              <a:rPr lang="en-US" sz="1800" kern="100">
                <a:effectLst/>
                <a:latin typeface="Times New Roman" panose="02020603050405020304" pitchFamily="18" charset="0"/>
                <a:ea typeface="Aptos" charset="0"/>
                <a:cs typeface="Times New Roman" panose="02020603050405020304" pitchFamily="18" charset="0"/>
              </a:rPr>
              <a:t>Để tiện cho việc tìm mô hình toán sử dụng tool Indentification của Matlab, ta dùng lệnh sau để chuyền dữ liệu vào cùng một struct:</a:t>
            </a:r>
            <a:endParaRPr lang="en-US" sz="1800" kern="100">
              <a:effectLst/>
              <a:latin typeface="Times New Roman" panose="02020603050405020304" pitchFamily="18" charset="0"/>
              <a:ea typeface="Aptos" charset="0"/>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6871826" y="4921231"/>
            <a:ext cx="3228975" cy="4667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object 7"/>
          <p:cNvSpPr/>
          <p:nvPr/>
        </p:nvSpPr>
        <p:spPr>
          <a:xfrm>
            <a:off x="838200" y="1191851"/>
            <a:ext cx="10515600" cy="5182678"/>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7" name="TextBox 6"/>
          <p:cNvSpPr txBox="1"/>
          <p:nvPr/>
        </p:nvSpPr>
        <p:spPr>
          <a:xfrm>
            <a:off x="1229032" y="1260676"/>
            <a:ext cx="6096000" cy="369332"/>
          </a:xfrm>
          <a:prstGeom prst="rect">
            <a:avLst/>
          </a:prstGeom>
          <a:noFill/>
        </p:spPr>
        <p:txBody>
          <a:bodyPr wrap="square">
            <a:spAutoFit/>
          </a:bodyPr>
          <a:lstStyle/>
          <a:p>
            <a:r>
              <a:rPr lang="en-US" sz="1800" kern="100">
                <a:effectLst/>
                <a:latin typeface="Times New Roman" panose="02020603050405020304" pitchFamily="18" charset="0"/>
                <a:ea typeface="Aptos" charset="0"/>
              </a:rPr>
              <a:t>Dữ liệu thu được:</a:t>
            </a:r>
            <a:endParaRPr lang="en-US"/>
          </a:p>
        </p:txBody>
      </p:sp>
      <p:pic>
        <p:nvPicPr>
          <p:cNvPr id="9" name="Picture 8" descr="A screenshot of a computer program&#10;&#10;Description automatically generated"/>
          <p:cNvPicPr>
            <a:picLocks noChangeAspect="1"/>
          </p:cNvPicPr>
          <p:nvPr/>
        </p:nvPicPr>
        <p:blipFill>
          <a:blip r:embed="rId1"/>
          <a:stretch>
            <a:fillRect/>
          </a:stretch>
        </p:blipFill>
        <p:spPr>
          <a:xfrm>
            <a:off x="3652520" y="2409825"/>
            <a:ext cx="4886960" cy="20383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5960" y="99060"/>
            <a:ext cx="8260080" cy="1000760"/>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no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3. Sử dụng tool Identification của Matlab để tìm mô hình toán</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3" name="Object 2">
            <a:hlinkClick r:id="" action="ppaction://ole?verb="/>
          </p:cNvPr>
          <p:cNvGraphicFramePr>
            <a:graphicFrameLocks noChangeAspect="1"/>
          </p:cNvGraphicFramePr>
          <p:nvPr/>
        </p:nvGraphicFramePr>
        <p:xfrm>
          <a:off x="6038850" y="3569970"/>
          <a:ext cx="114300" cy="215900"/>
        </p:xfrm>
        <a:graphic>
          <a:graphicData uri="http://schemas.openxmlformats.org/presentationml/2006/ole">
            <mc:AlternateContent xmlns:mc="http://schemas.openxmlformats.org/markup-compatibility/2006">
              <mc:Choice xmlns:v="urn:schemas-microsoft-com:vml" Requires="v">
                <p:oleObj spid="_x0000_s2049" name="" r:id="rId1" imgW="114300" imgH="215900" progId="Equation.KSEE3">
                  <p:embed/>
                </p:oleObj>
              </mc:Choice>
              <mc:Fallback>
                <p:oleObj name="" r:id="rId1" imgW="114300" imgH="215900" progId="Equation.KSEE3">
                  <p:embed/>
                  <p:pic>
                    <p:nvPicPr>
                      <p:cNvPr id="0" name="Picture 2048"/>
                      <p:cNvPicPr/>
                      <p:nvPr/>
                    </p:nvPicPr>
                    <p:blipFill>
                      <a:blip r:embed="rId2"/>
                      <a:stretch>
                        <a:fillRect/>
                      </a:stretch>
                    </p:blipFill>
                    <p:spPr>
                      <a:xfrm>
                        <a:off x="6038850" y="3569970"/>
                        <a:ext cx="114300" cy="215900"/>
                      </a:xfrm>
                      <a:prstGeom prst="rect">
                        <a:avLst/>
                      </a:prstGeom>
                    </p:spPr>
                  </p:pic>
                </p:oleObj>
              </mc:Fallback>
            </mc:AlternateContent>
          </a:graphicData>
        </a:graphic>
      </p:graphicFrame>
      <p:sp>
        <p:nvSpPr>
          <p:cNvPr id="5" name="object 7"/>
          <p:cNvSpPr/>
          <p:nvPr>
            <p:custDataLst>
              <p:tags r:id="rId3"/>
            </p:custDataLst>
          </p:nvPr>
        </p:nvSpPr>
        <p:spPr>
          <a:xfrm>
            <a:off x="838200" y="1892935"/>
            <a:ext cx="4979035" cy="373062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p:txBody>
      </p:sp>
      <p:pic>
        <p:nvPicPr>
          <p:cNvPr id="156170773" name="Picture 1" descr="A screenshot of a computer&#10;&#10;Description automatically generated"/>
          <p:cNvPicPr>
            <a:picLocks noChangeAspect="1"/>
          </p:cNvPicPr>
          <p:nvPr>
            <p:custDataLst>
              <p:tags r:id="rId4"/>
            </p:custDataLst>
          </p:nvPr>
        </p:nvPicPr>
        <p:blipFill>
          <a:blip r:embed="rId5"/>
          <a:stretch>
            <a:fillRect/>
          </a:stretch>
        </p:blipFill>
        <p:spPr>
          <a:xfrm>
            <a:off x="895350" y="2348865"/>
            <a:ext cx="4785360" cy="3086100"/>
          </a:xfrm>
          <a:prstGeom prst="rect">
            <a:avLst/>
          </a:prstGeom>
        </p:spPr>
      </p:pic>
      <p:sp>
        <p:nvSpPr>
          <p:cNvPr id="4" name="Text Box 3"/>
          <p:cNvSpPr txBox="1"/>
          <p:nvPr/>
        </p:nvSpPr>
        <p:spPr>
          <a:xfrm>
            <a:off x="958850" y="1980565"/>
            <a:ext cx="406400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Bước 1: Mở cửa sổ System Identification</a:t>
            </a:r>
            <a:endParaRPr lang="en-US">
              <a:latin typeface="Times New Roman" panose="02020603050405020304" pitchFamily="18" charset="0"/>
              <a:cs typeface="Times New Roman" panose="02020603050405020304" pitchFamily="18" charset="0"/>
            </a:endParaRPr>
          </a:p>
        </p:txBody>
      </p:sp>
      <p:pic>
        <p:nvPicPr>
          <p:cNvPr id="1964064839" name="Picture 1" descr="A screenshot of a computer&#10;&#10;Description automatically generated"/>
          <p:cNvPicPr>
            <a:picLocks noChangeAspect="1"/>
          </p:cNvPicPr>
          <p:nvPr>
            <p:custDataLst>
              <p:tags r:id="rId6"/>
            </p:custDataLst>
          </p:nvPr>
        </p:nvPicPr>
        <p:blipFill>
          <a:blip r:embed="rId7"/>
          <a:stretch>
            <a:fillRect/>
          </a:stretch>
        </p:blipFill>
        <p:spPr>
          <a:xfrm>
            <a:off x="7493635" y="2329180"/>
            <a:ext cx="2068830" cy="3307080"/>
          </a:xfrm>
          <a:prstGeom prst="rect">
            <a:avLst/>
          </a:prstGeom>
        </p:spPr>
      </p:pic>
      <p:sp>
        <p:nvSpPr>
          <p:cNvPr id="9" name="Text Box 8"/>
          <p:cNvSpPr txBox="1"/>
          <p:nvPr/>
        </p:nvSpPr>
        <p:spPr>
          <a:xfrm>
            <a:off x="6153150" y="1787525"/>
            <a:ext cx="4864735" cy="632460"/>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Bước 2: Nhập dữ liệu thu thập được vào input và output</a:t>
            </a:r>
            <a:endParaRPr lang="en-US">
              <a:latin typeface="Times New Roman" panose="02020603050405020304" pitchFamily="18" charset="0"/>
              <a:cs typeface="Times New Roman" panose="02020603050405020304" pitchFamily="18" charset="0"/>
            </a:endParaRPr>
          </a:p>
        </p:txBody>
      </p:sp>
      <p:sp>
        <p:nvSpPr>
          <p:cNvPr id="11" name="object 7"/>
          <p:cNvSpPr/>
          <p:nvPr>
            <p:custDataLst>
              <p:tags r:id="rId8"/>
            </p:custDataLst>
          </p:nvPr>
        </p:nvSpPr>
        <p:spPr>
          <a:xfrm>
            <a:off x="6038850" y="1699895"/>
            <a:ext cx="4979035" cy="422846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5960" y="99060"/>
            <a:ext cx="8260080" cy="1000760"/>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no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3. Sử dụng tool Identification của Matlab để tìm mô hình toán</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3" name="Object 2">
            <a:hlinkClick r:id="" action="ppaction://ole?verb="/>
          </p:cNvPr>
          <p:cNvGraphicFramePr>
            <a:graphicFrameLocks noChangeAspect="1"/>
          </p:cNvGraphicFramePr>
          <p:nvPr/>
        </p:nvGraphicFramePr>
        <p:xfrm>
          <a:off x="6038850" y="3356610"/>
          <a:ext cx="114300" cy="215900"/>
        </p:xfrm>
        <a:graphic>
          <a:graphicData uri="http://schemas.openxmlformats.org/presentationml/2006/ole">
            <mc:AlternateContent xmlns:mc="http://schemas.openxmlformats.org/markup-compatibility/2006">
              <mc:Choice xmlns:v="urn:schemas-microsoft-com:vml" Requires="v">
                <p:oleObj spid="_x0000_s2049" name="" r:id="rId1" imgW="114300" imgH="215900" progId="Equation.KSEE3">
                  <p:embed/>
                </p:oleObj>
              </mc:Choice>
              <mc:Fallback>
                <p:oleObj name="" r:id="rId1" imgW="114300" imgH="215900" progId="Equation.KSEE3">
                  <p:embed/>
                  <p:pic>
                    <p:nvPicPr>
                      <p:cNvPr id="0" name="Picture 2048"/>
                      <p:cNvPicPr/>
                      <p:nvPr/>
                    </p:nvPicPr>
                    <p:blipFill>
                      <a:blip r:embed="rId2"/>
                      <a:stretch>
                        <a:fillRect/>
                      </a:stretch>
                    </p:blipFill>
                    <p:spPr>
                      <a:xfrm>
                        <a:off x="6038850" y="3356610"/>
                        <a:ext cx="114300" cy="215900"/>
                      </a:xfrm>
                      <a:prstGeom prst="rect">
                        <a:avLst/>
                      </a:prstGeom>
                    </p:spPr>
                  </p:pic>
                </p:oleObj>
              </mc:Fallback>
            </mc:AlternateContent>
          </a:graphicData>
        </a:graphic>
      </p:graphicFrame>
      <p:sp>
        <p:nvSpPr>
          <p:cNvPr id="5" name="object 7"/>
          <p:cNvSpPr/>
          <p:nvPr>
            <p:custDataLst>
              <p:tags r:id="rId3"/>
            </p:custDataLst>
          </p:nvPr>
        </p:nvSpPr>
        <p:spPr>
          <a:xfrm>
            <a:off x="838200" y="1720215"/>
            <a:ext cx="4979035" cy="373062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p:txBody>
      </p:sp>
      <p:sp>
        <p:nvSpPr>
          <p:cNvPr id="4" name="Text Box 3"/>
          <p:cNvSpPr txBox="1"/>
          <p:nvPr/>
        </p:nvSpPr>
        <p:spPr>
          <a:xfrm>
            <a:off x="958850" y="1807845"/>
            <a:ext cx="467868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Bước 3: Lựa chọn Transfer Function Models</a:t>
            </a:r>
            <a:endParaRPr lang="en-US">
              <a:latin typeface="Times New Roman" panose="02020603050405020304" pitchFamily="18" charset="0"/>
              <a:cs typeface="Times New Roman" panose="02020603050405020304" pitchFamily="18" charset="0"/>
            </a:endParaRPr>
          </a:p>
        </p:txBody>
      </p:sp>
      <p:sp>
        <p:nvSpPr>
          <p:cNvPr id="9" name="Text Box 8"/>
          <p:cNvSpPr txBox="1"/>
          <p:nvPr/>
        </p:nvSpPr>
        <p:spPr>
          <a:xfrm>
            <a:off x="6153150" y="1574165"/>
            <a:ext cx="4864735" cy="632460"/>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Bước 4: Chọn số poles và số zeros</a:t>
            </a:r>
            <a:endParaRPr lang="en-US">
              <a:latin typeface="Times New Roman" panose="02020603050405020304" pitchFamily="18" charset="0"/>
              <a:cs typeface="Times New Roman" panose="02020603050405020304" pitchFamily="18" charset="0"/>
            </a:endParaRPr>
          </a:p>
        </p:txBody>
      </p:sp>
      <p:sp>
        <p:nvSpPr>
          <p:cNvPr id="11" name="object 7"/>
          <p:cNvSpPr/>
          <p:nvPr>
            <p:custDataLst>
              <p:tags r:id="rId4"/>
            </p:custDataLst>
          </p:nvPr>
        </p:nvSpPr>
        <p:spPr>
          <a:xfrm>
            <a:off x="6038850" y="1486535"/>
            <a:ext cx="4979035" cy="429958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p:txBody>
      </p:sp>
      <p:pic>
        <p:nvPicPr>
          <p:cNvPr id="668447923" name="Picture 1"/>
          <p:cNvPicPr>
            <a:picLocks noChangeAspect="1"/>
          </p:cNvPicPr>
          <p:nvPr>
            <p:custDataLst>
              <p:tags r:id="rId5"/>
            </p:custDataLst>
          </p:nvPr>
        </p:nvPicPr>
        <p:blipFill>
          <a:blip r:embed="rId6"/>
          <a:stretch>
            <a:fillRect/>
          </a:stretch>
        </p:blipFill>
        <p:spPr>
          <a:xfrm>
            <a:off x="958850" y="2277745"/>
            <a:ext cx="4678680" cy="3011170"/>
          </a:xfrm>
          <a:prstGeom prst="rect">
            <a:avLst/>
          </a:prstGeom>
        </p:spPr>
      </p:pic>
      <p:pic>
        <p:nvPicPr>
          <p:cNvPr id="63303091" name="Picture 1" descr="A screenshot of a computer&#10;&#10;Description automatically generated"/>
          <p:cNvPicPr>
            <a:picLocks noChangeAspect="1"/>
          </p:cNvPicPr>
          <p:nvPr>
            <p:custDataLst>
              <p:tags r:id="rId7"/>
            </p:custDataLst>
          </p:nvPr>
        </p:nvPicPr>
        <p:blipFill>
          <a:blip r:embed="rId8"/>
          <a:stretch>
            <a:fillRect/>
          </a:stretch>
        </p:blipFill>
        <p:spPr>
          <a:xfrm>
            <a:off x="6794183" y="1905000"/>
            <a:ext cx="3582035" cy="38100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72707"/>
            <a:ext cx="8259879" cy="107632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sym typeface="+mn-ea"/>
              </a:rPr>
              <a:t>3. Sử dụng tool Identification của Matlab để tìm mô hình toán</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200" y="1499235"/>
            <a:ext cx="10515600" cy="2378710"/>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pic>
        <p:nvPicPr>
          <p:cNvPr id="2004467779" name="Picture 1" descr="A number and a line&#10;&#10;Description automatically generated with medium confidence"/>
          <p:cNvPicPr>
            <a:picLocks noChangeAspect="1"/>
          </p:cNvPicPr>
          <p:nvPr>
            <p:custDataLst>
              <p:tags r:id="rId1"/>
            </p:custDataLst>
          </p:nvPr>
        </p:nvPicPr>
        <p:blipFill>
          <a:blip r:embed="rId2"/>
          <a:stretch>
            <a:fillRect/>
          </a:stretch>
        </p:blipFill>
        <p:spPr>
          <a:xfrm>
            <a:off x="838200" y="2434590"/>
            <a:ext cx="10424160" cy="1212215"/>
          </a:xfrm>
          <a:prstGeom prst="rect">
            <a:avLst/>
          </a:prstGeom>
        </p:spPr>
      </p:pic>
      <p:pic>
        <p:nvPicPr>
          <p:cNvPr id="1966131170" name="Picture 1" descr="A black text on a white background&#10;&#10;Description automatically generated"/>
          <p:cNvPicPr>
            <a:picLocks noChangeAspect="1"/>
          </p:cNvPicPr>
          <p:nvPr>
            <p:custDataLst>
              <p:tags r:id="rId3"/>
            </p:custDataLst>
          </p:nvPr>
        </p:nvPicPr>
        <p:blipFill>
          <a:blip r:embed="rId4"/>
          <a:stretch>
            <a:fillRect/>
          </a:stretch>
        </p:blipFill>
        <p:spPr>
          <a:xfrm>
            <a:off x="1071880" y="4708525"/>
            <a:ext cx="7423150" cy="1205865"/>
          </a:xfrm>
          <a:prstGeom prst="rect">
            <a:avLst/>
          </a:prstGeom>
        </p:spPr>
      </p:pic>
      <p:sp>
        <p:nvSpPr>
          <p:cNvPr id="3" name="Text Box 2"/>
          <p:cNvSpPr txBox="1"/>
          <p:nvPr/>
        </p:nvSpPr>
        <p:spPr>
          <a:xfrm>
            <a:off x="1071880" y="1757680"/>
            <a:ext cx="406400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Kết quả thu được</a:t>
            </a:r>
            <a:endParaRPr lang="en-US">
              <a:latin typeface="Times New Roman" panose="02020603050405020304" pitchFamily="18" charset="0"/>
              <a:cs typeface="Times New Roman" panose="02020603050405020304" pitchFamily="18" charset="0"/>
            </a:endParaRPr>
          </a:p>
        </p:txBody>
      </p:sp>
      <p:sp>
        <p:nvSpPr>
          <p:cNvPr id="4" name="Text Box 3"/>
          <p:cNvSpPr txBox="1"/>
          <p:nvPr/>
        </p:nvSpPr>
        <p:spPr>
          <a:xfrm>
            <a:off x="1071880" y="4328795"/>
            <a:ext cx="508000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Ước lượng phù hợp 99.78% so với dữ liệu:</a:t>
            </a:r>
            <a:endParaRPr lang="en-US">
              <a:latin typeface="Times New Roman" panose="02020603050405020304" pitchFamily="18" charset="0"/>
              <a:cs typeface="Times New Roman" panose="02020603050405020304" pitchFamily="18" charset="0"/>
            </a:endParaRPr>
          </a:p>
        </p:txBody>
      </p:sp>
      <p:sp>
        <p:nvSpPr>
          <p:cNvPr id="5" name="object 7"/>
          <p:cNvSpPr/>
          <p:nvPr>
            <p:custDataLst>
              <p:tags r:id="rId5"/>
            </p:custDataLst>
          </p:nvPr>
        </p:nvSpPr>
        <p:spPr>
          <a:xfrm>
            <a:off x="838200" y="4283075"/>
            <a:ext cx="10515600" cy="175704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1839474" y="1795298"/>
                <a:ext cx="8513052" cy="42037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Động năng được xác định theo công thức : </a:t>
                </a:r>
                <a:endParaRPr lang="en-US">
                  <a:latin typeface="Times New Roman" panose="02020603050405020304" pitchFamily="18" charset="0"/>
                  <a:ea typeface="Tahoma" panose="020B0604030504040204" pitchFamily="34" charset="0"/>
                  <a:cs typeface="Times New Roman" panose="02020603050405020304" pitchFamily="18" charset="0"/>
                </a:endParaRPr>
              </a:p>
              <a:p>
                <a:pPr algn="ct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𝑇</m:t>
                    </m:r>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a:latin typeface="Tahoma" panose="020B0604030504040204" pitchFamily="34" charset="0"/>
                    <a:ea typeface="Tahoma" panose="020B0604030504040204" pitchFamily="34" charset="0"/>
                    <a:cs typeface="Tahoma" panose="020B0604030504040204" pitchFamily="34" charset="0"/>
                  </a:rPr>
                  <a:t> </a:t>
                </a:r>
                <a:endParaRPr lang="en-US">
                  <a:latin typeface="Tahoma" panose="020B0604030504040204" pitchFamily="34" charset="0"/>
                  <a:ea typeface="Tahoma" panose="020B0604030504040204" pitchFamily="34" charset="0"/>
                  <a:cs typeface="Tahoma" panose="020B0604030504040204" pitchFamily="34"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Với:</a:t>
                </a:r>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1</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tịnh tiến</a:t>
                </a:r>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2</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quay</a:t>
                </a:r>
                <a:endParaRPr lang="en-US">
                  <a:latin typeface="Times New Roman" panose="02020603050405020304" pitchFamily="18" charset="0"/>
                  <a:ea typeface="Tahoma" panose="020B0604030504040204" pitchFamily="34" charset="0"/>
                  <a:cs typeface="Times New Roman" panose="02020603050405020304" pitchFamily="18" charset="0"/>
                </a:endParaRPr>
              </a:p>
              <a:p>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Sau khi ta tính bánh trái bánh phải, ta được:</a:t>
                </a:r>
                <a:endParaRPr lang="en-US">
                  <a:latin typeface="Times New Roman" panose="02020603050405020304" pitchFamily="18" charset="0"/>
                  <a:ea typeface="Tahoma" panose="020B0604030504040204" pitchFamily="34"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oMath>
                  </m:oMathPara>
                </a14:m>
                <a:endParaRPr lang="en-US"/>
              </a:p>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𝜓</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𝜙</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𝜙</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oMath>
                  </m:oMathPara>
                </a14:m>
                <a:endParaRPr lang="en-US"/>
              </a:p>
              <a:p>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Thế năng được xác địng theo công thức</a:t>
                </a:r>
                <a:r>
                  <a:rPr lang="en-US"/>
                  <a:t>:</a:t>
                </a:r>
                <a:endParaRPr lang="en-US"/>
              </a:p>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𝑙</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𝑟</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𝑏</m:t>
                          </m:r>
                        </m:sub>
                      </m:sSub>
                    </m:oMath>
                  </m:oMathPara>
                </a14:m>
                <a:endParaRPr lang="en-US">
                  <a:latin typeface="Times New Roman" panose="02020603050405020304" pitchFamily="18" charset="0"/>
                  <a:ea typeface="Tahoma" panose="020B0604030504040204" pitchFamily="34" charset="0"/>
                  <a:cs typeface="Times New Roman" panose="02020603050405020304" pitchFamily="18" charset="0"/>
                </a:endParaRPr>
              </a:p>
              <a:p>
                <a:endParaRPr lang="en-US" sz="1500">
                  <a:latin typeface="Times New Roman" panose="02020603050405020304" pitchFamily="18" charset="0"/>
                  <a:ea typeface="Tahoma" panose="020B0604030504040204" pitchFamily="34"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1839474" y="1795298"/>
                <a:ext cx="8513052" cy="4203715"/>
              </a:xfrm>
              <a:prstGeom prst="rect">
                <a:avLst/>
              </a:prstGeom>
              <a:blipFill rotWithShape="1">
                <a:blip r:embed="rId1"/>
                <a:stretch>
                  <a:fillRect l="-118" t="-230" r="-110" b="-223"/>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
        <p:nvSpPr>
          <p:cNvPr id="2" name="Text Box 1"/>
          <p:cNvSpPr txBox="1"/>
          <p:nvPr/>
        </p:nvSpPr>
        <p:spPr>
          <a:xfrm>
            <a:off x="5942965" y="646430"/>
            <a:ext cx="4064000" cy="368300"/>
          </a:xfrm>
          <a:prstGeom prst="rect">
            <a:avLst/>
          </a:prstGeom>
          <a:noFill/>
        </p:spPr>
        <p:txBody>
          <a:bodyPr wrap="square" rtlCol="0">
            <a:spAutoFit/>
          </a:bodyPr>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72707"/>
            <a:ext cx="8259879" cy="107632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4.Mô phỏng so sánh giữa mô hình nhận dạng và mô hình gốc</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pic>
        <p:nvPicPr>
          <p:cNvPr id="1568861868" name="Picture 1" descr="A diagram of a rectangular object&#10;&#10;Description automatically generated"/>
          <p:cNvPicPr>
            <a:picLocks noChangeAspect="1"/>
          </p:cNvPicPr>
          <p:nvPr>
            <p:custDataLst>
              <p:tags r:id="rId1"/>
            </p:custDataLst>
          </p:nvPr>
        </p:nvPicPr>
        <p:blipFill>
          <a:blip r:embed="rId2"/>
          <a:stretch>
            <a:fillRect/>
          </a:stretch>
        </p:blipFill>
        <p:spPr>
          <a:xfrm>
            <a:off x="1468120" y="2136140"/>
            <a:ext cx="9316720" cy="3989705"/>
          </a:xfrm>
          <a:prstGeom prst="rect">
            <a:avLst/>
          </a:prstGeom>
        </p:spPr>
      </p:pic>
      <p:sp>
        <p:nvSpPr>
          <p:cNvPr id="4" name="Text Box 3"/>
          <p:cNvSpPr txBox="1"/>
          <p:nvPr/>
        </p:nvSpPr>
        <p:spPr>
          <a:xfrm>
            <a:off x="837565" y="1625600"/>
            <a:ext cx="10516235"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Tiến hành mô phỏng so sánh giữa mô hình nhận dạng và mô hình gốc trên Simulink</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72707"/>
            <a:ext cx="8259879" cy="107632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4. Mô phỏng so sánh giữa mô hình nhận dạng và mô hình gốc</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4" name="Text Box 3"/>
          <p:cNvSpPr txBox="1"/>
          <p:nvPr/>
        </p:nvSpPr>
        <p:spPr>
          <a:xfrm>
            <a:off x="1162050" y="1605280"/>
            <a:ext cx="986790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Kết quả đầu ra giữa mô hình gốc và mô hình nhận dạng</a:t>
            </a:r>
            <a:endParaRPr lang="en-US">
              <a:latin typeface="Times New Roman" panose="02020603050405020304" pitchFamily="18" charset="0"/>
              <a:cs typeface="Times New Roman" panose="02020603050405020304" pitchFamily="18" charset="0"/>
            </a:endParaRPr>
          </a:p>
        </p:txBody>
      </p:sp>
      <p:pic>
        <p:nvPicPr>
          <p:cNvPr id="1848478476" name="Picture 1" descr="A graph with a line&#10;&#10;Description automatically generated"/>
          <p:cNvPicPr>
            <a:picLocks noChangeAspect="1"/>
          </p:cNvPicPr>
          <p:nvPr>
            <p:custDataLst>
              <p:tags r:id="rId1"/>
            </p:custDataLst>
          </p:nvPr>
        </p:nvPicPr>
        <p:blipFill>
          <a:blip r:embed="rId2"/>
          <a:stretch>
            <a:fillRect/>
          </a:stretch>
        </p:blipFill>
        <p:spPr>
          <a:xfrm>
            <a:off x="1485900" y="1993900"/>
            <a:ext cx="9220200" cy="429577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72707"/>
            <a:ext cx="8259879" cy="107632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4. Mô phỏng so sánh giữa mô hình nhận dạng và mô hình gốc</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200" y="1499235"/>
            <a:ext cx="6207760" cy="4857750"/>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4" name="Text Box 3"/>
          <p:cNvSpPr txBox="1"/>
          <p:nvPr/>
        </p:nvSpPr>
        <p:spPr>
          <a:xfrm>
            <a:off x="907415" y="1605280"/>
            <a:ext cx="9614535"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Sai số giữa mô hình gốc và mô hình nhận dạng</a:t>
            </a:r>
            <a:endParaRPr lang="en-US">
              <a:latin typeface="Times New Roman" panose="02020603050405020304" pitchFamily="18" charset="0"/>
              <a:cs typeface="Times New Roman" panose="02020603050405020304" pitchFamily="18" charset="0"/>
            </a:endParaRPr>
          </a:p>
        </p:txBody>
      </p:sp>
      <p:pic>
        <p:nvPicPr>
          <p:cNvPr id="1002902642" name="Picture 1" descr="A graph with a line&#10;&#10;Description automatically generated"/>
          <p:cNvPicPr>
            <a:picLocks noChangeAspect="1"/>
          </p:cNvPicPr>
          <p:nvPr>
            <p:custDataLst>
              <p:tags r:id="rId1"/>
            </p:custDataLst>
          </p:nvPr>
        </p:nvPicPr>
        <p:blipFill>
          <a:blip r:embed="rId2"/>
          <a:stretch>
            <a:fillRect/>
          </a:stretch>
        </p:blipFill>
        <p:spPr>
          <a:xfrm>
            <a:off x="907415" y="1973580"/>
            <a:ext cx="6137910" cy="4260850"/>
          </a:xfrm>
          <a:prstGeom prst="rect">
            <a:avLst/>
          </a:prstGeom>
        </p:spPr>
      </p:pic>
      <p:sp>
        <p:nvSpPr>
          <p:cNvPr id="2" name="object 7"/>
          <p:cNvSpPr/>
          <p:nvPr>
            <p:custDataLst>
              <p:tags r:id="rId3"/>
            </p:custDataLst>
          </p:nvPr>
        </p:nvSpPr>
        <p:spPr>
          <a:xfrm>
            <a:off x="7376160" y="1498600"/>
            <a:ext cx="4196080" cy="4857750"/>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p:txBody>
      </p:sp>
      <p:sp>
        <p:nvSpPr>
          <p:cNvPr id="3" name="Text Box 2"/>
          <p:cNvSpPr txBox="1"/>
          <p:nvPr/>
        </p:nvSpPr>
        <p:spPr>
          <a:xfrm>
            <a:off x="7381240" y="1605280"/>
            <a:ext cx="3972560" cy="1753235"/>
          </a:xfrm>
          <a:prstGeom prst="rect">
            <a:avLst/>
          </a:prstGeom>
          <a:noFill/>
        </p:spPr>
        <p:txBody>
          <a:bodyPr wrap="square" rtlCol="0">
            <a:spAutoFit/>
          </a:bodyPr>
          <a:p>
            <a:pPr algn="just">
              <a:lnSpc>
                <a:spcPct val="150000"/>
              </a:lnSpc>
            </a:pPr>
            <a:r>
              <a:rPr lang="en-US" b="1">
                <a:latin typeface="Times New Roman" panose="02020603050405020304" pitchFamily="18" charset="0"/>
                <a:cs typeface="Times New Roman" panose="02020603050405020304" pitchFamily="18" charset="0"/>
              </a:rPr>
              <a:t>Nhận xét:</a:t>
            </a:r>
            <a:r>
              <a:rPr lang="en-US">
                <a:latin typeface="Times New Roman" panose="02020603050405020304" pitchFamily="18" charset="0"/>
                <a:cs typeface="Times New Roman" panose="02020603050405020304" pitchFamily="18" charset="0"/>
              </a:rPr>
              <a:t> Mô hình gốc và mô hình nhận dạng tuy có hơi lệch nhau nhưng nhìn chung sai số ở mức có thể chấp nhận được (~ 1%).</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468120" y="73025"/>
            <a:ext cx="9316085" cy="107632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Sử dụng Parameter Estimation của Matlab để nhận dạng thông số cho hệ thống</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4" name="Text Box 3"/>
          <p:cNvSpPr txBox="1"/>
          <p:nvPr/>
        </p:nvSpPr>
        <p:spPr>
          <a:xfrm>
            <a:off x="929005" y="1625600"/>
            <a:ext cx="10424795"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Mô phỏng nhận dạng thông số trên Simulink</a:t>
            </a:r>
            <a:endParaRPr lang="en-US">
              <a:latin typeface="Times New Roman" panose="02020603050405020304" pitchFamily="18" charset="0"/>
              <a:cs typeface="Times New Roman" panose="02020603050405020304" pitchFamily="18" charset="0"/>
            </a:endParaRPr>
          </a:p>
        </p:txBody>
      </p:sp>
      <p:pic>
        <p:nvPicPr>
          <p:cNvPr id="349775402" name="Picture 1" descr="A diagram of a block diagram&#10;&#10;Description automatically generated"/>
          <p:cNvPicPr>
            <a:picLocks noChangeAspect="1"/>
          </p:cNvPicPr>
          <p:nvPr>
            <p:custDataLst>
              <p:tags r:id="rId1"/>
            </p:custDataLst>
          </p:nvPr>
        </p:nvPicPr>
        <p:blipFill>
          <a:blip r:embed="rId2"/>
          <a:stretch>
            <a:fillRect/>
          </a:stretch>
        </p:blipFill>
        <p:spPr>
          <a:xfrm>
            <a:off x="2447925" y="2167255"/>
            <a:ext cx="7042150" cy="409765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468120" y="73025"/>
            <a:ext cx="9316085" cy="107632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Sử dụng Parameter Estimation của Matlab để nhận dạng thông số cho hệ thống</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4" name="Text Box 3"/>
          <p:cNvSpPr txBox="1"/>
          <p:nvPr/>
        </p:nvSpPr>
        <p:spPr>
          <a:xfrm>
            <a:off x="929005" y="1625600"/>
            <a:ext cx="10424795"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Khối Subsystem Xe_con_lac_nguoc</a:t>
            </a:r>
            <a:endParaRPr lang="en-US">
              <a:latin typeface="Times New Roman" panose="02020603050405020304" pitchFamily="18" charset="0"/>
              <a:cs typeface="Times New Roman" panose="02020603050405020304" pitchFamily="18" charset="0"/>
            </a:endParaRPr>
          </a:p>
        </p:txBody>
      </p:sp>
      <p:pic>
        <p:nvPicPr>
          <p:cNvPr id="154609446" name="Picture 1" descr="A diagram of a computer program&#10;&#10;Description automatically generated with medium confidence"/>
          <p:cNvPicPr>
            <a:picLocks noChangeAspect="1"/>
          </p:cNvPicPr>
          <p:nvPr>
            <p:custDataLst>
              <p:tags r:id="rId1"/>
            </p:custDataLst>
          </p:nvPr>
        </p:nvPicPr>
        <p:blipFill>
          <a:blip r:embed="rId2"/>
          <a:stretch>
            <a:fillRect/>
          </a:stretch>
        </p:blipFill>
        <p:spPr>
          <a:xfrm>
            <a:off x="3347720" y="1948180"/>
            <a:ext cx="6569710" cy="432816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468120" y="73025"/>
            <a:ext cx="9316085" cy="107632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5. Sử dụng Parameter Estimation của Matlab để nhận dạng thông số cho hệ thống</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200" y="1499235"/>
            <a:ext cx="5161280" cy="457263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4" name="Text Box 3"/>
          <p:cNvSpPr txBox="1"/>
          <p:nvPr/>
        </p:nvSpPr>
        <p:spPr>
          <a:xfrm>
            <a:off x="929005" y="1625600"/>
            <a:ext cx="5069840" cy="64516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Vẽ biểu đồ sau đó bắt đầu nhận dạng, kết quả sau khi chạy xong như sau:</a:t>
            </a:r>
            <a:endParaRPr lang="en-US">
              <a:latin typeface="Times New Roman" panose="02020603050405020304" pitchFamily="18" charset="0"/>
              <a:cs typeface="Times New Roman" panose="02020603050405020304" pitchFamily="18" charset="0"/>
            </a:endParaRPr>
          </a:p>
        </p:txBody>
      </p:sp>
      <p:sp>
        <p:nvSpPr>
          <p:cNvPr id="2" name="object 7"/>
          <p:cNvSpPr/>
          <p:nvPr>
            <p:custDataLst>
              <p:tags r:id="rId1"/>
            </p:custDataLst>
          </p:nvPr>
        </p:nvSpPr>
        <p:spPr>
          <a:xfrm>
            <a:off x="6126480" y="2640965"/>
            <a:ext cx="5333365" cy="2320290"/>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p:txBody>
      </p:sp>
      <p:sp>
        <p:nvSpPr>
          <p:cNvPr id="3" name="Text Box 2"/>
          <p:cNvSpPr txBox="1"/>
          <p:nvPr/>
        </p:nvSpPr>
        <p:spPr>
          <a:xfrm>
            <a:off x="6396990" y="2828290"/>
            <a:ext cx="495681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Sau khi nhận dạng ta thu được các thông số:</a:t>
            </a:r>
            <a:endParaRPr lang="en-US">
              <a:latin typeface="Times New Roman" panose="02020603050405020304" pitchFamily="18" charset="0"/>
              <a:cs typeface="Times New Roman" panose="02020603050405020304" pitchFamily="18" charset="0"/>
            </a:endParaRPr>
          </a:p>
        </p:txBody>
      </p:sp>
      <p:pic>
        <p:nvPicPr>
          <p:cNvPr id="1130876030" name="Picture 1" descr="A screenshot of a computer&#10;&#10;Description automatically generated"/>
          <p:cNvPicPr>
            <a:picLocks noChangeAspect="1"/>
          </p:cNvPicPr>
          <p:nvPr>
            <p:custDataLst>
              <p:tags r:id="rId2"/>
            </p:custDataLst>
          </p:nvPr>
        </p:nvPicPr>
        <p:blipFill>
          <a:blip r:embed="rId3"/>
          <a:stretch>
            <a:fillRect/>
          </a:stretch>
        </p:blipFill>
        <p:spPr>
          <a:xfrm>
            <a:off x="929005" y="2317750"/>
            <a:ext cx="4886960" cy="3307080"/>
          </a:xfrm>
          <a:prstGeom prst="rect">
            <a:avLst/>
          </a:prstGeom>
        </p:spPr>
      </p:pic>
      <p:sp>
        <p:nvSpPr>
          <p:cNvPr id="5" name="Text Box 4"/>
          <p:cNvSpPr txBox="1"/>
          <p:nvPr/>
        </p:nvSpPr>
        <p:spPr>
          <a:xfrm>
            <a:off x="6543675" y="3302000"/>
            <a:ext cx="4064000" cy="1337945"/>
          </a:xfrm>
          <a:prstGeom prst="rect">
            <a:avLst/>
          </a:prstGeom>
          <a:noFill/>
        </p:spPr>
        <p:txBody>
          <a:bodyPr wrap="square" rtlCol="0">
            <a:spAutoFit/>
          </a:bodyPr>
          <a:p>
            <a:pPr>
              <a:lnSpc>
                <a:spcPct val="150000"/>
              </a:lnSpc>
            </a:pPr>
            <a:r>
              <a:rPr lang="en-US">
                <a:latin typeface="Times New Roman" panose="02020603050405020304" pitchFamily="18" charset="0"/>
                <a:cs typeface="Times New Roman" panose="02020603050405020304" pitchFamily="18" charset="0"/>
              </a:rPr>
              <a:t>-M = 2.1534</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-l = 0.30319</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-m = -0.91927</a:t>
            </a:r>
            <a:endParaRPr lang="en-US">
              <a:latin typeface="Times New Roman" panose="02020603050405020304" pitchFamily="18" charset="0"/>
              <a:cs typeface="Times New Roman" panose="02020603050405020304" pitchFamily="18" charset="0"/>
            </a:endParaRPr>
          </a:p>
        </p:txBody>
      </p:sp>
      <p:sp>
        <p:nvSpPr>
          <p:cNvPr id="9" name="Text Box 8"/>
          <p:cNvSpPr txBox="1"/>
          <p:nvPr/>
        </p:nvSpPr>
        <p:spPr>
          <a:xfrm>
            <a:off x="4209415" y="1323340"/>
            <a:ext cx="4064000" cy="368300"/>
          </a:xfrm>
          <a:prstGeom prst="rect">
            <a:avLst/>
          </a:prstGeom>
          <a:noFill/>
        </p:spPr>
        <p:txBody>
          <a:bodyPr wrap="square" rtlCol="0">
            <a:spAutoFit/>
          </a:bodyPr>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468120" y="73025"/>
            <a:ext cx="9316085" cy="107632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5. Sử dụng Parameter Estimation của Matlab để nhận dạng thông số cho hệ thống</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200" y="1773555"/>
            <a:ext cx="10514965" cy="457263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7" name="TextBox 1"/>
          <p:cNvSpPr txBox="1"/>
          <p:nvPr>
            <p:custDataLst>
              <p:tags r:id="rId1"/>
            </p:custDataLst>
          </p:nvPr>
        </p:nvSpPr>
        <p:spPr>
          <a:xfrm>
            <a:off x="1835107" y="1200928"/>
            <a:ext cx="8521700" cy="521970"/>
          </a:xfrm>
          <a:prstGeom prst="rect">
            <a:avLst/>
          </a:prstGeom>
          <a:noFill/>
        </p:spPr>
        <p:txBody>
          <a:bodyPr wrap="none" rtlCol="0">
            <a:spAutoFit/>
          </a:bodyPr>
          <a:p>
            <a:pPr algn="ctr"/>
            <a:r>
              <a:rPr lang="en-US" sz="2800" b="1">
                <a:latin typeface="Arial" panose="020B0604020202020204" pitchFamily="34" charset="0"/>
                <a:cs typeface="Arial" panose="020B0604020202020204" pitchFamily="34" charset="0"/>
              </a:rPr>
              <a:t>So sánh giữa mô hình gốc và mô hình nhận dạng</a:t>
            </a:r>
            <a:endParaRPr lang="en-US" sz="2800" b="1">
              <a:latin typeface="Arial" panose="020B0604020202020204" pitchFamily="34" charset="0"/>
              <a:cs typeface="Arial" panose="020B0604020202020204" pitchFamily="34" charset="0"/>
            </a:endParaRPr>
          </a:p>
        </p:txBody>
      </p:sp>
      <p:pic>
        <p:nvPicPr>
          <p:cNvPr id="1528468323" name="Picture 1" descr="A diagram of a computer program&#10;&#10;Description automatically generated with medium confidence"/>
          <p:cNvPicPr>
            <a:picLocks noChangeAspect="1"/>
          </p:cNvPicPr>
          <p:nvPr>
            <p:custDataLst>
              <p:tags r:id="rId2"/>
            </p:custDataLst>
          </p:nvPr>
        </p:nvPicPr>
        <p:blipFill>
          <a:blip r:embed="rId3"/>
          <a:stretch>
            <a:fillRect/>
          </a:stretch>
        </p:blipFill>
        <p:spPr>
          <a:xfrm>
            <a:off x="2609215" y="2273935"/>
            <a:ext cx="7539355" cy="3997960"/>
          </a:xfrm>
          <a:prstGeom prst="rect">
            <a:avLst/>
          </a:prstGeom>
        </p:spPr>
      </p:pic>
      <p:sp>
        <p:nvSpPr>
          <p:cNvPr id="9" name="Text Box 8"/>
          <p:cNvSpPr txBox="1"/>
          <p:nvPr/>
        </p:nvSpPr>
        <p:spPr>
          <a:xfrm>
            <a:off x="838200" y="1905635"/>
            <a:ext cx="406400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Mô phỏng nhận dạng trên Simulink</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468120" y="73025"/>
            <a:ext cx="9316085" cy="107632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5. Sử dụng Parameter Estimation của Matlab để nhận dạng thông số cho hệ thống</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720725" y="1762760"/>
            <a:ext cx="10633710" cy="457263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7" name="TextBox 1"/>
          <p:cNvSpPr txBox="1"/>
          <p:nvPr>
            <p:custDataLst>
              <p:tags r:id="rId1"/>
            </p:custDataLst>
          </p:nvPr>
        </p:nvSpPr>
        <p:spPr>
          <a:xfrm>
            <a:off x="1835107" y="1200928"/>
            <a:ext cx="8521700" cy="521970"/>
          </a:xfrm>
          <a:prstGeom prst="rect">
            <a:avLst/>
          </a:prstGeom>
          <a:noFill/>
        </p:spPr>
        <p:txBody>
          <a:bodyPr wrap="none" rtlCol="0">
            <a:spAutoFit/>
          </a:bodyPr>
          <a:p>
            <a:pPr algn="ctr"/>
            <a:r>
              <a:rPr lang="en-US" sz="2800" b="1">
                <a:latin typeface="Arial" panose="020B0604020202020204" pitchFamily="34" charset="0"/>
                <a:cs typeface="Arial" panose="020B0604020202020204" pitchFamily="34" charset="0"/>
              </a:rPr>
              <a:t>So sánh giữa mô hình gốc và mô hình nhận dạng</a:t>
            </a:r>
            <a:endParaRPr lang="en-US" sz="2800" b="1">
              <a:latin typeface="Arial" panose="020B0604020202020204" pitchFamily="34" charset="0"/>
              <a:cs typeface="Arial" panose="020B0604020202020204" pitchFamily="34" charset="0"/>
            </a:endParaRPr>
          </a:p>
        </p:txBody>
      </p:sp>
      <p:sp>
        <p:nvSpPr>
          <p:cNvPr id="9" name="Text Box 8"/>
          <p:cNvSpPr txBox="1"/>
          <p:nvPr/>
        </p:nvSpPr>
        <p:spPr>
          <a:xfrm>
            <a:off x="1172845" y="1894840"/>
            <a:ext cx="961136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Đồ thị đầu ra giữa thông số mô hình và thông số ước lượng</a:t>
            </a:r>
            <a:endParaRPr lang="en-US">
              <a:latin typeface="Times New Roman" panose="02020603050405020304" pitchFamily="18" charset="0"/>
              <a:cs typeface="Times New Roman" panose="02020603050405020304" pitchFamily="18" charset="0"/>
            </a:endParaRPr>
          </a:p>
        </p:txBody>
      </p:sp>
      <p:pic>
        <p:nvPicPr>
          <p:cNvPr id="427989818" name="Picture 1" descr="A line graph with dots&#10;&#10;Description automatically generated"/>
          <p:cNvPicPr>
            <a:picLocks noChangeAspect="1"/>
          </p:cNvPicPr>
          <p:nvPr>
            <p:custDataLst>
              <p:tags r:id="rId2"/>
            </p:custDataLst>
          </p:nvPr>
        </p:nvPicPr>
        <p:blipFill>
          <a:blip r:embed="rId3"/>
          <a:stretch>
            <a:fillRect/>
          </a:stretch>
        </p:blipFill>
        <p:spPr>
          <a:xfrm>
            <a:off x="1835785" y="2376805"/>
            <a:ext cx="8422005" cy="392747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468120" y="73025"/>
            <a:ext cx="9316085" cy="107632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5. Sử dụng Parameter Estimation của Matlab để nhận dạng thông số cho hệ thống</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720725" y="1762760"/>
            <a:ext cx="5809615" cy="457263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7" name="TextBox 1"/>
          <p:cNvSpPr txBox="1"/>
          <p:nvPr>
            <p:custDataLst>
              <p:tags r:id="rId1"/>
            </p:custDataLst>
          </p:nvPr>
        </p:nvSpPr>
        <p:spPr>
          <a:xfrm>
            <a:off x="1835107" y="1200928"/>
            <a:ext cx="8521700" cy="521970"/>
          </a:xfrm>
          <a:prstGeom prst="rect">
            <a:avLst/>
          </a:prstGeom>
          <a:noFill/>
        </p:spPr>
        <p:txBody>
          <a:bodyPr wrap="none" rtlCol="0">
            <a:spAutoFit/>
          </a:bodyPr>
          <a:p>
            <a:pPr algn="ctr"/>
            <a:r>
              <a:rPr lang="en-US" sz="2800" b="1">
                <a:latin typeface="Arial" panose="020B0604020202020204" pitchFamily="34" charset="0"/>
                <a:cs typeface="Arial" panose="020B0604020202020204" pitchFamily="34" charset="0"/>
              </a:rPr>
              <a:t>So sánh giữa mô hình gốc và mô hình nhận dạng</a:t>
            </a:r>
            <a:endParaRPr lang="en-US" sz="2800" b="1">
              <a:latin typeface="Arial" panose="020B0604020202020204" pitchFamily="34" charset="0"/>
              <a:cs typeface="Arial" panose="020B0604020202020204" pitchFamily="34" charset="0"/>
            </a:endParaRPr>
          </a:p>
        </p:txBody>
      </p:sp>
      <p:sp>
        <p:nvSpPr>
          <p:cNvPr id="9" name="Text Box 8"/>
          <p:cNvSpPr txBox="1"/>
          <p:nvPr/>
        </p:nvSpPr>
        <p:spPr>
          <a:xfrm>
            <a:off x="989965" y="1894840"/>
            <a:ext cx="961136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Sai số giữa mô hình gốc và mô hình nhận dạng</a:t>
            </a:r>
            <a:endParaRPr lang="en-US">
              <a:latin typeface="Times New Roman" panose="02020603050405020304" pitchFamily="18" charset="0"/>
              <a:cs typeface="Times New Roman" panose="02020603050405020304" pitchFamily="18" charset="0"/>
            </a:endParaRPr>
          </a:p>
        </p:txBody>
      </p:sp>
      <p:pic>
        <p:nvPicPr>
          <p:cNvPr id="2069043704" name="Picture 1" descr="A graph with a curve&#10;&#10;Description automatically generated"/>
          <p:cNvPicPr>
            <a:picLocks noChangeAspect="1"/>
          </p:cNvPicPr>
          <p:nvPr>
            <p:custDataLst>
              <p:tags r:id="rId2"/>
            </p:custDataLst>
          </p:nvPr>
        </p:nvPicPr>
        <p:blipFill>
          <a:blip r:embed="rId3"/>
          <a:stretch>
            <a:fillRect/>
          </a:stretch>
        </p:blipFill>
        <p:spPr>
          <a:xfrm>
            <a:off x="815340" y="2396173"/>
            <a:ext cx="5562600" cy="3935095"/>
          </a:xfrm>
          <a:prstGeom prst="rect">
            <a:avLst/>
          </a:prstGeom>
        </p:spPr>
      </p:pic>
      <p:sp>
        <p:nvSpPr>
          <p:cNvPr id="2" name="object 7"/>
          <p:cNvSpPr/>
          <p:nvPr>
            <p:custDataLst>
              <p:tags r:id="rId4"/>
            </p:custDataLst>
          </p:nvPr>
        </p:nvSpPr>
        <p:spPr>
          <a:xfrm>
            <a:off x="6682105" y="2713990"/>
            <a:ext cx="4671695" cy="207708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p:txBody>
      </p:sp>
      <p:sp>
        <p:nvSpPr>
          <p:cNvPr id="3" name="Text Box 2"/>
          <p:cNvSpPr txBox="1"/>
          <p:nvPr/>
        </p:nvSpPr>
        <p:spPr>
          <a:xfrm>
            <a:off x="6873875" y="2886075"/>
            <a:ext cx="4064000" cy="1753235"/>
          </a:xfrm>
          <a:prstGeom prst="rect">
            <a:avLst/>
          </a:prstGeom>
          <a:noFill/>
        </p:spPr>
        <p:txBody>
          <a:bodyPr wrap="square" rtlCol="0">
            <a:spAutoFit/>
          </a:bodyPr>
          <a:p>
            <a:pPr algn="just">
              <a:lnSpc>
                <a:spcPct val="150000"/>
              </a:lnSpc>
            </a:pPr>
            <a:r>
              <a:rPr lang="en-US" b="1">
                <a:latin typeface="Times New Roman" panose="02020603050405020304" pitchFamily="18" charset="0"/>
                <a:cs typeface="Times New Roman" panose="02020603050405020304" pitchFamily="18" charset="0"/>
              </a:rPr>
              <a:t>Nhận xét:</a:t>
            </a:r>
            <a:r>
              <a:rPr lang="en-US">
                <a:latin typeface="Times New Roman" panose="02020603050405020304" pitchFamily="18" charset="0"/>
                <a:cs typeface="Times New Roman" panose="02020603050405020304" pitchFamily="18" charset="0"/>
              </a:rPr>
              <a:t> Tuy thông số nhận dạng được khá lệch so với thông số để lấy số liệu, nhưng tổng quan sai số giữa 2 mô hình là chấp nhận được, rơi vào khoảng ±4 rad.</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151890" y="319405"/>
            <a:ext cx="9764395"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6. Thiết kế bộ điều khiển trượt cho hệ xe con lắc</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2" name="Table 1"/>
          <p:cNvGraphicFramePr/>
          <p:nvPr>
            <p:custDataLst>
              <p:tags r:id="rId1"/>
            </p:custDataLst>
          </p:nvPr>
        </p:nvGraphicFramePr>
        <p:xfrm>
          <a:off x="7001510" y="1969135"/>
          <a:ext cx="4351655" cy="3997960"/>
        </p:xfrm>
        <a:graphic>
          <a:graphicData uri="http://schemas.openxmlformats.org/drawingml/2006/table">
            <a:tbl>
              <a:tblPr/>
              <a:tblGrid>
                <a:gridCol w="735965"/>
                <a:gridCol w="651510"/>
                <a:gridCol w="697865"/>
                <a:gridCol w="2266315"/>
              </a:tblGrid>
              <a:tr h="616585">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Ký hiệu</a:t>
                      </a:r>
                      <a:endParaRPr sz="13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Giá trị</a:t>
                      </a:r>
                      <a:endParaRPr sz="1300">
                        <a:latin typeface="Times New Roman" panose="02020603050405020304"/>
                        <a:ea typeface="SimSun" panose="02010600030101010101" pitchFamily="2" charset="-122"/>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Đơn vị</a:t>
                      </a:r>
                      <a:endParaRPr sz="1300">
                        <a:latin typeface="Times New Roman" panose="02020603050405020304"/>
                        <a:ea typeface="SimSun"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Ý nghĩa</a:t>
                      </a:r>
                      <a:endParaRPr sz="1300">
                        <a:latin typeface="Times New Roman" panose="02020603050405020304"/>
                        <a:ea typeface="SimSun"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422275">
                <a:tc>
                  <a:txBody>
                    <a:bodyPr/>
                    <a:p>
                      <a:pPr marL="68580" indent="0" algn="ctr">
                        <a:lnSpc>
                          <a:spcPct val="150000"/>
                        </a:lnSpc>
                        <a:spcBef>
                          <a:spcPct val="0"/>
                        </a:spcBef>
                        <a:spcAft>
                          <a:spcPct val="0"/>
                        </a:spcAft>
                      </a:pPr>
                      <a:r>
                        <a:rPr sz="1300" i="1">
                          <a:latin typeface="Times New Roman" panose="02020603050405020304"/>
                          <a:ea typeface="SimSun" panose="02010600030101010101" pitchFamily="2" charset="-122"/>
                        </a:rPr>
                        <a:t>θ</a:t>
                      </a:r>
                      <a:endParaRPr sz="1300" i="1">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 </a:t>
                      </a:r>
                      <a:endParaRPr sz="1300">
                        <a:latin typeface="Times New Roman" panose="02020603050405020304"/>
                        <a:ea typeface="SimSun" panose="02010600030101010101" pitchFamily="2" charset="-122"/>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rad</a:t>
                      </a:r>
                      <a:endParaRPr sz="1300">
                        <a:latin typeface="Times New Roman" panose="02020603050405020304"/>
                        <a:ea typeface="SimSun"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Góc nghiêng của con lắc</a:t>
                      </a:r>
                      <a:endParaRPr sz="1300">
                        <a:latin typeface="Times New Roman" panose="02020603050405020304"/>
                        <a:ea typeface="SimSun"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422910">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x</a:t>
                      </a:r>
                      <a:endParaRPr sz="13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 </a:t>
                      </a:r>
                      <a:endParaRPr sz="1300">
                        <a:latin typeface="Times New Roman" panose="02020603050405020304"/>
                        <a:ea typeface="SimSun" panose="02010600030101010101" pitchFamily="2" charset="-122"/>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m</a:t>
                      </a:r>
                      <a:endParaRPr sz="1300">
                        <a:latin typeface="Times New Roman" panose="02020603050405020304"/>
                        <a:ea typeface="SimSun"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Vị trí của xe trên trục x</a:t>
                      </a:r>
                      <a:endParaRPr sz="1300">
                        <a:latin typeface="Times New Roman" panose="02020603050405020304"/>
                        <a:ea typeface="SimSun"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422910">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g</a:t>
                      </a:r>
                      <a:endParaRPr sz="13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9.81</a:t>
                      </a:r>
                      <a:endParaRPr sz="1300">
                        <a:latin typeface="Times New Roman" panose="02020603050405020304"/>
                        <a:ea typeface="SimSun" panose="02010600030101010101" pitchFamily="2" charset="-122"/>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m/s</a:t>
                      </a:r>
                      <a:r>
                        <a:rPr sz="1300" baseline="30000">
                          <a:latin typeface="Times New Roman" panose="02020603050405020304"/>
                          <a:ea typeface="SimSun" panose="02010600030101010101" pitchFamily="2" charset="-122"/>
                        </a:rPr>
                        <a:t>2</a:t>
                      </a:r>
                      <a:endParaRPr sz="1300" baseline="30000">
                        <a:latin typeface="Times New Roman" panose="02020603050405020304"/>
                        <a:ea typeface="SimSun"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Gia tốc trọng trường</a:t>
                      </a:r>
                      <a:endParaRPr sz="1300">
                        <a:latin typeface="Times New Roman" panose="02020603050405020304"/>
                        <a:ea typeface="SimSun"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422275">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F</a:t>
                      </a:r>
                      <a:endParaRPr sz="13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 </a:t>
                      </a:r>
                      <a:endParaRPr sz="1300">
                        <a:latin typeface="Times New Roman" panose="02020603050405020304"/>
                        <a:ea typeface="SimSun" panose="02010600030101010101" pitchFamily="2" charset="-122"/>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N</a:t>
                      </a:r>
                      <a:endParaRPr sz="1300">
                        <a:latin typeface="Times New Roman" panose="02020603050405020304"/>
                        <a:ea typeface="SimSun"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Lực tác dụng lên xe</a:t>
                      </a:r>
                      <a:endParaRPr sz="1300">
                        <a:latin typeface="Times New Roman" panose="02020603050405020304"/>
                        <a:ea typeface="SimSun"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422910">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M</a:t>
                      </a:r>
                      <a:endParaRPr sz="13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1</a:t>
                      </a:r>
                      <a:endParaRPr sz="1300">
                        <a:latin typeface="Times New Roman" panose="02020603050405020304"/>
                        <a:ea typeface="SimSun" panose="02010600030101010101" pitchFamily="2" charset="-122"/>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kg</a:t>
                      </a:r>
                      <a:endParaRPr sz="1300">
                        <a:latin typeface="Times New Roman" panose="02020603050405020304"/>
                        <a:ea typeface="SimSun"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Khối lượng của xe</a:t>
                      </a:r>
                      <a:endParaRPr sz="1300">
                        <a:latin typeface="Times New Roman" panose="02020603050405020304"/>
                        <a:ea typeface="SimSun"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422910">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m</a:t>
                      </a:r>
                      <a:endParaRPr sz="13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0.1</a:t>
                      </a:r>
                      <a:endParaRPr sz="1300">
                        <a:latin typeface="Times New Roman" panose="02020603050405020304"/>
                        <a:ea typeface="SimSun" panose="02010600030101010101" pitchFamily="2" charset="-122"/>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kg</a:t>
                      </a:r>
                      <a:endParaRPr sz="1300">
                        <a:latin typeface="Times New Roman" panose="02020603050405020304"/>
                        <a:ea typeface="SimSun"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Khối lượng của thanh con lắc</a:t>
                      </a:r>
                      <a:endParaRPr sz="1300">
                        <a:latin typeface="Times New Roman" panose="02020603050405020304"/>
                        <a:ea typeface="SimSun"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422275">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 </a:t>
                      </a:r>
                      <a:endParaRPr sz="13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0.5</a:t>
                      </a:r>
                      <a:endParaRPr sz="1300">
                        <a:latin typeface="Times New Roman" panose="02020603050405020304"/>
                        <a:ea typeface="SimSun" panose="02010600030101010101" pitchFamily="2" charset="-122"/>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m</a:t>
                      </a:r>
                      <a:endParaRPr sz="1300">
                        <a:latin typeface="Times New Roman" panose="02020603050405020304"/>
                        <a:ea typeface="SimSun"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Chiều dài con lắc</a:t>
                      </a:r>
                      <a:endParaRPr sz="1300">
                        <a:latin typeface="Times New Roman" panose="02020603050405020304"/>
                        <a:ea typeface="SimSun"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422910">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I</a:t>
                      </a:r>
                      <a:endParaRPr sz="13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 </a:t>
                      </a:r>
                      <a:endParaRPr sz="1300">
                        <a:latin typeface="Times New Roman" panose="02020603050405020304"/>
                        <a:ea typeface="SimSun" panose="02010600030101010101" pitchFamily="2" charset="-122"/>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kg/m</a:t>
                      </a:r>
                      <a:r>
                        <a:rPr sz="1300" baseline="30000">
                          <a:latin typeface="Times New Roman" panose="02020603050405020304"/>
                          <a:ea typeface="SimSun" panose="02010600030101010101" pitchFamily="2" charset="-122"/>
                        </a:rPr>
                        <a:t>2</a:t>
                      </a:r>
                      <a:endParaRPr sz="1300" baseline="30000">
                        <a:latin typeface="Times New Roman" panose="02020603050405020304"/>
                        <a:ea typeface="SimSun"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lnSpc>
                          <a:spcPct val="150000"/>
                        </a:lnSpc>
                        <a:spcBef>
                          <a:spcPct val="0"/>
                        </a:spcBef>
                        <a:spcAft>
                          <a:spcPct val="0"/>
                        </a:spcAft>
                      </a:pPr>
                      <a:r>
                        <a:rPr sz="1300">
                          <a:latin typeface="Times New Roman" panose="02020603050405020304"/>
                          <a:ea typeface="SimSun" panose="02010600030101010101" pitchFamily="2" charset="-122"/>
                        </a:rPr>
                        <a:t>Moment quán tính của con lắc</a:t>
                      </a:r>
                      <a:endParaRPr sz="1300">
                        <a:latin typeface="Times New Roman" panose="02020603050405020304"/>
                        <a:ea typeface="SimSun"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bl>
          </a:graphicData>
        </a:graphic>
      </p:graphicFrame>
      <mc:AlternateContent xmlns:mc="http://schemas.openxmlformats.org/markup-compatibility/2006">
        <mc:Choice xmlns:a14="http://schemas.microsoft.com/office/drawing/2010/main" Requires="a14">
          <p:sp>
            <p:nvSpPr>
              <p:cNvPr id="11" name="Text Box 10"/>
              <p:cNvSpPr txBox="1"/>
              <p:nvPr>
                <p:custDataLst>
                  <p:tags r:id="rId2"/>
                </p:custDataLst>
              </p:nvPr>
            </p:nvSpPr>
            <p:spPr>
              <a:xfrm>
                <a:off x="433705" y="1494790"/>
                <a:ext cx="6567805" cy="4946650"/>
              </a:xfrm>
              <a:prstGeom prst="rect">
                <a:avLst/>
              </a:prstGeom>
              <a:noFill/>
            </p:spPr>
            <p:txBody>
              <a:bodyPr wrap="square" rtlCol="0">
                <a:noAutofit/>
              </a:bodyPr>
              <a:p>
                <a:pPr>
                  <a:lnSpc>
                    <a:spcPct val="150000"/>
                  </a:lnSpc>
                </a:pPr>
                <a:r>
                  <a:rPr lang="en-US">
                    <a:latin typeface="Times New Roman" panose="02020603050405020304" pitchFamily="18" charset="0"/>
                    <a:cs typeface="Times New Roman" panose="02020603050405020304" pitchFamily="18" charset="0"/>
                  </a:rPr>
                  <a:t>Đặt các biến trạng thái (bỏ qua vị trí của xe, chỉ xét tới vị trí góc nghiêng của con lắc:</a:t>
                </a:r>
                <a14:m>
                  <m:oMath xmlns:m="http://schemas.openxmlformats.org/officeDocument/2006/math">
                    <m:r>
                      <a:rPr lang="en-US">
                        <a:latin typeface="Times New Roman" panose="02020603050405020304" pitchFamily="18" charset="0"/>
                        <a:cs typeface="Times New Roman" panose="02020603050405020304" pitchFamily="18" charset="0"/>
                      </a:rPr>
                      <m:t>  </m:t>
                    </m:r>
                    <m:d>
                      <m:dPr>
                        <m:begChr m:val="{"/>
                        <m:endChr m:val=""/>
                        <m:ctrlPr>
                          <a:rPr lang="en-US" i="1">
                            <a:latin typeface="Cambria Math" panose="02040503050406030204" pitchFamily="18" charset="0"/>
                            <a:cs typeface="Cambria Math" panose="02040503050406030204" pitchFamily="18" charset="0"/>
                          </a:rPr>
                        </m:ctrlPr>
                      </m:dPr>
                      <m:e>
                        <m:eqArr>
                          <m:eqArrPr>
                            <m:ctrlPr>
                              <a:rPr lang="en-US" i="1">
                                <a:latin typeface="Cambria Math" panose="02040503050406030204" pitchFamily="18" charset="0"/>
                                <a:cs typeface="Cambria Math" panose="02040503050406030204" pitchFamily="18" charset="0"/>
                              </a:rPr>
                            </m:ctrlPr>
                          </m:eqArr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r>
                              <a:rPr lang="en-US" i="1">
                                <a:latin typeface="Cambria Math" panose="02040503050406030204" pitchFamily="18" charset="0"/>
                                <a:cs typeface="Cambria Math" panose="02040503050406030204" pitchFamily="18" charset="0"/>
                              </a:rPr>
                              <m:t> = </m:t>
                            </m:r>
                            <m:r>
                              <a:rPr lang="en-US" i="1">
                                <a:latin typeface="Cambria Math" panose="02040503050406030204" pitchFamily="18" charset="0"/>
                                <a:cs typeface="Cambria Math" panose="02040503050406030204" pitchFamily="18" charset="0"/>
                              </a:rPr>
                              <m:t>𝜃</m:t>
                            </m:r>
                          </m:e>
                          <m:e>
                            <m:r>
                              <a:rPr lang="en-US" i="1">
                                <a:latin typeface="Cambria Math" panose="02040503050406030204" pitchFamily="18" charset="0"/>
                                <a:cs typeface="Cambria Math" panose="02040503050406030204" pitchFamily="18" charset="0"/>
                              </a:rPr>
                              <m:t>𝑥</m:t>
                            </m:r>
                            <m:r>
                              <a:rPr lang="en-US" i="1" baseline="-25000">
                                <a:latin typeface="Cambria Math" panose="02040503050406030204" pitchFamily="18" charset="0"/>
                                <a:cs typeface="Cambria Math" panose="02040503050406030204" pitchFamily="18" charset="0"/>
                              </a:rPr>
                              <m:t>2</m:t>
                            </m:r>
                            <m:r>
                              <a:rPr lang="en-US" i="1">
                                <a:latin typeface="Cambria Math" panose="02040503050406030204" pitchFamily="18" charset="0"/>
                                <a:cs typeface="Cambria Math" panose="02040503050406030204" pitchFamily="18" charset="0"/>
                              </a:rPr>
                              <m:t>=</m:t>
                            </m:r>
                            <m:acc>
                              <m:accPr>
                                <m:chr m:val="̇"/>
                                <m:ctrlPr>
                                  <a:rPr lang="en-US" i="1">
                                    <a:latin typeface="Cambria Math" panose="02040503050406030204" pitchFamily="18" charset="0"/>
                                    <a:cs typeface="Cambria Math" panose="02040503050406030204" pitchFamily="18" charset="0"/>
                                  </a:rPr>
                                </m:ctrlPr>
                              </m:accPr>
                              <m:e>
                                <m:r>
                                  <a:rPr lang="en-US" i="1">
                                    <a:latin typeface="Cambria Math" panose="02040503050406030204" pitchFamily="18" charset="0"/>
                                    <a:cs typeface="Cambria Math" panose="02040503050406030204" pitchFamily="18" charset="0"/>
                                  </a:rPr>
                                  <m:t>𝑥</m:t>
                                </m:r>
                              </m:e>
                            </m:acc>
                            <m:r>
                              <a:rPr lang="en-US" i="1" baseline="-25000">
                                <a:latin typeface="Cambria Math" panose="02040503050406030204" pitchFamily="18" charset="0"/>
                                <a:cs typeface="Cambria Math" panose="02040503050406030204" pitchFamily="18" charset="0"/>
                              </a:rPr>
                              <m:t>1</m:t>
                            </m:r>
                            <m:r>
                              <a:rPr lang="en-US" i="1">
                                <a:latin typeface="Cambria Math" panose="02040503050406030204" pitchFamily="18" charset="0"/>
                                <a:cs typeface="Cambria Math" panose="02040503050406030204" pitchFamily="18" charset="0"/>
                              </a:rPr>
                              <m:t>=</m:t>
                            </m:r>
                            <m:acc>
                              <m:accPr>
                                <m:chr m:val="̇"/>
                                <m:ctrlPr>
                                  <a:rPr lang="en-US" i="1">
                                    <a:latin typeface="Cambria Math" panose="02040503050406030204" pitchFamily="18" charset="0"/>
                                    <a:cs typeface="Cambria Math" panose="02040503050406030204" pitchFamily="18" charset="0"/>
                                  </a:rPr>
                                </m:ctrlPr>
                              </m:accPr>
                              <m:e>
                                <m:r>
                                  <a:rPr lang="en-US" i="1">
                                    <a:latin typeface="Cambria Math" panose="02040503050406030204" pitchFamily="18" charset="0"/>
                                    <a:cs typeface="Cambria Math" panose="02040503050406030204" pitchFamily="18" charset="0"/>
                                  </a:rPr>
                                  <m:t>𝜃</m:t>
                                </m:r>
                              </m:e>
                            </m:acc>
                          </m:e>
                        </m:eqArr>
                      </m:e>
                    </m:d>
                  </m:oMath>
                </a14:m>
                <a:endParaRPr lang="en-US" i="1">
                  <a:latin typeface="Cambria Math" panose="02040503050406030204" pitchFamily="18" charset="0"/>
                  <a:cs typeface="Cambria Math" panose="02040503050406030204" pitchFamily="18" charset="0"/>
                </a:endParaRPr>
              </a:p>
              <a:p>
                <a:pPr>
                  <a:lnSpc>
                    <a:spcPct val="150000"/>
                  </a:lnSpc>
                </a:pPr>
                <a:r>
                  <a:rPr lang="en-US">
                    <a:latin typeface="Times New Roman" panose="02020603050405020304" pitchFamily="18" charset="0"/>
                    <a:cs typeface="Times New Roman" panose="02020603050405020304" pitchFamily="18" charset="0"/>
                  </a:rPr>
                  <a:t>Tiến hành hạ bậc hệ thống ta được phương trình trạng thái hệ thống như sau:</a:t>
                </a:r>
                <a:endParaRPr lang="en-US">
                  <a:latin typeface="Times New Roman" panose="02020603050405020304" pitchFamily="18" charset="0"/>
                  <a:cs typeface="Times New Roman" panose="02020603050405020304" pitchFamily="18" charset="0"/>
                </a:endParaRPr>
              </a:p>
              <a:p>
                <a:pPr lvl="0" fontAlgn="t">
                  <a:lnSpc>
                    <a:spcPct val="100000"/>
                  </a:lnSpc>
                </a:pPr>
                <a14:m>
                  <m:oMathPara xmlns:m="http://schemas.openxmlformats.org/officeDocument/2006/math">
                    <m:oMathParaPr>
                      <m:jc m:val="left"/>
                    </m:oMathParaPr>
                    <m:oMath xmlns:m="http://schemas.openxmlformats.org/officeDocument/2006/math">
                      <m:d>
                        <m:dPr>
                          <m:begChr m:val="{"/>
                          <m:endChr m:val=""/>
                          <m:ctrlPr>
                            <a:rPr lang="en-US" i="1">
                              <a:latin typeface="Cambria Math" panose="02040503050406030204" pitchFamily="18" charset="0"/>
                              <a:cs typeface="Cambria Math" panose="02040503050406030204" pitchFamily="18" charset="0"/>
                            </a:rPr>
                          </m:ctrlPr>
                        </m:dPr>
                        <m:e>
                          <m:eqArr>
                            <m:eqArrPr>
                              <m:ctrlPr>
                                <a:rPr lang="en-US" i="1">
                                  <a:latin typeface="Cambria Math" panose="02040503050406030204" pitchFamily="18" charset="0"/>
                                  <a:cs typeface="Cambria Math" panose="02040503050406030204" pitchFamily="18" charset="0"/>
                                </a:rPr>
                              </m:ctrlPr>
                            </m:eqArrPr>
                            <m:e>
                              <m:acc>
                                <m:accPr>
                                  <m:chr m:val="̇"/>
                                  <m:ctrlPr>
                                    <a:rPr lang="en-US" i="1">
                                      <a:latin typeface="Cambria Math" panose="02040503050406030204" pitchFamily="18" charset="0"/>
                                      <a:cs typeface="Cambria Math" panose="02040503050406030204" pitchFamily="18" charset="0"/>
                                    </a:rPr>
                                  </m:ctrlPr>
                                </m:accPr>
                                <m:e>
                                  <m:r>
                                    <a:rPr lang="en-US" i="1">
                                      <a:latin typeface="Cambria Math" panose="02040503050406030204" pitchFamily="18" charset="0"/>
                                      <a:cs typeface="Cambria Math" panose="02040503050406030204" pitchFamily="18" charset="0"/>
                                    </a:rPr>
                                    <m:t>𝑥</m:t>
                                  </m:r>
                                  <m:r>
                                    <a:rPr lang="en-US" i="1" baseline="-25000">
                                      <a:latin typeface="Cambria Math" panose="02040503050406030204" pitchFamily="18" charset="0"/>
                                      <a:cs typeface="Cambria Math" panose="02040503050406030204" pitchFamily="18" charset="0"/>
                                    </a:rPr>
                                    <m:t>1</m:t>
                                  </m:r>
                                </m:e>
                              </m:acc>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r>
                                <a:rPr lang="en-US" i="1" baseline="-25000">
                                  <a:latin typeface="Cambria Math" panose="02040503050406030204" pitchFamily="18" charset="0"/>
                                  <a:cs typeface="Cambria Math" panose="02040503050406030204" pitchFamily="18" charset="0"/>
                                </a:rPr>
                                <m:t>2</m:t>
                              </m:r>
                            </m:e>
                            <m:e>
                              <m:acc>
                                <m:accPr>
                                  <m:chr m:val="̇"/>
                                  <m:ctrlPr>
                                    <a:rPr lang="en-US" i="1">
                                      <a:latin typeface="Cambria Math" panose="02040503050406030204" pitchFamily="18" charset="0"/>
                                      <a:cs typeface="Cambria Math" panose="02040503050406030204" pitchFamily="18" charset="0"/>
                                    </a:rPr>
                                  </m:ctrlPr>
                                </m:accPr>
                                <m:e>
                                  <m:r>
                                    <a:rPr lang="en-US" i="1">
                                      <a:latin typeface="Cambria Math" panose="02040503050406030204" pitchFamily="18" charset="0"/>
                                      <a:cs typeface="Cambria Math" panose="02040503050406030204" pitchFamily="18" charset="0"/>
                                    </a:rPr>
                                    <m:t>𝑥</m:t>
                                  </m:r>
                                  <m:r>
                                    <a:rPr lang="en-US" i="1" baseline="-25000">
                                      <a:latin typeface="Cambria Math" panose="02040503050406030204" pitchFamily="18" charset="0"/>
                                      <a:cs typeface="Cambria Math" panose="02040503050406030204" pitchFamily="18" charset="0"/>
                                    </a:rPr>
                                    <m:t>2</m:t>
                                  </m:r>
                                </m:e>
                              </m:acc>
                              <m:r>
                                <a:rPr lang="en-US" i="1">
                                  <a:latin typeface="Cambria Math" panose="02040503050406030204" pitchFamily="18" charset="0"/>
                                  <a:cs typeface="Cambria Math" panose="02040503050406030204" pitchFamily="18" charset="0"/>
                                </a:rPr>
                                <m:t>=</m:t>
                              </m:r>
                              <m:acc>
                                <m:accPr>
                                  <m:chr m:val="̈"/>
                                  <m:ctrlPr>
                                    <a:rPr lang="en-US" i="1">
                                      <a:latin typeface="Cambria Math" panose="02040503050406030204" pitchFamily="18" charset="0"/>
                                      <a:cs typeface="Cambria Math" panose="02040503050406030204" pitchFamily="18" charset="0"/>
                                    </a:rPr>
                                  </m:ctrlPr>
                                </m:accPr>
                                <m:e>
                                  <m:r>
                                    <a:rPr lang="en-US" i="1">
                                      <a:latin typeface="Cambria Math" panose="02040503050406030204" pitchFamily="18" charset="0"/>
                                      <a:cs typeface="Cambria Math" panose="02040503050406030204" pitchFamily="18" charset="0"/>
                                    </a:rPr>
                                    <m:t>𝜃</m:t>
                                  </m:r>
                                </m:e>
                              </m:acc>
                              <m:r>
                                <a:rPr lang="en-US" i="1">
                                  <a:latin typeface="Cambria Math" panose="02040503050406030204" pitchFamily="18" charset="0"/>
                                  <a:cs typeface="Cambria Math" panose="02040503050406030204" pitchFamily="18" charset="0"/>
                                </a:rPr>
                                <m:t>=</m:t>
                              </m:r>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𝐹𝑐𝑜𝑠</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𝜃</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𝑀</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𝑚</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𝑔𝑠𝑖𝑛</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𝜃</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𝑚𝑙𝑐𝑜𝑠</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𝜃</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𝑠𝑖𝑛</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𝜃</m:t>
                                  </m:r>
                                  <m:r>
                                    <a:rPr lang="en-US" i="1">
                                      <a:latin typeface="Cambria Math" panose="02040503050406030204" pitchFamily="18" charset="0"/>
                                      <a:cs typeface="Cambria Math" panose="02040503050406030204" pitchFamily="18" charset="0"/>
                                    </a:rPr>
                                    <m:t>)</m:t>
                                  </m:r>
                                  <m:acc>
                                    <m:accPr>
                                      <m:chr m:val="̇"/>
                                      <m:ctrlPr>
                                        <a:rPr lang="en-US" i="1">
                                          <a:latin typeface="Cambria Math" panose="02040503050406030204" pitchFamily="18" charset="0"/>
                                          <a:cs typeface="Cambria Math" panose="02040503050406030204" pitchFamily="18" charset="0"/>
                                        </a:rPr>
                                      </m:ctrlPr>
                                    </m:accPr>
                                    <m:e>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𝜃</m:t>
                                          </m:r>
                                        </m:e>
                                        <m:sup>
                                          <m:r>
                                            <a:rPr lang="en-US" i="1">
                                              <a:latin typeface="Cambria Math" panose="02040503050406030204" pitchFamily="18" charset="0"/>
                                              <a:cs typeface="Cambria Math" panose="02040503050406030204" pitchFamily="18" charset="0"/>
                                            </a:rPr>
                                            <m:t>2</m:t>
                                          </m:r>
                                        </m:sup>
                                      </m:sSup>
                                    </m:e>
                                  </m:acc>
                                </m:num>
                                <m:den>
                                  <m:r>
                                    <a:rPr lang="en-US" i="1">
                                      <a:latin typeface="Cambria Math" panose="02040503050406030204" pitchFamily="18" charset="0"/>
                                      <a:cs typeface="Cambria Math" panose="02040503050406030204" pitchFamily="18" charset="0"/>
                                    </a:rPr>
                                    <m:t>𝑚𝑙</m:t>
                                  </m:r>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𝑐𝑜𝑠</m:t>
                                      </m:r>
                                    </m:e>
                                    <m:sup>
                                      <m:r>
                                        <a:rPr lang="en-US" i="1">
                                          <a:latin typeface="Cambria Math" panose="02040503050406030204" pitchFamily="18" charset="0"/>
                                          <a:cs typeface="Cambria Math" panose="02040503050406030204" pitchFamily="18" charset="0"/>
                                        </a:rPr>
                                        <m:t>2</m:t>
                                      </m:r>
                                    </m:sup>
                                  </m:sSup>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𝜃</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𝑀</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𝑚</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𝑙</m:t>
                                  </m:r>
                                </m:den>
                              </m:f>
                            </m:e>
                          </m:eqArr>
                        </m:e>
                      </m:d>
                    </m:oMath>
                  </m:oMathPara>
                </a14:m>
                <a:endParaRPr lang="en-US" i="1">
                  <a:latin typeface="Cambria Math" panose="02040503050406030204" pitchFamily="18" charset="0"/>
                  <a:cs typeface="Cambria Math" panose="02040503050406030204" pitchFamily="18" charset="0"/>
                </a:endParaRPr>
              </a:p>
              <a:p>
                <a:pPr lvl="0" fontAlgn="t">
                  <a:lnSpc>
                    <a:spcPct val="100000"/>
                  </a:lnSpc>
                </a:pPr>
                <a:r>
                  <a:rPr lang="en-US">
                    <a:latin typeface="Times New Roman" panose="02020603050405020304" pitchFamily="18" charset="0"/>
                    <a:cs typeface="Times New Roman" panose="02020603050405020304" pitchFamily="18" charset="0"/>
                  </a:rPr>
                  <a:t>Đặt:</a:t>
                </a:r>
                <a:endParaRPr lang="en-US">
                  <a:latin typeface="Times New Roman" panose="02020603050405020304" pitchFamily="18" charset="0"/>
                  <a:cs typeface="Times New Roman" panose="02020603050405020304" pitchFamily="18" charset="0"/>
                </a:endParaRPr>
              </a:p>
              <a:p>
                <a:pPr lvl="0" fontAlgn="t">
                  <a:lnSpc>
                    <a:spcPct val="100000"/>
                  </a:lnSpc>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Cambria Math" panose="02040503050406030204" pitchFamily="18" charset="0"/>
                        </a:rPr>
                        <m:t>𝑓</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𝜃</m:t>
                      </m:r>
                      <m:r>
                        <a:rPr lang="en-US" i="1">
                          <a:latin typeface="Cambria Math" panose="02040503050406030204" pitchFamily="18" charset="0"/>
                          <a:cs typeface="Cambria Math" panose="02040503050406030204" pitchFamily="18" charset="0"/>
                        </a:rPr>
                        <m:t>,</m:t>
                      </m:r>
                      <m:acc>
                        <m:accPr>
                          <m:chr m:val="̇"/>
                          <m:ctrlPr>
                            <a:rPr lang="en-US" i="1">
                              <a:latin typeface="Cambria Math" panose="02040503050406030204" pitchFamily="18" charset="0"/>
                              <a:cs typeface="Cambria Math" panose="02040503050406030204" pitchFamily="18" charset="0"/>
                            </a:rPr>
                          </m:ctrlPr>
                        </m:accPr>
                        <m:e>
                          <m:r>
                            <a:rPr lang="en-US" i="1">
                              <a:latin typeface="Cambria Math" panose="02040503050406030204" pitchFamily="18" charset="0"/>
                              <a:cs typeface="Cambria Math" panose="02040503050406030204" pitchFamily="18" charset="0"/>
                            </a:rPr>
                            <m:t>𝜃</m:t>
                          </m:r>
                        </m:e>
                      </m:acc>
                      <m:r>
                        <a:rPr lang="en-US" i="1">
                          <a:latin typeface="Cambria Math" panose="02040503050406030204" pitchFamily="18" charset="0"/>
                          <a:cs typeface="Cambria Math" panose="02040503050406030204" pitchFamily="18" charset="0"/>
                        </a:rPr>
                        <m:t>)=</m:t>
                      </m:r>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𝑀</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𝑚</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𝑔𝑠𝑖𝑛</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𝜃</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𝑚𝑙𝑐𝑜𝑠</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𝜃</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𝑠𝑖𝑛</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𝜃</m:t>
                          </m:r>
                          <m:r>
                            <a:rPr lang="en-US" i="1">
                              <a:latin typeface="Cambria Math" panose="02040503050406030204" pitchFamily="18" charset="0"/>
                              <a:cs typeface="Cambria Math" panose="02040503050406030204" pitchFamily="18" charset="0"/>
                            </a:rPr>
                            <m:t>)</m:t>
                          </m:r>
                          <m:acc>
                            <m:accPr>
                              <m:chr m:val="̇"/>
                              <m:ctrlPr>
                                <a:rPr lang="en-US" i="1">
                                  <a:latin typeface="Cambria Math" panose="02040503050406030204" pitchFamily="18" charset="0"/>
                                  <a:cs typeface="Cambria Math" panose="02040503050406030204" pitchFamily="18" charset="0"/>
                                </a:rPr>
                              </m:ctrlPr>
                            </m:accPr>
                            <m:e>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𝜃</m:t>
                                  </m:r>
                                </m:e>
                                <m:sup>
                                  <m:r>
                                    <a:rPr lang="en-US" i="1">
                                      <a:latin typeface="Cambria Math" panose="02040503050406030204" pitchFamily="18" charset="0"/>
                                      <a:cs typeface="Cambria Math" panose="02040503050406030204" pitchFamily="18" charset="0"/>
                                    </a:rPr>
                                    <m:t>2</m:t>
                                  </m:r>
                                </m:sup>
                              </m:sSup>
                            </m:e>
                          </m:acc>
                        </m:num>
                        <m:den>
                          <m:r>
                            <a:rPr lang="en-US" i="1">
                              <a:latin typeface="Cambria Math" panose="02040503050406030204" pitchFamily="18" charset="0"/>
                              <a:cs typeface="Cambria Math" panose="02040503050406030204" pitchFamily="18" charset="0"/>
                            </a:rPr>
                            <m:t>𝑚𝑙</m:t>
                          </m:r>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𝑐𝑜𝑠</m:t>
                              </m:r>
                            </m:e>
                            <m:sup>
                              <m:r>
                                <a:rPr lang="en-US" i="1">
                                  <a:latin typeface="Cambria Math" panose="02040503050406030204" pitchFamily="18" charset="0"/>
                                  <a:cs typeface="Cambria Math" panose="02040503050406030204" pitchFamily="18" charset="0"/>
                                </a:rPr>
                                <m:t>2</m:t>
                              </m:r>
                            </m:sup>
                          </m:sSup>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𝜃</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𝑀</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𝑚</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𝑙</m:t>
                          </m:r>
                        </m:den>
                      </m:f>
                    </m:oMath>
                  </m:oMathPara>
                </a14:m>
                <a:endParaRPr lang="en-US" i="1">
                  <a:latin typeface="Cambria Math" panose="02040503050406030204" pitchFamily="18" charset="0"/>
                  <a:cs typeface="Cambria Math" panose="02040503050406030204" pitchFamily="18" charset="0"/>
                </a:endParaRPr>
              </a:p>
              <a:p>
                <a:pPr lvl="0" fontAlgn="t">
                  <a:lnSpc>
                    <a:spcPct val="100000"/>
                  </a:lnSpc>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Cambria Math" panose="02040503050406030204" pitchFamily="18" charset="0"/>
                        </a:rPr>
                        <m:t>𝑔</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𝜃</m:t>
                      </m:r>
                      <m:r>
                        <a:rPr lang="en-US" i="1">
                          <a:latin typeface="Cambria Math" panose="02040503050406030204" pitchFamily="18" charset="0"/>
                          <a:cs typeface="Cambria Math" panose="02040503050406030204" pitchFamily="18" charset="0"/>
                        </a:rPr>
                        <m:t>,</m:t>
                      </m:r>
                      <m:acc>
                        <m:accPr>
                          <m:chr m:val="̇"/>
                          <m:ctrlPr>
                            <a:rPr lang="en-US" i="1">
                              <a:latin typeface="Cambria Math" panose="02040503050406030204" pitchFamily="18" charset="0"/>
                              <a:cs typeface="Cambria Math" panose="02040503050406030204" pitchFamily="18" charset="0"/>
                            </a:rPr>
                          </m:ctrlPr>
                        </m:accPr>
                        <m:e>
                          <m:r>
                            <a:rPr lang="en-US" i="1">
                              <a:latin typeface="Cambria Math" panose="02040503050406030204" pitchFamily="18" charset="0"/>
                              <a:cs typeface="Cambria Math" panose="02040503050406030204" pitchFamily="18" charset="0"/>
                            </a:rPr>
                            <m:t>𝜃</m:t>
                          </m:r>
                        </m:e>
                      </m:acc>
                      <m:r>
                        <a:rPr lang="en-US" i="1">
                          <a:latin typeface="Cambria Math" panose="02040503050406030204" pitchFamily="18" charset="0"/>
                          <a:cs typeface="Cambria Math" panose="02040503050406030204" pitchFamily="18" charset="0"/>
                        </a:rPr>
                        <m:t>)=</m:t>
                      </m:r>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𝑐𝑜𝑠</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𝜃</m:t>
                          </m:r>
                          <m:r>
                            <a:rPr lang="en-US" i="1">
                              <a:latin typeface="Cambria Math" panose="02040503050406030204" pitchFamily="18" charset="0"/>
                              <a:cs typeface="Cambria Math" panose="02040503050406030204" pitchFamily="18" charset="0"/>
                            </a:rPr>
                            <m:t>)</m:t>
                          </m:r>
                        </m:num>
                        <m:den>
                          <m:r>
                            <a:rPr lang="en-US" i="1">
                              <a:latin typeface="Cambria Math" panose="02040503050406030204" pitchFamily="18" charset="0"/>
                              <a:cs typeface="Cambria Math" panose="02040503050406030204" pitchFamily="18" charset="0"/>
                            </a:rPr>
                            <m:t>𝑚𝑙</m:t>
                          </m:r>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𝑐𝑜𝑠</m:t>
                              </m:r>
                            </m:e>
                            <m:sup>
                              <m:r>
                                <a:rPr lang="en-US" i="1">
                                  <a:latin typeface="Cambria Math" panose="02040503050406030204" pitchFamily="18" charset="0"/>
                                  <a:cs typeface="Cambria Math" panose="02040503050406030204" pitchFamily="18" charset="0"/>
                                </a:rPr>
                                <m:t>2</m:t>
                              </m:r>
                            </m:sup>
                          </m:sSup>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𝜃</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𝑀</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𝑚</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𝑙</m:t>
                          </m:r>
                        </m:den>
                      </m:f>
                    </m:oMath>
                  </m:oMathPara>
                </a14:m>
                <a:endParaRPr lang="en-US">
                  <a:latin typeface="Times New Roman" panose="02020603050405020304" pitchFamily="18" charset="0"/>
                  <a:cs typeface="Times New Roman" panose="02020603050405020304" pitchFamily="18" charset="0"/>
                </a:endParaRPr>
              </a:p>
            </p:txBody>
          </p:sp>
        </mc:Choice>
        <mc:Fallback>
          <p:sp>
            <p:nvSpPr>
              <p:cNvPr id="11" name="Text Box 10"/>
              <p:cNvSpPr txBox="1">
                <a:spLocks noRot="1" noChangeAspect="1" noMove="1" noResize="1" noEditPoints="1" noAdjustHandles="1" noChangeArrowheads="1" noChangeShapeType="1" noTextEdit="1"/>
              </p:cNvSpPr>
              <p:nvPr>
                <p:custDataLst>
                  <p:tags r:id="rId3"/>
                </p:custDataLst>
              </p:nvPr>
            </p:nvSpPr>
            <p:spPr>
              <a:xfrm>
                <a:off x="433705" y="1494790"/>
                <a:ext cx="6567805" cy="4946650"/>
              </a:xfrm>
              <a:prstGeom prst="rect">
                <a:avLst/>
              </a:prstGeom>
              <a:blipFill rotWithShape="1">
                <a:blip r:embed="rId4"/>
                <a:stretch>
                  <a:fillRect/>
                </a:stretch>
              </a:blipFill>
            </p:spPr>
            <p:txBody>
              <a:bodyPr/>
              <a:lstStyle/>
              <a:p>
                <a:r>
                  <a:rPr lang="en-US" altLang="en-US">
                    <a:noFill/>
                  </a:rPr>
                  <a:t> </a:t>
                </a:r>
              </a:p>
            </p:txBody>
          </p:sp>
        </mc:Fallback>
      </mc:AlternateContent>
      <p:graphicFrame>
        <p:nvGraphicFramePr>
          <p:cNvPr id="13" name="Object 12">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6" name="" r:id="rId5" imgW="114300" imgH="215900" progId="Equation.KSEE3">
                  <p:embed/>
                </p:oleObj>
              </mc:Choice>
              <mc:Fallback>
                <p:oleObj name="" r:id="rId5" imgW="114300" imgH="215900" progId="Equation.KSEE3">
                  <p:embed/>
                  <p:pic>
                    <p:nvPicPr>
                      <p:cNvPr id="0" name="Picture 1025"/>
                      <p:cNvPicPr/>
                      <p:nvPr/>
                    </p:nvPicPr>
                    <p:blipFill>
                      <a:blip r:embed="rId6"/>
                      <a:stretch>
                        <a:fillRect/>
                      </a:stretch>
                    </p:blipFill>
                    <p:spPr>
                      <a:xfrm>
                        <a:off x="6038850" y="3321050"/>
                        <a:ext cx="114300" cy="21590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2049380" y="1998307"/>
                <a:ext cx="8093240" cy="38015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Sau khi tìm được động và thế năng thế năng ta thay vào phương trình Lagrange:</a:t>
                </a:r>
                <a:endParaRPr lang="en-US">
                  <a:latin typeface="Times New Roman" panose="02020603050405020304" pitchFamily="18" charset="0"/>
                  <a:ea typeface="Tahoma" panose="020B0604030504040204" pitchFamily="34" charset="0"/>
                  <a:cs typeface="Times New Roman" panose="02020603050405020304" pitchFamily="18" charset="0"/>
                </a:endParaRPr>
              </a:p>
              <a:p>
                <a:pPr algn="ctr"/>
                <a14:m>
                  <m:oMath xmlns:m="http://schemas.openxmlformats.org/officeDocument/2006/math">
                    <m:r>
                      <a:rPr lang="en-US" sz="1500" i="1">
                        <a:latin typeface="Cambria Math" panose="02040503050406030204" pitchFamily="18" charset="0"/>
                        <a:ea typeface="Times New Roman" panose="02020603050405020304" pitchFamily="18" charset="0"/>
                        <a:cs typeface="Times New Roman" panose="02020603050405020304" pitchFamily="18" charset="0"/>
                      </a:rPr>
                      <m:t>𝐿</m:t>
                    </m:r>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r>
                      <a:rPr lang="en-US" sz="1500" i="1">
                        <a:latin typeface="Cambria Math" panose="02040503050406030204" pitchFamily="18" charset="0"/>
                        <a:ea typeface="Times New Roman" panose="02020603050405020304" pitchFamily="18" charset="0"/>
                        <a:cs typeface="Times New Roman" panose="02020603050405020304" pitchFamily="18" charset="0"/>
                      </a:rPr>
                      <m:t>𝑈</m:t>
                    </m:r>
                  </m:oMath>
                </a14:m>
                <a:r>
                  <a:rPr lang="en-US" sz="1500">
                    <a:latin typeface="Tahoma" panose="020B0604030504040204" pitchFamily="34" charset="0"/>
                    <a:ea typeface="Tahoma" panose="020B0604030504040204" pitchFamily="34" charset="0"/>
                    <a:cs typeface="Tahoma" panose="020B0604030504040204" pitchFamily="34" charset="0"/>
                  </a:rPr>
                  <a:t> </a:t>
                </a:r>
                <a:endParaRPr lang="en-US" sz="1500">
                  <a:latin typeface="Tahoma" panose="020B0604030504040204" pitchFamily="34" charset="0"/>
                  <a:ea typeface="Tahoma" panose="020B0604030504040204" pitchFamily="34" charset="0"/>
                  <a:cs typeface="Tahoma" panose="020B0604030504040204" pitchFamily="34" charset="0"/>
                </a:endParaRPr>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ea typeface="Tahoma" panose="020B0604030504040204" pitchFamily="34" charset="0"/>
                              <a:cs typeface="Times New Roman" panose="02020603050405020304" pitchFamily="18" charset="0"/>
                            </a:rPr>
                          </m:ctrlPr>
                        </m:dPr>
                        <m:e>
                          <m:eqArr>
                            <m:eqArrPr>
                              <m:ctrlPr>
                                <a:rPr lang="en-US" sz="1500" i="1">
                                  <a:latin typeface="Cambria Math" panose="02040503050406030204" pitchFamily="18" charset="0"/>
                                  <a:ea typeface="Tahoma" panose="020B0604030504040204" pitchFamily="34" charset="0"/>
                                  <a:cs typeface="Times New Roman" panose="02020603050405020304" pitchFamily="18" charset="0"/>
                                </a:rPr>
                              </m:ctrlPr>
                            </m:eqArrPr>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𝜕𝜃</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a:latin typeface="Cambria Math" panose="02040503050406030204" pitchFamily="18" charset="0"/>
                                </a:rPr>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𝜕𝜓</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a:latin typeface="Cambria Math" panose="02040503050406030204" pitchFamily="18" charset="0"/>
                                </a:rPr>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𝜕𝜙</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a:latin typeface="Cambria Math" panose="02040503050406030204" pitchFamily="18" charset="0"/>
                                </a:rPr>
                                <m:t> </m:t>
                              </m:r>
                            </m:e>
                          </m:eqArr>
                        </m:e>
                      </m:d>
                    </m:oMath>
                  </m:oMathPara>
                </a14:m>
                <a:endParaRPr lang="en-US" sz="1500">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Lấy đạo hàm L theo các biến </a:t>
                </a:r>
                <a14:m>
                  <m:oMath xmlns:m="http://schemas.openxmlformats.org/officeDocument/2006/math">
                    <m:r>
                      <a:rPr lang="en-US" i="1">
                        <a:latin typeface="Cambria Math" panose="02040503050406030204" pitchFamily="18" charset="0"/>
                      </a:rPr>
                      <m:t>𝜃</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𝜓</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𝜙</m:t>
                    </m:r>
                  </m:oMath>
                </a14:m>
                <a:r>
                  <a:rPr lang="en-US">
                    <a:latin typeface="Times New Roman" panose="02020603050405020304" pitchFamily="18" charset="0"/>
                    <a:cs typeface="Times New Roman" panose="02020603050405020304" pitchFamily="18" charset="0"/>
                  </a:rPr>
                  <a:t> ta được:</a:t>
                </a:r>
                <a:endParaRPr lang="en-US">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a:latin typeface="Cambria Math" panose="02040503050406030204" pitchFamily="18" charset="0"/>
                                </a:rPr>
                                <m:t> </m:t>
                              </m:r>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a:latin typeface="Cambria Math" panose="02040503050406030204" pitchFamily="18" charset="0"/>
                                </a:rPr>
                                <m:t> </m:t>
                              </m:r>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a:latin typeface="Cambria Math" panose="02040503050406030204" pitchFamily="18" charset="0"/>
                                </a:rPr>
                                <m:t> </m:t>
                              </m:r>
                            </m:e>
                          </m:eqArr>
                        </m:e>
                      </m:d>
                    </m:oMath>
                  </m:oMathPara>
                </a14:m>
                <a:endParaRPr lang="en-US" sz="150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2049380" y="1998307"/>
                <a:ext cx="8093240" cy="3801554"/>
              </a:xfrm>
              <a:prstGeom prst="rect">
                <a:avLst/>
              </a:prstGeom>
              <a:blipFill rotWithShape="1">
                <a:blip r:embed="rId1"/>
                <a:stretch>
                  <a:fillRect l="-121" t="-266" r="-113" b="-240"/>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latin typeface="Times New Roman" panose="02020603050405020304" pitchFamily="18" charset="0"/>
                <a:cs typeface="Times New Roman" panose="02020603050405020304" pitchFamily="18" charset="0"/>
              </a:rPr>
            </a:fld>
            <a:endParaRPr lang="en-US"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1151890" y="319405"/>
            <a:ext cx="9764395"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Times New Roman" panose="02020603050405020304" pitchFamily="18" charset="0"/>
                <a:ea typeface="Verdana" panose="020B0604030504040204" pitchFamily="34" charset="0"/>
                <a:cs typeface="Times New Roman" panose="02020603050405020304" pitchFamily="18" charset="0"/>
              </a:rPr>
              <a:t>6. Thiết kế bộ điều khiển trượt cho hệ xe con lắc</a:t>
            </a:r>
            <a:endParaRPr lang="en-US" sz="3200" b="1">
              <a:solidFill>
                <a:srgbClr val="FF0000"/>
              </a:solidFill>
              <a:latin typeface="Times New Roman" panose="02020603050405020304" pitchFamily="18" charset="0"/>
              <a:ea typeface="Verdana" panose="020B0604030504040204" pitchFamily="34" charset="0"/>
              <a:cs typeface="Times New Roman" panose="02020603050405020304" pitchFamily="18" charset="0"/>
            </a:endParaRPr>
          </a:p>
        </p:txBody>
      </p:sp>
      <p:graphicFrame>
        <p:nvGraphicFramePr>
          <p:cNvPr id="13" name="Object 12">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6" name="" r:id="rId1" imgW="114300" imgH="215900" progId="Equation.KSEE3">
                  <p:embed/>
                </p:oleObj>
              </mc:Choice>
              <mc:Fallback>
                <p:oleObj name="" r:id="rId1" imgW="114300" imgH="215900" progId="Equation.KSEE3">
                  <p:embed/>
                  <p:pic>
                    <p:nvPicPr>
                      <p:cNvPr id="0" name="Picture 1025"/>
                      <p:cNvPicPr/>
                      <p:nvPr/>
                    </p:nvPicPr>
                    <p:blipFill>
                      <a:blip r:embed="rId2"/>
                      <a:stretch>
                        <a:fillRect/>
                      </a:stretch>
                    </p:blipFill>
                    <p:spPr>
                      <a:xfrm>
                        <a:off x="6038850" y="3321050"/>
                        <a:ext cx="114300" cy="215900"/>
                      </a:xfrm>
                      <a:prstGeom prst="rect">
                        <a:avLst/>
                      </a:prstGeom>
                    </p:spPr>
                  </p:pic>
                </p:oleObj>
              </mc:Fallback>
            </mc:AlternateContent>
          </a:graphicData>
        </a:graphic>
      </p:graphicFrame>
      <p:sp>
        <p:nvSpPr>
          <p:cNvPr id="7" name="TextBox 1"/>
          <p:cNvSpPr txBox="1"/>
          <p:nvPr>
            <p:custDataLst>
              <p:tags r:id="rId3"/>
            </p:custDataLst>
          </p:nvPr>
        </p:nvSpPr>
        <p:spPr>
          <a:xfrm>
            <a:off x="2807610" y="986933"/>
            <a:ext cx="6576695" cy="521970"/>
          </a:xfrm>
          <a:prstGeom prst="rect">
            <a:avLst/>
          </a:prstGeom>
          <a:noFill/>
        </p:spPr>
        <p:txBody>
          <a:bodyPr wrap="none" rtlCol="0">
            <a:spAutoFit/>
          </a:bodyPr>
          <a:p>
            <a:pPr algn="ctr"/>
            <a:r>
              <a:rPr lang="en-US" sz="2800" b="1">
                <a:latin typeface="Times New Roman" panose="02020603050405020304" pitchFamily="18" charset="0"/>
                <a:cs typeface="Times New Roman" panose="02020603050405020304" pitchFamily="18" charset="0"/>
              </a:rPr>
              <a:t>Các bước thiết kế bộ điều khiển trượt</a:t>
            </a:r>
            <a:endParaRPr lang="en-US" sz="2800" b="1">
              <a:latin typeface="Times New Roman" panose="02020603050405020304" pitchFamily="18" charset="0"/>
              <a:cs typeface="Times New Roman" panose="02020603050405020304" pitchFamily="18" charset="0"/>
            </a:endParaRPr>
          </a:p>
        </p:txBody>
      </p:sp>
      <p:sp>
        <p:nvSpPr>
          <p:cNvPr id="10" name="object 7"/>
          <p:cNvSpPr/>
          <p:nvPr>
            <p:custDataLst>
              <p:tags r:id="rId4"/>
            </p:custDataLst>
          </p:nvPr>
        </p:nvSpPr>
        <p:spPr>
          <a:xfrm>
            <a:off x="720725" y="1611630"/>
            <a:ext cx="4520565" cy="472376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a:endParaRPr>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 Box 2"/>
              <p:cNvSpPr txBox="1"/>
              <p:nvPr>
                <p:custDataLst>
                  <p:tags r:id="rId5"/>
                </p:custDataLst>
              </p:nvPr>
            </p:nvSpPr>
            <p:spPr>
              <a:xfrm>
                <a:off x="720725" y="1611630"/>
                <a:ext cx="4337050" cy="2373630"/>
              </a:xfrm>
              <a:prstGeom prst="rect">
                <a:avLst/>
              </a:prstGeom>
              <a:noFill/>
            </p:spPr>
            <p:txBody>
              <a:bodyPr wrap="square" rtlCol="0">
                <a:noAutofit/>
              </a:bodyPr>
              <a:p>
                <a:r>
                  <a:rPr lang="en-US" i="1">
                    <a:latin typeface="Times New Roman" panose="02020603050405020304" pitchFamily="18" charset="0"/>
                    <a:cs typeface="Times New Roman" panose="02020603050405020304" pitchFamily="18" charset="0"/>
                  </a:rPr>
                  <a:t>Bước 1: Chọn </a:t>
                </a:r>
                <a14:m>
                  <m:oMath xmlns:m="http://schemas.openxmlformats.org/officeDocument/2006/math">
                    <m:r>
                      <a:rPr lang="en-US" i="1">
                        <a:latin typeface="Cambria Math" panose="02040503050406030204" pitchFamily="18" charset="0"/>
                        <a:cs typeface="Cambria Math" panose="02040503050406030204" pitchFamily="18" charset="0"/>
                      </a:rPr>
                      <m:t>𝑚</m:t>
                    </m:r>
                    <m:r>
                      <a:rPr lang="en-US" i="1">
                        <a:latin typeface="Cambria Math" panose="02040503050406030204" pitchFamily="18" charset="0"/>
                        <a:ea typeface="MS Mincho" charset="0"/>
                        <a:cs typeface="Cambria Math" panose="02040503050406030204" pitchFamily="18" charset="0"/>
                      </a:rPr>
                      <m:t>ặ</m:t>
                    </m:r>
                    <m:r>
                      <a:rPr lang="en-US" i="1">
                        <a:latin typeface="Cambria Math" panose="02040503050406030204" pitchFamily="18" charset="0"/>
                        <a:cs typeface="Cambria Math" panose="02040503050406030204" pitchFamily="18" charset="0"/>
                      </a:rPr>
                      <m:t>𝑡</m:t>
                    </m:r>
                    <m:r>
                      <a:rPr lang="en-US" i="1">
                        <a:latin typeface="Cambria Math" panose="02040503050406030204" pitchFamily="18" charset="0"/>
                        <a:ea typeface="MS Mincho" charset="0"/>
                        <a:cs typeface="Cambria Math" panose="02040503050406030204" pitchFamily="18" charset="0"/>
                      </a:rPr>
                      <m:t> </m:t>
                    </m:r>
                    <m:r>
                      <a:rPr lang="en-US" i="1">
                        <a:latin typeface="Cambria Math" panose="02040503050406030204" pitchFamily="18" charset="0"/>
                        <a:cs typeface="Cambria Math" panose="02040503050406030204" pitchFamily="18" charset="0"/>
                      </a:rPr>
                      <m:t>𝑡𝑟</m:t>
                    </m:r>
                    <m:r>
                      <a:rPr lang="en-US" i="1">
                        <a:latin typeface="Cambria Math" panose="02040503050406030204" pitchFamily="18" charset="0"/>
                        <a:ea typeface="MS Mincho" charset="0"/>
                        <a:cs typeface="Cambria Math" panose="02040503050406030204" pitchFamily="18" charset="0"/>
                      </a:rPr>
                      <m:t>ượ</m:t>
                    </m:r>
                    <m:r>
                      <a:rPr lang="en-US" i="1">
                        <a:latin typeface="Cambria Math" panose="02040503050406030204" pitchFamily="18" charset="0"/>
                        <a:cs typeface="Cambria Math" panose="02040503050406030204" pitchFamily="18" charset="0"/>
                      </a:rPr>
                      <m:t>𝑡</m:t>
                    </m:r>
                  </m:oMath>
                </a14:m>
                <a:endParaRPr lang="en-US" i="1">
                  <a:latin typeface="Times New Roman" panose="02020603050405020304" pitchFamily="18" charset="0"/>
                  <a:cs typeface="Times New Roman" panose="02020603050405020304" pitchFamily="18" charset="0"/>
                </a:endParaRPr>
              </a:p>
              <a:p>
                <a:endParaRPr lang="en-US" i="1">
                  <a:latin typeface="Times New Roman" panose="02020603050405020304" pitchFamily="18" charset="0"/>
                  <a:cs typeface="Times New Roman" panose="02020603050405020304" pitchFamily="18" charset="0"/>
                </a:endParaRPr>
              </a:p>
              <a:p>
                <a:pPr>
                  <a:lnSpc>
                    <a:spcPct val="150000"/>
                  </a:lnSpc>
                </a:pPr>
                <a14:m>
                  <m:oMath xmlns:m="http://schemas.openxmlformats.org/officeDocument/2006/math">
                    <m:r>
                      <m:rPr>
                        <m:sty m:val="p"/>
                      </m:rPr>
                      <a:rPr lang="en-US">
                        <a:latin typeface="Cambria Math" panose="02040503050406030204" pitchFamily="18" charset="0"/>
                        <a:cs typeface="Cambria Math" panose="02040503050406030204" pitchFamily="18" charset="0"/>
                      </a:rPr>
                      <m:t>Trong</m:t>
                    </m:r>
                    <m:r>
                      <a:rPr lang="en-US">
                        <a:latin typeface="Cambria Math" panose="02040503050406030204" pitchFamily="18" charset="0"/>
                        <a:ea typeface="MS Mincho" charset="0"/>
                        <a:cs typeface="Cambria Math" panose="02040503050406030204" pitchFamily="18" charset="0"/>
                      </a:rPr>
                      <m:t> đ</m:t>
                    </m:r>
                  </m:oMath>
                </a14:m>
                <a:r>
                  <a:rPr lang="en-US">
                    <a:latin typeface="Times New Roman" panose="02020603050405020304" pitchFamily="18" charset="0"/>
                    <a:cs typeface="Times New Roman" panose="02020603050405020304" pitchFamily="18" charset="0"/>
                  </a:rPr>
                  <a:t>ó: </a:t>
                </a:r>
                <a14:m>
                  <m:oMath xmlns:m="http://schemas.openxmlformats.org/officeDocument/2006/math">
                    <m:r>
                      <a:rPr lang="en-US" i="1">
                        <a:latin typeface="Cambria Math" panose="02040503050406030204" pitchFamily="18" charset="0"/>
                        <a:cs typeface="Cambria Math" panose="02040503050406030204" pitchFamily="18" charset="0"/>
                      </a:rPr>
                      <m:t>𝑒</m:t>
                    </m:r>
                    <m:r>
                      <a:rPr lang="en-US" i="1">
                        <a:latin typeface="Cambria Math" panose="02040503050406030204" pitchFamily="18" charset="0"/>
                        <a:ea typeface="MS Mincho" charset="0"/>
                        <a:cs typeface="Cambria Math" panose="02040503050406030204" pitchFamily="18" charset="0"/>
                      </a:rPr>
                      <m:t>=</m:t>
                    </m:r>
                    <m:r>
                      <a:rPr lang="en-US" i="1">
                        <a:latin typeface="Cambria Math" panose="02040503050406030204" pitchFamily="18" charset="0"/>
                        <a:ea typeface="MS Mincho" charset="0"/>
                        <a:cs typeface="Cambria Math" panose="02040503050406030204" pitchFamily="18" charset="0"/>
                      </a:rPr>
                      <m:t>𝜃</m:t>
                    </m:r>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MS Mincho" charset="0"/>
                            <a:cs typeface="Cambria Math" panose="02040503050406030204" pitchFamily="18" charset="0"/>
                          </a:rPr>
                          <m:t>𝜃</m:t>
                        </m:r>
                      </m:e>
                      <m:sub>
                        <m:r>
                          <a:rPr lang="en-US" i="1">
                            <a:latin typeface="Cambria Math" panose="02040503050406030204" pitchFamily="18" charset="0"/>
                            <a:cs typeface="Cambria Math" panose="02040503050406030204" pitchFamily="18" charset="0"/>
                          </a:rPr>
                          <m:t>𝑑</m:t>
                        </m:r>
                      </m:sub>
                    </m:sSub>
                  </m:oMath>
                </a14:m>
                <a:r>
                  <a:rPr lang="en-US" i="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là sai số giữa</a:t>
                </a:r>
                <a14:m>
                  <m:oMath xmlns:m="http://schemas.openxmlformats.org/officeDocument/2006/math">
                    <m:r>
                      <a:rPr lang="en-US" i="1">
                        <a:latin typeface="Cambria Math" panose="02040503050406030204" pitchFamily="18" charset="0"/>
                        <a:ea typeface="MS Mincho" charset="0"/>
                        <a:cs typeface="Cambria Math" panose="02040503050406030204" pitchFamily="18" charset="0"/>
                      </a:rPr>
                      <m:t> </m:t>
                    </m:r>
                    <m:r>
                      <a:rPr lang="en-US" i="1">
                        <a:latin typeface="Cambria Math" panose="02040503050406030204" pitchFamily="18" charset="0"/>
                        <a:ea typeface="MS Mincho" charset="0"/>
                        <a:cs typeface="Cambria Math" panose="02040503050406030204" pitchFamily="18" charset="0"/>
                      </a:rPr>
                      <m:t>𝜃</m:t>
                    </m:r>
                  </m:oMath>
                </a14:m>
                <a:r>
                  <a:rPr lang="en-US">
                    <a:latin typeface="Times New Roman" panose="02020603050405020304" pitchFamily="18" charset="0"/>
                    <a:cs typeface="Times New Roman" panose="02020603050405020304" pitchFamily="18" charset="0"/>
                  </a:rPr>
                  <a:t> và </a:t>
                </a:r>
                <a14:m>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MS Mincho" charset="0"/>
                            <a:cs typeface="Cambria Math" panose="02040503050406030204" pitchFamily="18" charset="0"/>
                          </a:rPr>
                          <m:t>𝜃</m:t>
                        </m:r>
                      </m:e>
                      <m:sub>
                        <m:r>
                          <a:rPr lang="en-US" i="1">
                            <a:latin typeface="Cambria Math" panose="02040503050406030204" pitchFamily="18" charset="0"/>
                            <a:cs typeface="Cambria Math" panose="02040503050406030204" pitchFamily="18" charset="0"/>
                          </a:rPr>
                          <m:t>𝑑</m:t>
                        </m:r>
                      </m:sub>
                    </m:sSub>
                  </m:oMath>
                </a14:m>
                <a:r>
                  <a:rPr lang="en-US">
                    <a:latin typeface="Times New Roman" panose="02020603050405020304" pitchFamily="18" charset="0"/>
                    <a:cs typeface="Times New Roman" panose="02020603050405020304" pitchFamily="18" charset="0"/>
                  </a:rPr>
                  <a:t> </a:t>
                </a:r>
                <a:endParaRPr lang="en-US" i="1">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i="1">
                            <a:latin typeface="Cambria Math" panose="02040503050406030204" pitchFamily="18" charset="0"/>
                            <a:cs typeface="Cambria Math" panose="02040503050406030204" pitchFamily="18" charset="0"/>
                          </a:rPr>
                        </m:ctrlPr>
                      </m:accPr>
                      <m:e>
                        <m:r>
                          <a:rPr lang="en-US" i="1">
                            <a:latin typeface="Cambria Math" panose="02040503050406030204" pitchFamily="18" charset="0"/>
                            <a:cs typeface="Cambria Math" panose="02040503050406030204" pitchFamily="18" charset="0"/>
                          </a:rPr>
                          <m:t>𝑒</m:t>
                        </m:r>
                      </m:e>
                    </m:acc>
                    <m:r>
                      <a:rPr lang="en-US" i="1">
                        <a:latin typeface="Cambria Math" panose="02040503050406030204" pitchFamily="18" charset="0"/>
                        <a:ea typeface="MS Mincho" charset="0"/>
                        <a:cs typeface="Cambria Math" panose="02040503050406030204" pitchFamily="18" charset="0"/>
                      </a:rPr>
                      <m:t>=</m:t>
                    </m:r>
                    <m:acc>
                      <m:accPr>
                        <m:chr m:val="̇"/>
                        <m:ctrlPr>
                          <a:rPr lang="en-US" i="1">
                            <a:latin typeface="Cambria Math" panose="02040503050406030204" pitchFamily="18" charset="0"/>
                            <a:cs typeface="Cambria Math" panose="02040503050406030204" pitchFamily="18" charset="0"/>
                          </a:rPr>
                        </m:ctrlPr>
                      </m:accPr>
                      <m:e>
                        <m:r>
                          <a:rPr lang="en-US" i="1">
                            <a:latin typeface="Cambria Math" panose="02040503050406030204" pitchFamily="18" charset="0"/>
                            <a:ea typeface="MS Mincho" charset="0"/>
                            <a:cs typeface="Cambria Math" panose="02040503050406030204" pitchFamily="18" charset="0"/>
                          </a:rPr>
                          <m:t>𝜃</m:t>
                        </m:r>
                      </m:e>
                    </m:acc>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acc>
                          <m:accPr>
                            <m:chr m:val="̇"/>
                            <m:ctrlPr>
                              <a:rPr lang="en-US" i="1">
                                <a:latin typeface="Cambria Math" panose="02040503050406030204" pitchFamily="18" charset="0"/>
                                <a:cs typeface="Cambria Math" panose="02040503050406030204" pitchFamily="18" charset="0"/>
                              </a:rPr>
                            </m:ctrlPr>
                          </m:accPr>
                          <m:e>
                            <m:r>
                              <a:rPr lang="en-US" i="1">
                                <a:latin typeface="Cambria Math" panose="02040503050406030204" pitchFamily="18" charset="0"/>
                                <a:ea typeface="MS Mincho" charset="0"/>
                                <a:cs typeface="Cambria Math" panose="02040503050406030204" pitchFamily="18" charset="0"/>
                              </a:rPr>
                              <m:t>𝜃</m:t>
                            </m:r>
                          </m:e>
                        </m:acc>
                      </m:e>
                      <m:sub>
                        <m:r>
                          <a:rPr lang="en-US" i="1">
                            <a:latin typeface="Cambria Math" panose="02040503050406030204" pitchFamily="18" charset="0"/>
                            <a:cs typeface="Cambria Math" panose="02040503050406030204" pitchFamily="18" charset="0"/>
                          </a:rPr>
                          <m:t>𝑑</m:t>
                        </m:r>
                      </m:sub>
                    </m:sSub>
                  </m:oMath>
                </a14:m>
                <a:r>
                  <a:rPr 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sym typeface="+mn-ea"/>
                  </a:rPr>
                  <a:t>là sai số giữa</a:t>
                </a:r>
                <a14:m>
                  <m:oMath xmlns:m="http://schemas.openxmlformats.org/officeDocument/2006/math">
                    <m:r>
                      <a:rPr lang="en-US" i="1">
                        <a:latin typeface="Cambria Math" panose="02040503050406030204" pitchFamily="18" charset="0"/>
                        <a:ea typeface="MS Mincho" charset="0"/>
                        <a:cs typeface="Cambria Math" panose="02040503050406030204" pitchFamily="18" charset="0"/>
                      </a:rPr>
                      <m:t> </m:t>
                    </m:r>
                    <m:acc>
                      <m:accPr>
                        <m:chr m:val="̇"/>
                        <m:ctrlPr>
                          <a:rPr lang="en-US" i="1">
                            <a:latin typeface="Cambria Math" panose="02040503050406030204" pitchFamily="18" charset="0"/>
                            <a:cs typeface="Cambria Math" panose="02040503050406030204" pitchFamily="18" charset="0"/>
                          </a:rPr>
                        </m:ctrlPr>
                      </m:accPr>
                      <m:e>
                        <m:r>
                          <a:rPr lang="en-US" i="1">
                            <a:latin typeface="Cambria Math" panose="02040503050406030204" pitchFamily="18" charset="0"/>
                            <a:ea typeface="MS Mincho" charset="0"/>
                            <a:cs typeface="Cambria Math" panose="02040503050406030204" pitchFamily="18" charset="0"/>
                          </a:rPr>
                          <m:t>𝜃</m:t>
                        </m:r>
                      </m:e>
                    </m:acc>
                  </m:oMath>
                </a14:m>
                <a:r>
                  <a:rPr lang="en-US">
                    <a:latin typeface="Times New Roman" panose="02020603050405020304" pitchFamily="18" charset="0"/>
                    <a:cs typeface="Times New Roman" panose="02020603050405020304" pitchFamily="18" charset="0"/>
                    <a:sym typeface="+mn-ea"/>
                  </a:rPr>
                  <a:t> và </a:t>
                </a:r>
                <a14:m>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acc>
                          <m:accPr>
                            <m:chr m:val="̇"/>
                            <m:ctrlPr>
                              <a:rPr lang="en-US" i="1">
                                <a:latin typeface="Cambria Math" panose="02040503050406030204" pitchFamily="18" charset="0"/>
                                <a:cs typeface="Cambria Math" panose="02040503050406030204" pitchFamily="18" charset="0"/>
                              </a:rPr>
                            </m:ctrlPr>
                          </m:accPr>
                          <m:e>
                            <m:r>
                              <a:rPr lang="en-US" i="1">
                                <a:latin typeface="Cambria Math" panose="02040503050406030204" pitchFamily="18" charset="0"/>
                                <a:ea typeface="MS Mincho" charset="0"/>
                                <a:cs typeface="Cambria Math" panose="02040503050406030204" pitchFamily="18" charset="0"/>
                              </a:rPr>
                              <m:t>𝜃</m:t>
                            </m:r>
                          </m:e>
                        </m:acc>
                      </m:e>
                      <m:sub>
                        <m:r>
                          <a:rPr lang="en-US" i="1">
                            <a:latin typeface="Cambria Math" panose="02040503050406030204" pitchFamily="18" charset="0"/>
                            <a:cs typeface="Cambria Math" panose="02040503050406030204" pitchFamily="18" charset="0"/>
                          </a:rPr>
                          <m:t>𝑑</m:t>
                        </m:r>
                      </m:sub>
                    </m:sSub>
                  </m:oMath>
                </a14:m>
                <a:endParaRPr lang="en-US" i="1">
                  <a:latin typeface="Cambria Math" panose="02040503050406030204" pitchFamily="18" charset="0"/>
                  <a:cs typeface="Cambria Math" panose="02040503050406030204" pitchFamily="18" charset="0"/>
                </a:endParaRPr>
              </a:p>
              <a:p>
                <a:pPr marL="457200" lvl="1" indent="457200">
                  <a:lnSpc>
                    <a:spcPct val="150000"/>
                  </a:lnSpc>
                </a:pPr>
                <a14:m>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MS Mincho" charset="0"/>
                            <a:cs typeface="Cambria Math" panose="02040503050406030204" pitchFamily="18" charset="0"/>
                          </a:rPr>
                          <m:t>𝜃</m:t>
                        </m:r>
                      </m:e>
                      <m:sub>
                        <m:r>
                          <a:rPr lang="en-US" i="1">
                            <a:latin typeface="Cambria Math" panose="02040503050406030204" pitchFamily="18" charset="0"/>
                            <a:cs typeface="Cambria Math" panose="02040503050406030204" pitchFamily="18" charset="0"/>
                          </a:rPr>
                          <m:t>𝑑</m:t>
                        </m:r>
                      </m:sub>
                    </m:sSub>
                  </m:oMath>
                </a14:m>
                <a:r>
                  <a:rPr lang="en-US">
                    <a:latin typeface="Times New Roman" panose="02020603050405020304" pitchFamily="18" charset="0"/>
                    <a:cs typeface="Times New Roman" panose="02020603050405020304" pitchFamily="18" charset="0"/>
                  </a:rPr>
                  <a:t> và </a:t>
                </a:r>
                <a14:m>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acc>
                          <m:accPr>
                            <m:chr m:val="̇"/>
                            <m:ctrlPr>
                              <a:rPr lang="en-US" i="1">
                                <a:latin typeface="Cambria Math" panose="02040503050406030204" pitchFamily="18" charset="0"/>
                                <a:cs typeface="Cambria Math" panose="02040503050406030204" pitchFamily="18" charset="0"/>
                              </a:rPr>
                            </m:ctrlPr>
                          </m:accPr>
                          <m:e>
                            <m:r>
                              <a:rPr lang="en-US" i="1">
                                <a:latin typeface="Cambria Math" panose="02040503050406030204" pitchFamily="18" charset="0"/>
                                <a:ea typeface="MS Mincho" charset="0"/>
                                <a:cs typeface="Cambria Math" panose="02040503050406030204" pitchFamily="18" charset="0"/>
                              </a:rPr>
                              <m:t>𝜃</m:t>
                            </m:r>
                          </m:e>
                        </m:acc>
                      </m:e>
                      <m:sub>
                        <m:r>
                          <a:rPr lang="en-US" i="1">
                            <a:latin typeface="Cambria Math" panose="02040503050406030204" pitchFamily="18" charset="0"/>
                            <a:cs typeface="Cambria Math" panose="02040503050406030204" pitchFamily="18" charset="0"/>
                          </a:rPr>
                          <m:t>𝑑</m:t>
                        </m:r>
                      </m:sub>
                    </m:sSub>
                  </m:oMath>
                </a14:m>
                <a:r>
                  <a:rPr lang="en-US">
                    <a:latin typeface="Times New Roman" panose="02020603050405020304" pitchFamily="18" charset="0"/>
                    <a:cs typeface="Times New Roman" panose="02020603050405020304" pitchFamily="18" charset="0"/>
                  </a:rPr>
                  <a:t> là tín hiệu đặt</a:t>
                </a:r>
                <a:endParaRPr lang="en-US">
                  <a:latin typeface="Times New Roman" panose="02020603050405020304" pitchFamily="18" charset="0"/>
                  <a:cs typeface="Times New Roman" panose="02020603050405020304" pitchFamily="18" charset="0"/>
                </a:endParaRPr>
              </a:p>
              <a:p>
                <a:pPr marL="457200" lvl="1" indent="457200">
                  <a:lnSpc>
                    <a:spcPct val="150000"/>
                  </a:lnSpc>
                </a:pPr>
                <a:r>
                  <a:rPr lang="en-US">
                    <a:latin typeface="Times New Roman" panose="02020603050405020304" pitchFamily="18" charset="0"/>
                    <a:cs typeface="Times New Roman" panose="02020603050405020304" pitchFamily="18" charset="0"/>
                  </a:rPr>
                  <a:t>    là hằng số dương</a:t>
                </a:r>
                <a:endParaRPr lang="en-US">
                  <a:latin typeface="Times New Roman" panose="02020603050405020304" pitchFamily="18" charset="0"/>
                  <a:cs typeface="Times New Roman" panose="02020603050405020304" pitchFamily="18" charset="0"/>
                </a:endParaRPr>
              </a:p>
              <a:p>
                <a:pPr marL="457200" lvl="1" indent="457200">
                  <a:lnSpc>
                    <a:spcPct val="150000"/>
                  </a:lnSpc>
                </a:pPr>
                <a:endParaRPr lang="en-US">
                  <a:latin typeface="Times New Roman" panose="02020603050405020304" pitchFamily="18" charset="0"/>
                  <a:cs typeface="Times New Roman" panose="02020603050405020304" pitchFamily="18" charset="0"/>
                </a:endParaRPr>
              </a:p>
              <a:p>
                <a:pPr marL="457200" lvl="1" indent="457200">
                  <a:lnSpc>
                    <a:spcPct val="150000"/>
                  </a:lnSpc>
                </a:pPr>
                <a:endParaRPr lang="en-US">
                  <a:latin typeface="Times New Roman" panose="02020603050405020304" pitchFamily="18" charset="0"/>
                  <a:cs typeface="Times New Roman" panose="02020603050405020304" pitchFamily="18" charset="0"/>
                </a:endParaRPr>
              </a:p>
              <a:p>
                <a:pPr marL="457200" lvl="1" indent="457200">
                  <a:lnSpc>
                    <a:spcPct val="150000"/>
                  </a:lnSpc>
                </a:pPr>
                <a:endParaRPr lang="en-US">
                  <a:latin typeface="Times New Roman" panose="02020603050405020304" pitchFamily="18" charset="0"/>
                  <a:cs typeface="Times New Roman" panose="02020603050405020304" pitchFamily="18" charset="0"/>
                </a:endParaRPr>
              </a:p>
            </p:txBody>
          </p:sp>
        </mc:Choice>
        <mc:Fallback>
          <p:sp>
            <p:nvSpPr>
              <p:cNvPr id="3" name="Text Box 2"/>
              <p:cNvSpPr txBox="1">
                <a:spLocks noRot="1" noChangeAspect="1" noMove="1" noResize="1" noEditPoints="1" noAdjustHandles="1" noChangeArrowheads="1" noChangeShapeType="1" noTextEdit="1"/>
              </p:cNvSpPr>
              <p:nvPr>
                <p:custDataLst>
                  <p:tags r:id="rId6"/>
                </p:custDataLst>
              </p:nvPr>
            </p:nvSpPr>
            <p:spPr>
              <a:xfrm>
                <a:off x="720725" y="1611630"/>
                <a:ext cx="4337050" cy="2373630"/>
              </a:xfrm>
              <a:prstGeom prst="rect">
                <a:avLst/>
              </a:prstGeom>
              <a:blipFill rotWithShape="1">
                <a:blip r:embed="rId7"/>
                <a:stretch>
                  <a:fillRect b="-49572"/>
                </a:stretch>
              </a:blipFill>
            </p:spPr>
            <p:txBody>
              <a:bodyPr/>
              <a:lstStyle/>
              <a:p>
                <a:r>
                  <a:rPr lang="en-US" altLang="en-US">
                    <a:noFill/>
                  </a:rPr>
                  <a:t> </a:t>
                </a:r>
              </a:p>
            </p:txBody>
          </p:sp>
        </mc:Fallback>
      </mc:AlternateContent>
      <p:graphicFrame>
        <p:nvGraphicFramePr>
          <p:cNvPr id="5" name="Object 4">
            <a:hlinkClick r:id="" action="ppaction://ole?verb="/>
          </p:cNvPr>
          <p:cNvGraphicFramePr>
            <a:graphicFrameLocks noChangeAspect="1"/>
          </p:cNvGraphicFramePr>
          <p:nvPr/>
        </p:nvGraphicFramePr>
        <p:xfrm>
          <a:off x="2272665" y="1827530"/>
          <a:ext cx="1232535" cy="445135"/>
        </p:xfrm>
        <a:graphic>
          <a:graphicData uri="http://schemas.openxmlformats.org/presentationml/2006/ole">
            <mc:AlternateContent xmlns:mc="http://schemas.openxmlformats.org/markup-compatibility/2006">
              <mc:Choice xmlns:v="urn:schemas-microsoft-com:vml" Requires="v">
                <p:oleObj spid="_x0000_s2049" name="" r:id="rId8" imgW="660400" imgH="279400" progId="Equation.KSEE3">
                  <p:embed/>
                </p:oleObj>
              </mc:Choice>
              <mc:Fallback>
                <p:oleObj name="" r:id="rId8" imgW="660400" imgH="279400" progId="Equation.KSEE3">
                  <p:embed/>
                  <p:pic>
                    <p:nvPicPr>
                      <p:cNvPr id="0" name="Picture 2048"/>
                      <p:cNvPicPr/>
                      <p:nvPr/>
                    </p:nvPicPr>
                    <p:blipFill>
                      <a:blip r:embed="rId9"/>
                      <a:stretch>
                        <a:fillRect/>
                      </a:stretch>
                    </p:blipFill>
                    <p:spPr>
                      <a:xfrm>
                        <a:off x="2272665" y="1827530"/>
                        <a:ext cx="1232535" cy="445135"/>
                      </a:xfrm>
                      <a:prstGeom prst="rect">
                        <a:avLst/>
                      </a:prstGeom>
                    </p:spPr>
                  </p:pic>
                </p:oleObj>
              </mc:Fallback>
            </mc:AlternateContent>
          </a:graphicData>
        </a:graphic>
      </p:graphicFrame>
      <p:graphicFrame>
        <p:nvGraphicFramePr>
          <p:cNvPr id="9" name="Object 8">
            <a:hlinkClick r:id="" action="ppaction://ole?verb="/>
          </p:cNvPr>
          <p:cNvGraphicFramePr>
            <a:graphicFrameLocks noChangeAspect="1"/>
          </p:cNvGraphicFramePr>
          <p:nvPr>
            <p:custDataLst>
              <p:tags r:id="rId10"/>
            </p:custDataLst>
          </p:nvPr>
        </p:nvGraphicFramePr>
        <p:xfrm>
          <a:off x="1663700" y="3618230"/>
          <a:ext cx="260985" cy="282575"/>
        </p:xfrm>
        <a:graphic>
          <a:graphicData uri="http://schemas.openxmlformats.org/presentationml/2006/ole">
            <mc:AlternateContent xmlns:mc="http://schemas.openxmlformats.org/markup-compatibility/2006">
              <mc:Choice xmlns:v="urn:schemas-microsoft-com:vml" Requires="v">
                <p:oleObj spid="_x0000_s2" name="" r:id="rId11" imgW="139700" imgH="177165" progId="Equation.KSEE3">
                  <p:embed/>
                </p:oleObj>
              </mc:Choice>
              <mc:Fallback>
                <p:oleObj name="" r:id="rId11" imgW="139700" imgH="177165" progId="Equation.KSEE3">
                  <p:embed/>
                  <p:pic>
                    <p:nvPicPr>
                      <p:cNvPr id="0" name="Picture 2048"/>
                      <p:cNvPicPr/>
                      <p:nvPr/>
                    </p:nvPicPr>
                    <p:blipFill>
                      <a:blip r:embed="rId12"/>
                      <a:stretch>
                        <a:fillRect/>
                      </a:stretch>
                    </p:blipFill>
                    <p:spPr>
                      <a:xfrm>
                        <a:off x="1663700" y="3618230"/>
                        <a:ext cx="260985" cy="282575"/>
                      </a:xfrm>
                      <a:prstGeom prst="rect">
                        <a:avLst/>
                      </a:prstGeom>
                    </p:spPr>
                  </p:pic>
                </p:oleObj>
              </mc:Fallback>
            </mc:AlternateContent>
          </a:graphicData>
        </a:graphic>
      </p:graphicFrame>
      <p:sp>
        <p:nvSpPr>
          <p:cNvPr id="12" name="Text Box 11"/>
          <p:cNvSpPr txBox="1"/>
          <p:nvPr>
            <p:custDataLst>
              <p:tags r:id="rId13"/>
            </p:custDataLst>
          </p:nvPr>
        </p:nvSpPr>
        <p:spPr>
          <a:xfrm>
            <a:off x="847725" y="3825240"/>
            <a:ext cx="4337050" cy="1299845"/>
          </a:xfrm>
          <a:prstGeom prst="rect">
            <a:avLst/>
          </a:prstGeom>
          <a:noFill/>
        </p:spPr>
        <p:txBody>
          <a:bodyPr wrap="square" rtlCol="0">
            <a:noAutofit/>
          </a:bodyPr>
          <a:p>
            <a:pPr>
              <a:lnSpc>
                <a:spcPct val="150000"/>
              </a:lnSpc>
            </a:pPr>
            <a:r>
              <a:rPr lang="en-US" i="1">
                <a:latin typeface="Times New Roman" panose="02020603050405020304" pitchFamily="18" charset="0"/>
                <a:cs typeface="Times New Roman" panose="02020603050405020304" pitchFamily="18" charset="0"/>
              </a:rPr>
              <a:t>Chọn     = 20</a:t>
            </a:r>
            <a:endParaRPr lang="en-US" i="1">
              <a:latin typeface="Times New Roman" panose="02020603050405020304" pitchFamily="18" charset="0"/>
              <a:cs typeface="Times New Roman" panose="02020603050405020304" pitchFamily="18" charset="0"/>
            </a:endParaRPr>
          </a:p>
          <a:p>
            <a:pPr>
              <a:lnSpc>
                <a:spcPct val="150000"/>
              </a:lnSpc>
            </a:pPr>
            <a:r>
              <a:rPr lang="en-US" i="1">
                <a:latin typeface="Times New Roman" panose="02020603050405020304" pitchFamily="18" charset="0"/>
                <a:cs typeface="Times New Roman" panose="02020603050405020304" pitchFamily="18" charset="0"/>
              </a:rPr>
              <a:t>Bước 2: Tính đạo hàm của mặt trượt</a:t>
            </a:r>
            <a:endParaRPr lang="en-US" i="1">
              <a:latin typeface="Times New Roman" panose="02020603050405020304" pitchFamily="18" charset="0"/>
              <a:cs typeface="Times New Roman" panose="02020603050405020304" pitchFamily="18" charset="0"/>
            </a:endParaRPr>
          </a:p>
          <a:p>
            <a:pPr>
              <a:lnSpc>
                <a:spcPct val="150000"/>
              </a:lnSpc>
            </a:pPr>
            <a:endParaRPr lang="en-US">
              <a:latin typeface="Times New Roman" panose="02020603050405020304" pitchFamily="18" charset="0"/>
              <a:cs typeface="Times New Roman" panose="02020603050405020304" pitchFamily="18" charset="0"/>
            </a:endParaRPr>
          </a:p>
        </p:txBody>
      </p:sp>
      <p:graphicFrame>
        <p:nvGraphicFramePr>
          <p:cNvPr id="14" name="Object 13">
            <a:hlinkClick r:id="" action="ppaction://ole?verb="/>
          </p:cNvPr>
          <p:cNvGraphicFramePr>
            <a:graphicFrameLocks noChangeAspect="1"/>
          </p:cNvGraphicFramePr>
          <p:nvPr>
            <p:custDataLst>
              <p:tags r:id="rId14"/>
            </p:custDataLst>
          </p:nvPr>
        </p:nvGraphicFramePr>
        <p:xfrm>
          <a:off x="1476375" y="3971290"/>
          <a:ext cx="260985" cy="282575"/>
        </p:xfrm>
        <a:graphic>
          <a:graphicData uri="http://schemas.openxmlformats.org/presentationml/2006/ole">
            <mc:AlternateContent xmlns:mc="http://schemas.openxmlformats.org/markup-compatibility/2006">
              <mc:Choice xmlns:v="urn:schemas-microsoft-com:vml" Requires="v">
                <p:oleObj spid="_x0000_s15" name="" r:id="rId15" imgW="139700" imgH="177165" progId="Equation.KSEE3">
                  <p:embed/>
                </p:oleObj>
              </mc:Choice>
              <mc:Fallback>
                <p:oleObj name="" r:id="rId15" imgW="139700" imgH="177165" progId="Equation.KSEE3">
                  <p:embed/>
                  <p:pic>
                    <p:nvPicPr>
                      <p:cNvPr id="0" name="Picture 2048"/>
                      <p:cNvPicPr/>
                      <p:nvPr/>
                    </p:nvPicPr>
                    <p:blipFill>
                      <a:blip r:embed="rId16"/>
                      <a:stretch>
                        <a:fillRect/>
                      </a:stretch>
                    </p:blipFill>
                    <p:spPr>
                      <a:xfrm>
                        <a:off x="1476375" y="3971290"/>
                        <a:ext cx="260985" cy="282575"/>
                      </a:xfrm>
                      <a:prstGeom prst="rect">
                        <a:avLst/>
                      </a:prstGeom>
                    </p:spPr>
                  </p:pic>
                </p:oleObj>
              </mc:Fallback>
            </mc:AlternateContent>
          </a:graphicData>
        </a:graphic>
      </p:graphicFrame>
      <p:graphicFrame>
        <p:nvGraphicFramePr>
          <p:cNvPr id="4" name="Object 3">
            <a:hlinkClick r:id="" action="ppaction://ole?verb="/>
          </p:cNvPr>
          <p:cNvGraphicFramePr>
            <a:graphicFrameLocks noChangeAspect="1"/>
          </p:cNvGraphicFramePr>
          <p:nvPr/>
        </p:nvGraphicFramePr>
        <p:xfrm>
          <a:off x="935355" y="4632325"/>
          <a:ext cx="4083685" cy="431800"/>
        </p:xfrm>
        <a:graphic>
          <a:graphicData uri="http://schemas.openxmlformats.org/presentationml/2006/ole">
            <mc:AlternateContent xmlns:mc="http://schemas.openxmlformats.org/markup-compatibility/2006">
              <mc:Choice xmlns:v="urn:schemas-microsoft-com:vml" Requires="v">
                <p:oleObj spid="_x0000_s1025" name="" r:id="rId17" imgW="2882900" imgH="304800" progId="Equation.KSEE3">
                  <p:embed/>
                </p:oleObj>
              </mc:Choice>
              <mc:Fallback>
                <p:oleObj name="" r:id="rId17" imgW="2882900" imgH="304800" progId="Equation.KSEE3">
                  <p:embed/>
                  <p:pic>
                    <p:nvPicPr>
                      <p:cNvPr id="0" name="Picture 1024"/>
                      <p:cNvPicPr/>
                      <p:nvPr/>
                    </p:nvPicPr>
                    <p:blipFill>
                      <a:blip r:embed="rId18"/>
                      <a:stretch>
                        <a:fillRect/>
                      </a:stretch>
                    </p:blipFill>
                    <p:spPr>
                      <a:xfrm>
                        <a:off x="935355" y="4632325"/>
                        <a:ext cx="4083685" cy="43180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1" name="Text Box 10"/>
              <p:cNvSpPr txBox="1"/>
              <p:nvPr>
                <p:custDataLst>
                  <p:tags r:id="rId19"/>
                </p:custDataLst>
              </p:nvPr>
            </p:nvSpPr>
            <p:spPr>
              <a:xfrm>
                <a:off x="868045" y="4992370"/>
                <a:ext cx="4337050" cy="1172845"/>
              </a:xfrm>
              <a:prstGeom prst="rect">
                <a:avLst/>
              </a:prstGeom>
              <a:noFill/>
            </p:spPr>
            <p:txBody>
              <a:bodyPr wrap="square" rtlCol="0">
                <a:noAutofit/>
              </a:bodyPr>
              <a:p>
                <a:pPr>
                  <a:lnSpc>
                    <a:spcPct val="150000"/>
                  </a:lnSpc>
                </a:pPr>
                <a:r>
                  <a:rPr lang="en-US" i="1">
                    <a:latin typeface="Times New Roman" panose="02020603050405020304" pitchFamily="18" charset="0"/>
                    <a:cs typeface="Times New Roman" panose="02020603050405020304" pitchFamily="18" charset="0"/>
                  </a:rPr>
                  <a:t>Bước 3: Biểu thức bộ điều khiển trượt gồm 2 thành phần:</a:t>
                </a:r>
                <a14:m>
                  <m:oMath xmlns:m="http://schemas.openxmlformats.org/officeDocument/2006/math">
                    <m:r>
                      <a:rPr lang="en-US" i="1">
                        <a:latin typeface="Cambria Math" panose="02040503050406030204" pitchFamily="18" charset="0"/>
                        <a:cs typeface="Cambria Math" panose="02040503050406030204" pitchFamily="18" charset="0"/>
                      </a:rPr>
                      <m:t>    </m:t>
                    </m:r>
                    <m:r>
                      <a:rPr lang="en-US" i="1">
                        <a:latin typeface="Cambria Math" panose="02040503050406030204" pitchFamily="18" charset="0"/>
                        <a:cs typeface="Cambria Math" panose="02040503050406030204" pitchFamily="18" charset="0"/>
                      </a:rPr>
                      <m:t>𝑢</m:t>
                    </m:r>
                    <m:r>
                      <a:rPr lang="en-US" i="1">
                        <a:latin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𝑢</m:t>
                        </m:r>
                      </m:e>
                      <m:sub>
                        <m:r>
                          <a:rPr lang="en-US" i="1">
                            <a:latin typeface="Cambria Math" panose="02040503050406030204" pitchFamily="18" charset="0"/>
                            <a:cs typeface="Cambria Math" panose="02040503050406030204" pitchFamily="18" charset="0"/>
                          </a:rPr>
                          <m:t>𝑒𝑞</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𝑢</m:t>
                        </m:r>
                      </m:e>
                      <m:sub>
                        <m:r>
                          <a:rPr lang="en-US" i="1">
                            <a:latin typeface="Cambria Math" panose="02040503050406030204" pitchFamily="18" charset="0"/>
                            <a:cs typeface="Cambria Math" panose="02040503050406030204" pitchFamily="18" charset="0"/>
                          </a:rPr>
                          <m:t>𝑟</m:t>
                        </m:r>
                      </m:sub>
                    </m:sSub>
                  </m:oMath>
                </a14:m>
                <a:endParaRPr lang="en-US" i="1">
                  <a:latin typeface="Times New Roman" panose="02020603050405020304" pitchFamily="18" charset="0"/>
                  <a:cs typeface="Times New Roman" panose="02020603050405020304" pitchFamily="18" charset="0"/>
                </a:endParaRPr>
              </a:p>
              <a:p>
                <a:pPr>
                  <a:lnSpc>
                    <a:spcPct val="150000"/>
                  </a:lnSpc>
                </a:pPr>
                <a:endParaRPr lang="en-US">
                  <a:latin typeface="Times New Roman" panose="02020603050405020304" pitchFamily="18" charset="0"/>
                  <a:cs typeface="Times New Roman" panose="02020603050405020304" pitchFamily="18" charset="0"/>
                </a:endParaRPr>
              </a:p>
            </p:txBody>
          </p:sp>
        </mc:Choice>
        <mc:Fallback>
          <p:sp>
            <p:nvSpPr>
              <p:cNvPr id="11" name="Text Box 10"/>
              <p:cNvSpPr txBox="1">
                <a:spLocks noRot="1" noChangeAspect="1" noMove="1" noResize="1" noEditPoints="1" noAdjustHandles="1" noChangeArrowheads="1" noChangeShapeType="1" noTextEdit="1"/>
              </p:cNvSpPr>
              <p:nvPr>
                <p:custDataLst>
                  <p:tags r:id="rId20"/>
                </p:custDataLst>
              </p:nvPr>
            </p:nvSpPr>
            <p:spPr>
              <a:xfrm>
                <a:off x="868045" y="4992370"/>
                <a:ext cx="4337050" cy="1172845"/>
              </a:xfrm>
              <a:prstGeom prst="rect">
                <a:avLst/>
              </a:prstGeom>
              <a:blipFill rotWithShape="1">
                <a:blip r:embed="rId21"/>
                <a:stretch>
                  <a:fillRect b="-9637"/>
                </a:stretch>
              </a:blipFill>
            </p:spPr>
            <p:txBody>
              <a:bodyPr/>
              <a:lstStyle/>
              <a:p>
                <a:r>
                  <a:rPr lang="en-US" altLang="en-US">
                    <a:noFill/>
                  </a:rPr>
                  <a:t> </a:t>
                </a:r>
              </a:p>
            </p:txBody>
          </p:sp>
        </mc:Fallback>
      </mc:AlternateContent>
      <p:sp>
        <p:nvSpPr>
          <p:cNvPr id="17" name="object 7"/>
          <p:cNvSpPr/>
          <p:nvPr>
            <p:custDataLst>
              <p:tags r:id="rId22"/>
            </p:custDataLst>
          </p:nvPr>
        </p:nvSpPr>
        <p:spPr>
          <a:xfrm>
            <a:off x="5457190" y="1605915"/>
            <a:ext cx="5896610" cy="472376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a:endParaRPr>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8" name="Text Box 17"/>
              <p:cNvSpPr txBox="1"/>
              <p:nvPr/>
            </p:nvSpPr>
            <p:spPr>
              <a:xfrm>
                <a:off x="5523865" y="1633220"/>
                <a:ext cx="5739765" cy="436562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Trong đó: </a:t>
                </a:r>
                <a14:m>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𝑢</m:t>
                        </m:r>
                      </m:e>
                      <m:sub>
                        <m:r>
                          <a:rPr lang="en-US" i="1">
                            <a:latin typeface="Cambria Math" panose="02040503050406030204" pitchFamily="18" charset="0"/>
                            <a:cs typeface="Cambria Math" panose="02040503050406030204" pitchFamily="18" charset="0"/>
                          </a:rPr>
                          <m:t>𝑒𝑞</m:t>
                        </m:r>
                      </m:sub>
                    </m:sSub>
                  </m:oMath>
                </a14:m>
                <a:r>
                  <a:rPr lang="en-US">
                    <a:latin typeface="Times New Roman" panose="02020603050405020304" pitchFamily="18" charset="0"/>
                    <a:cs typeface="Times New Roman" panose="02020603050405020304" pitchFamily="18" charset="0"/>
                  </a:rPr>
                  <a:t> được tính khi cho </a:t>
                </a:r>
                <a14:m>
                  <m:oMath xmlns:m="http://schemas.openxmlformats.org/officeDocument/2006/math">
                    <m:acc>
                      <m:accPr>
                        <m:chr m:val="̇"/>
                        <m:ctrlPr>
                          <a:rPr lang="en-US" i="1">
                            <a:latin typeface="Cambria Math" panose="02040503050406030204" pitchFamily="18" charset="0"/>
                            <a:cs typeface="Cambria Math" panose="02040503050406030204" pitchFamily="18" charset="0"/>
                          </a:rPr>
                        </m:ctrlPr>
                      </m:accPr>
                      <m:e>
                        <m:r>
                          <a:rPr lang="en-US" i="1">
                            <a:latin typeface="Cambria Math" panose="02040503050406030204" pitchFamily="18" charset="0"/>
                            <a:cs typeface="Cambria Math" panose="02040503050406030204" pitchFamily="18" charset="0"/>
                          </a:rPr>
                          <m:t>𝜎</m:t>
                        </m:r>
                      </m:e>
                    </m:acc>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𝐾</m:t>
                    </m:r>
                    <m:r>
                      <a:rPr lang="en-US" i="1">
                        <a:latin typeface="Cambria Math" panose="02040503050406030204" pitchFamily="18" charset="0"/>
                        <a:cs typeface="Cambria Math" panose="02040503050406030204" pitchFamily="18" charset="0"/>
                      </a:rPr>
                      <m:t>𝜎</m:t>
                    </m:r>
                    <m:r>
                      <a:rPr lang="en-US" i="1">
                        <a:latin typeface="Cambria Math" panose="02040503050406030204" pitchFamily="18" charset="0"/>
                        <a:cs typeface="Cambria Math" panose="02040503050406030204" pitchFamily="18" charset="0"/>
                      </a:rPr>
                      <m:t>, </m:t>
                    </m:r>
                    <m:r>
                      <a:rPr lang="en-US" i="1">
                        <a:latin typeface="Cambria Math" panose="02040503050406030204" pitchFamily="18" charset="0"/>
                        <a:cs typeface="Cambria Math" panose="02040503050406030204" pitchFamily="18" charset="0"/>
                      </a:rPr>
                      <m:t>𝑑</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𝑡</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0</m:t>
                    </m:r>
                  </m:oMath>
                </a14:m>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Và: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Chọn    sao cho </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Chọn    = 5</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Chọn K = 5</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mc:Choice>
        <mc:Fallback>
          <p:sp>
            <p:nvSpPr>
              <p:cNvPr id="18" name="Text Box 17"/>
              <p:cNvSpPr txBox="1">
                <a:spLocks noRot="1" noChangeAspect="1" noMove="1" noResize="1" noEditPoints="1" noAdjustHandles="1" noChangeArrowheads="1" noChangeShapeType="1" noTextEdit="1"/>
              </p:cNvSpPr>
              <p:nvPr/>
            </p:nvSpPr>
            <p:spPr>
              <a:xfrm>
                <a:off x="5523865" y="1633220"/>
                <a:ext cx="5739765" cy="4365625"/>
              </a:xfrm>
              <a:prstGeom prst="rect">
                <a:avLst/>
              </a:prstGeom>
              <a:blipFill rotWithShape="1">
                <a:blip r:embed="rId23"/>
                <a:stretch>
                  <a:fillRect/>
                </a:stretch>
              </a:blipFill>
            </p:spPr>
            <p:txBody>
              <a:bodyPr/>
              <a:lstStyle/>
              <a:p>
                <a:r>
                  <a:rPr lang="en-US" altLang="en-US">
                    <a:noFill/>
                  </a:rPr>
                  <a:t> </a:t>
                </a:r>
              </a:p>
            </p:txBody>
          </p:sp>
        </mc:Fallback>
      </mc:AlternateContent>
      <p:graphicFrame>
        <p:nvGraphicFramePr>
          <p:cNvPr id="19" name="Object 18">
            <a:hlinkClick r:id="" action="ppaction://ole?verb="/>
          </p:cNvPr>
          <p:cNvGraphicFramePr>
            <a:graphicFrameLocks noChangeAspect="1"/>
          </p:cNvGraphicFramePr>
          <p:nvPr/>
        </p:nvGraphicFramePr>
        <p:xfrm>
          <a:off x="6038850" y="2023110"/>
          <a:ext cx="4635500" cy="936625"/>
        </p:xfrm>
        <a:graphic>
          <a:graphicData uri="http://schemas.openxmlformats.org/presentationml/2006/ole">
            <mc:AlternateContent xmlns:mc="http://schemas.openxmlformats.org/markup-compatibility/2006">
              <mc:Choice xmlns:v="urn:schemas-microsoft-com:vml" Requires="v">
                <p:oleObj spid="_x0000_s1027" name="" r:id="rId24" imgW="2451100" imgH="495300" progId="Equation.KSEE3">
                  <p:embed/>
                </p:oleObj>
              </mc:Choice>
              <mc:Fallback>
                <p:oleObj name="" r:id="rId24" imgW="2451100" imgH="495300" progId="Equation.KSEE3">
                  <p:embed/>
                  <p:pic>
                    <p:nvPicPr>
                      <p:cNvPr id="0" name="Picture 1026"/>
                      <p:cNvPicPr/>
                      <p:nvPr/>
                    </p:nvPicPr>
                    <p:blipFill>
                      <a:blip r:embed="rId25"/>
                      <a:stretch>
                        <a:fillRect/>
                      </a:stretch>
                    </p:blipFill>
                    <p:spPr>
                      <a:xfrm>
                        <a:off x="6038850" y="2023110"/>
                        <a:ext cx="4635500" cy="936625"/>
                      </a:xfrm>
                      <a:prstGeom prst="rect">
                        <a:avLst/>
                      </a:prstGeom>
                    </p:spPr>
                  </p:pic>
                </p:oleObj>
              </mc:Fallback>
            </mc:AlternateContent>
          </a:graphicData>
        </a:graphic>
      </p:graphicFrame>
      <p:graphicFrame>
        <p:nvGraphicFramePr>
          <p:cNvPr id="20" name="Object 19">
            <a:hlinkClick r:id="" action="ppaction://ole?verb="/>
          </p:cNvPr>
          <p:cNvGraphicFramePr>
            <a:graphicFrameLocks noChangeAspect="1"/>
          </p:cNvGraphicFramePr>
          <p:nvPr/>
        </p:nvGraphicFramePr>
        <p:xfrm>
          <a:off x="6484620" y="3146425"/>
          <a:ext cx="2826385" cy="967105"/>
        </p:xfrm>
        <a:graphic>
          <a:graphicData uri="http://schemas.openxmlformats.org/presentationml/2006/ole">
            <mc:AlternateContent xmlns:mc="http://schemas.openxmlformats.org/markup-compatibility/2006">
              <mc:Choice xmlns:v="urn:schemas-microsoft-com:vml" Requires="v">
                <p:oleObj spid="_x0000_s1028" name="" r:id="rId26" imgW="1447800" imgH="495300" progId="Equation.KSEE3">
                  <p:embed/>
                </p:oleObj>
              </mc:Choice>
              <mc:Fallback>
                <p:oleObj name="" r:id="rId26" imgW="1447800" imgH="495300" progId="Equation.KSEE3">
                  <p:embed/>
                  <p:pic>
                    <p:nvPicPr>
                      <p:cNvPr id="0" name="Picture 1027"/>
                      <p:cNvPicPr/>
                      <p:nvPr/>
                    </p:nvPicPr>
                    <p:blipFill>
                      <a:blip r:embed="rId27"/>
                      <a:stretch>
                        <a:fillRect/>
                      </a:stretch>
                    </p:blipFill>
                    <p:spPr>
                      <a:xfrm>
                        <a:off x="6484620" y="3146425"/>
                        <a:ext cx="2826385" cy="967105"/>
                      </a:xfrm>
                      <a:prstGeom prst="rect">
                        <a:avLst/>
                      </a:prstGeom>
                    </p:spPr>
                  </p:pic>
                </p:oleObj>
              </mc:Fallback>
            </mc:AlternateContent>
          </a:graphicData>
        </a:graphic>
      </p:graphicFrame>
      <p:pic>
        <p:nvPicPr>
          <p:cNvPr id="21" name="2384804F-3998-4D57-9195-F3826E402611-1" descr="wpp"/>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6163310" y="4281805"/>
            <a:ext cx="113393" cy="150126"/>
          </a:xfrm>
          <a:prstGeom prst="rect">
            <a:avLst/>
          </a:prstGeom>
        </p:spPr>
      </p:pic>
      <p:graphicFrame>
        <p:nvGraphicFramePr>
          <p:cNvPr id="24" name="Object 23">
            <a:hlinkClick r:id="" action="ppaction://ole?verb="/>
          </p:cNvPr>
          <p:cNvGraphicFramePr>
            <a:graphicFrameLocks noChangeAspect="1"/>
          </p:cNvGraphicFramePr>
          <p:nvPr/>
        </p:nvGraphicFramePr>
        <p:xfrm>
          <a:off x="7092950" y="4140835"/>
          <a:ext cx="948055" cy="351155"/>
        </p:xfrm>
        <a:graphic>
          <a:graphicData uri="http://schemas.openxmlformats.org/presentationml/2006/ole">
            <mc:AlternateContent xmlns:mc="http://schemas.openxmlformats.org/markup-compatibility/2006">
              <mc:Choice xmlns:v="urn:schemas-microsoft-com:vml" Requires="v">
                <p:oleObj spid="_x0000_s1029" name="" r:id="rId30" imgW="685800" imgH="254000" progId="Equation.KSEE3">
                  <p:embed/>
                </p:oleObj>
              </mc:Choice>
              <mc:Fallback>
                <p:oleObj name="" r:id="rId30" imgW="685800" imgH="254000" progId="Equation.KSEE3">
                  <p:embed/>
                  <p:pic>
                    <p:nvPicPr>
                      <p:cNvPr id="0" name="Picture 1028"/>
                      <p:cNvPicPr/>
                      <p:nvPr/>
                    </p:nvPicPr>
                    <p:blipFill>
                      <a:blip r:embed="rId31"/>
                      <a:stretch>
                        <a:fillRect/>
                      </a:stretch>
                    </p:blipFill>
                    <p:spPr>
                      <a:xfrm>
                        <a:off x="7092950" y="4140835"/>
                        <a:ext cx="948055" cy="351155"/>
                      </a:xfrm>
                      <a:prstGeom prst="rect">
                        <a:avLst/>
                      </a:prstGeom>
                    </p:spPr>
                  </p:pic>
                </p:oleObj>
              </mc:Fallback>
            </mc:AlternateContent>
          </a:graphicData>
        </a:graphic>
      </p:graphicFrame>
      <p:pic>
        <p:nvPicPr>
          <p:cNvPr id="25" name="2384804F-3998-4D57-9195-F3826E402611-2" descr="wpp"/>
          <p:cNvPicPr>
            <a:picLocks noChangeAspect="1"/>
          </p:cNvPicPr>
          <p:nvPr>
            <p:custDataLst>
              <p:tags r:id="rId32"/>
            </p:custDataLst>
          </p:nvPr>
        </p:nvPicPr>
        <p:blipFill>
          <a:blip r:embed="rId28">
            <a:extLst>
              <a:ext uri="{96DAC541-7B7A-43D3-8B79-37D633B846F1}">
                <asvg:svgBlip xmlns:asvg="http://schemas.microsoft.com/office/drawing/2016/SVG/main" r:embed="rId29"/>
              </a:ext>
            </a:extLst>
          </a:blip>
          <a:stretch>
            <a:fillRect/>
          </a:stretch>
        </p:blipFill>
        <p:spPr>
          <a:xfrm>
            <a:off x="6158230" y="4652645"/>
            <a:ext cx="113393" cy="150126"/>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latin typeface="Times New Roman" panose="02020603050405020304" pitchFamily="18" charset="0"/>
                <a:cs typeface="Times New Roman" panose="02020603050405020304" pitchFamily="18" charset="0"/>
              </a:rPr>
            </a:fld>
            <a:endParaRPr lang="en-US"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1151890" y="319405"/>
            <a:ext cx="9764395"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Times New Roman" panose="02020603050405020304" pitchFamily="18" charset="0"/>
                <a:ea typeface="Verdana" panose="020B0604030504040204" pitchFamily="34" charset="0"/>
                <a:cs typeface="Times New Roman" panose="02020603050405020304" pitchFamily="18" charset="0"/>
              </a:rPr>
              <a:t>6. Thiết kế bộ điều khiển trượt cho hệ xe con lắc</a:t>
            </a:r>
            <a:endParaRPr lang="en-US" sz="3200" b="1">
              <a:solidFill>
                <a:srgbClr val="FF0000"/>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7" name="TextBox 1"/>
          <p:cNvSpPr txBox="1"/>
          <p:nvPr>
            <p:custDataLst>
              <p:tags r:id="rId1"/>
            </p:custDataLst>
          </p:nvPr>
        </p:nvSpPr>
        <p:spPr>
          <a:xfrm>
            <a:off x="3474678" y="997093"/>
            <a:ext cx="5242560" cy="521970"/>
          </a:xfrm>
          <a:prstGeom prst="rect">
            <a:avLst/>
          </a:prstGeom>
          <a:noFill/>
        </p:spPr>
        <p:txBody>
          <a:bodyPr wrap="none" rtlCol="0">
            <a:spAutoFit/>
          </a:bodyPr>
          <a:p>
            <a:pPr algn="ctr"/>
            <a:r>
              <a:rPr lang="en-US" sz="2800" b="1">
                <a:latin typeface="Times New Roman" panose="02020603050405020304" pitchFamily="18" charset="0"/>
                <a:cs typeface="Times New Roman" panose="02020603050405020304" pitchFamily="18" charset="0"/>
              </a:rPr>
              <a:t>Tiến hành mô phỏng trên Matlab</a:t>
            </a:r>
            <a:endParaRPr lang="en-US" sz="2800" b="1">
              <a:latin typeface="Times New Roman" panose="02020603050405020304" pitchFamily="18" charset="0"/>
              <a:cs typeface="Times New Roman" panose="02020603050405020304" pitchFamily="18" charset="0"/>
            </a:endParaRPr>
          </a:p>
        </p:txBody>
      </p:sp>
      <p:sp>
        <p:nvSpPr>
          <p:cNvPr id="10" name="object 7"/>
          <p:cNvSpPr/>
          <p:nvPr>
            <p:custDataLst>
              <p:tags r:id="rId2"/>
            </p:custDataLst>
          </p:nvPr>
        </p:nvSpPr>
        <p:spPr>
          <a:xfrm>
            <a:off x="720725" y="1519555"/>
            <a:ext cx="10632440" cy="4815840"/>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a:endParaRPr>
              <a:latin typeface="Times New Roman" panose="02020603050405020304" pitchFamily="18" charset="0"/>
              <a:cs typeface="Times New Roman" panose="02020603050405020304" pitchFamily="18" charset="0"/>
            </a:endParaRPr>
          </a:p>
        </p:txBody>
      </p:sp>
      <p:pic>
        <p:nvPicPr>
          <p:cNvPr id="314179580" name="Picture 1" descr="A diagram of a computer&#10;&#10;Description automatically generated"/>
          <p:cNvPicPr>
            <a:picLocks noChangeAspect="1"/>
          </p:cNvPicPr>
          <p:nvPr>
            <p:custDataLst>
              <p:tags r:id="rId3"/>
            </p:custDataLst>
          </p:nvPr>
        </p:nvPicPr>
        <p:blipFill>
          <a:blip r:embed="rId4"/>
          <a:stretch>
            <a:fillRect/>
          </a:stretch>
        </p:blipFill>
        <p:spPr>
          <a:xfrm>
            <a:off x="4778375" y="1603693"/>
            <a:ext cx="6137910" cy="1778635"/>
          </a:xfrm>
          <a:prstGeom prst="rect">
            <a:avLst/>
          </a:prstGeom>
        </p:spPr>
      </p:pic>
      <p:pic>
        <p:nvPicPr>
          <p:cNvPr id="348065366" name="Picture 1" descr="A computer screen shot of a computer code&#10;&#10;Description automatically generated"/>
          <p:cNvPicPr>
            <a:picLocks noChangeAspect="1"/>
          </p:cNvPicPr>
          <p:nvPr>
            <p:custDataLst>
              <p:tags r:id="rId5"/>
            </p:custDataLst>
          </p:nvPr>
        </p:nvPicPr>
        <p:blipFill>
          <a:blip r:embed="rId6"/>
          <a:stretch>
            <a:fillRect/>
          </a:stretch>
        </p:blipFill>
        <p:spPr>
          <a:xfrm>
            <a:off x="720725" y="3467418"/>
            <a:ext cx="6137910" cy="2868295"/>
          </a:xfrm>
          <a:prstGeom prst="rect">
            <a:avLst/>
          </a:prstGeom>
        </p:spPr>
      </p:pic>
      <p:sp>
        <p:nvSpPr>
          <p:cNvPr id="16" name="Text Box 15"/>
          <p:cNvSpPr txBox="1"/>
          <p:nvPr/>
        </p:nvSpPr>
        <p:spPr>
          <a:xfrm>
            <a:off x="924560" y="2113280"/>
            <a:ext cx="406400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Xây dựng mô hình trên Simulink</a:t>
            </a:r>
            <a:endParaRPr lang="en-US">
              <a:latin typeface="Times New Roman" panose="02020603050405020304" pitchFamily="18" charset="0"/>
              <a:cs typeface="Times New Roman" panose="02020603050405020304" pitchFamily="18" charset="0"/>
            </a:endParaRPr>
          </a:p>
        </p:txBody>
      </p:sp>
      <p:sp>
        <p:nvSpPr>
          <p:cNvPr id="22" name="Text Box 21"/>
          <p:cNvSpPr txBox="1"/>
          <p:nvPr/>
        </p:nvSpPr>
        <p:spPr>
          <a:xfrm>
            <a:off x="6858635" y="4718050"/>
            <a:ext cx="487680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Thiết kế bộ điều khiển SMC trên Simulink</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latin typeface="Times New Roman" panose="02020603050405020304" pitchFamily="18" charset="0"/>
                <a:cs typeface="Times New Roman" panose="02020603050405020304" pitchFamily="18" charset="0"/>
              </a:rPr>
            </a:fld>
            <a:endParaRPr lang="en-US"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1151890" y="319405"/>
            <a:ext cx="9764395"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Times New Roman" panose="02020603050405020304" pitchFamily="18" charset="0"/>
                <a:ea typeface="Verdana" panose="020B0604030504040204" pitchFamily="34" charset="0"/>
                <a:cs typeface="Times New Roman" panose="02020603050405020304" pitchFamily="18" charset="0"/>
              </a:rPr>
              <a:t>6. Thiết kế bộ điều khiển trượt cho hệ xe con lắc</a:t>
            </a:r>
            <a:endParaRPr lang="en-US" sz="3200" b="1">
              <a:solidFill>
                <a:srgbClr val="FF0000"/>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7" name="TextBox 1"/>
          <p:cNvSpPr txBox="1"/>
          <p:nvPr>
            <p:custDataLst>
              <p:tags r:id="rId1"/>
            </p:custDataLst>
          </p:nvPr>
        </p:nvSpPr>
        <p:spPr>
          <a:xfrm>
            <a:off x="2619650" y="997093"/>
            <a:ext cx="6952615" cy="521970"/>
          </a:xfrm>
          <a:prstGeom prst="rect">
            <a:avLst/>
          </a:prstGeom>
          <a:noFill/>
        </p:spPr>
        <p:txBody>
          <a:bodyPr wrap="none" rtlCol="0">
            <a:spAutoFit/>
          </a:bodyPr>
          <a:p>
            <a:pPr algn="ctr"/>
            <a:r>
              <a:rPr lang="en-US" sz="2800" b="1">
                <a:latin typeface="Times New Roman" panose="02020603050405020304" pitchFamily="18" charset="0"/>
                <a:cs typeface="Times New Roman" panose="02020603050405020304" pitchFamily="18" charset="0"/>
              </a:rPr>
              <a:t>Kết quả thu được khi mô phỏng trên Matlab</a:t>
            </a:r>
            <a:endParaRPr lang="en-US" sz="2800" b="1">
              <a:latin typeface="Times New Roman" panose="02020603050405020304" pitchFamily="18" charset="0"/>
              <a:cs typeface="Times New Roman" panose="02020603050405020304" pitchFamily="18" charset="0"/>
            </a:endParaRPr>
          </a:p>
        </p:txBody>
      </p:sp>
      <p:sp>
        <p:nvSpPr>
          <p:cNvPr id="10" name="object 7"/>
          <p:cNvSpPr/>
          <p:nvPr>
            <p:custDataLst>
              <p:tags r:id="rId2"/>
            </p:custDataLst>
          </p:nvPr>
        </p:nvSpPr>
        <p:spPr>
          <a:xfrm>
            <a:off x="720725" y="1519555"/>
            <a:ext cx="10632440" cy="4815840"/>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a:endParaRPr>
              <a:latin typeface="Times New Roman" panose="02020603050405020304" pitchFamily="18" charset="0"/>
              <a:cs typeface="Times New Roman" panose="02020603050405020304" pitchFamily="18" charset="0"/>
            </a:endParaRPr>
          </a:p>
        </p:txBody>
      </p:sp>
      <p:pic>
        <p:nvPicPr>
          <p:cNvPr id="935482297" name="Picture 1" descr="A graph of a person&#10;&#10;Description automatically generated with medium confidence"/>
          <p:cNvPicPr>
            <a:picLocks noChangeAspect="1"/>
          </p:cNvPicPr>
          <p:nvPr>
            <p:custDataLst>
              <p:tags r:id="rId3"/>
            </p:custDataLst>
          </p:nvPr>
        </p:nvPicPr>
        <p:blipFill>
          <a:blip r:embed="rId4"/>
          <a:stretch>
            <a:fillRect/>
          </a:stretch>
        </p:blipFill>
        <p:spPr>
          <a:xfrm>
            <a:off x="789940" y="2068830"/>
            <a:ext cx="8014335" cy="3737610"/>
          </a:xfrm>
          <a:prstGeom prst="rect">
            <a:avLst/>
          </a:prstGeom>
        </p:spPr>
      </p:pic>
      <p:sp>
        <p:nvSpPr>
          <p:cNvPr id="2" name="Text Box 1"/>
          <p:cNvSpPr txBox="1"/>
          <p:nvPr/>
        </p:nvSpPr>
        <p:spPr>
          <a:xfrm>
            <a:off x="8805545" y="2712720"/>
            <a:ext cx="2548255" cy="2068830"/>
          </a:xfrm>
          <a:prstGeom prst="rect">
            <a:avLst/>
          </a:prstGeom>
          <a:noFill/>
        </p:spPr>
        <p:txBody>
          <a:bodyPr wrap="square" rtlCol="0">
            <a:noAutofit/>
          </a:bodyPr>
          <a:p>
            <a:pPr algn="just"/>
            <a:r>
              <a:rPr lang="en-US" b="1">
                <a:latin typeface="Times New Roman" panose="02020603050405020304" pitchFamily="18" charset="0"/>
                <a:cs typeface="Times New Roman" panose="02020603050405020304" pitchFamily="18" charset="0"/>
              </a:rPr>
              <a:t>Nhận xét</a:t>
            </a:r>
            <a:r>
              <a:rPr lang="en-US">
                <a:latin typeface="Times New Roman" panose="02020603050405020304" pitchFamily="18" charset="0"/>
                <a:cs typeface="Times New Roman" panose="02020603050405020304" pitchFamily="18" charset="0"/>
              </a:rPr>
              <a:t>: Hệ thống hoạt động ổn định, thời gian xác lập nhanh, không có sai số xác lập. Tuy nhiên, hệ thống xuất hiện dao động lúc xác lập nhưng không đáng kể.</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latin typeface="Times New Roman" panose="02020603050405020304" pitchFamily="18" charset="0"/>
                <a:cs typeface="Times New Roman" panose="02020603050405020304" pitchFamily="18" charset="0"/>
              </a:rPr>
            </a:fld>
            <a:endParaRPr lang="en-US"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1151890" y="319405"/>
            <a:ext cx="9764395"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Times New Roman" panose="02020603050405020304" pitchFamily="18" charset="0"/>
                <a:ea typeface="Verdana" panose="020B0604030504040204" pitchFamily="34" charset="0"/>
                <a:cs typeface="Times New Roman" panose="02020603050405020304" pitchFamily="18" charset="0"/>
              </a:rPr>
              <a:t>6. Thiết kế bộ điều khiển trượt cho hệ xe con lắc</a:t>
            </a:r>
            <a:endParaRPr lang="en-US" sz="3200" b="1">
              <a:solidFill>
                <a:srgbClr val="FF0000"/>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10" name="object 7"/>
          <p:cNvSpPr/>
          <p:nvPr>
            <p:custDataLst>
              <p:tags r:id="rId1"/>
            </p:custDataLst>
          </p:nvPr>
        </p:nvSpPr>
        <p:spPr>
          <a:xfrm>
            <a:off x="720725" y="1519555"/>
            <a:ext cx="10632440" cy="4815840"/>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a:endParaRPr>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Box 1"/>
              <p:cNvSpPr txBox="1"/>
              <p:nvPr>
                <p:custDataLst>
                  <p:tags r:id="rId2"/>
                </p:custDataLst>
              </p:nvPr>
            </p:nvSpPr>
            <p:spPr>
              <a:xfrm>
                <a:off x="1765575" y="966613"/>
                <a:ext cx="8660765" cy="521970"/>
              </a:xfrm>
              <a:prstGeom prst="rect">
                <a:avLst/>
              </a:prstGeom>
              <a:noFill/>
            </p:spPr>
            <p:txBody>
              <a:bodyPr wrap="none" rtlCol="0">
                <a:spAutoFit/>
              </a:bodyPr>
              <a:p>
                <a:pPr algn="ctr"/>
                <a:r>
                  <a:rPr lang="en-US" sz="2800" b="1">
                    <a:latin typeface="Times New Roman" panose="02020603050405020304" pitchFamily="18" charset="0"/>
                    <a:cs typeface="Times New Roman" panose="02020603050405020304" pitchFamily="18" charset="0"/>
                    <a:sym typeface="+mn-ea"/>
                  </a:rPr>
                  <a:t>Khảo sát sự thay đổi của K và </a:t>
                </a:r>
                <a14:m>
                  <m:oMath xmlns:m="http://schemas.openxmlformats.org/officeDocument/2006/math">
                    <m:r>
                      <a:rPr lang="en-US" sz="2800" b="1" i="1">
                        <a:latin typeface="Cambria Math" panose="02040503050406030204" pitchFamily="18" charset="0"/>
                        <a:cs typeface="Cambria Math" panose="02040503050406030204" pitchFamily="18" charset="0"/>
                      </a:rPr>
                      <m:t>𝝀</m:t>
                    </m:r>
                  </m:oMath>
                </a14:m>
                <a:r>
                  <a:rPr lang="en-US" sz="2800" b="1">
                    <a:latin typeface="Times New Roman" panose="02020603050405020304" pitchFamily="18" charset="0"/>
                    <a:cs typeface="Times New Roman" panose="02020603050405020304" pitchFamily="18" charset="0"/>
                    <a:sym typeface="+mn-ea"/>
                  </a:rPr>
                  <a:t> ảnh hưởng tới hệ thống</a:t>
                </a:r>
                <a:endParaRPr lang="en-US" sz="2800" b="1">
                  <a:latin typeface="Times New Roman" panose="02020603050405020304" pitchFamily="18" charset="0"/>
                  <a:cs typeface="Times New Roman" panose="02020603050405020304" pitchFamily="18" charset="0"/>
                </a:endParaRPr>
              </a:p>
            </p:txBody>
          </p:sp>
        </mc:Choice>
        <mc:Fallback>
          <p:sp>
            <p:nvSpPr>
              <p:cNvPr id="3" name="TextBox 1"/>
              <p:cNvSpPr txBox="1">
                <a:spLocks noRot="1" noChangeAspect="1" noMove="1" noResize="1" noEditPoints="1" noAdjustHandles="1" noChangeArrowheads="1" noChangeShapeType="1" noTextEdit="1"/>
              </p:cNvSpPr>
              <p:nvPr>
                <p:custDataLst>
                  <p:tags r:id="rId3"/>
                </p:custDataLst>
              </p:nvPr>
            </p:nvSpPr>
            <p:spPr>
              <a:xfrm>
                <a:off x="1765575" y="966613"/>
                <a:ext cx="8660765" cy="521970"/>
              </a:xfrm>
              <a:prstGeom prst="rect">
                <a:avLst/>
              </a:prstGeom>
              <a:blipFill rotWithShape="1">
                <a:blip r:embed="rId4"/>
                <a:stretch>
                  <a:fillRect l="-3" t="-27" r="-85" b="27"/>
                </a:stretch>
              </a:blipFill>
            </p:spPr>
            <p:txBody>
              <a:bodyPr/>
              <a:lstStyle/>
              <a:p>
                <a:r>
                  <a:rPr lang="en-US" altLang="en-US">
                    <a:noFill/>
                  </a:rPr>
                  <a:t> </a:t>
                </a:r>
              </a:p>
            </p:txBody>
          </p:sp>
        </mc:Fallback>
      </mc:AlternateContent>
      <p:pic>
        <p:nvPicPr>
          <p:cNvPr id="4" name="Picture 6"/>
          <p:cNvPicPr>
            <a:picLocks noChangeAspect="1"/>
          </p:cNvPicPr>
          <p:nvPr>
            <p:custDataLst>
              <p:tags r:id="rId5"/>
            </p:custDataLst>
          </p:nvPr>
        </p:nvPicPr>
        <p:blipFill>
          <a:blip r:embed="rId6"/>
          <a:stretch>
            <a:fillRect/>
          </a:stretch>
        </p:blipFill>
        <p:spPr>
          <a:xfrm>
            <a:off x="1358265" y="1866900"/>
            <a:ext cx="9476105" cy="4417695"/>
          </a:xfrm>
          <a:prstGeom prst="rect">
            <a:avLst/>
          </a:prstGeom>
          <a:noFill/>
          <a:ln>
            <a:noFill/>
          </a:ln>
        </p:spPr>
      </p:pic>
      <p:graphicFrame>
        <p:nvGraphicFramePr>
          <p:cNvPr id="12" name="Object 11">
            <a:hlinkClick r:id="" action="ppaction://ole?verb="/>
          </p:cNvPr>
          <p:cNvGraphicFramePr>
            <a:graphicFrameLocks noChangeAspect="1"/>
          </p:cNvGraphicFramePr>
          <p:nvPr/>
        </p:nvGraphicFramePr>
        <p:xfrm>
          <a:off x="1718310" y="1591945"/>
          <a:ext cx="1225550" cy="292735"/>
        </p:xfrm>
        <a:graphic>
          <a:graphicData uri="http://schemas.openxmlformats.org/presentationml/2006/ole">
            <mc:AlternateContent xmlns:mc="http://schemas.openxmlformats.org/markup-compatibility/2006">
              <mc:Choice xmlns:v="urn:schemas-microsoft-com:vml" Requires="v">
                <p:oleObj spid="_x0000_s2049" name="" r:id="rId7" imgW="850900" imgH="203200" progId="Equation.KSEE3">
                  <p:embed/>
                </p:oleObj>
              </mc:Choice>
              <mc:Fallback>
                <p:oleObj name="" r:id="rId7" imgW="850900" imgH="203200" progId="Equation.KSEE3">
                  <p:embed/>
                  <p:pic>
                    <p:nvPicPr>
                      <p:cNvPr id="0" name="Picture 2048"/>
                      <p:cNvPicPr/>
                      <p:nvPr/>
                    </p:nvPicPr>
                    <p:blipFill>
                      <a:blip r:embed="rId8"/>
                      <a:stretch>
                        <a:fillRect/>
                      </a:stretch>
                    </p:blipFill>
                    <p:spPr>
                      <a:xfrm>
                        <a:off x="1718310" y="1591945"/>
                        <a:ext cx="1225550" cy="292735"/>
                      </a:xfrm>
                      <a:prstGeom prst="rect">
                        <a:avLst/>
                      </a:prstGeom>
                    </p:spPr>
                  </p:pic>
                </p:oleObj>
              </mc:Fallback>
            </mc:AlternateContent>
          </a:graphicData>
        </a:graphic>
      </p:graphicFrame>
      <p:sp>
        <p:nvSpPr>
          <p:cNvPr id="13" name="Text Box 12"/>
          <p:cNvSpPr txBox="1"/>
          <p:nvPr/>
        </p:nvSpPr>
        <p:spPr>
          <a:xfrm>
            <a:off x="1209040" y="1544320"/>
            <a:ext cx="60071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Với</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latin typeface="Times New Roman" panose="02020603050405020304" pitchFamily="18" charset="0"/>
                <a:cs typeface="Times New Roman" panose="02020603050405020304" pitchFamily="18" charset="0"/>
              </a:rPr>
            </a:fld>
            <a:endParaRPr lang="en-US"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1151890" y="319405"/>
            <a:ext cx="9764395"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Times New Roman" panose="02020603050405020304" pitchFamily="18" charset="0"/>
                <a:ea typeface="Verdana" panose="020B0604030504040204" pitchFamily="34" charset="0"/>
                <a:cs typeface="Times New Roman" panose="02020603050405020304" pitchFamily="18" charset="0"/>
              </a:rPr>
              <a:t>6. Thiết kế bộ điều khiển trượt cho hệ xe con lắc</a:t>
            </a:r>
            <a:endParaRPr lang="en-US" sz="3200" b="1">
              <a:solidFill>
                <a:srgbClr val="FF0000"/>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10" name="object 7"/>
          <p:cNvSpPr/>
          <p:nvPr>
            <p:custDataLst>
              <p:tags r:id="rId1"/>
            </p:custDataLst>
          </p:nvPr>
        </p:nvSpPr>
        <p:spPr>
          <a:xfrm>
            <a:off x="720725" y="1519555"/>
            <a:ext cx="10632440" cy="4815840"/>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a:endParaRPr>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Box 1"/>
              <p:cNvSpPr txBox="1"/>
              <p:nvPr>
                <p:custDataLst>
                  <p:tags r:id="rId2"/>
                </p:custDataLst>
              </p:nvPr>
            </p:nvSpPr>
            <p:spPr>
              <a:xfrm>
                <a:off x="1765575" y="966613"/>
                <a:ext cx="8660765" cy="521970"/>
              </a:xfrm>
              <a:prstGeom prst="rect">
                <a:avLst/>
              </a:prstGeom>
              <a:noFill/>
            </p:spPr>
            <p:txBody>
              <a:bodyPr wrap="none" rtlCol="0">
                <a:spAutoFit/>
              </a:bodyPr>
              <a:p>
                <a:pPr algn="ctr"/>
                <a:r>
                  <a:rPr lang="en-US" sz="2800" b="1">
                    <a:latin typeface="Times New Roman" panose="02020603050405020304" pitchFamily="18" charset="0"/>
                    <a:cs typeface="Times New Roman" panose="02020603050405020304" pitchFamily="18" charset="0"/>
                    <a:sym typeface="+mn-ea"/>
                  </a:rPr>
                  <a:t>Khảo sát sự thay đổi của K và </a:t>
                </a:r>
                <a14:m>
                  <m:oMath xmlns:m="http://schemas.openxmlformats.org/officeDocument/2006/math">
                    <m:r>
                      <a:rPr lang="en-US" sz="2800" b="1" i="1">
                        <a:latin typeface="Cambria Math" panose="02040503050406030204" pitchFamily="18" charset="0"/>
                        <a:cs typeface="Cambria Math" panose="02040503050406030204" pitchFamily="18" charset="0"/>
                      </a:rPr>
                      <m:t>𝝀</m:t>
                    </m:r>
                  </m:oMath>
                </a14:m>
                <a:r>
                  <a:rPr lang="en-US" sz="2800" b="1">
                    <a:latin typeface="Times New Roman" panose="02020603050405020304" pitchFamily="18" charset="0"/>
                    <a:cs typeface="Times New Roman" panose="02020603050405020304" pitchFamily="18" charset="0"/>
                    <a:sym typeface="+mn-ea"/>
                  </a:rPr>
                  <a:t> ảnh hưởng tới hệ thống</a:t>
                </a:r>
                <a:endParaRPr lang="en-US" sz="2800" b="1">
                  <a:latin typeface="Times New Roman" panose="02020603050405020304" pitchFamily="18" charset="0"/>
                  <a:cs typeface="Times New Roman" panose="02020603050405020304" pitchFamily="18" charset="0"/>
                </a:endParaRPr>
              </a:p>
            </p:txBody>
          </p:sp>
        </mc:Choice>
        <mc:Fallback>
          <p:sp>
            <p:nvSpPr>
              <p:cNvPr id="3" name="TextBox 1"/>
              <p:cNvSpPr txBox="1">
                <a:spLocks noRot="1" noChangeAspect="1" noMove="1" noResize="1" noEditPoints="1" noAdjustHandles="1" noChangeArrowheads="1" noChangeShapeType="1" noTextEdit="1"/>
              </p:cNvSpPr>
              <p:nvPr>
                <p:custDataLst>
                  <p:tags r:id="rId3"/>
                </p:custDataLst>
              </p:nvPr>
            </p:nvSpPr>
            <p:spPr>
              <a:xfrm>
                <a:off x="1765575" y="966613"/>
                <a:ext cx="8660765" cy="521970"/>
              </a:xfrm>
              <a:prstGeom prst="rect">
                <a:avLst/>
              </a:prstGeom>
              <a:blipFill rotWithShape="1">
                <a:blip r:embed="rId4"/>
                <a:stretch>
                  <a:fillRect l="-3" t="-27" r="-85" b="27"/>
                </a:stretch>
              </a:blipFill>
            </p:spPr>
            <p:txBody>
              <a:bodyPr/>
              <a:lstStyle/>
              <a:p>
                <a:r>
                  <a:rPr lang="en-US" altLang="en-US">
                    <a:noFill/>
                  </a:rPr>
                  <a:t> </a:t>
                </a:r>
              </a:p>
            </p:txBody>
          </p:sp>
        </mc:Fallback>
      </mc:AlternateContent>
      <p:graphicFrame>
        <p:nvGraphicFramePr>
          <p:cNvPr id="12" name="Object 11">
            <a:hlinkClick r:id="" action="ppaction://ole?verb="/>
          </p:cNvPr>
          <p:cNvGraphicFramePr>
            <a:graphicFrameLocks noChangeAspect="1"/>
          </p:cNvGraphicFramePr>
          <p:nvPr/>
        </p:nvGraphicFramePr>
        <p:xfrm>
          <a:off x="1663383" y="1591945"/>
          <a:ext cx="1335405" cy="292735"/>
        </p:xfrm>
        <a:graphic>
          <a:graphicData uri="http://schemas.openxmlformats.org/presentationml/2006/ole">
            <mc:AlternateContent xmlns:mc="http://schemas.openxmlformats.org/markup-compatibility/2006">
              <mc:Choice xmlns:v="urn:schemas-microsoft-com:vml" Requires="v">
                <p:oleObj spid="_x0000_s2049" name="" r:id="rId5" imgW="927100" imgH="203200" progId="Equation.KSEE3">
                  <p:embed/>
                </p:oleObj>
              </mc:Choice>
              <mc:Fallback>
                <p:oleObj name="" r:id="rId5" imgW="927100" imgH="203200" progId="Equation.KSEE3">
                  <p:embed/>
                  <p:pic>
                    <p:nvPicPr>
                      <p:cNvPr id="0" name="Picture 2048"/>
                      <p:cNvPicPr/>
                      <p:nvPr/>
                    </p:nvPicPr>
                    <p:blipFill>
                      <a:blip r:embed="rId6"/>
                      <a:stretch>
                        <a:fillRect/>
                      </a:stretch>
                    </p:blipFill>
                    <p:spPr>
                      <a:xfrm>
                        <a:off x="1663383" y="1591945"/>
                        <a:ext cx="1335405" cy="292735"/>
                      </a:xfrm>
                      <a:prstGeom prst="rect">
                        <a:avLst/>
                      </a:prstGeom>
                    </p:spPr>
                  </p:pic>
                </p:oleObj>
              </mc:Fallback>
            </mc:AlternateContent>
          </a:graphicData>
        </a:graphic>
      </p:graphicFrame>
      <p:sp>
        <p:nvSpPr>
          <p:cNvPr id="13" name="Text Box 12"/>
          <p:cNvSpPr txBox="1"/>
          <p:nvPr/>
        </p:nvSpPr>
        <p:spPr>
          <a:xfrm>
            <a:off x="1209040" y="1544320"/>
            <a:ext cx="60071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Với</a:t>
            </a:r>
            <a:endParaRPr lang="en-US">
              <a:latin typeface="Times New Roman" panose="02020603050405020304" pitchFamily="18" charset="0"/>
              <a:cs typeface="Times New Roman" panose="02020603050405020304" pitchFamily="18" charset="0"/>
            </a:endParaRPr>
          </a:p>
        </p:txBody>
      </p:sp>
      <p:pic>
        <p:nvPicPr>
          <p:cNvPr id="2" name="Picture 7"/>
          <p:cNvPicPr>
            <a:picLocks noChangeAspect="1"/>
          </p:cNvPicPr>
          <p:nvPr>
            <p:custDataLst>
              <p:tags r:id="rId7"/>
            </p:custDataLst>
          </p:nvPr>
        </p:nvPicPr>
        <p:blipFill>
          <a:blip r:embed="rId8"/>
          <a:stretch>
            <a:fillRect/>
          </a:stretch>
        </p:blipFill>
        <p:spPr>
          <a:xfrm>
            <a:off x="1209040" y="1863725"/>
            <a:ext cx="9541510" cy="444881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latin typeface="Times New Roman" panose="02020603050405020304" pitchFamily="18" charset="0"/>
                <a:cs typeface="Times New Roman" panose="02020603050405020304" pitchFamily="18" charset="0"/>
              </a:rPr>
            </a:fld>
            <a:endParaRPr lang="en-US"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1151890" y="319405"/>
            <a:ext cx="9764395"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Times New Roman" panose="02020603050405020304" pitchFamily="18" charset="0"/>
                <a:ea typeface="Verdana" panose="020B0604030504040204" pitchFamily="34" charset="0"/>
                <a:cs typeface="Times New Roman" panose="02020603050405020304" pitchFamily="18" charset="0"/>
              </a:rPr>
              <a:t>6. Thiết kế bộ điều khiển trượt cho hệ xe con lắc</a:t>
            </a:r>
            <a:endParaRPr lang="en-US" sz="3200" b="1">
              <a:solidFill>
                <a:srgbClr val="FF0000"/>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10" name="object 7"/>
          <p:cNvSpPr/>
          <p:nvPr>
            <p:custDataLst>
              <p:tags r:id="rId1"/>
            </p:custDataLst>
          </p:nvPr>
        </p:nvSpPr>
        <p:spPr>
          <a:xfrm>
            <a:off x="720725" y="1519555"/>
            <a:ext cx="10632440" cy="4815840"/>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a:endParaRPr>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Box 1"/>
              <p:cNvSpPr txBox="1"/>
              <p:nvPr>
                <p:custDataLst>
                  <p:tags r:id="rId2"/>
                </p:custDataLst>
              </p:nvPr>
            </p:nvSpPr>
            <p:spPr>
              <a:xfrm>
                <a:off x="1765575" y="966613"/>
                <a:ext cx="8660765" cy="521970"/>
              </a:xfrm>
              <a:prstGeom prst="rect">
                <a:avLst/>
              </a:prstGeom>
              <a:noFill/>
            </p:spPr>
            <p:txBody>
              <a:bodyPr wrap="none" rtlCol="0">
                <a:spAutoFit/>
              </a:bodyPr>
              <a:p>
                <a:pPr algn="ctr"/>
                <a:r>
                  <a:rPr lang="en-US" sz="2800" b="1">
                    <a:latin typeface="Times New Roman" panose="02020603050405020304" pitchFamily="18" charset="0"/>
                    <a:cs typeface="Times New Roman" panose="02020603050405020304" pitchFamily="18" charset="0"/>
                  </a:rPr>
                  <a:t>Khảo sát sự thay đổi của K và </a:t>
                </a:r>
                <a14:m>
                  <m:oMath xmlns:m="http://schemas.openxmlformats.org/officeDocument/2006/math">
                    <m:r>
                      <a:rPr lang="en-US" sz="2800" b="1" i="1">
                        <a:latin typeface="Cambria Math" panose="02040503050406030204" pitchFamily="18" charset="0"/>
                        <a:cs typeface="Cambria Math" panose="02040503050406030204" pitchFamily="18" charset="0"/>
                      </a:rPr>
                      <m:t>𝝀</m:t>
                    </m:r>
                  </m:oMath>
                </a14:m>
                <a:r>
                  <a:rPr lang="en-US" sz="2800" b="1">
                    <a:latin typeface="Times New Roman" panose="02020603050405020304" pitchFamily="18" charset="0"/>
                    <a:cs typeface="Times New Roman" panose="02020603050405020304" pitchFamily="18" charset="0"/>
                  </a:rPr>
                  <a:t> ảnh hưởng tới hệ thống</a:t>
                </a:r>
                <a:endParaRPr lang="en-US" sz="2800" b="1">
                  <a:latin typeface="Times New Roman" panose="02020603050405020304" pitchFamily="18" charset="0"/>
                  <a:cs typeface="Times New Roman" panose="02020603050405020304" pitchFamily="18" charset="0"/>
                </a:endParaRPr>
              </a:p>
            </p:txBody>
          </p:sp>
        </mc:Choice>
        <mc:Fallback>
          <p:sp>
            <p:nvSpPr>
              <p:cNvPr id="3" name="TextBox 1"/>
              <p:cNvSpPr txBox="1">
                <a:spLocks noRot="1" noChangeAspect="1" noMove="1" noResize="1" noEditPoints="1" noAdjustHandles="1" noChangeArrowheads="1" noChangeShapeType="1" noTextEdit="1"/>
              </p:cNvSpPr>
              <p:nvPr>
                <p:custDataLst>
                  <p:tags r:id="rId3"/>
                </p:custDataLst>
              </p:nvPr>
            </p:nvSpPr>
            <p:spPr>
              <a:xfrm>
                <a:off x="1765575" y="966613"/>
                <a:ext cx="8660765" cy="521970"/>
              </a:xfrm>
              <a:prstGeom prst="rect">
                <a:avLst/>
              </a:prstGeom>
              <a:blipFill rotWithShape="1">
                <a:blip r:embed="rId4"/>
                <a:stretch>
                  <a:fillRect l="-3" t="-27" r="-85" b="27"/>
                </a:stretch>
              </a:blipFill>
            </p:spPr>
            <p:txBody>
              <a:bodyPr/>
              <a:lstStyle/>
              <a:p>
                <a:r>
                  <a:rPr lang="en-US" altLang="en-US">
                    <a:noFill/>
                  </a:rPr>
                  <a:t> </a:t>
                </a:r>
              </a:p>
            </p:txBody>
          </p:sp>
        </mc:Fallback>
      </mc:AlternateContent>
      <p:graphicFrame>
        <p:nvGraphicFramePr>
          <p:cNvPr id="12" name="Object 11">
            <a:hlinkClick r:id="" action="ppaction://ole?verb="/>
          </p:cNvPr>
          <p:cNvGraphicFramePr>
            <a:graphicFrameLocks noChangeAspect="1"/>
          </p:cNvGraphicFramePr>
          <p:nvPr/>
        </p:nvGraphicFramePr>
        <p:xfrm>
          <a:off x="1663383" y="1591945"/>
          <a:ext cx="1335405" cy="292735"/>
        </p:xfrm>
        <a:graphic>
          <a:graphicData uri="http://schemas.openxmlformats.org/presentationml/2006/ole">
            <mc:AlternateContent xmlns:mc="http://schemas.openxmlformats.org/markup-compatibility/2006">
              <mc:Choice xmlns:v="urn:schemas-microsoft-com:vml" Requires="v">
                <p:oleObj spid="_x0000_s2049" name="" r:id="rId5" imgW="927100" imgH="203200" progId="Equation.KSEE3">
                  <p:embed/>
                </p:oleObj>
              </mc:Choice>
              <mc:Fallback>
                <p:oleObj name="" r:id="rId5" imgW="927100" imgH="203200" progId="Equation.KSEE3">
                  <p:embed/>
                  <p:pic>
                    <p:nvPicPr>
                      <p:cNvPr id="0" name="Picture 2048"/>
                      <p:cNvPicPr/>
                      <p:nvPr/>
                    </p:nvPicPr>
                    <p:blipFill>
                      <a:blip r:embed="rId6"/>
                      <a:stretch>
                        <a:fillRect/>
                      </a:stretch>
                    </p:blipFill>
                    <p:spPr>
                      <a:xfrm>
                        <a:off x="1663383" y="1591945"/>
                        <a:ext cx="1335405" cy="292735"/>
                      </a:xfrm>
                      <a:prstGeom prst="rect">
                        <a:avLst/>
                      </a:prstGeom>
                    </p:spPr>
                  </p:pic>
                </p:oleObj>
              </mc:Fallback>
            </mc:AlternateContent>
          </a:graphicData>
        </a:graphic>
      </p:graphicFrame>
      <p:sp>
        <p:nvSpPr>
          <p:cNvPr id="13" name="Text Box 12"/>
          <p:cNvSpPr txBox="1"/>
          <p:nvPr/>
        </p:nvSpPr>
        <p:spPr>
          <a:xfrm>
            <a:off x="1209040" y="1544320"/>
            <a:ext cx="60071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Với</a:t>
            </a:r>
            <a:endParaRPr lang="en-US">
              <a:latin typeface="Times New Roman" panose="02020603050405020304" pitchFamily="18" charset="0"/>
              <a:cs typeface="Times New Roman" panose="02020603050405020304" pitchFamily="18" charset="0"/>
            </a:endParaRPr>
          </a:p>
        </p:txBody>
      </p:sp>
      <p:pic>
        <p:nvPicPr>
          <p:cNvPr id="7" name="Picture 8"/>
          <p:cNvPicPr>
            <a:picLocks noChangeAspect="1"/>
          </p:cNvPicPr>
          <p:nvPr>
            <p:custDataLst>
              <p:tags r:id="rId7"/>
            </p:custDataLst>
          </p:nvPr>
        </p:nvPicPr>
        <p:blipFill>
          <a:blip r:embed="rId8"/>
          <a:stretch>
            <a:fillRect/>
          </a:stretch>
        </p:blipFill>
        <p:spPr>
          <a:xfrm>
            <a:off x="1283970" y="1884680"/>
            <a:ext cx="9483725" cy="442150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latin typeface="Times New Roman" panose="02020603050405020304" pitchFamily="18" charset="0"/>
                <a:cs typeface="Times New Roman" panose="02020603050405020304" pitchFamily="18" charset="0"/>
              </a:rPr>
            </a:fld>
            <a:endParaRPr lang="en-US"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1151890" y="319405"/>
            <a:ext cx="9764395"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Times New Roman" panose="02020603050405020304" pitchFamily="18" charset="0"/>
                <a:ea typeface="Verdana" panose="020B0604030504040204" pitchFamily="34" charset="0"/>
                <a:cs typeface="Times New Roman" panose="02020603050405020304" pitchFamily="18" charset="0"/>
              </a:rPr>
              <a:t>6. Thiết kế bộ điều khiển trượt cho hệ xe con lắc</a:t>
            </a:r>
            <a:endParaRPr lang="en-US" sz="3200" b="1">
              <a:solidFill>
                <a:srgbClr val="FF0000"/>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10" name="object 7"/>
          <p:cNvSpPr/>
          <p:nvPr>
            <p:custDataLst>
              <p:tags r:id="rId1"/>
            </p:custDataLst>
          </p:nvPr>
        </p:nvSpPr>
        <p:spPr>
          <a:xfrm>
            <a:off x="720725" y="1519555"/>
            <a:ext cx="10632440" cy="4815840"/>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a:endParaRPr>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Box 1"/>
              <p:cNvSpPr txBox="1"/>
              <p:nvPr>
                <p:custDataLst>
                  <p:tags r:id="rId2"/>
                </p:custDataLst>
              </p:nvPr>
            </p:nvSpPr>
            <p:spPr>
              <a:xfrm>
                <a:off x="1765575" y="966613"/>
                <a:ext cx="8660765" cy="521970"/>
              </a:xfrm>
              <a:prstGeom prst="rect">
                <a:avLst/>
              </a:prstGeom>
              <a:noFill/>
            </p:spPr>
            <p:txBody>
              <a:bodyPr wrap="none" rtlCol="0">
                <a:spAutoFit/>
              </a:bodyPr>
              <a:p>
                <a:pPr algn="ctr"/>
                <a:r>
                  <a:rPr lang="en-US" sz="2800" b="1">
                    <a:latin typeface="Times New Roman" panose="02020603050405020304" pitchFamily="18" charset="0"/>
                    <a:cs typeface="Times New Roman" panose="02020603050405020304" pitchFamily="18" charset="0"/>
                  </a:rPr>
                  <a:t>Khảo sát sự thay đổi của K và </a:t>
                </a:r>
                <a14:m>
                  <m:oMath xmlns:m="http://schemas.openxmlformats.org/officeDocument/2006/math">
                    <m:r>
                      <a:rPr lang="en-US" sz="2800" b="1" i="1">
                        <a:latin typeface="Cambria Math" panose="02040503050406030204" pitchFamily="18" charset="0"/>
                        <a:cs typeface="Cambria Math" panose="02040503050406030204" pitchFamily="18" charset="0"/>
                      </a:rPr>
                      <m:t>𝝀</m:t>
                    </m:r>
                  </m:oMath>
                </a14:m>
                <a:r>
                  <a:rPr lang="en-US" sz="2800" b="1">
                    <a:latin typeface="Times New Roman" panose="02020603050405020304" pitchFamily="18" charset="0"/>
                    <a:cs typeface="Times New Roman" panose="02020603050405020304" pitchFamily="18" charset="0"/>
                  </a:rPr>
                  <a:t> ảnh hưởng tới hệ thống</a:t>
                </a:r>
                <a:endParaRPr lang="en-US" sz="2800" b="1">
                  <a:latin typeface="Times New Roman" panose="02020603050405020304" pitchFamily="18" charset="0"/>
                  <a:cs typeface="Times New Roman" panose="02020603050405020304" pitchFamily="18" charset="0"/>
                </a:endParaRPr>
              </a:p>
            </p:txBody>
          </p:sp>
        </mc:Choice>
        <mc:Fallback>
          <p:sp>
            <p:nvSpPr>
              <p:cNvPr id="3" name="TextBox 1"/>
              <p:cNvSpPr txBox="1">
                <a:spLocks noRot="1" noChangeAspect="1" noMove="1" noResize="1" noEditPoints="1" noAdjustHandles="1" noChangeArrowheads="1" noChangeShapeType="1" noTextEdit="1"/>
              </p:cNvSpPr>
              <p:nvPr>
                <p:custDataLst>
                  <p:tags r:id="rId3"/>
                </p:custDataLst>
              </p:nvPr>
            </p:nvSpPr>
            <p:spPr>
              <a:xfrm>
                <a:off x="1765575" y="966613"/>
                <a:ext cx="8660765" cy="521970"/>
              </a:xfrm>
              <a:prstGeom prst="rect">
                <a:avLst/>
              </a:prstGeom>
              <a:blipFill rotWithShape="1">
                <a:blip r:embed="rId4"/>
                <a:stretch>
                  <a:fillRect l="-3" t="-27" r="-85" b="27"/>
                </a:stretch>
              </a:blipFill>
            </p:spPr>
            <p:txBody>
              <a:bodyPr/>
              <a:lstStyle/>
              <a:p>
                <a:r>
                  <a:rPr lang="en-US" altLang="en-US">
                    <a:noFill/>
                  </a:rPr>
                  <a:t> </a:t>
                </a:r>
              </a:p>
            </p:txBody>
          </p:sp>
        </mc:Fallback>
      </mc:AlternateContent>
      <p:graphicFrame>
        <p:nvGraphicFramePr>
          <p:cNvPr id="12" name="Object 11">
            <a:hlinkClick r:id="" action="ppaction://ole?verb="/>
          </p:cNvPr>
          <p:cNvGraphicFramePr>
            <a:graphicFrameLocks noChangeAspect="1"/>
          </p:cNvGraphicFramePr>
          <p:nvPr/>
        </p:nvGraphicFramePr>
        <p:xfrm>
          <a:off x="1717993" y="1591945"/>
          <a:ext cx="1226185" cy="292735"/>
        </p:xfrm>
        <a:graphic>
          <a:graphicData uri="http://schemas.openxmlformats.org/presentationml/2006/ole">
            <mc:AlternateContent xmlns:mc="http://schemas.openxmlformats.org/markup-compatibility/2006">
              <mc:Choice xmlns:v="urn:schemas-microsoft-com:vml" Requires="v">
                <p:oleObj spid="_x0000_s2049" name="" r:id="rId5" imgW="850900" imgH="203200" progId="Equation.KSEE3">
                  <p:embed/>
                </p:oleObj>
              </mc:Choice>
              <mc:Fallback>
                <p:oleObj name="" r:id="rId5" imgW="850900" imgH="203200" progId="Equation.KSEE3">
                  <p:embed/>
                  <p:pic>
                    <p:nvPicPr>
                      <p:cNvPr id="0" name="Picture 2048"/>
                      <p:cNvPicPr/>
                      <p:nvPr/>
                    </p:nvPicPr>
                    <p:blipFill>
                      <a:blip r:embed="rId6"/>
                      <a:stretch>
                        <a:fillRect/>
                      </a:stretch>
                    </p:blipFill>
                    <p:spPr>
                      <a:xfrm>
                        <a:off x="1717993" y="1591945"/>
                        <a:ext cx="1226185" cy="292735"/>
                      </a:xfrm>
                      <a:prstGeom prst="rect">
                        <a:avLst/>
                      </a:prstGeom>
                    </p:spPr>
                  </p:pic>
                </p:oleObj>
              </mc:Fallback>
            </mc:AlternateContent>
          </a:graphicData>
        </a:graphic>
      </p:graphicFrame>
      <p:sp>
        <p:nvSpPr>
          <p:cNvPr id="13" name="Text Box 12"/>
          <p:cNvSpPr txBox="1"/>
          <p:nvPr/>
        </p:nvSpPr>
        <p:spPr>
          <a:xfrm>
            <a:off x="1209040" y="1544320"/>
            <a:ext cx="60071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Với</a:t>
            </a:r>
            <a:endParaRPr lang="en-US">
              <a:latin typeface="Times New Roman" panose="02020603050405020304" pitchFamily="18" charset="0"/>
              <a:cs typeface="Times New Roman" panose="02020603050405020304" pitchFamily="18" charset="0"/>
            </a:endParaRPr>
          </a:p>
        </p:txBody>
      </p:sp>
      <p:pic>
        <p:nvPicPr>
          <p:cNvPr id="2" name="Picture 9"/>
          <p:cNvPicPr>
            <a:picLocks noChangeAspect="1"/>
          </p:cNvPicPr>
          <p:nvPr>
            <p:custDataLst>
              <p:tags r:id="rId7"/>
            </p:custDataLst>
          </p:nvPr>
        </p:nvPicPr>
        <p:blipFill>
          <a:blip r:embed="rId8"/>
          <a:stretch>
            <a:fillRect/>
          </a:stretch>
        </p:blipFill>
        <p:spPr>
          <a:xfrm>
            <a:off x="1205230" y="1805940"/>
            <a:ext cx="9622790" cy="448691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latin typeface="Times New Roman" panose="02020603050405020304" pitchFamily="18" charset="0"/>
                <a:cs typeface="Times New Roman" panose="02020603050405020304" pitchFamily="18" charset="0"/>
              </a:rPr>
            </a:fld>
            <a:endParaRPr lang="en-US"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1151890" y="319405"/>
            <a:ext cx="9764395"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Times New Roman" panose="02020603050405020304" pitchFamily="18" charset="0"/>
                <a:ea typeface="Verdana" panose="020B0604030504040204" pitchFamily="34" charset="0"/>
                <a:cs typeface="Times New Roman" panose="02020603050405020304" pitchFamily="18" charset="0"/>
              </a:rPr>
              <a:t>6. Thiết kế bộ điều khiển trượt cho hệ xe con lắc</a:t>
            </a:r>
            <a:endParaRPr lang="en-US" sz="3200" b="1">
              <a:solidFill>
                <a:srgbClr val="FF0000"/>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10" name="object 7"/>
          <p:cNvSpPr/>
          <p:nvPr>
            <p:custDataLst>
              <p:tags r:id="rId1"/>
            </p:custDataLst>
          </p:nvPr>
        </p:nvSpPr>
        <p:spPr>
          <a:xfrm>
            <a:off x="720725" y="1519555"/>
            <a:ext cx="10632440" cy="4815840"/>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a:endParaRPr>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Box 1"/>
              <p:cNvSpPr txBox="1"/>
              <p:nvPr>
                <p:custDataLst>
                  <p:tags r:id="rId2"/>
                </p:custDataLst>
              </p:nvPr>
            </p:nvSpPr>
            <p:spPr>
              <a:xfrm>
                <a:off x="1765575" y="966613"/>
                <a:ext cx="8660765" cy="521970"/>
              </a:xfrm>
              <a:prstGeom prst="rect">
                <a:avLst/>
              </a:prstGeom>
              <a:noFill/>
            </p:spPr>
            <p:txBody>
              <a:bodyPr wrap="none" rtlCol="0">
                <a:spAutoFit/>
              </a:bodyPr>
              <a:p>
                <a:pPr algn="ctr"/>
                <a:r>
                  <a:rPr lang="en-US" sz="2800" b="1">
                    <a:latin typeface="Times New Roman" panose="02020603050405020304" pitchFamily="18" charset="0"/>
                    <a:cs typeface="Times New Roman" panose="02020603050405020304" pitchFamily="18" charset="0"/>
                  </a:rPr>
                  <a:t>Khảo sát sự thay đổi của K và </a:t>
                </a:r>
                <a14:m>
                  <m:oMath xmlns:m="http://schemas.openxmlformats.org/officeDocument/2006/math">
                    <m:r>
                      <a:rPr lang="en-US" sz="2800" b="1" i="1">
                        <a:latin typeface="Cambria Math" panose="02040503050406030204" pitchFamily="18" charset="0"/>
                        <a:cs typeface="Cambria Math" panose="02040503050406030204" pitchFamily="18" charset="0"/>
                      </a:rPr>
                      <m:t>𝝀</m:t>
                    </m:r>
                  </m:oMath>
                </a14:m>
                <a:r>
                  <a:rPr lang="en-US" sz="2800" b="1">
                    <a:latin typeface="Times New Roman" panose="02020603050405020304" pitchFamily="18" charset="0"/>
                    <a:cs typeface="Times New Roman" panose="02020603050405020304" pitchFamily="18" charset="0"/>
                  </a:rPr>
                  <a:t> ảnh hưởng tới hệ thống</a:t>
                </a:r>
                <a:endParaRPr lang="en-US" sz="2800" b="1">
                  <a:latin typeface="Times New Roman" panose="02020603050405020304" pitchFamily="18" charset="0"/>
                  <a:cs typeface="Times New Roman" panose="02020603050405020304" pitchFamily="18" charset="0"/>
                </a:endParaRPr>
              </a:p>
            </p:txBody>
          </p:sp>
        </mc:Choice>
        <mc:Fallback>
          <p:sp>
            <p:nvSpPr>
              <p:cNvPr id="3" name="TextBox 1"/>
              <p:cNvSpPr txBox="1">
                <a:spLocks noRot="1" noChangeAspect="1" noMove="1" noResize="1" noEditPoints="1" noAdjustHandles="1" noChangeArrowheads="1" noChangeShapeType="1" noTextEdit="1"/>
              </p:cNvSpPr>
              <p:nvPr>
                <p:custDataLst>
                  <p:tags r:id="rId3"/>
                </p:custDataLst>
              </p:nvPr>
            </p:nvSpPr>
            <p:spPr>
              <a:xfrm>
                <a:off x="1765575" y="966613"/>
                <a:ext cx="8660765" cy="521970"/>
              </a:xfrm>
              <a:prstGeom prst="rect">
                <a:avLst/>
              </a:prstGeom>
              <a:blipFill rotWithShape="1">
                <a:blip r:embed="rId4"/>
                <a:stretch>
                  <a:fillRect l="-3" t="-27" r="-85" b="27"/>
                </a:stretch>
              </a:blipFill>
            </p:spPr>
            <p:txBody>
              <a:bodyPr/>
              <a:lstStyle/>
              <a:p>
                <a:r>
                  <a:rPr lang="en-US" altLang="en-US">
                    <a:noFill/>
                  </a:rPr>
                  <a:t> </a:t>
                </a:r>
              </a:p>
            </p:txBody>
          </p:sp>
        </mc:Fallback>
      </mc:AlternateContent>
      <p:graphicFrame>
        <p:nvGraphicFramePr>
          <p:cNvPr id="12" name="Object 11">
            <a:hlinkClick r:id="" action="ppaction://ole?verb="/>
          </p:cNvPr>
          <p:cNvGraphicFramePr>
            <a:graphicFrameLocks noChangeAspect="1"/>
          </p:cNvGraphicFramePr>
          <p:nvPr/>
        </p:nvGraphicFramePr>
        <p:xfrm>
          <a:off x="1726883" y="1591945"/>
          <a:ext cx="1208405" cy="292735"/>
        </p:xfrm>
        <a:graphic>
          <a:graphicData uri="http://schemas.openxmlformats.org/presentationml/2006/ole">
            <mc:AlternateContent xmlns:mc="http://schemas.openxmlformats.org/markup-compatibility/2006">
              <mc:Choice xmlns:v="urn:schemas-microsoft-com:vml" Requires="v">
                <p:oleObj spid="_x0000_s2049" name="" r:id="rId5" imgW="838200" imgH="203200" progId="Equation.KSEE3">
                  <p:embed/>
                </p:oleObj>
              </mc:Choice>
              <mc:Fallback>
                <p:oleObj name="" r:id="rId5" imgW="838200" imgH="203200" progId="Equation.KSEE3">
                  <p:embed/>
                  <p:pic>
                    <p:nvPicPr>
                      <p:cNvPr id="0" name="Picture 2048"/>
                      <p:cNvPicPr/>
                      <p:nvPr/>
                    </p:nvPicPr>
                    <p:blipFill>
                      <a:blip r:embed="rId6"/>
                      <a:stretch>
                        <a:fillRect/>
                      </a:stretch>
                    </p:blipFill>
                    <p:spPr>
                      <a:xfrm>
                        <a:off x="1726883" y="1591945"/>
                        <a:ext cx="1208405" cy="292735"/>
                      </a:xfrm>
                      <a:prstGeom prst="rect">
                        <a:avLst/>
                      </a:prstGeom>
                    </p:spPr>
                  </p:pic>
                </p:oleObj>
              </mc:Fallback>
            </mc:AlternateContent>
          </a:graphicData>
        </a:graphic>
      </p:graphicFrame>
      <p:sp>
        <p:nvSpPr>
          <p:cNvPr id="13" name="Text Box 12"/>
          <p:cNvSpPr txBox="1"/>
          <p:nvPr/>
        </p:nvSpPr>
        <p:spPr>
          <a:xfrm>
            <a:off x="1209040" y="1544320"/>
            <a:ext cx="60071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Với</a:t>
            </a:r>
            <a:endParaRPr lang="en-US">
              <a:latin typeface="Times New Roman" panose="02020603050405020304" pitchFamily="18" charset="0"/>
              <a:cs typeface="Times New Roman" panose="02020603050405020304" pitchFamily="18" charset="0"/>
            </a:endParaRPr>
          </a:p>
        </p:txBody>
      </p:sp>
      <p:pic>
        <p:nvPicPr>
          <p:cNvPr id="15" name="Picture 10"/>
          <p:cNvPicPr>
            <a:picLocks noChangeAspect="1"/>
          </p:cNvPicPr>
          <p:nvPr>
            <p:custDataLst>
              <p:tags r:id="rId7"/>
            </p:custDataLst>
          </p:nvPr>
        </p:nvPicPr>
        <p:blipFill>
          <a:blip r:embed="rId8"/>
          <a:stretch>
            <a:fillRect/>
          </a:stretch>
        </p:blipFill>
        <p:spPr>
          <a:xfrm>
            <a:off x="1151890" y="1884680"/>
            <a:ext cx="9342120" cy="435546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latin typeface="Times New Roman" panose="02020603050405020304" pitchFamily="18" charset="0"/>
                <a:cs typeface="Times New Roman" panose="02020603050405020304" pitchFamily="18" charset="0"/>
              </a:rPr>
            </a:fld>
            <a:endParaRPr lang="en-US"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1151890" y="319405"/>
            <a:ext cx="9764395"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Times New Roman" panose="02020603050405020304" pitchFamily="18" charset="0"/>
                <a:ea typeface="Verdana" panose="020B0604030504040204" pitchFamily="34" charset="0"/>
                <a:cs typeface="Times New Roman" panose="02020603050405020304" pitchFamily="18" charset="0"/>
              </a:rPr>
              <a:t>6. Thiết kế bộ điều khiển trượt cho hệ xe con lắc</a:t>
            </a:r>
            <a:endParaRPr lang="en-US" sz="3200" b="1">
              <a:solidFill>
                <a:srgbClr val="FF0000"/>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10" name="object 7"/>
          <p:cNvSpPr/>
          <p:nvPr>
            <p:custDataLst>
              <p:tags r:id="rId1"/>
            </p:custDataLst>
          </p:nvPr>
        </p:nvSpPr>
        <p:spPr>
          <a:xfrm>
            <a:off x="720725" y="1519555"/>
            <a:ext cx="10632440" cy="4815840"/>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a:endParaRPr>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Box 1"/>
              <p:cNvSpPr txBox="1"/>
              <p:nvPr>
                <p:custDataLst>
                  <p:tags r:id="rId2"/>
                </p:custDataLst>
              </p:nvPr>
            </p:nvSpPr>
            <p:spPr>
              <a:xfrm>
                <a:off x="1765575" y="966613"/>
                <a:ext cx="8660765" cy="521970"/>
              </a:xfrm>
              <a:prstGeom prst="rect">
                <a:avLst/>
              </a:prstGeom>
              <a:noFill/>
            </p:spPr>
            <p:txBody>
              <a:bodyPr wrap="none" rtlCol="0">
                <a:spAutoFit/>
              </a:bodyPr>
              <a:p>
                <a:pPr algn="ctr"/>
                <a:r>
                  <a:rPr lang="en-US" sz="2800" b="1">
                    <a:latin typeface="Times New Roman" panose="02020603050405020304" pitchFamily="18" charset="0"/>
                    <a:cs typeface="Times New Roman" panose="02020603050405020304" pitchFamily="18" charset="0"/>
                  </a:rPr>
                  <a:t>Khảo sát sự thay đổi của K và </a:t>
                </a:r>
                <a14:m>
                  <m:oMath xmlns:m="http://schemas.openxmlformats.org/officeDocument/2006/math">
                    <m:r>
                      <a:rPr lang="en-US" sz="2800" b="1" i="1">
                        <a:latin typeface="Cambria Math" panose="02040503050406030204" pitchFamily="18" charset="0"/>
                        <a:cs typeface="Cambria Math" panose="02040503050406030204" pitchFamily="18" charset="0"/>
                      </a:rPr>
                      <m:t>𝝀</m:t>
                    </m:r>
                  </m:oMath>
                </a14:m>
                <a:r>
                  <a:rPr lang="en-US" sz="2800" b="1">
                    <a:latin typeface="Times New Roman" panose="02020603050405020304" pitchFamily="18" charset="0"/>
                    <a:cs typeface="Times New Roman" panose="02020603050405020304" pitchFamily="18" charset="0"/>
                  </a:rPr>
                  <a:t> ảnh hưởng tới hệ thống</a:t>
                </a:r>
                <a:endParaRPr lang="en-US" sz="2800" b="1">
                  <a:latin typeface="Times New Roman" panose="02020603050405020304" pitchFamily="18" charset="0"/>
                  <a:cs typeface="Times New Roman" panose="02020603050405020304" pitchFamily="18" charset="0"/>
                </a:endParaRPr>
              </a:p>
            </p:txBody>
          </p:sp>
        </mc:Choice>
        <mc:Fallback>
          <p:sp>
            <p:nvSpPr>
              <p:cNvPr id="3" name="TextBox 1"/>
              <p:cNvSpPr txBox="1">
                <a:spLocks noRot="1" noChangeAspect="1" noMove="1" noResize="1" noEditPoints="1" noAdjustHandles="1" noChangeArrowheads="1" noChangeShapeType="1" noTextEdit="1"/>
              </p:cNvSpPr>
              <p:nvPr>
                <p:custDataLst>
                  <p:tags r:id="rId3"/>
                </p:custDataLst>
              </p:nvPr>
            </p:nvSpPr>
            <p:spPr>
              <a:xfrm>
                <a:off x="1765575" y="966613"/>
                <a:ext cx="8660765" cy="521970"/>
              </a:xfrm>
              <a:prstGeom prst="rect">
                <a:avLst/>
              </a:prstGeom>
              <a:blipFill rotWithShape="1">
                <a:blip r:embed="rId4"/>
                <a:stretch>
                  <a:fillRect l="-3" t="-27" r="-85" b="27"/>
                </a:stretch>
              </a:blipFill>
            </p:spPr>
            <p:txBody>
              <a:bodyPr/>
              <a:lstStyle/>
              <a:p>
                <a:r>
                  <a:rPr lang="en-US" altLang="en-US">
                    <a:noFill/>
                  </a:rPr>
                  <a:t> </a:t>
                </a:r>
              </a:p>
            </p:txBody>
          </p:sp>
        </mc:Fallback>
      </mc:AlternateContent>
      <p:graphicFrame>
        <p:nvGraphicFramePr>
          <p:cNvPr id="12" name="Object 11">
            <a:hlinkClick r:id="" action="ppaction://ole?verb="/>
          </p:cNvPr>
          <p:cNvGraphicFramePr>
            <a:graphicFrameLocks noChangeAspect="1"/>
          </p:cNvGraphicFramePr>
          <p:nvPr/>
        </p:nvGraphicFramePr>
        <p:xfrm>
          <a:off x="1680845" y="1591945"/>
          <a:ext cx="1300480" cy="292735"/>
        </p:xfrm>
        <a:graphic>
          <a:graphicData uri="http://schemas.openxmlformats.org/presentationml/2006/ole">
            <mc:AlternateContent xmlns:mc="http://schemas.openxmlformats.org/markup-compatibility/2006">
              <mc:Choice xmlns:v="urn:schemas-microsoft-com:vml" Requires="v">
                <p:oleObj spid="_x0000_s2049" name="" r:id="rId5" imgW="901700" imgH="203200" progId="Equation.KSEE3">
                  <p:embed/>
                </p:oleObj>
              </mc:Choice>
              <mc:Fallback>
                <p:oleObj name="" r:id="rId5" imgW="901700" imgH="203200" progId="Equation.KSEE3">
                  <p:embed/>
                  <p:pic>
                    <p:nvPicPr>
                      <p:cNvPr id="0" name="Picture 2048"/>
                      <p:cNvPicPr/>
                      <p:nvPr/>
                    </p:nvPicPr>
                    <p:blipFill>
                      <a:blip r:embed="rId6"/>
                      <a:stretch>
                        <a:fillRect/>
                      </a:stretch>
                    </p:blipFill>
                    <p:spPr>
                      <a:xfrm>
                        <a:off x="1680845" y="1591945"/>
                        <a:ext cx="1300480" cy="292735"/>
                      </a:xfrm>
                      <a:prstGeom prst="rect">
                        <a:avLst/>
                      </a:prstGeom>
                    </p:spPr>
                  </p:pic>
                </p:oleObj>
              </mc:Fallback>
            </mc:AlternateContent>
          </a:graphicData>
        </a:graphic>
      </p:graphicFrame>
      <p:sp>
        <p:nvSpPr>
          <p:cNvPr id="13" name="Text Box 12"/>
          <p:cNvSpPr txBox="1"/>
          <p:nvPr/>
        </p:nvSpPr>
        <p:spPr>
          <a:xfrm>
            <a:off x="1209040" y="1544320"/>
            <a:ext cx="60071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Với</a:t>
            </a:r>
            <a:endParaRPr lang="en-US">
              <a:latin typeface="Times New Roman" panose="02020603050405020304" pitchFamily="18" charset="0"/>
              <a:cs typeface="Times New Roman" panose="02020603050405020304" pitchFamily="18" charset="0"/>
            </a:endParaRPr>
          </a:p>
        </p:txBody>
      </p:sp>
      <p:pic>
        <p:nvPicPr>
          <p:cNvPr id="16" name="Picture 11"/>
          <p:cNvPicPr>
            <a:picLocks noChangeAspect="1"/>
          </p:cNvPicPr>
          <p:nvPr>
            <p:custDataLst>
              <p:tags r:id="rId7"/>
            </p:custDataLst>
          </p:nvPr>
        </p:nvPicPr>
        <p:blipFill>
          <a:blip r:embed="rId8"/>
          <a:stretch>
            <a:fillRect/>
          </a:stretch>
        </p:blipFill>
        <p:spPr>
          <a:xfrm>
            <a:off x="1249680" y="1884680"/>
            <a:ext cx="9469755" cy="441452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latin typeface="Times New Roman" panose="02020603050405020304" pitchFamily="18" charset="0"/>
                <a:cs typeface="Times New Roman" panose="02020603050405020304" pitchFamily="18" charset="0"/>
              </a:rPr>
            </a:fld>
            <a:endParaRPr lang="en-US"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1151890" y="319405"/>
            <a:ext cx="9764395"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Times New Roman" panose="02020603050405020304" pitchFamily="18" charset="0"/>
                <a:ea typeface="Verdana" panose="020B0604030504040204" pitchFamily="34" charset="0"/>
                <a:cs typeface="Times New Roman" panose="02020603050405020304" pitchFamily="18" charset="0"/>
              </a:rPr>
              <a:t>6. Thiết kế bộ điều khiển trượt cho hệ xe con lắc</a:t>
            </a:r>
            <a:endParaRPr lang="en-US" sz="3200" b="1">
              <a:solidFill>
                <a:srgbClr val="FF0000"/>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10" name="object 7"/>
          <p:cNvSpPr/>
          <p:nvPr>
            <p:custDataLst>
              <p:tags r:id="rId1"/>
            </p:custDataLst>
          </p:nvPr>
        </p:nvSpPr>
        <p:spPr>
          <a:xfrm>
            <a:off x="720725" y="1900555"/>
            <a:ext cx="10632440" cy="2514600"/>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a:endParaRPr>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Box 1"/>
              <p:cNvSpPr txBox="1"/>
              <p:nvPr>
                <p:custDataLst>
                  <p:tags r:id="rId2"/>
                </p:custDataLst>
              </p:nvPr>
            </p:nvSpPr>
            <p:spPr>
              <a:xfrm>
                <a:off x="1765575" y="1082183"/>
                <a:ext cx="8660765" cy="521970"/>
              </a:xfrm>
              <a:prstGeom prst="rect">
                <a:avLst/>
              </a:prstGeom>
              <a:noFill/>
            </p:spPr>
            <p:txBody>
              <a:bodyPr wrap="none" rtlCol="0">
                <a:spAutoFit/>
              </a:bodyPr>
              <a:p>
                <a:pPr algn="ctr"/>
                <a:r>
                  <a:rPr lang="en-US" sz="2800" b="1">
                    <a:latin typeface="Times New Roman" panose="02020603050405020304" pitchFamily="18" charset="0"/>
                    <a:cs typeface="Times New Roman" panose="02020603050405020304" pitchFamily="18" charset="0"/>
                  </a:rPr>
                  <a:t>Khảo sát sự thay đổi của K và </a:t>
                </a:r>
                <a14:m>
                  <m:oMath xmlns:m="http://schemas.openxmlformats.org/officeDocument/2006/math">
                    <m:r>
                      <a:rPr lang="en-US" sz="2800" b="1" i="1">
                        <a:latin typeface="Cambria Math" panose="02040503050406030204" pitchFamily="18" charset="0"/>
                        <a:cs typeface="Cambria Math" panose="02040503050406030204" pitchFamily="18" charset="0"/>
                      </a:rPr>
                      <m:t>𝝀</m:t>
                    </m:r>
                  </m:oMath>
                </a14:m>
                <a:r>
                  <a:rPr lang="en-US" sz="2800" b="1">
                    <a:latin typeface="Times New Roman" panose="02020603050405020304" pitchFamily="18" charset="0"/>
                    <a:cs typeface="Times New Roman" panose="02020603050405020304" pitchFamily="18" charset="0"/>
                  </a:rPr>
                  <a:t> ảnh hưởng tới hệ thống</a:t>
                </a:r>
                <a:endParaRPr lang="en-US" sz="2800" b="1">
                  <a:latin typeface="Times New Roman" panose="02020603050405020304" pitchFamily="18" charset="0"/>
                  <a:cs typeface="Times New Roman" panose="02020603050405020304" pitchFamily="18" charset="0"/>
                </a:endParaRPr>
              </a:p>
            </p:txBody>
          </p:sp>
        </mc:Choice>
        <mc:Fallback>
          <p:sp>
            <p:nvSpPr>
              <p:cNvPr id="3" name="TextBox 1"/>
              <p:cNvSpPr txBox="1">
                <a:spLocks noRot="1" noChangeAspect="1" noMove="1" noResize="1" noEditPoints="1" noAdjustHandles="1" noChangeArrowheads="1" noChangeShapeType="1" noTextEdit="1"/>
              </p:cNvSpPr>
              <p:nvPr>
                <p:custDataLst>
                  <p:tags r:id="rId3"/>
                </p:custDataLst>
              </p:nvPr>
            </p:nvSpPr>
            <p:spPr>
              <a:xfrm>
                <a:off x="1765575" y="1082183"/>
                <a:ext cx="8660765" cy="521970"/>
              </a:xfrm>
              <a:prstGeom prst="rect">
                <a:avLst/>
              </a:prstGeom>
              <a:blipFill rotWithShape="1">
                <a:blip r:embed="rId4"/>
                <a:stretch>
                  <a:fillRect l="-3" t="-27" r="-85" b="27"/>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3" name="Text Box 12"/>
              <p:cNvSpPr txBox="1"/>
              <p:nvPr/>
            </p:nvSpPr>
            <p:spPr>
              <a:xfrm>
                <a:off x="721360" y="1968500"/>
                <a:ext cx="10194290" cy="2782570"/>
              </a:xfrm>
              <a:prstGeom prst="rect">
                <a:avLst/>
              </a:prstGeom>
              <a:noFill/>
            </p:spPr>
            <p:txBody>
              <a:bodyPr wrap="square" rtlCol="0">
                <a:noAutofit/>
              </a:bodyPr>
              <a:p>
                <a:pPr indent="457200" algn="just">
                  <a:lnSpc>
                    <a:spcPct val="150000"/>
                  </a:lnSpc>
                </a:pPr>
                <a:r>
                  <a:rPr lang="en-US" b="1">
                    <a:latin typeface="Times New Roman" panose="02020603050405020304" pitchFamily="18" charset="0"/>
                    <a:cs typeface="Times New Roman" panose="02020603050405020304" pitchFamily="18" charset="0"/>
                  </a:rPr>
                  <a:t>Nhận xét:</a:t>
                </a:r>
                <a:r>
                  <a:rPr lang="en-US">
                    <a:latin typeface="Times New Roman" panose="02020603050405020304" pitchFamily="18" charset="0"/>
                    <a:cs typeface="Times New Roman" panose="02020603050405020304" pitchFamily="18" charset="0"/>
                  </a:rPr>
                  <a:t> Qua khảo sát thấy được sự thay đổi của K và </a:t>
                </a:r>
                <a14:m>
                  <m:oMath xmlns:m="http://schemas.openxmlformats.org/officeDocument/2006/math">
                    <m:r>
                      <a:rPr lang="en-US" i="1">
                        <a:latin typeface="Cambria Math" panose="02040503050406030204" pitchFamily="18" charset="0"/>
                        <a:cs typeface="Cambria Math" panose="02040503050406030204" pitchFamily="18" charset="0"/>
                      </a:rPr>
                      <m:t>𝜆</m:t>
                    </m:r>
                  </m:oMath>
                </a14:m>
                <a:r>
                  <a:rPr lang="en-US">
                    <a:latin typeface="Times New Roman" panose="02020603050405020304" pitchFamily="18" charset="0"/>
                    <a:cs typeface="Times New Roman" panose="02020603050405020304" pitchFamily="18" charset="0"/>
                  </a:rPr>
                  <a:t> ảnh hưởng đối với hệ thống ta thấy được:</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_ Khi tăng giá trị của K ta nhận thấy thời gian để đạt được xác lập nhanh hơn, trong quá trình xác lập tuy có duy động nhưng không ảnh hưởng tới hệ thống.</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sym typeface="+mn-ea"/>
                  </a:rPr>
                  <a:t>_ Khi tăng giá trị của </a:t>
                </a:r>
                <a14:m>
                  <m:oMath xmlns:m="http://schemas.openxmlformats.org/officeDocument/2006/math">
                    <m:r>
                      <a:rPr lang="en-US" i="1">
                        <a:latin typeface="Cambria Math" panose="02040503050406030204" pitchFamily="18" charset="0"/>
                        <a:cs typeface="Cambria Math" panose="02040503050406030204" pitchFamily="18" charset="0"/>
                        <a:sym typeface="+mn-ea"/>
                      </a:rPr>
                      <m:t>𝜆</m:t>
                    </m:r>
                  </m:oMath>
                </a14:m>
                <a:r>
                  <a:rPr lang="en-US">
                    <a:latin typeface="Times New Roman" panose="02020603050405020304" pitchFamily="18" charset="0"/>
                    <a:cs typeface="Times New Roman" panose="02020603050405020304" pitchFamily="18" charset="0"/>
                    <a:sym typeface="+mn-ea"/>
                  </a:rPr>
                  <a:t> lên thì không ảnh hưởng đến thời gian xác lập nhiều nhưng lại tạo ra dao động với biên độ lớn dần sau mỗi lần tăng. Tuy nhiên biên độ dao động rất nhỏ không ảnh hưởng đến hệ thống.</a:t>
                </a:r>
                <a:endParaRPr lang="en-US">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p:txBody>
          </p:sp>
        </mc:Choice>
        <mc:Fallback>
          <p:sp>
            <p:nvSpPr>
              <p:cNvPr id="13" name="Text Box 12"/>
              <p:cNvSpPr txBox="1">
                <a:spLocks noRot="1" noChangeAspect="1" noMove="1" noResize="1" noEditPoints="1" noAdjustHandles="1" noChangeArrowheads="1" noChangeShapeType="1" noTextEdit="1"/>
              </p:cNvSpPr>
              <p:nvPr/>
            </p:nvSpPr>
            <p:spPr>
              <a:xfrm>
                <a:off x="721360" y="1968500"/>
                <a:ext cx="10194290" cy="2782570"/>
              </a:xfrm>
              <a:prstGeom prst="rect">
                <a:avLst/>
              </a:prstGeom>
              <a:blipFill rotWithShape="1">
                <a:blip r:embed="rId5"/>
                <a:stretch>
                  <a:fillRect/>
                </a:stretch>
              </a:blipFill>
            </p:spPr>
            <p:txBody>
              <a:bodyPr/>
              <a:lstStyle/>
              <a:p>
                <a:r>
                  <a:rPr lang="en-US"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2417445" y="2108608"/>
                <a:ext cx="7357109" cy="31962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Tiếp tục ta tìm Momen lực do động cơ:</a:t>
                </a:r>
                <a:endParaRPr lang="en-US">
                  <a:latin typeface="Times New Roman" panose="02020603050405020304" pitchFamily="18" charset="0"/>
                  <a:ea typeface="Tahoma" panose="020B0604030504040204" pitchFamily="34"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e>
                            </m:mr>
                          </m:m>
                        </m:e>
                      </m:d>
                      <m:r>
                        <a:rPr lang="en-US" sz="1500" i="1">
                          <a:latin typeface="Cambria Math" panose="02040503050406030204" pitchFamily="18" charset="0"/>
                        </a:rPr>
                        <m:t>=</m:t>
                      </m:r>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r>
                                  <a:rPr lang="en-US" sz="1500" i="1">
                                    <a:latin typeface="Cambria Math" panose="02040503050406030204" pitchFamily="18" charset="0"/>
                                  </a:rPr>
                                  <m:t>)</m:t>
                                </m:r>
                              </m:e>
                            </m:mr>
                          </m:m>
                        </m:e>
                      </m:d>
                    </m:oMath>
                  </m:oMathPara>
                </a14:m>
                <a:endParaRPr lang="en-US" sz="1500"/>
              </a:p>
              <a:p>
                <a:r>
                  <a:rPr lang="en-US">
                    <a:latin typeface="Times New Roman" panose="02020603050405020304" pitchFamily="18" charset="0"/>
                    <a:cs typeface="Times New Roman" panose="02020603050405020304" pitchFamily="18" charset="0"/>
                  </a:rPr>
                  <a:t>Từ đó, các momen lực sinh ra:</a:t>
                </a:r>
                <a:endParaRPr lang="en-US">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a:latin typeface="Cambria Math" panose="02040503050406030204" pitchFamily="18" charset="0"/>
                                </a:rPr>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a:latin typeface="Cambria Math" panose="02040503050406030204" pitchFamily="18" charset="0"/>
                                </a:rPr>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m:rPr>
                                  <m:nor/>
                                </m:rPr>
                                <a:rPr lang="en-US" sz="1500">
                                  <a:latin typeface="Cambria Math" panose="02040503050406030204" pitchFamily="18" charset="0"/>
                                </a:rPr>
                                <m:t> </m:t>
                              </m:r>
                            </m:e>
                          </m:eqArr>
                        </m:e>
                      </m:d>
                    </m:oMath>
                  </m:oMathPara>
                </a14:m>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Với </a:t>
                </a:r>
                <a14:m>
                  <m:oMath xmlns:m="http://schemas.openxmlformats.org/officeDocument/2006/math">
                    <m:r>
                      <a:rPr lang="en-US" i="1">
                        <a:latin typeface="Cambria Math" panose="02040503050406030204" pitchFamily="18" charset="0"/>
                      </a:rPr>
                      <m:t>𝛼</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oMath>
                </a14:m>
                <a:r>
                  <a:rPr lang="en-US"/>
                  <a:t> và </a:t>
                </a:r>
                <a14:m>
                  <m:oMath xmlns:m="http://schemas.openxmlformats.org/officeDocument/2006/math">
                    <m:r>
                      <a:rPr lang="fr-CA" i="1">
                        <a:latin typeface="Cambria Math" panose="02040503050406030204" pitchFamily="18" charset="0"/>
                      </a:rPr>
                      <m:t>𝛽</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r>
                      <a:rPr lang="fr-CA"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𝑚</m:t>
                        </m:r>
                      </m:sub>
                    </m:sSub>
                  </m:oMath>
                </a14:m>
                <a:endParaRPr lang="en-US">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2417445" y="2108608"/>
                <a:ext cx="7357109" cy="3196260"/>
              </a:xfrm>
              <a:prstGeom prst="rect">
                <a:avLst/>
              </a:prstGeom>
              <a:blipFill rotWithShape="1">
                <a:blip r:embed="rId1"/>
                <a:stretch>
                  <a:fillRect l="-129" t="-311" r="-121" b="-296"/>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4" name="Oval 3"/>
          <p:cNvSpPr/>
          <p:nvPr/>
        </p:nvSpPr>
        <p:spPr>
          <a:xfrm>
            <a:off x="4483509" y="1817759"/>
            <a:ext cx="3224981" cy="32224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6" name="Straight Connector 5"/>
          <p:cNvCxnSpPr/>
          <p:nvPr/>
        </p:nvCxnSpPr>
        <p:spPr>
          <a:xfrm>
            <a:off x="3480617" y="2949678"/>
            <a:ext cx="53782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480617" y="3819832"/>
            <a:ext cx="5378245"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260322" y="3071422"/>
            <a:ext cx="5818837" cy="646331"/>
          </a:xfrm>
          <a:prstGeom prst="rect">
            <a:avLst/>
          </a:prstGeom>
          <a:noFill/>
        </p:spPr>
        <p:txBody>
          <a:bodyPr wrap="none" rtlCol="0">
            <a:spAutoFit/>
          </a:bodyPr>
          <a:lstStyle/>
          <a:p>
            <a:r>
              <a:rPr lang="en-US" sz="3600" b="1">
                <a:latin typeface="Arial" panose="020B0604020202020204" pitchFamily="34" charset="0"/>
                <a:cs typeface="Arial" panose="020B0604020202020204" pitchFamily="34" charset="0"/>
              </a:rPr>
              <a:t>THANKS FOR WATCHING</a:t>
            </a:r>
            <a:endParaRPr lang="en-US" sz="3600" b="1">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1405367" y="2557094"/>
                <a:ext cx="9381266" cy="17438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CA">
                    <a:latin typeface="Times New Roman" panose="02020603050405020304" pitchFamily="18" charset="0"/>
                    <a:cs typeface="Times New Roman" panose="02020603050405020304" pitchFamily="18" charset="0"/>
                  </a:rPr>
                  <a:t>Thu được phương trình động lực học mô tả chuyển động của robot như sau:</a:t>
                </a:r>
                <a:endParaRPr lang="en-US">
                  <a:latin typeface="Times New Roman" panose="02020603050405020304" pitchFamily="18" charset="0"/>
                  <a:cs typeface="Times New Roman" panose="02020603050405020304" pitchFamily="18" charset="0"/>
                </a:endParaRPr>
              </a:p>
              <a:p>
                <a:endParaRPr lang="en-US" sz="1500"/>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eqArr>
                        </m:e>
                      </m:d>
                    </m:oMath>
                  </m:oMathPara>
                </a14:m>
                <a:endParaRPr lang="en-US" sz="150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405367" y="2557094"/>
                <a:ext cx="9381266" cy="1743811"/>
              </a:xfrm>
              <a:prstGeom prst="rect">
                <a:avLst/>
              </a:prstGeom>
              <a:blipFill rotWithShape="1">
                <a:blip r:embed="rId1"/>
                <a:stretch>
                  <a:fillRect l="-103" t="-580" r="-96" b="-543"/>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1666245" y="1889095"/>
                <a:ext cx="8859510" cy="146963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atin typeface="Times New Roman" panose="02020603050405020304" pitchFamily="18" charset="0"/>
                    <a:cs typeface="Times New Roman" panose="02020603050405020304" pitchFamily="18" charset="0"/>
                  </a:rPr>
                  <a:t>Giả sử ta đặt các biến trạng thái như sau:</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θ</a:t>
                </a:r>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a:latin typeface="Times New Roman" panose="02020603050405020304" pitchFamily="18" charset="0"/>
                    <a:cs typeface="Times New Roman" panose="02020603050405020304" pitchFamily="18" charset="0"/>
                  </a:rPr>
                  <a:t>, là góc quay và vận tốc góc quay bánh xe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ψ</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𝜓</m:t>
                        </m:r>
                      </m:e>
                    </m:acc>
                  </m:oMath>
                </a14:m>
                <a:r>
                  <a:rPr lang="en-US">
                    <a:latin typeface="Times New Roman" panose="02020603050405020304" pitchFamily="18" charset="0"/>
                    <a:cs typeface="Times New Roman" panose="02020603050405020304" pitchFamily="18" charset="0"/>
                  </a:rPr>
                  <a:t>, là góc nghiêng và vận tốc nghiêng của thân Robot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ϕ</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6</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𝜙</m:t>
                        </m:r>
                      </m:e>
                    </m:acc>
                  </m:oMath>
                </a14:m>
                <a:r>
                  <a:rPr lang="en-US">
                    <a:latin typeface="Times New Roman" panose="02020603050405020304" pitchFamily="18" charset="0"/>
                    <a:cs typeface="Times New Roman" panose="02020603050405020304" pitchFamily="18" charset="0"/>
                  </a:rPr>
                  <a:t>, là góc xoay và vận tốc xoay của Robot</a:t>
                </a:r>
                <a:endParaRPr lang="en-US">
                  <a:latin typeface="Times New Roman" panose="02020603050405020304" pitchFamily="18" charset="0"/>
                  <a:cs typeface="Times New Roman" panose="02020603050405020304" pitchFamily="18" charset="0"/>
                </a:endParaRPr>
              </a:p>
              <a:p>
                <a:endParaRPr lang="en-US" sz="150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666245" y="1889095"/>
                <a:ext cx="8859510" cy="1469633"/>
              </a:xfrm>
              <a:prstGeom prst="rect">
                <a:avLst/>
              </a:prstGeom>
              <a:blipFill rotWithShape="1">
                <a:blip r:embed="rId1"/>
                <a:stretch>
                  <a:fillRect l="-108" t="-689" r="-100" b="-634"/>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mc:AlternateContent xmlns:mc="http://schemas.openxmlformats.org/markup-compatibility/2006">
        <mc:Choice xmlns:a14="http://schemas.microsoft.com/office/drawing/2010/main" Requires="a14">
          <p:sp>
            <p:nvSpPr>
              <p:cNvPr id="4" name="TextBox 3"/>
              <p:cNvSpPr txBox="1"/>
              <p:nvPr/>
            </p:nvSpPr>
            <p:spPr>
              <a:xfrm>
                <a:off x="1666245" y="3592247"/>
                <a:ext cx="3958391" cy="183595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i="1">
                              <a:effectLst/>
                              <a:latin typeface="Cambria Math" panose="02040503050406030204" pitchFamily="18" charset="0"/>
                            </a:rPr>
                          </m:ctrlPr>
                        </m:dPr>
                        <m:e>
                          <m:m>
                            <m:mPr>
                              <m:mcs>
                                <m:mc>
                                  <m:mcPr>
                                    <m:count m:val="1"/>
                                    <m:mcJc m:val="center"/>
                                  </m:mcPr>
                                </m:mc>
                              </m:mcs>
                              <m:ctrlPr>
                                <a:rPr lang="en-US" i="1">
                                  <a:effectLst/>
                                  <a:latin typeface="Cambria Math" panose="02040503050406030204" pitchFamily="18" charset="0"/>
                                </a:rPr>
                              </m:ctrlPr>
                            </m:mP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
                        </m:e>
                      </m:d>
                    </m:oMath>
                  </m:oMathPara>
                </a14:m>
                <a:endParaRPr lang="en-US"/>
              </a:p>
            </p:txBody>
          </p:sp>
        </mc:Choice>
        <mc:Fallback>
          <p:sp>
            <p:nvSpPr>
              <p:cNvPr id="4" name="TextBox 3"/>
              <p:cNvSpPr txBox="1">
                <a:spLocks noRot="1" noChangeAspect="1" noMove="1" noResize="1" noEditPoints="1" noAdjustHandles="1" noChangeArrowheads="1" noChangeShapeType="1" noTextEdit="1"/>
              </p:cNvSpPr>
              <p:nvPr/>
            </p:nvSpPr>
            <p:spPr>
              <a:xfrm>
                <a:off x="1666245" y="3592247"/>
                <a:ext cx="3958391" cy="1835952"/>
              </a:xfrm>
              <a:prstGeom prst="rect">
                <a:avLst/>
              </a:prstGeom>
              <a:blipFill rotWithShape="1">
                <a:blip r:embed="rId2"/>
                <a:stretch>
                  <a:fillRect t="-3" r="-2347" b="1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666245" y="5524858"/>
                <a:ext cx="4954754" cy="459806"/>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6</m:t>
                                </m:r>
                              </m:sub>
                            </m:sSub>
                          </m:e>
                        </m:d>
                      </m:e>
                      <m:sup>
                        <m:r>
                          <a:rPr lang="en-US" sz="1800" i="1">
                            <a:effectLst/>
                            <a:latin typeface="Cambria Math" panose="02040503050406030204" pitchFamily="18" charset="0"/>
                            <a:ea typeface="Times New Roman" panose="02020603050405020304" pitchFamily="18" charset="0"/>
                          </a:rPr>
                          <m:t>𝑇</m:t>
                        </m:r>
                      </m:sup>
                    </m:sSup>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rPr>
                              <m:t>𝜃</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𝜃</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𝜓</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𝜓</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𝜙</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𝜙</m:t>
                                </m:r>
                              </m:e>
                            </m:acc>
                          </m:e>
                        </m:d>
                      </m:e>
                      <m:sup>
                        <m:r>
                          <a:rPr lang="en-US" sz="1800" i="1">
                            <a:effectLst/>
                            <a:latin typeface="Cambria Math" panose="02040503050406030204" pitchFamily="18" charset="0"/>
                            <a:ea typeface="Times New Roman" panose="02020603050405020304" pitchFamily="18" charset="0"/>
                          </a:rPr>
                          <m:t>𝑇</m:t>
                        </m:r>
                      </m:sup>
                    </m:sSup>
                  </m:oMath>
                </a14:m>
                <a:endParaRPr lang="en-US" sz="1800">
                  <a:effectLst/>
                  <a:latin typeface="Times New Roman" panose="02020603050405020304" pitchFamily="18" charset="0"/>
                  <a:ea typeface="Times New Roman" panose="020206030504050203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1666245" y="5524858"/>
                <a:ext cx="4954754" cy="459806"/>
              </a:xfrm>
              <a:prstGeom prst="rect">
                <a:avLst/>
              </a:prstGeom>
              <a:blipFill rotWithShape="1">
                <a:blip r:embed="rId3"/>
                <a:stretch>
                  <a:fillRect t="-78" r="10" b="92"/>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mc:AlternateContent xmlns:mc="http://schemas.openxmlformats.org/markup-compatibility/2006">
        <mc:Choice xmlns:a14="http://schemas.microsoft.com/office/drawing/2010/main" Requires="a14">
          <p:sp>
            <p:nvSpPr>
              <p:cNvPr id="5" name="TextBox 4"/>
              <p:cNvSpPr txBox="1"/>
              <p:nvPr/>
            </p:nvSpPr>
            <p:spPr>
              <a:xfrm>
                <a:off x="1791588" y="1822696"/>
                <a:ext cx="6068008" cy="1574790"/>
              </a:xfrm>
              <a:prstGeom prst="rect">
                <a:avLst/>
              </a:prstGeom>
              <a:noFill/>
            </p:spPr>
            <p:txBody>
              <a:bodyPr wrap="none" rtlCol="0">
                <a:spAutoFit/>
              </a:bodyPr>
              <a:lstStyle/>
              <a:p>
                <a:pPr marL="457200" indent="457200" algn="just"/>
                <a:r>
                  <a:rPr lang="en-US" sz="1700">
                    <a:effectLst/>
                    <a:latin typeface="Times New Roman" panose="02020603050405020304" pitchFamily="18" charset="0"/>
                    <a:ea typeface="Times New Roman" panose="02020603050405020304" pitchFamily="18" charset="0"/>
                  </a:rPr>
                  <a:t>Nếu chọn điểm làm việc là:</a:t>
                </a:r>
                <a:endParaRPr lang="en-US" sz="1700">
                  <a:effectLst/>
                  <a:latin typeface="Times New Roman" panose="02020603050405020304" pitchFamily="18" charset="0"/>
                  <a:ea typeface="Times New Roman" panose="02020603050405020304" pitchFamily="18" charset="0"/>
                </a:endParaRPr>
              </a:p>
              <a:p>
                <a:pPr marL="457200" indent="457200" algn="just"/>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𝑥</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e>
                        </m:d>
                      </m:e>
                      <m:sup>
                        <m:r>
                          <a:rPr lang="en-US" sz="1700" i="1">
                            <a:effectLst/>
                            <a:latin typeface="Cambria Math" panose="02040503050406030204" pitchFamily="18" charset="0"/>
                            <a:ea typeface="Times New Roman" panose="02020603050405020304" pitchFamily="18" charset="0"/>
                          </a:rPr>
                          <m:t>𝑇</m:t>
                        </m:r>
                      </m:sup>
                    </m:sSup>
                  </m:oMath>
                </a14:m>
                <a:r>
                  <a:rPr lang="en-US" sz="170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𝑢</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e>
                        </m:d>
                      </m:e>
                      <m:sup>
                        <m:r>
                          <a:rPr lang="en-US" sz="1700" i="1">
                            <a:effectLst/>
                            <a:latin typeface="Cambria Math" panose="02040503050406030204" pitchFamily="18" charset="0"/>
                            <a:ea typeface="Times New Roman" panose="02020603050405020304" pitchFamily="18" charset="0"/>
                          </a:rPr>
                          <m:t>𝑇</m:t>
                        </m:r>
                      </m:sup>
                    </m:sSup>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Ta có thể tuyến tính hóa hệ thống về dạng: </a:t>
                </a:r>
                <a14:m>
                  <m:oMath xmlns:m="http://schemas.openxmlformats.org/officeDocument/2006/math">
                    <m:acc>
                      <m:accPr>
                        <m:chr m:val="̇"/>
                        <m:ctrlPr>
                          <a:rPr lang="en-US" sz="1700" i="1">
                            <a:effectLst/>
                            <a:latin typeface="Cambria Math" panose="02040503050406030204" pitchFamily="18" charset="0"/>
                            <a:ea typeface="Times New Roman" panose="02020603050405020304" pitchFamily="18" charset="0"/>
                          </a:rPr>
                        </m:ctrlPr>
                      </m:accPr>
                      <m:e>
                        <m:r>
                          <a:rPr lang="en-US" sz="1700" i="1">
                            <a:effectLst/>
                            <a:latin typeface="Cambria Math" panose="02040503050406030204" pitchFamily="18" charset="0"/>
                            <a:ea typeface="Times New Roman" panose="02020603050405020304" pitchFamily="18" charset="0"/>
                          </a:rPr>
                          <m:t>𝑥</m:t>
                        </m:r>
                      </m:e>
                    </m:acc>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𝐴𝑥</m:t>
                    </m:r>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𝐵𝑢</m:t>
                    </m:r>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700" i="1">
                        <a:effectLst/>
                        <a:latin typeface="Cambria Math" panose="02040503050406030204" pitchFamily="18" charset="0"/>
                        <a:ea typeface="Times New Roman" panose="02020603050405020304" pitchFamily="18" charset="0"/>
                      </a:rPr>
                      <m:t>𝑢</m:t>
                    </m:r>
                    <m:r>
                      <a:rPr lang="en-US" sz="1700" i="1">
                        <a:effectLst/>
                        <a:latin typeface="Cambria Math" panose="02040503050406030204" pitchFamily="18" charset="0"/>
                        <a:ea typeface="Times New Roman" panose="02020603050405020304" pitchFamily="18" charset="0"/>
                      </a:rPr>
                      <m:t>=</m:t>
                    </m:r>
                    <m:d>
                      <m:dPr>
                        <m:begChr m:val="["/>
                        <m:endChr m:val="]"/>
                        <m:ctrlPr>
                          <a:rPr lang="en-US" sz="1700" i="1">
                            <a:effectLst/>
                            <a:latin typeface="Cambria Math" panose="02040503050406030204" pitchFamily="18" charset="0"/>
                            <a:ea typeface="Times New Roman" panose="02020603050405020304" pitchFamily="18" charset="0"/>
                          </a:rPr>
                        </m:ctrlPr>
                      </m:dPr>
                      <m:e>
                        <m:m>
                          <m:mPr>
                            <m:mcs>
                              <m:mc>
                                <m:mcPr>
                                  <m:count m:val="1"/>
                                  <m:mcJc m:val="center"/>
                                </m:mcPr>
                              </m:mc>
                            </m:mcs>
                            <m:ctrlPr>
                              <a:rPr lang="en-US" sz="1700" i="1">
                                <a:effectLst/>
                                <a:latin typeface="Cambria Math" panose="02040503050406030204" pitchFamily="18" charset="0"/>
                                <a:ea typeface="Times New Roman" panose="02020603050405020304" pitchFamily="18" charset="0"/>
                              </a:rPr>
                            </m:ctrlPr>
                          </m:mP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𝑙</m:t>
                                  </m:r>
                                </m:sub>
                              </m:sSub>
                            </m:e>
                          </m:m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𝑟</m:t>
                                  </m:r>
                                </m:sub>
                              </m:sSub>
                            </m:e>
                          </m:mr>
                        </m:m>
                      </m:e>
                    </m:d>
                  </m:oMath>
                </a14:m>
                <a:endParaRPr lang="en-US" sz="1700">
                  <a:effectLst/>
                  <a:latin typeface="Times New Roman" panose="02020603050405020304" pitchFamily="18" charset="0"/>
                  <a:ea typeface="Times New Roman" panose="02020603050405020304" pitchFamily="18" charset="0"/>
                </a:endParaRPr>
              </a:p>
              <a:p>
                <a:endParaRPr lang="en-US" sz="1700"/>
              </a:p>
            </p:txBody>
          </p:sp>
        </mc:Choice>
        <mc:Fallback>
          <p:sp>
            <p:nvSpPr>
              <p:cNvPr id="5" name="TextBox 4"/>
              <p:cNvSpPr txBox="1">
                <a:spLocks noRot="1" noChangeAspect="1" noMove="1" noResize="1" noEditPoints="1" noAdjustHandles="1" noChangeArrowheads="1" noChangeShapeType="1" noTextEdit="1"/>
              </p:cNvSpPr>
              <p:nvPr/>
            </p:nvSpPr>
            <p:spPr>
              <a:xfrm>
                <a:off x="1791588" y="1822696"/>
                <a:ext cx="6068008" cy="1574790"/>
              </a:xfrm>
              <a:prstGeom prst="rect">
                <a:avLst/>
              </a:prstGeom>
              <a:blipFill rotWithShape="1">
                <a:blip r:embed="rId1"/>
                <a:stretch>
                  <a:fillRect l="-4" t="-16" r="3" b="1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223859" y="3193025"/>
                <a:ext cx="6727855" cy="264335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𝐴</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mcs>
                                <m:mc>
                                  <m:mcPr>
                                    <m:count m:val="6"/>
                                    <m:mcJc m:val="center"/>
                                  </m:mcPr>
                                </m:mc>
                              </m:mcs>
                              <m:plcHide m:val="on"/>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p:sp>
            <p:nvSpPr>
              <p:cNvPr id="9" name="TextBox 8"/>
              <p:cNvSpPr txBox="1">
                <a:spLocks noRot="1" noChangeAspect="1" noMove="1" noResize="1" noEditPoints="1" noAdjustHandles="1" noChangeArrowheads="1" noChangeShapeType="1" noTextEdit="1"/>
              </p:cNvSpPr>
              <p:nvPr/>
            </p:nvSpPr>
            <p:spPr>
              <a:xfrm>
                <a:off x="1223859" y="3193025"/>
                <a:ext cx="6727855" cy="2643352"/>
              </a:xfrm>
              <a:prstGeom prst="rect">
                <a:avLst/>
              </a:prstGeom>
              <a:blipFill rotWithShape="1">
                <a:blip r:embed="rId2"/>
                <a:stretch>
                  <a:fillRect l="-3" t="-9" r="4" b="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7859596" y="3193025"/>
                <a:ext cx="3128211" cy="264335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𝐵</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mcs>
                                <m:mc>
                                  <m:mcPr>
                                    <m:count m:val="2"/>
                                    <m:mcJc m:val="center"/>
                                  </m:mcPr>
                                </m:mc>
                              </m:mcs>
                              <m:plcHide m:val="on"/>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p:sp>
            <p:nvSpPr>
              <p:cNvPr id="11" name="TextBox 10"/>
              <p:cNvSpPr txBox="1">
                <a:spLocks noRot="1" noChangeAspect="1" noMove="1" noResize="1" noEditPoints="1" noAdjustHandles="1" noChangeArrowheads="1" noChangeShapeType="1" noTextEdit="1"/>
              </p:cNvSpPr>
              <p:nvPr/>
            </p:nvSpPr>
            <p:spPr>
              <a:xfrm>
                <a:off x="7859596" y="3193025"/>
                <a:ext cx="3128211" cy="2643352"/>
              </a:xfrm>
              <a:prstGeom prst="rect">
                <a:avLst/>
              </a:prstGeom>
              <a:blipFill rotWithShape="1">
                <a:blip r:embed="rId3"/>
                <a:stretch>
                  <a:fillRect l="-6" t="-9" r="13" b="3"/>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TABLE_ENDDRAG_ORIGIN_RECT" val="342*314"/>
  <p:tag name="TABLE_ENDDRAG_RECT" val="551*124*342*314"/>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customXml/_rels/item10.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3.xml"/></Relationships>
</file>

<file path=customXml/item1.xml><?xml version="1.0" encoding="utf-8"?>
<s:customData xmlns="http://www.wps.cn/officeDocument/2013/wpsCustomData" xmlns:s="http://www.wps.cn/officeDocument/2013/wpsCustomData">
  <extobjs>
    <extobj name="2384804F-3998-4D57-9195-F3826E402611-1">
      <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
    </extobj>
    <extobj name="2384804F-3998-4D57-9195-F3826E402611-2">
      <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
    </extobj>
  </extobjs>
</s:customData>
</file>

<file path=customXml/item10.xml>��< ? x m l   v e r s i o n = " 1 . 0 "   s t a n d a l o n e = " y e s " ? > < s : c u s t o m D a t a   x m l n s = " h t t p : / / w w w . w p s . c n / o f f i c e D o c u m e n t / 2 0 1 3 / w p s C u s t o m D a t a "   x m l n s : s = " h t t p : / / w w w . w p s . c n / o f f i c e D o c u m e n t / 2 0 1 3 / w p s C u s t o m D a t a " > < e x t o b j s > < e x t o b j   n a m e = " 2 3 8 4 8 0 4 F - 3 9 9 8 - 4 D 5 7 - 9 1 9 5 - F 3 8 2 6 E 4 0 2 6 1 1 - 1 " > < 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  n a m e = " 2 3 8 4 8 0 4 F - 3 9 9 8 - 4 D 5 7 - 9 1 9 5 - F 3 8 2 6 E 4 0 2 6 1 1 - 2 " > < 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s > < / s : c u s t o m D a t a > 
</file>

<file path=customXml/item11.xml>��< ? x m l   v e r s i o n = " 1 . 0 "   s t a n d a l o n e = " y e s " ? > < s : c u s t o m D a t a   x m l n s = " h t t p : / / w w w . w p s . c n / o f f i c e D o c u m e n t / 2 0 1 3 / w p s C u s t o m D a t a "   x m l n s : s = " h t t p : / / w w w . w p s . c n / o f f i c e D o c u m e n t / 2 0 1 3 / w p s C u s t o m D a t a " > < e x t o b j s > < e x t o b j   n a m e = " 2 3 8 4 8 0 4 F - 3 9 9 8 - 4 D 5 7 - 9 1 9 5 - F 3 8 2 6 E 4 0 2 6 1 1 - 1 " > < 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  n a m e = " 2 3 8 4 8 0 4 F - 3 9 9 8 - 4 D 5 7 - 9 1 9 5 - F 3 8 2 6 E 4 0 2 6 1 1 - 2 " > < 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s > < / s : c u s t o m D a t a > 
</file>

<file path=customXml/item12.xml>��< ? x m l   v e r s i o n = " 1 . 0 "   s t a n d a l o n e = " y e s " ? > < s : c u s t o m D a t a   x m l n s = " h t t p : / / w w w . w p s . c n / o f f i c e D o c u m e n t / 2 0 1 3 / w p s C u s t o m D a t a "   x m l n s : s = " h t t p : / / w w w . w p s . c n / o f f i c e D o c u m e n t / 2 0 1 3 / w p s C u s t o m D a t a " > < e x t o b j s > < e x t o b j   n a m e = " 2 3 8 4 8 0 4 F - 3 9 9 8 - 4 D 5 7 - 9 1 9 5 - F 3 8 2 6 E 4 0 2 6 1 1 - 1 " > < 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  n a m e = " 2 3 8 4 8 0 4 F - 3 9 9 8 - 4 D 5 7 - 9 1 9 5 - F 3 8 2 6 E 4 0 2 6 1 1 - 2 " > < 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s > < / s : c u s t o m D a t a > 
</file>

<file path=customXml/item2.xml>��< ? x m l   v e r s i o n = " 1 . 0 "   s t a n d a l o n e = " y e s " ? > < s : c u s t o m D a t a   x m l n s = " h t t p : / / w w w . w p s . c n / o f f i c e D o c u m e n t / 2 0 1 3 / w p s C u s t o m D a t a "   x m l n s : s = " h t t p : / / w w w . w p s . c n / o f f i c e D o c u m e n t / 2 0 1 3 / w p s C u s t o m D a t a " > < e x t o b j s > < e x t o b j   n a m e = " 2 3 8 4 8 0 4 F - 3 9 9 8 - 4 D 5 7 - 9 1 9 5 - F 3 8 2 6 E 4 0 2 6 1 1 - 1 " > < 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  n a m e = " 2 3 8 4 8 0 4 F - 3 9 9 8 - 4 D 5 7 - 9 1 9 5 - F 3 8 2 6 E 4 0 2 6 1 1 - 2 " > < 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s > < / s : c u s t o m D a t a > 
</file>

<file path=customXml/item3.xml>��< ? x m l   v e r s i o n = " 1 . 0 "   s t a n d a l o n e = " y e s " ? > < s : c u s t o m D a t a   x m l n s = " h t t p : / / w w w . w p s . c n / o f f i c e D o c u m e n t / 2 0 1 3 / w p s C u s t o m D a t a "   x m l n s : s = " h t t p : / / w w w . w p s . c n / o f f i c e D o c u m e n t / 2 0 1 3 / w p s C u s t o m D a t a " > < e x t o b j s > < e x t o b j   n a m e = " 2 3 8 4 8 0 4 F - 3 9 9 8 - 4 D 5 7 - 9 1 9 5 - F 3 8 2 6 E 4 0 2 6 1 1 - 1 " > < 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  n a m e = " 2 3 8 4 8 0 4 F - 3 9 9 8 - 4 D 5 7 - 9 1 9 5 - F 3 8 2 6 E 4 0 2 6 1 1 - 2 " > < 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s > < / s : c u s t o m D a t a > 
</file>

<file path=customXml/item4.xml>��< ? x m l   v e r s i o n = " 1 . 0 "   s t a n d a l o n e = " y e s " ? > < s : c u s t o m D a t a   x m l n s = " h t t p : / / w w w . w p s . c n / o f f i c e D o c u m e n t / 2 0 1 3 / w p s C u s t o m D a t a "   x m l n s : s = " h t t p : / / w w w . w p s . c n / o f f i c e D o c u m e n t / 2 0 1 3 / w p s C u s t o m D a t a " > < e x t o b j s > < e x t o b j   n a m e = " 2 3 8 4 8 0 4 F - 3 9 9 8 - 4 D 5 7 - 9 1 9 5 - F 3 8 2 6 E 4 0 2 6 1 1 - 1 " > < 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  n a m e = " 2 3 8 4 8 0 4 F - 3 9 9 8 - 4 D 5 7 - 9 1 9 5 - F 3 8 2 6 E 4 0 2 6 1 1 - 2 " > < 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s > < / s : c u s t o m D a t a > 
</file>

<file path=customXml/item5.xml>��< ? x m l   v e r s i o n = " 1 . 0 "   s t a n d a l o n e = " y e s " ? > < s : c u s t o m D a t a   x m l n s = " h t t p : / / w w w . w p s . c n / o f f i c e D o c u m e n t / 2 0 1 3 / w p s C u s t o m D a t a "   x m l n s : s = " h t t p : / / w w w . w p s . c n / o f f i c e D o c u m e n t / 2 0 1 3 / w p s C u s t o m D a t a " > < e x t o b j s > < e x t o b j   n a m e = " 2 3 8 4 8 0 4 F - 3 9 9 8 - 4 D 5 7 - 9 1 9 5 - F 3 8 2 6 E 4 0 2 6 1 1 - 1 " > < 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  n a m e = " 2 3 8 4 8 0 4 F - 3 9 9 8 - 4 D 5 7 - 9 1 9 5 - F 3 8 2 6 E 4 0 2 6 1 1 - 2 " > < 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s > < / s : c u s t o m D a t a > 
</file>

<file path=customXml/item6.xml>��< ? x m l   v e r s i o n = " 1 . 0 "   s t a n d a l o n e = " y e s " ? > < s : c u s t o m D a t a   x m l n s = " h t t p : / / w w w . w p s . c n / o f f i c e D o c u m e n t / 2 0 1 3 / w p s C u s t o m D a t a "   x m l n s : s = " h t t p : / / w w w . w p s . c n / o f f i c e D o c u m e n t / 2 0 1 3 / w p s C u s t o m D a t a " > < e x t o b j s > < e x t o b j   n a m e = " 2 3 8 4 8 0 4 F - 3 9 9 8 - 4 D 5 7 - 9 1 9 5 - F 3 8 2 6 E 4 0 2 6 1 1 - 1 " > < 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  n a m e = " 2 3 8 4 8 0 4 F - 3 9 9 8 - 4 D 5 7 - 9 1 9 5 - F 3 8 2 6 E 4 0 2 6 1 1 - 2 " > < 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s > < / s : c u s t o m D a t a > 
</file>

<file path=customXml/item7.xml>��< ? x m l   v e r s i o n = " 1 . 0 "   s t a n d a l o n e = " y e s " ? > < s : c u s t o m D a t a   x m l n s = " h t t p : / / w w w . w p s . c n / o f f i c e D o c u m e n t / 2 0 1 3 / w p s C u s t o m D a t a "   x m l n s : s = " h t t p : / / w w w . w p s . c n / o f f i c e D o c u m e n t / 2 0 1 3 / w p s C u s t o m D a t a " > < e x t o b j s > < e x t o b j   n a m e = " 2 3 8 4 8 0 4 F - 3 9 9 8 - 4 D 5 7 - 9 1 9 5 - F 3 8 2 6 E 4 0 2 6 1 1 - 1 " > < 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  n a m e = " 2 3 8 4 8 0 4 F - 3 9 9 8 - 4 D 5 7 - 9 1 9 5 - F 3 8 2 6 E 4 0 2 6 1 1 - 2 " > < 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s > < / s : c u s t o m D a t a > 
</file>

<file path=customXml/item8.xml>��< ? x m l   v e r s i o n = " 1 . 0 "   s t a n d a l o n e = " y e s " ? > < s : c u s t o m D a t a   x m l n s = " h t t p : / / w w w . w p s . c n / o f f i c e D o c u m e n t / 2 0 1 3 / w p s C u s t o m D a t a "   x m l n s : s = " h t t p : / / w w w . w p s . c n / o f f i c e D o c u m e n t / 2 0 1 3 / w p s C u s t o m D a t a " > < e x t o b j s > < e x t o b j   n a m e = " 2 3 8 4 8 0 4 F - 3 9 9 8 - 4 D 5 7 - 9 1 9 5 - F 3 8 2 6 E 4 0 2 6 1 1 - 1 " > < 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  n a m e = " 2 3 8 4 8 0 4 F - 3 9 9 8 - 4 D 5 7 - 9 1 9 5 - F 3 8 2 6 E 4 0 2 6 1 1 - 2 " > < 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s > < / s : c u s t o m D a t a > 
</file>

<file path=customXml/item9.xml>��< ? x m l   v e r s i o n = " 1 . 0 "   s t a n d a l o n e = " y e s " ? > < s : c u s t o m D a t a   x m l n s = " h t t p : / / w w w . w p s . c n / o f f i c e D o c u m e n t / 2 0 1 3 / w p s C u s t o m D a t a "   x m l n s : s = " h t t p : / / w w w . w p s . c n / o f f i c e D o c u m e n t / 2 0 1 3 / w p s C u s t o m D a t a " > < e x t o b j s > < e x t o b j   n a m e = " 2 3 8 4 8 0 4 F - 3 9 9 8 - 4 D 5 7 - 9 1 9 5 - F 3 8 2 6 E 4 0 2 6 1 1 - 1 " > < 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  n a m e = " 2 3 8 4 8 0 4 F - 3 9 9 8 - 4 D 5 7 - 9 1 9 5 - F 3 8 2 6 E 4 0 2 6 1 1 - 2 " > < e x t o b j d a t a   t y p e = " 2 3 8 4 8 0 4 F - 3 9 9 8 - 4 D 5 7 - 9 1 9 5 - F 3 8 2 6 E 4 0 2 6 1 1 "   d a t a = " e w o J I k l t Z 1 N l d H R p b m d K c 2 9 u I i A 6 I C J 7 X C J o Z W l n a H R c I j o x M S 4 2 M D c x N D I 4 N T c x N D I 4 N T Y s X C J 3 a W R 0 a F w i O j g u O T I 4 N T c x N D I 4 N T c x N D I 3 f S I s C g k i T G F 0 Z X g i I D o g I l x c Z X R h I i w K C S J M Y X R l e E l t Z 0 J h c 2 U 2 N C I g O i A i U E h O M l p 5 Q j R i V 3 h 1 Y 3 o w a W F I U j B j R G 9 2 T D N k M 2 R 5 N T N N e T V 2 Y 2 1 j d k 1 q Q X d N Q z l 6 Z G 1 j a U l I Z H B a S F J v U F N J e E x q R X l O R 1 Y 0 S W l C b 1 p X b G 5 h S F E 5 S W p F d U 5 E Z z V a W G d p S U h K d m J H V T l J b W x 0 W n l J Z 1 p t O W p k W E 5 o W W 1 4 b F B T S m 1 Z V 3 h 6 W l N J Z 2 R t b G x k M E p 2 Z U Q w a U 1 D Q X R O R F F 5 S U R R N U 5 5 Q T J O V G d p S U h o d G J H N X p P b m h z Y V c 1 c l B T S m 9 k S F J 3 T 2 k 4 d m Q z Z D N M b m N 6 T G 0 5 e V p 5 O H h P V G s 1 T D N o c 2 F X N X J J a U J o Y 2 1 s a E x X a H B a R 1 J s Y m o w a W R I S j F a U 0 l n Y z N S N W J H V T l J b l p s Y 2 5 S c F k y R n N M V 0 Z z Y V d k d U 9 p Q X R N Q z Q w T 0 R s b G V E c 2 d i V 0 Y 0 T F h k c F p I U m 9 P a U E 1 T 0 N V N 0 l q N D h a R 1 Z t Y 3 o 0 O G N H R j B h Q 0 J w W k Q w a V R V c F l M V E V 0 V k V W W U x V a 3 R N V V E z T U R J a U l H U T l J a z B 5 T V N B e U 9 E Z F J N a k l n T W p r d 0 l E S X p J R E k 1 T l Z R e U 9 D Q X p N V G R V T X p n Z 0 1 6 U T R W R F V 6 S U R N N E 1 W U T N N e U E w T V R G V U 9 U a 2 d O R E 1 6 V k R F e k 1 p Q T B O R E p S T V R V M k l E U T B N a U F 4 T n p V Z 0 5 E T T F W R E l 3 T l N B M E 1 U Z F V N a k l 4 S U R N N U 5 W U X l N a m t n T X p j M l R E S X p N U 0 F 6 T m p s U k 1 q T X h J R E 0 y T n l B e U 1 6 S W d N e l k z V E R J M E 1 5 Q X p O e m h S T X p B M E l E U T B N a U F 6 T 0 R J Z 0 5 E U X l V V F F 6 T m l B M E 5 E S W d O R F k 1 S U R R e E 5 W U T F N R E 1 n T X p N M l Z q T X l O b E U x T U R N Z 0 1 6 Q X l J R F F 6 T 1 N B M U 0 x R X p P R E V n T F R F N E 1 p Q X p O e m N n T F R F N E 9 W R X p O a l F n T F R J e E 5 p Q X p N e k l n T F R J e E 5 s R X p N V G t n T F R J e E 5 p Q X p N V E F n T F R J d 0 9 G U X l P V G t n T F R F N E 5 s R X l P V G t n T F R F M 0 5 5 Q X p O V G d n T l R k T U 5 E S X d J R E 1 3 T j F F M E 1 q T W d N e k l 5 S U R R e U 1 5 Q X p O R F Z S T k R J e k l E U X d O Q 0 F 6 T n p r Z 0 5 E Q T B T R E 0 z T k Z F e U 9 E Z 2 d O R E E w S U R J e U 9 T Q X p N R E 5 N T W p J e U l E S T V N V X d 4 T 0 R r Z 0 1 U V T N V V E U x T m l B e U 5 p Q X h O V E V n T V R a U k 1 U T T R J Q z B 4 T V N B e E 1 E Z 2 d M V E V 4 V V R r M U l D M H h N U 0 E 0 T n l B d E 5 W U T N O a U E z V k R j M E l E R T N V V G M w S U R N d 0 l E R X h O Q 0 F 4 T 0 R s V U 1 U V T B J R E 0 y T m x F e E 5 U U W d O R E E x S U R F e U 9 D Q T B N R F Z S T V R B M 0 l E U X d O U 0 E 1 T W l B e k 5 6 Z F V O a m d n T X p F M l Z E V T N J R E k 0 T U Z F M U 5 T Q X l O e m d n T k R F Z 0 1 q Y z R T R E k z V V R J e E l E S T R O Q 0 F 5 T V N B e U 9 E 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j d 0 1 p S W d l R 3 h w Y m 1 z N m F I S m x a a j B p S T A x S 1 d D M H h M V l J G V 0 M x S k x U R k V O e k F 5 S W k 4 K 1 B D O W 5 Q a n d 2 W n o 0 O E w y Y y t Q Q z l 6 Z G 1 j K y I s C g k i U m V h b F Z p Z X d T a X p l S n N v b i I g O i A i e 1 w i a G V p Z 2 h 0 X C I 6 M j M 2 L F w i d 2 l k d G h c I j o x N z l 9 I g p 9 C g = = " / > < / e x t o b j > < / e x t o b j s > < / s : c u s t o m D a t a > 
</file>

<file path=customXml/itemProps85.xml><?xml version="1.0" encoding="utf-8"?>
<ds:datastoreItem xmlns:ds="http://schemas.openxmlformats.org/officeDocument/2006/customXml" ds:itemID="s:customData">
  <ds:schemaRefs>
    <ds:schemaRef ds:uri="http://www.wps.cn/officeDocument/2013/wpsCustomData"/>
  </ds:schemaRefs>
</ds:datastoreItem>
</file>

<file path=customXml/itemProps86.xml><?xml version="1.0" encoding="utf-8"?>
<ds:datastoreItem xmlns:ds="http://schemas.openxmlformats.org/officeDocument/2006/customXml" ds:itemID="{7fe03c17-f146-4d8e-8cfd-c5f785ff15c8}">
  <ds:schemaRefs/>
</ds:datastoreItem>
</file>

<file path=customXml/itemProps87.xml><?xml version="1.0" encoding="utf-8"?>
<ds:datastoreItem xmlns:ds="http://schemas.openxmlformats.org/officeDocument/2006/customXml" ds:itemID="{ed70be76-f239-4670-8334-f578fa99137b}">
  <ds:schemaRefs/>
</ds:datastoreItem>
</file>

<file path=customXml/itemProps88.xml><?xml version="1.0" encoding="utf-8"?>
<ds:datastoreItem xmlns:ds="http://schemas.openxmlformats.org/officeDocument/2006/customXml" ds:itemID="{46149d5f-8bd7-4eb0-9a76-9dc259972531}">
  <ds:schemaRefs/>
</ds:datastoreItem>
</file>

<file path=customXml/itemProps89.xml><?xml version="1.0" encoding="utf-8"?>
<ds:datastoreItem xmlns:ds="http://schemas.openxmlformats.org/officeDocument/2006/customXml" ds:itemID="{ebae25f8-6c38-4341-99f4-8f8fbd9a39d1}">
  <ds:schemaRefs/>
</ds:datastoreItem>
</file>

<file path=customXml/itemProps90.xml><?xml version="1.0" encoding="utf-8"?>
<ds:datastoreItem xmlns:ds="http://schemas.openxmlformats.org/officeDocument/2006/customXml" ds:itemID="{84da3459-27fa-443a-a95c-44f2a8ea94fb}">
  <ds:schemaRefs/>
</ds:datastoreItem>
</file>

<file path=customXml/itemProps91.xml><?xml version="1.0" encoding="utf-8"?>
<ds:datastoreItem xmlns:ds="http://schemas.openxmlformats.org/officeDocument/2006/customXml" ds:itemID="{99ac7283-674b-4eb2-8ba3-a806a0f483fd}">
  <ds:schemaRefs/>
</ds:datastoreItem>
</file>

<file path=customXml/itemProps92.xml><?xml version="1.0" encoding="utf-8"?>
<ds:datastoreItem xmlns:ds="http://schemas.openxmlformats.org/officeDocument/2006/customXml" ds:itemID="{582574aa-8725-4d7a-8691-7d4a4802c572}">
  <ds:schemaRefs/>
</ds:datastoreItem>
</file>

<file path=customXml/itemProps93.xml><?xml version="1.0" encoding="utf-8"?>
<ds:datastoreItem xmlns:ds="http://schemas.openxmlformats.org/officeDocument/2006/customXml" ds:itemID="{6594776c-785a-4e6f-916b-e1fa950e8cfa}">
  <ds:schemaRefs/>
</ds:datastoreItem>
</file>

<file path=customXml/itemProps94.xml><?xml version="1.0" encoding="utf-8"?>
<ds:datastoreItem xmlns:ds="http://schemas.openxmlformats.org/officeDocument/2006/customXml" ds:itemID="{d206ed1e-43c4-4ae0-9199-c2c68759a2f8}">
  <ds:schemaRefs/>
</ds:datastoreItem>
</file>

<file path=customXml/itemProps95.xml><?xml version="1.0" encoding="utf-8"?>
<ds:datastoreItem xmlns:ds="http://schemas.openxmlformats.org/officeDocument/2006/customXml" ds:itemID="{9182ab82-13a8-40e4-aadb-6146f0648f97}">
  <ds:schemaRefs/>
</ds:datastoreItem>
</file>

<file path=customXml/itemProps96.xml><?xml version="1.0" encoding="utf-8"?>
<ds:datastoreItem xmlns:ds="http://schemas.openxmlformats.org/officeDocument/2006/customXml" ds:itemID="{b13c54b8-b37f-4ee7-93e1-33293a54cb9f}">
  <ds:schemaRefs/>
</ds:datastoreItem>
</file>

<file path=docProps/app.xml><?xml version="1.0" encoding="utf-8"?>
<Properties xmlns="http://schemas.openxmlformats.org/officeDocument/2006/extended-properties" xmlns:vt="http://schemas.openxmlformats.org/officeDocument/2006/docPropsVTypes">
  <TotalTime>0</TotalTime>
  <Words>16046</Words>
  <Application>WPS Presentation</Application>
  <PresentationFormat>Widescreen</PresentationFormat>
  <Paragraphs>774</Paragraphs>
  <Slides>60</Slides>
  <Notes>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23</vt:i4>
      </vt:variant>
      <vt:variant>
        <vt:lpstr>幻灯片标题</vt:lpstr>
      </vt:variant>
      <vt:variant>
        <vt:i4>60</vt:i4>
      </vt:variant>
    </vt:vector>
  </HeadingPairs>
  <TitlesOfParts>
    <vt:vector size="102" baseType="lpstr">
      <vt:lpstr>Arial</vt:lpstr>
      <vt:lpstr>SimSun</vt:lpstr>
      <vt:lpstr>Wingdings</vt:lpstr>
      <vt:lpstr>Verdana</vt:lpstr>
      <vt:lpstr>Times New Roman</vt:lpstr>
      <vt:lpstr>Cambria Math</vt:lpstr>
      <vt:lpstr>Tahoma</vt:lpstr>
      <vt:lpstr>Aptos</vt:lpstr>
      <vt:lpstr>SWAstro</vt:lpstr>
      <vt:lpstr>Microsoft YaHei</vt:lpstr>
      <vt:lpstr>Arial Unicode MS</vt:lpstr>
      <vt:lpstr>Aptos Display</vt:lpstr>
      <vt:lpstr>MS Mincho</vt:lpstr>
      <vt:lpstr>Wingdings</vt:lpstr>
      <vt:lpstr>DengXian</vt:lpstr>
      <vt:lpstr>Times New Roman</vt:lpstr>
      <vt:lpstr>Calibri</vt:lpstr>
      <vt:lpstr>BatangChe</vt:lpstr>
      <vt:lpstr>Office Theme</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 Phap</dc:creator>
  <cp:lastModifiedBy>vutie</cp:lastModifiedBy>
  <cp:revision>96</cp:revision>
  <dcterms:created xsi:type="dcterms:W3CDTF">2024-05-23T11:58:00Z</dcterms:created>
  <dcterms:modified xsi:type="dcterms:W3CDTF">2024-06-22T09:35:25Z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54F48A0C50BA49698F0C6DA227E9C5C8_12</vt:lpwstr>
  </property>
  <property fmtid="{D5CDD505-2E9C-101B-9397-08002B2CF9AE}" pid="3" name="KSOProductBuildVer">
    <vt:lpwstr>1033-12.2.0.17119</vt:lpwstr>
  </property>
</Properties>
</file>