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72" r:id="rId3"/>
    <p:sldId id="273" r:id="rId4"/>
    <p:sldId id="259" r:id="rId5"/>
    <p:sldId id="260" r:id="rId6"/>
    <p:sldId id="261" r:id="rId7"/>
    <p:sldId id="262" r:id="rId8"/>
    <p:sldId id="263" r:id="rId9"/>
    <p:sldId id="264" r:id="rId10"/>
    <p:sldId id="265" r:id="rId11"/>
    <p:sldId id="266" r:id="rId12"/>
    <p:sldId id="268" r:id="rId13"/>
    <p:sldId id="269" r:id="rId14"/>
    <p:sldId id="270" r:id="rId15"/>
    <p:sldId id="271" r:id="rId16"/>
    <p:sldId id="274" r:id="rId17"/>
    <p:sldId id="275" r:id="rId18"/>
    <p:sldId id="277" r:id="rId19"/>
    <p:sldId id="278"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44B2A1-A3D5-43B0-B8B1-BA1130BD5E50}"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CD56B-1899-4596-AC6F-B5EDED17AF1B}"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23ABDF7-7DB0-4769-89C4-F09FC08B6B0E}"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pic>
        <p:nvPicPr>
          <p:cNvPr id="1026" name="Picture 2" descr="Khoa Điện Điện Tử - Đại học Sư Phạm Kỹ Thuật Tp.HCM"/>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01781" y="136525"/>
            <a:ext cx="5788438" cy="9903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160886-68CE-4A07-9349-C1DB1F5C30E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7" name="TextBox 6"/>
          <p:cNvSpPr txBox="1"/>
          <p:nvPr userDrawn="1"/>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4. Kết luận</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pic>
        <p:nvPicPr>
          <p:cNvPr id="8" name="Picture 7"/>
          <p:cNvPicPr>
            <a:picLocks noChangeAspect="1"/>
          </p:cNvPicPr>
          <p:nvPr userDrawn="1"/>
        </p:nvPicPr>
        <p:blipFill>
          <a:blip r:embed="rId2"/>
          <a:stretch>
            <a:fillRect/>
          </a:stretch>
        </p:blipFill>
        <p:spPr>
          <a:xfrm>
            <a:off x="146050" y="181610"/>
            <a:ext cx="858520" cy="858520"/>
          </a:xfrm>
          <a:prstGeom prst="rect">
            <a:avLst/>
          </a:prstGeom>
        </p:spPr>
      </p:pic>
      <p:pic>
        <p:nvPicPr>
          <p:cNvPr id="9" name="Picture 8"/>
          <p:cNvPicPr>
            <a:picLocks noChangeAspect="1"/>
          </p:cNvPicPr>
          <p:nvPr userDrawn="1"/>
        </p:nvPicPr>
        <p:blipFill>
          <a:blip r:embed="rId3"/>
          <a:stretch>
            <a:fillRect/>
          </a:stretch>
        </p:blipFill>
        <p:spPr>
          <a:xfrm>
            <a:off x="11010265" y="181610"/>
            <a:ext cx="1035685" cy="859155"/>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3A1FC05C-F1EC-4048-B247-A0A79CFE4C7C}"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2C1155-F164-44A2-862A-E50421BF24BC}"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CA878DD7-6F8A-4C74-BD1D-63BCFCB46479}"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2C1155-F164-44A2-862A-E50421BF24BC}"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8C50C156-F5AA-42B7-825C-8B16F68051A3}"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2C1155-F164-44A2-862A-E50421BF24BC}"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AF4D31-0B32-409A-9525-59843284D258}"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2C1155-F164-44A2-862A-E50421BF24BC}"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F1AB10F-BD31-43D6-BAFE-3D21930F1EB1}"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2C1155-F164-44A2-862A-E50421BF24BC}"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30C557A-EACC-4EFF-B0C7-17FCAEBEE9AD}"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2C1155-F164-44A2-862A-E50421BF24BC}"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3BFDF3A-4313-44B8-B61D-8910A93439BA}"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F7F5824-B114-4AAA-80C0-8E8A29572DDD}"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6C91C4F-996B-46B9-8E55-CEF66E52221F}"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pic>
        <p:nvPicPr>
          <p:cNvPr id="2" name="Picture 1"/>
          <p:cNvPicPr>
            <a:picLocks noChangeAspect="1"/>
          </p:cNvPicPr>
          <p:nvPr userDrawn="1"/>
        </p:nvPicPr>
        <p:blipFill>
          <a:blip r:embed="rId2"/>
          <a:stretch>
            <a:fillRect/>
          </a:stretch>
        </p:blipFill>
        <p:spPr>
          <a:xfrm>
            <a:off x="146050" y="181610"/>
            <a:ext cx="858520" cy="858520"/>
          </a:xfrm>
          <a:prstGeom prst="rect">
            <a:avLst/>
          </a:prstGeom>
        </p:spPr>
      </p:pic>
      <p:pic>
        <p:nvPicPr>
          <p:cNvPr id="3" name="Picture 2"/>
          <p:cNvPicPr>
            <a:picLocks noChangeAspect="1"/>
          </p:cNvPicPr>
          <p:nvPr userDrawn="1"/>
        </p:nvPicPr>
        <p:blipFill>
          <a:blip r:embed="rId3"/>
          <a:stretch>
            <a:fillRect/>
          </a:stretch>
        </p:blipFill>
        <p:spPr>
          <a:xfrm>
            <a:off x="11010265" y="181610"/>
            <a:ext cx="1035685" cy="85915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160886-68CE-4A07-9349-C1DB1F5C30E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7" name="TextBox 6"/>
          <p:cNvSpPr txBox="1"/>
          <p:nvPr userDrawn="1"/>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1. Cơ sở lý thuyết</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pic>
        <p:nvPicPr>
          <p:cNvPr id="8" name="Picture 7"/>
          <p:cNvPicPr>
            <a:picLocks noChangeAspect="1"/>
          </p:cNvPicPr>
          <p:nvPr userDrawn="1"/>
        </p:nvPicPr>
        <p:blipFill>
          <a:blip r:embed="rId2"/>
          <a:stretch>
            <a:fillRect/>
          </a:stretch>
        </p:blipFill>
        <p:spPr>
          <a:xfrm>
            <a:off x="146050" y="181610"/>
            <a:ext cx="858520" cy="858520"/>
          </a:xfrm>
          <a:prstGeom prst="rect">
            <a:avLst/>
          </a:prstGeom>
        </p:spPr>
      </p:pic>
      <p:pic>
        <p:nvPicPr>
          <p:cNvPr id="9" name="Picture 8"/>
          <p:cNvPicPr>
            <a:picLocks noChangeAspect="1"/>
          </p:cNvPicPr>
          <p:nvPr userDrawn="1"/>
        </p:nvPicPr>
        <p:blipFill>
          <a:blip r:embed="rId3"/>
          <a:stretch>
            <a:fillRect/>
          </a:stretch>
        </p:blipFill>
        <p:spPr>
          <a:xfrm>
            <a:off x="11010265" y="181610"/>
            <a:ext cx="1035685" cy="859155"/>
          </a:xfrm>
          <a:prstGeom prst="rect">
            <a:avLst/>
          </a:prstGeom>
        </p:spPr>
      </p:pic>
      <p:sp>
        <p:nvSpPr>
          <p:cNvPr id="10" name="TextBox 9"/>
          <p:cNvSpPr txBox="1"/>
          <p:nvPr userDrawn="1"/>
        </p:nvSpPr>
        <p:spPr>
          <a:xfrm>
            <a:off x="4516080" y="1040130"/>
            <a:ext cx="3159839"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Mô hình toán học</a:t>
            </a:r>
            <a:endParaRPr lang="en-US" sz="2800" b="1">
              <a:latin typeface="Arial" panose="020B0604020202020204" pitchFamily="34" charset="0"/>
              <a:cs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160886-68CE-4A07-9349-C1DB1F5C30E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7" name="TextBox 6"/>
          <p:cNvSpPr txBox="1"/>
          <p:nvPr userDrawn="1"/>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1. Cơ sở lý thuyết</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pic>
        <p:nvPicPr>
          <p:cNvPr id="8" name="Picture 7"/>
          <p:cNvPicPr>
            <a:picLocks noChangeAspect="1"/>
          </p:cNvPicPr>
          <p:nvPr userDrawn="1"/>
        </p:nvPicPr>
        <p:blipFill>
          <a:blip r:embed="rId2"/>
          <a:stretch>
            <a:fillRect/>
          </a:stretch>
        </p:blipFill>
        <p:spPr>
          <a:xfrm>
            <a:off x="146050" y="181610"/>
            <a:ext cx="858520" cy="858520"/>
          </a:xfrm>
          <a:prstGeom prst="rect">
            <a:avLst/>
          </a:prstGeom>
        </p:spPr>
      </p:pic>
      <p:pic>
        <p:nvPicPr>
          <p:cNvPr id="9" name="Picture 8"/>
          <p:cNvPicPr>
            <a:picLocks noChangeAspect="1"/>
          </p:cNvPicPr>
          <p:nvPr userDrawn="1"/>
        </p:nvPicPr>
        <p:blipFill>
          <a:blip r:embed="rId3"/>
          <a:stretch>
            <a:fillRect/>
          </a:stretch>
        </p:blipFill>
        <p:spPr>
          <a:xfrm>
            <a:off x="11010265" y="181610"/>
            <a:ext cx="1035685" cy="859155"/>
          </a:xfrm>
          <a:prstGeom prst="rect">
            <a:avLst/>
          </a:prstGeom>
        </p:spPr>
      </p:pic>
      <p:sp>
        <p:nvSpPr>
          <p:cNvPr id="10" name="TextBox 9"/>
          <p:cNvSpPr txBox="1"/>
          <p:nvPr userDrawn="1"/>
        </p:nvSpPr>
        <p:spPr>
          <a:xfrm>
            <a:off x="3929893" y="1036551"/>
            <a:ext cx="4332212"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Tuyến tính hóa hệ thống</a:t>
            </a:r>
            <a:endParaRPr lang="en-US" sz="2800" b="1">
              <a:latin typeface="Arial" panose="020B0604020202020204" pitchFamily="34" charset="0"/>
              <a:cs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160886-68CE-4A07-9349-C1DB1F5C30E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7" name="TextBox 6"/>
          <p:cNvSpPr txBox="1"/>
          <p:nvPr userDrawn="1"/>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1. Cơ sở lý thuyết</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pic>
        <p:nvPicPr>
          <p:cNvPr id="8" name="Picture 7"/>
          <p:cNvPicPr>
            <a:picLocks noChangeAspect="1"/>
          </p:cNvPicPr>
          <p:nvPr userDrawn="1"/>
        </p:nvPicPr>
        <p:blipFill>
          <a:blip r:embed="rId2"/>
          <a:stretch>
            <a:fillRect/>
          </a:stretch>
        </p:blipFill>
        <p:spPr>
          <a:xfrm>
            <a:off x="146050" y="181610"/>
            <a:ext cx="858520" cy="858520"/>
          </a:xfrm>
          <a:prstGeom prst="rect">
            <a:avLst/>
          </a:prstGeom>
        </p:spPr>
      </p:pic>
      <p:pic>
        <p:nvPicPr>
          <p:cNvPr id="9" name="Picture 8"/>
          <p:cNvPicPr>
            <a:picLocks noChangeAspect="1"/>
          </p:cNvPicPr>
          <p:nvPr userDrawn="1"/>
        </p:nvPicPr>
        <p:blipFill>
          <a:blip r:embed="rId3"/>
          <a:stretch>
            <a:fillRect/>
          </a:stretch>
        </p:blipFill>
        <p:spPr>
          <a:xfrm>
            <a:off x="11010265" y="181610"/>
            <a:ext cx="1035685" cy="859155"/>
          </a:xfrm>
          <a:prstGeom prst="rect">
            <a:avLst/>
          </a:prstGeom>
        </p:spPr>
      </p:pic>
      <p:sp>
        <p:nvSpPr>
          <p:cNvPr id="10" name="TextBox 9"/>
          <p:cNvSpPr txBox="1"/>
          <p:nvPr userDrawn="1"/>
        </p:nvSpPr>
        <p:spPr>
          <a:xfrm>
            <a:off x="3687327" y="1040130"/>
            <a:ext cx="4817344"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Thiết kế bộ điều khiển LQR</a:t>
            </a:r>
            <a:endParaRPr lang="en-US" sz="2800" b="1">
              <a:latin typeface="Arial" panose="020B0604020202020204" pitchFamily="34" charset="0"/>
              <a:cs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160886-68CE-4A07-9349-C1DB1F5C30E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7" name="TextBox 6"/>
          <p:cNvSpPr txBox="1"/>
          <p:nvPr userDrawn="1"/>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1. Cơ sở lý thuyết</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pic>
        <p:nvPicPr>
          <p:cNvPr id="8" name="Picture 7"/>
          <p:cNvPicPr>
            <a:picLocks noChangeAspect="1"/>
          </p:cNvPicPr>
          <p:nvPr userDrawn="1"/>
        </p:nvPicPr>
        <p:blipFill>
          <a:blip r:embed="rId2"/>
          <a:stretch>
            <a:fillRect/>
          </a:stretch>
        </p:blipFill>
        <p:spPr>
          <a:xfrm>
            <a:off x="146050" y="181610"/>
            <a:ext cx="858520" cy="858520"/>
          </a:xfrm>
          <a:prstGeom prst="rect">
            <a:avLst/>
          </a:prstGeom>
        </p:spPr>
      </p:pic>
      <p:pic>
        <p:nvPicPr>
          <p:cNvPr id="9" name="Picture 8"/>
          <p:cNvPicPr>
            <a:picLocks noChangeAspect="1"/>
          </p:cNvPicPr>
          <p:nvPr userDrawn="1"/>
        </p:nvPicPr>
        <p:blipFill>
          <a:blip r:embed="rId3"/>
          <a:stretch>
            <a:fillRect/>
          </a:stretch>
        </p:blipFill>
        <p:spPr>
          <a:xfrm>
            <a:off x="11010265" y="181610"/>
            <a:ext cx="1035685" cy="859155"/>
          </a:xfrm>
          <a:prstGeom prst="rect">
            <a:avLst/>
          </a:prstGeom>
        </p:spPr>
      </p:pic>
      <p:sp>
        <p:nvSpPr>
          <p:cNvPr id="10" name="TextBox 9"/>
          <p:cNvSpPr txBox="1"/>
          <p:nvPr userDrawn="1"/>
        </p:nvSpPr>
        <p:spPr>
          <a:xfrm>
            <a:off x="4428715" y="1036551"/>
            <a:ext cx="3334567"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Thông số động cơ</a:t>
            </a:r>
            <a:endParaRPr lang="en-US" sz="2800" b="1">
              <a:latin typeface="Arial" panose="020B0604020202020204" pitchFamily="34" charset="0"/>
              <a:cs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160886-68CE-4A07-9349-C1DB1F5C30E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7" name="TextBox 6"/>
          <p:cNvSpPr txBox="1"/>
          <p:nvPr userDrawn="1"/>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2. Mô phỏng Matlab</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pic>
        <p:nvPicPr>
          <p:cNvPr id="8" name="Picture 7"/>
          <p:cNvPicPr>
            <a:picLocks noChangeAspect="1"/>
          </p:cNvPicPr>
          <p:nvPr userDrawn="1"/>
        </p:nvPicPr>
        <p:blipFill>
          <a:blip r:embed="rId2"/>
          <a:stretch>
            <a:fillRect/>
          </a:stretch>
        </p:blipFill>
        <p:spPr>
          <a:xfrm>
            <a:off x="146050" y="181610"/>
            <a:ext cx="858520" cy="858520"/>
          </a:xfrm>
          <a:prstGeom prst="rect">
            <a:avLst/>
          </a:prstGeom>
        </p:spPr>
      </p:pic>
      <p:pic>
        <p:nvPicPr>
          <p:cNvPr id="9" name="Picture 8"/>
          <p:cNvPicPr>
            <a:picLocks noChangeAspect="1"/>
          </p:cNvPicPr>
          <p:nvPr userDrawn="1"/>
        </p:nvPicPr>
        <p:blipFill>
          <a:blip r:embed="rId3"/>
          <a:stretch>
            <a:fillRect/>
          </a:stretch>
        </p:blipFill>
        <p:spPr>
          <a:xfrm>
            <a:off x="11010265" y="181610"/>
            <a:ext cx="1035685" cy="859155"/>
          </a:xfrm>
          <a:prstGeom prst="rect">
            <a:avLst/>
          </a:prstGeom>
        </p:spPr>
      </p:pic>
      <p:sp>
        <p:nvSpPr>
          <p:cNvPr id="10" name="TextBox 9"/>
          <p:cNvSpPr txBox="1"/>
          <p:nvPr userDrawn="1"/>
        </p:nvSpPr>
        <p:spPr>
          <a:xfrm>
            <a:off x="4240394" y="1040130"/>
            <a:ext cx="3711209"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Tiến hành mô phỏng</a:t>
            </a:r>
            <a:endParaRPr lang="en-US" sz="2800" b="1">
              <a:latin typeface="Arial" panose="020B0604020202020204" pitchFamily="34" charset="0"/>
              <a:cs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160886-68CE-4A07-9349-C1DB1F5C30E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7" name="TextBox 6"/>
          <p:cNvSpPr txBox="1"/>
          <p:nvPr userDrawn="1"/>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2. Mô phỏng Matlab</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pic>
        <p:nvPicPr>
          <p:cNvPr id="8" name="Picture 7"/>
          <p:cNvPicPr>
            <a:picLocks noChangeAspect="1"/>
          </p:cNvPicPr>
          <p:nvPr userDrawn="1"/>
        </p:nvPicPr>
        <p:blipFill>
          <a:blip r:embed="rId2"/>
          <a:stretch>
            <a:fillRect/>
          </a:stretch>
        </p:blipFill>
        <p:spPr>
          <a:xfrm>
            <a:off x="146050" y="181610"/>
            <a:ext cx="858520" cy="858520"/>
          </a:xfrm>
          <a:prstGeom prst="rect">
            <a:avLst/>
          </a:prstGeom>
        </p:spPr>
      </p:pic>
      <p:pic>
        <p:nvPicPr>
          <p:cNvPr id="9" name="Picture 8"/>
          <p:cNvPicPr>
            <a:picLocks noChangeAspect="1"/>
          </p:cNvPicPr>
          <p:nvPr userDrawn="1"/>
        </p:nvPicPr>
        <p:blipFill>
          <a:blip r:embed="rId3"/>
          <a:stretch>
            <a:fillRect/>
          </a:stretch>
        </p:blipFill>
        <p:spPr>
          <a:xfrm>
            <a:off x="11010265" y="181610"/>
            <a:ext cx="1035685" cy="859155"/>
          </a:xfrm>
          <a:prstGeom prst="rect">
            <a:avLst/>
          </a:prstGeom>
        </p:spPr>
      </p:pic>
      <p:sp>
        <p:nvSpPr>
          <p:cNvPr id="10" name="TextBox 9"/>
          <p:cNvSpPr txBox="1"/>
          <p:nvPr userDrawn="1"/>
        </p:nvSpPr>
        <p:spPr>
          <a:xfrm>
            <a:off x="4426311" y="1040130"/>
            <a:ext cx="3339376"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Kết quả mô phỏng</a:t>
            </a:r>
            <a:endParaRPr lang="en-US" sz="2800" b="1">
              <a:latin typeface="Arial" panose="020B0604020202020204" pitchFamily="34" charset="0"/>
              <a:cs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160886-68CE-4A07-9349-C1DB1F5C30E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7" name="TextBox 6"/>
          <p:cNvSpPr txBox="1"/>
          <p:nvPr userDrawn="1"/>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3. Mô hình thực tế</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pic>
        <p:nvPicPr>
          <p:cNvPr id="8" name="Picture 7"/>
          <p:cNvPicPr>
            <a:picLocks noChangeAspect="1"/>
          </p:cNvPicPr>
          <p:nvPr userDrawn="1"/>
        </p:nvPicPr>
        <p:blipFill>
          <a:blip r:embed="rId2"/>
          <a:stretch>
            <a:fillRect/>
          </a:stretch>
        </p:blipFill>
        <p:spPr>
          <a:xfrm>
            <a:off x="146050" y="181610"/>
            <a:ext cx="858520" cy="858520"/>
          </a:xfrm>
          <a:prstGeom prst="rect">
            <a:avLst/>
          </a:prstGeom>
        </p:spPr>
      </p:pic>
      <p:pic>
        <p:nvPicPr>
          <p:cNvPr id="9" name="Picture 8"/>
          <p:cNvPicPr>
            <a:picLocks noChangeAspect="1"/>
          </p:cNvPicPr>
          <p:nvPr userDrawn="1"/>
        </p:nvPicPr>
        <p:blipFill>
          <a:blip r:embed="rId3"/>
          <a:stretch>
            <a:fillRect/>
          </a:stretch>
        </p:blipFill>
        <p:spPr>
          <a:xfrm>
            <a:off x="11010265" y="181610"/>
            <a:ext cx="1035685" cy="859155"/>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5BDAEB6-2976-46C7-B553-4433E2E59EE6}" type="datetime1">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42C1155-F164-44A2-862A-E50421BF24BC}"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27.png"/><Relationship Id="rId1"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sp>
        <p:nvSpPr>
          <p:cNvPr id="3" name="TextBox 2"/>
          <p:cNvSpPr txBox="1"/>
          <p:nvPr/>
        </p:nvSpPr>
        <p:spPr>
          <a:xfrm>
            <a:off x="6467013" y="4385522"/>
            <a:ext cx="4886787" cy="1703030"/>
          </a:xfrm>
          <a:prstGeom prst="rect">
            <a:avLst/>
          </a:prstGeom>
          <a:noFill/>
        </p:spPr>
        <p:txBody>
          <a:bodyPr wrap="none" rtlCol="0">
            <a:spAutoFit/>
          </a:bodyPr>
          <a:lstStyle/>
          <a:p>
            <a:pPr>
              <a:lnSpc>
                <a:spcPct val="150000"/>
              </a:lnSpc>
            </a:pPr>
            <a:r>
              <a:rPr lang="en-US" b="1">
                <a:latin typeface="Arial" panose="020B0604020202020204" pitchFamily="34" charset="0"/>
                <a:cs typeface="Arial" panose="020B0604020202020204" pitchFamily="34" charset="0"/>
              </a:rPr>
              <a:t>GVHD: </a:t>
            </a:r>
            <a:r>
              <a:rPr lang="en-US">
                <a:latin typeface="Arial" panose="020B0604020202020204" pitchFamily="34" charset="0"/>
                <a:cs typeface="Arial" panose="020B0604020202020204" pitchFamily="34" charset="0"/>
              </a:rPr>
              <a:t>PSG.TS Nguyễn Minh Tâm</a:t>
            </a:r>
            <a:endParaRPr lang="en-US">
              <a:latin typeface="Arial" panose="020B0604020202020204" pitchFamily="34" charset="0"/>
              <a:cs typeface="Arial" panose="020B0604020202020204" pitchFamily="34" charset="0"/>
            </a:endParaRPr>
          </a:p>
          <a:p>
            <a:pPr>
              <a:lnSpc>
                <a:spcPct val="150000"/>
              </a:lnSpc>
            </a:pPr>
            <a:r>
              <a:rPr lang="en-US" b="1">
                <a:latin typeface="Arial" panose="020B0604020202020204" pitchFamily="34" charset="0"/>
                <a:cs typeface="Arial" panose="020B0604020202020204" pitchFamily="34" charset="0"/>
              </a:rPr>
              <a:t>Sinh viên trình bày:		MSSV:</a:t>
            </a:r>
            <a:endParaRPr lang="en-US" b="1">
              <a:latin typeface="Arial" panose="020B0604020202020204" pitchFamily="34" charset="0"/>
              <a:cs typeface="Arial" panose="020B0604020202020204" pitchFamily="34" charset="0"/>
            </a:endParaRPr>
          </a:p>
          <a:p>
            <a:pPr>
              <a:lnSpc>
                <a:spcPct val="150000"/>
              </a:lnSpc>
            </a:pPr>
            <a:r>
              <a:rPr lang="en-US">
                <a:latin typeface="Arial" panose="020B0604020202020204" pitchFamily="34" charset="0"/>
                <a:cs typeface="Arial" panose="020B0604020202020204" pitchFamily="34" charset="0"/>
              </a:rPr>
              <a:t>Nguyễn Văn Pháp		21151303</a:t>
            </a:r>
            <a:endParaRPr lang="en-US">
              <a:latin typeface="Arial" panose="020B0604020202020204" pitchFamily="34" charset="0"/>
              <a:cs typeface="Arial" panose="020B0604020202020204" pitchFamily="34" charset="0"/>
            </a:endParaRPr>
          </a:p>
          <a:p>
            <a:pPr>
              <a:lnSpc>
                <a:spcPct val="150000"/>
              </a:lnSpc>
            </a:pPr>
            <a:r>
              <a:rPr lang="en-US">
                <a:latin typeface="Arial" panose="020B0604020202020204" pitchFamily="34" charset="0"/>
                <a:cs typeface="Arial" panose="020B0604020202020204" pitchFamily="34" charset="0"/>
              </a:rPr>
              <a:t>Vũ Tiến Phát			21151309</a:t>
            </a:r>
            <a:endParaRPr lang="en-US">
              <a:latin typeface="Arial" panose="020B0604020202020204" pitchFamily="34" charset="0"/>
              <a:cs typeface="Arial" panose="020B0604020202020204" pitchFamily="34" charset="0"/>
            </a:endParaRPr>
          </a:p>
        </p:txBody>
      </p:sp>
      <p:sp>
        <p:nvSpPr>
          <p:cNvPr id="4" name="TextBox 3"/>
          <p:cNvSpPr txBox="1"/>
          <p:nvPr/>
        </p:nvSpPr>
        <p:spPr>
          <a:xfrm>
            <a:off x="1964113" y="1527338"/>
            <a:ext cx="8263801" cy="646331"/>
          </a:xfrm>
          <a:prstGeom prst="rect">
            <a:avLst/>
          </a:prstGeom>
          <a:noFill/>
        </p:spPr>
        <p:txBody>
          <a:bodyPr wrap="none" rtlCol="0">
            <a:spAutoFit/>
          </a:bodyPr>
          <a:lstStyle/>
          <a:p>
            <a:pPr algn="ctr"/>
            <a:r>
              <a:rPr lang="en-US" sz="3600" b="1">
                <a:latin typeface="Arial" panose="020B0604020202020204" pitchFamily="34" charset="0"/>
                <a:cs typeface="Arial" panose="020B0604020202020204" pitchFamily="34" charset="0"/>
              </a:rPr>
              <a:t>BÁO CÁO ĐIỀU KHIỂN THÔNG MINH</a:t>
            </a:r>
            <a:endParaRPr lang="en-US" sz="3600" b="1">
              <a:latin typeface="Arial" panose="020B0604020202020204" pitchFamily="34" charset="0"/>
              <a:cs typeface="Arial" panose="020B0604020202020204" pitchFamily="34" charset="0"/>
            </a:endParaRPr>
          </a:p>
        </p:txBody>
      </p:sp>
      <p:sp>
        <p:nvSpPr>
          <p:cNvPr id="6" name="TextBox 5"/>
          <p:cNvSpPr txBox="1"/>
          <p:nvPr/>
        </p:nvSpPr>
        <p:spPr>
          <a:xfrm>
            <a:off x="2045107" y="2728129"/>
            <a:ext cx="8101781" cy="1015663"/>
          </a:xfrm>
          <a:prstGeom prst="rect">
            <a:avLst/>
          </a:prstGeom>
          <a:noFill/>
        </p:spPr>
        <p:txBody>
          <a:bodyPr wrap="square">
            <a:spAutoFit/>
          </a:bodyPr>
          <a:lstStyle/>
          <a:p>
            <a:pPr algn="ctr"/>
            <a:r>
              <a:rPr lang="vi-VN" sz="3000" b="1">
                <a:effectLst/>
                <a:ea typeface="Times New Roman" panose="02020603050405020304" pitchFamily="18" charset="0"/>
              </a:rPr>
              <a:t>MÔ HÌNH ROBOT 2 BÁNH TỰ CÂN BẰNG</a:t>
            </a:r>
            <a:r>
              <a:rPr lang="en-US" sz="3000">
                <a:ea typeface="Times New Roman" panose="02020603050405020304" pitchFamily="18" charset="0"/>
              </a:rPr>
              <a:t> </a:t>
            </a:r>
            <a:r>
              <a:rPr lang="vi-VN" sz="3000" b="1">
                <a:effectLst/>
                <a:ea typeface="Times New Roman" panose="02020603050405020304" pitchFamily="18" charset="0"/>
              </a:rPr>
              <a:t>SỬ DỤNG BỘ ĐIỀU KHIỂN LQR</a:t>
            </a:r>
            <a:endParaRPr lang="en-US" sz="3000">
              <a:effectLst/>
              <a:ea typeface="Times New Roman" panose="02020603050405020304" pitchFamily="18" charset="0"/>
            </a:endParaRPr>
          </a:p>
        </p:txBody>
      </p:sp>
      <p:sp>
        <p:nvSpPr>
          <p:cNvPr id="5" name="object 7"/>
          <p:cNvSpPr/>
          <p:nvPr/>
        </p:nvSpPr>
        <p:spPr>
          <a:xfrm>
            <a:off x="838197" y="141810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7" name="TextBox 6"/>
          <p:cNvSpPr txBox="1"/>
          <p:nvPr/>
        </p:nvSpPr>
        <p:spPr>
          <a:xfrm>
            <a:off x="1897884" y="1763271"/>
            <a:ext cx="3842719" cy="369332"/>
          </a:xfrm>
          <a:prstGeom prst="rect">
            <a:avLst/>
          </a:prstGeom>
          <a:noFill/>
        </p:spPr>
        <p:txBody>
          <a:bodyPr wrap="none" rtlCol="0">
            <a:spAutoFit/>
          </a:bodyPr>
          <a:lstStyle/>
          <a:p>
            <a:r>
              <a:rPr lang="en-US" sz="1800">
                <a:effectLst/>
                <a:latin typeface="Times New Roman" panose="02020603050405020304" pitchFamily="18" charset="0"/>
                <a:ea typeface="Times New Roman" panose="02020603050405020304" pitchFamily="18" charset="0"/>
              </a:rPr>
              <a:t>Lúc này ta có ma trận trọng số như sau:</a:t>
            </a:r>
            <a:endParaRPr lang="en-US" sz="1800">
              <a:effectLst/>
              <a:latin typeface="Times New Roman" panose="02020603050405020304" pitchFamily="18" charset="0"/>
              <a:ea typeface="Times New Roman" panose="02020603050405020304" pitchFamily="18" charset="0"/>
            </a:endParaRPr>
          </a:p>
        </p:txBody>
      </p:sp>
      <mc:AlternateContent xmlns:mc="http://schemas.openxmlformats.org/markup-compatibility/2006">
        <mc:Choice xmlns:a14="http://schemas.microsoft.com/office/drawing/2010/main" Requires="a14">
          <p:sp>
            <p:nvSpPr>
              <p:cNvPr id="8" name="TextBox 7"/>
              <p:cNvSpPr txBox="1"/>
              <p:nvPr/>
            </p:nvSpPr>
            <p:spPr>
              <a:xfrm>
                <a:off x="3504553" y="2285241"/>
                <a:ext cx="5182894" cy="1992918"/>
              </a:xfrm>
              <a:prstGeom prst="rect">
                <a:avLst/>
              </a:prstGeom>
              <a:noFill/>
            </p:spPr>
            <p:txBody>
              <a:bodyPr wrap="none" rtlCol="0">
                <a:spAutoFit/>
              </a:bodyPr>
              <a:lstStyle/>
              <a:p>
                <a14:m>
                  <m:oMath xmlns:m="http://schemas.openxmlformats.org/officeDocument/2006/math">
                    <m:r>
                      <a:rPr lang="en-US" sz="1800" i="1" smtClean="0">
                        <a:effectLst/>
                        <a:latin typeface="Cambria Math" panose="02040503050406030204" pitchFamily="18" charset="0"/>
                        <a:ea typeface="Times New Roman" panose="02020603050405020304" pitchFamily="18" charset="0"/>
                      </a:rPr>
                      <m:t>𝑄</m:t>
                    </m:r>
                    <m:r>
                      <a:rPr lang="en-US" sz="1800" i="1" smtClean="0">
                        <a:effectLst/>
                        <a:latin typeface="Cambria Math" panose="02040503050406030204" pitchFamily="18" charset="0"/>
                        <a:ea typeface="Times New Roman" panose="02020603050405020304" pitchFamily="18" charset="0"/>
                      </a:rPr>
                      <m:t>=</m:t>
                    </m:r>
                    <m:d>
                      <m:dPr>
                        <m:begChr m:val="["/>
                        <m:endChr m:val="]"/>
                        <m:ctrlPr>
                          <a:rPr lang="en-US" sz="1800" i="1">
                            <a:effectLst/>
                            <a:latin typeface="Cambria Math" panose="02040503050406030204" pitchFamily="18" charset="0"/>
                            <a:ea typeface="Times New Roman" panose="02020603050405020304" pitchFamily="18" charset="0"/>
                          </a:rPr>
                        </m:ctrlPr>
                      </m:dPr>
                      <m:e>
                        <m:m>
                          <m:mPr>
                            <m:mcs>
                              <m:mc>
                                <m:mcPr>
                                  <m:count m:val="6"/>
                                  <m:mcJc m:val="center"/>
                                </m:mcPr>
                              </m:mc>
                            </m:mcs>
                            <m:ctrlPr>
                              <a:rPr lang="en-US" sz="1800" i="1">
                                <a:effectLst/>
                                <a:latin typeface="Cambria Math" panose="02040503050406030204" pitchFamily="18" charset="0"/>
                                <a:ea typeface="Times New Roman" panose="02020603050405020304" pitchFamily="18" charset="0"/>
                              </a:rPr>
                            </m:ctrlPr>
                          </m:mPr>
                          <m:mr>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𝑄</m:t>
                                  </m:r>
                                </m:e>
                                <m:sub>
                                  <m:r>
                                    <a:rPr lang="en-US" sz="1800" i="1">
                                      <a:effectLst/>
                                      <a:latin typeface="Cambria Math" panose="02040503050406030204" pitchFamily="18" charset="0"/>
                                      <a:ea typeface="Times New Roman" panose="02020603050405020304" pitchFamily="18" charset="0"/>
                                    </a:rPr>
                                    <m:t>1</m:t>
                                  </m:r>
                                </m:sub>
                              </m:sSub>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𝑄</m:t>
                                  </m:r>
                                </m:e>
                                <m:sub>
                                  <m:r>
                                    <a:rPr lang="en-US" sz="1800" i="1">
                                      <a:effectLst/>
                                      <a:latin typeface="Cambria Math" panose="02040503050406030204" pitchFamily="18" charset="0"/>
                                      <a:ea typeface="Times New Roman" panose="02020603050405020304" pitchFamily="18" charset="0"/>
                                    </a:rPr>
                                    <m:t>2</m:t>
                                  </m:r>
                                </m:sub>
                              </m:sSub>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𝑄</m:t>
                                  </m:r>
                                </m:e>
                                <m:sub>
                                  <m:r>
                                    <a:rPr lang="en-US" sz="1800" i="1">
                                      <a:effectLst/>
                                      <a:latin typeface="Cambria Math" panose="02040503050406030204" pitchFamily="18" charset="0"/>
                                      <a:ea typeface="Times New Roman" panose="02020603050405020304" pitchFamily="18" charset="0"/>
                                    </a:rPr>
                                    <m:t>3</m:t>
                                  </m:r>
                                </m:sub>
                              </m:sSub>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a:effectLst/>
                                  <a:latin typeface="Cambria Math" panose="02040503050406030204" pitchFamily="18" charset="0"/>
                                  <a:ea typeface="Times New Roman" panose="02020603050405020304" pitchFamily="18" charset="0"/>
                                </a:rPr>
                                <m:t>0</m:t>
                              </m:r>
                            </m:e>
                            <m:e>
                              <m:r>
                                <a:rPr lang="en-US" sz="1800" i="1">
                                  <a:effectLst/>
                                  <a:latin typeface="Cambria Math" panose="02040503050406030204" pitchFamily="18" charset="0"/>
                                  <a:ea typeface="Times New Roman" panose="02020603050405020304" pitchFamily="18" charset="0"/>
                                </a:rPr>
                                <m:t>0</m:t>
                              </m:r>
                            </m:e>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𝑄</m:t>
                                  </m:r>
                                </m:e>
                                <m:sub>
                                  <m:r>
                                    <a:rPr lang="en-US" sz="1800" i="1">
                                      <a:effectLst/>
                                      <a:latin typeface="Cambria Math" panose="02040503050406030204" pitchFamily="18" charset="0"/>
                                      <a:ea typeface="Times New Roman" panose="02020603050405020304" pitchFamily="18" charset="0"/>
                                    </a:rPr>
                                    <m:t>4</m:t>
                                  </m:r>
                                </m:sub>
                              </m:sSub>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en-US" sz="1800" i="1">
                                  <a:effectLst/>
                                  <a:latin typeface="Cambria Math" panose="02040503050406030204" pitchFamily="18" charset="0"/>
                                  <a:ea typeface="Times New Roman" panose="02020603050405020304" pitchFamily="18" charset="0"/>
                                </a:rPr>
                                <m:t>0</m:t>
                              </m:r>
                            </m:e>
                            <m:e>
                              <m:r>
                                <a:rPr lang="en-US" sz="1800" i="1">
                                  <a:effectLst/>
                                  <a:latin typeface="Cambria Math" panose="02040503050406030204" pitchFamily="18" charset="0"/>
                                  <a:ea typeface="Times New Roman" panose="02020603050405020304" pitchFamily="18" charset="0"/>
                                </a:rPr>
                                <m:t>0</m:t>
                              </m:r>
                            </m:e>
                            <m:e>
                              <m:r>
                                <a:rPr lang="en-US" sz="1800" i="1">
                                  <a:effectLst/>
                                  <a:latin typeface="Cambria Math" panose="02040503050406030204" pitchFamily="18" charset="0"/>
                                  <a:ea typeface="Times New Roman" panose="020206030504050203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𝑄</m:t>
                                  </m:r>
                                </m:e>
                                <m:sub>
                                  <m:r>
                                    <a:rPr lang="en-US" sz="1800" i="1">
                                      <a:effectLst/>
                                      <a:latin typeface="Cambria Math" panose="02040503050406030204" pitchFamily="18" charset="0"/>
                                      <a:ea typeface="Times New Roman" panose="02020603050405020304" pitchFamily="18" charset="0"/>
                                    </a:rPr>
                                    <m:t>5</m:t>
                                  </m:r>
                                </m:sub>
                              </m:sSub>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a:effectLst/>
                                  <a:latin typeface="Cambria Math" panose="02040503050406030204" pitchFamily="18" charset="0"/>
                                  <a:ea typeface="Times New Roman" panose="02020603050405020304" pitchFamily="18" charset="0"/>
                                </a:rPr>
                                <m:t>0</m:t>
                              </m:r>
                            </m:e>
                            <m:e>
                              <m:r>
                                <a:rPr lang="en-US" sz="1800" i="1">
                                  <a:effectLst/>
                                  <a:latin typeface="Cambria Math" panose="02040503050406030204" pitchFamily="18" charset="0"/>
                                  <a:ea typeface="Times New Roman" panose="020206030504050203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𝑄</m:t>
                                  </m:r>
                                </m:e>
                                <m:sub>
                                  <m:r>
                                    <a:rPr lang="en-US" sz="1800" i="1">
                                      <a:effectLst/>
                                      <a:latin typeface="Cambria Math" panose="02040503050406030204" pitchFamily="18" charset="0"/>
                                      <a:ea typeface="Times New Roman" panose="02020603050405020304" pitchFamily="18" charset="0"/>
                                    </a:rPr>
                                    <m:t>6</m:t>
                                  </m:r>
                                </m:sub>
                              </m:sSub>
                            </m:e>
                          </m:mr>
                        </m:m>
                      </m:e>
                    </m:d>
                  </m:oMath>
                </a14:m>
                <a:r>
                  <a:rPr lang="en-US" sz="1800">
                    <a:effectLst/>
                    <a:latin typeface="Times New Roman" panose="02020603050405020304" pitchFamily="18" charset="0"/>
                    <a:ea typeface="Times New Roman" panose="02020603050405020304" pitchFamily="18" charset="0"/>
                  </a:rPr>
                  <a:t> và </a:t>
                </a:r>
                <a14:m>
                  <m:oMath xmlns:m="http://schemas.openxmlformats.org/officeDocument/2006/math">
                    <m:r>
                      <a:rPr lang="en-US" sz="1800" i="1">
                        <a:effectLst/>
                        <a:latin typeface="Cambria Math" panose="02040503050406030204" pitchFamily="18" charset="0"/>
                        <a:ea typeface="Times New Roman" panose="02020603050405020304" pitchFamily="18" charset="0"/>
                      </a:rPr>
                      <m:t>𝑅</m:t>
                    </m:r>
                    <m:r>
                      <a:rPr lang="en-US" sz="1800" i="1">
                        <a:effectLst/>
                        <a:latin typeface="Cambria Math" panose="02040503050406030204" pitchFamily="18" charset="0"/>
                        <a:ea typeface="Times New Roman" panose="02020603050405020304" pitchFamily="18" charset="0"/>
                      </a:rPr>
                      <m:t>=</m:t>
                    </m:r>
                    <m:d>
                      <m:dPr>
                        <m:begChr m:val="["/>
                        <m:endChr m:val="]"/>
                        <m:ctrlPr>
                          <a:rPr lang="en-US" sz="1800" i="1">
                            <a:effectLst/>
                            <a:latin typeface="Cambria Math" panose="02040503050406030204" pitchFamily="18" charset="0"/>
                            <a:ea typeface="Times New Roman" panose="02020603050405020304" pitchFamily="18" charset="0"/>
                          </a:rPr>
                        </m:ctrlPr>
                      </m:dPr>
                      <m:e>
                        <m:m>
                          <m:mPr>
                            <m:mcs>
                              <m:mc>
                                <m:mcPr>
                                  <m:count m:val="2"/>
                                  <m:mcJc m:val="center"/>
                                </m:mcPr>
                              </m:mc>
                            </m:mcs>
                            <m:ctrlPr>
                              <a:rPr lang="en-US" sz="1800" i="1">
                                <a:effectLst/>
                                <a:latin typeface="Cambria Math" panose="02040503050406030204" pitchFamily="18" charset="0"/>
                                <a:ea typeface="Times New Roman" panose="02020603050405020304" pitchFamily="18" charset="0"/>
                              </a:rPr>
                            </m:ctrlPr>
                          </m:mPr>
                          <m:mr>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𝑅</m:t>
                                  </m:r>
                                </m:e>
                                <m:sub>
                                  <m:r>
                                    <a:rPr lang="en-US" sz="1800" i="1">
                                      <a:effectLst/>
                                      <a:latin typeface="Cambria Math" panose="02040503050406030204" pitchFamily="18" charset="0"/>
                                      <a:ea typeface="Times New Roman" panose="02020603050405020304" pitchFamily="18" charset="0"/>
                                    </a:rPr>
                                    <m:t>1</m:t>
                                  </m:r>
                                </m:sub>
                              </m:sSub>
                            </m:e>
                            <m:e>
                              <m:r>
                                <a:rPr lang="en-US" sz="1800" i="1">
                                  <a:effectLst/>
                                  <a:latin typeface="Cambria Math" panose="02040503050406030204" pitchFamily="18" charset="0"/>
                                  <a:ea typeface="Times New Roman" panose="02020603050405020304" pitchFamily="18" charset="0"/>
                                </a:rPr>
                                <m:t>0</m:t>
                              </m:r>
                            </m:e>
                          </m:mr>
                          <m:mr>
                            <m:e>
                              <m:r>
                                <a:rPr lang="en-US" sz="1800" i="1">
                                  <a:effectLst/>
                                  <a:latin typeface="Cambria Math" panose="02040503050406030204" pitchFamily="18" charset="0"/>
                                  <a:ea typeface="Times New Roman" panose="02020603050405020304" pitchFamily="18" charset="0"/>
                                </a:rPr>
                                <m:t>0</m:t>
                              </m:r>
                            </m:e>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𝑅</m:t>
                                  </m:r>
                                </m:e>
                                <m:sub>
                                  <m:r>
                                    <a:rPr lang="en-US" sz="1800" i="1">
                                      <a:effectLst/>
                                      <a:latin typeface="Cambria Math" panose="02040503050406030204" pitchFamily="18" charset="0"/>
                                      <a:ea typeface="Times New Roman" panose="02020603050405020304" pitchFamily="18" charset="0"/>
                                    </a:rPr>
                                    <m:t>2</m:t>
                                  </m:r>
                                </m:sub>
                              </m:sSub>
                            </m:e>
                          </m:mr>
                        </m:m>
                      </m:e>
                    </m:d>
                  </m:oMath>
                </a14:m>
                <a:endParaRPr lang="en-US" sz="1800">
                  <a:effectLst/>
                  <a:latin typeface="Times New Roman" panose="02020603050405020304" pitchFamily="18" charset="0"/>
                  <a:ea typeface="Times New Roman" panose="02020603050405020304" pitchFamily="18" charset="0"/>
                </a:endParaRPr>
              </a:p>
              <a:p>
                <a:endParaRPr lang="en-US"/>
              </a:p>
            </p:txBody>
          </p:sp>
        </mc:Choice>
        <mc:Fallback>
          <p:sp>
            <p:nvSpPr>
              <p:cNvPr id="8" name="TextBox 7"/>
              <p:cNvSpPr txBox="1">
                <a:spLocks noRot="1" noChangeAspect="1" noMove="1" noResize="1" noEditPoints="1" noAdjustHandles="1" noChangeArrowheads="1" noChangeShapeType="1" noTextEdit="1"/>
              </p:cNvSpPr>
              <p:nvPr/>
            </p:nvSpPr>
            <p:spPr>
              <a:xfrm>
                <a:off x="3504553" y="2285241"/>
                <a:ext cx="5182894" cy="1992918"/>
              </a:xfrm>
              <a:prstGeom prst="rect">
                <a:avLst/>
              </a:prstGeom>
              <a:blipFill rotWithShape="1">
                <a:blip r:embed="rId1"/>
                <a:stretch>
                  <a:fillRect l="-12" t="-26" b="8"/>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1376516" y="4304104"/>
                <a:ext cx="9438968" cy="1490152"/>
              </a:xfrm>
              <a:prstGeom prst="rect">
                <a:avLst/>
              </a:prstGeom>
              <a:noFill/>
            </p:spPr>
            <p:txBody>
              <a:bodyPr wrap="square">
                <a:spAutoFit/>
              </a:bodyPr>
              <a:lstStyle/>
              <a:p>
                <a:pPr indent="457200" algn="just"/>
                <a:r>
                  <a:rPr lang="vi-VN">
                    <a:effectLst/>
                    <a:latin typeface="Times New Roman" panose="02020603050405020304" pitchFamily="18" charset="0"/>
                    <a:ea typeface="Times New Roman" panose="02020603050405020304" pitchFamily="18" charset="0"/>
                  </a:rPr>
                  <a:t>Với các thống số </a:t>
                </a:r>
                <a14:m>
                  <m:oMath xmlns:m="http://schemas.openxmlformats.org/officeDocument/2006/math">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6</m:t>
                        </m:r>
                      </m:sub>
                    </m:sSub>
                  </m:oMath>
                </a14:m>
                <a:r>
                  <a:rPr lang="vi-VN">
                    <a:effectLst/>
                    <a:latin typeface="Times New Roman" panose="02020603050405020304" pitchFamily="18" charset="0"/>
                    <a:ea typeface="Times New Roman" panose="02020603050405020304" pitchFamily="18" charset="0"/>
                  </a:rPr>
                  <a:t>, </a:t>
                </a:r>
                <a14:m>
                  <m:oMath xmlns:m="http://schemas.openxmlformats.org/officeDocument/2006/math">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vi-VN">
                    <a:effectLst/>
                    <a:latin typeface="Times New Roman" panose="02020603050405020304" pitchFamily="18" charset="0"/>
                    <a:ea typeface="Times New Roman" panose="02020603050405020304" pitchFamily="18" charset="0"/>
                  </a:rPr>
                  <a:t> để tinh chỉnh cho bộ điều khiển LQR. Trong đó tham số </a:t>
                </a:r>
                <a14:m>
                  <m:oMath xmlns:m="http://schemas.openxmlformats.org/officeDocument/2006/math">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6</m:t>
                        </m:r>
                      </m:sub>
                    </m:sSub>
                  </m:oMath>
                </a14:m>
                <a:r>
                  <a:rPr lang="vi-VN">
                    <a:effectLst/>
                    <a:latin typeface="Times New Roman" panose="02020603050405020304" pitchFamily="18" charset="0"/>
                    <a:ea typeface="Times New Roman" panose="02020603050405020304" pitchFamily="18" charset="0"/>
                  </a:rPr>
                  <a:t> được coi là trọng số tối ưu tương ứng cho 6 biến trạng thái </a:t>
                </a:r>
                <a14:m>
                  <m:oMath xmlns:m="http://schemas.openxmlformats.org/officeDocument/2006/math">
                    <m:r>
                      <a:rPr lang="vi-VN" i="1">
                        <a:effectLst/>
                        <a:latin typeface="Cambria Math" panose="02040503050406030204" pitchFamily="18" charset="0"/>
                        <a:ea typeface="Times New Roman" panose="02020603050405020304" pitchFamily="18" charset="0"/>
                        <a:cs typeface="Times New Roman" panose="02020603050405020304" pitchFamily="18" charset="0"/>
                      </a:rPr>
                      <m:t>𝜃</m:t>
                    </m:r>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en-US" i="1">
                            <a:effectLst/>
                            <a:latin typeface="Cambria Math" panose="02040503050406030204" pitchFamily="18" charset="0"/>
                          </a:rPr>
                        </m:ctrlPr>
                      </m:acc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𝜃</m:t>
                        </m:r>
                      </m:e>
                    </m:acc>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r>
                      <a:rPr lang="vi-VN" i="1">
                        <a:effectLst/>
                        <a:latin typeface="Cambria Math" panose="02040503050406030204" pitchFamily="18" charset="0"/>
                        <a:ea typeface="Times New Roman" panose="02020603050405020304" pitchFamily="18" charset="0"/>
                        <a:cs typeface="Times New Roman" panose="02020603050405020304" pitchFamily="18" charset="0"/>
                      </a:rPr>
                      <m:t>𝜓</m:t>
                    </m:r>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en-US" i="1">
                            <a:effectLst/>
                            <a:latin typeface="Cambria Math" panose="02040503050406030204" pitchFamily="18" charset="0"/>
                          </a:rPr>
                        </m:ctrlPr>
                      </m:acc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𝜓</m:t>
                        </m:r>
                      </m:e>
                    </m:acc>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r>
                      <a:rPr lang="vi-VN" i="1">
                        <a:effectLst/>
                        <a:latin typeface="Cambria Math" panose="02040503050406030204" pitchFamily="18" charset="0"/>
                        <a:ea typeface="Times New Roman" panose="02020603050405020304" pitchFamily="18" charset="0"/>
                        <a:cs typeface="Times New Roman" panose="02020603050405020304" pitchFamily="18" charset="0"/>
                      </a:rPr>
                      <m:t>𝜙</m:t>
                    </m:r>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en-US" i="1">
                            <a:effectLst/>
                            <a:latin typeface="Cambria Math" panose="02040503050406030204" pitchFamily="18" charset="0"/>
                          </a:rPr>
                        </m:ctrlPr>
                      </m:acc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𝜙</m:t>
                        </m:r>
                      </m:e>
                    </m:acc>
                  </m:oMath>
                </a14:m>
                <a:r>
                  <a:rPr lang="en-US">
                    <a:effectLst/>
                    <a:latin typeface="Times New Roman" panose="02020603050405020304" pitchFamily="18" charset="0"/>
                    <a:ea typeface="Times New Roman" panose="02020603050405020304" pitchFamily="18" charset="0"/>
                  </a:rPr>
                  <a:t>. Với mô hình hệ xe hai bánh ta có ma trận Q là ma trận 6x6 (tương ứng với 6 biến trạng thái) và R là 2x2 (tương ứng với 2 biến ngỏ vào). Sau khi chọn được các tham số điều khiển tương ứng, chúng ta có thể xây dựng được tham số phản hồi K với tín hiệu điều khiển </a:t>
                </a:r>
                <a14:m>
                  <m:oMath xmlns:m="http://schemas.openxmlformats.org/officeDocument/2006/math">
                    <m:r>
                      <a:rPr lang="en-US" i="1">
                        <a:effectLst/>
                        <a:latin typeface="Cambria Math" panose="02040503050406030204" pitchFamily="18" charset="0"/>
                        <a:ea typeface="Times New Roman" panose="02020603050405020304" pitchFamily="18" charset="0"/>
                        <a:cs typeface="Times New Roman" panose="02020603050405020304" pitchFamily="18" charset="0"/>
                      </a:rPr>
                      <m:t>𝑢</m:t>
                    </m:r>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𝐾𝑥</m:t>
                    </m:r>
                  </m:oMath>
                </a14:m>
                <a:r>
                  <a:rPr lang="en-US">
                    <a:effectLst/>
                    <a:latin typeface="Times New Roman" panose="02020603050405020304" pitchFamily="18" charset="0"/>
                    <a:ea typeface="Times New Roman" panose="02020603050405020304" pitchFamily="18" charset="0"/>
                  </a:rPr>
                  <a:t>.</a:t>
                </a:r>
                <a:endParaRPr lang="en-US"/>
              </a:p>
            </p:txBody>
          </p:sp>
        </mc:Choice>
        <mc:Fallback>
          <p:sp>
            <p:nvSpPr>
              <p:cNvPr id="12" name="TextBox 11"/>
              <p:cNvSpPr txBox="1">
                <a:spLocks noRot="1" noChangeAspect="1" noMove="1" noResize="1" noEditPoints="1" noAdjustHandles="1" noChangeArrowheads="1" noChangeShapeType="1" noTextEdit="1"/>
              </p:cNvSpPr>
              <p:nvPr/>
            </p:nvSpPr>
            <p:spPr>
              <a:xfrm>
                <a:off x="1376516" y="4304104"/>
                <a:ext cx="9438968" cy="1490152"/>
              </a:xfrm>
              <a:prstGeom prst="rect">
                <a:avLst/>
              </a:prstGeom>
              <a:blipFill rotWithShape="1">
                <a:blip r:embed="rId2"/>
                <a:stretch>
                  <a:fillRect l="-5" t="-5" r="2" b="35"/>
                </a:stretch>
              </a:blipFill>
            </p:spPr>
            <p:txBody>
              <a:bodyPr/>
              <a:lstStyle/>
              <a:p>
                <a:r>
                  <a:rPr lang="en-US" alt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graphicFrame>
        <p:nvGraphicFramePr>
          <p:cNvPr id="3" name="Table 2"/>
          <p:cNvGraphicFramePr>
            <a:graphicFrameLocks noGrp="1"/>
          </p:cNvGraphicFramePr>
          <p:nvPr/>
        </p:nvGraphicFramePr>
        <p:xfrm>
          <a:off x="3686123" y="1743857"/>
          <a:ext cx="4819754" cy="4317525"/>
        </p:xfrm>
        <a:graphic>
          <a:graphicData uri="http://schemas.openxmlformats.org/drawingml/2006/table">
            <a:tbl>
              <a:tblPr firstRow="1" firstCol="1" bandRow="1">
                <a:tableStyleId>{5C22544A-7EE6-4342-B048-85BDC9FD1C3A}</a:tableStyleId>
              </a:tblPr>
              <a:tblGrid>
                <a:gridCol w="1151892"/>
                <a:gridCol w="636572"/>
                <a:gridCol w="3031290"/>
              </a:tblGrid>
              <a:tr h="428355">
                <a:tc>
                  <a:txBody>
                    <a:bodyPr/>
                    <a:lstStyle/>
                    <a:p>
                      <a:pPr algn="ctr">
                        <a:lnSpc>
                          <a:spcPct val="150000"/>
                        </a:lnSpc>
                      </a:pPr>
                      <a:r>
                        <a:rPr lang="en-US" sz="1000" b="0">
                          <a:effectLst/>
                          <a:latin typeface="Arial" panose="020B0604020202020204" pitchFamily="34" charset="0"/>
                          <a:cs typeface="Arial" panose="020B0604020202020204" pitchFamily="34" charset="0"/>
                        </a:rPr>
                        <a:t>Ký hiệu - [Đơn vị]</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1000" b="0">
                          <a:effectLst/>
                          <a:latin typeface="Arial" panose="020B0604020202020204" pitchFamily="34" charset="0"/>
                          <a:cs typeface="Arial" panose="020B0604020202020204" pitchFamily="34" charset="0"/>
                        </a:rPr>
                        <a:t>Giá trị</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1000" b="0">
                          <a:effectLst/>
                          <a:latin typeface="Arial" panose="020B0604020202020204" pitchFamily="34" charset="0"/>
                          <a:cs typeface="Arial" panose="020B0604020202020204" pitchFamily="34" charset="0"/>
                        </a:rPr>
                        <a:t>Ý nghĩa</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59278">
                <a:tc>
                  <a:txBody>
                    <a:bodyPr/>
                    <a:lstStyle/>
                    <a:p>
                      <a:pPr algn="ctr">
                        <a:lnSpc>
                          <a:spcPct val="150000"/>
                        </a:lnSpc>
                      </a:pPr>
                      <a:r>
                        <a:rPr lang="en-US" sz="1000" b="0">
                          <a:effectLst/>
                          <a:latin typeface="Arial" panose="020B0604020202020204" pitchFamily="34" charset="0"/>
                          <a:ea typeface="Times New Roman" panose="02020603050405020304" pitchFamily="18" charset="0"/>
                          <a:cs typeface="Arial" panose="020B0604020202020204" pitchFamily="34" charset="0"/>
                        </a:rPr>
                        <a:t>m - [Kg]</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0.0345</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Khối lượng của bánh xe</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M - </a:t>
                      </a:r>
                      <a:r>
                        <a:rPr lang="en-US" sz="1000" b="0">
                          <a:effectLst/>
                          <a:latin typeface="Arial" panose="020B0604020202020204" pitchFamily="34" charset="0"/>
                          <a:ea typeface="Times New Roman" panose="02020603050405020304" pitchFamily="18" charset="0"/>
                          <a:cs typeface="Arial" panose="020B0604020202020204" pitchFamily="34" charset="0"/>
                        </a:rPr>
                        <a:t>[Kg]</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0.875</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Khối lượng của Robot</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R - </a:t>
                      </a:r>
                      <a:r>
                        <a:rPr lang="en-US" sz="1000" b="0">
                          <a:effectLst/>
                          <a:latin typeface="Arial" panose="020B0604020202020204" pitchFamily="34" charset="0"/>
                          <a:ea typeface="Times New Roman" panose="02020603050405020304" pitchFamily="18" charset="0"/>
                          <a:cs typeface="Arial" panose="020B0604020202020204" pitchFamily="34" charset="0"/>
                        </a:rPr>
                        <a:t>[m]</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0.0325</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Bán kính bánh xe</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W - [m]</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0.225</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Chiều rộng của Robot</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D - [m]</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0.084</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Chiều ngang của Robot</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H - [m]</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0.132</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Chiều cao của Robot</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L - [m]</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0.091</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Khoảng cách từ trọng tâm Robot đến trục bánh xe</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f</a:t>
                      </a:r>
                      <a:r>
                        <a:rPr lang="en-US" sz="1000" b="0" baseline="-25000">
                          <a:effectLst/>
                          <a:latin typeface="Arial" panose="020B0604020202020204" pitchFamily="34" charset="0"/>
                          <a:cs typeface="Arial" panose="020B0604020202020204" pitchFamily="34" charset="0"/>
                        </a:rPr>
                        <a:t>w</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 0.18</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Hệ số ma sát giữa bánh xe và mặt phẳng di chuyển</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f</a:t>
                      </a:r>
                      <a:r>
                        <a:rPr lang="en-US" sz="1000" b="0" baseline="-25000">
                          <a:effectLst/>
                          <a:latin typeface="Arial" panose="020B0604020202020204" pitchFamily="34" charset="0"/>
                          <a:cs typeface="Arial" panose="020B0604020202020204" pitchFamily="34" charset="0"/>
                        </a:rPr>
                        <a:t>m</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defRPr/>
                      </a:pPr>
                      <a:r>
                        <a:rPr lang="en-US" sz="1000" b="0">
                          <a:effectLst/>
                          <a:latin typeface="Arial" panose="020B0604020202020204" pitchFamily="34" charset="0"/>
                          <a:ea typeface="Times New Roman" panose="02020603050405020304" pitchFamily="18" charset="0"/>
                          <a:cs typeface="Arial" panose="020B0604020202020204" pitchFamily="34" charset="0"/>
                        </a:rPr>
                        <a:t>0.002</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Hệ số ma sát giữa Robot và động cơ DC</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marL="0" marR="0" lvl="0" indent="0" algn="ctr" defTabSz="914400" rtl="0" eaLnBrk="1" fontAlgn="auto" latinLnBrk="0" hangingPunct="1">
                        <a:lnSpc>
                          <a:spcPct val="150000"/>
                        </a:lnSpc>
                        <a:spcBef>
                          <a:spcPts val="0"/>
                        </a:spcBef>
                        <a:spcAft>
                          <a:spcPts val="0"/>
                        </a:spcAft>
                        <a:buClrTx/>
                        <a:buSzTx/>
                        <a:buFontTx/>
                        <a:buNone/>
                        <a:defRPr/>
                      </a:pPr>
                      <a:r>
                        <a:rPr lang="en-US" sz="1000" b="0">
                          <a:effectLst/>
                          <a:latin typeface="Arial" panose="020B0604020202020204" pitchFamily="34" charset="0"/>
                          <a:cs typeface="Arial" panose="020B0604020202020204" pitchFamily="34" charset="0"/>
                        </a:rPr>
                        <a:t>J</a:t>
                      </a:r>
                      <a:r>
                        <a:rPr lang="en-US" sz="1000" b="0" baseline="-25000">
                          <a:effectLst/>
                          <a:latin typeface="Arial" panose="020B0604020202020204" pitchFamily="34" charset="0"/>
                          <a:cs typeface="Arial" panose="020B0604020202020204" pitchFamily="34" charset="0"/>
                        </a:rPr>
                        <a:t>m </a:t>
                      </a:r>
                      <a:r>
                        <a:rPr lang="en-US" sz="1000" b="0">
                          <a:effectLst/>
                          <a:latin typeface="Arial" panose="020B0604020202020204" pitchFamily="34" charset="0"/>
                          <a:ea typeface="Times New Roman" panose="02020603050405020304" pitchFamily="18" charset="0"/>
                          <a:cs typeface="Arial" panose="020B0604020202020204" pitchFamily="34" charset="0"/>
                        </a:rPr>
                        <a:t>- [</a:t>
                      </a:r>
                      <a:r>
                        <a:rPr lang="en-US" sz="1000" b="0">
                          <a:effectLst/>
                          <a:latin typeface="Arial" panose="020B0604020202020204" pitchFamily="34" charset="0"/>
                          <a:cs typeface="Arial" panose="020B0604020202020204" pitchFamily="34" charset="0"/>
                        </a:rPr>
                        <a:t>kgm</a:t>
                      </a:r>
                      <a:r>
                        <a:rPr lang="en-US" sz="1000" b="0" baseline="30000">
                          <a:effectLst/>
                          <a:latin typeface="Arial" panose="020B0604020202020204" pitchFamily="34" charset="0"/>
                          <a:cs typeface="Arial" panose="020B0604020202020204" pitchFamily="34" charset="0"/>
                        </a:rPr>
                        <a:t>2</a:t>
                      </a:r>
                      <a:r>
                        <a:rPr lang="en-US" sz="1000" b="0">
                          <a:effectLst/>
                          <a:latin typeface="Arial" panose="020B0604020202020204" pitchFamily="34" charset="0"/>
                          <a:ea typeface="Times New Roman" panose="02020603050405020304" pitchFamily="18" charset="0"/>
                          <a:cs typeface="Arial" panose="020B0604020202020204" pitchFamily="34" charset="0"/>
                        </a:rPr>
                        <a:t>]</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0.000082</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Moment quán tính động cơ DC</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marL="0" marR="0" lvl="0" indent="0" algn="ctr" defTabSz="914400" rtl="0" eaLnBrk="1" fontAlgn="auto" latinLnBrk="0" hangingPunct="1">
                        <a:lnSpc>
                          <a:spcPct val="150000"/>
                        </a:lnSpc>
                        <a:spcBef>
                          <a:spcPts val="0"/>
                        </a:spcBef>
                        <a:spcAft>
                          <a:spcPts val="0"/>
                        </a:spcAft>
                        <a:buClrTx/>
                        <a:buSzTx/>
                        <a:buFontTx/>
                        <a:buNone/>
                        <a:defRPr/>
                      </a:pPr>
                      <a:r>
                        <a:rPr lang="en-US" sz="1000" b="0">
                          <a:effectLst/>
                          <a:latin typeface="Arial" panose="020B0604020202020204" pitchFamily="34" charset="0"/>
                          <a:cs typeface="Arial" panose="020B0604020202020204" pitchFamily="34" charset="0"/>
                        </a:rPr>
                        <a:t>R</a:t>
                      </a:r>
                      <a:r>
                        <a:rPr lang="en-US" sz="1000" b="0" baseline="-25000">
                          <a:effectLst/>
                          <a:latin typeface="Arial" panose="020B0604020202020204" pitchFamily="34" charset="0"/>
                          <a:cs typeface="Arial" panose="020B0604020202020204" pitchFamily="34" charset="0"/>
                        </a:rPr>
                        <a:t>m </a:t>
                      </a:r>
                      <a:r>
                        <a:rPr lang="en-US" sz="1000" b="0">
                          <a:effectLst/>
                          <a:latin typeface="Arial" panose="020B0604020202020204" pitchFamily="34" charset="0"/>
                          <a:ea typeface="Times New Roman" panose="02020603050405020304" pitchFamily="18" charset="0"/>
                          <a:cs typeface="Arial" panose="020B0604020202020204" pitchFamily="34" charset="0"/>
                        </a:rPr>
                        <a:t>- [</a:t>
                      </a:r>
                      <a:r>
                        <a:rPr lang="en-US" sz="1000" b="0">
                          <a:effectLst/>
                          <a:latin typeface="Arial" panose="020B0604020202020204" pitchFamily="34" charset="0"/>
                          <a:cs typeface="Arial" panose="020B0604020202020204" pitchFamily="34" charset="0"/>
                        </a:rPr>
                        <a:t>Ω</a:t>
                      </a:r>
                      <a:r>
                        <a:rPr lang="en-US" sz="1000" b="0">
                          <a:effectLst/>
                          <a:latin typeface="Arial" panose="020B0604020202020204" pitchFamily="34" charset="0"/>
                          <a:ea typeface="Times New Roman" panose="02020603050405020304" pitchFamily="18" charset="0"/>
                          <a:cs typeface="Arial" panose="020B0604020202020204" pitchFamily="34" charset="0"/>
                        </a:rPr>
                        <a:t>]</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13</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Điện trở động cơ DC</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marL="0" marR="0" lvl="0" indent="0" algn="ctr" defTabSz="914400" rtl="0" eaLnBrk="1" fontAlgn="auto" latinLnBrk="0" hangingPunct="1">
                        <a:lnSpc>
                          <a:spcPct val="150000"/>
                        </a:lnSpc>
                        <a:spcBef>
                          <a:spcPts val="0"/>
                        </a:spcBef>
                        <a:spcAft>
                          <a:spcPts val="0"/>
                        </a:spcAft>
                        <a:buClrTx/>
                        <a:buSzTx/>
                        <a:buFontTx/>
                        <a:buNone/>
                        <a:defRPr/>
                      </a:pPr>
                      <a:r>
                        <a:rPr lang="en-US" sz="1000" b="0">
                          <a:effectLst/>
                          <a:latin typeface="Arial" panose="020B0604020202020204" pitchFamily="34" charset="0"/>
                          <a:cs typeface="Arial" panose="020B0604020202020204" pitchFamily="34" charset="0"/>
                        </a:rPr>
                        <a:t>K</a:t>
                      </a:r>
                      <a:r>
                        <a:rPr lang="en-US" sz="1000" b="0" baseline="-25000">
                          <a:effectLst/>
                          <a:latin typeface="Arial" panose="020B0604020202020204" pitchFamily="34" charset="0"/>
                          <a:cs typeface="Arial" panose="020B0604020202020204" pitchFamily="34" charset="0"/>
                        </a:rPr>
                        <a:t>b</a:t>
                      </a:r>
                      <a:r>
                        <a:rPr lang="en-US" sz="1000" b="0">
                          <a:effectLst/>
                          <a:latin typeface="Arial" panose="020B0604020202020204" pitchFamily="34" charset="0"/>
                          <a:ea typeface="Times New Roman" panose="02020603050405020304" pitchFamily="18" charset="0"/>
                          <a:cs typeface="Arial" panose="020B0604020202020204" pitchFamily="34" charset="0"/>
                        </a:rPr>
                        <a:t> - [</a:t>
                      </a:r>
                      <a:r>
                        <a:rPr lang="en-US" sz="1000" b="0">
                          <a:effectLst/>
                          <a:latin typeface="Arial" panose="020B0604020202020204" pitchFamily="34" charset="0"/>
                          <a:cs typeface="Arial" panose="020B0604020202020204" pitchFamily="34" charset="0"/>
                        </a:rPr>
                        <a:t>Vs/rad</a:t>
                      </a:r>
                      <a:r>
                        <a:rPr lang="en-US" sz="1000" b="0">
                          <a:effectLst/>
                          <a:latin typeface="Arial" panose="020B0604020202020204" pitchFamily="34" charset="0"/>
                          <a:ea typeface="Times New Roman" panose="02020603050405020304" pitchFamily="18" charset="0"/>
                          <a:cs typeface="Arial" panose="020B0604020202020204" pitchFamily="34" charset="0"/>
                        </a:rPr>
                        <a:t>]</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1.91</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Hệ số EMF của động cơ DC</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marL="0" marR="0" lvl="0" indent="0" algn="ctr" defTabSz="914400" rtl="0" eaLnBrk="1" fontAlgn="auto" latinLnBrk="0" hangingPunct="1">
                        <a:lnSpc>
                          <a:spcPct val="150000"/>
                        </a:lnSpc>
                        <a:spcBef>
                          <a:spcPts val="0"/>
                        </a:spcBef>
                        <a:spcAft>
                          <a:spcPts val="0"/>
                        </a:spcAft>
                        <a:buClrTx/>
                        <a:buSzTx/>
                        <a:buFontTx/>
                        <a:buNone/>
                        <a:defRPr/>
                      </a:pPr>
                      <a:r>
                        <a:rPr lang="en-US" sz="1000" b="0">
                          <a:effectLst/>
                          <a:latin typeface="Arial" panose="020B0604020202020204" pitchFamily="34" charset="0"/>
                          <a:cs typeface="Arial" panose="020B0604020202020204" pitchFamily="34" charset="0"/>
                        </a:rPr>
                        <a:t>K</a:t>
                      </a:r>
                      <a:r>
                        <a:rPr lang="en-US" sz="1000" b="0" baseline="-25000">
                          <a:effectLst/>
                          <a:latin typeface="Arial" panose="020B0604020202020204" pitchFamily="34" charset="0"/>
                          <a:cs typeface="Arial" panose="020B0604020202020204" pitchFamily="34" charset="0"/>
                        </a:rPr>
                        <a:t>t </a:t>
                      </a:r>
                      <a:r>
                        <a:rPr lang="en-US" sz="1000" b="0">
                          <a:effectLst/>
                          <a:latin typeface="Arial" panose="020B0604020202020204" pitchFamily="34" charset="0"/>
                          <a:ea typeface="Times New Roman" panose="02020603050405020304" pitchFamily="18" charset="0"/>
                          <a:cs typeface="Arial" panose="020B0604020202020204" pitchFamily="34" charset="0"/>
                        </a:rPr>
                        <a:t>- [</a:t>
                      </a:r>
                      <a:r>
                        <a:rPr lang="en-US" sz="1000" b="0">
                          <a:effectLst/>
                          <a:latin typeface="Arial" panose="020B0604020202020204" pitchFamily="34" charset="0"/>
                          <a:cs typeface="Arial" panose="020B0604020202020204" pitchFamily="34" charset="0"/>
                        </a:rPr>
                        <a:t>Nm/A</a:t>
                      </a:r>
                      <a:r>
                        <a:rPr lang="en-US" sz="1000" b="0">
                          <a:effectLst/>
                          <a:latin typeface="Arial" panose="020B0604020202020204" pitchFamily="34" charset="0"/>
                          <a:ea typeface="Times New Roman" panose="02020603050405020304" pitchFamily="18" charset="0"/>
                          <a:cs typeface="Arial" panose="020B0604020202020204" pitchFamily="34" charset="0"/>
                        </a:rPr>
                        <a:t>]</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0.216</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Moment xoắn của động cơ DC</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n</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 33.64</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Tỉ số giảm tốc</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marL="0" marR="0" lvl="0" indent="0" algn="ctr" defTabSz="914400" rtl="0" eaLnBrk="1" fontAlgn="auto" latinLnBrk="0" hangingPunct="1">
                        <a:lnSpc>
                          <a:spcPct val="150000"/>
                        </a:lnSpc>
                        <a:spcBef>
                          <a:spcPts val="0"/>
                        </a:spcBef>
                        <a:spcAft>
                          <a:spcPts val="0"/>
                        </a:spcAft>
                        <a:buClrTx/>
                        <a:buSzTx/>
                        <a:buFontTx/>
                        <a:buNone/>
                        <a:defRPr/>
                      </a:pPr>
                      <a:r>
                        <a:rPr lang="en-US" sz="1000" b="0">
                          <a:effectLst/>
                          <a:latin typeface="Arial" panose="020B0604020202020204" pitchFamily="34" charset="0"/>
                          <a:cs typeface="Arial" panose="020B0604020202020204" pitchFamily="34" charset="0"/>
                        </a:rPr>
                        <a:t>g - [m/s</a:t>
                      </a:r>
                      <a:r>
                        <a:rPr lang="en-US" sz="1000" b="0" baseline="30000">
                          <a:effectLst/>
                          <a:latin typeface="Arial" panose="020B0604020202020204" pitchFamily="34" charset="0"/>
                          <a:cs typeface="Arial" panose="020B0604020202020204" pitchFamily="34" charset="0"/>
                        </a:rPr>
                        <a:t>2</a:t>
                      </a:r>
                      <a:r>
                        <a:rPr lang="en-US" sz="1000" b="0">
                          <a:effectLst/>
                          <a:latin typeface="Arial" panose="020B0604020202020204" pitchFamily="34" charset="0"/>
                          <a:cs typeface="Arial" panose="020B0604020202020204" pitchFamily="34" charset="0"/>
                        </a:rPr>
                        <a:t>]</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9.81</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Gia tốc trọng trường</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grpSp>
        <p:nvGrpSpPr>
          <p:cNvPr id="19" name="Group 18"/>
          <p:cNvGrpSpPr/>
          <p:nvPr/>
        </p:nvGrpSpPr>
        <p:grpSpPr>
          <a:xfrm>
            <a:off x="3142301" y="5260257"/>
            <a:ext cx="6664363" cy="1063790"/>
            <a:chOff x="5527637" y="5169111"/>
            <a:chExt cx="6664363" cy="1063790"/>
          </a:xfrm>
        </p:grpSpPr>
        <p:grpSp>
          <p:nvGrpSpPr>
            <p:cNvPr id="14" name="Group 13"/>
            <p:cNvGrpSpPr/>
            <p:nvPr/>
          </p:nvGrpSpPr>
          <p:grpSpPr>
            <a:xfrm>
              <a:off x="5527637" y="5185005"/>
              <a:ext cx="6664363" cy="1047896"/>
              <a:chOff x="5527637" y="5089043"/>
              <a:chExt cx="6664363" cy="1047896"/>
            </a:xfrm>
          </p:grpSpPr>
          <p:pic>
            <p:nvPicPr>
              <p:cNvPr id="10" name="Picture 9"/>
              <p:cNvPicPr>
                <a:picLocks noChangeAspect="1"/>
              </p:cNvPicPr>
              <p:nvPr/>
            </p:nvPicPr>
            <p:blipFill>
              <a:blip r:embed="rId1"/>
              <a:stretch>
                <a:fillRect/>
              </a:stretch>
            </p:blipFill>
            <p:spPr>
              <a:xfrm>
                <a:off x="6009412" y="5089043"/>
                <a:ext cx="6182588" cy="1047896"/>
              </a:xfrm>
              <a:prstGeom prst="rect">
                <a:avLst/>
              </a:prstGeom>
            </p:spPr>
          </p:pic>
          <mc:AlternateContent xmlns:mc="http://schemas.openxmlformats.org/markup-compatibility/2006">
            <mc:Choice xmlns:a14="http://schemas.microsoft.com/office/drawing/2010/main" Requires="a14">
              <p:sp>
                <p:nvSpPr>
                  <p:cNvPr id="13" name="TextBox 12"/>
                  <p:cNvSpPr txBox="1"/>
                  <p:nvPr/>
                </p:nvSpPr>
                <p:spPr>
                  <a:xfrm>
                    <a:off x="5527637" y="5337294"/>
                    <a:ext cx="436880" cy="36933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US"/>
                  </a:p>
                </p:txBody>
              </p:sp>
            </mc:Choice>
            <mc:Fallback>
              <p:sp>
                <p:nvSpPr>
                  <p:cNvPr id="13" name="TextBox 12"/>
                  <p:cNvSpPr txBox="1">
                    <a:spLocks noRot="1" noChangeAspect="1" noMove="1" noResize="1" noEditPoints="1" noAdjustHandles="1" noChangeArrowheads="1" noChangeShapeType="1" noTextEdit="1"/>
                  </p:cNvSpPr>
                  <p:nvPr/>
                </p:nvSpPr>
                <p:spPr>
                  <a:xfrm>
                    <a:off x="5527637" y="5337294"/>
                    <a:ext cx="436880" cy="369332"/>
                  </a:xfrm>
                  <a:prstGeom prst="rect">
                    <a:avLst/>
                  </a:prstGeom>
                  <a:blipFill rotWithShape="1">
                    <a:blip r:embed="rId2"/>
                  </a:blipFill>
                </p:spPr>
                <p:txBody>
                  <a:bodyPr/>
                  <a:lstStyle/>
                  <a:p>
                    <a:r>
                      <a:rPr lang="en-US" altLang="en-US">
                        <a:noFill/>
                      </a:rPr>
                      <a:t> </a:t>
                    </a:r>
                  </a:p>
                </p:txBody>
              </p:sp>
            </mc:Fallback>
          </mc:AlternateContent>
        </p:grpSp>
        <p:pic>
          <p:nvPicPr>
            <p:cNvPr id="18" name="Picture 17"/>
            <p:cNvPicPr>
              <a:picLocks noChangeAspect="1"/>
            </p:cNvPicPr>
            <p:nvPr/>
          </p:nvPicPr>
          <p:blipFill>
            <a:blip r:embed="rId3"/>
            <a:stretch>
              <a:fillRect/>
            </a:stretch>
          </p:blipFill>
          <p:spPr>
            <a:xfrm>
              <a:off x="6009412" y="5169111"/>
              <a:ext cx="1752845" cy="247685"/>
            </a:xfrm>
            <a:prstGeom prst="rect">
              <a:avLst/>
            </a:prstGeom>
          </p:spPr>
        </p:pic>
      </p:grpSp>
      <p:grpSp>
        <p:nvGrpSpPr>
          <p:cNvPr id="21" name="Group 20"/>
          <p:cNvGrpSpPr/>
          <p:nvPr/>
        </p:nvGrpSpPr>
        <p:grpSpPr>
          <a:xfrm>
            <a:off x="1394483" y="1670137"/>
            <a:ext cx="4578718" cy="3507891"/>
            <a:chOff x="790224" y="2167245"/>
            <a:chExt cx="4578718" cy="3507891"/>
          </a:xfrm>
        </p:grpSpPr>
        <p:pic>
          <p:nvPicPr>
            <p:cNvPr id="6" name="Picture 5"/>
            <p:cNvPicPr>
              <a:picLocks noChangeAspect="1"/>
            </p:cNvPicPr>
            <p:nvPr/>
          </p:nvPicPr>
          <p:blipFill>
            <a:blip r:embed="rId4"/>
            <a:stretch>
              <a:fillRect/>
            </a:stretch>
          </p:blipFill>
          <p:spPr>
            <a:xfrm>
              <a:off x="948919" y="2536577"/>
              <a:ext cx="4420023" cy="3138559"/>
            </a:xfrm>
            <a:prstGeom prst="rect">
              <a:avLst/>
            </a:prstGeom>
          </p:spPr>
        </p:pic>
        <p:sp>
          <p:nvSpPr>
            <p:cNvPr id="20" name="TextBox 19"/>
            <p:cNvSpPr txBox="1"/>
            <p:nvPr/>
          </p:nvSpPr>
          <p:spPr>
            <a:xfrm>
              <a:off x="790224" y="2167245"/>
              <a:ext cx="3721019"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Tính toán ma trận A và B, ta được:</a:t>
              </a:r>
              <a:endParaRPr lang="en-US">
                <a:latin typeface="Arial" panose="020B0604020202020204" pitchFamily="34" charset="0"/>
                <a:cs typeface="Arial" panose="020B0604020202020204" pitchFamily="34" charset="0"/>
              </a:endParaRPr>
            </a:p>
          </p:txBody>
        </p:sp>
      </p:grpSp>
      <p:sp>
        <p:nvSpPr>
          <p:cNvPr id="3" name="object 7"/>
          <p:cNvSpPr/>
          <p:nvPr/>
        </p:nvSpPr>
        <p:spPr>
          <a:xfrm>
            <a:off x="1400961" y="1597741"/>
            <a:ext cx="4673974" cy="3580287"/>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grpSp>
        <p:nvGrpSpPr>
          <p:cNvPr id="16" name="Group 15"/>
          <p:cNvGrpSpPr/>
          <p:nvPr/>
        </p:nvGrpSpPr>
        <p:grpSpPr>
          <a:xfrm>
            <a:off x="6138806" y="1675054"/>
            <a:ext cx="4846915" cy="3373628"/>
            <a:chOff x="6350545" y="2134007"/>
            <a:chExt cx="4727180" cy="2691972"/>
          </a:xfrm>
        </p:grpSpPr>
        <p:pic>
          <p:nvPicPr>
            <p:cNvPr id="8" name="Picture 7"/>
            <p:cNvPicPr>
              <a:picLocks noChangeAspect="1"/>
            </p:cNvPicPr>
            <p:nvPr/>
          </p:nvPicPr>
          <p:blipFill>
            <a:blip r:embed="rId5"/>
            <a:stretch>
              <a:fillRect/>
            </a:stretch>
          </p:blipFill>
          <p:spPr>
            <a:xfrm>
              <a:off x="6652371" y="2706467"/>
              <a:ext cx="4425354" cy="2119512"/>
            </a:xfrm>
            <a:prstGeom prst="rect">
              <a:avLst/>
            </a:prstGeom>
          </p:spPr>
        </p:pic>
        <p:sp>
          <p:nvSpPr>
            <p:cNvPr id="15" name="TextBox 14"/>
            <p:cNvSpPr txBox="1"/>
            <p:nvPr/>
          </p:nvSpPr>
          <p:spPr>
            <a:xfrm>
              <a:off x="6350545" y="2134007"/>
              <a:ext cx="3419476" cy="294707"/>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Chọn thông số Q và R như sau: </a:t>
              </a:r>
              <a:endParaRPr lang="en-US">
                <a:latin typeface="Arial" panose="020B0604020202020204" pitchFamily="34" charset="0"/>
                <a:cs typeface="Arial" panose="020B0604020202020204" pitchFamily="34" charset="0"/>
              </a:endParaRPr>
            </a:p>
          </p:txBody>
        </p:sp>
      </p:grpSp>
      <p:sp>
        <p:nvSpPr>
          <p:cNvPr id="5" name="object 7"/>
          <p:cNvSpPr/>
          <p:nvPr/>
        </p:nvSpPr>
        <p:spPr>
          <a:xfrm>
            <a:off x="6074936" y="1597743"/>
            <a:ext cx="4900268" cy="3580286"/>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
        <p:nvSpPr>
          <p:cNvPr id="11" name="object 7"/>
          <p:cNvSpPr/>
          <p:nvPr/>
        </p:nvSpPr>
        <p:spPr>
          <a:xfrm>
            <a:off x="1400961" y="5178028"/>
            <a:ext cx="9584760" cy="1203107"/>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sp>
        <p:nvSpPr>
          <p:cNvPr id="5" name="TextBox 4"/>
          <p:cNvSpPr txBox="1"/>
          <p:nvPr/>
        </p:nvSpPr>
        <p:spPr>
          <a:xfrm>
            <a:off x="1469234" y="1734747"/>
            <a:ext cx="2210862"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Mô phỏng Simulink:</a:t>
            </a:r>
            <a:endParaRPr lang="en-US">
              <a:latin typeface="Arial" panose="020B0604020202020204" pitchFamily="34" charset="0"/>
              <a:cs typeface="Arial" panose="020B0604020202020204" pitchFamily="34" charset="0"/>
            </a:endParaRPr>
          </a:p>
        </p:txBody>
      </p:sp>
      <p:sp>
        <p:nvSpPr>
          <p:cNvPr id="7" name="TextBox 6"/>
          <p:cNvSpPr txBox="1"/>
          <p:nvPr/>
        </p:nvSpPr>
        <p:spPr>
          <a:xfrm>
            <a:off x="6433738" y="1735015"/>
            <a:ext cx="3523144"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Khối Xe_2_Banh_Tu_Can_Bang</a:t>
            </a:r>
            <a:endParaRPr lang="en-US">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1"/>
          <a:stretch>
            <a:fillRect/>
          </a:stretch>
        </p:blipFill>
        <p:spPr>
          <a:xfrm>
            <a:off x="6548909" y="2253630"/>
            <a:ext cx="4123381" cy="2822930"/>
          </a:xfrm>
          <a:prstGeom prst="rect">
            <a:avLst/>
          </a:prstGeom>
        </p:spPr>
      </p:pic>
      <mc:AlternateContent xmlns:mc="http://schemas.openxmlformats.org/markup-compatibility/2006">
        <mc:Choice xmlns:a14="http://schemas.microsoft.com/office/drawing/2010/main" Requires="a14">
          <p:sp>
            <p:nvSpPr>
              <p:cNvPr id="12" name="TextBox 11"/>
              <p:cNvSpPr txBox="1"/>
              <p:nvPr/>
            </p:nvSpPr>
            <p:spPr>
              <a:xfrm>
                <a:off x="1628816" y="5403837"/>
                <a:ext cx="9070688" cy="382156"/>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Trong đó khối MATLAB function khởi tạo các giá trị và các công thức tính toán </a:t>
                </a:r>
                <a14:m>
                  <m:oMath xmlns:m="http://schemas.openxmlformats.org/officeDocument/2006/math">
                    <m:acc>
                      <m:accPr>
                        <m:chr m:val="̈"/>
                        <m:ctrlPr>
                          <a:rPr lang="en-US" i="1" smtClean="0">
                            <a:latin typeface="Cambria Math" panose="02040503050406030204" pitchFamily="18" charset="0"/>
                          </a:rPr>
                        </m:ctrlPr>
                      </m:accPr>
                      <m:e>
                        <m:r>
                          <a:rPr lang="vi-VN" i="1">
                            <a:latin typeface="Cambria Math" panose="02040503050406030204" pitchFamily="18" charset="0"/>
                            <a:ea typeface="Times New Roman" panose="02020603050405020304" pitchFamily="18" charset="0"/>
                            <a:cs typeface="Times New Roman" panose="02020603050405020304" pitchFamily="18" charset="0"/>
                          </a:rPr>
                          <m:t>𝜃</m:t>
                        </m:r>
                      </m:e>
                    </m:acc>
                  </m:oMath>
                </a14:m>
                <a:r>
                  <a:rPr lang="en-US">
                    <a:latin typeface="Arial" panose="020B0604020202020204" pitchFamily="34" charset="0"/>
                    <a:cs typeface="Arial" panose="020B0604020202020204" pitchFamily="34" charset="0"/>
                  </a:rPr>
                  <a:t>, </a:t>
                </a:r>
                <a14:m>
                  <m:oMath xmlns:m="http://schemas.openxmlformats.org/officeDocument/2006/math">
                    <m:acc>
                      <m:accPr>
                        <m:chr m:val="̈"/>
                        <m:ctrlPr>
                          <a:rPr lang="en-US" i="1">
                            <a:latin typeface="Cambria Math" panose="02040503050406030204" pitchFamily="18" charset="0"/>
                          </a:rPr>
                        </m:ctrlPr>
                      </m:accPr>
                      <m:e>
                        <m:r>
                          <a:rPr lang="vi-VN" i="1">
                            <a:latin typeface="Cambria Math" panose="02040503050406030204" pitchFamily="18" charset="0"/>
                            <a:ea typeface="Times New Roman" panose="02020603050405020304" pitchFamily="18" charset="0"/>
                            <a:cs typeface="Times New Roman" panose="02020603050405020304" pitchFamily="18" charset="0"/>
                          </a:rPr>
                          <m:t>𝜓</m:t>
                        </m:r>
                      </m:e>
                    </m:acc>
                  </m:oMath>
                </a14:m>
                <a:r>
                  <a:rPr lang="en-US">
                    <a:latin typeface="Arial" panose="020B0604020202020204" pitchFamily="34" charset="0"/>
                    <a:cs typeface="Arial" panose="020B0604020202020204" pitchFamily="34" charset="0"/>
                  </a:rPr>
                  <a:t>, </a:t>
                </a:r>
                <a14:m>
                  <m:oMath xmlns:m="http://schemas.openxmlformats.org/officeDocument/2006/math">
                    <m:acc>
                      <m:accPr>
                        <m:chr m:val="̈"/>
                        <m:ctrlPr>
                          <a:rPr lang="en-US" i="1">
                            <a:latin typeface="Cambria Math" panose="02040503050406030204" pitchFamily="18" charset="0"/>
                          </a:rPr>
                        </m:ctrlPr>
                      </m:accPr>
                      <m:e>
                        <m:r>
                          <a:rPr lang="vi-VN" i="1">
                            <a:latin typeface="Cambria Math" panose="02040503050406030204" pitchFamily="18" charset="0"/>
                            <a:ea typeface="Times New Roman" panose="02020603050405020304" pitchFamily="18" charset="0"/>
                            <a:cs typeface="Times New Roman" panose="02020603050405020304" pitchFamily="18" charset="0"/>
                          </a:rPr>
                          <m:t>𝜙</m:t>
                        </m:r>
                      </m:e>
                    </m:acc>
                  </m:oMath>
                </a14:m>
                <a:r>
                  <a:rPr lang="en-US">
                    <a:latin typeface="Arial" panose="020B0604020202020204" pitchFamily="34" charset="0"/>
                    <a:cs typeface="Arial" panose="020B0604020202020204" pitchFamily="34" charset="0"/>
                  </a:rPr>
                  <a:t>  </a:t>
                </a:r>
                <a:endParaRPr lang="en-US">
                  <a:latin typeface="Arial" panose="020B0604020202020204" pitchFamily="34" charset="0"/>
                  <a:cs typeface="Arial" panose="020B0604020202020204" pitchFamily="34" charset="0"/>
                </a:endParaRPr>
              </a:p>
            </p:txBody>
          </p:sp>
        </mc:Choice>
        <mc:Fallback>
          <p:sp>
            <p:nvSpPr>
              <p:cNvPr id="12" name="TextBox 11"/>
              <p:cNvSpPr txBox="1">
                <a:spLocks noRot="1" noChangeAspect="1" noMove="1" noResize="1" noEditPoints="1" noAdjustHandles="1" noChangeArrowheads="1" noChangeShapeType="1" noTextEdit="1"/>
              </p:cNvSpPr>
              <p:nvPr/>
            </p:nvSpPr>
            <p:spPr>
              <a:xfrm>
                <a:off x="1628816" y="5403837"/>
                <a:ext cx="9070688" cy="382156"/>
              </a:xfrm>
              <a:prstGeom prst="rect">
                <a:avLst/>
              </a:prstGeom>
              <a:blipFill rotWithShape="1">
                <a:blip r:embed="rId2"/>
                <a:stretch>
                  <a:fillRect t="-163" r="4" b="133"/>
                </a:stretch>
              </a:blipFill>
            </p:spPr>
            <p:txBody>
              <a:bodyPr/>
              <a:lstStyle/>
              <a:p>
                <a:r>
                  <a:rPr lang="en-US" altLang="en-US">
                    <a:noFill/>
                  </a:rPr>
                  <a:t> </a:t>
                </a:r>
              </a:p>
            </p:txBody>
          </p:sp>
        </mc:Fallback>
      </mc:AlternateContent>
      <p:sp>
        <p:nvSpPr>
          <p:cNvPr id="6" name="object 7"/>
          <p:cNvSpPr/>
          <p:nvPr/>
        </p:nvSpPr>
        <p:spPr>
          <a:xfrm>
            <a:off x="1203120" y="1638856"/>
            <a:ext cx="4892879" cy="3580287"/>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
        <p:nvSpPr>
          <p:cNvPr id="8" name="object 7"/>
          <p:cNvSpPr/>
          <p:nvPr/>
        </p:nvSpPr>
        <p:spPr>
          <a:xfrm>
            <a:off x="6164160" y="1645557"/>
            <a:ext cx="4824719" cy="3580287"/>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pic>
        <p:nvPicPr>
          <p:cNvPr id="44720359" name="Picture 1" descr="A diagram of a computer&#10;&#10;Description automatically generated"/>
          <p:cNvPicPr>
            <a:picLocks noChangeAspect="1"/>
          </p:cNvPicPr>
          <p:nvPr/>
        </p:nvPicPr>
        <p:blipFill>
          <a:blip r:embed="rId3"/>
          <a:stretch>
            <a:fillRect/>
          </a:stretch>
        </p:blipFill>
        <p:spPr>
          <a:xfrm>
            <a:off x="1336675" y="2451100"/>
            <a:ext cx="4625340" cy="23825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610600" y="6356350"/>
            <a:ext cx="2743200" cy="365125"/>
          </a:xfrm>
        </p:spPr>
        <p:txBody>
          <a:bodyPr/>
          <a:lstStyle/>
          <a:p>
            <a:fld id="{442C1155-F164-44A2-862A-E50421BF24BC}" type="slidenum">
              <a:rPr lang="en-US" smtClean="0"/>
            </a:fld>
            <a:endParaRPr lang="en-US"/>
          </a:p>
        </p:txBody>
      </p:sp>
      <p:grpSp>
        <p:nvGrpSpPr>
          <p:cNvPr id="5" name="Group 4"/>
          <p:cNvGrpSpPr/>
          <p:nvPr/>
        </p:nvGrpSpPr>
        <p:grpSpPr>
          <a:xfrm>
            <a:off x="422637" y="2054265"/>
            <a:ext cx="3841715" cy="3542779"/>
            <a:chOff x="574935" y="2014936"/>
            <a:chExt cx="3841715" cy="3542779"/>
          </a:xfrm>
        </p:grpSpPr>
        <mc:AlternateContent xmlns:mc="http://schemas.openxmlformats.org/markup-compatibility/2006">
          <mc:Choice xmlns:a14="http://schemas.microsoft.com/office/drawing/2010/main" Requires="a14">
            <p:sp>
              <p:nvSpPr>
                <p:cNvPr id="6" name="Rectangle 5"/>
                <p:cNvSpPr/>
                <p:nvPr/>
              </p:nvSpPr>
              <p:spPr>
                <a:xfrm>
                  <a:off x="574935" y="2014936"/>
                  <a:ext cx="3841715" cy="1957296"/>
                </a:xfrm>
                <a:prstGeom prst="rect">
                  <a:avLst/>
                </a:prstGeom>
                <a:solidFill>
                  <a:schemeClr val="bg1">
                    <a:lumMod val="95000"/>
                  </a:schemeClr>
                </a:solidFill>
                <a:ln w="28575"/>
              </p:spPr>
              <p:style>
                <a:lnRef idx="2">
                  <a:schemeClr val="accent1"/>
                </a:lnRef>
                <a:fillRef idx="1">
                  <a:schemeClr val="lt1"/>
                </a:fillRef>
                <a:effectRef idx="0">
                  <a:schemeClr val="accent1"/>
                </a:effectRef>
                <a:fontRef idx="minor">
                  <a:schemeClr val="dk1"/>
                </a:fontRef>
              </p:style>
              <p:txBody>
                <a:bodyPr rtlCol="0" anchor="ctr"/>
                <a:lstStyle/>
                <a:p>
                  <a:pPr>
                    <a:lnSpc>
                      <a:spcPct val="150000"/>
                    </a:lnSpc>
                  </a:pPr>
                  <a:r>
                    <a:rPr lang="vi-VN" sz="1050"/>
                    <a:t>Giả sử các giá trị ban đầu của hệ thống là:</a:t>
                  </a:r>
                  <a:endParaRPr lang="en-US" sz="1050"/>
                </a:p>
                <a:p>
                  <a:pPr marL="214630" indent="-214630">
                    <a:lnSpc>
                      <a:spcPct val="150000"/>
                    </a:lnSpc>
                    <a:buFont typeface="Wingdings" panose="05000000000000000000" pitchFamily="2" charset="2"/>
                    <a:buChar char="q"/>
                  </a:pPr>
                  <a:r>
                    <a:rPr lang="vi-VN" sz="1050"/>
                    <a:t>Góc tới trung bình của hai bánh: </a:t>
                  </a:r>
                  <a14:m>
                    <m:oMath xmlns:m="http://schemas.openxmlformats.org/officeDocument/2006/math">
                      <m:r>
                        <a:rPr lang="vi-VN" sz="1050" i="1">
                          <a:latin typeface="Cambria Math" panose="02040503050406030204" pitchFamily="18" charset="0"/>
                        </a:rPr>
                        <m:t>𝜃</m:t>
                      </m:r>
                      <m:r>
                        <a:rPr lang="vi-VN" sz="1050" i="1">
                          <a:latin typeface="Cambria Math" panose="02040503050406030204" pitchFamily="18" charset="0"/>
                        </a:rPr>
                        <m:t>=</m:t>
                      </m:r>
                      <m:r>
                        <a:rPr lang="vi-VN" sz="1050" i="1">
                          <a:latin typeface="Cambria Math" panose="02040503050406030204" pitchFamily="18" charset="0"/>
                        </a:rPr>
                        <m:t>0</m:t>
                      </m:r>
                      <m:r>
                        <a:rPr lang="vi-VN" sz="1050" i="1">
                          <a:latin typeface="Cambria Math" panose="02040503050406030204" pitchFamily="18" charset="0"/>
                        </a:rPr>
                        <m:t>.</m:t>
                      </m:r>
                      <m:r>
                        <a:rPr lang="vi-VN" sz="1050" i="1">
                          <a:latin typeface="Cambria Math" panose="02040503050406030204" pitchFamily="18" charset="0"/>
                        </a:rPr>
                        <m:t>001</m:t>
                      </m:r>
                    </m:oMath>
                  </a14:m>
                  <a:r>
                    <a:rPr lang="vi-VN" sz="1050"/>
                    <a:t> </a:t>
                  </a:r>
                  <a:endParaRPr lang="en-US" sz="1050"/>
                </a:p>
                <a:p>
                  <a:pPr marL="214630" indent="-214630">
                    <a:lnSpc>
                      <a:spcPct val="150000"/>
                    </a:lnSpc>
                    <a:buFont typeface="Wingdings" panose="05000000000000000000" pitchFamily="2" charset="2"/>
                    <a:buChar char="q"/>
                  </a:pPr>
                  <a:r>
                    <a:rPr lang="vi-VN" sz="1050"/>
                    <a:t>Vận tốc góc tới trung bình của hai bánh: </a:t>
                  </a:r>
                  <a14:m>
                    <m:oMath xmlns:m="http://schemas.openxmlformats.org/officeDocument/2006/math">
                      <m:acc>
                        <m:accPr>
                          <m:chr m:val="̇"/>
                          <m:ctrlPr>
                            <a:rPr lang="en-US" sz="1050" i="1">
                              <a:latin typeface="Cambria Math" panose="02040503050406030204" pitchFamily="18" charset="0"/>
                            </a:rPr>
                          </m:ctrlPr>
                        </m:accPr>
                        <m:e>
                          <m:r>
                            <a:rPr lang="vi-VN" sz="1050" i="1">
                              <a:latin typeface="Cambria Math" panose="02040503050406030204" pitchFamily="18" charset="0"/>
                            </a:rPr>
                            <m:t>𝜃</m:t>
                          </m:r>
                        </m:e>
                      </m:acc>
                      <m:r>
                        <a:rPr lang="vi-VN" sz="1050" i="1">
                          <a:latin typeface="Cambria Math" panose="02040503050406030204" pitchFamily="18" charset="0"/>
                        </a:rPr>
                        <m:t>=</m:t>
                      </m:r>
                      <m:r>
                        <a:rPr lang="en-US" sz="1050" b="0" i="1" smtClean="0">
                          <a:latin typeface="Cambria Math" panose="02040503050406030204" pitchFamily="18" charset="0"/>
                        </a:rPr>
                        <m:t>−</m:t>
                      </m:r>
                      <m:r>
                        <a:rPr lang="vi-VN" sz="1050" i="1">
                          <a:latin typeface="Cambria Math" panose="02040503050406030204" pitchFamily="18" charset="0"/>
                        </a:rPr>
                        <m:t>0</m:t>
                      </m:r>
                      <m:r>
                        <a:rPr lang="vi-VN" sz="1050" i="1">
                          <a:latin typeface="Cambria Math" panose="02040503050406030204" pitchFamily="18" charset="0"/>
                        </a:rPr>
                        <m:t>.</m:t>
                      </m:r>
                      <m:r>
                        <a:rPr lang="vi-VN" sz="1050" i="1">
                          <a:latin typeface="Cambria Math" panose="02040503050406030204" pitchFamily="18" charset="0"/>
                        </a:rPr>
                        <m:t>0012</m:t>
                      </m:r>
                    </m:oMath>
                  </a14:m>
                  <a:endParaRPr lang="en-US" sz="1050"/>
                </a:p>
                <a:p>
                  <a:pPr marL="214630" indent="-214630">
                    <a:lnSpc>
                      <a:spcPct val="150000"/>
                    </a:lnSpc>
                    <a:buFont typeface="Wingdings" panose="05000000000000000000" pitchFamily="2" charset="2"/>
                    <a:buChar char="q"/>
                  </a:pPr>
                  <a:r>
                    <a:rPr lang="vi-VN" sz="1050"/>
                    <a:t>Góc nghiêng của xe: </a:t>
                  </a:r>
                  <a14:m>
                    <m:oMath xmlns:m="http://schemas.openxmlformats.org/officeDocument/2006/math">
                      <m:r>
                        <a:rPr lang="vi-VN" sz="1050" i="1">
                          <a:latin typeface="Cambria Math" panose="02040503050406030204" pitchFamily="18" charset="0"/>
                        </a:rPr>
                        <m:t>𝜓</m:t>
                      </m:r>
                      <m:r>
                        <a:rPr lang="vi-VN" sz="1050" i="1">
                          <a:latin typeface="Cambria Math" panose="02040503050406030204" pitchFamily="18" charset="0"/>
                        </a:rPr>
                        <m:t>=</m:t>
                      </m:r>
                      <m:r>
                        <a:rPr lang="vi-VN" sz="1050" i="1">
                          <a:latin typeface="Cambria Math" panose="02040503050406030204" pitchFamily="18" charset="0"/>
                        </a:rPr>
                        <m:t>0</m:t>
                      </m:r>
                      <m:r>
                        <a:rPr lang="vi-VN" sz="1050" i="1">
                          <a:latin typeface="Cambria Math" panose="02040503050406030204" pitchFamily="18" charset="0"/>
                        </a:rPr>
                        <m:t>.</m:t>
                      </m:r>
                      <m:r>
                        <a:rPr lang="vi-VN" sz="1050" i="1">
                          <a:latin typeface="Cambria Math" panose="02040503050406030204" pitchFamily="18" charset="0"/>
                        </a:rPr>
                        <m:t>002</m:t>
                      </m:r>
                    </m:oMath>
                  </a14:m>
                  <a:r>
                    <a:rPr lang="vi-VN" sz="1050"/>
                    <a:t> </a:t>
                  </a:r>
                  <a:endParaRPr lang="en-US" sz="1050"/>
                </a:p>
                <a:p>
                  <a:pPr marL="214630" indent="-214630">
                    <a:lnSpc>
                      <a:spcPct val="150000"/>
                    </a:lnSpc>
                    <a:buFont typeface="Wingdings" panose="05000000000000000000" pitchFamily="2" charset="2"/>
                    <a:buChar char="q"/>
                  </a:pPr>
                  <a:r>
                    <a:rPr lang="vi-VN" sz="1050"/>
                    <a:t>Vận tốc góc nghiêng của xe: </a:t>
                  </a:r>
                  <a14:m>
                    <m:oMath xmlns:m="http://schemas.openxmlformats.org/officeDocument/2006/math">
                      <m:acc>
                        <m:accPr>
                          <m:chr m:val="̇"/>
                          <m:ctrlPr>
                            <a:rPr lang="en-US" sz="1050" i="1">
                              <a:latin typeface="Cambria Math" panose="02040503050406030204" pitchFamily="18" charset="0"/>
                            </a:rPr>
                          </m:ctrlPr>
                        </m:accPr>
                        <m:e>
                          <m:r>
                            <a:rPr lang="vi-VN" sz="1050" i="1">
                              <a:latin typeface="Cambria Math" panose="02040503050406030204" pitchFamily="18" charset="0"/>
                            </a:rPr>
                            <m:t>𝜓</m:t>
                          </m:r>
                        </m:e>
                      </m:acc>
                      <m:r>
                        <a:rPr lang="vi-VN" sz="1050" i="1">
                          <a:latin typeface="Cambria Math" panose="02040503050406030204" pitchFamily="18" charset="0"/>
                        </a:rPr>
                        <m:t>=−</m:t>
                      </m:r>
                      <m:r>
                        <a:rPr lang="vi-VN" sz="1050" i="1">
                          <a:latin typeface="Cambria Math" panose="02040503050406030204" pitchFamily="18" charset="0"/>
                        </a:rPr>
                        <m:t>0</m:t>
                      </m:r>
                      <m:r>
                        <a:rPr lang="vi-VN" sz="1050" i="1">
                          <a:latin typeface="Cambria Math" panose="02040503050406030204" pitchFamily="18" charset="0"/>
                        </a:rPr>
                        <m:t>.</m:t>
                      </m:r>
                      <m:r>
                        <a:rPr lang="vi-VN" sz="1050" i="1">
                          <a:latin typeface="Cambria Math" panose="02040503050406030204" pitchFamily="18" charset="0"/>
                        </a:rPr>
                        <m:t>002</m:t>
                      </m:r>
                    </m:oMath>
                  </a14:m>
                  <a:r>
                    <a:rPr lang="vi-VN" sz="1050"/>
                    <a:t> </a:t>
                  </a:r>
                  <a:endParaRPr lang="en-US" sz="1050"/>
                </a:p>
                <a:p>
                  <a:pPr marL="214630" indent="-214630">
                    <a:lnSpc>
                      <a:spcPct val="150000"/>
                    </a:lnSpc>
                    <a:buFont typeface="Wingdings" panose="05000000000000000000" pitchFamily="2" charset="2"/>
                    <a:buChar char="q"/>
                  </a:pPr>
                  <a:r>
                    <a:rPr lang="vi-VN" sz="1050"/>
                    <a:t>Góc xoay của xe: </a:t>
                  </a:r>
                  <a14:m>
                    <m:oMath xmlns:m="http://schemas.openxmlformats.org/officeDocument/2006/math">
                      <m:r>
                        <a:rPr lang="vi-VN" sz="1050" i="1">
                          <a:latin typeface="Cambria Math" panose="02040503050406030204" pitchFamily="18" charset="0"/>
                        </a:rPr>
                        <m:t>𝜙</m:t>
                      </m:r>
                      <m:r>
                        <a:rPr lang="vi-VN" sz="1050" i="1">
                          <a:latin typeface="Cambria Math" panose="02040503050406030204" pitchFamily="18" charset="0"/>
                        </a:rPr>
                        <m:t>=</m:t>
                      </m:r>
                      <m:r>
                        <a:rPr lang="vi-VN" sz="1050" i="1">
                          <a:latin typeface="Cambria Math" panose="02040503050406030204" pitchFamily="18" charset="0"/>
                        </a:rPr>
                        <m:t>0</m:t>
                      </m:r>
                      <m:r>
                        <a:rPr lang="vi-VN" sz="1050" i="1">
                          <a:latin typeface="Cambria Math" panose="02040503050406030204" pitchFamily="18" charset="0"/>
                        </a:rPr>
                        <m:t>.</m:t>
                      </m:r>
                      <m:r>
                        <a:rPr lang="vi-VN" sz="1050" i="1">
                          <a:latin typeface="Cambria Math" panose="02040503050406030204" pitchFamily="18" charset="0"/>
                        </a:rPr>
                        <m:t>002</m:t>
                      </m:r>
                    </m:oMath>
                  </a14:m>
                  <a:endParaRPr lang="en-US" sz="1050"/>
                </a:p>
                <a:p>
                  <a:pPr marL="214630" indent="-214630">
                    <a:lnSpc>
                      <a:spcPct val="150000"/>
                    </a:lnSpc>
                    <a:buFont typeface="Wingdings" panose="05000000000000000000" pitchFamily="2" charset="2"/>
                    <a:buChar char="q"/>
                  </a:pPr>
                  <a:r>
                    <a:rPr lang="vi-VN" sz="1050"/>
                    <a:t>Vận tốc góc xoay của xe:  </a:t>
                  </a:r>
                  <a14:m>
                    <m:oMath xmlns:m="http://schemas.openxmlformats.org/officeDocument/2006/math">
                      <m:acc>
                        <m:accPr>
                          <m:chr m:val="̇"/>
                          <m:ctrlPr>
                            <a:rPr lang="en-US" sz="1050" i="1">
                              <a:latin typeface="Cambria Math" panose="02040503050406030204" pitchFamily="18" charset="0"/>
                            </a:rPr>
                          </m:ctrlPr>
                        </m:accPr>
                        <m:e>
                          <m:r>
                            <a:rPr lang="vi-VN" sz="1050" i="1">
                              <a:latin typeface="Cambria Math" panose="02040503050406030204" pitchFamily="18" charset="0"/>
                            </a:rPr>
                            <m:t>𝜙</m:t>
                          </m:r>
                        </m:e>
                      </m:acc>
                      <m:r>
                        <a:rPr lang="vi-VN" sz="1050" i="1">
                          <a:latin typeface="Cambria Math" panose="02040503050406030204" pitchFamily="18" charset="0"/>
                        </a:rPr>
                        <m:t>=</m:t>
                      </m:r>
                      <m:r>
                        <a:rPr lang="en-US" sz="1050" b="0" i="1" smtClean="0">
                          <a:latin typeface="Cambria Math" panose="02040503050406030204" pitchFamily="18" charset="0"/>
                        </a:rPr>
                        <m:t>−</m:t>
                      </m:r>
                      <m:r>
                        <a:rPr lang="vi-VN" sz="1050" i="1">
                          <a:latin typeface="Cambria Math" panose="02040503050406030204" pitchFamily="18" charset="0"/>
                        </a:rPr>
                        <m:t>0</m:t>
                      </m:r>
                      <m:r>
                        <a:rPr lang="vi-VN" sz="1050" i="1">
                          <a:latin typeface="Cambria Math" panose="02040503050406030204" pitchFamily="18" charset="0"/>
                        </a:rPr>
                        <m:t>.</m:t>
                      </m:r>
                      <m:r>
                        <a:rPr lang="vi-VN" sz="1050" i="1">
                          <a:latin typeface="Cambria Math" panose="02040503050406030204" pitchFamily="18" charset="0"/>
                        </a:rPr>
                        <m:t>0014</m:t>
                      </m:r>
                    </m:oMath>
                  </a14:m>
                  <a:r>
                    <a:rPr lang="vi-VN" sz="1050"/>
                    <a:t> </a:t>
                  </a:r>
                  <a:endParaRPr lang="en-US" sz="1050"/>
                </a:p>
              </p:txBody>
            </p:sp>
          </mc:Choice>
          <mc:Fallback>
            <p:sp>
              <p:nvSpPr>
                <p:cNvPr id="6" name="Rectangle 5"/>
                <p:cNvSpPr>
                  <a:spLocks noRot="1" noChangeAspect="1" noMove="1" noResize="1" noEditPoints="1" noAdjustHandles="1" noChangeArrowheads="1" noChangeShapeType="1" noTextEdit="1"/>
                </p:cNvSpPr>
                <p:nvPr/>
              </p:nvSpPr>
              <p:spPr>
                <a:xfrm>
                  <a:off x="574935" y="2014936"/>
                  <a:ext cx="3841715" cy="1957296"/>
                </a:xfrm>
                <a:prstGeom prst="rect">
                  <a:avLst/>
                </a:prstGeom>
                <a:blipFill rotWithShape="1">
                  <a:blip r:embed="rId1"/>
                </a:blipFill>
                <a:ln w="28575"/>
              </p:spPr>
              <p:style>
                <a:lnRef idx="2">
                  <a:schemeClr val="accent1"/>
                </a:lnRef>
                <a:fillRef idx="1">
                  <a:schemeClr val="lt1"/>
                </a:fillRef>
                <a:effectRef idx="0">
                  <a:schemeClr val="accent1"/>
                </a:effectRef>
                <a:fontRef idx="minor">
                  <a:schemeClr val="dk1"/>
                </a:fontRef>
              </p:style>
              <p:txBody>
                <a:bodyPr/>
                <a:lstStyle/>
                <a:p>
                  <a:r>
                    <a:rPr lang="en-US" altLang="en-US">
                      <a:noFill/>
                    </a:rPr>
                    <a:t> </a:t>
                  </a:r>
                </a:p>
              </p:txBody>
            </p:sp>
          </mc:Fallback>
        </mc:AlternateContent>
        <p:sp>
          <p:nvSpPr>
            <p:cNvPr id="3" name="TextBox 2"/>
            <p:cNvSpPr txBox="1"/>
            <p:nvPr/>
          </p:nvSpPr>
          <p:spPr>
            <a:xfrm>
              <a:off x="574935" y="4080387"/>
              <a:ext cx="3841715" cy="1477328"/>
            </a:xfrm>
            <a:prstGeom prst="rect">
              <a:avLst/>
            </a:prstGeom>
            <a:noFill/>
          </p:spPr>
          <p:txBody>
            <a:bodyPr wrap="square" rtlCol="0">
              <a:spAutoFit/>
            </a:bodyPr>
            <a:lstStyle/>
            <a:p>
              <a:pPr algn="just"/>
              <a:r>
                <a:rPr lang="en-US" b="1">
                  <a:latin typeface="Times New Roman" panose="02020603050405020304" pitchFamily="18" charset="0"/>
                  <a:cs typeface="Times New Roman" panose="02020603050405020304" pitchFamily="18" charset="0"/>
                </a:rPr>
                <a:t>Nhận xét: </a:t>
              </a:r>
              <a:r>
                <a:rPr lang="en-US" sz="1800">
                  <a:latin typeface="Times New Roman" panose="02020603050405020304" pitchFamily="18" charset="0"/>
                  <a:ea typeface="Times New Roman" panose="02020603050405020304" pitchFamily="18" charset="0"/>
                  <a:cs typeface="Times New Roman" panose="02020603050405020304" pitchFamily="18" charset="0"/>
                </a:rPr>
                <a:t>Tín hiệu đáp ứng của hệ thống tương đối tốt, các biến trạng thái của xe cân bằng tại 0, không có sai số xác lập, thời gian đạt xác lập nhanh, có xuất hiện vọt lố nhưng không đáng kể</a:t>
              </a:r>
              <a:endParaRPr lang="en-US" b="1">
                <a:latin typeface="Times New Roman" panose="02020603050405020304" pitchFamily="18" charset="0"/>
                <a:cs typeface="Times New Roman" panose="02020603050405020304" pitchFamily="18" charset="0"/>
              </a:endParaRPr>
            </a:p>
          </p:txBody>
        </p:sp>
      </p:grpSp>
      <p:pic>
        <p:nvPicPr>
          <p:cNvPr id="1267452277" name="Picture 1" descr="A graph with lines and a red line&#10;&#10;Description automatically generated"/>
          <p:cNvPicPr>
            <a:picLocks noChangeAspect="1"/>
          </p:cNvPicPr>
          <p:nvPr/>
        </p:nvPicPr>
        <p:blipFill>
          <a:blip r:embed="rId2"/>
          <a:stretch>
            <a:fillRect/>
          </a:stretch>
        </p:blipFill>
        <p:spPr>
          <a:xfrm>
            <a:off x="4500245" y="1993265"/>
            <a:ext cx="7517130" cy="35426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sp>
        <p:nvSpPr>
          <p:cNvPr id="3" name="TextBox 2"/>
          <p:cNvSpPr txBox="1"/>
          <p:nvPr/>
        </p:nvSpPr>
        <p:spPr>
          <a:xfrm>
            <a:off x="1535628" y="1354762"/>
            <a:ext cx="3177473"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Kết quả đạt được</a:t>
            </a:r>
            <a:endParaRPr lang="en-US" sz="2800" b="1">
              <a:latin typeface="Arial" panose="020B0604020202020204" pitchFamily="34" charset="0"/>
              <a:cs typeface="Arial" panose="020B0604020202020204" pitchFamily="34" charset="0"/>
            </a:endParaRPr>
          </a:p>
        </p:txBody>
      </p:sp>
      <p:sp>
        <p:nvSpPr>
          <p:cNvPr id="5" name="TextBox 4"/>
          <p:cNvSpPr txBox="1"/>
          <p:nvPr/>
        </p:nvSpPr>
        <p:spPr>
          <a:xfrm>
            <a:off x="2413819" y="2365151"/>
            <a:ext cx="7364361" cy="2127698"/>
          </a:xfrm>
          <a:prstGeom prst="rect">
            <a:avLst/>
          </a:prstGeom>
          <a:noFill/>
        </p:spPr>
        <p:txBody>
          <a:bodyPr wrap="square">
            <a:spAutoFit/>
          </a:bodyPr>
          <a:lstStyle/>
          <a:p>
            <a:pPr marL="285750" lvl="0" indent="-285750" algn="just">
              <a:lnSpc>
                <a:spcPct val="150000"/>
              </a:lnSpc>
              <a:buFont typeface="Wingdings" panose="05000000000000000000" pitchFamily="2" charset="2"/>
              <a:buChar char="Ø"/>
              <a:tabLst>
                <a:tab pos="533400" algn="l"/>
              </a:tabLst>
            </a:pPr>
            <a:r>
              <a:rPr lang="vi-VN" sz="1800">
                <a:effectLst/>
                <a:latin typeface="Times New Roman" panose="02020603050405020304" pitchFamily="18" charset="0"/>
                <a:ea typeface="Times New Roman" panose="02020603050405020304" pitchFamily="18" charset="0"/>
              </a:rPr>
              <a:t>Thiết kế hoàn chỉnh và hoàn thiện được mô hình xe hai bánh tự cân bằng.</a:t>
            </a:r>
            <a:endParaRPr lang="en-US" sz="1400">
              <a:effectLst/>
              <a:latin typeface="Times New Roman" panose="02020603050405020304" pitchFamily="18" charset="0"/>
              <a:ea typeface="Times New Roman" panose="02020603050405020304" pitchFamily="18" charset="0"/>
            </a:endParaRPr>
          </a:p>
          <a:p>
            <a:pPr marL="285750" lvl="0" indent="-285750" algn="just">
              <a:lnSpc>
                <a:spcPct val="150000"/>
              </a:lnSpc>
              <a:buFont typeface="Wingdings" panose="05000000000000000000" pitchFamily="2" charset="2"/>
              <a:buChar char="Ø"/>
              <a:tabLst>
                <a:tab pos="533400" algn="l"/>
              </a:tabLst>
            </a:pPr>
            <a:r>
              <a:rPr lang="vi-VN" sz="1800">
                <a:effectLst/>
                <a:latin typeface="Times New Roman" panose="02020603050405020304" pitchFamily="18" charset="0"/>
                <a:ea typeface="Times New Roman" panose="02020603050405020304" pitchFamily="18" charset="0"/>
              </a:rPr>
              <a:t>Tính toán mô hình toán học, hàm trạng thái cho hệ thống.</a:t>
            </a:r>
            <a:endParaRPr lang="en-US" sz="1400">
              <a:effectLst/>
              <a:latin typeface="Times New Roman" panose="02020603050405020304" pitchFamily="18" charset="0"/>
              <a:ea typeface="Times New Roman" panose="02020603050405020304" pitchFamily="18" charset="0"/>
            </a:endParaRPr>
          </a:p>
          <a:p>
            <a:pPr marL="285750" lvl="0" indent="-285750" algn="just">
              <a:lnSpc>
                <a:spcPct val="150000"/>
              </a:lnSpc>
              <a:buFont typeface="Wingdings" panose="05000000000000000000" pitchFamily="2" charset="2"/>
              <a:buChar char="Ø"/>
              <a:tabLst>
                <a:tab pos="533400" algn="l"/>
              </a:tabLst>
            </a:pPr>
            <a:r>
              <a:rPr lang="vi-VN" sz="1800">
                <a:effectLst/>
                <a:latin typeface="Times New Roman" panose="02020603050405020304" pitchFamily="18" charset="0"/>
                <a:ea typeface="Times New Roman" panose="02020603050405020304" pitchFamily="18" charset="0"/>
              </a:rPr>
              <a:t>Thực hiện thành công mô phỏng hệ thống trên Matlab Simulink.</a:t>
            </a:r>
            <a:endParaRPr lang="en-US" sz="1400">
              <a:effectLst/>
              <a:latin typeface="Times New Roman" panose="02020603050405020304" pitchFamily="18" charset="0"/>
              <a:ea typeface="Times New Roman" panose="02020603050405020304" pitchFamily="18" charset="0"/>
            </a:endParaRPr>
          </a:p>
          <a:p>
            <a:pPr marL="285750" indent="-285750" algn="just">
              <a:lnSpc>
                <a:spcPct val="150000"/>
              </a:lnSpc>
              <a:buFont typeface="Wingdings" panose="05000000000000000000" pitchFamily="2" charset="2"/>
              <a:buChar char="Ø"/>
            </a:pPr>
            <a:r>
              <a:rPr lang="vi-VN" sz="1800">
                <a:effectLst/>
                <a:latin typeface="Times New Roman" panose="02020603050405020304" pitchFamily="18" charset="0"/>
                <a:ea typeface="Times New Roman" panose="02020603050405020304" pitchFamily="18" charset="0"/>
              </a:rPr>
              <a:t>Hoàn thiện lập trình cho xe hai bánh tự cân bằng trên vi điều khiển STM32.</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sp>
        <p:nvSpPr>
          <p:cNvPr id="3" name="TextBox 2"/>
          <p:cNvSpPr txBox="1"/>
          <p:nvPr/>
        </p:nvSpPr>
        <p:spPr>
          <a:xfrm>
            <a:off x="1535628" y="1354762"/>
            <a:ext cx="1584088"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Hạn chế</a:t>
            </a:r>
            <a:endParaRPr lang="en-US" sz="2800" b="1">
              <a:latin typeface="Arial" panose="020B0604020202020204" pitchFamily="34" charset="0"/>
              <a:cs typeface="Arial" panose="020B0604020202020204" pitchFamily="34" charset="0"/>
            </a:endParaRPr>
          </a:p>
        </p:txBody>
      </p:sp>
      <p:sp>
        <p:nvSpPr>
          <p:cNvPr id="6" name="TextBox 5"/>
          <p:cNvSpPr txBox="1"/>
          <p:nvPr/>
        </p:nvSpPr>
        <p:spPr>
          <a:xfrm>
            <a:off x="2241755" y="2161217"/>
            <a:ext cx="7708490" cy="2535566"/>
          </a:xfrm>
          <a:prstGeom prst="rect">
            <a:avLst/>
          </a:prstGeom>
          <a:noFill/>
        </p:spPr>
        <p:txBody>
          <a:bodyPr wrap="square">
            <a:spAutoFit/>
          </a:bodyPr>
          <a:lstStyle/>
          <a:p>
            <a:pPr marL="342900" lvl="0" indent="-342900" algn="just">
              <a:lnSpc>
                <a:spcPct val="150000"/>
              </a:lnSpc>
              <a:buFont typeface="Wingdings" panose="05000000000000000000" pitchFamily="2" charset="2"/>
              <a:buChar char=""/>
              <a:tabLst>
                <a:tab pos="533400" algn="l"/>
              </a:tabLst>
            </a:pPr>
            <a:r>
              <a:rPr lang="vi-VN" sz="1800">
                <a:effectLst/>
                <a:latin typeface="Times New Roman" panose="02020603050405020304" pitchFamily="18" charset="0"/>
                <a:ea typeface="Times New Roman" panose="02020603050405020304" pitchFamily="18" charset="0"/>
              </a:rPr>
              <a:t>Trong quá trình chạy, xe giữ cân bằng khá tốt, tuy nhiên vẫn còn gặp phải tình trạng vọt lố của góc nghiêng.</a:t>
            </a:r>
            <a:endParaRPr lang="en-US" sz="140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Wingdings" panose="05000000000000000000" pitchFamily="2" charset="2"/>
              <a:buChar char=""/>
              <a:tabLst>
                <a:tab pos="533400" algn="l"/>
              </a:tabLst>
            </a:pPr>
            <a:r>
              <a:rPr lang="vi-VN" sz="1800">
                <a:effectLst/>
                <a:latin typeface="Times New Roman" panose="02020603050405020304" pitchFamily="18" charset="0"/>
                <a:ea typeface="Times New Roman" panose="02020603050405020304" pitchFamily="18" charset="0"/>
              </a:rPr>
              <a:t>Khả năng đáp ứng khi tác động nhiễu còn yếu.</a:t>
            </a:r>
            <a:endParaRPr lang="en-US" sz="140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Wingdings" panose="05000000000000000000" pitchFamily="2" charset="2"/>
              <a:buChar char=""/>
              <a:tabLst>
                <a:tab pos="533400" algn="l"/>
              </a:tabLst>
            </a:pPr>
            <a:r>
              <a:rPr lang="vi-VN" sz="1800">
                <a:effectLst/>
                <a:latin typeface="Times New Roman" panose="02020603050405020304" pitchFamily="18" charset="0"/>
                <a:ea typeface="Times New Roman" panose="02020603050405020304" pitchFamily="18" charset="0"/>
              </a:rPr>
              <a:t>Khó giữ cân bằng trên những địa hình phức tạp như: gồ ghề, lượn sóng, nghiêng,…</a:t>
            </a:r>
            <a:endParaRPr lang="en-US" sz="140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Wingdings" panose="05000000000000000000" pitchFamily="2" charset="2"/>
              <a:buChar char=""/>
              <a:tabLst>
                <a:tab pos="533400" algn="l"/>
              </a:tabLst>
            </a:pPr>
            <a:r>
              <a:rPr lang="vi-VN" sz="1800">
                <a:effectLst/>
                <a:latin typeface="Times New Roman" panose="02020603050405020304" pitchFamily="18" charset="0"/>
                <a:ea typeface="Times New Roman" panose="02020603050405020304" pitchFamily="18" charset="0"/>
              </a:rPr>
              <a:t>Xe chưa có khả năng tự di chuyển, tự đứng dậy (swing-up).</a:t>
            </a:r>
            <a:endParaRPr lang="en-US" sz="140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sp>
        <p:nvSpPr>
          <p:cNvPr id="3" name="TextBox 2"/>
          <p:cNvSpPr txBox="1"/>
          <p:nvPr/>
        </p:nvSpPr>
        <p:spPr>
          <a:xfrm>
            <a:off x="1535628" y="1354762"/>
            <a:ext cx="3135795"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Hướng phát triển</a:t>
            </a:r>
            <a:endParaRPr lang="en-US" sz="2800" b="1">
              <a:latin typeface="Arial" panose="020B0604020202020204" pitchFamily="34" charset="0"/>
              <a:cs typeface="Arial" panose="020B0604020202020204" pitchFamily="34" charset="0"/>
            </a:endParaRPr>
          </a:p>
        </p:txBody>
      </p:sp>
      <p:sp>
        <p:nvSpPr>
          <p:cNvPr id="5" name="TextBox 4"/>
          <p:cNvSpPr txBox="1"/>
          <p:nvPr/>
        </p:nvSpPr>
        <p:spPr>
          <a:xfrm>
            <a:off x="3008671" y="2368966"/>
            <a:ext cx="6174658" cy="2120068"/>
          </a:xfrm>
          <a:prstGeom prst="rect">
            <a:avLst/>
          </a:prstGeom>
          <a:noFill/>
        </p:spPr>
        <p:txBody>
          <a:bodyPr wrap="square">
            <a:spAutoFit/>
          </a:bodyPr>
          <a:lstStyle/>
          <a:p>
            <a:pPr marL="342900" lvl="0" indent="-342900" algn="just">
              <a:lnSpc>
                <a:spcPct val="150000"/>
              </a:lnSpc>
              <a:buFont typeface="Wingdings" panose="05000000000000000000" pitchFamily="2" charset="2"/>
              <a:buChar char=""/>
              <a:tabLst>
                <a:tab pos="533400" algn="l"/>
              </a:tabLst>
            </a:pPr>
            <a:r>
              <a:rPr lang="vi-VN" sz="1800">
                <a:effectLst/>
                <a:latin typeface="Times New Roman" panose="02020603050405020304" pitchFamily="18" charset="0"/>
                <a:ea typeface="Times New Roman" panose="02020603050405020304" pitchFamily="18" charset="0"/>
              </a:rPr>
              <a:t>Xây dựng khả năng tự hành và tự đứng dậy (swing-up).</a:t>
            </a:r>
            <a:endParaRPr lang="en-US" sz="140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Wingdings" panose="05000000000000000000" pitchFamily="2" charset="2"/>
              <a:buChar char=""/>
              <a:tabLst>
                <a:tab pos="533400" algn="l"/>
              </a:tabLst>
            </a:pPr>
            <a:r>
              <a:rPr lang="vi-VN" sz="1800">
                <a:effectLst/>
                <a:latin typeface="Times New Roman" panose="02020603050405020304" pitchFamily="18" charset="0"/>
                <a:ea typeface="Times New Roman" panose="02020603050405020304" pitchFamily="18" charset="0"/>
              </a:rPr>
              <a:t>Thay đổi bánh trơn thành bánh đa hướng (mecanum) giúp xe di chuyển linh hoạt hơn.</a:t>
            </a:r>
            <a:endParaRPr lang="en-US" sz="140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Wingdings" panose="05000000000000000000" pitchFamily="2" charset="2"/>
              <a:buChar char=""/>
              <a:tabLst>
                <a:tab pos="533400" algn="l"/>
              </a:tabLst>
            </a:pPr>
            <a:r>
              <a:rPr lang="vi-VN" sz="1800">
                <a:effectLst/>
                <a:latin typeface="Times New Roman" panose="02020603050405020304" pitchFamily="18" charset="0"/>
                <a:ea typeface="Times New Roman" panose="02020603050405020304" pitchFamily="18" charset="0"/>
              </a:rPr>
              <a:t>Xây dựng bộ điều khiển giúp xe đáp ứng cao hơn khi gặp tác động nhiễu và di chuyển được trên các mặt phẳng phức tạp.</a:t>
            </a:r>
            <a:endParaRPr lang="en-US" sz="140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sp>
        <p:nvSpPr>
          <p:cNvPr id="4" name="Oval 3"/>
          <p:cNvSpPr/>
          <p:nvPr/>
        </p:nvSpPr>
        <p:spPr>
          <a:xfrm>
            <a:off x="4483509" y="1817759"/>
            <a:ext cx="3224981" cy="322248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cxnSp>
        <p:nvCxnSpPr>
          <p:cNvPr id="6" name="Straight Connector 5"/>
          <p:cNvCxnSpPr/>
          <p:nvPr/>
        </p:nvCxnSpPr>
        <p:spPr>
          <a:xfrm>
            <a:off x="3480617" y="2949678"/>
            <a:ext cx="53782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3480617" y="3819832"/>
            <a:ext cx="5378245"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260322" y="3071422"/>
            <a:ext cx="5818837" cy="646331"/>
          </a:xfrm>
          <a:prstGeom prst="rect">
            <a:avLst/>
          </a:prstGeom>
          <a:noFill/>
        </p:spPr>
        <p:txBody>
          <a:bodyPr wrap="none" rtlCol="0">
            <a:spAutoFit/>
          </a:bodyPr>
          <a:lstStyle/>
          <a:p>
            <a:r>
              <a:rPr lang="en-US" sz="3600" b="1">
                <a:latin typeface="Arial" panose="020B0604020202020204" pitchFamily="34" charset="0"/>
                <a:cs typeface="Arial" panose="020B0604020202020204" pitchFamily="34" charset="0"/>
              </a:rPr>
              <a:t>THANKS FOR WATCHING</a:t>
            </a:r>
            <a:endParaRPr lang="en-US" sz="3600" b="1">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sp>
        <p:nvSpPr>
          <p:cNvPr id="5" name="TextBox 4"/>
          <p:cNvSpPr txBox="1"/>
          <p:nvPr/>
        </p:nvSpPr>
        <p:spPr>
          <a:xfrm>
            <a:off x="1415844" y="1509697"/>
            <a:ext cx="3498073" cy="3642344"/>
          </a:xfrm>
          <a:prstGeom prst="rect">
            <a:avLst/>
          </a:prstGeom>
          <a:noFill/>
        </p:spPr>
        <p:txBody>
          <a:bodyPr wrap="none" rtlCol="0">
            <a:spAutoFit/>
          </a:bodyPr>
          <a:lstStyle/>
          <a:p>
            <a:pPr marL="342900" indent="-342900">
              <a:lnSpc>
                <a:spcPct val="200000"/>
              </a:lnSpc>
              <a:buAutoNum type="arabicPeriod"/>
            </a:pPr>
            <a:r>
              <a:rPr lang="en-US" sz="3000">
                <a:latin typeface="Arial" panose="020B0604020202020204" pitchFamily="34" charset="0"/>
                <a:cs typeface="Arial" panose="020B0604020202020204" pitchFamily="34" charset="0"/>
              </a:rPr>
              <a:t>Cơ sở lý thuyết</a:t>
            </a:r>
            <a:endParaRPr lang="en-US" sz="3000">
              <a:latin typeface="Arial" panose="020B0604020202020204" pitchFamily="34" charset="0"/>
              <a:cs typeface="Arial" panose="020B0604020202020204" pitchFamily="34" charset="0"/>
            </a:endParaRPr>
          </a:p>
          <a:p>
            <a:pPr marL="342900" indent="-342900">
              <a:lnSpc>
                <a:spcPct val="200000"/>
              </a:lnSpc>
              <a:buAutoNum type="arabicPeriod"/>
            </a:pPr>
            <a:r>
              <a:rPr lang="en-US" sz="3000">
                <a:latin typeface="Arial" panose="020B0604020202020204" pitchFamily="34" charset="0"/>
                <a:cs typeface="Arial" panose="020B0604020202020204" pitchFamily="34" charset="0"/>
              </a:rPr>
              <a:t>Mô phỏng Matlab</a:t>
            </a:r>
            <a:endParaRPr lang="en-US" sz="3000">
              <a:latin typeface="Arial" panose="020B0604020202020204" pitchFamily="34" charset="0"/>
              <a:cs typeface="Arial" panose="020B0604020202020204" pitchFamily="34" charset="0"/>
            </a:endParaRPr>
          </a:p>
          <a:p>
            <a:pPr marL="342900" indent="-342900">
              <a:lnSpc>
                <a:spcPct val="200000"/>
              </a:lnSpc>
              <a:buAutoNum type="arabicPeriod"/>
            </a:pPr>
            <a:r>
              <a:rPr lang="en-US" sz="3000">
                <a:latin typeface="Arial" panose="020B0604020202020204" pitchFamily="34" charset="0"/>
                <a:cs typeface="Arial" panose="020B0604020202020204" pitchFamily="34" charset="0"/>
              </a:rPr>
              <a:t>Mô hình thực tế</a:t>
            </a:r>
            <a:endParaRPr lang="en-US" sz="3000">
              <a:latin typeface="Arial" panose="020B0604020202020204" pitchFamily="34" charset="0"/>
              <a:cs typeface="Arial" panose="020B0604020202020204" pitchFamily="34" charset="0"/>
            </a:endParaRPr>
          </a:p>
          <a:p>
            <a:pPr marL="342900" indent="-342900">
              <a:lnSpc>
                <a:spcPct val="200000"/>
              </a:lnSpc>
              <a:buAutoNum type="arabicPeriod"/>
            </a:pPr>
            <a:r>
              <a:rPr lang="en-US" sz="3000">
                <a:latin typeface="Arial" panose="020B0604020202020204" pitchFamily="34" charset="0"/>
                <a:cs typeface="Arial" panose="020B0604020202020204" pitchFamily="34" charset="0"/>
              </a:rPr>
              <a:t>Kết luận</a:t>
            </a:r>
            <a:endParaRPr lang="en-US" sz="3000">
              <a:latin typeface="Arial" panose="020B0604020202020204" pitchFamily="34" charset="0"/>
              <a:cs typeface="Arial" panose="020B0604020202020204" pitchFamily="34" charset="0"/>
            </a:endParaRPr>
          </a:p>
        </p:txBody>
      </p:sp>
      <p:sp>
        <p:nvSpPr>
          <p:cNvPr id="6" name="TextBox 5"/>
          <p:cNvSpPr txBox="1"/>
          <p:nvPr/>
        </p:nvSpPr>
        <p:spPr>
          <a:xfrm>
            <a:off x="1966060" y="290830"/>
            <a:ext cx="8259879" cy="640080"/>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NỘI</a:t>
            </a:r>
            <a:r>
              <a:rPr lang="en-US" sz="3600" b="1">
                <a:solidFill>
                  <a:srgbClr val="FF0000"/>
                </a:solidFill>
                <a:latin typeface="Arial" panose="020B0604020202020204" pitchFamily="34" charset="0"/>
                <a:ea typeface="Verdana" panose="020B0604030504040204" pitchFamily="34" charset="0"/>
                <a:cs typeface="Arial" panose="020B0604020202020204" pitchFamily="34" charset="0"/>
              </a:rPr>
              <a:t> </a:t>
            </a: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DUNG</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8" name="object 7"/>
          <p:cNvSpPr/>
          <p:nvPr/>
        </p:nvSpPr>
        <p:spPr>
          <a:xfrm>
            <a:off x="838197" y="141810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wheel with wheels and arrows&#10;&#10;Description automatically generated with medium confidence"/>
          <p:cNvPicPr>
            <a:picLocks noChangeAspect="1"/>
          </p:cNvPicPr>
          <p:nvPr/>
        </p:nvPicPr>
        <p:blipFill>
          <a:blip r:embed="rId1"/>
          <a:stretch>
            <a:fillRect/>
          </a:stretch>
        </p:blipFill>
        <p:spPr>
          <a:xfrm>
            <a:off x="838196" y="1454978"/>
            <a:ext cx="5040733" cy="4829008"/>
          </a:xfrm>
          <a:prstGeom prst="rect">
            <a:avLst/>
          </a:prstGeom>
        </p:spPr>
      </p:pic>
      <p:sp>
        <p:nvSpPr>
          <p:cNvPr id="2" name="TextBox 1"/>
          <p:cNvSpPr txBox="1"/>
          <p:nvPr/>
        </p:nvSpPr>
        <p:spPr>
          <a:xfrm>
            <a:off x="4516077" y="978043"/>
            <a:ext cx="3159839"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Mô hình toán học</a:t>
            </a:r>
            <a:endParaRPr lang="en-US" sz="2800" b="1">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nvGraphicFramePr>
            <p:xfrm>
              <a:off x="6096164" y="1790110"/>
              <a:ext cx="5166379" cy="3888356"/>
            </p:xfrm>
            <a:graphic>
              <a:graphicData uri="http://schemas.openxmlformats.org/drawingml/2006/table">
                <a:tbl>
                  <a:tblPr firstRow="1" bandRow="1">
                    <a:tableStyleId>{5C22544A-7EE6-4342-B048-85BDC9FD1C3A}</a:tableStyleId>
                  </a:tblPr>
                  <a:tblGrid>
                    <a:gridCol w="1884716"/>
                    <a:gridCol w="3281663"/>
                  </a:tblGrid>
                  <a:tr h="300355">
                    <a:tc>
                      <a:txBody>
                        <a:bodyPr/>
                        <a:lstStyle/>
                        <a:p>
                          <a:pPr algn="ctr"/>
                          <a:r>
                            <a:rPr lang="en-US" sz="1100">
                              <a:latin typeface="Times New Roman" panose="02020603050405020304" pitchFamily="18" charset="0"/>
                              <a:cs typeface="Times New Roman" panose="02020603050405020304" pitchFamily="18" charset="0"/>
                            </a:rPr>
                            <a:t>Biến</a:t>
                          </a:r>
                          <a:r>
                            <a:rPr lang="en-US" sz="1100" baseline="0">
                              <a:latin typeface="Times New Roman" panose="02020603050405020304" pitchFamily="18" charset="0"/>
                              <a:cs typeface="Times New Roman" panose="02020603050405020304" pitchFamily="18" charset="0"/>
                            </a:rPr>
                            <a:t> trạng thái</a:t>
                          </a:r>
                          <a:endParaRPr lang="en-US" sz="110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sz="1100">
                              <a:latin typeface="Times New Roman" panose="02020603050405020304" pitchFamily="18" charset="0"/>
                              <a:cs typeface="Times New Roman" panose="02020603050405020304" pitchFamily="18" charset="0"/>
                            </a:rPr>
                            <a:t>Ý</a:t>
                          </a:r>
                          <a:r>
                            <a:rPr lang="en-US" sz="1100" baseline="0">
                              <a:latin typeface="Times New Roman" panose="02020603050405020304" pitchFamily="18" charset="0"/>
                              <a:cs typeface="Times New Roman" panose="02020603050405020304" pitchFamily="18" charset="0"/>
                            </a:rPr>
                            <a:t> nghĩa</a:t>
                          </a:r>
                          <a:endParaRPr lang="en-US" sz="1100">
                            <a:latin typeface="Times New Roman" panose="02020603050405020304" pitchFamily="18" charset="0"/>
                            <a:cs typeface="Times New Roman" panose="02020603050405020304" pitchFamily="18" charset="0"/>
                          </a:endParaRPr>
                        </a:p>
                      </a:txBody>
                      <a:tcPr marL="68580" marR="68580" marT="34290" marB="34290" anchor="ctr"/>
                    </a:tc>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 xmlns:m="http://schemas.openxmlformats.org/officeDocument/2006/math">
                              <m:r>
                                <a:rPr lang="en-US" sz="1100" i="1" smtClean="0">
                                  <a:latin typeface="Cambria Math" panose="02040503050406030204" pitchFamily="18" charset="0"/>
                                  <a:ea typeface="Cambria Math" panose="02040503050406030204" pitchFamily="18" charset="0"/>
                                </a:rPr>
                                <m:t>𝜃</m:t>
                              </m:r>
                            </m:oMath>
                          </a14:m>
                          <a:r>
                            <a:rPr lang="en-US" sz="1100" dirty="0"/>
                            <a:t> </a:t>
                          </a:r>
                          <a:r>
                            <a:rPr lang="en-US" sz="1100" i="1" dirty="0">
                              <a:latin typeface="Times New Roman" panose="02020603050405020304" pitchFamily="18" charset="0"/>
                              <a:cs typeface="Times New Roman" panose="02020603050405020304" pitchFamily="18" charset="0"/>
                            </a:rPr>
                            <a:t>(rad)</a:t>
                          </a:r>
                          <a:endParaRPr lang="en-US" sz="1100" i="1"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Góc</a:t>
                          </a:r>
                          <a:r>
                            <a:rPr lang="en-US" sz="1200" baseline="0">
                              <a:latin typeface="Times New Roman" panose="02020603050405020304" pitchFamily="18" charset="0"/>
                              <a:cs typeface="Times New Roman" panose="02020603050405020304" pitchFamily="18" charset="0"/>
                            </a:rPr>
                            <a:t> trung bình của bánh xe</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 xmlns:m="http://schemas.openxmlformats.org/officeDocument/2006/math">
                              <m:acc>
                                <m:accPr>
                                  <m:chr m:val="̇"/>
                                  <m:ctrlPr>
                                    <a:rPr lang="en-US" sz="1100" i="1" smtClean="0">
                                      <a:latin typeface="Cambria Math" panose="02040503050406030204" pitchFamily="18" charset="0"/>
                                    </a:rPr>
                                  </m:ctrlPr>
                                </m:accPr>
                                <m:e>
                                  <m:r>
                                    <a:rPr lang="en-US" sz="1100" i="1" smtClean="0">
                                      <a:latin typeface="Cambria Math" panose="02040503050406030204" pitchFamily="18" charset="0"/>
                                      <a:ea typeface="Cambria Math" panose="02040503050406030204" pitchFamily="18" charset="0"/>
                                    </a:rPr>
                                    <m:t>𝜃</m:t>
                                  </m:r>
                                </m:e>
                              </m:acc>
                            </m:oMath>
                          </a14:m>
                          <a:r>
                            <a:rPr lang="en-US" sz="1100"/>
                            <a:t> </a:t>
                          </a:r>
                          <a:r>
                            <a:rPr lang="en-US" sz="1100" i="1">
                              <a:latin typeface="Times New Roman" panose="02020603050405020304" pitchFamily="18" charset="0"/>
                              <a:cs typeface="Times New Roman" panose="02020603050405020304" pitchFamily="18" charset="0"/>
                            </a:rPr>
                            <a:t>(rad/s)</a:t>
                          </a:r>
                          <a:endParaRPr lang="en-US" sz="1100" i="1">
                            <a:latin typeface="Times New Roman" panose="02020603050405020304" pitchFamily="18" charset="0"/>
                            <a:cs typeface="Times New Roman" panose="02020603050405020304" pitchFamily="18" charset="0"/>
                          </a:endParaRP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Vận</a:t>
                          </a:r>
                          <a:r>
                            <a:rPr lang="en-US" sz="1200" baseline="0">
                              <a:latin typeface="Times New Roman" panose="02020603050405020304" pitchFamily="18" charset="0"/>
                              <a:cs typeface="Times New Roman" panose="02020603050405020304" pitchFamily="18" charset="0"/>
                            </a:rPr>
                            <a:t> tốc góc của bánh xe</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 xmlns:m="http://schemas.openxmlformats.org/officeDocument/2006/math">
                              <m:acc>
                                <m:accPr>
                                  <m:chr m:val="̈"/>
                                  <m:ctrlPr>
                                    <a:rPr lang="en-US" sz="1100" i="1" smtClean="0">
                                      <a:latin typeface="Cambria Math" panose="02040503050406030204" pitchFamily="18" charset="0"/>
                                    </a:rPr>
                                  </m:ctrlPr>
                                </m:accPr>
                                <m:e>
                                  <m:r>
                                    <a:rPr lang="en-US" sz="1100" i="1" smtClean="0">
                                      <a:latin typeface="Cambria Math" panose="02040503050406030204" pitchFamily="18" charset="0"/>
                                      <a:ea typeface="Cambria Math" panose="02040503050406030204" pitchFamily="18" charset="0"/>
                                    </a:rPr>
                                    <m:t>𝜃</m:t>
                                  </m:r>
                                </m:e>
                              </m:acc>
                            </m:oMath>
                          </a14:m>
                          <a:r>
                            <a:rPr lang="en-US" sz="1100"/>
                            <a:t> </a:t>
                          </a:r>
                          <a:r>
                            <a:rPr lang="en-US" sz="1100" i="1">
                              <a:latin typeface="Times New Roman" panose="02020603050405020304" pitchFamily="18" charset="0"/>
                              <a:cs typeface="Times New Roman" panose="02020603050405020304" pitchFamily="18" charset="0"/>
                            </a:rPr>
                            <a:t>(rad/</a:t>
                          </a:r>
                          <a14:m>
                            <m:oMath xmlns:m="http://schemas.openxmlformats.org/officeDocument/2006/math">
                              <m:sSup>
                                <m:sSupPr>
                                  <m:ctrlPr>
                                    <a:rPr lang="en-US" sz="1100" i="1" smtClean="0">
                                      <a:latin typeface="Cambria Math" panose="02040503050406030204" pitchFamily="18" charset="0"/>
                                      <a:cs typeface="Times New Roman" panose="02020603050405020304" pitchFamily="18" charset="0"/>
                                    </a:rPr>
                                  </m:ctrlPr>
                                </m:sSupPr>
                                <m:e>
                                  <m:r>
                                    <a:rPr lang="en-US" sz="1100" b="0" i="1" smtClean="0">
                                      <a:latin typeface="Cambria Math" panose="02040503050406030204" pitchFamily="18" charset="0"/>
                                      <a:cs typeface="Times New Roman" panose="02020603050405020304" pitchFamily="18" charset="0"/>
                                    </a:rPr>
                                    <m:t>𝑠</m:t>
                                  </m:r>
                                </m:e>
                                <m:sup>
                                  <m:r>
                                    <a:rPr lang="en-US" sz="1100" b="0" i="1" smtClean="0">
                                      <a:latin typeface="Cambria Math" panose="02040503050406030204" pitchFamily="18" charset="0"/>
                                      <a:cs typeface="Times New Roman" panose="02020603050405020304" pitchFamily="18" charset="0"/>
                                    </a:rPr>
                                    <m:t>2</m:t>
                                  </m:r>
                                </m:sup>
                              </m:sSup>
                            </m:oMath>
                          </a14:m>
                          <a:r>
                            <a:rPr lang="en-US" sz="1100" i="1">
                              <a:latin typeface="Times New Roman" panose="02020603050405020304" pitchFamily="18" charset="0"/>
                              <a:cs typeface="Times New Roman" panose="02020603050405020304" pitchFamily="18" charset="0"/>
                            </a:rPr>
                            <a:t>)</a:t>
                          </a:r>
                          <a:endParaRPr lang="en-US" sz="1100" i="1">
                            <a:latin typeface="Times New Roman" panose="02020603050405020304" pitchFamily="18" charset="0"/>
                            <a:cs typeface="Times New Roman" panose="02020603050405020304" pitchFamily="18" charset="0"/>
                          </a:endParaRP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Gia tốc</a:t>
                          </a:r>
                          <a:r>
                            <a:rPr lang="en-US" sz="1200" baseline="0">
                              <a:latin typeface="Times New Roman" panose="02020603050405020304" pitchFamily="18" charset="0"/>
                              <a:cs typeface="Times New Roman" panose="02020603050405020304" pitchFamily="18" charset="0"/>
                            </a:rPr>
                            <a:t> góc của bánh xe</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 xmlns:m="http://schemas.openxmlformats.org/officeDocument/2006/math">
                              <m:r>
                                <a:rPr lang="en-US" sz="1100" i="1" smtClean="0">
                                  <a:latin typeface="Cambria Math" panose="02040503050406030204" pitchFamily="18" charset="0"/>
                                  <a:ea typeface="Cambria Math" panose="02040503050406030204" pitchFamily="18" charset="0"/>
                                </a:rPr>
                                <m:t>𝜓</m:t>
                              </m:r>
                            </m:oMath>
                          </a14:m>
                          <a:r>
                            <a:rPr lang="en-US" sz="1100"/>
                            <a:t> </a:t>
                          </a:r>
                          <a:r>
                            <a:rPr lang="en-US" sz="1100" i="1">
                              <a:latin typeface="Times New Roman" panose="02020603050405020304" pitchFamily="18" charset="0"/>
                              <a:cs typeface="Times New Roman" panose="02020603050405020304" pitchFamily="18" charset="0"/>
                            </a:rPr>
                            <a:t>(rad)</a:t>
                          </a:r>
                          <a:endParaRPr lang="en-US" sz="1100" i="1">
                            <a:latin typeface="Times New Roman" panose="02020603050405020304" pitchFamily="18" charset="0"/>
                            <a:cs typeface="Times New Roman" panose="02020603050405020304" pitchFamily="18" charset="0"/>
                          </a:endParaRP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Góc</a:t>
                          </a:r>
                          <a:r>
                            <a:rPr lang="en-US" sz="1200" baseline="0">
                              <a:latin typeface="Times New Roman" panose="02020603050405020304" pitchFamily="18" charset="0"/>
                              <a:cs typeface="Times New Roman" panose="02020603050405020304" pitchFamily="18" charset="0"/>
                            </a:rPr>
                            <a:t> nghiêng của phần thân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 xmlns:m="http://schemas.openxmlformats.org/officeDocument/2006/math">
                              <m:acc>
                                <m:accPr>
                                  <m:chr m:val="̇"/>
                                  <m:ctrlPr>
                                    <a:rPr lang="en-US" sz="1100" i="1" smtClean="0">
                                      <a:latin typeface="Cambria Math" panose="02040503050406030204" pitchFamily="18" charset="0"/>
                                    </a:rPr>
                                  </m:ctrlPr>
                                </m:accPr>
                                <m:e>
                                  <m:r>
                                    <a:rPr lang="en-US" sz="1100" i="1" smtClean="0">
                                      <a:latin typeface="Cambria Math" panose="02040503050406030204" pitchFamily="18" charset="0"/>
                                      <a:ea typeface="Cambria Math" panose="02040503050406030204" pitchFamily="18" charset="0"/>
                                    </a:rPr>
                                    <m:t>𝜓</m:t>
                                  </m:r>
                                </m:e>
                              </m:acc>
                            </m:oMath>
                          </a14:m>
                          <a:r>
                            <a:rPr lang="en-US" sz="1100"/>
                            <a:t> </a:t>
                          </a:r>
                          <a:r>
                            <a:rPr lang="en-US" sz="1100" i="1">
                              <a:latin typeface="Times New Roman" panose="02020603050405020304" pitchFamily="18" charset="0"/>
                              <a:cs typeface="Times New Roman" panose="02020603050405020304" pitchFamily="18" charset="0"/>
                            </a:rPr>
                            <a:t>(rad/s)</a:t>
                          </a:r>
                          <a:endParaRPr lang="en-US" sz="1100" i="1">
                            <a:latin typeface="Times New Roman" panose="02020603050405020304" pitchFamily="18" charset="0"/>
                            <a:cs typeface="Times New Roman" panose="02020603050405020304" pitchFamily="18" charset="0"/>
                          </a:endParaRP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Vận</a:t>
                          </a:r>
                          <a:r>
                            <a:rPr lang="en-US" sz="1200" baseline="0">
                              <a:latin typeface="Times New Roman" panose="02020603050405020304" pitchFamily="18" charset="0"/>
                              <a:cs typeface="Times New Roman" panose="02020603050405020304" pitchFamily="18" charset="0"/>
                            </a:rPr>
                            <a:t> tốc góc nghiêng của phần thân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 xmlns:m="http://schemas.openxmlformats.org/officeDocument/2006/math">
                              <m:acc>
                                <m:accPr>
                                  <m:chr m:val="̈"/>
                                  <m:ctrlPr>
                                    <a:rPr lang="en-US" sz="1100" i="1" smtClean="0">
                                      <a:latin typeface="Cambria Math" panose="02040503050406030204" pitchFamily="18" charset="0"/>
                                    </a:rPr>
                                  </m:ctrlPr>
                                </m:accPr>
                                <m:e>
                                  <m:r>
                                    <a:rPr lang="en-US" sz="1100" i="1" smtClean="0">
                                      <a:latin typeface="Cambria Math" panose="02040503050406030204" pitchFamily="18" charset="0"/>
                                      <a:ea typeface="Cambria Math" panose="02040503050406030204" pitchFamily="18" charset="0"/>
                                    </a:rPr>
                                    <m:t>𝜓</m:t>
                                  </m:r>
                                </m:e>
                              </m:acc>
                            </m:oMath>
                          </a14:m>
                          <a:r>
                            <a:rPr lang="en-US" sz="1100"/>
                            <a:t> </a:t>
                          </a:r>
                          <a:r>
                            <a:rPr lang="en-US" sz="1100" i="1">
                              <a:latin typeface="Times New Roman" panose="02020603050405020304" pitchFamily="18" charset="0"/>
                              <a:cs typeface="Times New Roman" panose="02020603050405020304" pitchFamily="18" charset="0"/>
                            </a:rPr>
                            <a:t>(rad/</a:t>
                          </a:r>
                          <a14:m>
                            <m:oMath xmlns:m="http://schemas.openxmlformats.org/officeDocument/2006/math">
                              <m:sSup>
                                <m:sSupPr>
                                  <m:ctrlPr>
                                    <a:rPr lang="en-US" sz="1100" i="1" smtClean="0">
                                      <a:latin typeface="Cambria Math" panose="02040503050406030204" pitchFamily="18" charset="0"/>
                                      <a:cs typeface="Times New Roman" panose="02020603050405020304" pitchFamily="18" charset="0"/>
                                    </a:rPr>
                                  </m:ctrlPr>
                                </m:sSupPr>
                                <m:e>
                                  <m:r>
                                    <a:rPr lang="en-US" sz="1100" b="0" i="1" smtClean="0">
                                      <a:latin typeface="Cambria Math" panose="02040503050406030204" pitchFamily="18" charset="0"/>
                                      <a:cs typeface="Times New Roman" panose="02020603050405020304" pitchFamily="18" charset="0"/>
                                    </a:rPr>
                                    <m:t>𝑠</m:t>
                                  </m:r>
                                </m:e>
                                <m:sup>
                                  <m:r>
                                    <a:rPr lang="en-US" sz="1100" b="0" i="1" smtClean="0">
                                      <a:latin typeface="Cambria Math" panose="02040503050406030204" pitchFamily="18" charset="0"/>
                                      <a:cs typeface="Times New Roman" panose="02020603050405020304" pitchFamily="18" charset="0"/>
                                    </a:rPr>
                                    <m:t>2</m:t>
                                  </m:r>
                                </m:sup>
                              </m:sSup>
                            </m:oMath>
                          </a14:m>
                          <a:r>
                            <a:rPr lang="en-US" sz="1100" i="1">
                              <a:latin typeface="Times New Roman" panose="02020603050405020304" pitchFamily="18" charset="0"/>
                              <a:cs typeface="Times New Roman" panose="02020603050405020304" pitchFamily="18" charset="0"/>
                            </a:rPr>
                            <a:t>)</a:t>
                          </a:r>
                          <a:endParaRPr lang="en-US" sz="1100" i="1">
                            <a:latin typeface="Times New Roman" panose="02020603050405020304" pitchFamily="18" charset="0"/>
                            <a:cs typeface="Times New Roman" panose="02020603050405020304" pitchFamily="18" charset="0"/>
                          </a:endParaRP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Gia tốc</a:t>
                          </a:r>
                          <a:r>
                            <a:rPr lang="en-US" sz="1200" baseline="0">
                              <a:latin typeface="Times New Roman" panose="02020603050405020304" pitchFamily="18" charset="0"/>
                              <a:cs typeface="Times New Roman" panose="02020603050405020304" pitchFamily="18" charset="0"/>
                            </a:rPr>
                            <a:t> góc nghiêng của phần thân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 xmlns:m="http://schemas.openxmlformats.org/officeDocument/2006/math">
                              <m:r>
                                <a:rPr lang="en-US" sz="1100" i="1" smtClean="0">
                                  <a:latin typeface="Cambria Math" panose="02040503050406030204" pitchFamily="18" charset="0"/>
                                  <a:ea typeface="Cambria Math" panose="02040503050406030204" pitchFamily="18" charset="0"/>
                                </a:rPr>
                                <m:t>𝜙</m:t>
                              </m:r>
                            </m:oMath>
                          </a14:m>
                          <a:r>
                            <a:rPr lang="en-US" sz="1100"/>
                            <a:t> </a:t>
                          </a:r>
                          <a:r>
                            <a:rPr lang="en-US" sz="1100" i="1">
                              <a:latin typeface="Times New Roman" panose="02020603050405020304" pitchFamily="18" charset="0"/>
                              <a:cs typeface="Times New Roman" panose="02020603050405020304" pitchFamily="18" charset="0"/>
                            </a:rPr>
                            <a:t>(rad)</a:t>
                          </a:r>
                          <a:endParaRPr lang="en-US" sz="1100" i="1">
                            <a:latin typeface="Times New Roman" panose="02020603050405020304" pitchFamily="18" charset="0"/>
                            <a:cs typeface="Times New Roman" panose="02020603050405020304" pitchFamily="18" charset="0"/>
                          </a:endParaRP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Góc</a:t>
                          </a:r>
                          <a:r>
                            <a:rPr lang="en-US" sz="1200" baseline="0">
                              <a:latin typeface="Times New Roman" panose="02020603050405020304" pitchFamily="18" charset="0"/>
                              <a:cs typeface="Times New Roman" panose="02020603050405020304" pitchFamily="18" charset="0"/>
                            </a:rPr>
                            <a:t> xoáy của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 xmlns:m="http://schemas.openxmlformats.org/officeDocument/2006/math">
                              <m:acc>
                                <m:accPr>
                                  <m:chr m:val="̇"/>
                                  <m:ctrlPr>
                                    <a:rPr lang="en-US" sz="1100" i="1" smtClean="0">
                                      <a:latin typeface="Cambria Math" panose="02040503050406030204" pitchFamily="18" charset="0"/>
                                    </a:rPr>
                                  </m:ctrlPr>
                                </m:accPr>
                                <m:e>
                                  <m:r>
                                    <a:rPr lang="en-US" sz="1100" i="1" smtClean="0">
                                      <a:latin typeface="Cambria Math" panose="02040503050406030204" pitchFamily="18" charset="0"/>
                                      <a:ea typeface="Cambria Math" panose="02040503050406030204" pitchFamily="18" charset="0"/>
                                    </a:rPr>
                                    <m:t>𝜙</m:t>
                                  </m:r>
                                </m:e>
                              </m:acc>
                            </m:oMath>
                          </a14:m>
                          <a:r>
                            <a:rPr lang="en-US" sz="1100"/>
                            <a:t> </a:t>
                          </a:r>
                          <a:r>
                            <a:rPr lang="en-US" sz="1100" i="1">
                              <a:latin typeface="Times New Roman" panose="02020603050405020304" pitchFamily="18" charset="0"/>
                              <a:cs typeface="Times New Roman" panose="02020603050405020304" pitchFamily="18" charset="0"/>
                            </a:rPr>
                            <a:t>(rad/s)</a:t>
                          </a:r>
                          <a:endParaRPr lang="en-US" sz="1100" i="1">
                            <a:latin typeface="Times New Roman" panose="02020603050405020304" pitchFamily="18" charset="0"/>
                            <a:cs typeface="Times New Roman" panose="02020603050405020304" pitchFamily="18" charset="0"/>
                          </a:endParaRP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Vận</a:t>
                          </a:r>
                          <a:r>
                            <a:rPr lang="en-US" sz="1200" baseline="0">
                              <a:latin typeface="Times New Roman" panose="02020603050405020304" pitchFamily="18" charset="0"/>
                              <a:cs typeface="Times New Roman" panose="02020603050405020304" pitchFamily="18" charset="0"/>
                            </a:rPr>
                            <a:t> tốc góc xoay của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 xmlns:m="http://schemas.openxmlformats.org/officeDocument/2006/math">
                              <m:acc>
                                <m:accPr>
                                  <m:chr m:val="̈"/>
                                  <m:ctrlPr>
                                    <a:rPr lang="en-US" sz="1100" i="1" smtClean="0">
                                      <a:latin typeface="Cambria Math" panose="02040503050406030204" pitchFamily="18" charset="0"/>
                                    </a:rPr>
                                  </m:ctrlPr>
                                </m:accPr>
                                <m:e>
                                  <m:r>
                                    <a:rPr lang="en-US" sz="1100" i="1" smtClean="0">
                                      <a:latin typeface="Cambria Math" panose="02040503050406030204" pitchFamily="18" charset="0"/>
                                      <a:ea typeface="Cambria Math" panose="02040503050406030204" pitchFamily="18" charset="0"/>
                                    </a:rPr>
                                    <m:t>𝜙</m:t>
                                  </m:r>
                                </m:e>
                              </m:acc>
                            </m:oMath>
                          </a14:m>
                          <a:r>
                            <a:rPr lang="en-US" sz="1100"/>
                            <a:t> </a:t>
                          </a:r>
                          <a:r>
                            <a:rPr lang="en-US" sz="1100" i="1">
                              <a:latin typeface="Times New Roman" panose="02020603050405020304" pitchFamily="18" charset="0"/>
                              <a:cs typeface="Times New Roman" panose="02020603050405020304" pitchFamily="18" charset="0"/>
                            </a:rPr>
                            <a:t>(rad/</a:t>
                          </a:r>
                          <a14:m>
                            <m:oMath xmlns:m="http://schemas.openxmlformats.org/officeDocument/2006/math">
                              <m:sSup>
                                <m:sSupPr>
                                  <m:ctrlPr>
                                    <a:rPr lang="en-US" sz="1100" i="1" smtClean="0">
                                      <a:latin typeface="Cambria Math" panose="02040503050406030204" pitchFamily="18" charset="0"/>
                                      <a:cs typeface="Times New Roman" panose="02020603050405020304" pitchFamily="18" charset="0"/>
                                    </a:rPr>
                                  </m:ctrlPr>
                                </m:sSupPr>
                                <m:e>
                                  <m:r>
                                    <a:rPr lang="en-US" sz="1100" b="0" i="1" smtClean="0">
                                      <a:latin typeface="Cambria Math" panose="02040503050406030204" pitchFamily="18" charset="0"/>
                                      <a:cs typeface="Times New Roman" panose="02020603050405020304" pitchFamily="18" charset="0"/>
                                    </a:rPr>
                                    <m:t>𝑠</m:t>
                                  </m:r>
                                </m:e>
                                <m:sup>
                                  <m:r>
                                    <a:rPr lang="en-US" sz="1100" b="0" i="1" smtClean="0">
                                      <a:latin typeface="Cambria Math" panose="02040503050406030204" pitchFamily="18" charset="0"/>
                                      <a:cs typeface="Times New Roman" panose="02020603050405020304" pitchFamily="18" charset="0"/>
                                    </a:rPr>
                                    <m:t>2</m:t>
                                  </m:r>
                                </m:sup>
                              </m:sSup>
                            </m:oMath>
                          </a14:m>
                          <a:r>
                            <a:rPr lang="en-US" sz="1100" i="1">
                              <a:latin typeface="Times New Roman" panose="02020603050405020304" pitchFamily="18" charset="0"/>
                              <a:cs typeface="Times New Roman" panose="02020603050405020304" pitchFamily="18" charset="0"/>
                            </a:rPr>
                            <a:t>)</a:t>
                          </a:r>
                          <a:endParaRPr lang="en-US" sz="1100" i="1">
                            <a:latin typeface="Times New Roman" panose="02020603050405020304" pitchFamily="18" charset="0"/>
                            <a:cs typeface="Times New Roman" panose="02020603050405020304" pitchFamily="18" charset="0"/>
                          </a:endParaRPr>
                        </a:p>
                      </a:txBody>
                      <a:tcPr marL="68580" marR="68580" marT="34290" marB="34290" anchor="ctr"/>
                    </a:tc>
                    <a:tc>
                      <a:txBody>
                        <a:bodyPr/>
                        <a:lstStyle/>
                        <a:p>
                          <a:r>
                            <a:rPr lang="en-US" sz="1200" dirty="0" err="1">
                              <a:latin typeface="Times New Roman" panose="02020603050405020304" pitchFamily="18" charset="0"/>
                              <a:cs typeface="Times New Roman" panose="02020603050405020304" pitchFamily="18" charset="0"/>
                            </a:rPr>
                            <a:t>Gia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tốc</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góc</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xoay</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của</a:t>
                          </a:r>
                          <a:r>
                            <a:rPr lang="en-US" sz="1200" baseline="0" dirty="0">
                              <a:latin typeface="Times New Roman" panose="02020603050405020304" pitchFamily="18" charset="0"/>
                              <a:cs typeface="Times New Roman" panose="02020603050405020304" pitchFamily="18" charset="0"/>
                            </a:rPr>
                            <a:t> Robot</a:t>
                          </a:r>
                          <a:endParaRPr lang="en-US" sz="1200" dirty="0">
                            <a:latin typeface="Times New Roman" panose="02020603050405020304" pitchFamily="18" charset="0"/>
                            <a:cs typeface="Times New Roman" panose="02020603050405020304" pitchFamily="18" charset="0"/>
                          </a:endParaRPr>
                        </a:p>
                      </a:txBody>
                      <a:tcPr marL="68580" marR="68580" marT="34290" marB="34290" anchor="ctr"/>
                    </a:tc>
                  </a:tr>
                </a:tbl>
              </a:graphicData>
            </a:graphic>
          </p:graphicFrame>
        </mc:Choice>
        <mc:Fallback xmlns="">
          <p:graphicFrame>
            <p:nvGraphicFramePr>
              <p:cNvPr id="4" name="Table 3"/>
              <p:cNvGraphicFramePr>
                <a:graphicFrameLocks noGrp="1"/>
              </p:cNvGraphicFramePr>
              <p:nvPr/>
            </p:nvGraphicFramePr>
            <p:xfrm>
              <a:off x="6096164" y="1790110"/>
              <a:ext cx="5166379" cy="3888356"/>
            </p:xfrm>
            <a:graphic>
              <a:graphicData uri="http://schemas.openxmlformats.org/drawingml/2006/table">
                <a:tbl>
                  <a:tblPr firstRow="1" bandRow="1">
                    <a:tableStyleId>{5C22544A-7EE6-4342-B048-85BDC9FD1C3A}</a:tableStyleId>
                  </a:tblPr>
                  <a:tblGrid>
                    <a:gridCol w="1884716"/>
                    <a:gridCol w="3281663"/>
                  </a:tblGrid>
                  <a:tr h="300355">
                    <a:tc>
                      <a:txBody>
                        <a:bodyPr/>
                        <a:lstStyle/>
                        <a:p>
                          <a:pPr algn="ctr"/>
                          <a:r>
                            <a:rPr lang="en-US" sz="1100">
                              <a:latin typeface="Times New Roman" panose="02020603050405020304" pitchFamily="18" charset="0"/>
                              <a:cs typeface="Times New Roman" panose="02020603050405020304" pitchFamily="18" charset="0"/>
                            </a:rPr>
                            <a:t>Biến</a:t>
                          </a:r>
                          <a:r>
                            <a:rPr lang="en-US" sz="1100" baseline="0">
                              <a:latin typeface="Times New Roman" panose="02020603050405020304" pitchFamily="18" charset="0"/>
                              <a:cs typeface="Times New Roman" panose="02020603050405020304" pitchFamily="18" charset="0"/>
                            </a:rPr>
                            <a:t> trạng thái</a:t>
                          </a:r>
                          <a:endParaRPr lang="en-US" sz="110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sz="1100">
                              <a:latin typeface="Times New Roman" panose="02020603050405020304" pitchFamily="18" charset="0"/>
                              <a:cs typeface="Times New Roman" panose="02020603050405020304" pitchFamily="18" charset="0"/>
                            </a:rPr>
                            <a:t>Ý</a:t>
                          </a:r>
                          <a:r>
                            <a:rPr lang="en-US" sz="1100" baseline="0">
                              <a:latin typeface="Times New Roman" panose="02020603050405020304" pitchFamily="18" charset="0"/>
                              <a:cs typeface="Times New Roman" panose="02020603050405020304" pitchFamily="18" charset="0"/>
                            </a:rPr>
                            <a:t> nghĩa</a:t>
                          </a:r>
                          <a:endParaRPr lang="en-US" sz="1100">
                            <a:latin typeface="Times New Roman" panose="02020603050405020304" pitchFamily="18" charset="0"/>
                            <a:cs typeface="Times New Roman" panose="02020603050405020304" pitchFamily="18" charset="0"/>
                          </a:endParaRPr>
                        </a:p>
                      </a:txBody>
                      <a:tcPr marL="68580" marR="68580" marT="34290" marB="34290" anchor="ctr"/>
                    </a:tc>
                  </a:tr>
                  <a:tr h="398780">
                    <a:tc>
                      <a:txBody>
                        <a:bodyPr/>
                        <a:lstStyle/>
                        <a:p>
                          <a:endParaRPr lang="en-US"/>
                        </a:p>
                      </a:txBody>
                      <a:tcPr marL="68580" marR="68580" marT="34290" marB="34290" anchor="ctr">
                        <a:blipFill>
                          <a:blip r:embed="rId2"/>
                        </a:blipFill>
                      </a:tcPr>
                    </a:tc>
                    <a:tc>
                      <a:txBody>
                        <a:bodyPr/>
                        <a:lstStyle/>
                        <a:p>
                          <a:r>
                            <a:rPr lang="en-US" sz="1200">
                              <a:latin typeface="Times New Roman" panose="02020603050405020304" pitchFamily="18" charset="0"/>
                              <a:cs typeface="Times New Roman" panose="02020603050405020304" pitchFamily="18" charset="0"/>
                            </a:rPr>
                            <a:t>Góc</a:t>
                          </a:r>
                          <a:r>
                            <a:rPr lang="en-US" sz="1200" baseline="0">
                              <a:latin typeface="Times New Roman" panose="02020603050405020304" pitchFamily="18" charset="0"/>
                              <a:cs typeface="Times New Roman" panose="02020603050405020304" pitchFamily="18" charset="0"/>
                            </a:rPr>
                            <a:t> trung bình của bánh xe</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780">
                    <a:tc>
                      <a:txBody>
                        <a:bodyPr/>
                        <a:lstStyle/>
                        <a:p>
                          <a:endParaRPr lang="en-US"/>
                        </a:p>
                      </a:txBody>
                      <a:tcPr marL="68580" marR="68580" marT="34290" marB="34290" anchor="ctr">
                        <a:blipFill>
                          <a:blip r:embed="rId2"/>
                        </a:blipFill>
                      </a:tcPr>
                    </a:tc>
                    <a:tc>
                      <a:txBody>
                        <a:bodyPr/>
                        <a:lstStyle/>
                        <a:p>
                          <a:r>
                            <a:rPr lang="en-US" sz="1200">
                              <a:latin typeface="Times New Roman" panose="02020603050405020304" pitchFamily="18" charset="0"/>
                              <a:cs typeface="Times New Roman" panose="02020603050405020304" pitchFamily="18" charset="0"/>
                            </a:rPr>
                            <a:t>Vận</a:t>
                          </a:r>
                          <a:r>
                            <a:rPr lang="en-US" sz="1200" baseline="0">
                              <a:latin typeface="Times New Roman" panose="02020603050405020304" pitchFamily="18" charset="0"/>
                              <a:cs typeface="Times New Roman" panose="02020603050405020304" pitchFamily="18" charset="0"/>
                            </a:rPr>
                            <a:t> tốc góc của bánh xe</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145">
                    <a:tc>
                      <a:txBody>
                        <a:bodyPr/>
                        <a:lstStyle/>
                        <a:p>
                          <a:endParaRPr lang="en-US"/>
                        </a:p>
                      </a:txBody>
                      <a:tcPr marL="68580" marR="68580" marT="34290" marB="34290" anchor="ctr">
                        <a:blipFill>
                          <a:blip r:embed="rId2"/>
                        </a:blipFill>
                      </a:tcPr>
                    </a:tc>
                    <a:tc>
                      <a:txBody>
                        <a:bodyPr/>
                        <a:lstStyle/>
                        <a:p>
                          <a:r>
                            <a:rPr lang="en-US" sz="1200">
                              <a:latin typeface="Times New Roman" panose="02020603050405020304" pitchFamily="18" charset="0"/>
                              <a:cs typeface="Times New Roman" panose="02020603050405020304" pitchFamily="18" charset="0"/>
                            </a:rPr>
                            <a:t>Gia tốc</a:t>
                          </a:r>
                          <a:r>
                            <a:rPr lang="en-US" sz="1200" baseline="0">
                              <a:latin typeface="Times New Roman" panose="02020603050405020304" pitchFamily="18" charset="0"/>
                              <a:cs typeface="Times New Roman" panose="02020603050405020304" pitchFamily="18" charset="0"/>
                            </a:rPr>
                            <a:t> góc của bánh xe</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780">
                    <a:tc>
                      <a:txBody>
                        <a:bodyPr/>
                        <a:lstStyle/>
                        <a:p>
                          <a:endParaRPr lang="en-US"/>
                        </a:p>
                      </a:txBody>
                      <a:tcPr marL="68580" marR="68580" marT="34290" marB="34290" anchor="ctr">
                        <a:blipFill>
                          <a:blip r:embed="rId2"/>
                        </a:blipFill>
                      </a:tcPr>
                    </a:tc>
                    <a:tc>
                      <a:txBody>
                        <a:bodyPr/>
                        <a:lstStyle/>
                        <a:p>
                          <a:r>
                            <a:rPr lang="en-US" sz="1200">
                              <a:latin typeface="Times New Roman" panose="02020603050405020304" pitchFamily="18" charset="0"/>
                              <a:cs typeface="Times New Roman" panose="02020603050405020304" pitchFamily="18" charset="0"/>
                            </a:rPr>
                            <a:t>Góc</a:t>
                          </a:r>
                          <a:r>
                            <a:rPr lang="en-US" sz="1200" baseline="0">
                              <a:latin typeface="Times New Roman" panose="02020603050405020304" pitchFamily="18" charset="0"/>
                              <a:cs typeface="Times New Roman" panose="02020603050405020304" pitchFamily="18" charset="0"/>
                            </a:rPr>
                            <a:t> nghiêng của phần thân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780">
                    <a:tc>
                      <a:txBody>
                        <a:bodyPr/>
                        <a:lstStyle/>
                        <a:p>
                          <a:endParaRPr lang="en-US"/>
                        </a:p>
                      </a:txBody>
                      <a:tcPr marL="68580" marR="68580" marT="34290" marB="34290" anchor="ctr">
                        <a:blipFill>
                          <a:blip r:embed="rId2"/>
                        </a:blipFill>
                      </a:tcPr>
                    </a:tc>
                    <a:tc>
                      <a:txBody>
                        <a:bodyPr/>
                        <a:lstStyle/>
                        <a:p>
                          <a:r>
                            <a:rPr lang="en-US" sz="1200">
                              <a:latin typeface="Times New Roman" panose="02020603050405020304" pitchFamily="18" charset="0"/>
                              <a:cs typeface="Times New Roman" panose="02020603050405020304" pitchFamily="18" charset="0"/>
                            </a:rPr>
                            <a:t>Vận</a:t>
                          </a:r>
                          <a:r>
                            <a:rPr lang="en-US" sz="1200" baseline="0">
                              <a:latin typeface="Times New Roman" panose="02020603050405020304" pitchFamily="18" charset="0"/>
                              <a:cs typeface="Times New Roman" panose="02020603050405020304" pitchFamily="18" charset="0"/>
                            </a:rPr>
                            <a:t> tốc góc nghiêng của phần thân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780">
                    <a:tc>
                      <a:txBody>
                        <a:bodyPr/>
                        <a:lstStyle/>
                        <a:p>
                          <a:endParaRPr lang="en-US"/>
                        </a:p>
                      </a:txBody>
                      <a:tcPr marL="68580" marR="68580" marT="34290" marB="34290" anchor="ctr">
                        <a:blipFill>
                          <a:blip r:embed="rId2"/>
                        </a:blipFill>
                      </a:tcPr>
                    </a:tc>
                    <a:tc>
                      <a:txBody>
                        <a:bodyPr/>
                        <a:lstStyle/>
                        <a:p>
                          <a:r>
                            <a:rPr lang="en-US" sz="1200">
                              <a:latin typeface="Times New Roman" panose="02020603050405020304" pitchFamily="18" charset="0"/>
                              <a:cs typeface="Times New Roman" panose="02020603050405020304" pitchFamily="18" charset="0"/>
                            </a:rPr>
                            <a:t>Gia tốc</a:t>
                          </a:r>
                          <a:r>
                            <a:rPr lang="en-US" sz="1200" baseline="0">
                              <a:latin typeface="Times New Roman" panose="02020603050405020304" pitchFamily="18" charset="0"/>
                              <a:cs typeface="Times New Roman" panose="02020603050405020304" pitchFamily="18" charset="0"/>
                            </a:rPr>
                            <a:t> góc nghiêng của phần thân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780">
                    <a:tc>
                      <a:txBody>
                        <a:bodyPr/>
                        <a:lstStyle/>
                        <a:p>
                          <a:endParaRPr lang="en-US"/>
                        </a:p>
                      </a:txBody>
                      <a:tcPr marL="68580" marR="68580" marT="34290" marB="34290" anchor="ctr">
                        <a:blipFill>
                          <a:blip r:embed="rId2"/>
                        </a:blipFill>
                      </a:tcPr>
                    </a:tc>
                    <a:tc>
                      <a:txBody>
                        <a:bodyPr/>
                        <a:lstStyle/>
                        <a:p>
                          <a:r>
                            <a:rPr lang="en-US" sz="1200">
                              <a:latin typeface="Times New Roman" panose="02020603050405020304" pitchFamily="18" charset="0"/>
                              <a:cs typeface="Times New Roman" panose="02020603050405020304" pitchFamily="18" charset="0"/>
                            </a:rPr>
                            <a:t>Góc</a:t>
                          </a:r>
                          <a:r>
                            <a:rPr lang="en-US" sz="1200" baseline="0">
                              <a:latin typeface="Times New Roman" panose="02020603050405020304" pitchFamily="18" charset="0"/>
                              <a:cs typeface="Times New Roman" panose="02020603050405020304" pitchFamily="18" charset="0"/>
                            </a:rPr>
                            <a:t> xoáy của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780">
                    <a:tc>
                      <a:txBody>
                        <a:bodyPr/>
                        <a:lstStyle/>
                        <a:p>
                          <a:endParaRPr lang="en-US"/>
                        </a:p>
                      </a:txBody>
                      <a:tcPr marL="68580" marR="68580" marT="34290" marB="34290" anchor="ctr">
                        <a:blipFill>
                          <a:blip r:embed="rId2"/>
                        </a:blipFill>
                      </a:tcPr>
                    </a:tc>
                    <a:tc>
                      <a:txBody>
                        <a:bodyPr/>
                        <a:lstStyle/>
                        <a:p>
                          <a:r>
                            <a:rPr lang="en-US" sz="1200">
                              <a:latin typeface="Times New Roman" panose="02020603050405020304" pitchFamily="18" charset="0"/>
                              <a:cs typeface="Times New Roman" panose="02020603050405020304" pitchFamily="18" charset="0"/>
                            </a:rPr>
                            <a:t>Vận</a:t>
                          </a:r>
                          <a:r>
                            <a:rPr lang="en-US" sz="1200" baseline="0">
                              <a:latin typeface="Times New Roman" panose="02020603050405020304" pitchFamily="18" charset="0"/>
                              <a:cs typeface="Times New Roman" panose="02020603050405020304" pitchFamily="18" charset="0"/>
                            </a:rPr>
                            <a:t> tốc góc xoay của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145">
                    <a:tc>
                      <a:txBody>
                        <a:bodyPr/>
                        <a:lstStyle/>
                        <a:p>
                          <a:endParaRPr lang="en-US"/>
                        </a:p>
                      </a:txBody>
                      <a:tcPr marL="68580" marR="68580" marT="34290" marB="34290" anchor="ctr">
                        <a:blipFill>
                          <a:blip r:embed="rId2"/>
                        </a:blipFill>
                      </a:tcPr>
                    </a:tc>
                    <a:tc>
                      <a:txBody>
                        <a:bodyPr/>
                        <a:lstStyle/>
                        <a:p>
                          <a:r>
                            <a:rPr lang="en-US" sz="1200" dirty="0" err="1">
                              <a:latin typeface="Times New Roman" panose="02020603050405020304" pitchFamily="18" charset="0"/>
                              <a:cs typeface="Times New Roman" panose="02020603050405020304" pitchFamily="18" charset="0"/>
                            </a:rPr>
                            <a:t>Gia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tốc</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góc</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xoay</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của</a:t>
                          </a:r>
                          <a:r>
                            <a:rPr lang="en-US" sz="1200" baseline="0" dirty="0">
                              <a:latin typeface="Times New Roman" panose="02020603050405020304" pitchFamily="18" charset="0"/>
                              <a:cs typeface="Times New Roman" panose="02020603050405020304" pitchFamily="18" charset="0"/>
                            </a:rPr>
                            <a:t> Robot</a:t>
                          </a:r>
                          <a:endParaRPr lang="en-US" sz="1200" dirty="0">
                            <a:latin typeface="Times New Roman" panose="02020603050405020304" pitchFamily="18" charset="0"/>
                            <a:cs typeface="Times New Roman" panose="02020603050405020304" pitchFamily="18" charset="0"/>
                          </a:endParaRPr>
                        </a:p>
                      </a:txBody>
                      <a:tcPr marL="68580" marR="68580" marT="34290" marB="34290" anchor="ctr"/>
                    </a:tc>
                  </a:tr>
                </a:tbl>
              </a:graphicData>
            </a:graphic>
          </p:graphicFrame>
        </mc:Fallback>
      </mc:AlternateContent>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1. Cơ sở lý thuyết</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10" name="object 7"/>
          <p:cNvSpPr/>
          <p:nvPr/>
        </p:nvSpPr>
        <p:spPr>
          <a:xfrm>
            <a:off x="838197" y="141810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extBox 4"/>
              <p:cNvSpPr txBox="1"/>
              <p:nvPr/>
            </p:nvSpPr>
            <p:spPr>
              <a:xfrm>
                <a:off x="1839474" y="1795298"/>
                <a:ext cx="8513052" cy="420371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lnSpc>
                    <a:spcPct val="120000"/>
                  </a:lnSpc>
                  <a:spcBef>
                    <a:spcPts val="450"/>
                  </a:spcBef>
                  <a:spcAft>
                    <a:spcPts val="450"/>
                  </a:spcAft>
                </a:pPr>
                <a:r>
                  <a:rPr lang="en-US">
                    <a:latin typeface="Times New Roman" panose="02020603050405020304" pitchFamily="18" charset="0"/>
                    <a:ea typeface="Tahoma" panose="020B0604030504040204" pitchFamily="34" charset="0"/>
                    <a:cs typeface="Times New Roman" panose="02020603050405020304" pitchFamily="18" charset="0"/>
                  </a:rPr>
                  <a:t>Động năng được xác định theo công thức : </a:t>
                </a:r>
                <a:endParaRPr lang="en-US">
                  <a:latin typeface="Times New Roman" panose="02020603050405020304" pitchFamily="18" charset="0"/>
                  <a:ea typeface="Tahoma" panose="020B0604030504040204" pitchFamily="34" charset="0"/>
                  <a:cs typeface="Times New Roman" panose="02020603050405020304" pitchFamily="18" charset="0"/>
                </a:endParaRPr>
              </a:p>
              <a:p>
                <a:pPr algn="ctr"/>
                <a14:m>
                  <m:oMath xmlns:m="http://schemas.openxmlformats.org/officeDocument/2006/math">
                    <m:r>
                      <a:rPr lang="en-US" i="1">
                        <a:latin typeface="Cambria Math" panose="02040503050406030204" pitchFamily="18" charset="0"/>
                        <a:ea typeface="Times New Roman" panose="02020603050405020304" pitchFamily="18" charset="0"/>
                        <a:cs typeface="Times New Roman" panose="02020603050405020304" pitchFamily="18" charset="0"/>
                      </a:rPr>
                      <m:t>𝑇</m:t>
                    </m:r>
                    <m:r>
                      <a:rPr lang="en-US"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Times New Roman" panose="02020603050405020304" pitchFamily="18" charset="0"/>
                            <a:cs typeface="Times New Roman" panose="02020603050405020304" pitchFamily="18" charset="0"/>
                          </a:rPr>
                          <m:t>𝑇</m:t>
                        </m:r>
                      </m:e>
                      <m:sub>
                        <m:r>
                          <a:rPr lang="en-US" i="1">
                            <a:latin typeface="Cambria Math" panose="02040503050406030204" pitchFamily="18" charset="0"/>
                            <a:ea typeface="Times New Roman" panose="02020603050405020304" pitchFamily="18" charset="0"/>
                            <a:cs typeface="Times New Roman" panose="02020603050405020304" pitchFamily="18" charset="0"/>
                          </a:rPr>
                          <m:t>1</m:t>
                        </m:r>
                      </m:sub>
                    </m:sSub>
                    <m:r>
                      <a:rPr lang="en-US"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Times New Roman" panose="02020603050405020304" pitchFamily="18" charset="0"/>
                            <a:cs typeface="Times New Roman" panose="02020603050405020304" pitchFamily="18" charset="0"/>
                          </a:rPr>
                          <m:t>𝑇</m:t>
                        </m:r>
                      </m:e>
                      <m:sub>
                        <m:r>
                          <a:rPr lang="en-US" i="1">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en-US">
                    <a:latin typeface="Tahoma" panose="020B0604030504040204" pitchFamily="34" charset="0"/>
                    <a:ea typeface="Tahoma" panose="020B0604030504040204" pitchFamily="34" charset="0"/>
                    <a:cs typeface="Tahoma" panose="020B0604030504040204" pitchFamily="34" charset="0"/>
                  </a:rPr>
                  <a:t> </a:t>
                </a:r>
                <a:endParaRPr lang="en-US">
                  <a:latin typeface="Tahoma" panose="020B0604030504040204" pitchFamily="34" charset="0"/>
                  <a:ea typeface="Tahoma" panose="020B0604030504040204" pitchFamily="34" charset="0"/>
                  <a:cs typeface="Tahoma" panose="020B0604030504040204" pitchFamily="34" charset="0"/>
                </a:endParaRPr>
              </a:p>
              <a:p>
                <a:r>
                  <a:rPr lang="en-US">
                    <a:latin typeface="Times New Roman" panose="02020603050405020304" pitchFamily="18" charset="0"/>
                    <a:ea typeface="Tahoma" panose="020B0604030504040204" pitchFamily="34" charset="0"/>
                    <a:cs typeface="Times New Roman" panose="02020603050405020304" pitchFamily="18" charset="0"/>
                  </a:rPr>
                  <a:t>Với:</a:t>
                </a:r>
                <a:endParaRPr lang="en-US">
                  <a:latin typeface="Times New Roman" panose="02020603050405020304" pitchFamily="18" charset="0"/>
                  <a:ea typeface="Tahoma" panose="020B0604030504040204" pitchFamily="34" charset="0"/>
                  <a:cs typeface="Times New Roman" panose="02020603050405020304" pitchFamily="18" charset="0"/>
                </a:endParaRPr>
              </a:p>
              <a:p>
                <a:r>
                  <a:rPr lang="en-US">
                    <a:latin typeface="Times New Roman" panose="02020603050405020304" pitchFamily="18" charset="0"/>
                    <a:ea typeface="Tahoma" panose="020B0604030504040204" pitchFamily="34" charset="0"/>
                    <a:cs typeface="Times New Roman" panose="02020603050405020304" pitchFamily="18" charset="0"/>
                  </a:rPr>
                  <a:t>T</a:t>
                </a:r>
                <a:r>
                  <a:rPr lang="en-US" baseline="-25000">
                    <a:latin typeface="Times New Roman" panose="02020603050405020304" pitchFamily="18" charset="0"/>
                    <a:ea typeface="Tahoma" panose="020B0604030504040204" pitchFamily="34" charset="0"/>
                    <a:cs typeface="Times New Roman" panose="02020603050405020304" pitchFamily="18" charset="0"/>
                  </a:rPr>
                  <a:t>1</a:t>
                </a:r>
                <a:r>
                  <a:rPr lang="en-US">
                    <a:latin typeface="Times New Roman" panose="02020603050405020304" pitchFamily="18" charset="0"/>
                    <a:ea typeface="Tahoma" panose="020B0604030504040204" pitchFamily="34" charset="0"/>
                    <a:cs typeface="Times New Roman" panose="02020603050405020304" pitchFamily="18" charset="0"/>
                  </a:rPr>
                  <a:t>: Động năng của chuyển động tịnh tiến</a:t>
                </a:r>
                <a:endParaRPr lang="en-US">
                  <a:latin typeface="Times New Roman" panose="02020603050405020304" pitchFamily="18" charset="0"/>
                  <a:ea typeface="Tahoma" panose="020B0604030504040204" pitchFamily="34" charset="0"/>
                  <a:cs typeface="Times New Roman" panose="02020603050405020304" pitchFamily="18" charset="0"/>
                </a:endParaRPr>
              </a:p>
              <a:p>
                <a:r>
                  <a:rPr lang="en-US">
                    <a:latin typeface="Times New Roman" panose="02020603050405020304" pitchFamily="18" charset="0"/>
                    <a:ea typeface="Tahoma" panose="020B0604030504040204" pitchFamily="34" charset="0"/>
                    <a:cs typeface="Times New Roman" panose="02020603050405020304" pitchFamily="18" charset="0"/>
                  </a:rPr>
                  <a:t>T</a:t>
                </a:r>
                <a:r>
                  <a:rPr lang="en-US" baseline="-25000">
                    <a:latin typeface="Times New Roman" panose="02020603050405020304" pitchFamily="18" charset="0"/>
                    <a:ea typeface="Tahoma" panose="020B0604030504040204" pitchFamily="34" charset="0"/>
                    <a:cs typeface="Times New Roman" panose="02020603050405020304" pitchFamily="18" charset="0"/>
                  </a:rPr>
                  <a:t>2</a:t>
                </a:r>
                <a:r>
                  <a:rPr lang="en-US">
                    <a:latin typeface="Times New Roman" panose="02020603050405020304" pitchFamily="18" charset="0"/>
                    <a:ea typeface="Tahoma" panose="020B0604030504040204" pitchFamily="34" charset="0"/>
                    <a:cs typeface="Times New Roman" panose="02020603050405020304" pitchFamily="18" charset="0"/>
                  </a:rPr>
                  <a:t>: Động năng của chuyển động quay</a:t>
                </a:r>
                <a:endParaRPr lang="en-US">
                  <a:latin typeface="Times New Roman" panose="02020603050405020304" pitchFamily="18" charset="0"/>
                  <a:ea typeface="Tahoma" panose="020B0604030504040204" pitchFamily="34" charset="0"/>
                  <a:cs typeface="Times New Roman" panose="02020603050405020304" pitchFamily="18" charset="0"/>
                </a:endParaRPr>
              </a:p>
              <a:p>
                <a:endParaRPr lang="en-US">
                  <a:latin typeface="Times New Roman" panose="02020603050405020304" pitchFamily="18" charset="0"/>
                  <a:ea typeface="Tahoma" panose="020B0604030504040204" pitchFamily="34" charset="0"/>
                  <a:cs typeface="Times New Roman" panose="02020603050405020304" pitchFamily="18" charset="0"/>
                </a:endParaRPr>
              </a:p>
              <a:p>
                <a:r>
                  <a:rPr lang="en-US">
                    <a:latin typeface="Times New Roman" panose="02020603050405020304" pitchFamily="18" charset="0"/>
                    <a:ea typeface="Tahoma" panose="020B0604030504040204" pitchFamily="34" charset="0"/>
                    <a:cs typeface="Times New Roman" panose="02020603050405020304" pitchFamily="18" charset="0"/>
                  </a:rPr>
                  <a:t>Sau khi ta tính bánh trái bánh phải, ta được:</a:t>
                </a:r>
                <a:endParaRPr lang="en-US">
                  <a:latin typeface="Times New Roman" panose="02020603050405020304" pitchFamily="18" charset="0"/>
                  <a:ea typeface="Tahoma" panose="020B0604030504040204" pitchFamily="34" charset="0"/>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1</m:t>
                          </m:r>
                        </m:sub>
                      </m:sSub>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r>
                        <a:rPr lang="vi-VN" i="1">
                          <a:latin typeface="Cambria Math" panose="02040503050406030204" pitchFamily="18" charset="0"/>
                        </a:rPr>
                        <m:t>𝑚</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𝑥</m:t>
                                      </m:r>
                                    </m:e>
                                  </m:acc>
                                </m:e>
                                <m:sub>
                                  <m:r>
                                    <a:rPr lang="vi-VN" i="1">
                                      <a:latin typeface="Cambria Math" panose="02040503050406030204" pitchFamily="18" charset="0"/>
                                    </a:rPr>
                                    <m:t>𝑙</m:t>
                                  </m:r>
                                </m:sub>
                              </m:sSub>
                            </m:e>
                            <m:sup>
                              <m:r>
                                <a:rPr lang="vi-VN" i="1">
                                  <a:latin typeface="Cambria Math" panose="02040503050406030204" pitchFamily="18" charset="0"/>
                                </a:rPr>
                                <m:t>2</m:t>
                              </m:r>
                            </m:sup>
                          </m:sSup>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𝑦</m:t>
                                      </m:r>
                                    </m:e>
                                  </m:acc>
                                </m:e>
                                <m:sub>
                                  <m:r>
                                    <a:rPr lang="vi-VN" i="1">
                                      <a:latin typeface="Cambria Math" panose="02040503050406030204" pitchFamily="18" charset="0"/>
                                    </a:rPr>
                                    <m:t>𝑙</m:t>
                                  </m:r>
                                </m:sub>
                              </m:sSub>
                            </m:e>
                            <m:sup>
                              <m:r>
                                <a:rPr lang="vi-VN" i="1">
                                  <a:latin typeface="Cambria Math" panose="02040503050406030204" pitchFamily="18" charset="0"/>
                                </a:rPr>
                                <m:t>2</m:t>
                              </m:r>
                            </m:sup>
                          </m:sSup>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𝑧</m:t>
                                      </m:r>
                                    </m:e>
                                  </m:acc>
                                </m:e>
                                <m:sub>
                                  <m:r>
                                    <a:rPr lang="vi-VN" i="1">
                                      <a:latin typeface="Cambria Math" panose="02040503050406030204" pitchFamily="18" charset="0"/>
                                    </a:rPr>
                                    <m:t>𝑙</m:t>
                                  </m:r>
                                </m:sub>
                              </m:sSub>
                            </m:e>
                            <m:sup>
                              <m:r>
                                <a:rPr lang="vi-VN" i="1">
                                  <a:latin typeface="Cambria Math" panose="02040503050406030204" pitchFamily="18" charset="0"/>
                                </a:rPr>
                                <m:t>2</m:t>
                              </m:r>
                            </m:sup>
                          </m:sSup>
                        </m:e>
                      </m:d>
                      <m:r>
                        <a:rPr lang="vi-VN" i="1">
                          <a:latin typeface="Cambria Math" panose="02040503050406030204" pitchFamily="18" charset="0"/>
                        </a:rPr>
                        <m:t>+ </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r>
                        <a:rPr lang="vi-VN" i="1">
                          <a:latin typeface="Cambria Math" panose="02040503050406030204" pitchFamily="18" charset="0"/>
                        </a:rPr>
                        <m:t>𝑚</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𝑥</m:t>
                                      </m:r>
                                    </m:e>
                                  </m:acc>
                                </m:e>
                                <m:sub>
                                  <m:r>
                                    <a:rPr lang="vi-VN" i="1">
                                      <a:latin typeface="Cambria Math" panose="02040503050406030204" pitchFamily="18" charset="0"/>
                                    </a:rPr>
                                    <m:t>𝑟</m:t>
                                  </m:r>
                                </m:sub>
                              </m:sSub>
                            </m:e>
                            <m:sup>
                              <m:r>
                                <a:rPr lang="vi-VN" i="1">
                                  <a:latin typeface="Cambria Math" panose="02040503050406030204" pitchFamily="18" charset="0"/>
                                </a:rPr>
                                <m:t>2</m:t>
                              </m:r>
                            </m:sup>
                          </m:sSup>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𝑦</m:t>
                                      </m:r>
                                    </m:e>
                                  </m:acc>
                                </m:e>
                                <m:sub>
                                  <m:r>
                                    <a:rPr lang="vi-VN" i="1">
                                      <a:latin typeface="Cambria Math" panose="02040503050406030204" pitchFamily="18" charset="0"/>
                                    </a:rPr>
                                    <m:t>𝑟</m:t>
                                  </m:r>
                                </m:sub>
                              </m:sSub>
                            </m:e>
                            <m:sup>
                              <m:r>
                                <a:rPr lang="vi-VN" i="1">
                                  <a:latin typeface="Cambria Math" panose="02040503050406030204" pitchFamily="18" charset="0"/>
                                </a:rPr>
                                <m:t>2</m:t>
                              </m:r>
                            </m:sup>
                          </m:sSup>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𝑧</m:t>
                                      </m:r>
                                    </m:e>
                                  </m:acc>
                                </m:e>
                                <m:sub>
                                  <m:r>
                                    <a:rPr lang="vi-VN" i="1">
                                      <a:latin typeface="Cambria Math" panose="02040503050406030204" pitchFamily="18" charset="0"/>
                                    </a:rPr>
                                    <m:t>𝑟</m:t>
                                  </m:r>
                                </m:sub>
                              </m:sSub>
                            </m:e>
                            <m:sup>
                              <m:r>
                                <a:rPr lang="vi-VN" i="1">
                                  <a:latin typeface="Cambria Math" panose="02040503050406030204" pitchFamily="18" charset="0"/>
                                </a:rPr>
                                <m:t>2</m:t>
                              </m:r>
                            </m:sup>
                          </m:sSup>
                        </m:e>
                      </m:d>
                      <m:r>
                        <a:rPr lang="vi-VN" i="1">
                          <a:latin typeface="Cambria Math" panose="02040503050406030204" pitchFamily="18" charset="0"/>
                        </a:rPr>
                        <m:t>+ </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r>
                        <a:rPr lang="vi-VN" i="1">
                          <a:latin typeface="Cambria Math" panose="02040503050406030204" pitchFamily="18" charset="0"/>
                        </a:rPr>
                        <m:t>𝑚</m:t>
                      </m:r>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𝑥</m:t>
                                  </m:r>
                                </m:e>
                              </m:acc>
                            </m:e>
                            <m:sub>
                              <m:r>
                                <a:rPr lang="vi-VN" i="1">
                                  <a:latin typeface="Cambria Math" panose="02040503050406030204" pitchFamily="18" charset="0"/>
                                </a:rPr>
                                <m:t>𝑏</m:t>
                              </m:r>
                            </m:sub>
                          </m:sSub>
                        </m:e>
                        <m:sup>
                          <m:r>
                            <a:rPr lang="vi-VN" i="1">
                              <a:latin typeface="Cambria Math" panose="02040503050406030204" pitchFamily="18" charset="0"/>
                            </a:rPr>
                            <m:t>2</m:t>
                          </m:r>
                        </m:sup>
                      </m:sSup>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𝑦</m:t>
                                  </m:r>
                                </m:e>
                              </m:acc>
                            </m:e>
                            <m:sub>
                              <m:r>
                                <a:rPr lang="vi-VN" i="1">
                                  <a:latin typeface="Cambria Math" panose="02040503050406030204" pitchFamily="18" charset="0"/>
                                </a:rPr>
                                <m:t>𝑏</m:t>
                              </m:r>
                            </m:sub>
                          </m:sSub>
                        </m:e>
                        <m:sup>
                          <m:r>
                            <a:rPr lang="vi-VN" i="1">
                              <a:latin typeface="Cambria Math" panose="02040503050406030204" pitchFamily="18" charset="0"/>
                            </a:rPr>
                            <m:t>2</m:t>
                          </m:r>
                        </m:sup>
                      </m:sSup>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𝑧</m:t>
                                  </m:r>
                                </m:e>
                              </m:acc>
                            </m:e>
                            <m:sub>
                              <m:r>
                                <a:rPr lang="vi-VN" i="1">
                                  <a:latin typeface="Cambria Math" panose="02040503050406030204" pitchFamily="18" charset="0"/>
                                </a:rPr>
                                <m:t>𝑏</m:t>
                              </m:r>
                            </m:sub>
                          </m:sSub>
                        </m:e>
                        <m:sup>
                          <m:r>
                            <a:rPr lang="vi-VN" i="1">
                              <a:latin typeface="Cambria Math" panose="02040503050406030204" pitchFamily="18" charset="0"/>
                            </a:rPr>
                            <m:t>2</m:t>
                          </m:r>
                        </m:sup>
                      </m:sSup>
                      <m:r>
                        <a:rPr lang="vi-VN" i="1">
                          <a:latin typeface="Cambria Math" panose="02040503050406030204" pitchFamily="18" charset="0"/>
                        </a:rPr>
                        <m:t>)</m:t>
                      </m:r>
                    </m:oMath>
                  </m:oMathPara>
                </a14:m>
                <a:endParaRPr lang="en-US"/>
              </a:p>
              <a:p>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2</m:t>
                          </m:r>
                        </m:sub>
                      </m:sSub>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sSub>
                        <m:sSubPr>
                          <m:ctrlPr>
                            <a:rPr lang="en-US" i="1">
                              <a:latin typeface="Cambria Math" panose="02040503050406030204" pitchFamily="18" charset="0"/>
                            </a:rPr>
                          </m:ctrlPr>
                        </m:sSubPr>
                        <m:e>
                          <m:r>
                            <a:rPr lang="vi-VN" i="1">
                              <a:latin typeface="Cambria Math" panose="02040503050406030204" pitchFamily="18" charset="0"/>
                            </a:rPr>
                            <m:t>𝐽</m:t>
                          </m:r>
                        </m:e>
                        <m:sub>
                          <m:r>
                            <a:rPr lang="vi-VN" i="1">
                              <a:latin typeface="Cambria Math" panose="02040503050406030204" pitchFamily="18" charset="0"/>
                            </a:rPr>
                            <m:t>𝑤</m:t>
                          </m:r>
                        </m:sub>
                      </m:sSub>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𝜃</m:t>
                                  </m:r>
                                </m:e>
                              </m:acc>
                            </m:e>
                            <m:sub>
                              <m:r>
                                <a:rPr lang="vi-VN" i="1">
                                  <a:latin typeface="Cambria Math" panose="02040503050406030204" pitchFamily="18" charset="0"/>
                                </a:rPr>
                                <m:t>𝑙</m:t>
                              </m:r>
                            </m:sub>
                          </m:sSub>
                        </m:e>
                        <m:sup>
                          <m:r>
                            <a:rPr lang="vi-VN" i="1">
                              <a:latin typeface="Cambria Math" panose="02040503050406030204" pitchFamily="18" charset="0"/>
                            </a:rPr>
                            <m:t>2</m:t>
                          </m:r>
                        </m:sup>
                      </m:sSup>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sSub>
                        <m:sSubPr>
                          <m:ctrlPr>
                            <a:rPr lang="en-US" i="1">
                              <a:latin typeface="Cambria Math" panose="02040503050406030204" pitchFamily="18" charset="0"/>
                            </a:rPr>
                          </m:ctrlPr>
                        </m:sSubPr>
                        <m:e>
                          <m:r>
                            <a:rPr lang="vi-VN" i="1">
                              <a:latin typeface="Cambria Math" panose="02040503050406030204" pitchFamily="18" charset="0"/>
                            </a:rPr>
                            <m:t>𝐽</m:t>
                          </m:r>
                        </m:e>
                        <m:sub>
                          <m:r>
                            <a:rPr lang="vi-VN" i="1">
                              <a:latin typeface="Cambria Math" panose="02040503050406030204" pitchFamily="18" charset="0"/>
                            </a:rPr>
                            <m:t>𝑤</m:t>
                          </m:r>
                        </m:sub>
                      </m:sSub>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𝜃</m:t>
                                  </m:r>
                                </m:e>
                              </m:acc>
                            </m:e>
                            <m:sub>
                              <m:r>
                                <a:rPr lang="vi-VN" i="1">
                                  <a:latin typeface="Cambria Math" panose="02040503050406030204" pitchFamily="18" charset="0"/>
                                </a:rPr>
                                <m:t>𝑟</m:t>
                              </m:r>
                            </m:sub>
                          </m:sSub>
                        </m:e>
                        <m:sup>
                          <m:r>
                            <a:rPr lang="vi-VN" i="1">
                              <a:latin typeface="Cambria Math" panose="02040503050406030204" pitchFamily="18" charset="0"/>
                            </a:rPr>
                            <m:t>2</m:t>
                          </m:r>
                        </m:sup>
                      </m:sSup>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sSub>
                        <m:sSubPr>
                          <m:ctrlPr>
                            <a:rPr lang="en-US" i="1">
                              <a:latin typeface="Cambria Math" panose="02040503050406030204" pitchFamily="18" charset="0"/>
                            </a:rPr>
                          </m:ctrlPr>
                        </m:sSubPr>
                        <m:e>
                          <m:r>
                            <a:rPr lang="vi-VN" i="1">
                              <a:latin typeface="Cambria Math" panose="02040503050406030204" pitchFamily="18" charset="0"/>
                            </a:rPr>
                            <m:t>𝐽</m:t>
                          </m:r>
                        </m:e>
                        <m:sub>
                          <m:r>
                            <a:rPr lang="vi-VN" i="1">
                              <a:latin typeface="Cambria Math" panose="02040503050406030204" pitchFamily="18" charset="0"/>
                            </a:rPr>
                            <m:t>𝑤</m:t>
                          </m:r>
                        </m:sub>
                      </m:sSub>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vi-VN" i="1">
                                  <a:latin typeface="Cambria Math" panose="02040503050406030204" pitchFamily="18" charset="0"/>
                                </a:rPr>
                                <m:t>𝜓</m:t>
                              </m:r>
                            </m:e>
                          </m:acc>
                        </m:e>
                        <m:sup>
                          <m:r>
                            <a:rPr lang="vi-VN" i="1">
                              <a:latin typeface="Cambria Math" panose="02040503050406030204" pitchFamily="18" charset="0"/>
                            </a:rPr>
                            <m:t>2</m:t>
                          </m:r>
                        </m:sup>
                      </m:sSup>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sSub>
                        <m:sSubPr>
                          <m:ctrlPr>
                            <a:rPr lang="en-US" i="1">
                              <a:latin typeface="Cambria Math" panose="02040503050406030204" pitchFamily="18" charset="0"/>
                            </a:rPr>
                          </m:ctrlPr>
                        </m:sSubPr>
                        <m:e>
                          <m:r>
                            <a:rPr lang="vi-VN" i="1">
                              <a:latin typeface="Cambria Math" panose="02040503050406030204" pitchFamily="18" charset="0"/>
                            </a:rPr>
                            <m:t>𝐽</m:t>
                          </m:r>
                        </m:e>
                        <m:sub>
                          <m:r>
                            <a:rPr lang="vi-VN" i="1">
                              <a:latin typeface="Cambria Math" panose="02040503050406030204" pitchFamily="18" charset="0"/>
                            </a:rPr>
                            <m:t>𝜙</m:t>
                          </m:r>
                        </m:sub>
                      </m:sSub>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vi-VN" i="1">
                                  <a:latin typeface="Cambria Math" panose="02040503050406030204" pitchFamily="18" charset="0"/>
                                </a:rPr>
                                <m:t>𝜙</m:t>
                              </m:r>
                            </m:e>
                          </m:acc>
                        </m:e>
                        <m:sup>
                          <m:r>
                            <a:rPr lang="vi-VN" i="1">
                              <a:latin typeface="Cambria Math" panose="02040503050406030204" pitchFamily="18" charset="0"/>
                            </a:rPr>
                            <m:t>2</m:t>
                          </m:r>
                        </m:sup>
                      </m:sSup>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sSup>
                        <m:sSupPr>
                          <m:ctrlPr>
                            <a:rPr lang="en-US" i="1">
                              <a:latin typeface="Cambria Math" panose="02040503050406030204" pitchFamily="18" charset="0"/>
                            </a:rPr>
                          </m:ctrlPr>
                        </m:sSupPr>
                        <m:e>
                          <m:r>
                            <a:rPr lang="vi-VN" i="1">
                              <a:latin typeface="Cambria Math" panose="02040503050406030204" pitchFamily="18" charset="0"/>
                            </a:rPr>
                            <m:t>𝑛</m:t>
                          </m:r>
                        </m:e>
                        <m:sup>
                          <m:r>
                            <a:rPr lang="vi-VN" i="1">
                              <a:latin typeface="Cambria Math" panose="02040503050406030204" pitchFamily="18" charset="0"/>
                            </a:rPr>
                            <m:t>2</m:t>
                          </m:r>
                        </m:sup>
                      </m:sSup>
                      <m:sSub>
                        <m:sSubPr>
                          <m:ctrlPr>
                            <a:rPr lang="en-US" i="1">
                              <a:latin typeface="Cambria Math" panose="02040503050406030204" pitchFamily="18" charset="0"/>
                            </a:rPr>
                          </m:ctrlPr>
                        </m:sSubPr>
                        <m:e>
                          <m:r>
                            <a:rPr lang="vi-VN" i="1">
                              <a:latin typeface="Cambria Math" panose="02040503050406030204" pitchFamily="18" charset="0"/>
                            </a:rPr>
                            <m:t>𝐽</m:t>
                          </m:r>
                        </m:e>
                        <m:sub>
                          <m:r>
                            <a:rPr lang="vi-VN" i="1">
                              <a:latin typeface="Cambria Math" panose="02040503050406030204" pitchFamily="18" charset="0"/>
                            </a:rPr>
                            <m:t>𝑚</m:t>
                          </m:r>
                        </m:sub>
                      </m:sSub>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vi-VN" i="1">
                                  <a:latin typeface="Cambria Math" panose="02040503050406030204" pitchFamily="18" charset="0"/>
                                </a:rPr>
                                <m:t>(</m:t>
                              </m:r>
                              <m:acc>
                                <m:accPr>
                                  <m:chr m:val="̇"/>
                                  <m:ctrlPr>
                                    <a:rPr lang="en-US" i="1">
                                      <a:latin typeface="Cambria Math" panose="02040503050406030204" pitchFamily="18" charset="0"/>
                                    </a:rPr>
                                  </m:ctrlPr>
                                </m:accPr>
                                <m:e>
                                  <m:r>
                                    <a:rPr lang="vi-VN" i="1">
                                      <a:latin typeface="Cambria Math" panose="02040503050406030204" pitchFamily="18" charset="0"/>
                                    </a:rPr>
                                    <m:t>𝜃</m:t>
                                  </m:r>
                                </m:e>
                              </m:acc>
                            </m:e>
                            <m:sub>
                              <m:r>
                                <a:rPr lang="vi-VN" i="1">
                                  <a:latin typeface="Cambria Math" panose="02040503050406030204" pitchFamily="18" charset="0"/>
                                </a:rPr>
                                <m:t>𝑙</m:t>
                              </m:r>
                            </m:sub>
                          </m:sSub>
                          <m:r>
                            <a:rPr lang="vi-VN" i="1">
                              <a:latin typeface="Cambria Math" panose="02040503050406030204" pitchFamily="18" charset="0"/>
                            </a:rPr>
                            <m:t>−</m:t>
                          </m:r>
                          <m:acc>
                            <m:accPr>
                              <m:chr m:val="̇"/>
                              <m:ctrlPr>
                                <a:rPr lang="en-US" i="1">
                                  <a:latin typeface="Cambria Math" panose="02040503050406030204" pitchFamily="18" charset="0"/>
                                </a:rPr>
                              </m:ctrlPr>
                            </m:accPr>
                            <m:e>
                              <m:r>
                                <a:rPr lang="vi-VN" i="1">
                                  <a:latin typeface="Cambria Math" panose="02040503050406030204" pitchFamily="18" charset="0"/>
                                </a:rPr>
                                <m:t>𝜓</m:t>
                              </m:r>
                            </m:e>
                          </m:acc>
                          <m:r>
                            <a:rPr lang="vi-VN" i="1">
                              <a:latin typeface="Cambria Math" panose="02040503050406030204" pitchFamily="18" charset="0"/>
                            </a:rPr>
                            <m:t>)</m:t>
                          </m:r>
                        </m:e>
                        <m:sup>
                          <m:r>
                            <a:rPr lang="vi-VN" i="1">
                              <a:latin typeface="Cambria Math" panose="02040503050406030204" pitchFamily="18" charset="0"/>
                            </a:rPr>
                            <m:t>2</m:t>
                          </m:r>
                        </m:sup>
                      </m:sSup>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sSup>
                        <m:sSupPr>
                          <m:ctrlPr>
                            <a:rPr lang="en-US" i="1">
                              <a:latin typeface="Cambria Math" panose="02040503050406030204" pitchFamily="18" charset="0"/>
                            </a:rPr>
                          </m:ctrlPr>
                        </m:sSupPr>
                        <m:e>
                          <m:r>
                            <a:rPr lang="vi-VN" i="1">
                              <a:latin typeface="Cambria Math" panose="02040503050406030204" pitchFamily="18" charset="0"/>
                            </a:rPr>
                            <m:t>𝑛</m:t>
                          </m:r>
                        </m:e>
                        <m:sup>
                          <m:r>
                            <a:rPr lang="vi-VN" i="1">
                              <a:latin typeface="Cambria Math" panose="02040503050406030204" pitchFamily="18" charset="0"/>
                            </a:rPr>
                            <m:t>2</m:t>
                          </m:r>
                        </m:sup>
                      </m:sSup>
                      <m:sSub>
                        <m:sSubPr>
                          <m:ctrlPr>
                            <a:rPr lang="en-US" i="1">
                              <a:latin typeface="Cambria Math" panose="02040503050406030204" pitchFamily="18" charset="0"/>
                            </a:rPr>
                          </m:ctrlPr>
                        </m:sSubPr>
                        <m:e>
                          <m:r>
                            <a:rPr lang="vi-VN" i="1">
                              <a:latin typeface="Cambria Math" panose="02040503050406030204" pitchFamily="18" charset="0"/>
                            </a:rPr>
                            <m:t>𝐽</m:t>
                          </m:r>
                        </m:e>
                        <m:sub>
                          <m:r>
                            <a:rPr lang="vi-VN" i="1">
                              <a:latin typeface="Cambria Math" panose="02040503050406030204" pitchFamily="18" charset="0"/>
                            </a:rPr>
                            <m:t>𝑚</m:t>
                          </m:r>
                        </m:sub>
                      </m:sSub>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vi-VN" i="1">
                                  <a:latin typeface="Cambria Math" panose="02040503050406030204" pitchFamily="18" charset="0"/>
                                </a:rPr>
                                <m:t>(</m:t>
                              </m:r>
                              <m:acc>
                                <m:accPr>
                                  <m:chr m:val="̇"/>
                                  <m:ctrlPr>
                                    <a:rPr lang="en-US" i="1">
                                      <a:latin typeface="Cambria Math" panose="02040503050406030204" pitchFamily="18" charset="0"/>
                                    </a:rPr>
                                  </m:ctrlPr>
                                </m:accPr>
                                <m:e>
                                  <m:r>
                                    <a:rPr lang="vi-VN" i="1">
                                      <a:latin typeface="Cambria Math" panose="02040503050406030204" pitchFamily="18" charset="0"/>
                                    </a:rPr>
                                    <m:t>𝜃</m:t>
                                  </m:r>
                                </m:e>
                              </m:acc>
                            </m:e>
                            <m:sub>
                              <m:r>
                                <a:rPr lang="vi-VN" i="1">
                                  <a:latin typeface="Cambria Math" panose="02040503050406030204" pitchFamily="18" charset="0"/>
                                </a:rPr>
                                <m:t>𝑟</m:t>
                              </m:r>
                            </m:sub>
                          </m:sSub>
                          <m:r>
                            <a:rPr lang="vi-VN" i="1">
                              <a:latin typeface="Cambria Math" panose="02040503050406030204" pitchFamily="18" charset="0"/>
                            </a:rPr>
                            <m:t>−</m:t>
                          </m:r>
                          <m:acc>
                            <m:accPr>
                              <m:chr m:val="̇"/>
                              <m:ctrlPr>
                                <a:rPr lang="en-US" i="1">
                                  <a:latin typeface="Cambria Math" panose="02040503050406030204" pitchFamily="18" charset="0"/>
                                </a:rPr>
                              </m:ctrlPr>
                            </m:accPr>
                            <m:e>
                              <m:r>
                                <a:rPr lang="vi-VN" i="1">
                                  <a:latin typeface="Cambria Math" panose="02040503050406030204" pitchFamily="18" charset="0"/>
                                </a:rPr>
                                <m:t>𝜓</m:t>
                              </m:r>
                            </m:e>
                          </m:acc>
                          <m:r>
                            <a:rPr lang="vi-VN" i="1">
                              <a:latin typeface="Cambria Math" panose="02040503050406030204" pitchFamily="18" charset="0"/>
                            </a:rPr>
                            <m:t>)</m:t>
                          </m:r>
                        </m:e>
                        <m:sup>
                          <m:r>
                            <a:rPr lang="vi-VN" i="1">
                              <a:latin typeface="Cambria Math" panose="02040503050406030204" pitchFamily="18" charset="0"/>
                            </a:rPr>
                            <m:t>2</m:t>
                          </m:r>
                        </m:sup>
                      </m:sSup>
                    </m:oMath>
                  </m:oMathPara>
                </a14:m>
                <a:endParaRPr lang="en-US"/>
              </a:p>
              <a:p>
                <a:endParaRPr lang="en-US" sz="1500">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Thế năng được xác địng theo công thức</a:t>
                </a:r>
                <a:r>
                  <a:rPr lang="en-US"/>
                  <a:t>:</a:t>
                </a:r>
                <a:endParaRPr lang="en-US"/>
              </a:p>
              <a:p>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𝑚𝑔</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𝑙</m:t>
                          </m:r>
                        </m:sub>
                      </m:sSub>
                      <m:r>
                        <a:rPr lang="en-US" i="1">
                          <a:latin typeface="Cambria Math" panose="02040503050406030204" pitchFamily="18" charset="0"/>
                        </a:rPr>
                        <m:t>+</m:t>
                      </m:r>
                      <m:r>
                        <a:rPr lang="en-US" i="1">
                          <a:latin typeface="Cambria Math" panose="02040503050406030204" pitchFamily="18" charset="0"/>
                        </a:rPr>
                        <m:t>𝑚𝑔</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𝑟</m:t>
                          </m:r>
                        </m:sub>
                      </m:sSub>
                      <m:r>
                        <a:rPr lang="en-US" i="1">
                          <a:latin typeface="Cambria Math" panose="02040503050406030204" pitchFamily="18" charset="0"/>
                        </a:rPr>
                        <m:t>+</m:t>
                      </m:r>
                      <m:r>
                        <a:rPr lang="en-US" i="1">
                          <a:latin typeface="Cambria Math" panose="02040503050406030204" pitchFamily="18" charset="0"/>
                        </a:rPr>
                        <m:t>𝑚𝑔</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𝑏</m:t>
                          </m:r>
                        </m:sub>
                      </m:sSub>
                    </m:oMath>
                  </m:oMathPara>
                </a14:m>
                <a:endParaRPr lang="en-US">
                  <a:latin typeface="Times New Roman" panose="02020603050405020304" pitchFamily="18" charset="0"/>
                  <a:ea typeface="Tahoma" panose="020B0604030504040204" pitchFamily="34" charset="0"/>
                  <a:cs typeface="Times New Roman" panose="02020603050405020304" pitchFamily="18" charset="0"/>
                </a:endParaRPr>
              </a:p>
              <a:p>
                <a:endParaRPr lang="en-US" sz="1500">
                  <a:latin typeface="Times New Roman" panose="02020603050405020304" pitchFamily="18" charset="0"/>
                  <a:ea typeface="Tahoma" panose="020B0604030504040204" pitchFamily="34" charset="0"/>
                  <a:cs typeface="Times New Roman" panose="02020603050405020304" pitchFamily="18" charset="0"/>
                </a:endParaRPr>
              </a:p>
            </p:txBody>
          </p:sp>
        </mc:Choice>
        <mc:Fallback>
          <p:sp>
            <p:nvSpPr>
              <p:cNvPr id="5" name="TextBox 4"/>
              <p:cNvSpPr txBox="1">
                <a:spLocks noRot="1" noChangeAspect="1" noMove="1" noResize="1" noEditPoints="1" noAdjustHandles="1" noChangeArrowheads="1" noChangeShapeType="1" noTextEdit="1"/>
              </p:cNvSpPr>
              <p:nvPr/>
            </p:nvSpPr>
            <p:spPr>
              <a:xfrm>
                <a:off x="1839474" y="1795298"/>
                <a:ext cx="8513052" cy="4203715"/>
              </a:xfrm>
              <a:prstGeom prst="rect">
                <a:avLst/>
              </a:prstGeom>
              <a:blipFill rotWithShape="1">
                <a:blip r:embed="rId1"/>
                <a:stretch>
                  <a:fillRect l="-118" t="-230" r="-110" b="-223"/>
                </a:stretch>
              </a:blipFill>
            </p:spPr>
            <p:style>
              <a:lnRef idx="2">
                <a:schemeClr val="accent1"/>
              </a:lnRef>
              <a:fillRef idx="1">
                <a:schemeClr val="lt1"/>
              </a:fillRef>
              <a:effectRef idx="0">
                <a:schemeClr val="accent1"/>
              </a:effectRef>
              <a:fontRef idx="minor">
                <a:schemeClr val="dk1"/>
              </a:fontRef>
            </p:style>
            <p:txBody>
              <a:bodyPr/>
              <a:lstStyle/>
              <a:p>
                <a:r>
                  <a:rPr lang="en-US" altLang="en-US">
                    <a:noFill/>
                  </a:rPr>
                  <a:t> </a:t>
                </a:r>
              </a:p>
            </p:txBody>
          </p:sp>
        </mc:Fallback>
      </mc:AlternateContent>
      <p:sp>
        <p:nvSpPr>
          <p:cNvPr id="7" name="Slide Number Placeholder 6"/>
          <p:cNvSpPr>
            <a:spLocks noGrp="1"/>
          </p:cNvSpPr>
          <p:nvPr>
            <p:ph type="sldNum" sz="quarter" idx="12"/>
          </p:nvPr>
        </p:nvSpPr>
        <p:spPr/>
        <p:txBody>
          <a:bodyPr/>
          <a:lstStyle/>
          <a:p>
            <a:fld id="{442C1155-F164-44A2-862A-E50421BF24BC}"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p:cNvSpPr txBox="1"/>
              <p:nvPr/>
            </p:nvSpPr>
            <p:spPr>
              <a:xfrm>
                <a:off x="2049380" y="1998307"/>
                <a:ext cx="8093240" cy="380155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lnSpc>
                    <a:spcPct val="120000"/>
                  </a:lnSpc>
                  <a:spcBef>
                    <a:spcPts val="450"/>
                  </a:spcBef>
                  <a:spcAft>
                    <a:spcPts val="450"/>
                  </a:spcAft>
                </a:pPr>
                <a:r>
                  <a:rPr lang="en-US">
                    <a:latin typeface="Times New Roman" panose="02020603050405020304" pitchFamily="18" charset="0"/>
                    <a:ea typeface="Tahoma" panose="020B0604030504040204" pitchFamily="34" charset="0"/>
                    <a:cs typeface="Times New Roman" panose="02020603050405020304" pitchFamily="18" charset="0"/>
                  </a:rPr>
                  <a:t>Sau khi tìm được động và thế năng thế năng ta thay vào phương trình Lagrange:</a:t>
                </a:r>
                <a:endParaRPr lang="en-US">
                  <a:latin typeface="Times New Roman" panose="02020603050405020304" pitchFamily="18" charset="0"/>
                  <a:ea typeface="Tahoma" panose="020B0604030504040204" pitchFamily="34" charset="0"/>
                  <a:cs typeface="Times New Roman" panose="02020603050405020304" pitchFamily="18" charset="0"/>
                </a:endParaRPr>
              </a:p>
              <a:p>
                <a:pPr algn="ctr"/>
                <a14:m>
                  <m:oMath xmlns:m="http://schemas.openxmlformats.org/officeDocument/2006/math">
                    <m:r>
                      <a:rPr lang="en-US" sz="1500" i="1">
                        <a:latin typeface="Cambria Math" panose="02040503050406030204" pitchFamily="18" charset="0"/>
                        <a:ea typeface="Times New Roman" panose="02020603050405020304" pitchFamily="18" charset="0"/>
                        <a:cs typeface="Times New Roman" panose="02020603050405020304" pitchFamily="18" charset="0"/>
                      </a:rPr>
                      <m:t>𝐿</m:t>
                    </m:r>
                    <m:r>
                      <a:rPr lang="en-US" sz="15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ea typeface="Times New Roman" panose="02020603050405020304" pitchFamily="18" charset="0"/>
                            <a:cs typeface="Times New Roman" panose="02020603050405020304" pitchFamily="18" charset="0"/>
                          </a:rPr>
                          <m:t>𝑇</m:t>
                        </m:r>
                      </m:e>
                      <m:sub>
                        <m:r>
                          <a:rPr lang="en-US" sz="1500" i="1">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5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ea typeface="Times New Roman" panose="02020603050405020304" pitchFamily="18" charset="0"/>
                            <a:cs typeface="Times New Roman" panose="02020603050405020304" pitchFamily="18" charset="0"/>
                          </a:rPr>
                          <m:t>𝑇</m:t>
                        </m:r>
                      </m:e>
                      <m:sub>
                        <m:r>
                          <a:rPr lang="en-US" sz="1500" i="1">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500" i="1">
                        <a:latin typeface="Cambria Math" panose="02040503050406030204" pitchFamily="18" charset="0"/>
                        <a:ea typeface="Times New Roman" panose="02020603050405020304" pitchFamily="18" charset="0"/>
                        <a:cs typeface="Times New Roman" panose="02020603050405020304" pitchFamily="18" charset="0"/>
                      </a:rPr>
                      <m:t>−</m:t>
                    </m:r>
                    <m:r>
                      <a:rPr lang="en-US" sz="1500" i="1">
                        <a:latin typeface="Cambria Math" panose="02040503050406030204" pitchFamily="18" charset="0"/>
                        <a:ea typeface="Times New Roman" panose="02020603050405020304" pitchFamily="18" charset="0"/>
                        <a:cs typeface="Times New Roman" panose="02020603050405020304" pitchFamily="18" charset="0"/>
                      </a:rPr>
                      <m:t>𝑈</m:t>
                    </m:r>
                  </m:oMath>
                </a14:m>
                <a:r>
                  <a:rPr lang="en-US" sz="1500">
                    <a:latin typeface="Tahoma" panose="020B0604030504040204" pitchFamily="34" charset="0"/>
                    <a:ea typeface="Tahoma" panose="020B0604030504040204" pitchFamily="34" charset="0"/>
                    <a:cs typeface="Tahoma" panose="020B0604030504040204" pitchFamily="34" charset="0"/>
                  </a:rPr>
                  <a:t> </a:t>
                </a:r>
                <a:endParaRPr lang="en-US" sz="1500">
                  <a:latin typeface="Tahoma" panose="020B0604030504040204" pitchFamily="34" charset="0"/>
                  <a:ea typeface="Tahoma" panose="020B0604030504040204" pitchFamily="34" charset="0"/>
                  <a:cs typeface="Tahoma" panose="020B0604030504040204" pitchFamily="34" charset="0"/>
                </a:endParaRPr>
              </a:p>
              <a:p>
                <a14:m>
                  <m:oMathPara xmlns:m="http://schemas.openxmlformats.org/officeDocument/2006/math">
                    <m:oMathParaPr>
                      <m:jc m:val="centerGroup"/>
                    </m:oMathParaPr>
                    <m:oMath xmlns:m="http://schemas.openxmlformats.org/officeDocument/2006/math">
                      <m:d>
                        <m:dPr>
                          <m:begChr m:val="{"/>
                          <m:endChr m:val=""/>
                          <m:ctrlPr>
                            <a:rPr lang="en-US" sz="1500" i="1">
                              <a:latin typeface="Cambria Math" panose="02040503050406030204" pitchFamily="18" charset="0"/>
                              <a:ea typeface="Tahoma" panose="020B0604030504040204" pitchFamily="34" charset="0"/>
                              <a:cs typeface="Times New Roman" panose="02020603050405020304" pitchFamily="18" charset="0"/>
                            </a:rPr>
                          </m:ctrlPr>
                        </m:dPr>
                        <m:e>
                          <m:eqArr>
                            <m:eqArrPr>
                              <m:ctrlPr>
                                <a:rPr lang="en-US" sz="1500" i="1">
                                  <a:latin typeface="Cambria Math" panose="02040503050406030204" pitchFamily="18" charset="0"/>
                                  <a:ea typeface="Tahoma" panose="020B0604030504040204" pitchFamily="34" charset="0"/>
                                  <a:cs typeface="Times New Roman" panose="02020603050405020304" pitchFamily="18" charset="0"/>
                                </a:rPr>
                              </m:ctrlPr>
                            </m:eqArrPr>
                            <m:e>
                              <m:f>
                                <m:fPr>
                                  <m:ctrlPr>
                                    <a:rPr lang="en-US" sz="1500" i="1">
                                      <a:latin typeface="Cambria Math" panose="02040503050406030204" pitchFamily="18" charset="0"/>
                                    </a:rPr>
                                  </m:ctrlPr>
                                </m:fPr>
                                <m:num>
                                  <m:r>
                                    <a:rPr lang="en-US" sz="1500" i="1">
                                      <a:latin typeface="Cambria Math" panose="02040503050406030204" pitchFamily="18" charset="0"/>
                                    </a:rPr>
                                    <m:t>𝑑</m:t>
                                  </m:r>
                                </m:num>
                                <m:den>
                                  <m:r>
                                    <a:rPr lang="en-US" sz="1500" i="1">
                                      <a:latin typeface="Cambria Math" panose="02040503050406030204" pitchFamily="18" charset="0"/>
                                    </a:rPr>
                                    <m:t>𝑑𝑡</m:t>
                                  </m:r>
                                </m:den>
                              </m:f>
                              <m:d>
                                <m:dPr>
                                  <m:ctrlPr>
                                    <a:rPr lang="en-US" sz="1500" i="1">
                                      <a:latin typeface="Cambria Math" panose="02040503050406030204" pitchFamily="18" charset="0"/>
                                    </a:rPr>
                                  </m:ctrlPr>
                                </m:dPr>
                                <m:e>
                                  <m:f>
                                    <m:fPr>
                                      <m:ctrlPr>
                                        <a:rPr lang="en-US" sz="1500" i="1">
                                          <a:latin typeface="Cambria Math" panose="02040503050406030204" pitchFamily="18" charset="0"/>
                                        </a:rPr>
                                      </m:ctrlPr>
                                    </m:fPr>
                                    <m:num>
                                      <m:r>
                                        <a:rPr lang="en-US" sz="1500" i="1">
                                          <a:latin typeface="Cambria Math" panose="02040503050406030204" pitchFamily="18" charset="0"/>
                                        </a:rPr>
                                        <m:t>𝜕</m:t>
                                      </m:r>
                                      <m:r>
                                        <a:rPr lang="en-US" sz="1500" i="1">
                                          <a:latin typeface="Cambria Math" panose="02040503050406030204" pitchFamily="18" charset="0"/>
                                        </a:rPr>
                                        <m:t>𝐿</m:t>
                                      </m:r>
                                    </m:num>
                                    <m:den>
                                      <m:r>
                                        <a:rPr lang="en-US" sz="1500" i="1">
                                          <a:latin typeface="Cambria Math" panose="02040503050406030204" pitchFamily="18" charset="0"/>
                                        </a:rPr>
                                        <m:t>𝜕</m:t>
                                      </m:r>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den>
                                  </m:f>
                                </m:e>
                              </m:d>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m:t>
                                  </m:r>
                                  <m:r>
                                    <a:rPr lang="en-US" sz="1500" i="1">
                                      <a:latin typeface="Cambria Math" panose="02040503050406030204" pitchFamily="18" charset="0"/>
                                    </a:rPr>
                                    <m:t>𝐿</m:t>
                                  </m:r>
                                </m:num>
                                <m:den>
                                  <m:r>
                                    <a:rPr lang="en-US" sz="1500" i="1">
                                      <a:latin typeface="Cambria Math" panose="02040503050406030204" pitchFamily="18" charset="0"/>
                                    </a:rPr>
                                    <m:t>𝜕𝜃</m:t>
                                  </m:r>
                                </m:den>
                              </m:f>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𝜃</m:t>
                                  </m:r>
                                </m:sub>
                              </m:sSub>
                              <m:r>
                                <m:rPr>
                                  <m:nor/>
                                </m:rPr>
                                <a:rPr lang="en-US" sz="1500">
                                  <a:latin typeface="Cambria Math" panose="02040503050406030204" pitchFamily="18" charset="0"/>
                                </a:rPr>
                                <m:t> </m:t>
                              </m:r>
                            </m:e>
                            <m:e>
                              <m:f>
                                <m:fPr>
                                  <m:ctrlPr>
                                    <a:rPr lang="en-US" sz="1500" i="1">
                                      <a:latin typeface="Cambria Math" panose="02040503050406030204" pitchFamily="18" charset="0"/>
                                    </a:rPr>
                                  </m:ctrlPr>
                                </m:fPr>
                                <m:num>
                                  <m:r>
                                    <a:rPr lang="en-US" sz="1500" i="1">
                                      <a:latin typeface="Cambria Math" panose="02040503050406030204" pitchFamily="18" charset="0"/>
                                    </a:rPr>
                                    <m:t>𝑑</m:t>
                                  </m:r>
                                </m:num>
                                <m:den>
                                  <m:r>
                                    <a:rPr lang="en-US" sz="1500" i="1">
                                      <a:latin typeface="Cambria Math" panose="02040503050406030204" pitchFamily="18" charset="0"/>
                                    </a:rPr>
                                    <m:t>𝑑𝑡</m:t>
                                  </m:r>
                                </m:den>
                              </m:f>
                              <m:d>
                                <m:dPr>
                                  <m:ctrlPr>
                                    <a:rPr lang="en-US" sz="1500" i="1">
                                      <a:latin typeface="Cambria Math" panose="02040503050406030204" pitchFamily="18" charset="0"/>
                                    </a:rPr>
                                  </m:ctrlPr>
                                </m:dPr>
                                <m:e>
                                  <m:f>
                                    <m:fPr>
                                      <m:ctrlPr>
                                        <a:rPr lang="en-US" sz="1500" i="1">
                                          <a:latin typeface="Cambria Math" panose="02040503050406030204" pitchFamily="18" charset="0"/>
                                        </a:rPr>
                                      </m:ctrlPr>
                                    </m:fPr>
                                    <m:num>
                                      <m:r>
                                        <a:rPr lang="en-US" sz="1500" i="1">
                                          <a:latin typeface="Cambria Math" panose="02040503050406030204" pitchFamily="18" charset="0"/>
                                        </a:rPr>
                                        <m:t>𝜕</m:t>
                                      </m:r>
                                      <m:r>
                                        <a:rPr lang="en-US" sz="1500" i="1">
                                          <a:latin typeface="Cambria Math" panose="02040503050406030204" pitchFamily="18" charset="0"/>
                                        </a:rPr>
                                        <m:t>𝐿</m:t>
                                      </m:r>
                                    </m:num>
                                    <m:den>
                                      <m:r>
                                        <a:rPr lang="en-US" sz="1500" i="1">
                                          <a:latin typeface="Cambria Math" panose="02040503050406030204" pitchFamily="18" charset="0"/>
                                        </a:rPr>
                                        <m:t>𝜕</m:t>
                                      </m:r>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den>
                                  </m:f>
                                </m:e>
                              </m:d>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m:t>
                                  </m:r>
                                  <m:r>
                                    <a:rPr lang="en-US" sz="1500" i="1">
                                      <a:latin typeface="Cambria Math" panose="02040503050406030204" pitchFamily="18" charset="0"/>
                                    </a:rPr>
                                    <m:t>𝐿</m:t>
                                  </m:r>
                                </m:num>
                                <m:den>
                                  <m:r>
                                    <a:rPr lang="en-US" sz="1500" i="1">
                                      <a:latin typeface="Cambria Math" panose="02040503050406030204" pitchFamily="18" charset="0"/>
                                    </a:rPr>
                                    <m:t>𝜕𝜓</m:t>
                                  </m:r>
                                </m:den>
                              </m:f>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𝜓</m:t>
                                  </m:r>
                                </m:sub>
                              </m:sSub>
                              <m:r>
                                <m:rPr>
                                  <m:nor/>
                                </m:rPr>
                                <a:rPr lang="en-US" sz="1500">
                                  <a:latin typeface="Cambria Math" panose="02040503050406030204" pitchFamily="18" charset="0"/>
                                </a:rPr>
                                <m:t> </m:t>
                              </m:r>
                            </m:e>
                            <m:e>
                              <m:f>
                                <m:fPr>
                                  <m:ctrlPr>
                                    <a:rPr lang="en-US" sz="1500" i="1">
                                      <a:latin typeface="Cambria Math" panose="02040503050406030204" pitchFamily="18" charset="0"/>
                                    </a:rPr>
                                  </m:ctrlPr>
                                </m:fPr>
                                <m:num>
                                  <m:r>
                                    <a:rPr lang="en-US" sz="1500" i="1">
                                      <a:latin typeface="Cambria Math" panose="02040503050406030204" pitchFamily="18" charset="0"/>
                                    </a:rPr>
                                    <m:t>𝑑</m:t>
                                  </m:r>
                                </m:num>
                                <m:den>
                                  <m:r>
                                    <a:rPr lang="en-US" sz="1500" i="1">
                                      <a:latin typeface="Cambria Math" panose="02040503050406030204" pitchFamily="18" charset="0"/>
                                    </a:rPr>
                                    <m:t>𝑑𝑡</m:t>
                                  </m:r>
                                </m:den>
                              </m:f>
                              <m:d>
                                <m:dPr>
                                  <m:ctrlPr>
                                    <a:rPr lang="en-US" sz="1500" i="1">
                                      <a:latin typeface="Cambria Math" panose="02040503050406030204" pitchFamily="18" charset="0"/>
                                    </a:rPr>
                                  </m:ctrlPr>
                                </m:dPr>
                                <m:e>
                                  <m:f>
                                    <m:fPr>
                                      <m:ctrlPr>
                                        <a:rPr lang="en-US" sz="1500" i="1">
                                          <a:latin typeface="Cambria Math" panose="02040503050406030204" pitchFamily="18" charset="0"/>
                                        </a:rPr>
                                      </m:ctrlPr>
                                    </m:fPr>
                                    <m:num>
                                      <m:r>
                                        <a:rPr lang="en-US" sz="1500" i="1">
                                          <a:latin typeface="Cambria Math" panose="02040503050406030204" pitchFamily="18" charset="0"/>
                                        </a:rPr>
                                        <m:t>𝜕</m:t>
                                      </m:r>
                                      <m:r>
                                        <a:rPr lang="en-US" sz="1500" i="1">
                                          <a:latin typeface="Cambria Math" panose="02040503050406030204" pitchFamily="18" charset="0"/>
                                        </a:rPr>
                                        <m:t>𝐿</m:t>
                                      </m:r>
                                    </m:num>
                                    <m:den>
                                      <m:r>
                                        <a:rPr lang="en-US" sz="1500" i="1">
                                          <a:latin typeface="Cambria Math" panose="02040503050406030204" pitchFamily="18" charset="0"/>
                                        </a:rPr>
                                        <m:t>𝜕</m:t>
                                      </m:r>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den>
                                  </m:f>
                                </m:e>
                              </m:d>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m:t>
                                  </m:r>
                                  <m:r>
                                    <a:rPr lang="en-US" sz="1500" i="1">
                                      <a:latin typeface="Cambria Math" panose="02040503050406030204" pitchFamily="18" charset="0"/>
                                    </a:rPr>
                                    <m:t>𝐿</m:t>
                                  </m:r>
                                </m:num>
                                <m:den>
                                  <m:r>
                                    <a:rPr lang="en-US" sz="1500" i="1">
                                      <a:latin typeface="Cambria Math" panose="02040503050406030204" pitchFamily="18" charset="0"/>
                                    </a:rPr>
                                    <m:t>𝜕𝜙</m:t>
                                  </m:r>
                                </m:den>
                              </m:f>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𝜙</m:t>
                                  </m:r>
                                </m:sub>
                              </m:sSub>
                              <m:r>
                                <m:rPr>
                                  <m:nor/>
                                </m:rPr>
                                <a:rPr lang="en-US" sz="1500">
                                  <a:latin typeface="Cambria Math" panose="02040503050406030204" pitchFamily="18" charset="0"/>
                                </a:rPr>
                                <m:t> </m:t>
                              </m:r>
                            </m:e>
                          </m:eqArr>
                        </m:e>
                      </m:d>
                    </m:oMath>
                  </m:oMathPara>
                </a14:m>
                <a:endParaRPr lang="en-US" sz="1500">
                  <a:latin typeface="Times New Roman" panose="02020603050405020304" pitchFamily="18" charset="0"/>
                  <a:ea typeface="Tahoma" panose="020B0604030504040204" pitchFamily="34"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Lấy đạo hàm L theo các biến </a:t>
                </a:r>
                <a14:m>
                  <m:oMath xmlns:m="http://schemas.openxmlformats.org/officeDocument/2006/math">
                    <m:r>
                      <a:rPr lang="en-US" i="1">
                        <a:latin typeface="Cambria Math" panose="02040503050406030204" pitchFamily="18" charset="0"/>
                      </a:rPr>
                      <m:t>𝜃</m:t>
                    </m:r>
                  </m:oMath>
                </a14:m>
                <a:r>
                  <a:rPr lang="en-US">
                    <a:latin typeface="Times New Roman" panose="02020603050405020304" pitchFamily="18" charset="0"/>
                    <a:cs typeface="Times New Roman" panose="02020603050405020304" pitchFamily="18" charset="0"/>
                  </a:rPr>
                  <a:t>, </a:t>
                </a:r>
                <a14:m>
                  <m:oMath xmlns:m="http://schemas.openxmlformats.org/officeDocument/2006/math">
                    <m:r>
                      <a:rPr lang="en-US" i="1">
                        <a:latin typeface="Cambria Math" panose="02040503050406030204" pitchFamily="18" charset="0"/>
                      </a:rPr>
                      <m:t>𝜓</m:t>
                    </m:r>
                  </m:oMath>
                </a14:m>
                <a:r>
                  <a:rPr lang="en-US">
                    <a:latin typeface="Times New Roman" panose="02020603050405020304" pitchFamily="18" charset="0"/>
                    <a:cs typeface="Times New Roman" panose="02020603050405020304" pitchFamily="18" charset="0"/>
                  </a:rPr>
                  <a:t>, </a:t>
                </a:r>
                <a14:m>
                  <m:oMath xmlns:m="http://schemas.openxmlformats.org/officeDocument/2006/math">
                    <m:r>
                      <a:rPr lang="en-US" i="1">
                        <a:latin typeface="Cambria Math" panose="02040503050406030204" pitchFamily="18" charset="0"/>
                      </a:rPr>
                      <m:t>𝜙</m:t>
                    </m:r>
                  </m:oMath>
                </a14:m>
                <a:r>
                  <a:rPr lang="en-US">
                    <a:latin typeface="Times New Roman" panose="02020603050405020304" pitchFamily="18" charset="0"/>
                    <a:cs typeface="Times New Roman" panose="02020603050405020304" pitchFamily="18" charset="0"/>
                  </a:rPr>
                  <a:t> ta được:</a:t>
                </a:r>
                <a:endParaRPr lang="en-US">
                  <a:latin typeface="Times New Roman" panose="02020603050405020304" pitchFamily="18" charset="0"/>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d>
                        <m:dPr>
                          <m:begChr m:val="{"/>
                          <m:endChr m:val=""/>
                          <m:ctrlPr>
                            <a:rPr lang="en-US" sz="1500" i="1">
                              <a:latin typeface="Cambria Math" panose="02040503050406030204" pitchFamily="18" charset="0"/>
                              <a:cs typeface="Times New Roman" panose="02020603050405020304" pitchFamily="18" charset="0"/>
                            </a:rPr>
                          </m:ctrlPr>
                        </m:dPr>
                        <m:e>
                          <m:eqArr>
                            <m:eqArrPr>
                              <m:ctrlPr>
                                <a:rPr lang="en-US" sz="1500" i="1">
                                  <a:latin typeface="Cambria Math" panose="02040503050406030204" pitchFamily="18" charset="0"/>
                                  <a:cs typeface="Times New Roman" panose="02020603050405020304" pitchFamily="18" charset="0"/>
                                </a:rPr>
                              </m:ctrlPr>
                            </m:eqArrPr>
                            <m:e>
                              <m:d>
                                <m:dPr>
                                  <m:begChr m:val="["/>
                                  <m:endChr m:val="]"/>
                                  <m:ctrlPr>
                                    <a:rPr lang="en-US" sz="1500" i="1">
                                      <a:latin typeface="Cambria Math" panose="02040503050406030204" pitchFamily="18" charset="0"/>
                                    </a:rPr>
                                  </m:ctrlPr>
                                </m:dPr>
                                <m:e>
                                  <m:d>
                                    <m:dPr>
                                      <m:ctrlPr>
                                        <a:rPr lang="en-US" sz="1500" i="1">
                                          <a:latin typeface="Cambria Math" panose="02040503050406030204" pitchFamily="18" charset="0"/>
                                        </a:rPr>
                                      </m:ctrlPr>
                                    </m:dPr>
                                    <m:e>
                                      <m:r>
                                        <a:rPr lang="en-US" sz="1500" i="1">
                                          <a:latin typeface="Cambria Math" panose="02040503050406030204" pitchFamily="18" charset="0"/>
                                        </a:rPr>
                                        <m:t>2</m:t>
                                      </m:r>
                                      <m:r>
                                        <a:rPr lang="en-US" sz="1500" i="1">
                                          <a:latin typeface="Cambria Math" panose="02040503050406030204" pitchFamily="18" charset="0"/>
                                        </a:rPr>
                                        <m:t>𝑚</m:t>
                                      </m:r>
                                      <m:r>
                                        <a:rPr lang="en-US" sz="1500" i="1">
                                          <a:latin typeface="Cambria Math" panose="02040503050406030204" pitchFamily="18" charset="0"/>
                                        </a:rPr>
                                        <m:t>+</m:t>
                                      </m:r>
                                      <m:r>
                                        <a:rPr lang="en-US" sz="1500" i="1">
                                          <a:latin typeface="Cambria Math" panose="02040503050406030204" pitchFamily="18" charset="0"/>
                                        </a:rPr>
                                        <m:t>𝑀</m:t>
                                      </m:r>
                                    </m:e>
                                  </m:d>
                                  <m:sSup>
                                    <m:sSupPr>
                                      <m:ctrlPr>
                                        <a:rPr lang="en-US" sz="1500" i="1">
                                          <a:latin typeface="Cambria Math" panose="02040503050406030204" pitchFamily="18" charset="0"/>
                                        </a:rPr>
                                      </m:ctrlPr>
                                    </m:sSupPr>
                                    <m:e>
                                      <m:r>
                                        <a:rPr lang="en-US" sz="1500" i="1">
                                          <a:latin typeface="Cambria Math" panose="02040503050406030204" pitchFamily="18" charset="0"/>
                                        </a:rPr>
                                        <m:t>𝑅</m:t>
                                      </m:r>
                                    </m:e>
                                    <m:sup>
                                      <m:r>
                                        <a:rPr lang="en-US" sz="1500" i="1">
                                          <a:latin typeface="Cambria Math" panose="02040503050406030204" pitchFamily="18" charset="0"/>
                                        </a:rPr>
                                        <m:t>2</m:t>
                                      </m:r>
                                    </m:sup>
                                  </m:sSup>
                                  <m:r>
                                    <a:rPr lang="en-US" sz="1500" i="1">
                                      <a:latin typeface="Cambria Math" panose="02040503050406030204" pitchFamily="18" charset="0"/>
                                    </a:rPr>
                                    <m:t>+</m:t>
                                  </m:r>
                                  <m:r>
                                    <a:rPr lang="en-US" sz="1500" i="1">
                                      <a:latin typeface="Cambria Math" panose="02040503050406030204" pitchFamily="18" charset="0"/>
                                    </a:rPr>
                                    <m:t>2</m:t>
                                  </m:r>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𝑤</m:t>
                                      </m:r>
                                    </m:sub>
                                  </m:sSub>
                                  <m:r>
                                    <a:rPr lang="en-US" sz="1500" i="1">
                                      <a:latin typeface="Cambria Math" panose="02040503050406030204" pitchFamily="18" charset="0"/>
                                    </a:rPr>
                                    <m:t>+</m:t>
                                  </m:r>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m:t>
                              </m:r>
                              <m:d>
                                <m:dPr>
                                  <m:ctrlPr>
                                    <a:rPr lang="en-US" sz="1500" i="1">
                                      <a:latin typeface="Cambria Math" panose="02040503050406030204" pitchFamily="18" charset="0"/>
                                    </a:rPr>
                                  </m:ctrlPr>
                                </m:dPr>
                                <m:e>
                                  <m:r>
                                    <a:rPr lang="en-US" sz="1500" i="1">
                                      <a:latin typeface="Cambria Math" panose="02040503050406030204" pitchFamily="18" charset="0"/>
                                    </a:rPr>
                                    <m:t>𝑀𝐿𝑅𝑐𝑜𝑠</m:t>
                                  </m:r>
                                  <m:r>
                                    <a:rPr lang="en-US" sz="1500" i="1">
                                      <a:latin typeface="Cambria Math" panose="02040503050406030204" pitchFamily="18" charset="0"/>
                                    </a:rPr>
                                    <m:t>𝜓</m:t>
                                  </m:r>
                                  <m:r>
                                    <a:rPr lang="en-US" sz="1500" i="1">
                                      <a:latin typeface="Cambria Math" panose="02040503050406030204" pitchFamily="18" charset="0"/>
                                    </a:rPr>
                                    <m:t>−</m:t>
                                  </m:r>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r>
                                <a:rPr lang="en-US" sz="1500" i="1">
                                  <a:latin typeface="Cambria Math" panose="02040503050406030204" pitchFamily="18" charset="0"/>
                                </a:rPr>
                                <m:t>+</m:t>
                              </m:r>
                              <m:r>
                                <a:rPr lang="en-US" sz="1500" i="1">
                                  <a:latin typeface="Cambria Math" panose="02040503050406030204" pitchFamily="18" charset="0"/>
                                </a:rPr>
                                <m:t>𝑀𝐿𝑅</m:t>
                              </m:r>
                              <m:sSup>
                                <m:sSupPr>
                                  <m:ctrlPr>
                                    <a:rPr lang="en-US" sz="1500" i="1">
                                      <a:latin typeface="Cambria Math" panose="02040503050406030204" pitchFamily="18" charset="0"/>
                                    </a:rPr>
                                  </m:ctrlPr>
                                </m:sSupPr>
                                <m:e>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e>
                                <m:sup>
                                  <m:r>
                                    <a:rPr lang="en-US" sz="1500" i="1">
                                      <a:latin typeface="Cambria Math" panose="02040503050406030204" pitchFamily="18" charset="0"/>
                                    </a:rPr>
                                    <m:t>2</m:t>
                                  </m:r>
                                </m:sup>
                              </m:sSup>
                              <m:r>
                                <a:rPr lang="en-US" sz="1500" i="1">
                                  <a:latin typeface="Cambria Math" panose="02040503050406030204" pitchFamily="18" charset="0"/>
                                </a:rPr>
                                <m:t>𝑠𝑖𝑛</m:t>
                              </m:r>
                              <m:r>
                                <a:rPr lang="en-US" sz="1500" i="1">
                                  <a:latin typeface="Cambria Math" panose="02040503050406030204" pitchFamily="18" charset="0"/>
                                </a:rPr>
                                <m:t>𝜓</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𝜃</m:t>
                                  </m:r>
                                </m:sub>
                              </m:sSub>
                              <m:r>
                                <m:rPr>
                                  <m:nor/>
                                </m:rPr>
                                <a:rPr lang="en-US" sz="1500">
                                  <a:latin typeface="Cambria Math" panose="02040503050406030204" pitchFamily="18" charset="0"/>
                                </a:rPr>
                                <m:t> </m:t>
                              </m:r>
                            </m:e>
                            <m:e>
                              <m:d>
                                <m:dPr>
                                  <m:ctrlPr>
                                    <a:rPr lang="en-US" sz="1500" i="1">
                                      <a:latin typeface="Cambria Math" panose="02040503050406030204" pitchFamily="18" charset="0"/>
                                    </a:rPr>
                                  </m:ctrlPr>
                                </m:dPr>
                                <m:e>
                                  <m:r>
                                    <a:rPr lang="en-US" sz="1500" i="1">
                                      <a:latin typeface="Cambria Math" panose="02040503050406030204" pitchFamily="18" charset="0"/>
                                    </a:rPr>
                                    <m:t>𝑀𝐿𝑅𝑐𝑜𝑠</m:t>
                                  </m:r>
                                  <m:r>
                                    <a:rPr lang="en-US" sz="1500" i="1">
                                      <a:latin typeface="Cambria Math" panose="02040503050406030204" pitchFamily="18" charset="0"/>
                                    </a:rPr>
                                    <m:t>𝜓</m:t>
                                  </m:r>
                                  <m:r>
                                    <a:rPr lang="en-US" sz="1500" i="1">
                                      <a:latin typeface="Cambria Math" panose="02040503050406030204" pitchFamily="18" charset="0"/>
                                    </a:rPr>
                                    <m:t>−</m:t>
                                  </m:r>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m:t>
                              </m:r>
                              <m:d>
                                <m:dPr>
                                  <m:ctrlPr>
                                    <a:rPr lang="en-US" sz="1500" i="1">
                                      <a:latin typeface="Cambria Math" panose="02040503050406030204" pitchFamily="18" charset="0"/>
                                    </a:rPr>
                                  </m:ctrlPr>
                                </m:dPr>
                                <m:e>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𝜓</m:t>
                                      </m:r>
                                    </m:sub>
                                  </m:sSub>
                                  <m:r>
                                    <a:rPr lang="en-US" sz="1500" i="1">
                                      <a:latin typeface="Cambria Math" panose="02040503050406030204" pitchFamily="18" charset="0"/>
                                    </a:rPr>
                                    <m:t>+</m:t>
                                  </m:r>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r>
                                <a:rPr lang="en-US" sz="1500" i="1">
                                  <a:latin typeface="Cambria Math" panose="02040503050406030204" pitchFamily="18" charset="0"/>
                                </a:rPr>
                                <m:t>+</m:t>
                              </m:r>
                              <m:r>
                                <a:rPr lang="en-US" sz="1500" i="1">
                                  <a:latin typeface="Cambria Math" panose="02040503050406030204" pitchFamily="18" charset="0"/>
                                </a:rPr>
                                <m:t>𝑀𝑔𝐿𝑠𝑖𝑛</m:t>
                              </m:r>
                              <m:r>
                                <a:rPr lang="en-US" sz="1500" i="1">
                                  <a:latin typeface="Cambria Math" panose="02040503050406030204" pitchFamily="18" charset="0"/>
                                </a:rPr>
                                <m:t>𝜓</m:t>
                              </m:r>
                              <m:r>
                                <a:rPr lang="en-US" sz="1500" i="1">
                                  <a:latin typeface="Cambria Math" panose="02040503050406030204" pitchFamily="18" charset="0"/>
                                </a:rPr>
                                <m:t>−</m:t>
                              </m:r>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sSup>
                                <m:sSupPr>
                                  <m:ctrlPr>
                                    <a:rPr lang="en-US" sz="1500" i="1">
                                      <a:latin typeface="Cambria Math" panose="02040503050406030204" pitchFamily="18" charset="0"/>
                                    </a:rPr>
                                  </m:ctrlPr>
                                </m:sSupPr>
                                <m:e>
                                  <m:r>
                                    <a:rPr lang="en-US" sz="1500" i="1">
                                      <a:latin typeface="Cambria Math" panose="02040503050406030204" pitchFamily="18" charset="0"/>
                                    </a:rPr>
                                    <m:t>𝜙</m:t>
                                  </m:r>
                                </m:e>
                                <m:sup>
                                  <m:r>
                                    <a:rPr lang="en-US" sz="1500" i="1">
                                      <a:latin typeface="Cambria Math" panose="02040503050406030204" pitchFamily="18" charset="0"/>
                                    </a:rPr>
                                    <m:t>2</m:t>
                                  </m:r>
                                </m:sup>
                              </m:sSup>
                              <m:r>
                                <a:rPr lang="en-US" sz="1500" i="1">
                                  <a:latin typeface="Cambria Math" panose="02040503050406030204" pitchFamily="18" charset="0"/>
                                </a:rPr>
                                <m:t>𝑠𝑖𝑛</m:t>
                              </m:r>
                              <m:r>
                                <a:rPr lang="en-US" sz="1500" i="1">
                                  <a:latin typeface="Cambria Math" panose="02040503050406030204" pitchFamily="18" charset="0"/>
                                </a:rPr>
                                <m:t>𝜓</m:t>
                              </m:r>
                              <m:r>
                                <a:rPr lang="en-US" sz="1500" i="1">
                                  <a:latin typeface="Cambria Math" panose="02040503050406030204" pitchFamily="18" charset="0"/>
                                </a:rPr>
                                <m:t>𝑐𝑜𝑠</m:t>
                              </m:r>
                              <m:r>
                                <a:rPr lang="en-US" sz="1500" i="1">
                                  <a:latin typeface="Cambria Math" panose="02040503050406030204" pitchFamily="18" charset="0"/>
                                </a:rPr>
                                <m:t>𝜓</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𝜓</m:t>
                                  </m:r>
                                </m:sub>
                              </m:sSub>
                              <m:r>
                                <m:rPr>
                                  <m:nor/>
                                </m:rPr>
                                <a:rPr lang="en-US" sz="1500">
                                  <a:latin typeface="Cambria Math" panose="02040503050406030204" pitchFamily="18" charset="0"/>
                                </a:rPr>
                                <m:t> </m:t>
                              </m:r>
                            </m:e>
                            <m:e>
                              <m:d>
                                <m:dPr>
                                  <m:begChr m:val="["/>
                                  <m:endChr m:val="]"/>
                                  <m:ctrlPr>
                                    <a:rPr lang="en-US" sz="1500" i="1">
                                      <a:latin typeface="Cambria Math" panose="02040503050406030204" pitchFamily="18" charset="0"/>
                                    </a:rPr>
                                  </m:ctrlPr>
                                </m:dPr>
                                <m:e>
                                  <m:f>
                                    <m:fPr>
                                      <m:ctrlPr>
                                        <a:rPr lang="en-US" sz="1500" i="1">
                                          <a:latin typeface="Cambria Math" panose="02040503050406030204" pitchFamily="18" charset="0"/>
                                        </a:rPr>
                                      </m:ctrlPr>
                                    </m:fPr>
                                    <m:num>
                                      <m:r>
                                        <a:rPr lang="en-US" sz="1500" i="1">
                                          <a:latin typeface="Cambria Math" panose="02040503050406030204" pitchFamily="18" charset="0"/>
                                        </a:rPr>
                                        <m:t>1</m:t>
                                      </m:r>
                                    </m:num>
                                    <m:den>
                                      <m:r>
                                        <a:rPr lang="en-US" sz="1500" i="1">
                                          <a:latin typeface="Cambria Math" panose="02040503050406030204" pitchFamily="18" charset="0"/>
                                        </a:rPr>
                                        <m:t>2</m:t>
                                      </m:r>
                                    </m:den>
                                  </m:f>
                                  <m:r>
                                    <a:rPr lang="en-US" sz="1500" i="1">
                                      <a:latin typeface="Cambria Math" panose="02040503050406030204" pitchFamily="18" charset="0"/>
                                    </a:rPr>
                                    <m:t>𝑚</m:t>
                                  </m:r>
                                  <m:sSup>
                                    <m:sSupPr>
                                      <m:ctrlPr>
                                        <a:rPr lang="en-US" sz="1500" i="1">
                                          <a:latin typeface="Cambria Math" panose="02040503050406030204" pitchFamily="18" charset="0"/>
                                        </a:rPr>
                                      </m:ctrlPr>
                                    </m:sSupPr>
                                    <m:e>
                                      <m:r>
                                        <a:rPr lang="en-US" sz="1500" i="1">
                                          <a:latin typeface="Cambria Math" panose="02040503050406030204" pitchFamily="18" charset="0"/>
                                        </a:rPr>
                                        <m:t>𝑊</m:t>
                                      </m:r>
                                    </m:e>
                                    <m:sup>
                                      <m:r>
                                        <a:rPr lang="en-US" sz="1500" i="1">
                                          <a:latin typeface="Cambria Math" panose="02040503050406030204" pitchFamily="18" charset="0"/>
                                        </a:rPr>
                                        <m:t>2</m:t>
                                      </m:r>
                                    </m:sup>
                                  </m:sSup>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𝜙</m:t>
                                      </m:r>
                                    </m:sub>
                                  </m:sSub>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𝑊</m:t>
                                      </m:r>
                                    </m:num>
                                    <m:den>
                                      <m:sSup>
                                        <m:sSupPr>
                                          <m:ctrlPr>
                                            <a:rPr lang="en-US" sz="1500" i="1">
                                              <a:latin typeface="Cambria Math" panose="02040503050406030204" pitchFamily="18" charset="0"/>
                                            </a:rPr>
                                          </m:ctrlPr>
                                        </m:sSupPr>
                                        <m:e>
                                          <m:r>
                                            <a:rPr lang="en-US" sz="1500" i="1">
                                              <a:latin typeface="Cambria Math" panose="02040503050406030204" pitchFamily="18" charset="0"/>
                                            </a:rPr>
                                            <m:t>2</m:t>
                                          </m:r>
                                          <m:r>
                                            <a:rPr lang="en-US" sz="1500" i="1">
                                              <a:latin typeface="Cambria Math" panose="02040503050406030204" pitchFamily="18" charset="0"/>
                                            </a:rPr>
                                            <m:t>𝑅</m:t>
                                          </m:r>
                                        </m:e>
                                        <m:sup>
                                          <m:r>
                                            <a:rPr lang="en-US" sz="1500" i="1">
                                              <a:latin typeface="Cambria Math" panose="02040503050406030204" pitchFamily="18" charset="0"/>
                                            </a:rPr>
                                            <m:t>2</m:t>
                                          </m:r>
                                        </m:sup>
                                      </m:sSup>
                                    </m:den>
                                  </m:f>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𝑤</m:t>
                                          </m:r>
                                        </m:sub>
                                      </m:sSub>
                                      <m:r>
                                        <a:rPr lang="en-US" sz="1500" i="1">
                                          <a:latin typeface="Cambria Math" panose="02040503050406030204" pitchFamily="18" charset="0"/>
                                        </a:rPr>
                                        <m:t>+</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r>
                                    <a:rPr lang="en-US" sz="1500" i="1">
                                      <a:latin typeface="Cambria Math" panose="02040503050406030204" pitchFamily="18" charset="0"/>
                                    </a:rPr>
                                    <m:t>+</m:t>
                                  </m:r>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sSup>
                                    <m:sSupPr>
                                      <m:ctrlPr>
                                        <a:rPr lang="en-US" sz="1500" i="1">
                                          <a:latin typeface="Cambria Math" panose="02040503050406030204" pitchFamily="18" charset="0"/>
                                        </a:rPr>
                                      </m:ctrlPr>
                                    </m:sSupPr>
                                    <m:e>
                                      <m:r>
                                        <a:rPr lang="en-US" sz="1500" i="1">
                                          <a:latin typeface="Cambria Math" panose="02040503050406030204" pitchFamily="18" charset="0"/>
                                        </a:rPr>
                                        <m:t>𝑠𝑖𝑛</m:t>
                                      </m:r>
                                    </m:e>
                                    <m:sup>
                                      <m:r>
                                        <a:rPr lang="en-US" sz="1500" i="1">
                                          <a:latin typeface="Cambria Math" panose="02040503050406030204" pitchFamily="18" charset="0"/>
                                        </a:rPr>
                                        <m:t>2</m:t>
                                      </m:r>
                                    </m:sup>
                                  </m:sSup>
                                  <m:r>
                                    <a:rPr lang="en-US" sz="1500" i="1">
                                      <a:latin typeface="Cambria Math" panose="02040503050406030204" pitchFamily="18" charset="0"/>
                                    </a:rPr>
                                    <m:t>(</m:t>
                                  </m:r>
                                  <m:r>
                                    <a:rPr lang="en-US" sz="1500" i="1">
                                      <a:latin typeface="Cambria Math" panose="02040503050406030204" pitchFamily="18" charset="0"/>
                                    </a:rPr>
                                    <m:t>𝜓</m:t>
                                  </m:r>
                                  <m:r>
                                    <a:rPr lang="en-US" sz="1500" i="1">
                                      <a:latin typeface="Cambria Math" panose="02040503050406030204" pitchFamily="18" charset="0"/>
                                    </a:rPr>
                                    <m:t>)</m:t>
                                  </m:r>
                                </m:e>
                              </m:d>
                              <m:sSup>
                                <m:sSupPr>
                                  <m:ctrlPr>
                                    <a:rPr lang="en-US" sz="1500" i="1">
                                      <a:latin typeface="Cambria Math" panose="02040503050406030204" pitchFamily="18" charset="0"/>
                                    </a:rPr>
                                  </m:ctrlPr>
                                </m:sSupPr>
                                <m:e>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e>
                                <m:sup>
                                  <m:r>
                                    <a:rPr lang="en-US" sz="1500" i="1">
                                      <a:latin typeface="Cambria Math" panose="02040503050406030204" pitchFamily="18" charset="0"/>
                                    </a:rPr>
                                    <m:t>2</m:t>
                                  </m:r>
                                </m:sup>
                              </m:sSup>
                              <m:r>
                                <a:rPr lang="en-US" sz="1500" i="1">
                                  <a:latin typeface="Cambria Math" panose="02040503050406030204" pitchFamily="18" charset="0"/>
                                </a:rPr>
                                <m:t>+</m:t>
                              </m:r>
                              <m:r>
                                <a:rPr lang="en-US" sz="1500" i="1">
                                  <a:latin typeface="Cambria Math" panose="02040503050406030204" pitchFamily="18" charset="0"/>
                                </a:rPr>
                                <m:t>2</m:t>
                              </m:r>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r>
                                <a:rPr lang="en-US" sz="1500" i="1">
                                  <a:latin typeface="Cambria Math" panose="02040503050406030204" pitchFamily="18" charset="0"/>
                                </a:rPr>
                                <m:t>𝑠𝑖𝑛</m:t>
                              </m:r>
                              <m:r>
                                <a:rPr lang="en-US" sz="1500" i="1">
                                  <a:latin typeface="Cambria Math" panose="02040503050406030204" pitchFamily="18" charset="0"/>
                                </a:rPr>
                                <m:t>𝜓</m:t>
                              </m:r>
                              <m:r>
                                <a:rPr lang="en-US" sz="1500" i="1">
                                  <a:latin typeface="Cambria Math" panose="02040503050406030204" pitchFamily="18" charset="0"/>
                                </a:rPr>
                                <m:t>𝑐𝑜𝑠</m:t>
                              </m:r>
                              <m:r>
                                <a:rPr lang="en-US" sz="1500" i="1">
                                  <a:latin typeface="Cambria Math" panose="02040503050406030204" pitchFamily="18" charset="0"/>
                                </a:rPr>
                                <m:t>𝜓</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𝜙</m:t>
                                  </m:r>
                                </m:sub>
                              </m:sSub>
                              <m:r>
                                <m:rPr>
                                  <m:nor/>
                                </m:rPr>
                                <a:rPr lang="en-US" sz="1500">
                                  <a:latin typeface="Cambria Math" panose="02040503050406030204" pitchFamily="18" charset="0"/>
                                </a:rPr>
                                <m:t> </m:t>
                              </m:r>
                            </m:e>
                          </m:eqArr>
                        </m:e>
                      </m:d>
                    </m:oMath>
                  </m:oMathPara>
                </a14:m>
                <a:endParaRPr lang="en-US" sz="1500">
                  <a:latin typeface="Times New Roman" panose="02020603050405020304" pitchFamily="18" charset="0"/>
                  <a:cs typeface="Times New Roman" panose="02020603050405020304" pitchFamily="18" charset="0"/>
                </a:endParaRPr>
              </a:p>
            </p:txBody>
          </p:sp>
        </mc:Choice>
        <mc:Fallback>
          <p:sp>
            <p:nvSpPr>
              <p:cNvPr id="3" name="TextBox 2"/>
              <p:cNvSpPr txBox="1">
                <a:spLocks noRot="1" noChangeAspect="1" noMove="1" noResize="1" noEditPoints="1" noAdjustHandles="1" noChangeArrowheads="1" noChangeShapeType="1" noTextEdit="1"/>
              </p:cNvSpPr>
              <p:nvPr/>
            </p:nvSpPr>
            <p:spPr>
              <a:xfrm>
                <a:off x="2049380" y="1998307"/>
                <a:ext cx="8093240" cy="3801554"/>
              </a:xfrm>
              <a:prstGeom prst="rect">
                <a:avLst/>
              </a:prstGeom>
              <a:blipFill rotWithShape="1">
                <a:blip r:embed="rId1"/>
                <a:stretch>
                  <a:fillRect l="-121" t="-266" r="-113" b="-240"/>
                </a:stretch>
              </a:blipFill>
            </p:spPr>
            <p:style>
              <a:lnRef idx="2">
                <a:schemeClr val="accent1"/>
              </a:lnRef>
              <a:fillRef idx="1">
                <a:schemeClr val="lt1"/>
              </a:fillRef>
              <a:effectRef idx="0">
                <a:schemeClr val="accent1"/>
              </a:effectRef>
              <a:fontRef idx="minor">
                <a:schemeClr val="dk1"/>
              </a:fontRef>
            </p:style>
            <p:txBody>
              <a:bodyPr/>
              <a:lstStyle/>
              <a:p>
                <a:r>
                  <a:rPr lang="en-US" altLang="en-US">
                    <a:noFill/>
                  </a:rPr>
                  <a:t> </a:t>
                </a:r>
              </a:p>
            </p:txBody>
          </p:sp>
        </mc:Fallback>
      </mc:AlternateContent>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p:cNvSpPr txBox="1"/>
              <p:nvPr/>
            </p:nvSpPr>
            <p:spPr>
              <a:xfrm>
                <a:off x="2417445" y="2108608"/>
                <a:ext cx="7357109" cy="319626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lnSpc>
                    <a:spcPct val="120000"/>
                  </a:lnSpc>
                  <a:spcBef>
                    <a:spcPts val="450"/>
                  </a:spcBef>
                  <a:spcAft>
                    <a:spcPts val="450"/>
                  </a:spcAft>
                </a:pPr>
                <a:r>
                  <a:rPr lang="en-US">
                    <a:latin typeface="Times New Roman" panose="02020603050405020304" pitchFamily="18" charset="0"/>
                    <a:ea typeface="Tahoma" panose="020B0604030504040204" pitchFamily="34" charset="0"/>
                    <a:cs typeface="Times New Roman" panose="02020603050405020304" pitchFamily="18" charset="0"/>
                  </a:rPr>
                  <a:t>Tiếp tục ta tìm Momen lực do động cơ:</a:t>
                </a:r>
                <a:endParaRPr lang="en-US">
                  <a:latin typeface="Times New Roman" panose="02020603050405020304" pitchFamily="18" charset="0"/>
                  <a:ea typeface="Tahoma" panose="020B0604030504040204" pitchFamily="34"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d>
                        <m:dPr>
                          <m:begChr m:val="["/>
                          <m:endChr m:val="]"/>
                          <m:ctrlPr>
                            <a:rPr lang="en-US" sz="1500" i="1">
                              <a:latin typeface="Cambria Math" panose="02040503050406030204" pitchFamily="18" charset="0"/>
                            </a:rPr>
                          </m:ctrlPr>
                        </m:dPr>
                        <m:e>
                          <m:m>
                            <m:mPr>
                              <m:mcs>
                                <m:mc>
                                  <m:mcPr>
                                    <m:count m:val="1"/>
                                    <m:mcJc m:val="center"/>
                                  </m:mcPr>
                                </m:mc>
                              </m:mcs>
                              <m:ctrlPr>
                                <a:rPr lang="en-US" sz="1500" i="1">
                                  <a:latin typeface="Cambria Math" panose="02040503050406030204" pitchFamily="18" charset="0"/>
                                </a:rPr>
                              </m:ctrlPr>
                            </m:mPr>
                            <m:mr>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𝜃</m:t>
                                    </m:r>
                                  </m:sub>
                                </m:sSub>
                              </m:e>
                            </m:mr>
                            <m:mr>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𝜓</m:t>
                                    </m:r>
                                  </m:sub>
                                </m:sSub>
                              </m:e>
                            </m:mr>
                            <m:mr>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𝜙</m:t>
                                    </m:r>
                                  </m:sub>
                                </m:sSub>
                              </m:e>
                            </m:mr>
                          </m:m>
                        </m:e>
                      </m:d>
                      <m:r>
                        <a:rPr lang="en-US" sz="1500" i="1">
                          <a:latin typeface="Cambria Math" panose="02040503050406030204" pitchFamily="18" charset="0"/>
                        </a:rPr>
                        <m:t>=</m:t>
                      </m:r>
                      <m:d>
                        <m:dPr>
                          <m:begChr m:val="["/>
                          <m:endChr m:val="]"/>
                          <m:ctrlPr>
                            <a:rPr lang="en-US" sz="1500" i="1">
                              <a:latin typeface="Cambria Math" panose="02040503050406030204" pitchFamily="18" charset="0"/>
                            </a:rPr>
                          </m:ctrlPr>
                        </m:dPr>
                        <m:e>
                          <m:m>
                            <m:mPr>
                              <m:mcs>
                                <m:mc>
                                  <m:mcPr>
                                    <m:count m:val="1"/>
                                    <m:mcJc m:val="center"/>
                                  </m:mcPr>
                                </m:mc>
                              </m:mcs>
                              <m:ctrlPr>
                                <a:rPr lang="en-US" sz="1500" i="1">
                                  <a:latin typeface="Cambria Math" panose="02040503050406030204" pitchFamily="18" charset="0"/>
                                </a:rPr>
                              </m:ctrlPr>
                            </m:mPr>
                            <m:mr>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𝑟</m:t>
                                    </m:r>
                                  </m:sub>
                                </m:sSub>
                              </m:e>
                            </m:mr>
                            <m:mr>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𝜓</m:t>
                                    </m:r>
                                  </m:sub>
                                </m:sSub>
                              </m:e>
                            </m:mr>
                            <m:mr>
                              <m:e>
                                <m:f>
                                  <m:fPr>
                                    <m:ctrlPr>
                                      <a:rPr lang="en-US" sz="1500" i="1">
                                        <a:latin typeface="Cambria Math" panose="02040503050406030204" pitchFamily="18" charset="0"/>
                                      </a:rPr>
                                    </m:ctrlPr>
                                  </m:fPr>
                                  <m:num>
                                    <m:r>
                                      <a:rPr lang="en-US" sz="1500" i="1">
                                        <a:latin typeface="Cambria Math" panose="02040503050406030204" pitchFamily="18" charset="0"/>
                                      </a:rPr>
                                      <m:t>𝑊</m:t>
                                    </m:r>
                                  </m:num>
                                  <m:den>
                                    <m:r>
                                      <a:rPr lang="en-US" sz="1500" i="1">
                                        <a:latin typeface="Cambria Math" panose="02040503050406030204" pitchFamily="18" charset="0"/>
                                      </a:rPr>
                                      <m:t>2</m:t>
                                    </m:r>
                                    <m:r>
                                      <a:rPr lang="en-US" sz="1500" i="1">
                                        <a:latin typeface="Cambria Math" panose="02040503050406030204" pitchFamily="18" charset="0"/>
                                      </a:rPr>
                                      <m:t>𝑅</m:t>
                                    </m:r>
                                  </m:den>
                                </m:f>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𝑟</m:t>
                                    </m:r>
                                  </m:sub>
                                </m:sSub>
                                <m:r>
                                  <a:rPr lang="en-US" sz="1500" i="1">
                                    <a:latin typeface="Cambria Math" panose="02040503050406030204" pitchFamily="18" charset="0"/>
                                  </a:rPr>
                                  <m:t>)</m:t>
                                </m:r>
                              </m:e>
                            </m:mr>
                          </m:m>
                        </m:e>
                      </m:d>
                    </m:oMath>
                  </m:oMathPara>
                </a14:m>
                <a:endParaRPr lang="en-US" sz="1500"/>
              </a:p>
              <a:p>
                <a:r>
                  <a:rPr lang="en-US">
                    <a:latin typeface="Times New Roman" panose="02020603050405020304" pitchFamily="18" charset="0"/>
                    <a:cs typeface="Times New Roman" panose="02020603050405020304" pitchFamily="18" charset="0"/>
                  </a:rPr>
                  <a:t>Từ đó, các momen lực sinh ra:</a:t>
                </a:r>
                <a:endParaRPr lang="en-US">
                  <a:latin typeface="Times New Roman" panose="02020603050405020304" pitchFamily="18" charset="0"/>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d>
                        <m:dPr>
                          <m:begChr m:val="{"/>
                          <m:endChr m:val=""/>
                          <m:ctrlPr>
                            <a:rPr lang="en-US" sz="1500" i="1">
                              <a:latin typeface="Cambria Math" panose="02040503050406030204" pitchFamily="18" charset="0"/>
                              <a:cs typeface="Times New Roman" panose="02020603050405020304" pitchFamily="18" charset="0"/>
                            </a:rPr>
                          </m:ctrlPr>
                        </m:dPr>
                        <m:e>
                          <m:eqArr>
                            <m:eqArrPr>
                              <m:ctrlPr>
                                <a:rPr lang="en-US" sz="1500" i="1">
                                  <a:latin typeface="Cambria Math" panose="02040503050406030204" pitchFamily="18" charset="0"/>
                                  <a:cs typeface="Times New Roman" panose="02020603050405020304" pitchFamily="18" charset="0"/>
                                </a:rPr>
                              </m:ctrlPr>
                            </m:eqArrPr>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𝜃</m:t>
                                  </m:r>
                                </m:sub>
                              </m:sSub>
                              <m:r>
                                <a:rPr lang="en-US" sz="1500" i="1">
                                  <a:latin typeface="Cambria Math" panose="02040503050406030204" pitchFamily="18" charset="0"/>
                                </a:rPr>
                                <m:t>=</m:t>
                              </m:r>
                              <m:r>
                                <a:rPr lang="en-US" sz="1500" i="1">
                                  <a:latin typeface="Cambria Math" panose="02040503050406030204" pitchFamily="18" charset="0"/>
                                </a:rPr>
                                <m:t>𝛼</m:t>
                              </m:r>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e>
                              </m:d>
                              <m:r>
                                <a:rPr lang="en-US" sz="1500" i="1">
                                  <a:latin typeface="Cambria Math" panose="02040503050406030204" pitchFamily="18" charset="0"/>
                                </a:rPr>
                                <m:t>−</m:t>
                              </m:r>
                              <m:r>
                                <a:rPr lang="en-US" sz="1500" i="1">
                                  <a:latin typeface="Cambria Math" panose="02040503050406030204" pitchFamily="18" charset="0"/>
                                </a:rPr>
                                <m:t>2</m:t>
                              </m:r>
                              <m:d>
                                <m:dPr>
                                  <m:ctrlPr>
                                    <a:rPr lang="en-US" sz="1500" i="1">
                                      <a:latin typeface="Cambria Math" panose="02040503050406030204" pitchFamily="18" charset="0"/>
                                    </a:rPr>
                                  </m:ctrlPr>
                                </m:dPr>
                                <m:e>
                                  <m:r>
                                    <a:rPr lang="en-US" sz="1500" i="1">
                                      <a:latin typeface="Cambria Math" panose="02040503050406030204" pitchFamily="18" charset="0"/>
                                    </a:rPr>
                                    <m:t>𝛽</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𝑓</m:t>
                                      </m:r>
                                    </m:e>
                                    <m:sub>
                                      <m:r>
                                        <a:rPr lang="en-US" sz="1500" i="1">
                                          <a:latin typeface="Cambria Math" panose="02040503050406030204" pitchFamily="18" charset="0"/>
                                        </a:rPr>
                                        <m:t>𝑤</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m:t>
                              </m:r>
                              <m:r>
                                <a:rPr lang="en-US" sz="1500" i="1">
                                  <a:latin typeface="Cambria Math" panose="02040503050406030204" pitchFamily="18" charset="0"/>
                                </a:rPr>
                                <m:t>2</m:t>
                              </m:r>
                              <m:r>
                                <a:rPr lang="en-US" sz="1500" i="1">
                                  <a:latin typeface="Cambria Math" panose="02040503050406030204" pitchFamily="18" charset="0"/>
                                </a:rPr>
                                <m:t>𝛽</m:t>
                              </m:r>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r>
                                <m:rPr>
                                  <m:nor/>
                                </m:rPr>
                                <a:rPr lang="en-US" sz="1500">
                                  <a:latin typeface="Cambria Math" panose="02040503050406030204" pitchFamily="18" charset="0"/>
                                </a:rPr>
                                <m:t> </m:t>
                              </m:r>
                            </m:e>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𝜓</m:t>
                                  </m:r>
                                </m:sub>
                              </m:sSub>
                              <m:r>
                                <a:rPr lang="en-US" sz="1500" i="1">
                                  <a:latin typeface="Cambria Math" panose="02040503050406030204" pitchFamily="18" charset="0"/>
                                </a:rPr>
                                <m:t>=−</m:t>
                              </m:r>
                              <m:r>
                                <a:rPr lang="en-US" sz="1500" i="1">
                                  <a:latin typeface="Cambria Math" panose="02040503050406030204" pitchFamily="18" charset="0"/>
                                </a:rPr>
                                <m:t>𝛼</m:t>
                              </m:r>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e>
                              </m:d>
                              <m:r>
                                <a:rPr lang="en-US" sz="1500" i="1">
                                  <a:latin typeface="Cambria Math" panose="02040503050406030204" pitchFamily="18" charset="0"/>
                                </a:rPr>
                                <m:t>−</m:t>
                              </m:r>
                              <m:r>
                                <a:rPr lang="en-US" sz="1500" i="1">
                                  <a:latin typeface="Cambria Math" panose="02040503050406030204" pitchFamily="18" charset="0"/>
                                </a:rPr>
                                <m:t>2</m:t>
                              </m:r>
                              <m:r>
                                <a:rPr lang="en-US" sz="1500" i="1">
                                  <a:latin typeface="Cambria Math" panose="02040503050406030204" pitchFamily="18" charset="0"/>
                                </a:rPr>
                                <m:t>𝛽</m:t>
                              </m:r>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m:t>
                              </m:r>
                              <m:r>
                                <a:rPr lang="en-US" sz="1500" i="1">
                                  <a:latin typeface="Cambria Math" panose="02040503050406030204" pitchFamily="18" charset="0"/>
                                </a:rPr>
                                <m:t>2</m:t>
                              </m:r>
                              <m:r>
                                <a:rPr lang="en-US" sz="1500" i="1">
                                  <a:latin typeface="Cambria Math" panose="02040503050406030204" pitchFamily="18" charset="0"/>
                                </a:rPr>
                                <m:t>𝛽</m:t>
                              </m:r>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r>
                                <m:rPr>
                                  <m:nor/>
                                </m:rPr>
                                <a:rPr lang="en-US" sz="1500">
                                  <a:latin typeface="Cambria Math" panose="02040503050406030204" pitchFamily="18" charset="0"/>
                                </a:rPr>
                                <m:t> </m:t>
                              </m:r>
                            </m:e>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𝜙</m:t>
                                  </m:r>
                                </m:sub>
                              </m:sSub>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𝑊</m:t>
                                  </m:r>
                                </m:num>
                                <m:den>
                                  <m:r>
                                    <a:rPr lang="en-US" sz="1500" i="1">
                                      <a:latin typeface="Cambria Math" panose="02040503050406030204" pitchFamily="18" charset="0"/>
                                    </a:rPr>
                                    <m:t>2</m:t>
                                  </m:r>
                                  <m:r>
                                    <a:rPr lang="en-US" sz="1500" i="1">
                                      <a:latin typeface="Cambria Math" panose="02040503050406030204" pitchFamily="18" charset="0"/>
                                    </a:rPr>
                                    <m:t>𝑅</m:t>
                                  </m:r>
                                </m:den>
                              </m:f>
                              <m:r>
                                <a:rPr lang="en-US" sz="1500" i="1">
                                  <a:latin typeface="Cambria Math" panose="02040503050406030204" pitchFamily="18" charset="0"/>
                                </a:rPr>
                                <m:t>𝛼</m:t>
                              </m:r>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e>
                              </m:d>
                              <m:r>
                                <a:rPr lang="en-US" sz="1500" i="1">
                                  <a:latin typeface="Cambria Math" panose="02040503050406030204" pitchFamily="18" charset="0"/>
                                </a:rPr>
                                <m:t>−</m:t>
                              </m:r>
                              <m:f>
                                <m:fPr>
                                  <m:ctrlPr>
                                    <a:rPr lang="en-US" sz="1500" i="1">
                                      <a:latin typeface="Cambria Math" panose="02040503050406030204" pitchFamily="18" charset="0"/>
                                    </a:rPr>
                                  </m:ctrlPr>
                                </m:fPr>
                                <m:num>
                                  <m:sSup>
                                    <m:sSupPr>
                                      <m:ctrlPr>
                                        <a:rPr lang="en-US" sz="1500" i="1">
                                          <a:latin typeface="Cambria Math" panose="02040503050406030204" pitchFamily="18" charset="0"/>
                                        </a:rPr>
                                      </m:ctrlPr>
                                    </m:sSupPr>
                                    <m:e>
                                      <m:r>
                                        <a:rPr lang="en-US" sz="1500" i="1">
                                          <a:latin typeface="Cambria Math" panose="02040503050406030204" pitchFamily="18" charset="0"/>
                                        </a:rPr>
                                        <m:t>𝑊</m:t>
                                      </m:r>
                                    </m:e>
                                    <m:sup>
                                      <m:r>
                                        <a:rPr lang="en-US" sz="1500" i="1">
                                          <a:latin typeface="Cambria Math" panose="02040503050406030204" pitchFamily="18" charset="0"/>
                                        </a:rPr>
                                        <m:t>2</m:t>
                                      </m:r>
                                    </m:sup>
                                  </m:sSup>
                                </m:num>
                                <m:den>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𝑅</m:t>
                                      </m:r>
                                    </m:e>
                                    <m:sup>
                                      <m:r>
                                        <a:rPr lang="en-US" sz="1500" i="1">
                                          <a:latin typeface="Cambria Math" panose="02040503050406030204" pitchFamily="18" charset="0"/>
                                        </a:rPr>
                                        <m:t>2</m:t>
                                      </m:r>
                                    </m:sup>
                                  </m:sSup>
                                </m:den>
                              </m:f>
                              <m:r>
                                <a:rPr lang="en-US" sz="1500" i="1">
                                  <a:latin typeface="Cambria Math" panose="02040503050406030204" pitchFamily="18" charset="0"/>
                                </a:rPr>
                                <m:t>(</m:t>
                              </m:r>
                              <m:r>
                                <a:rPr lang="en-US" sz="1500" i="1">
                                  <a:latin typeface="Cambria Math" panose="02040503050406030204" pitchFamily="18" charset="0"/>
                                </a:rPr>
                                <m:t>𝛽</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𝑓</m:t>
                                  </m:r>
                                </m:e>
                                <m:sub>
                                  <m:r>
                                    <a:rPr lang="en-US" sz="1500" i="1">
                                      <a:latin typeface="Cambria Math" panose="02040503050406030204" pitchFamily="18" charset="0"/>
                                    </a:rPr>
                                    <m:t>𝑤</m:t>
                                  </m:r>
                                </m:sub>
                              </m:sSub>
                              <m:r>
                                <a:rPr lang="en-US" sz="1500" i="1">
                                  <a:latin typeface="Cambria Math" panose="02040503050406030204" pitchFamily="18" charset="0"/>
                                </a:rPr>
                                <m:t>)</m:t>
                              </m:r>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r>
                                <m:rPr>
                                  <m:nor/>
                                </m:rPr>
                                <a:rPr lang="en-US" sz="1500">
                                  <a:latin typeface="Cambria Math" panose="02040503050406030204" pitchFamily="18" charset="0"/>
                                </a:rPr>
                                <m:t> </m:t>
                              </m:r>
                            </m:e>
                          </m:eqArr>
                        </m:e>
                      </m:d>
                    </m:oMath>
                  </m:oMathPara>
                </a14:m>
                <a:endParaRPr lang="en-US" sz="1500">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Với </a:t>
                </a:r>
                <a14:m>
                  <m:oMath xmlns:m="http://schemas.openxmlformats.org/officeDocument/2006/math">
                    <m:r>
                      <a:rPr lang="en-US" i="1">
                        <a:latin typeface="Cambria Math" panose="02040503050406030204" pitchFamily="18" charset="0"/>
                      </a:rPr>
                      <m:t>𝛼</m:t>
                    </m:r>
                    <m:r>
                      <a:rPr lang="fr-CA"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𝑛</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𝑡</m:t>
                            </m:r>
                          </m:sub>
                        </m:sSub>
                      </m:num>
                      <m:den>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𝑚</m:t>
                            </m:r>
                          </m:sub>
                        </m:sSub>
                      </m:den>
                    </m:f>
                  </m:oMath>
                </a14:m>
                <a:r>
                  <a:rPr lang="en-US"/>
                  <a:t> và </a:t>
                </a:r>
                <a14:m>
                  <m:oMath xmlns:m="http://schemas.openxmlformats.org/officeDocument/2006/math">
                    <m:r>
                      <a:rPr lang="fr-CA" i="1">
                        <a:latin typeface="Cambria Math" panose="02040503050406030204" pitchFamily="18" charset="0"/>
                      </a:rPr>
                      <m:t>𝛽</m:t>
                    </m:r>
                    <m:r>
                      <a:rPr lang="fr-CA"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𝑛</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𝑡</m:t>
                            </m:r>
                          </m:sub>
                        </m:sSub>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𝑏</m:t>
                            </m:r>
                          </m:sub>
                        </m:sSub>
                      </m:num>
                      <m:den>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𝑚</m:t>
                            </m:r>
                          </m:sub>
                        </m:sSub>
                      </m:den>
                    </m:f>
                    <m:r>
                      <a:rPr lang="fr-CA"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𝑚</m:t>
                        </m:r>
                      </m:sub>
                    </m:sSub>
                  </m:oMath>
                </a14:m>
                <a:endParaRPr lang="en-US">
                  <a:latin typeface="Times New Roman" panose="02020603050405020304" pitchFamily="18" charset="0"/>
                  <a:cs typeface="Times New Roman" panose="02020603050405020304" pitchFamily="18" charset="0"/>
                </a:endParaRPr>
              </a:p>
            </p:txBody>
          </p:sp>
        </mc:Choice>
        <mc:Fallback>
          <p:sp>
            <p:nvSpPr>
              <p:cNvPr id="4" name="TextBox 3"/>
              <p:cNvSpPr txBox="1">
                <a:spLocks noRot="1" noChangeAspect="1" noMove="1" noResize="1" noEditPoints="1" noAdjustHandles="1" noChangeArrowheads="1" noChangeShapeType="1" noTextEdit="1"/>
              </p:cNvSpPr>
              <p:nvPr/>
            </p:nvSpPr>
            <p:spPr>
              <a:xfrm>
                <a:off x="2417445" y="2108608"/>
                <a:ext cx="7357109" cy="3196260"/>
              </a:xfrm>
              <a:prstGeom prst="rect">
                <a:avLst/>
              </a:prstGeom>
              <a:blipFill rotWithShape="1">
                <a:blip r:embed="rId1"/>
                <a:stretch>
                  <a:fillRect l="-129" t="-311" r="-121" b="-296"/>
                </a:stretch>
              </a:blipFill>
            </p:spPr>
            <p:style>
              <a:lnRef idx="2">
                <a:schemeClr val="accent1"/>
              </a:lnRef>
              <a:fillRef idx="1">
                <a:schemeClr val="lt1"/>
              </a:fillRef>
              <a:effectRef idx="0">
                <a:schemeClr val="accent1"/>
              </a:effectRef>
              <a:fontRef idx="minor">
                <a:schemeClr val="dk1"/>
              </a:fontRef>
            </p:style>
            <p:txBody>
              <a:bodyPr/>
              <a:lstStyle/>
              <a:p>
                <a:r>
                  <a:rPr lang="en-US" altLang="en-US">
                    <a:noFill/>
                  </a:rPr>
                  <a:t> </a:t>
                </a:r>
              </a:p>
            </p:txBody>
          </p:sp>
        </mc:Fallback>
      </mc:AlternateContent>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p:cNvSpPr txBox="1"/>
              <p:nvPr/>
            </p:nvSpPr>
            <p:spPr>
              <a:xfrm>
                <a:off x="1405367" y="2557094"/>
                <a:ext cx="9381266" cy="174381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CA">
                    <a:latin typeface="Times New Roman" panose="02020603050405020304" pitchFamily="18" charset="0"/>
                    <a:cs typeface="Times New Roman" panose="02020603050405020304" pitchFamily="18" charset="0"/>
                  </a:rPr>
                  <a:t>Thu được phương trình động lực học mô tả chuyển động của robot như sau:</a:t>
                </a:r>
                <a:endParaRPr lang="en-US">
                  <a:latin typeface="Times New Roman" panose="02020603050405020304" pitchFamily="18" charset="0"/>
                  <a:cs typeface="Times New Roman" panose="02020603050405020304" pitchFamily="18" charset="0"/>
                </a:endParaRPr>
              </a:p>
              <a:p>
                <a:endParaRPr lang="en-US" sz="1500"/>
              </a:p>
              <a:p>
                <a14:m>
                  <m:oMathPara xmlns:m="http://schemas.openxmlformats.org/officeDocument/2006/math">
                    <m:oMathParaPr>
                      <m:jc m:val="centerGroup"/>
                    </m:oMathParaPr>
                    <m:oMath xmlns:m="http://schemas.openxmlformats.org/officeDocument/2006/math">
                      <m:d>
                        <m:dPr>
                          <m:begChr m:val="{"/>
                          <m:endChr m:val=""/>
                          <m:ctrlPr>
                            <a:rPr lang="en-US" sz="1500" i="1">
                              <a:latin typeface="Cambria Math" panose="02040503050406030204" pitchFamily="18" charset="0"/>
                              <a:cs typeface="Times New Roman" panose="02020603050405020304" pitchFamily="18" charset="0"/>
                            </a:rPr>
                          </m:ctrlPr>
                        </m:dPr>
                        <m:e>
                          <m:eqArr>
                            <m:eqArrPr>
                              <m:ctrlPr>
                                <a:rPr lang="en-US" sz="1500" i="1">
                                  <a:latin typeface="Cambria Math" panose="02040503050406030204" pitchFamily="18" charset="0"/>
                                  <a:cs typeface="Times New Roman" panose="02020603050405020304" pitchFamily="18" charset="0"/>
                                </a:rPr>
                              </m:ctrlPr>
                            </m:eqArrPr>
                            <m:e>
                              <m:d>
                                <m:dPr>
                                  <m:begChr m:val="["/>
                                  <m:endChr m:val="]"/>
                                  <m:ctrlPr>
                                    <a:rPr lang="en-US" sz="1500" i="1">
                                      <a:latin typeface="Cambria Math" panose="02040503050406030204" pitchFamily="18" charset="0"/>
                                    </a:rPr>
                                  </m:ctrlPr>
                                </m:dPr>
                                <m:e>
                                  <m:d>
                                    <m:dPr>
                                      <m:ctrlPr>
                                        <a:rPr lang="en-US" sz="1500" i="1">
                                          <a:latin typeface="Cambria Math" panose="02040503050406030204" pitchFamily="18" charset="0"/>
                                        </a:rPr>
                                      </m:ctrlPr>
                                    </m:dPr>
                                    <m:e>
                                      <m:r>
                                        <a:rPr lang="en-US" sz="1500" i="1">
                                          <a:latin typeface="Cambria Math" panose="02040503050406030204" pitchFamily="18" charset="0"/>
                                        </a:rPr>
                                        <m:t>2</m:t>
                                      </m:r>
                                      <m:r>
                                        <a:rPr lang="en-US" sz="1500" i="1">
                                          <a:latin typeface="Cambria Math" panose="02040503050406030204" pitchFamily="18" charset="0"/>
                                        </a:rPr>
                                        <m:t>𝑚</m:t>
                                      </m:r>
                                      <m:r>
                                        <a:rPr lang="en-US" sz="1500" i="1">
                                          <a:latin typeface="Cambria Math" panose="02040503050406030204" pitchFamily="18" charset="0"/>
                                        </a:rPr>
                                        <m:t>+</m:t>
                                      </m:r>
                                      <m:r>
                                        <a:rPr lang="en-US" sz="1500" i="1">
                                          <a:latin typeface="Cambria Math" panose="02040503050406030204" pitchFamily="18" charset="0"/>
                                        </a:rPr>
                                        <m:t>𝑀</m:t>
                                      </m:r>
                                    </m:e>
                                  </m:d>
                                  <m:sSup>
                                    <m:sSupPr>
                                      <m:ctrlPr>
                                        <a:rPr lang="en-US" sz="1500" i="1">
                                          <a:latin typeface="Cambria Math" panose="02040503050406030204" pitchFamily="18" charset="0"/>
                                        </a:rPr>
                                      </m:ctrlPr>
                                    </m:sSupPr>
                                    <m:e>
                                      <m:r>
                                        <a:rPr lang="en-US" sz="1500" i="1">
                                          <a:latin typeface="Cambria Math" panose="02040503050406030204" pitchFamily="18" charset="0"/>
                                        </a:rPr>
                                        <m:t>𝑅</m:t>
                                      </m:r>
                                    </m:e>
                                    <m:sup>
                                      <m:r>
                                        <a:rPr lang="en-US" sz="1500" i="1">
                                          <a:latin typeface="Cambria Math" panose="02040503050406030204" pitchFamily="18" charset="0"/>
                                        </a:rPr>
                                        <m:t>2</m:t>
                                      </m:r>
                                    </m:sup>
                                  </m:sSup>
                                  <m:r>
                                    <a:rPr lang="en-US" sz="1500" i="1">
                                      <a:latin typeface="Cambria Math" panose="02040503050406030204" pitchFamily="18" charset="0"/>
                                    </a:rPr>
                                    <m:t>+</m:t>
                                  </m:r>
                                  <m:r>
                                    <a:rPr lang="en-US" sz="1500" i="1">
                                      <a:latin typeface="Cambria Math" panose="02040503050406030204" pitchFamily="18" charset="0"/>
                                    </a:rPr>
                                    <m:t>2</m:t>
                                  </m:r>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𝑤</m:t>
                                      </m:r>
                                    </m:sub>
                                  </m:sSub>
                                  <m:r>
                                    <a:rPr lang="en-US" sz="1500" i="1">
                                      <a:latin typeface="Cambria Math" panose="02040503050406030204" pitchFamily="18" charset="0"/>
                                    </a:rPr>
                                    <m:t>+</m:t>
                                  </m:r>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m:t>
                              </m:r>
                              <m:d>
                                <m:dPr>
                                  <m:ctrlPr>
                                    <a:rPr lang="en-US" sz="1500" i="1">
                                      <a:latin typeface="Cambria Math" panose="02040503050406030204" pitchFamily="18" charset="0"/>
                                    </a:rPr>
                                  </m:ctrlPr>
                                </m:dPr>
                                <m:e>
                                  <m:r>
                                    <a:rPr lang="en-US" sz="1500" i="1">
                                      <a:latin typeface="Cambria Math" panose="02040503050406030204" pitchFamily="18" charset="0"/>
                                    </a:rPr>
                                    <m:t>𝑀𝐿𝑅𝑐𝑜𝑠</m:t>
                                  </m:r>
                                  <m:r>
                                    <a:rPr lang="en-US" sz="1500" i="1">
                                      <a:latin typeface="Cambria Math" panose="02040503050406030204" pitchFamily="18" charset="0"/>
                                    </a:rPr>
                                    <m:t>𝜓</m:t>
                                  </m:r>
                                  <m:r>
                                    <a:rPr lang="en-US" sz="1500" i="1">
                                      <a:latin typeface="Cambria Math" panose="02040503050406030204" pitchFamily="18" charset="0"/>
                                    </a:rPr>
                                    <m:t>−</m:t>
                                  </m:r>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r>
                                <a:rPr lang="en-US" sz="1500" i="1">
                                  <a:latin typeface="Cambria Math" panose="02040503050406030204" pitchFamily="18" charset="0"/>
                                </a:rPr>
                                <m:t>−</m:t>
                              </m:r>
                              <m:r>
                                <a:rPr lang="en-US" sz="1500" i="1">
                                  <a:latin typeface="Cambria Math" panose="02040503050406030204" pitchFamily="18" charset="0"/>
                                </a:rPr>
                                <m:t>𝑀𝐿𝑅</m:t>
                              </m:r>
                              <m:sSup>
                                <m:sSupPr>
                                  <m:ctrlPr>
                                    <a:rPr lang="en-US" sz="1500" i="1">
                                      <a:latin typeface="Cambria Math" panose="02040503050406030204" pitchFamily="18" charset="0"/>
                                    </a:rPr>
                                  </m:ctrlPr>
                                </m:sSupPr>
                                <m:e>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e>
                                <m:sup>
                                  <m:r>
                                    <a:rPr lang="en-US" sz="1500" i="1">
                                      <a:latin typeface="Cambria Math" panose="02040503050406030204" pitchFamily="18" charset="0"/>
                                    </a:rPr>
                                    <m:t>2</m:t>
                                  </m:r>
                                </m:sup>
                              </m:sSup>
                              <m:r>
                                <a:rPr lang="en-US" sz="1500" i="1">
                                  <a:latin typeface="Cambria Math" panose="02040503050406030204" pitchFamily="18" charset="0"/>
                                </a:rPr>
                                <m:t>𝑠𝑖𝑛</m:t>
                              </m:r>
                              <m:r>
                                <a:rPr lang="en-US" sz="1500" i="1">
                                  <a:latin typeface="Cambria Math" panose="02040503050406030204" pitchFamily="18" charset="0"/>
                                </a:rPr>
                                <m:t>=</m:t>
                              </m:r>
                              <m:r>
                                <a:rPr lang="en-US" sz="1500" i="1">
                                  <a:latin typeface="Cambria Math" panose="02040503050406030204" pitchFamily="18" charset="0"/>
                                </a:rPr>
                                <m:t>𝛼</m:t>
                              </m:r>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e>
                              </m:d>
                              <m:r>
                                <a:rPr lang="en-US" sz="1500" i="1">
                                  <a:latin typeface="Cambria Math" panose="02040503050406030204" pitchFamily="18" charset="0"/>
                                </a:rPr>
                                <m:t>−</m:t>
                              </m:r>
                              <m:r>
                                <a:rPr lang="en-US" sz="1500" i="1">
                                  <a:latin typeface="Cambria Math" panose="02040503050406030204" pitchFamily="18" charset="0"/>
                                </a:rPr>
                                <m:t>2</m:t>
                              </m:r>
                              <m:d>
                                <m:dPr>
                                  <m:ctrlPr>
                                    <a:rPr lang="en-US" sz="1500" i="1">
                                      <a:latin typeface="Cambria Math" panose="02040503050406030204" pitchFamily="18" charset="0"/>
                                    </a:rPr>
                                  </m:ctrlPr>
                                </m:dPr>
                                <m:e>
                                  <m:r>
                                    <a:rPr lang="en-US" sz="1500" i="1">
                                      <a:latin typeface="Cambria Math" panose="02040503050406030204" pitchFamily="18" charset="0"/>
                                    </a:rPr>
                                    <m:t>𝛽</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𝑓</m:t>
                                      </m:r>
                                    </m:e>
                                    <m:sub>
                                      <m:r>
                                        <a:rPr lang="en-US" sz="1500" i="1">
                                          <a:latin typeface="Cambria Math" panose="02040503050406030204" pitchFamily="18" charset="0"/>
                                        </a:rPr>
                                        <m:t>𝑤</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m:t>
                              </m:r>
                              <m:r>
                                <a:rPr lang="en-US" sz="1500" i="1">
                                  <a:latin typeface="Cambria Math" panose="02040503050406030204" pitchFamily="18" charset="0"/>
                                </a:rPr>
                                <m:t>2</m:t>
                              </m:r>
                              <m:r>
                                <a:rPr lang="en-US" sz="1500" i="1">
                                  <a:latin typeface="Cambria Math" panose="02040503050406030204" pitchFamily="18" charset="0"/>
                                </a:rPr>
                                <m:t>𝛽</m:t>
                              </m:r>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e>
                            <m:e>
                              <m:d>
                                <m:dPr>
                                  <m:ctrlPr>
                                    <a:rPr lang="en-US" sz="1500" i="1">
                                      <a:latin typeface="Cambria Math" panose="02040503050406030204" pitchFamily="18" charset="0"/>
                                    </a:rPr>
                                  </m:ctrlPr>
                                </m:dPr>
                                <m:e>
                                  <m:r>
                                    <a:rPr lang="en-US" sz="1500" i="1">
                                      <a:latin typeface="Cambria Math" panose="02040503050406030204" pitchFamily="18" charset="0"/>
                                    </a:rPr>
                                    <m:t>𝑀𝐿𝑅𝑐𝑜𝑠</m:t>
                                  </m:r>
                                  <m:r>
                                    <a:rPr lang="en-US" sz="1500" i="1">
                                      <a:latin typeface="Cambria Math" panose="02040503050406030204" pitchFamily="18" charset="0"/>
                                    </a:rPr>
                                    <m:t>𝜓</m:t>
                                  </m:r>
                                  <m:r>
                                    <a:rPr lang="en-US" sz="1500" i="1">
                                      <a:latin typeface="Cambria Math" panose="02040503050406030204" pitchFamily="18" charset="0"/>
                                    </a:rPr>
                                    <m:t>−</m:t>
                                  </m:r>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m:t>
                              </m:r>
                              <m:d>
                                <m:dPr>
                                  <m:ctrlPr>
                                    <a:rPr lang="en-US" sz="1500" i="1">
                                      <a:latin typeface="Cambria Math" panose="02040503050406030204" pitchFamily="18" charset="0"/>
                                    </a:rPr>
                                  </m:ctrlPr>
                                </m:dPr>
                                <m:e>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𝜓</m:t>
                                      </m:r>
                                    </m:sub>
                                  </m:sSub>
                                  <m:r>
                                    <a:rPr lang="en-US" sz="1500" i="1">
                                      <a:latin typeface="Cambria Math" panose="02040503050406030204" pitchFamily="18" charset="0"/>
                                    </a:rPr>
                                    <m:t>+</m:t>
                                  </m:r>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r>
                                <a:rPr lang="en-US" sz="1500" i="1">
                                  <a:latin typeface="Cambria Math" panose="02040503050406030204" pitchFamily="18" charset="0"/>
                                </a:rPr>
                                <m:t>+</m:t>
                              </m:r>
                              <m:r>
                                <a:rPr lang="en-US" sz="1500" i="1">
                                  <a:latin typeface="Cambria Math" panose="02040503050406030204" pitchFamily="18" charset="0"/>
                                </a:rPr>
                                <m:t>𝑀𝑔𝐿𝑠𝑖𝑛</m:t>
                              </m:r>
                              <m:r>
                                <a:rPr lang="en-US" sz="1500" i="1">
                                  <a:latin typeface="Cambria Math" panose="02040503050406030204" pitchFamily="18" charset="0"/>
                                </a:rPr>
                                <m:t>𝜓</m:t>
                              </m:r>
                              <m:r>
                                <a:rPr lang="en-US" sz="1500" i="1">
                                  <a:latin typeface="Cambria Math" panose="02040503050406030204" pitchFamily="18" charset="0"/>
                                </a:rPr>
                                <m:t>−</m:t>
                              </m:r>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sSup>
                                <m:sSupPr>
                                  <m:ctrlPr>
                                    <a:rPr lang="en-US" sz="1500" i="1">
                                      <a:latin typeface="Cambria Math" panose="02040503050406030204" pitchFamily="18" charset="0"/>
                                    </a:rPr>
                                  </m:ctrlPr>
                                </m:sSupPr>
                                <m:e>
                                  <m:r>
                                    <a:rPr lang="en-US" sz="1500" i="1">
                                      <a:latin typeface="Cambria Math" panose="02040503050406030204" pitchFamily="18" charset="0"/>
                                    </a:rPr>
                                    <m:t>𝜙</m:t>
                                  </m:r>
                                </m:e>
                                <m:sup>
                                  <m:r>
                                    <a:rPr lang="en-US" sz="1500" i="1">
                                      <a:latin typeface="Cambria Math" panose="02040503050406030204" pitchFamily="18" charset="0"/>
                                    </a:rPr>
                                    <m:t>2</m:t>
                                  </m:r>
                                </m:sup>
                              </m:sSup>
                              <m:r>
                                <a:rPr lang="en-US" sz="1500" i="1">
                                  <a:latin typeface="Cambria Math" panose="02040503050406030204" pitchFamily="18" charset="0"/>
                                </a:rPr>
                                <m:t>𝑠𝑖𝑛</m:t>
                              </m:r>
                              <m:r>
                                <a:rPr lang="en-US" sz="1500" i="1">
                                  <a:latin typeface="Cambria Math" panose="02040503050406030204" pitchFamily="18" charset="0"/>
                                </a:rPr>
                                <m:t>𝜓</m:t>
                              </m:r>
                              <m:r>
                                <a:rPr lang="en-US" sz="1500" i="1">
                                  <a:latin typeface="Cambria Math" panose="02040503050406030204" pitchFamily="18" charset="0"/>
                                </a:rPr>
                                <m:t>𝑐𝑜𝑠</m:t>
                              </m:r>
                              <m:r>
                                <a:rPr lang="en-US" sz="1500" i="1">
                                  <a:latin typeface="Cambria Math" panose="02040503050406030204" pitchFamily="18" charset="0"/>
                                </a:rPr>
                                <m:t>𝜓</m:t>
                              </m:r>
                              <m:r>
                                <a:rPr lang="en-US" sz="1500" i="1">
                                  <a:latin typeface="Cambria Math" panose="02040503050406030204" pitchFamily="18" charset="0"/>
                                </a:rPr>
                                <m:t>=−</m:t>
                              </m:r>
                              <m:r>
                                <a:rPr lang="en-US" sz="1500" i="1">
                                  <a:latin typeface="Cambria Math" panose="02040503050406030204" pitchFamily="18" charset="0"/>
                                </a:rPr>
                                <m:t>𝛼</m:t>
                              </m:r>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e>
                              </m:d>
                              <m:r>
                                <a:rPr lang="en-US" sz="1500" i="1">
                                  <a:latin typeface="Cambria Math" panose="02040503050406030204" pitchFamily="18" charset="0"/>
                                </a:rPr>
                                <m:t>−</m:t>
                              </m:r>
                              <m:r>
                                <a:rPr lang="en-US" sz="1500" i="1">
                                  <a:latin typeface="Cambria Math" panose="02040503050406030204" pitchFamily="18" charset="0"/>
                                </a:rPr>
                                <m:t>2</m:t>
                              </m:r>
                              <m:r>
                                <a:rPr lang="en-US" sz="1500" i="1">
                                  <a:latin typeface="Cambria Math" panose="02040503050406030204" pitchFamily="18" charset="0"/>
                                </a:rPr>
                                <m:t>𝛽</m:t>
                              </m:r>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m:t>
                              </m:r>
                              <m:r>
                                <a:rPr lang="en-US" sz="1500" i="1">
                                  <a:latin typeface="Cambria Math" panose="02040503050406030204" pitchFamily="18" charset="0"/>
                                </a:rPr>
                                <m:t>2</m:t>
                              </m:r>
                              <m:r>
                                <a:rPr lang="en-US" sz="1500" i="1">
                                  <a:latin typeface="Cambria Math" panose="02040503050406030204" pitchFamily="18" charset="0"/>
                                </a:rPr>
                                <m:t>𝛽</m:t>
                              </m:r>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e>
                            <m:e>
                              <m:d>
                                <m:dPr>
                                  <m:begChr m:val="["/>
                                  <m:endChr m:val="]"/>
                                  <m:ctrlPr>
                                    <a:rPr lang="en-US" sz="1500" i="1">
                                      <a:latin typeface="Cambria Math" panose="02040503050406030204" pitchFamily="18" charset="0"/>
                                    </a:rPr>
                                  </m:ctrlPr>
                                </m:dPr>
                                <m:e>
                                  <m:f>
                                    <m:fPr>
                                      <m:ctrlPr>
                                        <a:rPr lang="en-US" sz="1500" i="1">
                                          <a:latin typeface="Cambria Math" panose="02040503050406030204" pitchFamily="18" charset="0"/>
                                        </a:rPr>
                                      </m:ctrlPr>
                                    </m:fPr>
                                    <m:num>
                                      <m:r>
                                        <a:rPr lang="en-US" sz="1500" i="1">
                                          <a:latin typeface="Cambria Math" panose="02040503050406030204" pitchFamily="18" charset="0"/>
                                        </a:rPr>
                                        <m:t>1</m:t>
                                      </m:r>
                                    </m:num>
                                    <m:den>
                                      <m:r>
                                        <a:rPr lang="en-US" sz="1500" i="1">
                                          <a:latin typeface="Cambria Math" panose="02040503050406030204" pitchFamily="18" charset="0"/>
                                        </a:rPr>
                                        <m:t>2</m:t>
                                      </m:r>
                                    </m:den>
                                  </m:f>
                                  <m:r>
                                    <a:rPr lang="en-US" sz="1500" i="1">
                                      <a:latin typeface="Cambria Math" panose="02040503050406030204" pitchFamily="18" charset="0"/>
                                    </a:rPr>
                                    <m:t>𝑚</m:t>
                                  </m:r>
                                  <m:sSup>
                                    <m:sSupPr>
                                      <m:ctrlPr>
                                        <a:rPr lang="en-US" sz="1500" i="1">
                                          <a:latin typeface="Cambria Math" panose="02040503050406030204" pitchFamily="18" charset="0"/>
                                        </a:rPr>
                                      </m:ctrlPr>
                                    </m:sSupPr>
                                    <m:e>
                                      <m:r>
                                        <a:rPr lang="en-US" sz="1500" i="1">
                                          <a:latin typeface="Cambria Math" panose="02040503050406030204" pitchFamily="18" charset="0"/>
                                        </a:rPr>
                                        <m:t>𝑊</m:t>
                                      </m:r>
                                    </m:e>
                                    <m:sup>
                                      <m:r>
                                        <a:rPr lang="en-US" sz="1500" i="1">
                                          <a:latin typeface="Cambria Math" panose="02040503050406030204" pitchFamily="18" charset="0"/>
                                        </a:rPr>
                                        <m:t>2</m:t>
                                      </m:r>
                                    </m:sup>
                                  </m:sSup>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𝜙</m:t>
                                      </m:r>
                                    </m:sub>
                                  </m:sSub>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𝑊</m:t>
                                      </m:r>
                                    </m:num>
                                    <m:den>
                                      <m:sSup>
                                        <m:sSupPr>
                                          <m:ctrlPr>
                                            <a:rPr lang="en-US" sz="1500" i="1">
                                              <a:latin typeface="Cambria Math" panose="02040503050406030204" pitchFamily="18" charset="0"/>
                                            </a:rPr>
                                          </m:ctrlPr>
                                        </m:sSupPr>
                                        <m:e>
                                          <m:r>
                                            <a:rPr lang="en-US" sz="1500" i="1">
                                              <a:latin typeface="Cambria Math" panose="02040503050406030204" pitchFamily="18" charset="0"/>
                                            </a:rPr>
                                            <m:t>2</m:t>
                                          </m:r>
                                          <m:r>
                                            <a:rPr lang="en-US" sz="1500" i="1">
                                              <a:latin typeface="Cambria Math" panose="02040503050406030204" pitchFamily="18" charset="0"/>
                                            </a:rPr>
                                            <m:t>𝑅</m:t>
                                          </m:r>
                                        </m:e>
                                        <m:sup>
                                          <m:r>
                                            <a:rPr lang="en-US" sz="1500" i="1">
                                              <a:latin typeface="Cambria Math" panose="02040503050406030204" pitchFamily="18" charset="0"/>
                                            </a:rPr>
                                            <m:t>2</m:t>
                                          </m:r>
                                        </m:sup>
                                      </m:sSup>
                                    </m:den>
                                  </m:f>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𝑤</m:t>
                                          </m:r>
                                        </m:sub>
                                      </m:sSub>
                                      <m:r>
                                        <a:rPr lang="en-US" sz="1500" i="1">
                                          <a:latin typeface="Cambria Math" panose="02040503050406030204" pitchFamily="18" charset="0"/>
                                        </a:rPr>
                                        <m:t>+</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r>
                                    <a:rPr lang="en-US" sz="1500" i="1">
                                      <a:latin typeface="Cambria Math" panose="02040503050406030204" pitchFamily="18" charset="0"/>
                                    </a:rPr>
                                    <m:t>+</m:t>
                                  </m:r>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sSup>
                                    <m:sSupPr>
                                      <m:ctrlPr>
                                        <a:rPr lang="en-US" sz="1500" i="1">
                                          <a:latin typeface="Cambria Math" panose="02040503050406030204" pitchFamily="18" charset="0"/>
                                        </a:rPr>
                                      </m:ctrlPr>
                                    </m:sSupPr>
                                    <m:e>
                                      <m:r>
                                        <a:rPr lang="en-US" sz="1500" i="1">
                                          <a:latin typeface="Cambria Math" panose="02040503050406030204" pitchFamily="18" charset="0"/>
                                        </a:rPr>
                                        <m:t>𝑠𝑖𝑛</m:t>
                                      </m:r>
                                    </m:e>
                                    <m:sup>
                                      <m:r>
                                        <a:rPr lang="en-US" sz="1500" i="1">
                                          <a:latin typeface="Cambria Math" panose="02040503050406030204" pitchFamily="18" charset="0"/>
                                        </a:rPr>
                                        <m:t>2</m:t>
                                      </m:r>
                                    </m:sup>
                                  </m:sSup>
                                  <m:r>
                                    <a:rPr lang="en-US" sz="1500" i="1">
                                      <a:latin typeface="Cambria Math" panose="02040503050406030204" pitchFamily="18" charset="0"/>
                                    </a:rPr>
                                    <m:t>(</m:t>
                                  </m:r>
                                  <m:r>
                                    <a:rPr lang="en-US" sz="1500" i="1">
                                      <a:latin typeface="Cambria Math" panose="02040503050406030204" pitchFamily="18" charset="0"/>
                                    </a:rPr>
                                    <m:t>𝜓</m:t>
                                  </m:r>
                                  <m:r>
                                    <a:rPr lang="en-US" sz="1500" i="1">
                                      <a:latin typeface="Cambria Math" panose="02040503050406030204" pitchFamily="18" charset="0"/>
                                    </a:rPr>
                                    <m:t>)</m:t>
                                  </m:r>
                                </m:e>
                              </m:d>
                              <m:sSup>
                                <m:sSupPr>
                                  <m:ctrlPr>
                                    <a:rPr lang="en-US" sz="1500" i="1">
                                      <a:latin typeface="Cambria Math" panose="02040503050406030204" pitchFamily="18" charset="0"/>
                                    </a:rPr>
                                  </m:ctrlPr>
                                </m:sSupPr>
                                <m:e>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e>
                                <m:sup>
                                  <m:r>
                                    <a:rPr lang="en-US" sz="1500" i="1">
                                      <a:latin typeface="Cambria Math" panose="02040503050406030204" pitchFamily="18" charset="0"/>
                                    </a:rPr>
                                    <m:t>2</m:t>
                                  </m:r>
                                </m:sup>
                              </m:sSup>
                              <m:r>
                                <a:rPr lang="en-US" sz="1500" i="1">
                                  <a:latin typeface="Cambria Math" panose="02040503050406030204" pitchFamily="18" charset="0"/>
                                </a:rPr>
                                <m:t>+</m:t>
                              </m:r>
                              <m:r>
                                <a:rPr lang="en-US" sz="1500" i="1">
                                  <a:latin typeface="Cambria Math" panose="02040503050406030204" pitchFamily="18" charset="0"/>
                                </a:rPr>
                                <m:t>2</m:t>
                              </m:r>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r>
                                <a:rPr lang="en-US" sz="1500" i="1">
                                  <a:latin typeface="Cambria Math" panose="02040503050406030204" pitchFamily="18" charset="0"/>
                                </a:rPr>
                                <m:t>𝑠𝑖𝑛</m:t>
                              </m:r>
                              <m:r>
                                <a:rPr lang="en-US" sz="1500" i="1">
                                  <a:latin typeface="Cambria Math" panose="02040503050406030204" pitchFamily="18" charset="0"/>
                                </a:rPr>
                                <m:t>𝜓</m:t>
                              </m:r>
                              <m:r>
                                <a:rPr lang="en-US" sz="1500" i="1">
                                  <a:latin typeface="Cambria Math" panose="02040503050406030204" pitchFamily="18" charset="0"/>
                                </a:rPr>
                                <m:t>𝑐𝑜𝑠</m:t>
                              </m:r>
                              <m:r>
                                <a:rPr lang="en-US" sz="1500" i="1">
                                  <a:latin typeface="Cambria Math" panose="02040503050406030204" pitchFamily="18" charset="0"/>
                                </a:rPr>
                                <m:t>𝜓</m:t>
                              </m:r>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𝑊</m:t>
                                  </m:r>
                                </m:num>
                                <m:den>
                                  <m:r>
                                    <a:rPr lang="en-US" sz="1500" i="1">
                                      <a:latin typeface="Cambria Math" panose="02040503050406030204" pitchFamily="18" charset="0"/>
                                    </a:rPr>
                                    <m:t>2</m:t>
                                  </m:r>
                                  <m:r>
                                    <a:rPr lang="en-US" sz="1500" i="1">
                                      <a:latin typeface="Cambria Math" panose="02040503050406030204" pitchFamily="18" charset="0"/>
                                    </a:rPr>
                                    <m:t>𝑅</m:t>
                                  </m:r>
                                </m:den>
                              </m:f>
                              <m:r>
                                <a:rPr lang="en-US" sz="1500" i="1">
                                  <a:latin typeface="Cambria Math" panose="02040503050406030204" pitchFamily="18" charset="0"/>
                                </a:rPr>
                                <m:t>𝛼</m:t>
                              </m:r>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e>
                              </m:d>
                              <m:r>
                                <a:rPr lang="en-US" sz="1500" i="1">
                                  <a:latin typeface="Cambria Math" panose="02040503050406030204" pitchFamily="18" charset="0"/>
                                </a:rPr>
                                <m:t>−</m:t>
                              </m:r>
                              <m:f>
                                <m:fPr>
                                  <m:ctrlPr>
                                    <a:rPr lang="en-US" sz="1500" i="1">
                                      <a:latin typeface="Cambria Math" panose="02040503050406030204" pitchFamily="18" charset="0"/>
                                    </a:rPr>
                                  </m:ctrlPr>
                                </m:fPr>
                                <m:num>
                                  <m:sSup>
                                    <m:sSupPr>
                                      <m:ctrlPr>
                                        <a:rPr lang="en-US" sz="1500" i="1">
                                          <a:latin typeface="Cambria Math" panose="02040503050406030204" pitchFamily="18" charset="0"/>
                                        </a:rPr>
                                      </m:ctrlPr>
                                    </m:sSupPr>
                                    <m:e>
                                      <m:r>
                                        <a:rPr lang="en-US" sz="1500" i="1">
                                          <a:latin typeface="Cambria Math" panose="02040503050406030204" pitchFamily="18" charset="0"/>
                                        </a:rPr>
                                        <m:t>𝑊</m:t>
                                      </m:r>
                                    </m:e>
                                    <m:sup>
                                      <m:r>
                                        <a:rPr lang="en-US" sz="1500" i="1">
                                          <a:latin typeface="Cambria Math" panose="02040503050406030204" pitchFamily="18" charset="0"/>
                                        </a:rPr>
                                        <m:t>2</m:t>
                                      </m:r>
                                    </m:sup>
                                  </m:sSup>
                                </m:num>
                                <m:den>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𝑅</m:t>
                                      </m:r>
                                    </m:e>
                                    <m:sup>
                                      <m:r>
                                        <a:rPr lang="en-US" sz="1500" i="1">
                                          <a:latin typeface="Cambria Math" panose="02040503050406030204" pitchFamily="18" charset="0"/>
                                        </a:rPr>
                                        <m:t>2</m:t>
                                      </m:r>
                                    </m:sup>
                                  </m:sSup>
                                </m:den>
                              </m:f>
                              <m:r>
                                <a:rPr lang="en-US" sz="1500" i="1">
                                  <a:latin typeface="Cambria Math" panose="02040503050406030204" pitchFamily="18" charset="0"/>
                                </a:rPr>
                                <m:t>(</m:t>
                              </m:r>
                              <m:r>
                                <a:rPr lang="en-US" sz="1500" i="1">
                                  <a:latin typeface="Cambria Math" panose="02040503050406030204" pitchFamily="18" charset="0"/>
                                </a:rPr>
                                <m:t>𝛽</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𝑓</m:t>
                                  </m:r>
                                </m:e>
                                <m:sub>
                                  <m:r>
                                    <a:rPr lang="en-US" sz="1500" i="1">
                                      <a:latin typeface="Cambria Math" panose="02040503050406030204" pitchFamily="18" charset="0"/>
                                    </a:rPr>
                                    <m:t>𝑤</m:t>
                                  </m:r>
                                </m:sub>
                              </m:sSub>
                              <m:r>
                                <a:rPr lang="en-US" sz="1500" i="1">
                                  <a:latin typeface="Cambria Math" panose="02040503050406030204" pitchFamily="18" charset="0"/>
                                </a:rPr>
                                <m:t>)</m:t>
                              </m:r>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e>
                          </m:eqArr>
                        </m:e>
                      </m:d>
                    </m:oMath>
                  </m:oMathPara>
                </a14:m>
                <a:endParaRPr lang="en-US" sz="1500">
                  <a:latin typeface="Times New Roman" panose="02020603050405020304" pitchFamily="18" charset="0"/>
                  <a:cs typeface="Times New Roman" panose="02020603050405020304" pitchFamily="18" charset="0"/>
                </a:endParaRPr>
              </a:p>
            </p:txBody>
          </p:sp>
        </mc:Choice>
        <mc:Fallback>
          <p:sp>
            <p:nvSpPr>
              <p:cNvPr id="3" name="TextBox 2"/>
              <p:cNvSpPr txBox="1">
                <a:spLocks noRot="1" noChangeAspect="1" noMove="1" noResize="1" noEditPoints="1" noAdjustHandles="1" noChangeArrowheads="1" noChangeShapeType="1" noTextEdit="1"/>
              </p:cNvSpPr>
              <p:nvPr/>
            </p:nvSpPr>
            <p:spPr>
              <a:xfrm>
                <a:off x="1405367" y="2557094"/>
                <a:ext cx="9381266" cy="1743811"/>
              </a:xfrm>
              <a:prstGeom prst="rect">
                <a:avLst/>
              </a:prstGeom>
              <a:blipFill rotWithShape="1">
                <a:blip r:embed="rId1"/>
                <a:stretch>
                  <a:fillRect l="-103" t="-580" r="-96" b="-543"/>
                </a:stretch>
              </a:blipFill>
            </p:spPr>
            <p:style>
              <a:lnRef idx="2">
                <a:schemeClr val="accent1"/>
              </a:lnRef>
              <a:fillRef idx="1">
                <a:schemeClr val="lt1"/>
              </a:fillRef>
              <a:effectRef idx="0">
                <a:schemeClr val="accent1"/>
              </a:effectRef>
              <a:fontRef idx="minor">
                <a:schemeClr val="dk1"/>
              </a:fontRef>
            </p:style>
            <p:txBody>
              <a:bodyPr/>
              <a:lstStyle/>
              <a:p>
                <a:r>
                  <a:rPr lang="en-US" altLang="en-US">
                    <a:noFill/>
                  </a:rPr>
                  <a:t> </a:t>
                </a:r>
              </a:p>
            </p:txBody>
          </p:sp>
        </mc:Fallback>
      </mc:AlternateContent>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p:cNvSpPr txBox="1"/>
              <p:nvPr/>
            </p:nvSpPr>
            <p:spPr>
              <a:xfrm>
                <a:off x="1666245" y="1889095"/>
                <a:ext cx="8859510" cy="146963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atin typeface="Times New Roman" panose="02020603050405020304" pitchFamily="18" charset="0"/>
                    <a:cs typeface="Times New Roman" panose="02020603050405020304" pitchFamily="18" charset="0"/>
                  </a:rPr>
                  <a:t>Giả sử ta đặt các biến trạng thái như sau:</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x</a:t>
                </a:r>
                <a:r>
                  <a:rPr lang="en-US" baseline="-25000">
                    <a:latin typeface="Times New Roman" panose="02020603050405020304" pitchFamily="18" charset="0"/>
                    <a:cs typeface="Times New Roman" panose="02020603050405020304" pitchFamily="18" charset="0"/>
                  </a:rPr>
                  <a:t>1</a:t>
                </a:r>
                <a:r>
                  <a:rPr lang="en-US">
                    <a:latin typeface="Times New Roman" panose="02020603050405020304" pitchFamily="18" charset="0"/>
                    <a:cs typeface="Times New Roman" panose="02020603050405020304" pitchFamily="18" charset="0"/>
                  </a:rPr>
                  <a:t> = </a:t>
                </a:r>
                <a:r>
                  <a:rPr lang="en-US" i="1">
                    <a:latin typeface="Times New Roman" panose="02020603050405020304" pitchFamily="18" charset="0"/>
                    <a:cs typeface="Times New Roman" panose="02020603050405020304" pitchFamily="18" charset="0"/>
                  </a:rPr>
                  <a:t>θ</a:t>
                </a:r>
                <a:r>
                  <a:rPr lang="en-US">
                    <a:latin typeface="Times New Roman" panose="02020603050405020304" pitchFamily="18" charset="0"/>
                    <a:cs typeface="Times New Roman" panose="02020603050405020304" pitchFamily="18" charset="0"/>
                  </a:rPr>
                  <a:t>, x</a:t>
                </a:r>
                <a:r>
                  <a:rPr lang="en-US" baseline="-25000">
                    <a:latin typeface="Times New Roman" panose="02020603050405020304" pitchFamily="18" charset="0"/>
                    <a:cs typeface="Times New Roman" panose="02020603050405020304" pitchFamily="18" charset="0"/>
                  </a:rPr>
                  <a:t>2</a:t>
                </a:r>
                <a:r>
                  <a:rPr lang="en-US">
                    <a:latin typeface="Times New Roman" panose="02020603050405020304" pitchFamily="18" charset="0"/>
                    <a:cs typeface="Times New Roman" panose="02020603050405020304" pitchFamily="18" charset="0"/>
                  </a:rPr>
                  <a:t> =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𝜃</m:t>
                        </m:r>
                      </m:e>
                    </m:acc>
                  </m:oMath>
                </a14:m>
                <a:r>
                  <a:rPr lang="en-US">
                    <a:latin typeface="Times New Roman" panose="02020603050405020304" pitchFamily="18" charset="0"/>
                    <a:cs typeface="Times New Roman" panose="02020603050405020304" pitchFamily="18" charset="0"/>
                  </a:rPr>
                  <a:t>, là góc quay và vận tốc góc quay bánh xe</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x</a:t>
                </a:r>
                <a:r>
                  <a:rPr lang="en-US" baseline="-25000">
                    <a:latin typeface="Times New Roman" panose="02020603050405020304" pitchFamily="18" charset="0"/>
                    <a:cs typeface="Times New Roman" panose="02020603050405020304" pitchFamily="18" charset="0"/>
                  </a:rPr>
                  <a:t>3</a:t>
                </a:r>
                <a:r>
                  <a:rPr lang="en-US">
                    <a:latin typeface="Times New Roman" panose="02020603050405020304" pitchFamily="18" charset="0"/>
                    <a:cs typeface="Times New Roman" panose="02020603050405020304" pitchFamily="18" charset="0"/>
                  </a:rPr>
                  <a:t> = </a:t>
                </a:r>
                <a:r>
                  <a:rPr lang="en-US" i="1">
                    <a:latin typeface="Times New Roman" panose="02020603050405020304" pitchFamily="18" charset="0"/>
                    <a:cs typeface="Times New Roman" panose="02020603050405020304" pitchFamily="18" charset="0"/>
                  </a:rPr>
                  <a:t>ψ</a:t>
                </a:r>
                <a:r>
                  <a:rPr lang="en-US">
                    <a:latin typeface="Times New Roman" panose="02020603050405020304" pitchFamily="18" charset="0"/>
                    <a:cs typeface="Times New Roman" panose="02020603050405020304" pitchFamily="18" charset="0"/>
                  </a:rPr>
                  <a:t> , x</a:t>
                </a:r>
                <a:r>
                  <a:rPr lang="en-US" baseline="-25000">
                    <a:latin typeface="Times New Roman" panose="02020603050405020304" pitchFamily="18" charset="0"/>
                    <a:cs typeface="Times New Roman" panose="02020603050405020304" pitchFamily="18" charset="0"/>
                  </a:rPr>
                  <a:t>4</a:t>
                </a:r>
                <a:r>
                  <a:rPr lang="en-US">
                    <a:latin typeface="Times New Roman" panose="02020603050405020304" pitchFamily="18" charset="0"/>
                    <a:cs typeface="Times New Roman" panose="02020603050405020304" pitchFamily="18" charset="0"/>
                  </a:rPr>
                  <a:t> =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𝜓</m:t>
                        </m:r>
                      </m:e>
                    </m:acc>
                  </m:oMath>
                </a14:m>
                <a:r>
                  <a:rPr lang="en-US">
                    <a:latin typeface="Times New Roman" panose="02020603050405020304" pitchFamily="18" charset="0"/>
                    <a:cs typeface="Times New Roman" panose="02020603050405020304" pitchFamily="18" charset="0"/>
                  </a:rPr>
                  <a:t>, là góc nghiêng và vận tốc nghiêng của thân Robot</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x</a:t>
                </a:r>
                <a:r>
                  <a:rPr lang="en-US" baseline="-25000">
                    <a:latin typeface="Times New Roman" panose="02020603050405020304" pitchFamily="18" charset="0"/>
                    <a:cs typeface="Times New Roman" panose="02020603050405020304" pitchFamily="18" charset="0"/>
                  </a:rPr>
                  <a:t>5</a:t>
                </a:r>
                <a:r>
                  <a:rPr lang="en-US">
                    <a:latin typeface="Times New Roman" panose="02020603050405020304" pitchFamily="18" charset="0"/>
                    <a:cs typeface="Times New Roman" panose="02020603050405020304" pitchFamily="18" charset="0"/>
                  </a:rPr>
                  <a:t> = </a:t>
                </a:r>
                <a:r>
                  <a:rPr lang="en-US" i="1">
                    <a:latin typeface="Times New Roman" panose="02020603050405020304" pitchFamily="18" charset="0"/>
                    <a:cs typeface="Times New Roman" panose="02020603050405020304" pitchFamily="18" charset="0"/>
                  </a:rPr>
                  <a:t>ϕ</a:t>
                </a:r>
                <a:r>
                  <a:rPr lang="en-US">
                    <a:latin typeface="Times New Roman" panose="02020603050405020304" pitchFamily="18" charset="0"/>
                    <a:cs typeface="Times New Roman" panose="02020603050405020304" pitchFamily="18" charset="0"/>
                  </a:rPr>
                  <a:t> , x</a:t>
                </a:r>
                <a:r>
                  <a:rPr lang="en-US" baseline="-25000">
                    <a:latin typeface="Times New Roman" panose="02020603050405020304" pitchFamily="18" charset="0"/>
                    <a:cs typeface="Times New Roman" panose="02020603050405020304" pitchFamily="18" charset="0"/>
                  </a:rPr>
                  <a:t>6</a:t>
                </a:r>
                <a:r>
                  <a:rPr lang="en-US">
                    <a:latin typeface="Times New Roman" panose="02020603050405020304" pitchFamily="18" charset="0"/>
                    <a:cs typeface="Times New Roman" panose="02020603050405020304" pitchFamily="18" charset="0"/>
                  </a:rPr>
                  <a:t> =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𝜙</m:t>
                        </m:r>
                      </m:e>
                    </m:acc>
                  </m:oMath>
                </a14:m>
                <a:r>
                  <a:rPr lang="en-US">
                    <a:latin typeface="Times New Roman" panose="02020603050405020304" pitchFamily="18" charset="0"/>
                    <a:cs typeface="Times New Roman" panose="02020603050405020304" pitchFamily="18" charset="0"/>
                  </a:rPr>
                  <a:t>, là góc xoay và vận tốc xoay của Robot</a:t>
                </a:r>
                <a:endParaRPr lang="en-US">
                  <a:latin typeface="Times New Roman" panose="02020603050405020304" pitchFamily="18" charset="0"/>
                  <a:cs typeface="Times New Roman" panose="02020603050405020304" pitchFamily="18" charset="0"/>
                </a:endParaRPr>
              </a:p>
              <a:p>
                <a:endParaRPr lang="en-US" sz="1500">
                  <a:latin typeface="Times New Roman" panose="02020603050405020304" pitchFamily="18" charset="0"/>
                  <a:cs typeface="Times New Roman" panose="02020603050405020304" pitchFamily="18" charset="0"/>
                </a:endParaRPr>
              </a:p>
            </p:txBody>
          </p:sp>
        </mc:Choice>
        <mc:Fallback>
          <p:sp>
            <p:nvSpPr>
              <p:cNvPr id="3" name="TextBox 2"/>
              <p:cNvSpPr txBox="1">
                <a:spLocks noRot="1" noChangeAspect="1" noMove="1" noResize="1" noEditPoints="1" noAdjustHandles="1" noChangeArrowheads="1" noChangeShapeType="1" noTextEdit="1"/>
              </p:cNvSpPr>
              <p:nvPr/>
            </p:nvSpPr>
            <p:spPr>
              <a:xfrm>
                <a:off x="1666245" y="1889095"/>
                <a:ext cx="8859510" cy="1469633"/>
              </a:xfrm>
              <a:prstGeom prst="rect">
                <a:avLst/>
              </a:prstGeom>
              <a:blipFill rotWithShape="1">
                <a:blip r:embed="rId1"/>
                <a:stretch>
                  <a:fillRect l="-108" t="-689" r="-100" b="-634"/>
                </a:stretch>
              </a:blipFill>
            </p:spPr>
            <p:style>
              <a:lnRef idx="2">
                <a:schemeClr val="accent1"/>
              </a:lnRef>
              <a:fillRef idx="1">
                <a:schemeClr val="lt1"/>
              </a:fillRef>
              <a:effectRef idx="0">
                <a:schemeClr val="accent1"/>
              </a:effectRef>
              <a:fontRef idx="minor">
                <a:schemeClr val="dk1"/>
              </a:fontRef>
            </p:style>
            <p:txBody>
              <a:bodyPr/>
              <a:lstStyle/>
              <a:p>
                <a:r>
                  <a:rPr lang="en-US" altLang="en-US">
                    <a:noFill/>
                  </a:rPr>
                  <a:t> </a:t>
                </a:r>
              </a:p>
            </p:txBody>
          </p:sp>
        </mc:Fallback>
      </mc:AlternateContent>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mc:AlternateContent xmlns:mc="http://schemas.openxmlformats.org/markup-compatibility/2006">
        <mc:Choice xmlns:a14="http://schemas.microsoft.com/office/drawing/2010/main" Requires="a14">
          <p:sp>
            <p:nvSpPr>
              <p:cNvPr id="4" name="TextBox 3"/>
              <p:cNvSpPr txBox="1"/>
              <p:nvPr/>
            </p:nvSpPr>
            <p:spPr>
              <a:xfrm>
                <a:off x="1666245" y="3592247"/>
                <a:ext cx="3958391" cy="183595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US" i="1">
                              <a:effectLst/>
                              <a:latin typeface="Cambria Math" panose="02040503050406030204" pitchFamily="18" charset="0"/>
                            </a:rPr>
                          </m:ctrlPr>
                        </m:dPr>
                        <m:e>
                          <m:m>
                            <m:mPr>
                              <m:mcs>
                                <m:mc>
                                  <m:mcPr>
                                    <m:count m:val="1"/>
                                    <m:mcJc m:val="center"/>
                                  </m:mcPr>
                                </m:mc>
                              </m:mcs>
                              <m:ctrlPr>
                                <a:rPr lang="en-US" i="1">
                                  <a:effectLst/>
                                  <a:latin typeface="Cambria Math" panose="02040503050406030204" pitchFamily="18" charset="0"/>
                                </a:rPr>
                              </m:ctrlPr>
                            </m:mPr>
                            <m:mr>
                              <m:e>
                                <m:sSub>
                                  <m:sSubPr>
                                    <m:ctrlPr>
                                      <a:rPr lang="en-US" i="1">
                                        <a:effectLst/>
                                        <a:latin typeface="Cambria Math" panose="02040503050406030204" pitchFamily="18" charset="0"/>
                                      </a:rPr>
                                    </m:ctrlPr>
                                  </m:sSubPr>
                                  <m:e>
                                    <m:acc>
                                      <m:accPr>
                                        <m:chr m:val="̇"/>
                                        <m:ctrlPr>
                                          <a:rPr lang="en-US" i="1">
                                            <a:effectLst/>
                                            <a:latin typeface="Cambria Math" panose="020405030504060302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e>
                            </m:mr>
                            <m:mr>
                              <m:e>
                                <m:sSub>
                                  <m:sSubPr>
                                    <m:ctrlPr>
                                      <a:rPr lang="en-US" i="1">
                                        <a:effectLst/>
                                        <a:latin typeface="Cambria Math" panose="02040503050406030204" pitchFamily="18" charset="0"/>
                                      </a:rPr>
                                    </m:ctrlPr>
                                  </m:sSubPr>
                                  <m:e>
                                    <m:acc>
                                      <m:accPr>
                                        <m:chr m:val="̇"/>
                                        <m:ctrlPr>
                                          <a:rPr lang="en-US" i="1">
                                            <a:effectLst/>
                                            <a:latin typeface="Cambria Math" panose="020405030504060302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d>
                                  <m:dPr>
                                    <m:ctrlPr>
                                      <a:rPr lang="en-US" i="1">
                                        <a:effectLst/>
                                        <a:latin typeface="Cambria Math" panose="02040503050406030204" pitchFamily="18" charset="0"/>
                                      </a:rPr>
                                    </m:ctrlPr>
                                  </m:dPr>
                                  <m:e>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6</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𝑙</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𝑟</m:t>
                                        </m:r>
                                      </m:sub>
                                    </m:sSub>
                                  </m:e>
                                </m:d>
                              </m:e>
                            </m:mr>
                            <m:mr>
                              <m:e>
                                <m:sSub>
                                  <m:sSubPr>
                                    <m:ctrlPr>
                                      <a:rPr lang="en-US" i="1">
                                        <a:effectLst/>
                                        <a:latin typeface="Cambria Math" panose="02040503050406030204" pitchFamily="18" charset="0"/>
                                      </a:rPr>
                                    </m:ctrlPr>
                                  </m:sSubPr>
                                  <m:e>
                                    <m:acc>
                                      <m:accPr>
                                        <m:chr m:val="̇"/>
                                        <m:ctrlPr>
                                          <a:rPr lang="en-US" i="1">
                                            <a:effectLst/>
                                            <a:latin typeface="Cambria Math" panose="020405030504060302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4</m:t>
                                    </m:r>
                                  </m:sub>
                                </m:sSub>
                              </m:e>
                            </m:mr>
                            <m:mr>
                              <m:e>
                                <m:sSub>
                                  <m:sSubPr>
                                    <m:ctrlPr>
                                      <a:rPr lang="en-US" i="1">
                                        <a:effectLst/>
                                        <a:latin typeface="Cambria Math" panose="02040503050406030204" pitchFamily="18" charset="0"/>
                                      </a:rPr>
                                    </m:ctrlPr>
                                  </m:sSubPr>
                                  <m:e>
                                    <m:acc>
                                      <m:accPr>
                                        <m:chr m:val="̇"/>
                                        <m:ctrlPr>
                                          <a:rPr lang="en-US" i="1">
                                            <a:effectLst/>
                                            <a:latin typeface="Cambria Math" panose="020405030504060302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d>
                                  <m:dPr>
                                    <m:ctrlPr>
                                      <a:rPr lang="en-US" i="1">
                                        <a:effectLst/>
                                        <a:latin typeface="Cambria Math" panose="02040503050406030204" pitchFamily="18" charset="0"/>
                                      </a:rPr>
                                    </m:ctrlPr>
                                  </m:dPr>
                                  <m:e>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6</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𝑙</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𝑟</m:t>
                                        </m:r>
                                      </m:sub>
                                    </m:sSub>
                                  </m:e>
                                </m:d>
                              </m:e>
                            </m:mr>
                            <m:mr>
                              <m:e>
                                <m:sSub>
                                  <m:sSubPr>
                                    <m:ctrlPr>
                                      <a:rPr lang="en-US" i="1">
                                        <a:effectLst/>
                                        <a:latin typeface="Cambria Math" panose="02040503050406030204" pitchFamily="18" charset="0"/>
                                      </a:rPr>
                                    </m:ctrlPr>
                                  </m:sSubPr>
                                  <m:e>
                                    <m:acc>
                                      <m:accPr>
                                        <m:chr m:val="̇"/>
                                        <m:ctrlPr>
                                          <a:rPr lang="en-US" i="1">
                                            <a:effectLst/>
                                            <a:latin typeface="Cambria Math" panose="020405030504060302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6</m:t>
                                    </m:r>
                                  </m:sub>
                                </m:sSub>
                              </m:e>
                            </m:mr>
                            <m:mr>
                              <m:e>
                                <m:sSub>
                                  <m:sSubPr>
                                    <m:ctrlPr>
                                      <a:rPr lang="en-US" i="1">
                                        <a:effectLst/>
                                        <a:latin typeface="Cambria Math" panose="02040503050406030204" pitchFamily="18" charset="0"/>
                                      </a:rPr>
                                    </m:ctrlPr>
                                  </m:sSubPr>
                                  <m:e>
                                    <m:acc>
                                      <m:accPr>
                                        <m:chr m:val="̇"/>
                                        <m:ctrlPr>
                                          <a:rPr lang="en-US" i="1">
                                            <a:effectLst/>
                                            <a:latin typeface="Cambria Math" panose="020405030504060302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6</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ub>
                                </m:sSub>
                                <m:d>
                                  <m:dPr>
                                    <m:ctrlPr>
                                      <a:rPr lang="en-US" i="1">
                                        <a:effectLst/>
                                        <a:latin typeface="Cambria Math" panose="02040503050406030204" pitchFamily="18" charset="0"/>
                                      </a:rPr>
                                    </m:ctrlPr>
                                  </m:dPr>
                                  <m:e>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6</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𝑙</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𝑟</m:t>
                                        </m:r>
                                      </m:sub>
                                    </m:sSub>
                                  </m:e>
                                </m:d>
                              </m:e>
                            </m:mr>
                          </m:m>
                        </m:e>
                      </m:d>
                    </m:oMath>
                  </m:oMathPara>
                </a14:m>
                <a:endParaRPr lang="en-US"/>
              </a:p>
            </p:txBody>
          </p:sp>
        </mc:Choice>
        <mc:Fallback>
          <p:sp>
            <p:nvSpPr>
              <p:cNvPr id="4" name="TextBox 3"/>
              <p:cNvSpPr txBox="1">
                <a:spLocks noRot="1" noChangeAspect="1" noMove="1" noResize="1" noEditPoints="1" noAdjustHandles="1" noChangeArrowheads="1" noChangeShapeType="1" noTextEdit="1"/>
              </p:cNvSpPr>
              <p:nvPr/>
            </p:nvSpPr>
            <p:spPr>
              <a:xfrm>
                <a:off x="1666245" y="3592247"/>
                <a:ext cx="3958391" cy="1835952"/>
              </a:xfrm>
              <a:prstGeom prst="rect">
                <a:avLst/>
              </a:prstGeom>
              <a:blipFill rotWithShape="1">
                <a:blip r:embed="rId2"/>
                <a:stretch>
                  <a:fillRect t="-3" r="-2347" b="12"/>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1666245" y="5524858"/>
                <a:ext cx="4954754" cy="459806"/>
              </a:xfrm>
              <a:prstGeom prst="rect">
                <a:avLst/>
              </a:prstGeom>
              <a:noFill/>
            </p:spPr>
            <p:txBody>
              <a:bodyPr wrap="none" rtlCol="0">
                <a:spAutoFit/>
              </a:bodyPr>
              <a:lstStyle/>
              <a:p>
                <a:r>
                  <a:rPr lang="en-US" sz="1800">
                    <a:effectLst/>
                    <a:latin typeface="Times New Roman" panose="02020603050405020304" pitchFamily="18" charset="0"/>
                    <a:ea typeface="Times New Roman" panose="02020603050405020304" pitchFamily="18" charset="0"/>
                  </a:rPr>
                  <a:t>Với </a:t>
                </a:r>
                <a14:m>
                  <m:oMath xmlns:m="http://schemas.openxmlformats.org/officeDocument/2006/math">
                    <m:r>
                      <a:rPr lang="en-US" sz="1800" i="1">
                        <a:effectLst/>
                        <a:latin typeface="Cambria Math" panose="02040503050406030204" pitchFamily="18" charset="0"/>
                        <a:ea typeface="Times New Roman" panose="02020603050405020304" pitchFamily="18" charset="0"/>
                      </a:rPr>
                      <m:t>𝑥</m:t>
                    </m:r>
                    <m:r>
                      <a:rPr lang="en-US" sz="1800" i="1">
                        <a:effectLst/>
                        <a:latin typeface="Cambria Math" panose="02040503050406030204" pitchFamily="18" charset="0"/>
                        <a:ea typeface="Times New Roman" panose="02020603050405020304" pitchFamily="18" charset="0"/>
                      </a:rPr>
                      <m:t>=</m:t>
                    </m:r>
                    <m:sSup>
                      <m:sSupPr>
                        <m:ctrlPr>
                          <a:rPr lang="en-US" sz="1800" i="1">
                            <a:effectLst/>
                            <a:latin typeface="Cambria Math" panose="02040503050406030204" pitchFamily="18" charset="0"/>
                            <a:ea typeface="Times New Roman" panose="02020603050405020304" pitchFamily="18" charset="0"/>
                          </a:rPr>
                        </m:ctrlPr>
                      </m:sSupPr>
                      <m:e>
                        <m:d>
                          <m:dPr>
                            <m:begChr m:val="["/>
                            <m:endChr m:val="]"/>
                            <m:ctrlPr>
                              <a:rPr lang="en-US" sz="1800" i="1">
                                <a:effectLst/>
                                <a:latin typeface="Cambria Math" panose="02040503050406030204" pitchFamily="18" charset="0"/>
                                <a:ea typeface="Times New Roman" panose="02020603050405020304" pitchFamily="18" charset="0"/>
                              </a:rPr>
                            </m:ctrlPr>
                          </m:dPr>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rPr>
                                  <m:t>2</m:t>
                                </m:r>
                              </m:sub>
                            </m:sSub>
                            <m:r>
                              <a:rPr lang="en-US" sz="1800" i="1">
                                <a:effectLst/>
                                <a:latin typeface="Cambria Math" panose="02040503050406030204" pitchFamily="18" charset="0"/>
                                <a:ea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rPr>
                                  <m:t>3</m:t>
                                </m:r>
                              </m:sub>
                            </m:sSub>
                            <m:r>
                              <a:rPr lang="en-US" sz="1800" i="1">
                                <a:effectLst/>
                                <a:latin typeface="Cambria Math" panose="02040503050406030204" pitchFamily="18" charset="0"/>
                                <a:ea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rPr>
                                  <m:t>4</m:t>
                                </m:r>
                              </m:sub>
                            </m:sSub>
                            <m:r>
                              <a:rPr lang="en-US" sz="1800" i="1">
                                <a:effectLst/>
                                <a:latin typeface="Cambria Math" panose="02040503050406030204" pitchFamily="18" charset="0"/>
                                <a:ea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rPr>
                                  <m:t>5</m:t>
                                </m:r>
                              </m:sub>
                            </m:sSub>
                            <m:r>
                              <a:rPr lang="en-US" sz="1800" i="1">
                                <a:effectLst/>
                                <a:latin typeface="Cambria Math" panose="02040503050406030204" pitchFamily="18" charset="0"/>
                                <a:ea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rPr>
                                  <m:t>6</m:t>
                                </m:r>
                              </m:sub>
                            </m:sSub>
                          </m:e>
                        </m:d>
                      </m:e>
                      <m:sup>
                        <m:r>
                          <a:rPr lang="en-US" sz="1800" i="1">
                            <a:effectLst/>
                            <a:latin typeface="Cambria Math" panose="02040503050406030204" pitchFamily="18" charset="0"/>
                            <a:ea typeface="Times New Roman" panose="02020603050405020304" pitchFamily="18" charset="0"/>
                          </a:rPr>
                          <m:t>𝑇</m:t>
                        </m:r>
                      </m:sup>
                    </m:sSup>
                    <m:r>
                      <a:rPr lang="en-US" sz="1800" i="1">
                        <a:effectLst/>
                        <a:latin typeface="Cambria Math" panose="02040503050406030204" pitchFamily="18" charset="0"/>
                        <a:ea typeface="Times New Roman" panose="02020603050405020304" pitchFamily="18" charset="0"/>
                      </a:rPr>
                      <m:t>=</m:t>
                    </m:r>
                    <m:sSup>
                      <m:sSupPr>
                        <m:ctrlPr>
                          <a:rPr lang="en-US" sz="1800" i="1">
                            <a:effectLst/>
                            <a:latin typeface="Cambria Math" panose="02040503050406030204" pitchFamily="18" charset="0"/>
                            <a:ea typeface="Times New Roman" panose="02020603050405020304" pitchFamily="18" charset="0"/>
                          </a:rPr>
                        </m:ctrlPr>
                      </m:sSupPr>
                      <m:e>
                        <m:d>
                          <m:dPr>
                            <m:begChr m:val="["/>
                            <m:endChr m:val="]"/>
                            <m:ctrlPr>
                              <a:rPr lang="en-US" sz="1800" i="1">
                                <a:effectLst/>
                                <a:latin typeface="Cambria Math" panose="02040503050406030204" pitchFamily="18" charset="0"/>
                                <a:ea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rPr>
                              <m:t>𝜃</m:t>
                            </m:r>
                            <m:r>
                              <a:rPr lang="en-US" sz="1800" i="1">
                                <a:effectLst/>
                                <a:latin typeface="Cambria Math" panose="02040503050406030204" pitchFamily="18" charset="0"/>
                                <a:ea typeface="Times New Roman" panose="02020603050405020304" pitchFamily="18" charset="0"/>
                              </a:rPr>
                              <m:t>  </m:t>
                            </m:r>
                            <m:acc>
                              <m:accPr>
                                <m:chr m:val="̇"/>
                                <m:ctrlPr>
                                  <a:rPr lang="en-US" sz="1800" i="1">
                                    <a:effectLst/>
                                    <a:latin typeface="Cambria Math" panose="02040503050406030204" pitchFamily="18" charset="0"/>
                                    <a:ea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rPr>
                                  <m:t>𝜃</m:t>
                                </m:r>
                              </m:e>
                            </m:acc>
                            <m:r>
                              <a:rPr lang="en-US" sz="1800" i="1">
                                <a:effectLst/>
                                <a:latin typeface="Cambria Math" panose="02040503050406030204" pitchFamily="18" charset="0"/>
                                <a:ea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rPr>
                              <m:t>𝜓</m:t>
                            </m:r>
                            <m:r>
                              <a:rPr lang="en-US" sz="1800" i="1">
                                <a:effectLst/>
                                <a:latin typeface="Cambria Math" panose="02040503050406030204" pitchFamily="18" charset="0"/>
                                <a:ea typeface="Times New Roman" panose="02020603050405020304" pitchFamily="18" charset="0"/>
                              </a:rPr>
                              <m:t>  </m:t>
                            </m:r>
                            <m:acc>
                              <m:accPr>
                                <m:chr m:val="̇"/>
                                <m:ctrlPr>
                                  <a:rPr lang="en-US" sz="1800" i="1">
                                    <a:effectLst/>
                                    <a:latin typeface="Cambria Math" panose="02040503050406030204" pitchFamily="18" charset="0"/>
                                    <a:ea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rPr>
                                  <m:t>𝜓</m:t>
                                </m:r>
                              </m:e>
                            </m:acc>
                            <m:r>
                              <a:rPr lang="en-US" sz="1800" i="1">
                                <a:effectLst/>
                                <a:latin typeface="Cambria Math" panose="02040503050406030204" pitchFamily="18" charset="0"/>
                                <a:ea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rPr>
                              <m:t>𝜙</m:t>
                            </m:r>
                            <m:r>
                              <a:rPr lang="en-US" sz="1800" i="1">
                                <a:effectLst/>
                                <a:latin typeface="Cambria Math" panose="02040503050406030204" pitchFamily="18" charset="0"/>
                                <a:ea typeface="Times New Roman" panose="02020603050405020304" pitchFamily="18" charset="0"/>
                              </a:rPr>
                              <m:t>  </m:t>
                            </m:r>
                            <m:acc>
                              <m:accPr>
                                <m:chr m:val="̇"/>
                                <m:ctrlPr>
                                  <a:rPr lang="en-US" sz="1800" i="1">
                                    <a:effectLst/>
                                    <a:latin typeface="Cambria Math" panose="02040503050406030204" pitchFamily="18" charset="0"/>
                                    <a:ea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rPr>
                                  <m:t>𝜙</m:t>
                                </m:r>
                              </m:e>
                            </m:acc>
                          </m:e>
                        </m:d>
                      </m:e>
                      <m:sup>
                        <m:r>
                          <a:rPr lang="en-US" sz="1800" i="1">
                            <a:effectLst/>
                            <a:latin typeface="Cambria Math" panose="02040503050406030204" pitchFamily="18" charset="0"/>
                            <a:ea typeface="Times New Roman" panose="02020603050405020304" pitchFamily="18" charset="0"/>
                          </a:rPr>
                          <m:t>𝑇</m:t>
                        </m:r>
                      </m:sup>
                    </m:sSup>
                  </m:oMath>
                </a14:m>
                <a:endParaRPr lang="en-US" sz="1800">
                  <a:effectLst/>
                  <a:latin typeface="Times New Roman" panose="02020603050405020304" pitchFamily="18" charset="0"/>
                  <a:ea typeface="Times New Roman" panose="02020603050405020304" pitchFamily="18" charset="0"/>
                </a:endParaRPr>
              </a:p>
            </p:txBody>
          </p:sp>
        </mc:Choice>
        <mc:Fallback>
          <p:sp>
            <p:nvSpPr>
              <p:cNvPr id="8" name="TextBox 7"/>
              <p:cNvSpPr txBox="1">
                <a:spLocks noRot="1" noChangeAspect="1" noMove="1" noResize="1" noEditPoints="1" noAdjustHandles="1" noChangeArrowheads="1" noChangeShapeType="1" noTextEdit="1"/>
              </p:cNvSpPr>
              <p:nvPr/>
            </p:nvSpPr>
            <p:spPr>
              <a:xfrm>
                <a:off x="1666245" y="5524858"/>
                <a:ext cx="4954754" cy="459806"/>
              </a:xfrm>
              <a:prstGeom prst="rect">
                <a:avLst/>
              </a:prstGeom>
              <a:blipFill rotWithShape="1">
                <a:blip r:embed="rId3"/>
                <a:stretch>
                  <a:fillRect t="-78" r="10" b="92"/>
                </a:stretch>
              </a:blipFill>
            </p:spPr>
            <p:txBody>
              <a:bodyPr/>
              <a:lstStyle/>
              <a:p>
                <a:r>
                  <a:rPr lang="en-US"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mc:AlternateContent xmlns:mc="http://schemas.openxmlformats.org/markup-compatibility/2006">
        <mc:Choice xmlns:a14="http://schemas.microsoft.com/office/drawing/2010/main" Requires="a14">
          <p:sp>
            <p:nvSpPr>
              <p:cNvPr id="5" name="TextBox 4"/>
              <p:cNvSpPr txBox="1"/>
              <p:nvPr/>
            </p:nvSpPr>
            <p:spPr>
              <a:xfrm>
                <a:off x="1791588" y="1822696"/>
                <a:ext cx="6068008" cy="1574790"/>
              </a:xfrm>
              <a:prstGeom prst="rect">
                <a:avLst/>
              </a:prstGeom>
              <a:noFill/>
            </p:spPr>
            <p:txBody>
              <a:bodyPr wrap="none" rtlCol="0">
                <a:spAutoFit/>
              </a:bodyPr>
              <a:lstStyle/>
              <a:p>
                <a:pPr marL="457200" indent="457200" algn="just"/>
                <a:r>
                  <a:rPr lang="en-US" sz="1700">
                    <a:effectLst/>
                    <a:latin typeface="Times New Roman" panose="02020603050405020304" pitchFamily="18" charset="0"/>
                    <a:ea typeface="Times New Roman" panose="02020603050405020304" pitchFamily="18" charset="0"/>
                  </a:rPr>
                  <a:t>Nếu chọn điểm làm việc là:</a:t>
                </a:r>
                <a:endParaRPr lang="en-US" sz="1700">
                  <a:effectLst/>
                  <a:latin typeface="Times New Roman" panose="02020603050405020304" pitchFamily="18" charset="0"/>
                  <a:ea typeface="Times New Roman" panose="02020603050405020304" pitchFamily="18" charset="0"/>
                </a:endParaRPr>
              </a:p>
              <a:p>
                <a:pPr marL="457200" indent="457200" algn="just"/>
                <a14:m>
                  <m:oMath xmlns:m="http://schemas.openxmlformats.org/officeDocument/2006/math">
                    <m:sSub>
                      <m:sSubPr>
                        <m:ctrlPr>
                          <a:rPr lang="en-US" sz="1700" i="1">
                            <a:effectLst/>
                            <a:latin typeface="Cambria Math" panose="02040503050406030204" pitchFamily="18" charset="0"/>
                            <a:ea typeface="Times New Roman" panose="02020603050405020304" pitchFamily="18" charset="0"/>
                          </a:rPr>
                        </m:ctrlPr>
                      </m:sSubPr>
                      <m:e>
                        <m:r>
                          <a:rPr lang="en-US" sz="1700" i="1">
                            <a:effectLst/>
                            <a:latin typeface="Cambria Math" panose="02040503050406030204" pitchFamily="18" charset="0"/>
                            <a:ea typeface="Times New Roman" panose="02020603050405020304" pitchFamily="18" charset="0"/>
                          </a:rPr>
                          <m:t>𝑥</m:t>
                        </m:r>
                      </m:e>
                      <m:sub>
                        <m:r>
                          <a:rPr lang="en-US" sz="1700" i="1">
                            <a:effectLst/>
                            <a:latin typeface="Cambria Math" panose="02040503050406030204" pitchFamily="18" charset="0"/>
                            <a:ea typeface="Times New Roman" panose="02020603050405020304" pitchFamily="18" charset="0"/>
                          </a:rPr>
                          <m:t>0</m:t>
                        </m:r>
                      </m:sub>
                    </m:sSub>
                    <m:r>
                      <a:rPr lang="en-US" sz="1700" i="1">
                        <a:effectLst/>
                        <a:latin typeface="Cambria Math" panose="02040503050406030204" pitchFamily="18" charset="0"/>
                        <a:ea typeface="Times New Roman" panose="02020603050405020304" pitchFamily="18" charset="0"/>
                      </a:rPr>
                      <m:t>=</m:t>
                    </m:r>
                    <m:sSup>
                      <m:sSupPr>
                        <m:ctrlPr>
                          <a:rPr lang="en-US" sz="1700" i="1">
                            <a:effectLst/>
                            <a:latin typeface="Cambria Math" panose="02040503050406030204" pitchFamily="18" charset="0"/>
                            <a:ea typeface="Times New Roman" panose="02020603050405020304" pitchFamily="18" charset="0"/>
                          </a:rPr>
                        </m:ctrlPr>
                      </m:sSupPr>
                      <m:e>
                        <m:d>
                          <m:dPr>
                            <m:begChr m:val="["/>
                            <m:endChr m:val="]"/>
                            <m:ctrlPr>
                              <a:rPr lang="en-US" sz="1700" i="1">
                                <a:effectLst/>
                                <a:latin typeface="Cambria Math" panose="02040503050406030204" pitchFamily="18" charset="0"/>
                                <a:ea typeface="Times New Roman" panose="02020603050405020304" pitchFamily="18" charset="0"/>
                              </a:rPr>
                            </m:ctrlPr>
                          </m:dPr>
                          <m:e>
                            <m:r>
                              <a:rPr lang="en-US" sz="1700" i="1">
                                <a:effectLst/>
                                <a:latin typeface="Cambria Math" panose="02040503050406030204" pitchFamily="18" charset="0"/>
                                <a:ea typeface="Times New Roman" panose="02020603050405020304" pitchFamily="18" charset="0"/>
                              </a:rPr>
                              <m:t>0</m:t>
                            </m:r>
                            <m:r>
                              <a:rPr lang="en-US" sz="1700" i="1">
                                <a:effectLst/>
                                <a:latin typeface="Cambria Math" panose="02040503050406030204" pitchFamily="18" charset="0"/>
                                <a:ea typeface="Times New Roman" panose="02020603050405020304" pitchFamily="18" charset="0"/>
                              </a:rPr>
                              <m:t> </m:t>
                            </m:r>
                            <m:r>
                              <a:rPr lang="en-US" sz="1700" i="1">
                                <a:effectLst/>
                                <a:latin typeface="Cambria Math" panose="02040503050406030204" pitchFamily="18" charset="0"/>
                                <a:ea typeface="Times New Roman" panose="02020603050405020304" pitchFamily="18" charset="0"/>
                              </a:rPr>
                              <m:t>0</m:t>
                            </m:r>
                            <m:r>
                              <a:rPr lang="en-US" sz="1700" i="1">
                                <a:effectLst/>
                                <a:latin typeface="Cambria Math" panose="02040503050406030204" pitchFamily="18" charset="0"/>
                                <a:ea typeface="Times New Roman" panose="02020603050405020304" pitchFamily="18" charset="0"/>
                              </a:rPr>
                              <m:t> </m:t>
                            </m:r>
                            <m:r>
                              <a:rPr lang="en-US" sz="1700" i="1">
                                <a:effectLst/>
                                <a:latin typeface="Cambria Math" panose="02040503050406030204" pitchFamily="18" charset="0"/>
                                <a:ea typeface="Times New Roman" panose="02020603050405020304" pitchFamily="18" charset="0"/>
                              </a:rPr>
                              <m:t>0</m:t>
                            </m:r>
                            <m:r>
                              <a:rPr lang="en-US" sz="1700" i="1">
                                <a:effectLst/>
                                <a:latin typeface="Cambria Math" panose="02040503050406030204" pitchFamily="18" charset="0"/>
                                <a:ea typeface="Times New Roman" panose="02020603050405020304" pitchFamily="18" charset="0"/>
                              </a:rPr>
                              <m:t> </m:t>
                            </m:r>
                            <m:r>
                              <a:rPr lang="en-US" sz="1700" i="1">
                                <a:effectLst/>
                                <a:latin typeface="Cambria Math" panose="02040503050406030204" pitchFamily="18" charset="0"/>
                                <a:ea typeface="Times New Roman" panose="02020603050405020304" pitchFamily="18" charset="0"/>
                              </a:rPr>
                              <m:t>0</m:t>
                            </m:r>
                            <m:r>
                              <a:rPr lang="en-US" sz="1700" i="1">
                                <a:effectLst/>
                                <a:latin typeface="Cambria Math" panose="02040503050406030204" pitchFamily="18" charset="0"/>
                                <a:ea typeface="Times New Roman" panose="02020603050405020304" pitchFamily="18" charset="0"/>
                              </a:rPr>
                              <m:t> </m:t>
                            </m:r>
                            <m:r>
                              <a:rPr lang="en-US" sz="1700" i="1">
                                <a:effectLst/>
                                <a:latin typeface="Cambria Math" panose="02040503050406030204" pitchFamily="18" charset="0"/>
                                <a:ea typeface="Times New Roman" panose="02020603050405020304" pitchFamily="18" charset="0"/>
                              </a:rPr>
                              <m:t>0</m:t>
                            </m:r>
                            <m:r>
                              <a:rPr lang="en-US" sz="1700" i="1">
                                <a:effectLst/>
                                <a:latin typeface="Cambria Math" panose="02040503050406030204" pitchFamily="18" charset="0"/>
                                <a:ea typeface="Times New Roman" panose="02020603050405020304" pitchFamily="18" charset="0"/>
                              </a:rPr>
                              <m:t> </m:t>
                            </m:r>
                            <m:r>
                              <a:rPr lang="en-US" sz="1700" i="1">
                                <a:effectLst/>
                                <a:latin typeface="Cambria Math" panose="02040503050406030204" pitchFamily="18" charset="0"/>
                                <a:ea typeface="Times New Roman" panose="02020603050405020304" pitchFamily="18" charset="0"/>
                              </a:rPr>
                              <m:t>0</m:t>
                            </m:r>
                          </m:e>
                        </m:d>
                      </m:e>
                      <m:sup>
                        <m:r>
                          <a:rPr lang="en-US" sz="1700" i="1">
                            <a:effectLst/>
                            <a:latin typeface="Cambria Math" panose="02040503050406030204" pitchFamily="18" charset="0"/>
                            <a:ea typeface="Times New Roman" panose="02020603050405020304" pitchFamily="18" charset="0"/>
                          </a:rPr>
                          <m:t>𝑇</m:t>
                        </m:r>
                      </m:sup>
                    </m:sSup>
                  </m:oMath>
                </a14:m>
                <a:r>
                  <a:rPr lang="en-US" sz="1700">
                    <a:effectLst/>
                    <a:latin typeface="Times New Roman" panose="02020603050405020304" pitchFamily="18" charset="0"/>
                    <a:ea typeface="Times New Roman" panose="02020603050405020304" pitchFamily="18" charset="0"/>
                  </a:rPr>
                  <a:t>, </a:t>
                </a:r>
                <a14:m>
                  <m:oMath xmlns:m="http://schemas.openxmlformats.org/officeDocument/2006/math">
                    <m:sSub>
                      <m:sSubPr>
                        <m:ctrlPr>
                          <a:rPr lang="en-US" sz="1700" i="1">
                            <a:effectLst/>
                            <a:latin typeface="Cambria Math" panose="02040503050406030204" pitchFamily="18" charset="0"/>
                            <a:ea typeface="Times New Roman" panose="02020603050405020304" pitchFamily="18" charset="0"/>
                          </a:rPr>
                        </m:ctrlPr>
                      </m:sSubPr>
                      <m:e>
                        <m:r>
                          <a:rPr lang="en-US" sz="1700" i="1">
                            <a:effectLst/>
                            <a:latin typeface="Cambria Math" panose="02040503050406030204" pitchFamily="18" charset="0"/>
                            <a:ea typeface="Times New Roman" panose="02020603050405020304" pitchFamily="18" charset="0"/>
                          </a:rPr>
                          <m:t>𝑢</m:t>
                        </m:r>
                      </m:e>
                      <m:sub>
                        <m:r>
                          <a:rPr lang="en-US" sz="1700" i="1">
                            <a:effectLst/>
                            <a:latin typeface="Cambria Math" panose="02040503050406030204" pitchFamily="18" charset="0"/>
                            <a:ea typeface="Times New Roman" panose="02020603050405020304" pitchFamily="18" charset="0"/>
                          </a:rPr>
                          <m:t>0</m:t>
                        </m:r>
                      </m:sub>
                    </m:sSub>
                    <m:r>
                      <a:rPr lang="en-US" sz="1700" i="1">
                        <a:effectLst/>
                        <a:latin typeface="Cambria Math" panose="02040503050406030204" pitchFamily="18" charset="0"/>
                        <a:ea typeface="Times New Roman" panose="02020603050405020304" pitchFamily="18" charset="0"/>
                      </a:rPr>
                      <m:t>=</m:t>
                    </m:r>
                    <m:sSup>
                      <m:sSupPr>
                        <m:ctrlPr>
                          <a:rPr lang="en-US" sz="1700" i="1">
                            <a:effectLst/>
                            <a:latin typeface="Cambria Math" panose="02040503050406030204" pitchFamily="18" charset="0"/>
                            <a:ea typeface="Times New Roman" panose="02020603050405020304" pitchFamily="18" charset="0"/>
                          </a:rPr>
                        </m:ctrlPr>
                      </m:sSupPr>
                      <m:e>
                        <m:d>
                          <m:dPr>
                            <m:begChr m:val="["/>
                            <m:endChr m:val="]"/>
                            <m:ctrlPr>
                              <a:rPr lang="en-US" sz="1700" i="1">
                                <a:effectLst/>
                                <a:latin typeface="Cambria Math" panose="02040503050406030204" pitchFamily="18" charset="0"/>
                                <a:ea typeface="Times New Roman" panose="02020603050405020304" pitchFamily="18" charset="0"/>
                              </a:rPr>
                            </m:ctrlPr>
                          </m:dPr>
                          <m:e>
                            <m:r>
                              <a:rPr lang="en-US" sz="1700" i="1">
                                <a:effectLst/>
                                <a:latin typeface="Cambria Math" panose="02040503050406030204" pitchFamily="18" charset="0"/>
                                <a:ea typeface="Times New Roman" panose="02020603050405020304" pitchFamily="18" charset="0"/>
                              </a:rPr>
                              <m:t>0</m:t>
                            </m:r>
                            <m:r>
                              <a:rPr lang="en-US" sz="1700" i="1">
                                <a:effectLst/>
                                <a:latin typeface="Cambria Math" panose="02040503050406030204" pitchFamily="18" charset="0"/>
                                <a:ea typeface="Times New Roman" panose="02020603050405020304" pitchFamily="18" charset="0"/>
                              </a:rPr>
                              <m:t> </m:t>
                            </m:r>
                            <m:r>
                              <a:rPr lang="en-US" sz="1700" i="1">
                                <a:effectLst/>
                                <a:latin typeface="Cambria Math" panose="02040503050406030204" pitchFamily="18" charset="0"/>
                                <a:ea typeface="Times New Roman" panose="02020603050405020304" pitchFamily="18" charset="0"/>
                              </a:rPr>
                              <m:t>0</m:t>
                            </m:r>
                          </m:e>
                        </m:d>
                      </m:e>
                      <m:sup>
                        <m:r>
                          <a:rPr lang="en-US" sz="1700" i="1">
                            <a:effectLst/>
                            <a:latin typeface="Cambria Math" panose="02040503050406030204" pitchFamily="18" charset="0"/>
                            <a:ea typeface="Times New Roman" panose="02020603050405020304" pitchFamily="18" charset="0"/>
                          </a:rPr>
                          <m:t>𝑇</m:t>
                        </m:r>
                      </m:sup>
                    </m:sSup>
                  </m:oMath>
                </a14:m>
                <a:endParaRPr lang="en-US" sz="1700">
                  <a:effectLst/>
                  <a:latin typeface="Times New Roman" panose="02020603050405020304" pitchFamily="18" charset="0"/>
                  <a:ea typeface="Times New Roman" panose="02020603050405020304" pitchFamily="18" charset="0"/>
                </a:endParaRPr>
              </a:p>
              <a:p>
                <a:pPr marL="457200" indent="457200" algn="just"/>
                <a:r>
                  <a:rPr lang="en-US" sz="1700">
                    <a:effectLst/>
                    <a:latin typeface="Times New Roman" panose="02020603050405020304" pitchFamily="18" charset="0"/>
                    <a:ea typeface="Times New Roman" panose="02020603050405020304" pitchFamily="18" charset="0"/>
                  </a:rPr>
                  <a:t>Ta có thể tuyến tính hóa hệ thống về dạng: </a:t>
                </a:r>
                <a14:m>
                  <m:oMath xmlns:m="http://schemas.openxmlformats.org/officeDocument/2006/math">
                    <m:acc>
                      <m:accPr>
                        <m:chr m:val="̇"/>
                        <m:ctrlPr>
                          <a:rPr lang="en-US" sz="1700" i="1">
                            <a:effectLst/>
                            <a:latin typeface="Cambria Math" panose="02040503050406030204" pitchFamily="18" charset="0"/>
                            <a:ea typeface="Times New Roman" panose="02020603050405020304" pitchFamily="18" charset="0"/>
                          </a:rPr>
                        </m:ctrlPr>
                      </m:accPr>
                      <m:e>
                        <m:r>
                          <a:rPr lang="en-US" sz="1700" i="1">
                            <a:effectLst/>
                            <a:latin typeface="Cambria Math" panose="02040503050406030204" pitchFamily="18" charset="0"/>
                            <a:ea typeface="Times New Roman" panose="02020603050405020304" pitchFamily="18" charset="0"/>
                          </a:rPr>
                          <m:t>𝑥</m:t>
                        </m:r>
                      </m:e>
                    </m:acc>
                    <m:r>
                      <a:rPr lang="en-US" sz="1700" i="1">
                        <a:effectLst/>
                        <a:latin typeface="Cambria Math" panose="02040503050406030204" pitchFamily="18" charset="0"/>
                        <a:ea typeface="Times New Roman" panose="02020603050405020304" pitchFamily="18" charset="0"/>
                      </a:rPr>
                      <m:t>=</m:t>
                    </m:r>
                    <m:r>
                      <a:rPr lang="en-US" sz="1700" i="1">
                        <a:effectLst/>
                        <a:latin typeface="Cambria Math" panose="02040503050406030204" pitchFamily="18" charset="0"/>
                        <a:ea typeface="Times New Roman" panose="02020603050405020304" pitchFamily="18" charset="0"/>
                      </a:rPr>
                      <m:t>𝐴𝑥</m:t>
                    </m:r>
                    <m:r>
                      <a:rPr lang="en-US" sz="1700" i="1">
                        <a:effectLst/>
                        <a:latin typeface="Cambria Math" panose="02040503050406030204" pitchFamily="18" charset="0"/>
                        <a:ea typeface="Times New Roman" panose="02020603050405020304" pitchFamily="18" charset="0"/>
                      </a:rPr>
                      <m:t>+</m:t>
                    </m:r>
                    <m:r>
                      <a:rPr lang="en-US" sz="1700" i="1">
                        <a:effectLst/>
                        <a:latin typeface="Cambria Math" panose="02040503050406030204" pitchFamily="18" charset="0"/>
                        <a:ea typeface="Times New Roman" panose="02020603050405020304" pitchFamily="18" charset="0"/>
                      </a:rPr>
                      <m:t>𝐵𝑢</m:t>
                    </m:r>
                  </m:oMath>
                </a14:m>
                <a:endParaRPr lang="en-US" sz="1700">
                  <a:effectLst/>
                  <a:latin typeface="Times New Roman" panose="02020603050405020304" pitchFamily="18" charset="0"/>
                  <a:ea typeface="Times New Roman" panose="02020603050405020304" pitchFamily="18" charset="0"/>
                </a:endParaRPr>
              </a:p>
              <a:p>
                <a:pPr marL="457200" indent="457200" algn="just"/>
                <a:r>
                  <a:rPr lang="en-US" sz="1700">
                    <a:effectLst/>
                    <a:latin typeface="Times New Roman" panose="02020603050405020304" pitchFamily="18" charset="0"/>
                    <a:ea typeface="Times New Roman" panose="02020603050405020304" pitchFamily="18" charset="0"/>
                  </a:rPr>
                  <a:t>Với: </a:t>
                </a:r>
                <a14:m>
                  <m:oMath xmlns:m="http://schemas.openxmlformats.org/officeDocument/2006/math">
                    <m:r>
                      <a:rPr lang="en-US" sz="1700" i="1">
                        <a:effectLst/>
                        <a:latin typeface="Cambria Math" panose="02040503050406030204" pitchFamily="18" charset="0"/>
                        <a:ea typeface="Times New Roman" panose="02020603050405020304" pitchFamily="18" charset="0"/>
                      </a:rPr>
                      <m:t>𝑢</m:t>
                    </m:r>
                    <m:r>
                      <a:rPr lang="en-US" sz="1700" i="1">
                        <a:effectLst/>
                        <a:latin typeface="Cambria Math" panose="02040503050406030204" pitchFamily="18" charset="0"/>
                        <a:ea typeface="Times New Roman" panose="02020603050405020304" pitchFamily="18" charset="0"/>
                      </a:rPr>
                      <m:t>=</m:t>
                    </m:r>
                    <m:d>
                      <m:dPr>
                        <m:begChr m:val="["/>
                        <m:endChr m:val="]"/>
                        <m:ctrlPr>
                          <a:rPr lang="en-US" sz="1700" i="1">
                            <a:effectLst/>
                            <a:latin typeface="Cambria Math" panose="02040503050406030204" pitchFamily="18" charset="0"/>
                            <a:ea typeface="Times New Roman" panose="02020603050405020304" pitchFamily="18" charset="0"/>
                          </a:rPr>
                        </m:ctrlPr>
                      </m:dPr>
                      <m:e>
                        <m:m>
                          <m:mPr>
                            <m:mcs>
                              <m:mc>
                                <m:mcPr>
                                  <m:count m:val="1"/>
                                  <m:mcJc m:val="center"/>
                                </m:mcPr>
                              </m:mc>
                            </m:mcs>
                            <m:ctrlPr>
                              <a:rPr lang="en-US" sz="1700" i="1">
                                <a:effectLst/>
                                <a:latin typeface="Cambria Math" panose="02040503050406030204" pitchFamily="18" charset="0"/>
                                <a:ea typeface="Times New Roman" panose="02020603050405020304" pitchFamily="18" charset="0"/>
                              </a:rPr>
                            </m:ctrlPr>
                          </m:mPr>
                          <m:mr>
                            <m:e>
                              <m:sSub>
                                <m:sSubPr>
                                  <m:ctrlPr>
                                    <a:rPr lang="en-US" sz="1700" i="1">
                                      <a:effectLst/>
                                      <a:latin typeface="Cambria Math" panose="02040503050406030204" pitchFamily="18" charset="0"/>
                                      <a:ea typeface="Times New Roman" panose="02020603050405020304" pitchFamily="18" charset="0"/>
                                    </a:rPr>
                                  </m:ctrlPr>
                                </m:sSubPr>
                                <m:e>
                                  <m:r>
                                    <a:rPr lang="en-US" sz="1700" i="1">
                                      <a:effectLst/>
                                      <a:latin typeface="Cambria Math" panose="02040503050406030204" pitchFamily="18" charset="0"/>
                                      <a:ea typeface="Times New Roman" panose="02020603050405020304" pitchFamily="18" charset="0"/>
                                    </a:rPr>
                                    <m:t>𝑣</m:t>
                                  </m:r>
                                </m:e>
                                <m:sub>
                                  <m:r>
                                    <a:rPr lang="en-US" sz="1700" i="1">
                                      <a:effectLst/>
                                      <a:latin typeface="Cambria Math" panose="02040503050406030204" pitchFamily="18" charset="0"/>
                                      <a:ea typeface="Times New Roman" panose="02020603050405020304" pitchFamily="18" charset="0"/>
                                    </a:rPr>
                                    <m:t>𝑙</m:t>
                                  </m:r>
                                </m:sub>
                              </m:sSub>
                            </m:e>
                          </m:mr>
                          <m:mr>
                            <m:e>
                              <m:sSub>
                                <m:sSubPr>
                                  <m:ctrlPr>
                                    <a:rPr lang="en-US" sz="1700" i="1">
                                      <a:effectLst/>
                                      <a:latin typeface="Cambria Math" panose="02040503050406030204" pitchFamily="18" charset="0"/>
                                      <a:ea typeface="Times New Roman" panose="02020603050405020304" pitchFamily="18" charset="0"/>
                                    </a:rPr>
                                  </m:ctrlPr>
                                </m:sSubPr>
                                <m:e>
                                  <m:r>
                                    <a:rPr lang="en-US" sz="1700" i="1">
                                      <a:effectLst/>
                                      <a:latin typeface="Cambria Math" panose="02040503050406030204" pitchFamily="18" charset="0"/>
                                      <a:ea typeface="Times New Roman" panose="02020603050405020304" pitchFamily="18" charset="0"/>
                                    </a:rPr>
                                    <m:t>𝑣</m:t>
                                  </m:r>
                                </m:e>
                                <m:sub>
                                  <m:r>
                                    <a:rPr lang="en-US" sz="1700" i="1">
                                      <a:effectLst/>
                                      <a:latin typeface="Cambria Math" panose="02040503050406030204" pitchFamily="18" charset="0"/>
                                      <a:ea typeface="Times New Roman" panose="02020603050405020304" pitchFamily="18" charset="0"/>
                                    </a:rPr>
                                    <m:t>𝑟</m:t>
                                  </m:r>
                                </m:sub>
                              </m:sSub>
                            </m:e>
                          </m:mr>
                        </m:m>
                      </m:e>
                    </m:d>
                  </m:oMath>
                </a14:m>
                <a:endParaRPr lang="en-US" sz="1700">
                  <a:effectLst/>
                  <a:latin typeface="Times New Roman" panose="02020603050405020304" pitchFamily="18" charset="0"/>
                  <a:ea typeface="Times New Roman" panose="02020603050405020304" pitchFamily="18" charset="0"/>
                </a:endParaRPr>
              </a:p>
              <a:p>
                <a:endParaRPr lang="en-US" sz="1700"/>
              </a:p>
            </p:txBody>
          </p:sp>
        </mc:Choice>
        <mc:Fallback>
          <p:sp>
            <p:nvSpPr>
              <p:cNvPr id="5" name="TextBox 4"/>
              <p:cNvSpPr txBox="1">
                <a:spLocks noRot="1" noChangeAspect="1" noMove="1" noResize="1" noEditPoints="1" noAdjustHandles="1" noChangeArrowheads="1" noChangeShapeType="1" noTextEdit="1"/>
              </p:cNvSpPr>
              <p:nvPr/>
            </p:nvSpPr>
            <p:spPr>
              <a:xfrm>
                <a:off x="1791588" y="1822696"/>
                <a:ext cx="6068008" cy="1574790"/>
              </a:xfrm>
              <a:prstGeom prst="rect">
                <a:avLst/>
              </a:prstGeom>
              <a:blipFill rotWithShape="1">
                <a:blip r:embed="rId1"/>
                <a:stretch>
                  <a:fillRect l="-4" t="-16" r="3" b="15"/>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1223859" y="3193025"/>
                <a:ext cx="6727855" cy="264335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sz="1500" i="1" smtClean="0">
                          <a:latin typeface="Cambria Math" panose="02040503050406030204" pitchFamily="18" charset="0"/>
                        </a:rPr>
                        <m:t>𝐴</m:t>
                      </m:r>
                      <m:r>
                        <a:rPr lang="en-US" sz="1500" i="0">
                          <a:latin typeface="Cambria Math" panose="02040503050406030204" pitchFamily="18" charset="0"/>
                        </a:rPr>
                        <m:t>=</m:t>
                      </m:r>
                      <m:d>
                        <m:dPr>
                          <m:begChr m:val="["/>
                          <m:endChr m:val="]"/>
                          <m:ctrlPr>
                            <a:rPr lang="en-US" sz="1500" i="1">
                              <a:solidFill>
                                <a:srgbClr val="836967"/>
                              </a:solidFill>
                              <a:latin typeface="Cambria Math" panose="02040503050406030204" pitchFamily="18" charset="0"/>
                            </a:rPr>
                          </m:ctrlPr>
                        </m:dPr>
                        <m:e>
                          <m:m>
                            <m:mPr>
                              <m:mcs>
                                <m:mc>
                                  <m:mcPr>
                                    <m:count m:val="6"/>
                                    <m:mcJc m:val="center"/>
                                  </m:mcPr>
                                </m:mc>
                              </m:mcs>
                              <m:plcHide m:val="on"/>
                              <m:ctrlPr>
                                <a:rPr lang="en-US" sz="1500" i="1">
                                  <a:solidFill>
                                    <a:srgbClr val="836967"/>
                                  </a:solidFill>
                                  <a:latin typeface="Cambria Math" panose="02040503050406030204" pitchFamily="18" charset="0"/>
                                </a:rPr>
                              </m:ctrlPr>
                            </m:mPr>
                            <m:mr>
                              <m:e>
                                <m:r>
                                  <a:rPr lang="en-US" sz="1500" i="0">
                                    <a:latin typeface="Cambria Math" panose="02040503050406030204" pitchFamily="18" charset="0"/>
                                  </a:rPr>
                                  <m:t>0</m:t>
                                </m:r>
                              </m:e>
                              <m:e>
                                <m:r>
                                  <a:rPr lang="en-US" sz="1500" i="0">
                                    <a:latin typeface="Cambria Math" panose="02040503050406030204" pitchFamily="18" charset="0"/>
                                  </a:rPr>
                                  <m:t>1</m:t>
                                </m:r>
                              </m:e>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0</m:t>
                                </m:r>
                              </m:e>
                            </m:mr>
                            <m:mr>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1</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2</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3</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4</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5</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6</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mr>
                            <m:mr>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1</m:t>
                                </m:r>
                              </m:e>
                              <m:e>
                                <m:r>
                                  <a:rPr lang="en-US" sz="1500" i="0">
                                    <a:latin typeface="Cambria Math" panose="02040503050406030204" pitchFamily="18" charset="0"/>
                                  </a:rPr>
                                  <m:t>0</m:t>
                                </m:r>
                              </m:e>
                              <m:e>
                                <m:r>
                                  <a:rPr lang="en-US" sz="1500" i="0">
                                    <a:latin typeface="Cambria Math" panose="02040503050406030204" pitchFamily="18" charset="0"/>
                                  </a:rPr>
                                  <m:t>0</m:t>
                                </m:r>
                              </m:e>
                            </m:mr>
                            <m:mr>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1</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2</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3</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4</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5</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6</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mr>
                            <m:mr>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1</m:t>
                                </m:r>
                              </m:e>
                            </m:mr>
                            <m:mr>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1</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2</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3</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4</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5</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6</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mr>
                          </m:m>
                        </m:e>
                      </m:d>
                    </m:oMath>
                  </m:oMathPara>
                </a14:m>
                <a:endParaRPr lang="en-US" sz="1500"/>
              </a:p>
            </p:txBody>
          </p:sp>
        </mc:Choice>
        <mc:Fallback>
          <p:sp>
            <p:nvSpPr>
              <p:cNvPr id="9" name="TextBox 8"/>
              <p:cNvSpPr txBox="1">
                <a:spLocks noRot="1" noChangeAspect="1" noMove="1" noResize="1" noEditPoints="1" noAdjustHandles="1" noChangeArrowheads="1" noChangeShapeType="1" noTextEdit="1"/>
              </p:cNvSpPr>
              <p:nvPr/>
            </p:nvSpPr>
            <p:spPr>
              <a:xfrm>
                <a:off x="1223859" y="3193025"/>
                <a:ext cx="6727855" cy="2643352"/>
              </a:xfrm>
              <a:prstGeom prst="rect">
                <a:avLst/>
              </a:prstGeom>
              <a:blipFill rotWithShape="1">
                <a:blip r:embed="rId2"/>
                <a:stretch>
                  <a:fillRect l="-3" t="-9" r="4" b="3"/>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7859596" y="3193025"/>
                <a:ext cx="3128211" cy="264335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sz="1500" i="1" smtClean="0">
                          <a:latin typeface="Cambria Math" panose="02040503050406030204" pitchFamily="18" charset="0"/>
                        </a:rPr>
                        <m:t>𝐵</m:t>
                      </m:r>
                      <m:r>
                        <a:rPr lang="en-US" sz="1500" i="0">
                          <a:latin typeface="Cambria Math" panose="02040503050406030204" pitchFamily="18" charset="0"/>
                        </a:rPr>
                        <m:t>=</m:t>
                      </m:r>
                      <m:d>
                        <m:dPr>
                          <m:begChr m:val="["/>
                          <m:endChr m:val="]"/>
                          <m:ctrlPr>
                            <a:rPr lang="en-US" sz="1500" i="1">
                              <a:solidFill>
                                <a:srgbClr val="836967"/>
                              </a:solidFill>
                              <a:latin typeface="Cambria Math" panose="02040503050406030204" pitchFamily="18" charset="0"/>
                            </a:rPr>
                          </m:ctrlPr>
                        </m:dPr>
                        <m:e>
                          <m:m>
                            <m:mPr>
                              <m:mcs>
                                <m:mc>
                                  <m:mcPr>
                                    <m:count m:val="2"/>
                                    <m:mcJc m:val="center"/>
                                  </m:mcPr>
                                </m:mc>
                              </m:mcs>
                              <m:plcHide m:val="on"/>
                              <m:ctrlPr>
                                <a:rPr lang="en-US" sz="1500" i="1">
                                  <a:solidFill>
                                    <a:srgbClr val="836967"/>
                                  </a:solidFill>
                                  <a:latin typeface="Cambria Math" panose="02040503050406030204" pitchFamily="18" charset="0"/>
                                </a:rPr>
                              </m:ctrlPr>
                            </m:mPr>
                            <m:mr>
                              <m:e>
                                <m:r>
                                  <a:rPr lang="en-US" sz="1500" i="0">
                                    <a:latin typeface="Cambria Math" panose="02040503050406030204" pitchFamily="18" charset="0"/>
                                  </a:rPr>
                                  <m:t>0</m:t>
                                </m:r>
                              </m:e>
                              <m:e>
                                <m:r>
                                  <a:rPr lang="en-US" sz="1500" i="0">
                                    <a:latin typeface="Cambria Math" panose="02040503050406030204" pitchFamily="18" charset="0"/>
                                  </a:rPr>
                                  <m:t>0</m:t>
                                </m:r>
                              </m:e>
                            </m:mr>
                            <m:mr>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mr>
                            <m:mr>
                              <m:e>
                                <m:r>
                                  <a:rPr lang="en-US" sz="1500" i="0">
                                    <a:latin typeface="Cambria Math" panose="02040503050406030204" pitchFamily="18" charset="0"/>
                                  </a:rPr>
                                  <m:t>0</m:t>
                                </m:r>
                              </m:e>
                              <m:e>
                                <m:r>
                                  <a:rPr lang="en-US" sz="1500" i="0">
                                    <a:latin typeface="Cambria Math" panose="02040503050406030204" pitchFamily="18" charset="0"/>
                                  </a:rPr>
                                  <m:t>0</m:t>
                                </m:r>
                              </m:e>
                            </m:mr>
                            <m:mr>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mr>
                            <m:mr>
                              <m:e>
                                <m:r>
                                  <a:rPr lang="en-US" sz="1500" i="0">
                                    <a:latin typeface="Cambria Math" panose="02040503050406030204" pitchFamily="18" charset="0"/>
                                  </a:rPr>
                                  <m:t>0</m:t>
                                </m:r>
                              </m:e>
                              <m:e>
                                <m:r>
                                  <a:rPr lang="en-US" sz="1500" i="0">
                                    <a:latin typeface="Cambria Math" panose="02040503050406030204" pitchFamily="18" charset="0"/>
                                  </a:rPr>
                                  <m:t>0</m:t>
                                </m:r>
                              </m:e>
                            </m:mr>
                            <m:mr>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mr>
                          </m:m>
                        </m:e>
                      </m:d>
                    </m:oMath>
                  </m:oMathPara>
                </a14:m>
                <a:endParaRPr lang="en-US" sz="1500"/>
              </a:p>
            </p:txBody>
          </p:sp>
        </mc:Choice>
        <mc:Fallback>
          <p:sp>
            <p:nvSpPr>
              <p:cNvPr id="11" name="TextBox 10"/>
              <p:cNvSpPr txBox="1">
                <a:spLocks noRot="1" noChangeAspect="1" noMove="1" noResize="1" noEditPoints="1" noAdjustHandles="1" noChangeArrowheads="1" noChangeShapeType="1" noTextEdit="1"/>
              </p:cNvSpPr>
              <p:nvPr/>
            </p:nvSpPr>
            <p:spPr>
              <a:xfrm>
                <a:off x="7859596" y="3193025"/>
                <a:ext cx="3128211" cy="2643352"/>
              </a:xfrm>
              <a:prstGeom prst="rect">
                <a:avLst/>
              </a:prstGeom>
              <a:blipFill rotWithShape="1">
                <a:blip r:embed="rId3"/>
                <a:stretch>
                  <a:fillRect l="-6" t="-9" r="13" b="3"/>
                </a:stretch>
              </a:blipFill>
            </p:spPr>
            <p:txBody>
              <a:bodyPr/>
              <a:lstStyle/>
              <a:p>
                <a:r>
                  <a:rPr lang="en-US" altLang="en-US">
                    <a:noFill/>
                  </a:rPr>
                  <a:t> </a:t>
                </a:r>
              </a:p>
            </p:txBody>
          </p:sp>
        </mc:Fallback>
      </mc:AlternateContent>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7656</Words>
  <Application>WPS Presentation</Application>
  <PresentationFormat>Widescreen</PresentationFormat>
  <Paragraphs>295</Paragraphs>
  <Slides>19</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19</vt:i4>
      </vt:variant>
    </vt:vector>
  </HeadingPairs>
  <TitlesOfParts>
    <vt:vector size="33" baseType="lpstr">
      <vt:lpstr>Arial</vt:lpstr>
      <vt:lpstr>SimSun</vt:lpstr>
      <vt:lpstr>Wingdings</vt:lpstr>
      <vt:lpstr>Verdana</vt:lpstr>
      <vt:lpstr>Times New Roman</vt:lpstr>
      <vt:lpstr>Cambria Math</vt:lpstr>
      <vt:lpstr>Tahoma</vt:lpstr>
      <vt:lpstr>Aptos</vt:lpstr>
      <vt:lpstr>SWAstro</vt:lpstr>
      <vt:lpstr>Microsoft YaHei</vt:lpstr>
      <vt:lpstr>Arial Unicode MS</vt:lpstr>
      <vt:lpstr>Aptos Display</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Van Phap</dc:creator>
  <cp:lastModifiedBy>Vu Tien Phat</cp:lastModifiedBy>
  <cp:revision>14</cp:revision>
  <dcterms:created xsi:type="dcterms:W3CDTF">2024-05-23T11:58:00Z</dcterms:created>
  <dcterms:modified xsi:type="dcterms:W3CDTF">2024-06-05T12:32:37Z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2C3D208A91DA433CBB22A85854071DC3_12</vt:lpwstr>
  </property>
  <property fmtid="{D5CDD505-2E9C-101B-9397-08002B2CF9AE}" pid="3" name="KSOProductBuildVer">
    <vt:lpwstr>1033-12.2.0.16909</vt:lpwstr>
  </property>
</Properties>
</file>